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Lst>
  <p:sldSz cy="5143500" cx="9144000"/>
  <p:notesSz cx="6858000" cy="9144000"/>
  <p:embeddedFontLst>
    <p:embeddedFont>
      <p:font typeface="Lato"/>
      <p:regular r:id="rId57"/>
      <p:bold r:id="rId58"/>
      <p:italic r:id="rId59"/>
      <p:boldItalic r:id="rId60"/>
    </p:embeddedFont>
    <p:embeddedFont>
      <p:font typeface="Lato Light"/>
      <p:regular r:id="rId61"/>
      <p:bold r:id="rId62"/>
      <p:italic r:id="rId63"/>
      <p:boldItalic r:id="rId64"/>
    </p:embeddedFont>
    <p:embeddedFont>
      <p:font typeface="Lato Black"/>
      <p:bold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http://customooxmlschemas.google.com/">
      <go:slidesCustomData xmlns:go="http://customooxmlschemas.google.com/" r:id="rId67" roundtripDataSignature="AMtx7mjnXpKpPfKtqOwZ7QrBoh5vnjqjp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LatoLight-bold.fntdata"/><Relationship Id="rId61" Type="http://schemas.openxmlformats.org/officeDocument/2006/relationships/font" Target="fonts/LatoLight-regular.fntdata"/><Relationship Id="rId20" Type="http://schemas.openxmlformats.org/officeDocument/2006/relationships/slide" Target="slides/slide15.xml"/><Relationship Id="rId64" Type="http://schemas.openxmlformats.org/officeDocument/2006/relationships/font" Target="fonts/LatoLight-boldItalic.fntdata"/><Relationship Id="rId63" Type="http://schemas.openxmlformats.org/officeDocument/2006/relationships/font" Target="fonts/LatoLight-italic.fntdata"/><Relationship Id="rId22" Type="http://schemas.openxmlformats.org/officeDocument/2006/relationships/slide" Target="slides/slide17.xml"/><Relationship Id="rId66" Type="http://schemas.openxmlformats.org/officeDocument/2006/relationships/font" Target="fonts/LatoBlack-boldItalic.fntdata"/><Relationship Id="rId21" Type="http://schemas.openxmlformats.org/officeDocument/2006/relationships/slide" Target="slides/slide16.xml"/><Relationship Id="rId65" Type="http://schemas.openxmlformats.org/officeDocument/2006/relationships/font" Target="fonts/LatoBlack-bold.fntdata"/><Relationship Id="rId24" Type="http://schemas.openxmlformats.org/officeDocument/2006/relationships/slide" Target="slides/slide19.xml"/><Relationship Id="rId23" Type="http://schemas.openxmlformats.org/officeDocument/2006/relationships/slide" Target="slides/slide18.xml"/><Relationship Id="rId67" Type="http://customschemas.google.com/relationships/presentationmetadata" Target="metadata"/><Relationship Id="rId60" Type="http://schemas.openxmlformats.org/officeDocument/2006/relationships/font" Target="fonts/Lato-bold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Lato-regular.fntdata"/><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Lato-italic.fntdata"/><Relationship Id="rId14" Type="http://schemas.openxmlformats.org/officeDocument/2006/relationships/slide" Target="slides/slide9.xml"/><Relationship Id="rId58" Type="http://schemas.openxmlformats.org/officeDocument/2006/relationships/font" Target="fonts/Lato-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google.com/finance/quote/AAPL:NASDAQ?sa=X&amp;ved=2ahUKEwjDiIv_r8P1AhXwxoUKHd4DB4QQ3ecFegQICRAe&amp;window=5Y"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bc.co.uk/news/uk-scotland-57268024"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news.bitcoin.com/spike-lee-directs-commercial-cryptocurrency-atms/"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heguardian.com/technology/2022/jan/13/investors-sue-kim-kardashian-and-floyd-mayweather-jr-over-crypto-scheme-ethereummax"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t.com/content/d442936e-8805-4091-8276-130b403a3313" TargetMode="External"/><Relationship Id="rId3" Type="http://schemas.openxmlformats.org/officeDocument/2006/relationships/hyperlink" Target="https://www.statista.com/statistics/863917/number-crypto-coins-tokens/" TargetMode="External"/><Relationship Id="rId4" Type="http://schemas.openxmlformats.org/officeDocument/2006/relationships/hyperlink" Target="https://www.ft.com/content/b1ee6c14-2cd0-3ad5-a9db-c8e82d993987"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405208245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g14052082458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4052082458_0_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 name="Google Shape;147;g14052082458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i="1" lang="en-GB">
                <a:solidFill>
                  <a:schemeClr val="dk1"/>
                </a:solidFill>
                <a:latin typeface="Lato"/>
                <a:ea typeface="Lato"/>
                <a:cs typeface="Lato"/>
                <a:sym typeface="Lato"/>
              </a:rPr>
              <a:t>Teacher Explanation</a:t>
            </a:r>
            <a:r>
              <a:rPr lang="en-GB">
                <a:solidFill>
                  <a:schemeClr val="dk1"/>
                </a:solidFill>
                <a:latin typeface="Lato"/>
                <a:ea typeface="Lato"/>
                <a:cs typeface="Lato"/>
                <a:sym typeface="Lato"/>
              </a:rPr>
              <a:t> </a:t>
            </a:r>
            <a:endParaRPr>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Saving generally means putting your money someplace safe, where you know you will definitely get it back. In the past, some people kept cash under their mattresses. Most people keep their savings in a bank.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b="1" lang="en-GB" sz="1000">
                <a:solidFill>
                  <a:schemeClr val="dk1"/>
                </a:solidFill>
                <a:latin typeface="Lato"/>
                <a:ea typeface="Lato"/>
                <a:cs typeface="Lato"/>
                <a:sym typeface="Lato"/>
              </a:rPr>
              <a:t>The bank</a:t>
            </a:r>
            <a:r>
              <a:rPr lang="en-GB" sz="1000">
                <a:solidFill>
                  <a:schemeClr val="dk1"/>
                </a:solidFill>
                <a:latin typeface="Lato"/>
                <a:ea typeface="Lato"/>
                <a:cs typeface="Lato"/>
                <a:sym typeface="Lato"/>
              </a:rPr>
              <a:t> will pay you if you keep your savings there. But the payment for the savings - known as interest - is very very low right now. That’s because interest rates set by the central banks are very low. If you put £100 in a bank account, you’d be lucky to earn £1 a year.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If you want to earn more than that, the next step is </a:t>
            </a:r>
            <a:r>
              <a:rPr b="1" lang="en-GB" sz="1000">
                <a:solidFill>
                  <a:schemeClr val="dk1"/>
                </a:solidFill>
                <a:latin typeface="Lato"/>
                <a:ea typeface="Lato"/>
                <a:cs typeface="Lato"/>
                <a:sym typeface="Lato"/>
              </a:rPr>
              <a:t>investing</a:t>
            </a:r>
            <a:r>
              <a:rPr lang="en-GB" sz="1000">
                <a:solidFill>
                  <a:schemeClr val="dk1"/>
                </a:solidFill>
                <a:latin typeface="Lato"/>
                <a:ea typeface="Lato"/>
                <a:cs typeface="Lato"/>
                <a:sym typeface="Lato"/>
              </a:rPr>
              <a:t>.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There are lots of ways to invest.</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You can buy </a:t>
            </a:r>
            <a:r>
              <a:rPr b="1" lang="en-GB" sz="1000">
                <a:solidFill>
                  <a:schemeClr val="dk1"/>
                </a:solidFill>
                <a:latin typeface="Lato"/>
                <a:ea typeface="Lato"/>
                <a:cs typeface="Lato"/>
                <a:sym typeface="Lato"/>
              </a:rPr>
              <a:t>bonds</a:t>
            </a:r>
            <a:r>
              <a:rPr lang="en-GB" sz="1000">
                <a:solidFill>
                  <a:schemeClr val="dk1"/>
                </a:solidFill>
                <a:latin typeface="Lato"/>
                <a:ea typeface="Lato"/>
                <a:cs typeface="Lato"/>
                <a:sym typeface="Lato"/>
              </a:rPr>
              <a:t>, which is like lending money to the government, or to companies. The riskier the government or company, the more you’ll be paid. But … if the government or company goes bust, you could lose some or all of your money.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Another thing you can do is buy </a:t>
            </a:r>
            <a:r>
              <a:rPr b="1" lang="en-GB" sz="1000">
                <a:solidFill>
                  <a:schemeClr val="dk1"/>
                </a:solidFill>
                <a:latin typeface="Lato"/>
                <a:ea typeface="Lato"/>
                <a:cs typeface="Lato"/>
                <a:sym typeface="Lato"/>
              </a:rPr>
              <a:t>shares</a:t>
            </a:r>
            <a:r>
              <a:rPr lang="en-GB" sz="1000">
                <a:solidFill>
                  <a:schemeClr val="dk1"/>
                </a:solidFill>
                <a:latin typeface="Lato"/>
                <a:ea typeface="Lato"/>
                <a:cs typeface="Lato"/>
                <a:sym typeface="Lato"/>
              </a:rPr>
              <a:t> that give you a tiny part of the ownership of public companies like Apple or Tesco. Shares are usually riskier than bonds, since if a company goes bust/bankrupt, it pays off its loans first, and then splits whatever is left between its owners.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If you buy shares, some companies will pay you a small amount of money every year, known as a dividend. </a:t>
            </a:r>
            <a:endParaRPr sz="10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Shares can also go up in value, sometimes by quite a lot. If you’d bought an </a:t>
            </a:r>
            <a:r>
              <a:rPr lang="en-GB" sz="1000" u="sng">
                <a:solidFill>
                  <a:srgbClr val="1155CC"/>
                </a:solidFill>
                <a:latin typeface="Lato"/>
                <a:ea typeface="Lato"/>
                <a:cs typeface="Lato"/>
                <a:sym typeface="Lato"/>
                <a:hlinkClick r:id="rId2">
                  <a:extLst>
                    <a:ext uri="{A12FA001-AC4F-418D-AE19-62706E023703}">
                      <ahyp:hlinkClr val="tx"/>
                    </a:ext>
                  </a:extLst>
                </a:hlinkClick>
              </a:rPr>
              <a:t>Apple share</a:t>
            </a:r>
            <a:r>
              <a:rPr lang="en-GB" sz="1000">
                <a:solidFill>
                  <a:schemeClr val="dk1"/>
                </a:solidFill>
                <a:latin typeface="Lato"/>
                <a:ea typeface="Lato"/>
                <a:cs typeface="Lato"/>
                <a:sym typeface="Lato"/>
              </a:rPr>
              <a:t> five years ago, it would have cost you about $30, and it would be worth more than $160 today. </a:t>
            </a:r>
            <a:endParaRPr b="1">
              <a:solidFill>
                <a:srgbClr val="0000FF"/>
              </a:solidFill>
              <a:latin typeface="Lato"/>
              <a:ea typeface="Lato"/>
              <a:cs typeface="Lato"/>
              <a:sym typeface="Lato"/>
            </a:endParaRPr>
          </a:p>
          <a:p>
            <a:pPr indent="0" lvl="0" marL="0" rtl="0" algn="l">
              <a:lnSpc>
                <a:spcPct val="100000"/>
              </a:lnSpc>
              <a:spcBef>
                <a:spcPts val="0"/>
              </a:spcBef>
              <a:spcAft>
                <a:spcPts val="0"/>
              </a:spcAft>
              <a:buSzPts val="1100"/>
              <a:buFont typeface="Arial"/>
              <a:buNone/>
            </a:pPr>
            <a:r>
              <a:t/>
            </a: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Font typeface="Arial"/>
              <a:buNone/>
            </a:pPr>
            <a:r>
              <a:rPr lang="en-GB" sz="1200"/>
              <a:t>This all </a:t>
            </a:r>
            <a:r>
              <a:rPr lang="en-GB" sz="1200"/>
              <a:t>depends</a:t>
            </a:r>
            <a:r>
              <a:rPr lang="en-GB" sz="1200"/>
              <a:t> on what you are investing in.</a:t>
            </a:r>
            <a:endParaRPr sz="1200"/>
          </a:p>
          <a:p>
            <a:pPr indent="0" lvl="0" marL="0" rtl="0" algn="l">
              <a:lnSpc>
                <a:spcPct val="100000"/>
              </a:lnSpc>
              <a:spcBef>
                <a:spcPts val="0"/>
              </a:spcBef>
              <a:spcAft>
                <a:spcPts val="0"/>
              </a:spcAft>
              <a:buSzPts val="1100"/>
              <a:buFont typeface="Arial"/>
              <a:buNone/>
            </a:pPr>
            <a:r>
              <a:t/>
            </a:r>
            <a:endParaRPr sz="1200"/>
          </a:p>
          <a:p>
            <a:pPr indent="0" lvl="0" marL="0" rtl="0" algn="l">
              <a:lnSpc>
                <a:spcPct val="100000"/>
              </a:lnSpc>
              <a:spcBef>
                <a:spcPts val="0"/>
              </a:spcBef>
              <a:spcAft>
                <a:spcPts val="0"/>
              </a:spcAft>
              <a:buSzPts val="1100"/>
              <a:buFont typeface="Arial"/>
              <a:buNone/>
            </a:pPr>
            <a:r>
              <a:rPr lang="en-GB" sz="1200"/>
              <a:t>When people invest in items, it could be because of a hobby or passion they have. This could also be linked to developing a skill like home renovations.</a:t>
            </a:r>
            <a:endParaRPr sz="1200"/>
          </a:p>
          <a:p>
            <a:pPr indent="0" lvl="0" marL="0" rtl="0" algn="l">
              <a:lnSpc>
                <a:spcPct val="100000"/>
              </a:lnSpc>
              <a:spcBef>
                <a:spcPts val="0"/>
              </a:spcBef>
              <a:spcAft>
                <a:spcPts val="0"/>
              </a:spcAft>
              <a:buSzPts val="1100"/>
              <a:buFont typeface="Arial"/>
              <a:buNone/>
            </a:pPr>
            <a:r>
              <a:t/>
            </a:r>
            <a:endParaRPr sz="1200"/>
          </a:p>
          <a:p>
            <a:pPr indent="0" lvl="0" marL="0" rtl="0" algn="l">
              <a:lnSpc>
                <a:spcPct val="100000"/>
              </a:lnSpc>
              <a:spcBef>
                <a:spcPts val="0"/>
              </a:spcBef>
              <a:spcAft>
                <a:spcPts val="0"/>
              </a:spcAft>
              <a:buSzPts val="1100"/>
              <a:buFont typeface="Arial"/>
              <a:buNone/>
            </a:pPr>
            <a:r>
              <a:rPr lang="en-GB" sz="1200"/>
              <a:t>Ultimately, investments allow for your money to have the potential to grow. People generally build wealth to prepare for and safeguard their future. This is especially important as people are living for longer and inflation rises.</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386f841171_0_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g1386f841171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43409b8039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g143409b8039_0_3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7916"/>
              </a:lnSpc>
              <a:spcBef>
                <a:spcPts val="0"/>
              </a:spcBef>
              <a:spcAft>
                <a:spcPts val="800"/>
              </a:spcAft>
              <a:buClr>
                <a:schemeClr val="dk1"/>
              </a:buClr>
              <a:buSzPts val="1100"/>
              <a:buFont typeface="Arial"/>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4052082458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g14052082458_0_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43409b8039_0_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g143409b8039_0_3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10e092d3ce3_1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g10e092d3ce3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Arial"/>
              <a:buNone/>
            </a:pPr>
            <a:r>
              <a:rPr lang="en-GB" sz="1200">
                <a:solidFill>
                  <a:schemeClr val="dk1"/>
                </a:solidFill>
                <a:latin typeface="Lato"/>
                <a:ea typeface="Lato"/>
                <a:cs typeface="Lato"/>
                <a:sym typeface="Lato"/>
              </a:rPr>
              <a:t>Further example</a:t>
            </a:r>
            <a:endParaRPr sz="1200">
              <a:solidFill>
                <a:schemeClr val="dk1"/>
              </a:solidFill>
              <a:latin typeface="Lato"/>
              <a:ea typeface="Lato"/>
              <a:cs typeface="Lato"/>
              <a:sym typeface="Lato"/>
            </a:endParaRPr>
          </a:p>
          <a:p>
            <a:pPr indent="0" lvl="0" marL="0" rtl="0" algn="l">
              <a:spcBef>
                <a:spcPts val="0"/>
              </a:spcBef>
              <a:spcAft>
                <a:spcPts val="0"/>
              </a:spcAft>
              <a:buClr>
                <a:schemeClr val="dk1"/>
              </a:buClr>
              <a:buSzPts val="1200"/>
              <a:buFont typeface="Arial"/>
              <a:buNone/>
            </a:pPr>
            <a:r>
              <a:rPr lang="en-GB" sz="1200">
                <a:solidFill>
                  <a:schemeClr val="dk1"/>
                </a:solidFill>
                <a:latin typeface="Lato"/>
                <a:ea typeface="Lato"/>
                <a:cs typeface="Lato"/>
                <a:sym typeface="Lato"/>
              </a:rPr>
              <a:t>That is what happened to a man called Jake, who told the BBC that he had </a:t>
            </a:r>
            <a:r>
              <a:rPr lang="en-GB" sz="1200" u="sng">
                <a:solidFill>
                  <a:srgbClr val="1155CC"/>
                </a:solidFill>
                <a:latin typeface="Lato"/>
                <a:ea typeface="Lato"/>
                <a:cs typeface="Lato"/>
                <a:sym typeface="Lato"/>
                <a:hlinkClick r:id="rId2">
                  <a:extLst>
                    <a:ext uri="{A12FA001-AC4F-418D-AE19-62706E023703}">
                      <ahyp:hlinkClr val="tx"/>
                    </a:ext>
                  </a:extLst>
                </a:hlinkClick>
              </a:rPr>
              <a:t>lost millions</a:t>
            </a:r>
            <a:r>
              <a:rPr lang="en-GB" sz="1200">
                <a:solidFill>
                  <a:schemeClr val="dk1"/>
                </a:solidFill>
                <a:latin typeface="Lato"/>
                <a:ea typeface="Lato"/>
                <a:cs typeface="Lato"/>
                <a:sym typeface="Lato"/>
              </a:rPr>
              <a:t> after becoming addicted to trading cryptocurrencies. Jake did not have millions to lose — he was charged with stealing £1.5mn from his employer.</a:t>
            </a:r>
            <a:endParaRPr b="1" sz="1000" u="sng">
              <a:latin typeface="Lato"/>
              <a:ea typeface="Lato"/>
              <a:cs typeface="Lato"/>
              <a:sym typeface="La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14052082458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Google Shape;243;g14052082458_0_1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1387e89604c_0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g1387e89604c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1437502037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g1437502037d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4052082458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g14052082458_0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137256c1b60_1_8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g137256c1b60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1437502037d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4" name="Google Shape;314;g1437502037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fdcf7e1543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gfdcf7e1543_2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14052082458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g14052082458_0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u="sng">
                <a:solidFill>
                  <a:srgbClr val="1155CC"/>
                </a:solidFill>
                <a:highlight>
                  <a:schemeClr val="lt1"/>
                </a:highlight>
                <a:latin typeface="Lato"/>
                <a:ea typeface="Lato"/>
                <a:cs typeface="Lato"/>
                <a:sym typeface="Lato"/>
                <a:hlinkClick r:id="rId2">
                  <a:extLst>
                    <a:ext uri="{A12FA001-AC4F-418D-AE19-62706E023703}">
                      <ahyp:hlinkClr val="tx"/>
                    </a:ext>
                  </a:extLst>
                </a:hlinkClick>
              </a:rPr>
              <a:t>https://news.bitcoin.com/spike-lee-directs-commercial-cryptocurrency-atms/</a:t>
            </a:r>
            <a:endParaRPr sz="1400">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14052082458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2" name="Google Shape;342;g14052082458_0_1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43409b8039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2" name="Google Shape;72;g143409b803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14052082458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g14052082458_0_1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fdcf7e1543_2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0" name="Google Shape;360;gfdcf7e1543_2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12d7a4eba7a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g12d7a4eba7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14052082458_0_19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g14052082458_0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u="sng">
                <a:solidFill>
                  <a:schemeClr val="hlink"/>
                </a:solidFill>
                <a:hlinkClick r:id="rId2"/>
              </a:rPr>
              <a:t>https://www.theguardian.com/technology/2022/jan/13/investors-sue-kim-kardashian-and-floyd-mayweather-jr-over-crypto-scheme-ethereummax</a:t>
            </a:r>
            <a:r>
              <a:rPr lang="en-GB"/>
              <a:t>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8" name="Google Shape;38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143409b8039_0_4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1" name="Google Shape;401;g143409b8039_0_4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137256c1b60_1_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1" name="Google Shape;411;g137256c1b60_1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143409b8039_0_4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3" name="Google Shape;423;g143409b8039_0_4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1437502037d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0" name="Google Shape;430;g1437502037d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137256c1b60_1_1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8" name="Google Shape;438;g137256c1b60_1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Font typeface="Arial"/>
              <a:buNone/>
            </a:pPr>
            <a:r>
              <a:t/>
            </a:r>
            <a:endParaRP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fdcf7e1543_2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1" name="Google Shape;451;gfdcf7e1543_2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2" name="Google Shape;46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14052082458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g14052082458_0_2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Char char="●"/>
            </a:pPr>
            <a:r>
              <a:rPr b="1" lang="en-GB" sz="1200">
                <a:solidFill>
                  <a:schemeClr val="dk1"/>
                </a:solidFill>
              </a:rPr>
              <a:t>Fees </a:t>
            </a:r>
            <a:endParaRPr sz="1200">
              <a:solidFill>
                <a:schemeClr val="dk1"/>
              </a:solidFill>
            </a:endParaRPr>
          </a:p>
          <a:p>
            <a:pPr indent="-304800" lvl="0" marL="457200" rtl="0" algn="l">
              <a:spcBef>
                <a:spcPts val="0"/>
              </a:spcBef>
              <a:spcAft>
                <a:spcPts val="0"/>
              </a:spcAft>
              <a:buClr>
                <a:schemeClr val="dk1"/>
              </a:buClr>
              <a:buSzPts val="1200"/>
              <a:buChar char="●"/>
            </a:pPr>
            <a:r>
              <a:rPr lang="en-GB" sz="1200">
                <a:solidFill>
                  <a:schemeClr val="dk1"/>
                </a:solidFill>
              </a:rPr>
              <a:t>Buying and selling cryptocurrencies can be expensive, and fees can eat up a lot of the profits you might earn through rising prices.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The fees can be hard to understand, and they can vary a lot, but they are often higher than people expect and higher than other investments.</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b="1" lang="en-GB" sz="1200">
                <a:solidFill>
                  <a:schemeClr val="dk1"/>
                </a:solidFill>
              </a:rPr>
              <a:t>You might get stuck </a:t>
            </a:r>
            <a:endParaRPr sz="1200">
              <a:solidFill>
                <a:schemeClr val="dk1"/>
              </a:solidFill>
            </a:endParaRPr>
          </a:p>
          <a:p>
            <a:pPr indent="-304800" lvl="0" marL="457200" rtl="0" algn="l">
              <a:spcBef>
                <a:spcPts val="0"/>
              </a:spcBef>
              <a:spcAft>
                <a:spcPts val="0"/>
              </a:spcAft>
              <a:buClr>
                <a:schemeClr val="dk1"/>
              </a:buClr>
              <a:buSzPts val="1200"/>
              <a:buChar char="●"/>
            </a:pPr>
            <a:r>
              <a:rPr lang="en-GB" sz="1200">
                <a:solidFill>
                  <a:schemeClr val="dk1"/>
                </a:solidFill>
              </a:rPr>
              <a:t>Picture this: Your crypto currency is up 20pc in one day, you’re delighted and want to get your money out. Then you find out you can’t.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Sometimes it’s because the site you trade on has gone down. Everyone had the same idea, they all tried to log on at the same time, and bang, you’ve got a complete outage.</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Sometimes it’s because you can’t trade instantly, the terms of what you signed up to means that you can place an order, but the site doesn’t have to act on it instantly.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It can go the opposite way too. In May 2021, when crypto markets crashed and lots of people were trying to get their money out, one crypto exchange Binance went down across the world. People who were trying to trade on Binance, and were hurt by the outage, have raised $5m to </a:t>
            </a:r>
            <a:r>
              <a:rPr lang="en-GB" sz="1200" u="sng">
                <a:solidFill>
                  <a:srgbClr val="1155CC"/>
                </a:solidFill>
                <a:hlinkClick r:id="rId2">
                  <a:extLst>
                    <a:ext uri="{A12FA001-AC4F-418D-AE19-62706E023703}">
                      <ahyp:hlinkClr val="tx"/>
                    </a:ext>
                  </a:extLst>
                </a:hlinkClick>
              </a:rPr>
              <a:t>sue the exchange</a:t>
            </a:r>
            <a:r>
              <a:rPr lang="en-GB" sz="1200">
                <a:solidFill>
                  <a:schemeClr val="dk1"/>
                </a:solidFill>
              </a:rPr>
              <a:t> but there’s no guarantee they’ll get back what they lost.</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br>
              <a:rPr lang="en-GB" sz="1200">
                <a:solidFill>
                  <a:schemeClr val="dk1"/>
                </a:solidFill>
              </a:rPr>
            </a:br>
            <a:br>
              <a:rPr lang="en-GB" sz="1200">
                <a:solidFill>
                  <a:schemeClr val="dk1"/>
                </a:solidFill>
              </a:rPr>
            </a:br>
            <a:r>
              <a:rPr b="1" lang="en-GB" sz="1200">
                <a:solidFill>
                  <a:schemeClr val="dk1"/>
                </a:solidFill>
              </a:rPr>
              <a:t>Your cryptocurrency might die </a:t>
            </a:r>
            <a:endParaRPr sz="1200">
              <a:solidFill>
                <a:schemeClr val="dk1"/>
              </a:solidFill>
            </a:endParaRPr>
          </a:p>
          <a:p>
            <a:pPr indent="-304800" lvl="0" marL="457200" rtl="0" algn="l">
              <a:spcBef>
                <a:spcPts val="0"/>
              </a:spcBef>
              <a:spcAft>
                <a:spcPts val="0"/>
              </a:spcAft>
              <a:buClr>
                <a:schemeClr val="dk1"/>
              </a:buClr>
              <a:buSzPts val="1200"/>
              <a:buChar char="●"/>
            </a:pPr>
            <a:r>
              <a:rPr b="1" lang="en-GB" sz="1200">
                <a:solidFill>
                  <a:schemeClr val="dk1"/>
                </a:solidFill>
              </a:rPr>
              <a:t> </a:t>
            </a:r>
            <a:endParaRPr sz="1200">
              <a:solidFill>
                <a:schemeClr val="dk1"/>
              </a:solidFill>
            </a:endParaRPr>
          </a:p>
          <a:p>
            <a:pPr indent="-304800" lvl="0" marL="457200" rtl="0" algn="l">
              <a:spcBef>
                <a:spcPts val="0"/>
              </a:spcBef>
              <a:spcAft>
                <a:spcPts val="0"/>
              </a:spcAft>
              <a:buClr>
                <a:schemeClr val="dk1"/>
              </a:buClr>
              <a:buSzPts val="1200"/>
              <a:buChar char="●"/>
            </a:pPr>
            <a:r>
              <a:rPr lang="en-GB" sz="1200">
                <a:solidFill>
                  <a:schemeClr val="dk1"/>
                </a:solidFill>
              </a:rPr>
              <a:t>Some crypto currencies completely disappear. They become known as Dead Coins.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There are already </a:t>
            </a:r>
            <a:r>
              <a:rPr lang="en-GB" sz="1200" u="sng">
                <a:solidFill>
                  <a:srgbClr val="1155CC"/>
                </a:solidFill>
                <a:hlinkClick r:id="rId3">
                  <a:extLst>
                    <a:ext uri="{A12FA001-AC4F-418D-AE19-62706E023703}">
                      <ahyp:hlinkClr val="tx"/>
                    </a:ext>
                  </a:extLst>
                </a:hlinkClick>
              </a:rPr>
              <a:t>more than 2,000</a:t>
            </a:r>
            <a:r>
              <a:rPr lang="en-GB" sz="1200">
                <a:solidFill>
                  <a:schemeClr val="dk1"/>
                </a:solidFill>
              </a:rPr>
              <a:t> Dead Coins.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If you put money into a coin, and it dies, you’re probably not going to see your money again.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b="1" lang="en-GB" sz="1200">
                <a:solidFill>
                  <a:schemeClr val="dk1"/>
                </a:solidFill>
              </a:rPr>
              <a:t>Your crypto might fall sharply in value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There’s a lot of uncertainty about the value of the cryptocurrencies that are still out there, even the biggest one, Bitcoin.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Jamie Dimon, who runs the world’s biggest bank, describes the whole thing </a:t>
            </a:r>
            <a:r>
              <a:rPr lang="en-GB" sz="1200" u="sng">
                <a:solidFill>
                  <a:srgbClr val="1155CC"/>
                </a:solidFill>
                <a:hlinkClick r:id="rId4">
                  <a:extLst>
                    <a:ext uri="{A12FA001-AC4F-418D-AE19-62706E023703}">
                      <ahyp:hlinkClr val="tx"/>
                    </a:ext>
                  </a:extLst>
                </a:hlinkClick>
              </a:rPr>
              <a:t>as a “fraud”</a:t>
            </a:r>
            <a:r>
              <a:rPr lang="en-GB" sz="1200">
                <a:solidFill>
                  <a:schemeClr val="dk1"/>
                </a:solidFill>
              </a:rPr>
              <a:t> and says it’s going to turn out worse than the tulip bulbs bubble in Holland in the early 1600s.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Here’s how that ended…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r>
              <a:rPr lang="en-GB" sz="1200">
                <a:solidFill>
                  <a:schemeClr val="dk1"/>
                </a:solidFill>
              </a:rPr>
              <a:t>One potential future threat comes from regulation. China launched a big clampdown on crypto last year, which hit prices very hard when it was announced. If other countries introduced new rules around cryptocurrencies, they could become less valuable, especially because some argue that the value of crypto now actually comes from the fact there are no rules, so it’s popular with people trying to dodge the law. </a:t>
            </a:r>
            <a:endParaRPr sz="1200">
              <a:solidFill>
                <a:schemeClr val="dk1"/>
              </a:solidFill>
            </a:endParaRPr>
          </a:p>
          <a:p>
            <a:pPr indent="-304800" lvl="0" marL="457200" rtl="0" algn="l">
              <a:spcBef>
                <a:spcPts val="0"/>
              </a:spcBef>
              <a:spcAft>
                <a:spcPts val="0"/>
              </a:spcAft>
              <a:buClr>
                <a:schemeClr val="dk1"/>
              </a:buClr>
              <a:buSzPts val="1200"/>
              <a:buChar char="●"/>
            </a:pPr>
            <a:br>
              <a:rPr lang="en-GB" sz="1200">
                <a:solidFill>
                  <a:schemeClr val="dk1"/>
                </a:solidFill>
              </a:rPr>
            </a:br>
            <a:endParaRPr sz="1200">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148fb80227b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148fb80227b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g145a8d0729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1" name="Google Shape;491;g145a8d0729b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1" name="Google Shape;501;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GB" sz="1200">
                <a:solidFill>
                  <a:srgbClr val="231F20"/>
                </a:solidFill>
                <a:highlight>
                  <a:srgbClr val="FFFFFF"/>
                </a:highlight>
                <a:latin typeface="Lato"/>
                <a:ea typeface="Lato"/>
                <a:cs typeface="Lato"/>
                <a:sym typeface="Lato"/>
              </a:rPr>
              <a:t>The value of Bitcoins has gone up and down over the years since it was created in 2009 and some people don't think it's safe to turn your 'real' money into Bitcoins.</a:t>
            </a:r>
            <a:endParaRPr sz="1200">
              <a:solidFill>
                <a:srgbClr val="231F20"/>
              </a:solidFill>
              <a:highlight>
                <a:srgbClr val="FFFFFF"/>
              </a:highlight>
              <a:latin typeface="Lato"/>
              <a:ea typeface="Lato"/>
              <a:cs typeface="Lato"/>
              <a:sym typeface="Lato"/>
            </a:endParaRPr>
          </a:p>
          <a:p>
            <a:pPr indent="0" lvl="0" marL="0" rtl="0" algn="l">
              <a:lnSpc>
                <a:spcPct val="115000"/>
              </a:lnSpc>
              <a:spcBef>
                <a:spcPts val="1200"/>
              </a:spcBef>
              <a:spcAft>
                <a:spcPts val="0"/>
              </a:spcAft>
              <a:buClr>
                <a:schemeClr val="dk1"/>
              </a:buClr>
              <a:buSzPts val="1100"/>
              <a:buFont typeface="Arial"/>
              <a:buNone/>
            </a:pPr>
            <a:r>
              <a:rPr lang="en-GB" sz="1200">
                <a:solidFill>
                  <a:srgbClr val="231F20"/>
                </a:solidFill>
                <a:highlight>
                  <a:srgbClr val="FFFFFF"/>
                </a:highlight>
                <a:latin typeface="Lato"/>
                <a:ea typeface="Lato"/>
                <a:cs typeface="Lato"/>
                <a:sym typeface="Lato"/>
              </a:rPr>
              <a:t>This concern was expressed by the head of The Bank of England, Andrew Bailey, in October 2020.</a:t>
            </a:r>
            <a:endParaRPr sz="1200">
              <a:solidFill>
                <a:srgbClr val="231F20"/>
              </a:solidFill>
              <a:highlight>
                <a:srgbClr val="FFFFFF"/>
              </a:highlight>
              <a:latin typeface="Lato"/>
              <a:ea typeface="Lato"/>
              <a:cs typeface="Lato"/>
              <a:sym typeface="Lato"/>
            </a:endParaRPr>
          </a:p>
          <a:p>
            <a:pPr indent="0" lvl="0" marL="0" rtl="0" algn="l">
              <a:lnSpc>
                <a:spcPct val="115000"/>
              </a:lnSpc>
              <a:spcBef>
                <a:spcPts val="1200"/>
              </a:spcBef>
              <a:spcAft>
                <a:spcPts val="0"/>
              </a:spcAft>
              <a:buClr>
                <a:schemeClr val="dk1"/>
              </a:buClr>
              <a:buSzPts val="1100"/>
              <a:buFont typeface="Arial"/>
              <a:buNone/>
            </a:pPr>
            <a:r>
              <a:rPr lang="en-GB" sz="1200">
                <a:solidFill>
                  <a:srgbClr val="231F20"/>
                </a:solidFill>
                <a:highlight>
                  <a:srgbClr val="FFFFFF"/>
                </a:highlight>
                <a:latin typeface="Lato"/>
                <a:ea typeface="Lato"/>
                <a:cs typeface="Lato"/>
                <a:sym typeface="Lato"/>
              </a:rPr>
              <a:t>He said that he was "very nervous" about people using Bitcoin for payments pointing out that investors should realise its price is extremely volatile.</a:t>
            </a:r>
            <a:endParaRPr sz="1200">
              <a:solidFill>
                <a:srgbClr val="231F20"/>
              </a:solidFill>
              <a:highlight>
                <a:srgbClr val="FFFFFF"/>
              </a:highlight>
              <a:latin typeface="Lato"/>
              <a:ea typeface="Lato"/>
              <a:cs typeface="Lato"/>
              <a:sym typeface="Lato"/>
            </a:endParaRPr>
          </a:p>
          <a:p>
            <a:pPr indent="0" lvl="0" marL="0" rtl="0" algn="l">
              <a:lnSpc>
                <a:spcPct val="115000"/>
              </a:lnSpc>
              <a:spcBef>
                <a:spcPts val="1200"/>
              </a:spcBef>
              <a:spcAft>
                <a:spcPts val="4800"/>
              </a:spcAft>
              <a:buClr>
                <a:schemeClr val="dk1"/>
              </a:buClr>
              <a:buSzPts val="1100"/>
              <a:buFont typeface="Arial"/>
              <a:buNone/>
            </a:pPr>
            <a:r>
              <a:rPr lang="en-GB" sz="1200">
                <a:solidFill>
                  <a:srgbClr val="231F20"/>
                </a:solidFill>
                <a:highlight>
                  <a:srgbClr val="FFFFFF"/>
                </a:highlight>
                <a:latin typeface="Lato"/>
                <a:ea typeface="Lato"/>
                <a:cs typeface="Lato"/>
                <a:sym typeface="Lato"/>
              </a:rPr>
              <a:t>By this, he meant that the value could drop significantly at any moment and investors could lose a lot of money.</a:t>
            </a:r>
            <a:endParaRPr sz="1400">
              <a:latin typeface="Lato"/>
              <a:ea typeface="Lato"/>
              <a:cs typeface="Lato"/>
              <a:sym typeface="Lato"/>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12d7a4eba7a_0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4" name="Google Shape;534;g12d7a4eba7a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g140779f449b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9" name="Google Shape;549;g140779f449b_1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10e092d3ce3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6" name="Google Shape;556;g10e092d3ce3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t/>
            </a:r>
            <a:endParaRPr sz="1400">
              <a:latin typeface="Lato"/>
              <a:ea typeface="Lato"/>
              <a:cs typeface="Lato"/>
              <a:sym typeface="Lato"/>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137256c1b60_1_1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6" name="Google Shape;566;g137256c1b60_1_1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43409b8039_0_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g143409b8039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143409b8039_0_19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9" name="Google Shape;579;g143409b8039_0_1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143409b8039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7" name="Google Shape;587;g143409b8039_0_1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fdcf7e1543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gfdcf7e1543_2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4052082458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g14052082458_0_1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br>
              <a:rPr lang="en-GB" sz="1200">
                <a:solidFill>
                  <a:schemeClr val="dk1"/>
                </a:solidFill>
              </a:rPr>
            </a:b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7" name="Shape 7"/>
        <p:cNvGrpSpPr/>
        <p:nvPr/>
      </p:nvGrpSpPr>
      <p:grpSpPr>
        <a:xfrm>
          <a:off x="0" y="0"/>
          <a:ext cx="0" cy="0"/>
          <a:chOff x="0" y="0"/>
          <a:chExt cx="0" cy="0"/>
        </a:xfrm>
      </p:grpSpPr>
      <p:sp>
        <p:nvSpPr>
          <p:cNvPr id="8" name="Google Shape;8;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9" name="Google Shape;9;p25"/>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10" name="Google Shape;10;p25"/>
          <p:cNvPicPr preferRelativeResize="0"/>
          <p:nvPr/>
        </p:nvPicPr>
        <p:blipFill rotWithShape="1">
          <a:blip r:embed="rId3">
            <a:alphaModFix/>
          </a:blip>
          <a:srcRect b="-2277" l="-4222" r="-3757" t="-2440"/>
          <a:stretch/>
        </p:blipFill>
        <p:spPr>
          <a:xfrm rot="-5400000">
            <a:off x="7182681" y="3219806"/>
            <a:ext cx="2039601" cy="1978026"/>
          </a:xfrm>
          <a:prstGeom prst="rect">
            <a:avLst/>
          </a:prstGeom>
          <a:noFill/>
          <a:ln>
            <a:noFill/>
          </a:ln>
        </p:spPr>
      </p:pic>
      <p:sp>
        <p:nvSpPr>
          <p:cNvPr id="11" name="Google Shape;11;p25"/>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2" name="Google Shape;12;p25"/>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302">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3" name="Shape 13"/>
        <p:cNvGrpSpPr/>
        <p:nvPr/>
      </p:nvGrpSpPr>
      <p:grpSpPr>
        <a:xfrm>
          <a:off x="0" y="0"/>
          <a:ext cx="0" cy="0"/>
          <a:chOff x="0" y="0"/>
          <a:chExt cx="0" cy="0"/>
        </a:xfrm>
      </p:grpSpPr>
      <p:pic>
        <p:nvPicPr>
          <p:cNvPr id="14" name="Google Shape;14;p27"/>
          <p:cNvPicPr preferRelativeResize="0"/>
          <p:nvPr/>
        </p:nvPicPr>
        <p:blipFill rotWithShape="1">
          <a:blip r:embed="rId2">
            <a:alphaModFix/>
          </a:blip>
          <a:srcRect b="-8413" l="-5675" r="-7635" t="-10644"/>
          <a:stretch/>
        </p:blipFill>
        <p:spPr>
          <a:xfrm>
            <a:off x="8069450" y="4311925"/>
            <a:ext cx="835000" cy="650200"/>
          </a:xfrm>
          <a:prstGeom prst="rect">
            <a:avLst/>
          </a:prstGeom>
          <a:noFill/>
          <a:ln>
            <a:noFill/>
          </a:ln>
        </p:spPr>
      </p:pic>
      <p:sp>
        <p:nvSpPr>
          <p:cNvPr id="15" name="Google Shape;15;p27"/>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16" name="Google Shape;16;p2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7" name="Google Shape;17;p27"/>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8" name="Shape 18"/>
        <p:cNvGrpSpPr/>
        <p:nvPr/>
      </p:nvGrpSpPr>
      <p:grpSpPr>
        <a:xfrm>
          <a:off x="0" y="0"/>
          <a:ext cx="0" cy="0"/>
          <a:chOff x="0" y="0"/>
          <a:chExt cx="0" cy="0"/>
        </a:xfrm>
      </p:grpSpPr>
      <p:pic>
        <p:nvPicPr>
          <p:cNvPr id="19" name="Google Shape;19;p28"/>
          <p:cNvPicPr preferRelativeResize="0"/>
          <p:nvPr/>
        </p:nvPicPr>
        <p:blipFill rotWithShape="1">
          <a:blip r:embed="rId2">
            <a:alphaModFix/>
          </a:blip>
          <a:srcRect b="-8413" l="-5675" r="-7635" t="-10644"/>
          <a:stretch/>
        </p:blipFill>
        <p:spPr>
          <a:xfrm>
            <a:off x="8069450" y="4311925"/>
            <a:ext cx="835000" cy="650200"/>
          </a:xfrm>
          <a:prstGeom prst="rect">
            <a:avLst/>
          </a:prstGeom>
          <a:noFill/>
          <a:ln>
            <a:noFill/>
          </a:ln>
        </p:spPr>
      </p:pic>
      <p:sp>
        <p:nvSpPr>
          <p:cNvPr id="20" name="Google Shape;20;p28"/>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21" name="Google Shape;21;p28"/>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22" name="Google Shape;22;p28"/>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23" name="Shape 23"/>
        <p:cNvGrpSpPr/>
        <p:nvPr/>
      </p:nvGrpSpPr>
      <p:grpSpPr>
        <a:xfrm>
          <a:off x="0" y="0"/>
          <a:ext cx="0" cy="0"/>
          <a:chOff x="0" y="0"/>
          <a:chExt cx="0" cy="0"/>
        </a:xfrm>
      </p:grpSpPr>
      <p:sp>
        <p:nvSpPr>
          <p:cNvPr id="24" name="Google Shape;24;p26"/>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25" name="Google Shape;25;p26"/>
          <p:cNvPicPr preferRelativeResize="0"/>
          <p:nvPr/>
        </p:nvPicPr>
        <p:blipFill rotWithShape="1">
          <a:blip r:embed="rId2">
            <a:alphaModFix/>
          </a:blip>
          <a:srcRect b="-8413" l="-5675" r="-7635" t="-10644"/>
          <a:stretch/>
        </p:blipFill>
        <p:spPr>
          <a:xfrm>
            <a:off x="8069450" y="4311925"/>
            <a:ext cx="835000" cy="650200"/>
          </a:xfrm>
          <a:prstGeom prst="rect">
            <a:avLst/>
          </a:prstGeom>
          <a:noFill/>
          <a:ln>
            <a:noFill/>
          </a:ln>
        </p:spPr>
      </p:pic>
      <p:sp>
        <p:nvSpPr>
          <p:cNvPr id="26" name="Google Shape;26;p26"/>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27" name="Google Shape;27;p26"/>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28" name="Google Shape;28;p26"/>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29" name="Shape 29"/>
        <p:cNvGrpSpPr/>
        <p:nvPr/>
      </p:nvGrpSpPr>
      <p:grpSpPr>
        <a:xfrm>
          <a:off x="0" y="0"/>
          <a:ext cx="0" cy="0"/>
          <a:chOff x="0" y="0"/>
          <a:chExt cx="0" cy="0"/>
        </a:xfrm>
      </p:grpSpPr>
      <p:pic>
        <p:nvPicPr>
          <p:cNvPr id="30" name="Google Shape;30;p31"/>
          <p:cNvPicPr preferRelativeResize="0"/>
          <p:nvPr/>
        </p:nvPicPr>
        <p:blipFill rotWithShape="1">
          <a:blip r:embed="rId2">
            <a:alphaModFix/>
          </a:blip>
          <a:srcRect b="-8413" l="-5675" r="-7635" t="-10644"/>
          <a:stretch/>
        </p:blipFill>
        <p:spPr>
          <a:xfrm>
            <a:off x="8069450" y="4311925"/>
            <a:ext cx="835000" cy="650200"/>
          </a:xfrm>
          <a:prstGeom prst="rect">
            <a:avLst/>
          </a:prstGeom>
          <a:noFill/>
          <a:ln>
            <a:noFill/>
          </a:ln>
        </p:spPr>
      </p:pic>
      <p:sp>
        <p:nvSpPr>
          <p:cNvPr id="31" name="Google Shape;31;p31"/>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32" name="Google Shape;32;p3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33" name="Google Shape;33;p31"/>
          <p:cNvSpPr txBox="1"/>
          <p:nvPr>
            <p:ph idx="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34" name="Shape 34"/>
        <p:cNvGrpSpPr/>
        <p:nvPr/>
      </p:nvGrpSpPr>
      <p:grpSpPr>
        <a:xfrm>
          <a:off x="0" y="0"/>
          <a:ext cx="0" cy="0"/>
          <a:chOff x="0" y="0"/>
          <a:chExt cx="0" cy="0"/>
        </a:xfrm>
      </p:grpSpPr>
      <p:sp>
        <p:nvSpPr>
          <p:cNvPr id="35" name="Google Shape;35;g14052082458_0_71"/>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6" name="Google Shape;36;g14052082458_0_71"/>
          <p:cNvPicPr preferRelativeResize="0"/>
          <p:nvPr/>
        </p:nvPicPr>
        <p:blipFill rotWithShape="1">
          <a:blip r:embed="rId2">
            <a:alphaModFix/>
          </a:blip>
          <a:srcRect b="-9683" l="-7535" r="-5779" t="-8128"/>
          <a:stretch/>
        </p:blipFill>
        <p:spPr>
          <a:xfrm>
            <a:off x="8055750" y="4325600"/>
            <a:ext cx="835000" cy="643375"/>
          </a:xfrm>
          <a:prstGeom prst="rect">
            <a:avLst/>
          </a:prstGeom>
          <a:noFill/>
          <a:ln>
            <a:noFill/>
          </a:ln>
        </p:spPr>
      </p:pic>
      <p:sp>
        <p:nvSpPr>
          <p:cNvPr id="37" name="Google Shape;37;g14052082458_0_71"/>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38" name="Google Shape;38;g14052082458_0_71"/>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1"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39" name="Shape 39"/>
        <p:cNvGrpSpPr/>
        <p:nvPr/>
      </p:nvGrpSpPr>
      <p:grpSpPr>
        <a:xfrm>
          <a:off x="0" y="0"/>
          <a:ext cx="0" cy="0"/>
          <a:chOff x="0" y="0"/>
          <a:chExt cx="0" cy="0"/>
        </a:xfrm>
      </p:grpSpPr>
      <p:pic>
        <p:nvPicPr>
          <p:cNvPr id="40" name="Google Shape;40;p29"/>
          <p:cNvPicPr preferRelativeResize="0"/>
          <p:nvPr/>
        </p:nvPicPr>
        <p:blipFill rotWithShape="1">
          <a:blip r:embed="rId2">
            <a:alphaModFix/>
          </a:blip>
          <a:srcRect b="-8413" l="-5675" r="-7635" t="-10644"/>
          <a:stretch/>
        </p:blipFill>
        <p:spPr>
          <a:xfrm>
            <a:off x="8069450" y="4311925"/>
            <a:ext cx="835000" cy="650200"/>
          </a:xfrm>
          <a:prstGeom prst="rect">
            <a:avLst/>
          </a:prstGeom>
          <a:noFill/>
          <a:ln>
            <a:noFill/>
          </a:ln>
        </p:spPr>
      </p:pic>
      <p:sp>
        <p:nvSpPr>
          <p:cNvPr id="41" name="Google Shape;41;p29"/>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42" name="Google Shape;42;p2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43" name="Shape 43"/>
        <p:cNvGrpSpPr/>
        <p:nvPr/>
      </p:nvGrpSpPr>
      <p:grpSpPr>
        <a:xfrm>
          <a:off x="0" y="0"/>
          <a:ext cx="0" cy="0"/>
          <a:chOff x="0" y="0"/>
          <a:chExt cx="0" cy="0"/>
        </a:xfrm>
      </p:grpSpPr>
      <p:sp>
        <p:nvSpPr>
          <p:cNvPr id="44" name="Google Shape;44;p30"/>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5" name="Google Shape;45;p30"/>
          <p:cNvPicPr preferRelativeResize="0"/>
          <p:nvPr/>
        </p:nvPicPr>
        <p:blipFill rotWithShape="1">
          <a:blip r:embed="rId2">
            <a:alphaModFix/>
          </a:blip>
          <a:srcRect b="-9683" l="-7535" r="-5779" t="-8128"/>
          <a:stretch/>
        </p:blipFill>
        <p:spPr>
          <a:xfrm>
            <a:off x="8055750" y="4325600"/>
            <a:ext cx="835000" cy="643375"/>
          </a:xfrm>
          <a:prstGeom prst="rect">
            <a:avLst/>
          </a:prstGeom>
          <a:noFill/>
          <a:ln>
            <a:noFill/>
          </a:ln>
        </p:spPr>
      </p:pic>
      <p:sp>
        <p:nvSpPr>
          <p:cNvPr id="46" name="Google Shape;46;p30"/>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
        <p:nvSpPr>
          <p:cNvPr id="47" name="Google Shape;47;p3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spTree>
      <p:nvGrpSpPr>
        <p:cNvPr id="48" name="Shape 48"/>
        <p:cNvGrpSpPr/>
        <p:nvPr/>
      </p:nvGrpSpPr>
      <p:grpSpPr>
        <a:xfrm>
          <a:off x="0" y="0"/>
          <a:ext cx="0" cy="0"/>
          <a:chOff x="0" y="0"/>
          <a:chExt cx="0" cy="0"/>
        </a:xfrm>
      </p:grpSpPr>
      <p:sp>
        <p:nvSpPr>
          <p:cNvPr id="49" name="Google Shape;49;g12d7a4eba7a_0_13"/>
          <p:cNvSpPr txBox="1"/>
          <p:nvPr>
            <p:ph idx="12" type="sldNum"/>
          </p:nvPr>
        </p:nvSpPr>
        <p:spPr>
          <a:xfrm>
            <a:off x="8372475" y="403225"/>
            <a:ext cx="473100" cy="2253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1pPr>
            <a:lvl2pPr indent="0" lvl="1"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2pPr>
            <a:lvl3pPr indent="0" lvl="2"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3pPr>
            <a:lvl4pPr indent="0" lvl="3"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4pPr>
            <a:lvl5pPr indent="0" lvl="4"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5pPr>
            <a:lvl6pPr indent="0" lvl="5"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6pPr>
            <a:lvl7pPr indent="0" lvl="6"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7pPr>
            <a:lvl8pPr indent="0" lvl="7"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8pPr>
            <a:lvl9pPr indent="0" lvl="8" marL="0" marR="0" algn="ctr">
              <a:lnSpc>
                <a:spcPct val="100000"/>
              </a:lnSpc>
              <a:spcBef>
                <a:spcPts val="0"/>
              </a:spcBef>
              <a:spcAft>
                <a:spcPts val="0"/>
              </a:spcAft>
              <a:buClr>
                <a:srgbClr val="262A33"/>
              </a:buClr>
              <a:buSzPts val="1200"/>
              <a:buFont typeface="Lato"/>
              <a:buNone/>
              <a:defRPr b="1" i="0" sz="1200" u="none" cap="none" strike="noStrike">
                <a:solidFill>
                  <a:srgbClr val="262A33"/>
                </a:solidFill>
                <a:latin typeface="Lato"/>
                <a:ea typeface="Lato"/>
                <a:cs typeface="Lato"/>
                <a:sym typeface="Lato"/>
              </a:defRPr>
            </a:lvl9pPr>
          </a:lstStyle>
          <a:p>
            <a:pPr indent="0" lvl="0" marL="0" rtl="0" algn="ctr">
              <a:spcBef>
                <a:spcPts val="0"/>
              </a:spcBef>
              <a:spcAft>
                <a:spcPts val="0"/>
              </a:spcAft>
              <a:buNone/>
            </a:pPr>
            <a:fld id="{00000000-1234-1234-1234-123412341234}" type="slidenum">
              <a:rPr lang="en-GB"/>
              <a:t>‹#›</a:t>
            </a:fld>
            <a:endParaRPr b="0" sz="1000">
              <a:solidFill>
                <a:schemeClr val="dk2"/>
              </a:solidFill>
              <a:latin typeface="Arial"/>
              <a:ea typeface="Arial"/>
              <a:cs typeface="Arial"/>
              <a:sym typeface="Arial"/>
            </a:endParaRPr>
          </a:p>
        </p:txBody>
      </p:sp>
      <p:sp>
        <p:nvSpPr>
          <p:cNvPr id="50" name="Google Shape;50;g12d7a4eba7a_0_13"/>
          <p:cNvSpPr/>
          <p:nvPr/>
        </p:nvSpPr>
        <p:spPr>
          <a:xfrm>
            <a:off x="8371895" y="380155"/>
            <a:ext cx="772200" cy="271200"/>
          </a:xfrm>
          <a:prstGeom prst="rect">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8022"/>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3.png"/><Relationship Id="rId4" Type="http://schemas.openxmlformats.org/officeDocument/2006/relationships/image" Target="../media/image22.png"/><Relationship Id="rId10" Type="http://schemas.openxmlformats.org/officeDocument/2006/relationships/image" Target="../media/image28.png"/><Relationship Id="rId9" Type="http://schemas.openxmlformats.org/officeDocument/2006/relationships/image" Target="../media/image29.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hyperlink" Target="https://youtu.be/f7iXTyHGYX4" TargetMode="External"/><Relationship Id="rId4" Type="http://schemas.openxmlformats.org/officeDocument/2006/relationships/hyperlink" Target="http://www.youtube.com/watch?v=PFKke1jDX78" TargetMode="External"/><Relationship Id="rId5" Type="http://schemas.openxmlformats.org/officeDocument/2006/relationships/image" Target="../media/image3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3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32.png"/><Relationship Id="rId4" Type="http://schemas.openxmlformats.org/officeDocument/2006/relationships/image" Target="../media/image31.png"/><Relationship Id="rId5"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hyperlink" Target="https://www.ft.com/video/ce61990f-ba96-4759-8979-139dd6ccd8d9"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hyperlink" Target="http://www.youtube.com/watch?v=J-xEhaUxCy4" TargetMode="External"/><Relationship Id="rId4" Type="http://schemas.openxmlformats.org/officeDocument/2006/relationships/image" Target="../media/image3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3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hyperlink" Target="https://youtu.be/5XMFEUNut18" TargetMode="External"/><Relationship Id="rId4" Type="http://schemas.openxmlformats.org/officeDocument/2006/relationships/image" Target="../media/image39.png"/><Relationship Id="rId5" Type="http://schemas.openxmlformats.org/officeDocument/2006/relationships/image" Target="../media/image41.png"/><Relationship Id="rId6" Type="http://schemas.openxmlformats.org/officeDocument/2006/relationships/image" Target="../media/image42.png"/><Relationship Id="rId7"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 Id="rId3"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image" Target="../media/image4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4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 Id="rId3" Type="http://schemas.openxmlformats.org/officeDocument/2006/relationships/image" Target="../media/image46.png"/><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image" Target="../media/image46.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 Id="rId3" Type="http://schemas.openxmlformats.org/officeDocument/2006/relationships/image" Target="../media/image49.png"/><Relationship Id="rId4" Type="http://schemas.openxmlformats.org/officeDocument/2006/relationships/hyperlink" Target="http://www.youtube.com/watch?v=YJVtgv6Zmq4" TargetMode="External"/><Relationship Id="rId5" Type="http://schemas.openxmlformats.org/officeDocument/2006/relationships/image" Target="../media/image53.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 Id="rId3" Type="http://schemas.openxmlformats.org/officeDocument/2006/relationships/image" Target="../media/image5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3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 Id="rId3" Type="http://schemas.openxmlformats.org/officeDocument/2006/relationships/hyperlink" Target="http://www.youtube.com/watch?v=3xVMpSI1GfE" TargetMode="External"/><Relationship Id="rId4" Type="http://schemas.openxmlformats.org/officeDocument/2006/relationships/image" Target="../media/image55.jpg"/><Relationship Id="rId5" Type="http://schemas.openxmlformats.org/officeDocument/2006/relationships/hyperlink" Target="https://youtu.be/3xVMpSI1Gf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 Id="rId3" Type="http://schemas.openxmlformats.org/officeDocument/2006/relationships/image" Target="../media/image5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3.xml"/><Relationship Id="rId3" Type="http://schemas.openxmlformats.org/officeDocument/2006/relationships/image" Target="../media/image5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4.xml"/><Relationship Id="rId3" Type="http://schemas.openxmlformats.org/officeDocument/2006/relationships/image" Target="../media/image5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 Id="rId3" Type="http://schemas.openxmlformats.org/officeDocument/2006/relationships/image" Target="../media/image58.png"/><Relationship Id="rId4" Type="http://schemas.openxmlformats.org/officeDocument/2006/relationships/image" Target="../media/image6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 Id="rId3" Type="http://schemas.openxmlformats.org/officeDocument/2006/relationships/image" Target="../media/image64.png"/><Relationship Id="rId4" Type="http://schemas.openxmlformats.org/officeDocument/2006/relationships/image" Target="../media/image66.png"/><Relationship Id="rId5" Type="http://schemas.openxmlformats.org/officeDocument/2006/relationships/image" Target="../media/image5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8.xml"/><Relationship Id="rId3" Type="http://schemas.openxmlformats.org/officeDocument/2006/relationships/image" Target="../media/image6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3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hyperlink" Target="https://www.ft.com/content/52c98479-e50a-4cb0-9f88-a427f1818e28" TargetMode="External"/><Relationship Id="rId4" Type="http://schemas.openxmlformats.org/officeDocument/2006/relationships/hyperlink" Target="https://www.nytimes.com/2021/08/05/business/hype-coins-cryptocurrency.html" TargetMode="External"/><Relationship Id="rId5" Type="http://schemas.openxmlformats.org/officeDocument/2006/relationships/hyperlink" Target="https://www.nytimes.com/2021/08/05/business/hype-coins-cryptocurrency.html" TargetMode="External"/><Relationship Id="rId6" Type="http://schemas.openxmlformats.org/officeDocument/2006/relationships/hyperlink" Target="https://www.cnet.com/personal-finance/crypto/cryptocurrency-pump-and-dump-schemes-what-you-should-know-about-these-scams/" TargetMode="External"/><Relationship Id="rId7" Type="http://schemas.openxmlformats.org/officeDocument/2006/relationships/hyperlink" Target="https://www.ft.com/content/2691366f-d381-40cd-a769-6559779151c2"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hyperlink" Target="https://www.citizensadvice.org.uk/debt-and-money/" TargetMode="External"/><Relationship Id="rId4" Type="http://schemas.openxmlformats.org/officeDocument/2006/relationships/image" Target="../media/image69.png"/><Relationship Id="rId5" Type="http://schemas.openxmlformats.org/officeDocument/2006/relationships/image" Target="../media/image6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16.png"/><Relationship Id="rId5"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54" name="Shape 54"/>
        <p:cNvGrpSpPr/>
        <p:nvPr/>
      </p:nvGrpSpPr>
      <p:grpSpPr>
        <a:xfrm>
          <a:off x="0" y="0"/>
          <a:ext cx="0" cy="0"/>
          <a:chOff x="0" y="0"/>
          <a:chExt cx="0" cy="0"/>
        </a:xfrm>
      </p:grpSpPr>
      <p:sp>
        <p:nvSpPr>
          <p:cNvPr id="55" name="Google Shape;55;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pic>
        <p:nvPicPr>
          <p:cNvPr id="56" name="Google Shape;56;p1"/>
          <p:cNvPicPr preferRelativeResize="0"/>
          <p:nvPr/>
        </p:nvPicPr>
        <p:blipFill>
          <a:blip r:embed="rId3">
            <a:alphaModFix/>
          </a:blip>
          <a:stretch>
            <a:fillRect/>
          </a:stretch>
        </p:blipFill>
        <p:spPr>
          <a:xfrm>
            <a:off x="402375" y="2879425"/>
            <a:ext cx="1868099" cy="1868099"/>
          </a:xfrm>
          <a:prstGeom prst="rect">
            <a:avLst/>
          </a:prstGeom>
          <a:noFill/>
          <a:ln>
            <a:noFill/>
          </a:ln>
        </p:spPr>
      </p:pic>
      <p:sp>
        <p:nvSpPr>
          <p:cNvPr id="57" name="Google Shape;57;p1"/>
          <p:cNvSpPr txBox="1"/>
          <p:nvPr/>
        </p:nvSpPr>
        <p:spPr>
          <a:xfrm>
            <a:off x="360375" y="1253100"/>
            <a:ext cx="5870700" cy="188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4800">
                <a:solidFill>
                  <a:srgbClr val="FFFFFF"/>
                </a:solidFill>
                <a:latin typeface="Lato Black"/>
                <a:ea typeface="Lato Black"/>
                <a:cs typeface="Lato Black"/>
                <a:sym typeface="Lato Black"/>
              </a:rPr>
              <a:t>How to understand cryptocurrency</a:t>
            </a:r>
            <a:endParaRPr b="1" sz="4800">
              <a:solidFill>
                <a:srgbClr val="FFFFFF"/>
              </a:solidFill>
              <a:latin typeface="Lato Black"/>
              <a:ea typeface="Lato Black"/>
              <a:cs typeface="Lato Black"/>
              <a:sym typeface="Lato Black"/>
            </a:endParaRPr>
          </a:p>
        </p:txBody>
      </p:sp>
      <p:pic>
        <p:nvPicPr>
          <p:cNvPr id="58" name="Google Shape;58;p1"/>
          <p:cNvPicPr preferRelativeResize="0"/>
          <p:nvPr/>
        </p:nvPicPr>
        <p:blipFill>
          <a:blip r:embed="rId4">
            <a:alphaModFix/>
          </a:blip>
          <a:stretch>
            <a:fillRect/>
          </a:stretch>
        </p:blipFill>
        <p:spPr>
          <a:xfrm>
            <a:off x="412875" y="3714749"/>
            <a:ext cx="1053199" cy="1053199"/>
          </a:xfrm>
          <a:prstGeom prst="rect">
            <a:avLst/>
          </a:prstGeom>
          <a:noFill/>
          <a:ln>
            <a:noFill/>
          </a:ln>
        </p:spPr>
      </p:pic>
      <p:sp>
        <p:nvSpPr>
          <p:cNvPr id="59" name="Google Shape;59;p1"/>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14052082458_0_84"/>
          <p:cNvSpPr txBox="1"/>
          <p:nvPr/>
        </p:nvSpPr>
        <p:spPr>
          <a:xfrm>
            <a:off x="24750" y="0"/>
            <a:ext cx="9094500" cy="1005600"/>
          </a:xfrm>
          <a:prstGeom prst="rect">
            <a:avLst/>
          </a:prstGeom>
          <a:noFill/>
          <a:ln>
            <a:noFill/>
          </a:ln>
        </p:spPr>
        <p:txBody>
          <a:bodyPr anchorCtr="0" anchor="ctr" bIns="91425" lIns="91425" spcFirstLastPara="1" rIns="91425" wrap="square" tIns="91425">
            <a:noAutofit/>
          </a:bodyPr>
          <a:lstStyle/>
          <a:p>
            <a:pPr indent="0" lvl="0" marL="0" marR="0" rtl="0" algn="l">
              <a:lnSpc>
                <a:spcPct val="80000"/>
              </a:lnSpc>
              <a:spcBef>
                <a:spcPts val="0"/>
              </a:spcBef>
              <a:spcAft>
                <a:spcPts val="0"/>
              </a:spcAft>
              <a:buClr>
                <a:srgbClr val="000000"/>
              </a:buClr>
              <a:buSzPts val="3060"/>
              <a:buFont typeface="Arial"/>
              <a:buNone/>
            </a:pPr>
            <a:r>
              <a:rPr b="1" i="0" lang="en-GB" sz="3200" u="none" cap="none" strike="noStrike">
                <a:solidFill>
                  <a:srgbClr val="FF8022"/>
                </a:solidFill>
                <a:latin typeface="Lato"/>
                <a:ea typeface="Lato"/>
                <a:cs typeface="Lato"/>
                <a:sym typeface="Lato"/>
              </a:rPr>
              <a:t>What are the differences between</a:t>
            </a:r>
            <a:r>
              <a:rPr b="1" lang="en-GB" sz="3200">
                <a:solidFill>
                  <a:srgbClr val="FF8022"/>
                </a:solidFill>
                <a:latin typeface="Lato"/>
                <a:ea typeface="Lato"/>
                <a:cs typeface="Lato"/>
                <a:sym typeface="Lato"/>
              </a:rPr>
              <a:t> </a:t>
            </a:r>
            <a:endParaRPr b="1" sz="3200">
              <a:solidFill>
                <a:srgbClr val="FF8022"/>
              </a:solidFill>
              <a:latin typeface="Lato"/>
              <a:ea typeface="Lato"/>
              <a:cs typeface="Lato"/>
              <a:sym typeface="Lato"/>
            </a:endParaRPr>
          </a:p>
          <a:p>
            <a:pPr indent="0" lvl="0" marL="0" marR="0" rtl="0" algn="l">
              <a:lnSpc>
                <a:spcPct val="80000"/>
              </a:lnSpc>
              <a:spcBef>
                <a:spcPts val="0"/>
              </a:spcBef>
              <a:spcAft>
                <a:spcPts val="0"/>
              </a:spcAft>
              <a:buClr>
                <a:srgbClr val="000000"/>
              </a:buClr>
              <a:buSzPts val="3060"/>
              <a:buFont typeface="Arial"/>
              <a:buNone/>
            </a:pPr>
            <a:r>
              <a:rPr b="1" lang="en-GB" sz="3200">
                <a:solidFill>
                  <a:srgbClr val="FF8022"/>
                </a:solidFill>
                <a:latin typeface="Lato"/>
                <a:ea typeface="Lato"/>
                <a:cs typeface="Lato"/>
                <a:sym typeface="Lato"/>
              </a:rPr>
              <a:t>s</a:t>
            </a:r>
            <a:r>
              <a:rPr b="1" i="0" lang="en-GB" sz="3200" u="none" cap="none" strike="noStrike">
                <a:solidFill>
                  <a:srgbClr val="FF8022"/>
                </a:solidFill>
                <a:latin typeface="Lato"/>
                <a:ea typeface="Lato"/>
                <a:cs typeface="Lato"/>
                <a:sym typeface="Lato"/>
              </a:rPr>
              <a:t>aving</a:t>
            </a:r>
            <a:r>
              <a:rPr b="1" lang="en-GB" sz="3200">
                <a:solidFill>
                  <a:srgbClr val="FF8022"/>
                </a:solidFill>
                <a:latin typeface="Lato"/>
                <a:ea typeface="Lato"/>
                <a:cs typeface="Lato"/>
                <a:sym typeface="Lato"/>
              </a:rPr>
              <a:t> </a:t>
            </a:r>
            <a:r>
              <a:rPr b="1" i="0" lang="en-GB" sz="3200" u="none" cap="none" strike="noStrike">
                <a:solidFill>
                  <a:srgbClr val="FF8022"/>
                </a:solidFill>
                <a:latin typeface="Lato"/>
                <a:ea typeface="Lato"/>
                <a:cs typeface="Lato"/>
                <a:sym typeface="Lato"/>
              </a:rPr>
              <a:t>and investing?</a:t>
            </a:r>
            <a:endParaRPr b="1" i="0" sz="3200" u="none" cap="none" strike="noStrike">
              <a:solidFill>
                <a:srgbClr val="FF8022"/>
              </a:solidFill>
              <a:latin typeface="Lato"/>
              <a:ea typeface="Lato"/>
              <a:cs typeface="Lato"/>
              <a:sym typeface="Lato"/>
            </a:endParaRPr>
          </a:p>
        </p:txBody>
      </p:sp>
      <p:sp>
        <p:nvSpPr>
          <p:cNvPr id="141" name="Google Shape;141;g14052082458_0_84"/>
          <p:cNvSpPr txBox="1"/>
          <p:nvPr/>
        </p:nvSpPr>
        <p:spPr>
          <a:xfrm>
            <a:off x="-44675" y="3405175"/>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pic>
        <p:nvPicPr>
          <p:cNvPr id="142" name="Google Shape;142;g14052082458_0_84"/>
          <p:cNvPicPr preferRelativeResize="0"/>
          <p:nvPr/>
        </p:nvPicPr>
        <p:blipFill rotWithShape="1">
          <a:blip r:embed="rId3">
            <a:alphaModFix/>
          </a:blip>
          <a:srcRect b="0" l="0" r="0" t="0"/>
          <a:stretch/>
        </p:blipFill>
        <p:spPr>
          <a:xfrm>
            <a:off x="1613545" y="1393949"/>
            <a:ext cx="2936648" cy="2996024"/>
          </a:xfrm>
          <a:prstGeom prst="rect">
            <a:avLst/>
          </a:prstGeom>
          <a:noFill/>
          <a:ln>
            <a:noFill/>
          </a:ln>
        </p:spPr>
      </p:pic>
      <p:pic>
        <p:nvPicPr>
          <p:cNvPr id="143" name="Google Shape;143;g14052082458_0_84"/>
          <p:cNvPicPr preferRelativeResize="0"/>
          <p:nvPr/>
        </p:nvPicPr>
        <p:blipFill rotWithShape="1">
          <a:blip r:embed="rId4">
            <a:alphaModFix/>
          </a:blip>
          <a:srcRect b="0" l="0" r="0" t="0"/>
          <a:stretch/>
        </p:blipFill>
        <p:spPr>
          <a:xfrm>
            <a:off x="4657850" y="1422400"/>
            <a:ext cx="2880876" cy="2939126"/>
          </a:xfrm>
          <a:prstGeom prst="rect">
            <a:avLst/>
          </a:prstGeom>
          <a:noFill/>
          <a:ln>
            <a:noFill/>
          </a:ln>
        </p:spPr>
      </p:pic>
      <p:sp>
        <p:nvSpPr>
          <p:cNvPr id="144" name="Google Shape;144;g14052082458_0_8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14052082458_0_16"/>
          <p:cNvSpPr txBox="1"/>
          <p:nvPr/>
        </p:nvSpPr>
        <p:spPr>
          <a:xfrm>
            <a:off x="183925" y="3328975"/>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pic>
        <p:nvPicPr>
          <p:cNvPr id="150" name="Google Shape;150;g14052082458_0_16"/>
          <p:cNvPicPr preferRelativeResize="0"/>
          <p:nvPr/>
        </p:nvPicPr>
        <p:blipFill rotWithShape="1">
          <a:blip r:embed="rId3">
            <a:alphaModFix/>
          </a:blip>
          <a:srcRect b="0" l="0" r="0" t="0"/>
          <a:stretch/>
        </p:blipFill>
        <p:spPr>
          <a:xfrm>
            <a:off x="139425" y="1664103"/>
            <a:ext cx="1928709" cy="1967698"/>
          </a:xfrm>
          <a:prstGeom prst="rect">
            <a:avLst/>
          </a:prstGeom>
          <a:noFill/>
          <a:ln>
            <a:noFill/>
          </a:ln>
        </p:spPr>
      </p:pic>
      <p:pic>
        <p:nvPicPr>
          <p:cNvPr id="151" name="Google Shape;151;g14052082458_0_16"/>
          <p:cNvPicPr preferRelativeResize="0"/>
          <p:nvPr/>
        </p:nvPicPr>
        <p:blipFill rotWithShape="1">
          <a:blip r:embed="rId4">
            <a:alphaModFix/>
          </a:blip>
          <a:srcRect b="0" l="0" r="0" t="0"/>
          <a:stretch/>
        </p:blipFill>
        <p:spPr>
          <a:xfrm>
            <a:off x="4763516" y="1664103"/>
            <a:ext cx="1928709" cy="1967698"/>
          </a:xfrm>
          <a:prstGeom prst="rect">
            <a:avLst/>
          </a:prstGeom>
          <a:noFill/>
          <a:ln>
            <a:noFill/>
          </a:ln>
        </p:spPr>
      </p:pic>
      <p:sp>
        <p:nvSpPr>
          <p:cNvPr id="152" name="Google Shape;152;g14052082458_0_16"/>
          <p:cNvSpPr txBox="1"/>
          <p:nvPr>
            <p:ph type="ctrTitle"/>
          </p:nvPr>
        </p:nvSpPr>
        <p:spPr>
          <a:xfrm>
            <a:off x="2203200" y="1983750"/>
            <a:ext cx="1928700" cy="13284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1800" u="none" cap="none" strike="noStrike">
                <a:solidFill>
                  <a:schemeClr val="dk1"/>
                </a:solidFill>
                <a:latin typeface="Lato"/>
                <a:ea typeface="Lato"/>
                <a:cs typeface="Lato"/>
                <a:sym typeface="Lato"/>
              </a:rPr>
              <a:t>Savings </a:t>
            </a:r>
            <a:r>
              <a:rPr b="0" i="0" lang="en-GB" sz="1800" u="none" cap="none" strike="noStrike">
                <a:solidFill>
                  <a:schemeClr val="dk1"/>
                </a:solidFill>
                <a:latin typeface="Lato"/>
                <a:ea typeface="Lato"/>
                <a:cs typeface="Lato"/>
                <a:sym typeface="Lato"/>
              </a:rPr>
              <a:t>are the portion of income set aside for future use and not spent.</a:t>
            </a:r>
            <a:endParaRPr b="0" i="0" sz="1800" u="none" cap="none" strike="noStrike">
              <a:solidFill>
                <a:schemeClr val="dk1"/>
              </a:solidFill>
              <a:latin typeface="Lato"/>
              <a:ea typeface="Lato"/>
              <a:cs typeface="Lato"/>
              <a:sym typeface="Lato"/>
            </a:endParaRPr>
          </a:p>
        </p:txBody>
      </p:sp>
      <p:sp>
        <p:nvSpPr>
          <p:cNvPr id="153" name="Google Shape;153;g14052082458_0_16"/>
          <p:cNvSpPr txBox="1"/>
          <p:nvPr>
            <p:ph idx="2" type="ctrTitle"/>
          </p:nvPr>
        </p:nvSpPr>
        <p:spPr>
          <a:xfrm>
            <a:off x="6771900" y="1850825"/>
            <a:ext cx="2170500" cy="13284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1800" u="none" cap="none" strike="noStrike">
                <a:solidFill>
                  <a:schemeClr val="dk1"/>
                </a:solidFill>
                <a:latin typeface="Lato"/>
                <a:ea typeface="Lato"/>
                <a:cs typeface="Lato"/>
                <a:sym typeface="Lato"/>
              </a:rPr>
              <a:t>Investing </a:t>
            </a:r>
            <a:r>
              <a:rPr b="0" i="0" lang="en-GB" sz="1800" u="none" cap="none" strike="noStrike">
                <a:solidFill>
                  <a:schemeClr val="dk1"/>
                </a:solidFill>
                <a:latin typeface="Lato"/>
                <a:ea typeface="Lato"/>
                <a:cs typeface="Lato"/>
                <a:sym typeface="Lato"/>
              </a:rPr>
              <a:t>is </a:t>
            </a:r>
            <a:r>
              <a:rPr b="0" i="0" lang="en-GB" sz="1800" u="none" cap="none" strike="noStrike">
                <a:solidFill>
                  <a:srgbClr val="000000"/>
                </a:solidFill>
                <a:highlight>
                  <a:srgbClr val="FFFFFF"/>
                </a:highlight>
                <a:latin typeface="Lato"/>
                <a:ea typeface="Lato"/>
                <a:cs typeface="Lato"/>
                <a:sym typeface="Lato"/>
              </a:rPr>
              <a:t>the act of placing money into an asset with the hope that the asset increases in value. </a:t>
            </a:r>
            <a:endParaRPr b="0" i="0" sz="1800" u="none" cap="none" strike="noStrike">
              <a:solidFill>
                <a:schemeClr val="dk1"/>
              </a:solidFill>
              <a:latin typeface="Lato"/>
              <a:ea typeface="Lato"/>
              <a:cs typeface="Lato"/>
              <a:sym typeface="Lato"/>
            </a:endParaRPr>
          </a:p>
        </p:txBody>
      </p:sp>
      <p:sp>
        <p:nvSpPr>
          <p:cNvPr id="154" name="Google Shape;154;g14052082458_0_16"/>
          <p:cNvSpPr txBox="1"/>
          <p:nvPr/>
        </p:nvSpPr>
        <p:spPr>
          <a:xfrm>
            <a:off x="193200" y="3720225"/>
            <a:ext cx="8757600" cy="723300"/>
          </a:xfrm>
          <a:prstGeom prst="rect">
            <a:avLst/>
          </a:prstGeom>
          <a:noFill/>
          <a:ln>
            <a:noFill/>
          </a:ln>
        </p:spPr>
        <p:txBody>
          <a:bodyPr anchorCtr="0" anchor="ctr" bIns="91425" lIns="91425" spcFirstLastPara="1" rIns="91425" wrap="square" tIns="91425">
            <a:normAutofit/>
          </a:bodyPr>
          <a:lstStyle/>
          <a:p>
            <a:pPr indent="0" lvl="0" marL="0" marR="0" rtl="0" algn="ctr">
              <a:lnSpc>
                <a:spcPct val="80000"/>
              </a:lnSpc>
              <a:spcBef>
                <a:spcPts val="0"/>
              </a:spcBef>
              <a:spcAft>
                <a:spcPts val="0"/>
              </a:spcAft>
              <a:buClr>
                <a:srgbClr val="000000"/>
              </a:buClr>
              <a:buSzPts val="3060"/>
              <a:buFont typeface="Arial"/>
              <a:buNone/>
            </a:pPr>
            <a:r>
              <a:rPr b="1" i="0" lang="en-GB" sz="2400" u="none" cap="none" strike="noStrike">
                <a:solidFill>
                  <a:srgbClr val="FF8022"/>
                </a:solidFill>
                <a:latin typeface="Lato"/>
                <a:ea typeface="Lato"/>
                <a:cs typeface="Lato"/>
                <a:sym typeface="Lato"/>
              </a:rPr>
              <a:t>Which do you prefer?</a:t>
            </a:r>
            <a:endParaRPr b="1" i="0" sz="2400" u="none" cap="none" strike="noStrike">
              <a:solidFill>
                <a:srgbClr val="FF8022"/>
              </a:solidFill>
              <a:latin typeface="Lato"/>
              <a:ea typeface="Lato"/>
              <a:cs typeface="Lato"/>
              <a:sym typeface="Lato"/>
            </a:endParaRPr>
          </a:p>
        </p:txBody>
      </p:sp>
      <p:sp>
        <p:nvSpPr>
          <p:cNvPr id="155" name="Google Shape;155;g14052082458_0_16"/>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156" name="Google Shape;156;g14052082458_0_16"/>
          <p:cNvSpPr txBox="1"/>
          <p:nvPr/>
        </p:nvSpPr>
        <p:spPr>
          <a:xfrm>
            <a:off x="24750" y="0"/>
            <a:ext cx="9094500" cy="1005600"/>
          </a:xfrm>
          <a:prstGeom prst="rect">
            <a:avLst/>
          </a:prstGeom>
          <a:noFill/>
          <a:ln>
            <a:noFill/>
          </a:ln>
        </p:spPr>
        <p:txBody>
          <a:bodyPr anchorCtr="0" anchor="ctr" bIns="91425" lIns="91425" spcFirstLastPara="1" rIns="91425" wrap="square" tIns="91425">
            <a:noAutofit/>
          </a:bodyPr>
          <a:lstStyle/>
          <a:p>
            <a:pPr indent="0" lvl="0" marL="0" marR="0" rtl="0" algn="l">
              <a:lnSpc>
                <a:spcPct val="80000"/>
              </a:lnSpc>
              <a:spcBef>
                <a:spcPts val="0"/>
              </a:spcBef>
              <a:spcAft>
                <a:spcPts val="0"/>
              </a:spcAft>
              <a:buClr>
                <a:srgbClr val="000000"/>
              </a:buClr>
              <a:buSzPts val="3060"/>
              <a:buFont typeface="Arial"/>
              <a:buNone/>
            </a:pPr>
            <a:r>
              <a:rPr b="1" i="0" lang="en-GB" sz="3200" u="none" cap="none" strike="noStrike">
                <a:solidFill>
                  <a:srgbClr val="FF8022"/>
                </a:solidFill>
                <a:latin typeface="Lato"/>
                <a:ea typeface="Lato"/>
                <a:cs typeface="Lato"/>
                <a:sym typeface="Lato"/>
              </a:rPr>
              <a:t>What are the differences between</a:t>
            </a:r>
            <a:endParaRPr b="1" sz="3200">
              <a:solidFill>
                <a:srgbClr val="FF8022"/>
              </a:solidFill>
              <a:latin typeface="Lato"/>
              <a:ea typeface="Lato"/>
              <a:cs typeface="Lato"/>
              <a:sym typeface="Lato"/>
            </a:endParaRPr>
          </a:p>
          <a:p>
            <a:pPr indent="0" lvl="0" marL="0" marR="0" rtl="0" algn="l">
              <a:lnSpc>
                <a:spcPct val="80000"/>
              </a:lnSpc>
              <a:spcBef>
                <a:spcPts val="0"/>
              </a:spcBef>
              <a:spcAft>
                <a:spcPts val="0"/>
              </a:spcAft>
              <a:buClr>
                <a:srgbClr val="000000"/>
              </a:buClr>
              <a:buSzPts val="3060"/>
              <a:buFont typeface="Arial"/>
              <a:buNone/>
            </a:pPr>
            <a:r>
              <a:rPr b="1" i="0" lang="en-GB" sz="3200" u="none" cap="none" strike="noStrike">
                <a:solidFill>
                  <a:srgbClr val="FF8022"/>
                </a:solidFill>
                <a:latin typeface="Lato"/>
                <a:ea typeface="Lato"/>
                <a:cs typeface="Lato"/>
                <a:sym typeface="Lato"/>
              </a:rPr>
              <a:t>saving and investing?</a:t>
            </a:r>
            <a:endParaRPr b="1" i="0" sz="3200" u="none" cap="none" strike="noStrike">
              <a:solidFill>
                <a:srgbClr val="FF8022"/>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9"/>
          <p:cNvSpPr txBox="1"/>
          <p:nvPr/>
        </p:nvSpPr>
        <p:spPr>
          <a:xfrm>
            <a:off x="0" y="0"/>
            <a:ext cx="9144000" cy="995700"/>
          </a:xfrm>
          <a:prstGeom prst="rect">
            <a:avLst/>
          </a:prstGeom>
          <a:noFill/>
          <a:ln>
            <a:noFill/>
          </a:ln>
        </p:spPr>
        <p:txBody>
          <a:bodyPr anchorCtr="0" anchor="ctr"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4200"/>
              <a:buFont typeface="Arial"/>
              <a:buNone/>
            </a:pPr>
            <a:r>
              <a:rPr b="1" i="0" lang="en-GB" sz="3200" u="none" cap="none" strike="noStrike">
                <a:solidFill>
                  <a:srgbClr val="FF8022"/>
                </a:solidFill>
                <a:latin typeface="Lato"/>
                <a:ea typeface="Lato"/>
                <a:cs typeface="Lato"/>
                <a:sym typeface="Lato"/>
              </a:rPr>
              <a:t>Why </a:t>
            </a:r>
            <a:r>
              <a:rPr b="1" lang="en-GB" sz="3200">
                <a:solidFill>
                  <a:srgbClr val="FF8022"/>
                </a:solidFill>
                <a:latin typeface="Lato"/>
                <a:ea typeface="Lato"/>
                <a:cs typeface="Lato"/>
                <a:sym typeface="Lato"/>
              </a:rPr>
              <a:t>do people </a:t>
            </a:r>
            <a:r>
              <a:rPr b="1" i="0" lang="en-GB" sz="3200" u="none" cap="none" strike="noStrike">
                <a:solidFill>
                  <a:srgbClr val="FF8022"/>
                </a:solidFill>
                <a:latin typeface="Lato"/>
                <a:ea typeface="Lato"/>
                <a:cs typeface="Lato"/>
                <a:sym typeface="Lato"/>
              </a:rPr>
              <a:t>invest th</a:t>
            </a:r>
            <a:r>
              <a:rPr b="1" lang="en-GB" sz="3200">
                <a:solidFill>
                  <a:srgbClr val="FF8022"/>
                </a:solidFill>
                <a:latin typeface="Lato"/>
                <a:ea typeface="Lato"/>
                <a:cs typeface="Lato"/>
                <a:sym typeface="Lato"/>
              </a:rPr>
              <a:t>eir money</a:t>
            </a:r>
            <a:r>
              <a:rPr b="1" i="0" lang="en-GB" sz="3200" u="none" cap="none" strike="noStrike">
                <a:solidFill>
                  <a:srgbClr val="FF8022"/>
                </a:solidFill>
                <a:latin typeface="Lato"/>
                <a:ea typeface="Lato"/>
                <a:cs typeface="Lato"/>
                <a:sym typeface="Lato"/>
              </a:rPr>
              <a:t>?</a:t>
            </a:r>
            <a:endParaRPr b="1" i="0" sz="3200" u="none" cap="none" strike="noStrike">
              <a:solidFill>
                <a:srgbClr val="FF8022"/>
              </a:solidFill>
              <a:latin typeface="Lato"/>
              <a:ea typeface="Lato"/>
              <a:cs typeface="Lato"/>
              <a:sym typeface="Lato"/>
            </a:endParaRPr>
          </a:p>
        </p:txBody>
      </p:sp>
      <p:sp>
        <p:nvSpPr>
          <p:cNvPr id="162" name="Google Shape;162;p9"/>
          <p:cNvSpPr txBox="1"/>
          <p:nvPr/>
        </p:nvSpPr>
        <p:spPr>
          <a:xfrm>
            <a:off x="845100" y="2947975"/>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Arial"/>
              <a:ea typeface="Arial"/>
              <a:cs typeface="Arial"/>
              <a:sym typeface="Arial"/>
            </a:endParaRPr>
          </a:p>
        </p:txBody>
      </p:sp>
      <p:pic>
        <p:nvPicPr>
          <p:cNvPr descr="Head with gears" id="163" name="Google Shape;163;p9"/>
          <p:cNvPicPr preferRelativeResize="0"/>
          <p:nvPr/>
        </p:nvPicPr>
        <p:blipFill rotWithShape="1">
          <a:blip r:embed="rId3">
            <a:alphaModFix/>
          </a:blip>
          <a:srcRect b="0" l="0" r="0" t="0"/>
          <a:stretch/>
        </p:blipFill>
        <p:spPr>
          <a:xfrm>
            <a:off x="1350003" y="1598300"/>
            <a:ext cx="1293628" cy="1293628"/>
          </a:xfrm>
          <a:prstGeom prst="rect">
            <a:avLst/>
          </a:prstGeom>
          <a:noFill/>
          <a:ln>
            <a:noFill/>
          </a:ln>
        </p:spPr>
      </p:pic>
      <p:pic>
        <p:nvPicPr>
          <p:cNvPr descr="Man and woman" id="164" name="Google Shape;164;p9"/>
          <p:cNvPicPr preferRelativeResize="0"/>
          <p:nvPr/>
        </p:nvPicPr>
        <p:blipFill rotWithShape="1">
          <a:blip r:embed="rId4">
            <a:alphaModFix/>
          </a:blip>
          <a:srcRect b="0" l="0" r="0" t="0"/>
          <a:stretch/>
        </p:blipFill>
        <p:spPr>
          <a:xfrm>
            <a:off x="3836581" y="1700950"/>
            <a:ext cx="1240724" cy="1240724"/>
          </a:xfrm>
          <a:prstGeom prst="rect">
            <a:avLst/>
          </a:prstGeom>
          <a:noFill/>
          <a:ln>
            <a:noFill/>
          </a:ln>
        </p:spPr>
      </p:pic>
      <p:pic>
        <p:nvPicPr>
          <p:cNvPr descr="Share" id="165" name="Google Shape;165;p9"/>
          <p:cNvPicPr preferRelativeResize="0"/>
          <p:nvPr/>
        </p:nvPicPr>
        <p:blipFill rotWithShape="1">
          <a:blip r:embed="rId5">
            <a:alphaModFix/>
          </a:blip>
          <a:srcRect b="0" l="0" r="0" t="0"/>
          <a:stretch/>
        </p:blipFill>
        <p:spPr>
          <a:xfrm>
            <a:off x="6649165" y="1598298"/>
            <a:ext cx="1293628" cy="1293628"/>
          </a:xfrm>
          <a:prstGeom prst="rect">
            <a:avLst/>
          </a:prstGeom>
          <a:noFill/>
          <a:ln>
            <a:noFill/>
          </a:ln>
        </p:spPr>
      </p:pic>
      <p:sp>
        <p:nvSpPr>
          <p:cNvPr id="166" name="Google Shape;166;p9"/>
          <p:cNvSpPr txBox="1"/>
          <p:nvPr/>
        </p:nvSpPr>
        <p:spPr>
          <a:xfrm>
            <a:off x="1500934" y="2935694"/>
            <a:ext cx="1920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1" lang="en-GB" sz="2400" u="none" cap="none" strike="noStrike">
                <a:solidFill>
                  <a:schemeClr val="dk1"/>
                </a:solidFill>
                <a:latin typeface="Lato"/>
                <a:ea typeface="Lato"/>
                <a:cs typeface="Lato"/>
                <a:sym typeface="Lato"/>
              </a:rPr>
              <a:t>Think</a:t>
            </a:r>
            <a:endParaRPr b="1" i="1" sz="2400" u="none" cap="none" strike="noStrike">
              <a:solidFill>
                <a:schemeClr val="dk1"/>
              </a:solidFill>
              <a:latin typeface="Lato"/>
              <a:ea typeface="Lato"/>
              <a:cs typeface="Lato"/>
              <a:sym typeface="Lato"/>
            </a:endParaRPr>
          </a:p>
        </p:txBody>
      </p:sp>
      <p:sp>
        <p:nvSpPr>
          <p:cNvPr id="167" name="Google Shape;167;p9"/>
          <p:cNvSpPr txBox="1"/>
          <p:nvPr/>
        </p:nvSpPr>
        <p:spPr>
          <a:xfrm>
            <a:off x="4116816" y="2935694"/>
            <a:ext cx="1920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1" lang="en-GB" sz="2400" u="none" cap="none" strike="noStrike">
                <a:solidFill>
                  <a:schemeClr val="dk1"/>
                </a:solidFill>
                <a:latin typeface="Lato"/>
                <a:ea typeface="Lato"/>
                <a:cs typeface="Lato"/>
                <a:sym typeface="Lato"/>
              </a:rPr>
              <a:t>Pair</a:t>
            </a:r>
            <a:endParaRPr b="1" i="1" sz="2400" u="none" cap="none" strike="noStrike">
              <a:solidFill>
                <a:schemeClr val="dk1"/>
              </a:solidFill>
              <a:latin typeface="Lato"/>
              <a:ea typeface="Lato"/>
              <a:cs typeface="Lato"/>
              <a:sym typeface="Lato"/>
            </a:endParaRPr>
          </a:p>
        </p:txBody>
      </p:sp>
      <p:sp>
        <p:nvSpPr>
          <p:cNvPr id="168" name="Google Shape;168;p9"/>
          <p:cNvSpPr txBox="1"/>
          <p:nvPr/>
        </p:nvSpPr>
        <p:spPr>
          <a:xfrm>
            <a:off x="6732698" y="2918378"/>
            <a:ext cx="1920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1" lang="en-GB" sz="2400" u="none" cap="none" strike="noStrike">
                <a:solidFill>
                  <a:schemeClr val="dk1"/>
                </a:solidFill>
                <a:latin typeface="Lato"/>
                <a:ea typeface="Lato"/>
                <a:cs typeface="Lato"/>
                <a:sym typeface="Lato"/>
              </a:rPr>
              <a:t>Share</a:t>
            </a:r>
            <a:endParaRPr b="1" i="1" sz="2400" u="none" cap="none" strike="noStrike">
              <a:solidFill>
                <a:schemeClr val="dk1"/>
              </a:solidFill>
              <a:latin typeface="Lato"/>
              <a:ea typeface="Lato"/>
              <a:cs typeface="Lato"/>
              <a:sym typeface="Lato"/>
            </a:endParaRPr>
          </a:p>
        </p:txBody>
      </p:sp>
      <p:sp>
        <p:nvSpPr>
          <p:cNvPr id="169" name="Google Shape;169;p9"/>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170" name="Google Shape;170;p9"/>
          <p:cNvSpPr txBox="1"/>
          <p:nvPr/>
        </p:nvSpPr>
        <p:spPr>
          <a:xfrm>
            <a:off x="86100" y="4700000"/>
            <a:ext cx="30000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Link to </a:t>
            </a:r>
            <a:r>
              <a:rPr b="1" i="1" lang="en-GB" sz="1000">
                <a:solidFill>
                  <a:schemeClr val="accent2"/>
                </a:solidFill>
                <a:latin typeface="Lato"/>
                <a:ea typeface="Lato"/>
                <a:cs typeface="Lato"/>
                <a:sym typeface="Lato"/>
              </a:rPr>
              <a:t>‘How not to run out of money’:</a:t>
            </a:r>
            <a:r>
              <a:rPr b="1" i="1" lang="en-GB" sz="1000" u="none" cap="none" strike="noStrike">
                <a:solidFill>
                  <a:schemeClr val="accent2"/>
                </a:solidFill>
                <a:latin typeface="Lato"/>
                <a:ea typeface="Lato"/>
                <a:cs typeface="Lato"/>
                <a:sym typeface="Lato"/>
              </a:rPr>
              <a:t> Inflation</a:t>
            </a:r>
            <a:endParaRPr b="0" i="0" sz="1000" u="none" cap="none" strike="noStrike">
              <a:solidFill>
                <a:srgbClr val="000000"/>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4"/>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34"/>
          <p:cNvSpPr txBox="1"/>
          <p:nvPr/>
        </p:nvSpPr>
        <p:spPr>
          <a:xfrm>
            <a:off x="189575" y="170375"/>
            <a:ext cx="91092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cryptocurrency?</a:t>
            </a:r>
            <a:endParaRPr b="1" i="0" sz="3200" u="none" cap="none" strike="noStrike">
              <a:solidFill>
                <a:schemeClr val="accent2"/>
              </a:solidFill>
              <a:latin typeface="Lato"/>
              <a:ea typeface="Lato"/>
              <a:cs typeface="Lato"/>
              <a:sym typeface="Lato"/>
            </a:endParaRPr>
          </a:p>
        </p:txBody>
      </p:sp>
      <p:sp>
        <p:nvSpPr>
          <p:cNvPr id="177" name="Google Shape;177;p34"/>
          <p:cNvSpPr txBox="1"/>
          <p:nvPr/>
        </p:nvSpPr>
        <p:spPr>
          <a:xfrm>
            <a:off x="311700" y="29853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grpSp>
        <p:nvGrpSpPr>
          <p:cNvPr id="178" name="Google Shape;178;p34"/>
          <p:cNvGrpSpPr/>
          <p:nvPr/>
        </p:nvGrpSpPr>
        <p:grpSpPr>
          <a:xfrm>
            <a:off x="1010878" y="2146848"/>
            <a:ext cx="7122274" cy="914773"/>
            <a:chOff x="1010863" y="2527788"/>
            <a:chExt cx="7122274" cy="1154725"/>
          </a:xfrm>
        </p:grpSpPr>
        <p:pic>
          <p:nvPicPr>
            <p:cNvPr descr="Bitcoin" id="179" name="Google Shape;179;p34"/>
            <p:cNvPicPr preferRelativeResize="0"/>
            <p:nvPr/>
          </p:nvPicPr>
          <p:blipFill rotWithShape="1">
            <a:blip r:embed="rId3">
              <a:alphaModFix/>
            </a:blip>
            <a:srcRect b="0" l="0" r="0" t="0"/>
            <a:stretch/>
          </p:blipFill>
          <p:spPr>
            <a:xfrm>
              <a:off x="1010863" y="2635105"/>
              <a:ext cx="640853" cy="940082"/>
            </a:xfrm>
            <a:prstGeom prst="rect">
              <a:avLst/>
            </a:prstGeom>
            <a:noFill/>
            <a:ln>
              <a:noFill/>
            </a:ln>
          </p:spPr>
        </p:pic>
        <p:pic>
          <p:nvPicPr>
            <p:cNvPr id="180" name="Google Shape;180;p34"/>
            <p:cNvPicPr preferRelativeResize="0"/>
            <p:nvPr/>
          </p:nvPicPr>
          <p:blipFill rotWithShape="1">
            <a:blip r:embed="rId4">
              <a:alphaModFix/>
            </a:blip>
            <a:srcRect b="0" l="0" r="0" t="0"/>
            <a:stretch/>
          </p:blipFill>
          <p:spPr>
            <a:xfrm>
              <a:off x="7345963" y="2527788"/>
              <a:ext cx="787174" cy="1154725"/>
            </a:xfrm>
            <a:prstGeom prst="rect">
              <a:avLst/>
            </a:prstGeom>
            <a:noFill/>
            <a:ln>
              <a:noFill/>
            </a:ln>
          </p:spPr>
        </p:pic>
        <p:pic>
          <p:nvPicPr>
            <p:cNvPr id="181" name="Google Shape;181;p34"/>
            <p:cNvPicPr preferRelativeResize="0"/>
            <p:nvPr/>
          </p:nvPicPr>
          <p:blipFill rotWithShape="1">
            <a:blip r:embed="rId5">
              <a:alphaModFix/>
            </a:blip>
            <a:srcRect b="0" l="0" r="0" t="0"/>
            <a:stretch/>
          </p:blipFill>
          <p:spPr>
            <a:xfrm>
              <a:off x="3790304" y="2610851"/>
              <a:ext cx="673909" cy="988575"/>
            </a:xfrm>
            <a:prstGeom prst="rect">
              <a:avLst/>
            </a:prstGeom>
            <a:noFill/>
            <a:ln>
              <a:noFill/>
            </a:ln>
          </p:spPr>
        </p:pic>
        <p:pic>
          <p:nvPicPr>
            <p:cNvPr id="182" name="Google Shape;182;p34"/>
            <p:cNvPicPr preferRelativeResize="0"/>
            <p:nvPr/>
          </p:nvPicPr>
          <p:blipFill rotWithShape="1">
            <a:blip r:embed="rId6">
              <a:alphaModFix/>
            </a:blip>
            <a:srcRect b="0" l="0" r="0" t="0"/>
            <a:stretch/>
          </p:blipFill>
          <p:spPr>
            <a:xfrm>
              <a:off x="5608278" y="2669772"/>
              <a:ext cx="593611" cy="870780"/>
            </a:xfrm>
            <a:prstGeom prst="rect">
              <a:avLst/>
            </a:prstGeom>
            <a:noFill/>
            <a:ln>
              <a:noFill/>
            </a:ln>
          </p:spPr>
        </p:pic>
        <p:pic>
          <p:nvPicPr>
            <p:cNvPr id="183" name="Google Shape;183;p34"/>
            <p:cNvPicPr preferRelativeResize="0"/>
            <p:nvPr/>
          </p:nvPicPr>
          <p:blipFill rotWithShape="1">
            <a:blip r:embed="rId7">
              <a:alphaModFix/>
            </a:blip>
            <a:srcRect b="0" l="0" r="0" t="0"/>
            <a:stretch/>
          </p:blipFill>
          <p:spPr>
            <a:xfrm>
              <a:off x="1957826" y="2610879"/>
              <a:ext cx="673909" cy="988575"/>
            </a:xfrm>
            <a:prstGeom prst="rect">
              <a:avLst/>
            </a:prstGeom>
            <a:noFill/>
            <a:ln>
              <a:noFill/>
            </a:ln>
          </p:spPr>
        </p:pic>
        <p:pic>
          <p:nvPicPr>
            <p:cNvPr id="184" name="Google Shape;184;p34"/>
            <p:cNvPicPr preferRelativeResize="0"/>
            <p:nvPr/>
          </p:nvPicPr>
          <p:blipFill rotWithShape="1">
            <a:blip r:embed="rId8">
              <a:alphaModFix/>
            </a:blip>
            <a:srcRect b="0" l="0" r="0" t="0"/>
            <a:stretch/>
          </p:blipFill>
          <p:spPr>
            <a:xfrm>
              <a:off x="4739436" y="2669757"/>
              <a:ext cx="593611" cy="870780"/>
            </a:xfrm>
            <a:prstGeom prst="rect">
              <a:avLst/>
            </a:prstGeom>
            <a:noFill/>
            <a:ln>
              <a:noFill/>
            </a:ln>
          </p:spPr>
        </p:pic>
        <p:pic>
          <p:nvPicPr>
            <p:cNvPr id="185" name="Google Shape;185;p34"/>
            <p:cNvPicPr preferRelativeResize="0"/>
            <p:nvPr/>
          </p:nvPicPr>
          <p:blipFill rotWithShape="1">
            <a:blip r:embed="rId9">
              <a:alphaModFix/>
            </a:blip>
            <a:srcRect b="0" l="0" r="0" t="0"/>
            <a:stretch/>
          </p:blipFill>
          <p:spPr>
            <a:xfrm>
              <a:off x="2937868" y="2681793"/>
              <a:ext cx="577214" cy="846728"/>
            </a:xfrm>
            <a:prstGeom prst="rect">
              <a:avLst/>
            </a:prstGeom>
            <a:noFill/>
            <a:ln>
              <a:noFill/>
            </a:ln>
          </p:spPr>
        </p:pic>
        <p:pic>
          <p:nvPicPr>
            <p:cNvPr id="186" name="Google Shape;186;p34"/>
            <p:cNvPicPr preferRelativeResize="0"/>
            <p:nvPr/>
          </p:nvPicPr>
          <p:blipFill rotWithShape="1">
            <a:blip r:embed="rId10">
              <a:alphaModFix/>
            </a:blip>
            <a:srcRect b="0" l="0" r="0" t="0"/>
            <a:stretch/>
          </p:blipFill>
          <p:spPr>
            <a:xfrm>
              <a:off x="6477136" y="2669769"/>
              <a:ext cx="593613" cy="870785"/>
            </a:xfrm>
            <a:prstGeom prst="rect">
              <a:avLst/>
            </a:prstGeom>
            <a:noFill/>
            <a:ln>
              <a:noFill/>
            </a:ln>
          </p:spPr>
        </p:pic>
      </p:grpSp>
      <p:sp>
        <p:nvSpPr>
          <p:cNvPr id="187" name="Google Shape;187;p34"/>
          <p:cNvSpPr txBox="1"/>
          <p:nvPr/>
        </p:nvSpPr>
        <p:spPr>
          <a:xfrm>
            <a:off x="311700" y="999650"/>
            <a:ext cx="8450100" cy="992700"/>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000000"/>
              </a:buClr>
              <a:buSzPts val="2100"/>
              <a:buFont typeface="Arial"/>
              <a:buNone/>
            </a:pPr>
            <a:r>
              <a:rPr b="0" i="0" lang="en-GB" sz="2100" u="none" cap="none" strike="noStrike">
                <a:solidFill>
                  <a:schemeClr val="lt1"/>
                </a:solidFill>
                <a:latin typeface="Lato"/>
                <a:ea typeface="Lato"/>
                <a:cs typeface="Lato"/>
                <a:sym typeface="Lato"/>
              </a:rPr>
              <a:t>Describe what you know about cryptocurrency using the words below: money     coins      digital       investment      risk     bank        </a:t>
            </a:r>
            <a:endParaRPr b="0" i="0" sz="1200" u="none" cap="none" strike="noStrike">
              <a:solidFill>
                <a:srgbClr val="000000"/>
              </a:solidFill>
              <a:latin typeface="Arial"/>
              <a:ea typeface="Arial"/>
              <a:cs typeface="Arial"/>
              <a:sym typeface="Arial"/>
            </a:endParaRPr>
          </a:p>
        </p:txBody>
      </p:sp>
      <p:sp>
        <p:nvSpPr>
          <p:cNvPr id="188" name="Google Shape;188;p34"/>
          <p:cNvSpPr txBox="1"/>
          <p:nvPr/>
        </p:nvSpPr>
        <p:spPr>
          <a:xfrm>
            <a:off x="298000" y="3225325"/>
            <a:ext cx="8583000" cy="10506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1600" u="none" cap="none" strike="noStrike">
                <a:solidFill>
                  <a:schemeClr val="lt1"/>
                </a:solidFill>
                <a:latin typeface="Lato"/>
                <a:ea typeface="Lato"/>
                <a:cs typeface="Lato"/>
                <a:sym typeface="Lato"/>
                <a:extLst>
                  <a:ext uri="http://customooxmlschemas.google.com/">
                    <go:slidesCustomData xmlns:go="http://customooxmlschemas.google.com/" textRoundtripDataId="3"/>
                  </a:ext>
                </a:extLst>
              </a:rPr>
              <a:t>Currencies </a:t>
            </a:r>
            <a:r>
              <a:rPr b="1" i="0" lang="en-GB" sz="1600" u="none" cap="none" strike="noStrike">
                <a:solidFill>
                  <a:schemeClr val="lt1"/>
                </a:solidFill>
                <a:latin typeface="Lato"/>
                <a:ea typeface="Lato"/>
                <a:cs typeface="Lato"/>
                <a:sym typeface="Lato"/>
              </a:rPr>
              <a:t>- </a:t>
            </a:r>
            <a:r>
              <a:rPr b="1" lang="en-GB" sz="1600">
                <a:solidFill>
                  <a:schemeClr val="lt1"/>
                </a:solidFill>
                <a:latin typeface="Lato"/>
                <a:ea typeface="Lato"/>
                <a:cs typeface="Lato"/>
                <a:sym typeface="Lato"/>
              </a:rPr>
              <a:t>A </a:t>
            </a:r>
            <a:r>
              <a:rPr b="1" i="0" lang="en-GB" sz="1600" u="none" cap="none" strike="noStrike">
                <a:solidFill>
                  <a:schemeClr val="lt1"/>
                </a:solidFill>
                <a:latin typeface="Lato"/>
                <a:ea typeface="Lato"/>
                <a:cs typeface="Lato"/>
                <a:sym typeface="Lato"/>
              </a:rPr>
              <a:t>medium of exchange for goods and services.</a:t>
            </a:r>
            <a:endParaRPr b="1" sz="1600">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600"/>
              <a:buFont typeface="Arial"/>
              <a:buNone/>
            </a:pPr>
            <a:r>
              <a:t/>
            </a:r>
            <a:endParaRPr b="1" sz="300">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600"/>
              <a:buFont typeface="Arial"/>
              <a:buNone/>
            </a:pPr>
            <a:r>
              <a:rPr b="1" i="0" lang="en-GB" sz="1600" u="none" cap="none" strike="noStrike">
                <a:solidFill>
                  <a:schemeClr val="lt1"/>
                </a:solidFill>
                <a:latin typeface="Lato"/>
                <a:ea typeface="Lato"/>
                <a:cs typeface="Lato"/>
                <a:sym typeface="Lato"/>
              </a:rPr>
              <a:t>A currency usually comes in the form of coins and notes</a:t>
            </a:r>
            <a:r>
              <a:rPr b="1" lang="en-GB" sz="1600">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but now there </a:t>
            </a:r>
            <a:r>
              <a:rPr b="1" lang="en-GB" sz="1600">
                <a:solidFill>
                  <a:schemeClr val="lt1"/>
                </a:solidFill>
                <a:latin typeface="Lato"/>
                <a:ea typeface="Lato"/>
                <a:cs typeface="Lato"/>
                <a:sym typeface="Lato"/>
              </a:rPr>
              <a:t>are </a:t>
            </a:r>
            <a:r>
              <a:rPr b="1" lang="en-GB" sz="1600">
                <a:solidFill>
                  <a:schemeClr val="lt1"/>
                </a:solidFill>
                <a:latin typeface="Lato"/>
                <a:ea typeface="Lato"/>
                <a:cs typeface="Lato"/>
                <a:sym typeface="Lato"/>
                <a:extLst>
                  <a:ext uri="http://customooxmlschemas.google.com/">
                    <go:slidesCustomData xmlns:go="http://customooxmlschemas.google.com/" textRoundtripDataId="4"/>
                  </a:ext>
                </a:extLst>
              </a:rPr>
              <a:t>also</a:t>
            </a:r>
            <a:r>
              <a:rPr b="1" lang="en-GB" sz="1600">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digital currenc</a:t>
            </a:r>
            <a:r>
              <a:rPr b="1" lang="en-GB" sz="1600">
                <a:solidFill>
                  <a:schemeClr val="lt1"/>
                </a:solidFill>
                <a:latin typeface="Lato"/>
                <a:ea typeface="Lato"/>
                <a:cs typeface="Lato"/>
                <a:sym typeface="Lato"/>
              </a:rPr>
              <a:t>ies, such as</a:t>
            </a:r>
            <a:r>
              <a:rPr b="1" i="0" lang="en-GB" sz="1600" u="none" cap="none" strike="noStrike">
                <a:solidFill>
                  <a:schemeClr val="lt1"/>
                </a:solidFill>
                <a:latin typeface="Lato"/>
                <a:ea typeface="Lato"/>
                <a:cs typeface="Lato"/>
                <a:sym typeface="Lato"/>
              </a:rPr>
              <a:t> cryptocurrency.</a:t>
            </a:r>
            <a:endParaRPr b="1" i="0" sz="1600" u="none" cap="none" strike="noStrike">
              <a:solidFill>
                <a:schemeClr val="accent2"/>
              </a:solidFill>
              <a:latin typeface="Lato"/>
              <a:ea typeface="Lato"/>
              <a:cs typeface="Lato"/>
              <a:sym typeface="Lato"/>
            </a:endParaRPr>
          </a:p>
        </p:txBody>
      </p:sp>
      <p:sp>
        <p:nvSpPr>
          <p:cNvPr id="189" name="Google Shape;189;p34"/>
          <p:cNvSpPr txBox="1"/>
          <p:nvPr>
            <p:ph idx="12" type="sldNum"/>
          </p:nvPr>
        </p:nvSpPr>
        <p:spPr>
          <a:xfrm>
            <a:off x="8547109" y="312126"/>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1386f841171_0_9"/>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g1386f841171_0_9"/>
          <p:cNvSpPr txBox="1"/>
          <p:nvPr/>
        </p:nvSpPr>
        <p:spPr>
          <a:xfrm>
            <a:off x="189575" y="170375"/>
            <a:ext cx="91092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3200">
                <a:solidFill>
                  <a:schemeClr val="accent2"/>
                </a:solidFill>
                <a:latin typeface="Lato"/>
                <a:ea typeface="Lato"/>
                <a:cs typeface="Lato"/>
                <a:sym typeface="Lato"/>
              </a:rPr>
              <a:t>C</a:t>
            </a:r>
            <a:r>
              <a:rPr b="1" i="0" lang="en-GB" sz="3200" u="none" cap="none" strike="noStrike">
                <a:solidFill>
                  <a:schemeClr val="accent2"/>
                </a:solidFill>
                <a:latin typeface="Lato"/>
                <a:ea typeface="Lato"/>
                <a:cs typeface="Lato"/>
                <a:sym typeface="Lato"/>
              </a:rPr>
              <a:t>ryptocurrency</a:t>
            </a:r>
            <a:r>
              <a:rPr b="1" lang="en-GB" sz="3200">
                <a:solidFill>
                  <a:schemeClr val="accent2"/>
                </a:solidFill>
                <a:latin typeface="Lato"/>
                <a:ea typeface="Lato"/>
                <a:cs typeface="Lato"/>
                <a:sym typeface="Lato"/>
              </a:rPr>
              <a:t> v.s Money Overview</a:t>
            </a:r>
            <a:endParaRPr b="1" i="0" sz="3200" u="none" cap="none" strike="noStrike">
              <a:solidFill>
                <a:schemeClr val="accent2"/>
              </a:solidFill>
              <a:latin typeface="Lato"/>
              <a:ea typeface="Lato"/>
              <a:cs typeface="Lato"/>
              <a:sym typeface="Lato"/>
            </a:endParaRPr>
          </a:p>
        </p:txBody>
      </p:sp>
      <p:sp>
        <p:nvSpPr>
          <p:cNvPr id="196" name="Google Shape;196;g1386f841171_0_9"/>
          <p:cNvSpPr txBox="1"/>
          <p:nvPr/>
        </p:nvSpPr>
        <p:spPr>
          <a:xfrm>
            <a:off x="311700" y="29853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197" name="Google Shape;197;g1386f841171_0_9"/>
          <p:cNvSpPr txBox="1"/>
          <p:nvPr/>
        </p:nvSpPr>
        <p:spPr>
          <a:xfrm>
            <a:off x="675450" y="1510225"/>
            <a:ext cx="7782300" cy="1546800"/>
          </a:xfrm>
          <a:prstGeom prst="rect">
            <a:avLst/>
          </a:prstGeom>
          <a:noFill/>
          <a:ln>
            <a:noFill/>
          </a:ln>
        </p:spPr>
        <p:txBody>
          <a:bodyPr anchorCtr="0" anchor="t" bIns="91425" lIns="91425" spcFirstLastPara="1" rIns="91425" wrap="square" tIns="91425">
            <a:spAutoFit/>
          </a:bodyPr>
          <a:lstStyle/>
          <a:p>
            <a:pPr indent="-323850" lvl="0" marL="457200" marR="0" rtl="0" algn="l">
              <a:lnSpc>
                <a:spcPct val="150000"/>
              </a:lnSpc>
              <a:spcBef>
                <a:spcPts val="0"/>
              </a:spcBef>
              <a:spcAft>
                <a:spcPts val="0"/>
              </a:spcAft>
              <a:buClr>
                <a:schemeClr val="lt1"/>
              </a:buClr>
              <a:buSzPts val="1500"/>
              <a:buFont typeface="Lato"/>
              <a:buChar char="●"/>
            </a:pPr>
            <a:r>
              <a:rPr lang="en-GB" sz="1500">
                <a:solidFill>
                  <a:schemeClr val="lt1"/>
                </a:solidFill>
                <a:latin typeface="Lato"/>
                <a:ea typeface="Lato"/>
                <a:cs typeface="Lato"/>
                <a:sym typeface="Lato"/>
              </a:rPr>
              <a:t>It doesn’t have the backing of an established institutional body, like a central bank</a:t>
            </a:r>
            <a:endParaRPr sz="1500">
              <a:solidFill>
                <a:schemeClr val="lt1"/>
              </a:solidFill>
              <a:latin typeface="Lato"/>
              <a:ea typeface="Lato"/>
              <a:cs typeface="Lato"/>
              <a:sym typeface="Lato"/>
            </a:endParaRPr>
          </a:p>
          <a:p>
            <a:pPr indent="-323850" lvl="0" marL="457200" marR="0" rtl="0" algn="l">
              <a:lnSpc>
                <a:spcPct val="150000"/>
              </a:lnSpc>
              <a:spcBef>
                <a:spcPts val="0"/>
              </a:spcBef>
              <a:spcAft>
                <a:spcPts val="0"/>
              </a:spcAft>
              <a:buClr>
                <a:schemeClr val="lt1"/>
              </a:buClr>
              <a:buSzPts val="1500"/>
              <a:buFont typeface="Lato"/>
              <a:buChar char="●"/>
            </a:pPr>
            <a:r>
              <a:rPr lang="en-GB" sz="1500">
                <a:solidFill>
                  <a:schemeClr val="lt1"/>
                </a:solidFill>
                <a:latin typeface="Lato"/>
                <a:ea typeface="Lato"/>
                <a:cs typeface="Lato"/>
                <a:sym typeface="Lato"/>
              </a:rPr>
              <a:t>It isn't stable</a:t>
            </a:r>
            <a:endParaRPr sz="1500">
              <a:solidFill>
                <a:schemeClr val="lt1"/>
              </a:solidFill>
              <a:latin typeface="Lato"/>
              <a:ea typeface="Lato"/>
              <a:cs typeface="Lato"/>
              <a:sym typeface="Lato"/>
            </a:endParaRPr>
          </a:p>
          <a:p>
            <a:pPr indent="-323850" lvl="0" marL="457200" marR="0" rtl="0" algn="l">
              <a:lnSpc>
                <a:spcPct val="150000"/>
              </a:lnSpc>
              <a:spcBef>
                <a:spcPts val="0"/>
              </a:spcBef>
              <a:spcAft>
                <a:spcPts val="0"/>
              </a:spcAft>
              <a:buClr>
                <a:schemeClr val="lt1"/>
              </a:buClr>
              <a:buSzPts val="1500"/>
              <a:buFont typeface="Lato"/>
              <a:buChar char="●"/>
            </a:pPr>
            <a:r>
              <a:rPr lang="en-GB" sz="1500">
                <a:solidFill>
                  <a:schemeClr val="lt1"/>
                </a:solidFill>
                <a:latin typeface="Lato"/>
                <a:ea typeface="Lato"/>
                <a:cs typeface="Lato"/>
                <a:sym typeface="Lato"/>
              </a:rPr>
              <a:t>It isn't reliably accepted (ie you can't use it in most shopping contexts)</a:t>
            </a:r>
            <a:endParaRPr sz="1500">
              <a:solidFill>
                <a:schemeClr val="lt1"/>
              </a:solidFill>
              <a:latin typeface="Lato"/>
              <a:ea typeface="Lato"/>
              <a:cs typeface="Lato"/>
              <a:sym typeface="Lato"/>
            </a:endParaRPr>
          </a:p>
          <a:p>
            <a:pPr indent="0" lvl="0" marL="0" marR="0" rtl="0" algn="ctr">
              <a:lnSpc>
                <a:spcPct val="150000"/>
              </a:lnSpc>
              <a:spcBef>
                <a:spcPts val="0"/>
              </a:spcBef>
              <a:spcAft>
                <a:spcPts val="0"/>
              </a:spcAft>
              <a:buClr>
                <a:srgbClr val="000000"/>
              </a:buClr>
              <a:buSzPts val="2100"/>
              <a:buFont typeface="Arial"/>
              <a:buNone/>
            </a:pPr>
            <a:r>
              <a:rPr b="0" i="0" lang="en-GB" sz="2100" u="none" cap="none" strike="noStrike">
                <a:solidFill>
                  <a:schemeClr val="lt1"/>
                </a:solidFill>
                <a:latin typeface="Lato"/>
                <a:ea typeface="Lato"/>
                <a:cs typeface="Lato"/>
                <a:sym typeface="Lato"/>
              </a:rPr>
              <a:t>   </a:t>
            </a:r>
            <a:endParaRPr b="0" i="0" sz="1200" u="none" cap="none" strike="noStrike">
              <a:solidFill>
                <a:srgbClr val="000000"/>
              </a:solidFill>
              <a:latin typeface="Arial"/>
              <a:ea typeface="Arial"/>
              <a:cs typeface="Arial"/>
              <a:sym typeface="Arial"/>
            </a:endParaRPr>
          </a:p>
        </p:txBody>
      </p:sp>
      <p:sp>
        <p:nvSpPr>
          <p:cNvPr id="198" name="Google Shape;198;g1386f841171_0_9"/>
          <p:cNvSpPr txBox="1"/>
          <p:nvPr>
            <p:ph idx="12" type="sldNum"/>
          </p:nvPr>
        </p:nvSpPr>
        <p:spPr>
          <a:xfrm>
            <a:off x="8547109" y="312126"/>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199" name="Google Shape;199;g1386f841171_0_9"/>
          <p:cNvSpPr txBox="1"/>
          <p:nvPr/>
        </p:nvSpPr>
        <p:spPr>
          <a:xfrm>
            <a:off x="675450" y="978750"/>
            <a:ext cx="498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2400">
                <a:solidFill>
                  <a:schemeClr val="accent2"/>
                </a:solidFill>
                <a:latin typeface="Lato"/>
                <a:ea typeface="Lato"/>
                <a:cs typeface="Lato"/>
                <a:sym typeface="Lato"/>
              </a:rPr>
              <a:t>Why some are wary of crypto…</a:t>
            </a:r>
            <a:endParaRPr b="1" i="0" sz="2400" u="none" cap="none" strike="noStrike">
              <a:solidFill>
                <a:schemeClr val="accent2"/>
              </a:solidFill>
              <a:latin typeface="Lato"/>
              <a:ea typeface="Lato"/>
              <a:cs typeface="Lato"/>
              <a:sym typeface="Lato"/>
            </a:endParaRPr>
          </a:p>
        </p:txBody>
      </p:sp>
      <p:sp>
        <p:nvSpPr>
          <p:cNvPr id="200" name="Google Shape;200;g1386f841171_0_9"/>
          <p:cNvSpPr txBox="1"/>
          <p:nvPr/>
        </p:nvSpPr>
        <p:spPr>
          <a:xfrm>
            <a:off x="744500" y="2692300"/>
            <a:ext cx="6087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2400">
                <a:solidFill>
                  <a:schemeClr val="accent2"/>
                </a:solidFill>
                <a:latin typeface="Lato"/>
                <a:ea typeface="Lato"/>
                <a:cs typeface="Lato"/>
                <a:sym typeface="Lato"/>
              </a:rPr>
              <a:t>…can be exactly why others prefer it</a:t>
            </a:r>
            <a:endParaRPr b="1" i="0" sz="2400" u="none" cap="none" strike="noStrike">
              <a:solidFill>
                <a:schemeClr val="accent2"/>
              </a:solidFill>
              <a:latin typeface="Lato"/>
              <a:ea typeface="Lato"/>
              <a:cs typeface="Lato"/>
              <a:sym typeface="Lato"/>
            </a:endParaRPr>
          </a:p>
        </p:txBody>
      </p:sp>
      <p:sp>
        <p:nvSpPr>
          <p:cNvPr id="201" name="Google Shape;201;g1386f841171_0_9"/>
          <p:cNvSpPr txBox="1"/>
          <p:nvPr/>
        </p:nvSpPr>
        <p:spPr>
          <a:xfrm>
            <a:off x="744500" y="3246400"/>
            <a:ext cx="7713300" cy="1893300"/>
          </a:xfrm>
          <a:prstGeom prst="rect">
            <a:avLst/>
          </a:prstGeom>
          <a:noFill/>
          <a:ln>
            <a:noFill/>
          </a:ln>
        </p:spPr>
        <p:txBody>
          <a:bodyPr anchorCtr="0" anchor="t" bIns="91425" lIns="91425" spcFirstLastPara="1" rIns="91425" wrap="square" tIns="91425">
            <a:spAutoFit/>
          </a:bodyPr>
          <a:lstStyle/>
          <a:p>
            <a:pPr indent="-323850" lvl="0" marL="457200" marR="0" rtl="0" algn="l">
              <a:lnSpc>
                <a:spcPct val="150000"/>
              </a:lnSpc>
              <a:spcBef>
                <a:spcPts val="0"/>
              </a:spcBef>
              <a:spcAft>
                <a:spcPts val="0"/>
              </a:spcAft>
              <a:buClr>
                <a:schemeClr val="lt1"/>
              </a:buClr>
              <a:buSzPts val="1500"/>
              <a:buFont typeface="Lato"/>
              <a:buChar char="●"/>
            </a:pPr>
            <a:r>
              <a:rPr lang="en-GB" sz="1500">
                <a:solidFill>
                  <a:schemeClr val="lt1"/>
                </a:solidFill>
                <a:latin typeface="Lato"/>
                <a:ea typeface="Lato"/>
                <a:cs typeface="Lato"/>
                <a:sym typeface="Lato"/>
              </a:rPr>
              <a:t>Some people don’t believe in or trust established institutional bodies- crypto use can be a  rebellion against these institutions</a:t>
            </a:r>
            <a:endParaRPr sz="1500">
              <a:solidFill>
                <a:schemeClr val="lt1"/>
              </a:solidFill>
              <a:latin typeface="Lato"/>
              <a:ea typeface="Lato"/>
              <a:cs typeface="Lato"/>
              <a:sym typeface="Lato"/>
            </a:endParaRPr>
          </a:p>
          <a:p>
            <a:pPr indent="-323850" lvl="0" marL="457200" marR="0" rtl="0" algn="l">
              <a:lnSpc>
                <a:spcPct val="150000"/>
              </a:lnSpc>
              <a:spcBef>
                <a:spcPts val="0"/>
              </a:spcBef>
              <a:spcAft>
                <a:spcPts val="0"/>
              </a:spcAft>
              <a:buClr>
                <a:schemeClr val="lt1"/>
              </a:buClr>
              <a:buSzPts val="1500"/>
              <a:buFont typeface="Lato"/>
              <a:buChar char="●"/>
            </a:pPr>
            <a:r>
              <a:rPr lang="en-GB" sz="1500">
                <a:solidFill>
                  <a:schemeClr val="lt1"/>
                </a:solidFill>
                <a:latin typeface="Lato"/>
                <a:ea typeface="Lato"/>
                <a:cs typeface="Lato"/>
                <a:sym typeface="Lato"/>
              </a:rPr>
              <a:t>Its instability (also called volatility) allows some people to make huge gains in a short space of time -as well as huge losses!</a:t>
            </a:r>
            <a:endParaRPr sz="1500">
              <a:solidFill>
                <a:schemeClr val="lt1"/>
              </a:solidFill>
              <a:latin typeface="Lato"/>
              <a:ea typeface="Lato"/>
              <a:cs typeface="Lato"/>
              <a:sym typeface="Lato"/>
            </a:endParaRPr>
          </a:p>
          <a:p>
            <a:pPr indent="0" lvl="0" marL="0" marR="0" rtl="0" algn="ctr">
              <a:lnSpc>
                <a:spcPct val="150000"/>
              </a:lnSpc>
              <a:spcBef>
                <a:spcPts val="0"/>
              </a:spcBef>
              <a:spcAft>
                <a:spcPts val="0"/>
              </a:spcAft>
              <a:buClr>
                <a:srgbClr val="000000"/>
              </a:buClr>
              <a:buSzPts val="2100"/>
              <a:buFont typeface="Arial"/>
              <a:buNone/>
            </a:pPr>
            <a:r>
              <a:rPr b="0" i="0" lang="en-GB" sz="2100" u="none" cap="none" strike="noStrike">
                <a:solidFill>
                  <a:schemeClr val="lt1"/>
                </a:solidFill>
                <a:latin typeface="Lato"/>
                <a:ea typeface="Lato"/>
                <a:cs typeface="Lato"/>
                <a:sym typeface="Lato"/>
              </a:rPr>
              <a:t>   </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g143409b8039_0_382"/>
          <p:cNvSpPr txBox="1"/>
          <p:nvPr/>
        </p:nvSpPr>
        <p:spPr>
          <a:xfrm>
            <a:off x="311700" y="581752"/>
            <a:ext cx="70212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t/>
            </a:r>
            <a:endParaRPr b="1" i="0" sz="2400" u="none" cap="none" strike="noStrike">
              <a:solidFill>
                <a:schemeClr val="lt1"/>
              </a:solidFill>
              <a:latin typeface="Lato"/>
              <a:ea typeface="Lato"/>
              <a:cs typeface="Lato"/>
              <a:sym typeface="Lato"/>
            </a:endParaRPr>
          </a:p>
        </p:txBody>
      </p:sp>
      <p:sp>
        <p:nvSpPr>
          <p:cNvPr id="207" name="Google Shape;207;g143409b8039_0_382"/>
          <p:cNvSpPr txBox="1"/>
          <p:nvPr/>
        </p:nvSpPr>
        <p:spPr>
          <a:xfrm>
            <a:off x="189575" y="847477"/>
            <a:ext cx="7021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1800">
                <a:solidFill>
                  <a:schemeClr val="lt1"/>
                </a:solidFill>
                <a:latin typeface="Lato"/>
                <a:ea typeface="Lato"/>
                <a:cs typeface="Lato"/>
                <a:sym typeface="Lato"/>
              </a:rPr>
              <a:t>5 facts </a:t>
            </a:r>
            <a:r>
              <a:rPr b="1" lang="en-GB" sz="1800">
                <a:solidFill>
                  <a:schemeClr val="lt1"/>
                </a:solidFill>
                <a:latin typeface="Lato"/>
                <a:ea typeface="Lato"/>
                <a:cs typeface="Lato"/>
                <a:sym typeface="Lato"/>
              </a:rPr>
              <a:t>about cryptocurrency</a:t>
            </a:r>
            <a:r>
              <a:rPr b="1" lang="en-GB" sz="1800">
                <a:solidFill>
                  <a:schemeClr val="lt1"/>
                </a:solidFill>
                <a:latin typeface="Lato"/>
                <a:ea typeface="Lato"/>
                <a:cs typeface="Lato"/>
                <a:sym typeface="Lato"/>
              </a:rPr>
              <a:t>:</a:t>
            </a:r>
            <a:endParaRPr b="1" i="0" sz="1800" u="none" cap="none" strike="noStrike">
              <a:solidFill>
                <a:schemeClr val="lt1"/>
              </a:solidFill>
              <a:latin typeface="Lato"/>
              <a:ea typeface="Lato"/>
              <a:cs typeface="Lato"/>
              <a:sym typeface="Lato"/>
            </a:endParaRPr>
          </a:p>
        </p:txBody>
      </p:sp>
      <p:sp>
        <p:nvSpPr>
          <p:cNvPr id="208" name="Google Shape;208;g143409b8039_0_382"/>
          <p:cNvSpPr txBox="1"/>
          <p:nvPr/>
        </p:nvSpPr>
        <p:spPr>
          <a:xfrm>
            <a:off x="189575" y="170375"/>
            <a:ext cx="8772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cryptocurrency?</a:t>
            </a:r>
            <a:endParaRPr b="1" i="0" sz="3200" u="none" cap="none" strike="noStrike">
              <a:solidFill>
                <a:schemeClr val="accent2"/>
              </a:solidFill>
              <a:latin typeface="Lato"/>
              <a:ea typeface="Lato"/>
              <a:cs typeface="Lato"/>
              <a:sym typeface="Lato"/>
            </a:endParaRPr>
          </a:p>
        </p:txBody>
      </p:sp>
      <p:sp>
        <p:nvSpPr>
          <p:cNvPr id="209" name="Google Shape;209;g143409b8039_0_382"/>
          <p:cNvSpPr txBox="1"/>
          <p:nvPr/>
        </p:nvSpPr>
        <p:spPr>
          <a:xfrm>
            <a:off x="242675" y="4700000"/>
            <a:ext cx="50616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a:solidFill>
                  <a:schemeClr val="accent2"/>
                </a:solidFill>
                <a:latin typeface="Lato"/>
                <a:ea typeface="Lato"/>
                <a:cs typeface="Lato"/>
                <a:sym typeface="Lato"/>
              </a:rPr>
              <a:t>Additional video resource</a:t>
            </a:r>
            <a:r>
              <a:rPr b="1" i="1" lang="en-GB" sz="1000" u="none" cap="none" strike="noStrike">
                <a:solidFill>
                  <a:schemeClr val="accent2"/>
                </a:solidFill>
                <a:latin typeface="Lato"/>
                <a:ea typeface="Lato"/>
                <a:cs typeface="Lato"/>
                <a:sym typeface="Lato"/>
              </a:rPr>
              <a:t>: </a:t>
            </a:r>
            <a:r>
              <a:rPr lang="en-GB" sz="1100" u="sng">
                <a:solidFill>
                  <a:schemeClr val="accent2"/>
                </a:solidFill>
                <a:latin typeface="Lato"/>
                <a:ea typeface="Lato"/>
                <a:cs typeface="Lato"/>
                <a:sym typeface="Lato"/>
                <a:hlinkClick r:id="rId3">
                  <a:extLst>
                    <a:ext uri="{A12FA001-AC4F-418D-AE19-62706E023703}">
                      <ahyp:hlinkClr val="tx"/>
                    </a:ext>
                  </a:extLst>
                </a:hlinkClick>
              </a:rPr>
              <a:t>https://youtu.be/f7iXTyHGYX4</a:t>
            </a:r>
            <a:r>
              <a:rPr lang="en-GB" sz="1000">
                <a:solidFill>
                  <a:schemeClr val="accent2"/>
                </a:solidFill>
                <a:latin typeface="Lato"/>
                <a:ea typeface="Lato"/>
                <a:cs typeface="Lato"/>
                <a:sym typeface="Lato"/>
              </a:rPr>
              <a:t> - play to 02:45</a:t>
            </a:r>
            <a:endParaRPr b="0" i="0" sz="1000" u="none" cap="none" strike="noStrike">
              <a:solidFill>
                <a:schemeClr val="accent2"/>
              </a:solidFill>
              <a:latin typeface="Lato"/>
              <a:ea typeface="Lato"/>
              <a:cs typeface="Lato"/>
              <a:sym typeface="Lato"/>
            </a:endParaRPr>
          </a:p>
        </p:txBody>
      </p:sp>
      <p:sp>
        <p:nvSpPr>
          <p:cNvPr id="210" name="Google Shape;210;g143409b8039_0_38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a:t>‹#›</a:t>
            </a:fld>
            <a:endParaRPr b="1"/>
          </a:p>
        </p:txBody>
      </p:sp>
      <p:sp>
        <p:nvSpPr>
          <p:cNvPr id="211" name="Google Shape;211;g143409b8039_0_382"/>
          <p:cNvSpPr txBox="1"/>
          <p:nvPr/>
        </p:nvSpPr>
        <p:spPr>
          <a:xfrm>
            <a:off x="0" y="0"/>
            <a:ext cx="626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descr="Here are 5 facts about crypto currencies -made in collaboration with Ishaan Bhimjiyani" id="212" name="Google Shape;212;g143409b8039_0_382" title="5 Facts about crypto from Ishaan @Revishaan">
            <a:hlinkClick r:id="rId4"/>
          </p:cNvPr>
          <p:cNvPicPr preferRelativeResize="0"/>
          <p:nvPr/>
        </p:nvPicPr>
        <p:blipFill>
          <a:blip r:embed="rId5">
            <a:alphaModFix/>
          </a:blip>
          <a:stretch>
            <a:fillRect/>
          </a:stretch>
        </p:blipFill>
        <p:spPr>
          <a:xfrm>
            <a:off x="242675" y="1317402"/>
            <a:ext cx="4572000" cy="3429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14052082458_0_54"/>
          <p:cNvSpPr txBox="1"/>
          <p:nvPr/>
        </p:nvSpPr>
        <p:spPr>
          <a:xfrm>
            <a:off x="113375" y="1182625"/>
            <a:ext cx="6701100" cy="3988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chemeClr val="dk1"/>
                </a:solidFill>
                <a:latin typeface="Lato"/>
                <a:ea typeface="Lato"/>
                <a:cs typeface="Lato"/>
                <a:sym typeface="Lato"/>
                <a:extLst>
                  <a:ext uri="http://customooxmlschemas.google.com/">
                    <go:slidesCustomData xmlns:go="http://customooxmlschemas.google.com/" textRoundtripDataId="5"/>
                  </a:ext>
                </a:extLst>
              </a:rPr>
              <a:t>Literacy </a:t>
            </a:r>
            <a:r>
              <a:rPr b="1" lang="en-GB" sz="2400">
                <a:solidFill>
                  <a:schemeClr val="dk1"/>
                </a:solidFill>
                <a:latin typeface="Lato"/>
                <a:ea typeface="Lato"/>
                <a:cs typeface="Lato"/>
                <a:sym typeface="Lato"/>
              </a:rPr>
              <a:t>r</a:t>
            </a:r>
            <a:r>
              <a:rPr b="1" i="0" lang="en-GB" sz="2400" u="none" cap="none" strike="noStrike">
                <a:solidFill>
                  <a:schemeClr val="dk1"/>
                </a:solidFill>
                <a:latin typeface="Lato"/>
                <a:ea typeface="Lato"/>
                <a:cs typeface="Lato"/>
                <a:sym typeface="Lato"/>
                <a:extLst>
                  <a:ext uri="http://customooxmlschemas.google.com/">
                    <go:slidesCustomData xmlns:go="http://customooxmlschemas.google.com/" textRoundtripDataId="6"/>
                  </a:ext>
                </a:extLst>
              </a:rPr>
              <a:t>esource</a:t>
            </a:r>
            <a:r>
              <a:rPr b="1" i="0" lang="en-GB" sz="2400" u="none" cap="none" strike="noStrike">
                <a:solidFill>
                  <a:schemeClr val="dk1"/>
                </a:solidFill>
                <a:latin typeface="Lato"/>
                <a:ea typeface="Lato"/>
                <a:cs typeface="Lato"/>
                <a:sym typeface="Lato"/>
              </a:rPr>
              <a:t> </a:t>
            </a:r>
            <a:endParaRPr b="1" i="0" sz="24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sz="2400">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chemeClr val="dk1"/>
                </a:solidFill>
                <a:latin typeface="Lato"/>
                <a:ea typeface="Lato"/>
                <a:cs typeface="Lato"/>
                <a:sym typeface="Lato"/>
              </a:rPr>
              <a:t>Cryptocurrency - </a:t>
            </a:r>
            <a:r>
              <a:rPr b="1" lang="en-GB" sz="2400">
                <a:solidFill>
                  <a:schemeClr val="dk1"/>
                </a:solidFill>
                <a:latin typeface="Lato"/>
                <a:ea typeface="Lato"/>
                <a:cs typeface="Lato"/>
                <a:sym typeface="Lato"/>
              </a:rPr>
              <a:t>b</a:t>
            </a:r>
            <a:r>
              <a:rPr b="1" i="0" lang="en-GB" sz="2400" u="none" cap="none" strike="noStrike">
                <a:solidFill>
                  <a:schemeClr val="dk1"/>
                </a:solidFill>
                <a:latin typeface="Lato"/>
                <a:ea typeface="Lato"/>
                <a:cs typeface="Lato"/>
                <a:sym typeface="Lato"/>
              </a:rPr>
              <a:t>itcoin</a:t>
            </a:r>
            <a:endParaRPr b="1" i="0" sz="24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i="0" sz="1800" u="none" cap="none" strike="noStrike">
              <a:solidFill>
                <a:schemeClr val="dk1"/>
              </a:solidFill>
              <a:latin typeface="Lato"/>
              <a:ea typeface="Lato"/>
              <a:cs typeface="Lato"/>
              <a:sym typeface="Lato"/>
            </a:endParaRPr>
          </a:p>
          <a:p>
            <a:pPr indent="-342900" lvl="0" marL="457200" marR="0" rtl="0" algn="l">
              <a:lnSpc>
                <a:spcPct val="115000"/>
              </a:lnSpc>
              <a:spcBef>
                <a:spcPts val="0"/>
              </a:spcBef>
              <a:spcAft>
                <a:spcPts val="0"/>
              </a:spcAft>
              <a:buClr>
                <a:schemeClr val="dk1"/>
              </a:buClr>
              <a:buSzPts val="1800"/>
              <a:buFont typeface="Lato"/>
              <a:buAutoNum type="arabicPeriod"/>
            </a:pPr>
            <a:r>
              <a:rPr b="1" i="0" lang="en-GB" sz="1800" u="none" cap="none" strike="noStrike">
                <a:solidFill>
                  <a:schemeClr val="dk1"/>
                </a:solidFill>
                <a:latin typeface="Lato"/>
                <a:ea typeface="Lato"/>
                <a:cs typeface="Lato"/>
                <a:sym typeface="Lato"/>
              </a:rPr>
              <a:t>Summarise your reading to 30-50 words.</a:t>
            </a:r>
            <a:endParaRPr b="1" i="0" sz="1800" u="none" cap="none" strike="noStrike">
              <a:solidFill>
                <a:schemeClr val="dk1"/>
              </a:solidFill>
              <a:latin typeface="Lato"/>
              <a:ea typeface="Lato"/>
              <a:cs typeface="Lato"/>
              <a:sym typeface="Lato"/>
            </a:endParaRPr>
          </a:p>
          <a:p>
            <a:pPr indent="-342900" lvl="0" marL="457200" marR="0" rtl="0" algn="l">
              <a:lnSpc>
                <a:spcPct val="115000"/>
              </a:lnSpc>
              <a:spcBef>
                <a:spcPts val="0"/>
              </a:spcBef>
              <a:spcAft>
                <a:spcPts val="0"/>
              </a:spcAft>
              <a:buClr>
                <a:schemeClr val="dk1"/>
              </a:buClr>
              <a:buSzPts val="1800"/>
              <a:buFont typeface="Lato"/>
              <a:buAutoNum type="arabicPeriod"/>
            </a:pPr>
            <a:r>
              <a:rPr b="1" i="0" lang="en-GB" sz="1800" u="none" cap="none" strike="noStrike">
                <a:solidFill>
                  <a:schemeClr val="dk1"/>
                </a:solidFill>
                <a:latin typeface="Lato"/>
                <a:ea typeface="Lato"/>
                <a:cs typeface="Lato"/>
                <a:sym typeface="Lato"/>
              </a:rPr>
              <a:t>Select two points to create a whole class </a:t>
            </a:r>
            <a:r>
              <a:rPr b="1" lang="en-GB" sz="1800">
                <a:solidFill>
                  <a:schemeClr val="dk1"/>
                </a:solidFill>
                <a:latin typeface="Lato"/>
                <a:ea typeface="Lato"/>
                <a:cs typeface="Lato"/>
                <a:sym typeface="Lato"/>
              </a:rPr>
              <a:t>b</a:t>
            </a:r>
            <a:r>
              <a:rPr b="1" i="0" lang="en-GB" sz="1800" u="none" cap="none" strike="noStrike">
                <a:solidFill>
                  <a:schemeClr val="dk1"/>
                </a:solidFill>
                <a:latin typeface="Lato"/>
                <a:ea typeface="Lato"/>
                <a:cs typeface="Lato"/>
                <a:sym typeface="Lato"/>
              </a:rPr>
              <a:t>itcoin fact sheet </a:t>
            </a:r>
            <a:endParaRPr b="1" i="0" sz="18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i="0" sz="8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rPr b="1" i="0" lang="en-GB" sz="1800" u="none" cap="none" strike="noStrike">
                <a:solidFill>
                  <a:schemeClr val="dk1"/>
                </a:solidFill>
                <a:latin typeface="Lato"/>
                <a:ea typeface="Lato"/>
                <a:cs typeface="Lato"/>
                <a:sym typeface="Lato"/>
              </a:rPr>
              <a:t>Extension - Using two different colours, highlight the positives and negatives of using cryptocurrency.</a:t>
            </a:r>
            <a:endParaRPr b="1" i="0" sz="18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i="0" sz="24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i="0" sz="2400" u="none" cap="none" strike="noStrike">
              <a:solidFill>
                <a:schemeClr val="dk1"/>
              </a:solidFill>
              <a:latin typeface="Lato"/>
              <a:ea typeface="Lato"/>
              <a:cs typeface="Lato"/>
              <a:sym typeface="Lato"/>
            </a:endParaRPr>
          </a:p>
        </p:txBody>
      </p:sp>
      <p:sp>
        <p:nvSpPr>
          <p:cNvPr id="218" name="Google Shape;218;g14052082458_0_5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19" name="Google Shape;219;g14052082458_0_54"/>
          <p:cNvSpPr txBox="1"/>
          <p:nvPr/>
        </p:nvSpPr>
        <p:spPr>
          <a:xfrm>
            <a:off x="189575" y="170375"/>
            <a:ext cx="91092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cryptocurrency?</a:t>
            </a:r>
            <a:endParaRPr b="1" i="0" sz="3200" u="none" cap="none" strike="noStrike">
              <a:solidFill>
                <a:schemeClr val="accent2"/>
              </a:solidFill>
              <a:latin typeface="Lato"/>
              <a:ea typeface="Lato"/>
              <a:cs typeface="Lato"/>
              <a:sym typeface="Lato"/>
            </a:endParaRPr>
          </a:p>
        </p:txBody>
      </p:sp>
      <p:sp>
        <p:nvSpPr>
          <p:cNvPr id="220" name="Google Shape;220;g14052082458_0_54"/>
          <p:cNvSpPr txBox="1"/>
          <p:nvPr/>
        </p:nvSpPr>
        <p:spPr>
          <a:xfrm>
            <a:off x="93050" y="4671800"/>
            <a:ext cx="3597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Resource 2:  Literacy Resource</a:t>
            </a:r>
            <a:endParaRPr b="0" i="0" sz="1000" u="none" cap="none" strike="noStrike">
              <a:solidFill>
                <a:srgbClr val="000000"/>
              </a:solidFill>
              <a:latin typeface="Arial"/>
              <a:ea typeface="Arial"/>
              <a:cs typeface="Arial"/>
              <a:sym typeface="Arial"/>
            </a:endParaRPr>
          </a:p>
        </p:txBody>
      </p:sp>
      <p:pic>
        <p:nvPicPr>
          <p:cNvPr id="221" name="Google Shape;221;g14052082458_0_54"/>
          <p:cNvPicPr preferRelativeResize="0"/>
          <p:nvPr/>
        </p:nvPicPr>
        <p:blipFill rotWithShape="1">
          <a:blip r:embed="rId3">
            <a:alphaModFix/>
          </a:blip>
          <a:srcRect b="15490" l="24096" r="24589" t="17305"/>
          <a:stretch/>
        </p:blipFill>
        <p:spPr>
          <a:xfrm rot="296938">
            <a:off x="6478651" y="1249769"/>
            <a:ext cx="2470651" cy="1985186"/>
          </a:xfrm>
          <a:prstGeom prst="rect">
            <a:avLst/>
          </a:prstGeom>
          <a:noFill/>
          <a:ln cap="flat" cmpd="sng" w="28575">
            <a:solidFill>
              <a:schemeClr val="accent2"/>
            </a:solidFill>
            <a:prstDash val="solid"/>
            <a:round/>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143409b8039_0_371"/>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27" name="Google Shape;227;g143409b8039_0_371"/>
          <p:cNvSpPr txBox="1"/>
          <p:nvPr/>
        </p:nvSpPr>
        <p:spPr>
          <a:xfrm>
            <a:off x="0" y="162200"/>
            <a:ext cx="79281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3200"/>
              <a:buFont typeface="Arial"/>
              <a:buNone/>
            </a:pPr>
            <a:r>
              <a:rPr b="1" i="0" lang="en-GB" sz="3200" u="none" cap="none" strike="noStrike">
                <a:solidFill>
                  <a:schemeClr val="accent2"/>
                </a:solidFill>
                <a:latin typeface="Lato"/>
                <a:ea typeface="Lato"/>
                <a:cs typeface="Lato"/>
                <a:sym typeface="Lato"/>
              </a:rPr>
              <a:t>Cryptocurrency - the good and the bad</a:t>
            </a:r>
            <a:endParaRPr b="1" i="0" sz="3200" u="none" cap="none" strike="noStrike">
              <a:solidFill>
                <a:schemeClr val="accent2"/>
              </a:solidFill>
              <a:latin typeface="Lato"/>
              <a:ea typeface="Lato"/>
              <a:cs typeface="Lato"/>
              <a:sym typeface="Lato"/>
            </a:endParaRPr>
          </a:p>
        </p:txBody>
      </p:sp>
      <p:sp>
        <p:nvSpPr>
          <p:cNvPr id="228" name="Google Shape;228;g143409b8039_0_371"/>
          <p:cNvSpPr txBox="1"/>
          <p:nvPr/>
        </p:nvSpPr>
        <p:spPr>
          <a:xfrm>
            <a:off x="249600" y="1258775"/>
            <a:ext cx="87678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chemeClr val="dk1"/>
                </a:solidFill>
                <a:latin typeface="Lato"/>
                <a:ea typeface="Lato"/>
                <a:cs typeface="Lato"/>
                <a:sym typeface="Lato"/>
              </a:rPr>
              <a:t>What are some of the positives and negatives about </a:t>
            </a:r>
            <a:r>
              <a:rPr b="1" lang="en-GB" sz="2400">
                <a:solidFill>
                  <a:schemeClr val="dk1"/>
                </a:solidFill>
                <a:latin typeface="Lato"/>
                <a:ea typeface="Lato"/>
                <a:cs typeface="Lato"/>
                <a:sym typeface="Lato"/>
              </a:rPr>
              <a:t>b</a:t>
            </a:r>
            <a:r>
              <a:rPr b="1" i="0" lang="en-GB" sz="2400" u="none" cap="none" strike="noStrike">
                <a:solidFill>
                  <a:schemeClr val="dk1"/>
                </a:solidFill>
                <a:latin typeface="Lato"/>
                <a:ea typeface="Lato"/>
                <a:cs typeface="Lato"/>
                <a:sym typeface="Lato"/>
              </a:rPr>
              <a:t>itcoin? </a:t>
            </a:r>
            <a:endParaRPr b="0" i="0" sz="1400" u="none" cap="none" strike="noStrike">
              <a:solidFill>
                <a:srgbClr val="000000"/>
              </a:solidFill>
              <a:latin typeface="Arial"/>
              <a:ea typeface="Arial"/>
              <a:cs typeface="Arial"/>
              <a:sym typeface="Arial"/>
            </a:endParaRPr>
          </a:p>
        </p:txBody>
      </p:sp>
      <p:pic>
        <p:nvPicPr>
          <p:cNvPr id="229" name="Google Shape;229;g143409b8039_0_371"/>
          <p:cNvPicPr preferRelativeResize="0"/>
          <p:nvPr/>
        </p:nvPicPr>
        <p:blipFill rotWithShape="1">
          <a:blip r:embed="rId3">
            <a:alphaModFix/>
          </a:blip>
          <a:srcRect b="0" l="0" r="0" t="0"/>
          <a:stretch/>
        </p:blipFill>
        <p:spPr>
          <a:xfrm>
            <a:off x="2791600" y="2052075"/>
            <a:ext cx="3261776" cy="2544944"/>
          </a:xfrm>
          <a:prstGeom prst="rect">
            <a:avLst/>
          </a:prstGeom>
          <a:noFill/>
          <a:ln>
            <a:noFill/>
          </a:ln>
        </p:spPr>
      </p:pic>
      <p:pic>
        <p:nvPicPr>
          <p:cNvPr id="230" name="Google Shape;230;g143409b8039_0_371"/>
          <p:cNvPicPr preferRelativeResize="0"/>
          <p:nvPr/>
        </p:nvPicPr>
        <p:blipFill>
          <a:blip r:embed="rId4">
            <a:alphaModFix/>
          </a:blip>
          <a:stretch>
            <a:fillRect/>
          </a:stretch>
        </p:blipFill>
        <p:spPr>
          <a:xfrm>
            <a:off x="5292775" y="2357125"/>
            <a:ext cx="677100" cy="677100"/>
          </a:xfrm>
          <a:prstGeom prst="rect">
            <a:avLst/>
          </a:prstGeom>
          <a:noFill/>
          <a:ln>
            <a:noFill/>
          </a:ln>
        </p:spPr>
      </p:pic>
      <p:pic>
        <p:nvPicPr>
          <p:cNvPr id="231" name="Google Shape;231;g143409b8039_0_371"/>
          <p:cNvPicPr preferRelativeResize="0"/>
          <p:nvPr/>
        </p:nvPicPr>
        <p:blipFill>
          <a:blip r:embed="rId5">
            <a:alphaModFix/>
          </a:blip>
          <a:stretch>
            <a:fillRect/>
          </a:stretch>
        </p:blipFill>
        <p:spPr>
          <a:xfrm>
            <a:off x="2915454" y="2357125"/>
            <a:ext cx="856521" cy="6771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10e092d3ce3_1_20"/>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g10e092d3ce3_1_20"/>
          <p:cNvSpPr txBox="1"/>
          <p:nvPr/>
        </p:nvSpPr>
        <p:spPr>
          <a:xfrm>
            <a:off x="176350" y="223700"/>
            <a:ext cx="70212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rgbClr val="FF8022"/>
                </a:solidFill>
                <a:latin typeface="Lato"/>
                <a:ea typeface="Lato"/>
                <a:cs typeface="Lato"/>
                <a:sym typeface="Lato"/>
              </a:rPr>
              <a:t>Ethical considerations</a:t>
            </a:r>
            <a:endParaRPr b="1" i="0" sz="3200" u="none" cap="none" strike="noStrike">
              <a:solidFill>
                <a:srgbClr val="FF8022"/>
              </a:solidFill>
              <a:latin typeface="Lato"/>
              <a:ea typeface="Lato"/>
              <a:cs typeface="Lato"/>
              <a:sym typeface="Lato"/>
            </a:endParaRPr>
          </a:p>
        </p:txBody>
      </p:sp>
      <p:sp>
        <p:nvSpPr>
          <p:cNvPr id="238" name="Google Shape;238;g10e092d3ce3_1_2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39" name="Google Shape;239;g10e092d3ce3_1_20"/>
          <p:cNvSpPr txBox="1"/>
          <p:nvPr/>
        </p:nvSpPr>
        <p:spPr>
          <a:xfrm>
            <a:off x="133075" y="1265600"/>
            <a:ext cx="4919700" cy="364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lang="en-GB" sz="1500">
                <a:latin typeface="Lato"/>
                <a:ea typeface="Lato"/>
                <a:cs typeface="Lato"/>
                <a:sym typeface="Lato"/>
              </a:rPr>
              <a:t>Environmental considerations</a:t>
            </a:r>
            <a:endParaRPr b="1" sz="1500">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lang="en-GB" sz="1500">
                <a:latin typeface="Lato"/>
                <a:ea typeface="Lato"/>
                <a:cs typeface="Lato"/>
                <a:sym typeface="Lato"/>
              </a:rPr>
              <a:t>Cryptocurrencies can be environmentally unfriendly</a:t>
            </a:r>
            <a:r>
              <a:rPr i="0" lang="en-GB" sz="1500" u="none" cap="none" strike="noStrike">
                <a:solidFill>
                  <a:srgbClr val="000000"/>
                </a:solidFill>
                <a:latin typeface="Lato"/>
                <a:ea typeface="Lato"/>
                <a:cs typeface="Lato"/>
                <a:sym typeface="Lato"/>
              </a:rPr>
              <a:t> because it takes a </a:t>
            </a:r>
            <a:r>
              <a:rPr lang="en-GB" sz="1500">
                <a:latin typeface="Lato"/>
                <a:ea typeface="Lato"/>
                <a:cs typeface="Lato"/>
                <a:sym typeface="Lato"/>
              </a:rPr>
              <a:t>large</a:t>
            </a:r>
            <a:r>
              <a:rPr i="0" lang="en-GB" sz="1500" u="none" cap="none" strike="noStrike">
                <a:solidFill>
                  <a:srgbClr val="000000"/>
                </a:solidFill>
                <a:latin typeface="Lato"/>
                <a:ea typeface="Lato"/>
                <a:cs typeface="Lato"/>
                <a:sym typeface="Lato"/>
              </a:rPr>
              <a:t> amount of energy to power the technology</a:t>
            </a:r>
            <a:r>
              <a:rPr lang="en-GB" sz="1500">
                <a:latin typeface="Lato"/>
                <a:ea typeface="Lato"/>
                <a:cs typeface="Lato"/>
                <a:sym typeface="Lato"/>
              </a:rPr>
              <a:t> they require. </a:t>
            </a:r>
            <a:r>
              <a:rPr lang="en-GB" sz="1500">
                <a:latin typeface="Lato"/>
                <a:ea typeface="Lato"/>
                <a:cs typeface="Lato"/>
                <a:sym typeface="Lato"/>
                <a:extLst>
                  <a:ext uri="http://customooxmlschemas.google.com/">
                    <go:slidesCustomData xmlns:go="http://customooxmlschemas.google.com/" textRoundtripDataId="7"/>
                  </a:ext>
                </a:extLst>
              </a:rPr>
              <a:t>Bitcoin alone is aid to use more energy than some entire countries</a:t>
            </a:r>
            <a:r>
              <a:rPr lang="en-GB" sz="1500">
                <a:latin typeface="Lato"/>
                <a:ea typeface="Lato"/>
                <a:cs typeface="Lato"/>
                <a:sym typeface="Lato"/>
              </a:rPr>
              <a:t>! </a:t>
            </a:r>
            <a:endParaRPr sz="1500">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lang="en-GB" sz="1500">
                <a:latin typeface="Lato"/>
                <a:ea typeface="Lato"/>
                <a:cs typeface="Lato"/>
                <a:sym typeface="Lato"/>
              </a:rPr>
              <a:t>There are increasing efforts to try ro make </a:t>
            </a:r>
            <a:r>
              <a:rPr lang="en-GB" sz="1500">
                <a:latin typeface="Lato"/>
                <a:ea typeface="Lato"/>
                <a:cs typeface="Lato"/>
                <a:sym typeface="Lato"/>
              </a:rPr>
              <a:t>cryptocurrencies</a:t>
            </a:r>
            <a:r>
              <a:rPr lang="en-GB" sz="1500">
                <a:latin typeface="Lato"/>
                <a:ea typeface="Lato"/>
                <a:cs typeface="Lato"/>
                <a:sym typeface="Lato"/>
              </a:rPr>
              <a:t> greener. </a:t>
            </a:r>
            <a:endParaRPr i="0" sz="15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br>
              <a:rPr i="0" lang="en-GB" sz="1500" u="none" cap="none" strike="noStrike">
                <a:solidFill>
                  <a:srgbClr val="000000"/>
                </a:solidFill>
                <a:latin typeface="Lato"/>
                <a:ea typeface="Lato"/>
                <a:cs typeface="Lato"/>
                <a:sym typeface="Lato"/>
              </a:rPr>
            </a:br>
            <a:r>
              <a:rPr b="1" lang="en-GB" sz="1500">
                <a:latin typeface="Lato"/>
                <a:ea typeface="Lato"/>
                <a:cs typeface="Lato"/>
                <a:sym typeface="Lato"/>
              </a:rPr>
              <a:t>Social considerations</a:t>
            </a:r>
            <a:br>
              <a:rPr i="0" lang="en-GB" sz="1500" u="none" cap="none" strike="noStrike">
                <a:solidFill>
                  <a:srgbClr val="000000"/>
                </a:solidFill>
                <a:latin typeface="Lato"/>
                <a:ea typeface="Lato"/>
                <a:cs typeface="Lato"/>
                <a:sym typeface="Lato"/>
              </a:rPr>
            </a:br>
            <a:r>
              <a:rPr i="0" lang="en-GB" sz="1500" u="none" cap="none" strike="noStrike">
                <a:solidFill>
                  <a:srgbClr val="000000"/>
                </a:solidFill>
                <a:latin typeface="Lato"/>
                <a:ea typeface="Lato"/>
                <a:cs typeface="Lato"/>
                <a:sym typeface="Lato"/>
              </a:rPr>
              <a:t>Some love the excitement of watching their cryptocurrencies going up and down</a:t>
            </a:r>
            <a:r>
              <a:rPr lang="en-GB" sz="1500">
                <a:latin typeface="Lato"/>
                <a:ea typeface="Lato"/>
                <a:cs typeface="Lato"/>
                <a:sym typeface="Lato"/>
              </a:rPr>
              <a:t>, b</a:t>
            </a:r>
            <a:r>
              <a:rPr i="0" lang="en-GB" sz="1500" u="none" cap="none" strike="noStrike">
                <a:solidFill>
                  <a:srgbClr val="000000"/>
                </a:solidFill>
                <a:latin typeface="Lato"/>
                <a:ea typeface="Lato"/>
                <a:cs typeface="Lato"/>
                <a:sym typeface="Lato"/>
              </a:rPr>
              <a:t>ut </a:t>
            </a:r>
            <a:r>
              <a:rPr lang="en-GB" sz="1500">
                <a:latin typeface="Lato"/>
                <a:ea typeface="Lato"/>
                <a:cs typeface="Lato"/>
                <a:sym typeface="Lato"/>
              </a:rPr>
              <a:t>others</a:t>
            </a:r>
            <a:r>
              <a:rPr i="0" lang="en-GB" sz="1500" u="none" cap="none" strike="noStrike">
                <a:solidFill>
                  <a:srgbClr val="000000"/>
                </a:solidFill>
                <a:latin typeface="Lato"/>
                <a:ea typeface="Lato"/>
                <a:cs typeface="Lato"/>
                <a:sym typeface="Lato"/>
              </a:rPr>
              <a:t> </a:t>
            </a:r>
            <a:r>
              <a:rPr lang="en-GB" sz="1500">
                <a:latin typeface="Lato"/>
                <a:ea typeface="Lato"/>
                <a:cs typeface="Lato"/>
                <a:sym typeface="Lato"/>
              </a:rPr>
              <a:t>can</a:t>
            </a:r>
            <a:r>
              <a:rPr i="0" lang="en-GB" sz="1500" u="none" cap="none" strike="noStrike">
                <a:solidFill>
                  <a:srgbClr val="000000"/>
                </a:solidFill>
                <a:latin typeface="Lato"/>
                <a:ea typeface="Lato"/>
                <a:cs typeface="Lato"/>
                <a:sym typeface="Lato"/>
              </a:rPr>
              <a:t> end up suffering from </a:t>
            </a:r>
            <a:r>
              <a:rPr i="0" lang="en-GB" sz="1500" u="none" cap="none" strike="noStrike">
                <a:solidFill>
                  <a:srgbClr val="000000"/>
                </a:solidFill>
                <a:latin typeface="Lato"/>
                <a:ea typeface="Lato"/>
                <a:cs typeface="Lato"/>
                <a:sym typeface="Lato"/>
                <a:extLst>
                  <a:ext uri="http://customooxmlschemas.google.com/">
                    <go:slidesCustomData xmlns:go="http://customooxmlschemas.google.com/" textRoundtripDataId="8"/>
                  </a:ext>
                </a:extLst>
              </a:rPr>
              <a:t>severe</a:t>
            </a:r>
            <a:r>
              <a:rPr i="0" lang="en-GB" sz="1500" u="none" cap="none" strike="noStrike">
                <a:solidFill>
                  <a:srgbClr val="000000"/>
                </a:solidFill>
                <a:latin typeface="Lato"/>
                <a:ea typeface="Lato"/>
                <a:cs typeface="Lato"/>
                <a:sym typeface="Lato"/>
              </a:rPr>
              <a:t> anxiety</a:t>
            </a:r>
            <a:r>
              <a:rPr lang="en-GB" sz="1500">
                <a:latin typeface="Lato"/>
                <a:ea typeface="Lato"/>
                <a:cs typeface="Lato"/>
                <a:sym typeface="Lato"/>
              </a:rPr>
              <a:t>.</a:t>
            </a:r>
            <a:endParaRPr i="0" sz="15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t/>
            </a:r>
            <a:endParaRPr i="0" sz="15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lang="en-GB" sz="1500">
                <a:latin typeface="Lato"/>
                <a:ea typeface="Lato"/>
                <a:cs typeface="Lato"/>
                <a:sym typeface="Lato"/>
              </a:rPr>
              <a:t>Some people have ended up treating it like </a:t>
            </a:r>
            <a:r>
              <a:rPr i="0" lang="en-GB" sz="1500" u="none" cap="none" strike="noStrike">
                <a:solidFill>
                  <a:srgbClr val="000000"/>
                </a:solidFill>
                <a:latin typeface="Lato"/>
                <a:ea typeface="Lato"/>
                <a:cs typeface="Lato"/>
                <a:sym typeface="Lato"/>
              </a:rPr>
              <a:t>gambling or</a:t>
            </a:r>
            <a:r>
              <a:rPr lang="en-GB" sz="1500">
                <a:latin typeface="Lato"/>
                <a:ea typeface="Lato"/>
                <a:cs typeface="Lato"/>
                <a:sym typeface="Lato"/>
              </a:rPr>
              <a:t> </a:t>
            </a:r>
            <a:r>
              <a:rPr lang="en-GB" sz="1500">
                <a:latin typeface="Lato"/>
                <a:ea typeface="Lato"/>
                <a:cs typeface="Lato"/>
                <a:sym typeface="Lato"/>
              </a:rPr>
              <a:t>committing</a:t>
            </a:r>
            <a:r>
              <a:rPr lang="en-GB" sz="1500">
                <a:latin typeface="Lato"/>
                <a:ea typeface="Lato"/>
                <a:cs typeface="Lato"/>
                <a:sym typeface="Lato"/>
              </a:rPr>
              <a:t> </a:t>
            </a:r>
            <a:r>
              <a:rPr i="0" lang="en-GB" sz="1500" u="none" cap="none" strike="noStrike">
                <a:solidFill>
                  <a:srgbClr val="000000"/>
                </a:solidFill>
                <a:latin typeface="Lato"/>
                <a:ea typeface="Lato"/>
                <a:cs typeface="Lato"/>
                <a:sym typeface="Lato"/>
              </a:rPr>
              <a:t>crimes to fund </a:t>
            </a:r>
            <a:r>
              <a:rPr lang="en-GB" sz="1500">
                <a:latin typeface="Lato"/>
                <a:ea typeface="Lato"/>
                <a:cs typeface="Lato"/>
                <a:sym typeface="Lato"/>
                <a:extLst>
                  <a:ext uri="http://customooxmlschemas.google.com/">
                    <go:slidesCustomData xmlns:go="http://customooxmlschemas.google.com/" textRoundtripDataId="9"/>
                  </a:ext>
                </a:extLst>
              </a:rPr>
              <a:t>it</a:t>
            </a:r>
            <a:r>
              <a:rPr i="0" lang="en-GB" sz="1500" u="none" cap="none" strike="noStrike">
                <a:solidFill>
                  <a:srgbClr val="000000"/>
                </a:solidFill>
                <a:latin typeface="Lato"/>
                <a:ea typeface="Lato"/>
                <a:cs typeface="Lato"/>
                <a:sym typeface="Lato"/>
              </a:rPr>
              <a:t>. </a:t>
            </a:r>
            <a:endParaRPr b="1" i="0" sz="1200" u="sng" cap="none" strike="noStrike">
              <a:solidFill>
                <a:srgbClr val="000000"/>
              </a:solidFill>
              <a:latin typeface="Lato"/>
              <a:ea typeface="Lato"/>
              <a:cs typeface="Lato"/>
              <a:sym typeface="Lato"/>
            </a:endParaRPr>
          </a:p>
        </p:txBody>
      </p:sp>
      <p:sp>
        <p:nvSpPr>
          <p:cNvPr id="240" name="Google Shape;240;g10e092d3ce3_1_20"/>
          <p:cNvSpPr txBox="1"/>
          <p:nvPr/>
        </p:nvSpPr>
        <p:spPr>
          <a:xfrm>
            <a:off x="5765425" y="1501600"/>
            <a:ext cx="34221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Watch the video</a:t>
            </a:r>
            <a:endParaRPr>
              <a:latin typeface="Lato"/>
              <a:ea typeface="Lato"/>
              <a:cs typeface="Lato"/>
              <a:sym typeface="Lato"/>
            </a:endParaRPr>
          </a:p>
          <a:p>
            <a:pPr indent="0" lvl="0" marL="0" rtl="0" algn="l">
              <a:spcBef>
                <a:spcPts val="0"/>
              </a:spcBef>
              <a:spcAft>
                <a:spcPts val="0"/>
              </a:spcAft>
              <a:buNone/>
            </a:pPr>
            <a:r>
              <a:rPr lang="en-GB" sz="900" u="sng">
                <a:solidFill>
                  <a:schemeClr val="hlink"/>
                </a:solidFill>
                <a:highlight>
                  <a:srgbClr val="FFFFFF"/>
                </a:highlight>
                <a:latin typeface="Lato"/>
                <a:ea typeface="Lato"/>
                <a:cs typeface="Lato"/>
                <a:sym typeface="Lato"/>
                <a:hlinkClick r:id="rId3"/>
              </a:rPr>
              <a:t>https://www.ft.com/video/ce61990f-ba96-4759-8979-139dd6ccd8d9</a:t>
            </a:r>
            <a:endParaRPr sz="900">
              <a:solidFill>
                <a:schemeClr val="accent2"/>
              </a:solidFill>
              <a:latin typeface="Lato"/>
              <a:ea typeface="Lato"/>
              <a:cs typeface="Lato"/>
              <a:sym typeface="La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g14052082458_0_114"/>
          <p:cNvSpPr txBox="1"/>
          <p:nvPr/>
        </p:nvSpPr>
        <p:spPr>
          <a:xfrm>
            <a:off x="311700" y="581752"/>
            <a:ext cx="7021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1800">
                <a:solidFill>
                  <a:schemeClr val="lt1"/>
                </a:solidFill>
                <a:latin typeface="Lato"/>
                <a:ea typeface="Lato"/>
                <a:cs typeface="Lato"/>
                <a:sym typeface="Lato"/>
              </a:rPr>
              <a:t>5 myths about cryptocurrency:</a:t>
            </a:r>
            <a:endParaRPr b="1" i="0" sz="1800" u="none" cap="none" strike="noStrike">
              <a:solidFill>
                <a:schemeClr val="lt1"/>
              </a:solidFill>
              <a:latin typeface="Lato"/>
              <a:ea typeface="Lato"/>
              <a:cs typeface="Lato"/>
              <a:sym typeface="Lato"/>
            </a:endParaRPr>
          </a:p>
        </p:txBody>
      </p:sp>
      <p:sp>
        <p:nvSpPr>
          <p:cNvPr id="246" name="Google Shape;246;g14052082458_0_11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47" name="Google Shape;247;g14052082458_0_11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a:t>‹#›</a:t>
            </a:fld>
            <a:endParaRPr b="1"/>
          </a:p>
        </p:txBody>
      </p:sp>
      <p:pic>
        <p:nvPicPr>
          <p:cNvPr descr="Here are 5 myths about cryptocurrencies -made in collaboration with Ishaan Bhimjiyani @Revishaan" id="248" name="Google Shape;248;g14052082458_0_114" title="5 myths about cryptocurrencies from Ishaan @Revishaan">
            <a:hlinkClick r:id="rId3"/>
          </p:cNvPr>
          <p:cNvPicPr preferRelativeResize="0"/>
          <p:nvPr/>
        </p:nvPicPr>
        <p:blipFill>
          <a:blip r:embed="rId4">
            <a:alphaModFix/>
          </a:blip>
          <a:stretch>
            <a:fillRect/>
          </a:stretch>
        </p:blipFill>
        <p:spPr>
          <a:xfrm>
            <a:off x="450050" y="1275964"/>
            <a:ext cx="3865564" cy="289917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4"/>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65" name="Google Shape;65;p4"/>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67" name="Google Shape;67;p4"/>
          <p:cNvSpPr txBox="1"/>
          <p:nvPr/>
        </p:nvSpPr>
        <p:spPr>
          <a:xfrm>
            <a:off x="360375" y="1503475"/>
            <a:ext cx="8051700" cy="189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2000">
                <a:solidFill>
                  <a:schemeClr val="lt1"/>
                </a:solidFill>
                <a:latin typeface="Lato Black"/>
                <a:ea typeface="Lato Black"/>
                <a:cs typeface="Lato Black"/>
                <a:sym typeface="Lato Black"/>
              </a:rPr>
              <a:t>By the end of the session, I will be able to:</a:t>
            </a:r>
            <a:endParaRPr b="1" sz="1600">
              <a:solidFill>
                <a:schemeClr val="lt1"/>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what cryptocurrency is and how it compares with traditional money</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Recognise the influence of social media and my peers on my financial decisions</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Confidently identify the risks that crypto assets present</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the warning signs of crypto scams and what to do when I spot them</a:t>
            </a:r>
            <a:endParaRPr sz="1600">
              <a:solidFill>
                <a:srgbClr val="FFFFFF"/>
              </a:solidFill>
              <a:latin typeface="Lato"/>
              <a:ea typeface="Lato"/>
              <a:cs typeface="Lato"/>
              <a:sym typeface="Lato"/>
            </a:endParaRPr>
          </a:p>
        </p:txBody>
      </p:sp>
      <p:sp>
        <p:nvSpPr>
          <p:cNvPr id="68" name="Google Shape;68;p4"/>
          <p:cNvSpPr txBox="1"/>
          <p:nvPr/>
        </p:nvSpPr>
        <p:spPr>
          <a:xfrm>
            <a:off x="360375" y="452850"/>
            <a:ext cx="73386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lang="en-GB" sz="2000">
                <a:solidFill>
                  <a:schemeClr val="lt1"/>
                </a:solidFill>
                <a:latin typeface="Lato"/>
                <a:ea typeface="Lato"/>
                <a:cs typeface="Lato"/>
                <a:sym typeface="Lato"/>
              </a:rPr>
              <a:t>‘I will learn how crypto assets work and how to assess the risks and opportunities that they present’</a:t>
            </a:r>
            <a:endParaRPr i="0" sz="2000" u="none" cap="none" strike="noStrike">
              <a:solidFill>
                <a:schemeClr val="lt1"/>
              </a:solidFill>
              <a:latin typeface="Lato Black"/>
              <a:ea typeface="Lato Black"/>
              <a:cs typeface="Lato Black"/>
              <a:sym typeface="Lato Black"/>
            </a:endParaRPr>
          </a:p>
        </p:txBody>
      </p:sp>
      <p:sp>
        <p:nvSpPr>
          <p:cNvPr id="69" name="Google Shape;69;p4"/>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g1387e89604c_0_12"/>
          <p:cNvSpPr txBox="1"/>
          <p:nvPr>
            <p:ph type="ctrTitle"/>
          </p:nvPr>
        </p:nvSpPr>
        <p:spPr>
          <a:xfrm>
            <a:off x="473411" y="1308931"/>
            <a:ext cx="4637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i="0" lang="en-GB" sz="2400" u="none" cap="none" strike="noStrike">
                <a:solidFill>
                  <a:srgbClr val="6AA84F"/>
                </a:solidFill>
                <a:latin typeface="Lato"/>
                <a:ea typeface="Lato"/>
                <a:cs typeface="Lato"/>
                <a:sym typeface="Lato"/>
                <a:extLst>
                  <a:ext uri="http://customooxmlschemas.google.com/">
                    <go:slidesCustomData xmlns:go="http://customooxmlschemas.google.com/" textRoundtripDataId="10"/>
                  </a:ext>
                </a:extLst>
              </a:rPr>
              <a:t>True</a:t>
            </a:r>
            <a:r>
              <a:rPr b="1" i="0" lang="en-GB" sz="2400" u="none" cap="none" strike="noStrike">
                <a:solidFill>
                  <a:srgbClr val="6AA84F"/>
                </a:solidFill>
                <a:latin typeface="Lato"/>
                <a:ea typeface="Lato"/>
                <a:cs typeface="Lato"/>
                <a:sym typeface="Lato"/>
                <a:extLst>
                  <a:ext uri="http://customooxmlschemas.google.com/">
                    <go:slidesCustomData xmlns:go="http://customooxmlschemas.google.com/" textRoundtripDataId="11"/>
                  </a:ext>
                </a:extLst>
              </a:rPr>
              <a:t> </a:t>
            </a:r>
            <a:r>
              <a:rPr b="0" i="0" lang="en-GB" sz="2400" u="none" cap="none" strike="noStrike">
                <a:solidFill>
                  <a:schemeClr val="dk1"/>
                </a:solidFill>
                <a:latin typeface="Lato"/>
                <a:ea typeface="Lato"/>
                <a:cs typeface="Lato"/>
                <a:sym typeface="Lato"/>
                <a:extLst>
                  <a:ext uri="http://customooxmlschemas.google.com/">
                    <go:slidesCustomData xmlns:go="http://customooxmlschemas.google.com/" textRoundtripDataId="12"/>
                  </a:ext>
                </a:extLst>
              </a:rPr>
              <a:t>or </a:t>
            </a:r>
            <a:r>
              <a:rPr b="1" i="0" lang="en-GB" sz="2400" u="none" cap="none" strike="noStrike">
                <a:solidFill>
                  <a:srgbClr val="CC0000"/>
                </a:solidFill>
                <a:latin typeface="Lato"/>
                <a:ea typeface="Lato"/>
                <a:cs typeface="Lato"/>
                <a:sym typeface="Lato"/>
                <a:extLst>
                  <a:ext uri="http://customooxmlschemas.google.com/">
                    <go:slidesCustomData xmlns:go="http://customooxmlschemas.google.com/" textRoundtripDataId="13"/>
                  </a:ext>
                </a:extLst>
              </a:rPr>
              <a:t>false</a:t>
            </a:r>
            <a:endParaRPr b="0" i="0" sz="2400" u="none" cap="none" strike="noStrike">
              <a:solidFill>
                <a:srgbClr val="FF8022"/>
              </a:solidFill>
              <a:latin typeface="Lato"/>
              <a:ea typeface="Lato"/>
              <a:cs typeface="Lato"/>
              <a:sym typeface="Lato"/>
            </a:endParaRPr>
          </a:p>
        </p:txBody>
      </p:sp>
      <p:sp>
        <p:nvSpPr>
          <p:cNvPr id="254" name="Google Shape;254;g1387e89604c_0_12"/>
          <p:cNvSpPr txBox="1"/>
          <p:nvPr/>
        </p:nvSpPr>
        <p:spPr>
          <a:xfrm>
            <a:off x="373209" y="2764900"/>
            <a:ext cx="8397600" cy="516000"/>
          </a:xfrm>
          <a:prstGeom prst="rect">
            <a:avLst/>
          </a:prstGeom>
          <a:noFill/>
          <a:ln>
            <a:noFill/>
          </a:ln>
        </p:spPr>
        <p:txBody>
          <a:bodyPr anchorCtr="0" anchor="ctr" bIns="91425" lIns="91425" spcFirstLastPara="1" rIns="91425" wrap="square" tIns="91425">
            <a:noAutofit/>
          </a:bodyPr>
          <a:lstStyle/>
          <a:p>
            <a:pPr indent="-355600" lvl="0" marL="457200" marR="0" rtl="0" algn="l">
              <a:lnSpc>
                <a:spcPct val="100000"/>
              </a:lnSpc>
              <a:spcBef>
                <a:spcPts val="0"/>
              </a:spcBef>
              <a:spcAft>
                <a:spcPts val="0"/>
              </a:spcAft>
              <a:buClr>
                <a:schemeClr val="dk1"/>
              </a:buClr>
              <a:buSzPts val="2000"/>
              <a:buFont typeface="Lato"/>
              <a:buAutoNum type="arabicPeriod"/>
            </a:pPr>
            <a:r>
              <a:rPr b="0" i="0" lang="en-GB" sz="2000" u="none" cap="none" strike="noStrike">
                <a:solidFill>
                  <a:schemeClr val="dk1"/>
                </a:solidFill>
                <a:latin typeface="Lato"/>
                <a:ea typeface="Lato"/>
                <a:cs typeface="Lato"/>
                <a:sym typeface="Lato"/>
              </a:rPr>
              <a:t>There are over 10,000 cryptocurrencies worldwide </a:t>
            </a:r>
            <a:endParaRPr sz="2000">
              <a:solidFill>
                <a:schemeClr val="dk1"/>
              </a:solidFill>
              <a:latin typeface="Lato"/>
              <a:ea typeface="Lato"/>
              <a:cs typeface="Lato"/>
              <a:sym typeface="Lato"/>
            </a:endParaRPr>
          </a:p>
          <a:p>
            <a:pPr indent="-355600" lvl="0" marL="457200" marR="0" rtl="0" algn="l">
              <a:lnSpc>
                <a:spcPct val="100000"/>
              </a:lnSpc>
              <a:spcBef>
                <a:spcPts val="0"/>
              </a:spcBef>
              <a:spcAft>
                <a:spcPts val="0"/>
              </a:spcAft>
              <a:buClr>
                <a:schemeClr val="dk1"/>
              </a:buClr>
              <a:buSzPts val="2000"/>
              <a:buFont typeface="Lato"/>
              <a:buAutoNum type="arabicPeriod"/>
            </a:pPr>
            <a:r>
              <a:rPr lang="en-GB" sz="2000">
                <a:solidFill>
                  <a:schemeClr val="dk1"/>
                </a:solidFill>
                <a:latin typeface="Lato"/>
                <a:ea typeface="Lato"/>
                <a:cs typeface="Lato"/>
                <a:sym typeface="Lato"/>
              </a:rPr>
              <a:t>You can trade cryptocurrency without access to the internet</a:t>
            </a:r>
            <a:endParaRPr sz="2000">
              <a:solidFill>
                <a:schemeClr val="dk1"/>
              </a:solidFill>
              <a:latin typeface="Lato"/>
              <a:ea typeface="Lato"/>
              <a:cs typeface="Lato"/>
              <a:sym typeface="Lato"/>
            </a:endParaRPr>
          </a:p>
          <a:p>
            <a:pPr indent="-355600" lvl="0" marL="457200" marR="0" rtl="0" algn="l">
              <a:lnSpc>
                <a:spcPct val="100000"/>
              </a:lnSpc>
              <a:spcBef>
                <a:spcPts val="0"/>
              </a:spcBef>
              <a:spcAft>
                <a:spcPts val="0"/>
              </a:spcAft>
              <a:buClr>
                <a:schemeClr val="dk1"/>
              </a:buClr>
              <a:buSzPts val="2000"/>
              <a:buFont typeface="Lato"/>
              <a:buAutoNum type="arabicPeriod"/>
            </a:pPr>
            <a:r>
              <a:rPr lang="en-GB" sz="2000">
                <a:solidFill>
                  <a:schemeClr val="dk1"/>
                </a:solidFill>
                <a:latin typeface="Lato"/>
                <a:ea typeface="Lato"/>
                <a:cs typeface="Lato"/>
                <a:sym typeface="Lato"/>
              </a:rPr>
              <a:t>Anyone can create a cryptocurrency </a:t>
            </a:r>
            <a:endParaRPr sz="2000">
              <a:solidFill>
                <a:schemeClr val="dk1"/>
              </a:solidFill>
              <a:latin typeface="Lato"/>
              <a:ea typeface="Lato"/>
              <a:cs typeface="Lato"/>
              <a:sym typeface="Lato"/>
            </a:endParaRPr>
          </a:p>
          <a:p>
            <a:pPr indent="-355600" lvl="0" marL="457200" marR="0" rtl="0" algn="l">
              <a:lnSpc>
                <a:spcPct val="100000"/>
              </a:lnSpc>
              <a:spcBef>
                <a:spcPts val="0"/>
              </a:spcBef>
              <a:spcAft>
                <a:spcPts val="0"/>
              </a:spcAft>
              <a:buClr>
                <a:schemeClr val="dk1"/>
              </a:buClr>
              <a:buSzPts val="2000"/>
              <a:buFont typeface="Lato"/>
              <a:buAutoNum type="arabicPeriod"/>
            </a:pPr>
            <a:r>
              <a:rPr b="0" i="0" lang="en-GB" sz="2000" u="none" cap="none" strike="noStrike">
                <a:solidFill>
                  <a:schemeClr val="dk1"/>
                </a:solidFill>
                <a:latin typeface="Lato"/>
                <a:ea typeface="Lato"/>
                <a:cs typeface="Lato"/>
                <a:sym typeface="Lato"/>
              </a:rPr>
              <a:t>Cryptocurrency can be spent anonymously </a:t>
            </a:r>
            <a:endParaRPr b="0" i="0" sz="2000" u="none" cap="none" strike="noStrike">
              <a:solidFill>
                <a:schemeClr val="dk1"/>
              </a:solidFill>
              <a:latin typeface="Lato"/>
              <a:ea typeface="Lato"/>
              <a:cs typeface="Lato"/>
              <a:sym typeface="Lato"/>
            </a:endParaRPr>
          </a:p>
          <a:p>
            <a:pPr indent="-355600" lvl="0" marL="457200" marR="0" rtl="0" algn="l">
              <a:lnSpc>
                <a:spcPct val="100000"/>
              </a:lnSpc>
              <a:spcBef>
                <a:spcPts val="0"/>
              </a:spcBef>
              <a:spcAft>
                <a:spcPts val="0"/>
              </a:spcAft>
              <a:buClr>
                <a:schemeClr val="dk1"/>
              </a:buClr>
              <a:buSzPts val="2000"/>
              <a:buFont typeface="Lato"/>
              <a:buAutoNum type="arabicPeriod"/>
            </a:pPr>
            <a:r>
              <a:rPr b="0" i="0" lang="en-GB" sz="2000" u="none" cap="none" strike="noStrike">
                <a:solidFill>
                  <a:schemeClr val="dk1"/>
                </a:solidFill>
                <a:latin typeface="Lato"/>
                <a:ea typeface="Lato"/>
                <a:cs typeface="Lato"/>
                <a:sym typeface="Lato"/>
              </a:rPr>
              <a:t>Bitcoin transactions are not recorded </a:t>
            </a:r>
            <a:endParaRPr b="0" i="0" sz="2000" u="none" cap="none" strike="noStrike">
              <a:solidFill>
                <a:schemeClr val="dk1"/>
              </a:solidFill>
              <a:latin typeface="Lato"/>
              <a:ea typeface="Lato"/>
              <a:cs typeface="Lato"/>
              <a:sym typeface="Lato"/>
            </a:endParaRPr>
          </a:p>
          <a:p>
            <a:pPr indent="-355600" lvl="0" marL="457200" marR="0" rtl="0" algn="l">
              <a:lnSpc>
                <a:spcPct val="100000"/>
              </a:lnSpc>
              <a:spcBef>
                <a:spcPts val="0"/>
              </a:spcBef>
              <a:spcAft>
                <a:spcPts val="0"/>
              </a:spcAft>
              <a:buClr>
                <a:schemeClr val="dk1"/>
              </a:buClr>
              <a:buSzPts val="2000"/>
              <a:buFont typeface="Lato"/>
              <a:buAutoNum type="arabicPeriod"/>
            </a:pPr>
            <a:r>
              <a:rPr b="0" i="0" lang="en-GB" sz="2000" u="none" cap="none" strike="noStrike">
                <a:solidFill>
                  <a:schemeClr val="dk1"/>
                </a:solidFill>
                <a:latin typeface="Lato"/>
                <a:ea typeface="Lato"/>
                <a:cs typeface="Lato"/>
                <a:sym typeface="Lato"/>
              </a:rPr>
              <a:t>All crypto is controlled by banks or governments </a:t>
            </a:r>
            <a:endParaRPr b="0" i="0" sz="2000" u="none" cap="none" strike="noStrike">
              <a:solidFill>
                <a:schemeClr val="dk1"/>
              </a:solidFill>
              <a:latin typeface="Lato"/>
              <a:ea typeface="Lato"/>
              <a:cs typeface="Lato"/>
              <a:sym typeface="Lato"/>
            </a:endParaRPr>
          </a:p>
        </p:txBody>
      </p:sp>
      <p:sp>
        <p:nvSpPr>
          <p:cNvPr id="255" name="Google Shape;255;g1387e89604c_0_1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256" name="Google Shape;256;g1387e89604c_0_12"/>
          <p:cNvSpPr txBox="1"/>
          <p:nvPr/>
        </p:nvSpPr>
        <p:spPr>
          <a:xfrm>
            <a:off x="189575" y="170375"/>
            <a:ext cx="8772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cryptocurrency?</a:t>
            </a:r>
            <a:endParaRPr b="1" i="0" sz="3200" u="none" cap="none" strike="noStrike">
              <a:solidFill>
                <a:schemeClr val="accent2"/>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1"/>
          <p:cNvSpPr txBox="1"/>
          <p:nvPr/>
        </p:nvSpPr>
        <p:spPr>
          <a:xfrm>
            <a:off x="399330" y="2925417"/>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chemeClr val="dk1"/>
                </a:solidFill>
                <a:latin typeface="Lato"/>
                <a:ea typeface="Lato"/>
                <a:cs typeface="Lato"/>
                <a:sym typeface="Lato"/>
              </a:rPr>
              <a:t>4</a:t>
            </a:r>
            <a:r>
              <a:rPr lang="en-GB" sz="2000">
                <a:solidFill>
                  <a:schemeClr val="dk1"/>
                </a:solidFill>
                <a:latin typeface="Lato"/>
                <a:ea typeface="Lato"/>
                <a:cs typeface="Lato"/>
                <a:sym typeface="Lato"/>
              </a:rPr>
              <a:t>.	Cryptocurrency can be spent anonymously</a:t>
            </a:r>
            <a:endParaRPr sz="2000">
              <a:solidFill>
                <a:schemeClr val="dk1"/>
              </a:solidFill>
              <a:latin typeface="Lato"/>
              <a:ea typeface="Lato"/>
              <a:cs typeface="Lato"/>
              <a:sym typeface="Lato"/>
            </a:endParaRPr>
          </a:p>
        </p:txBody>
      </p:sp>
      <p:sp>
        <p:nvSpPr>
          <p:cNvPr id="262" name="Google Shape;262;p11"/>
          <p:cNvSpPr txBox="1"/>
          <p:nvPr/>
        </p:nvSpPr>
        <p:spPr>
          <a:xfrm>
            <a:off x="399330" y="2925417"/>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rgbClr val="6AA84F"/>
                </a:solidFill>
                <a:latin typeface="Lato"/>
                <a:ea typeface="Lato"/>
                <a:cs typeface="Lato"/>
                <a:sym typeface="Lato"/>
              </a:rPr>
              <a:t>4.	Cryptocurrency can be spent anonymously</a:t>
            </a:r>
            <a:endParaRPr sz="2000">
              <a:solidFill>
                <a:srgbClr val="6AA84F"/>
              </a:solidFill>
              <a:latin typeface="Lato"/>
              <a:ea typeface="Lato"/>
              <a:cs typeface="Lato"/>
              <a:sym typeface="Lato"/>
            </a:endParaRPr>
          </a:p>
        </p:txBody>
      </p:sp>
      <p:sp>
        <p:nvSpPr>
          <p:cNvPr id="263" name="Google Shape;263;p11"/>
          <p:cNvSpPr txBox="1"/>
          <p:nvPr/>
        </p:nvSpPr>
        <p:spPr>
          <a:xfrm>
            <a:off x="397517" y="2629560"/>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chemeClr val="dk1"/>
                </a:solidFill>
                <a:latin typeface="Lato"/>
                <a:ea typeface="Lato"/>
                <a:cs typeface="Lato"/>
                <a:sym typeface="Lato"/>
              </a:rPr>
              <a:t>3</a:t>
            </a:r>
            <a:r>
              <a:rPr lang="en-GB" sz="2000">
                <a:solidFill>
                  <a:schemeClr val="dk1"/>
                </a:solidFill>
                <a:latin typeface="Lato"/>
                <a:ea typeface="Lato"/>
                <a:cs typeface="Lato"/>
                <a:sym typeface="Lato"/>
              </a:rPr>
              <a:t>.	</a:t>
            </a:r>
            <a:r>
              <a:rPr lang="en-GB" sz="2000">
                <a:solidFill>
                  <a:schemeClr val="dk1"/>
                </a:solidFill>
                <a:latin typeface="Lato"/>
                <a:ea typeface="Lato"/>
                <a:cs typeface="Lato"/>
                <a:sym typeface="Lato"/>
              </a:rPr>
              <a:t>Anyone can create a cryptocurrency</a:t>
            </a:r>
            <a:endParaRPr sz="2000">
              <a:solidFill>
                <a:schemeClr val="dk1"/>
              </a:solidFill>
              <a:latin typeface="Lato"/>
              <a:ea typeface="Lato"/>
              <a:cs typeface="Lato"/>
              <a:sym typeface="Lato"/>
            </a:endParaRPr>
          </a:p>
          <a:p>
            <a:pPr indent="0" lvl="0" marL="0" marR="0" rtl="0" algn="l">
              <a:lnSpc>
                <a:spcPct val="100000"/>
              </a:lnSpc>
              <a:spcBef>
                <a:spcPts val="0"/>
              </a:spcBef>
              <a:spcAft>
                <a:spcPts val="0"/>
              </a:spcAft>
              <a:buNone/>
            </a:pPr>
            <a:r>
              <a:t/>
            </a:r>
            <a:endParaRPr sz="2000">
              <a:solidFill>
                <a:schemeClr val="dk1"/>
              </a:solidFill>
              <a:latin typeface="Lato"/>
              <a:ea typeface="Lato"/>
              <a:cs typeface="Lato"/>
              <a:sym typeface="Lato"/>
            </a:endParaRPr>
          </a:p>
        </p:txBody>
      </p:sp>
      <p:sp>
        <p:nvSpPr>
          <p:cNvPr id="264" name="Google Shape;264;p11"/>
          <p:cNvSpPr txBox="1"/>
          <p:nvPr/>
        </p:nvSpPr>
        <p:spPr>
          <a:xfrm>
            <a:off x="397517" y="2629560"/>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rgbClr val="6AA84F"/>
                </a:solidFill>
                <a:latin typeface="Lato"/>
                <a:ea typeface="Lato"/>
                <a:cs typeface="Lato"/>
                <a:sym typeface="Lato"/>
              </a:rPr>
              <a:t>3.	Anyone can create a cryptocurrency</a:t>
            </a:r>
            <a:endParaRPr sz="2000">
              <a:solidFill>
                <a:srgbClr val="6AA84F"/>
              </a:solidFill>
              <a:latin typeface="Lato"/>
              <a:ea typeface="Lato"/>
              <a:cs typeface="Lato"/>
              <a:sym typeface="Lato"/>
            </a:endParaRPr>
          </a:p>
          <a:p>
            <a:pPr indent="0" lvl="0" marL="0" marR="0" rtl="0" algn="l">
              <a:lnSpc>
                <a:spcPct val="100000"/>
              </a:lnSpc>
              <a:spcBef>
                <a:spcPts val="0"/>
              </a:spcBef>
              <a:spcAft>
                <a:spcPts val="0"/>
              </a:spcAft>
              <a:buNone/>
            </a:pPr>
            <a:r>
              <a:t/>
            </a:r>
            <a:endParaRPr sz="2000">
              <a:solidFill>
                <a:schemeClr val="dk1"/>
              </a:solidFill>
              <a:latin typeface="Lato"/>
              <a:ea typeface="Lato"/>
              <a:cs typeface="Lato"/>
              <a:sym typeface="Lato"/>
            </a:endParaRPr>
          </a:p>
        </p:txBody>
      </p:sp>
      <p:sp>
        <p:nvSpPr>
          <p:cNvPr id="265" name="Google Shape;265;p11"/>
          <p:cNvSpPr txBox="1"/>
          <p:nvPr/>
        </p:nvSpPr>
        <p:spPr>
          <a:xfrm>
            <a:off x="376284" y="2319995"/>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chemeClr val="dk1"/>
                </a:solidFill>
                <a:latin typeface="Lato"/>
                <a:ea typeface="Lato"/>
                <a:cs typeface="Lato"/>
                <a:sym typeface="Lato"/>
              </a:rPr>
              <a:t>2.	</a:t>
            </a:r>
            <a:r>
              <a:rPr lang="en-GB" sz="2000">
                <a:solidFill>
                  <a:schemeClr val="dk1"/>
                </a:solidFill>
                <a:latin typeface="Lato"/>
                <a:ea typeface="Lato"/>
                <a:cs typeface="Lato"/>
                <a:sym typeface="Lato"/>
              </a:rPr>
              <a:t>You can trade cryptocurrency without access to the internet</a:t>
            </a:r>
            <a:endParaRPr sz="2000">
              <a:solidFill>
                <a:schemeClr val="dk1"/>
              </a:solidFill>
              <a:latin typeface="Lato"/>
              <a:ea typeface="Lato"/>
              <a:cs typeface="Lato"/>
              <a:sym typeface="Lato"/>
            </a:endParaRPr>
          </a:p>
          <a:p>
            <a:pPr indent="0" lvl="0" marL="0" marR="0" rtl="0" algn="l">
              <a:lnSpc>
                <a:spcPct val="100000"/>
              </a:lnSpc>
              <a:spcBef>
                <a:spcPts val="0"/>
              </a:spcBef>
              <a:spcAft>
                <a:spcPts val="0"/>
              </a:spcAft>
              <a:buNone/>
            </a:pPr>
            <a:r>
              <a:t/>
            </a:r>
            <a:endParaRPr sz="2000">
              <a:solidFill>
                <a:schemeClr val="dk1"/>
              </a:solidFill>
              <a:latin typeface="Lato"/>
              <a:ea typeface="Lato"/>
              <a:cs typeface="Lato"/>
              <a:sym typeface="Lato"/>
            </a:endParaRPr>
          </a:p>
        </p:txBody>
      </p:sp>
      <p:sp>
        <p:nvSpPr>
          <p:cNvPr id="266" name="Google Shape;266;p11"/>
          <p:cNvSpPr txBox="1"/>
          <p:nvPr/>
        </p:nvSpPr>
        <p:spPr>
          <a:xfrm>
            <a:off x="376284" y="2319995"/>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rgbClr val="CC0000"/>
                </a:solidFill>
                <a:latin typeface="Lato"/>
                <a:ea typeface="Lato"/>
                <a:cs typeface="Lato"/>
                <a:sym typeface="Lato"/>
              </a:rPr>
              <a:t>2.	You can trade cryptocurrency without access to the internet</a:t>
            </a:r>
            <a:endParaRPr sz="2000">
              <a:solidFill>
                <a:srgbClr val="CC0000"/>
              </a:solidFill>
              <a:latin typeface="Lato"/>
              <a:ea typeface="Lato"/>
              <a:cs typeface="Lato"/>
              <a:sym typeface="Lato"/>
            </a:endParaRPr>
          </a:p>
          <a:p>
            <a:pPr indent="0" lvl="0" marL="0" marR="0" rtl="0" algn="l">
              <a:lnSpc>
                <a:spcPct val="100000"/>
              </a:lnSpc>
              <a:spcBef>
                <a:spcPts val="0"/>
              </a:spcBef>
              <a:spcAft>
                <a:spcPts val="0"/>
              </a:spcAft>
              <a:buNone/>
            </a:pPr>
            <a:r>
              <a:t/>
            </a:r>
            <a:endParaRPr sz="2000">
              <a:solidFill>
                <a:schemeClr val="dk1"/>
              </a:solidFill>
              <a:latin typeface="Lato"/>
              <a:ea typeface="Lato"/>
              <a:cs typeface="Lato"/>
              <a:sym typeface="Lato"/>
            </a:endParaRPr>
          </a:p>
        </p:txBody>
      </p:sp>
      <p:sp>
        <p:nvSpPr>
          <p:cNvPr id="267" name="Google Shape;267;p11"/>
          <p:cNvSpPr txBox="1"/>
          <p:nvPr/>
        </p:nvSpPr>
        <p:spPr>
          <a:xfrm>
            <a:off x="374269" y="2022881"/>
            <a:ext cx="8397600" cy="434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chemeClr val="dk1"/>
                </a:solidFill>
                <a:latin typeface="Lato"/>
                <a:ea typeface="Lato"/>
                <a:cs typeface="Lato"/>
                <a:sym typeface="Lato"/>
              </a:rPr>
              <a:t>1.	</a:t>
            </a:r>
            <a:r>
              <a:rPr b="0" i="0" lang="en-GB" sz="2000" u="none" cap="none" strike="noStrike">
                <a:solidFill>
                  <a:schemeClr val="dk1"/>
                </a:solidFill>
                <a:latin typeface="Lato"/>
                <a:ea typeface="Lato"/>
                <a:cs typeface="Lato"/>
                <a:sym typeface="Lato"/>
              </a:rPr>
              <a:t>There are over 10,000 cryptocurrencies worldwide </a:t>
            </a:r>
            <a:endParaRPr b="0" i="0" sz="2000" u="none" cap="none" strike="noStrike">
              <a:solidFill>
                <a:schemeClr val="dk1"/>
              </a:solidFill>
              <a:latin typeface="Lato"/>
              <a:ea typeface="Lato"/>
              <a:cs typeface="Lato"/>
              <a:sym typeface="Lato"/>
            </a:endParaRPr>
          </a:p>
        </p:txBody>
      </p:sp>
      <p:sp>
        <p:nvSpPr>
          <p:cNvPr id="268" name="Google Shape;268;p11"/>
          <p:cNvSpPr txBox="1"/>
          <p:nvPr/>
        </p:nvSpPr>
        <p:spPr>
          <a:xfrm>
            <a:off x="374269" y="2022881"/>
            <a:ext cx="8397600" cy="434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rgbClr val="6AA84F"/>
                </a:solidFill>
                <a:latin typeface="Lato"/>
                <a:ea typeface="Lato"/>
                <a:cs typeface="Lato"/>
                <a:sym typeface="Lato"/>
              </a:rPr>
              <a:t>1.	</a:t>
            </a:r>
            <a:r>
              <a:rPr b="0" i="0" lang="en-GB" sz="2000" u="none" cap="none" strike="noStrike">
                <a:solidFill>
                  <a:srgbClr val="6AA84F"/>
                </a:solidFill>
                <a:latin typeface="Lato"/>
                <a:ea typeface="Lato"/>
                <a:cs typeface="Lato"/>
                <a:sym typeface="Lato"/>
              </a:rPr>
              <a:t>There are over 10,000 cryptocurrencies worldwide </a:t>
            </a:r>
            <a:endParaRPr b="0" i="0" sz="2000" u="none" cap="none" strike="noStrike">
              <a:solidFill>
                <a:srgbClr val="6AA84F"/>
              </a:solidFill>
              <a:latin typeface="Lato"/>
              <a:ea typeface="Lato"/>
              <a:cs typeface="Lato"/>
              <a:sym typeface="Lato"/>
            </a:endParaRPr>
          </a:p>
        </p:txBody>
      </p:sp>
      <p:sp>
        <p:nvSpPr>
          <p:cNvPr id="269" name="Google Shape;269;p11"/>
          <p:cNvSpPr txBox="1"/>
          <p:nvPr>
            <p:ph type="ctrTitle"/>
          </p:nvPr>
        </p:nvSpPr>
        <p:spPr>
          <a:xfrm>
            <a:off x="473411" y="1308931"/>
            <a:ext cx="4637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i="0" lang="en-GB" sz="2400" u="none" cap="none" strike="noStrike">
                <a:solidFill>
                  <a:srgbClr val="6AA84F"/>
                </a:solidFill>
                <a:latin typeface="Lato"/>
                <a:ea typeface="Lato"/>
                <a:cs typeface="Lato"/>
                <a:sym typeface="Lato"/>
                <a:extLst>
                  <a:ext uri="http://customooxmlschemas.google.com/">
                    <go:slidesCustomData xmlns:go="http://customooxmlschemas.google.com/" textRoundtripDataId="14"/>
                  </a:ext>
                </a:extLst>
              </a:rPr>
              <a:t>True</a:t>
            </a:r>
            <a:r>
              <a:rPr b="1" i="0" lang="en-GB" sz="2400" u="none" cap="none" strike="noStrike">
                <a:solidFill>
                  <a:srgbClr val="6AA84F"/>
                </a:solidFill>
                <a:latin typeface="Lato"/>
                <a:ea typeface="Lato"/>
                <a:cs typeface="Lato"/>
                <a:sym typeface="Lato"/>
                <a:extLst>
                  <a:ext uri="http://customooxmlschemas.google.com/">
                    <go:slidesCustomData xmlns:go="http://customooxmlschemas.google.com/" textRoundtripDataId="15"/>
                  </a:ext>
                </a:extLst>
              </a:rPr>
              <a:t> </a:t>
            </a:r>
            <a:r>
              <a:rPr b="0" i="0" lang="en-GB" sz="2400" u="none" cap="none" strike="noStrike">
                <a:solidFill>
                  <a:schemeClr val="dk1"/>
                </a:solidFill>
                <a:latin typeface="Lato"/>
                <a:ea typeface="Lato"/>
                <a:cs typeface="Lato"/>
                <a:sym typeface="Lato"/>
                <a:extLst>
                  <a:ext uri="http://customooxmlschemas.google.com/">
                    <go:slidesCustomData xmlns:go="http://customooxmlschemas.google.com/" textRoundtripDataId="16"/>
                  </a:ext>
                </a:extLst>
              </a:rPr>
              <a:t>or </a:t>
            </a:r>
            <a:r>
              <a:rPr b="1" i="0" lang="en-GB" sz="2400" u="none" cap="none" strike="noStrike">
                <a:solidFill>
                  <a:srgbClr val="CC0000"/>
                </a:solidFill>
                <a:latin typeface="Lato"/>
                <a:ea typeface="Lato"/>
                <a:cs typeface="Lato"/>
                <a:sym typeface="Lato"/>
                <a:extLst>
                  <a:ext uri="http://customooxmlschemas.google.com/">
                    <go:slidesCustomData xmlns:go="http://customooxmlschemas.google.com/" textRoundtripDataId="17"/>
                  </a:ext>
                </a:extLst>
              </a:rPr>
              <a:t>false</a:t>
            </a:r>
            <a:endParaRPr b="0" i="0" sz="2400" u="none" cap="none" strike="noStrike">
              <a:solidFill>
                <a:srgbClr val="FF8022"/>
              </a:solidFill>
              <a:latin typeface="Lato"/>
              <a:ea typeface="Lato"/>
              <a:cs typeface="Lato"/>
              <a:sym typeface="Lato"/>
            </a:endParaRPr>
          </a:p>
        </p:txBody>
      </p:sp>
      <p:sp>
        <p:nvSpPr>
          <p:cNvPr id="270" name="Google Shape;270;p11"/>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271" name="Google Shape;271;p11"/>
          <p:cNvSpPr txBox="1"/>
          <p:nvPr/>
        </p:nvSpPr>
        <p:spPr>
          <a:xfrm>
            <a:off x="189575" y="170375"/>
            <a:ext cx="8772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cryptocurrency?</a:t>
            </a:r>
            <a:endParaRPr b="1" i="0" sz="3200" u="none" cap="none" strike="noStrike">
              <a:solidFill>
                <a:schemeClr val="accent2"/>
              </a:solidFill>
              <a:latin typeface="Lato"/>
              <a:ea typeface="Lato"/>
              <a:cs typeface="Lato"/>
              <a:sym typeface="Lato"/>
            </a:endParaRPr>
          </a:p>
        </p:txBody>
      </p:sp>
      <p:sp>
        <p:nvSpPr>
          <p:cNvPr id="272" name="Google Shape;272;p11"/>
          <p:cNvSpPr txBox="1"/>
          <p:nvPr/>
        </p:nvSpPr>
        <p:spPr>
          <a:xfrm>
            <a:off x="376151" y="3231117"/>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chemeClr val="dk1"/>
                </a:solidFill>
                <a:latin typeface="Lato"/>
                <a:ea typeface="Lato"/>
                <a:cs typeface="Lato"/>
                <a:sym typeface="Lato"/>
              </a:rPr>
              <a:t>5</a:t>
            </a:r>
            <a:r>
              <a:rPr lang="en-GB" sz="2000">
                <a:solidFill>
                  <a:schemeClr val="dk1"/>
                </a:solidFill>
                <a:latin typeface="Lato"/>
                <a:ea typeface="Lato"/>
                <a:cs typeface="Lato"/>
                <a:sym typeface="Lato"/>
              </a:rPr>
              <a:t>.	Bitcoin transactions are not recorded</a:t>
            </a:r>
            <a:endParaRPr sz="2000">
              <a:solidFill>
                <a:schemeClr val="dk1"/>
              </a:solidFill>
              <a:latin typeface="Lato"/>
              <a:ea typeface="Lato"/>
              <a:cs typeface="Lato"/>
              <a:sym typeface="Lato"/>
            </a:endParaRPr>
          </a:p>
        </p:txBody>
      </p:sp>
      <p:sp>
        <p:nvSpPr>
          <p:cNvPr id="273" name="Google Shape;273;p11"/>
          <p:cNvSpPr txBox="1"/>
          <p:nvPr/>
        </p:nvSpPr>
        <p:spPr>
          <a:xfrm>
            <a:off x="397016" y="3537205"/>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chemeClr val="dk1"/>
                </a:solidFill>
                <a:latin typeface="Lato"/>
                <a:ea typeface="Lato"/>
                <a:cs typeface="Lato"/>
                <a:sym typeface="Lato"/>
              </a:rPr>
              <a:t>6</a:t>
            </a:r>
            <a:r>
              <a:rPr lang="en-GB" sz="2000">
                <a:solidFill>
                  <a:schemeClr val="dk1"/>
                </a:solidFill>
                <a:latin typeface="Lato"/>
                <a:ea typeface="Lato"/>
                <a:cs typeface="Lato"/>
                <a:sym typeface="Lato"/>
              </a:rPr>
              <a:t>.	All crypto is controlled by banks or governments</a:t>
            </a:r>
            <a:endParaRPr sz="2000">
              <a:solidFill>
                <a:schemeClr val="dk1"/>
              </a:solidFill>
              <a:latin typeface="Lato"/>
              <a:ea typeface="Lato"/>
              <a:cs typeface="Lato"/>
              <a:sym typeface="Lato"/>
            </a:endParaRPr>
          </a:p>
        </p:txBody>
      </p:sp>
      <p:sp>
        <p:nvSpPr>
          <p:cNvPr id="274" name="Google Shape;274;p11"/>
          <p:cNvSpPr txBox="1"/>
          <p:nvPr/>
        </p:nvSpPr>
        <p:spPr>
          <a:xfrm>
            <a:off x="376151" y="3231117"/>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rgbClr val="CC0000"/>
                </a:solidFill>
                <a:latin typeface="Lato"/>
                <a:ea typeface="Lato"/>
                <a:cs typeface="Lato"/>
                <a:sym typeface="Lato"/>
              </a:rPr>
              <a:t>5.	Bitcoin transactions are not recorded</a:t>
            </a:r>
            <a:endParaRPr sz="2000">
              <a:solidFill>
                <a:srgbClr val="CC0000"/>
              </a:solidFill>
              <a:latin typeface="Lato"/>
              <a:ea typeface="Lato"/>
              <a:cs typeface="Lato"/>
              <a:sym typeface="Lato"/>
            </a:endParaRPr>
          </a:p>
        </p:txBody>
      </p:sp>
      <p:sp>
        <p:nvSpPr>
          <p:cNvPr id="275" name="Google Shape;275;p11"/>
          <p:cNvSpPr txBox="1"/>
          <p:nvPr/>
        </p:nvSpPr>
        <p:spPr>
          <a:xfrm>
            <a:off x="397016" y="3537205"/>
            <a:ext cx="8397600" cy="51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GB" sz="2000">
                <a:solidFill>
                  <a:srgbClr val="CC0000"/>
                </a:solidFill>
                <a:latin typeface="Lato"/>
                <a:ea typeface="Lato"/>
                <a:cs typeface="Lato"/>
                <a:sym typeface="Lato"/>
              </a:rPr>
              <a:t>6.	All crypto is controlled by banks or governments</a:t>
            </a:r>
            <a:endParaRPr sz="2000">
              <a:solidFill>
                <a:srgbClr val="CC0000"/>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
                                        </p:tgtEl>
                                        <p:attrNameLst>
                                          <p:attrName>style.visibility</p:attrName>
                                        </p:attrNameLst>
                                      </p:cBhvr>
                                      <p:to>
                                        <p:strVal val="visible"/>
                                      </p:to>
                                    </p:set>
                                    <p:animEffect filter="fade" transition="in">
                                      <p:cBhvr>
                                        <p:cTn dur="1000"/>
                                        <p:tgtEl>
                                          <p:spTgt spid="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000"/>
                                        <p:tgtEl>
                                          <p:spTgt spid="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1000"/>
                                        <p:tgtEl>
                                          <p:spTgt spid="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gtEl>
                                        <p:attrNameLst>
                                          <p:attrName>style.visibility</p:attrName>
                                        </p:attrNameLst>
                                      </p:cBhvr>
                                      <p:to>
                                        <p:strVal val="visible"/>
                                      </p:to>
                                    </p:set>
                                    <p:animEffect filter="fade" transition="in">
                                      <p:cBhvr>
                                        <p:cTn dur="1000"/>
                                        <p:tgtEl>
                                          <p:spTgt spid="2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1000"/>
                                        <p:tgtEl>
                                          <p:spTgt spid="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1000"/>
                                        <p:tgtEl>
                                          <p:spTgt spid="2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1437502037d_0_13"/>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81" name="Google Shape;281;g1437502037d_0_13"/>
          <p:cNvSpPr txBox="1"/>
          <p:nvPr/>
        </p:nvSpPr>
        <p:spPr>
          <a:xfrm>
            <a:off x="189575" y="2186125"/>
            <a:ext cx="7928100" cy="978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3200"/>
              <a:buFont typeface="Arial"/>
              <a:buNone/>
            </a:pPr>
            <a:r>
              <a:rPr b="1" lang="en-GB" sz="2400">
                <a:solidFill>
                  <a:schemeClr val="dk2"/>
                </a:solidFill>
                <a:latin typeface="Lato"/>
                <a:ea typeface="Lato"/>
                <a:cs typeface="Lato"/>
                <a:sym typeface="Lato"/>
              </a:rPr>
              <a:t>Design a </a:t>
            </a:r>
            <a:r>
              <a:rPr b="1" i="0" lang="en-GB" sz="2400" u="none" cap="none" strike="noStrike">
                <a:solidFill>
                  <a:schemeClr val="dk2"/>
                </a:solidFill>
                <a:latin typeface="Lato"/>
                <a:ea typeface="Lato"/>
                <a:cs typeface="Lato"/>
                <a:sym typeface="Lato"/>
                <a:extLst>
                  <a:ext uri="http://customooxmlschemas.google.com/">
                    <go:slidesCustomData xmlns:go="http://customooxmlschemas.google.com/" textRoundtripDataId="18"/>
                  </a:ext>
                </a:extLst>
              </a:rPr>
              <a:t>Top </a:t>
            </a:r>
            <a:r>
              <a:rPr b="1" lang="en-GB" sz="2400">
                <a:solidFill>
                  <a:schemeClr val="dk2"/>
                </a:solidFill>
                <a:latin typeface="Lato"/>
                <a:ea typeface="Lato"/>
                <a:cs typeface="Lato"/>
                <a:sym typeface="Lato"/>
                <a:extLst>
                  <a:ext uri="http://customooxmlschemas.google.com/">
                    <go:slidesCustomData xmlns:go="http://customooxmlschemas.google.com/" textRoundtripDataId="19"/>
                  </a:ext>
                </a:extLst>
              </a:rPr>
              <a:t>5 </a:t>
            </a:r>
            <a:r>
              <a:rPr b="1" i="0" lang="en-GB" sz="2400" u="none" cap="none" strike="noStrike">
                <a:solidFill>
                  <a:schemeClr val="dk2"/>
                </a:solidFill>
                <a:latin typeface="Lato"/>
                <a:ea typeface="Lato"/>
                <a:cs typeface="Lato"/>
                <a:sym typeface="Lato"/>
                <a:extLst>
                  <a:ext uri="http://customooxmlschemas.google.com/">
                    <go:slidesCustomData xmlns:go="http://customooxmlschemas.google.com/" textRoundtripDataId="20"/>
                  </a:ext>
                </a:extLst>
              </a:rPr>
              <a:t>Facts</a:t>
            </a:r>
            <a:r>
              <a:rPr b="1" lang="en-GB" sz="2400">
                <a:solidFill>
                  <a:schemeClr val="dk2"/>
                </a:solidFill>
                <a:latin typeface="Lato"/>
                <a:ea typeface="Lato"/>
                <a:cs typeface="Lato"/>
                <a:sym typeface="Lato"/>
                <a:extLst>
                  <a:ext uri="http://customooxmlschemas.google.com/">
                    <go:slidesCustomData xmlns:go="http://customooxmlschemas.google.com/" textRoundtripDataId="21"/>
                  </a:ext>
                </a:extLst>
              </a:rPr>
              <a:t> sheet</a:t>
            </a:r>
            <a:r>
              <a:rPr b="1" i="0" lang="en-GB" sz="2400" u="none" cap="none" strike="noStrike">
                <a:solidFill>
                  <a:schemeClr val="dk2"/>
                </a:solidFill>
                <a:latin typeface="Lato"/>
                <a:ea typeface="Lato"/>
                <a:cs typeface="Lato"/>
                <a:sym typeface="Lato"/>
                <a:extLst>
                  <a:ext uri="http://customooxmlschemas.google.com/">
                    <go:slidesCustomData xmlns:go="http://customooxmlschemas.google.com/" textRoundtripDataId="22"/>
                  </a:ext>
                </a:extLst>
              </a:rPr>
              <a:t> </a:t>
            </a:r>
            <a:endParaRPr b="1" i="0" sz="2400" u="none" cap="none" strike="noStrike">
              <a:solidFill>
                <a:schemeClr val="dk2"/>
              </a:solidFill>
              <a:latin typeface="Lato"/>
              <a:ea typeface="Lato"/>
              <a:cs typeface="Lato"/>
              <a:sym typeface="Lato"/>
              <a:extLst>
                <a:ext uri="http://customooxmlschemas.google.com/">
                  <go:slidesCustomData xmlns:go="http://customooxmlschemas.google.com/" textRoundtripDataId="23"/>
                </a:ext>
              </a:extLst>
            </a:endParaRPr>
          </a:p>
          <a:p>
            <a:pPr indent="0" lvl="0" marL="0" marR="0" rtl="0" algn="l">
              <a:lnSpc>
                <a:spcPct val="115000"/>
              </a:lnSpc>
              <a:spcBef>
                <a:spcPts val="0"/>
              </a:spcBef>
              <a:spcAft>
                <a:spcPts val="0"/>
              </a:spcAft>
              <a:buClr>
                <a:srgbClr val="000000"/>
              </a:buClr>
              <a:buSzPts val="3200"/>
              <a:buFont typeface="Arial"/>
              <a:buNone/>
            </a:pPr>
            <a:r>
              <a:rPr b="1" lang="en-GB" sz="2400">
                <a:solidFill>
                  <a:schemeClr val="dk2"/>
                </a:solidFill>
                <a:latin typeface="Lato"/>
                <a:ea typeface="Lato"/>
                <a:cs typeface="Lato"/>
                <a:sym typeface="Lato"/>
                <a:extLst>
                  <a:ext uri="http://customooxmlschemas.google.com/">
                    <go:slidesCustomData xmlns:go="http://customooxmlschemas.google.com/" textRoundtripDataId="24"/>
                  </a:ext>
                </a:extLst>
              </a:rPr>
              <a:t>a</a:t>
            </a:r>
            <a:r>
              <a:rPr b="1" i="0" lang="en-GB" sz="2400" u="none" cap="none" strike="noStrike">
                <a:solidFill>
                  <a:schemeClr val="dk2"/>
                </a:solidFill>
                <a:latin typeface="Lato"/>
                <a:ea typeface="Lato"/>
                <a:cs typeface="Lato"/>
                <a:sym typeface="Lato"/>
                <a:extLst>
                  <a:ext uri="http://customooxmlschemas.google.com/">
                    <go:slidesCustomData xmlns:go="http://customooxmlschemas.google.com/" textRoundtripDataId="25"/>
                  </a:ext>
                </a:extLst>
              </a:rPr>
              <a:t>bout</a:t>
            </a:r>
            <a:r>
              <a:rPr b="1" lang="en-GB" sz="2400">
                <a:solidFill>
                  <a:schemeClr val="dk2"/>
                </a:solidFill>
                <a:latin typeface="Lato"/>
                <a:ea typeface="Lato"/>
                <a:cs typeface="Lato"/>
                <a:sym typeface="Lato"/>
              </a:rPr>
              <a:t> cryptocurrency</a:t>
            </a:r>
            <a:endParaRPr b="1" i="0" sz="2400" u="none" cap="none" strike="noStrike">
              <a:solidFill>
                <a:schemeClr val="dk2"/>
              </a:solidFill>
              <a:latin typeface="Lato"/>
              <a:ea typeface="Lato"/>
              <a:cs typeface="Lato"/>
              <a:sym typeface="Lato"/>
            </a:endParaRPr>
          </a:p>
        </p:txBody>
      </p:sp>
      <p:sp>
        <p:nvSpPr>
          <p:cNvPr id="282" name="Google Shape;282;g1437502037d_0_13"/>
          <p:cNvSpPr txBox="1"/>
          <p:nvPr/>
        </p:nvSpPr>
        <p:spPr>
          <a:xfrm>
            <a:off x="93050" y="4671800"/>
            <a:ext cx="3597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Resource </a:t>
            </a:r>
            <a:r>
              <a:rPr b="1" i="1" lang="en-GB" sz="1000">
                <a:solidFill>
                  <a:schemeClr val="accent2"/>
                </a:solidFill>
                <a:latin typeface="Lato"/>
                <a:ea typeface="Lato"/>
                <a:cs typeface="Lato"/>
                <a:sym typeface="Lato"/>
              </a:rPr>
              <a:t>3</a:t>
            </a:r>
            <a:r>
              <a:rPr b="1" i="1" lang="en-GB" sz="1000" u="none" cap="none" strike="noStrike">
                <a:solidFill>
                  <a:schemeClr val="accent2"/>
                </a:solidFill>
                <a:latin typeface="Lato"/>
                <a:ea typeface="Lato"/>
                <a:cs typeface="Lato"/>
                <a:sym typeface="Lato"/>
              </a:rPr>
              <a:t>: </a:t>
            </a:r>
            <a:r>
              <a:rPr b="1" i="1" lang="en-GB" sz="1000">
                <a:solidFill>
                  <a:schemeClr val="accent2"/>
                </a:solidFill>
                <a:latin typeface="Lato"/>
                <a:ea typeface="Lato"/>
                <a:cs typeface="Lato"/>
                <a:sym typeface="Lato"/>
              </a:rPr>
              <a:t>Fact Sheet Template (Optional Use)</a:t>
            </a:r>
            <a:r>
              <a:rPr b="1" i="1" lang="en-GB" sz="1000" u="none" cap="none" strike="noStrike">
                <a:solidFill>
                  <a:schemeClr val="accent2"/>
                </a:solidFill>
                <a:latin typeface="Lato"/>
                <a:ea typeface="Lato"/>
                <a:cs typeface="Lato"/>
                <a:sym typeface="Lato"/>
              </a:rPr>
              <a:t>  </a:t>
            </a:r>
            <a:endParaRPr b="0" i="0" sz="1000" u="none" cap="none" strike="noStrike">
              <a:solidFill>
                <a:srgbClr val="000000"/>
              </a:solidFill>
              <a:latin typeface="Arial"/>
              <a:ea typeface="Arial"/>
              <a:cs typeface="Arial"/>
              <a:sym typeface="Arial"/>
            </a:endParaRPr>
          </a:p>
        </p:txBody>
      </p:sp>
      <p:sp>
        <p:nvSpPr>
          <p:cNvPr id="283" name="Google Shape;283;g1437502037d_0_13"/>
          <p:cNvSpPr txBox="1"/>
          <p:nvPr/>
        </p:nvSpPr>
        <p:spPr>
          <a:xfrm>
            <a:off x="189575" y="170375"/>
            <a:ext cx="8772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cryptocurrency?</a:t>
            </a:r>
            <a:endParaRPr b="1" i="0" sz="3200" u="none" cap="none" strike="noStrike">
              <a:solidFill>
                <a:schemeClr val="accent2"/>
              </a:solidFill>
              <a:latin typeface="Lato"/>
              <a:ea typeface="Lato"/>
              <a:cs typeface="Lato"/>
              <a:sym typeface="Lato"/>
            </a:endParaRPr>
          </a:p>
        </p:txBody>
      </p:sp>
      <p:sp>
        <p:nvSpPr>
          <p:cNvPr id="284" name="Google Shape;284;g1437502037d_0_13"/>
          <p:cNvSpPr/>
          <p:nvPr/>
        </p:nvSpPr>
        <p:spPr>
          <a:xfrm>
            <a:off x="6362750" y="2261875"/>
            <a:ext cx="1789200" cy="1302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Arial"/>
                <a:ea typeface="Arial"/>
                <a:cs typeface="Arial"/>
                <a:sym typeface="Arial"/>
                <a:extLst>
                  <a:ext uri="http://customooxmlschemas.google.com/">
                    <go:slidesCustomData xmlns:go="http://customooxmlschemas.google.com/" textRoundtripDataId="26"/>
                  </a:ext>
                </a:extLst>
              </a:rPr>
              <a:t>Insert</a:t>
            </a:r>
            <a:r>
              <a:rPr b="1" i="0" lang="en-GB" sz="1400" u="none" cap="none" strike="noStrike">
                <a:solidFill>
                  <a:schemeClr val="lt1"/>
                </a:solidFill>
                <a:latin typeface="Arial"/>
                <a:ea typeface="Arial"/>
                <a:cs typeface="Arial"/>
                <a:sym typeface="Arial"/>
              </a:rPr>
              <a:t> image of resource</a:t>
            </a:r>
            <a:endParaRPr b="1" i="0" sz="1400" u="none" cap="none" strike="noStrike">
              <a:solidFill>
                <a:schemeClr val="lt1"/>
              </a:solidFill>
              <a:latin typeface="Arial"/>
              <a:ea typeface="Arial"/>
              <a:cs typeface="Arial"/>
              <a:sym typeface="Arial"/>
            </a:endParaRPr>
          </a:p>
        </p:txBody>
      </p:sp>
      <p:pic>
        <p:nvPicPr>
          <p:cNvPr id="285" name="Google Shape;285;g1437502037d_0_13"/>
          <p:cNvPicPr preferRelativeResize="0"/>
          <p:nvPr/>
        </p:nvPicPr>
        <p:blipFill>
          <a:blip r:embed="rId3">
            <a:alphaModFix/>
          </a:blip>
          <a:stretch>
            <a:fillRect/>
          </a:stretch>
        </p:blipFill>
        <p:spPr>
          <a:xfrm>
            <a:off x="4606975" y="1266400"/>
            <a:ext cx="4101951" cy="2915525"/>
          </a:xfrm>
          <a:prstGeom prst="rect">
            <a:avLst/>
          </a:prstGeom>
          <a:noFill/>
          <a:ln cap="flat" cmpd="sng" w="9525">
            <a:solidFill>
              <a:schemeClr val="accent2"/>
            </a:solidFill>
            <a:prstDash val="solid"/>
            <a:round/>
            <a:headEnd len="sm" w="sm" type="none"/>
            <a:tailEnd len="sm" w="sm" type="none"/>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g14052082458_0_59"/>
          <p:cNvSpPr txBox="1"/>
          <p:nvPr/>
        </p:nvSpPr>
        <p:spPr>
          <a:xfrm>
            <a:off x="311700" y="581750"/>
            <a:ext cx="8379600" cy="1386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Cash or crypto?</a:t>
            </a:r>
            <a:endParaRPr b="0" i="0" sz="3200" u="none" cap="none" strike="noStrike">
              <a:solidFill>
                <a:schemeClr val="accent2"/>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400"/>
              <a:buFont typeface="Arial"/>
              <a:buNone/>
            </a:pPr>
            <a:r>
              <a:t/>
            </a:r>
            <a:endParaRPr b="1" i="0" sz="15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rPr b="1" i="0" lang="en-GB" sz="2400" u="none" cap="none" strike="noStrike">
                <a:solidFill>
                  <a:schemeClr val="lt1"/>
                </a:solidFill>
                <a:latin typeface="Lato"/>
                <a:ea typeface="Lato"/>
                <a:cs typeface="Lato"/>
                <a:sym typeface="Lato"/>
              </a:rPr>
              <a:t>How do you feel about cryptocurrency?</a:t>
            </a:r>
            <a:endParaRPr b="1" i="0" sz="2400" u="none" cap="none" strike="noStrike">
              <a:solidFill>
                <a:schemeClr val="lt1"/>
              </a:solidFill>
              <a:latin typeface="Lato"/>
              <a:ea typeface="Lato"/>
              <a:cs typeface="Lato"/>
              <a:sym typeface="Lato"/>
            </a:endParaRPr>
          </a:p>
        </p:txBody>
      </p:sp>
      <p:pic>
        <p:nvPicPr>
          <p:cNvPr id="291" name="Google Shape;291;g14052082458_0_59"/>
          <p:cNvPicPr preferRelativeResize="0"/>
          <p:nvPr/>
        </p:nvPicPr>
        <p:blipFill rotWithShape="1">
          <a:blip r:embed="rId3">
            <a:alphaModFix/>
          </a:blip>
          <a:srcRect b="0" l="0" r="0" t="0"/>
          <a:stretch/>
        </p:blipFill>
        <p:spPr>
          <a:xfrm>
            <a:off x="3140675" y="2217175"/>
            <a:ext cx="2505750" cy="2001750"/>
          </a:xfrm>
          <a:prstGeom prst="rect">
            <a:avLst/>
          </a:prstGeom>
          <a:noFill/>
          <a:ln cap="flat" cmpd="sng" w="28575">
            <a:solidFill>
              <a:schemeClr val="accent2"/>
            </a:solidFill>
            <a:prstDash val="solid"/>
            <a:round/>
            <a:headEnd len="sm" w="sm" type="none"/>
            <a:tailEnd len="sm" w="sm" type="none"/>
          </a:ln>
        </p:spPr>
      </p:pic>
      <p:sp>
        <p:nvSpPr>
          <p:cNvPr id="292" name="Google Shape;292;g14052082458_0_5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93" name="Google Shape;293;g14052082458_0_59"/>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g137256c1b60_1_8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299" name="Google Shape;299;g137256c1b60_1_87"/>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300" name="Google Shape;300;g137256c1b60_1_87"/>
          <p:cNvSpPr txBox="1"/>
          <p:nvPr/>
        </p:nvSpPr>
        <p:spPr>
          <a:xfrm>
            <a:off x="360375" y="1503475"/>
            <a:ext cx="8051700" cy="189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2000">
                <a:solidFill>
                  <a:schemeClr val="lt1"/>
                </a:solidFill>
                <a:latin typeface="Lato Black"/>
                <a:ea typeface="Lato Black"/>
                <a:cs typeface="Lato Black"/>
                <a:sym typeface="Lato Black"/>
              </a:rPr>
              <a:t>By the end of the session, I will be able to:</a:t>
            </a:r>
            <a:endParaRPr b="1" sz="1600">
              <a:solidFill>
                <a:schemeClr val="lt1"/>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what cryptocurrency is and how it compares with traditional money</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Recognise the influence of social media and my peers on my financial decisions</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Confidently identify the risks that crypto assets present</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the warning signs of crypto scams and what to do when I spot them</a:t>
            </a:r>
            <a:endParaRPr sz="1600">
              <a:solidFill>
                <a:srgbClr val="FFFFFF"/>
              </a:solidFill>
              <a:latin typeface="Lato"/>
              <a:ea typeface="Lato"/>
              <a:cs typeface="Lato"/>
              <a:sym typeface="Lato"/>
            </a:endParaRPr>
          </a:p>
        </p:txBody>
      </p:sp>
      <p:sp>
        <p:nvSpPr>
          <p:cNvPr id="301" name="Google Shape;301;g137256c1b60_1_87"/>
          <p:cNvSpPr txBox="1"/>
          <p:nvPr/>
        </p:nvSpPr>
        <p:spPr>
          <a:xfrm>
            <a:off x="360375" y="452850"/>
            <a:ext cx="73386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lang="en-GB" sz="2000">
                <a:solidFill>
                  <a:schemeClr val="lt1"/>
                </a:solidFill>
                <a:latin typeface="Lato"/>
                <a:ea typeface="Lato"/>
                <a:cs typeface="Lato"/>
                <a:sym typeface="Lato"/>
              </a:rPr>
              <a:t>‘I will learn how crypto assets work and how to assess the risks and opportunities that they present’</a:t>
            </a:r>
            <a:endParaRPr i="0" sz="2000" u="none" cap="none" strike="noStrike">
              <a:solidFill>
                <a:schemeClr val="lt1"/>
              </a:solidFill>
              <a:latin typeface="Lato Black"/>
              <a:ea typeface="Lato Black"/>
              <a:cs typeface="Lato Black"/>
              <a:sym typeface="Lato Black"/>
            </a:endParaRPr>
          </a:p>
        </p:txBody>
      </p:sp>
      <p:pic>
        <p:nvPicPr>
          <p:cNvPr id="302" name="Google Shape;302;g137256c1b60_1_87"/>
          <p:cNvPicPr preferRelativeResize="0"/>
          <p:nvPr/>
        </p:nvPicPr>
        <p:blipFill>
          <a:blip r:embed="rId3">
            <a:alphaModFix/>
          </a:blip>
          <a:stretch>
            <a:fillRect/>
          </a:stretch>
        </p:blipFill>
        <p:spPr>
          <a:xfrm>
            <a:off x="8147176" y="1860117"/>
            <a:ext cx="459499" cy="388384"/>
          </a:xfrm>
          <a:prstGeom prst="rect">
            <a:avLst/>
          </a:prstGeom>
          <a:noFill/>
          <a:ln>
            <a:noFill/>
          </a:ln>
        </p:spPr>
      </p:pic>
      <p:sp>
        <p:nvSpPr>
          <p:cNvPr id="303" name="Google Shape;303;g137256c1b60_1_87"/>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14"/>
          <p:cNvSpPr txBox="1"/>
          <p:nvPr>
            <p:ph idx="12" type="sldNum"/>
          </p:nvPr>
        </p:nvSpPr>
        <p:spPr>
          <a:xfrm>
            <a:off x="8556784" y="4749851"/>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000000"/>
              </a:buClr>
              <a:buSzPts val="1000"/>
              <a:buFont typeface="Arial"/>
              <a:buNone/>
            </a:pPr>
            <a:fld id="{00000000-1234-1234-1234-123412341234}" type="slidenum">
              <a:rPr lang="en-GB" sz="1300">
                <a:solidFill>
                  <a:schemeClr val="dk1"/>
                </a:solidFill>
              </a:rPr>
              <a:t>‹#›</a:t>
            </a:fld>
            <a:endParaRPr sz="1300">
              <a:solidFill>
                <a:schemeClr val="dk1"/>
              </a:solidFill>
            </a:endParaRPr>
          </a:p>
        </p:txBody>
      </p:sp>
      <p:sp>
        <p:nvSpPr>
          <p:cNvPr id="309" name="Google Shape;309;p14"/>
          <p:cNvSpPr txBox="1"/>
          <p:nvPr/>
        </p:nvSpPr>
        <p:spPr>
          <a:xfrm>
            <a:off x="93050" y="4671800"/>
            <a:ext cx="3597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Resource </a:t>
            </a:r>
            <a:r>
              <a:rPr b="1" i="1" lang="en-GB" sz="1000">
                <a:solidFill>
                  <a:schemeClr val="accent2"/>
                </a:solidFill>
                <a:latin typeface="Lato"/>
                <a:ea typeface="Lato"/>
                <a:cs typeface="Lato"/>
                <a:sym typeface="Lato"/>
              </a:rPr>
              <a:t>4</a:t>
            </a:r>
            <a:r>
              <a:rPr b="1" i="1" lang="en-GB" sz="1000" u="none" cap="none" strike="noStrike">
                <a:solidFill>
                  <a:schemeClr val="accent2"/>
                </a:solidFill>
                <a:latin typeface="Lato"/>
                <a:ea typeface="Lato"/>
                <a:cs typeface="Lato"/>
                <a:sym typeface="Lato"/>
              </a:rPr>
              <a:t>: </a:t>
            </a:r>
            <a:r>
              <a:rPr b="1" i="1" lang="en-GB" sz="1000">
                <a:solidFill>
                  <a:schemeClr val="accent2"/>
                </a:solidFill>
                <a:latin typeface="Lato"/>
                <a:ea typeface="Lato"/>
                <a:cs typeface="Lato"/>
                <a:sym typeface="Lato"/>
              </a:rPr>
              <a:t>Design </a:t>
            </a:r>
            <a:r>
              <a:rPr b="1" i="1" lang="en-GB" sz="1000">
                <a:solidFill>
                  <a:schemeClr val="accent2"/>
                </a:solidFill>
                <a:latin typeface="Lato"/>
                <a:ea typeface="Lato"/>
                <a:cs typeface="Lato"/>
                <a:sym typeface="Lato"/>
              </a:rPr>
              <a:t>Sheet Template </a:t>
            </a:r>
            <a:r>
              <a:rPr b="1" i="1" lang="en-GB" sz="1000" u="none" cap="none" strike="noStrike">
                <a:solidFill>
                  <a:schemeClr val="accent2"/>
                </a:solidFill>
                <a:latin typeface="Lato"/>
                <a:ea typeface="Lato"/>
                <a:cs typeface="Lato"/>
                <a:sym typeface="Lato"/>
              </a:rPr>
              <a:t> </a:t>
            </a:r>
            <a:endParaRPr b="0" i="0" sz="1000" u="none" cap="none" strike="noStrike">
              <a:solidFill>
                <a:srgbClr val="000000"/>
              </a:solidFill>
              <a:latin typeface="Arial"/>
              <a:ea typeface="Arial"/>
              <a:cs typeface="Arial"/>
              <a:sym typeface="Arial"/>
            </a:endParaRPr>
          </a:p>
        </p:txBody>
      </p:sp>
      <p:sp>
        <p:nvSpPr>
          <p:cNvPr id="310" name="Google Shape;310;p14"/>
          <p:cNvSpPr txBox="1"/>
          <p:nvPr/>
        </p:nvSpPr>
        <p:spPr>
          <a:xfrm>
            <a:off x="0" y="1906800"/>
            <a:ext cx="9144000" cy="13299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None/>
            </a:pPr>
            <a:r>
              <a:rPr b="1" lang="en-GB" sz="5600">
                <a:solidFill>
                  <a:srgbClr val="FFFFFF"/>
                </a:solidFill>
                <a:latin typeface="Lato Black"/>
                <a:ea typeface="Lato Black"/>
                <a:cs typeface="Lato Black"/>
                <a:sym typeface="Lato Black"/>
              </a:rPr>
              <a:t>BREAK</a:t>
            </a:r>
            <a:endParaRPr b="1" sz="5600">
              <a:solidFill>
                <a:srgbClr val="FFFFFF"/>
              </a:solidFill>
              <a:latin typeface="Lato Black"/>
              <a:ea typeface="Lato Black"/>
              <a:cs typeface="Lato Black"/>
              <a:sym typeface="Lato Black"/>
            </a:endParaRPr>
          </a:p>
          <a:p>
            <a:pPr indent="0" lvl="0" marL="0" rtl="0" algn="ctr">
              <a:lnSpc>
                <a:spcPct val="120000"/>
              </a:lnSpc>
              <a:spcBef>
                <a:spcPts val="0"/>
              </a:spcBef>
              <a:spcAft>
                <a:spcPts val="0"/>
              </a:spcAft>
              <a:buNone/>
            </a:pPr>
            <a:r>
              <a:rPr lang="en-GB" sz="2400">
                <a:solidFill>
                  <a:schemeClr val="lt1"/>
                </a:solidFill>
                <a:latin typeface="Lato"/>
                <a:ea typeface="Lato"/>
                <a:cs typeface="Lato"/>
                <a:sym typeface="Lato"/>
              </a:rPr>
              <a:t>Design your own coin</a:t>
            </a:r>
            <a:endParaRPr sz="5600">
              <a:solidFill>
                <a:srgbClr val="FFFFFF"/>
              </a:solidFill>
              <a:latin typeface="Lato"/>
              <a:ea typeface="Lato"/>
              <a:cs typeface="Lato"/>
              <a:sym typeface="Lato"/>
            </a:endParaRPr>
          </a:p>
        </p:txBody>
      </p:sp>
      <p:sp>
        <p:nvSpPr>
          <p:cNvPr id="311" name="Google Shape;311;p14"/>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g1437502037d_0_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317" name="Google Shape;317;g1437502037d_0_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318" name="Google Shape;318;g1437502037d_0_0"/>
          <p:cNvSpPr txBox="1"/>
          <p:nvPr/>
        </p:nvSpPr>
        <p:spPr>
          <a:xfrm>
            <a:off x="0" y="1306500"/>
            <a:ext cx="9144000" cy="25305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lang="en-GB" sz="2400">
                <a:solidFill>
                  <a:srgbClr val="FFFFFF"/>
                </a:solidFill>
                <a:latin typeface="Lato"/>
                <a:ea typeface="Lato"/>
                <a:cs typeface="Lato"/>
                <a:sym typeface="Lato"/>
              </a:rPr>
              <a:t>Chapter 2:</a:t>
            </a:r>
            <a:endParaRPr sz="2400">
              <a:solidFill>
                <a:srgbClr val="FFFFFF"/>
              </a:solidFill>
              <a:latin typeface="Lato"/>
              <a:ea typeface="Lato"/>
              <a:cs typeface="Lato"/>
              <a:sym typeface="Lato"/>
            </a:endParaRPr>
          </a:p>
          <a:p>
            <a:pPr indent="0" lvl="0" marL="0" marR="0" rtl="0" algn="ctr">
              <a:lnSpc>
                <a:spcPct val="90000"/>
              </a:lnSpc>
              <a:spcBef>
                <a:spcPts val="0"/>
              </a:spcBef>
              <a:spcAft>
                <a:spcPts val="0"/>
              </a:spcAft>
              <a:buNone/>
            </a:pPr>
            <a:r>
              <a:rPr b="1" lang="en-GB" sz="5600">
                <a:solidFill>
                  <a:srgbClr val="FFFFFF"/>
                </a:solidFill>
                <a:latin typeface="Lato Black"/>
                <a:ea typeface="Lato Black"/>
                <a:cs typeface="Lato Black"/>
                <a:sym typeface="Lato Black"/>
              </a:rPr>
              <a:t>Factors influencing our financial decisions</a:t>
            </a:r>
            <a:endParaRPr b="1" sz="5600">
              <a:solidFill>
                <a:srgbClr val="FFFFFF"/>
              </a:solidFill>
              <a:latin typeface="Lato Black"/>
              <a:ea typeface="Lato Black"/>
              <a:cs typeface="Lato Black"/>
              <a:sym typeface="Lato Black"/>
            </a:endParaRPr>
          </a:p>
          <a:p>
            <a:pPr indent="0" lvl="0" marL="0" rtl="0" algn="ctr">
              <a:lnSpc>
                <a:spcPct val="120000"/>
              </a:lnSpc>
              <a:spcBef>
                <a:spcPts val="0"/>
              </a:spcBef>
              <a:spcAft>
                <a:spcPts val="0"/>
              </a:spcAft>
              <a:buNone/>
            </a:pPr>
            <a:r>
              <a:rPr lang="en-GB" sz="2400">
                <a:solidFill>
                  <a:schemeClr val="lt1"/>
                </a:solidFill>
                <a:latin typeface="Lato"/>
                <a:ea typeface="Lato"/>
                <a:cs typeface="Lato"/>
                <a:sym typeface="Lato"/>
              </a:rPr>
              <a:t>Who does cryptocurrency appeal to?</a:t>
            </a:r>
            <a:endParaRPr sz="2400">
              <a:solidFill>
                <a:schemeClr val="lt1"/>
              </a:solidFill>
              <a:latin typeface="Lato"/>
              <a:ea typeface="Lato"/>
              <a:cs typeface="Lato"/>
              <a:sym typeface="Lato"/>
            </a:endParaRPr>
          </a:p>
        </p:txBody>
      </p:sp>
      <p:sp>
        <p:nvSpPr>
          <p:cNvPr id="319" name="Google Shape;319;g1437502037d_0_0"/>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pic>
        <p:nvPicPr>
          <p:cNvPr id="324" name="Google Shape;324;gfdcf7e1543_2_20"/>
          <p:cNvPicPr preferRelativeResize="0"/>
          <p:nvPr/>
        </p:nvPicPr>
        <p:blipFill rotWithShape="1">
          <a:blip r:embed="rId3">
            <a:alphaModFix/>
          </a:blip>
          <a:srcRect b="0" l="0" r="0" t="0"/>
          <a:stretch/>
        </p:blipFill>
        <p:spPr>
          <a:xfrm>
            <a:off x="3233175" y="2055400"/>
            <a:ext cx="2536650" cy="2536650"/>
          </a:xfrm>
          <a:prstGeom prst="rect">
            <a:avLst/>
          </a:prstGeom>
          <a:noFill/>
          <a:ln cap="flat" cmpd="sng" w="28575">
            <a:solidFill>
              <a:schemeClr val="accent2"/>
            </a:solidFill>
            <a:prstDash val="solid"/>
            <a:round/>
            <a:headEnd len="sm" w="sm" type="none"/>
            <a:tailEnd len="sm" w="sm" type="none"/>
          </a:ln>
        </p:spPr>
      </p:pic>
      <p:sp>
        <p:nvSpPr>
          <p:cNvPr id="325" name="Google Shape;325;gfdcf7e1543_2_20"/>
          <p:cNvSpPr txBox="1"/>
          <p:nvPr/>
        </p:nvSpPr>
        <p:spPr>
          <a:xfrm>
            <a:off x="311700" y="581750"/>
            <a:ext cx="8379600" cy="1386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Would you buy cryptocurrency?</a:t>
            </a:r>
            <a:endParaRPr b="0" i="0" sz="3200" u="none" cap="none" strike="noStrike">
              <a:solidFill>
                <a:schemeClr val="accent2"/>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400"/>
              <a:buFont typeface="Arial"/>
              <a:buNone/>
            </a:pPr>
            <a:r>
              <a:t/>
            </a:r>
            <a:endParaRPr b="1" i="0" sz="15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2400"/>
              <a:buFont typeface="Arial"/>
              <a:buNone/>
            </a:pPr>
            <a:r>
              <a:rPr b="1" i="0" lang="en-GB" sz="2400" u="none" cap="none" strike="noStrike">
                <a:solidFill>
                  <a:schemeClr val="lt1"/>
                </a:solidFill>
                <a:latin typeface="Lato"/>
                <a:ea typeface="Lato"/>
                <a:cs typeface="Lato"/>
                <a:sym typeface="Lato"/>
              </a:rPr>
              <a:t>Class </a:t>
            </a:r>
            <a:r>
              <a:rPr b="1" lang="en-GB" sz="2400">
                <a:solidFill>
                  <a:schemeClr val="lt1"/>
                </a:solidFill>
                <a:latin typeface="Lato"/>
                <a:ea typeface="Lato"/>
                <a:cs typeface="Lato"/>
                <a:sym typeface="Lato"/>
              </a:rPr>
              <a:t>v</a:t>
            </a:r>
            <a:r>
              <a:rPr b="1" i="0" lang="en-GB" sz="2400" u="none" cap="none" strike="noStrike">
                <a:solidFill>
                  <a:schemeClr val="lt1"/>
                </a:solidFill>
                <a:latin typeface="Lato"/>
                <a:ea typeface="Lato"/>
                <a:cs typeface="Lato"/>
                <a:sym typeface="Lato"/>
              </a:rPr>
              <a:t>ote</a:t>
            </a:r>
            <a:endParaRPr b="1" i="0" sz="2400" u="none" cap="none" strike="noStrike">
              <a:solidFill>
                <a:schemeClr val="lt1"/>
              </a:solidFill>
              <a:latin typeface="Lato"/>
              <a:ea typeface="Lato"/>
              <a:cs typeface="Lato"/>
              <a:sym typeface="Lato"/>
            </a:endParaRPr>
          </a:p>
        </p:txBody>
      </p:sp>
      <p:sp>
        <p:nvSpPr>
          <p:cNvPr id="326" name="Google Shape;326;gfdcf7e1543_2_2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327" name="Google Shape;327;gfdcf7e1543_2_2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328" name="Google Shape;328;gfdcf7e1543_2_20"/>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g14052082458_0_96"/>
          <p:cNvSpPr txBox="1"/>
          <p:nvPr/>
        </p:nvSpPr>
        <p:spPr>
          <a:xfrm>
            <a:off x="479500" y="3640300"/>
            <a:ext cx="8119800" cy="67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700"/>
              <a:buFont typeface="Arial"/>
              <a:buNone/>
            </a:pPr>
            <a:r>
              <a:t/>
            </a:r>
            <a:endParaRPr b="0" i="0" sz="7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2000"/>
              <a:buFont typeface="Arial"/>
              <a:buNone/>
            </a:pPr>
            <a:r>
              <a:rPr b="1" i="0" lang="en-GB" sz="2400" u="none" cap="none" strike="noStrike">
                <a:solidFill>
                  <a:schemeClr val="accent2"/>
                </a:solidFill>
                <a:latin typeface="Lato"/>
                <a:ea typeface="Lato"/>
                <a:cs typeface="Lato"/>
                <a:sym typeface="Lato"/>
              </a:rPr>
              <a:t>What is the message being given in this bitcoin </a:t>
            </a:r>
            <a:r>
              <a:rPr b="1" i="0" lang="en-GB" sz="2400" u="sng" cap="none" strike="noStrike">
                <a:solidFill>
                  <a:schemeClr val="hlink"/>
                </a:solidFill>
                <a:latin typeface="Lato"/>
                <a:ea typeface="Lato"/>
                <a:cs typeface="Lato"/>
                <a:sym typeface="Lato"/>
                <a:hlinkClick r:id="rId3"/>
                <a:extLst>
                  <a:ext uri="http://customooxmlschemas.google.com/">
                    <go:slidesCustomData xmlns:go="http://customooxmlschemas.google.com/" textRoundtripDataId="27"/>
                  </a:ext>
                </a:extLst>
              </a:rPr>
              <a:t>advert</a:t>
            </a:r>
            <a:r>
              <a:rPr b="1" i="0" lang="en-GB" sz="2400" u="none" cap="none" strike="noStrike">
                <a:solidFill>
                  <a:schemeClr val="accent2"/>
                </a:solidFill>
                <a:latin typeface="Lato"/>
                <a:ea typeface="Lato"/>
                <a:cs typeface="Lato"/>
                <a:sym typeface="Lato"/>
                <a:extLst>
                  <a:ext uri="http://customooxmlschemas.google.com/">
                    <go:slidesCustomData xmlns:go="http://customooxmlschemas.google.com/" textRoundtripDataId="28"/>
                  </a:ext>
                </a:extLst>
              </a:rPr>
              <a:t>?</a:t>
            </a:r>
            <a:endParaRPr b="1" i="0" sz="2400" u="none" cap="none" strike="noStrike">
              <a:solidFill>
                <a:schemeClr val="accent2"/>
              </a:solidFill>
              <a:latin typeface="Lato"/>
              <a:ea typeface="Lato"/>
              <a:cs typeface="Lato"/>
              <a:sym typeface="Lato"/>
            </a:endParaRPr>
          </a:p>
        </p:txBody>
      </p:sp>
      <p:sp>
        <p:nvSpPr>
          <p:cNvPr id="334" name="Google Shape;334;g14052082458_0_96"/>
          <p:cNvSpPr txBox="1"/>
          <p:nvPr/>
        </p:nvSpPr>
        <p:spPr>
          <a:xfrm>
            <a:off x="186025" y="169852"/>
            <a:ext cx="70212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Who does cryptocurrency appeal to?</a:t>
            </a:r>
            <a:endParaRPr b="0" i="0" sz="3200" u="none" cap="none" strike="noStrike">
              <a:solidFill>
                <a:schemeClr val="accent2"/>
              </a:solidFill>
              <a:latin typeface="Arial"/>
              <a:ea typeface="Arial"/>
              <a:cs typeface="Arial"/>
              <a:sym typeface="Arial"/>
            </a:endParaRPr>
          </a:p>
        </p:txBody>
      </p:sp>
      <p:pic>
        <p:nvPicPr>
          <p:cNvPr id="335" name="Google Shape;335;g14052082458_0_96"/>
          <p:cNvPicPr preferRelativeResize="0"/>
          <p:nvPr/>
        </p:nvPicPr>
        <p:blipFill rotWithShape="1">
          <a:blip r:embed="rId4">
            <a:alphaModFix/>
          </a:blip>
          <a:srcRect b="0" l="0" r="0" t="0"/>
          <a:stretch/>
        </p:blipFill>
        <p:spPr>
          <a:xfrm>
            <a:off x="6967875" y="1690702"/>
            <a:ext cx="1905000" cy="1905000"/>
          </a:xfrm>
          <a:prstGeom prst="rect">
            <a:avLst/>
          </a:prstGeom>
          <a:noFill/>
          <a:ln>
            <a:noFill/>
          </a:ln>
        </p:spPr>
      </p:pic>
      <p:pic>
        <p:nvPicPr>
          <p:cNvPr id="336" name="Google Shape;336;g14052082458_0_96"/>
          <p:cNvPicPr preferRelativeResize="0"/>
          <p:nvPr/>
        </p:nvPicPr>
        <p:blipFill rotWithShape="1">
          <a:blip r:embed="rId5">
            <a:alphaModFix/>
          </a:blip>
          <a:srcRect b="0" l="0" r="0" t="0"/>
          <a:stretch/>
        </p:blipFill>
        <p:spPr>
          <a:xfrm>
            <a:off x="322650" y="1619252"/>
            <a:ext cx="1905000" cy="1905000"/>
          </a:xfrm>
          <a:prstGeom prst="rect">
            <a:avLst/>
          </a:prstGeom>
          <a:noFill/>
          <a:ln>
            <a:noFill/>
          </a:ln>
        </p:spPr>
      </p:pic>
      <p:pic>
        <p:nvPicPr>
          <p:cNvPr id="337" name="Google Shape;337;g14052082458_0_96"/>
          <p:cNvPicPr preferRelativeResize="0"/>
          <p:nvPr/>
        </p:nvPicPr>
        <p:blipFill rotWithShape="1">
          <a:blip r:embed="rId6">
            <a:alphaModFix/>
          </a:blip>
          <a:srcRect b="0" l="0" r="0" t="0"/>
          <a:stretch/>
        </p:blipFill>
        <p:spPr>
          <a:xfrm>
            <a:off x="4838700" y="1646100"/>
            <a:ext cx="1905000" cy="1994200"/>
          </a:xfrm>
          <a:prstGeom prst="rect">
            <a:avLst/>
          </a:prstGeom>
          <a:noFill/>
          <a:ln>
            <a:noFill/>
          </a:ln>
        </p:spPr>
      </p:pic>
      <p:pic>
        <p:nvPicPr>
          <p:cNvPr id="338" name="Google Shape;338;g14052082458_0_96"/>
          <p:cNvPicPr preferRelativeResize="0"/>
          <p:nvPr/>
        </p:nvPicPr>
        <p:blipFill rotWithShape="1">
          <a:blip r:embed="rId7">
            <a:alphaModFix/>
          </a:blip>
          <a:srcRect b="0" l="0" r="0" t="0"/>
          <a:stretch/>
        </p:blipFill>
        <p:spPr>
          <a:xfrm>
            <a:off x="2580675" y="1646102"/>
            <a:ext cx="1905000" cy="1905000"/>
          </a:xfrm>
          <a:prstGeom prst="rect">
            <a:avLst/>
          </a:prstGeom>
          <a:noFill/>
          <a:ln>
            <a:noFill/>
          </a:ln>
        </p:spPr>
      </p:pic>
      <p:sp>
        <p:nvSpPr>
          <p:cNvPr id="339" name="Google Shape;339;g14052082458_0_96"/>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g14052082458_0_103"/>
          <p:cNvSpPr txBox="1"/>
          <p:nvPr/>
        </p:nvSpPr>
        <p:spPr>
          <a:xfrm>
            <a:off x="311700" y="173427"/>
            <a:ext cx="7021200" cy="661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100" u="none" cap="none" strike="noStrike">
                <a:solidFill>
                  <a:schemeClr val="accent2"/>
                </a:solidFill>
                <a:latin typeface="Lato"/>
                <a:ea typeface="Lato"/>
                <a:cs typeface="Lato"/>
                <a:sym typeface="Lato"/>
              </a:rPr>
              <a:t>Who does cryptocurrency appeal to?</a:t>
            </a:r>
            <a:endParaRPr b="0" i="0" sz="2100" u="none" cap="none" strike="noStrike">
              <a:solidFill>
                <a:schemeClr val="accent2"/>
              </a:solidFill>
              <a:latin typeface="Arial"/>
              <a:ea typeface="Arial"/>
              <a:cs typeface="Arial"/>
              <a:sym typeface="Arial"/>
            </a:endParaRPr>
          </a:p>
        </p:txBody>
      </p:sp>
      <p:sp>
        <p:nvSpPr>
          <p:cNvPr id="345" name="Google Shape;345;g14052082458_0_103"/>
          <p:cNvSpPr txBox="1"/>
          <p:nvPr/>
        </p:nvSpPr>
        <p:spPr>
          <a:xfrm>
            <a:off x="35900" y="1178800"/>
            <a:ext cx="9144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What are the factors that would influence this person’s decision to use cryptocurrency? </a:t>
            </a:r>
            <a:endParaRPr b="1" i="0" sz="1800" u="none" cap="none" strike="noStrike">
              <a:solidFill>
                <a:srgbClr val="000000"/>
              </a:solidFill>
              <a:latin typeface="Lato"/>
              <a:ea typeface="Lato"/>
              <a:cs typeface="Lato"/>
              <a:sym typeface="Lato"/>
            </a:endParaRPr>
          </a:p>
        </p:txBody>
      </p:sp>
      <p:sp>
        <p:nvSpPr>
          <p:cNvPr id="346" name="Google Shape;346;g14052082458_0_103"/>
          <p:cNvSpPr txBox="1"/>
          <p:nvPr/>
        </p:nvSpPr>
        <p:spPr>
          <a:xfrm>
            <a:off x="3486975" y="1918800"/>
            <a:ext cx="52737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This is Zak. </a:t>
            </a:r>
            <a:endParaRPr b="1"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Zak is 20 years old and is about to complete his last year at university studying software design.</a:t>
            </a:r>
            <a:r>
              <a:rPr b="1" lang="en-GB" sz="1600">
                <a:latin typeface="Lato"/>
                <a:ea typeface="Lato"/>
                <a:cs typeface="Lato"/>
                <a:sym typeface="Lato"/>
              </a:rPr>
              <a:t> </a:t>
            </a:r>
            <a:r>
              <a:rPr b="1" i="0" lang="en-GB" sz="1600" u="none" cap="none" strike="noStrike">
                <a:solidFill>
                  <a:srgbClr val="000000"/>
                </a:solidFill>
                <a:latin typeface="Lato"/>
                <a:ea typeface="Lato"/>
                <a:cs typeface="Lato"/>
                <a:sym typeface="Lato"/>
              </a:rPr>
              <a:t>He will be living with his dad, who is a carer for his mum. He w</a:t>
            </a:r>
            <a:r>
              <a:rPr b="1" lang="en-GB" sz="1600">
                <a:latin typeface="Lato"/>
                <a:ea typeface="Lato"/>
                <a:cs typeface="Lato"/>
                <a:sym typeface="Lato"/>
              </a:rPr>
              <a:t>ill no</a:t>
            </a:r>
            <a:r>
              <a:rPr b="1" i="0" lang="en-GB" sz="1600" u="none" cap="none" strike="noStrike">
                <a:solidFill>
                  <a:srgbClr val="000000"/>
                </a:solidFill>
                <a:latin typeface="Lato"/>
                <a:ea typeface="Lato"/>
                <a:cs typeface="Lato"/>
                <a:sym typeface="Lato"/>
              </a:rPr>
              <a:t>t be able to leave home as he has n</a:t>
            </a:r>
            <a:r>
              <a:rPr b="1" lang="en-GB" sz="1600">
                <a:latin typeface="Lato"/>
                <a:ea typeface="Lato"/>
                <a:cs typeface="Lato"/>
                <a:sym typeface="Lato"/>
              </a:rPr>
              <a:t>o</a:t>
            </a:r>
            <a:r>
              <a:rPr b="1" i="0" lang="en-GB" sz="1600" u="none" cap="none" strike="noStrike">
                <a:solidFill>
                  <a:srgbClr val="000000"/>
                </a:solidFill>
                <a:latin typeface="Lato"/>
                <a:ea typeface="Lato"/>
                <a:cs typeface="Lato"/>
                <a:sym typeface="Lato"/>
              </a:rPr>
              <a:t>t saved enough money for his own place.</a:t>
            </a:r>
            <a:r>
              <a:rPr b="1" lang="en-GB" sz="1600">
                <a:latin typeface="Lato"/>
                <a:ea typeface="Lato"/>
                <a:cs typeface="Lato"/>
                <a:sym typeface="Lato"/>
              </a:rPr>
              <a:t> </a:t>
            </a:r>
            <a:r>
              <a:rPr b="1" i="0" lang="en-GB" sz="1600" u="none" cap="none" strike="noStrike">
                <a:solidFill>
                  <a:srgbClr val="000000"/>
                </a:solidFill>
                <a:latin typeface="Lato"/>
                <a:ea typeface="Lato"/>
                <a:cs typeface="Lato"/>
                <a:sym typeface="Lato"/>
              </a:rPr>
              <a:t>Zak is really interested in cryptocurrency, especially since some of his favourite bands have recently invested. It</a:t>
            </a:r>
            <a:r>
              <a:rPr b="1" lang="en-GB" sz="1600">
                <a:latin typeface="Lato"/>
                <a:ea typeface="Lato"/>
                <a:cs typeface="Lato"/>
                <a:sym typeface="Lato"/>
              </a:rPr>
              <a:t> i</a:t>
            </a:r>
            <a:r>
              <a:rPr b="1" i="0" lang="en-GB" sz="1600" u="none" cap="none" strike="noStrike">
                <a:solidFill>
                  <a:srgbClr val="000000"/>
                </a:solidFill>
                <a:latin typeface="Lato"/>
                <a:ea typeface="Lato"/>
                <a:cs typeface="Lato"/>
                <a:sym typeface="Lato"/>
              </a:rPr>
              <a:t>s all his friends at university talk about.</a:t>
            </a:r>
            <a:endParaRPr b="1"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p:txBody>
      </p:sp>
      <p:pic>
        <p:nvPicPr>
          <p:cNvPr id="347" name="Google Shape;347;g14052082458_0_103"/>
          <p:cNvPicPr preferRelativeResize="0"/>
          <p:nvPr/>
        </p:nvPicPr>
        <p:blipFill rotWithShape="1">
          <a:blip r:embed="rId3">
            <a:alphaModFix/>
          </a:blip>
          <a:srcRect b="0" l="0" r="0" t="0"/>
          <a:stretch/>
        </p:blipFill>
        <p:spPr>
          <a:xfrm>
            <a:off x="509925" y="1777150"/>
            <a:ext cx="2563200" cy="2683225"/>
          </a:xfrm>
          <a:prstGeom prst="rect">
            <a:avLst/>
          </a:prstGeom>
          <a:noFill/>
          <a:ln>
            <a:noFill/>
          </a:ln>
        </p:spPr>
      </p:pic>
      <p:sp>
        <p:nvSpPr>
          <p:cNvPr id="348" name="Google Shape;348;g14052082458_0_103"/>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g143409b8039_0_0"/>
          <p:cNvSpPr txBox="1"/>
          <p:nvPr/>
        </p:nvSpPr>
        <p:spPr>
          <a:xfrm>
            <a:off x="360379" y="1137400"/>
            <a:ext cx="8082900" cy="3143100"/>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0"/>
              </a:spcBef>
              <a:spcAft>
                <a:spcPts val="0"/>
              </a:spcAft>
              <a:buClr>
                <a:srgbClr val="000000"/>
              </a:buClr>
              <a:buSzPts val="1400"/>
              <a:buFont typeface="Arial"/>
              <a:buNone/>
            </a:pPr>
            <a:r>
              <a:rPr b="0" i="0" lang="en-GB" sz="2400" u="none" cap="none" strike="noStrike">
                <a:solidFill>
                  <a:schemeClr val="lt1"/>
                </a:solidFill>
                <a:latin typeface="Lato"/>
                <a:ea typeface="Lato"/>
                <a:cs typeface="Lato"/>
                <a:sym typeface="Lato"/>
              </a:rPr>
              <a:t>Chapter 1</a:t>
            </a:r>
            <a:br>
              <a:rPr b="0" i="0" lang="en-GB" sz="2400" u="none" cap="none" strike="noStrike">
                <a:solidFill>
                  <a:schemeClr val="lt1"/>
                </a:solidFill>
                <a:latin typeface="Lato"/>
                <a:ea typeface="Lato"/>
                <a:cs typeface="Lato"/>
                <a:sym typeface="Lato"/>
              </a:rPr>
            </a:br>
            <a:r>
              <a:rPr b="0" i="0" lang="en-GB" sz="2400" u="none" cap="none" strike="noStrike">
                <a:solidFill>
                  <a:schemeClr val="lt1"/>
                </a:solidFill>
                <a:latin typeface="Lato Black"/>
                <a:ea typeface="Lato Black"/>
                <a:cs typeface="Lato Black"/>
                <a:sym typeface="Lato Black"/>
              </a:rPr>
              <a:t>Different types of money and </a:t>
            </a:r>
            <a:r>
              <a:rPr lang="en-GB" sz="2400">
                <a:solidFill>
                  <a:schemeClr val="lt1"/>
                </a:solidFill>
                <a:latin typeface="Lato Black"/>
                <a:ea typeface="Lato Black"/>
                <a:cs typeface="Lato Black"/>
                <a:sym typeface="Lato Black"/>
                <a:extLst>
                  <a:ext uri="http://customooxmlschemas.google.com/">
                    <go:slidesCustomData xmlns:go="http://customooxmlschemas.google.com/" textRoundtripDataId="0"/>
                  </a:ext>
                </a:extLst>
              </a:rPr>
              <a:t>their</a:t>
            </a:r>
            <a:r>
              <a:rPr b="0" i="0" lang="en-GB" sz="2400" u="none" cap="none" strike="noStrike">
                <a:solidFill>
                  <a:schemeClr val="lt1"/>
                </a:solidFill>
                <a:latin typeface="Lato Black"/>
                <a:ea typeface="Lato Black"/>
                <a:cs typeface="Lato Black"/>
                <a:sym typeface="Lato Black"/>
                <a:extLst>
                  <a:ext uri="http://customooxmlschemas.google.com/">
                    <go:slidesCustomData xmlns:go="http://customooxmlschemas.google.com/" textRoundtripDataId="1"/>
                  </a:ext>
                </a:extLst>
              </a:rPr>
              <a:t> uses</a:t>
            </a:r>
            <a:endParaRPr b="0" i="0" sz="2400" u="none" cap="none" strike="noStrike">
              <a:solidFill>
                <a:schemeClr val="lt1"/>
              </a:solidFill>
              <a:latin typeface="Lato Black"/>
              <a:ea typeface="Lato Black"/>
              <a:cs typeface="Lato Black"/>
              <a:sym typeface="Lato Black"/>
            </a:endParaRPr>
          </a:p>
          <a:p>
            <a:pPr indent="0" lvl="0" marL="0" marR="0" rtl="0" algn="l">
              <a:lnSpc>
                <a:spcPct val="120000"/>
              </a:lnSpc>
              <a:spcBef>
                <a:spcPts val="0"/>
              </a:spcBef>
              <a:spcAft>
                <a:spcPts val="0"/>
              </a:spcAft>
              <a:buClr>
                <a:srgbClr val="000000"/>
              </a:buClr>
              <a:buSzPts val="1400"/>
              <a:buFont typeface="Arial"/>
              <a:buNone/>
            </a:pPr>
            <a:r>
              <a:t/>
            </a:r>
            <a:endParaRPr b="0" i="0" sz="1000" u="none" cap="none" strike="noStrike">
              <a:solidFill>
                <a:schemeClr val="lt1"/>
              </a:solidFill>
              <a:latin typeface="Lato Black"/>
              <a:ea typeface="Lato Black"/>
              <a:cs typeface="Lato Black"/>
              <a:sym typeface="Lato Black"/>
            </a:endParaRPr>
          </a:p>
          <a:p>
            <a:pPr indent="0" lvl="0" marL="0" marR="0" rtl="0" algn="l">
              <a:lnSpc>
                <a:spcPct val="120000"/>
              </a:lnSpc>
              <a:spcBef>
                <a:spcPts val="0"/>
              </a:spcBef>
              <a:spcAft>
                <a:spcPts val="0"/>
              </a:spcAft>
              <a:buClr>
                <a:srgbClr val="000000"/>
              </a:buClr>
              <a:buSzPts val="1400"/>
              <a:buFont typeface="Arial"/>
              <a:buNone/>
            </a:pPr>
            <a:r>
              <a:rPr b="0" i="0" lang="en-GB" sz="2400" u="none" cap="none" strike="noStrike">
                <a:solidFill>
                  <a:schemeClr val="lt1"/>
                </a:solidFill>
                <a:latin typeface="Lato"/>
                <a:ea typeface="Lato"/>
                <a:cs typeface="Lato"/>
                <a:sym typeface="Lato"/>
              </a:rPr>
              <a:t>Chapter 2 </a:t>
            </a:r>
            <a:br>
              <a:rPr b="0" i="0" lang="en-GB" sz="2400" u="none" cap="none" strike="noStrike">
                <a:solidFill>
                  <a:schemeClr val="lt1"/>
                </a:solidFill>
                <a:latin typeface="Lato"/>
                <a:ea typeface="Lato"/>
                <a:cs typeface="Lato"/>
                <a:sym typeface="Lato"/>
              </a:rPr>
            </a:br>
            <a:r>
              <a:rPr b="0" i="0" lang="en-GB" sz="2400" u="none" cap="none" strike="noStrike">
                <a:solidFill>
                  <a:schemeClr val="lt1"/>
                </a:solidFill>
                <a:latin typeface="Lato Black"/>
                <a:ea typeface="Lato Black"/>
                <a:cs typeface="Lato Black"/>
                <a:sym typeface="Lato Black"/>
              </a:rPr>
              <a:t>Factors influencing our financial decisions</a:t>
            </a:r>
            <a:endParaRPr b="0" i="0" sz="2400" u="none" cap="none" strike="noStrike">
              <a:solidFill>
                <a:schemeClr val="lt1"/>
              </a:solidFill>
              <a:latin typeface="Lato Black"/>
              <a:ea typeface="Lato Black"/>
              <a:cs typeface="Lato Black"/>
              <a:sym typeface="Lato Black"/>
            </a:endParaRPr>
          </a:p>
          <a:p>
            <a:pPr indent="0" lvl="0" marL="0" marR="0" rtl="0" algn="l">
              <a:lnSpc>
                <a:spcPct val="120000"/>
              </a:lnSpc>
              <a:spcBef>
                <a:spcPts val="0"/>
              </a:spcBef>
              <a:spcAft>
                <a:spcPts val="0"/>
              </a:spcAft>
              <a:buClr>
                <a:srgbClr val="000000"/>
              </a:buClr>
              <a:buSzPts val="1400"/>
              <a:buFont typeface="Arial"/>
              <a:buNone/>
            </a:pPr>
            <a:r>
              <a:t/>
            </a:r>
            <a:endParaRPr b="0" i="0" sz="1000" u="none" cap="none" strike="noStrike">
              <a:solidFill>
                <a:schemeClr val="lt1"/>
              </a:solidFill>
              <a:latin typeface="Lato Black"/>
              <a:ea typeface="Lato Black"/>
              <a:cs typeface="Lato Black"/>
              <a:sym typeface="Lato Black"/>
            </a:endParaRPr>
          </a:p>
          <a:p>
            <a:pPr indent="0" lvl="0" marL="0" marR="0" rtl="0" algn="l">
              <a:lnSpc>
                <a:spcPct val="120000"/>
              </a:lnSpc>
              <a:spcBef>
                <a:spcPts val="0"/>
              </a:spcBef>
              <a:spcAft>
                <a:spcPts val="0"/>
              </a:spcAft>
              <a:buClr>
                <a:srgbClr val="000000"/>
              </a:buClr>
              <a:buSzPts val="1400"/>
              <a:buFont typeface="Arial"/>
              <a:buNone/>
            </a:pPr>
            <a:r>
              <a:rPr b="0" i="0" lang="en-GB" sz="2400" u="none" cap="none" strike="noStrike">
                <a:solidFill>
                  <a:schemeClr val="lt1"/>
                </a:solidFill>
                <a:latin typeface="Lato"/>
                <a:ea typeface="Lato"/>
                <a:cs typeface="Lato"/>
                <a:sym typeface="Lato"/>
              </a:rPr>
              <a:t>Chapter 3</a:t>
            </a:r>
            <a:br>
              <a:rPr b="0" i="0" lang="en-GB" sz="2400" u="none" cap="none" strike="noStrike">
                <a:solidFill>
                  <a:schemeClr val="lt1"/>
                </a:solidFill>
                <a:latin typeface="Lato"/>
                <a:ea typeface="Lato"/>
                <a:cs typeface="Lato"/>
                <a:sym typeface="Lato"/>
              </a:rPr>
            </a:br>
            <a:r>
              <a:rPr b="0" i="0" lang="en-GB" sz="2400" u="none" cap="none" strike="noStrike">
                <a:solidFill>
                  <a:schemeClr val="lt1"/>
                </a:solidFill>
                <a:latin typeface="Lato Black"/>
                <a:ea typeface="Lato Black"/>
                <a:cs typeface="Lato Black"/>
                <a:sym typeface="Lato Black"/>
              </a:rPr>
              <a:t>Research and making informed decisions </a:t>
            </a:r>
            <a:endParaRPr b="0" i="0" sz="2400" u="none" cap="none" strike="noStrike">
              <a:solidFill>
                <a:schemeClr val="lt1"/>
              </a:solidFill>
              <a:latin typeface="Lato Black"/>
              <a:ea typeface="Lato Black"/>
              <a:cs typeface="Lato Black"/>
              <a:sym typeface="Lato Black"/>
            </a:endParaRPr>
          </a:p>
          <a:p>
            <a:pPr indent="0" lvl="0" marL="0" marR="0" rtl="0" algn="l">
              <a:lnSpc>
                <a:spcPct val="115000"/>
              </a:lnSpc>
              <a:spcBef>
                <a:spcPts val="1200"/>
              </a:spcBef>
              <a:spcAft>
                <a:spcPts val="1200"/>
              </a:spcAft>
              <a:buClr>
                <a:srgbClr val="000000"/>
              </a:buClr>
              <a:buSzPts val="1600"/>
              <a:buFont typeface="Arial"/>
              <a:buNone/>
            </a:pPr>
            <a:r>
              <a:t/>
            </a:r>
            <a:endParaRPr b="0" i="0" sz="1600" u="none" cap="none" strike="noStrike">
              <a:solidFill>
                <a:schemeClr val="lt1"/>
              </a:solidFill>
              <a:highlight>
                <a:schemeClr val="lt1"/>
              </a:highlight>
              <a:latin typeface="Lato Black"/>
              <a:ea typeface="Lato Black"/>
              <a:cs typeface="Lato Black"/>
              <a:sym typeface="Lato Black"/>
            </a:endParaRPr>
          </a:p>
        </p:txBody>
      </p:sp>
      <p:sp>
        <p:nvSpPr>
          <p:cNvPr id="75" name="Google Shape;75;g143409b8039_0_0"/>
          <p:cNvSpPr txBox="1"/>
          <p:nvPr/>
        </p:nvSpPr>
        <p:spPr>
          <a:xfrm>
            <a:off x="477472" y="427738"/>
            <a:ext cx="32625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600" u="none" cap="none" strike="noStrike">
                <a:solidFill>
                  <a:srgbClr val="FF8022"/>
                </a:solidFill>
                <a:latin typeface="Lato Black"/>
                <a:ea typeface="Lato Black"/>
                <a:cs typeface="Lato Black"/>
                <a:sym typeface="Lato Black"/>
              </a:rPr>
              <a:t>Contents</a:t>
            </a:r>
            <a:endParaRPr b="1" i="0" sz="3600" u="none" cap="none" strike="noStrike">
              <a:solidFill>
                <a:srgbClr val="FF8022"/>
              </a:solidFill>
              <a:latin typeface="Lato Black"/>
              <a:ea typeface="Lato Black"/>
              <a:cs typeface="Lato Black"/>
              <a:sym typeface="Lato Black"/>
            </a:endParaRPr>
          </a:p>
        </p:txBody>
      </p:sp>
      <p:sp>
        <p:nvSpPr>
          <p:cNvPr id="76" name="Google Shape;76;g143409b8039_0_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77" name="Google Shape;77;g143409b8039_0_0"/>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g14052082458_0_184"/>
          <p:cNvSpPr txBox="1"/>
          <p:nvPr/>
        </p:nvSpPr>
        <p:spPr>
          <a:xfrm>
            <a:off x="311700" y="173427"/>
            <a:ext cx="7021200" cy="661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100" u="none" cap="none" strike="noStrike">
                <a:solidFill>
                  <a:schemeClr val="accent2"/>
                </a:solidFill>
                <a:latin typeface="Lato"/>
                <a:ea typeface="Lato"/>
                <a:cs typeface="Lato"/>
                <a:sym typeface="Lato"/>
              </a:rPr>
              <a:t>Who does cryptocurrency appeal to?</a:t>
            </a:r>
            <a:endParaRPr b="0" i="0" sz="2100" u="none" cap="none" strike="noStrike">
              <a:solidFill>
                <a:schemeClr val="accent2"/>
              </a:solidFill>
              <a:latin typeface="Arial"/>
              <a:ea typeface="Arial"/>
              <a:cs typeface="Arial"/>
              <a:sym typeface="Arial"/>
            </a:endParaRPr>
          </a:p>
        </p:txBody>
      </p:sp>
      <p:sp>
        <p:nvSpPr>
          <p:cNvPr id="354" name="Google Shape;354;g14052082458_0_184"/>
          <p:cNvSpPr txBox="1"/>
          <p:nvPr/>
        </p:nvSpPr>
        <p:spPr>
          <a:xfrm>
            <a:off x="0" y="1178800"/>
            <a:ext cx="92661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sng" cap="none" strike="noStrike">
                <a:solidFill>
                  <a:srgbClr val="000000"/>
                </a:solidFill>
                <a:latin typeface="Lato"/>
                <a:ea typeface="Lato"/>
                <a:cs typeface="Lato"/>
                <a:sym typeface="Lato"/>
              </a:rPr>
              <a:t>How</a:t>
            </a:r>
            <a:r>
              <a:rPr b="1" i="0" lang="en-GB" sz="1800" u="none" cap="none" strike="noStrike">
                <a:solidFill>
                  <a:srgbClr val="000000"/>
                </a:solidFill>
                <a:latin typeface="Lato"/>
                <a:ea typeface="Lato"/>
                <a:cs typeface="Lato"/>
                <a:sym typeface="Lato"/>
              </a:rPr>
              <a:t> might the highlighted factors influence this person’s decision to use cryptocurrency? </a:t>
            </a:r>
            <a:endParaRPr b="1" i="0" sz="1800" u="none" cap="none" strike="noStrike">
              <a:solidFill>
                <a:srgbClr val="000000"/>
              </a:solidFill>
              <a:latin typeface="Lato"/>
              <a:ea typeface="Lato"/>
              <a:cs typeface="Lato"/>
              <a:sym typeface="Lato"/>
            </a:endParaRPr>
          </a:p>
        </p:txBody>
      </p:sp>
      <p:sp>
        <p:nvSpPr>
          <p:cNvPr id="355" name="Google Shape;355;g14052082458_0_184"/>
          <p:cNvSpPr txBox="1"/>
          <p:nvPr/>
        </p:nvSpPr>
        <p:spPr>
          <a:xfrm>
            <a:off x="3486975" y="1918800"/>
            <a:ext cx="52737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This is </a:t>
            </a:r>
            <a:r>
              <a:rPr b="1" i="0" lang="en-GB" sz="1600" u="none" cap="none" strike="noStrike">
                <a:solidFill>
                  <a:schemeClr val="accent2"/>
                </a:solidFill>
                <a:latin typeface="Lato"/>
                <a:ea typeface="Lato"/>
                <a:cs typeface="Lato"/>
                <a:sym typeface="Lato"/>
              </a:rPr>
              <a:t>Zak</a:t>
            </a:r>
            <a:r>
              <a:rPr b="1" i="0" lang="en-GB" sz="1600" u="none" cap="none" strike="noStrike">
                <a:solidFill>
                  <a:srgbClr val="000000"/>
                </a:solidFill>
                <a:latin typeface="Lato"/>
                <a:ea typeface="Lato"/>
                <a:cs typeface="Lato"/>
                <a:sym typeface="Lato"/>
              </a:rPr>
              <a:t>. </a:t>
            </a:r>
            <a:endParaRPr b="1"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Zak is </a:t>
            </a:r>
            <a:r>
              <a:rPr b="1" i="0" lang="en-GB" sz="1600" u="none" cap="none" strike="noStrike">
                <a:solidFill>
                  <a:schemeClr val="accent2"/>
                </a:solidFill>
                <a:latin typeface="Lato"/>
                <a:ea typeface="Lato"/>
                <a:cs typeface="Lato"/>
                <a:sym typeface="Lato"/>
              </a:rPr>
              <a:t>20 years old</a:t>
            </a:r>
            <a:r>
              <a:rPr b="1" i="0" lang="en-GB" sz="1600" u="none" cap="none" strike="noStrike">
                <a:solidFill>
                  <a:srgbClr val="000000"/>
                </a:solidFill>
                <a:latin typeface="Lato"/>
                <a:ea typeface="Lato"/>
                <a:cs typeface="Lato"/>
                <a:sym typeface="Lato"/>
              </a:rPr>
              <a:t> and is about to complete his last year at </a:t>
            </a:r>
            <a:r>
              <a:rPr b="1" i="0" lang="en-GB" sz="1600" u="none" cap="none" strike="noStrike">
                <a:solidFill>
                  <a:schemeClr val="accent2"/>
                </a:solidFill>
                <a:latin typeface="Lato"/>
                <a:ea typeface="Lato"/>
                <a:cs typeface="Lato"/>
                <a:sym typeface="Lato"/>
              </a:rPr>
              <a:t>university </a:t>
            </a:r>
            <a:r>
              <a:rPr b="1" i="0" lang="en-GB" sz="1600" u="none" cap="none" strike="noStrike">
                <a:solidFill>
                  <a:srgbClr val="000000"/>
                </a:solidFill>
                <a:latin typeface="Lato"/>
                <a:ea typeface="Lato"/>
                <a:cs typeface="Lato"/>
                <a:sym typeface="Lato"/>
              </a:rPr>
              <a:t>studying</a:t>
            </a:r>
            <a:r>
              <a:rPr b="1" i="0" lang="en-GB" sz="1600" u="none" cap="none" strike="noStrike">
                <a:solidFill>
                  <a:schemeClr val="accent2"/>
                </a:solidFill>
                <a:latin typeface="Lato"/>
                <a:ea typeface="Lato"/>
                <a:cs typeface="Lato"/>
                <a:sym typeface="Lato"/>
              </a:rPr>
              <a:t> software design</a:t>
            </a:r>
            <a:r>
              <a:rPr b="1" i="0" lang="en-GB" sz="1600" u="none" cap="none" strike="noStrike">
                <a:solidFill>
                  <a:srgbClr val="000000"/>
                </a:solidFill>
                <a:latin typeface="Lato"/>
                <a:ea typeface="Lato"/>
                <a:cs typeface="Lato"/>
                <a:sym typeface="Lato"/>
              </a:rPr>
              <a:t>.</a:t>
            </a:r>
            <a:r>
              <a:rPr b="1" lang="en-GB" sz="1600">
                <a:latin typeface="Lato"/>
                <a:ea typeface="Lato"/>
                <a:cs typeface="Lato"/>
                <a:sym typeface="Lato"/>
              </a:rPr>
              <a:t> </a:t>
            </a:r>
            <a:r>
              <a:rPr b="1" i="0" lang="en-GB" sz="1600" u="none" cap="none" strike="noStrike">
                <a:solidFill>
                  <a:srgbClr val="000000"/>
                </a:solidFill>
                <a:latin typeface="Lato"/>
                <a:ea typeface="Lato"/>
                <a:cs typeface="Lato"/>
                <a:sym typeface="Lato"/>
              </a:rPr>
              <a:t>He will be living with his dad, who is a </a:t>
            </a:r>
            <a:r>
              <a:rPr b="1" i="0" lang="en-GB" sz="1600" u="none" cap="none" strike="noStrike">
                <a:solidFill>
                  <a:schemeClr val="accent2"/>
                </a:solidFill>
                <a:latin typeface="Lato"/>
                <a:ea typeface="Lato"/>
                <a:cs typeface="Lato"/>
                <a:sym typeface="Lato"/>
              </a:rPr>
              <a:t>carer </a:t>
            </a:r>
            <a:r>
              <a:rPr b="1" i="0" lang="en-GB" sz="1600" u="none" cap="none" strike="noStrike">
                <a:solidFill>
                  <a:srgbClr val="000000"/>
                </a:solidFill>
                <a:latin typeface="Lato"/>
                <a:ea typeface="Lato"/>
                <a:cs typeface="Lato"/>
                <a:sym typeface="Lato"/>
              </a:rPr>
              <a:t>for his mum.</a:t>
            </a:r>
            <a:r>
              <a:rPr b="1" lang="en-GB" sz="1600">
                <a:latin typeface="Lato"/>
                <a:ea typeface="Lato"/>
                <a:cs typeface="Lato"/>
                <a:sym typeface="Lato"/>
              </a:rPr>
              <a:t> </a:t>
            </a:r>
            <a:r>
              <a:rPr b="1" i="0" lang="en-GB" sz="1600" u="none" cap="none" strike="noStrike">
                <a:solidFill>
                  <a:srgbClr val="000000"/>
                </a:solidFill>
                <a:latin typeface="Lato"/>
                <a:ea typeface="Lato"/>
                <a:cs typeface="Lato"/>
                <a:sym typeface="Lato"/>
              </a:rPr>
              <a:t>He w</a:t>
            </a:r>
            <a:r>
              <a:rPr b="1" lang="en-GB" sz="1600">
                <a:latin typeface="Lato"/>
                <a:ea typeface="Lato"/>
                <a:cs typeface="Lato"/>
                <a:sym typeface="Lato"/>
              </a:rPr>
              <a:t>ill no</a:t>
            </a:r>
            <a:r>
              <a:rPr b="1" i="0" lang="en-GB" sz="1600" u="none" cap="none" strike="noStrike">
                <a:solidFill>
                  <a:srgbClr val="000000"/>
                </a:solidFill>
                <a:latin typeface="Lato"/>
                <a:ea typeface="Lato"/>
                <a:cs typeface="Lato"/>
                <a:sym typeface="Lato"/>
              </a:rPr>
              <a:t>t be able to leave home as he has n</a:t>
            </a:r>
            <a:r>
              <a:rPr b="1" lang="en-GB" sz="1600">
                <a:latin typeface="Lato"/>
                <a:ea typeface="Lato"/>
                <a:cs typeface="Lato"/>
                <a:sym typeface="Lato"/>
              </a:rPr>
              <a:t>o</a:t>
            </a:r>
            <a:r>
              <a:rPr b="1" i="0" lang="en-GB" sz="1600" u="none" cap="none" strike="noStrike">
                <a:solidFill>
                  <a:srgbClr val="000000"/>
                </a:solidFill>
                <a:latin typeface="Lato"/>
                <a:ea typeface="Lato"/>
                <a:cs typeface="Lato"/>
                <a:sym typeface="Lato"/>
              </a:rPr>
              <a:t>t saved enough money for his own place.</a:t>
            </a:r>
            <a:r>
              <a:rPr b="1" lang="en-GB" sz="1600">
                <a:latin typeface="Lato"/>
                <a:ea typeface="Lato"/>
                <a:cs typeface="Lato"/>
                <a:sym typeface="Lato"/>
              </a:rPr>
              <a:t> </a:t>
            </a:r>
            <a:r>
              <a:rPr b="1" i="0" lang="en-GB" sz="1600" u="none" cap="none" strike="noStrike">
                <a:solidFill>
                  <a:srgbClr val="000000"/>
                </a:solidFill>
                <a:latin typeface="Lato"/>
                <a:ea typeface="Lato"/>
                <a:cs typeface="Lato"/>
                <a:sym typeface="Lato"/>
              </a:rPr>
              <a:t>Zak is really interested in cryptocurrency, especially since some of his favourite </a:t>
            </a:r>
            <a:r>
              <a:rPr b="1" i="0" lang="en-GB" sz="1600" u="none" cap="none" strike="noStrike">
                <a:solidFill>
                  <a:schemeClr val="accent2"/>
                </a:solidFill>
                <a:latin typeface="Lato"/>
                <a:ea typeface="Lato"/>
                <a:cs typeface="Lato"/>
                <a:sym typeface="Lato"/>
              </a:rPr>
              <a:t>bands </a:t>
            </a:r>
            <a:r>
              <a:rPr b="1" i="0" lang="en-GB" sz="1600" u="none" cap="none" strike="noStrike">
                <a:solidFill>
                  <a:srgbClr val="000000"/>
                </a:solidFill>
                <a:latin typeface="Lato"/>
                <a:ea typeface="Lato"/>
                <a:cs typeface="Lato"/>
                <a:sym typeface="Lato"/>
              </a:rPr>
              <a:t>have recently invested. It</a:t>
            </a:r>
            <a:r>
              <a:rPr b="1" lang="en-GB" sz="1600">
                <a:latin typeface="Lato"/>
                <a:ea typeface="Lato"/>
                <a:cs typeface="Lato"/>
                <a:sym typeface="Lato"/>
              </a:rPr>
              <a:t> i</a:t>
            </a:r>
            <a:r>
              <a:rPr b="1" i="0" lang="en-GB" sz="1600" u="none" cap="none" strike="noStrike">
                <a:solidFill>
                  <a:srgbClr val="000000"/>
                </a:solidFill>
                <a:latin typeface="Lato"/>
                <a:ea typeface="Lato"/>
                <a:cs typeface="Lato"/>
                <a:sym typeface="Lato"/>
              </a:rPr>
              <a:t>s all his </a:t>
            </a:r>
            <a:r>
              <a:rPr b="1" i="0" lang="en-GB" sz="1600" u="none" cap="none" strike="noStrike">
                <a:solidFill>
                  <a:schemeClr val="accent2"/>
                </a:solidFill>
                <a:latin typeface="Lato"/>
                <a:ea typeface="Lato"/>
                <a:cs typeface="Lato"/>
                <a:sym typeface="Lato"/>
              </a:rPr>
              <a:t>friends </a:t>
            </a:r>
            <a:r>
              <a:rPr b="1" i="0" lang="en-GB" sz="1600" u="none" cap="none" strike="noStrike">
                <a:solidFill>
                  <a:srgbClr val="000000"/>
                </a:solidFill>
                <a:latin typeface="Lato"/>
                <a:ea typeface="Lato"/>
                <a:cs typeface="Lato"/>
                <a:sym typeface="Lato"/>
              </a:rPr>
              <a:t>at university talk </a:t>
            </a:r>
            <a:r>
              <a:rPr b="1" i="0" lang="en-GB" sz="1600" u="none" cap="none" strike="noStrike">
                <a:solidFill>
                  <a:schemeClr val="dk1"/>
                </a:solidFill>
                <a:latin typeface="Lato"/>
                <a:ea typeface="Lato"/>
                <a:cs typeface="Lato"/>
                <a:sym typeface="Lato"/>
              </a:rPr>
              <a:t>about</a:t>
            </a:r>
            <a:r>
              <a:rPr b="1" i="0" lang="en-GB" sz="1600" u="none" cap="none" strike="noStrike">
                <a:solidFill>
                  <a:srgbClr val="000000"/>
                </a:solidFill>
                <a:latin typeface="Lato"/>
                <a:ea typeface="Lato"/>
                <a:cs typeface="Lato"/>
                <a:sym typeface="Lato"/>
              </a:rPr>
              <a:t>.</a:t>
            </a:r>
            <a:endParaRPr b="1"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p:txBody>
      </p:sp>
      <p:pic>
        <p:nvPicPr>
          <p:cNvPr id="356" name="Google Shape;356;g14052082458_0_184"/>
          <p:cNvPicPr preferRelativeResize="0"/>
          <p:nvPr/>
        </p:nvPicPr>
        <p:blipFill rotWithShape="1">
          <a:blip r:embed="rId3">
            <a:alphaModFix/>
          </a:blip>
          <a:srcRect b="0" l="0" r="0" t="0"/>
          <a:stretch/>
        </p:blipFill>
        <p:spPr>
          <a:xfrm>
            <a:off x="539650" y="1782000"/>
            <a:ext cx="2563200" cy="2683225"/>
          </a:xfrm>
          <a:prstGeom prst="rect">
            <a:avLst/>
          </a:prstGeom>
          <a:noFill/>
          <a:ln>
            <a:noFill/>
          </a:ln>
        </p:spPr>
      </p:pic>
      <p:sp>
        <p:nvSpPr>
          <p:cNvPr id="357" name="Google Shape;357;g14052082458_0_18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gfdcf7e1543_2_23"/>
          <p:cNvSpPr txBox="1"/>
          <p:nvPr/>
        </p:nvSpPr>
        <p:spPr>
          <a:xfrm>
            <a:off x="194150" y="1182725"/>
            <a:ext cx="5683200" cy="370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i="0" lang="en-GB" sz="1900" u="none" cap="none" strike="noStrike">
                <a:solidFill>
                  <a:srgbClr val="000000"/>
                </a:solidFill>
                <a:latin typeface="Lato"/>
                <a:ea typeface="Lato"/>
                <a:cs typeface="Lato"/>
                <a:sym typeface="Lato"/>
              </a:rPr>
              <a:t>There are a number of factors that will determine who might engage with cryptocurrency.</a:t>
            </a:r>
            <a:endParaRPr i="0" sz="19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t/>
            </a:r>
            <a:endParaRPr i="0" sz="19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rPr i="0" lang="en-GB" sz="1900" u="none" cap="none" strike="noStrike">
                <a:solidFill>
                  <a:srgbClr val="000000"/>
                </a:solidFill>
                <a:latin typeface="Lato"/>
                <a:ea typeface="Lato"/>
                <a:cs typeface="Lato"/>
                <a:sym typeface="Lato"/>
              </a:rPr>
              <a:t>Some of these factors will help people have a more positive relationship with money and investing in </a:t>
            </a:r>
            <a:r>
              <a:rPr lang="en-GB" sz="1900">
                <a:latin typeface="Lato"/>
                <a:ea typeface="Lato"/>
                <a:cs typeface="Lato"/>
                <a:sym typeface="Lato"/>
              </a:rPr>
              <a:t>“</a:t>
            </a:r>
            <a:r>
              <a:rPr i="0" lang="en-GB" sz="1900" u="none" cap="none" strike="noStrike">
                <a:solidFill>
                  <a:srgbClr val="000000"/>
                </a:solidFill>
                <a:latin typeface="Lato"/>
                <a:ea typeface="Lato"/>
                <a:cs typeface="Lato"/>
                <a:sym typeface="Lato"/>
              </a:rPr>
              <a:t>new money</a:t>
            </a:r>
            <a:r>
              <a:rPr lang="en-GB" sz="1900">
                <a:latin typeface="Lato"/>
                <a:ea typeface="Lato"/>
                <a:cs typeface="Lato"/>
                <a:sym typeface="Lato"/>
              </a:rPr>
              <a:t>”</a:t>
            </a:r>
            <a:r>
              <a:rPr i="0" lang="en-GB" sz="1900" u="none" cap="none" strike="noStrike">
                <a:solidFill>
                  <a:srgbClr val="000000"/>
                </a:solidFill>
                <a:latin typeface="Lato"/>
                <a:ea typeface="Lato"/>
                <a:cs typeface="Lato"/>
                <a:sym typeface="Lato"/>
              </a:rPr>
              <a:t> </a:t>
            </a:r>
            <a:r>
              <a:rPr lang="en-GB" sz="1900">
                <a:latin typeface="Lato"/>
                <a:ea typeface="Lato"/>
                <a:cs typeface="Lato"/>
                <a:sym typeface="Lato"/>
              </a:rPr>
              <a:t>such as </a:t>
            </a:r>
            <a:r>
              <a:rPr i="0" lang="en-GB" sz="1900" u="none" cap="none" strike="noStrike">
                <a:solidFill>
                  <a:srgbClr val="000000"/>
                </a:solidFill>
                <a:latin typeface="Lato"/>
                <a:ea typeface="Lato"/>
                <a:cs typeface="Lato"/>
                <a:sym typeface="Lato"/>
              </a:rPr>
              <a:t>cryptocurrency could help to improve their standard of living.</a:t>
            </a:r>
            <a:endParaRPr i="0" sz="19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t/>
            </a:r>
            <a:endParaRPr i="0" sz="19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rPr i="0" lang="en-GB" sz="1900" u="none" cap="none" strike="noStrike">
                <a:solidFill>
                  <a:srgbClr val="000000"/>
                </a:solidFill>
                <a:latin typeface="Lato"/>
                <a:ea typeface="Lato"/>
                <a:cs typeface="Lato"/>
                <a:sym typeface="Lato"/>
              </a:rPr>
              <a:t>However, some influencing factors such as information from friends and the media could encourage risk-taking behaviour.</a:t>
            </a:r>
            <a:endParaRPr i="0" sz="19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p:txBody>
      </p:sp>
      <p:sp>
        <p:nvSpPr>
          <p:cNvPr id="363" name="Google Shape;363;gfdcf7e1543_2_23"/>
          <p:cNvSpPr txBox="1"/>
          <p:nvPr/>
        </p:nvSpPr>
        <p:spPr>
          <a:xfrm>
            <a:off x="311700" y="173427"/>
            <a:ext cx="7021200" cy="661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3100" u="none" cap="none" strike="noStrike">
                <a:solidFill>
                  <a:schemeClr val="accent2"/>
                </a:solidFill>
                <a:latin typeface="Lato"/>
                <a:ea typeface="Lato"/>
                <a:cs typeface="Lato"/>
                <a:sym typeface="Lato"/>
              </a:rPr>
              <a:t>Who does cryptocurrency appeal to?</a:t>
            </a:r>
            <a:endParaRPr b="0" i="0" sz="2100" u="none" cap="none" strike="noStrike">
              <a:solidFill>
                <a:schemeClr val="accent2"/>
              </a:solidFill>
              <a:latin typeface="Arial"/>
              <a:ea typeface="Arial"/>
              <a:cs typeface="Arial"/>
              <a:sym typeface="Arial"/>
            </a:endParaRPr>
          </a:p>
        </p:txBody>
      </p:sp>
      <p:sp>
        <p:nvSpPr>
          <p:cNvPr id="364" name="Google Shape;364;gfdcf7e1543_2_23"/>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pic>
        <p:nvPicPr>
          <p:cNvPr id="365" name="Google Shape;365;gfdcf7e1543_2_23"/>
          <p:cNvPicPr preferRelativeResize="0"/>
          <p:nvPr/>
        </p:nvPicPr>
        <p:blipFill>
          <a:blip r:embed="rId3">
            <a:alphaModFix/>
          </a:blip>
          <a:stretch>
            <a:fillRect/>
          </a:stretch>
        </p:blipFill>
        <p:spPr>
          <a:xfrm>
            <a:off x="6435850" y="1721400"/>
            <a:ext cx="2208550" cy="22085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g12d7a4eba7a_0_0"/>
          <p:cNvSpPr txBox="1"/>
          <p:nvPr/>
        </p:nvSpPr>
        <p:spPr>
          <a:xfrm>
            <a:off x="227950" y="1238775"/>
            <a:ext cx="41487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FF9900"/>
              </a:buClr>
              <a:buSzPts val="3000"/>
              <a:buFont typeface="Lato"/>
              <a:buNone/>
            </a:pPr>
            <a:r>
              <a:rPr b="1" i="0" lang="en-GB" sz="2400" u="none" cap="none" strike="noStrike">
                <a:solidFill>
                  <a:srgbClr val="FF9900"/>
                </a:solidFill>
                <a:latin typeface="Lato"/>
                <a:ea typeface="Lato"/>
                <a:cs typeface="Lato"/>
                <a:sym typeface="Lato"/>
              </a:rPr>
              <a:t>What do you think happened next?</a:t>
            </a:r>
            <a:endParaRPr b="1" i="0" sz="2400" u="none" cap="none" strike="noStrike">
              <a:solidFill>
                <a:srgbClr val="FF9900"/>
              </a:solidFill>
              <a:latin typeface="Lato"/>
              <a:ea typeface="Lato"/>
              <a:cs typeface="Lato"/>
              <a:sym typeface="Lato"/>
            </a:endParaRPr>
          </a:p>
          <a:p>
            <a:pPr indent="0" lvl="0" marL="0" marR="0" rtl="0" algn="l">
              <a:lnSpc>
                <a:spcPct val="100000"/>
              </a:lnSpc>
              <a:spcBef>
                <a:spcPts val="0"/>
              </a:spcBef>
              <a:spcAft>
                <a:spcPts val="0"/>
              </a:spcAft>
              <a:buClr>
                <a:srgbClr val="FF9900"/>
              </a:buClr>
              <a:buSzPts val="3000"/>
              <a:buFont typeface="Lato"/>
              <a:buNone/>
            </a:pPr>
            <a:r>
              <a:t/>
            </a:r>
            <a:endParaRPr b="1" i="0" sz="1400" u="none" cap="none" strike="noStrike">
              <a:solidFill>
                <a:srgbClr val="FF9900"/>
              </a:solidFill>
              <a:latin typeface="Lato"/>
              <a:ea typeface="Lato"/>
              <a:cs typeface="Lato"/>
              <a:sym typeface="Lato"/>
            </a:endParaRPr>
          </a:p>
          <a:p>
            <a:pPr indent="-360000" lvl="0" marL="360000" marR="0" rtl="0" algn="l">
              <a:lnSpc>
                <a:spcPct val="100000"/>
              </a:lnSpc>
              <a:spcBef>
                <a:spcPts val="0"/>
              </a:spcBef>
              <a:spcAft>
                <a:spcPts val="0"/>
              </a:spcAft>
              <a:buClr>
                <a:schemeClr val="dk1"/>
              </a:buClr>
              <a:buSzPts val="1400"/>
              <a:buFont typeface="Lato"/>
              <a:buChar char="●"/>
            </a:pPr>
            <a:r>
              <a:rPr b="1" i="0" lang="en-GB" sz="2200" u="none" cap="none" strike="noStrike">
                <a:solidFill>
                  <a:schemeClr val="dk1"/>
                </a:solidFill>
                <a:latin typeface="Lato"/>
                <a:ea typeface="Lato"/>
                <a:cs typeface="Lato"/>
                <a:sym typeface="Lato"/>
              </a:rPr>
              <a:t>W</a:t>
            </a:r>
            <a:r>
              <a:rPr b="1" i="0" lang="en-GB" sz="2000" u="none" cap="none" strike="noStrike">
                <a:solidFill>
                  <a:schemeClr val="dk1"/>
                </a:solidFill>
                <a:latin typeface="Lato"/>
                <a:ea typeface="Lato"/>
                <a:cs typeface="Lato"/>
                <a:sym typeface="Lato"/>
              </a:rPr>
              <a:t>hat do you think consumers did?</a:t>
            </a:r>
            <a:endParaRPr b="1" i="0" sz="2000" u="none" cap="none" strike="noStrike">
              <a:solidFill>
                <a:schemeClr val="dk1"/>
              </a:solidFill>
              <a:latin typeface="Lato"/>
              <a:ea typeface="Lato"/>
              <a:cs typeface="Lato"/>
              <a:sym typeface="Lato"/>
            </a:endParaRPr>
          </a:p>
          <a:p>
            <a:pPr indent="-360000" lvl="0" marL="360000" marR="0" rtl="0" algn="l">
              <a:lnSpc>
                <a:spcPct val="100000"/>
              </a:lnSpc>
              <a:spcBef>
                <a:spcPts val="0"/>
              </a:spcBef>
              <a:spcAft>
                <a:spcPts val="0"/>
              </a:spcAft>
              <a:buClr>
                <a:schemeClr val="dk1"/>
              </a:buClr>
              <a:buSzPts val="1400"/>
              <a:buFont typeface="Lato"/>
              <a:buChar char="●"/>
            </a:pPr>
            <a:r>
              <a:rPr b="1" i="0" lang="en-GB" sz="2000" u="none" cap="none" strike="noStrike">
                <a:solidFill>
                  <a:schemeClr val="dk1"/>
                </a:solidFill>
                <a:latin typeface="Lato"/>
                <a:ea typeface="Lato"/>
                <a:cs typeface="Lato"/>
                <a:sym typeface="Lato"/>
              </a:rPr>
              <a:t>What do you think happened to the value of the coin?</a:t>
            </a:r>
            <a:endParaRPr b="1" i="0" sz="2000" u="none" cap="none" strike="noStrike">
              <a:solidFill>
                <a:schemeClr val="dk1"/>
              </a:solidFill>
              <a:latin typeface="Lato"/>
              <a:ea typeface="Lato"/>
              <a:cs typeface="Lato"/>
              <a:sym typeface="Lato"/>
            </a:endParaRPr>
          </a:p>
        </p:txBody>
      </p:sp>
      <p:grpSp>
        <p:nvGrpSpPr>
          <p:cNvPr id="371" name="Google Shape;371;g12d7a4eba7a_0_0"/>
          <p:cNvGrpSpPr/>
          <p:nvPr/>
        </p:nvGrpSpPr>
        <p:grpSpPr>
          <a:xfrm>
            <a:off x="2278059" y="1238785"/>
            <a:ext cx="5601986" cy="3708970"/>
            <a:chOff x="199275" y="872125"/>
            <a:chExt cx="5906775" cy="4037193"/>
          </a:xfrm>
        </p:grpSpPr>
        <p:pic>
          <p:nvPicPr>
            <p:cNvPr id="372" name="Google Shape;372;g12d7a4eba7a_0_0"/>
            <p:cNvPicPr preferRelativeResize="0"/>
            <p:nvPr/>
          </p:nvPicPr>
          <p:blipFill rotWithShape="1">
            <a:blip r:embed="rId3">
              <a:alphaModFix/>
            </a:blip>
            <a:srcRect b="0" l="0" r="0" t="0"/>
            <a:stretch/>
          </p:blipFill>
          <p:spPr>
            <a:xfrm>
              <a:off x="3473975" y="872125"/>
              <a:ext cx="2632075" cy="4023625"/>
            </a:xfrm>
            <a:prstGeom prst="rect">
              <a:avLst/>
            </a:prstGeom>
            <a:noFill/>
            <a:ln>
              <a:noFill/>
            </a:ln>
          </p:spPr>
        </p:pic>
        <p:pic>
          <p:nvPicPr>
            <p:cNvPr id="373" name="Google Shape;373;g12d7a4eba7a_0_0"/>
            <p:cNvPicPr preferRelativeResize="0"/>
            <p:nvPr/>
          </p:nvPicPr>
          <p:blipFill rotWithShape="1">
            <a:blip r:embed="rId4">
              <a:alphaModFix/>
            </a:blip>
            <a:srcRect b="0" l="0" r="0" t="0"/>
            <a:stretch/>
          </p:blipFill>
          <p:spPr>
            <a:xfrm>
              <a:off x="199275" y="2193868"/>
              <a:ext cx="5187726" cy="2715450"/>
            </a:xfrm>
            <a:prstGeom prst="rect">
              <a:avLst/>
            </a:prstGeom>
            <a:noFill/>
            <a:ln>
              <a:noFill/>
            </a:ln>
          </p:spPr>
        </p:pic>
      </p:grpSp>
      <p:sp>
        <p:nvSpPr>
          <p:cNvPr id="374" name="Google Shape;374;g12d7a4eba7a_0_0"/>
          <p:cNvSpPr txBox="1"/>
          <p:nvPr/>
        </p:nvSpPr>
        <p:spPr>
          <a:xfrm>
            <a:off x="227950" y="192950"/>
            <a:ext cx="8070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800" u="none" cap="none" strike="noStrike">
                <a:solidFill>
                  <a:schemeClr val="accent2"/>
                </a:solidFill>
                <a:latin typeface="Lato"/>
                <a:ea typeface="Lato"/>
                <a:cs typeface="Lato"/>
                <a:sym typeface="Lato"/>
              </a:rPr>
              <a:t>How does social media impact decision- making?</a:t>
            </a:r>
            <a:endParaRPr b="0" i="0" sz="2800" u="none" cap="none" strike="noStrike">
              <a:solidFill>
                <a:schemeClr val="accent2"/>
              </a:solidFill>
              <a:latin typeface="Arial"/>
              <a:ea typeface="Arial"/>
              <a:cs typeface="Arial"/>
              <a:sym typeface="Arial"/>
            </a:endParaRPr>
          </a:p>
        </p:txBody>
      </p:sp>
      <p:sp>
        <p:nvSpPr>
          <p:cNvPr id="375" name="Google Shape;375;g12d7a4eba7a_0_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grpSp>
        <p:nvGrpSpPr>
          <p:cNvPr id="380" name="Google Shape;380;g14052082458_0_192"/>
          <p:cNvGrpSpPr/>
          <p:nvPr/>
        </p:nvGrpSpPr>
        <p:grpSpPr>
          <a:xfrm>
            <a:off x="5113779" y="1531694"/>
            <a:ext cx="3906151" cy="2764299"/>
            <a:chOff x="199275" y="872125"/>
            <a:chExt cx="5906775" cy="4066342"/>
          </a:xfrm>
        </p:grpSpPr>
        <p:pic>
          <p:nvPicPr>
            <p:cNvPr id="381" name="Google Shape;381;g14052082458_0_192"/>
            <p:cNvPicPr preferRelativeResize="0"/>
            <p:nvPr/>
          </p:nvPicPr>
          <p:blipFill rotWithShape="1">
            <a:blip r:embed="rId3">
              <a:alphaModFix/>
            </a:blip>
            <a:srcRect b="0" l="0" r="0" t="0"/>
            <a:stretch/>
          </p:blipFill>
          <p:spPr>
            <a:xfrm>
              <a:off x="3473975" y="872125"/>
              <a:ext cx="2632075" cy="4023625"/>
            </a:xfrm>
            <a:prstGeom prst="rect">
              <a:avLst/>
            </a:prstGeom>
            <a:noFill/>
            <a:ln>
              <a:noFill/>
            </a:ln>
          </p:spPr>
        </p:pic>
        <p:pic>
          <p:nvPicPr>
            <p:cNvPr id="382" name="Google Shape;382;g14052082458_0_192"/>
            <p:cNvPicPr preferRelativeResize="0"/>
            <p:nvPr/>
          </p:nvPicPr>
          <p:blipFill rotWithShape="1">
            <a:blip r:embed="rId4">
              <a:alphaModFix/>
            </a:blip>
            <a:srcRect b="0" l="0" r="0" t="0"/>
            <a:stretch/>
          </p:blipFill>
          <p:spPr>
            <a:xfrm>
              <a:off x="199275" y="2223017"/>
              <a:ext cx="5187726" cy="2715450"/>
            </a:xfrm>
            <a:prstGeom prst="rect">
              <a:avLst/>
            </a:prstGeom>
            <a:noFill/>
            <a:ln>
              <a:noFill/>
            </a:ln>
          </p:spPr>
        </p:pic>
      </p:grpSp>
      <p:sp>
        <p:nvSpPr>
          <p:cNvPr id="383" name="Google Shape;383;g14052082458_0_192"/>
          <p:cNvSpPr txBox="1"/>
          <p:nvPr/>
        </p:nvSpPr>
        <p:spPr>
          <a:xfrm>
            <a:off x="0" y="858775"/>
            <a:ext cx="72696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br>
              <a:rPr b="0" i="0" lang="en-GB" sz="1400" u="none" cap="none" strike="noStrike">
                <a:solidFill>
                  <a:srgbClr val="000000"/>
                </a:solidFill>
                <a:latin typeface="Lato"/>
                <a:ea typeface="Lato"/>
                <a:cs typeface="Lato"/>
                <a:sym typeface="Lato"/>
              </a:rPr>
            </a:br>
            <a:r>
              <a:rPr b="0" i="0" lang="en-GB" sz="1400" u="none" cap="none" strike="noStrike">
                <a:solidFill>
                  <a:srgbClr val="000000"/>
                </a:solidFill>
                <a:latin typeface="Lato"/>
                <a:ea typeface="Lato"/>
                <a:cs typeface="Lato"/>
                <a:sym typeface="Lato"/>
                <a:extLst>
                  <a:ext uri="http://customooxmlschemas.google.com/">
                    <go:slidesCustomData xmlns:go="http://customooxmlschemas.google.com/" textRoundtripDataId="29"/>
                  </a:ext>
                </a:extLst>
              </a:rPr>
              <a:t>Influencers </a:t>
            </a:r>
            <a:r>
              <a:rPr b="0" i="0" lang="en-GB" sz="1400" u="none" cap="none" strike="noStrike">
                <a:solidFill>
                  <a:srgbClr val="000000"/>
                </a:solidFill>
                <a:latin typeface="Lato"/>
                <a:ea typeface="Lato"/>
                <a:cs typeface="Lato"/>
                <a:sym typeface="Lato"/>
              </a:rPr>
              <a:t>promote everything from fas</a:t>
            </a:r>
            <a:r>
              <a:rPr lang="en-GB">
                <a:latin typeface="Lato"/>
                <a:ea typeface="Lato"/>
                <a:cs typeface="Lato"/>
                <a:sym typeface="Lato"/>
              </a:rPr>
              <a:t>hion to sport and also cryptocurrencies. Companies pay them to do this because s</a:t>
            </a:r>
            <a:r>
              <a:rPr b="0" i="0" lang="en-GB" sz="1400" u="none" cap="none" strike="noStrike">
                <a:solidFill>
                  <a:srgbClr val="000000"/>
                </a:solidFill>
                <a:latin typeface="Lato"/>
                <a:ea typeface="Lato"/>
                <a:cs typeface="Lato"/>
                <a:sym typeface="Lato"/>
              </a:rPr>
              <a:t>eeing someone you like endorse a product can be really encouraging.</a:t>
            </a:r>
            <a:r>
              <a:rPr lang="en-GB">
                <a:latin typeface="Lato"/>
                <a:ea typeface="Lato"/>
                <a:cs typeface="Lato"/>
                <a:sym typeface="Lato"/>
              </a:rPr>
              <a:t> </a:t>
            </a:r>
            <a:r>
              <a:rPr lang="en-GB">
                <a:latin typeface="Lato"/>
                <a:ea typeface="Lato"/>
                <a:cs typeface="Lato"/>
                <a:sym typeface="Lato"/>
              </a:rPr>
              <a:t>But </a:t>
            </a:r>
            <a:r>
              <a:rPr b="1" lang="en-GB">
                <a:latin typeface="Lato"/>
                <a:ea typeface="Lato"/>
                <a:cs typeface="Lato"/>
                <a:sym typeface="Lato"/>
              </a:rPr>
              <a:t>influencers are not always right!</a:t>
            </a:r>
            <a:r>
              <a:rPr lang="en-GB">
                <a:latin typeface="Lato"/>
                <a:ea typeface="Lato"/>
                <a:cs typeface="Lato"/>
                <a:sym typeface="Lato"/>
              </a:rPr>
              <a:t>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lang="en-GB">
                <a:latin typeface="Lato"/>
                <a:ea typeface="Lato"/>
                <a:cs typeface="Lato"/>
                <a:sym typeface="Lato"/>
              </a:rPr>
              <a:t>R</a:t>
            </a:r>
            <a:r>
              <a:rPr b="0" i="0" lang="en-GB" sz="1400" u="none" cap="none" strike="noStrike">
                <a:solidFill>
                  <a:srgbClr val="000000"/>
                </a:solidFill>
                <a:latin typeface="Lato"/>
                <a:ea typeface="Lato"/>
                <a:cs typeface="Lato"/>
                <a:sym typeface="Lato"/>
              </a:rPr>
              <a:t>eality star </a:t>
            </a:r>
            <a:r>
              <a:rPr b="1" i="0" lang="en-GB" sz="1400" u="none" cap="none" strike="noStrike">
                <a:solidFill>
                  <a:srgbClr val="000000"/>
                </a:solidFill>
                <a:latin typeface="Lato"/>
                <a:ea typeface="Lato"/>
                <a:cs typeface="Lato"/>
                <a:sym typeface="Lato"/>
              </a:rPr>
              <a:t>Kim Kardashian</a:t>
            </a:r>
            <a:r>
              <a:rPr b="0" i="0" lang="en-GB" sz="1400" u="none" cap="none" strike="noStrike">
                <a:solidFill>
                  <a:srgbClr val="000000"/>
                </a:solidFill>
                <a:latin typeface="Lato"/>
                <a:ea typeface="Lato"/>
                <a:cs typeface="Lato"/>
                <a:sym typeface="Lato"/>
              </a:rPr>
              <a:t> and boxer</a:t>
            </a:r>
            <a:r>
              <a:rPr lang="en-GB">
                <a:latin typeface="Lato"/>
                <a:ea typeface="Lato"/>
                <a:cs typeface="Lato"/>
                <a:sym typeface="Lato"/>
              </a:rPr>
              <a:t> </a:t>
            </a:r>
            <a:r>
              <a:rPr b="1" i="0" lang="en-GB" sz="1400" u="none" cap="none" strike="noStrike">
                <a:solidFill>
                  <a:srgbClr val="000000"/>
                </a:solidFill>
                <a:latin typeface="Lato"/>
                <a:ea typeface="Lato"/>
                <a:cs typeface="Lato"/>
                <a:sym typeface="Lato"/>
              </a:rPr>
              <a:t>Floyd Mayweather</a:t>
            </a:r>
            <a:r>
              <a:rPr b="0" i="0" lang="en-GB" sz="1400" u="none" cap="none" strike="noStrike">
                <a:solidFill>
                  <a:srgbClr val="000000"/>
                </a:solidFill>
                <a:latin typeface="Lato"/>
                <a:ea typeface="Lato"/>
                <a:cs typeface="Lato"/>
                <a:sym typeface="Lato"/>
              </a:rPr>
              <a:t> promoted the Ethereum Max coin to their </a:t>
            </a:r>
            <a:r>
              <a:rPr lang="en-GB">
                <a:latin typeface="Lato"/>
                <a:ea typeface="Lato"/>
                <a:cs typeface="Lato"/>
                <a:sym typeface="Lato"/>
              </a:rPr>
              <a:t>followers</a:t>
            </a:r>
            <a:r>
              <a:rPr b="0" i="0" lang="en-GB" sz="1400" u="none" cap="none" strike="noStrike">
                <a:solidFill>
                  <a:srgbClr val="000000"/>
                </a:solidFill>
                <a:latin typeface="Lato"/>
                <a:ea typeface="Lato"/>
                <a:cs typeface="Lato"/>
                <a:sym typeface="Lato"/>
              </a:rPr>
              <a:t> last year. But then, the value of the coin fell sharply. If you</a:t>
            </a:r>
            <a:r>
              <a:rPr lang="en-GB">
                <a:latin typeface="Lato"/>
                <a:ea typeface="Lato"/>
                <a:cs typeface="Lato"/>
                <a:sym typeface="Lato"/>
              </a:rPr>
              <a:t> had</a:t>
            </a:r>
            <a:r>
              <a:rPr b="0" i="0" lang="en-GB" sz="1400" u="none" cap="none" strike="noStrike">
                <a:solidFill>
                  <a:srgbClr val="000000"/>
                </a:solidFill>
                <a:latin typeface="Lato"/>
                <a:ea typeface="Lato"/>
                <a:cs typeface="Lato"/>
                <a:sym typeface="Lato"/>
              </a:rPr>
              <a:t> put $100 into the coins when</a:t>
            </a:r>
            <a:r>
              <a:rPr lang="en-GB">
                <a:latin typeface="Lato"/>
                <a:ea typeface="Lato"/>
                <a:cs typeface="Lato"/>
                <a:sym typeface="Lato"/>
              </a:rPr>
              <a:t> </a:t>
            </a:r>
            <a:r>
              <a:rPr b="0" i="0" lang="en-GB" sz="1400" u="none" cap="none" strike="noStrike">
                <a:solidFill>
                  <a:srgbClr val="000000"/>
                </a:solidFill>
                <a:latin typeface="Lato"/>
                <a:ea typeface="Lato"/>
                <a:cs typeface="Lato"/>
                <a:sym typeface="Lato"/>
              </a:rPr>
              <a:t>those ads ran </a:t>
            </a:r>
            <a:r>
              <a:rPr lang="en-GB">
                <a:latin typeface="Lato"/>
                <a:ea typeface="Lato"/>
                <a:cs typeface="Lato"/>
                <a:sym typeface="Lato"/>
              </a:rPr>
              <a:t>in </a:t>
            </a:r>
            <a:r>
              <a:rPr b="0" i="0" lang="en-GB" sz="1400" u="none" cap="none" strike="noStrike">
                <a:solidFill>
                  <a:srgbClr val="000000"/>
                </a:solidFill>
                <a:latin typeface="Lato"/>
                <a:ea typeface="Lato"/>
                <a:cs typeface="Lato"/>
                <a:sym typeface="Lato"/>
                <a:extLst>
                  <a:ext uri="http://customooxmlschemas.google.com/">
                    <go:slidesCustomData xmlns:go="http://customooxmlschemas.google.com/" textRoundtripDataId="30"/>
                  </a:ext>
                </a:extLst>
              </a:rPr>
              <a:t>May</a:t>
            </a:r>
            <a:r>
              <a:rPr b="0" i="0" lang="en-GB" sz="1400" u="none" cap="none" strike="noStrike">
                <a:solidFill>
                  <a:srgbClr val="000000"/>
                </a:solidFill>
                <a:latin typeface="Lato"/>
                <a:ea typeface="Lato"/>
                <a:cs typeface="Lato"/>
                <a:sym typeface="Lato"/>
              </a:rPr>
              <a:t> 2021</a:t>
            </a:r>
            <a:r>
              <a:rPr b="0" i="0" lang="en-GB" sz="1400" u="none" cap="none" strike="noStrike">
                <a:solidFill>
                  <a:srgbClr val="000000"/>
                </a:solidFill>
                <a:latin typeface="Lato"/>
                <a:ea typeface="Lato"/>
                <a:cs typeface="Lato"/>
                <a:sym typeface="Lato"/>
              </a:rPr>
              <a:t>, it would have been worth just $3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Lato"/>
                <a:ea typeface="Lato"/>
                <a:cs typeface="Lato"/>
                <a:sym typeface="Lato"/>
                <a:extLst>
                  <a:ext uri="http://customooxmlschemas.google.com/">
                    <go:slidesCustomData xmlns:go="http://customooxmlschemas.google.com/" textRoundtripDataId="31"/>
                  </a:ext>
                </a:extLst>
              </a:rPr>
              <a:t>by the end of the year</a:t>
            </a:r>
            <a:r>
              <a:rPr b="0" i="0" lang="en-GB" sz="1400" u="none" cap="none" strike="noStrike">
                <a:solidFill>
                  <a:srgbClr val="000000"/>
                </a:solidFill>
                <a:latin typeface="Lato"/>
                <a:ea typeface="Lato"/>
                <a:cs typeface="Lato"/>
                <a:sym typeface="Lato"/>
              </a:rPr>
              <a:t>.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br>
              <a:rPr b="0" i="0" lang="en-GB" sz="1400" u="none" cap="none" strike="noStrike">
                <a:solidFill>
                  <a:srgbClr val="000000"/>
                </a:solidFill>
                <a:latin typeface="Lato"/>
                <a:ea typeface="Lato"/>
                <a:cs typeface="Lato"/>
                <a:sym typeface="Lato"/>
              </a:rPr>
            </a:br>
            <a:r>
              <a:rPr b="0" i="0" lang="en-GB" sz="1400" u="none" cap="none" strike="noStrike">
                <a:solidFill>
                  <a:srgbClr val="000000"/>
                </a:solidFill>
                <a:latin typeface="Lato"/>
                <a:ea typeface="Lato"/>
                <a:cs typeface="Lato"/>
                <a:sym typeface="Lato"/>
              </a:rPr>
              <a:t>The celebrities</a:t>
            </a:r>
            <a:r>
              <a:rPr lang="en-GB">
                <a:latin typeface="Lato"/>
                <a:ea typeface="Lato"/>
                <a:cs typeface="Lato"/>
                <a:sym typeface="Lato"/>
              </a:rPr>
              <a:t>, along with the executives from EthereumMax, hit the headlines</a:t>
            </a:r>
            <a:endParaRPr>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lang="en-GB">
                <a:latin typeface="Lato"/>
                <a:ea typeface="Lato"/>
                <a:cs typeface="Lato"/>
                <a:sym typeface="Lato"/>
              </a:rPr>
              <a:t>when investors sued,</a:t>
            </a:r>
            <a:r>
              <a:rPr b="0" i="0" lang="en-GB" sz="1400" u="none" cap="none" strike="noStrike">
                <a:solidFill>
                  <a:srgbClr val="000000"/>
                </a:solidFill>
                <a:latin typeface="Lato"/>
                <a:ea typeface="Lato"/>
                <a:cs typeface="Lato"/>
                <a:sym typeface="Lato"/>
              </a:rPr>
              <a:t> accus</a:t>
            </a:r>
            <a:r>
              <a:rPr lang="en-GB">
                <a:latin typeface="Lato"/>
                <a:ea typeface="Lato"/>
                <a:cs typeface="Lato"/>
                <a:sym typeface="Lato"/>
              </a:rPr>
              <a:t>ing</a:t>
            </a:r>
            <a:r>
              <a:rPr b="0" i="0" lang="en-GB" sz="1400" u="none" cap="none" strike="noStrike">
                <a:solidFill>
                  <a:srgbClr val="000000"/>
                </a:solidFill>
                <a:latin typeface="Lato"/>
                <a:ea typeface="Lato"/>
                <a:cs typeface="Lato"/>
                <a:sym typeface="Lato"/>
              </a:rPr>
              <a:t> them of all</a:t>
            </a:r>
            <a:r>
              <a:rPr lang="en-GB">
                <a:latin typeface="Lato"/>
                <a:ea typeface="Lato"/>
                <a:cs typeface="Lato"/>
                <a:sym typeface="Lato"/>
              </a:rPr>
              <a:t>egedly </a:t>
            </a:r>
            <a:r>
              <a:rPr b="0" i="0" lang="en-GB" sz="1400" u="none" cap="none" strike="noStrike">
                <a:solidFill>
                  <a:srgbClr val="000000"/>
                </a:solidFill>
                <a:latin typeface="Lato"/>
                <a:ea typeface="Lato"/>
                <a:cs typeface="Lato"/>
                <a:sym typeface="Lato"/>
              </a:rPr>
              <a:t>making “false and misleading”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Lato"/>
                <a:ea typeface="Lato"/>
                <a:cs typeface="Lato"/>
                <a:sym typeface="Lato"/>
              </a:rPr>
              <a:t>statements to their</a:t>
            </a:r>
            <a:r>
              <a:rPr lang="en-GB">
                <a:latin typeface="Lato"/>
                <a:ea typeface="Lato"/>
                <a:cs typeface="Lato"/>
                <a:sym typeface="Lato"/>
              </a:rPr>
              <a:t> </a:t>
            </a:r>
            <a:r>
              <a:rPr b="0" i="0" lang="en-GB" sz="1400" u="none" cap="none" strike="noStrike">
                <a:solidFill>
                  <a:srgbClr val="000000"/>
                </a:solidFill>
                <a:latin typeface="Lato"/>
                <a:ea typeface="Lato"/>
                <a:cs typeface="Lato"/>
                <a:sym typeface="Lato"/>
              </a:rPr>
              <a:t>fans.</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br>
              <a:rPr b="0" i="0" lang="en-GB" sz="1400" u="none" cap="none" strike="noStrike">
                <a:solidFill>
                  <a:srgbClr val="000000"/>
                </a:solidFill>
                <a:latin typeface="Lato"/>
                <a:ea typeface="Lato"/>
                <a:cs typeface="Lato"/>
                <a:sym typeface="Lato"/>
              </a:rPr>
            </a:br>
            <a:endParaRPr b="0" i="0" sz="1400" u="none" cap="none" strike="noStrike">
              <a:solidFill>
                <a:srgbClr val="000000"/>
              </a:solidFill>
              <a:latin typeface="Lato"/>
              <a:ea typeface="Lato"/>
              <a:cs typeface="Lato"/>
              <a:sym typeface="Lato"/>
            </a:endParaRPr>
          </a:p>
        </p:txBody>
      </p:sp>
      <p:sp>
        <p:nvSpPr>
          <p:cNvPr id="384" name="Google Shape;384;g14052082458_0_192"/>
          <p:cNvSpPr txBox="1"/>
          <p:nvPr/>
        </p:nvSpPr>
        <p:spPr>
          <a:xfrm>
            <a:off x="205350" y="192950"/>
            <a:ext cx="8070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800" u="none" cap="none" strike="noStrike">
                <a:solidFill>
                  <a:schemeClr val="accent2"/>
                </a:solidFill>
                <a:latin typeface="Lato"/>
                <a:ea typeface="Lato"/>
                <a:cs typeface="Lato"/>
                <a:sym typeface="Lato"/>
              </a:rPr>
              <a:t>How does social media impact decision- making?</a:t>
            </a:r>
            <a:endParaRPr b="0" i="0" sz="2800" u="none" cap="none" strike="noStrike">
              <a:solidFill>
                <a:schemeClr val="accent2"/>
              </a:solidFill>
              <a:latin typeface="Arial"/>
              <a:ea typeface="Arial"/>
              <a:cs typeface="Arial"/>
              <a:sym typeface="Arial"/>
            </a:endParaRPr>
          </a:p>
        </p:txBody>
      </p:sp>
      <p:sp>
        <p:nvSpPr>
          <p:cNvPr id="385" name="Google Shape;385;g14052082458_0_19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15"/>
          <p:cNvSpPr txBox="1"/>
          <p:nvPr>
            <p:ph type="ctrTitle"/>
          </p:nvPr>
        </p:nvSpPr>
        <p:spPr>
          <a:xfrm>
            <a:off x="292900" y="294252"/>
            <a:ext cx="6785100" cy="6531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200" u="none" cap="none" strike="noStrike">
                <a:solidFill>
                  <a:srgbClr val="FF8022"/>
                </a:solidFill>
                <a:latin typeface="Lato"/>
                <a:ea typeface="Lato"/>
                <a:cs typeface="Lato"/>
                <a:sym typeface="Lato"/>
              </a:rPr>
              <a:t>Other red flags! </a:t>
            </a:r>
            <a:r>
              <a:rPr b="1" lang="en-GB" sz="3200">
                <a:solidFill>
                  <a:srgbClr val="FF8022"/>
                </a:solidFill>
                <a:latin typeface="Lato"/>
                <a:ea typeface="Lato"/>
                <a:cs typeface="Lato"/>
                <a:sym typeface="Lato"/>
              </a:rPr>
              <a:t>‘</a:t>
            </a:r>
            <a:r>
              <a:rPr b="1" i="0" lang="en-GB" sz="3200" u="none" cap="none" strike="noStrike">
                <a:solidFill>
                  <a:schemeClr val="accent2"/>
                </a:solidFill>
                <a:latin typeface="Lato"/>
                <a:ea typeface="Lato"/>
                <a:cs typeface="Lato"/>
                <a:sym typeface="Lato"/>
                <a:extLst>
                  <a:ext uri="http://customooxmlschemas.google.com/">
                    <go:slidesCustomData xmlns:go="http://customooxmlschemas.google.com/" textRoundtripDataId="32"/>
                  </a:ext>
                </a:extLst>
              </a:rPr>
              <a:t>Pump</a:t>
            </a:r>
            <a:r>
              <a:rPr b="1" i="0" lang="en-GB" sz="3200" u="none" cap="none" strike="noStrike">
                <a:solidFill>
                  <a:schemeClr val="accent2"/>
                </a:solidFill>
                <a:latin typeface="Lato"/>
                <a:ea typeface="Lato"/>
                <a:cs typeface="Lato"/>
                <a:sym typeface="Lato"/>
              </a:rPr>
              <a:t> and dump’</a:t>
            </a:r>
            <a:endParaRPr b="1" i="0" sz="3200" u="none" cap="none" strike="noStrike">
              <a:solidFill>
                <a:srgbClr val="FF8022"/>
              </a:solidFill>
              <a:latin typeface="Lato"/>
              <a:ea typeface="Lato"/>
              <a:cs typeface="Lato"/>
              <a:sym typeface="Lato"/>
            </a:endParaRPr>
          </a:p>
        </p:txBody>
      </p:sp>
      <p:pic>
        <p:nvPicPr>
          <p:cNvPr descr="Flag" id="391" name="Google Shape;391;p15"/>
          <p:cNvPicPr preferRelativeResize="0"/>
          <p:nvPr/>
        </p:nvPicPr>
        <p:blipFill rotWithShape="1">
          <a:blip r:embed="rId3">
            <a:alphaModFix/>
          </a:blip>
          <a:srcRect b="0" l="0" r="0" t="0"/>
          <a:stretch/>
        </p:blipFill>
        <p:spPr>
          <a:xfrm>
            <a:off x="4195605" y="1164742"/>
            <a:ext cx="914400" cy="914400"/>
          </a:xfrm>
          <a:prstGeom prst="rect">
            <a:avLst/>
          </a:prstGeom>
          <a:noFill/>
          <a:ln>
            <a:noFill/>
          </a:ln>
        </p:spPr>
      </p:pic>
      <p:pic>
        <p:nvPicPr>
          <p:cNvPr descr="Flag" id="392" name="Google Shape;392;p15"/>
          <p:cNvPicPr preferRelativeResize="0"/>
          <p:nvPr/>
        </p:nvPicPr>
        <p:blipFill rotWithShape="1">
          <a:blip r:embed="rId3">
            <a:alphaModFix/>
          </a:blip>
          <a:srcRect b="0" l="0" r="0" t="0"/>
          <a:stretch/>
        </p:blipFill>
        <p:spPr>
          <a:xfrm>
            <a:off x="4195605" y="2333242"/>
            <a:ext cx="914400" cy="914400"/>
          </a:xfrm>
          <a:prstGeom prst="rect">
            <a:avLst/>
          </a:prstGeom>
          <a:noFill/>
          <a:ln>
            <a:noFill/>
          </a:ln>
        </p:spPr>
      </p:pic>
      <p:pic>
        <p:nvPicPr>
          <p:cNvPr descr="Flag" id="393" name="Google Shape;393;p15"/>
          <p:cNvPicPr preferRelativeResize="0"/>
          <p:nvPr/>
        </p:nvPicPr>
        <p:blipFill rotWithShape="1">
          <a:blip r:embed="rId3">
            <a:alphaModFix/>
          </a:blip>
          <a:srcRect b="0" l="0" r="0" t="0"/>
          <a:stretch/>
        </p:blipFill>
        <p:spPr>
          <a:xfrm>
            <a:off x="4195605" y="3483514"/>
            <a:ext cx="914400" cy="914400"/>
          </a:xfrm>
          <a:prstGeom prst="rect">
            <a:avLst/>
          </a:prstGeom>
          <a:noFill/>
          <a:ln>
            <a:noFill/>
          </a:ln>
        </p:spPr>
      </p:pic>
      <p:sp>
        <p:nvSpPr>
          <p:cNvPr id="394" name="Google Shape;394;p15"/>
          <p:cNvSpPr txBox="1"/>
          <p:nvPr/>
        </p:nvSpPr>
        <p:spPr>
          <a:xfrm>
            <a:off x="5133617" y="1240942"/>
            <a:ext cx="4188019"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Unknown coins rising rapidly in value</a:t>
            </a:r>
            <a:endParaRPr b="0" i="0" sz="2800" u="none" cap="none" strike="noStrike">
              <a:solidFill>
                <a:schemeClr val="lt1"/>
              </a:solidFill>
              <a:latin typeface="Arial"/>
              <a:ea typeface="Arial"/>
              <a:cs typeface="Arial"/>
              <a:sym typeface="Arial"/>
            </a:endParaRPr>
          </a:p>
        </p:txBody>
      </p:sp>
      <p:sp>
        <p:nvSpPr>
          <p:cNvPr id="395" name="Google Shape;395;p15"/>
          <p:cNvSpPr txBox="1"/>
          <p:nvPr/>
        </p:nvSpPr>
        <p:spPr>
          <a:xfrm>
            <a:off x="5133617" y="2455706"/>
            <a:ext cx="183324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Paid ads</a:t>
            </a:r>
            <a:endParaRPr b="0" i="0" sz="2800" u="none" cap="none" strike="noStrike">
              <a:solidFill>
                <a:schemeClr val="lt1"/>
              </a:solidFill>
              <a:latin typeface="Arial"/>
              <a:ea typeface="Arial"/>
              <a:cs typeface="Arial"/>
              <a:sym typeface="Arial"/>
            </a:endParaRPr>
          </a:p>
        </p:txBody>
      </p:sp>
      <p:sp>
        <p:nvSpPr>
          <p:cNvPr id="396" name="Google Shape;396;p15"/>
          <p:cNvSpPr txBox="1"/>
          <p:nvPr/>
        </p:nvSpPr>
        <p:spPr>
          <a:xfrm>
            <a:off x="5133617" y="3432664"/>
            <a:ext cx="3480612"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Lots of social media activity</a:t>
            </a:r>
            <a:endParaRPr b="0" i="0" sz="2800" u="none" cap="none" strike="noStrike">
              <a:solidFill>
                <a:schemeClr val="lt1"/>
              </a:solidFill>
              <a:latin typeface="Arial"/>
              <a:ea typeface="Arial"/>
              <a:cs typeface="Arial"/>
              <a:sym typeface="Arial"/>
            </a:endParaRPr>
          </a:p>
        </p:txBody>
      </p:sp>
      <p:sp>
        <p:nvSpPr>
          <p:cNvPr id="397" name="Google Shape;397;p15"/>
          <p:cNvSpPr txBox="1"/>
          <p:nvPr>
            <p:ph idx="12" type="sldNum"/>
          </p:nvPr>
        </p:nvSpPr>
        <p:spPr>
          <a:xfrm>
            <a:off x="8614234" y="3411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pic>
        <p:nvPicPr>
          <p:cNvPr descr="Since I've covered penny stocks (which are frequently pumped and dumped) previously, it makes sense to cover pump and dump schemes in general today.&#10;&#10;Nowadays, a lot of assets (bitcoin alternatives aka altcoins, for example) are pumped and dumped rather than just penny stocks. To be a good investor, you need to develop the habit of spotting pump and dump schemes and fortunately, this isn't very hard.&#10;&#10;Let's put the pump and dump approach under the microscope today, shall we?&#10;&#10;Please like, comment and subscribe if you've enjoyed this video.&#10;&#10;To support the channel, give me a minute (see what I did there?) of your time by visiting OneMinuteEconomics.com and reading my message.&#10;&#10;Bitcoin donations can be sent to 1AFYgM8Cmiiu5HjcXaP5aS1fEBJ5n3VDck and PayPal donations to oneminuteeconomics@gmail.com, any and all support is greatly appreciated!&#10;&#10;Oh and I've also started playing around with Patreon, my link is:&#10;&#10;https://www.patreon.com/oneminuteeconomics&#10;&#10;Interested in reading a good book?&#10;&#10;My first book, Wealth Management 2.0 (through which I do my best to help people manage their wealth properly, whether we're talking about someone who has a huge amount of money at his disposal or someone who is still living paycheck to paycheck), can be bought using the links below:&#10;&#10;Amazon - https://www.amazon.com/Wealth-Management-2-0-Financial-Professionals-ebook/dp/B01I1WA2BK&#10;&#10;Barnes &amp; Noble - http://www.barnesandnoble.com/w/wealth-management-20-andrei-polgar/1124435282?ean=2940153328942&#10;&#10;iBooks (Apple) - https://itun.es/us/wYSveb.l&#10;&#10;Kobo - https://store.kobobooks.com/en-us/ebook/wealth-management-2-0&#10;&#10;My second book, the Wall Street Journal and USA Today bestseller The Age of Anomaly (through which I help people prepare for financial calamities and become more financially resilient in general), can be bought using the links below.&#10;&#10;Amazon - https://www.amazon.com/Age-Anomaly-Spotting-Financial-Uncertainty-ebook/dp/B078SYL5YS&#10;&#10;Barnes &amp; Noble - https://www.barnesandnoble.com/w/the-age-of-anomaly-andrei-polgar/1127084693?ean=2940155383970&#10;&#10;iBooks (Apple) - https://itunes.apple.com/us/book/age-anomaly-spotting-financial-storms-in-sea-uncertainty/id1331704265&#10;&#10;Kobo - https://www.kobo.com/ww/en/ebook/the-age-of-anomaly-spotting-financial-storms-in-a-sea-of-uncertainty&#10;&#10;Last but not least, if you'd like to follow me on social media, use one of the links below:&#10;&#10;https://www.facebook.com/oneminuteeconomics&#10;&#10;https://twitter.com/andreipolgar&#10;&#10;https://ro.linkedin.com/in/andrei-polgar-9a11a561" id="398" name="Google Shape;398;p15" title="Pump and Dump Schemes Explained in One Minute">
            <a:hlinkClick r:id="rId4"/>
          </p:cNvPr>
          <p:cNvPicPr preferRelativeResize="0"/>
          <p:nvPr/>
        </p:nvPicPr>
        <p:blipFill>
          <a:blip r:embed="rId5">
            <a:alphaModFix/>
          </a:blip>
          <a:stretch>
            <a:fillRect/>
          </a:stretch>
        </p:blipFill>
        <p:spPr>
          <a:xfrm>
            <a:off x="292900" y="1341927"/>
            <a:ext cx="3738406" cy="280380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8"/>
                                        </p:tgtEl>
                                        <p:attrNameLst>
                                          <p:attrName>style.visibility</p:attrName>
                                        </p:attrNameLst>
                                      </p:cBhvr>
                                      <p:to>
                                        <p:strVal val="visible"/>
                                      </p:to>
                                    </p:set>
                                    <p:animEffect filter="fade" transition="in">
                                      <p:cBhvr>
                                        <p:cTn dur="1000"/>
                                        <p:tgtEl>
                                          <p:spTgt spid="3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g143409b8039_0_402"/>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04" name="Google Shape;404;g143409b8039_0_402"/>
          <p:cNvSpPr txBox="1"/>
          <p:nvPr/>
        </p:nvSpPr>
        <p:spPr>
          <a:xfrm>
            <a:off x="0" y="131300"/>
            <a:ext cx="59847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3200"/>
              <a:buFont typeface="Arial"/>
              <a:buNone/>
            </a:pPr>
            <a:r>
              <a:t/>
            </a:r>
            <a:endParaRPr b="0" i="0" sz="3200" u="none" cap="none" strike="noStrike">
              <a:solidFill>
                <a:srgbClr val="000000"/>
              </a:solidFill>
              <a:latin typeface="Lato"/>
              <a:ea typeface="Lato"/>
              <a:cs typeface="Lato"/>
              <a:sym typeface="Lato"/>
            </a:endParaRPr>
          </a:p>
        </p:txBody>
      </p:sp>
      <p:pic>
        <p:nvPicPr>
          <p:cNvPr id="405" name="Google Shape;405;g143409b8039_0_402"/>
          <p:cNvPicPr preferRelativeResize="0"/>
          <p:nvPr/>
        </p:nvPicPr>
        <p:blipFill rotWithShape="1">
          <a:blip r:embed="rId3">
            <a:alphaModFix/>
          </a:blip>
          <a:srcRect b="0" l="0" r="0" t="0"/>
          <a:stretch/>
        </p:blipFill>
        <p:spPr>
          <a:xfrm>
            <a:off x="6178000" y="1549625"/>
            <a:ext cx="2600750" cy="2600750"/>
          </a:xfrm>
          <a:prstGeom prst="rect">
            <a:avLst/>
          </a:prstGeom>
          <a:noFill/>
          <a:ln>
            <a:noFill/>
          </a:ln>
        </p:spPr>
      </p:pic>
      <p:sp>
        <p:nvSpPr>
          <p:cNvPr id="406" name="Google Shape;406;g143409b8039_0_402"/>
          <p:cNvSpPr txBox="1"/>
          <p:nvPr/>
        </p:nvSpPr>
        <p:spPr>
          <a:xfrm>
            <a:off x="227950" y="1238775"/>
            <a:ext cx="6162600" cy="309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FF9900"/>
              </a:buClr>
              <a:buSzPts val="3000"/>
              <a:buFont typeface="Lato"/>
              <a:buNone/>
            </a:pPr>
            <a:r>
              <a:t/>
            </a:r>
            <a:endParaRPr b="1" i="0" sz="1500" u="none" cap="none" strike="noStrike">
              <a:solidFill>
                <a:srgbClr val="FF9900"/>
              </a:solidFill>
              <a:latin typeface="Lato"/>
              <a:ea typeface="Lato"/>
              <a:cs typeface="Lato"/>
              <a:sym typeface="Lato"/>
            </a:endParaRPr>
          </a:p>
          <a:p>
            <a:pPr indent="0" lvl="0" marL="0" marR="0" rtl="0" algn="l">
              <a:lnSpc>
                <a:spcPct val="100000"/>
              </a:lnSpc>
              <a:spcBef>
                <a:spcPts val="0"/>
              </a:spcBef>
              <a:spcAft>
                <a:spcPts val="0"/>
              </a:spcAft>
              <a:buClr>
                <a:srgbClr val="FF9900"/>
              </a:buClr>
              <a:buSzPts val="3000"/>
              <a:buFont typeface="Lato"/>
              <a:buNone/>
            </a:pPr>
            <a:r>
              <a:rPr b="1" i="0" lang="en-GB" sz="2400" u="none" cap="none" strike="noStrike">
                <a:solidFill>
                  <a:srgbClr val="FF9900"/>
                </a:solidFill>
                <a:latin typeface="Lato"/>
                <a:ea typeface="Lato"/>
                <a:cs typeface="Lato"/>
                <a:sym typeface="Lato"/>
              </a:rPr>
              <a:t>You receive this message from a </a:t>
            </a:r>
            <a:r>
              <a:rPr b="1" i="0" lang="en-GB" sz="2400" u="none" cap="none" strike="noStrike">
                <a:solidFill>
                  <a:srgbClr val="FF9900"/>
                </a:solidFill>
                <a:latin typeface="Lato"/>
                <a:ea typeface="Lato"/>
                <a:cs typeface="Lato"/>
                <a:sym typeface="Lato"/>
                <a:extLst>
                  <a:ext uri="http://customooxmlschemas.google.com/">
                    <go:slidesCustomData xmlns:go="http://customooxmlschemas.google.com/" textRoundtripDataId="33"/>
                  </a:ext>
                </a:extLst>
              </a:rPr>
              <a:t>friend</a:t>
            </a:r>
            <a:r>
              <a:rPr b="1" lang="en-GB" sz="2400">
                <a:solidFill>
                  <a:srgbClr val="FF9900"/>
                </a:solidFill>
                <a:latin typeface="Lato"/>
                <a:ea typeface="Lato"/>
                <a:cs typeface="Lato"/>
                <a:sym typeface="Lato"/>
              </a:rPr>
              <a:t>:</a:t>
            </a:r>
            <a:endParaRPr b="1" i="0" sz="2400" u="none" cap="none" strike="noStrike">
              <a:solidFill>
                <a:srgbClr val="FF9900"/>
              </a:solidFill>
              <a:latin typeface="Lato"/>
              <a:ea typeface="Lato"/>
              <a:cs typeface="Lato"/>
              <a:sym typeface="Lato"/>
            </a:endParaRPr>
          </a:p>
          <a:p>
            <a:pPr indent="0" lvl="0" marL="0" marR="0" rtl="0" algn="l">
              <a:lnSpc>
                <a:spcPct val="100000"/>
              </a:lnSpc>
              <a:spcBef>
                <a:spcPts val="0"/>
              </a:spcBef>
              <a:spcAft>
                <a:spcPts val="0"/>
              </a:spcAft>
              <a:buClr>
                <a:srgbClr val="FF9900"/>
              </a:buClr>
              <a:buSzPts val="3000"/>
              <a:buFont typeface="Lato"/>
              <a:buNone/>
            </a:pPr>
            <a:r>
              <a:t/>
            </a:r>
            <a:endParaRPr b="1" i="0" sz="1400" u="none" cap="none" strike="noStrike">
              <a:solidFill>
                <a:srgbClr val="FF99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rPr b="1" i="1" lang="en-GB" sz="2200" u="none" cap="none" strike="noStrike">
                <a:solidFill>
                  <a:schemeClr val="dk1"/>
                </a:solidFill>
                <a:latin typeface="Lato"/>
                <a:ea typeface="Lato"/>
                <a:cs typeface="Lato"/>
                <a:sym typeface="Lato"/>
              </a:rPr>
              <a:t>“Hey! Have you seen the price of </a:t>
            </a:r>
            <a:r>
              <a:rPr b="1" i="1" lang="en-GB" sz="2200">
                <a:solidFill>
                  <a:schemeClr val="dk1"/>
                </a:solidFill>
                <a:latin typeface="Lato"/>
                <a:ea typeface="Lato"/>
                <a:cs typeface="Lato"/>
                <a:sym typeface="Lato"/>
              </a:rPr>
              <a:t>Katta</a:t>
            </a:r>
            <a:r>
              <a:rPr b="1" i="1" lang="en-GB" sz="2200" u="none" cap="none" strike="noStrike">
                <a:solidFill>
                  <a:schemeClr val="dk1"/>
                </a:solidFill>
                <a:latin typeface="Lato"/>
                <a:ea typeface="Lato"/>
                <a:cs typeface="Lato"/>
                <a:sym typeface="Lato"/>
              </a:rPr>
              <a:t>coin?! </a:t>
            </a:r>
            <a:endParaRPr b="1" i="1" sz="22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rPr b="1" i="1" lang="en-GB" sz="2200" u="none" cap="none" strike="noStrike">
                <a:solidFill>
                  <a:schemeClr val="dk1"/>
                </a:solidFill>
                <a:latin typeface="Lato"/>
                <a:ea typeface="Lato"/>
                <a:cs typeface="Lato"/>
                <a:sym typeface="Lato"/>
              </a:rPr>
              <a:t>It’s 15% cheaper than it has been. </a:t>
            </a:r>
            <a:endParaRPr b="1" i="1" sz="22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rPr b="1" i="1" lang="en-GB" sz="2200" u="none" cap="none" strike="noStrike">
                <a:solidFill>
                  <a:schemeClr val="dk1"/>
                </a:solidFill>
                <a:latin typeface="Lato"/>
                <a:ea typeface="Lato"/>
                <a:cs typeface="Lato"/>
                <a:sym typeface="Lato"/>
              </a:rPr>
              <a:t>You should buy. I have!!!”</a:t>
            </a:r>
            <a:endParaRPr b="1" i="1" sz="22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t/>
            </a:r>
            <a:endParaRPr b="1" i="1" sz="22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FF9900"/>
              </a:buClr>
              <a:buSzPts val="3000"/>
              <a:buFont typeface="Lato"/>
              <a:buNone/>
            </a:pPr>
            <a:r>
              <a:rPr b="1" i="0" lang="en-GB" sz="2400" u="none" cap="none" strike="noStrike">
                <a:solidFill>
                  <a:srgbClr val="FF9900"/>
                </a:solidFill>
                <a:latin typeface="Lato"/>
                <a:ea typeface="Lato"/>
                <a:cs typeface="Lato"/>
                <a:sym typeface="Lato"/>
              </a:rPr>
              <a:t>Use the worksheet to create a conversation in response to the message</a:t>
            </a:r>
            <a:endParaRPr b="1" i="1" sz="2200" u="none" cap="none" strike="noStrike">
              <a:solidFill>
                <a:schemeClr val="dk1"/>
              </a:solidFill>
              <a:latin typeface="Lato"/>
              <a:ea typeface="Lato"/>
              <a:cs typeface="Lato"/>
              <a:sym typeface="Lato"/>
            </a:endParaRPr>
          </a:p>
        </p:txBody>
      </p:sp>
      <p:sp>
        <p:nvSpPr>
          <p:cNvPr id="407" name="Google Shape;407;g143409b8039_0_402"/>
          <p:cNvSpPr txBox="1"/>
          <p:nvPr/>
        </p:nvSpPr>
        <p:spPr>
          <a:xfrm>
            <a:off x="205350" y="192950"/>
            <a:ext cx="8070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800" u="none" cap="none" strike="noStrike">
                <a:solidFill>
                  <a:schemeClr val="accent2"/>
                </a:solidFill>
                <a:latin typeface="Lato"/>
                <a:ea typeface="Lato"/>
                <a:cs typeface="Lato"/>
                <a:sym typeface="Lato"/>
              </a:rPr>
              <a:t>How to manage influences</a:t>
            </a:r>
            <a:endParaRPr b="0" i="0" sz="2800" u="none" cap="none" strike="noStrike">
              <a:solidFill>
                <a:schemeClr val="accent2"/>
              </a:solidFill>
              <a:latin typeface="Arial"/>
              <a:ea typeface="Arial"/>
              <a:cs typeface="Arial"/>
              <a:sym typeface="Arial"/>
            </a:endParaRPr>
          </a:p>
        </p:txBody>
      </p:sp>
      <p:sp>
        <p:nvSpPr>
          <p:cNvPr id="408" name="Google Shape;408;g143409b8039_0_402"/>
          <p:cNvSpPr txBox="1"/>
          <p:nvPr/>
        </p:nvSpPr>
        <p:spPr>
          <a:xfrm>
            <a:off x="93050" y="4671800"/>
            <a:ext cx="3597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Resource </a:t>
            </a:r>
            <a:r>
              <a:rPr b="1" i="1" lang="en-GB" sz="1000">
                <a:solidFill>
                  <a:schemeClr val="accent2"/>
                </a:solidFill>
                <a:latin typeface="Lato"/>
                <a:ea typeface="Lato"/>
                <a:cs typeface="Lato"/>
                <a:sym typeface="Lato"/>
              </a:rPr>
              <a:t>5</a:t>
            </a:r>
            <a:r>
              <a:rPr b="1" i="1" lang="en-GB" sz="1000" u="none" cap="none" strike="noStrike">
                <a:solidFill>
                  <a:schemeClr val="accent2"/>
                </a:solidFill>
                <a:latin typeface="Lato"/>
                <a:ea typeface="Lato"/>
                <a:cs typeface="Lato"/>
                <a:sym typeface="Lato"/>
              </a:rPr>
              <a:t>: </a:t>
            </a:r>
            <a:r>
              <a:rPr b="1" i="1" lang="en-GB" sz="1000">
                <a:solidFill>
                  <a:schemeClr val="accent2"/>
                </a:solidFill>
                <a:latin typeface="Lato"/>
                <a:ea typeface="Lato"/>
                <a:cs typeface="Lato"/>
                <a:sym typeface="Lato"/>
              </a:rPr>
              <a:t>Text conversation t</a:t>
            </a:r>
            <a:r>
              <a:rPr b="1" i="1" lang="en-GB" sz="1000">
                <a:solidFill>
                  <a:schemeClr val="accent2"/>
                </a:solidFill>
                <a:latin typeface="Lato"/>
                <a:ea typeface="Lato"/>
                <a:cs typeface="Lato"/>
                <a:sym typeface="Lato"/>
              </a:rPr>
              <a:t>emplate </a:t>
            </a:r>
            <a:r>
              <a:rPr b="1" i="1" lang="en-GB" sz="1000" u="none" cap="none" strike="noStrike">
                <a:solidFill>
                  <a:schemeClr val="accent2"/>
                </a:solidFill>
                <a:latin typeface="Lato"/>
                <a:ea typeface="Lato"/>
                <a:cs typeface="Lato"/>
                <a:sym typeface="Lato"/>
              </a:rPr>
              <a:t> </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g137256c1b60_1_96"/>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14" name="Google Shape;414;g137256c1b60_1_96"/>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415" name="Google Shape;415;g137256c1b60_1_96"/>
          <p:cNvSpPr txBox="1"/>
          <p:nvPr/>
        </p:nvSpPr>
        <p:spPr>
          <a:xfrm>
            <a:off x="360375" y="1503475"/>
            <a:ext cx="8051700" cy="189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2000">
                <a:solidFill>
                  <a:schemeClr val="lt1"/>
                </a:solidFill>
                <a:latin typeface="Lato Black"/>
                <a:ea typeface="Lato Black"/>
                <a:cs typeface="Lato Black"/>
                <a:sym typeface="Lato Black"/>
              </a:rPr>
              <a:t>By the end of the session, I will be able to:</a:t>
            </a:r>
            <a:endParaRPr b="1" sz="1600">
              <a:solidFill>
                <a:schemeClr val="lt1"/>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what cryptocurrency is and how it compares with traditional money</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Recognise the influence of social media and my peers on my financial decisions</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Confidently identify the risks that crypto assets present</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the warning signs of crypto scams and what to do when I spot them</a:t>
            </a:r>
            <a:endParaRPr sz="1600">
              <a:solidFill>
                <a:srgbClr val="FFFFFF"/>
              </a:solidFill>
              <a:latin typeface="Lato"/>
              <a:ea typeface="Lato"/>
              <a:cs typeface="Lato"/>
              <a:sym typeface="Lato"/>
            </a:endParaRPr>
          </a:p>
        </p:txBody>
      </p:sp>
      <p:sp>
        <p:nvSpPr>
          <p:cNvPr id="416" name="Google Shape;416;g137256c1b60_1_96"/>
          <p:cNvSpPr txBox="1"/>
          <p:nvPr/>
        </p:nvSpPr>
        <p:spPr>
          <a:xfrm>
            <a:off x="360375" y="452850"/>
            <a:ext cx="73386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lang="en-GB" sz="2000">
                <a:solidFill>
                  <a:schemeClr val="lt1"/>
                </a:solidFill>
                <a:latin typeface="Lato"/>
                <a:ea typeface="Lato"/>
                <a:cs typeface="Lato"/>
                <a:sym typeface="Lato"/>
              </a:rPr>
              <a:t>‘I will learn how crypto assets work and how to assess the risks and opportunities that they present’</a:t>
            </a:r>
            <a:endParaRPr i="0" sz="2000" u="none" cap="none" strike="noStrike">
              <a:solidFill>
                <a:schemeClr val="lt1"/>
              </a:solidFill>
              <a:latin typeface="Lato Black"/>
              <a:ea typeface="Lato Black"/>
              <a:cs typeface="Lato Black"/>
              <a:sym typeface="Lato Black"/>
            </a:endParaRPr>
          </a:p>
        </p:txBody>
      </p:sp>
      <p:pic>
        <p:nvPicPr>
          <p:cNvPr id="417" name="Google Shape;417;g137256c1b60_1_96"/>
          <p:cNvPicPr preferRelativeResize="0"/>
          <p:nvPr/>
        </p:nvPicPr>
        <p:blipFill>
          <a:blip r:embed="rId3">
            <a:alphaModFix/>
          </a:blip>
          <a:stretch>
            <a:fillRect/>
          </a:stretch>
        </p:blipFill>
        <p:spPr>
          <a:xfrm>
            <a:off x="8147176" y="1860117"/>
            <a:ext cx="459499" cy="388384"/>
          </a:xfrm>
          <a:prstGeom prst="rect">
            <a:avLst/>
          </a:prstGeom>
          <a:noFill/>
          <a:ln>
            <a:noFill/>
          </a:ln>
        </p:spPr>
      </p:pic>
      <p:pic>
        <p:nvPicPr>
          <p:cNvPr id="418" name="Google Shape;418;g137256c1b60_1_96"/>
          <p:cNvPicPr preferRelativeResize="0"/>
          <p:nvPr/>
        </p:nvPicPr>
        <p:blipFill>
          <a:blip r:embed="rId3">
            <a:alphaModFix/>
          </a:blip>
          <a:stretch>
            <a:fillRect/>
          </a:stretch>
        </p:blipFill>
        <p:spPr>
          <a:xfrm>
            <a:off x="8147176" y="2248492"/>
            <a:ext cx="459499" cy="388384"/>
          </a:xfrm>
          <a:prstGeom prst="rect">
            <a:avLst/>
          </a:prstGeom>
          <a:noFill/>
          <a:ln>
            <a:noFill/>
          </a:ln>
        </p:spPr>
      </p:pic>
      <p:pic>
        <p:nvPicPr>
          <p:cNvPr id="419" name="Google Shape;419;g137256c1b60_1_96"/>
          <p:cNvPicPr preferRelativeResize="0"/>
          <p:nvPr/>
        </p:nvPicPr>
        <p:blipFill>
          <a:blip r:embed="rId3">
            <a:alphaModFix/>
          </a:blip>
          <a:stretch>
            <a:fillRect/>
          </a:stretch>
        </p:blipFill>
        <p:spPr>
          <a:xfrm>
            <a:off x="8147176" y="2604938"/>
            <a:ext cx="459499" cy="388384"/>
          </a:xfrm>
          <a:prstGeom prst="rect">
            <a:avLst/>
          </a:prstGeom>
          <a:noFill/>
          <a:ln>
            <a:noFill/>
          </a:ln>
        </p:spPr>
      </p:pic>
      <p:sp>
        <p:nvSpPr>
          <p:cNvPr id="420" name="Google Shape;420;g137256c1b60_1_96"/>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g143409b8039_0_408"/>
          <p:cNvSpPr txBox="1"/>
          <p:nvPr>
            <p:ph idx="12" type="sldNum"/>
          </p:nvPr>
        </p:nvSpPr>
        <p:spPr>
          <a:xfrm>
            <a:off x="8556784" y="4749851"/>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000000"/>
              </a:buClr>
              <a:buSzPts val="1000"/>
              <a:buFont typeface="Arial"/>
              <a:buNone/>
            </a:pPr>
            <a:fld id="{00000000-1234-1234-1234-123412341234}" type="slidenum">
              <a:rPr lang="en-GB" sz="1300">
                <a:solidFill>
                  <a:schemeClr val="dk1"/>
                </a:solidFill>
              </a:rPr>
              <a:t>‹#›</a:t>
            </a:fld>
            <a:endParaRPr sz="1300">
              <a:solidFill>
                <a:schemeClr val="dk1"/>
              </a:solidFill>
            </a:endParaRPr>
          </a:p>
        </p:txBody>
      </p:sp>
      <p:sp>
        <p:nvSpPr>
          <p:cNvPr id="426" name="Google Shape;426;g143409b8039_0_408"/>
          <p:cNvSpPr txBox="1"/>
          <p:nvPr/>
        </p:nvSpPr>
        <p:spPr>
          <a:xfrm>
            <a:off x="0" y="2091450"/>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None/>
            </a:pPr>
            <a:r>
              <a:rPr b="1" lang="en-GB" sz="5600">
                <a:solidFill>
                  <a:srgbClr val="FFFFFF"/>
                </a:solidFill>
                <a:latin typeface="Lato Black"/>
                <a:ea typeface="Lato Black"/>
                <a:cs typeface="Lato Black"/>
                <a:sym typeface="Lato Black"/>
              </a:rPr>
              <a:t>BREAK</a:t>
            </a:r>
            <a:endParaRPr sz="5600">
              <a:solidFill>
                <a:srgbClr val="FFFFFF"/>
              </a:solidFill>
              <a:latin typeface="Lato"/>
              <a:ea typeface="Lato"/>
              <a:cs typeface="Lato"/>
              <a:sym typeface="Lato"/>
            </a:endParaRPr>
          </a:p>
        </p:txBody>
      </p:sp>
      <p:sp>
        <p:nvSpPr>
          <p:cNvPr id="427" name="Google Shape;427;g143409b8039_0_408"/>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g1437502037d_0_6"/>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33" name="Google Shape;433;g1437502037d_0_6"/>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434" name="Google Shape;434;g1437502037d_0_6"/>
          <p:cNvSpPr txBox="1"/>
          <p:nvPr/>
        </p:nvSpPr>
        <p:spPr>
          <a:xfrm>
            <a:off x="0" y="1306500"/>
            <a:ext cx="9144000" cy="25305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lang="en-GB" sz="2400">
                <a:solidFill>
                  <a:srgbClr val="FFFFFF"/>
                </a:solidFill>
                <a:latin typeface="Lato"/>
                <a:ea typeface="Lato"/>
                <a:cs typeface="Lato"/>
                <a:sym typeface="Lato"/>
              </a:rPr>
              <a:t>Chapter 3:</a:t>
            </a:r>
            <a:endParaRPr sz="2400">
              <a:solidFill>
                <a:srgbClr val="FFFFFF"/>
              </a:solidFill>
              <a:latin typeface="Lato"/>
              <a:ea typeface="Lato"/>
              <a:cs typeface="Lato"/>
              <a:sym typeface="Lato"/>
            </a:endParaRPr>
          </a:p>
          <a:p>
            <a:pPr indent="0" lvl="0" marL="0" marR="0" rtl="0" algn="ctr">
              <a:lnSpc>
                <a:spcPct val="90000"/>
              </a:lnSpc>
              <a:spcBef>
                <a:spcPts val="0"/>
              </a:spcBef>
              <a:spcAft>
                <a:spcPts val="0"/>
              </a:spcAft>
              <a:buNone/>
            </a:pPr>
            <a:r>
              <a:rPr b="1" lang="en-GB" sz="5600">
                <a:solidFill>
                  <a:srgbClr val="FFFFFF"/>
                </a:solidFill>
                <a:latin typeface="Lato Black"/>
                <a:ea typeface="Lato Black"/>
                <a:cs typeface="Lato Black"/>
                <a:sym typeface="Lato Black"/>
              </a:rPr>
              <a:t>Research and making informed decisions</a:t>
            </a:r>
            <a:endParaRPr b="1" sz="5600">
              <a:solidFill>
                <a:srgbClr val="FFFFFF"/>
              </a:solidFill>
              <a:latin typeface="Lato Black"/>
              <a:ea typeface="Lato Black"/>
              <a:cs typeface="Lato Black"/>
              <a:sym typeface="Lato Black"/>
            </a:endParaRPr>
          </a:p>
          <a:p>
            <a:pPr indent="0" lvl="0" marL="0" rtl="0" algn="ctr">
              <a:lnSpc>
                <a:spcPct val="120000"/>
              </a:lnSpc>
              <a:spcBef>
                <a:spcPts val="0"/>
              </a:spcBef>
              <a:spcAft>
                <a:spcPts val="0"/>
              </a:spcAft>
              <a:buNone/>
            </a:pPr>
            <a:r>
              <a:rPr lang="en-GB" sz="2400">
                <a:solidFill>
                  <a:schemeClr val="lt1"/>
                </a:solidFill>
                <a:latin typeface="Lato"/>
                <a:ea typeface="Lato"/>
                <a:cs typeface="Lato"/>
                <a:sym typeface="Lato"/>
              </a:rPr>
              <a:t>Would you buy cryptocurrency?</a:t>
            </a:r>
            <a:endParaRPr sz="2400">
              <a:solidFill>
                <a:schemeClr val="lt1"/>
              </a:solidFill>
              <a:latin typeface="Lato"/>
              <a:ea typeface="Lato"/>
              <a:cs typeface="Lato"/>
              <a:sym typeface="Lato"/>
            </a:endParaRPr>
          </a:p>
        </p:txBody>
      </p:sp>
      <p:sp>
        <p:nvSpPr>
          <p:cNvPr id="435" name="Google Shape;435;g1437502037d_0_6"/>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g137256c1b60_1_104"/>
          <p:cNvSpPr txBox="1"/>
          <p:nvPr/>
        </p:nvSpPr>
        <p:spPr>
          <a:xfrm>
            <a:off x="845100" y="2947975"/>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Arial"/>
              <a:ea typeface="Arial"/>
              <a:cs typeface="Arial"/>
              <a:sym typeface="Arial"/>
            </a:endParaRPr>
          </a:p>
        </p:txBody>
      </p:sp>
      <p:pic>
        <p:nvPicPr>
          <p:cNvPr descr="Head with gears" id="441" name="Google Shape;441;g137256c1b60_1_104"/>
          <p:cNvPicPr preferRelativeResize="0"/>
          <p:nvPr/>
        </p:nvPicPr>
        <p:blipFill rotWithShape="1">
          <a:blip r:embed="rId3">
            <a:alphaModFix/>
          </a:blip>
          <a:srcRect b="0" l="0" r="0" t="0"/>
          <a:stretch/>
        </p:blipFill>
        <p:spPr>
          <a:xfrm>
            <a:off x="1350003" y="1598300"/>
            <a:ext cx="1293628" cy="1293628"/>
          </a:xfrm>
          <a:prstGeom prst="rect">
            <a:avLst/>
          </a:prstGeom>
          <a:noFill/>
          <a:ln>
            <a:noFill/>
          </a:ln>
        </p:spPr>
      </p:pic>
      <p:pic>
        <p:nvPicPr>
          <p:cNvPr descr="Man and woman" id="442" name="Google Shape;442;g137256c1b60_1_104"/>
          <p:cNvPicPr preferRelativeResize="0"/>
          <p:nvPr/>
        </p:nvPicPr>
        <p:blipFill rotWithShape="1">
          <a:blip r:embed="rId4">
            <a:alphaModFix/>
          </a:blip>
          <a:srcRect b="0" l="0" r="0" t="0"/>
          <a:stretch/>
        </p:blipFill>
        <p:spPr>
          <a:xfrm>
            <a:off x="3836581" y="1700950"/>
            <a:ext cx="1240724" cy="1240724"/>
          </a:xfrm>
          <a:prstGeom prst="rect">
            <a:avLst/>
          </a:prstGeom>
          <a:noFill/>
          <a:ln>
            <a:noFill/>
          </a:ln>
        </p:spPr>
      </p:pic>
      <p:pic>
        <p:nvPicPr>
          <p:cNvPr descr="Share" id="443" name="Google Shape;443;g137256c1b60_1_104"/>
          <p:cNvPicPr preferRelativeResize="0"/>
          <p:nvPr/>
        </p:nvPicPr>
        <p:blipFill rotWithShape="1">
          <a:blip r:embed="rId5">
            <a:alphaModFix/>
          </a:blip>
          <a:srcRect b="0" l="0" r="0" t="0"/>
          <a:stretch/>
        </p:blipFill>
        <p:spPr>
          <a:xfrm>
            <a:off x="6649165" y="1598298"/>
            <a:ext cx="1293628" cy="1293628"/>
          </a:xfrm>
          <a:prstGeom prst="rect">
            <a:avLst/>
          </a:prstGeom>
          <a:noFill/>
          <a:ln>
            <a:noFill/>
          </a:ln>
        </p:spPr>
      </p:pic>
      <p:sp>
        <p:nvSpPr>
          <p:cNvPr id="444" name="Google Shape;444;g137256c1b60_1_104"/>
          <p:cNvSpPr txBox="1"/>
          <p:nvPr/>
        </p:nvSpPr>
        <p:spPr>
          <a:xfrm>
            <a:off x="1500934" y="2935694"/>
            <a:ext cx="1920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1" lang="en-GB" sz="2400" u="none" cap="none" strike="noStrike">
                <a:solidFill>
                  <a:schemeClr val="dk1"/>
                </a:solidFill>
                <a:latin typeface="Lato"/>
                <a:ea typeface="Lato"/>
                <a:cs typeface="Lato"/>
                <a:sym typeface="Lato"/>
              </a:rPr>
              <a:t>Think</a:t>
            </a:r>
            <a:endParaRPr b="1" i="1" sz="2400" u="none" cap="none" strike="noStrike">
              <a:solidFill>
                <a:schemeClr val="dk1"/>
              </a:solidFill>
              <a:latin typeface="Lato"/>
              <a:ea typeface="Lato"/>
              <a:cs typeface="Lato"/>
              <a:sym typeface="Lato"/>
            </a:endParaRPr>
          </a:p>
        </p:txBody>
      </p:sp>
      <p:sp>
        <p:nvSpPr>
          <p:cNvPr id="445" name="Google Shape;445;g137256c1b60_1_104"/>
          <p:cNvSpPr txBox="1"/>
          <p:nvPr/>
        </p:nvSpPr>
        <p:spPr>
          <a:xfrm>
            <a:off x="4116816" y="2935694"/>
            <a:ext cx="1920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1" lang="en-GB" sz="2400" u="none" cap="none" strike="noStrike">
                <a:solidFill>
                  <a:schemeClr val="dk1"/>
                </a:solidFill>
                <a:latin typeface="Lato"/>
                <a:ea typeface="Lato"/>
                <a:cs typeface="Lato"/>
                <a:sym typeface="Lato"/>
              </a:rPr>
              <a:t>Pair</a:t>
            </a:r>
            <a:endParaRPr b="1" i="1" sz="2400" u="none" cap="none" strike="noStrike">
              <a:solidFill>
                <a:schemeClr val="dk1"/>
              </a:solidFill>
              <a:latin typeface="Lato"/>
              <a:ea typeface="Lato"/>
              <a:cs typeface="Lato"/>
              <a:sym typeface="Lato"/>
            </a:endParaRPr>
          </a:p>
        </p:txBody>
      </p:sp>
      <p:sp>
        <p:nvSpPr>
          <p:cNvPr id="446" name="Google Shape;446;g137256c1b60_1_104"/>
          <p:cNvSpPr txBox="1"/>
          <p:nvPr/>
        </p:nvSpPr>
        <p:spPr>
          <a:xfrm>
            <a:off x="6732698" y="2918378"/>
            <a:ext cx="1920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1" lang="en-GB" sz="2400" u="none" cap="none" strike="noStrike">
                <a:solidFill>
                  <a:schemeClr val="dk1"/>
                </a:solidFill>
                <a:latin typeface="Lato"/>
                <a:ea typeface="Lato"/>
                <a:cs typeface="Lato"/>
                <a:sym typeface="Lato"/>
              </a:rPr>
              <a:t>Share</a:t>
            </a:r>
            <a:endParaRPr b="1" i="1" sz="2400" u="none" cap="none" strike="noStrike">
              <a:solidFill>
                <a:schemeClr val="dk1"/>
              </a:solidFill>
              <a:latin typeface="Lato"/>
              <a:ea typeface="Lato"/>
              <a:cs typeface="Lato"/>
              <a:sym typeface="Lato"/>
            </a:endParaRPr>
          </a:p>
        </p:txBody>
      </p:sp>
      <p:sp>
        <p:nvSpPr>
          <p:cNvPr id="447" name="Google Shape;447;g137256c1b60_1_10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48" name="Google Shape;448;g137256c1b60_1_104"/>
          <p:cNvSpPr txBox="1"/>
          <p:nvPr>
            <p:ph type="ctrTitle"/>
          </p:nvPr>
        </p:nvSpPr>
        <p:spPr>
          <a:xfrm>
            <a:off x="244543" y="298913"/>
            <a:ext cx="76107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300" u="none" cap="none" strike="noStrike">
                <a:solidFill>
                  <a:srgbClr val="FF8022"/>
                </a:solidFill>
                <a:latin typeface="Lato"/>
                <a:ea typeface="Lato"/>
                <a:cs typeface="Lato"/>
                <a:sym typeface="Lato"/>
              </a:rPr>
              <a:t>What does good research involve?</a:t>
            </a:r>
            <a:endParaRPr b="1" i="0" sz="3300" u="none" cap="none" strike="noStrike">
              <a:solidFill>
                <a:srgbClr val="FF8022"/>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81" name="Shape 81"/>
        <p:cNvGrpSpPr/>
        <p:nvPr/>
      </p:nvGrpSpPr>
      <p:grpSpPr>
        <a:xfrm>
          <a:off x="0" y="0"/>
          <a:ext cx="0" cy="0"/>
          <a:chOff x="0" y="0"/>
          <a:chExt cx="0" cy="0"/>
        </a:xfrm>
      </p:grpSpPr>
      <p:sp>
        <p:nvSpPr>
          <p:cNvPr id="82" name="Google Shape;82;p2"/>
          <p:cNvSpPr txBox="1"/>
          <p:nvPr/>
        </p:nvSpPr>
        <p:spPr>
          <a:xfrm>
            <a:off x="1276125" y="924975"/>
            <a:ext cx="6128400" cy="4268400"/>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0"/>
              </a:spcBef>
              <a:spcAft>
                <a:spcPts val="0"/>
              </a:spcAft>
              <a:buClr>
                <a:srgbClr val="000000"/>
              </a:buClr>
              <a:buSzPts val="1400"/>
              <a:buFont typeface="Arial"/>
              <a:buNone/>
            </a:pPr>
            <a:r>
              <a:rPr b="0" i="0" lang="en-GB" sz="1600" u="none" cap="none" strike="noStrike">
                <a:solidFill>
                  <a:schemeClr val="lt1"/>
                </a:solidFill>
                <a:latin typeface="Lato Black"/>
                <a:ea typeface="Lato Black"/>
                <a:cs typeface="Lato Black"/>
                <a:sym typeface="Lato Black"/>
              </a:rPr>
              <a:t>01    </a:t>
            </a:r>
            <a:r>
              <a:rPr b="0" i="0" lang="en-GB" sz="1200" u="none" cap="none" strike="noStrike">
                <a:solidFill>
                  <a:schemeClr val="lt1"/>
                </a:solidFill>
                <a:latin typeface="Lato Black"/>
                <a:ea typeface="Lato Black"/>
                <a:cs typeface="Lato Black"/>
                <a:sym typeface="Lato Black"/>
              </a:rPr>
              <a:t> </a:t>
            </a:r>
            <a:r>
              <a:rPr b="1" i="0" lang="en-GB" sz="1600" u="none" cap="none" strike="noStrike">
                <a:solidFill>
                  <a:schemeClr val="lt1"/>
                </a:solidFill>
                <a:latin typeface="Lato"/>
                <a:ea typeface="Lato"/>
                <a:cs typeface="Lato"/>
                <a:sym typeface="Lato"/>
              </a:rPr>
              <a:t>What is F</a:t>
            </a:r>
            <a:r>
              <a:rPr b="1" lang="en-GB" sz="1600">
                <a:solidFill>
                  <a:schemeClr val="lt1"/>
                </a:solidFill>
                <a:latin typeface="Lato"/>
                <a:ea typeface="Lato"/>
                <a:cs typeface="Lato"/>
                <a:sym typeface="Lato"/>
              </a:rPr>
              <a:t>LIC</a:t>
            </a:r>
            <a:r>
              <a:rPr b="1" i="0" lang="en-GB" sz="1600" u="none" cap="none" strike="noStrike">
                <a:solidFill>
                  <a:schemeClr val="lt1"/>
                </a:solidFill>
                <a:latin typeface="Lato"/>
                <a:ea typeface="Lato"/>
                <a:cs typeface="Lato"/>
                <a:sym typeface="Lato"/>
              </a:rPr>
              <a:t>?</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0" i="0" lang="en-GB" sz="1600" u="none" cap="none" strike="noStrike">
                <a:solidFill>
                  <a:schemeClr val="lt1"/>
                </a:solidFill>
                <a:latin typeface="Lato Black"/>
                <a:ea typeface="Lato Black"/>
                <a:cs typeface="Lato Black"/>
                <a:sym typeface="Lato Black"/>
              </a:rPr>
              <a:t>02    </a:t>
            </a:r>
            <a:r>
              <a:rPr b="0" i="0" lang="en-GB" sz="1200" u="none" cap="none" strike="noStrike">
                <a:solidFill>
                  <a:schemeClr val="lt1"/>
                </a:solidFill>
                <a:latin typeface="Lato Black"/>
                <a:ea typeface="Lato Black"/>
                <a:cs typeface="Lato Black"/>
                <a:sym typeface="Lato Black"/>
              </a:rPr>
              <a:t> </a:t>
            </a:r>
            <a:r>
              <a:rPr b="1" i="0" lang="en-GB" sz="1600" u="none" cap="none" strike="noStrike">
                <a:solidFill>
                  <a:schemeClr val="lt1"/>
                </a:solidFill>
                <a:latin typeface="Lato"/>
                <a:ea typeface="Lato"/>
                <a:cs typeface="Lato"/>
                <a:sym typeface="Lato"/>
              </a:rPr>
              <a:t>What is money?</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0" i="0" lang="en-GB" sz="1600" u="none" cap="none" strike="noStrike">
                <a:solidFill>
                  <a:schemeClr val="lt1"/>
                </a:solidFill>
                <a:latin typeface="Lato Black"/>
                <a:ea typeface="Lato Black"/>
                <a:cs typeface="Lato Black"/>
                <a:sym typeface="Lato Black"/>
              </a:rPr>
              <a:t>03    </a:t>
            </a:r>
            <a:r>
              <a:rPr b="0" i="0" lang="en-GB" sz="1100" u="none" cap="none" strike="noStrike">
                <a:solidFill>
                  <a:schemeClr val="lt1"/>
                </a:solidFill>
                <a:latin typeface="Lato Black"/>
                <a:ea typeface="Lato Black"/>
                <a:cs typeface="Lato Black"/>
                <a:sym typeface="Lato Black"/>
              </a:rPr>
              <a:t> </a:t>
            </a:r>
            <a:r>
              <a:rPr b="1" i="0" lang="en-GB" sz="1600" u="none" cap="none" strike="noStrike">
                <a:solidFill>
                  <a:schemeClr val="lt1"/>
                </a:solidFill>
                <a:latin typeface="Lato"/>
                <a:ea typeface="Lato"/>
                <a:cs typeface="Lato"/>
                <a:sym typeface="Lato"/>
              </a:rPr>
              <a:t>Saving vs </a:t>
            </a:r>
            <a:r>
              <a:rPr b="1" lang="en-GB" sz="1600">
                <a:solidFill>
                  <a:schemeClr val="lt1"/>
                </a:solidFill>
                <a:latin typeface="Lato"/>
                <a:ea typeface="Lato"/>
                <a:cs typeface="Lato"/>
                <a:sym typeface="Lato"/>
              </a:rPr>
              <a:t>i</a:t>
            </a:r>
            <a:r>
              <a:rPr b="1" i="0" lang="en-GB" sz="1600" u="none" cap="none" strike="noStrike">
                <a:solidFill>
                  <a:schemeClr val="lt1"/>
                </a:solidFill>
                <a:latin typeface="Lato"/>
                <a:ea typeface="Lato"/>
                <a:cs typeface="Lato"/>
                <a:sym typeface="Lato"/>
              </a:rPr>
              <a:t>nvesting</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04  </a:t>
            </a:r>
            <a:r>
              <a:rPr b="1" i="0" lang="en-GB" sz="15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 </a:t>
            </a:r>
            <a:r>
              <a:rPr b="1" i="0" lang="en-GB" sz="7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What </a:t>
            </a:r>
            <a:r>
              <a:rPr b="1" lang="en-GB" sz="1600">
                <a:solidFill>
                  <a:schemeClr val="lt1"/>
                </a:solidFill>
                <a:latin typeface="Lato"/>
                <a:ea typeface="Lato"/>
                <a:cs typeface="Lato"/>
                <a:sym typeface="Lato"/>
              </a:rPr>
              <a:t>is</a:t>
            </a:r>
            <a:r>
              <a:rPr b="1" i="0" lang="en-GB" sz="1600" u="none" cap="none" strike="noStrike">
                <a:solidFill>
                  <a:schemeClr val="lt1"/>
                </a:solidFill>
                <a:latin typeface="Lato"/>
                <a:ea typeface="Lato"/>
                <a:cs typeface="Lato"/>
                <a:sym typeface="Lato"/>
              </a:rPr>
              <a:t> cryptocurrenc</a:t>
            </a:r>
            <a:r>
              <a:rPr b="1" lang="en-GB" sz="1600">
                <a:solidFill>
                  <a:schemeClr val="lt1"/>
                </a:solidFill>
                <a:latin typeface="Lato"/>
                <a:ea typeface="Lato"/>
                <a:cs typeface="Lato"/>
                <a:sym typeface="Lato"/>
              </a:rPr>
              <a:t>y</a:t>
            </a:r>
            <a:r>
              <a:rPr b="1" i="0" lang="en-GB" sz="1600" u="none" cap="none" strike="noStrike">
                <a:solidFill>
                  <a:schemeClr val="lt1"/>
                </a:solidFill>
                <a:latin typeface="Lato"/>
                <a:ea typeface="Lato"/>
                <a:cs typeface="Lato"/>
                <a:sym typeface="Lato"/>
              </a:rPr>
              <a:t>?</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05   </a:t>
            </a:r>
            <a:r>
              <a:rPr b="1" i="0" lang="en-GB" sz="4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 Evaluating cryptocurren</a:t>
            </a:r>
            <a:r>
              <a:rPr b="1" lang="en-GB" sz="1600">
                <a:solidFill>
                  <a:schemeClr val="lt1"/>
                </a:solidFill>
                <a:latin typeface="Lato"/>
                <a:ea typeface="Lato"/>
                <a:cs typeface="Lato"/>
                <a:sym typeface="Lato"/>
              </a:rPr>
              <a:t>cy</a:t>
            </a:r>
            <a:endParaRPr b="0" i="0" sz="16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   </a:t>
            </a:r>
            <a:r>
              <a:rPr b="1" i="0" lang="en-GB" sz="1600" u="none" cap="none" strike="noStrike">
                <a:solidFill>
                  <a:schemeClr val="accent2"/>
                </a:solidFill>
                <a:latin typeface="Lato"/>
                <a:ea typeface="Lato"/>
                <a:cs typeface="Lato"/>
                <a:sym typeface="Lato"/>
              </a:rPr>
              <a:t>      BREAK</a:t>
            </a:r>
            <a:endParaRPr b="1" i="0" sz="1600" u="none" cap="none" strike="noStrike">
              <a:solidFill>
                <a:schemeClr val="accent2"/>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0" i="0" lang="en-GB" sz="1600" u="none" cap="none" strike="noStrike">
                <a:solidFill>
                  <a:schemeClr val="lt1"/>
                </a:solidFill>
                <a:latin typeface="Lato Black"/>
                <a:ea typeface="Lato Black"/>
                <a:cs typeface="Lato Black"/>
                <a:sym typeface="Lato Black"/>
              </a:rPr>
              <a:t>06    </a:t>
            </a:r>
            <a:r>
              <a:rPr lang="en-GB" sz="900">
                <a:solidFill>
                  <a:schemeClr val="lt1"/>
                </a:solidFill>
                <a:latin typeface="Lato Black"/>
                <a:ea typeface="Lato Black"/>
                <a:cs typeface="Lato Black"/>
                <a:sym typeface="Lato Black"/>
              </a:rPr>
              <a:t> </a:t>
            </a:r>
            <a:r>
              <a:rPr b="1" i="0" lang="en-GB" sz="1600" u="none" cap="none" strike="noStrike">
                <a:solidFill>
                  <a:schemeClr val="lt1"/>
                </a:solidFill>
                <a:latin typeface="Lato"/>
                <a:ea typeface="Lato"/>
                <a:cs typeface="Lato"/>
                <a:sym typeface="Lato"/>
              </a:rPr>
              <a:t>Who does cryptocurrency appeal to?</a:t>
            </a:r>
            <a:endParaRPr b="1" i="0" sz="1600" u="none" cap="none" strike="noStrike">
              <a:solidFill>
                <a:schemeClr val="accent2"/>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07    </a:t>
            </a:r>
            <a:r>
              <a:rPr b="1" i="0" lang="en-GB" sz="5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Social media, red flags and crypto</a:t>
            </a:r>
            <a:endParaRPr b="1" i="0" sz="1600" u="none" cap="none" strike="noStrike">
              <a:solidFill>
                <a:srgbClr val="FF8022"/>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08    </a:t>
            </a:r>
            <a:r>
              <a:rPr b="1" i="0" lang="en-GB" sz="3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How to manage external influences</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accent2"/>
                </a:solidFill>
                <a:latin typeface="Lato"/>
                <a:ea typeface="Lato"/>
                <a:cs typeface="Lato"/>
                <a:sym typeface="Lato"/>
              </a:rPr>
              <a:t>        </a:t>
            </a:r>
            <a:r>
              <a:rPr b="1" i="0" lang="en-GB" u="none" cap="none" strike="noStrike">
                <a:solidFill>
                  <a:schemeClr val="accent2"/>
                </a:solidFill>
                <a:latin typeface="Lato"/>
                <a:ea typeface="Lato"/>
                <a:cs typeface="Lato"/>
                <a:sym typeface="Lato"/>
              </a:rPr>
              <a:t> </a:t>
            </a:r>
            <a:r>
              <a:rPr b="1" i="0" lang="en-GB" sz="1600" u="none" cap="none" strike="noStrike">
                <a:solidFill>
                  <a:schemeClr val="accent2"/>
                </a:solidFill>
                <a:latin typeface="Lato"/>
                <a:ea typeface="Lato"/>
                <a:cs typeface="Lato"/>
                <a:sym typeface="Lato"/>
              </a:rPr>
              <a:t>BREAK</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09   </a:t>
            </a:r>
            <a:r>
              <a:rPr b="1" i="0" lang="en-GB" sz="6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 What </a:t>
            </a:r>
            <a:r>
              <a:rPr b="1" lang="en-GB" sz="1600">
                <a:solidFill>
                  <a:schemeClr val="lt1"/>
                </a:solidFill>
                <a:latin typeface="Lato"/>
                <a:ea typeface="Lato"/>
                <a:cs typeface="Lato"/>
                <a:sym typeface="Lato"/>
              </a:rPr>
              <a:t>is good research</a:t>
            </a:r>
            <a:r>
              <a:rPr b="1" i="0" lang="en-GB" sz="1600" u="none" cap="none" strike="noStrike">
                <a:solidFill>
                  <a:schemeClr val="lt1"/>
                </a:solidFill>
                <a:latin typeface="Lato"/>
                <a:ea typeface="Lato"/>
                <a:cs typeface="Lato"/>
                <a:sym typeface="Lato"/>
              </a:rPr>
              <a:t>?</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10    </a:t>
            </a:r>
            <a:r>
              <a:rPr b="1" i="0" lang="en-GB" sz="3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Researching cryptocurrency</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400"/>
              <a:buFont typeface="Arial"/>
              <a:buNone/>
            </a:pPr>
            <a:r>
              <a:rPr b="1" i="0" lang="en-GB" sz="1600" u="none" cap="none" strike="noStrike">
                <a:solidFill>
                  <a:schemeClr val="lt1"/>
                </a:solidFill>
                <a:latin typeface="Lato"/>
                <a:ea typeface="Lato"/>
                <a:cs typeface="Lato"/>
                <a:sym typeface="Lato"/>
              </a:rPr>
              <a:t>11    </a:t>
            </a:r>
            <a:r>
              <a:rPr b="1" i="0" lang="en-GB" sz="100" u="none" cap="none" strike="noStrike">
                <a:solidFill>
                  <a:schemeClr val="lt1"/>
                </a:solidFill>
                <a:latin typeface="Lato"/>
                <a:ea typeface="Lato"/>
                <a:cs typeface="Lato"/>
                <a:sym typeface="Lato"/>
              </a:rPr>
              <a:t> </a:t>
            </a:r>
            <a:r>
              <a:rPr b="1" i="0" lang="en-GB" sz="1600" u="none" cap="none" strike="noStrike">
                <a:solidFill>
                  <a:schemeClr val="lt1"/>
                </a:solidFill>
                <a:latin typeface="Lato"/>
                <a:ea typeface="Lato"/>
                <a:cs typeface="Lato"/>
                <a:sym typeface="Lato"/>
              </a:rPr>
              <a:t>Making informed decisions</a:t>
            </a:r>
            <a:endParaRPr b="1" i="0" sz="1600" u="none" cap="none" strike="noStrike">
              <a:solidFill>
                <a:schemeClr val="lt1"/>
              </a:solidFill>
              <a:latin typeface="Lato"/>
              <a:ea typeface="Lato"/>
              <a:cs typeface="Lato"/>
              <a:sym typeface="Lato"/>
            </a:endParaRPr>
          </a:p>
          <a:p>
            <a:pPr indent="0" lvl="0" marL="0" marR="0" rtl="0" algn="l">
              <a:lnSpc>
                <a:spcPct val="120000"/>
              </a:lnSpc>
              <a:spcBef>
                <a:spcPts val="0"/>
              </a:spcBef>
              <a:spcAft>
                <a:spcPts val="0"/>
              </a:spcAft>
              <a:buClr>
                <a:srgbClr val="000000"/>
              </a:buClr>
              <a:buSzPts val="1800"/>
              <a:buFont typeface="Arial"/>
              <a:buNone/>
            </a:pPr>
            <a:r>
              <a:t/>
            </a:r>
            <a:endParaRPr b="0" i="0" sz="1800" u="none" cap="none" strike="noStrike">
              <a:solidFill>
                <a:schemeClr val="lt1"/>
              </a:solidFill>
              <a:latin typeface="Lato"/>
              <a:ea typeface="Lato"/>
              <a:cs typeface="Lato"/>
              <a:sym typeface="Lato"/>
            </a:endParaRPr>
          </a:p>
        </p:txBody>
      </p:sp>
      <p:sp>
        <p:nvSpPr>
          <p:cNvPr id="83" name="Google Shape;83;p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84" name="Google Shape;84;p2"/>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gfdcf7e1543_2_33"/>
          <p:cNvSpPr txBox="1"/>
          <p:nvPr/>
        </p:nvSpPr>
        <p:spPr>
          <a:xfrm>
            <a:off x="360375" y="1171525"/>
            <a:ext cx="8371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1800">
                <a:solidFill>
                  <a:schemeClr val="lt1"/>
                </a:solidFill>
                <a:latin typeface="Lato"/>
                <a:ea typeface="Lato"/>
                <a:cs typeface="Lato"/>
                <a:sym typeface="Lato"/>
              </a:rPr>
              <a:t>Too good to be true?</a:t>
            </a:r>
            <a:endParaRPr b="1" i="0" sz="1800" u="none" cap="none" strike="noStrike">
              <a:solidFill>
                <a:schemeClr val="lt1"/>
              </a:solidFill>
              <a:latin typeface="Lato"/>
              <a:ea typeface="Lato"/>
              <a:cs typeface="Lato"/>
              <a:sym typeface="Lato"/>
            </a:endParaRPr>
          </a:p>
        </p:txBody>
      </p:sp>
      <p:sp>
        <p:nvSpPr>
          <p:cNvPr id="454" name="Google Shape;454;gfdcf7e1543_2_3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55" name="Google Shape;455;gfdcf7e1543_2_33"/>
          <p:cNvSpPr txBox="1"/>
          <p:nvPr>
            <p:ph type="ctrTitle"/>
          </p:nvPr>
        </p:nvSpPr>
        <p:spPr>
          <a:xfrm>
            <a:off x="451025" y="303950"/>
            <a:ext cx="7404300" cy="9030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300" u="none" cap="none" strike="noStrike">
                <a:solidFill>
                  <a:srgbClr val="FF8022"/>
                </a:solidFill>
                <a:latin typeface="Lato"/>
                <a:ea typeface="Lato"/>
                <a:cs typeface="Lato"/>
                <a:sym typeface="Lato"/>
              </a:rPr>
              <a:t>What does good research involve?</a:t>
            </a:r>
            <a:endParaRPr b="1" i="0" sz="3300" u="none" cap="none" strike="noStrike">
              <a:solidFill>
                <a:srgbClr val="FF8022"/>
              </a:solidFill>
              <a:latin typeface="Lato"/>
              <a:ea typeface="Lato"/>
              <a:cs typeface="Lato"/>
              <a:sym typeface="Lato"/>
            </a:endParaRPr>
          </a:p>
        </p:txBody>
      </p:sp>
      <p:sp>
        <p:nvSpPr>
          <p:cNvPr id="456" name="Google Shape;456;gfdcf7e1543_2_33"/>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pic>
        <p:nvPicPr>
          <p:cNvPr descr="Beth from @budgetjonesdiary shares her tips for good research when it comes to money!" id="457" name="Google Shape;457;gfdcf7e1543_2_33" title="Too good to be true?">
            <a:hlinkClick r:id="rId3"/>
          </p:cNvPr>
          <p:cNvPicPr preferRelativeResize="0"/>
          <p:nvPr/>
        </p:nvPicPr>
        <p:blipFill>
          <a:blip r:embed="rId4">
            <a:alphaModFix/>
          </a:blip>
          <a:stretch>
            <a:fillRect/>
          </a:stretch>
        </p:blipFill>
        <p:spPr>
          <a:xfrm>
            <a:off x="451025" y="1585200"/>
            <a:ext cx="4068310" cy="3051225"/>
          </a:xfrm>
          <a:prstGeom prst="rect">
            <a:avLst/>
          </a:prstGeom>
          <a:noFill/>
          <a:ln>
            <a:noFill/>
          </a:ln>
        </p:spPr>
      </p:pic>
      <p:sp>
        <p:nvSpPr>
          <p:cNvPr id="458" name="Google Shape;458;gfdcf7e1543_2_33"/>
          <p:cNvSpPr txBox="1"/>
          <p:nvPr/>
        </p:nvSpPr>
        <p:spPr>
          <a:xfrm>
            <a:off x="152400" y="152400"/>
            <a:ext cx="30000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2400">
                <a:solidFill>
                  <a:schemeClr val="lt1"/>
                </a:solidFill>
                <a:latin typeface="Lato"/>
                <a:ea typeface="Lato"/>
                <a:cs typeface="Lato"/>
                <a:sym typeface="Lato"/>
              </a:rPr>
              <a:t>  </a:t>
            </a:r>
            <a:endParaRPr/>
          </a:p>
        </p:txBody>
      </p:sp>
      <p:sp>
        <p:nvSpPr>
          <p:cNvPr id="459" name="Google Shape;459;gfdcf7e1543_2_33"/>
          <p:cNvSpPr txBox="1"/>
          <p:nvPr/>
        </p:nvSpPr>
        <p:spPr>
          <a:xfrm>
            <a:off x="451025" y="4636425"/>
            <a:ext cx="4473900" cy="314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u="sng">
                <a:solidFill>
                  <a:schemeClr val="hlink"/>
                </a:solidFill>
                <a:hlinkClick r:id="rId5"/>
              </a:rPr>
              <a:t>https://youtu.be/3xVMpSI1GfE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1000"/>
                                        <p:tgtEl>
                                          <p:spTgt spid="4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17"/>
          <p:cNvSpPr txBox="1"/>
          <p:nvPr>
            <p:ph type="ctrTitle"/>
          </p:nvPr>
        </p:nvSpPr>
        <p:spPr>
          <a:xfrm>
            <a:off x="292893" y="284163"/>
            <a:ext cx="76107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600" u="none" cap="none" strike="noStrike">
                <a:solidFill>
                  <a:srgbClr val="FF8022"/>
                </a:solidFill>
                <a:latin typeface="Lato"/>
                <a:ea typeface="Lato"/>
                <a:cs typeface="Lato"/>
                <a:sym typeface="Lato"/>
              </a:rPr>
              <a:t>What does good research involve?</a:t>
            </a:r>
            <a:endParaRPr b="0" i="0" sz="3600" u="none" cap="none" strike="noStrike">
              <a:solidFill>
                <a:srgbClr val="FF8022"/>
              </a:solidFill>
              <a:latin typeface="Arial"/>
              <a:ea typeface="Arial"/>
              <a:cs typeface="Arial"/>
              <a:sym typeface="Arial"/>
            </a:endParaRPr>
          </a:p>
        </p:txBody>
      </p:sp>
      <p:sp>
        <p:nvSpPr>
          <p:cNvPr id="465" name="Google Shape;465;p17"/>
          <p:cNvSpPr txBox="1"/>
          <p:nvPr/>
        </p:nvSpPr>
        <p:spPr>
          <a:xfrm>
            <a:off x="738827" y="1598657"/>
            <a:ext cx="41880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Trusted sources</a:t>
            </a:r>
            <a:endParaRPr b="0" i="0" sz="2800" u="none" cap="none" strike="noStrike">
              <a:solidFill>
                <a:schemeClr val="lt1"/>
              </a:solidFill>
              <a:latin typeface="Arial"/>
              <a:ea typeface="Arial"/>
              <a:cs typeface="Arial"/>
              <a:sym typeface="Arial"/>
            </a:endParaRPr>
          </a:p>
        </p:txBody>
      </p:sp>
      <p:sp>
        <p:nvSpPr>
          <p:cNvPr id="466" name="Google Shape;466;p17"/>
          <p:cNvSpPr txBox="1"/>
          <p:nvPr/>
        </p:nvSpPr>
        <p:spPr>
          <a:xfrm>
            <a:off x="738827" y="2700255"/>
            <a:ext cx="25857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Financial advice</a:t>
            </a:r>
            <a:endParaRPr b="0" i="0" sz="2800" u="none" cap="none" strike="noStrike">
              <a:solidFill>
                <a:schemeClr val="lt1"/>
              </a:solidFill>
              <a:latin typeface="Arial"/>
              <a:ea typeface="Arial"/>
              <a:cs typeface="Arial"/>
              <a:sym typeface="Arial"/>
            </a:endParaRPr>
          </a:p>
        </p:txBody>
      </p:sp>
      <p:sp>
        <p:nvSpPr>
          <p:cNvPr id="467" name="Google Shape;467;p17"/>
          <p:cNvSpPr txBox="1"/>
          <p:nvPr/>
        </p:nvSpPr>
        <p:spPr>
          <a:xfrm>
            <a:off x="4926846" y="1598657"/>
            <a:ext cx="34806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Check for red flags</a:t>
            </a:r>
            <a:endParaRPr b="0" i="0" sz="2800" u="none" cap="none" strike="noStrike">
              <a:solidFill>
                <a:schemeClr val="lt1"/>
              </a:solidFill>
              <a:latin typeface="Arial"/>
              <a:ea typeface="Arial"/>
              <a:cs typeface="Arial"/>
              <a:sym typeface="Arial"/>
            </a:endParaRPr>
          </a:p>
        </p:txBody>
      </p:sp>
      <p:sp>
        <p:nvSpPr>
          <p:cNvPr id="468" name="Google Shape;468;p17"/>
          <p:cNvSpPr txBox="1"/>
          <p:nvPr/>
        </p:nvSpPr>
        <p:spPr>
          <a:xfrm>
            <a:off x="4926846" y="2721408"/>
            <a:ext cx="34806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i="0" lang="en-GB" sz="2800" u="none" cap="none" strike="noStrike">
                <a:solidFill>
                  <a:schemeClr val="lt1"/>
                </a:solidFill>
                <a:latin typeface="Lato"/>
                <a:ea typeface="Lato"/>
                <a:cs typeface="Lato"/>
                <a:sym typeface="Lato"/>
              </a:rPr>
              <a:t>Data and trends</a:t>
            </a:r>
            <a:endParaRPr b="0" i="0" sz="2800" u="none" cap="none" strike="noStrike">
              <a:solidFill>
                <a:schemeClr val="lt1"/>
              </a:solidFill>
              <a:latin typeface="Arial"/>
              <a:ea typeface="Arial"/>
              <a:cs typeface="Arial"/>
              <a:sym typeface="Arial"/>
            </a:endParaRPr>
          </a:p>
        </p:txBody>
      </p:sp>
      <p:sp>
        <p:nvSpPr>
          <p:cNvPr id="469" name="Google Shape;469;p1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70" name="Google Shape;470;p17"/>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471" name="Google Shape;471;p17"/>
          <p:cNvSpPr txBox="1"/>
          <p:nvPr/>
        </p:nvSpPr>
        <p:spPr>
          <a:xfrm>
            <a:off x="360375" y="3761500"/>
            <a:ext cx="7454700" cy="9852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Clr>
                <a:schemeClr val="accent2"/>
              </a:buClr>
              <a:buSzPts val="2400"/>
              <a:buFont typeface="Lato"/>
              <a:buChar char="●"/>
            </a:pPr>
            <a:r>
              <a:rPr b="1" lang="en-GB" sz="2400">
                <a:solidFill>
                  <a:schemeClr val="accent2"/>
                </a:solidFill>
                <a:latin typeface="Lato"/>
                <a:ea typeface="Lato"/>
                <a:cs typeface="Lato"/>
                <a:sym typeface="Lato"/>
              </a:rPr>
              <a:t>Who has endorsed this coin?</a:t>
            </a:r>
            <a:endParaRPr b="1" sz="2400">
              <a:solidFill>
                <a:schemeClr val="accent2"/>
              </a:solidFill>
              <a:latin typeface="Lato"/>
              <a:ea typeface="Lato"/>
              <a:cs typeface="Lato"/>
              <a:sym typeface="Lato"/>
            </a:endParaRPr>
          </a:p>
          <a:p>
            <a:pPr indent="0" lvl="0" marL="457200" rtl="0" algn="l">
              <a:spcBef>
                <a:spcPts val="0"/>
              </a:spcBef>
              <a:spcAft>
                <a:spcPts val="0"/>
              </a:spcAft>
              <a:buNone/>
            </a:pPr>
            <a:r>
              <a:rPr lang="en-GB">
                <a:solidFill>
                  <a:schemeClr val="lt1"/>
                </a:solidFill>
                <a:latin typeface="Lato"/>
                <a:ea typeface="Lato"/>
                <a:cs typeface="Lato"/>
                <a:sym typeface="Lato"/>
              </a:rPr>
              <a:t>Celebrity endorsement can impact how valuable a coin is perceived to be, especially if there has been hype created on social media for example.</a:t>
            </a:r>
            <a:endParaRPr/>
          </a:p>
        </p:txBody>
      </p:sp>
      <p:sp>
        <p:nvSpPr>
          <p:cNvPr id="472" name="Google Shape;472;p17"/>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g14052082458_0_223"/>
          <p:cNvSpPr txBox="1"/>
          <p:nvPr/>
        </p:nvSpPr>
        <p:spPr>
          <a:xfrm>
            <a:off x="86800" y="1982625"/>
            <a:ext cx="6261000" cy="1947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chemeClr val="lt1"/>
                </a:solidFill>
                <a:latin typeface="Lato"/>
                <a:ea typeface="Lato"/>
                <a:cs typeface="Lato"/>
                <a:sym typeface="Lato"/>
              </a:rPr>
              <a:t>Other things to consider:</a:t>
            </a:r>
            <a:endParaRPr b="1" i="0" sz="24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sz="2400">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i="0" sz="700" u="none" cap="none" strike="noStrike">
              <a:solidFill>
                <a:schemeClr val="lt1"/>
              </a:solidFill>
              <a:latin typeface="Lato"/>
              <a:ea typeface="Lato"/>
              <a:cs typeface="Lato"/>
              <a:sym typeface="Lato"/>
            </a:endParaRPr>
          </a:p>
          <a:p>
            <a:pPr indent="-342900" lvl="0" marL="457200" marR="0" rtl="0" algn="l">
              <a:lnSpc>
                <a:spcPct val="115000"/>
              </a:lnSpc>
              <a:spcBef>
                <a:spcPts val="0"/>
              </a:spcBef>
              <a:spcAft>
                <a:spcPts val="0"/>
              </a:spcAft>
              <a:buClr>
                <a:schemeClr val="accent2"/>
              </a:buClr>
              <a:buSzPts val="1800"/>
              <a:buFont typeface="Lato"/>
              <a:buChar char="●"/>
            </a:pPr>
            <a:r>
              <a:rPr b="1" i="0" lang="en-GB" sz="1800" u="none" cap="none" strike="noStrike">
                <a:solidFill>
                  <a:schemeClr val="accent2"/>
                </a:solidFill>
                <a:latin typeface="Lato"/>
                <a:ea typeface="Lato"/>
                <a:cs typeface="Lato"/>
                <a:sym typeface="Lato"/>
              </a:rPr>
              <a:t>What are the </a:t>
            </a:r>
            <a:r>
              <a:rPr b="1" i="0" lang="en-GB" sz="1800" u="none" cap="none" strike="noStrike">
                <a:solidFill>
                  <a:schemeClr val="accent2"/>
                </a:solidFill>
                <a:latin typeface="Lato"/>
                <a:ea typeface="Lato"/>
                <a:cs typeface="Lato"/>
                <a:sym typeface="Lato"/>
                <a:extLst>
                  <a:ext uri="http://customooxmlschemas.google.com/">
                    <go:slidesCustomData xmlns:go="http://customooxmlschemas.google.com/" textRoundtripDataId="34"/>
                  </a:ext>
                </a:extLst>
              </a:rPr>
              <a:t>fees</a:t>
            </a:r>
            <a:r>
              <a:rPr b="1" i="0" lang="en-GB" sz="1800" u="none" cap="none" strike="noStrike">
                <a:solidFill>
                  <a:schemeClr val="accent2"/>
                </a:solidFill>
                <a:latin typeface="Lato"/>
                <a:ea typeface="Lato"/>
                <a:cs typeface="Lato"/>
                <a:sym typeface="Lato"/>
              </a:rPr>
              <a:t>?</a:t>
            </a:r>
            <a:endParaRPr b="1" i="0" sz="1800" u="none" cap="none" strike="noStrike">
              <a:solidFill>
                <a:schemeClr val="accent2"/>
              </a:solidFill>
              <a:latin typeface="Lato"/>
              <a:ea typeface="Lato"/>
              <a:cs typeface="Lato"/>
              <a:sym typeface="Lato"/>
            </a:endParaRPr>
          </a:p>
          <a:p>
            <a:pPr indent="0" lvl="0" marL="457200" rtl="0" algn="l">
              <a:spcBef>
                <a:spcPts val="0"/>
              </a:spcBef>
              <a:spcAft>
                <a:spcPts val="0"/>
              </a:spcAft>
              <a:buNone/>
            </a:pPr>
            <a:r>
              <a:rPr lang="en-GB" sz="1500">
                <a:solidFill>
                  <a:schemeClr val="lt1"/>
                </a:solidFill>
                <a:latin typeface="Lato"/>
                <a:ea typeface="Lato"/>
                <a:cs typeface="Lato"/>
                <a:sym typeface="Lato"/>
              </a:rPr>
              <a:t>Buying and selling cryptocurrencies can be expensive and fees can eat up any of the profits you might earn through rising values.</a:t>
            </a:r>
            <a:endParaRPr sz="1500">
              <a:solidFill>
                <a:schemeClr val="lt1"/>
              </a:solidFill>
              <a:latin typeface="Lato"/>
              <a:ea typeface="Lato"/>
              <a:cs typeface="Lato"/>
              <a:sym typeface="Lato"/>
            </a:endParaRPr>
          </a:p>
          <a:p>
            <a:pPr indent="0" lvl="0" marL="457200" rtl="0" algn="l">
              <a:spcBef>
                <a:spcPts val="0"/>
              </a:spcBef>
              <a:spcAft>
                <a:spcPts val="0"/>
              </a:spcAft>
              <a:buNone/>
            </a:pPr>
            <a:r>
              <a:t/>
            </a:r>
            <a:endParaRPr sz="1800">
              <a:solidFill>
                <a:schemeClr val="lt1"/>
              </a:solidFill>
              <a:latin typeface="Lato"/>
              <a:ea typeface="Lato"/>
              <a:cs typeface="Lato"/>
              <a:sym typeface="Lato"/>
            </a:endParaRPr>
          </a:p>
          <a:p>
            <a:pPr indent="-342900" lvl="0" marL="457200" marR="0" rtl="0" algn="l">
              <a:lnSpc>
                <a:spcPct val="115000"/>
              </a:lnSpc>
              <a:spcBef>
                <a:spcPts val="0"/>
              </a:spcBef>
              <a:spcAft>
                <a:spcPts val="0"/>
              </a:spcAft>
              <a:buClr>
                <a:schemeClr val="accent2"/>
              </a:buClr>
              <a:buSzPts val="1800"/>
              <a:buFont typeface="Lato"/>
              <a:buChar char="●"/>
            </a:pPr>
            <a:r>
              <a:rPr b="1" i="0" lang="en-GB" sz="1800" u="none" cap="none" strike="noStrike">
                <a:solidFill>
                  <a:schemeClr val="accent2"/>
                </a:solidFill>
                <a:latin typeface="Lato"/>
                <a:ea typeface="Lato"/>
                <a:cs typeface="Lato"/>
                <a:sym typeface="Lato"/>
              </a:rPr>
              <a:t>What are buyout terms?</a:t>
            </a:r>
            <a:endParaRPr b="1" i="0" sz="1800" u="none" cap="none" strike="noStrike">
              <a:solidFill>
                <a:schemeClr val="accent2"/>
              </a:solidFill>
              <a:latin typeface="Lato"/>
              <a:ea typeface="Lato"/>
              <a:cs typeface="Lato"/>
              <a:sym typeface="Lato"/>
            </a:endParaRPr>
          </a:p>
          <a:p>
            <a:pPr indent="0" lvl="0" marL="457200" rtl="0" algn="l">
              <a:spcBef>
                <a:spcPts val="0"/>
              </a:spcBef>
              <a:spcAft>
                <a:spcPts val="0"/>
              </a:spcAft>
              <a:buNone/>
            </a:pPr>
            <a:r>
              <a:rPr lang="en-GB">
                <a:solidFill>
                  <a:schemeClr val="lt1"/>
                </a:solidFill>
                <a:latin typeface="Lato"/>
                <a:ea typeface="Lato"/>
                <a:cs typeface="Lato"/>
                <a:sym typeface="Lato"/>
              </a:rPr>
              <a:t>Your cryptocurrency is up 20 per cent in one day, you are delighted and want to get your money out. Then you find out you can’t. </a:t>
            </a:r>
            <a:br>
              <a:rPr lang="en-GB">
                <a:solidFill>
                  <a:schemeClr val="lt1"/>
                </a:solidFill>
                <a:latin typeface="Lato"/>
                <a:ea typeface="Lato"/>
                <a:cs typeface="Lato"/>
                <a:sym typeface="Lato"/>
              </a:rPr>
            </a:br>
            <a:endParaRPr>
              <a:solidFill>
                <a:schemeClr val="lt1"/>
              </a:solidFill>
              <a:latin typeface="Lato"/>
              <a:ea typeface="Lato"/>
              <a:cs typeface="Lato"/>
              <a:sym typeface="Lato"/>
            </a:endParaRPr>
          </a:p>
          <a:p>
            <a:pPr indent="0" lvl="0" marL="457200" rtl="0" algn="l">
              <a:spcBef>
                <a:spcPts val="0"/>
              </a:spcBef>
              <a:spcAft>
                <a:spcPts val="0"/>
              </a:spcAft>
              <a:buNone/>
            </a:pPr>
            <a:r>
              <a:rPr lang="en-GB">
                <a:solidFill>
                  <a:schemeClr val="lt1"/>
                </a:solidFill>
                <a:latin typeface="Lato"/>
                <a:ea typeface="Lato"/>
                <a:cs typeface="Lato"/>
                <a:sym typeface="Lato"/>
              </a:rPr>
              <a:t>Sometimes it is because the site you trade on has crashed or  gone offline. Everyone had the same idea, they all tried to log on at the same time and now there is a complete outage.</a:t>
            </a:r>
            <a:br>
              <a:rPr lang="en-GB" sz="1200"/>
            </a:br>
            <a:endParaRPr sz="1200"/>
          </a:p>
          <a:p>
            <a:pPr indent="0" lvl="0" marL="457200" rtl="0" algn="l">
              <a:spcBef>
                <a:spcPts val="0"/>
              </a:spcBef>
              <a:spcAft>
                <a:spcPts val="0"/>
              </a:spcAft>
              <a:buNone/>
            </a:pPr>
            <a:r>
              <a:rPr lang="en-GB">
                <a:solidFill>
                  <a:schemeClr val="lt1"/>
                </a:solidFill>
                <a:latin typeface="Lato"/>
                <a:ea typeface="Lato"/>
                <a:cs typeface="Lato"/>
                <a:sym typeface="Lato"/>
              </a:rPr>
              <a:t>Sometimes it is because you cannot trade instantly. The terms  you signed up to might mean that you can place an order, but the site does not have to act on it instantly. </a:t>
            </a:r>
            <a:endParaRPr>
              <a:solidFill>
                <a:schemeClr val="lt1"/>
              </a:solidFill>
              <a:latin typeface="Lato"/>
              <a:ea typeface="Lato"/>
              <a:cs typeface="Lato"/>
              <a:sym typeface="Lato"/>
            </a:endParaRPr>
          </a:p>
          <a:p>
            <a:pPr indent="0" lvl="0" marL="457200" rtl="0" algn="l">
              <a:spcBef>
                <a:spcPts val="0"/>
              </a:spcBef>
              <a:spcAft>
                <a:spcPts val="0"/>
              </a:spcAft>
              <a:buNone/>
            </a:pPr>
            <a:r>
              <a:t/>
            </a:r>
            <a:endParaRPr sz="1200"/>
          </a:p>
          <a:p>
            <a:pPr indent="0" lvl="0" marL="457200" rtl="0" algn="l">
              <a:spcBef>
                <a:spcPts val="0"/>
              </a:spcBef>
              <a:spcAft>
                <a:spcPts val="0"/>
              </a:spcAft>
              <a:buNone/>
            </a:pPr>
            <a:r>
              <a:t/>
            </a:r>
            <a:endParaRPr>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g14052082458_0_223"/>
          <p:cNvSpPr txBox="1"/>
          <p:nvPr>
            <p:ph idx="12" type="sldNum"/>
          </p:nvPr>
        </p:nvSpPr>
        <p:spPr>
          <a:xfrm>
            <a:off x="8595309" y="341126"/>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b="1" lang="en-GB"/>
              <a:t>‹#›</a:t>
            </a:fld>
            <a:endParaRPr b="1"/>
          </a:p>
        </p:txBody>
      </p:sp>
      <p:pic>
        <p:nvPicPr>
          <p:cNvPr id="479" name="Google Shape;479;g14052082458_0_223"/>
          <p:cNvPicPr preferRelativeResize="0"/>
          <p:nvPr/>
        </p:nvPicPr>
        <p:blipFill rotWithShape="1">
          <a:blip r:embed="rId3">
            <a:alphaModFix/>
          </a:blip>
          <a:srcRect b="0" l="0" r="0" t="0"/>
          <a:stretch/>
        </p:blipFill>
        <p:spPr>
          <a:xfrm>
            <a:off x="6716452" y="1598098"/>
            <a:ext cx="2114948" cy="1947300"/>
          </a:xfrm>
          <a:prstGeom prst="rect">
            <a:avLst/>
          </a:prstGeom>
          <a:noFill/>
          <a:ln cap="flat" cmpd="sng" w="19050">
            <a:solidFill>
              <a:srgbClr val="FF8022"/>
            </a:solidFill>
            <a:prstDash val="solid"/>
            <a:round/>
            <a:headEnd len="sm" w="sm" type="none"/>
            <a:tailEnd len="sm" w="sm" type="none"/>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g148fb80227b_4_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485" name="Google Shape;485;g148fb80227b_4_0"/>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pic>
        <p:nvPicPr>
          <p:cNvPr descr="Bitcoin" id="486" name="Google Shape;486;g148fb80227b_4_0"/>
          <p:cNvPicPr preferRelativeResize="0"/>
          <p:nvPr/>
        </p:nvPicPr>
        <p:blipFill rotWithShape="1">
          <a:blip r:embed="rId3">
            <a:alphaModFix/>
          </a:blip>
          <a:srcRect b="0" l="0" r="0" t="0"/>
          <a:stretch/>
        </p:blipFill>
        <p:spPr>
          <a:xfrm>
            <a:off x="6835501" y="1381826"/>
            <a:ext cx="2143975" cy="2092100"/>
          </a:xfrm>
          <a:prstGeom prst="rect">
            <a:avLst/>
          </a:prstGeom>
          <a:noFill/>
          <a:ln>
            <a:noFill/>
          </a:ln>
        </p:spPr>
      </p:pic>
      <p:sp>
        <p:nvSpPr>
          <p:cNvPr id="487" name="Google Shape;487;g148fb80227b_4_0"/>
          <p:cNvSpPr txBox="1"/>
          <p:nvPr>
            <p:ph type="ctrTitle"/>
          </p:nvPr>
        </p:nvSpPr>
        <p:spPr>
          <a:xfrm>
            <a:off x="292893" y="284163"/>
            <a:ext cx="76107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600" u="none" cap="none" strike="noStrike">
                <a:solidFill>
                  <a:srgbClr val="FF8022"/>
                </a:solidFill>
                <a:latin typeface="Lato"/>
                <a:ea typeface="Lato"/>
                <a:cs typeface="Lato"/>
                <a:sym typeface="Lato"/>
              </a:rPr>
              <a:t>What does good research involve?</a:t>
            </a:r>
            <a:endParaRPr b="0" i="0" sz="3600" u="none" cap="none" strike="noStrike">
              <a:solidFill>
                <a:srgbClr val="FF8022"/>
              </a:solidFill>
              <a:latin typeface="Arial"/>
              <a:ea typeface="Arial"/>
              <a:cs typeface="Arial"/>
              <a:sym typeface="Arial"/>
            </a:endParaRPr>
          </a:p>
        </p:txBody>
      </p:sp>
      <p:sp>
        <p:nvSpPr>
          <p:cNvPr id="488" name="Google Shape;488;g148fb80227b_4_0"/>
          <p:cNvSpPr txBox="1"/>
          <p:nvPr/>
        </p:nvSpPr>
        <p:spPr>
          <a:xfrm>
            <a:off x="292900" y="1196475"/>
            <a:ext cx="6398700" cy="1168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lang="en-GB" sz="2600">
                <a:solidFill>
                  <a:schemeClr val="lt1"/>
                </a:solidFill>
                <a:latin typeface="Lato"/>
                <a:ea typeface="Lato"/>
                <a:cs typeface="Lato"/>
                <a:sym typeface="Lato"/>
              </a:rPr>
              <a:t>We are going to use bitcoin as an </a:t>
            </a:r>
            <a:r>
              <a:rPr b="1" lang="en-GB" sz="2600">
                <a:solidFill>
                  <a:schemeClr val="lt1"/>
                </a:solidFill>
                <a:latin typeface="Lato"/>
                <a:ea typeface="Lato"/>
                <a:cs typeface="Lato"/>
                <a:sym typeface="Lato"/>
              </a:rPr>
              <a:t>example</a:t>
            </a:r>
            <a:r>
              <a:rPr b="1" lang="en-GB" sz="2600">
                <a:solidFill>
                  <a:schemeClr val="lt1"/>
                </a:solidFill>
                <a:latin typeface="Lato"/>
                <a:ea typeface="Lato"/>
                <a:cs typeface="Lato"/>
                <a:sym typeface="Lato"/>
              </a:rPr>
              <a:t> of a cryptocurrency to research.</a:t>
            </a:r>
            <a:endParaRPr b="1" sz="2600">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2800"/>
              <a:buFont typeface="Arial"/>
              <a:buNone/>
            </a:pPr>
            <a:r>
              <a:rPr b="1" lang="en-GB" sz="2600">
                <a:solidFill>
                  <a:schemeClr val="lt1"/>
                </a:solidFill>
                <a:latin typeface="Lato"/>
                <a:ea typeface="Lato"/>
                <a:cs typeface="Lato"/>
                <a:sym typeface="Lato"/>
              </a:rPr>
              <a:t>We will apply our learning on the topic so far to assess what factors mights make bitcoin an appealing choice to some people and what </a:t>
            </a:r>
            <a:r>
              <a:rPr b="1" lang="en-GB" sz="2600">
                <a:solidFill>
                  <a:schemeClr val="lt1"/>
                </a:solidFill>
                <a:latin typeface="Lato"/>
                <a:ea typeface="Lato"/>
                <a:cs typeface="Lato"/>
                <a:sym typeface="Lato"/>
              </a:rPr>
              <a:t>factors</a:t>
            </a:r>
            <a:r>
              <a:rPr b="1" lang="en-GB" sz="2600">
                <a:solidFill>
                  <a:schemeClr val="lt1"/>
                </a:solidFill>
                <a:latin typeface="Lato"/>
                <a:ea typeface="Lato"/>
                <a:cs typeface="Lato"/>
                <a:sym typeface="Lato"/>
              </a:rPr>
              <a:t> are red flags.</a:t>
            </a:r>
            <a:r>
              <a:rPr b="1" lang="en-GB" sz="2600">
                <a:solidFill>
                  <a:schemeClr val="accent2"/>
                </a:solidFill>
                <a:latin typeface="Lato"/>
                <a:ea typeface="Lato"/>
                <a:cs typeface="Lato"/>
                <a:sym typeface="Lato"/>
              </a:rPr>
              <a:t>  </a:t>
            </a:r>
            <a:endParaRPr b="0" i="0" sz="2600" u="none" cap="none" strike="noStrike">
              <a:solidFill>
                <a:schemeClr val="accent2"/>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pic>
        <p:nvPicPr>
          <p:cNvPr descr="Bitcoin" id="493" name="Google Shape;493;g145a8d0729b_1_0"/>
          <p:cNvPicPr preferRelativeResize="0"/>
          <p:nvPr/>
        </p:nvPicPr>
        <p:blipFill rotWithShape="1">
          <a:blip r:embed="rId3">
            <a:alphaModFix/>
          </a:blip>
          <a:srcRect b="0" l="0" r="0" t="0"/>
          <a:stretch/>
        </p:blipFill>
        <p:spPr>
          <a:xfrm>
            <a:off x="-251370" y="868508"/>
            <a:ext cx="2602825" cy="2539850"/>
          </a:xfrm>
          <a:prstGeom prst="rect">
            <a:avLst/>
          </a:prstGeom>
          <a:noFill/>
          <a:ln>
            <a:noFill/>
          </a:ln>
        </p:spPr>
      </p:pic>
      <p:sp>
        <p:nvSpPr>
          <p:cNvPr id="494" name="Google Shape;494;g145a8d0729b_1_0"/>
          <p:cNvSpPr txBox="1"/>
          <p:nvPr/>
        </p:nvSpPr>
        <p:spPr>
          <a:xfrm>
            <a:off x="3746250" y="1765250"/>
            <a:ext cx="4399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g145a8d0729b_1_0"/>
          <p:cNvSpPr txBox="1"/>
          <p:nvPr/>
        </p:nvSpPr>
        <p:spPr>
          <a:xfrm>
            <a:off x="187950" y="3718850"/>
            <a:ext cx="8632500" cy="673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800"/>
              <a:buFont typeface="Arial"/>
              <a:buNone/>
            </a:pPr>
            <a:r>
              <a:rPr b="1" lang="en-GB" sz="2000">
                <a:solidFill>
                  <a:schemeClr val="accent2"/>
                </a:solidFill>
                <a:latin typeface="Lato"/>
                <a:ea typeface="Lato"/>
                <a:cs typeface="Lato"/>
                <a:sym typeface="Lato"/>
              </a:rPr>
              <a:t>But these celebrities are all very rich and can afford to lose money…. </a:t>
            </a:r>
            <a:endParaRPr b="1" sz="2000">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2800"/>
              <a:buFont typeface="Arial"/>
              <a:buNone/>
            </a:pPr>
            <a:r>
              <a:rPr b="1" lang="en-GB" sz="2000">
                <a:solidFill>
                  <a:schemeClr val="accent2"/>
                </a:solidFill>
                <a:latin typeface="Lato"/>
                <a:ea typeface="Lato"/>
                <a:cs typeface="Lato"/>
                <a:sym typeface="Lato"/>
              </a:rPr>
              <a:t>Could it ever be </a:t>
            </a:r>
            <a:r>
              <a:rPr b="1" lang="en-GB" sz="2000">
                <a:solidFill>
                  <a:schemeClr val="accent2"/>
                </a:solidFill>
                <a:latin typeface="Lato"/>
                <a:ea typeface="Lato"/>
                <a:cs typeface="Lato"/>
                <a:sym typeface="Lato"/>
              </a:rPr>
              <a:t>safe for YOU  to</a:t>
            </a:r>
            <a:r>
              <a:rPr b="1" i="0" lang="en-GB" sz="2000" u="none" cap="none" strike="noStrike">
                <a:solidFill>
                  <a:schemeClr val="accent2"/>
                </a:solidFill>
                <a:latin typeface="Lato"/>
                <a:ea typeface="Lato"/>
                <a:cs typeface="Lato"/>
                <a:sym typeface="Lato"/>
              </a:rPr>
              <a:t> buy </a:t>
            </a:r>
            <a:r>
              <a:rPr b="1" lang="en-GB" sz="2000">
                <a:solidFill>
                  <a:schemeClr val="accent2"/>
                </a:solidFill>
                <a:latin typeface="Lato"/>
                <a:ea typeface="Lato"/>
                <a:cs typeface="Lato"/>
                <a:sym typeface="Lato"/>
              </a:rPr>
              <a:t>b</a:t>
            </a:r>
            <a:r>
              <a:rPr b="1" i="0" lang="en-GB" sz="2000" u="none" cap="none" strike="noStrike">
                <a:solidFill>
                  <a:schemeClr val="accent2"/>
                </a:solidFill>
                <a:latin typeface="Lato"/>
                <a:ea typeface="Lato"/>
                <a:cs typeface="Lato"/>
                <a:sym typeface="Lato"/>
              </a:rPr>
              <a:t>itcoin? What research could you do?</a:t>
            </a:r>
            <a:endParaRPr b="0" i="0" sz="2000" u="none" cap="none" strike="noStrike">
              <a:solidFill>
                <a:schemeClr val="accent2"/>
              </a:solidFill>
              <a:latin typeface="Arial"/>
              <a:ea typeface="Arial"/>
              <a:cs typeface="Arial"/>
              <a:sym typeface="Arial"/>
            </a:endParaRPr>
          </a:p>
        </p:txBody>
      </p:sp>
      <p:sp>
        <p:nvSpPr>
          <p:cNvPr id="496" name="Google Shape;496;g145a8d0729b_1_0"/>
          <p:cNvSpPr txBox="1"/>
          <p:nvPr>
            <p:ph idx="12" type="sldNum"/>
          </p:nvPr>
        </p:nvSpPr>
        <p:spPr>
          <a:xfrm>
            <a:off x="8561359" y="331476"/>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497" name="Google Shape;497;g145a8d0729b_1_0"/>
          <p:cNvSpPr txBox="1"/>
          <p:nvPr/>
        </p:nvSpPr>
        <p:spPr>
          <a:xfrm>
            <a:off x="1908400" y="768025"/>
            <a:ext cx="6940800" cy="363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lang="en-GB" sz="1600">
                <a:solidFill>
                  <a:schemeClr val="lt1"/>
                </a:solidFill>
                <a:latin typeface="Lato"/>
                <a:ea typeface="Lato"/>
                <a:cs typeface="Lato"/>
                <a:sym typeface="Lato"/>
              </a:rPr>
              <a:t>How useful is this information?</a:t>
            </a:r>
            <a:endParaRPr b="1" sz="16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sz="8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lang="en-GB" sz="1600">
                <a:solidFill>
                  <a:schemeClr val="lt1"/>
                </a:solidFill>
                <a:latin typeface="Lato"/>
                <a:ea typeface="Lato"/>
                <a:cs typeface="Lato"/>
                <a:sym typeface="Lato"/>
              </a:rPr>
              <a:t>Bitcoin </a:t>
            </a:r>
            <a:r>
              <a:rPr lang="en-GB" sz="1600" u="none" cap="none" strike="noStrike">
                <a:solidFill>
                  <a:schemeClr val="lt1"/>
                </a:solidFill>
                <a:latin typeface="Lato"/>
                <a:ea typeface="Lato"/>
                <a:cs typeface="Lato"/>
                <a:sym typeface="Lato"/>
              </a:rPr>
              <a:t>was the first major usable cryptocurrency</a:t>
            </a:r>
            <a:r>
              <a:rPr lang="en-GB" sz="1600">
                <a:solidFill>
                  <a:schemeClr val="lt1"/>
                </a:solidFill>
                <a:latin typeface="Lato"/>
                <a:ea typeface="Lato"/>
                <a:cs typeface="Lato"/>
                <a:sym typeface="Lato"/>
              </a:rPr>
              <a:t>.</a:t>
            </a:r>
            <a:r>
              <a:rPr lang="en-GB" sz="1600" u="none" cap="none" strike="noStrike">
                <a:solidFill>
                  <a:schemeClr val="lt1"/>
                </a:solidFill>
                <a:latin typeface="Lato"/>
                <a:ea typeface="Lato"/>
                <a:cs typeface="Lato"/>
                <a:sym typeface="Lato"/>
              </a:rPr>
              <a:t> </a:t>
            </a:r>
            <a:r>
              <a:rPr lang="en-GB" sz="1600">
                <a:solidFill>
                  <a:schemeClr val="lt1"/>
                </a:solidFill>
                <a:latin typeface="Lato"/>
                <a:ea typeface="Lato"/>
                <a:cs typeface="Lato"/>
                <a:sym typeface="Lato"/>
              </a:rPr>
              <a:t>I</a:t>
            </a:r>
            <a:r>
              <a:rPr lang="en-GB" sz="1600" u="none" cap="none" strike="noStrike">
                <a:solidFill>
                  <a:schemeClr val="lt1"/>
                </a:solidFill>
                <a:latin typeface="Lato"/>
                <a:ea typeface="Lato"/>
                <a:cs typeface="Lato"/>
                <a:sym typeface="Lato"/>
              </a:rPr>
              <a:t>t has the highest market cap</a:t>
            </a:r>
            <a:r>
              <a:rPr lang="en-GB" sz="1600">
                <a:solidFill>
                  <a:schemeClr val="lt1"/>
                </a:solidFill>
                <a:latin typeface="Lato"/>
                <a:ea typeface="Lato"/>
                <a:cs typeface="Lato"/>
                <a:sym typeface="Lato"/>
              </a:rPr>
              <a:t> and </a:t>
            </a:r>
            <a:r>
              <a:rPr lang="en-GB" sz="1600" u="none" cap="none" strike="noStrike">
                <a:solidFill>
                  <a:schemeClr val="lt1"/>
                </a:solidFill>
                <a:latin typeface="Lato"/>
                <a:ea typeface="Lato"/>
                <a:cs typeface="Lato"/>
                <a:sym typeface="Lato"/>
              </a:rPr>
              <a:t>its coins trade at the highest cost of all cryptocurrencies</a:t>
            </a:r>
            <a:r>
              <a:rPr lang="en-GB" sz="1600">
                <a:solidFill>
                  <a:schemeClr val="lt1"/>
                </a:solidFill>
                <a:latin typeface="Lato"/>
                <a:ea typeface="Lato"/>
                <a:cs typeface="Lato"/>
                <a:sym typeface="Lato"/>
              </a:rPr>
              <a:t>. Because it was the first, bitcoin is the reason anyone is talking about cryptocurrency in the first place. </a:t>
            </a:r>
            <a:endParaRPr sz="16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sz="12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lang="en-GB" sz="1600" u="none" cap="none" strike="noStrike">
                <a:solidFill>
                  <a:schemeClr val="lt1"/>
                </a:solidFill>
                <a:latin typeface="Lato"/>
                <a:ea typeface="Lato"/>
                <a:cs typeface="Lato"/>
                <a:sym typeface="Lato"/>
              </a:rPr>
              <a:t>Despite the big increase in price, </a:t>
            </a:r>
            <a:r>
              <a:rPr lang="en-GB" sz="1600">
                <a:solidFill>
                  <a:schemeClr val="lt1"/>
                </a:solidFill>
                <a:latin typeface="Lato"/>
                <a:ea typeface="Lato"/>
                <a:cs typeface="Lato"/>
                <a:sym typeface="Lato"/>
              </a:rPr>
              <a:t>b</a:t>
            </a:r>
            <a:r>
              <a:rPr lang="en-GB" sz="1600" u="none" cap="none" strike="noStrike">
                <a:solidFill>
                  <a:schemeClr val="lt1"/>
                </a:solidFill>
                <a:latin typeface="Lato"/>
                <a:ea typeface="Lato"/>
                <a:cs typeface="Lato"/>
                <a:sym typeface="Lato"/>
              </a:rPr>
              <a:t>itcoin </a:t>
            </a:r>
            <a:r>
              <a:rPr lang="en-GB" sz="1600">
                <a:solidFill>
                  <a:schemeClr val="lt1"/>
                </a:solidFill>
                <a:latin typeface="Lato"/>
                <a:ea typeface="Lato"/>
                <a:cs typeface="Lato"/>
                <a:sym typeface="Lato"/>
              </a:rPr>
              <a:t>is the most familiar and invested-in coin, often for those </a:t>
            </a:r>
            <a:r>
              <a:rPr lang="en-GB" sz="1600">
                <a:solidFill>
                  <a:schemeClr val="lt1"/>
                </a:solidFill>
                <a:latin typeface="Lato"/>
                <a:ea typeface="Lato"/>
                <a:cs typeface="Lato"/>
                <a:sym typeface="Lato"/>
                <a:extLst>
                  <a:ext uri="http://customooxmlschemas.google.com/">
                    <go:slidesCustomData xmlns:go="http://customooxmlschemas.google.com/" textRoundtripDataId="35"/>
                  </a:ext>
                </a:extLst>
              </a:rPr>
              <a:t>trying out</a:t>
            </a:r>
            <a:r>
              <a:rPr lang="en-GB" sz="1600" u="none" cap="none" strike="noStrike">
                <a:solidFill>
                  <a:schemeClr val="lt1"/>
                </a:solidFill>
                <a:latin typeface="Lato"/>
                <a:ea typeface="Lato"/>
                <a:cs typeface="Lato"/>
                <a:sym typeface="Lato"/>
                <a:extLst>
                  <a:ext uri="http://customooxmlschemas.google.com/">
                    <go:slidesCustomData xmlns:go="http://customooxmlschemas.google.com/" textRoundtripDataId="36"/>
                  </a:ext>
                </a:extLst>
              </a:rPr>
              <a:t> cryptocurrenc</a:t>
            </a:r>
            <a:r>
              <a:rPr lang="en-GB" sz="1600">
                <a:solidFill>
                  <a:schemeClr val="lt1"/>
                </a:solidFill>
                <a:latin typeface="Lato"/>
                <a:ea typeface="Lato"/>
                <a:cs typeface="Lato"/>
                <a:sym typeface="Lato"/>
              </a:rPr>
              <a:t>ies for the first time</a:t>
            </a:r>
            <a:r>
              <a:rPr lang="en-GB" sz="1600" u="none" cap="none" strike="noStrike">
                <a:solidFill>
                  <a:schemeClr val="lt1"/>
                </a:solidFill>
                <a:latin typeface="Lato"/>
                <a:ea typeface="Lato"/>
                <a:cs typeface="Lato"/>
                <a:sym typeface="Lato"/>
              </a:rPr>
              <a:t>. </a:t>
            </a:r>
            <a:endParaRPr sz="16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sz="12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lang="en-GB" sz="1600" u="none" cap="none" strike="noStrike">
                <a:solidFill>
                  <a:schemeClr val="lt1"/>
                </a:solidFill>
                <a:latin typeface="Lato"/>
                <a:ea typeface="Lato"/>
                <a:cs typeface="Lato"/>
                <a:sym typeface="Lato"/>
              </a:rPr>
              <a:t>Many celebrities </a:t>
            </a:r>
            <a:r>
              <a:rPr lang="en-GB" sz="1600">
                <a:solidFill>
                  <a:schemeClr val="lt1"/>
                </a:solidFill>
                <a:latin typeface="Lato"/>
                <a:ea typeface="Lato"/>
                <a:cs typeface="Lato"/>
                <a:sym typeface="Lato"/>
              </a:rPr>
              <a:t>have talked about investing in</a:t>
            </a:r>
            <a:r>
              <a:rPr lang="en-GB" sz="1600" u="none" cap="none" strike="noStrike">
                <a:solidFill>
                  <a:schemeClr val="lt1"/>
                </a:solidFill>
                <a:latin typeface="Lato"/>
                <a:ea typeface="Lato"/>
                <a:cs typeface="Lato"/>
                <a:sym typeface="Lato"/>
              </a:rPr>
              <a:t> </a:t>
            </a:r>
            <a:r>
              <a:rPr lang="en-GB" sz="1600">
                <a:solidFill>
                  <a:schemeClr val="lt1"/>
                </a:solidFill>
                <a:latin typeface="Lato"/>
                <a:ea typeface="Lato"/>
                <a:cs typeface="Lato"/>
                <a:sym typeface="Lato"/>
              </a:rPr>
              <a:t>bitcoin, including </a:t>
            </a:r>
            <a:r>
              <a:rPr lang="en-GB" sz="1600">
                <a:solidFill>
                  <a:schemeClr val="lt1"/>
                </a:solidFill>
                <a:latin typeface="Lato"/>
                <a:ea typeface="Lato"/>
                <a:cs typeface="Lato"/>
                <a:sym typeface="Lato"/>
                <a:extLst>
                  <a:ext uri="http://customooxmlschemas.google.com/">
                    <go:slidesCustomData xmlns:go="http://customooxmlschemas.google.com/" textRoundtripDataId="37"/>
                  </a:ext>
                </a:extLst>
              </a:rPr>
              <a:t>50 Cent, Bill Gates, Serena Williams, Floyd Mayweather, Kanye West and Mike Tyson</a:t>
            </a:r>
            <a:r>
              <a:rPr lang="en-GB" sz="1600">
                <a:solidFill>
                  <a:schemeClr val="lt1"/>
                </a:solidFill>
                <a:latin typeface="Lato"/>
                <a:ea typeface="Lato"/>
                <a:cs typeface="Lato"/>
                <a:sym typeface="Lato"/>
              </a:rPr>
              <a:t>.</a:t>
            </a:r>
            <a:endParaRPr sz="16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i="1" sz="1600">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i="1" lang="en-GB" sz="1600" u="none" cap="none" strike="noStrike">
                <a:solidFill>
                  <a:schemeClr val="lt1"/>
                </a:solidFill>
                <a:latin typeface="Lato"/>
                <a:ea typeface="Lato"/>
                <a:cs typeface="Lato"/>
                <a:sym typeface="Lato"/>
              </a:rPr>
              <a:t> </a:t>
            </a:r>
            <a:endParaRPr i="1" sz="16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i="1" sz="1600" u="none" cap="none" strike="noStrike">
              <a:solidFill>
                <a:schemeClr val="lt1"/>
              </a:solidFill>
              <a:latin typeface="Lato"/>
              <a:ea typeface="Lato"/>
              <a:cs typeface="Lato"/>
              <a:sym typeface="Lato"/>
            </a:endParaRPr>
          </a:p>
        </p:txBody>
      </p:sp>
      <p:sp>
        <p:nvSpPr>
          <p:cNvPr id="498" name="Google Shape;498;g145a8d0729b_1_0"/>
          <p:cNvSpPr txBox="1"/>
          <p:nvPr>
            <p:ph type="ctrTitle"/>
          </p:nvPr>
        </p:nvSpPr>
        <p:spPr>
          <a:xfrm>
            <a:off x="187950" y="256625"/>
            <a:ext cx="7508700" cy="673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lang="en-GB" sz="3200">
                <a:solidFill>
                  <a:srgbClr val="FF8022"/>
                </a:solidFill>
                <a:latin typeface="Lato"/>
                <a:ea typeface="Lato"/>
                <a:cs typeface="Lato"/>
                <a:sym typeface="Lato"/>
              </a:rPr>
              <a:t>Sh</a:t>
            </a:r>
            <a:r>
              <a:rPr b="1" lang="en-GB" sz="3200">
                <a:solidFill>
                  <a:srgbClr val="FF8022"/>
                </a:solidFill>
                <a:latin typeface="Lato"/>
                <a:ea typeface="Lato"/>
                <a:cs typeface="Lato"/>
                <a:sym typeface="Lato"/>
              </a:rPr>
              <a:t>ould you ever ‘</a:t>
            </a:r>
            <a:r>
              <a:rPr b="1" lang="en-GB" sz="3200">
                <a:solidFill>
                  <a:srgbClr val="FF8022"/>
                </a:solidFill>
                <a:latin typeface="Lato"/>
                <a:ea typeface="Lato"/>
                <a:cs typeface="Lato"/>
                <a:sym typeface="Lato"/>
                <a:extLst>
                  <a:ext uri="http://customooxmlschemas.google.com/">
                    <go:slidesCustomData xmlns:go="http://customooxmlschemas.google.com/" textRoundtripDataId="38"/>
                  </a:ext>
                </a:extLst>
              </a:rPr>
              <a:t>invest</a:t>
            </a:r>
            <a:r>
              <a:rPr b="1" lang="en-GB" sz="3200">
                <a:solidFill>
                  <a:srgbClr val="FF8022"/>
                </a:solidFill>
                <a:latin typeface="Lato"/>
                <a:ea typeface="Lato"/>
                <a:cs typeface="Lato"/>
                <a:sym typeface="Lato"/>
              </a:rPr>
              <a:t>’ in bitcoin?</a:t>
            </a:r>
            <a:endParaRPr b="1" i="0" sz="3200" u="none" cap="none" strike="noStrike">
              <a:solidFill>
                <a:srgbClr val="FF802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37"/>
          <p:cNvSpPr txBox="1"/>
          <p:nvPr>
            <p:ph type="ctrTitle"/>
          </p:nvPr>
        </p:nvSpPr>
        <p:spPr>
          <a:xfrm>
            <a:off x="325826" y="249775"/>
            <a:ext cx="69543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GB" sz="3000" u="none" cap="none" strike="noStrike">
                <a:solidFill>
                  <a:schemeClr val="lt1"/>
                </a:solidFill>
                <a:latin typeface="Lato"/>
                <a:ea typeface="Lato"/>
                <a:cs typeface="Lato"/>
                <a:sym typeface="Lato"/>
              </a:rPr>
              <a:t>How has the value of </a:t>
            </a:r>
            <a:r>
              <a:rPr b="1" lang="en-GB" sz="3000">
                <a:solidFill>
                  <a:schemeClr val="lt1"/>
                </a:solidFill>
                <a:latin typeface="Lato"/>
                <a:ea typeface="Lato"/>
                <a:cs typeface="Lato"/>
                <a:sym typeface="Lato"/>
              </a:rPr>
              <a:t>b</a:t>
            </a:r>
            <a:r>
              <a:rPr b="1" i="0" lang="en-GB" sz="3000" u="none" cap="none" strike="noStrike">
                <a:solidFill>
                  <a:schemeClr val="lt1"/>
                </a:solidFill>
                <a:latin typeface="Lato"/>
                <a:ea typeface="Lato"/>
                <a:cs typeface="Lato"/>
                <a:sym typeface="Lato"/>
              </a:rPr>
              <a:t>itcoin changed?</a:t>
            </a:r>
            <a:endParaRPr b="0" i="0" sz="30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400" u="none" cap="none" strike="noStrike">
                <a:solidFill>
                  <a:schemeClr val="lt1"/>
                </a:solidFill>
                <a:latin typeface="Lato"/>
                <a:ea typeface="Lato"/>
                <a:cs typeface="Lato"/>
                <a:sym typeface="Lato"/>
              </a:rPr>
              <a:t>Crypto</a:t>
            </a:r>
            <a:r>
              <a:rPr b="1" lang="en-GB" sz="2400">
                <a:solidFill>
                  <a:schemeClr val="lt1"/>
                </a:solidFill>
                <a:latin typeface="Lato"/>
                <a:ea typeface="Lato"/>
                <a:cs typeface="Lato"/>
                <a:sym typeface="Lato"/>
              </a:rPr>
              <a:t>: h</a:t>
            </a:r>
            <a:r>
              <a:rPr b="1" i="0" lang="en-GB" sz="2400" u="none" cap="none" strike="noStrike">
                <a:solidFill>
                  <a:schemeClr val="lt1"/>
                </a:solidFill>
                <a:latin typeface="Lato"/>
                <a:ea typeface="Lato"/>
                <a:cs typeface="Lato"/>
                <a:sym typeface="Lato"/>
              </a:rPr>
              <a:t>igher or </a:t>
            </a:r>
            <a:r>
              <a:rPr b="1" lang="en-GB" sz="2400">
                <a:solidFill>
                  <a:schemeClr val="lt1"/>
                </a:solidFill>
                <a:latin typeface="Lato"/>
                <a:ea typeface="Lato"/>
                <a:cs typeface="Lato"/>
                <a:sym typeface="Lato"/>
              </a:rPr>
              <a:t>l</a:t>
            </a:r>
            <a:r>
              <a:rPr b="1" i="0" lang="en-GB" sz="2400" u="none" cap="none" strike="noStrike">
                <a:solidFill>
                  <a:schemeClr val="lt1"/>
                </a:solidFill>
                <a:latin typeface="Lato"/>
                <a:ea typeface="Lato"/>
                <a:cs typeface="Lato"/>
                <a:sym typeface="Lato"/>
              </a:rPr>
              <a:t>ower?</a:t>
            </a:r>
            <a:endParaRPr b="1" i="0" sz="2400" u="none" cap="none" strike="noStrike">
              <a:solidFill>
                <a:schemeClr val="lt1"/>
              </a:solidFill>
              <a:latin typeface="Lato"/>
              <a:ea typeface="Lato"/>
              <a:cs typeface="Lato"/>
              <a:sym typeface="Lato"/>
            </a:endParaRPr>
          </a:p>
        </p:txBody>
      </p:sp>
      <p:sp>
        <p:nvSpPr>
          <p:cNvPr id="504" name="Google Shape;504;p37"/>
          <p:cNvSpPr txBox="1"/>
          <p:nvPr/>
        </p:nvSpPr>
        <p:spPr>
          <a:xfrm>
            <a:off x="873785" y="3338539"/>
            <a:ext cx="52038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37"/>
          <p:cNvSpPr/>
          <p:nvPr/>
        </p:nvSpPr>
        <p:spPr>
          <a:xfrm>
            <a:off x="388089" y="1189081"/>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Jan 2009</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~£0</a:t>
            </a:r>
            <a:endParaRPr b="0" i="0" sz="1400" u="none" cap="none" strike="noStrike">
              <a:solidFill>
                <a:srgbClr val="000000"/>
              </a:solidFill>
              <a:latin typeface="Arial"/>
              <a:ea typeface="Arial"/>
              <a:cs typeface="Arial"/>
              <a:sym typeface="Arial"/>
            </a:endParaRPr>
          </a:p>
        </p:txBody>
      </p:sp>
      <p:sp>
        <p:nvSpPr>
          <p:cNvPr id="506" name="Google Shape;506;p37"/>
          <p:cNvSpPr/>
          <p:nvPr/>
        </p:nvSpPr>
        <p:spPr>
          <a:xfrm>
            <a:off x="1965251" y="1208650"/>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&lt;£0.01</a:t>
            </a:r>
            <a:endParaRPr b="0" i="0" sz="1400" u="none" cap="none" strike="noStrike">
              <a:solidFill>
                <a:srgbClr val="000000"/>
              </a:solidFill>
              <a:latin typeface="Arial"/>
              <a:ea typeface="Arial"/>
              <a:cs typeface="Arial"/>
              <a:sym typeface="Arial"/>
            </a:endParaRPr>
          </a:p>
        </p:txBody>
      </p:sp>
      <p:sp>
        <p:nvSpPr>
          <p:cNvPr id="507" name="Google Shape;507;p37"/>
          <p:cNvSpPr/>
          <p:nvPr/>
        </p:nvSpPr>
        <p:spPr>
          <a:xfrm>
            <a:off x="3542413" y="1208650"/>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~£950</a:t>
            </a:r>
            <a:endParaRPr b="0" i="0" sz="1400" u="none" cap="none" strike="noStrike">
              <a:solidFill>
                <a:srgbClr val="000000"/>
              </a:solidFill>
              <a:latin typeface="Arial"/>
              <a:ea typeface="Arial"/>
              <a:cs typeface="Arial"/>
              <a:sym typeface="Arial"/>
            </a:endParaRPr>
          </a:p>
        </p:txBody>
      </p:sp>
      <p:sp>
        <p:nvSpPr>
          <p:cNvPr id="508" name="Google Shape;508;p37"/>
          <p:cNvSpPr/>
          <p:nvPr/>
        </p:nvSpPr>
        <p:spPr>
          <a:xfrm>
            <a:off x="5162105" y="1208650"/>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~£240</a:t>
            </a:r>
            <a:endParaRPr b="0" i="0" sz="1400" u="none" cap="none" strike="noStrike">
              <a:solidFill>
                <a:srgbClr val="000000"/>
              </a:solidFill>
              <a:latin typeface="Arial"/>
              <a:ea typeface="Arial"/>
              <a:cs typeface="Arial"/>
              <a:sym typeface="Arial"/>
            </a:endParaRPr>
          </a:p>
        </p:txBody>
      </p:sp>
      <p:sp>
        <p:nvSpPr>
          <p:cNvPr id="509" name="Google Shape;509;p37"/>
          <p:cNvSpPr/>
          <p:nvPr/>
        </p:nvSpPr>
        <p:spPr>
          <a:xfrm>
            <a:off x="6781797" y="1216586"/>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~£15,000</a:t>
            </a:r>
            <a:endParaRPr b="0" i="0" sz="1400" u="none" cap="none" strike="noStrike">
              <a:solidFill>
                <a:srgbClr val="000000"/>
              </a:solidFill>
              <a:latin typeface="Arial"/>
              <a:ea typeface="Arial"/>
              <a:cs typeface="Arial"/>
              <a:sym typeface="Arial"/>
            </a:endParaRPr>
          </a:p>
        </p:txBody>
      </p:sp>
      <p:sp>
        <p:nvSpPr>
          <p:cNvPr id="510" name="Google Shape;510;p37"/>
          <p:cNvSpPr/>
          <p:nvPr/>
        </p:nvSpPr>
        <p:spPr>
          <a:xfrm>
            <a:off x="388089" y="3196136"/>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~£4,500</a:t>
            </a:r>
            <a:endParaRPr b="0" i="0" sz="1400" u="none" cap="none" strike="noStrike">
              <a:solidFill>
                <a:srgbClr val="000000"/>
              </a:solidFill>
              <a:latin typeface="Arial"/>
              <a:ea typeface="Arial"/>
              <a:cs typeface="Arial"/>
              <a:sym typeface="Arial"/>
            </a:endParaRPr>
          </a:p>
        </p:txBody>
      </p:sp>
      <p:sp>
        <p:nvSpPr>
          <p:cNvPr id="511" name="Google Shape;511;p37"/>
          <p:cNvSpPr/>
          <p:nvPr/>
        </p:nvSpPr>
        <p:spPr>
          <a:xfrm>
            <a:off x="1965250" y="3196136"/>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~£22,000</a:t>
            </a:r>
            <a:endParaRPr b="0" i="0" sz="1400" u="none" cap="none" strike="noStrike">
              <a:solidFill>
                <a:srgbClr val="000000"/>
              </a:solidFill>
              <a:latin typeface="Arial"/>
              <a:ea typeface="Arial"/>
              <a:cs typeface="Arial"/>
              <a:sym typeface="Arial"/>
            </a:endParaRPr>
          </a:p>
        </p:txBody>
      </p:sp>
      <p:sp>
        <p:nvSpPr>
          <p:cNvPr id="512" name="Google Shape;512;p37"/>
          <p:cNvSpPr/>
          <p:nvPr/>
        </p:nvSpPr>
        <p:spPr>
          <a:xfrm>
            <a:off x="3542413" y="3226186"/>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~£60,000</a:t>
            </a:r>
            <a:endParaRPr b="0" i="0" sz="1400" u="none" cap="none" strike="noStrike">
              <a:solidFill>
                <a:srgbClr val="000000"/>
              </a:solidFill>
              <a:latin typeface="Arial"/>
              <a:ea typeface="Arial"/>
              <a:cs typeface="Arial"/>
              <a:sym typeface="Arial"/>
            </a:endParaRPr>
          </a:p>
        </p:txBody>
      </p:sp>
      <p:sp>
        <p:nvSpPr>
          <p:cNvPr id="513" name="Google Shape;513;p37"/>
          <p:cNvSpPr/>
          <p:nvPr/>
        </p:nvSpPr>
        <p:spPr>
          <a:xfrm>
            <a:off x="5162105" y="3187193"/>
            <a:ext cx="1134000" cy="1630200"/>
          </a:xfrm>
          <a:prstGeom prst="roundRect">
            <a:avLst>
              <a:gd fmla="val 16667" name="adj"/>
            </a:avLst>
          </a:prstGeom>
          <a:solidFill>
            <a:schemeClr val="accent1"/>
          </a:solidFill>
          <a:ln cap="flat" cmpd="sng" w="25400">
            <a:solidFill>
              <a:srgbClr val="03308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FFFFFF"/>
                </a:solidFill>
                <a:latin typeface="Arial"/>
                <a:ea typeface="Arial"/>
                <a:cs typeface="Arial"/>
                <a:sym typeface="Arial"/>
              </a:rPr>
              <a:t>~£25,000</a:t>
            </a:r>
            <a:endParaRPr b="0" i="0" sz="1400" u="none" cap="none" strike="noStrike">
              <a:solidFill>
                <a:srgbClr val="000000"/>
              </a:solidFill>
              <a:latin typeface="Arial"/>
              <a:ea typeface="Arial"/>
              <a:cs typeface="Arial"/>
              <a:sym typeface="Arial"/>
            </a:endParaRPr>
          </a:p>
        </p:txBody>
      </p:sp>
      <p:pic>
        <p:nvPicPr>
          <p:cNvPr id="514" name="Google Shape;514;p37"/>
          <p:cNvPicPr preferRelativeResize="0"/>
          <p:nvPr/>
        </p:nvPicPr>
        <p:blipFill rotWithShape="1">
          <a:blip r:embed="rId3">
            <a:alphaModFix/>
          </a:blip>
          <a:srcRect b="0" l="0" r="0" t="0"/>
          <a:stretch/>
        </p:blipFill>
        <p:spPr>
          <a:xfrm>
            <a:off x="1544577" y="1019821"/>
            <a:ext cx="1990251" cy="1990251"/>
          </a:xfrm>
          <a:prstGeom prst="rect">
            <a:avLst/>
          </a:prstGeom>
          <a:noFill/>
          <a:ln>
            <a:noFill/>
          </a:ln>
        </p:spPr>
      </p:pic>
      <p:pic>
        <p:nvPicPr>
          <p:cNvPr id="515" name="Google Shape;515;p37"/>
          <p:cNvPicPr preferRelativeResize="0"/>
          <p:nvPr/>
        </p:nvPicPr>
        <p:blipFill rotWithShape="1">
          <a:blip r:embed="rId3">
            <a:alphaModFix/>
          </a:blip>
          <a:srcRect b="0" l="0" r="0" t="0"/>
          <a:stretch/>
        </p:blipFill>
        <p:spPr>
          <a:xfrm>
            <a:off x="3114357" y="1019821"/>
            <a:ext cx="1990251" cy="1990251"/>
          </a:xfrm>
          <a:prstGeom prst="rect">
            <a:avLst/>
          </a:prstGeom>
          <a:noFill/>
          <a:ln>
            <a:noFill/>
          </a:ln>
        </p:spPr>
      </p:pic>
      <p:pic>
        <p:nvPicPr>
          <p:cNvPr id="516" name="Google Shape;516;p37"/>
          <p:cNvPicPr preferRelativeResize="0"/>
          <p:nvPr/>
        </p:nvPicPr>
        <p:blipFill rotWithShape="1">
          <a:blip r:embed="rId3">
            <a:alphaModFix/>
          </a:blip>
          <a:srcRect b="0" l="0" r="0" t="0"/>
          <a:stretch/>
        </p:blipFill>
        <p:spPr>
          <a:xfrm>
            <a:off x="3153347" y="3027805"/>
            <a:ext cx="1990251" cy="1990251"/>
          </a:xfrm>
          <a:prstGeom prst="rect">
            <a:avLst/>
          </a:prstGeom>
          <a:noFill/>
          <a:ln>
            <a:noFill/>
          </a:ln>
        </p:spPr>
      </p:pic>
      <p:pic>
        <p:nvPicPr>
          <p:cNvPr id="517" name="Google Shape;517;p37"/>
          <p:cNvPicPr preferRelativeResize="0"/>
          <p:nvPr/>
        </p:nvPicPr>
        <p:blipFill rotWithShape="1">
          <a:blip r:embed="rId3">
            <a:alphaModFix/>
          </a:blip>
          <a:srcRect b="0" l="0" r="0" t="0"/>
          <a:stretch/>
        </p:blipFill>
        <p:spPr>
          <a:xfrm>
            <a:off x="4715480" y="3007231"/>
            <a:ext cx="1990251" cy="1990251"/>
          </a:xfrm>
          <a:prstGeom prst="rect">
            <a:avLst/>
          </a:prstGeom>
          <a:noFill/>
          <a:ln>
            <a:noFill/>
          </a:ln>
        </p:spPr>
      </p:pic>
      <p:pic>
        <p:nvPicPr>
          <p:cNvPr id="518" name="Google Shape;518;p37"/>
          <p:cNvPicPr preferRelativeResize="0"/>
          <p:nvPr/>
        </p:nvPicPr>
        <p:blipFill rotWithShape="1">
          <a:blip r:embed="rId3">
            <a:alphaModFix/>
          </a:blip>
          <a:srcRect b="0" l="0" r="0" t="0"/>
          <a:stretch/>
        </p:blipFill>
        <p:spPr>
          <a:xfrm>
            <a:off x="1552163" y="2997546"/>
            <a:ext cx="1990251" cy="1990251"/>
          </a:xfrm>
          <a:prstGeom prst="rect">
            <a:avLst/>
          </a:prstGeom>
          <a:noFill/>
          <a:ln>
            <a:noFill/>
          </a:ln>
        </p:spPr>
      </p:pic>
      <p:pic>
        <p:nvPicPr>
          <p:cNvPr id="519" name="Google Shape;519;p37"/>
          <p:cNvPicPr preferRelativeResize="0"/>
          <p:nvPr/>
        </p:nvPicPr>
        <p:blipFill rotWithShape="1">
          <a:blip r:embed="rId3">
            <a:alphaModFix/>
          </a:blip>
          <a:srcRect b="0" l="0" r="0" t="0"/>
          <a:stretch/>
        </p:blipFill>
        <p:spPr>
          <a:xfrm>
            <a:off x="-33376" y="2986856"/>
            <a:ext cx="1990251" cy="1990251"/>
          </a:xfrm>
          <a:prstGeom prst="rect">
            <a:avLst/>
          </a:prstGeom>
          <a:noFill/>
          <a:ln>
            <a:noFill/>
          </a:ln>
        </p:spPr>
      </p:pic>
      <p:pic>
        <p:nvPicPr>
          <p:cNvPr id="520" name="Google Shape;520;p37"/>
          <p:cNvPicPr preferRelativeResize="0"/>
          <p:nvPr/>
        </p:nvPicPr>
        <p:blipFill rotWithShape="1">
          <a:blip r:embed="rId3">
            <a:alphaModFix/>
          </a:blip>
          <a:srcRect b="0" l="0" r="0" t="0"/>
          <a:stretch/>
        </p:blipFill>
        <p:spPr>
          <a:xfrm>
            <a:off x="4734562" y="999812"/>
            <a:ext cx="1990251" cy="1990251"/>
          </a:xfrm>
          <a:prstGeom prst="rect">
            <a:avLst/>
          </a:prstGeom>
          <a:noFill/>
          <a:ln>
            <a:noFill/>
          </a:ln>
        </p:spPr>
      </p:pic>
      <p:pic>
        <p:nvPicPr>
          <p:cNvPr id="521" name="Google Shape;521;p37"/>
          <p:cNvPicPr preferRelativeResize="0"/>
          <p:nvPr/>
        </p:nvPicPr>
        <p:blipFill rotWithShape="1">
          <a:blip r:embed="rId3">
            <a:alphaModFix/>
          </a:blip>
          <a:srcRect b="0" l="0" r="0" t="0"/>
          <a:stretch/>
        </p:blipFill>
        <p:spPr>
          <a:xfrm>
            <a:off x="6324757" y="1036624"/>
            <a:ext cx="1990251" cy="1990251"/>
          </a:xfrm>
          <a:prstGeom prst="rect">
            <a:avLst/>
          </a:prstGeom>
          <a:noFill/>
          <a:ln>
            <a:noFill/>
          </a:ln>
        </p:spPr>
      </p:pic>
      <p:sp>
        <p:nvSpPr>
          <p:cNvPr id="522" name="Google Shape;522;p37"/>
          <p:cNvSpPr txBox="1"/>
          <p:nvPr/>
        </p:nvSpPr>
        <p:spPr>
          <a:xfrm>
            <a:off x="2039231" y="1798499"/>
            <a:ext cx="9669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May 2010</a:t>
            </a:r>
            <a:endParaRPr b="0" i="0" sz="1400" u="none" cap="none" strike="noStrike">
              <a:solidFill>
                <a:srgbClr val="000000"/>
              </a:solidFill>
              <a:latin typeface="Arial"/>
              <a:ea typeface="Arial"/>
              <a:cs typeface="Arial"/>
              <a:sym typeface="Arial"/>
            </a:endParaRPr>
          </a:p>
        </p:txBody>
      </p:sp>
      <p:sp>
        <p:nvSpPr>
          <p:cNvPr id="523" name="Google Shape;523;p37"/>
          <p:cNvSpPr txBox="1"/>
          <p:nvPr/>
        </p:nvSpPr>
        <p:spPr>
          <a:xfrm>
            <a:off x="3624827" y="1795779"/>
            <a:ext cx="9510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Dec 2013</a:t>
            </a:r>
            <a:endParaRPr b="0" i="0" sz="1400" u="none" cap="none" strike="noStrike">
              <a:solidFill>
                <a:srgbClr val="000000"/>
              </a:solidFill>
              <a:latin typeface="Arial"/>
              <a:ea typeface="Arial"/>
              <a:cs typeface="Arial"/>
              <a:sym typeface="Arial"/>
            </a:endParaRPr>
          </a:p>
        </p:txBody>
      </p:sp>
      <p:sp>
        <p:nvSpPr>
          <p:cNvPr id="524" name="Google Shape;524;p37"/>
          <p:cNvSpPr txBox="1"/>
          <p:nvPr/>
        </p:nvSpPr>
        <p:spPr>
          <a:xfrm>
            <a:off x="5266202" y="1795779"/>
            <a:ext cx="9204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Jan 2015</a:t>
            </a:r>
            <a:endParaRPr b="0" i="0" sz="1400" u="none" cap="none" strike="noStrike">
              <a:solidFill>
                <a:srgbClr val="000000"/>
              </a:solidFill>
              <a:latin typeface="Arial"/>
              <a:ea typeface="Arial"/>
              <a:cs typeface="Arial"/>
              <a:sym typeface="Arial"/>
            </a:endParaRPr>
          </a:p>
        </p:txBody>
      </p:sp>
      <p:sp>
        <p:nvSpPr>
          <p:cNvPr id="525" name="Google Shape;525;p37"/>
          <p:cNvSpPr txBox="1"/>
          <p:nvPr/>
        </p:nvSpPr>
        <p:spPr>
          <a:xfrm>
            <a:off x="6835755" y="1795779"/>
            <a:ext cx="9510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Dec 2017</a:t>
            </a:r>
            <a:endParaRPr b="0" i="0" sz="1400" u="none" cap="none" strike="noStrike">
              <a:solidFill>
                <a:srgbClr val="000000"/>
              </a:solidFill>
              <a:latin typeface="Arial"/>
              <a:ea typeface="Arial"/>
              <a:cs typeface="Arial"/>
              <a:sym typeface="Arial"/>
            </a:endParaRPr>
          </a:p>
        </p:txBody>
      </p:sp>
      <p:sp>
        <p:nvSpPr>
          <p:cNvPr id="526" name="Google Shape;526;p37"/>
          <p:cNvSpPr txBox="1"/>
          <p:nvPr/>
        </p:nvSpPr>
        <p:spPr>
          <a:xfrm>
            <a:off x="479707" y="3802019"/>
            <a:ext cx="9510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Dec 2019</a:t>
            </a:r>
            <a:endParaRPr b="0" i="0" sz="1400" u="none" cap="none" strike="noStrike">
              <a:solidFill>
                <a:srgbClr val="000000"/>
              </a:solidFill>
              <a:latin typeface="Arial"/>
              <a:ea typeface="Arial"/>
              <a:cs typeface="Arial"/>
              <a:sym typeface="Arial"/>
            </a:endParaRPr>
          </a:p>
        </p:txBody>
      </p:sp>
      <p:sp>
        <p:nvSpPr>
          <p:cNvPr id="527" name="Google Shape;527;p37"/>
          <p:cNvSpPr txBox="1"/>
          <p:nvPr/>
        </p:nvSpPr>
        <p:spPr>
          <a:xfrm>
            <a:off x="2071837" y="3790152"/>
            <a:ext cx="9510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Dec 2020</a:t>
            </a:r>
            <a:endParaRPr b="0" i="0" sz="1400" u="none" cap="none" strike="noStrike">
              <a:solidFill>
                <a:srgbClr val="000000"/>
              </a:solidFill>
              <a:latin typeface="Arial"/>
              <a:ea typeface="Arial"/>
              <a:cs typeface="Arial"/>
              <a:sym typeface="Arial"/>
            </a:endParaRPr>
          </a:p>
        </p:txBody>
      </p:sp>
      <p:sp>
        <p:nvSpPr>
          <p:cNvPr id="528" name="Google Shape;528;p37"/>
          <p:cNvSpPr txBox="1"/>
          <p:nvPr/>
        </p:nvSpPr>
        <p:spPr>
          <a:xfrm>
            <a:off x="3682047" y="3789463"/>
            <a:ext cx="9510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Nov 2021</a:t>
            </a:r>
            <a:endParaRPr b="0" i="0" sz="1400" u="none" cap="none" strike="noStrike">
              <a:solidFill>
                <a:srgbClr val="000000"/>
              </a:solidFill>
              <a:latin typeface="Arial"/>
              <a:ea typeface="Arial"/>
              <a:cs typeface="Arial"/>
              <a:sym typeface="Arial"/>
            </a:endParaRPr>
          </a:p>
        </p:txBody>
      </p:sp>
      <p:sp>
        <p:nvSpPr>
          <p:cNvPr id="529" name="Google Shape;529;p37"/>
          <p:cNvSpPr txBox="1"/>
          <p:nvPr/>
        </p:nvSpPr>
        <p:spPr>
          <a:xfrm>
            <a:off x="5232379" y="3782450"/>
            <a:ext cx="920400" cy="3078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Jan 2022</a:t>
            </a:r>
            <a:endParaRPr b="0" i="0" sz="1400" u="none" cap="none" strike="noStrike">
              <a:solidFill>
                <a:srgbClr val="000000"/>
              </a:solidFill>
              <a:latin typeface="Arial"/>
              <a:ea typeface="Arial"/>
              <a:cs typeface="Arial"/>
              <a:sym typeface="Arial"/>
            </a:endParaRPr>
          </a:p>
        </p:txBody>
      </p:sp>
      <p:sp>
        <p:nvSpPr>
          <p:cNvPr id="530" name="Google Shape;530;p37"/>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pic>
        <p:nvPicPr>
          <p:cNvPr id="531" name="Google Shape;531;p37"/>
          <p:cNvPicPr preferRelativeResize="0"/>
          <p:nvPr/>
        </p:nvPicPr>
        <p:blipFill rotWithShape="1">
          <a:blip r:embed="rId4">
            <a:alphaModFix/>
          </a:blip>
          <a:srcRect b="0" l="0" r="0" t="0"/>
          <a:stretch/>
        </p:blipFill>
        <p:spPr>
          <a:xfrm>
            <a:off x="6499625" y="3122700"/>
            <a:ext cx="2235000" cy="1314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2"/>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1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15"/>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2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4"/>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2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5"/>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6"/>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1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7"/>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1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8"/>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1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529"/>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51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1"/>
                                        </p:tgtEl>
                                        <p:attrNameLst>
                                          <p:attrName>style.visibility</p:attrName>
                                        </p:attrNameLst>
                                      </p:cBhvr>
                                      <p:to>
                                        <p:strVal val="visible"/>
                                      </p:to>
                                    </p:set>
                                    <p:animEffect filter="fade" transition="in">
                                      <p:cBhvr>
                                        <p:cTn dur="1000"/>
                                        <p:tgtEl>
                                          <p:spTgt spid="5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g12d7a4eba7a_0_15"/>
          <p:cNvSpPr txBox="1"/>
          <p:nvPr/>
        </p:nvSpPr>
        <p:spPr>
          <a:xfrm>
            <a:off x="1101725" y="3414712"/>
            <a:ext cx="52038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37" name="Google Shape;537;g12d7a4eba7a_0_15"/>
          <p:cNvPicPr preferRelativeResize="0"/>
          <p:nvPr/>
        </p:nvPicPr>
        <p:blipFill rotWithShape="1">
          <a:blip r:embed="rId3">
            <a:alphaModFix/>
          </a:blip>
          <a:srcRect b="0" l="0" r="0" t="0"/>
          <a:stretch/>
        </p:blipFill>
        <p:spPr>
          <a:xfrm>
            <a:off x="2208550" y="1312598"/>
            <a:ext cx="4873526" cy="2756050"/>
          </a:xfrm>
          <a:prstGeom prst="rect">
            <a:avLst/>
          </a:prstGeom>
          <a:noFill/>
          <a:ln>
            <a:noFill/>
          </a:ln>
        </p:spPr>
      </p:pic>
      <p:sp>
        <p:nvSpPr>
          <p:cNvPr id="538" name="Google Shape;538;g12d7a4eba7a_0_15"/>
          <p:cNvSpPr txBox="1"/>
          <p:nvPr/>
        </p:nvSpPr>
        <p:spPr>
          <a:xfrm>
            <a:off x="2306375" y="472850"/>
            <a:ext cx="5558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12d7a4eba7a_0_15"/>
          <p:cNvSpPr txBox="1"/>
          <p:nvPr>
            <p:ph type="ctrTitle"/>
          </p:nvPr>
        </p:nvSpPr>
        <p:spPr>
          <a:xfrm>
            <a:off x="0" y="249225"/>
            <a:ext cx="83919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lang="en-GB" sz="2800">
                <a:solidFill>
                  <a:srgbClr val="FF8022"/>
                </a:solidFill>
                <a:latin typeface="Lato"/>
                <a:ea typeface="Lato"/>
                <a:cs typeface="Lato"/>
                <a:sym typeface="Lato"/>
              </a:rPr>
              <a:t>Cryptocurrencies were designed to be the ‘modern-day gold’... But how do they compare?</a:t>
            </a:r>
            <a:endParaRPr b="0" i="0" sz="2800" u="none" cap="none" strike="noStrike">
              <a:solidFill>
                <a:srgbClr val="000000"/>
              </a:solidFill>
              <a:latin typeface="Lato"/>
              <a:ea typeface="Lato"/>
              <a:cs typeface="Lato"/>
              <a:sym typeface="Lato"/>
            </a:endParaRPr>
          </a:p>
        </p:txBody>
      </p:sp>
      <p:sp>
        <p:nvSpPr>
          <p:cNvPr id="540" name="Google Shape;540;g12d7a4eba7a_0_15"/>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541" name="Google Shape;541;g12d7a4eba7a_0_15"/>
          <p:cNvSpPr txBox="1"/>
          <p:nvPr/>
        </p:nvSpPr>
        <p:spPr>
          <a:xfrm>
            <a:off x="0" y="4792600"/>
            <a:ext cx="3597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Resource </a:t>
            </a:r>
            <a:r>
              <a:rPr b="1" i="1" lang="en-GB" sz="1000">
                <a:solidFill>
                  <a:schemeClr val="accent2"/>
                </a:solidFill>
                <a:latin typeface="Lato"/>
                <a:ea typeface="Lato"/>
                <a:cs typeface="Lato"/>
                <a:sym typeface="Lato"/>
              </a:rPr>
              <a:t>6</a:t>
            </a:r>
            <a:r>
              <a:rPr b="1" i="1" lang="en-GB" sz="1000" u="none" cap="none" strike="noStrike">
                <a:solidFill>
                  <a:schemeClr val="accent2"/>
                </a:solidFill>
                <a:latin typeface="Lato"/>
                <a:ea typeface="Lato"/>
                <a:cs typeface="Lato"/>
                <a:sym typeface="Lato"/>
              </a:rPr>
              <a:t>: </a:t>
            </a:r>
            <a:r>
              <a:rPr b="1" i="1" lang="en-GB" sz="1000">
                <a:solidFill>
                  <a:schemeClr val="accent2"/>
                </a:solidFill>
                <a:latin typeface="Lato"/>
                <a:ea typeface="Lato"/>
                <a:cs typeface="Lato"/>
                <a:sym typeface="Lato"/>
              </a:rPr>
              <a:t>Data Analysis Task</a:t>
            </a:r>
            <a:endParaRPr b="0" i="0" sz="1000" u="none" cap="none" strike="noStrike">
              <a:solidFill>
                <a:srgbClr val="000000"/>
              </a:solidFill>
              <a:latin typeface="Arial"/>
              <a:ea typeface="Arial"/>
              <a:cs typeface="Arial"/>
              <a:sym typeface="Arial"/>
            </a:endParaRPr>
          </a:p>
        </p:txBody>
      </p:sp>
      <p:pic>
        <p:nvPicPr>
          <p:cNvPr id="542" name="Google Shape;542;g12d7a4eba7a_0_15"/>
          <p:cNvPicPr preferRelativeResize="0"/>
          <p:nvPr/>
        </p:nvPicPr>
        <p:blipFill>
          <a:blip r:embed="rId4">
            <a:alphaModFix/>
          </a:blip>
          <a:stretch>
            <a:fillRect/>
          </a:stretch>
        </p:blipFill>
        <p:spPr>
          <a:xfrm>
            <a:off x="1369650" y="3074475"/>
            <a:ext cx="746925" cy="746925"/>
          </a:xfrm>
          <a:prstGeom prst="rect">
            <a:avLst/>
          </a:prstGeom>
          <a:noFill/>
          <a:ln>
            <a:noFill/>
          </a:ln>
        </p:spPr>
      </p:pic>
      <p:pic>
        <p:nvPicPr>
          <p:cNvPr descr="Bitcoin" id="543" name="Google Shape;543;g12d7a4eba7a_0_15"/>
          <p:cNvPicPr preferRelativeResize="0"/>
          <p:nvPr/>
        </p:nvPicPr>
        <p:blipFill rotWithShape="1">
          <a:blip r:embed="rId5">
            <a:alphaModFix/>
          </a:blip>
          <a:srcRect b="0" l="0" r="0" t="0"/>
          <a:stretch/>
        </p:blipFill>
        <p:spPr>
          <a:xfrm>
            <a:off x="8346350" y="3164237"/>
            <a:ext cx="673475" cy="657175"/>
          </a:xfrm>
          <a:prstGeom prst="rect">
            <a:avLst/>
          </a:prstGeom>
          <a:noFill/>
          <a:ln>
            <a:noFill/>
          </a:ln>
        </p:spPr>
      </p:pic>
      <p:sp>
        <p:nvSpPr>
          <p:cNvPr id="544" name="Google Shape;544;g12d7a4eba7a_0_15"/>
          <p:cNvSpPr txBox="1"/>
          <p:nvPr/>
        </p:nvSpPr>
        <p:spPr>
          <a:xfrm>
            <a:off x="42725" y="1406025"/>
            <a:ext cx="19737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latin typeface="Lato"/>
                <a:ea typeface="Lato"/>
                <a:cs typeface="Lato"/>
                <a:sym typeface="Lato"/>
              </a:rPr>
              <a:t>Gold </a:t>
            </a:r>
            <a:r>
              <a:rPr lang="en-GB">
                <a:latin typeface="Lato"/>
                <a:ea typeface="Lato"/>
                <a:cs typeface="Lato"/>
                <a:sym typeface="Lato"/>
              </a:rPr>
              <a:t>is where investors put their money to keep it safe in uncertain times- for example during wars or political problems- when other types of investment become risky.</a:t>
            </a:r>
            <a:endParaRPr>
              <a:latin typeface="Lato"/>
              <a:ea typeface="Lato"/>
              <a:cs typeface="Lato"/>
              <a:sym typeface="Lato"/>
            </a:endParaRPr>
          </a:p>
        </p:txBody>
      </p:sp>
      <p:sp>
        <p:nvSpPr>
          <p:cNvPr id="545" name="Google Shape;545;g12d7a4eba7a_0_15"/>
          <p:cNvSpPr txBox="1"/>
          <p:nvPr/>
        </p:nvSpPr>
        <p:spPr>
          <a:xfrm>
            <a:off x="7128000" y="1406025"/>
            <a:ext cx="2016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latin typeface="Lato"/>
                <a:ea typeface="Lato"/>
                <a:cs typeface="Lato"/>
                <a:sym typeface="Lato"/>
              </a:rPr>
              <a:t>Crypto</a:t>
            </a:r>
            <a:r>
              <a:rPr b="1" lang="en-GB">
                <a:latin typeface="Lato"/>
                <a:ea typeface="Lato"/>
                <a:cs typeface="Lato"/>
                <a:sym typeface="Lato"/>
              </a:rPr>
              <a:t>currencies </a:t>
            </a:r>
            <a:r>
              <a:rPr lang="en-GB">
                <a:latin typeface="Lato"/>
                <a:ea typeface="Lato"/>
                <a:cs typeface="Lato"/>
                <a:sym typeface="Lato"/>
              </a:rPr>
              <a:t>were designed to be similar ‘safe havens’ -something that would operate differently from mainstream investments or currencies.</a:t>
            </a:r>
            <a:endParaRPr>
              <a:latin typeface="Lato"/>
              <a:ea typeface="Lato"/>
              <a:cs typeface="Lato"/>
              <a:sym typeface="Lato"/>
            </a:endParaRPr>
          </a:p>
        </p:txBody>
      </p:sp>
      <p:sp>
        <p:nvSpPr>
          <p:cNvPr id="546" name="Google Shape;546;g12d7a4eba7a_0_15"/>
          <p:cNvSpPr txBox="1"/>
          <p:nvPr/>
        </p:nvSpPr>
        <p:spPr>
          <a:xfrm>
            <a:off x="1758263" y="4023100"/>
            <a:ext cx="5774100" cy="769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solidFill>
                  <a:schemeClr val="accent2"/>
                </a:solidFill>
                <a:latin typeface="Lato"/>
                <a:ea typeface="Lato"/>
                <a:cs typeface="Lato"/>
                <a:sym typeface="Lato"/>
              </a:rPr>
              <a:t>Is cryptocurrency something investors should buy when they worry that economies are in trouble?</a:t>
            </a:r>
            <a:endParaRPr sz="1900">
              <a:latin typeface="Lato"/>
              <a:ea typeface="Lato"/>
              <a:cs typeface="Lato"/>
              <a:sym typeface="Lato"/>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g140779f449b_1_6"/>
          <p:cNvSpPr txBox="1"/>
          <p:nvPr/>
        </p:nvSpPr>
        <p:spPr>
          <a:xfrm>
            <a:off x="63850" y="1558400"/>
            <a:ext cx="72717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Lato"/>
                <a:ea typeface="Lato"/>
                <a:cs typeface="Lato"/>
                <a:sym typeface="Lato"/>
              </a:rPr>
              <a:t>Would you buy </a:t>
            </a:r>
            <a:r>
              <a:rPr b="1" lang="en-GB" sz="2400">
                <a:solidFill>
                  <a:schemeClr val="dk1"/>
                </a:solidFill>
                <a:latin typeface="Lato"/>
                <a:ea typeface="Lato"/>
                <a:cs typeface="Lato"/>
                <a:sym typeface="Lato"/>
              </a:rPr>
              <a:t>b</a:t>
            </a:r>
            <a:r>
              <a:rPr b="1" i="0" lang="en-GB" sz="2400" u="none" cap="none" strike="noStrike">
                <a:solidFill>
                  <a:schemeClr val="dk1"/>
                </a:solidFill>
                <a:latin typeface="Lato"/>
                <a:ea typeface="Lato"/>
                <a:cs typeface="Lato"/>
                <a:sym typeface="Lato"/>
              </a:rPr>
              <a:t>itcoin?</a:t>
            </a:r>
            <a:endParaRPr b="1" i="0" sz="24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chemeClr val="accent2"/>
              </a:solidFill>
              <a:latin typeface="Lato"/>
              <a:ea typeface="Lato"/>
              <a:cs typeface="Lato"/>
              <a:sym typeface="Lato"/>
            </a:endParaRPr>
          </a:p>
          <a:p>
            <a:pPr indent="-381000" lvl="0" marL="457200" marR="0" rtl="0" algn="l">
              <a:lnSpc>
                <a:spcPct val="100000"/>
              </a:lnSpc>
              <a:spcBef>
                <a:spcPts val="0"/>
              </a:spcBef>
              <a:spcAft>
                <a:spcPts val="0"/>
              </a:spcAft>
              <a:buClr>
                <a:schemeClr val="accent2"/>
              </a:buClr>
              <a:buSzPts val="2400"/>
              <a:buFont typeface="Lato"/>
              <a:buChar char="●"/>
            </a:pPr>
            <a:r>
              <a:rPr b="1" i="0" lang="en-GB" sz="2400" u="none" cap="none" strike="noStrike">
                <a:solidFill>
                  <a:schemeClr val="accent2"/>
                </a:solidFill>
                <a:latin typeface="Lato"/>
                <a:ea typeface="Lato"/>
                <a:cs typeface="Lato"/>
                <a:sym typeface="Lato"/>
              </a:rPr>
              <a:t>What made </a:t>
            </a:r>
            <a:r>
              <a:rPr b="1" lang="en-GB" sz="2400">
                <a:solidFill>
                  <a:schemeClr val="accent2"/>
                </a:solidFill>
                <a:latin typeface="Lato"/>
                <a:ea typeface="Lato"/>
                <a:cs typeface="Lato"/>
                <a:sym typeface="Lato"/>
              </a:rPr>
              <a:t>b</a:t>
            </a:r>
            <a:r>
              <a:rPr b="1" i="0" lang="en-GB" sz="2400" u="none" cap="none" strike="noStrike">
                <a:solidFill>
                  <a:schemeClr val="accent2"/>
                </a:solidFill>
                <a:latin typeface="Lato"/>
                <a:ea typeface="Lato"/>
                <a:cs typeface="Lato"/>
                <a:sym typeface="Lato"/>
              </a:rPr>
              <a:t>itcoin an appealing choice?</a:t>
            </a:r>
            <a:endParaRPr b="1" i="0" sz="2400" u="none" cap="none" strike="noStrike">
              <a:solidFill>
                <a:schemeClr val="accent2"/>
              </a:solidFill>
              <a:latin typeface="Lato"/>
              <a:ea typeface="Lato"/>
              <a:cs typeface="Lato"/>
              <a:sym typeface="Lato"/>
            </a:endParaRPr>
          </a:p>
          <a:p>
            <a:pPr indent="-381000" lvl="0" marL="457200" marR="0" rtl="0" algn="l">
              <a:lnSpc>
                <a:spcPct val="100000"/>
              </a:lnSpc>
              <a:spcBef>
                <a:spcPts val="0"/>
              </a:spcBef>
              <a:spcAft>
                <a:spcPts val="0"/>
              </a:spcAft>
              <a:buClr>
                <a:schemeClr val="accent2"/>
              </a:buClr>
              <a:buSzPts val="2400"/>
              <a:buFont typeface="Lato"/>
              <a:buChar char="●"/>
            </a:pPr>
            <a:r>
              <a:rPr b="1" i="0" lang="en-GB" sz="2400" u="none" cap="none" strike="noStrike">
                <a:solidFill>
                  <a:schemeClr val="accent2"/>
                </a:solidFill>
                <a:latin typeface="Lato"/>
                <a:ea typeface="Lato"/>
                <a:cs typeface="Lato"/>
                <a:sym typeface="Lato"/>
              </a:rPr>
              <a:t>What were </a:t>
            </a:r>
            <a:r>
              <a:rPr b="1" lang="en-GB" sz="2400">
                <a:solidFill>
                  <a:schemeClr val="accent2"/>
                </a:solidFill>
                <a:latin typeface="Lato"/>
                <a:ea typeface="Lato"/>
                <a:cs typeface="Lato"/>
                <a:sym typeface="Lato"/>
              </a:rPr>
              <a:t>b</a:t>
            </a:r>
            <a:r>
              <a:rPr b="1" i="0" lang="en-GB" sz="2400" u="none" cap="none" strike="noStrike">
                <a:solidFill>
                  <a:schemeClr val="accent2"/>
                </a:solidFill>
                <a:latin typeface="Lato"/>
                <a:ea typeface="Lato"/>
                <a:cs typeface="Lato"/>
                <a:sym typeface="Lato"/>
              </a:rPr>
              <a:t>itcoin’s </a:t>
            </a:r>
            <a:r>
              <a:rPr b="1" lang="en-GB" sz="2400">
                <a:solidFill>
                  <a:schemeClr val="accent2"/>
                </a:solidFill>
                <a:latin typeface="Lato"/>
                <a:ea typeface="Lato"/>
                <a:cs typeface="Lato"/>
                <a:sym typeface="Lato"/>
              </a:rPr>
              <a:t>“</a:t>
            </a:r>
            <a:r>
              <a:rPr b="1" i="0" lang="en-GB" sz="2400" u="none" cap="none" strike="noStrike">
                <a:solidFill>
                  <a:schemeClr val="accent2"/>
                </a:solidFill>
                <a:latin typeface="Lato"/>
                <a:ea typeface="Lato"/>
                <a:cs typeface="Lato"/>
                <a:sym typeface="Lato"/>
              </a:rPr>
              <a:t>red flags</a:t>
            </a:r>
            <a:r>
              <a:rPr b="1" lang="en-GB" sz="2400">
                <a:solidFill>
                  <a:schemeClr val="accent2"/>
                </a:solidFill>
                <a:latin typeface="Lato"/>
                <a:ea typeface="Lato"/>
                <a:cs typeface="Lato"/>
                <a:sym typeface="Lato"/>
              </a:rPr>
              <a:t>”</a:t>
            </a:r>
            <a:r>
              <a:rPr b="1" i="0" lang="en-GB" sz="2400" u="none" cap="none" strike="noStrike">
                <a:solidFill>
                  <a:schemeClr val="accent2"/>
                </a:solidFill>
                <a:latin typeface="Lato"/>
                <a:ea typeface="Lato"/>
                <a:cs typeface="Lato"/>
                <a:sym typeface="Lato"/>
              </a:rPr>
              <a:t>? </a:t>
            </a:r>
            <a:endParaRPr b="1" i="0" sz="2400" u="none" cap="none" strike="noStrike">
              <a:solidFill>
                <a:schemeClr val="accent2"/>
              </a:solidFill>
              <a:latin typeface="Lato"/>
              <a:ea typeface="Lato"/>
              <a:cs typeface="Lato"/>
              <a:sym typeface="Lato"/>
            </a:endParaRPr>
          </a:p>
          <a:p>
            <a:pPr indent="-381000" lvl="0" marL="457200" marR="0" rtl="0" algn="l">
              <a:lnSpc>
                <a:spcPct val="100000"/>
              </a:lnSpc>
              <a:spcBef>
                <a:spcPts val="0"/>
              </a:spcBef>
              <a:spcAft>
                <a:spcPts val="0"/>
              </a:spcAft>
              <a:buClr>
                <a:schemeClr val="accent2"/>
              </a:buClr>
              <a:buSzPts val="2400"/>
              <a:buFont typeface="Lato"/>
              <a:buChar char="●"/>
            </a:pPr>
            <a:r>
              <a:rPr b="1" i="0" lang="en-GB" sz="2400" u="none" cap="none" strike="noStrike">
                <a:solidFill>
                  <a:schemeClr val="accent2"/>
                </a:solidFill>
                <a:latin typeface="Lato"/>
                <a:ea typeface="Lato"/>
                <a:cs typeface="Lato"/>
                <a:sym typeface="Lato"/>
              </a:rPr>
              <a:t>How, if poss</a:t>
            </a:r>
            <a:r>
              <a:rPr b="1" lang="en-GB" sz="2400">
                <a:solidFill>
                  <a:schemeClr val="accent2"/>
                </a:solidFill>
                <a:latin typeface="Lato"/>
                <a:ea typeface="Lato"/>
                <a:cs typeface="Lato"/>
                <a:sym typeface="Lato"/>
              </a:rPr>
              <a:t>ible, </a:t>
            </a:r>
            <a:r>
              <a:rPr b="1" i="0" lang="en-GB" sz="2400" u="none" cap="none" strike="noStrike">
                <a:solidFill>
                  <a:schemeClr val="accent2"/>
                </a:solidFill>
                <a:latin typeface="Lato"/>
                <a:ea typeface="Lato"/>
                <a:cs typeface="Lato"/>
                <a:sym typeface="Lato"/>
              </a:rPr>
              <a:t>could they </a:t>
            </a:r>
            <a:r>
              <a:rPr b="1" lang="en-GB" sz="2400">
                <a:solidFill>
                  <a:schemeClr val="accent2"/>
                </a:solidFill>
                <a:latin typeface="Lato"/>
                <a:ea typeface="Lato"/>
                <a:cs typeface="Lato"/>
                <a:sym typeface="Lato"/>
              </a:rPr>
              <a:t>be </a:t>
            </a:r>
            <a:r>
              <a:rPr b="1" i="0" lang="en-GB" sz="2400" u="none" cap="none" strike="noStrike">
                <a:solidFill>
                  <a:schemeClr val="accent2"/>
                </a:solidFill>
                <a:latin typeface="Lato"/>
                <a:ea typeface="Lato"/>
                <a:cs typeface="Lato"/>
                <a:sym typeface="Lato"/>
              </a:rPr>
              <a:t>avo</a:t>
            </a:r>
            <a:r>
              <a:rPr b="1" i="0" lang="en-GB" sz="2400" u="none" cap="none" strike="noStrike">
                <a:solidFill>
                  <a:schemeClr val="accent2"/>
                </a:solidFill>
                <a:latin typeface="Lato"/>
                <a:ea typeface="Lato"/>
                <a:cs typeface="Lato"/>
                <a:sym typeface="Lato"/>
              </a:rPr>
              <a:t>id</a:t>
            </a:r>
            <a:r>
              <a:rPr b="1" i="0" lang="en-GB" sz="2400" u="none" cap="none" strike="noStrike">
                <a:solidFill>
                  <a:schemeClr val="accent2"/>
                </a:solidFill>
                <a:latin typeface="Lato"/>
                <a:ea typeface="Lato"/>
                <a:cs typeface="Lato"/>
                <a:sym typeface="Lato"/>
              </a:rPr>
              <a:t>ed? </a:t>
            </a:r>
            <a:endParaRPr b="1" i="0" sz="2400" u="none" cap="none" strike="noStrike">
              <a:solidFill>
                <a:schemeClr val="accent2"/>
              </a:solidFill>
              <a:latin typeface="Lato"/>
              <a:ea typeface="Lato"/>
              <a:cs typeface="Lato"/>
              <a:sym typeface="Lato"/>
            </a:endParaRPr>
          </a:p>
        </p:txBody>
      </p:sp>
      <p:sp>
        <p:nvSpPr>
          <p:cNvPr id="552" name="Google Shape;552;g140779f449b_1_6"/>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553" name="Google Shape;553;g140779f449b_1_6"/>
          <p:cNvSpPr txBox="1"/>
          <p:nvPr>
            <p:ph type="ctrTitle"/>
          </p:nvPr>
        </p:nvSpPr>
        <p:spPr>
          <a:xfrm>
            <a:off x="106150" y="258875"/>
            <a:ext cx="57900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GB" sz="3200" u="none" cap="none" strike="noStrike">
                <a:solidFill>
                  <a:srgbClr val="FF8022"/>
                </a:solidFill>
                <a:latin typeface="Lato"/>
                <a:ea typeface="Lato"/>
                <a:cs typeface="Lato"/>
                <a:sym typeface="Lato"/>
              </a:rPr>
              <a:t>Making informed decisions</a:t>
            </a:r>
            <a:endParaRPr b="0" i="0" sz="3200" u="none" cap="none" strike="noStrike">
              <a:solidFill>
                <a:srgbClr val="000000"/>
              </a:solidFill>
              <a:latin typeface="Lato"/>
              <a:ea typeface="Lato"/>
              <a:cs typeface="Lato"/>
              <a:sym typeface="Lato"/>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g10e092d3ce3_1_0"/>
          <p:cNvSpPr txBox="1"/>
          <p:nvPr>
            <p:ph type="ctrTitle"/>
          </p:nvPr>
        </p:nvSpPr>
        <p:spPr>
          <a:xfrm>
            <a:off x="325821" y="249781"/>
            <a:ext cx="52038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i="0" lang="en-GB" sz="2400" u="none" cap="none" strike="noStrike">
                <a:solidFill>
                  <a:srgbClr val="FF8022"/>
                </a:solidFill>
                <a:latin typeface="Lato"/>
                <a:ea typeface="Lato"/>
                <a:cs typeface="Lato"/>
                <a:sym typeface="Lato"/>
              </a:rPr>
              <a:t>Meet the savvy investor</a:t>
            </a:r>
            <a:endParaRPr b="1" i="0" sz="2400" u="none" cap="none" strike="noStrike">
              <a:solidFill>
                <a:srgbClr val="FF8022"/>
              </a:solidFill>
              <a:latin typeface="Lato"/>
              <a:ea typeface="Lato"/>
              <a:cs typeface="Lato"/>
              <a:sym typeface="Lato"/>
            </a:endParaRPr>
          </a:p>
        </p:txBody>
      </p:sp>
      <p:pic>
        <p:nvPicPr>
          <p:cNvPr descr="User" id="559" name="Google Shape;559;g10e092d3ce3_1_0"/>
          <p:cNvPicPr preferRelativeResize="0"/>
          <p:nvPr/>
        </p:nvPicPr>
        <p:blipFill rotWithShape="1">
          <a:blip r:embed="rId3">
            <a:alphaModFix/>
          </a:blip>
          <a:srcRect b="0" l="0" r="0" t="0"/>
          <a:stretch/>
        </p:blipFill>
        <p:spPr>
          <a:xfrm>
            <a:off x="642964" y="1640912"/>
            <a:ext cx="2201917" cy="2201917"/>
          </a:xfrm>
          <a:prstGeom prst="rect">
            <a:avLst/>
          </a:prstGeom>
          <a:noFill/>
          <a:ln>
            <a:noFill/>
          </a:ln>
        </p:spPr>
      </p:pic>
      <p:sp>
        <p:nvSpPr>
          <p:cNvPr id="560" name="Google Shape;560;g10e092d3ce3_1_0"/>
          <p:cNvSpPr txBox="1"/>
          <p:nvPr/>
        </p:nvSpPr>
        <p:spPr>
          <a:xfrm>
            <a:off x="1111348" y="3641575"/>
            <a:ext cx="16449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It’s you!</a:t>
            </a:r>
            <a:endParaRPr b="0" i="0" sz="1400" u="none" cap="none" strike="noStrike">
              <a:solidFill>
                <a:srgbClr val="000000"/>
              </a:solidFill>
              <a:latin typeface="Arial"/>
              <a:ea typeface="Arial"/>
              <a:cs typeface="Arial"/>
              <a:sym typeface="Arial"/>
            </a:endParaRPr>
          </a:p>
        </p:txBody>
      </p:sp>
      <p:sp>
        <p:nvSpPr>
          <p:cNvPr id="561" name="Google Shape;561;g10e092d3ce3_1_0"/>
          <p:cNvSpPr txBox="1"/>
          <p:nvPr/>
        </p:nvSpPr>
        <p:spPr>
          <a:xfrm>
            <a:off x="4037660" y="2644642"/>
            <a:ext cx="4170673"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chemeClr val="accent1"/>
                </a:solidFill>
                <a:latin typeface="Lato"/>
                <a:ea typeface="Lato"/>
                <a:cs typeface="Lato"/>
                <a:sym typeface="Lato"/>
              </a:rPr>
              <a:t>As a savvy investor, you:</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Char char="•"/>
            </a:pPr>
            <a:r>
              <a:rPr b="1" i="0" lang="en-GB" sz="2400" u="none" cap="none" strike="noStrike">
                <a:solidFill>
                  <a:srgbClr val="FF8022"/>
                </a:solidFill>
                <a:latin typeface="Lato"/>
                <a:ea typeface="Lato"/>
                <a:cs typeface="Lato"/>
                <a:sym typeface="Lato"/>
              </a:rPr>
              <a:t>Manage your exposure to risky investments</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Char char="•"/>
            </a:pPr>
            <a:r>
              <a:rPr b="1" i="0" lang="en-GB" sz="2400" u="none" cap="none" strike="noStrike">
                <a:solidFill>
                  <a:srgbClr val="FF8022"/>
                </a:solidFill>
                <a:latin typeface="Lato"/>
                <a:ea typeface="Lato"/>
                <a:cs typeface="Lato"/>
                <a:sym typeface="Lato"/>
              </a:rPr>
              <a:t>Do your research with </a:t>
            </a:r>
            <a:r>
              <a:rPr b="1" i="0" lang="en-GB" sz="2400" u="none" cap="none" strike="noStrike">
                <a:solidFill>
                  <a:srgbClr val="FF8022"/>
                </a:solidFill>
                <a:latin typeface="Lato"/>
                <a:ea typeface="Lato"/>
                <a:cs typeface="Lato"/>
                <a:sym typeface="Lato"/>
                <a:extLst>
                  <a:ext uri="http://customooxmlschemas.google.com/">
                    <go:slidesCustomData xmlns:go="http://customooxmlschemas.google.com/" textRoundtripDataId="39"/>
                  </a:ext>
                </a:extLst>
              </a:rPr>
              <a:t>reliable sources</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Char char="•"/>
            </a:pPr>
            <a:r>
              <a:rPr b="1" i="0" lang="en-GB" sz="2400" u="none" cap="none" strike="noStrike">
                <a:solidFill>
                  <a:srgbClr val="FF8022"/>
                </a:solidFill>
                <a:latin typeface="Lato"/>
                <a:ea typeface="Lato"/>
                <a:cs typeface="Lato"/>
                <a:sym typeface="Lato"/>
              </a:rPr>
              <a:t>Invest for the long term</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Char char="•"/>
            </a:pPr>
            <a:r>
              <a:rPr b="1" i="0" lang="en-GB" sz="2400" u="none" cap="none" strike="noStrike">
                <a:solidFill>
                  <a:srgbClr val="FF8022"/>
                </a:solidFill>
                <a:latin typeface="Lato"/>
                <a:ea typeface="Lato"/>
                <a:cs typeface="Lato"/>
                <a:sym typeface="Lato"/>
                <a:extLst>
                  <a:ext uri="http://customooxmlschemas.google.com/">
                    <go:slidesCustomData xmlns:go="http://customooxmlschemas.google.com/" textRoundtripDataId="40"/>
                  </a:ext>
                </a:extLst>
              </a:rPr>
              <a:t>Diversify your portfolio</a:t>
            </a:r>
            <a:endParaRPr b="1" i="0" sz="24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10e092d3ce3_1_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spcBef>
                <a:spcPts val="0"/>
              </a:spcBef>
              <a:spcAft>
                <a:spcPts val="0"/>
              </a:spcAft>
              <a:buClr>
                <a:srgbClr val="000000"/>
              </a:buClr>
              <a:buSzPts val="1000"/>
              <a:buFont typeface="Arial"/>
              <a:buNone/>
            </a:pPr>
            <a:r>
              <a:t/>
            </a:r>
            <a:endParaRPr/>
          </a:p>
        </p:txBody>
      </p:sp>
      <p:sp>
        <p:nvSpPr>
          <p:cNvPr id="563" name="Google Shape;563;g10e092d3ce3_1_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g137256c1b60_1_12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569" name="Google Shape;569;g137256c1b60_1_12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570" name="Google Shape;570;g137256c1b60_1_120"/>
          <p:cNvSpPr txBox="1"/>
          <p:nvPr/>
        </p:nvSpPr>
        <p:spPr>
          <a:xfrm>
            <a:off x="360375" y="1503475"/>
            <a:ext cx="8051700" cy="189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2000">
                <a:solidFill>
                  <a:schemeClr val="lt1"/>
                </a:solidFill>
                <a:latin typeface="Lato Black"/>
                <a:ea typeface="Lato Black"/>
                <a:cs typeface="Lato Black"/>
                <a:sym typeface="Lato Black"/>
              </a:rPr>
              <a:t>By the end of the session, I will be able to:</a:t>
            </a:r>
            <a:endParaRPr b="1" sz="1600">
              <a:solidFill>
                <a:schemeClr val="lt1"/>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what cryptocurrency is and how it compares with traditional money</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Recognise the influence of social media and my peers on my financial decisions</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Confidently identify the risks that crypto assets present</a:t>
            </a:r>
            <a:endParaRPr sz="1600">
              <a:solidFill>
                <a:srgbClr val="FFFFFF"/>
              </a:solidFill>
              <a:latin typeface="Lato"/>
              <a:ea typeface="Lato"/>
              <a:cs typeface="Lato"/>
              <a:sym typeface="Lato"/>
            </a:endParaRPr>
          </a:p>
          <a:p>
            <a:pPr indent="-330200" lvl="0" marL="457200" marR="0" rtl="0" algn="l">
              <a:lnSpc>
                <a:spcPct val="150000"/>
              </a:lnSpc>
              <a:spcBef>
                <a:spcPts val="0"/>
              </a:spcBef>
              <a:spcAft>
                <a:spcPts val="0"/>
              </a:spcAft>
              <a:buClr>
                <a:srgbClr val="FFFFFF"/>
              </a:buClr>
              <a:buSzPts val="1600"/>
              <a:buFont typeface="Lato"/>
              <a:buAutoNum type="arabicPeriod"/>
            </a:pPr>
            <a:r>
              <a:rPr lang="en-GB" sz="1600">
                <a:solidFill>
                  <a:srgbClr val="FFFFFF"/>
                </a:solidFill>
                <a:latin typeface="Lato"/>
                <a:ea typeface="Lato"/>
                <a:cs typeface="Lato"/>
                <a:sym typeface="Lato"/>
              </a:rPr>
              <a:t>Understand the warning signs of crypto scams and what to do when I spot them</a:t>
            </a:r>
            <a:endParaRPr sz="1600">
              <a:solidFill>
                <a:srgbClr val="FFFFFF"/>
              </a:solidFill>
              <a:latin typeface="Lato"/>
              <a:ea typeface="Lato"/>
              <a:cs typeface="Lato"/>
              <a:sym typeface="Lato"/>
            </a:endParaRPr>
          </a:p>
        </p:txBody>
      </p:sp>
      <p:sp>
        <p:nvSpPr>
          <p:cNvPr id="571" name="Google Shape;571;g137256c1b60_1_120"/>
          <p:cNvSpPr txBox="1"/>
          <p:nvPr/>
        </p:nvSpPr>
        <p:spPr>
          <a:xfrm>
            <a:off x="360375" y="452850"/>
            <a:ext cx="73386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lang="en-GB" sz="2000">
                <a:solidFill>
                  <a:schemeClr val="lt1"/>
                </a:solidFill>
                <a:latin typeface="Lato"/>
                <a:ea typeface="Lato"/>
                <a:cs typeface="Lato"/>
                <a:sym typeface="Lato"/>
              </a:rPr>
              <a:t>‘I will learn how crypto assets work and how to assess the risks and opportunities that they present’</a:t>
            </a:r>
            <a:endParaRPr i="0" sz="2000" u="none" cap="none" strike="noStrike">
              <a:solidFill>
                <a:schemeClr val="lt1"/>
              </a:solidFill>
              <a:latin typeface="Lato Black"/>
              <a:ea typeface="Lato Black"/>
              <a:cs typeface="Lato Black"/>
              <a:sym typeface="Lato Black"/>
            </a:endParaRPr>
          </a:p>
        </p:txBody>
      </p:sp>
      <p:pic>
        <p:nvPicPr>
          <p:cNvPr id="572" name="Google Shape;572;g137256c1b60_1_120"/>
          <p:cNvPicPr preferRelativeResize="0"/>
          <p:nvPr/>
        </p:nvPicPr>
        <p:blipFill>
          <a:blip r:embed="rId3">
            <a:alphaModFix/>
          </a:blip>
          <a:stretch>
            <a:fillRect/>
          </a:stretch>
        </p:blipFill>
        <p:spPr>
          <a:xfrm>
            <a:off x="8147176" y="1860117"/>
            <a:ext cx="459499" cy="388384"/>
          </a:xfrm>
          <a:prstGeom prst="rect">
            <a:avLst/>
          </a:prstGeom>
          <a:noFill/>
          <a:ln>
            <a:noFill/>
          </a:ln>
        </p:spPr>
      </p:pic>
      <p:pic>
        <p:nvPicPr>
          <p:cNvPr id="573" name="Google Shape;573;g137256c1b60_1_120"/>
          <p:cNvPicPr preferRelativeResize="0"/>
          <p:nvPr/>
        </p:nvPicPr>
        <p:blipFill>
          <a:blip r:embed="rId3">
            <a:alphaModFix/>
          </a:blip>
          <a:stretch>
            <a:fillRect/>
          </a:stretch>
        </p:blipFill>
        <p:spPr>
          <a:xfrm>
            <a:off x="8147176" y="2248492"/>
            <a:ext cx="459499" cy="388384"/>
          </a:xfrm>
          <a:prstGeom prst="rect">
            <a:avLst/>
          </a:prstGeom>
          <a:noFill/>
          <a:ln>
            <a:noFill/>
          </a:ln>
        </p:spPr>
      </p:pic>
      <p:pic>
        <p:nvPicPr>
          <p:cNvPr id="574" name="Google Shape;574;g137256c1b60_1_120"/>
          <p:cNvPicPr preferRelativeResize="0"/>
          <p:nvPr/>
        </p:nvPicPr>
        <p:blipFill>
          <a:blip r:embed="rId3">
            <a:alphaModFix/>
          </a:blip>
          <a:stretch>
            <a:fillRect/>
          </a:stretch>
        </p:blipFill>
        <p:spPr>
          <a:xfrm>
            <a:off x="8147176" y="2604938"/>
            <a:ext cx="459499" cy="388384"/>
          </a:xfrm>
          <a:prstGeom prst="rect">
            <a:avLst/>
          </a:prstGeom>
          <a:noFill/>
          <a:ln>
            <a:noFill/>
          </a:ln>
        </p:spPr>
      </p:pic>
      <p:pic>
        <p:nvPicPr>
          <p:cNvPr id="575" name="Google Shape;575;g137256c1b60_1_120"/>
          <p:cNvPicPr preferRelativeResize="0"/>
          <p:nvPr/>
        </p:nvPicPr>
        <p:blipFill>
          <a:blip r:embed="rId3">
            <a:alphaModFix/>
          </a:blip>
          <a:stretch>
            <a:fillRect/>
          </a:stretch>
        </p:blipFill>
        <p:spPr>
          <a:xfrm>
            <a:off x="8147176" y="2993313"/>
            <a:ext cx="459499" cy="388384"/>
          </a:xfrm>
          <a:prstGeom prst="rect">
            <a:avLst/>
          </a:prstGeom>
          <a:noFill/>
          <a:ln>
            <a:noFill/>
          </a:ln>
        </p:spPr>
      </p:pic>
      <p:sp>
        <p:nvSpPr>
          <p:cNvPr id="576" name="Google Shape;576;g137256c1b60_1_120"/>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g143409b8039_0_34"/>
          <p:cNvSpPr txBox="1"/>
          <p:nvPr/>
        </p:nvSpPr>
        <p:spPr>
          <a:xfrm>
            <a:off x="467424" y="427742"/>
            <a:ext cx="32625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3600" u="none" cap="none" strike="noStrike">
                <a:solidFill>
                  <a:srgbClr val="FF8022"/>
                </a:solidFill>
                <a:latin typeface="Lato Black"/>
                <a:ea typeface="Lato Black"/>
                <a:cs typeface="Lato Black"/>
                <a:sym typeface="Lato Black"/>
              </a:rPr>
              <a:t>What is FLIC?</a:t>
            </a:r>
            <a:endParaRPr b="1" i="0" sz="3600" u="none" cap="none" strike="noStrike">
              <a:solidFill>
                <a:srgbClr val="FF8022"/>
              </a:solidFill>
              <a:latin typeface="Lato Black"/>
              <a:ea typeface="Lato Black"/>
              <a:cs typeface="Lato Black"/>
              <a:sym typeface="Lato Black"/>
            </a:endParaRPr>
          </a:p>
        </p:txBody>
      </p:sp>
      <p:sp>
        <p:nvSpPr>
          <p:cNvPr id="90" name="Google Shape;90;g143409b8039_0_34"/>
          <p:cNvSpPr txBox="1"/>
          <p:nvPr/>
        </p:nvSpPr>
        <p:spPr>
          <a:xfrm>
            <a:off x="462400" y="1418175"/>
            <a:ext cx="7783800" cy="27459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600"/>
              <a:buFont typeface="Arial"/>
              <a:buNone/>
            </a:pPr>
            <a:r>
              <a:rPr b="0" i="0" lang="en-GB" sz="2600" u="none" cap="none" strike="noStrike">
                <a:solidFill>
                  <a:schemeClr val="lt1"/>
                </a:solidFill>
                <a:latin typeface="Lato Light"/>
                <a:ea typeface="Lato Light"/>
                <a:cs typeface="Lato Light"/>
                <a:sym typeface="Lato Light"/>
              </a:rPr>
              <a:t>The Financial Times news group has set up a charity called the </a:t>
            </a:r>
            <a:r>
              <a:rPr b="1" i="0" lang="en-GB" sz="2600" u="none" cap="none" strike="noStrike">
                <a:solidFill>
                  <a:schemeClr val="lt1"/>
                </a:solidFill>
                <a:latin typeface="Lato"/>
                <a:ea typeface="Lato"/>
                <a:cs typeface="Lato"/>
                <a:sym typeface="Lato"/>
              </a:rPr>
              <a:t>Financial Literacy and Inclusion Campaign</a:t>
            </a:r>
            <a:r>
              <a:rPr lang="en-GB" sz="2600">
                <a:solidFill>
                  <a:schemeClr val="lt1"/>
                </a:solidFill>
                <a:latin typeface="Lato Light"/>
                <a:ea typeface="Lato Light"/>
                <a:cs typeface="Lato Light"/>
                <a:sym typeface="Lato Light"/>
              </a:rPr>
              <a:t>, which</a:t>
            </a:r>
            <a:r>
              <a:rPr b="0" i="0" lang="en-GB" sz="2600" u="none" cap="none" strike="noStrike">
                <a:solidFill>
                  <a:schemeClr val="lt1"/>
                </a:solidFill>
                <a:latin typeface="Lato Light"/>
                <a:ea typeface="Lato Light"/>
                <a:cs typeface="Lato Light"/>
                <a:sym typeface="Lato Light"/>
              </a:rPr>
              <a:t> focuse</a:t>
            </a:r>
            <a:r>
              <a:rPr lang="en-GB" sz="2600">
                <a:solidFill>
                  <a:schemeClr val="lt1"/>
                </a:solidFill>
                <a:latin typeface="Lato Light"/>
                <a:ea typeface="Lato Light"/>
                <a:cs typeface="Lato Light"/>
                <a:sym typeface="Lato Light"/>
              </a:rPr>
              <a:t>s</a:t>
            </a:r>
            <a:r>
              <a:rPr b="0" i="0" lang="en-GB" sz="2600" u="none" cap="none" strike="noStrike">
                <a:solidFill>
                  <a:schemeClr val="lt1"/>
                </a:solidFill>
                <a:latin typeface="Lato Light"/>
                <a:ea typeface="Lato Light"/>
                <a:cs typeface="Lato Light"/>
                <a:sym typeface="Lato Light"/>
              </a:rPr>
              <a:t> on </a:t>
            </a:r>
            <a:r>
              <a:rPr b="1" i="0" lang="en-GB" sz="2600" u="none" cap="none" strike="noStrike">
                <a:solidFill>
                  <a:schemeClr val="lt1"/>
                </a:solidFill>
                <a:latin typeface="Lato"/>
                <a:ea typeface="Lato"/>
                <a:cs typeface="Lato"/>
                <a:sym typeface="Lato"/>
              </a:rPr>
              <a:t>building up the financial knowledge and skills of everyone in the UK</a:t>
            </a:r>
            <a:r>
              <a:rPr b="0" i="0" lang="en-GB" sz="2600" u="none" cap="none" strike="noStrike">
                <a:solidFill>
                  <a:schemeClr val="lt1"/>
                </a:solidFill>
                <a:latin typeface="Lato Light"/>
                <a:ea typeface="Lato Light"/>
                <a:cs typeface="Lato Light"/>
                <a:sym typeface="Lato Light"/>
              </a:rPr>
              <a:t>, especially people that </a:t>
            </a:r>
            <a:r>
              <a:rPr b="0" i="0" lang="en-GB" sz="2600" u="none" cap="none" strike="noStrike">
                <a:solidFill>
                  <a:schemeClr val="lt1"/>
                </a:solidFill>
                <a:latin typeface="Lato Light"/>
                <a:ea typeface="Lato Light"/>
                <a:cs typeface="Lato Light"/>
                <a:sym typeface="Lato Light"/>
              </a:rPr>
              <a:t>do</a:t>
            </a:r>
            <a:r>
              <a:rPr lang="en-GB" sz="2600">
                <a:solidFill>
                  <a:schemeClr val="lt1"/>
                </a:solidFill>
                <a:latin typeface="Lato Light"/>
                <a:ea typeface="Lato Light"/>
                <a:cs typeface="Lato Light"/>
                <a:sym typeface="Lato Light"/>
              </a:rPr>
              <a:t> no</a:t>
            </a:r>
            <a:r>
              <a:rPr b="0" i="0" lang="en-GB" sz="2600" u="none" cap="none" strike="noStrike">
                <a:solidFill>
                  <a:schemeClr val="lt1"/>
                </a:solidFill>
                <a:latin typeface="Lato Light"/>
                <a:ea typeface="Lato Light"/>
                <a:cs typeface="Lato Light"/>
                <a:sym typeface="Lato Light"/>
              </a:rPr>
              <a:t>t usually </a:t>
            </a:r>
            <a:r>
              <a:rPr b="0" i="0" lang="en-GB" sz="2600" u="none" cap="none" strike="noStrike">
                <a:solidFill>
                  <a:schemeClr val="lt1"/>
                </a:solidFill>
                <a:latin typeface="Lato Light"/>
                <a:ea typeface="Lato Light"/>
                <a:cs typeface="Lato Light"/>
                <a:sym typeface="Lato Light"/>
              </a:rPr>
              <a:t>come across this information</a:t>
            </a:r>
            <a:r>
              <a:rPr b="0" i="0" lang="en-GB" sz="2600" u="none" cap="none" strike="noStrike">
                <a:solidFill>
                  <a:schemeClr val="lt1"/>
                </a:solidFill>
                <a:latin typeface="Lato Light"/>
                <a:ea typeface="Lato Light"/>
                <a:cs typeface="Lato Light"/>
                <a:sym typeface="Lato Light"/>
              </a:rPr>
              <a:t>.</a:t>
            </a:r>
            <a:endParaRPr b="0" i="0" sz="2600" u="none" cap="none" strike="noStrike">
              <a:solidFill>
                <a:schemeClr val="lt1"/>
              </a:solidFill>
              <a:latin typeface="Lato Light"/>
              <a:ea typeface="Lato Light"/>
              <a:cs typeface="Lato Light"/>
              <a:sym typeface="Lato Light"/>
            </a:endParaRPr>
          </a:p>
        </p:txBody>
      </p:sp>
      <p:sp>
        <p:nvSpPr>
          <p:cNvPr id="91" name="Google Shape;91;g143409b8039_0_3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92" name="Google Shape;92;g143409b8039_0_34"/>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80" name="Shape 580"/>
        <p:cNvGrpSpPr/>
        <p:nvPr/>
      </p:nvGrpSpPr>
      <p:grpSpPr>
        <a:xfrm>
          <a:off x="0" y="0"/>
          <a:ext cx="0" cy="0"/>
          <a:chOff x="0" y="0"/>
          <a:chExt cx="0" cy="0"/>
        </a:xfrm>
      </p:grpSpPr>
      <p:sp>
        <p:nvSpPr>
          <p:cNvPr id="581" name="Google Shape;581;g143409b8039_0_190"/>
          <p:cNvSpPr txBox="1"/>
          <p:nvPr/>
        </p:nvSpPr>
        <p:spPr>
          <a:xfrm>
            <a:off x="462425" y="1142575"/>
            <a:ext cx="8400600" cy="3154500"/>
          </a:xfrm>
          <a:prstGeom prst="rect">
            <a:avLst/>
          </a:prstGeom>
          <a:noFill/>
          <a:ln>
            <a:noFill/>
          </a:ln>
        </p:spPr>
        <p:txBody>
          <a:bodyPr anchorCtr="0" anchor="t" bIns="91425" lIns="91425" spcFirstLastPara="1" rIns="91425" wrap="square" tIns="91425">
            <a:spAutoFit/>
          </a:bodyPr>
          <a:lstStyle/>
          <a:p>
            <a:pPr indent="0" lvl="0" marL="457200" rtl="0" algn="l">
              <a:lnSpc>
                <a:spcPct val="115000"/>
              </a:lnSpc>
              <a:spcBef>
                <a:spcPts val="0"/>
              </a:spcBef>
              <a:spcAft>
                <a:spcPts val="0"/>
              </a:spcAft>
              <a:buNone/>
            </a:pPr>
            <a:r>
              <a:t/>
            </a:r>
            <a:endParaRPr b="1" sz="1200">
              <a:solidFill>
                <a:schemeClr val="lt1"/>
              </a:solidFill>
              <a:latin typeface="Lato Black"/>
              <a:ea typeface="Lato Black"/>
              <a:cs typeface="Lato Black"/>
              <a:sym typeface="Lato Black"/>
            </a:endParaRPr>
          </a:p>
          <a:p>
            <a:pPr indent="0" lvl="0" marL="457200" rtl="0" algn="l">
              <a:lnSpc>
                <a:spcPct val="115000"/>
              </a:lnSpc>
              <a:spcBef>
                <a:spcPts val="0"/>
              </a:spcBef>
              <a:spcAft>
                <a:spcPts val="0"/>
              </a:spcAft>
              <a:buNone/>
            </a:pPr>
            <a:r>
              <a:t/>
            </a:r>
            <a:endParaRPr b="1" sz="1200">
              <a:solidFill>
                <a:schemeClr val="lt1"/>
              </a:solidFill>
              <a:latin typeface="Lato Black"/>
              <a:ea typeface="Lato Black"/>
              <a:cs typeface="Lato Black"/>
              <a:sym typeface="Lato Black"/>
            </a:endParaRPr>
          </a:p>
          <a:p>
            <a:pPr indent="0" lvl="0" marL="457200" rtl="0" algn="l">
              <a:lnSpc>
                <a:spcPct val="115000"/>
              </a:lnSpc>
              <a:spcBef>
                <a:spcPts val="0"/>
              </a:spcBef>
              <a:spcAft>
                <a:spcPts val="0"/>
              </a:spcAft>
              <a:buNone/>
            </a:pPr>
            <a:r>
              <a:rPr b="1" lang="en-GB" sz="1200">
                <a:solidFill>
                  <a:schemeClr val="lt1"/>
                </a:solidFill>
                <a:latin typeface="Lato Black"/>
                <a:ea typeface="Lato Black"/>
                <a:cs typeface="Lato Black"/>
                <a:sym typeface="Lato Black"/>
              </a:rPr>
              <a:t>ARTICLES TO EXTEND LEARNING</a:t>
            </a:r>
            <a:endParaRPr b="1" sz="1200">
              <a:solidFill>
                <a:schemeClr val="lt1"/>
              </a:solidFill>
              <a:latin typeface="Lato Black"/>
              <a:ea typeface="Lato Black"/>
              <a:cs typeface="Lato Black"/>
              <a:sym typeface="Lato Black"/>
            </a:endParaRPr>
          </a:p>
          <a:p>
            <a:pPr indent="0" lvl="0" marL="457200" rtl="0" algn="l">
              <a:lnSpc>
                <a:spcPct val="115000"/>
              </a:lnSpc>
              <a:spcBef>
                <a:spcPts val="0"/>
              </a:spcBef>
              <a:spcAft>
                <a:spcPts val="0"/>
              </a:spcAft>
              <a:buNone/>
            </a:pPr>
            <a:r>
              <a:t/>
            </a:r>
            <a:endParaRPr b="1" sz="1200">
              <a:solidFill>
                <a:schemeClr val="lt1"/>
              </a:solidFill>
              <a:latin typeface="Lato Black"/>
              <a:ea typeface="Lato Black"/>
              <a:cs typeface="Lato Black"/>
              <a:sym typeface="Lato Black"/>
            </a:endParaRPr>
          </a:p>
          <a:p>
            <a:pPr indent="0" lvl="0" marL="457200" rtl="0" algn="l">
              <a:lnSpc>
                <a:spcPct val="115000"/>
              </a:lnSpc>
              <a:spcBef>
                <a:spcPts val="0"/>
              </a:spcBef>
              <a:spcAft>
                <a:spcPts val="0"/>
              </a:spcAft>
              <a:buNone/>
            </a:pPr>
            <a:r>
              <a:rPr b="1" i="0" lang="en-GB" sz="1200" u="none" cap="none" strike="noStrike">
                <a:solidFill>
                  <a:schemeClr val="lt1"/>
                </a:solidFill>
                <a:latin typeface="Lato Black"/>
                <a:ea typeface="Lato Black"/>
                <a:cs typeface="Lato Black"/>
                <a:sym typeface="Lato Black"/>
              </a:rPr>
              <a:t>Blockchain a clickable guide </a:t>
            </a:r>
            <a:r>
              <a:rPr lang="en-GB" sz="1200" u="sng">
                <a:solidFill>
                  <a:schemeClr val="lt1"/>
                </a:solidFill>
                <a:latin typeface="Lato"/>
                <a:ea typeface="Lato"/>
                <a:cs typeface="Lato"/>
                <a:sym typeface="Lato"/>
                <a:hlinkClick r:id="rId3">
                  <a:extLst>
                    <a:ext uri="{A12FA001-AC4F-418D-AE19-62706E023703}">
                      <ahyp:hlinkClr val="tx"/>
                    </a:ext>
                  </a:extLst>
                </a:hlinkClick>
              </a:rPr>
              <a:t>https://www.ft.com/content/52c98479-e50a-4cb0-9f88-a427f1818e28</a:t>
            </a:r>
            <a:endParaRPr sz="1200">
              <a:solidFill>
                <a:schemeClr val="lt1"/>
              </a:solidFill>
              <a:latin typeface="Lato"/>
              <a:ea typeface="Lato"/>
              <a:cs typeface="Lato"/>
              <a:sym typeface="Lato"/>
            </a:endParaRPr>
          </a:p>
          <a:p>
            <a:pPr indent="0" lvl="0" marL="0" rtl="0" algn="l">
              <a:lnSpc>
                <a:spcPct val="115000"/>
              </a:lnSpc>
              <a:spcBef>
                <a:spcPts val="0"/>
              </a:spcBef>
              <a:spcAft>
                <a:spcPts val="0"/>
              </a:spcAft>
              <a:buNone/>
            </a:pPr>
            <a:r>
              <a:t/>
            </a:r>
            <a:endParaRPr sz="1200">
              <a:solidFill>
                <a:schemeClr val="lt1"/>
              </a:solidFill>
              <a:latin typeface="Lato"/>
              <a:ea typeface="Lato"/>
              <a:cs typeface="Lato"/>
              <a:sym typeface="Lato"/>
            </a:endParaRPr>
          </a:p>
          <a:p>
            <a:pPr indent="0" lvl="0" marL="457200" rtl="0" algn="l">
              <a:lnSpc>
                <a:spcPct val="115000"/>
              </a:lnSpc>
              <a:spcBef>
                <a:spcPts val="0"/>
              </a:spcBef>
              <a:spcAft>
                <a:spcPts val="0"/>
              </a:spcAft>
              <a:buNone/>
            </a:pPr>
            <a:r>
              <a:rPr b="1" lang="en-GB" sz="1200">
                <a:solidFill>
                  <a:schemeClr val="lt1"/>
                </a:solidFill>
                <a:uFill>
                  <a:noFill/>
                </a:uFill>
                <a:latin typeface="Lato"/>
                <a:ea typeface="Lato"/>
                <a:cs typeface="Lato"/>
                <a:sym typeface="Lato"/>
                <a:hlinkClick r:id="rId4">
                  <a:extLst>
                    <a:ext uri="{A12FA001-AC4F-418D-AE19-62706E023703}">
                      <ahyp:hlinkClr val="tx"/>
                    </a:ext>
                  </a:extLst>
                </a:hlinkClick>
              </a:rPr>
              <a:t>Going for Broke in Cryptoland </a:t>
            </a:r>
            <a:r>
              <a:rPr lang="en-GB" sz="1200" u="sng">
                <a:solidFill>
                  <a:schemeClr val="lt1"/>
                </a:solidFill>
                <a:latin typeface="Lato"/>
                <a:ea typeface="Lato"/>
                <a:cs typeface="Lato"/>
                <a:sym typeface="Lato"/>
                <a:hlinkClick r:id="rId5">
                  <a:extLst>
                    <a:ext uri="{A12FA001-AC4F-418D-AE19-62706E023703}">
                      <ahyp:hlinkClr val="tx"/>
                    </a:ext>
                  </a:extLst>
                </a:hlinkClick>
              </a:rPr>
              <a:t>https://www.nytimes.com/2021/08/05/business/hype-coins-cryptocurrency.html</a:t>
            </a:r>
            <a:endParaRPr b="1" sz="1200">
              <a:solidFill>
                <a:schemeClr val="lt1"/>
              </a:solidFill>
              <a:latin typeface="Lato"/>
              <a:ea typeface="Lato"/>
              <a:cs typeface="Lato"/>
              <a:sym typeface="Lato"/>
            </a:endParaRPr>
          </a:p>
          <a:p>
            <a:pPr indent="0" lvl="0" marL="457200" rtl="0" algn="l">
              <a:lnSpc>
                <a:spcPct val="115000"/>
              </a:lnSpc>
              <a:spcBef>
                <a:spcPts val="800"/>
              </a:spcBef>
              <a:spcAft>
                <a:spcPts val="0"/>
              </a:spcAft>
              <a:buNone/>
            </a:pPr>
            <a:r>
              <a:rPr b="1" lang="en-GB" sz="1200">
                <a:solidFill>
                  <a:schemeClr val="lt1"/>
                </a:solidFill>
                <a:latin typeface="Lato"/>
                <a:ea typeface="Lato"/>
                <a:cs typeface="Lato"/>
                <a:sym typeface="Lato"/>
              </a:rPr>
              <a:t>What you should know about pump and </a:t>
            </a:r>
            <a:r>
              <a:rPr b="1" lang="en-GB" sz="1200">
                <a:solidFill>
                  <a:schemeClr val="lt1"/>
                </a:solidFill>
                <a:latin typeface="Lato"/>
                <a:ea typeface="Lato"/>
                <a:cs typeface="Lato"/>
                <a:sym typeface="Lato"/>
                <a:extLst>
                  <a:ext uri="http://customooxmlschemas.google.com/">
                    <go:slidesCustomData xmlns:go="http://customooxmlschemas.google.com/" textRoundtripDataId="41"/>
                  </a:ext>
                </a:extLst>
              </a:rPr>
              <a:t>dump </a:t>
            </a:r>
            <a:r>
              <a:rPr lang="en-GB" sz="1200" u="sng">
                <a:solidFill>
                  <a:schemeClr val="lt1"/>
                </a:solidFill>
                <a:latin typeface="Lato"/>
                <a:ea typeface="Lato"/>
                <a:cs typeface="Lato"/>
                <a:sym typeface="Lato"/>
                <a:hlinkClick r:id="rId6">
                  <a:extLst>
                    <a:ext uri="{A12FA001-AC4F-418D-AE19-62706E023703}">
                      <ahyp:hlinkClr val="tx"/>
                    </a:ext>
                  </a:extLst>
                </a:hlinkClick>
              </a:rPr>
              <a:t>https://www.cnet.com/personal-finance/crypto/cryptocurrency-pump-and-dump-schemes-what-you-should-know-about-these-scams/</a:t>
            </a:r>
            <a:endParaRPr sz="1200">
              <a:solidFill>
                <a:schemeClr val="lt1"/>
              </a:solidFill>
              <a:latin typeface="Lato"/>
              <a:ea typeface="Lato"/>
              <a:cs typeface="Lato"/>
              <a:sym typeface="Lato"/>
            </a:endParaRPr>
          </a:p>
          <a:p>
            <a:pPr indent="0" lvl="0" marL="457200" rtl="0" algn="l">
              <a:lnSpc>
                <a:spcPct val="115000"/>
              </a:lnSpc>
              <a:spcBef>
                <a:spcPts val="800"/>
              </a:spcBef>
              <a:spcAft>
                <a:spcPts val="0"/>
              </a:spcAft>
              <a:buNone/>
            </a:pPr>
            <a:r>
              <a:rPr b="1" lang="en-GB" sz="1200">
                <a:solidFill>
                  <a:schemeClr val="lt1"/>
                </a:solidFill>
                <a:latin typeface="Lato"/>
                <a:ea typeface="Lato"/>
                <a:cs typeface="Lato"/>
                <a:sym typeface="Lato"/>
              </a:rPr>
              <a:t>What are digital assets?</a:t>
            </a:r>
            <a:r>
              <a:rPr lang="en-GB" sz="1200">
                <a:solidFill>
                  <a:schemeClr val="lt1"/>
                </a:solidFill>
                <a:latin typeface="Lato"/>
                <a:ea typeface="Lato"/>
                <a:cs typeface="Lato"/>
                <a:sym typeface="Lato"/>
              </a:rPr>
              <a:t> </a:t>
            </a:r>
            <a:endParaRPr sz="1200">
              <a:solidFill>
                <a:schemeClr val="lt1"/>
              </a:solidFill>
              <a:latin typeface="Lato"/>
              <a:ea typeface="Lato"/>
              <a:cs typeface="Lato"/>
              <a:sym typeface="Lato"/>
            </a:endParaRPr>
          </a:p>
          <a:p>
            <a:pPr indent="0" lvl="0" marL="457200" rtl="0" algn="l">
              <a:lnSpc>
                <a:spcPct val="115000"/>
              </a:lnSpc>
              <a:spcBef>
                <a:spcPts val="0"/>
              </a:spcBef>
              <a:spcAft>
                <a:spcPts val="0"/>
              </a:spcAft>
              <a:buNone/>
            </a:pPr>
            <a:r>
              <a:rPr lang="en-GB" sz="1200" u="sng">
                <a:solidFill>
                  <a:schemeClr val="lt1"/>
                </a:solidFill>
                <a:latin typeface="Lato"/>
                <a:ea typeface="Lato"/>
                <a:cs typeface="Lato"/>
                <a:sym typeface="Lato"/>
                <a:hlinkClick r:id="rId7">
                  <a:extLst>
                    <a:ext uri="{A12FA001-AC4F-418D-AE19-62706E023703}">
                      <ahyp:hlinkClr val="tx"/>
                    </a:ext>
                  </a:extLst>
                </a:hlinkClick>
              </a:rPr>
              <a:t>https://www.ft.com/content/2691366f-d381-40cd-a769-6559779151c2</a:t>
            </a:r>
            <a:endParaRPr sz="1200">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p:txBody>
      </p:sp>
      <p:sp>
        <p:nvSpPr>
          <p:cNvPr id="582" name="Google Shape;582;g143409b8039_0_190"/>
          <p:cNvSpPr txBox="1"/>
          <p:nvPr/>
        </p:nvSpPr>
        <p:spPr>
          <a:xfrm>
            <a:off x="1640100" y="403675"/>
            <a:ext cx="58638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3600"/>
              <a:buFont typeface="Arial"/>
              <a:buNone/>
            </a:pPr>
            <a:r>
              <a:rPr b="1" i="0" lang="en-GB" sz="3600" u="none" cap="none" strike="noStrike">
                <a:solidFill>
                  <a:schemeClr val="lt1"/>
                </a:solidFill>
                <a:latin typeface="Lato Black"/>
                <a:ea typeface="Lato Black"/>
                <a:cs typeface="Lato Black"/>
                <a:sym typeface="Lato Black"/>
              </a:rPr>
              <a:t>Links to learn more!</a:t>
            </a:r>
            <a:endParaRPr b="0" i="0" sz="1400" u="none" cap="none" strike="noStrike">
              <a:solidFill>
                <a:srgbClr val="000000"/>
              </a:solidFill>
              <a:latin typeface="Arial"/>
              <a:ea typeface="Arial"/>
              <a:cs typeface="Arial"/>
              <a:sym typeface="Arial"/>
            </a:endParaRPr>
          </a:p>
        </p:txBody>
      </p:sp>
      <p:sp>
        <p:nvSpPr>
          <p:cNvPr id="583" name="Google Shape;583;g143409b8039_0_19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584" name="Google Shape;584;g143409b8039_0_190"/>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r>
              <a:rPr b="1" lang="en-GB" sz="1400"/>
              <a:t>50</a:t>
            </a:r>
            <a:endParaRPr b="1" sz="14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g143409b8039_0_113"/>
          <p:cNvSpPr txBox="1"/>
          <p:nvPr/>
        </p:nvSpPr>
        <p:spPr>
          <a:xfrm>
            <a:off x="615825" y="403100"/>
            <a:ext cx="7151700" cy="780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lang="en-GB" sz="1800">
                <a:solidFill>
                  <a:schemeClr val="lt1"/>
                </a:solidFill>
                <a:highlight>
                  <a:schemeClr val="dk2"/>
                </a:highlight>
                <a:latin typeface="Lato"/>
                <a:ea typeface="Lato"/>
                <a:cs typeface="Lato"/>
                <a:sym typeface="Lato"/>
                <a:extLst>
                  <a:ext uri="http://customooxmlschemas.google.com/">
                    <go:slidesCustomData xmlns:go="http://customooxmlschemas.google.com/" textRoundtripDataId="42"/>
                  </a:ext>
                </a:extLst>
              </a:rPr>
              <a:t>Services available for people who have concerns about their personal finances</a:t>
            </a:r>
            <a:endParaRPr b="0" i="0" sz="1400" u="none" cap="none" strike="noStrike">
              <a:solidFill>
                <a:schemeClr val="lt1"/>
              </a:solidFill>
              <a:highlight>
                <a:schemeClr val="dk2"/>
              </a:highlight>
              <a:latin typeface="Arial"/>
              <a:ea typeface="Arial"/>
              <a:cs typeface="Arial"/>
              <a:sym typeface="Arial"/>
            </a:endParaRPr>
          </a:p>
        </p:txBody>
      </p:sp>
      <p:sp>
        <p:nvSpPr>
          <p:cNvPr id="590" name="Google Shape;590;g143409b8039_0_113"/>
          <p:cNvSpPr txBox="1"/>
          <p:nvPr/>
        </p:nvSpPr>
        <p:spPr>
          <a:xfrm>
            <a:off x="1594650" y="1569700"/>
            <a:ext cx="2503500" cy="1535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a:t>
            </a:r>
            <a:r>
              <a:rPr lang="en-GB" sz="1300">
                <a:solidFill>
                  <a:schemeClr val="lt1"/>
                </a:solidFill>
                <a:latin typeface="Lato"/>
                <a:ea typeface="Lato"/>
                <a:cs typeface="Lato"/>
                <a:sym typeface="Lato"/>
              </a:rPr>
              <a:t>T</a:t>
            </a:r>
            <a:r>
              <a:rPr b="0" i="0" lang="en-GB" sz="1300" u="none" cap="none" strike="noStrike">
                <a:solidFill>
                  <a:schemeClr val="lt1"/>
                </a:solidFill>
                <a:latin typeface="Lato"/>
                <a:ea typeface="Lato"/>
                <a:cs typeface="Lato"/>
                <a:sym typeface="Lato"/>
              </a:rPr>
              <a:t>his resource contains links to advice on a number of topics, including financial difficulties, cost of living and communicati</a:t>
            </a:r>
            <a:r>
              <a:rPr lang="en-GB" sz="1300">
                <a:solidFill>
                  <a:schemeClr val="lt1"/>
                </a:solidFill>
                <a:latin typeface="Lato"/>
                <a:ea typeface="Lato"/>
                <a:cs typeface="Lato"/>
                <a:sym typeface="Lato"/>
              </a:rPr>
              <a:t>ng</a:t>
            </a:r>
            <a:r>
              <a:rPr b="0" i="0" lang="en-GB" sz="1300" u="none" cap="none" strike="noStrike">
                <a:solidFill>
                  <a:schemeClr val="lt1"/>
                </a:solidFill>
                <a:latin typeface="Lato"/>
                <a:ea typeface="Lato"/>
                <a:cs typeface="Lato"/>
                <a:sym typeface="Lato"/>
              </a:rPr>
              <a:t> with creditors</a:t>
            </a:r>
            <a:endParaRPr b="0" i="0" sz="1400" u="none" cap="none" strike="noStrike">
              <a:solidFill>
                <a:srgbClr val="000000"/>
              </a:solidFill>
              <a:latin typeface="Arial"/>
              <a:ea typeface="Arial"/>
              <a:cs typeface="Arial"/>
              <a:sym typeface="Arial"/>
            </a:endParaRPr>
          </a:p>
        </p:txBody>
      </p:sp>
      <p:sp>
        <p:nvSpPr>
          <p:cNvPr id="591" name="Google Shape;591;g143409b8039_0_113"/>
          <p:cNvSpPr txBox="1"/>
          <p:nvPr/>
        </p:nvSpPr>
        <p:spPr>
          <a:xfrm>
            <a:off x="5907100" y="1608550"/>
            <a:ext cx="2693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200"/>
              </a:spcAft>
              <a:buClr>
                <a:srgbClr val="000000"/>
              </a:buClr>
              <a:buSzPts val="13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g143409b8039_0_113"/>
          <p:cNvSpPr txBox="1"/>
          <p:nvPr/>
        </p:nvSpPr>
        <p:spPr>
          <a:xfrm>
            <a:off x="5830900" y="3099425"/>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t/>
            </a:r>
            <a:endParaRPr b="0" i="0" sz="1400" u="none" cap="none" strike="noStrike">
              <a:solidFill>
                <a:srgbClr val="000000"/>
              </a:solidFill>
              <a:latin typeface="Arial"/>
              <a:ea typeface="Arial"/>
              <a:cs typeface="Arial"/>
              <a:sym typeface="Arial"/>
            </a:endParaRPr>
          </a:p>
        </p:txBody>
      </p:sp>
      <p:pic>
        <p:nvPicPr>
          <p:cNvPr id="593" name="Google Shape;593;g143409b8039_0_113"/>
          <p:cNvPicPr preferRelativeResize="0"/>
          <p:nvPr/>
        </p:nvPicPr>
        <p:blipFill rotWithShape="1">
          <a:blip r:embed="rId4">
            <a:alphaModFix/>
          </a:blip>
          <a:srcRect b="0" l="0" r="0" t="0"/>
          <a:stretch/>
        </p:blipFill>
        <p:spPr>
          <a:xfrm>
            <a:off x="673643" y="1598222"/>
            <a:ext cx="928675" cy="928675"/>
          </a:xfrm>
          <a:prstGeom prst="rect">
            <a:avLst/>
          </a:prstGeom>
          <a:noFill/>
          <a:ln>
            <a:noFill/>
          </a:ln>
        </p:spPr>
      </p:pic>
      <p:sp>
        <p:nvSpPr>
          <p:cNvPr id="594" name="Google Shape;594;g143409b8039_0_11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595" name="Google Shape;595;g143409b8039_0_113"/>
          <p:cNvSpPr txBox="1"/>
          <p:nvPr/>
        </p:nvSpPr>
        <p:spPr>
          <a:xfrm>
            <a:off x="232950" y="3455050"/>
            <a:ext cx="87789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GB" sz="1800">
                <a:solidFill>
                  <a:schemeClr val="accent2"/>
                </a:solidFill>
                <a:latin typeface="Lato"/>
                <a:ea typeface="Lato"/>
                <a:cs typeface="Lato"/>
                <a:sym typeface="Lato"/>
              </a:rPr>
              <a:t>At school, you can speak with an adult you trust. </a:t>
            </a:r>
            <a:endParaRPr b="1" sz="1800">
              <a:solidFill>
                <a:schemeClr val="accent2"/>
              </a:solidFill>
              <a:latin typeface="Lato"/>
              <a:ea typeface="Lato"/>
              <a:cs typeface="Lato"/>
              <a:sym typeface="Lato"/>
            </a:endParaRPr>
          </a:p>
          <a:p>
            <a:pPr indent="0" lvl="0" marL="0" rtl="0" algn="ctr">
              <a:spcBef>
                <a:spcPts val="0"/>
              </a:spcBef>
              <a:spcAft>
                <a:spcPts val="0"/>
              </a:spcAft>
              <a:buNone/>
            </a:pPr>
            <a:r>
              <a:rPr b="1" lang="en-GB" sz="1800">
                <a:solidFill>
                  <a:schemeClr val="accent2"/>
                </a:solidFill>
                <a:latin typeface="Lato"/>
                <a:ea typeface="Lato"/>
                <a:cs typeface="Lato"/>
                <a:sym typeface="Lato"/>
              </a:rPr>
              <a:t>This could be your form tutor, head of year or the school’s safeguarding officer</a:t>
            </a:r>
            <a:endParaRPr b="1" sz="1800">
              <a:solidFill>
                <a:schemeClr val="accent2"/>
              </a:solidFill>
              <a:latin typeface="Lato"/>
              <a:ea typeface="Lato"/>
              <a:cs typeface="Lato"/>
              <a:sym typeface="Lato"/>
            </a:endParaRPr>
          </a:p>
        </p:txBody>
      </p:sp>
      <p:sp>
        <p:nvSpPr>
          <p:cNvPr id="596" name="Google Shape;596;g143409b8039_0_113"/>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
        <p:nvSpPr>
          <p:cNvPr id="597" name="Google Shape;597;g143409b8039_0_113"/>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598" name="Google Shape;598;g143409b8039_0_113"/>
          <p:cNvPicPr preferRelativeResize="0"/>
          <p:nvPr/>
        </p:nvPicPr>
        <p:blipFill rotWithShape="1">
          <a:blip r:embed="rId5">
            <a:alphaModFix/>
          </a:blip>
          <a:srcRect b="0" l="0" r="0" t="0"/>
          <a:stretch/>
        </p:blipFill>
        <p:spPr>
          <a:xfrm>
            <a:off x="4662700" y="1709190"/>
            <a:ext cx="1244401" cy="299550"/>
          </a:xfrm>
          <a:prstGeom prst="rect">
            <a:avLst/>
          </a:prstGeom>
          <a:noFill/>
          <a:ln>
            <a:noFill/>
          </a:ln>
        </p:spPr>
      </p:pic>
      <p:sp>
        <p:nvSpPr>
          <p:cNvPr id="599" name="Google Shape;599;g143409b8039_0_113"/>
          <p:cNvSpPr txBox="1"/>
          <p:nvPr/>
        </p:nvSpPr>
        <p:spPr>
          <a:xfrm>
            <a:off x="5990575" y="1668628"/>
            <a:ext cx="31869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3"/>
                  </a:ext>
                </a:extLst>
              </a:rPr>
              <a:t>NSPCC Helpline</a:t>
            </a:r>
            <a:b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4"/>
                  </a:ext>
                </a:extLst>
              </a:rPr>
            </a:br>
            <a: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4"/>
                  </a:ext>
                </a:extLst>
              </a:rPr>
              <a:t>0808 800 5000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98" name="Google Shape;98;p5"/>
          <p:cNvSpPr txBox="1"/>
          <p:nvPr/>
        </p:nvSpPr>
        <p:spPr>
          <a:xfrm>
            <a:off x="0" y="1694400"/>
            <a:ext cx="9144000" cy="1754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lang="en-GB" sz="2400">
                <a:solidFill>
                  <a:srgbClr val="FFFFFF"/>
                </a:solidFill>
                <a:latin typeface="Lato"/>
                <a:ea typeface="Lato"/>
                <a:cs typeface="Lato"/>
                <a:sym typeface="Lato"/>
              </a:rPr>
              <a:t>Chapter 1:</a:t>
            </a:r>
            <a:endParaRPr sz="2400">
              <a:solidFill>
                <a:srgbClr val="FFFFFF"/>
              </a:solidFill>
              <a:latin typeface="Lato"/>
              <a:ea typeface="Lato"/>
              <a:cs typeface="Lato"/>
              <a:sym typeface="Lato"/>
            </a:endParaRPr>
          </a:p>
          <a:p>
            <a:pPr indent="0" lvl="0" marL="0" marR="0" rtl="0" algn="ctr">
              <a:lnSpc>
                <a:spcPct val="90000"/>
              </a:lnSpc>
              <a:spcBef>
                <a:spcPts val="0"/>
              </a:spcBef>
              <a:spcAft>
                <a:spcPts val="0"/>
              </a:spcAft>
              <a:buNone/>
            </a:pPr>
            <a:r>
              <a:rPr b="1" lang="en-GB" sz="5600">
                <a:solidFill>
                  <a:srgbClr val="FFFFFF"/>
                </a:solidFill>
                <a:latin typeface="Lato Black"/>
                <a:ea typeface="Lato Black"/>
                <a:cs typeface="Lato Black"/>
                <a:sym typeface="Lato Black"/>
              </a:rPr>
              <a:t>What is money?</a:t>
            </a:r>
            <a:endParaRPr b="1" sz="5600">
              <a:solidFill>
                <a:srgbClr val="FFFFFF"/>
              </a:solidFill>
              <a:latin typeface="Lato Black"/>
              <a:ea typeface="Lato Black"/>
              <a:cs typeface="Lato Black"/>
              <a:sym typeface="Lato Black"/>
            </a:endParaRPr>
          </a:p>
          <a:p>
            <a:pPr indent="0" lvl="0" marL="0" rtl="0" algn="ctr">
              <a:lnSpc>
                <a:spcPct val="120000"/>
              </a:lnSpc>
              <a:spcBef>
                <a:spcPts val="0"/>
              </a:spcBef>
              <a:spcAft>
                <a:spcPts val="0"/>
              </a:spcAft>
              <a:buNone/>
            </a:pPr>
            <a:r>
              <a:rPr lang="en-GB" sz="2400">
                <a:solidFill>
                  <a:schemeClr val="lt1"/>
                </a:solidFill>
                <a:latin typeface="Lato"/>
                <a:ea typeface="Lato"/>
                <a:cs typeface="Lato"/>
                <a:sym typeface="Lato"/>
              </a:rPr>
              <a:t>Different types of money and their uses</a:t>
            </a:r>
            <a:endParaRPr sz="5600">
              <a:solidFill>
                <a:srgbClr val="FFFFFF"/>
              </a:solidFill>
              <a:latin typeface="Lato"/>
              <a:ea typeface="Lato"/>
              <a:cs typeface="Lato"/>
              <a:sym typeface="Lato"/>
            </a:endParaRPr>
          </a:p>
        </p:txBody>
      </p:sp>
      <p:sp>
        <p:nvSpPr>
          <p:cNvPr id="99" name="Google Shape;99;p5"/>
          <p:cNvSpPr txBox="1"/>
          <p:nvPr>
            <p:ph idx="2" type="sldNum"/>
          </p:nvPr>
        </p:nvSpPr>
        <p:spPr>
          <a:xfrm>
            <a:off x="8595309" y="303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103" name="Shape 103"/>
        <p:cNvGrpSpPr/>
        <p:nvPr/>
      </p:nvGrpSpPr>
      <p:grpSpPr>
        <a:xfrm>
          <a:off x="0" y="0"/>
          <a:ext cx="0" cy="0"/>
          <a:chOff x="0" y="0"/>
          <a:chExt cx="0" cy="0"/>
        </a:xfrm>
      </p:grpSpPr>
      <p:sp>
        <p:nvSpPr>
          <p:cNvPr id="104" name="Google Shape;104;p6"/>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105" name="Google Shape;105;p6"/>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6"/>
          <p:cNvSpPr txBox="1"/>
          <p:nvPr/>
        </p:nvSpPr>
        <p:spPr>
          <a:xfrm>
            <a:off x="439450" y="328775"/>
            <a:ext cx="7021200" cy="2225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t/>
            </a:r>
            <a:endParaRPr b="1" i="1" sz="1200" u="none" cap="none" strike="noStrike">
              <a:solidFill>
                <a:schemeClr val="accent2"/>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chemeClr val="accent2"/>
                </a:solidFill>
                <a:latin typeface="Lato"/>
                <a:ea typeface="Lato"/>
                <a:cs typeface="Lato"/>
                <a:sym typeface="Lato"/>
              </a:rPr>
              <a:t>What is money?</a:t>
            </a:r>
            <a:endParaRPr b="1" i="0" sz="2400" u="none" cap="none" strike="noStrike">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sz="2400">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chemeClr val="accent2"/>
                </a:solidFill>
                <a:latin typeface="Lato"/>
                <a:ea typeface="Lato"/>
                <a:cs typeface="Lato"/>
                <a:sym typeface="Lato"/>
              </a:rPr>
              <a:t>Mindmap all ideas you have related to money</a:t>
            </a:r>
            <a:endParaRPr b="1" i="0" sz="2400" u="none" cap="none" strike="noStrike">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3600"/>
              <a:buFont typeface="Arial"/>
              <a:buNone/>
            </a:pPr>
            <a:r>
              <a:t/>
            </a:r>
            <a:endParaRPr b="1" i="1" sz="3600" u="none" cap="none" strike="noStrike">
              <a:solidFill>
                <a:schemeClr val="accent2"/>
              </a:solidFill>
              <a:latin typeface="Calibri"/>
              <a:ea typeface="Calibri"/>
              <a:cs typeface="Calibri"/>
              <a:sym typeface="Calibri"/>
            </a:endParaRPr>
          </a:p>
        </p:txBody>
      </p:sp>
      <p:sp>
        <p:nvSpPr>
          <p:cNvPr id="107" name="Google Shape;107;p6"/>
          <p:cNvSpPr/>
          <p:nvPr/>
        </p:nvSpPr>
        <p:spPr>
          <a:xfrm rot="-637871">
            <a:off x="5675241" y="1995542"/>
            <a:ext cx="3024617" cy="1717274"/>
          </a:xfrm>
          <a:prstGeom prst="rect">
            <a:avLst/>
          </a:prstGeom>
          <a:solidFill>
            <a:schemeClr val="lt1"/>
          </a:solidFill>
          <a:ln cap="flat" cmpd="sng" w="28575">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What is money?</a:t>
            </a:r>
            <a:endParaRPr b="0" i="0" sz="1400" u="none" cap="none" strike="noStrike">
              <a:solidFill>
                <a:srgbClr val="000000"/>
              </a:solidFill>
              <a:latin typeface="Arial"/>
              <a:ea typeface="Arial"/>
              <a:cs typeface="Arial"/>
              <a:sym typeface="Arial"/>
            </a:endParaRPr>
          </a:p>
        </p:txBody>
      </p:sp>
      <p:sp>
        <p:nvSpPr>
          <p:cNvPr id="108" name="Google Shape;108;p6"/>
          <p:cNvSpPr txBox="1"/>
          <p:nvPr/>
        </p:nvSpPr>
        <p:spPr>
          <a:xfrm>
            <a:off x="439450" y="2025275"/>
            <a:ext cx="7343400" cy="16578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07916"/>
              </a:lnSpc>
              <a:spcBef>
                <a:spcPts val="0"/>
              </a:spcBef>
              <a:spcAft>
                <a:spcPts val="0"/>
              </a:spcAft>
              <a:buClr>
                <a:schemeClr val="lt1"/>
              </a:buClr>
              <a:buSzPts val="1800"/>
              <a:buFont typeface="Lato"/>
              <a:buAutoNum type="arabicPeriod"/>
            </a:pPr>
            <a:r>
              <a:rPr b="0" i="0" lang="en-GB" sz="1800" u="none" cap="none" strike="noStrike">
                <a:solidFill>
                  <a:schemeClr val="lt1"/>
                </a:solidFill>
                <a:latin typeface="Lato"/>
                <a:ea typeface="Lato"/>
                <a:cs typeface="Lato"/>
                <a:sym typeface="Lato"/>
              </a:rPr>
              <a:t>How do we use money?</a:t>
            </a:r>
            <a:endParaRPr b="0" i="0" sz="1800" u="none" cap="none" strike="noStrike">
              <a:solidFill>
                <a:schemeClr val="lt1"/>
              </a:solidFill>
              <a:latin typeface="Lato"/>
              <a:ea typeface="Lato"/>
              <a:cs typeface="Lato"/>
              <a:sym typeface="Lato"/>
            </a:endParaRPr>
          </a:p>
          <a:p>
            <a:pPr indent="-342900" lvl="0" marL="457200" marR="0" rtl="0" algn="l">
              <a:lnSpc>
                <a:spcPct val="107916"/>
              </a:lnSpc>
              <a:spcBef>
                <a:spcPts val="0"/>
              </a:spcBef>
              <a:spcAft>
                <a:spcPts val="0"/>
              </a:spcAft>
              <a:buClr>
                <a:schemeClr val="lt1"/>
              </a:buClr>
              <a:buSzPts val="1800"/>
              <a:buFont typeface="Lato"/>
              <a:buAutoNum type="arabicPeriod"/>
            </a:pPr>
            <a:r>
              <a:rPr b="0" i="0" lang="en-GB" sz="1800" u="none" cap="none" strike="noStrike">
                <a:solidFill>
                  <a:schemeClr val="lt1"/>
                </a:solidFill>
                <a:latin typeface="Lato"/>
                <a:ea typeface="Lato"/>
                <a:cs typeface="Lato"/>
                <a:sym typeface="Lato"/>
              </a:rPr>
              <a:t>How do we decide what money is worth?</a:t>
            </a:r>
            <a:endParaRPr b="0" i="0" sz="1800" u="none" cap="none" strike="noStrike">
              <a:solidFill>
                <a:schemeClr val="lt1"/>
              </a:solidFill>
              <a:latin typeface="Lato"/>
              <a:ea typeface="Lato"/>
              <a:cs typeface="Lato"/>
              <a:sym typeface="Lato"/>
            </a:endParaRPr>
          </a:p>
          <a:p>
            <a:pPr indent="-342900" lvl="0" marL="457200" marR="0" rtl="0" algn="l">
              <a:lnSpc>
                <a:spcPct val="107916"/>
              </a:lnSpc>
              <a:spcBef>
                <a:spcPts val="0"/>
              </a:spcBef>
              <a:spcAft>
                <a:spcPts val="0"/>
              </a:spcAft>
              <a:buClr>
                <a:schemeClr val="lt1"/>
              </a:buClr>
              <a:buSzPts val="1800"/>
              <a:buFont typeface="Lato"/>
              <a:buAutoNum type="arabicPeriod"/>
            </a:pPr>
            <a:r>
              <a:rPr b="0" i="0" lang="en-GB" sz="1800" u="none" cap="none" strike="noStrike">
                <a:solidFill>
                  <a:schemeClr val="lt1"/>
                </a:solidFill>
                <a:latin typeface="Lato"/>
                <a:ea typeface="Lato"/>
                <a:cs typeface="Lato"/>
                <a:sym typeface="Lato"/>
              </a:rPr>
              <a:t>Who decides what money is worth?</a:t>
            </a:r>
            <a:endParaRPr b="0" i="0" sz="1800" u="none" cap="none" strike="noStrike">
              <a:solidFill>
                <a:schemeClr val="lt1"/>
              </a:solidFill>
              <a:latin typeface="Lato"/>
              <a:ea typeface="Lato"/>
              <a:cs typeface="Lato"/>
              <a:sym typeface="Lato"/>
            </a:endParaRPr>
          </a:p>
          <a:p>
            <a:pPr indent="-342900" lvl="0" marL="457200" marR="0" rtl="0" algn="l">
              <a:lnSpc>
                <a:spcPct val="107916"/>
              </a:lnSpc>
              <a:spcBef>
                <a:spcPts val="0"/>
              </a:spcBef>
              <a:spcAft>
                <a:spcPts val="0"/>
              </a:spcAft>
              <a:buClr>
                <a:schemeClr val="lt1"/>
              </a:buClr>
              <a:buSzPts val="1800"/>
              <a:buFont typeface="Lato"/>
              <a:buAutoNum type="arabicPeriod"/>
            </a:pPr>
            <a:r>
              <a:rPr b="0" i="0" lang="en-GB" sz="1800" u="none" cap="none" strike="noStrike">
                <a:solidFill>
                  <a:schemeClr val="lt1"/>
                </a:solidFill>
                <a:latin typeface="Lato"/>
                <a:ea typeface="Lato"/>
                <a:cs typeface="Lato"/>
                <a:sym typeface="Lato"/>
              </a:rPr>
              <a:t>What do we use money for? </a:t>
            </a:r>
            <a:endParaRPr b="0" i="0" sz="1800" u="none" cap="none" strike="noStrike">
              <a:solidFill>
                <a:schemeClr val="lt1"/>
              </a:solidFill>
              <a:latin typeface="Lato"/>
              <a:ea typeface="Lato"/>
              <a:cs typeface="Lato"/>
              <a:sym typeface="Lato"/>
            </a:endParaRPr>
          </a:p>
          <a:p>
            <a:pPr indent="-342900" lvl="0" marL="457200" marR="0" rtl="0" algn="l">
              <a:lnSpc>
                <a:spcPct val="107916"/>
              </a:lnSpc>
              <a:spcBef>
                <a:spcPts val="0"/>
              </a:spcBef>
              <a:spcAft>
                <a:spcPts val="800"/>
              </a:spcAft>
              <a:buClr>
                <a:schemeClr val="lt1"/>
              </a:buClr>
              <a:buSzPts val="1800"/>
              <a:buFont typeface="Lato"/>
              <a:buAutoNum type="arabicPeriod"/>
            </a:pPr>
            <a:r>
              <a:rPr b="0" i="0" lang="en-GB" sz="1800" u="none" cap="none" strike="noStrike">
                <a:solidFill>
                  <a:schemeClr val="lt1"/>
                </a:solidFill>
                <a:latin typeface="Lato"/>
                <a:ea typeface="Lato"/>
                <a:cs typeface="Lato"/>
                <a:sym typeface="Lato"/>
              </a:rPr>
              <a:t>Are there any alternatives to money?</a:t>
            </a:r>
            <a:endParaRPr b="0" i="0" sz="1800" u="none" cap="none" strike="noStrike">
              <a:solidFill>
                <a:schemeClr val="lt1"/>
              </a:solidFill>
              <a:latin typeface="Arial"/>
              <a:ea typeface="Arial"/>
              <a:cs typeface="Arial"/>
              <a:sym typeface="Arial"/>
            </a:endParaRPr>
          </a:p>
        </p:txBody>
      </p:sp>
      <p:sp>
        <p:nvSpPr>
          <p:cNvPr id="109" name="Google Shape;109;p6"/>
          <p:cNvSpPr txBox="1"/>
          <p:nvPr/>
        </p:nvSpPr>
        <p:spPr>
          <a:xfrm>
            <a:off x="93050" y="4671800"/>
            <a:ext cx="35976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Resource 1:  A3 Mindmap Sheet</a:t>
            </a:r>
            <a:endParaRPr b="0" i="0" sz="1000" u="none" cap="none" strike="noStrike">
              <a:solidFill>
                <a:srgbClr val="000000"/>
              </a:solidFill>
              <a:latin typeface="Arial"/>
              <a:ea typeface="Arial"/>
              <a:cs typeface="Arial"/>
              <a:sym typeface="Arial"/>
            </a:endParaRPr>
          </a:p>
        </p:txBody>
      </p:sp>
      <p:sp>
        <p:nvSpPr>
          <p:cNvPr id="110" name="Google Shape;110;p6"/>
          <p:cNvSpPr txBox="1"/>
          <p:nvPr>
            <p:ph idx="12" type="sldNum"/>
          </p:nvPr>
        </p:nvSpPr>
        <p:spPr>
          <a:xfrm>
            <a:off x="8595309" y="3302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500"/>
              <a:t>‹#›</a:t>
            </a:fld>
            <a:endParaRPr b="1" sz="1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grpSp>
        <p:nvGrpSpPr>
          <p:cNvPr id="115" name="Google Shape;115;gfdcf7e1543_2_1"/>
          <p:cNvGrpSpPr/>
          <p:nvPr/>
        </p:nvGrpSpPr>
        <p:grpSpPr>
          <a:xfrm>
            <a:off x="404600" y="1439023"/>
            <a:ext cx="8258560" cy="1658303"/>
            <a:chOff x="236288" y="1619250"/>
            <a:chExt cx="10926912" cy="1905000"/>
          </a:xfrm>
        </p:grpSpPr>
        <p:pic>
          <p:nvPicPr>
            <p:cNvPr id="116" name="Google Shape;116;gfdcf7e1543_2_1"/>
            <p:cNvPicPr preferRelativeResize="0"/>
            <p:nvPr/>
          </p:nvPicPr>
          <p:blipFill rotWithShape="1">
            <a:blip r:embed="rId3">
              <a:alphaModFix/>
            </a:blip>
            <a:srcRect b="0" l="0" r="0" t="0"/>
            <a:stretch/>
          </p:blipFill>
          <p:spPr>
            <a:xfrm>
              <a:off x="4747238" y="1619250"/>
              <a:ext cx="1905000" cy="1905000"/>
            </a:xfrm>
            <a:prstGeom prst="rect">
              <a:avLst/>
            </a:prstGeom>
            <a:noFill/>
            <a:ln>
              <a:noFill/>
            </a:ln>
          </p:spPr>
        </p:pic>
        <p:pic>
          <p:nvPicPr>
            <p:cNvPr id="117" name="Google Shape;117;gfdcf7e1543_2_1"/>
            <p:cNvPicPr preferRelativeResize="0"/>
            <p:nvPr/>
          </p:nvPicPr>
          <p:blipFill rotWithShape="1">
            <a:blip r:embed="rId4">
              <a:alphaModFix/>
            </a:blip>
            <a:srcRect b="0" l="0" r="0" t="0"/>
            <a:stretch/>
          </p:blipFill>
          <p:spPr>
            <a:xfrm>
              <a:off x="2491763" y="1619250"/>
              <a:ext cx="1905000" cy="1905000"/>
            </a:xfrm>
            <a:prstGeom prst="rect">
              <a:avLst/>
            </a:prstGeom>
            <a:noFill/>
            <a:ln>
              <a:noFill/>
            </a:ln>
          </p:spPr>
        </p:pic>
        <p:pic>
          <p:nvPicPr>
            <p:cNvPr id="118" name="Google Shape;118;gfdcf7e1543_2_1"/>
            <p:cNvPicPr preferRelativeResize="0"/>
            <p:nvPr/>
          </p:nvPicPr>
          <p:blipFill rotWithShape="1">
            <a:blip r:embed="rId5">
              <a:alphaModFix/>
            </a:blip>
            <a:srcRect b="0" l="0" r="0" t="0"/>
            <a:stretch/>
          </p:blipFill>
          <p:spPr>
            <a:xfrm>
              <a:off x="7002713" y="1619250"/>
              <a:ext cx="1905000" cy="1905000"/>
            </a:xfrm>
            <a:prstGeom prst="rect">
              <a:avLst/>
            </a:prstGeom>
            <a:noFill/>
            <a:ln>
              <a:noFill/>
            </a:ln>
          </p:spPr>
        </p:pic>
        <p:pic>
          <p:nvPicPr>
            <p:cNvPr id="119" name="Google Shape;119;gfdcf7e1543_2_1"/>
            <p:cNvPicPr preferRelativeResize="0"/>
            <p:nvPr/>
          </p:nvPicPr>
          <p:blipFill rotWithShape="1">
            <a:blip r:embed="rId6">
              <a:alphaModFix/>
            </a:blip>
            <a:srcRect b="0" l="0" r="0" t="0"/>
            <a:stretch/>
          </p:blipFill>
          <p:spPr>
            <a:xfrm>
              <a:off x="236288" y="1619250"/>
              <a:ext cx="1905000" cy="1905000"/>
            </a:xfrm>
            <a:prstGeom prst="rect">
              <a:avLst/>
            </a:prstGeom>
            <a:noFill/>
            <a:ln>
              <a:noFill/>
            </a:ln>
          </p:spPr>
        </p:pic>
        <p:pic>
          <p:nvPicPr>
            <p:cNvPr id="120" name="Google Shape;120;gfdcf7e1543_2_1"/>
            <p:cNvPicPr preferRelativeResize="0"/>
            <p:nvPr/>
          </p:nvPicPr>
          <p:blipFill rotWithShape="1">
            <a:blip r:embed="rId7">
              <a:alphaModFix/>
            </a:blip>
            <a:srcRect b="0" l="0" r="0" t="0"/>
            <a:stretch/>
          </p:blipFill>
          <p:spPr>
            <a:xfrm>
              <a:off x="9258200" y="1619250"/>
              <a:ext cx="1905000" cy="1905000"/>
            </a:xfrm>
            <a:prstGeom prst="rect">
              <a:avLst/>
            </a:prstGeom>
            <a:noFill/>
            <a:ln>
              <a:noFill/>
            </a:ln>
          </p:spPr>
        </p:pic>
      </p:grpSp>
      <p:sp>
        <p:nvSpPr>
          <p:cNvPr id="121" name="Google Shape;121;gfdcf7e1543_2_1"/>
          <p:cNvSpPr txBox="1"/>
          <p:nvPr/>
        </p:nvSpPr>
        <p:spPr>
          <a:xfrm>
            <a:off x="404600" y="328775"/>
            <a:ext cx="7021200" cy="1942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t/>
            </a:r>
            <a:endParaRPr b="1" i="1" sz="1200" u="none" cap="none" strike="noStrike">
              <a:solidFill>
                <a:schemeClr val="accent2"/>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2400"/>
              <a:buFont typeface="Arial"/>
              <a:buNone/>
            </a:pPr>
            <a:r>
              <a:rPr b="1" i="0" lang="en-GB" sz="3200" u="none" cap="none" strike="noStrike">
                <a:solidFill>
                  <a:schemeClr val="accent2"/>
                </a:solidFill>
                <a:latin typeface="Lato"/>
                <a:ea typeface="Lato"/>
                <a:cs typeface="Lato"/>
                <a:sym typeface="Lato"/>
              </a:rPr>
              <a:t>What is money?</a:t>
            </a:r>
            <a:endParaRPr b="1" i="0" sz="3200" u="none" cap="none" strike="noStrike">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2400"/>
              <a:buFont typeface="Arial"/>
              <a:buNone/>
            </a:pPr>
            <a:r>
              <a:t/>
            </a:r>
            <a:endParaRPr b="1" i="0" sz="2400" u="none" cap="none" strike="noStrike">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3600"/>
              <a:buFont typeface="Arial"/>
              <a:buNone/>
            </a:pPr>
            <a:r>
              <a:t/>
            </a:r>
            <a:endParaRPr b="1" i="1" sz="3600" u="none" cap="none" strike="noStrike">
              <a:solidFill>
                <a:schemeClr val="accent2"/>
              </a:solidFill>
              <a:latin typeface="Calibri"/>
              <a:ea typeface="Calibri"/>
              <a:cs typeface="Calibri"/>
              <a:sym typeface="Calibri"/>
            </a:endParaRPr>
          </a:p>
        </p:txBody>
      </p:sp>
      <p:sp>
        <p:nvSpPr>
          <p:cNvPr id="122" name="Google Shape;122;gfdcf7e1543_2_1"/>
          <p:cNvSpPr txBox="1"/>
          <p:nvPr/>
        </p:nvSpPr>
        <p:spPr>
          <a:xfrm>
            <a:off x="404625" y="3241150"/>
            <a:ext cx="8258700" cy="9234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Lato"/>
                <a:ea typeface="Lato"/>
                <a:cs typeface="Lato"/>
                <a:sym typeface="Lato"/>
              </a:rPr>
              <a:t>The concept of money has evolved over time. Historically</a:t>
            </a:r>
            <a:r>
              <a:rPr lang="en-GB" sz="1600">
                <a:solidFill>
                  <a:schemeClr val="lt1"/>
                </a:solidFill>
                <a:latin typeface="Lato"/>
                <a:ea typeface="Lato"/>
                <a:cs typeface="Lato"/>
                <a:sym typeface="Lato"/>
              </a:rPr>
              <a:t>, </a:t>
            </a:r>
            <a:r>
              <a:rPr b="0" i="0" lang="en-GB" sz="1600" u="none" cap="none" strike="noStrike">
                <a:solidFill>
                  <a:schemeClr val="lt1"/>
                </a:solidFill>
                <a:latin typeface="Lato"/>
                <a:ea typeface="Lato"/>
                <a:cs typeface="Lato"/>
                <a:sym typeface="Lato"/>
              </a:rPr>
              <a:t>money has been linked to other tangible commodities</a:t>
            </a:r>
            <a:r>
              <a:rPr lang="en-GB" sz="1600">
                <a:solidFill>
                  <a:schemeClr val="lt1"/>
                </a:solidFill>
                <a:latin typeface="Lato"/>
                <a:ea typeface="Lato"/>
                <a:cs typeface="Lato"/>
                <a:sym typeface="Lato"/>
              </a:rPr>
              <a:t>, </a:t>
            </a:r>
            <a:r>
              <a:rPr b="0" i="0" lang="en-GB" sz="1600" u="none" cap="none" strike="noStrike">
                <a:solidFill>
                  <a:schemeClr val="lt1"/>
                </a:solidFill>
                <a:latin typeface="Lato"/>
                <a:ea typeface="Lato"/>
                <a:cs typeface="Lato"/>
                <a:sym typeface="Lato"/>
              </a:rPr>
              <a:t>such as shells or silver coins</a:t>
            </a:r>
            <a:r>
              <a:rPr lang="en-GB" sz="1600">
                <a:solidFill>
                  <a:schemeClr val="lt1"/>
                </a:solidFill>
                <a:latin typeface="Lato"/>
                <a:ea typeface="Lato"/>
                <a:cs typeface="Lato"/>
                <a:sym typeface="Lato"/>
              </a:rPr>
              <a:t>.</a:t>
            </a:r>
            <a:r>
              <a:rPr b="0" i="0" lang="en-GB" sz="1600" u="none" cap="none" strike="noStrike">
                <a:solidFill>
                  <a:schemeClr val="lt1"/>
                </a:solidFill>
                <a:latin typeface="Lato"/>
                <a:ea typeface="Lato"/>
                <a:cs typeface="Lato"/>
                <a:sym typeface="Lato"/>
              </a:rPr>
              <a:t> Changes in value ha</a:t>
            </a:r>
            <a:r>
              <a:rPr lang="en-GB" sz="1600">
                <a:solidFill>
                  <a:schemeClr val="lt1"/>
                </a:solidFill>
                <a:latin typeface="Lato"/>
                <a:ea typeface="Lato"/>
                <a:cs typeface="Lato"/>
                <a:sym typeface="Lato"/>
              </a:rPr>
              <a:t>ve</a:t>
            </a:r>
            <a:r>
              <a:rPr b="0" i="0" lang="en-GB" sz="1600" u="none" cap="none" strike="noStrike">
                <a:solidFill>
                  <a:schemeClr val="lt1"/>
                </a:solidFill>
                <a:latin typeface="Lato"/>
                <a:ea typeface="Lato"/>
                <a:cs typeface="Lato"/>
                <a:sym typeface="Lato"/>
              </a:rPr>
              <a:t> </a:t>
            </a:r>
            <a:r>
              <a:rPr lang="en-GB" sz="1600">
                <a:solidFill>
                  <a:schemeClr val="lt1"/>
                </a:solidFill>
                <a:latin typeface="Lato"/>
                <a:ea typeface="Lato"/>
                <a:cs typeface="Lato"/>
                <a:sym typeface="Lato"/>
              </a:rPr>
              <a:t>led to</a:t>
            </a:r>
            <a:r>
              <a:rPr b="0" i="0" lang="en-GB" sz="1600" u="none" cap="none" strike="noStrike">
                <a:solidFill>
                  <a:schemeClr val="lt1"/>
                </a:solidFill>
                <a:latin typeface="Lato"/>
                <a:ea typeface="Lato"/>
                <a:cs typeface="Lato"/>
                <a:sym typeface="Lato"/>
              </a:rPr>
              <a:t> the introduction of </a:t>
            </a:r>
            <a:r>
              <a:rPr lang="en-GB" sz="1600">
                <a:solidFill>
                  <a:schemeClr val="lt1"/>
                </a:solidFill>
                <a:latin typeface="Lato"/>
                <a:ea typeface="Lato"/>
                <a:cs typeface="Lato"/>
                <a:sym typeface="Lato"/>
              </a:rPr>
              <a:t>“</a:t>
            </a:r>
            <a:r>
              <a:rPr b="0" i="0" lang="en-GB" sz="1600" u="none" cap="none" strike="noStrike">
                <a:solidFill>
                  <a:schemeClr val="lt1"/>
                </a:solidFill>
                <a:latin typeface="Lato"/>
                <a:ea typeface="Lato"/>
                <a:cs typeface="Lato"/>
                <a:sym typeface="Lato"/>
              </a:rPr>
              <a:t>paper</a:t>
            </a:r>
            <a:r>
              <a:rPr lang="en-GB" sz="1600">
                <a:solidFill>
                  <a:schemeClr val="lt1"/>
                </a:solidFill>
                <a:latin typeface="Lato"/>
                <a:ea typeface="Lato"/>
                <a:cs typeface="Lato"/>
                <a:sym typeface="Lato"/>
              </a:rPr>
              <a:t>”</a:t>
            </a:r>
            <a:r>
              <a:rPr b="0" i="0" lang="en-GB" sz="1600" u="none" cap="none" strike="noStrike">
                <a:solidFill>
                  <a:schemeClr val="lt1"/>
                </a:solidFill>
                <a:latin typeface="Lato"/>
                <a:ea typeface="Lato"/>
                <a:cs typeface="Lato"/>
                <a:sym typeface="Lato"/>
              </a:rPr>
              <a:t> money and </a:t>
            </a:r>
            <a:r>
              <a:rPr lang="en-GB" sz="1600">
                <a:solidFill>
                  <a:schemeClr val="lt1"/>
                </a:solidFill>
                <a:latin typeface="Lato"/>
                <a:ea typeface="Lato"/>
                <a:cs typeface="Lato"/>
                <a:sym typeface="Lato"/>
              </a:rPr>
              <a:t>“</a:t>
            </a:r>
            <a:r>
              <a:rPr b="0" i="0" lang="en-GB" sz="1600" u="none" cap="none" strike="noStrike">
                <a:solidFill>
                  <a:schemeClr val="lt1"/>
                </a:solidFill>
                <a:latin typeface="Lato"/>
                <a:ea typeface="Lato"/>
                <a:cs typeface="Lato"/>
                <a:sym typeface="Lato"/>
              </a:rPr>
              <a:t>plastic</a:t>
            </a:r>
            <a:r>
              <a:rPr lang="en-GB" sz="1600">
                <a:solidFill>
                  <a:schemeClr val="lt1"/>
                </a:solidFill>
                <a:latin typeface="Lato"/>
                <a:ea typeface="Lato"/>
                <a:cs typeface="Lato"/>
                <a:sym typeface="Lato"/>
              </a:rPr>
              <a:t>”</a:t>
            </a:r>
            <a:r>
              <a:rPr b="0" i="0" lang="en-GB" sz="1600" u="none" cap="none" strike="noStrike">
                <a:solidFill>
                  <a:schemeClr val="lt1"/>
                </a:solidFill>
                <a:latin typeface="Lato"/>
                <a:ea typeface="Lato"/>
                <a:cs typeface="Lato"/>
                <a:sym typeface="Lato"/>
              </a:rPr>
              <a:t> money  (cards)</a:t>
            </a:r>
            <a:r>
              <a:rPr lang="en-GB" sz="1600">
                <a:solidFill>
                  <a:schemeClr val="lt1"/>
                </a:solidFill>
                <a:latin typeface="Lato"/>
                <a:ea typeface="Lato"/>
                <a:cs typeface="Lato"/>
                <a:sym typeface="Lato"/>
              </a:rPr>
              <a:t>, as well as </a:t>
            </a:r>
            <a:r>
              <a:rPr b="0" i="0" lang="en-GB" sz="1600" u="none" cap="none" strike="noStrike">
                <a:solidFill>
                  <a:schemeClr val="lt1"/>
                </a:solidFill>
                <a:latin typeface="Lato"/>
                <a:ea typeface="Lato"/>
                <a:cs typeface="Lato"/>
                <a:sym typeface="Lato"/>
              </a:rPr>
              <a:t>digital currenc</a:t>
            </a:r>
            <a:r>
              <a:rPr lang="en-GB" sz="1600">
                <a:solidFill>
                  <a:schemeClr val="lt1"/>
                </a:solidFill>
                <a:latin typeface="Lato"/>
                <a:ea typeface="Lato"/>
                <a:cs typeface="Lato"/>
                <a:sym typeface="Lato"/>
              </a:rPr>
              <a:t>ies.</a:t>
            </a:r>
            <a:endParaRPr b="0" i="0" sz="1600" u="none" cap="none" strike="noStrike">
              <a:solidFill>
                <a:schemeClr val="lt1"/>
              </a:solidFill>
              <a:latin typeface="Lato"/>
              <a:ea typeface="Lato"/>
              <a:cs typeface="Lato"/>
              <a:sym typeface="Lato"/>
            </a:endParaRPr>
          </a:p>
        </p:txBody>
      </p:sp>
      <p:sp>
        <p:nvSpPr>
          <p:cNvPr id="123" name="Google Shape;123;gfdcf7e1543_2_1"/>
          <p:cNvSpPr txBox="1"/>
          <p:nvPr>
            <p:ph idx="12" type="sldNum"/>
          </p:nvPr>
        </p:nvSpPr>
        <p:spPr>
          <a:xfrm>
            <a:off x="8595309" y="328776"/>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GB" sz="1400"/>
              <a:t>‹#›</a:t>
            </a:fld>
            <a:endParaRPr b="1" sz="1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14052082458_0_164"/>
          <p:cNvSpPr txBox="1"/>
          <p:nvPr/>
        </p:nvSpPr>
        <p:spPr>
          <a:xfrm>
            <a:off x="0" y="-7000"/>
            <a:ext cx="9144000" cy="1015500"/>
          </a:xfrm>
          <a:prstGeom prst="rect">
            <a:avLst/>
          </a:prstGeom>
          <a:noFill/>
          <a:ln>
            <a:noFill/>
          </a:ln>
        </p:spPr>
        <p:txBody>
          <a:bodyPr anchorCtr="0" anchor="ctr"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3600"/>
              <a:buFont typeface="Arial"/>
              <a:buNone/>
            </a:pPr>
            <a:r>
              <a:rPr b="1" i="0" lang="en-GB" sz="3200" u="none" cap="none" strike="noStrike">
                <a:solidFill>
                  <a:srgbClr val="FF8022"/>
                </a:solidFill>
                <a:latin typeface="Lato"/>
                <a:ea typeface="Lato"/>
                <a:cs typeface="Lato"/>
                <a:sym typeface="Lato"/>
              </a:rPr>
              <a:t>What do </a:t>
            </a:r>
            <a:r>
              <a:rPr b="1" lang="en-GB" sz="3200">
                <a:solidFill>
                  <a:srgbClr val="FF8022"/>
                </a:solidFill>
                <a:latin typeface="Lato"/>
                <a:ea typeface="Lato"/>
                <a:cs typeface="Lato"/>
                <a:sym typeface="Lato"/>
              </a:rPr>
              <a:t>people </a:t>
            </a:r>
            <a:r>
              <a:rPr b="1" i="0" lang="en-GB" sz="3200" u="none" cap="none" strike="noStrike">
                <a:solidFill>
                  <a:srgbClr val="FF8022"/>
                </a:solidFill>
                <a:latin typeface="Lato"/>
                <a:ea typeface="Lato"/>
                <a:cs typeface="Lato"/>
                <a:sym typeface="Lato"/>
              </a:rPr>
              <a:t>do with </a:t>
            </a:r>
            <a:r>
              <a:rPr b="1" lang="en-GB" sz="3200">
                <a:solidFill>
                  <a:srgbClr val="FF8022"/>
                </a:solidFill>
                <a:latin typeface="Lato"/>
                <a:ea typeface="Lato"/>
                <a:cs typeface="Lato"/>
                <a:sym typeface="Lato"/>
              </a:rPr>
              <a:t>their </a:t>
            </a:r>
            <a:r>
              <a:rPr b="1" i="0" lang="en-GB" sz="3200" u="none" cap="none" strike="noStrike">
                <a:solidFill>
                  <a:srgbClr val="FF8022"/>
                </a:solidFill>
                <a:latin typeface="Lato"/>
                <a:ea typeface="Lato"/>
                <a:cs typeface="Lato"/>
                <a:sym typeface="Lato"/>
              </a:rPr>
              <a:t>money?</a:t>
            </a:r>
            <a:endParaRPr b="1" i="0" sz="3200" u="none" cap="none" strike="noStrike">
              <a:solidFill>
                <a:srgbClr val="FF8022"/>
              </a:solidFill>
              <a:latin typeface="Lato"/>
              <a:ea typeface="Lato"/>
              <a:cs typeface="Lato"/>
              <a:sym typeface="Lato"/>
            </a:endParaRPr>
          </a:p>
        </p:txBody>
      </p:sp>
      <p:sp>
        <p:nvSpPr>
          <p:cNvPr id="129" name="Google Shape;129;g14052082458_0_164"/>
          <p:cNvSpPr txBox="1"/>
          <p:nvPr/>
        </p:nvSpPr>
        <p:spPr>
          <a:xfrm>
            <a:off x="86100" y="4700000"/>
            <a:ext cx="30000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1" lang="en-GB" sz="1000" u="none" cap="none" strike="noStrike">
                <a:solidFill>
                  <a:schemeClr val="accent2"/>
                </a:solidFill>
                <a:latin typeface="Lato"/>
                <a:ea typeface="Lato"/>
                <a:cs typeface="Lato"/>
                <a:sym typeface="Lato"/>
              </a:rPr>
              <a:t>Link to </a:t>
            </a:r>
            <a:r>
              <a:rPr b="1" i="1" lang="en-GB" sz="1000">
                <a:solidFill>
                  <a:schemeClr val="accent2"/>
                </a:solidFill>
                <a:latin typeface="Lato"/>
                <a:ea typeface="Lato"/>
                <a:cs typeface="Lato"/>
                <a:sym typeface="Lato"/>
              </a:rPr>
              <a:t>‘How not to run out of money’</a:t>
            </a:r>
            <a:r>
              <a:rPr b="1" i="1" lang="en-GB" sz="1000" u="none" cap="none" strike="noStrike">
                <a:solidFill>
                  <a:schemeClr val="accent2"/>
                </a:solidFill>
                <a:latin typeface="Lato"/>
                <a:ea typeface="Lato"/>
                <a:cs typeface="Lato"/>
                <a:sym typeface="Lato"/>
              </a:rPr>
              <a:t>: </a:t>
            </a:r>
            <a:r>
              <a:rPr b="1" i="1" lang="en-GB" sz="1000" u="none" cap="none" strike="noStrike">
                <a:solidFill>
                  <a:schemeClr val="accent2"/>
                </a:solidFill>
                <a:latin typeface="Lato"/>
                <a:ea typeface="Lato"/>
                <a:cs typeface="Lato"/>
                <a:sym typeface="Lato"/>
                <a:extLst>
                  <a:ext uri="http://customooxmlschemas.google.com/">
                    <go:slidesCustomData xmlns:go="http://customooxmlschemas.google.com/" textRoundtripDataId="2"/>
                  </a:ext>
                </a:extLst>
              </a:rPr>
              <a:t>Budgeting</a:t>
            </a:r>
            <a:endParaRPr b="0" i="0" sz="1000" u="none" cap="none" strike="noStrike">
              <a:solidFill>
                <a:srgbClr val="000000"/>
              </a:solidFill>
              <a:latin typeface="Lato"/>
              <a:ea typeface="Lato"/>
              <a:cs typeface="Lato"/>
              <a:sym typeface="Lato"/>
            </a:endParaRPr>
          </a:p>
        </p:txBody>
      </p:sp>
      <p:grpSp>
        <p:nvGrpSpPr>
          <p:cNvPr id="130" name="Google Shape;130;g14052082458_0_164"/>
          <p:cNvGrpSpPr/>
          <p:nvPr/>
        </p:nvGrpSpPr>
        <p:grpSpPr>
          <a:xfrm>
            <a:off x="1250715" y="1606082"/>
            <a:ext cx="6709332" cy="2070781"/>
            <a:chOff x="1651635" y="1645625"/>
            <a:chExt cx="5319800" cy="1619823"/>
          </a:xfrm>
        </p:grpSpPr>
        <p:pic>
          <p:nvPicPr>
            <p:cNvPr id="131" name="Google Shape;131;g14052082458_0_164"/>
            <p:cNvPicPr preferRelativeResize="0"/>
            <p:nvPr/>
          </p:nvPicPr>
          <p:blipFill rotWithShape="1">
            <a:blip r:embed="rId3">
              <a:alphaModFix/>
            </a:blip>
            <a:srcRect b="0" l="0" r="0" t="0"/>
            <a:stretch/>
          </p:blipFill>
          <p:spPr>
            <a:xfrm>
              <a:off x="3477163" y="1658300"/>
              <a:ext cx="1607148" cy="1607148"/>
            </a:xfrm>
            <a:prstGeom prst="rect">
              <a:avLst/>
            </a:prstGeom>
            <a:noFill/>
            <a:ln>
              <a:noFill/>
            </a:ln>
          </p:spPr>
        </p:pic>
        <p:pic>
          <p:nvPicPr>
            <p:cNvPr id="132" name="Google Shape;132;g14052082458_0_164"/>
            <p:cNvPicPr preferRelativeResize="0"/>
            <p:nvPr/>
          </p:nvPicPr>
          <p:blipFill rotWithShape="1">
            <a:blip r:embed="rId4">
              <a:alphaModFix/>
            </a:blip>
            <a:srcRect b="0" l="0" r="0" t="0"/>
            <a:stretch/>
          </p:blipFill>
          <p:spPr>
            <a:xfrm>
              <a:off x="5364287" y="1645625"/>
              <a:ext cx="1607148" cy="1607148"/>
            </a:xfrm>
            <a:prstGeom prst="rect">
              <a:avLst/>
            </a:prstGeom>
            <a:noFill/>
            <a:ln>
              <a:noFill/>
            </a:ln>
          </p:spPr>
        </p:pic>
        <p:sp>
          <p:nvSpPr>
            <p:cNvPr id="133" name="Google Shape;133;g14052082458_0_164"/>
            <p:cNvSpPr/>
            <p:nvPr/>
          </p:nvSpPr>
          <p:spPr>
            <a:xfrm>
              <a:off x="1651635" y="1783824"/>
              <a:ext cx="1466700" cy="1410600"/>
            </a:xfrm>
            <a:prstGeom prst="roundRect">
              <a:avLst>
                <a:gd fmla="val 16667" name="adj"/>
              </a:avLst>
            </a:prstGeom>
            <a:noFill/>
            <a:ln cap="flat" cmpd="sng" w="1143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34" name="Google Shape;134;g14052082458_0_164"/>
          <p:cNvPicPr preferRelativeResize="0"/>
          <p:nvPr/>
        </p:nvPicPr>
        <p:blipFill rotWithShape="1">
          <a:blip r:embed="rId5">
            <a:alphaModFix/>
          </a:blip>
          <a:srcRect b="0" l="0" r="0" t="0"/>
          <a:stretch/>
        </p:blipFill>
        <p:spPr>
          <a:xfrm>
            <a:off x="1450025" y="2050813"/>
            <a:ext cx="1395325" cy="1395325"/>
          </a:xfrm>
          <a:prstGeom prst="rect">
            <a:avLst/>
          </a:prstGeom>
          <a:noFill/>
          <a:ln>
            <a:noFill/>
          </a:ln>
        </p:spPr>
      </p:pic>
      <p:sp>
        <p:nvSpPr>
          <p:cNvPr id="135" name="Google Shape;135;g14052082458_0_164"/>
          <p:cNvSpPr txBox="1"/>
          <p:nvPr>
            <p:ph idx="12" type="sldNum"/>
          </p:nvPr>
        </p:nvSpPr>
        <p:spPr>
          <a:xfrm>
            <a:off x="8595309" y="3039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