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59" r:id="rId6"/>
    <p:sldMasterId id="2147483668" r:id="rId7"/>
    <p:sldMasterId id="2147483679"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Lst>
  <p:sldSz cy="5143500" cx="9144000"/>
  <p:notesSz cx="6858000" cy="9144000"/>
  <p:embeddedFontLst>
    <p:embeddedFont>
      <p:font typeface="Roboto"/>
      <p:regular r:id="rId51"/>
      <p:bold r:id="rId52"/>
      <p:italic r:id="rId53"/>
      <p:boldItalic r:id="rId54"/>
    </p:embeddedFont>
    <p:embeddedFont>
      <p:font typeface="Lato"/>
      <p:regular r:id="rId55"/>
      <p:bold r:id="rId56"/>
      <p:italic r:id="rId57"/>
      <p:boldItalic r:id="rId58"/>
    </p:embeddedFont>
    <p:embeddedFont>
      <p:font typeface="Lato Light"/>
      <p:regular r:id="rId59"/>
      <p:bold r:id="rId60"/>
      <p:italic r:id="rId61"/>
      <p:boldItalic r:id="rId62"/>
    </p:embeddedFont>
    <p:embeddedFont>
      <p:font typeface="Lato Black"/>
      <p:bold r:id="rId63"/>
      <p:boldItalic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27">
          <p15:clr>
            <a:srgbClr val="A4A3A4"/>
          </p15:clr>
        </p15:guide>
      </p15:sldGuideLst>
    </p:ext>
    <p:ext uri="GoogleSlidesCustomDataVersion2">
      <go:slidesCustomData xmlns:go="http://customooxmlschemas.google.com/" r:id="rId65" roundtripDataSignature="AMtx7mi70CiyjU+o8K3Hey9fxAL+kYhsG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B9423D3-DECE-4909-866C-51E1803FB323}">
  <a:tblStyle styleId="{DB9423D3-DECE-4909-866C-51E1803FB323}"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27"/>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42" Type="http://schemas.openxmlformats.org/officeDocument/2006/relationships/slide" Target="slides/slide33.xml"/><Relationship Id="rId41" Type="http://schemas.openxmlformats.org/officeDocument/2006/relationships/slide" Target="slides/slide32.xml"/><Relationship Id="rId44" Type="http://schemas.openxmlformats.org/officeDocument/2006/relationships/slide" Target="slides/slide35.xml"/><Relationship Id="rId43" Type="http://schemas.openxmlformats.org/officeDocument/2006/relationships/slide" Target="slides/slide34.xml"/><Relationship Id="rId46" Type="http://schemas.openxmlformats.org/officeDocument/2006/relationships/slide" Target="slides/slide37.xml"/><Relationship Id="rId45" Type="http://schemas.openxmlformats.org/officeDocument/2006/relationships/slide" Target="slides/slide3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48" Type="http://schemas.openxmlformats.org/officeDocument/2006/relationships/slide" Target="slides/slide39.xml"/><Relationship Id="rId47" Type="http://schemas.openxmlformats.org/officeDocument/2006/relationships/slide" Target="slides/slide38.xml"/><Relationship Id="rId49" Type="http://schemas.openxmlformats.org/officeDocument/2006/relationships/slide" Target="slides/slide40.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slide" Target="slides/slide22.xml"/><Relationship Id="rId30" Type="http://schemas.openxmlformats.org/officeDocument/2006/relationships/slide" Target="slides/slide21.xml"/><Relationship Id="rId33" Type="http://schemas.openxmlformats.org/officeDocument/2006/relationships/slide" Target="slides/slide24.xml"/><Relationship Id="rId32" Type="http://schemas.openxmlformats.org/officeDocument/2006/relationships/slide" Target="slides/slide23.xml"/><Relationship Id="rId35" Type="http://schemas.openxmlformats.org/officeDocument/2006/relationships/slide" Target="slides/slide26.xml"/><Relationship Id="rId34" Type="http://schemas.openxmlformats.org/officeDocument/2006/relationships/slide" Target="slides/slide25.xml"/><Relationship Id="rId37" Type="http://schemas.openxmlformats.org/officeDocument/2006/relationships/slide" Target="slides/slide28.xml"/><Relationship Id="rId36" Type="http://schemas.openxmlformats.org/officeDocument/2006/relationships/slide" Target="slides/slide27.xml"/><Relationship Id="rId39" Type="http://schemas.openxmlformats.org/officeDocument/2006/relationships/slide" Target="slides/slide30.xml"/><Relationship Id="rId38" Type="http://schemas.openxmlformats.org/officeDocument/2006/relationships/slide" Target="slides/slide29.xml"/><Relationship Id="rId62" Type="http://schemas.openxmlformats.org/officeDocument/2006/relationships/font" Target="fonts/LatoLight-boldItalic.fntdata"/><Relationship Id="rId61" Type="http://schemas.openxmlformats.org/officeDocument/2006/relationships/font" Target="fonts/LatoLight-italic.fntdata"/><Relationship Id="rId20" Type="http://schemas.openxmlformats.org/officeDocument/2006/relationships/slide" Target="slides/slide11.xml"/><Relationship Id="rId64" Type="http://schemas.openxmlformats.org/officeDocument/2006/relationships/font" Target="fonts/LatoBlack-boldItalic.fntdata"/><Relationship Id="rId63" Type="http://schemas.openxmlformats.org/officeDocument/2006/relationships/font" Target="fonts/LatoBlack-bold.fntdata"/><Relationship Id="rId22" Type="http://schemas.openxmlformats.org/officeDocument/2006/relationships/slide" Target="slides/slide13.xml"/><Relationship Id="rId21" Type="http://schemas.openxmlformats.org/officeDocument/2006/relationships/slide" Target="slides/slide12.xml"/><Relationship Id="rId65" Type="http://customschemas.google.com/relationships/presentationmetadata" Target="metadata"/><Relationship Id="rId24" Type="http://schemas.openxmlformats.org/officeDocument/2006/relationships/slide" Target="slides/slide15.xml"/><Relationship Id="rId23" Type="http://schemas.openxmlformats.org/officeDocument/2006/relationships/slide" Target="slides/slide14.xml"/><Relationship Id="rId60" Type="http://schemas.openxmlformats.org/officeDocument/2006/relationships/font" Target="fonts/LatoLight-bold.fntdata"/><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51" Type="http://schemas.openxmlformats.org/officeDocument/2006/relationships/font" Target="fonts/Roboto-regular.fntdata"/><Relationship Id="rId50" Type="http://schemas.openxmlformats.org/officeDocument/2006/relationships/slide" Target="slides/slide41.xml"/><Relationship Id="rId53" Type="http://schemas.openxmlformats.org/officeDocument/2006/relationships/font" Target="fonts/Roboto-italic.fntdata"/><Relationship Id="rId52" Type="http://schemas.openxmlformats.org/officeDocument/2006/relationships/font" Target="fonts/Roboto-bold.fntdata"/><Relationship Id="rId11" Type="http://schemas.openxmlformats.org/officeDocument/2006/relationships/slide" Target="slides/slide2.xml"/><Relationship Id="rId55" Type="http://schemas.openxmlformats.org/officeDocument/2006/relationships/font" Target="fonts/Lato-regular.fntdata"/><Relationship Id="rId10" Type="http://schemas.openxmlformats.org/officeDocument/2006/relationships/slide" Target="slides/slide1.xml"/><Relationship Id="rId54" Type="http://schemas.openxmlformats.org/officeDocument/2006/relationships/font" Target="fonts/Roboto-boldItalic.fntdata"/><Relationship Id="rId13" Type="http://schemas.openxmlformats.org/officeDocument/2006/relationships/slide" Target="slides/slide4.xml"/><Relationship Id="rId57" Type="http://schemas.openxmlformats.org/officeDocument/2006/relationships/font" Target="fonts/Lato-italic.fntdata"/><Relationship Id="rId12" Type="http://schemas.openxmlformats.org/officeDocument/2006/relationships/slide" Target="slides/slide3.xml"/><Relationship Id="rId56" Type="http://schemas.openxmlformats.org/officeDocument/2006/relationships/font" Target="fonts/Lato-bold.fntdata"/><Relationship Id="rId15" Type="http://schemas.openxmlformats.org/officeDocument/2006/relationships/slide" Target="slides/slide6.xml"/><Relationship Id="rId59" Type="http://schemas.openxmlformats.org/officeDocument/2006/relationships/font" Target="fonts/LatoLight-regular.fntdata"/><Relationship Id="rId14" Type="http://schemas.openxmlformats.org/officeDocument/2006/relationships/slide" Target="slides/slide5.xml"/><Relationship Id="rId58" Type="http://schemas.openxmlformats.org/officeDocument/2006/relationships/font" Target="fonts/Lato-boldItalic.fntdata"/><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bc.co.uk/news/uk-scotland-57268024"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guardian.com/technology/2022/jan/13/investors-sue-kim-kardashian-and-floyd-mayweather-jr-over-crypto-scheme-ethereummax"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guardian.com/technology/2022/jan/13/investors-sue-kim-kardashian-and-floyd-mayweather-jr-over-crypto-scheme-ethereummax"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5ebdb8286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7" name="Google Shape;177;g25ebdb8286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164e30dc810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 name="Google Shape;267;g164e30dc810_0_1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sz="1200">
                <a:solidFill>
                  <a:schemeClr val="dk1"/>
                </a:solidFill>
                <a:latin typeface="Lato"/>
                <a:ea typeface="Lato"/>
                <a:cs typeface="Lato"/>
                <a:sym typeface="Lato"/>
              </a:rPr>
              <a:t>Suggested timing: 10 minutes on task | 6 minutes feedback</a:t>
            </a:r>
            <a:endParaRPr b="1" sz="1200">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Students can be given one part of the reading or all parts. (Print two per page)</a:t>
            </a:r>
            <a:endParaRPr>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For lower ability groups or students, focus on one section of the reading or use a whole class reading strategy.</a:t>
            </a:r>
            <a:endParaRPr>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t/>
            </a:r>
            <a:endParaRPr i="1">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Note key summary points on the whiteboard. Students can make notes from class feedback</a:t>
            </a:r>
            <a:endParaRPr b="1" sz="1200">
              <a:solidFill>
                <a:schemeClr val="dk1"/>
              </a:solidFill>
              <a:latin typeface="Lato"/>
              <a:ea typeface="Lato"/>
              <a:cs typeface="Lato"/>
              <a:sym typeface="Lato"/>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768912105e_0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g2768912105e_0_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Arial"/>
              <a:buNone/>
            </a:pPr>
            <a:r>
              <a:rPr b="1" lang="en-GB" sz="1200">
                <a:solidFill>
                  <a:schemeClr val="dk1"/>
                </a:solidFill>
                <a:latin typeface="Lato"/>
                <a:ea typeface="Lato"/>
                <a:cs typeface="Lato"/>
                <a:sym typeface="Lato"/>
              </a:rPr>
              <a:t>Further example</a:t>
            </a:r>
            <a:endParaRPr b="1" sz="1200">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1200"/>
              <a:buFont typeface="Arial"/>
              <a:buNone/>
            </a:pPr>
            <a:r>
              <a:rPr lang="en-GB" sz="1200">
                <a:solidFill>
                  <a:schemeClr val="dk1"/>
                </a:solidFill>
                <a:latin typeface="Lato"/>
                <a:ea typeface="Lato"/>
                <a:cs typeface="Lato"/>
                <a:sym typeface="Lato"/>
              </a:rPr>
              <a:t>That is what happened to a man called Jake, who told the BBC that he had </a:t>
            </a:r>
            <a:r>
              <a:rPr lang="en-GB" sz="1200" u="sng">
                <a:solidFill>
                  <a:srgbClr val="1155CC"/>
                </a:solidFill>
                <a:latin typeface="Lato"/>
                <a:ea typeface="Lato"/>
                <a:cs typeface="Lato"/>
                <a:sym typeface="Lato"/>
                <a:hlinkClick r:id="rId2">
                  <a:extLst>
                    <a:ext uri="{A12FA001-AC4F-418D-AE19-62706E023703}">
                      <ahyp:hlinkClr val="tx"/>
                    </a:ext>
                  </a:extLst>
                </a:hlinkClick>
              </a:rPr>
              <a:t>lost millions</a:t>
            </a:r>
            <a:r>
              <a:rPr lang="en-GB" sz="1200">
                <a:solidFill>
                  <a:schemeClr val="dk1"/>
                </a:solidFill>
                <a:latin typeface="Lato"/>
                <a:ea typeface="Lato"/>
                <a:cs typeface="Lato"/>
                <a:sym typeface="Lato"/>
              </a:rPr>
              <a:t> after becoming addicted to trading cryptocurrencies. Jake did not have millions to lose — he was charged with stealing £1.5mn from his employer.</a:t>
            </a:r>
            <a:endParaRPr b="1" sz="1000" u="sng">
              <a:latin typeface="Lato"/>
              <a:ea typeface="Lato"/>
              <a:cs typeface="Lato"/>
              <a:sym typeface="Lato"/>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2768912105e_0_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7" name="Google Shape;287;g2768912105e_0_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Arial"/>
              <a:buNone/>
            </a:pPr>
            <a:r>
              <a:rPr b="1" lang="en-GB" sz="1200">
                <a:solidFill>
                  <a:schemeClr val="dk1"/>
                </a:solidFill>
                <a:latin typeface="Lato"/>
                <a:ea typeface="Lato"/>
                <a:cs typeface="Lato"/>
                <a:sym typeface="Lato"/>
              </a:rPr>
              <a:t>https://www.bbc.co.uk/news/technology-56012952</a:t>
            </a:r>
            <a:endParaRPr b="1" sz="1000" u="sng">
              <a:latin typeface="Lato"/>
              <a:ea typeface="Lato"/>
              <a:cs typeface="Lato"/>
              <a:sym typeface="Lat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164e30dc810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g164e30dc810_0_1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Suggested timing: 8 minutes class discussion</a:t>
            </a:r>
            <a:endParaRPr b="1">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t/>
            </a:r>
            <a:endParaRPr b="1">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Teacher delivery </a:t>
            </a:r>
            <a:endParaRPr b="1">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Encourage students to consider all points from a range of perspectives i.e. a disadvantage for one, could be an advantage for another.</a:t>
            </a:r>
            <a:endParaRPr>
              <a:solidFill>
                <a:schemeClr val="dk1"/>
              </a:solidFill>
              <a:latin typeface="Lato"/>
              <a:ea typeface="Lato"/>
              <a:cs typeface="Lato"/>
              <a:sym typeface="Lato"/>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164e30dc810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7" name="Google Shape;307;g164e30dc810_0_1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000">
                <a:solidFill>
                  <a:schemeClr val="dk1"/>
                </a:solidFill>
                <a:latin typeface="Lato"/>
                <a:ea typeface="Lato"/>
                <a:cs typeface="Lato"/>
                <a:sym typeface="Lato"/>
              </a:rPr>
              <a:t>Suggested timing: 1 minute video | 6 minutes AfL quiz</a:t>
            </a:r>
            <a:endParaRPr sz="1000">
              <a:latin typeface="Lato"/>
              <a:ea typeface="Lato"/>
              <a:cs typeface="Lato"/>
              <a:sym typeface="Lato"/>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1a6729e0c4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4" name="Google Shape;314;g1a6729e0c4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1a6729e0c41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4" name="Google Shape;324;g1a6729e0c41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1a6729e0c41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 name="Google Shape;334;g1a6729e0c41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1a6729e0c41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4" name="Google Shape;344;g1a6729e0c41_0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1a6729e0c41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3" name="Google Shape;353;g1a6729e0c41_0_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1575e96a1fb_0_2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 name="Google Shape;183;g1575e96a1fb_0_2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1a6729e0c41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3" name="Google Shape;363;g1a6729e0c41_0_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1a6729e0c41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3" name="Google Shape;373;g1a6729e0c41_0_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1a6729e0c41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3" name="Google Shape;383;g1a6729e0c41_0_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1a6729e0c41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3" name="Google Shape;393;g1a6729e0c41_0_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1a6729e0c41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3" name="Google Shape;403;g1a6729e0c41_0_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164e30dc810_0_6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3" name="Google Shape;413;g164e30dc810_0_6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27635965fc0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1" name="Google Shape;421;g27635965fc0_0_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Teacher explanation </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solidFill>
                  <a:schemeClr val="dk1"/>
                </a:solidFill>
                <a:latin typeface="Lato"/>
                <a:ea typeface="Lato"/>
                <a:cs typeface="Lato"/>
                <a:sym typeface="Lato"/>
              </a:rPr>
              <a:t>It may be that young people might think about crypto as ‘empowering’ ‘revolutionary’ or ‘exciting’ – if this is the case, explain reasons why, although these might be feelings associated with investing in crypto, there is also a lot of anxiety, disappointment, confusion and frustration that can also be generated.</a:t>
            </a:r>
            <a:endParaRPr>
              <a:solidFill>
                <a:schemeClr val="dk1"/>
              </a:solidFill>
              <a:latin typeface="Lato"/>
              <a:ea typeface="Lato"/>
              <a:cs typeface="Lato"/>
              <a:sym typeface="Lato"/>
            </a:endParaRPr>
          </a:p>
          <a:p>
            <a:pPr indent="0" lvl="0" marL="0" rtl="0" algn="l">
              <a:lnSpc>
                <a:spcPct val="115000"/>
              </a:lnSpc>
              <a:spcBef>
                <a:spcPts val="0"/>
              </a:spcBef>
              <a:spcAft>
                <a:spcPts val="0"/>
              </a:spcAft>
              <a:buSzPts val="1100"/>
              <a:buNone/>
            </a:pPr>
            <a:r>
              <a:t/>
            </a:r>
            <a:endParaRPr>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t/>
            </a:r>
            <a:endParaRPr>
              <a:solidFill>
                <a:srgbClr val="222222"/>
              </a:solidFill>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b="1">
              <a:latin typeface="Lato"/>
              <a:ea typeface="Lato"/>
              <a:cs typeface="Lato"/>
              <a:sym typeface="Lato"/>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164e30dc810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5" name="Google Shape;435;g164e30dc810_0_2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sz="1200">
                <a:solidFill>
                  <a:schemeClr val="dk1"/>
                </a:solidFill>
                <a:latin typeface="Lato"/>
                <a:ea typeface="Lato"/>
                <a:cs typeface="Lato"/>
                <a:sym typeface="Lato"/>
              </a:rPr>
              <a:t>Suggested timing: 4 minutes on task </a:t>
            </a:r>
            <a:endParaRPr b="1" sz="1200">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b="1" i="1" lang="en-GB">
                <a:solidFill>
                  <a:schemeClr val="dk1"/>
                </a:solidFill>
                <a:latin typeface="Lato"/>
                <a:ea typeface="Lato"/>
                <a:cs typeface="Lato"/>
                <a:sym typeface="Lato"/>
              </a:rPr>
              <a:t>Teacher prompt questions</a:t>
            </a:r>
            <a:endParaRPr b="1" i="1">
              <a:solidFill>
                <a:schemeClr val="dk1"/>
              </a:solidFill>
              <a:latin typeface="Lato"/>
              <a:ea typeface="Lato"/>
              <a:cs typeface="Lato"/>
              <a:sym typeface="Lato"/>
            </a:endParaRPr>
          </a:p>
          <a:p>
            <a:pPr indent="-298450" lvl="0" marL="457200" rtl="0" algn="l">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Is there a difference between genders?</a:t>
            </a:r>
            <a:endParaRPr>
              <a:solidFill>
                <a:schemeClr val="dk1"/>
              </a:solidFill>
              <a:latin typeface="Lato"/>
              <a:ea typeface="Lato"/>
              <a:cs typeface="Lato"/>
              <a:sym typeface="Lato"/>
            </a:endParaRPr>
          </a:p>
          <a:p>
            <a:pPr indent="-298450" lvl="0" marL="457200" rtl="0" algn="l">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Is there a difference between classes?</a:t>
            </a:r>
            <a:endParaRPr>
              <a:solidFill>
                <a:schemeClr val="dk1"/>
              </a:solidFill>
              <a:latin typeface="Lato"/>
              <a:ea typeface="Lato"/>
              <a:cs typeface="Lato"/>
              <a:sym typeface="Lato"/>
            </a:endParaRPr>
          </a:p>
          <a:p>
            <a:pPr indent="-298450" lvl="0" marL="457200" rtl="0" algn="l">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Does level of education matter?</a:t>
            </a:r>
            <a:endParaRPr>
              <a:solidFill>
                <a:schemeClr val="dk1"/>
              </a:solidFill>
              <a:latin typeface="Lato"/>
              <a:ea typeface="Lato"/>
              <a:cs typeface="Lato"/>
              <a:sym typeface="Lato"/>
            </a:endParaRPr>
          </a:p>
          <a:p>
            <a:pPr indent="-298450" lvl="0" marL="457200" rtl="0" algn="l">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Are there any reservations based on religious beliefs?</a:t>
            </a:r>
            <a:endParaRPr>
              <a:solidFill>
                <a:schemeClr val="dk1"/>
              </a:solidFill>
              <a:latin typeface="Lato"/>
              <a:ea typeface="Lato"/>
              <a:cs typeface="Lato"/>
              <a:sym typeface="Lato"/>
            </a:endParaRPr>
          </a:p>
          <a:p>
            <a:pPr indent="-298450" lvl="0" marL="457200" rtl="0" algn="l">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How might race be a factor when considering money and cryptocurrency?</a:t>
            </a:r>
            <a:endParaRPr b="1" sz="1200">
              <a:solidFill>
                <a:schemeClr val="dk1"/>
              </a:solidFill>
              <a:latin typeface="Lato"/>
              <a:ea typeface="Lato"/>
              <a:cs typeface="Lato"/>
              <a:sym typeface="Lato"/>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164e30dc810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5" name="Google Shape;445;g164e30dc810_0_2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Suggested timing: 4 minutes feedback |  8 minutes on task </a:t>
            </a:r>
            <a:endParaRPr b="1">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t/>
            </a:r>
            <a:endParaRPr b="1">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The discussion is based on likelihood to engage in risk, reflect back on who is likely to invest and why?</a:t>
            </a:r>
            <a:endParaRPr>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Highlight the discussion is largely based on stereotypes and does not apply to all people in a specified group.</a:t>
            </a:r>
            <a:endParaRPr b="1">
              <a:solidFill>
                <a:schemeClr val="dk1"/>
              </a:solidFill>
              <a:latin typeface="Lato"/>
              <a:ea typeface="Lato"/>
              <a:cs typeface="Lato"/>
              <a:sym typeface="Lato"/>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2768912105e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5" name="Google Shape;455;g2768912105e_0_2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1466ef7c98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0" name="Google Shape;190;g1466ef7c98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2768912105e_0_2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3" name="Google Shape;463;g2768912105e_0_2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36363"/>
              </a:lnSpc>
              <a:spcBef>
                <a:spcPts val="0"/>
              </a:spcBef>
              <a:spcAft>
                <a:spcPts val="0"/>
              </a:spcAft>
              <a:buClr>
                <a:schemeClr val="dk1"/>
              </a:buClr>
              <a:buSzPts val="1100"/>
              <a:buFont typeface="Arial"/>
              <a:buNone/>
            </a:pPr>
            <a:r>
              <a:rPr lang="en-GB">
                <a:latin typeface="Lato"/>
                <a:ea typeface="Lato"/>
                <a:cs typeface="Lato"/>
                <a:sym typeface="Lato"/>
              </a:rPr>
              <a:t>Teacher prompt questions</a:t>
            </a:r>
            <a:endParaRPr>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latin typeface="Lato"/>
                <a:ea typeface="Lato"/>
                <a:cs typeface="Lato"/>
                <a:sym typeface="Lato"/>
              </a:rPr>
              <a:t>Why did the value of the coin decrease?</a:t>
            </a:r>
            <a:endParaRPr>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latin typeface="Lato"/>
                <a:ea typeface="Lato"/>
                <a:cs typeface="Lato"/>
                <a:sym typeface="Lato"/>
              </a:rPr>
              <a:t>Why is that a bad thing?</a:t>
            </a:r>
            <a:endParaRPr>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latin typeface="Lato"/>
                <a:ea typeface="Lato"/>
                <a:cs typeface="Lato"/>
                <a:sym typeface="Lato"/>
              </a:rPr>
              <a:t>Who would have been able to benefit in this scenario?</a:t>
            </a:r>
            <a:endParaRPr>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latin typeface="Lato"/>
                <a:ea typeface="Lato"/>
                <a:cs typeface="Lato"/>
                <a:sym typeface="Lato"/>
              </a:rPr>
              <a:t>How might someone protect themselves or make the best out of this situation?</a:t>
            </a:r>
            <a:endParaRPr>
              <a:latin typeface="Lato"/>
              <a:ea typeface="Lato"/>
              <a:cs typeface="Lato"/>
              <a:sym typeface="Lato"/>
            </a:endParaRPr>
          </a:p>
          <a:p>
            <a:pPr indent="0" lvl="0" marL="0" rtl="0" algn="l">
              <a:lnSpc>
                <a:spcPct val="100000"/>
              </a:lnSpc>
              <a:spcBef>
                <a:spcPts val="120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2768912105e_0_2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4" name="Google Shape;474;g2768912105e_0_2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u="sng">
                <a:solidFill>
                  <a:schemeClr val="hlink"/>
                </a:solidFill>
                <a:hlinkClick r:id="rId2"/>
              </a:rPr>
              <a:t>https://www.theguardian.com/technology/2022/jan/13/investors-sue-kim-kardashian-and-floyd-mayweather-jr-over-crypto-scheme-ethereummax</a:t>
            </a:r>
            <a:r>
              <a:rPr lang="en-GB"/>
              <a:t>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2768912105e_0_2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4" name="Google Shape;484;g2768912105e_0_2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u="sng">
                <a:solidFill>
                  <a:schemeClr val="hlink"/>
                </a:solidFill>
                <a:hlinkClick r:id="rId2"/>
              </a:rPr>
              <a:t>https://www.theguardian.com/technology/2022/jan/13/investors-sue-kim-kardashian-and-floyd-mayweather-jr-over-crypto-scheme-ethereummax</a:t>
            </a:r>
            <a:r>
              <a:rPr lang="en-GB"/>
              <a:t>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g2587371d77b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5" name="Google Shape;495;g2587371d77b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00000"/>
              </a:lnSpc>
              <a:spcBef>
                <a:spcPts val="0"/>
              </a:spcBef>
              <a:spcAft>
                <a:spcPts val="0"/>
              </a:spcAft>
              <a:buSzPts val="1100"/>
              <a:buNone/>
            </a:pPr>
            <a:r>
              <a:rPr lang="en-GB"/>
              <a:t>Alternative video: https://www.youtube.com/watch?v=YJVtgv6Zmq4</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164e30dc810_0_6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9" name="Google Shape;509;g164e30dc810_0_6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164e30dc810_0_6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7" name="Google Shape;517;g164e30dc810_0_6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 name="Shape 525"/>
        <p:cNvGrpSpPr/>
        <p:nvPr/>
      </p:nvGrpSpPr>
      <p:grpSpPr>
        <a:xfrm>
          <a:off x="0" y="0"/>
          <a:ext cx="0" cy="0"/>
          <a:chOff x="0" y="0"/>
          <a:chExt cx="0" cy="0"/>
        </a:xfrm>
      </p:grpSpPr>
      <p:sp>
        <p:nvSpPr>
          <p:cNvPr id="526" name="Google Shape;526;g164e30dc810_0_3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7" name="Google Shape;527;g164e30dc810_0_3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b="1">
              <a:solidFill>
                <a:schemeClr val="dk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2587371d77b_0_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g2587371d77b_0_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rPr>
              <a:t>Teacher explanation</a:t>
            </a:r>
            <a:endParaRPr b="1">
              <a:solidFill>
                <a:schemeClr val="dk1"/>
              </a:solidFill>
            </a:endParaRPr>
          </a:p>
          <a:p>
            <a:pPr indent="0" lvl="0" marL="0" rtl="0" algn="l">
              <a:spcBef>
                <a:spcPts val="0"/>
              </a:spcBef>
              <a:spcAft>
                <a:spcPts val="0"/>
              </a:spcAft>
              <a:buClr>
                <a:schemeClr val="dk1"/>
              </a:buClr>
              <a:buSzPts val="1100"/>
              <a:buFont typeface="Arial"/>
              <a:buNone/>
            </a:pPr>
            <a:r>
              <a:rPr lang="en-GB" sz="1050">
                <a:solidFill>
                  <a:schemeClr val="dk1"/>
                </a:solidFill>
                <a:latin typeface="Roboto"/>
                <a:ea typeface="Roboto"/>
                <a:cs typeface="Roboto"/>
                <a:sym typeface="Roboto"/>
              </a:rPr>
              <a:t>- You can check the crypto company's registration number on Companies House to check it is a legitimate company (only applies for UK firms). You can also check the Financial Conduct Authority register.</a:t>
            </a:r>
            <a:endParaRPr>
              <a:solidFill>
                <a:schemeClr val="dk1"/>
              </a:solidFill>
            </a:endParaRPr>
          </a:p>
          <a:p>
            <a:pPr indent="0" lvl="0" marL="0" rtl="0" algn="l">
              <a:spcBef>
                <a:spcPts val="0"/>
              </a:spcBef>
              <a:spcAft>
                <a:spcPts val="0"/>
              </a:spcAft>
              <a:buClr>
                <a:schemeClr val="dk1"/>
              </a:buClr>
              <a:buSzPts val="1100"/>
              <a:buFont typeface="Arial"/>
              <a:buNone/>
            </a:pPr>
            <a:r>
              <a:rPr lang="en-GB" sz="1050">
                <a:solidFill>
                  <a:schemeClr val="dk1"/>
                </a:solidFill>
                <a:latin typeface="Roboto"/>
                <a:ea typeface="Roboto"/>
                <a:cs typeface="Roboto"/>
                <a:sym typeface="Roboto"/>
              </a:rPr>
              <a:t>- Most cryptocurrencies are not regulated by the FCA (even if the firm providing the crypto is) which means you won't be protected by the UK's FS Compensation Scheme. This means that if you're scammed it is unlikely you will recover your money.</a:t>
            </a:r>
            <a:endParaRPr b="1">
              <a:solidFill>
                <a:schemeClr val="dk1"/>
              </a:solidFill>
            </a:endParaRPr>
          </a:p>
          <a:p>
            <a:pPr indent="0" lvl="0" marL="0" rtl="0" algn="l">
              <a:lnSpc>
                <a:spcPct val="100000"/>
              </a:lnSpc>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164e30dc810_0_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8" name="Google Shape;548;g164e30dc810_0_3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sz="1200">
                <a:solidFill>
                  <a:schemeClr val="dk1"/>
                </a:solidFill>
                <a:latin typeface="Lato"/>
                <a:ea typeface="Lato"/>
                <a:cs typeface="Lato"/>
                <a:sym typeface="Lato"/>
              </a:rPr>
              <a:t>Suggested timing:  8 minutes on task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1575e96a1fb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8" name="Google Shape;558;g1575e96a1fb_0_2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25ebdb82868_0_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g25ebdb82868_0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27635965fc0_0_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5" name="Google Shape;565;g27635965fc0_0_1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g164e30dc810_0_4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4" name="Google Shape;584;g164e30dc810_0_4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1575e96a1fb_0_2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6" name="Google Shape;206;g1575e96a1fb_0_2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Clr>
                <a:schemeClr val="dk1"/>
              </a:buClr>
              <a:buSzPts val="1000"/>
              <a:buFont typeface="Lato"/>
              <a:buAutoNum type="arabicPeriod"/>
            </a:pPr>
            <a:r>
              <a:t/>
            </a:r>
            <a:endParaRPr sz="10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164e30dc810_0_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4" name="Google Shape;214;g164e30dc810_0_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sz="1200">
                <a:solidFill>
                  <a:schemeClr val="dk1"/>
                </a:solidFill>
                <a:latin typeface="Lato"/>
                <a:ea typeface="Lato"/>
                <a:cs typeface="Lato"/>
                <a:sym typeface="Lato"/>
              </a:rPr>
              <a:t>Suggested timing: 4 minutes on task | 4 minutes feedback</a:t>
            </a:r>
            <a:endParaRPr b="1" sz="1200">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Lato"/>
              <a:ea typeface="Lato"/>
              <a:cs typeface="Lato"/>
              <a:sym typeface="Lato"/>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64e30dc810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g164e30dc810_0_1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7916"/>
              </a:lnSpc>
              <a:spcBef>
                <a:spcPts val="0"/>
              </a:spcBef>
              <a:spcAft>
                <a:spcPts val="800"/>
              </a:spcAft>
              <a:buClr>
                <a:schemeClr val="dk1"/>
              </a:buClr>
              <a:buSzPts val="1100"/>
              <a:buFont typeface="Arial"/>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2768912105e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4" name="Google Shape;244;g2768912105e_0_4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Different sets of students to be given different sections to read and summarise. Students then feedback to the class.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2768912105e_0_2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5" name="Google Shape;255;g2768912105e_0_2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latin typeface="Lato"/>
                <a:ea typeface="Lato"/>
                <a:cs typeface="Lato"/>
                <a:sym typeface="Lato"/>
              </a:rPr>
              <a:t>An institutional body includes organisations such as banks or insurance companies.</a:t>
            </a:r>
            <a:endParaRPr>
              <a:latin typeface="Lato"/>
              <a:ea typeface="Lato"/>
              <a:cs typeface="Lato"/>
              <a:sym typeface="Lat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rgbClr val="262A33"/>
        </a:solidFill>
      </p:bgPr>
    </p:bg>
    <p:spTree>
      <p:nvGrpSpPr>
        <p:cNvPr id="7" name="Shape 7"/>
        <p:cNvGrpSpPr/>
        <p:nvPr/>
      </p:nvGrpSpPr>
      <p:grpSpPr>
        <a:xfrm>
          <a:off x="0" y="0"/>
          <a:ext cx="0" cy="0"/>
          <a:chOff x="0" y="0"/>
          <a:chExt cx="0" cy="0"/>
        </a:xfrm>
      </p:grpSpPr>
      <p:pic>
        <p:nvPicPr>
          <p:cNvPr id="8" name="Google Shape;8;p26"/>
          <p:cNvPicPr preferRelativeResize="0"/>
          <p:nvPr/>
        </p:nvPicPr>
        <p:blipFill rotWithShape="1">
          <a:blip r:embed="rId2">
            <a:alphaModFix/>
          </a:blip>
          <a:srcRect b="-5224" l="-1905" r="-1091" t="-5235"/>
          <a:stretch/>
        </p:blipFill>
        <p:spPr>
          <a:xfrm>
            <a:off x="426625" y="222564"/>
            <a:ext cx="2516427" cy="696225"/>
          </a:xfrm>
          <a:prstGeom prst="rect">
            <a:avLst/>
          </a:prstGeom>
          <a:noFill/>
          <a:ln>
            <a:noFill/>
          </a:ln>
        </p:spPr>
      </p:pic>
      <p:pic>
        <p:nvPicPr>
          <p:cNvPr id="9" name="Google Shape;9;p26"/>
          <p:cNvPicPr preferRelativeResize="0"/>
          <p:nvPr/>
        </p:nvPicPr>
        <p:blipFill rotWithShape="1">
          <a:blip r:embed="rId3">
            <a:alphaModFix/>
          </a:blip>
          <a:srcRect b="-2277" l="-4222" r="-3757" t="-2440"/>
          <a:stretch/>
        </p:blipFill>
        <p:spPr>
          <a:xfrm rot="-5400000">
            <a:off x="7181808" y="3222276"/>
            <a:ext cx="2039601" cy="1978026"/>
          </a:xfrm>
          <a:prstGeom prst="rect">
            <a:avLst/>
          </a:prstGeom>
          <a:noFill/>
          <a:ln>
            <a:noFill/>
          </a:ln>
        </p:spPr>
      </p:pic>
    </p:spTree>
  </p:cSld>
  <p:clrMapOvr>
    <a:masterClrMapping/>
  </p:clrMapOvr>
  <p:extLst>
    <p:ext uri="{DCECCB84-F9BA-43D5-87BE-67443E8EF086}">
      <p15:sldGuideLst>
        <p15:guide id="1" pos="302">
          <p15:clr>
            <a:srgbClr val="FA7B17"/>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5">
  <p:cSld name="TITLE_AND_TWO_COLUMNS_6">
    <p:spTree>
      <p:nvGrpSpPr>
        <p:cNvPr id="39" name="Shape 39"/>
        <p:cNvGrpSpPr/>
        <p:nvPr/>
      </p:nvGrpSpPr>
      <p:grpSpPr>
        <a:xfrm>
          <a:off x="0" y="0"/>
          <a:ext cx="0" cy="0"/>
          <a:chOff x="0" y="0"/>
          <a:chExt cx="0" cy="0"/>
        </a:xfrm>
      </p:grpSpPr>
      <p:sp>
        <p:nvSpPr>
          <p:cNvPr id="40" name="Google Shape;40;g14b5d431ea2_0_117"/>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1" name="Google Shape;41;g14b5d431ea2_0_117"/>
          <p:cNvPicPr preferRelativeResize="0"/>
          <p:nvPr/>
        </p:nvPicPr>
        <p:blipFill rotWithShape="1">
          <a:blip r:embed="rId2">
            <a:alphaModFix/>
          </a:blip>
          <a:srcRect b="0" l="0" r="0" t="0"/>
          <a:stretch/>
        </p:blipFill>
        <p:spPr>
          <a:xfrm>
            <a:off x="8050064" y="4271275"/>
            <a:ext cx="792833" cy="585405"/>
          </a:xfrm>
          <a:prstGeom prst="rect">
            <a:avLst/>
          </a:prstGeom>
          <a:noFill/>
          <a:ln>
            <a:noFill/>
          </a:ln>
        </p:spPr>
      </p:pic>
      <p:sp>
        <p:nvSpPr>
          <p:cNvPr id="42" name="Google Shape;42;g14b5d431ea2_0_117"/>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43" name="Google Shape;43;g14b5d431ea2_0_11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1">
  <p:cSld name="TITLE_AND_TWO_COLUMNS_1">
    <p:spTree>
      <p:nvGrpSpPr>
        <p:cNvPr id="46" name="Shape 46"/>
        <p:cNvGrpSpPr/>
        <p:nvPr/>
      </p:nvGrpSpPr>
      <p:grpSpPr>
        <a:xfrm>
          <a:off x="0" y="0"/>
          <a:ext cx="0" cy="0"/>
          <a:chOff x="0" y="0"/>
          <a:chExt cx="0" cy="0"/>
        </a:xfrm>
      </p:grpSpPr>
      <p:sp>
        <p:nvSpPr>
          <p:cNvPr id="47" name="Google Shape;47;g139b5aa61ea_0_92"/>
          <p:cNvSpPr/>
          <p:nvPr/>
        </p:nvSpPr>
        <p:spPr>
          <a:xfrm>
            <a:off x="0" y="0"/>
            <a:ext cx="9144000" cy="1015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8" name="Google Shape;48;g139b5aa61ea_0_92"/>
          <p:cNvPicPr preferRelativeResize="0"/>
          <p:nvPr/>
        </p:nvPicPr>
        <p:blipFill rotWithShape="1">
          <a:blip r:embed="rId2">
            <a:alphaModFix/>
          </a:blip>
          <a:srcRect b="-9683" l="-7535" r="-5779" t="-8128"/>
          <a:stretch/>
        </p:blipFill>
        <p:spPr>
          <a:xfrm>
            <a:off x="8055750" y="4325600"/>
            <a:ext cx="835000" cy="643375"/>
          </a:xfrm>
          <a:prstGeom prst="rect">
            <a:avLst/>
          </a:prstGeom>
          <a:noFill/>
          <a:ln>
            <a:noFill/>
          </a:ln>
        </p:spPr>
      </p:pic>
      <p:sp>
        <p:nvSpPr>
          <p:cNvPr id="49" name="Google Shape;49;g139b5aa61ea_0_92"/>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50" name="Google Shape;50;g139b5aa61ea_0_92"/>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rgbClr val="262A33"/>
        </a:solidFill>
      </p:bgPr>
    </p:bg>
    <p:spTree>
      <p:nvGrpSpPr>
        <p:cNvPr id="51" name="Shape 51"/>
        <p:cNvGrpSpPr/>
        <p:nvPr/>
      </p:nvGrpSpPr>
      <p:grpSpPr>
        <a:xfrm>
          <a:off x="0" y="0"/>
          <a:ext cx="0" cy="0"/>
          <a:chOff x="0" y="0"/>
          <a:chExt cx="0" cy="0"/>
        </a:xfrm>
      </p:grpSpPr>
      <p:sp>
        <p:nvSpPr>
          <p:cNvPr id="52" name="Google Shape;52;g139b5aa61ea_0_6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id="53" name="Google Shape;53;g139b5aa61ea_0_65"/>
          <p:cNvPicPr preferRelativeResize="0"/>
          <p:nvPr/>
        </p:nvPicPr>
        <p:blipFill rotWithShape="1">
          <a:blip r:embed="rId2">
            <a:alphaModFix/>
          </a:blip>
          <a:srcRect b="-5224" l="-1905" r="-1091" t="-5235"/>
          <a:stretch/>
        </p:blipFill>
        <p:spPr>
          <a:xfrm>
            <a:off x="426625" y="302950"/>
            <a:ext cx="2516427" cy="696225"/>
          </a:xfrm>
          <a:prstGeom prst="rect">
            <a:avLst/>
          </a:prstGeom>
          <a:noFill/>
          <a:ln>
            <a:noFill/>
          </a:ln>
        </p:spPr>
      </p:pic>
      <p:pic>
        <p:nvPicPr>
          <p:cNvPr id="54" name="Google Shape;54;g139b5aa61ea_0_65"/>
          <p:cNvPicPr preferRelativeResize="0"/>
          <p:nvPr/>
        </p:nvPicPr>
        <p:blipFill rotWithShape="1">
          <a:blip r:embed="rId3">
            <a:alphaModFix/>
          </a:blip>
          <a:srcRect b="-2280" l="-4222" r="-3757" t="-2440"/>
          <a:stretch/>
        </p:blipFill>
        <p:spPr>
          <a:xfrm rot="-5400000">
            <a:off x="7182681" y="3219806"/>
            <a:ext cx="2039601" cy="1978026"/>
          </a:xfrm>
          <a:prstGeom prst="rect">
            <a:avLst/>
          </a:prstGeom>
          <a:noFill/>
          <a:ln>
            <a:noFill/>
          </a:ln>
        </p:spPr>
      </p:pic>
      <p:sp>
        <p:nvSpPr>
          <p:cNvPr id="55" name="Google Shape;55;g139b5aa61ea_0_65"/>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56" name="Google Shape;56;g139b5aa61ea_0_65"/>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pos="302">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type="tx">
  <p:cSld name="TITLE_AND_BODY">
    <p:bg>
      <p:bgPr>
        <a:solidFill>
          <a:srgbClr val="262A33"/>
        </a:solidFill>
      </p:bgPr>
    </p:bg>
    <p:spTree>
      <p:nvGrpSpPr>
        <p:cNvPr id="57" name="Shape 57"/>
        <p:cNvGrpSpPr/>
        <p:nvPr/>
      </p:nvGrpSpPr>
      <p:grpSpPr>
        <a:xfrm>
          <a:off x="0" y="0"/>
          <a:ext cx="0" cy="0"/>
          <a:chOff x="0" y="0"/>
          <a:chExt cx="0" cy="0"/>
        </a:xfrm>
      </p:grpSpPr>
      <p:pic>
        <p:nvPicPr>
          <p:cNvPr id="58" name="Google Shape;58;g139b5aa61ea_0_71"/>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
        <p:nvSpPr>
          <p:cNvPr id="59" name="Google Shape;59;g139b5aa61ea_0_71"/>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60" name="Google Shape;60;g139b5aa61ea_0_7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61" name="Google Shape;61;g139b5aa61ea_0_71"/>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type="titleOnly">
  <p:cSld name="TITLE_ONLY">
    <p:bg>
      <p:bgPr>
        <a:solidFill>
          <a:srgbClr val="262A33"/>
        </a:solidFill>
      </p:bgPr>
    </p:bg>
    <p:spTree>
      <p:nvGrpSpPr>
        <p:cNvPr id="62" name="Shape 62"/>
        <p:cNvGrpSpPr/>
        <p:nvPr/>
      </p:nvGrpSpPr>
      <p:grpSpPr>
        <a:xfrm>
          <a:off x="0" y="0"/>
          <a:ext cx="0" cy="0"/>
          <a:chOff x="0" y="0"/>
          <a:chExt cx="0" cy="0"/>
        </a:xfrm>
      </p:grpSpPr>
      <p:pic>
        <p:nvPicPr>
          <p:cNvPr id="63" name="Google Shape;63;g139b5aa61ea_0_76"/>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
        <p:nvSpPr>
          <p:cNvPr id="64" name="Google Shape;64;g139b5aa61ea_0_76"/>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65" name="Google Shape;65;g139b5aa61ea_0_76"/>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66" name="Google Shape;66;g139b5aa61ea_0_76"/>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s" type="secHead">
  <p:cSld name="SECTION_HEADER">
    <p:bg>
      <p:bgPr>
        <a:solidFill>
          <a:srgbClr val="262A33"/>
        </a:solidFill>
      </p:bgPr>
    </p:bg>
    <p:spTree>
      <p:nvGrpSpPr>
        <p:cNvPr id="67" name="Shape 67"/>
        <p:cNvGrpSpPr/>
        <p:nvPr/>
      </p:nvGrpSpPr>
      <p:grpSpPr>
        <a:xfrm>
          <a:off x="0" y="0"/>
          <a:ext cx="0" cy="0"/>
          <a:chOff x="0" y="0"/>
          <a:chExt cx="0" cy="0"/>
        </a:xfrm>
      </p:grpSpPr>
      <p:sp>
        <p:nvSpPr>
          <p:cNvPr id="68" name="Google Shape;68;g139b5aa61ea_0_81"/>
          <p:cNvSpPr txBox="1"/>
          <p:nvPr/>
        </p:nvSpPr>
        <p:spPr>
          <a:xfrm>
            <a:off x="388800" y="298800"/>
            <a:ext cx="6785400" cy="781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400"/>
              <a:buFont typeface="Arial"/>
              <a:buNone/>
            </a:pPr>
            <a:r>
              <a:rPr b="1" i="0" lang="en-GB" sz="2400" u="none" cap="none" strike="noStrike">
                <a:solidFill>
                  <a:srgbClr val="FF8022"/>
                </a:solidFill>
                <a:latin typeface="Lato"/>
                <a:ea typeface="Lato"/>
                <a:cs typeface="Lato"/>
                <a:sym typeface="Lato"/>
              </a:rPr>
              <a:t>Contents</a:t>
            </a:r>
            <a:endParaRPr b="1" i="0" sz="2400" u="none" cap="none" strike="noStrike">
              <a:solidFill>
                <a:srgbClr val="FF8022"/>
              </a:solidFill>
              <a:latin typeface="Lato"/>
              <a:ea typeface="Lato"/>
              <a:cs typeface="Lato"/>
              <a:sym typeface="Lato"/>
            </a:endParaRPr>
          </a:p>
        </p:txBody>
      </p:sp>
      <p:pic>
        <p:nvPicPr>
          <p:cNvPr id="69" name="Google Shape;69;g139b5aa61ea_0_81"/>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
        <p:nvSpPr>
          <p:cNvPr id="70" name="Google Shape;70;g139b5aa61ea_0_81"/>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71" name="Google Shape;71;g139b5aa61ea_0_8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72" name="Google Shape;72;g139b5aa61ea_0_81"/>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p:cSld name="TITLE_AND_BODY_1">
    <p:bg>
      <p:bgPr>
        <a:solidFill>
          <a:srgbClr val="0543B3"/>
        </a:solidFill>
      </p:bgPr>
    </p:bg>
    <p:spTree>
      <p:nvGrpSpPr>
        <p:cNvPr id="73" name="Shape 73"/>
        <p:cNvGrpSpPr/>
        <p:nvPr/>
      </p:nvGrpSpPr>
      <p:grpSpPr>
        <a:xfrm>
          <a:off x="0" y="0"/>
          <a:ext cx="0" cy="0"/>
          <a:chOff x="0" y="0"/>
          <a:chExt cx="0" cy="0"/>
        </a:xfrm>
      </p:grpSpPr>
      <p:pic>
        <p:nvPicPr>
          <p:cNvPr id="74" name="Google Shape;74;g139b5aa61ea_0_87"/>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
        <p:nvSpPr>
          <p:cNvPr id="75" name="Google Shape;75;g139b5aa61ea_0_87"/>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76" name="Google Shape;76;g139b5aa61ea_0_87"/>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p:cSld name="TITLE_ONLY_1">
    <p:bg>
      <p:bgPr>
        <a:solidFill>
          <a:srgbClr val="0543B3"/>
        </a:solidFill>
      </p:bgPr>
    </p:bg>
    <p:spTree>
      <p:nvGrpSpPr>
        <p:cNvPr id="77" name="Shape 77"/>
        <p:cNvGrpSpPr/>
        <p:nvPr/>
      </p:nvGrpSpPr>
      <p:grpSpPr>
        <a:xfrm>
          <a:off x="0" y="0"/>
          <a:ext cx="0" cy="0"/>
          <a:chOff x="0" y="0"/>
          <a:chExt cx="0" cy="0"/>
        </a:xfrm>
      </p:grpSpPr>
      <p:pic>
        <p:nvPicPr>
          <p:cNvPr id="78" name="Google Shape;78;g139b5aa61ea_0_97"/>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
        <p:nvSpPr>
          <p:cNvPr id="79" name="Google Shape;79;g139b5aa61ea_0_97"/>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80" name="Google Shape;80;g139b5aa61ea_0_97"/>
          <p:cNvSpPr txBox="1"/>
          <p:nvPr>
            <p:ph idx="12" type="sldNum"/>
          </p:nvPr>
        </p:nvSpPr>
        <p:spPr>
          <a:xfrm>
            <a:off x="8595309" y="318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type="twoColTx">
  <p:cSld name="TITLE_AND_TWO_COLUMNS">
    <p:spTree>
      <p:nvGrpSpPr>
        <p:cNvPr id="81" name="Shape 81"/>
        <p:cNvGrpSpPr/>
        <p:nvPr/>
      </p:nvGrpSpPr>
      <p:grpSpPr>
        <a:xfrm>
          <a:off x="0" y="0"/>
          <a:ext cx="0" cy="0"/>
          <a:chOff x="0" y="0"/>
          <a:chExt cx="0" cy="0"/>
        </a:xfrm>
      </p:grpSpPr>
      <p:sp>
        <p:nvSpPr>
          <p:cNvPr id="82" name="Google Shape;82;g139b5aa61ea_0_101"/>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3" name="Google Shape;83;g139b5aa61ea_0_101"/>
          <p:cNvPicPr preferRelativeResize="0"/>
          <p:nvPr/>
        </p:nvPicPr>
        <p:blipFill rotWithShape="1">
          <a:blip r:embed="rId2">
            <a:alphaModFix/>
          </a:blip>
          <a:srcRect b="-9683" l="-7535" r="-5779" t="-8128"/>
          <a:stretch/>
        </p:blipFill>
        <p:spPr>
          <a:xfrm>
            <a:off x="8055750" y="4325600"/>
            <a:ext cx="835000" cy="643375"/>
          </a:xfrm>
          <a:prstGeom prst="rect">
            <a:avLst/>
          </a:prstGeom>
          <a:noFill/>
          <a:ln>
            <a:noFill/>
          </a:ln>
        </p:spPr>
      </p:pic>
      <p:sp>
        <p:nvSpPr>
          <p:cNvPr id="84" name="Google Shape;84;g139b5aa61ea_0_101"/>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85" name="Google Shape;85;g139b5aa61ea_0_101"/>
          <p:cNvSpPr txBox="1"/>
          <p:nvPr>
            <p:ph idx="12" type="sldNum"/>
          </p:nvPr>
        </p:nvSpPr>
        <p:spPr>
          <a:xfrm>
            <a:off x="8595309" y="3109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1" i="0" sz="1300" u="none" cap="none" strike="noStrike">
                <a:solidFill>
                  <a:schemeClr val="lt1"/>
                </a:solidFill>
              </a:defRPr>
            </a:lvl1pPr>
            <a:lvl2pPr indent="0" lvl="1" marL="0" marR="0" algn="r">
              <a:lnSpc>
                <a:spcPct val="100000"/>
              </a:lnSpc>
              <a:spcBef>
                <a:spcPts val="0"/>
              </a:spcBef>
              <a:spcAft>
                <a:spcPts val="0"/>
              </a:spcAft>
              <a:buClr>
                <a:srgbClr val="000000"/>
              </a:buClr>
              <a:buSzPts val="1000"/>
              <a:buFont typeface="Arial"/>
              <a:buNone/>
              <a:defRPr b="1" i="0" sz="1300" u="none" cap="none" strike="noStrike">
                <a:solidFill>
                  <a:schemeClr val="lt1"/>
                </a:solidFill>
              </a:defRPr>
            </a:lvl2pPr>
            <a:lvl3pPr indent="0" lvl="2" marL="0" marR="0" algn="r">
              <a:lnSpc>
                <a:spcPct val="100000"/>
              </a:lnSpc>
              <a:spcBef>
                <a:spcPts val="0"/>
              </a:spcBef>
              <a:spcAft>
                <a:spcPts val="0"/>
              </a:spcAft>
              <a:buClr>
                <a:srgbClr val="000000"/>
              </a:buClr>
              <a:buSzPts val="1000"/>
              <a:buFont typeface="Arial"/>
              <a:buNone/>
              <a:defRPr b="1" i="0" sz="1300" u="none" cap="none" strike="noStrike">
                <a:solidFill>
                  <a:schemeClr val="lt1"/>
                </a:solidFill>
              </a:defRPr>
            </a:lvl3pPr>
            <a:lvl4pPr indent="0" lvl="3" marL="0" marR="0" algn="r">
              <a:lnSpc>
                <a:spcPct val="100000"/>
              </a:lnSpc>
              <a:spcBef>
                <a:spcPts val="0"/>
              </a:spcBef>
              <a:spcAft>
                <a:spcPts val="0"/>
              </a:spcAft>
              <a:buClr>
                <a:srgbClr val="000000"/>
              </a:buClr>
              <a:buSzPts val="1000"/>
              <a:buFont typeface="Arial"/>
              <a:buNone/>
              <a:defRPr b="1" i="0" sz="1300" u="none" cap="none" strike="noStrike">
                <a:solidFill>
                  <a:schemeClr val="lt1"/>
                </a:solidFill>
              </a:defRPr>
            </a:lvl4pPr>
            <a:lvl5pPr indent="0" lvl="4" marL="0" marR="0" algn="r">
              <a:lnSpc>
                <a:spcPct val="100000"/>
              </a:lnSpc>
              <a:spcBef>
                <a:spcPts val="0"/>
              </a:spcBef>
              <a:spcAft>
                <a:spcPts val="0"/>
              </a:spcAft>
              <a:buClr>
                <a:srgbClr val="000000"/>
              </a:buClr>
              <a:buSzPts val="1000"/>
              <a:buFont typeface="Arial"/>
              <a:buNone/>
              <a:defRPr b="1" i="0" sz="1300" u="none" cap="none" strike="noStrike">
                <a:solidFill>
                  <a:schemeClr val="lt1"/>
                </a:solidFill>
              </a:defRPr>
            </a:lvl5pPr>
            <a:lvl6pPr indent="0" lvl="5" marL="0" marR="0" algn="r">
              <a:lnSpc>
                <a:spcPct val="100000"/>
              </a:lnSpc>
              <a:spcBef>
                <a:spcPts val="0"/>
              </a:spcBef>
              <a:spcAft>
                <a:spcPts val="0"/>
              </a:spcAft>
              <a:buClr>
                <a:srgbClr val="000000"/>
              </a:buClr>
              <a:buSzPts val="1000"/>
              <a:buFont typeface="Arial"/>
              <a:buNone/>
              <a:defRPr b="1" i="0" sz="1300" u="none" cap="none" strike="noStrike">
                <a:solidFill>
                  <a:schemeClr val="lt1"/>
                </a:solidFill>
              </a:defRPr>
            </a:lvl6pPr>
            <a:lvl7pPr indent="0" lvl="6" marL="0" marR="0" algn="r">
              <a:lnSpc>
                <a:spcPct val="100000"/>
              </a:lnSpc>
              <a:spcBef>
                <a:spcPts val="0"/>
              </a:spcBef>
              <a:spcAft>
                <a:spcPts val="0"/>
              </a:spcAft>
              <a:buClr>
                <a:srgbClr val="000000"/>
              </a:buClr>
              <a:buSzPts val="1000"/>
              <a:buFont typeface="Arial"/>
              <a:buNone/>
              <a:defRPr b="1" i="0" sz="1300" u="none" cap="none" strike="noStrike">
                <a:solidFill>
                  <a:schemeClr val="lt1"/>
                </a:solidFill>
              </a:defRPr>
            </a:lvl7pPr>
            <a:lvl8pPr indent="0" lvl="7" marL="0" marR="0" algn="r">
              <a:lnSpc>
                <a:spcPct val="100000"/>
              </a:lnSpc>
              <a:spcBef>
                <a:spcPts val="0"/>
              </a:spcBef>
              <a:spcAft>
                <a:spcPts val="0"/>
              </a:spcAft>
              <a:buClr>
                <a:srgbClr val="000000"/>
              </a:buClr>
              <a:buSzPts val="1000"/>
              <a:buFont typeface="Arial"/>
              <a:buNone/>
              <a:defRPr b="1" i="0" sz="1300" u="none" cap="none" strike="noStrike">
                <a:solidFill>
                  <a:schemeClr val="lt1"/>
                </a:solidFill>
              </a:defRPr>
            </a:lvl8pPr>
            <a:lvl9pPr indent="0" lvl="8" marL="0" marR="0" algn="r">
              <a:lnSpc>
                <a:spcPct val="100000"/>
              </a:lnSpc>
              <a:spcBef>
                <a:spcPts val="0"/>
              </a:spcBef>
              <a:spcAft>
                <a:spcPts val="0"/>
              </a:spcAft>
              <a:buClr>
                <a:srgbClr val="000000"/>
              </a:buClr>
              <a:buSzPts val="1000"/>
              <a:buFont typeface="Arial"/>
              <a:buNone/>
              <a:defRPr b="1" i="0" sz="1300" u="none" cap="none" strike="noStrike">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rgbClr val="262A33"/>
        </a:solidFill>
      </p:bgPr>
    </p:bg>
    <p:spTree>
      <p:nvGrpSpPr>
        <p:cNvPr id="88" name="Shape 88"/>
        <p:cNvGrpSpPr/>
        <p:nvPr/>
      </p:nvGrpSpPr>
      <p:grpSpPr>
        <a:xfrm>
          <a:off x="0" y="0"/>
          <a:ext cx="0" cy="0"/>
          <a:chOff x="0" y="0"/>
          <a:chExt cx="0" cy="0"/>
        </a:xfrm>
      </p:grpSpPr>
      <p:pic>
        <p:nvPicPr>
          <p:cNvPr id="89" name="Google Shape;89;g27635965fc0_0_199"/>
          <p:cNvPicPr preferRelativeResize="0"/>
          <p:nvPr/>
        </p:nvPicPr>
        <p:blipFill rotWithShape="1">
          <a:blip r:embed="rId2">
            <a:alphaModFix/>
          </a:blip>
          <a:srcRect b="-5224" l="-1905" r="-1091" t="-5235"/>
          <a:stretch/>
        </p:blipFill>
        <p:spPr>
          <a:xfrm>
            <a:off x="426625" y="222564"/>
            <a:ext cx="2516427" cy="696225"/>
          </a:xfrm>
          <a:prstGeom prst="rect">
            <a:avLst/>
          </a:prstGeom>
          <a:noFill/>
          <a:ln>
            <a:noFill/>
          </a:ln>
        </p:spPr>
      </p:pic>
      <p:pic>
        <p:nvPicPr>
          <p:cNvPr id="90" name="Google Shape;90;g27635965fc0_0_199"/>
          <p:cNvPicPr preferRelativeResize="0"/>
          <p:nvPr/>
        </p:nvPicPr>
        <p:blipFill rotWithShape="1">
          <a:blip r:embed="rId3">
            <a:alphaModFix/>
          </a:blip>
          <a:srcRect b="-2272" l="-4222" r="-3757" t="-2439"/>
          <a:stretch/>
        </p:blipFill>
        <p:spPr>
          <a:xfrm rot="-5400000">
            <a:off x="7181808" y="3222276"/>
            <a:ext cx="2039601" cy="1978026"/>
          </a:xfrm>
          <a:prstGeom prst="rect">
            <a:avLst/>
          </a:prstGeom>
          <a:noFill/>
          <a:ln>
            <a:noFill/>
          </a:ln>
        </p:spPr>
      </p:pic>
    </p:spTree>
  </p:cSld>
  <p:clrMapOvr>
    <a:masterClrMapping/>
  </p:clrMapOvr>
  <p:extLst>
    <p:ext uri="{DCECCB84-F9BA-43D5-87BE-67443E8EF086}">
      <p15:sldGuideLst>
        <p15:guide id="1" pos="302">
          <p15:clr>
            <a:srgbClr val="FA7B17"/>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1">
  <p:cSld name="TITLE_1">
    <p:bg>
      <p:bgPr>
        <a:solidFill>
          <a:schemeClr val="accent1"/>
        </a:solidFill>
      </p:bgPr>
    </p:bg>
    <p:spTree>
      <p:nvGrpSpPr>
        <p:cNvPr id="10" name="Shape 10"/>
        <p:cNvGrpSpPr/>
        <p:nvPr/>
      </p:nvGrpSpPr>
      <p:grpSpPr>
        <a:xfrm>
          <a:off x="0" y="0"/>
          <a:ext cx="0" cy="0"/>
          <a:chOff x="0" y="0"/>
          <a:chExt cx="0" cy="0"/>
        </a:xfrm>
      </p:grpSpPr>
      <p:pic>
        <p:nvPicPr>
          <p:cNvPr id="11" name="Google Shape;11;g2587371d77b_0_9"/>
          <p:cNvPicPr preferRelativeResize="0"/>
          <p:nvPr/>
        </p:nvPicPr>
        <p:blipFill rotWithShape="1">
          <a:blip r:embed="rId2">
            <a:alphaModFix/>
          </a:blip>
          <a:srcRect b="-5224" l="-1905" r="-1091" t="-5235"/>
          <a:stretch/>
        </p:blipFill>
        <p:spPr>
          <a:xfrm>
            <a:off x="426625" y="222564"/>
            <a:ext cx="2516427" cy="696225"/>
          </a:xfrm>
          <a:prstGeom prst="rect">
            <a:avLst/>
          </a:prstGeom>
          <a:noFill/>
          <a:ln>
            <a:noFill/>
          </a:ln>
        </p:spPr>
      </p:pic>
      <p:pic>
        <p:nvPicPr>
          <p:cNvPr id="12" name="Google Shape;12;g2587371d77b_0_9"/>
          <p:cNvPicPr preferRelativeResize="0"/>
          <p:nvPr/>
        </p:nvPicPr>
        <p:blipFill rotWithShape="1">
          <a:blip r:embed="rId3">
            <a:alphaModFix/>
          </a:blip>
          <a:srcRect b="-2272" l="-4222" r="-3757" t="-2439"/>
          <a:stretch/>
        </p:blipFill>
        <p:spPr>
          <a:xfrm rot="-5400000">
            <a:off x="7181808" y="3222276"/>
            <a:ext cx="2039601" cy="1978026"/>
          </a:xfrm>
          <a:prstGeom prst="rect">
            <a:avLst/>
          </a:prstGeom>
          <a:noFill/>
          <a:ln>
            <a:noFill/>
          </a:ln>
        </p:spPr>
      </p:pic>
    </p:spTree>
  </p:cSld>
  <p:clrMapOvr>
    <a:masterClrMapping/>
  </p:clrMapOvr>
  <p:extLst>
    <p:ext uri="{DCECCB84-F9BA-43D5-87BE-67443E8EF086}">
      <p15:sldGuideLst>
        <p15:guide id="1" pos="302">
          <p15:clr>
            <a:srgbClr val="FA7B17"/>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type="tx">
  <p:cSld name="TITLE_AND_BODY">
    <p:bg>
      <p:bgPr>
        <a:solidFill>
          <a:srgbClr val="262A33"/>
        </a:solidFill>
      </p:bgPr>
    </p:bg>
    <p:spTree>
      <p:nvGrpSpPr>
        <p:cNvPr id="91" name="Shape 91"/>
        <p:cNvGrpSpPr/>
        <p:nvPr/>
      </p:nvGrpSpPr>
      <p:grpSpPr>
        <a:xfrm>
          <a:off x="0" y="0"/>
          <a:ext cx="0" cy="0"/>
          <a:chOff x="0" y="0"/>
          <a:chExt cx="0" cy="0"/>
        </a:xfrm>
      </p:grpSpPr>
      <p:pic>
        <p:nvPicPr>
          <p:cNvPr id="92" name="Google Shape;92;g27635965fc0_0_202"/>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93" name="Google Shape;93;g27635965fc0_0_202"/>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94" name="Google Shape;94;g27635965fc0_0_20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type="titleOnly">
  <p:cSld name="TITLE_ONLY">
    <p:bg>
      <p:bgPr>
        <a:solidFill>
          <a:srgbClr val="262A33"/>
        </a:solidFill>
      </p:bgPr>
    </p:bg>
    <p:spTree>
      <p:nvGrpSpPr>
        <p:cNvPr id="95" name="Shape 95"/>
        <p:cNvGrpSpPr/>
        <p:nvPr/>
      </p:nvGrpSpPr>
      <p:grpSpPr>
        <a:xfrm>
          <a:off x="0" y="0"/>
          <a:ext cx="0" cy="0"/>
          <a:chOff x="0" y="0"/>
          <a:chExt cx="0" cy="0"/>
        </a:xfrm>
      </p:grpSpPr>
      <p:pic>
        <p:nvPicPr>
          <p:cNvPr id="96" name="Google Shape;96;g27635965fc0_0_206"/>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97" name="Google Shape;97;g27635965fc0_0_206"/>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98" name="Google Shape;98;g27635965fc0_0_206"/>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p:cSld name="TITLE_AND_BODY_1">
    <p:bg>
      <p:bgPr>
        <a:solidFill>
          <a:srgbClr val="0543B3"/>
        </a:solidFill>
      </p:bgPr>
    </p:bg>
    <p:spTree>
      <p:nvGrpSpPr>
        <p:cNvPr id="99" name="Shape 99"/>
        <p:cNvGrpSpPr/>
        <p:nvPr/>
      </p:nvGrpSpPr>
      <p:grpSpPr>
        <a:xfrm>
          <a:off x="0" y="0"/>
          <a:ext cx="0" cy="0"/>
          <a:chOff x="0" y="0"/>
          <a:chExt cx="0" cy="0"/>
        </a:xfrm>
      </p:grpSpPr>
      <p:pic>
        <p:nvPicPr>
          <p:cNvPr id="100" name="Google Shape;100;g27635965fc0_0_210"/>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01" name="Google Shape;101;g27635965fc0_0_210"/>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02" name="Google Shape;102;g27635965fc0_0_21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type="twoColTx">
  <p:cSld name="TITLE_AND_TWO_COLUMNS">
    <p:spTree>
      <p:nvGrpSpPr>
        <p:cNvPr id="103" name="Shape 103"/>
        <p:cNvGrpSpPr/>
        <p:nvPr/>
      </p:nvGrpSpPr>
      <p:grpSpPr>
        <a:xfrm>
          <a:off x="0" y="0"/>
          <a:ext cx="0" cy="0"/>
          <a:chOff x="0" y="0"/>
          <a:chExt cx="0" cy="0"/>
        </a:xfrm>
      </p:grpSpPr>
      <p:sp>
        <p:nvSpPr>
          <p:cNvPr id="104" name="Google Shape;104;g27635965fc0_0_214"/>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5" name="Google Shape;105;g27635965fc0_0_214"/>
          <p:cNvPicPr preferRelativeResize="0"/>
          <p:nvPr/>
        </p:nvPicPr>
        <p:blipFill rotWithShape="1">
          <a:blip r:embed="rId2">
            <a:alphaModFix/>
          </a:blip>
          <a:srcRect b="0" l="0" r="0" t="0"/>
          <a:stretch/>
        </p:blipFill>
        <p:spPr>
          <a:xfrm>
            <a:off x="8050064" y="4271275"/>
            <a:ext cx="792833" cy="585405"/>
          </a:xfrm>
          <a:prstGeom prst="rect">
            <a:avLst/>
          </a:prstGeom>
          <a:noFill/>
          <a:ln>
            <a:noFill/>
          </a:ln>
        </p:spPr>
      </p:pic>
      <p:sp>
        <p:nvSpPr>
          <p:cNvPr id="106" name="Google Shape;106;g27635965fc0_0_214"/>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07" name="Google Shape;107;g27635965fc0_0_214"/>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p:cSld name="TITLE_ONLY_1">
    <p:bg>
      <p:bgPr>
        <a:solidFill>
          <a:srgbClr val="0543B3"/>
        </a:solidFill>
      </p:bgPr>
    </p:bg>
    <p:spTree>
      <p:nvGrpSpPr>
        <p:cNvPr id="108" name="Shape 108"/>
        <p:cNvGrpSpPr/>
        <p:nvPr/>
      </p:nvGrpSpPr>
      <p:grpSpPr>
        <a:xfrm>
          <a:off x="0" y="0"/>
          <a:ext cx="0" cy="0"/>
          <a:chOff x="0" y="0"/>
          <a:chExt cx="0" cy="0"/>
        </a:xfrm>
      </p:grpSpPr>
      <p:pic>
        <p:nvPicPr>
          <p:cNvPr id="109" name="Google Shape;109;g27635965fc0_0_219"/>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10" name="Google Shape;110;g27635965fc0_0_219"/>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11" name="Google Shape;111;g27635965fc0_0_21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p:cSld name="1_Divider slide">
    <p:bg>
      <p:bgPr>
        <a:solidFill>
          <a:srgbClr val="262A33"/>
        </a:solidFill>
      </p:bgPr>
    </p:bg>
    <p:spTree>
      <p:nvGrpSpPr>
        <p:cNvPr id="112" name="Shape 112"/>
        <p:cNvGrpSpPr/>
        <p:nvPr/>
      </p:nvGrpSpPr>
      <p:grpSpPr>
        <a:xfrm>
          <a:off x="0" y="0"/>
          <a:ext cx="0" cy="0"/>
          <a:chOff x="0" y="0"/>
          <a:chExt cx="0" cy="0"/>
        </a:xfrm>
      </p:grpSpPr>
      <p:pic>
        <p:nvPicPr>
          <p:cNvPr id="113" name="Google Shape;113;g27635965fc0_0_223"/>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14" name="Google Shape;114;g27635965fc0_0_223"/>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5">
  <p:cSld name="TITLE_AND_TWO_COLUMNS_6">
    <p:spTree>
      <p:nvGrpSpPr>
        <p:cNvPr id="115" name="Shape 115"/>
        <p:cNvGrpSpPr/>
        <p:nvPr/>
      </p:nvGrpSpPr>
      <p:grpSpPr>
        <a:xfrm>
          <a:off x="0" y="0"/>
          <a:ext cx="0" cy="0"/>
          <a:chOff x="0" y="0"/>
          <a:chExt cx="0" cy="0"/>
        </a:xfrm>
      </p:grpSpPr>
      <p:sp>
        <p:nvSpPr>
          <p:cNvPr id="116" name="Google Shape;116;g27635965fc0_0_226"/>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7" name="Google Shape;117;g27635965fc0_0_226"/>
          <p:cNvPicPr preferRelativeResize="0"/>
          <p:nvPr/>
        </p:nvPicPr>
        <p:blipFill rotWithShape="1">
          <a:blip r:embed="rId2">
            <a:alphaModFix/>
          </a:blip>
          <a:srcRect b="0" l="0" r="0" t="0"/>
          <a:stretch/>
        </p:blipFill>
        <p:spPr>
          <a:xfrm>
            <a:off x="8050064" y="4271275"/>
            <a:ext cx="792833" cy="585405"/>
          </a:xfrm>
          <a:prstGeom prst="rect">
            <a:avLst/>
          </a:prstGeom>
          <a:noFill/>
          <a:ln>
            <a:noFill/>
          </a:ln>
        </p:spPr>
      </p:pic>
      <p:sp>
        <p:nvSpPr>
          <p:cNvPr id="118" name="Google Shape;118;g27635965fc0_0_226"/>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19" name="Google Shape;119;g27635965fc0_0_226"/>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1">
  <p:cSld name="Section slide 1">
    <p:spTree>
      <p:nvGrpSpPr>
        <p:cNvPr id="120" name="Shape 120"/>
        <p:cNvGrpSpPr/>
        <p:nvPr/>
      </p:nvGrpSpPr>
      <p:grpSpPr>
        <a:xfrm>
          <a:off x="0" y="0"/>
          <a:ext cx="0" cy="0"/>
          <a:chOff x="0" y="0"/>
          <a:chExt cx="0" cy="0"/>
        </a:xfrm>
      </p:grpSpPr>
      <p:sp>
        <p:nvSpPr>
          <p:cNvPr id="121" name="Google Shape;121;g27635965fc0_0_231"/>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2" name="Google Shape;122;g27635965fc0_0_231"/>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8022"/>
              </a:solidFill>
              <a:latin typeface="Arial"/>
              <a:ea typeface="Arial"/>
              <a:cs typeface="Arial"/>
              <a:sym typeface="Arial"/>
            </a:endParaRPr>
          </a:p>
        </p:txBody>
      </p:sp>
      <p:sp>
        <p:nvSpPr>
          <p:cNvPr id="123" name="Google Shape;123;g27635965fc0_0_231"/>
          <p:cNvSpPr txBox="1"/>
          <p:nvPr>
            <p:ph idx="12" type="sldNum"/>
          </p:nvPr>
        </p:nvSpPr>
        <p:spPr>
          <a:xfrm>
            <a:off x="8371895" y="403106"/>
            <a:ext cx="473700" cy="225300"/>
          </a:xfrm>
          <a:prstGeom prst="rect">
            <a:avLst/>
          </a:prstGeom>
          <a:noFill/>
          <a:ln>
            <a:noFill/>
          </a:ln>
        </p:spPr>
        <p:txBody>
          <a:bodyPr anchorCtr="0" anchor="ctr" bIns="91425" lIns="91425" spcFirstLastPara="1" rIns="91425" wrap="square" tIns="91425">
            <a:normAutofit fontScale="25000" lnSpcReduction="10000"/>
          </a:bodyPr>
          <a:lstStyle>
            <a:lvl1pPr indent="0" lvl="0" marL="0" marR="0" rtl="0" algn="ctr">
              <a:lnSpc>
                <a:spcPct val="100000"/>
              </a:lnSpc>
              <a:spcBef>
                <a:spcPts val="0"/>
              </a:spcBef>
              <a:spcAft>
                <a:spcPts val="0"/>
              </a:spcAft>
              <a:buClr>
                <a:srgbClr val="000000"/>
              </a:buClr>
              <a:buSzPts val="16000"/>
              <a:buFont typeface="Arial"/>
              <a:buNone/>
              <a:defRPr b="1" i="0" sz="1200" u="none" cap="none" strike="noStrike">
                <a:solidFill>
                  <a:srgbClr val="262A33"/>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6000"/>
              <a:buFont typeface="Arial"/>
              <a:buNone/>
              <a:defRPr b="1" i="0" sz="1200" u="none" cap="none" strike="noStrike">
                <a:solidFill>
                  <a:srgbClr val="262A33"/>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6000"/>
              <a:buFont typeface="Arial"/>
              <a:buNone/>
              <a:defRPr b="1" i="0" sz="1200" u="none" cap="none" strike="noStrike">
                <a:solidFill>
                  <a:srgbClr val="262A33"/>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6000"/>
              <a:buFont typeface="Arial"/>
              <a:buNone/>
              <a:defRPr b="1" i="0" sz="1200" u="none" cap="none" strike="noStrike">
                <a:solidFill>
                  <a:srgbClr val="262A33"/>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6000"/>
              <a:buFont typeface="Arial"/>
              <a:buNone/>
              <a:defRPr b="1" i="0" sz="1200" u="none" cap="none" strike="noStrike">
                <a:solidFill>
                  <a:srgbClr val="262A33"/>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6000"/>
              <a:buFont typeface="Arial"/>
              <a:buNone/>
              <a:defRPr b="1" i="0" sz="1200" u="none" cap="none" strike="noStrike">
                <a:solidFill>
                  <a:srgbClr val="262A33"/>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6000"/>
              <a:buFont typeface="Arial"/>
              <a:buNone/>
              <a:defRPr b="1" i="0" sz="1200" u="none" cap="none" strike="noStrike">
                <a:solidFill>
                  <a:srgbClr val="262A33"/>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6000"/>
              <a:buFont typeface="Arial"/>
              <a:buNone/>
              <a:defRPr b="1" i="0" sz="1200" u="none" cap="none" strike="noStrike">
                <a:solidFill>
                  <a:srgbClr val="262A33"/>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6000"/>
              <a:buFont typeface="Arial"/>
              <a:buNone/>
              <a:defRPr b="1" i="0" sz="1200" u="none" cap="none" strike="noStrike">
                <a:solidFill>
                  <a:srgbClr val="262A33"/>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1 1">
  <p:cSld name="Section slide 1_1">
    <p:spTree>
      <p:nvGrpSpPr>
        <p:cNvPr id="124" name="Shape 124"/>
        <p:cNvGrpSpPr/>
        <p:nvPr/>
      </p:nvGrpSpPr>
      <p:grpSpPr>
        <a:xfrm>
          <a:off x="0" y="0"/>
          <a:ext cx="0" cy="0"/>
          <a:chOff x="0" y="0"/>
          <a:chExt cx="0" cy="0"/>
        </a:xfrm>
      </p:grpSpPr>
      <p:sp>
        <p:nvSpPr>
          <p:cNvPr id="125" name="Google Shape;125;g27635965fc0_0_235"/>
          <p:cNvSpPr/>
          <p:nvPr/>
        </p:nvSpPr>
        <p:spPr>
          <a:xfrm>
            <a:off x="0" y="0"/>
            <a:ext cx="9144000" cy="1015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126" name="Google Shape;126;g27635965fc0_0_235"/>
          <p:cNvPicPr preferRelativeResize="0"/>
          <p:nvPr/>
        </p:nvPicPr>
        <p:blipFill rotWithShape="1">
          <a:blip r:embed="rId2">
            <a:alphaModFix/>
          </a:blip>
          <a:srcRect b="-9684" l="-7535" r="-5779" t="-8129"/>
          <a:stretch/>
        </p:blipFill>
        <p:spPr>
          <a:xfrm>
            <a:off x="8055750" y="4325600"/>
            <a:ext cx="835000" cy="643375"/>
          </a:xfrm>
          <a:prstGeom prst="rect">
            <a:avLst/>
          </a:prstGeom>
          <a:noFill/>
          <a:ln>
            <a:noFill/>
          </a:ln>
        </p:spPr>
      </p:pic>
      <p:sp>
        <p:nvSpPr>
          <p:cNvPr id="127" name="Google Shape;127;g27635965fc0_0_235"/>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8022"/>
              </a:solidFill>
              <a:latin typeface="Arial"/>
              <a:ea typeface="Arial"/>
              <a:cs typeface="Arial"/>
              <a:sym typeface="Arial"/>
            </a:endParaRPr>
          </a:p>
        </p:txBody>
      </p:sp>
      <p:sp>
        <p:nvSpPr>
          <p:cNvPr id="128" name="Google Shape;128;g27635965fc0_0_235"/>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1" i="0" sz="1400" u="none" cap="none" strike="noStrike">
                <a:solidFill>
                  <a:srgbClr val="262A33"/>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1" i="0" sz="1400" u="none" cap="none" strike="noStrike">
                <a:solidFill>
                  <a:srgbClr val="262A33"/>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1" i="0" sz="1400" u="none" cap="none" strike="noStrike">
                <a:solidFill>
                  <a:srgbClr val="262A33"/>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1" i="0" sz="1400" u="none" cap="none" strike="noStrike">
                <a:solidFill>
                  <a:srgbClr val="262A33"/>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1" i="0" sz="1400" u="none" cap="none" strike="noStrike">
                <a:solidFill>
                  <a:srgbClr val="262A33"/>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1" i="0" sz="1400" u="none" cap="none" strike="noStrike">
                <a:solidFill>
                  <a:srgbClr val="262A33"/>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1" i="0" sz="1400" u="none" cap="none" strike="noStrike">
                <a:solidFill>
                  <a:srgbClr val="262A33"/>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1" i="0" sz="1400" u="none" cap="none" strike="noStrike">
                <a:solidFill>
                  <a:srgbClr val="262A33"/>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1" i="0" sz="1400" u="none" cap="none" strike="noStrike">
                <a:solidFill>
                  <a:srgbClr val="262A33"/>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rgbClr val="262A33"/>
        </a:solidFill>
      </p:bgPr>
    </p:bg>
    <p:spTree>
      <p:nvGrpSpPr>
        <p:cNvPr id="131" name="Shape 131"/>
        <p:cNvGrpSpPr/>
        <p:nvPr/>
      </p:nvGrpSpPr>
      <p:grpSpPr>
        <a:xfrm>
          <a:off x="0" y="0"/>
          <a:ext cx="0" cy="0"/>
          <a:chOff x="0" y="0"/>
          <a:chExt cx="0" cy="0"/>
        </a:xfrm>
      </p:grpSpPr>
      <p:sp>
        <p:nvSpPr>
          <p:cNvPr id="132" name="Google Shape;132;g2768912105e_0_4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id="133" name="Google Shape;133;g2768912105e_0_412"/>
          <p:cNvPicPr preferRelativeResize="0"/>
          <p:nvPr/>
        </p:nvPicPr>
        <p:blipFill rotWithShape="1">
          <a:blip r:embed="rId2">
            <a:alphaModFix/>
          </a:blip>
          <a:srcRect b="-5224" l="-1905" r="-1091" t="-5235"/>
          <a:stretch/>
        </p:blipFill>
        <p:spPr>
          <a:xfrm>
            <a:off x="426625" y="302950"/>
            <a:ext cx="2516427" cy="696225"/>
          </a:xfrm>
          <a:prstGeom prst="rect">
            <a:avLst/>
          </a:prstGeom>
          <a:noFill/>
          <a:ln>
            <a:noFill/>
          </a:ln>
        </p:spPr>
      </p:pic>
      <p:pic>
        <p:nvPicPr>
          <p:cNvPr id="134" name="Google Shape;134;g2768912105e_0_412"/>
          <p:cNvPicPr preferRelativeResize="0"/>
          <p:nvPr/>
        </p:nvPicPr>
        <p:blipFill rotWithShape="1">
          <a:blip r:embed="rId3">
            <a:alphaModFix/>
          </a:blip>
          <a:srcRect b="-2272" l="-4222" r="-3757" t="-2439"/>
          <a:stretch/>
        </p:blipFill>
        <p:spPr>
          <a:xfrm rot="-5400000">
            <a:off x="7182681" y="3219806"/>
            <a:ext cx="2039601" cy="1978026"/>
          </a:xfrm>
          <a:prstGeom prst="rect">
            <a:avLst/>
          </a:prstGeom>
          <a:noFill/>
          <a:ln>
            <a:noFill/>
          </a:ln>
        </p:spPr>
      </p:pic>
      <p:sp>
        <p:nvSpPr>
          <p:cNvPr id="135" name="Google Shape;135;g2768912105e_0_412"/>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136" name="Google Shape;136;g2768912105e_0_412"/>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pos="302">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1 1">
  <p:cSld name="TITLE_1_1">
    <p:bg>
      <p:bgPr>
        <a:solidFill>
          <a:schemeClr val="accent1"/>
        </a:solidFill>
      </p:bgPr>
    </p:bg>
    <p:spTree>
      <p:nvGrpSpPr>
        <p:cNvPr id="13" name="Shape 13"/>
        <p:cNvGrpSpPr/>
        <p:nvPr/>
      </p:nvGrpSpPr>
      <p:grpSpPr>
        <a:xfrm>
          <a:off x="0" y="0"/>
          <a:ext cx="0" cy="0"/>
          <a:chOff x="0" y="0"/>
          <a:chExt cx="0" cy="0"/>
        </a:xfrm>
      </p:grpSpPr>
      <p:pic>
        <p:nvPicPr>
          <p:cNvPr id="14" name="Google Shape;14;g2587371d77b_0_15"/>
          <p:cNvPicPr preferRelativeResize="0"/>
          <p:nvPr/>
        </p:nvPicPr>
        <p:blipFill rotWithShape="1">
          <a:blip r:embed="rId2">
            <a:alphaModFix/>
          </a:blip>
          <a:srcRect b="-5224" l="-1905" r="-1091" t="-5235"/>
          <a:stretch/>
        </p:blipFill>
        <p:spPr>
          <a:xfrm>
            <a:off x="426625" y="222564"/>
            <a:ext cx="2516427" cy="696225"/>
          </a:xfrm>
          <a:prstGeom prst="rect">
            <a:avLst/>
          </a:prstGeom>
          <a:noFill/>
          <a:ln>
            <a:noFill/>
          </a:ln>
        </p:spPr>
      </p:pic>
    </p:spTree>
  </p:cSld>
  <p:clrMapOvr>
    <a:masterClrMapping/>
  </p:clrMapOvr>
  <p:extLst>
    <p:ext uri="{DCECCB84-F9BA-43D5-87BE-67443E8EF086}">
      <p15:sldGuideLst>
        <p15:guide id="1" pos="302">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type="titleOnly">
  <p:cSld name="TITLE_ONLY">
    <p:bg>
      <p:bgPr>
        <a:solidFill>
          <a:srgbClr val="262A33"/>
        </a:solidFill>
      </p:bgPr>
    </p:bg>
    <p:spTree>
      <p:nvGrpSpPr>
        <p:cNvPr id="137" name="Shape 137"/>
        <p:cNvGrpSpPr/>
        <p:nvPr/>
      </p:nvGrpSpPr>
      <p:grpSpPr>
        <a:xfrm>
          <a:off x="0" y="0"/>
          <a:ext cx="0" cy="0"/>
          <a:chOff x="0" y="0"/>
          <a:chExt cx="0" cy="0"/>
        </a:xfrm>
      </p:grpSpPr>
      <p:pic>
        <p:nvPicPr>
          <p:cNvPr id="138" name="Google Shape;138;g2768912105e_0_418"/>
          <p:cNvPicPr preferRelativeResize="0"/>
          <p:nvPr/>
        </p:nvPicPr>
        <p:blipFill rotWithShape="1">
          <a:blip r:embed="rId2">
            <a:alphaModFix/>
          </a:blip>
          <a:srcRect b="-8417" l="-5677" r="-7637" t="-10644"/>
          <a:stretch/>
        </p:blipFill>
        <p:spPr>
          <a:xfrm>
            <a:off x="8069450" y="4311925"/>
            <a:ext cx="835000" cy="650200"/>
          </a:xfrm>
          <a:prstGeom prst="rect">
            <a:avLst/>
          </a:prstGeom>
          <a:noFill/>
          <a:ln>
            <a:noFill/>
          </a:ln>
        </p:spPr>
      </p:pic>
      <p:sp>
        <p:nvSpPr>
          <p:cNvPr id="139" name="Google Shape;139;g2768912105e_0_418"/>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140" name="Google Shape;140;g2768912105e_0_418"/>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141" name="Google Shape;141;g2768912105e_0_418"/>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type="tx">
  <p:cSld name="TITLE_AND_BODY">
    <p:bg>
      <p:bgPr>
        <a:solidFill>
          <a:srgbClr val="262A33"/>
        </a:solidFill>
      </p:bgPr>
    </p:bg>
    <p:spTree>
      <p:nvGrpSpPr>
        <p:cNvPr id="142" name="Shape 142"/>
        <p:cNvGrpSpPr/>
        <p:nvPr/>
      </p:nvGrpSpPr>
      <p:grpSpPr>
        <a:xfrm>
          <a:off x="0" y="0"/>
          <a:ext cx="0" cy="0"/>
          <a:chOff x="0" y="0"/>
          <a:chExt cx="0" cy="0"/>
        </a:xfrm>
      </p:grpSpPr>
      <p:pic>
        <p:nvPicPr>
          <p:cNvPr id="143" name="Google Shape;143;g2768912105e_0_423"/>
          <p:cNvPicPr preferRelativeResize="0"/>
          <p:nvPr/>
        </p:nvPicPr>
        <p:blipFill rotWithShape="1">
          <a:blip r:embed="rId2">
            <a:alphaModFix/>
          </a:blip>
          <a:srcRect b="-8417" l="-5677" r="-7637" t="-10644"/>
          <a:stretch/>
        </p:blipFill>
        <p:spPr>
          <a:xfrm>
            <a:off x="8069450" y="4311925"/>
            <a:ext cx="835000" cy="650200"/>
          </a:xfrm>
          <a:prstGeom prst="rect">
            <a:avLst/>
          </a:prstGeom>
          <a:noFill/>
          <a:ln>
            <a:noFill/>
          </a:ln>
        </p:spPr>
      </p:pic>
      <p:sp>
        <p:nvSpPr>
          <p:cNvPr id="144" name="Google Shape;144;g2768912105e_0_423"/>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145" name="Google Shape;145;g2768912105e_0_423"/>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146" name="Google Shape;146;g2768912105e_0_423"/>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s" type="secHead">
  <p:cSld name="SECTION_HEADER">
    <p:bg>
      <p:bgPr>
        <a:solidFill>
          <a:srgbClr val="262A33"/>
        </a:solidFill>
      </p:bgPr>
    </p:bg>
    <p:spTree>
      <p:nvGrpSpPr>
        <p:cNvPr id="147" name="Shape 147"/>
        <p:cNvGrpSpPr/>
        <p:nvPr/>
      </p:nvGrpSpPr>
      <p:grpSpPr>
        <a:xfrm>
          <a:off x="0" y="0"/>
          <a:ext cx="0" cy="0"/>
          <a:chOff x="0" y="0"/>
          <a:chExt cx="0" cy="0"/>
        </a:xfrm>
      </p:grpSpPr>
      <p:sp>
        <p:nvSpPr>
          <p:cNvPr id="148" name="Google Shape;148;g2768912105e_0_428"/>
          <p:cNvSpPr txBox="1"/>
          <p:nvPr/>
        </p:nvSpPr>
        <p:spPr>
          <a:xfrm>
            <a:off x="388800" y="298800"/>
            <a:ext cx="6785400" cy="781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400"/>
              <a:buFont typeface="Arial"/>
              <a:buNone/>
            </a:pPr>
            <a:r>
              <a:rPr b="1" i="0" lang="en-GB" sz="2400" u="none" cap="none" strike="noStrike">
                <a:solidFill>
                  <a:srgbClr val="FF8022"/>
                </a:solidFill>
                <a:latin typeface="Lato"/>
                <a:ea typeface="Lato"/>
                <a:cs typeface="Lato"/>
                <a:sym typeface="Lato"/>
              </a:rPr>
              <a:t>Contents</a:t>
            </a:r>
            <a:endParaRPr b="1" i="0" sz="2400" u="none" cap="none" strike="noStrike">
              <a:solidFill>
                <a:srgbClr val="FF8022"/>
              </a:solidFill>
              <a:latin typeface="Lato"/>
              <a:ea typeface="Lato"/>
              <a:cs typeface="Lato"/>
              <a:sym typeface="Lato"/>
            </a:endParaRPr>
          </a:p>
        </p:txBody>
      </p:sp>
      <p:pic>
        <p:nvPicPr>
          <p:cNvPr id="149" name="Google Shape;149;g2768912105e_0_428"/>
          <p:cNvPicPr preferRelativeResize="0"/>
          <p:nvPr/>
        </p:nvPicPr>
        <p:blipFill rotWithShape="1">
          <a:blip r:embed="rId2">
            <a:alphaModFix/>
          </a:blip>
          <a:srcRect b="-8417" l="-5677" r="-7637" t="-10644"/>
          <a:stretch/>
        </p:blipFill>
        <p:spPr>
          <a:xfrm>
            <a:off x="8069450" y="4311925"/>
            <a:ext cx="835000" cy="650200"/>
          </a:xfrm>
          <a:prstGeom prst="rect">
            <a:avLst/>
          </a:prstGeom>
          <a:noFill/>
          <a:ln>
            <a:noFill/>
          </a:ln>
        </p:spPr>
      </p:pic>
      <p:sp>
        <p:nvSpPr>
          <p:cNvPr id="150" name="Google Shape;150;g2768912105e_0_428"/>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151" name="Google Shape;151;g2768912105e_0_428"/>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152" name="Google Shape;152;g2768912105e_0_428"/>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p:cSld name="TITLE_AND_BODY_1">
    <p:bg>
      <p:bgPr>
        <a:solidFill>
          <a:srgbClr val="0543B3"/>
        </a:solidFill>
      </p:bgPr>
    </p:bg>
    <p:spTree>
      <p:nvGrpSpPr>
        <p:cNvPr id="153" name="Shape 153"/>
        <p:cNvGrpSpPr/>
        <p:nvPr/>
      </p:nvGrpSpPr>
      <p:grpSpPr>
        <a:xfrm>
          <a:off x="0" y="0"/>
          <a:ext cx="0" cy="0"/>
          <a:chOff x="0" y="0"/>
          <a:chExt cx="0" cy="0"/>
        </a:xfrm>
      </p:grpSpPr>
      <p:pic>
        <p:nvPicPr>
          <p:cNvPr id="154" name="Google Shape;154;g2768912105e_0_434"/>
          <p:cNvPicPr preferRelativeResize="0"/>
          <p:nvPr/>
        </p:nvPicPr>
        <p:blipFill rotWithShape="1">
          <a:blip r:embed="rId2">
            <a:alphaModFix/>
          </a:blip>
          <a:srcRect b="-8417" l="-5677" r="-7637" t="-10644"/>
          <a:stretch/>
        </p:blipFill>
        <p:spPr>
          <a:xfrm>
            <a:off x="8069450" y="4311925"/>
            <a:ext cx="835000" cy="650200"/>
          </a:xfrm>
          <a:prstGeom prst="rect">
            <a:avLst/>
          </a:prstGeom>
          <a:noFill/>
          <a:ln>
            <a:noFill/>
          </a:ln>
        </p:spPr>
      </p:pic>
      <p:sp>
        <p:nvSpPr>
          <p:cNvPr id="155" name="Google Shape;155;g2768912105e_0_434"/>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156" name="Google Shape;156;g2768912105e_0_434"/>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157" name="Google Shape;157;g2768912105e_0_434"/>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1">
  <p:cSld name="TITLE_AND_TWO_COLUMNS_1">
    <p:spTree>
      <p:nvGrpSpPr>
        <p:cNvPr id="158" name="Shape 158"/>
        <p:cNvGrpSpPr/>
        <p:nvPr/>
      </p:nvGrpSpPr>
      <p:grpSpPr>
        <a:xfrm>
          <a:off x="0" y="0"/>
          <a:ext cx="0" cy="0"/>
          <a:chOff x="0" y="0"/>
          <a:chExt cx="0" cy="0"/>
        </a:xfrm>
      </p:grpSpPr>
      <p:sp>
        <p:nvSpPr>
          <p:cNvPr id="159" name="Google Shape;159;g2768912105e_0_439"/>
          <p:cNvSpPr/>
          <p:nvPr/>
        </p:nvSpPr>
        <p:spPr>
          <a:xfrm>
            <a:off x="0" y="0"/>
            <a:ext cx="9144000" cy="1015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60" name="Google Shape;160;g2768912105e_0_439"/>
          <p:cNvPicPr preferRelativeResize="0"/>
          <p:nvPr/>
        </p:nvPicPr>
        <p:blipFill rotWithShape="1">
          <a:blip r:embed="rId2">
            <a:alphaModFix/>
          </a:blip>
          <a:srcRect b="-9684" l="-7535" r="-5779" t="-8129"/>
          <a:stretch/>
        </p:blipFill>
        <p:spPr>
          <a:xfrm>
            <a:off x="8055750" y="4325600"/>
            <a:ext cx="835000" cy="643375"/>
          </a:xfrm>
          <a:prstGeom prst="rect">
            <a:avLst/>
          </a:prstGeom>
          <a:noFill/>
          <a:ln>
            <a:noFill/>
          </a:ln>
        </p:spPr>
      </p:pic>
      <p:sp>
        <p:nvSpPr>
          <p:cNvPr id="161" name="Google Shape;161;g2768912105e_0_439"/>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162" name="Google Shape;162;g2768912105e_0_439"/>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p:cSld name="TITLE_ONLY_1">
    <p:bg>
      <p:bgPr>
        <a:solidFill>
          <a:srgbClr val="0543B3"/>
        </a:solidFill>
      </p:bgPr>
    </p:bg>
    <p:spTree>
      <p:nvGrpSpPr>
        <p:cNvPr id="163" name="Shape 163"/>
        <p:cNvGrpSpPr/>
        <p:nvPr/>
      </p:nvGrpSpPr>
      <p:grpSpPr>
        <a:xfrm>
          <a:off x="0" y="0"/>
          <a:ext cx="0" cy="0"/>
          <a:chOff x="0" y="0"/>
          <a:chExt cx="0" cy="0"/>
        </a:xfrm>
      </p:grpSpPr>
      <p:pic>
        <p:nvPicPr>
          <p:cNvPr id="164" name="Google Shape;164;g2768912105e_0_444"/>
          <p:cNvPicPr preferRelativeResize="0"/>
          <p:nvPr/>
        </p:nvPicPr>
        <p:blipFill rotWithShape="1">
          <a:blip r:embed="rId2">
            <a:alphaModFix/>
          </a:blip>
          <a:srcRect b="-8417" l="-5677" r="-7637" t="-10644"/>
          <a:stretch/>
        </p:blipFill>
        <p:spPr>
          <a:xfrm>
            <a:off x="8069450" y="4311925"/>
            <a:ext cx="835000" cy="650200"/>
          </a:xfrm>
          <a:prstGeom prst="rect">
            <a:avLst/>
          </a:prstGeom>
          <a:noFill/>
          <a:ln>
            <a:noFill/>
          </a:ln>
        </p:spPr>
      </p:pic>
      <p:sp>
        <p:nvSpPr>
          <p:cNvPr id="165" name="Google Shape;165;g2768912105e_0_444"/>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166" name="Google Shape;166;g2768912105e_0_444"/>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type="twoColTx">
  <p:cSld name="TITLE_AND_TWO_COLUMNS">
    <p:spTree>
      <p:nvGrpSpPr>
        <p:cNvPr id="167" name="Shape 167"/>
        <p:cNvGrpSpPr/>
        <p:nvPr/>
      </p:nvGrpSpPr>
      <p:grpSpPr>
        <a:xfrm>
          <a:off x="0" y="0"/>
          <a:ext cx="0" cy="0"/>
          <a:chOff x="0" y="0"/>
          <a:chExt cx="0" cy="0"/>
        </a:xfrm>
      </p:grpSpPr>
      <p:sp>
        <p:nvSpPr>
          <p:cNvPr id="168" name="Google Shape;168;g2768912105e_0_448"/>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69" name="Google Shape;169;g2768912105e_0_448"/>
          <p:cNvPicPr preferRelativeResize="0"/>
          <p:nvPr/>
        </p:nvPicPr>
        <p:blipFill rotWithShape="1">
          <a:blip r:embed="rId2">
            <a:alphaModFix/>
          </a:blip>
          <a:srcRect b="-9684" l="-7535" r="-5779" t="-8129"/>
          <a:stretch/>
        </p:blipFill>
        <p:spPr>
          <a:xfrm>
            <a:off x="8055750" y="4325600"/>
            <a:ext cx="835000" cy="643375"/>
          </a:xfrm>
          <a:prstGeom prst="rect">
            <a:avLst/>
          </a:prstGeom>
          <a:noFill/>
          <a:ln>
            <a:noFill/>
          </a:ln>
        </p:spPr>
      </p:pic>
      <p:sp>
        <p:nvSpPr>
          <p:cNvPr id="170" name="Google Shape;170;g2768912105e_0_448"/>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171" name="Google Shape;171;g2768912105e_0_448"/>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1">
  <p:cSld name="Divider slide 2">
    <p:spTree>
      <p:nvGrpSpPr>
        <p:cNvPr id="172" name="Shape 172"/>
        <p:cNvGrpSpPr/>
        <p:nvPr/>
      </p:nvGrpSpPr>
      <p:grpSpPr>
        <a:xfrm>
          <a:off x="0" y="0"/>
          <a:ext cx="0" cy="0"/>
          <a:chOff x="0" y="0"/>
          <a:chExt cx="0" cy="0"/>
        </a:xfrm>
      </p:grpSpPr>
      <p:sp>
        <p:nvSpPr>
          <p:cNvPr id="173" name="Google Shape;173;g2768912105e_0_453"/>
          <p:cNvSpPr txBox="1"/>
          <p:nvPr>
            <p:ph idx="12" type="sldNum"/>
          </p:nvPr>
        </p:nvSpPr>
        <p:spPr>
          <a:xfrm>
            <a:off x="8372475" y="403225"/>
            <a:ext cx="4731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1pPr>
            <a:lvl2pPr indent="0" lvl="1" marL="0" marR="0" rtl="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2pPr>
            <a:lvl3pPr indent="0" lvl="2" marL="0" marR="0" rtl="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3pPr>
            <a:lvl4pPr indent="0" lvl="3" marL="0" marR="0" rtl="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4pPr>
            <a:lvl5pPr indent="0" lvl="4" marL="0" marR="0" rtl="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5pPr>
            <a:lvl6pPr indent="0" lvl="5" marL="0" marR="0" rtl="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6pPr>
            <a:lvl7pPr indent="0" lvl="6" marL="0" marR="0" rtl="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7pPr>
            <a:lvl8pPr indent="0" lvl="7" marL="0" marR="0" rtl="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8pPr>
            <a:lvl9pPr indent="0" lvl="8" marL="0" marR="0" rtl="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b="0" sz="1000">
              <a:solidFill>
                <a:schemeClr val="dk2"/>
              </a:solidFill>
              <a:latin typeface="Arial"/>
              <a:ea typeface="Arial"/>
              <a:cs typeface="Arial"/>
              <a:sym typeface="Arial"/>
            </a:endParaRPr>
          </a:p>
        </p:txBody>
      </p:sp>
      <p:sp>
        <p:nvSpPr>
          <p:cNvPr id="174" name="Google Shape;174;g2768912105e_0_453"/>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type="tx">
  <p:cSld name="TITLE_AND_BODY">
    <p:bg>
      <p:bgPr>
        <a:solidFill>
          <a:srgbClr val="262A33"/>
        </a:solidFill>
      </p:bgPr>
    </p:bg>
    <p:spTree>
      <p:nvGrpSpPr>
        <p:cNvPr id="15" name="Shape 15"/>
        <p:cNvGrpSpPr/>
        <p:nvPr/>
      </p:nvGrpSpPr>
      <p:grpSpPr>
        <a:xfrm>
          <a:off x="0" y="0"/>
          <a:ext cx="0" cy="0"/>
          <a:chOff x="0" y="0"/>
          <a:chExt cx="0" cy="0"/>
        </a:xfrm>
      </p:grpSpPr>
      <p:pic>
        <p:nvPicPr>
          <p:cNvPr id="16" name="Google Shape;16;p28"/>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7" name="Google Shape;17;p28"/>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8" name="Google Shape;18;p28"/>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type="titleOnly">
  <p:cSld name="TITLE_ONLY">
    <p:bg>
      <p:bgPr>
        <a:solidFill>
          <a:srgbClr val="262A33"/>
        </a:solidFill>
      </p:bgPr>
    </p:bg>
    <p:spTree>
      <p:nvGrpSpPr>
        <p:cNvPr id="19" name="Shape 19"/>
        <p:cNvGrpSpPr/>
        <p:nvPr/>
      </p:nvGrpSpPr>
      <p:grpSpPr>
        <a:xfrm>
          <a:off x="0" y="0"/>
          <a:ext cx="0" cy="0"/>
          <a:chOff x="0" y="0"/>
          <a:chExt cx="0" cy="0"/>
        </a:xfrm>
      </p:grpSpPr>
      <p:pic>
        <p:nvPicPr>
          <p:cNvPr id="20" name="Google Shape;20;p29"/>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21" name="Google Shape;21;p29"/>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22" name="Google Shape;22;p2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p:cSld name="TITLE_AND_BODY_1">
    <p:bg>
      <p:bgPr>
        <a:solidFill>
          <a:srgbClr val="0543B3"/>
        </a:solidFill>
      </p:bgPr>
    </p:bg>
    <p:spTree>
      <p:nvGrpSpPr>
        <p:cNvPr id="23" name="Shape 23"/>
        <p:cNvGrpSpPr/>
        <p:nvPr/>
      </p:nvGrpSpPr>
      <p:grpSpPr>
        <a:xfrm>
          <a:off x="0" y="0"/>
          <a:ext cx="0" cy="0"/>
          <a:chOff x="0" y="0"/>
          <a:chExt cx="0" cy="0"/>
        </a:xfrm>
      </p:grpSpPr>
      <p:pic>
        <p:nvPicPr>
          <p:cNvPr id="24" name="Google Shape;24;p32"/>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25" name="Google Shape;25;p32"/>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26" name="Google Shape;26;p3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type="twoColTx">
  <p:cSld name="TITLE_AND_TWO_COLUMNS">
    <p:spTree>
      <p:nvGrpSpPr>
        <p:cNvPr id="27" name="Shape 27"/>
        <p:cNvGrpSpPr/>
        <p:nvPr/>
      </p:nvGrpSpPr>
      <p:grpSpPr>
        <a:xfrm>
          <a:off x="0" y="0"/>
          <a:ext cx="0" cy="0"/>
          <a:chOff x="0" y="0"/>
          <a:chExt cx="0" cy="0"/>
        </a:xfrm>
      </p:grpSpPr>
      <p:sp>
        <p:nvSpPr>
          <p:cNvPr id="28" name="Google Shape;28;p31"/>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9" name="Google Shape;29;p31"/>
          <p:cNvPicPr preferRelativeResize="0"/>
          <p:nvPr/>
        </p:nvPicPr>
        <p:blipFill rotWithShape="1">
          <a:blip r:embed="rId2">
            <a:alphaModFix/>
          </a:blip>
          <a:srcRect b="0" l="0" r="0" t="0"/>
          <a:stretch/>
        </p:blipFill>
        <p:spPr>
          <a:xfrm>
            <a:off x="8050064" y="4271275"/>
            <a:ext cx="792833" cy="585406"/>
          </a:xfrm>
          <a:prstGeom prst="rect">
            <a:avLst/>
          </a:prstGeom>
          <a:noFill/>
          <a:ln>
            <a:noFill/>
          </a:ln>
        </p:spPr>
      </p:pic>
      <p:sp>
        <p:nvSpPr>
          <p:cNvPr id="30" name="Google Shape;30;p31"/>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31" name="Google Shape;31;p3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p:cSld name="TITLE_ONLY_1">
    <p:bg>
      <p:bgPr>
        <a:solidFill>
          <a:srgbClr val="0543B3"/>
        </a:solidFill>
      </p:bgPr>
    </p:bg>
    <p:spTree>
      <p:nvGrpSpPr>
        <p:cNvPr id="32" name="Shape 32"/>
        <p:cNvGrpSpPr/>
        <p:nvPr/>
      </p:nvGrpSpPr>
      <p:grpSpPr>
        <a:xfrm>
          <a:off x="0" y="0"/>
          <a:ext cx="0" cy="0"/>
          <a:chOff x="0" y="0"/>
          <a:chExt cx="0" cy="0"/>
        </a:xfrm>
      </p:grpSpPr>
      <p:pic>
        <p:nvPicPr>
          <p:cNvPr id="33" name="Google Shape;33;p30"/>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34" name="Google Shape;34;p30"/>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35" name="Google Shape;35;p3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p:cSld name="1_Divider slide">
    <p:bg>
      <p:bgPr>
        <a:solidFill>
          <a:srgbClr val="262A33"/>
        </a:solidFill>
      </p:bgPr>
    </p:bg>
    <p:spTree>
      <p:nvGrpSpPr>
        <p:cNvPr id="36" name="Shape 36"/>
        <p:cNvGrpSpPr/>
        <p:nvPr/>
      </p:nvGrpSpPr>
      <p:grpSpPr>
        <a:xfrm>
          <a:off x="0" y="0"/>
          <a:ext cx="0" cy="0"/>
          <a:chOff x="0" y="0"/>
          <a:chExt cx="0" cy="0"/>
        </a:xfrm>
      </p:grpSpPr>
      <p:pic>
        <p:nvPicPr>
          <p:cNvPr id="37" name="Google Shape;37;p24"/>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38" name="Google Shape;38;p24"/>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theme" Target="../theme/theme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11" Type="http://schemas.openxmlformats.org/officeDocument/2006/relationships/theme" Target="../theme/theme3.xml"/><Relationship Id="rId10" Type="http://schemas.openxmlformats.org/officeDocument/2006/relationships/slideLayout" Target="../slideLayouts/slideLayout28.xml"/><Relationship Id="rId9" Type="http://schemas.openxmlformats.org/officeDocument/2006/relationships/slideLayout" Target="../slideLayouts/slideLayout27.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10" Type="http://schemas.openxmlformats.org/officeDocument/2006/relationships/theme" Target="../theme/theme5.xml"/><Relationship Id="rId9" Type="http://schemas.openxmlformats.org/officeDocument/2006/relationships/slideLayout" Target="../slideLayouts/slideLayout37.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44" name="Shape 44"/>
        <p:cNvGrpSpPr/>
        <p:nvPr/>
      </p:nvGrpSpPr>
      <p:grpSpPr>
        <a:xfrm>
          <a:off x="0" y="0"/>
          <a:ext cx="0" cy="0"/>
          <a:chOff x="0" y="0"/>
          <a:chExt cx="0" cy="0"/>
        </a:xfrm>
      </p:grpSpPr>
      <p:sp>
        <p:nvSpPr>
          <p:cNvPr id="45" name="Google Shape;45;g139b5aa61ea_0_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6" name="Shape 86"/>
        <p:cNvGrpSpPr/>
        <p:nvPr/>
      </p:nvGrpSpPr>
      <p:grpSpPr>
        <a:xfrm>
          <a:off x="0" y="0"/>
          <a:ext cx="0" cy="0"/>
          <a:chOff x="0" y="0"/>
          <a:chExt cx="0" cy="0"/>
        </a:xfrm>
      </p:grpSpPr>
      <p:sp>
        <p:nvSpPr>
          <p:cNvPr id="87" name="Google Shape;87;g27635965fc0_0_19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29" name="Shape 129"/>
        <p:cNvGrpSpPr/>
        <p:nvPr/>
      </p:nvGrpSpPr>
      <p:grpSpPr>
        <a:xfrm>
          <a:off x="0" y="0"/>
          <a:ext cx="0" cy="0"/>
          <a:chOff x="0" y="0"/>
          <a:chExt cx="0" cy="0"/>
        </a:xfrm>
      </p:grpSpPr>
      <p:sp>
        <p:nvSpPr>
          <p:cNvPr id="130" name="Google Shape;130;g2768912105e_0_4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xml"/><Relationship Id="rId3" Type="http://schemas.openxmlformats.org/officeDocument/2006/relationships/hyperlink" Target="https://www.ft.com/video/ce61990f-ba96-4759-8979-139dd6ccd8d9" TargetMode="External"/><Relationship Id="rId4" Type="http://schemas.openxmlformats.org/officeDocument/2006/relationships/hyperlink" Target="https://www.ft.com/video/ce61990f-ba96-4759-8979-139dd6ccd8d9" TargetMode="External"/><Relationship Id="rId5" Type="http://schemas.openxmlformats.org/officeDocument/2006/relationships/image" Target="../media/image27.png"/><Relationship Id="rId6"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xml"/><Relationship Id="rId3" Type="http://schemas.openxmlformats.org/officeDocument/2006/relationships/image" Target="../media/image5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37.png"/><Relationship Id="rId4" Type="http://schemas.openxmlformats.org/officeDocument/2006/relationships/image" Target="../media/image35.png"/><Relationship Id="rId5" Type="http://schemas.openxmlformats.org/officeDocument/2006/relationships/image" Target="../media/image3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hyperlink" Target="http://www.youtube.com/watch?v=J-xEhaUxCy4" TargetMode="External"/><Relationship Id="rId4" Type="http://schemas.openxmlformats.org/officeDocument/2006/relationships/image" Target="../media/image3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6.xml"/><Relationship Id="rId3"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9.xml"/><Relationship Id="rId3"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0.xml"/><Relationship Id="rId3" Type="http://schemas.openxmlformats.org/officeDocument/2006/relationships/image" Target="../media/image5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1.xml"/><Relationship Id="rId3" Type="http://schemas.openxmlformats.org/officeDocument/2006/relationships/image" Target="../media/image52.pn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2.xml"/><Relationship Id="rId3" Type="http://schemas.openxmlformats.org/officeDocument/2006/relationships/image" Target="../media/image52.png"/><Relationship Id="rId4" Type="http://schemas.openxmlformats.org/officeDocument/2006/relationships/image" Target="../media/image41.png"/><Relationship Id="rId5" Type="http://schemas.openxmlformats.org/officeDocument/2006/relationships/hyperlink" Target="https://www.theguardian.com/technology/2022/jan/13/investors-sue-kim-kardashian-and-floyd-mayweather-jr-over-crypto-scheme-ethereummax"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3.xml"/><Relationship Id="rId3" Type="http://schemas.openxmlformats.org/officeDocument/2006/relationships/image" Target="../media/image50.png"/><Relationship Id="rId4" Type="http://schemas.openxmlformats.org/officeDocument/2006/relationships/hyperlink" Target="http://www.youtube.com/watch?v=CakdQBB5QnQ" TargetMode="External"/><Relationship Id="rId5" Type="http://schemas.openxmlformats.org/officeDocument/2006/relationships/image" Target="../media/image5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 Id="rId3" Type="http://schemas.openxmlformats.org/officeDocument/2006/relationships/hyperlink" Target="http://www.youtube.com/watch?v=3xVMpSI1GfE" TargetMode="External"/><Relationship Id="rId4" Type="http://schemas.openxmlformats.org/officeDocument/2006/relationships/image" Target="../media/image55.jpg"/><Relationship Id="rId5" Type="http://schemas.openxmlformats.org/officeDocument/2006/relationships/hyperlink" Target="https://youtu.be/3xVMpSI1GfE"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 Id="rId3" Type="http://schemas.openxmlformats.org/officeDocument/2006/relationships/image" Target="../media/image47.png"/><Relationship Id="rId4" Type="http://schemas.openxmlformats.org/officeDocument/2006/relationships/image" Target="../media/image56.png"/><Relationship Id="rId5" Type="http://schemas.openxmlformats.org/officeDocument/2006/relationships/hyperlink" Target="https://www.fca.org.uk/investsmart/crypto-basics#section-investing-in-crypto-"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image" Target="../media/image5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0.xml"/><Relationship Id="rId3" Type="http://schemas.openxmlformats.org/officeDocument/2006/relationships/hyperlink" Target="https://www.citizensadvice.org.uk/debt-and-money/" TargetMode="External"/><Relationship Id="rId4" Type="http://schemas.openxmlformats.org/officeDocument/2006/relationships/image" Target="../media/image43.png"/><Relationship Id="rId9" Type="http://schemas.openxmlformats.org/officeDocument/2006/relationships/image" Target="../media/image46.png"/><Relationship Id="rId5" Type="http://schemas.openxmlformats.org/officeDocument/2006/relationships/image" Target="../media/image45.png"/><Relationship Id="rId6" Type="http://schemas.openxmlformats.org/officeDocument/2006/relationships/hyperlink" Target="https://www.nationaldebtline.org/" TargetMode="External"/><Relationship Id="rId7" Type="http://schemas.openxmlformats.org/officeDocument/2006/relationships/hyperlink" Target="https://www.nationaldebtline.org/" TargetMode="External"/><Relationship Id="rId8" Type="http://schemas.openxmlformats.org/officeDocument/2006/relationships/hyperlink" Target="http://www.moneyadvicetrust.org/Pages/default.aspx"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1.xml"/><Relationship Id="rId3" Type="http://schemas.openxmlformats.org/officeDocument/2006/relationships/hyperlink" Target="https://www.ft.com/content/52c98479-e50a-4cb0-9f88-a427f1818e28" TargetMode="External"/><Relationship Id="rId4" Type="http://schemas.openxmlformats.org/officeDocument/2006/relationships/hyperlink" Target="https://www.nytimes.com/2021/08/05/business/hype-coins-cryptocurrency.html" TargetMode="External"/><Relationship Id="rId5" Type="http://schemas.openxmlformats.org/officeDocument/2006/relationships/hyperlink" Target="https://www.nytimes.com/2021/08/05/business/hype-coins-cryptocurrency.html" TargetMode="External"/><Relationship Id="rId6" Type="http://schemas.openxmlformats.org/officeDocument/2006/relationships/hyperlink" Target="https://www.cnet.com/personal-finance/crypto/cryptocurrency-pump-and-dump-schemes-what-you-should-know-about-these-scams/" TargetMode="External"/><Relationship Id="rId7" Type="http://schemas.openxmlformats.org/officeDocument/2006/relationships/hyperlink" Target="https://www.ft.com/content/2691366f-d381-40cd-a769-6559779151c2" TargetMode="External"/><Relationship Id="rId8" Type="http://schemas.openxmlformats.org/officeDocument/2006/relationships/hyperlink" Target="https://ftflic.com/learning-hub/"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40.png"/><Relationship Id="rId4" Type="http://schemas.openxmlformats.org/officeDocument/2006/relationships/image" Target="../media/image26.png"/><Relationship Id="rId10" Type="http://schemas.openxmlformats.org/officeDocument/2006/relationships/image" Target="../media/image22.png"/><Relationship Id="rId9" Type="http://schemas.openxmlformats.org/officeDocument/2006/relationships/image" Target="../media/image33.png"/><Relationship Id="rId5" Type="http://schemas.openxmlformats.org/officeDocument/2006/relationships/image" Target="../media/image30.png"/><Relationship Id="rId6" Type="http://schemas.openxmlformats.org/officeDocument/2006/relationships/image" Target="../media/image25.png"/><Relationship Id="rId7" Type="http://schemas.openxmlformats.org/officeDocument/2006/relationships/image" Target="../media/image28.png"/><Relationship Id="rId8"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hyperlink" Target="https://youtu.be/f7iXTyHGYX4" TargetMode="External"/><Relationship Id="rId4" Type="http://schemas.openxmlformats.org/officeDocument/2006/relationships/hyperlink" Target="http://www.youtube.com/watch?v=PFKke1jDX78" TargetMode="External"/><Relationship Id="rId5" Type="http://schemas.openxmlformats.org/officeDocument/2006/relationships/image" Target="../media/image2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62A33"/>
        </a:solidFill>
      </p:bgPr>
    </p:bg>
    <p:spTree>
      <p:nvGrpSpPr>
        <p:cNvPr id="178" name="Shape 178"/>
        <p:cNvGrpSpPr/>
        <p:nvPr/>
      </p:nvGrpSpPr>
      <p:grpSpPr>
        <a:xfrm>
          <a:off x="0" y="0"/>
          <a:ext cx="0" cy="0"/>
          <a:chOff x="0" y="0"/>
          <a:chExt cx="0" cy="0"/>
        </a:xfrm>
      </p:grpSpPr>
      <p:sp>
        <p:nvSpPr>
          <p:cNvPr id="179" name="Google Shape;179;g25ebdb82868_0_0"/>
          <p:cNvSpPr txBox="1"/>
          <p:nvPr>
            <p:ph type="ctrTitle"/>
          </p:nvPr>
        </p:nvSpPr>
        <p:spPr>
          <a:xfrm>
            <a:off x="360375" y="1253100"/>
            <a:ext cx="8012100" cy="1884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1" i="0" lang="en-GB" sz="4800" u="none" cap="none" strike="noStrike">
                <a:solidFill>
                  <a:schemeClr val="lt1"/>
                </a:solidFill>
                <a:latin typeface="Lato Black"/>
                <a:ea typeface="Lato Black"/>
                <a:cs typeface="Lato Black"/>
                <a:sym typeface="Lato Black"/>
              </a:rPr>
              <a:t>How to </a:t>
            </a:r>
            <a:r>
              <a:rPr b="1" lang="en-GB" sz="4800">
                <a:solidFill>
                  <a:schemeClr val="lt1"/>
                </a:solidFill>
                <a:latin typeface="Lato Black"/>
                <a:ea typeface="Lato Black"/>
                <a:cs typeface="Lato Black"/>
                <a:sym typeface="Lato Black"/>
              </a:rPr>
              <a:t>manage </a:t>
            </a:r>
            <a:endParaRPr b="1" sz="4800">
              <a:solidFill>
                <a:schemeClr val="lt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3600"/>
              <a:buFont typeface="Arial"/>
              <a:buNone/>
            </a:pPr>
            <a:r>
              <a:rPr b="1" lang="en-GB" sz="4800">
                <a:solidFill>
                  <a:schemeClr val="lt1"/>
                </a:solidFill>
                <a:latin typeface="Lato Black"/>
                <a:ea typeface="Lato Black"/>
                <a:cs typeface="Lato Black"/>
                <a:sym typeface="Lato Black"/>
              </a:rPr>
              <a:t>financial risk</a:t>
            </a:r>
            <a:r>
              <a:rPr b="1" i="0" lang="en-GB" sz="4800" u="none" cap="none" strike="noStrike">
                <a:solidFill>
                  <a:schemeClr val="lt1"/>
                </a:solidFill>
                <a:latin typeface="Lato Black"/>
                <a:ea typeface="Lato Black"/>
                <a:cs typeface="Lato Black"/>
                <a:sym typeface="Lato Black"/>
              </a:rPr>
              <a:t> </a:t>
            </a:r>
            <a:endParaRPr b="1" i="0" sz="4800" u="none" cap="none" strike="noStrike">
              <a:solidFill>
                <a:schemeClr val="lt1"/>
              </a:solidFill>
              <a:latin typeface="Lato Black"/>
              <a:ea typeface="Lato Black"/>
              <a:cs typeface="Lato Black"/>
              <a:sym typeface="Lato Black"/>
            </a:endParaRPr>
          </a:p>
        </p:txBody>
      </p:sp>
      <p:sp>
        <p:nvSpPr>
          <p:cNvPr id="180" name="Google Shape;180;g25ebdb82868_0_0"/>
          <p:cNvSpPr txBox="1"/>
          <p:nvPr/>
        </p:nvSpPr>
        <p:spPr>
          <a:xfrm>
            <a:off x="360375" y="4529800"/>
            <a:ext cx="6681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SzPts val="1000"/>
              <a:buFont typeface="Arial"/>
              <a:buNone/>
            </a:pPr>
            <a:r>
              <a:rPr b="1" lang="en-GB" sz="1000">
                <a:solidFill>
                  <a:schemeClr val="accent2"/>
                </a:solidFill>
              </a:rPr>
              <a:t>This session is aimed at Year 9 and is also appropriate or KS4 and KS5</a:t>
            </a:r>
            <a:endParaRPr b="1" sz="1000">
              <a:solidFill>
                <a:schemeClr val="accent2"/>
              </a:solidFill>
            </a:endParaRPr>
          </a:p>
          <a:p>
            <a:pPr indent="0" lvl="0" marL="0" marR="0" rtl="0" algn="l">
              <a:lnSpc>
                <a:spcPct val="100000"/>
              </a:lnSpc>
              <a:spcBef>
                <a:spcPts val="0"/>
              </a:spcBef>
              <a:spcAft>
                <a:spcPts val="0"/>
              </a:spcAft>
              <a:buClr>
                <a:srgbClr val="000000"/>
              </a:buClr>
              <a:buSzPts val="1000"/>
              <a:buFont typeface="Arial"/>
              <a:buNone/>
            </a:pPr>
            <a:r>
              <a:t/>
            </a:r>
            <a:endParaRPr b="1" sz="1000">
              <a:solidFill>
                <a:schemeClr val="accent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g164e30dc810_0_152"/>
          <p:cNvSpPr txBox="1"/>
          <p:nvPr/>
        </p:nvSpPr>
        <p:spPr>
          <a:xfrm>
            <a:off x="113375" y="1182625"/>
            <a:ext cx="6701100" cy="3988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400" u="none" cap="none" strike="noStrike">
                <a:solidFill>
                  <a:schemeClr val="dk1"/>
                </a:solidFill>
                <a:latin typeface="Lato"/>
                <a:ea typeface="Lato"/>
                <a:cs typeface="Lato"/>
                <a:sym typeface="Lato"/>
                <a:extLst>
                  <a:ext uri="http://customooxmlschemas.google.com/">
                    <go:slidesCustomData xmlns:go="http://customooxmlschemas.google.com/" textRoundtripDataId="7"/>
                  </a:ext>
                </a:extLst>
              </a:rPr>
              <a:t>Literacy </a:t>
            </a:r>
            <a:r>
              <a:rPr b="1" lang="en-GB" sz="2400">
                <a:solidFill>
                  <a:schemeClr val="dk1"/>
                </a:solidFill>
                <a:latin typeface="Lato"/>
                <a:ea typeface="Lato"/>
                <a:cs typeface="Lato"/>
                <a:sym typeface="Lato"/>
              </a:rPr>
              <a:t>r</a:t>
            </a:r>
            <a:r>
              <a:rPr b="1" i="0" lang="en-GB" sz="2400" u="none" cap="none" strike="noStrike">
                <a:solidFill>
                  <a:schemeClr val="dk1"/>
                </a:solidFill>
                <a:latin typeface="Lato"/>
                <a:ea typeface="Lato"/>
                <a:cs typeface="Lato"/>
                <a:sym typeface="Lato"/>
                <a:extLst>
                  <a:ext uri="http://customooxmlschemas.google.com/">
                    <go:slidesCustomData xmlns:go="http://customooxmlschemas.google.com/" textRoundtripDataId="8"/>
                  </a:ext>
                </a:extLst>
              </a:rPr>
              <a:t>esource</a:t>
            </a:r>
            <a:r>
              <a:rPr b="1" i="0" lang="en-GB" sz="2400" u="none" cap="none" strike="noStrike">
                <a:solidFill>
                  <a:schemeClr val="dk1"/>
                </a:solidFill>
                <a:latin typeface="Lato"/>
                <a:ea typeface="Lato"/>
                <a:cs typeface="Lato"/>
                <a:sym typeface="Lato"/>
              </a:rPr>
              <a:t> </a:t>
            </a:r>
            <a:endParaRPr b="1" i="0" sz="2400" u="none" cap="none" strike="noStrike">
              <a:solidFill>
                <a:schemeClr val="dk1"/>
              </a:solidFill>
              <a:latin typeface="Lato"/>
              <a:ea typeface="Lato"/>
              <a:cs typeface="Lato"/>
              <a:sym typeface="Lato"/>
            </a:endParaRPr>
          </a:p>
          <a:p>
            <a:pPr indent="0" lvl="0" marL="0" marR="0" rtl="0" algn="l">
              <a:lnSpc>
                <a:spcPct val="115000"/>
              </a:lnSpc>
              <a:spcBef>
                <a:spcPts val="0"/>
              </a:spcBef>
              <a:spcAft>
                <a:spcPts val="0"/>
              </a:spcAft>
              <a:buClr>
                <a:srgbClr val="000000"/>
              </a:buClr>
              <a:buSzPts val="2400"/>
              <a:buFont typeface="Arial"/>
              <a:buNone/>
            </a:pPr>
            <a:r>
              <a:t/>
            </a:r>
            <a:endParaRPr b="1" sz="2400">
              <a:solidFill>
                <a:schemeClr val="dk1"/>
              </a:solidFill>
              <a:latin typeface="Lato"/>
              <a:ea typeface="Lato"/>
              <a:cs typeface="Lato"/>
              <a:sym typeface="Lato"/>
            </a:endParaRPr>
          </a:p>
          <a:p>
            <a:pPr indent="0" lvl="0" marL="0" marR="0" rtl="0" algn="l">
              <a:lnSpc>
                <a:spcPct val="115000"/>
              </a:lnSpc>
              <a:spcBef>
                <a:spcPts val="0"/>
              </a:spcBef>
              <a:spcAft>
                <a:spcPts val="0"/>
              </a:spcAft>
              <a:buClr>
                <a:srgbClr val="000000"/>
              </a:buClr>
              <a:buSzPts val="2400"/>
              <a:buFont typeface="Arial"/>
              <a:buNone/>
            </a:pPr>
            <a:r>
              <a:rPr b="1" i="0" lang="en-GB" sz="2400" u="none" cap="none" strike="noStrike">
                <a:solidFill>
                  <a:schemeClr val="dk1"/>
                </a:solidFill>
                <a:latin typeface="Lato"/>
                <a:ea typeface="Lato"/>
                <a:cs typeface="Lato"/>
                <a:sym typeface="Lato"/>
              </a:rPr>
              <a:t>Cryptocurrency - </a:t>
            </a:r>
            <a:r>
              <a:rPr b="1" lang="en-GB" sz="2400">
                <a:solidFill>
                  <a:schemeClr val="dk1"/>
                </a:solidFill>
                <a:latin typeface="Lato"/>
                <a:ea typeface="Lato"/>
                <a:cs typeface="Lato"/>
                <a:sym typeface="Lato"/>
              </a:rPr>
              <a:t>b</a:t>
            </a:r>
            <a:r>
              <a:rPr b="1" i="0" lang="en-GB" sz="2400" u="none" cap="none" strike="noStrike">
                <a:solidFill>
                  <a:schemeClr val="dk1"/>
                </a:solidFill>
                <a:latin typeface="Lato"/>
                <a:ea typeface="Lato"/>
                <a:cs typeface="Lato"/>
                <a:sym typeface="Lato"/>
              </a:rPr>
              <a:t>itcoin</a:t>
            </a:r>
            <a:endParaRPr b="1" i="0" sz="2400" u="none" cap="none" strike="noStrike">
              <a:solidFill>
                <a:schemeClr val="dk1"/>
              </a:solidFill>
              <a:latin typeface="Lato"/>
              <a:ea typeface="Lato"/>
              <a:cs typeface="Lato"/>
              <a:sym typeface="Lato"/>
            </a:endParaRPr>
          </a:p>
          <a:p>
            <a:pPr indent="0" lvl="0" marL="0" marR="0" rtl="0" algn="l">
              <a:lnSpc>
                <a:spcPct val="115000"/>
              </a:lnSpc>
              <a:spcBef>
                <a:spcPts val="0"/>
              </a:spcBef>
              <a:spcAft>
                <a:spcPts val="0"/>
              </a:spcAft>
              <a:buClr>
                <a:srgbClr val="000000"/>
              </a:buClr>
              <a:buSzPts val="2400"/>
              <a:buFont typeface="Arial"/>
              <a:buNone/>
            </a:pPr>
            <a:r>
              <a:t/>
            </a:r>
            <a:endParaRPr b="1" i="0" sz="1800" u="none" cap="none" strike="noStrike">
              <a:solidFill>
                <a:schemeClr val="dk1"/>
              </a:solidFill>
              <a:latin typeface="Lato"/>
              <a:ea typeface="Lato"/>
              <a:cs typeface="Lato"/>
              <a:sym typeface="Lato"/>
            </a:endParaRPr>
          </a:p>
          <a:p>
            <a:pPr indent="-342900" lvl="0" marL="457200" marR="0" rtl="0" algn="l">
              <a:lnSpc>
                <a:spcPct val="115000"/>
              </a:lnSpc>
              <a:spcBef>
                <a:spcPts val="0"/>
              </a:spcBef>
              <a:spcAft>
                <a:spcPts val="0"/>
              </a:spcAft>
              <a:buClr>
                <a:schemeClr val="dk1"/>
              </a:buClr>
              <a:buSzPts val="1800"/>
              <a:buFont typeface="Lato"/>
              <a:buAutoNum type="arabicPeriod"/>
            </a:pPr>
            <a:r>
              <a:rPr b="1" i="0" lang="en-GB" sz="1800" u="none" cap="none" strike="noStrike">
                <a:solidFill>
                  <a:schemeClr val="dk1"/>
                </a:solidFill>
                <a:latin typeface="Lato"/>
                <a:ea typeface="Lato"/>
                <a:cs typeface="Lato"/>
                <a:sym typeface="Lato"/>
              </a:rPr>
              <a:t>Summarise your reading </a:t>
            </a:r>
            <a:r>
              <a:rPr b="1" lang="en-GB" sz="1800">
                <a:solidFill>
                  <a:schemeClr val="dk1"/>
                </a:solidFill>
                <a:latin typeface="Lato"/>
                <a:ea typeface="Lato"/>
                <a:cs typeface="Lato"/>
                <a:sym typeface="Lato"/>
              </a:rPr>
              <a:t>in</a:t>
            </a:r>
            <a:r>
              <a:rPr b="1" i="0" lang="en-GB" sz="1800" u="none" cap="none" strike="noStrike">
                <a:solidFill>
                  <a:schemeClr val="dk1"/>
                </a:solidFill>
                <a:latin typeface="Lato"/>
                <a:ea typeface="Lato"/>
                <a:cs typeface="Lato"/>
                <a:sym typeface="Lato"/>
              </a:rPr>
              <a:t> 30-50 words.</a:t>
            </a:r>
            <a:endParaRPr b="1" i="0" sz="1800" u="none" cap="none" strike="noStrike">
              <a:solidFill>
                <a:schemeClr val="dk1"/>
              </a:solidFill>
              <a:latin typeface="Lato"/>
              <a:ea typeface="Lato"/>
              <a:cs typeface="Lato"/>
              <a:sym typeface="Lato"/>
            </a:endParaRPr>
          </a:p>
          <a:p>
            <a:pPr indent="-342900" lvl="0" marL="457200" marR="0" rtl="0" algn="l">
              <a:lnSpc>
                <a:spcPct val="115000"/>
              </a:lnSpc>
              <a:spcBef>
                <a:spcPts val="0"/>
              </a:spcBef>
              <a:spcAft>
                <a:spcPts val="0"/>
              </a:spcAft>
              <a:buClr>
                <a:schemeClr val="dk1"/>
              </a:buClr>
              <a:buSzPts val="1800"/>
              <a:buFont typeface="Lato"/>
              <a:buAutoNum type="arabicPeriod"/>
            </a:pPr>
            <a:r>
              <a:rPr b="1" i="0" lang="en-GB" sz="1800" u="none" cap="none" strike="noStrike">
                <a:solidFill>
                  <a:schemeClr val="dk1"/>
                </a:solidFill>
                <a:latin typeface="Lato"/>
                <a:ea typeface="Lato"/>
                <a:cs typeface="Lato"/>
                <a:sym typeface="Lato"/>
              </a:rPr>
              <a:t>Select two points to create a whole class </a:t>
            </a:r>
            <a:r>
              <a:rPr b="1" lang="en-GB" sz="1800">
                <a:solidFill>
                  <a:schemeClr val="dk1"/>
                </a:solidFill>
                <a:latin typeface="Lato"/>
                <a:ea typeface="Lato"/>
                <a:cs typeface="Lato"/>
                <a:sym typeface="Lato"/>
              </a:rPr>
              <a:t>b</a:t>
            </a:r>
            <a:r>
              <a:rPr b="1" i="0" lang="en-GB" sz="1800" u="none" cap="none" strike="noStrike">
                <a:solidFill>
                  <a:schemeClr val="dk1"/>
                </a:solidFill>
                <a:latin typeface="Lato"/>
                <a:ea typeface="Lato"/>
                <a:cs typeface="Lato"/>
                <a:sym typeface="Lato"/>
              </a:rPr>
              <a:t>itcoin fact sheet </a:t>
            </a:r>
            <a:endParaRPr b="1" i="0" sz="1800" u="none" cap="none" strike="noStrike">
              <a:solidFill>
                <a:schemeClr val="dk1"/>
              </a:solidFill>
              <a:latin typeface="Lato"/>
              <a:ea typeface="Lato"/>
              <a:cs typeface="Lato"/>
              <a:sym typeface="Lato"/>
            </a:endParaRPr>
          </a:p>
          <a:p>
            <a:pPr indent="0" lvl="0" marL="0" marR="0" rtl="0" algn="l">
              <a:lnSpc>
                <a:spcPct val="115000"/>
              </a:lnSpc>
              <a:spcBef>
                <a:spcPts val="0"/>
              </a:spcBef>
              <a:spcAft>
                <a:spcPts val="0"/>
              </a:spcAft>
              <a:buClr>
                <a:srgbClr val="000000"/>
              </a:buClr>
              <a:buSzPts val="2400"/>
              <a:buFont typeface="Arial"/>
              <a:buNone/>
            </a:pPr>
            <a:r>
              <a:t/>
            </a:r>
            <a:endParaRPr b="1" i="0" sz="800" u="none" cap="none" strike="noStrike">
              <a:solidFill>
                <a:schemeClr val="dk1"/>
              </a:solidFill>
              <a:latin typeface="Lato"/>
              <a:ea typeface="Lato"/>
              <a:cs typeface="Lato"/>
              <a:sym typeface="Lato"/>
            </a:endParaRPr>
          </a:p>
          <a:p>
            <a:pPr indent="0" lvl="0" marL="0" marR="0" rtl="0" algn="l">
              <a:lnSpc>
                <a:spcPct val="115000"/>
              </a:lnSpc>
              <a:spcBef>
                <a:spcPts val="0"/>
              </a:spcBef>
              <a:spcAft>
                <a:spcPts val="0"/>
              </a:spcAft>
              <a:buClr>
                <a:srgbClr val="000000"/>
              </a:buClr>
              <a:buSzPts val="2400"/>
              <a:buFont typeface="Arial"/>
              <a:buNone/>
            </a:pPr>
            <a:r>
              <a:rPr b="1" i="0" lang="en-GB" sz="1800" u="none" cap="none" strike="noStrike">
                <a:solidFill>
                  <a:schemeClr val="dk1"/>
                </a:solidFill>
                <a:latin typeface="Lato"/>
                <a:ea typeface="Lato"/>
                <a:cs typeface="Lato"/>
                <a:sym typeface="Lato"/>
              </a:rPr>
              <a:t>Extension - Using two different colours, highlight the positives and negatives of using cryptocurrency.</a:t>
            </a:r>
            <a:endParaRPr b="1" i="0" sz="1800" u="none" cap="none" strike="noStrike">
              <a:solidFill>
                <a:schemeClr val="dk1"/>
              </a:solidFill>
              <a:latin typeface="Lato"/>
              <a:ea typeface="Lato"/>
              <a:cs typeface="Lato"/>
              <a:sym typeface="Lato"/>
            </a:endParaRPr>
          </a:p>
          <a:p>
            <a:pPr indent="0" lvl="0" marL="0" marR="0" rtl="0" algn="l">
              <a:lnSpc>
                <a:spcPct val="115000"/>
              </a:lnSpc>
              <a:spcBef>
                <a:spcPts val="0"/>
              </a:spcBef>
              <a:spcAft>
                <a:spcPts val="0"/>
              </a:spcAft>
              <a:buClr>
                <a:srgbClr val="000000"/>
              </a:buClr>
              <a:buSzPts val="2400"/>
              <a:buFont typeface="Arial"/>
              <a:buNone/>
            </a:pPr>
            <a:r>
              <a:t/>
            </a:r>
            <a:endParaRPr b="1" i="0" sz="2400" u="none" cap="none" strike="noStrike">
              <a:solidFill>
                <a:schemeClr val="dk1"/>
              </a:solidFill>
              <a:latin typeface="Lato"/>
              <a:ea typeface="Lato"/>
              <a:cs typeface="Lato"/>
              <a:sym typeface="Lato"/>
            </a:endParaRPr>
          </a:p>
          <a:p>
            <a:pPr indent="0" lvl="0" marL="0" marR="0" rtl="0" algn="l">
              <a:lnSpc>
                <a:spcPct val="115000"/>
              </a:lnSpc>
              <a:spcBef>
                <a:spcPts val="0"/>
              </a:spcBef>
              <a:spcAft>
                <a:spcPts val="0"/>
              </a:spcAft>
              <a:buClr>
                <a:srgbClr val="000000"/>
              </a:buClr>
              <a:buSzPts val="2400"/>
              <a:buFont typeface="Arial"/>
              <a:buNone/>
            </a:pPr>
            <a:r>
              <a:t/>
            </a:r>
            <a:endParaRPr b="1" i="0" sz="2400" u="none" cap="none" strike="noStrike">
              <a:solidFill>
                <a:schemeClr val="dk1"/>
              </a:solidFill>
              <a:latin typeface="Lato"/>
              <a:ea typeface="Lato"/>
              <a:cs typeface="Lato"/>
              <a:sym typeface="Lato"/>
            </a:endParaRPr>
          </a:p>
        </p:txBody>
      </p:sp>
      <p:sp>
        <p:nvSpPr>
          <p:cNvPr id="270" name="Google Shape;270;g164e30dc810_0_152"/>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a:latin typeface="Lato"/>
                <a:ea typeface="Lato"/>
                <a:cs typeface="Lato"/>
                <a:sym typeface="Lato"/>
              </a:rPr>
              <a:t>9</a:t>
            </a:r>
            <a:endParaRPr>
              <a:latin typeface="Lato"/>
              <a:ea typeface="Lato"/>
              <a:cs typeface="Lato"/>
              <a:sym typeface="Lato"/>
            </a:endParaRPr>
          </a:p>
        </p:txBody>
      </p:sp>
      <p:sp>
        <p:nvSpPr>
          <p:cNvPr id="271" name="Google Shape;271;g164e30dc810_0_152"/>
          <p:cNvSpPr txBox="1"/>
          <p:nvPr/>
        </p:nvSpPr>
        <p:spPr>
          <a:xfrm>
            <a:off x="93050" y="162200"/>
            <a:ext cx="79764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900" u="none" cap="none" strike="noStrike">
                <a:solidFill>
                  <a:schemeClr val="accent2"/>
                </a:solidFill>
                <a:latin typeface="Lato"/>
                <a:ea typeface="Lato"/>
                <a:cs typeface="Lato"/>
                <a:sym typeface="Lato"/>
              </a:rPr>
              <a:t>What is cryptocurrency?</a:t>
            </a:r>
            <a:endParaRPr b="1" i="0" sz="2900" u="none" cap="none" strike="noStrike">
              <a:solidFill>
                <a:schemeClr val="accent2"/>
              </a:solidFill>
              <a:latin typeface="Lato"/>
              <a:ea typeface="Lato"/>
              <a:cs typeface="Lato"/>
              <a:sym typeface="Lato"/>
            </a:endParaRPr>
          </a:p>
        </p:txBody>
      </p:sp>
      <p:sp>
        <p:nvSpPr>
          <p:cNvPr id="272" name="Google Shape;272;g164e30dc810_0_152"/>
          <p:cNvSpPr txBox="1"/>
          <p:nvPr/>
        </p:nvSpPr>
        <p:spPr>
          <a:xfrm>
            <a:off x="93050" y="4671800"/>
            <a:ext cx="35976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1" i="1" lang="en-GB" sz="1000" u="none" cap="none" strike="noStrike">
                <a:solidFill>
                  <a:schemeClr val="accent2"/>
                </a:solidFill>
                <a:latin typeface="Lato"/>
                <a:ea typeface="Lato"/>
                <a:cs typeface="Lato"/>
                <a:sym typeface="Lato"/>
              </a:rPr>
              <a:t>Resource </a:t>
            </a:r>
            <a:r>
              <a:rPr b="1" i="1" lang="en-GB" sz="1000">
                <a:solidFill>
                  <a:schemeClr val="accent2"/>
                </a:solidFill>
                <a:latin typeface="Lato"/>
                <a:ea typeface="Lato"/>
                <a:cs typeface="Lato"/>
                <a:sym typeface="Lato"/>
              </a:rPr>
              <a:t>1 | </a:t>
            </a:r>
            <a:r>
              <a:rPr b="1" i="1" lang="en-GB" sz="1000" u="none" cap="none" strike="noStrike">
                <a:solidFill>
                  <a:schemeClr val="accent2"/>
                </a:solidFill>
                <a:latin typeface="Lato"/>
                <a:ea typeface="Lato"/>
                <a:cs typeface="Lato"/>
                <a:sym typeface="Lato"/>
              </a:rPr>
              <a:t>Literacy Resource</a:t>
            </a:r>
            <a:endParaRPr b="0" i="0" sz="1000" u="none" cap="none" strike="noStrike">
              <a:solidFill>
                <a:srgbClr val="000000"/>
              </a:solidFill>
              <a:latin typeface="Arial"/>
              <a:ea typeface="Arial"/>
              <a:cs typeface="Arial"/>
              <a:sym typeface="Arial"/>
            </a:endParaRPr>
          </a:p>
        </p:txBody>
      </p:sp>
      <p:pic>
        <p:nvPicPr>
          <p:cNvPr id="273" name="Google Shape;273;g164e30dc810_0_152"/>
          <p:cNvPicPr preferRelativeResize="0"/>
          <p:nvPr/>
        </p:nvPicPr>
        <p:blipFill rotWithShape="1">
          <a:blip r:embed="rId3">
            <a:alphaModFix/>
          </a:blip>
          <a:srcRect b="15490" l="24096" r="24589" t="17305"/>
          <a:stretch/>
        </p:blipFill>
        <p:spPr>
          <a:xfrm rot="296938">
            <a:off x="6478651" y="1249769"/>
            <a:ext cx="2470651" cy="1985186"/>
          </a:xfrm>
          <a:prstGeom prst="rect">
            <a:avLst/>
          </a:prstGeom>
          <a:noFill/>
          <a:ln cap="flat" cmpd="sng" w="28575">
            <a:solidFill>
              <a:schemeClr val="accent2"/>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2768912105e_0_64"/>
          <p:cNvSpPr txBox="1"/>
          <p:nvPr/>
        </p:nvSpPr>
        <p:spPr>
          <a:xfrm>
            <a:off x="176350" y="223700"/>
            <a:ext cx="70212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3200" u="none" cap="none" strike="noStrike">
                <a:solidFill>
                  <a:srgbClr val="FF8022"/>
                </a:solidFill>
                <a:latin typeface="Lato"/>
                <a:ea typeface="Lato"/>
                <a:cs typeface="Lato"/>
                <a:sym typeface="Lato"/>
              </a:rPr>
              <a:t>Ethical considerations</a:t>
            </a:r>
            <a:endParaRPr b="1" i="0" sz="3200" u="none" cap="none" strike="noStrike">
              <a:solidFill>
                <a:srgbClr val="FF8022"/>
              </a:solidFill>
              <a:latin typeface="Lato"/>
              <a:ea typeface="Lato"/>
              <a:cs typeface="Lato"/>
              <a:sym typeface="Lato"/>
            </a:endParaRPr>
          </a:p>
        </p:txBody>
      </p:sp>
      <p:sp>
        <p:nvSpPr>
          <p:cNvPr id="279" name="Google Shape;279;g2768912105e_0_64"/>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GB"/>
              <a:t>‹#›</a:t>
            </a:fld>
            <a:endParaRPr/>
          </a:p>
        </p:txBody>
      </p:sp>
      <p:sp>
        <p:nvSpPr>
          <p:cNvPr id="280" name="Google Shape;280;g2768912105e_0_64"/>
          <p:cNvSpPr txBox="1"/>
          <p:nvPr/>
        </p:nvSpPr>
        <p:spPr>
          <a:xfrm>
            <a:off x="133075" y="1265600"/>
            <a:ext cx="6680700" cy="1416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en-GB" sz="1600" u="none" cap="none" strike="noStrike">
                <a:solidFill>
                  <a:srgbClr val="00A500"/>
                </a:solidFill>
                <a:latin typeface="Lato"/>
                <a:ea typeface="Lato"/>
                <a:cs typeface="Lato"/>
                <a:sym typeface="Lato"/>
              </a:rPr>
              <a:t>Environmental </a:t>
            </a:r>
            <a:endParaRPr b="1" sz="1600">
              <a:solidFill>
                <a:srgbClr val="00A5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600" u="none" cap="none" strike="noStrike">
                <a:solidFill>
                  <a:srgbClr val="000000"/>
                </a:solidFill>
                <a:latin typeface="Lato"/>
                <a:ea typeface="Lato"/>
                <a:cs typeface="Lato"/>
                <a:sym typeface="Lato"/>
              </a:rPr>
              <a:t>Cryptocurrencies can be </a:t>
            </a:r>
            <a:r>
              <a:rPr b="1" i="0" lang="en-GB" sz="1600" u="none" cap="none" strike="noStrike">
                <a:solidFill>
                  <a:srgbClr val="000000"/>
                </a:solidFill>
                <a:latin typeface="Lato"/>
                <a:ea typeface="Lato"/>
                <a:cs typeface="Lato"/>
                <a:sym typeface="Lato"/>
              </a:rPr>
              <a:t>environmentally unfriendly </a:t>
            </a:r>
            <a:r>
              <a:rPr b="0" i="0" lang="en-GB" sz="1600" u="none" cap="none" strike="noStrike">
                <a:solidFill>
                  <a:srgbClr val="000000"/>
                </a:solidFill>
                <a:latin typeface="Lato"/>
                <a:ea typeface="Lato"/>
                <a:cs typeface="Lato"/>
                <a:sym typeface="Lato"/>
              </a:rPr>
              <a:t>because it takes a </a:t>
            </a:r>
            <a:r>
              <a:rPr b="1" i="0" lang="en-GB" sz="1600" u="none" cap="none" strike="noStrike">
                <a:solidFill>
                  <a:srgbClr val="000000"/>
                </a:solidFill>
                <a:latin typeface="Lato"/>
                <a:ea typeface="Lato"/>
                <a:cs typeface="Lato"/>
                <a:sym typeface="Lato"/>
              </a:rPr>
              <a:t>large amount of energy</a:t>
            </a:r>
            <a:r>
              <a:rPr b="0" i="0" lang="en-GB" sz="1600" u="none" cap="none" strike="noStrike">
                <a:solidFill>
                  <a:srgbClr val="000000"/>
                </a:solidFill>
                <a:latin typeface="Lato"/>
                <a:ea typeface="Lato"/>
                <a:cs typeface="Lato"/>
                <a:sym typeface="Lato"/>
              </a:rPr>
              <a:t> to power the technology they require. </a:t>
            </a:r>
            <a:r>
              <a:rPr b="0"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9"/>
                  </a:ext>
                </a:extLst>
              </a:rPr>
              <a:t>Bitcoin alone uses </a:t>
            </a:r>
            <a:r>
              <a:rPr b="1" i="0" lang="en-GB" sz="1600" u="none" cap="none" strike="noStrike">
                <a:solidFill>
                  <a:srgbClr val="000000"/>
                </a:solidFill>
                <a:latin typeface="Lato"/>
                <a:ea typeface="Lato"/>
                <a:cs typeface="Lato"/>
                <a:sym typeface="Lato"/>
                <a:extLst>
                  <a:ext uri="http://customooxmlschemas.google.com/">
                    <go:slidesCustomData xmlns:go="http://customooxmlschemas.google.com/" textRoundtripDataId="10"/>
                  </a:ext>
                </a:extLst>
              </a:rPr>
              <a:t>more energy than some entire countries</a:t>
            </a:r>
            <a:r>
              <a:rPr b="1" i="0" lang="en-GB" sz="1600" u="none" cap="none" strike="noStrike">
                <a:solidFill>
                  <a:srgbClr val="000000"/>
                </a:solidFill>
                <a:latin typeface="Lato"/>
                <a:ea typeface="Lato"/>
                <a:cs typeface="Lato"/>
                <a:sym typeface="Lato"/>
              </a:rPr>
              <a:t>! </a:t>
            </a:r>
            <a:endParaRPr b="1"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600" u="none" cap="none" strike="noStrike">
                <a:solidFill>
                  <a:srgbClr val="000000"/>
                </a:solidFill>
                <a:latin typeface="Lato"/>
                <a:ea typeface="Lato"/>
                <a:cs typeface="Lato"/>
                <a:sym typeface="Lato"/>
              </a:rPr>
              <a:t>There are increasing efforts to try to make cryptocurrencies greener. </a:t>
            </a:r>
            <a:endParaRPr sz="1600">
              <a:latin typeface="Lato"/>
              <a:ea typeface="Lato"/>
              <a:cs typeface="Lato"/>
              <a:sym typeface="Lato"/>
            </a:endParaRPr>
          </a:p>
        </p:txBody>
      </p:sp>
      <p:sp>
        <p:nvSpPr>
          <p:cNvPr id="281" name="Google Shape;281;g2768912105e_0_64"/>
          <p:cNvSpPr txBox="1"/>
          <p:nvPr/>
        </p:nvSpPr>
        <p:spPr>
          <a:xfrm>
            <a:off x="133075" y="4717125"/>
            <a:ext cx="78054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000">
                <a:solidFill>
                  <a:schemeClr val="accent2"/>
                </a:solidFill>
                <a:latin typeface="Lato"/>
                <a:ea typeface="Lato"/>
                <a:cs typeface="Lato"/>
                <a:sym typeface="Lato"/>
              </a:rPr>
              <a:t>Watch the video 3:30 [optional] -  </a:t>
            </a:r>
            <a:r>
              <a:rPr lang="en-GB" sz="1000" u="sng">
                <a:solidFill>
                  <a:schemeClr val="accent2"/>
                </a:solidFill>
                <a:highlight>
                  <a:srgbClr val="FFFFFF"/>
                </a:highlight>
                <a:latin typeface="Lato"/>
                <a:ea typeface="Lato"/>
                <a:cs typeface="Lato"/>
                <a:sym typeface="Lato"/>
                <a:hlinkClick r:id="rId3">
                  <a:extLst>
                    <a:ext uri="{A12FA001-AC4F-418D-AE19-62706E023703}">
                      <ahyp:hlinkClr val="tx"/>
                    </a:ext>
                  </a:extLst>
                </a:hlinkClick>
              </a:rPr>
              <a:t>ht</a:t>
            </a:r>
            <a:r>
              <a:rPr lang="en-GB" sz="1000" u="sng">
                <a:solidFill>
                  <a:schemeClr val="accent2"/>
                </a:solidFill>
                <a:highlight>
                  <a:srgbClr val="FFFFFF"/>
                </a:highlight>
                <a:latin typeface="Lato"/>
                <a:ea typeface="Lato"/>
                <a:cs typeface="Lato"/>
                <a:sym typeface="Lato"/>
                <a:hlinkClick r:id="rId4">
                  <a:extLst>
                    <a:ext uri="{A12FA001-AC4F-418D-AE19-62706E023703}">
                      <ahyp:hlinkClr val="tx"/>
                    </a:ext>
                  </a:extLst>
                </a:hlinkClick>
                <a:extLst>
                  <a:ext uri="http://customooxmlschemas.google.com/">
                    <go:slidesCustomData xmlns:go="http://customooxmlschemas.google.com/" textRoundtripDataId="11"/>
                  </a:ext>
                </a:extLst>
              </a:rPr>
              <a:t>tps://www.ft.com/video/ce61990f-ba96-4759-8979-139dd6ccd8d9</a:t>
            </a:r>
            <a:endParaRPr sz="1000">
              <a:solidFill>
                <a:schemeClr val="accent2"/>
              </a:solidFill>
              <a:latin typeface="Lato"/>
              <a:ea typeface="Lato"/>
              <a:cs typeface="Lato"/>
              <a:sym typeface="Lato"/>
            </a:endParaRPr>
          </a:p>
        </p:txBody>
      </p:sp>
      <p:pic>
        <p:nvPicPr>
          <p:cNvPr id="282" name="Google Shape;282;g2768912105e_0_64"/>
          <p:cNvPicPr preferRelativeResize="0"/>
          <p:nvPr/>
        </p:nvPicPr>
        <p:blipFill>
          <a:blip r:embed="rId5">
            <a:alphaModFix/>
          </a:blip>
          <a:stretch>
            <a:fillRect/>
          </a:stretch>
        </p:blipFill>
        <p:spPr>
          <a:xfrm>
            <a:off x="7262875" y="1265600"/>
            <a:ext cx="1560900" cy="1392666"/>
          </a:xfrm>
          <a:prstGeom prst="rect">
            <a:avLst/>
          </a:prstGeom>
          <a:noFill/>
          <a:ln cap="flat" cmpd="sng" w="19050">
            <a:solidFill>
              <a:schemeClr val="accent2"/>
            </a:solidFill>
            <a:prstDash val="solid"/>
            <a:round/>
            <a:headEnd len="sm" w="sm" type="none"/>
            <a:tailEnd len="sm" w="sm" type="none"/>
          </a:ln>
        </p:spPr>
      </p:pic>
      <p:pic>
        <p:nvPicPr>
          <p:cNvPr id="283" name="Google Shape;283;g2768912105e_0_64"/>
          <p:cNvPicPr preferRelativeResize="0"/>
          <p:nvPr/>
        </p:nvPicPr>
        <p:blipFill>
          <a:blip r:embed="rId6">
            <a:alphaModFix/>
          </a:blip>
          <a:stretch>
            <a:fillRect/>
          </a:stretch>
        </p:blipFill>
        <p:spPr>
          <a:xfrm>
            <a:off x="7262875" y="2787284"/>
            <a:ext cx="1560899" cy="1392666"/>
          </a:xfrm>
          <a:prstGeom prst="rect">
            <a:avLst/>
          </a:prstGeom>
          <a:noFill/>
          <a:ln cap="flat" cmpd="sng" w="19050">
            <a:solidFill>
              <a:schemeClr val="accent2"/>
            </a:solidFill>
            <a:prstDash val="solid"/>
            <a:round/>
            <a:headEnd len="sm" w="sm" type="none"/>
            <a:tailEnd len="sm" w="sm" type="none"/>
          </a:ln>
        </p:spPr>
      </p:pic>
      <p:sp>
        <p:nvSpPr>
          <p:cNvPr id="284" name="Google Shape;284;g2768912105e_0_64"/>
          <p:cNvSpPr txBox="1"/>
          <p:nvPr/>
        </p:nvSpPr>
        <p:spPr>
          <a:xfrm>
            <a:off x="133075" y="2765250"/>
            <a:ext cx="66807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accent1"/>
                </a:solidFill>
                <a:latin typeface="Lato"/>
                <a:ea typeface="Lato"/>
                <a:cs typeface="Lato"/>
                <a:sym typeface="Lato"/>
              </a:rPr>
              <a:t>Social</a:t>
            </a:r>
            <a:br>
              <a:rPr lang="en-GB" sz="1600">
                <a:latin typeface="Lato"/>
                <a:ea typeface="Lato"/>
                <a:cs typeface="Lato"/>
                <a:sym typeface="Lato"/>
              </a:rPr>
            </a:br>
            <a:r>
              <a:rPr lang="en-GB" sz="1600">
                <a:latin typeface="Lato"/>
                <a:ea typeface="Lato"/>
                <a:cs typeface="Lato"/>
                <a:sym typeface="Lato"/>
              </a:rPr>
              <a:t>Some people get short time happiness from their cryptocurrencies going up and down, but others can end up </a:t>
            </a:r>
            <a:r>
              <a:rPr b="1" lang="en-GB" sz="1600">
                <a:latin typeface="Lato"/>
                <a:ea typeface="Lato"/>
                <a:cs typeface="Lato"/>
                <a:sym typeface="Lato"/>
              </a:rPr>
              <a:t>suffering from </a:t>
            </a:r>
            <a:r>
              <a:rPr b="1" lang="en-GB" sz="1600">
                <a:latin typeface="Lato"/>
                <a:ea typeface="Lato"/>
                <a:cs typeface="Lato"/>
                <a:sym typeface="Lato"/>
                <a:extLst>
                  <a:ext uri="http://customooxmlschemas.google.com/">
                    <go:slidesCustomData xmlns:go="http://customooxmlschemas.google.com/" textRoundtripDataId="12"/>
                  </a:ext>
                </a:extLst>
              </a:rPr>
              <a:t>severe</a:t>
            </a:r>
            <a:r>
              <a:rPr b="1" lang="en-GB" sz="1600">
                <a:latin typeface="Lato"/>
                <a:ea typeface="Lato"/>
                <a:cs typeface="Lato"/>
                <a:sym typeface="Lato"/>
              </a:rPr>
              <a:t> anxiety.</a:t>
            </a:r>
            <a:endParaRPr sz="1600">
              <a:latin typeface="Lato"/>
              <a:ea typeface="Lato"/>
              <a:cs typeface="Lato"/>
              <a:sym typeface="Lato"/>
            </a:endParaRPr>
          </a:p>
          <a:p>
            <a:pPr indent="0" lvl="0" marL="0" rtl="0" algn="l">
              <a:spcBef>
                <a:spcPts val="0"/>
              </a:spcBef>
              <a:spcAft>
                <a:spcPts val="0"/>
              </a:spcAft>
              <a:buNone/>
            </a:pPr>
            <a:r>
              <a:rPr lang="en-GB" sz="1600">
                <a:latin typeface="Lato"/>
                <a:ea typeface="Lato"/>
                <a:cs typeface="Lato"/>
                <a:sym typeface="Lato"/>
              </a:rPr>
              <a:t>Some people have ended up treating it like gambling or committing crimes to fund </a:t>
            </a:r>
            <a:r>
              <a:rPr lang="en-GB" sz="1600">
                <a:latin typeface="Lato"/>
                <a:ea typeface="Lato"/>
                <a:cs typeface="Lato"/>
                <a:sym typeface="Lato"/>
                <a:extLst>
                  <a:ext uri="http://customooxmlschemas.google.com/">
                    <go:slidesCustomData xmlns:go="http://customooxmlschemas.google.com/" textRoundtripDataId="13"/>
                  </a:ext>
                </a:extLst>
              </a:rPr>
              <a:t>it</a:t>
            </a:r>
            <a:r>
              <a:rPr lang="en-GB" sz="1600">
                <a:latin typeface="Lato"/>
                <a:ea typeface="Lato"/>
                <a:cs typeface="Lato"/>
                <a:sym typeface="Lato"/>
              </a:rPr>
              <a:t>. </a:t>
            </a:r>
            <a:endParaRPr sz="1600">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g2768912105e_0_73"/>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g2768912105e_0_73"/>
          <p:cNvSpPr txBox="1"/>
          <p:nvPr/>
        </p:nvSpPr>
        <p:spPr>
          <a:xfrm>
            <a:off x="176350" y="223700"/>
            <a:ext cx="70212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lang="en-GB" sz="3200">
                <a:solidFill>
                  <a:srgbClr val="FF8022"/>
                </a:solidFill>
                <a:latin typeface="Lato"/>
                <a:ea typeface="Lato"/>
                <a:cs typeface="Lato"/>
                <a:sym typeface="Lato"/>
              </a:rPr>
              <a:t>Did you know?</a:t>
            </a:r>
            <a:endParaRPr b="1" i="0" sz="3200" u="none" cap="none" strike="noStrike">
              <a:solidFill>
                <a:srgbClr val="FF8022"/>
              </a:solidFill>
              <a:latin typeface="Lato"/>
              <a:ea typeface="Lato"/>
              <a:cs typeface="Lato"/>
              <a:sym typeface="Lato"/>
            </a:endParaRPr>
          </a:p>
        </p:txBody>
      </p:sp>
      <p:sp>
        <p:nvSpPr>
          <p:cNvPr id="291" name="Google Shape;291;g2768912105e_0_73"/>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GB"/>
              <a:t>‹#›</a:t>
            </a:fld>
            <a:endParaRPr/>
          </a:p>
        </p:txBody>
      </p:sp>
      <p:sp>
        <p:nvSpPr>
          <p:cNvPr id="292" name="Google Shape;292;g2768912105e_0_73"/>
          <p:cNvSpPr txBox="1"/>
          <p:nvPr/>
        </p:nvSpPr>
        <p:spPr>
          <a:xfrm>
            <a:off x="271100" y="1677075"/>
            <a:ext cx="5136000" cy="1939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t/>
            </a:r>
            <a:endParaRPr b="1" sz="3000">
              <a:solidFill>
                <a:srgbClr val="00A500"/>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200"/>
              <a:buFont typeface="Arial"/>
              <a:buNone/>
            </a:pPr>
            <a:r>
              <a:rPr lang="en-GB" sz="2800">
                <a:latin typeface="Lato"/>
                <a:ea typeface="Lato"/>
                <a:cs typeface="Lato"/>
                <a:sym typeface="Lato"/>
              </a:rPr>
              <a:t>Mining Bitcoin uses more energy than the whole of Argentina!</a:t>
            </a:r>
            <a:endParaRPr b="1" i="0" sz="2500" u="sng" cap="none" strike="noStrike">
              <a:solidFill>
                <a:srgbClr val="000000"/>
              </a:solidFill>
              <a:latin typeface="Lato"/>
              <a:ea typeface="Lato"/>
              <a:cs typeface="Lato"/>
              <a:sym typeface="Lato"/>
            </a:endParaRPr>
          </a:p>
        </p:txBody>
      </p:sp>
      <p:sp>
        <p:nvSpPr>
          <p:cNvPr id="293" name="Google Shape;293;g2768912105e_0_73"/>
          <p:cNvSpPr/>
          <p:nvPr/>
        </p:nvSpPr>
        <p:spPr>
          <a:xfrm>
            <a:off x="7665525" y="4068700"/>
            <a:ext cx="1260600" cy="10305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4" name="Google Shape;294;g2768912105e_0_73"/>
          <p:cNvPicPr preferRelativeResize="0"/>
          <p:nvPr/>
        </p:nvPicPr>
        <p:blipFill>
          <a:blip r:embed="rId3">
            <a:alphaModFix/>
          </a:blip>
          <a:stretch>
            <a:fillRect/>
          </a:stretch>
        </p:blipFill>
        <p:spPr>
          <a:xfrm>
            <a:off x="5685481" y="1289025"/>
            <a:ext cx="3194269" cy="37202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164e30dc810_0_160"/>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GB">
                <a:latin typeface="Lato"/>
                <a:ea typeface="Lato"/>
                <a:cs typeface="Lato"/>
                <a:sym typeface="Lato"/>
              </a:rPr>
              <a:t>‹#›</a:t>
            </a:fld>
            <a:endParaRPr>
              <a:latin typeface="Lato"/>
              <a:ea typeface="Lato"/>
              <a:cs typeface="Lato"/>
              <a:sym typeface="Lato"/>
            </a:endParaRPr>
          </a:p>
        </p:txBody>
      </p:sp>
      <p:sp>
        <p:nvSpPr>
          <p:cNvPr id="300" name="Google Shape;300;g164e30dc810_0_160"/>
          <p:cNvSpPr txBox="1"/>
          <p:nvPr/>
        </p:nvSpPr>
        <p:spPr>
          <a:xfrm>
            <a:off x="0" y="162200"/>
            <a:ext cx="79281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3200"/>
              <a:buFont typeface="Arial"/>
              <a:buNone/>
            </a:pPr>
            <a:r>
              <a:rPr b="1" i="0" lang="en-GB" sz="2900" u="none" cap="none" strike="noStrike">
                <a:solidFill>
                  <a:schemeClr val="accent2"/>
                </a:solidFill>
                <a:latin typeface="Lato"/>
                <a:ea typeface="Lato"/>
                <a:cs typeface="Lato"/>
                <a:sym typeface="Lato"/>
              </a:rPr>
              <a:t>Cryptocurrency - the good and the bad</a:t>
            </a:r>
            <a:endParaRPr b="1" i="0" sz="2900" u="none" cap="none" strike="noStrike">
              <a:solidFill>
                <a:schemeClr val="accent2"/>
              </a:solidFill>
              <a:latin typeface="Lato"/>
              <a:ea typeface="Lato"/>
              <a:cs typeface="Lato"/>
              <a:sym typeface="Lato"/>
            </a:endParaRPr>
          </a:p>
        </p:txBody>
      </p:sp>
      <p:sp>
        <p:nvSpPr>
          <p:cNvPr id="301" name="Google Shape;301;g164e30dc810_0_160"/>
          <p:cNvSpPr txBox="1"/>
          <p:nvPr/>
        </p:nvSpPr>
        <p:spPr>
          <a:xfrm>
            <a:off x="249600" y="1258775"/>
            <a:ext cx="87678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400" u="none" cap="none" strike="noStrike">
                <a:solidFill>
                  <a:schemeClr val="dk1"/>
                </a:solidFill>
                <a:latin typeface="Lato"/>
                <a:ea typeface="Lato"/>
                <a:cs typeface="Lato"/>
                <a:sym typeface="Lato"/>
              </a:rPr>
              <a:t>What are some of the positives and negatives about </a:t>
            </a:r>
            <a:r>
              <a:rPr b="1" lang="en-GB" sz="2400">
                <a:solidFill>
                  <a:schemeClr val="dk1"/>
                </a:solidFill>
                <a:latin typeface="Lato"/>
                <a:ea typeface="Lato"/>
                <a:cs typeface="Lato"/>
                <a:sym typeface="Lato"/>
              </a:rPr>
              <a:t>b</a:t>
            </a:r>
            <a:r>
              <a:rPr b="1" i="0" lang="en-GB" sz="2400" u="none" cap="none" strike="noStrike">
                <a:solidFill>
                  <a:schemeClr val="dk1"/>
                </a:solidFill>
                <a:latin typeface="Lato"/>
                <a:ea typeface="Lato"/>
                <a:cs typeface="Lato"/>
                <a:sym typeface="Lato"/>
              </a:rPr>
              <a:t>itcoin? </a:t>
            </a:r>
            <a:endParaRPr b="0" i="0" sz="1400" u="none" cap="none" strike="noStrike">
              <a:solidFill>
                <a:srgbClr val="000000"/>
              </a:solidFill>
              <a:latin typeface="Arial"/>
              <a:ea typeface="Arial"/>
              <a:cs typeface="Arial"/>
              <a:sym typeface="Arial"/>
            </a:endParaRPr>
          </a:p>
        </p:txBody>
      </p:sp>
      <p:pic>
        <p:nvPicPr>
          <p:cNvPr id="302" name="Google Shape;302;g164e30dc810_0_160"/>
          <p:cNvPicPr preferRelativeResize="0"/>
          <p:nvPr/>
        </p:nvPicPr>
        <p:blipFill rotWithShape="1">
          <a:blip r:embed="rId3">
            <a:alphaModFix/>
          </a:blip>
          <a:srcRect b="0" l="0" r="0" t="0"/>
          <a:stretch/>
        </p:blipFill>
        <p:spPr>
          <a:xfrm>
            <a:off x="2791600" y="2052075"/>
            <a:ext cx="3261776" cy="2544944"/>
          </a:xfrm>
          <a:prstGeom prst="rect">
            <a:avLst/>
          </a:prstGeom>
          <a:noFill/>
          <a:ln>
            <a:noFill/>
          </a:ln>
        </p:spPr>
      </p:pic>
      <p:pic>
        <p:nvPicPr>
          <p:cNvPr id="303" name="Google Shape;303;g164e30dc810_0_160"/>
          <p:cNvPicPr preferRelativeResize="0"/>
          <p:nvPr/>
        </p:nvPicPr>
        <p:blipFill>
          <a:blip r:embed="rId4">
            <a:alphaModFix/>
          </a:blip>
          <a:stretch>
            <a:fillRect/>
          </a:stretch>
        </p:blipFill>
        <p:spPr>
          <a:xfrm>
            <a:off x="5292775" y="2357125"/>
            <a:ext cx="677100" cy="677100"/>
          </a:xfrm>
          <a:prstGeom prst="rect">
            <a:avLst/>
          </a:prstGeom>
          <a:noFill/>
          <a:ln>
            <a:noFill/>
          </a:ln>
        </p:spPr>
      </p:pic>
      <p:pic>
        <p:nvPicPr>
          <p:cNvPr id="304" name="Google Shape;304;g164e30dc810_0_160"/>
          <p:cNvPicPr preferRelativeResize="0"/>
          <p:nvPr/>
        </p:nvPicPr>
        <p:blipFill>
          <a:blip r:embed="rId5">
            <a:alphaModFix/>
          </a:blip>
          <a:stretch>
            <a:fillRect/>
          </a:stretch>
        </p:blipFill>
        <p:spPr>
          <a:xfrm>
            <a:off x="2915454" y="2357125"/>
            <a:ext cx="856521" cy="677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g164e30dc810_0_177"/>
          <p:cNvSpPr txBox="1"/>
          <p:nvPr/>
        </p:nvSpPr>
        <p:spPr>
          <a:xfrm>
            <a:off x="274500" y="269902"/>
            <a:ext cx="70212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lang="en-GB" sz="2900">
                <a:solidFill>
                  <a:schemeClr val="accent2"/>
                </a:solidFill>
                <a:latin typeface="Lato"/>
                <a:ea typeface="Lato"/>
                <a:cs typeface="Lato"/>
                <a:sym typeface="Lato"/>
              </a:rPr>
              <a:t>5 myths about cryptocurrency</a:t>
            </a:r>
            <a:endParaRPr b="1" i="0" sz="2900" u="none" cap="none" strike="noStrike">
              <a:solidFill>
                <a:schemeClr val="accent2"/>
              </a:solidFill>
              <a:latin typeface="Lato"/>
              <a:ea typeface="Lato"/>
              <a:cs typeface="Lato"/>
              <a:sym typeface="Lato"/>
            </a:endParaRPr>
          </a:p>
        </p:txBody>
      </p:sp>
      <p:sp>
        <p:nvSpPr>
          <p:cNvPr id="310" name="Google Shape;310;g164e30dc810_0_177"/>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b="1" lang="en-GB">
                <a:solidFill>
                  <a:schemeClr val="dk1"/>
                </a:solidFill>
              </a:rPr>
              <a:t>‹#›</a:t>
            </a:fld>
            <a:endParaRPr b="1">
              <a:solidFill>
                <a:schemeClr val="dk1"/>
              </a:solidFill>
            </a:endParaRPr>
          </a:p>
        </p:txBody>
      </p:sp>
      <p:pic>
        <p:nvPicPr>
          <p:cNvPr descr="Here are 5 myths about cryptocurrencies -made in collaboration with Ishaan Bhimjiyani @Revishaan" id="311" name="Google Shape;311;g164e30dc810_0_177" title="5 myths about cryptocurrencies from Ishaan @Revishaan">
            <a:hlinkClick r:id="rId3"/>
          </p:cNvPr>
          <p:cNvPicPr preferRelativeResize="0"/>
          <p:nvPr/>
        </p:nvPicPr>
        <p:blipFill>
          <a:blip r:embed="rId4">
            <a:alphaModFix/>
          </a:blip>
          <a:stretch>
            <a:fillRect/>
          </a:stretch>
        </p:blipFill>
        <p:spPr>
          <a:xfrm>
            <a:off x="1824225" y="1081250"/>
            <a:ext cx="5495550" cy="3569475"/>
          </a:xfrm>
          <a:prstGeom prst="rect">
            <a:avLst/>
          </a:prstGeom>
          <a:noFill/>
          <a:ln cap="flat" cmpd="sng" w="28575">
            <a:solidFill>
              <a:schemeClr val="accent2"/>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g1a6729e0c41_0_0"/>
          <p:cNvSpPr txBox="1"/>
          <p:nvPr/>
        </p:nvSpPr>
        <p:spPr>
          <a:xfrm>
            <a:off x="379375" y="1287575"/>
            <a:ext cx="7661100" cy="8619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0000"/>
              </a:lnSpc>
              <a:spcBef>
                <a:spcPts val="0"/>
              </a:spcBef>
              <a:spcAft>
                <a:spcPts val="0"/>
              </a:spcAft>
              <a:buClr>
                <a:srgbClr val="231F20"/>
              </a:buClr>
              <a:buSzPts val="2200"/>
              <a:buFont typeface="Lato"/>
              <a:buAutoNum type="arabicPeriod"/>
            </a:pPr>
            <a:r>
              <a:rPr b="0" i="0" lang="en-GB" sz="2200" u="none" cap="none" strike="noStrike">
                <a:solidFill>
                  <a:srgbClr val="231F20"/>
                </a:solidFill>
                <a:latin typeface="Lato"/>
                <a:ea typeface="Lato"/>
                <a:cs typeface="Lato"/>
                <a:sym typeface="Lato"/>
              </a:rPr>
              <a:t>There are about ……………..cryptocurrencies worldwide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0" i="0" sz="2200" u="none" cap="none" strike="noStrike">
              <a:solidFill>
                <a:srgbClr val="231F20"/>
              </a:solidFill>
              <a:latin typeface="Lato"/>
              <a:ea typeface="Lato"/>
              <a:cs typeface="Lato"/>
              <a:sym typeface="Lato"/>
            </a:endParaRPr>
          </a:p>
        </p:txBody>
      </p:sp>
      <p:sp>
        <p:nvSpPr>
          <p:cNvPr id="317" name="Google Shape;317;g1a6729e0c41_0_0"/>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sp>
        <p:nvSpPr>
          <p:cNvPr id="318" name="Google Shape;318;g1a6729e0c41_0_0"/>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19" name="Google Shape;319;g1a6729e0c41_0_0"/>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320" name="Google Shape;320;g1a6729e0c41_0_0"/>
          <p:cNvGraphicFramePr/>
          <p:nvPr/>
        </p:nvGraphicFramePr>
        <p:xfrm>
          <a:off x="952500" y="2114550"/>
          <a:ext cx="3000000" cy="3000000"/>
        </p:xfrm>
        <a:graphic>
          <a:graphicData uri="http://schemas.openxmlformats.org/drawingml/2006/table">
            <a:tbl>
              <a:tblPr>
                <a:noFill/>
                <a:tableStyleId>{DB9423D3-DECE-4909-866C-51E1803FB323}</a:tableStyleId>
              </a:tblPr>
              <a:tblGrid>
                <a:gridCol w="2413000"/>
                <a:gridCol w="2413000"/>
                <a:gridCol w="2413000"/>
              </a:tblGrid>
              <a:tr h="381000">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750</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7,200</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10,000</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
        <p:nvSpPr>
          <p:cNvPr id="321" name="Google Shape;321;g1a6729e0c41_0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13</a:t>
            </a:r>
            <a:endParaRPr sz="1400">
              <a:solidFill>
                <a:schemeClr val="dk1"/>
              </a:solidFill>
              <a:latin typeface="Lato"/>
              <a:ea typeface="Lato"/>
              <a:cs typeface="Lato"/>
              <a:sym typeface="La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g1a6729e0c41_0_9"/>
          <p:cNvSpPr txBox="1"/>
          <p:nvPr/>
        </p:nvSpPr>
        <p:spPr>
          <a:xfrm>
            <a:off x="379375" y="1287575"/>
            <a:ext cx="8297400" cy="12006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0000"/>
              </a:lnSpc>
              <a:spcBef>
                <a:spcPts val="0"/>
              </a:spcBef>
              <a:spcAft>
                <a:spcPts val="0"/>
              </a:spcAft>
              <a:buClr>
                <a:srgbClr val="231F20"/>
              </a:buClr>
              <a:buSzPts val="2200"/>
              <a:buFont typeface="Lato"/>
              <a:buAutoNum type="arabicPeriod"/>
            </a:pPr>
            <a:r>
              <a:rPr b="0" i="0" lang="en-GB" sz="2200" u="none" cap="none" strike="noStrike">
                <a:solidFill>
                  <a:srgbClr val="231F20"/>
                </a:solidFill>
                <a:latin typeface="Lato"/>
                <a:ea typeface="Lato"/>
                <a:cs typeface="Lato"/>
                <a:sym typeface="Lato"/>
              </a:rPr>
              <a:t>There are about ……………..cryptocurrencies worldwide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1" i="0" sz="2200" u="none" cap="none" strike="noStrike">
              <a:solidFill>
                <a:srgbClr val="231F20"/>
              </a:solidFill>
              <a:latin typeface="Lato"/>
              <a:ea typeface="Lato"/>
              <a:cs typeface="Lato"/>
              <a:sym typeface="Lato"/>
            </a:endParaRPr>
          </a:p>
        </p:txBody>
      </p:sp>
      <p:sp>
        <p:nvSpPr>
          <p:cNvPr id="327" name="Google Shape;327;g1a6729e0c41_0_9"/>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sp>
        <p:nvSpPr>
          <p:cNvPr id="328" name="Google Shape;328;g1a6729e0c41_0_9"/>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29" name="Google Shape;329;g1a6729e0c41_0_9"/>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330" name="Google Shape;330;g1a6729e0c41_0_9"/>
          <p:cNvGraphicFramePr/>
          <p:nvPr/>
        </p:nvGraphicFramePr>
        <p:xfrm>
          <a:off x="952500" y="2114550"/>
          <a:ext cx="3000000" cy="3000000"/>
        </p:xfrm>
        <a:graphic>
          <a:graphicData uri="http://schemas.openxmlformats.org/drawingml/2006/table">
            <a:tbl>
              <a:tblPr>
                <a:noFill/>
                <a:tableStyleId>{DB9423D3-DECE-4909-866C-51E1803FB323}</a:tableStyleId>
              </a:tblPr>
              <a:tblGrid>
                <a:gridCol w="2413000"/>
                <a:gridCol w="2413000"/>
                <a:gridCol w="2413000"/>
              </a:tblGrid>
              <a:tr h="381000">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750 </a:t>
                      </a:r>
                      <a:endParaRPr b="1" sz="1400" u="none" cap="none" strike="noStrike">
                        <a:solidFill>
                          <a:srgbClr val="231F20"/>
                        </a:solidFill>
                        <a:latin typeface="Lato"/>
                        <a:ea typeface="Lato"/>
                        <a:cs typeface="Lato"/>
                        <a:sym typeface="Lato"/>
                      </a:endParaRPr>
                    </a:p>
                    <a:p>
                      <a:pPr indent="0" lvl="0" marL="0" marR="0" rtl="0" algn="l">
                        <a:lnSpc>
                          <a:spcPct val="100000"/>
                        </a:lnSpc>
                        <a:spcBef>
                          <a:spcPts val="1200"/>
                        </a:spcBef>
                        <a:spcAft>
                          <a:spcPts val="0"/>
                        </a:spcAft>
                        <a:buClr>
                          <a:srgbClr val="000000"/>
                        </a:buClr>
                        <a:buSzPts val="1400"/>
                        <a:buFont typeface="Arial"/>
                        <a:buNone/>
                      </a:pPr>
                      <a:r>
                        <a:t/>
                      </a:r>
                      <a:endParaRPr b="1" sz="1400" u="none" cap="none" strike="noStrike">
                        <a:solidFill>
                          <a:srgbClr val="231F20"/>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7,200</a:t>
                      </a:r>
                      <a:endParaRPr b="1" sz="1400" u="none" cap="none" strike="noStrike">
                        <a:solidFill>
                          <a:srgbClr val="231F20"/>
                        </a:solidFill>
                        <a:latin typeface="Lato"/>
                        <a:ea typeface="Lato"/>
                        <a:cs typeface="Lato"/>
                        <a:sym typeface="Lato"/>
                      </a:endParaRPr>
                    </a:p>
                    <a:p>
                      <a:pPr indent="0" lvl="0" marL="0" marR="0" rtl="0" algn="ctr">
                        <a:lnSpc>
                          <a:spcPct val="100000"/>
                        </a:lnSpc>
                        <a:spcBef>
                          <a:spcPts val="1200"/>
                        </a:spcBef>
                        <a:spcAft>
                          <a:spcPts val="0"/>
                        </a:spcAft>
                        <a:buClr>
                          <a:srgbClr val="000000"/>
                        </a:buClr>
                        <a:buSzPts val="1400"/>
                        <a:buFont typeface="Arial"/>
                        <a:buNone/>
                      </a:pPr>
                      <a:r>
                        <a:t/>
                      </a:r>
                      <a:endParaRPr b="1" sz="1400" u="none" cap="none" strike="noStrike">
                        <a:solidFill>
                          <a:srgbClr val="231F20"/>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10,000</a:t>
                      </a:r>
                      <a:endParaRPr b="1" sz="1400" u="none" cap="none" strike="noStrike">
                        <a:solidFill>
                          <a:srgbClr val="231F20"/>
                        </a:solidFill>
                        <a:latin typeface="Lato"/>
                        <a:ea typeface="Lato"/>
                        <a:cs typeface="Lato"/>
                        <a:sym typeface="Lato"/>
                      </a:endParaRPr>
                    </a:p>
                    <a:p>
                      <a:pPr indent="0" lvl="0" marL="0" marR="0" rtl="0" algn="ctr">
                        <a:lnSpc>
                          <a:spcPct val="100000"/>
                        </a:lnSpc>
                        <a:spcBef>
                          <a:spcPts val="1200"/>
                        </a:spcBef>
                        <a:spcAft>
                          <a:spcPts val="0"/>
                        </a:spcAft>
                        <a:buClr>
                          <a:srgbClr val="000000"/>
                        </a:buClr>
                        <a:buSzPts val="1400"/>
                        <a:buFont typeface="Arial"/>
                        <a:buNone/>
                      </a:pPr>
                      <a:r>
                        <a:t/>
                      </a:r>
                      <a:endParaRPr b="1" sz="1400" u="none" cap="none" strike="noStrike">
                        <a:solidFill>
                          <a:srgbClr val="231F20"/>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
        <p:nvSpPr>
          <p:cNvPr id="331" name="Google Shape;331;g1a6729e0c41_0_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14</a:t>
            </a:r>
            <a:endParaRPr sz="1400">
              <a:solidFill>
                <a:schemeClr val="dk1"/>
              </a:solidFill>
              <a:latin typeface="Lato"/>
              <a:ea typeface="Lato"/>
              <a:cs typeface="Lato"/>
              <a:sym typeface="La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1a6729e0c41_0_18"/>
          <p:cNvSpPr txBox="1"/>
          <p:nvPr/>
        </p:nvSpPr>
        <p:spPr>
          <a:xfrm>
            <a:off x="379375" y="1287575"/>
            <a:ext cx="76611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Lato"/>
                <a:ea typeface="Lato"/>
                <a:cs typeface="Lato"/>
                <a:sym typeface="Lato"/>
              </a:rPr>
              <a:t>2. Who can own a cryptocurrency?</a:t>
            </a:r>
            <a:endParaRPr b="0" i="0" sz="20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0" i="0" sz="2200" u="none" cap="none" strike="noStrike">
              <a:solidFill>
                <a:srgbClr val="231F20"/>
              </a:solidFill>
              <a:latin typeface="Lato"/>
              <a:ea typeface="Lato"/>
              <a:cs typeface="Lato"/>
              <a:sym typeface="Lato"/>
            </a:endParaRPr>
          </a:p>
        </p:txBody>
      </p:sp>
      <p:sp>
        <p:nvSpPr>
          <p:cNvPr id="337" name="Google Shape;337;g1a6729e0c41_0_18"/>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sp>
        <p:nvSpPr>
          <p:cNvPr id="338" name="Google Shape;338;g1a6729e0c41_0_18"/>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39" name="Google Shape;339;g1a6729e0c41_0_18"/>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340" name="Google Shape;340;g1a6729e0c41_0_18"/>
          <p:cNvGraphicFramePr/>
          <p:nvPr/>
        </p:nvGraphicFramePr>
        <p:xfrm>
          <a:off x="952500" y="2038350"/>
          <a:ext cx="3000000" cy="3000000"/>
        </p:xfrm>
        <a:graphic>
          <a:graphicData uri="http://schemas.openxmlformats.org/drawingml/2006/table">
            <a:tbl>
              <a:tblPr>
                <a:noFill/>
                <a:tableStyleId>{DB9423D3-DECE-4909-866C-51E1803FB323}</a:tableStyleId>
              </a:tblPr>
              <a:tblGrid>
                <a:gridCol w="2413000"/>
                <a:gridCol w="2413000"/>
                <a:gridCol w="2413000"/>
              </a:tblGrid>
              <a:tr h="381000">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Anyone</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People over the age of 16</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People that have been financially trained</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
        <p:nvSpPr>
          <p:cNvPr id="341" name="Google Shape;341;g1a6729e0c41_0_18"/>
          <p:cNvSpPr txBox="1"/>
          <p:nvPr>
            <p:ph idx="12" type="sldNum"/>
          </p:nvPr>
        </p:nvSpPr>
        <p:spPr>
          <a:xfrm>
            <a:off x="8676700" y="422599"/>
            <a:ext cx="473700" cy="2058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15</a:t>
            </a:r>
            <a:endParaRPr sz="1400">
              <a:solidFill>
                <a:schemeClr val="dk1"/>
              </a:solidFill>
              <a:latin typeface="Lato"/>
              <a:ea typeface="Lato"/>
              <a:cs typeface="Lato"/>
              <a:sym typeface="La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g1a6729e0c41_0_27"/>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graphicFrame>
        <p:nvGraphicFramePr>
          <p:cNvPr id="347" name="Google Shape;347;g1a6729e0c41_0_27"/>
          <p:cNvGraphicFramePr/>
          <p:nvPr/>
        </p:nvGraphicFramePr>
        <p:xfrm>
          <a:off x="952500" y="1885950"/>
          <a:ext cx="3000000" cy="3000000"/>
        </p:xfrm>
        <a:graphic>
          <a:graphicData uri="http://schemas.openxmlformats.org/drawingml/2006/table">
            <a:tbl>
              <a:tblPr>
                <a:noFill/>
                <a:tableStyleId>{DB9423D3-DECE-4909-866C-51E1803FB323}</a:tableStyleId>
              </a:tblPr>
              <a:tblGrid>
                <a:gridCol w="2413000"/>
                <a:gridCol w="2413000"/>
                <a:gridCol w="2413000"/>
              </a:tblGrid>
              <a:tr h="419100">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r>
              <a:tr h="86285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Anyone</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sz="1400" u="none" cap="none" strike="noStrike">
                        <a:solidFill>
                          <a:srgbClr val="231F20"/>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People over the age of 16</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sz="1400" u="none" cap="none" strike="noStrike">
                        <a:solidFill>
                          <a:srgbClr val="231F20"/>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People that have been financially trained</a:t>
                      </a:r>
                      <a:endParaRPr b="1" sz="16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
        <p:nvSpPr>
          <p:cNvPr id="348" name="Google Shape;348;g1a6729e0c41_0_27"/>
          <p:cNvSpPr/>
          <p:nvPr/>
        </p:nvSpPr>
        <p:spPr>
          <a:xfrm>
            <a:off x="960125" y="3431450"/>
            <a:ext cx="7239000" cy="921900"/>
          </a:xfrm>
          <a:prstGeom prst="rect">
            <a:avLst/>
          </a:prstGeom>
          <a:solidFill>
            <a:schemeClr val="accent6"/>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chemeClr val="dk1"/>
                </a:solidFill>
                <a:latin typeface="Lato"/>
                <a:ea typeface="Lato"/>
                <a:cs typeface="Lato"/>
                <a:sym typeface="Lato"/>
              </a:rPr>
              <a:t>Note that this is different to opening an account or trading. Most popular cryptocurrency exchanges, such as traditional brokerage firms, prevent anyone under 18 years of age from opening a trading account.</a:t>
            </a:r>
            <a:endParaRPr b="1" i="0" sz="1600" u="none" cap="none" strike="noStrike">
              <a:solidFill>
                <a:schemeClr val="dk1"/>
              </a:solidFill>
              <a:latin typeface="Lato"/>
              <a:ea typeface="Lato"/>
              <a:cs typeface="Lato"/>
              <a:sym typeface="Lato"/>
            </a:endParaRPr>
          </a:p>
        </p:txBody>
      </p:sp>
      <p:sp>
        <p:nvSpPr>
          <p:cNvPr id="349" name="Google Shape;349;g1a6729e0c41_0_27"/>
          <p:cNvSpPr txBox="1"/>
          <p:nvPr/>
        </p:nvSpPr>
        <p:spPr>
          <a:xfrm>
            <a:off x="379375" y="1287575"/>
            <a:ext cx="76611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Lato"/>
                <a:ea typeface="Lato"/>
                <a:cs typeface="Lato"/>
                <a:sym typeface="Lato"/>
              </a:rPr>
              <a:t>2. Who can own a cryptocurrency?</a:t>
            </a:r>
            <a:endParaRPr b="0" i="0" sz="2200" u="none" cap="none" strike="noStrike">
              <a:solidFill>
                <a:srgbClr val="231F20"/>
              </a:solidFill>
              <a:latin typeface="Lato"/>
              <a:ea typeface="Lato"/>
              <a:cs typeface="Lato"/>
              <a:sym typeface="Lato"/>
            </a:endParaRPr>
          </a:p>
        </p:txBody>
      </p:sp>
      <p:sp>
        <p:nvSpPr>
          <p:cNvPr id="350" name="Google Shape;350;g1a6729e0c41_0_2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16</a:t>
            </a:r>
            <a:endParaRPr b="1" sz="1400">
              <a:solidFill>
                <a:schemeClr val="dk1"/>
              </a:solidFill>
              <a:latin typeface="Lato"/>
              <a:ea typeface="Lato"/>
              <a:cs typeface="Lato"/>
              <a:sym typeface="Lat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g1a6729e0c41_0_37"/>
          <p:cNvSpPr txBox="1"/>
          <p:nvPr/>
        </p:nvSpPr>
        <p:spPr>
          <a:xfrm>
            <a:off x="379375" y="1287575"/>
            <a:ext cx="76611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Lato"/>
                <a:ea typeface="Lato"/>
                <a:cs typeface="Lato"/>
                <a:sym typeface="Lato"/>
              </a:rPr>
              <a:t>3. Which of these sets of words accurately define Bitcoin?</a:t>
            </a:r>
            <a:endParaRPr b="0" i="0" sz="20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0" i="0" sz="2200" u="none" cap="none" strike="noStrike">
              <a:solidFill>
                <a:srgbClr val="231F20"/>
              </a:solidFill>
              <a:latin typeface="Lato"/>
              <a:ea typeface="Lato"/>
              <a:cs typeface="Lato"/>
              <a:sym typeface="Lato"/>
            </a:endParaRPr>
          </a:p>
        </p:txBody>
      </p:sp>
      <p:sp>
        <p:nvSpPr>
          <p:cNvPr id="356" name="Google Shape;356;g1a6729e0c41_0_37"/>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sp>
        <p:nvSpPr>
          <p:cNvPr id="357" name="Google Shape;357;g1a6729e0c41_0_37"/>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58" name="Google Shape;358;g1a6729e0c41_0_37"/>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359" name="Google Shape;359;g1a6729e0c41_0_37"/>
          <p:cNvGraphicFramePr/>
          <p:nvPr/>
        </p:nvGraphicFramePr>
        <p:xfrm>
          <a:off x="952500" y="2038350"/>
          <a:ext cx="3000000" cy="3000000"/>
        </p:xfrm>
        <a:graphic>
          <a:graphicData uri="http://schemas.openxmlformats.org/drawingml/2006/table">
            <a:tbl>
              <a:tblPr>
                <a:noFill/>
                <a:tableStyleId>{DB9423D3-DECE-4909-866C-51E1803FB323}</a:tableStyleId>
              </a:tblPr>
              <a:tblGrid>
                <a:gridCol w="2413000"/>
                <a:gridCol w="2413000"/>
                <a:gridCol w="2413000"/>
              </a:tblGrid>
              <a:tr h="381000">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High-risk</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Low-risk and volatile</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High-risk and volatile</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
        <p:nvSpPr>
          <p:cNvPr id="360" name="Google Shape;360;g1a6729e0c41_0_3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17</a:t>
            </a:r>
            <a:endParaRPr b="1" sz="1400">
              <a:solidFill>
                <a:schemeClr val="dk1"/>
              </a:solidFill>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g1575e96a1fb_0_240"/>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GB">
                <a:solidFill>
                  <a:srgbClr val="231F20"/>
                </a:solidFill>
                <a:latin typeface="Lato"/>
                <a:ea typeface="Lato"/>
                <a:cs typeface="Lato"/>
                <a:sym typeface="Lato"/>
              </a:rPr>
              <a:t>‹#›</a:t>
            </a:fld>
            <a:endParaRPr>
              <a:solidFill>
                <a:srgbClr val="231F20"/>
              </a:solidFill>
              <a:latin typeface="Lato"/>
              <a:ea typeface="Lato"/>
              <a:cs typeface="Lato"/>
              <a:sym typeface="Lato"/>
            </a:endParaRPr>
          </a:p>
        </p:txBody>
      </p:sp>
      <p:sp>
        <p:nvSpPr>
          <p:cNvPr id="186" name="Google Shape;186;g1575e96a1fb_0_24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t/>
            </a:r>
            <a:endParaRPr b="0" i="0" sz="2900" u="none" cap="none" strike="noStrike">
              <a:solidFill>
                <a:schemeClr val="accent2"/>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Unit outline</a:t>
            </a:r>
            <a:endParaRPr b="1" i="0" sz="29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990"/>
              <a:buFont typeface="Arial"/>
              <a:buNone/>
            </a:pPr>
            <a:r>
              <a:t/>
            </a:r>
            <a:endParaRPr b="1" i="0" sz="2900" u="none" cap="none" strike="noStrike">
              <a:solidFill>
                <a:schemeClr val="accent2"/>
              </a:solidFill>
              <a:latin typeface="Lato"/>
              <a:ea typeface="Lato"/>
              <a:cs typeface="Lato"/>
              <a:sym typeface="Lato"/>
            </a:endParaRPr>
          </a:p>
        </p:txBody>
      </p:sp>
      <p:graphicFrame>
        <p:nvGraphicFramePr>
          <p:cNvPr id="187" name="Google Shape;187;g1575e96a1fb_0_240"/>
          <p:cNvGraphicFramePr/>
          <p:nvPr/>
        </p:nvGraphicFramePr>
        <p:xfrm>
          <a:off x="526375" y="1721850"/>
          <a:ext cx="3000000" cy="3000000"/>
        </p:xfrm>
        <a:graphic>
          <a:graphicData uri="http://schemas.openxmlformats.org/drawingml/2006/table">
            <a:tbl>
              <a:tblPr>
                <a:noFill/>
                <a:tableStyleId>{DB9423D3-DECE-4909-866C-51E1803FB323}</a:tableStyleId>
              </a:tblPr>
              <a:tblGrid>
                <a:gridCol w="1344825"/>
                <a:gridCol w="1395650"/>
                <a:gridCol w="1294000"/>
                <a:gridCol w="1344825"/>
                <a:gridCol w="1344825"/>
                <a:gridCol w="1344825"/>
              </a:tblGrid>
              <a:tr h="396200">
                <a:tc>
                  <a:txBody>
                    <a:bodyPr/>
                    <a:lstStyle/>
                    <a:p>
                      <a:pPr indent="0" lvl="0" marL="0" marR="0" rtl="0" algn="ctr">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1</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9CB9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2</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3</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9CB9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4</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9CB9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5</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9CB9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6</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9CB9C"/>
                    </a:solidFill>
                  </a:tcPr>
                </a:tc>
              </a:tr>
              <a:tr h="1193800">
                <a:tc>
                  <a:txBody>
                    <a:bodyPr/>
                    <a:lstStyle/>
                    <a:p>
                      <a:pPr indent="0" lvl="0" marL="0" rtl="0" algn="ctr">
                        <a:spcBef>
                          <a:spcPts val="0"/>
                        </a:spcBef>
                        <a:spcAft>
                          <a:spcPts val="0"/>
                        </a:spcAft>
                        <a:buNone/>
                      </a:pPr>
                      <a:r>
                        <a:rPr lang="en-GB">
                          <a:solidFill>
                            <a:schemeClr val="dk1"/>
                          </a:solidFill>
                          <a:latin typeface="Lato"/>
                          <a:ea typeface="Lato"/>
                          <a:cs typeface="Lato"/>
                          <a:sym typeface="Lato"/>
                        </a:rPr>
                        <a:t>Mobile phone products</a:t>
                      </a:r>
                      <a:endParaRPr>
                        <a:solidFill>
                          <a:schemeClr val="dk1"/>
                        </a:solidFill>
                        <a:latin typeface="Lato"/>
                        <a:ea typeface="Lato"/>
                        <a:cs typeface="Lato"/>
                        <a:sym typeface="Lato"/>
                      </a:endParaRPr>
                    </a:p>
                  </a:txBody>
                  <a:tcPr marT="63500" marB="63500" marR="63500" marL="63500"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ctr">
                        <a:spcBef>
                          <a:spcPts val="0"/>
                        </a:spcBef>
                        <a:spcAft>
                          <a:spcPts val="0"/>
                        </a:spcAft>
                        <a:buNone/>
                      </a:pPr>
                      <a:r>
                        <a:rPr b="1" lang="en-GB">
                          <a:solidFill>
                            <a:schemeClr val="accent2"/>
                          </a:solidFill>
                          <a:latin typeface="Lato"/>
                          <a:ea typeface="Lato"/>
                          <a:cs typeface="Lato"/>
                          <a:sym typeface="Lato"/>
                        </a:rPr>
                        <a:t>Cryptocurrency</a:t>
                      </a:r>
                      <a:endParaRPr b="1" u="none" cap="none" strike="noStrike">
                        <a:solidFill>
                          <a:schemeClr val="accent2"/>
                        </a:solidFill>
                        <a:latin typeface="Lato"/>
                        <a:ea typeface="Lato"/>
                        <a:cs typeface="Lato"/>
                        <a:sym typeface="Lato"/>
                      </a:endParaRPr>
                    </a:p>
                  </a:txBody>
                  <a:tcPr marT="63500" marB="63500" marR="63500" marL="63500"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ctr">
                        <a:spcBef>
                          <a:spcPts val="0"/>
                        </a:spcBef>
                        <a:spcAft>
                          <a:spcPts val="0"/>
                        </a:spcAft>
                        <a:buNone/>
                      </a:pPr>
                      <a:r>
                        <a:rPr lang="en-GB">
                          <a:latin typeface="Lato"/>
                          <a:ea typeface="Lato"/>
                          <a:cs typeface="Lato"/>
                          <a:sym typeface="Lato"/>
                        </a:rPr>
                        <a:t>Financial exploitation </a:t>
                      </a:r>
                      <a:endParaRPr>
                        <a:latin typeface="Lato"/>
                        <a:ea typeface="Lato"/>
                        <a:cs typeface="Lato"/>
                        <a:sym typeface="Lato"/>
                      </a:endParaRPr>
                    </a:p>
                  </a:txBody>
                  <a:tcPr marT="63500" marB="63500" marR="63500" marL="63500"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ctr">
                        <a:spcBef>
                          <a:spcPts val="0"/>
                        </a:spcBef>
                        <a:spcAft>
                          <a:spcPts val="0"/>
                        </a:spcAft>
                        <a:buNone/>
                      </a:pPr>
                      <a:r>
                        <a:rPr lang="en-GB">
                          <a:latin typeface="Lato"/>
                          <a:ea typeface="Lato"/>
                          <a:cs typeface="Lato"/>
                          <a:sym typeface="Lato"/>
                        </a:rPr>
                        <a:t>Online gaming</a:t>
                      </a:r>
                      <a:endParaRPr b="1" u="none" cap="none" strike="noStrike">
                        <a:solidFill>
                          <a:srgbClr val="262A33"/>
                        </a:solidFill>
                        <a:latin typeface="Lato"/>
                        <a:ea typeface="Lato"/>
                        <a:cs typeface="Lato"/>
                        <a:sym typeface="Lato"/>
                      </a:endParaRPr>
                    </a:p>
                  </a:txBody>
                  <a:tcPr marT="63500" marB="63500" marR="63500" marL="63500"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ctr">
                        <a:spcBef>
                          <a:spcPts val="0"/>
                        </a:spcBef>
                        <a:spcAft>
                          <a:spcPts val="0"/>
                        </a:spcAft>
                        <a:buNone/>
                      </a:pPr>
                      <a:r>
                        <a:rPr lang="en-GB">
                          <a:latin typeface="Lato"/>
                          <a:ea typeface="Lato"/>
                          <a:cs typeface="Lato"/>
                          <a:sym typeface="Lato"/>
                        </a:rPr>
                        <a:t>Online safety</a:t>
                      </a:r>
                      <a:endParaRPr b="1" u="none" cap="none" strike="noStrike">
                        <a:solidFill>
                          <a:srgbClr val="262A33"/>
                        </a:solidFill>
                        <a:latin typeface="Lato"/>
                        <a:ea typeface="Lato"/>
                        <a:cs typeface="Lato"/>
                        <a:sym typeface="Lato"/>
                      </a:endParaRPr>
                    </a:p>
                  </a:txBody>
                  <a:tcPr marT="63500" marB="63500" marR="63500" marL="63500"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ctr">
                        <a:spcBef>
                          <a:spcPts val="0"/>
                        </a:spcBef>
                        <a:spcAft>
                          <a:spcPts val="0"/>
                        </a:spcAft>
                        <a:buNone/>
                      </a:pPr>
                      <a:r>
                        <a:rPr i="1" lang="en-GB">
                          <a:latin typeface="Lato"/>
                          <a:ea typeface="Lato"/>
                          <a:cs typeface="Lato"/>
                          <a:sym typeface="Lato"/>
                        </a:rPr>
                        <a:t>Decision-</a:t>
                      </a:r>
                      <a:endParaRPr i="1">
                        <a:latin typeface="Lato"/>
                        <a:ea typeface="Lato"/>
                        <a:cs typeface="Lato"/>
                        <a:sym typeface="Lato"/>
                      </a:endParaRPr>
                    </a:p>
                    <a:p>
                      <a:pPr indent="0" lvl="0" marL="0" rtl="0" algn="ctr">
                        <a:spcBef>
                          <a:spcPts val="0"/>
                        </a:spcBef>
                        <a:spcAft>
                          <a:spcPts val="0"/>
                        </a:spcAft>
                        <a:buNone/>
                      </a:pPr>
                      <a:r>
                        <a:rPr i="1" lang="en-GB">
                          <a:latin typeface="Lato"/>
                          <a:ea typeface="Lato"/>
                          <a:cs typeface="Lato"/>
                          <a:sym typeface="Lato"/>
                        </a:rPr>
                        <a:t>making</a:t>
                      </a:r>
                      <a:endParaRPr i="1">
                        <a:latin typeface="Lato"/>
                        <a:ea typeface="Lato"/>
                        <a:cs typeface="Lato"/>
                        <a:sym typeface="Lato"/>
                      </a:endParaRPr>
                    </a:p>
                    <a:p>
                      <a:pPr indent="0" lvl="0" marL="0" rtl="0" algn="ctr">
                        <a:spcBef>
                          <a:spcPts val="0"/>
                        </a:spcBef>
                        <a:spcAft>
                          <a:spcPts val="0"/>
                        </a:spcAft>
                        <a:buNone/>
                      </a:pPr>
                      <a:r>
                        <a:rPr lang="en-GB">
                          <a:latin typeface="Lato"/>
                          <a:ea typeface="Lato"/>
                          <a:cs typeface="Lato"/>
                          <a:sym typeface="Lato"/>
                        </a:rPr>
                        <a:t>Pocket money debate</a:t>
                      </a:r>
                      <a:endParaRPr b="1" u="none" cap="none" strike="noStrike">
                        <a:solidFill>
                          <a:srgbClr val="262A33"/>
                        </a:solidFill>
                        <a:latin typeface="Lato"/>
                        <a:ea typeface="Lato"/>
                        <a:cs typeface="Lato"/>
                        <a:sym typeface="Lato"/>
                      </a:endParaRPr>
                    </a:p>
                  </a:txBody>
                  <a:tcPr marT="63500" marB="63500" marR="63500" marL="63500"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g1a6729e0c41_0_46"/>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sp>
        <p:nvSpPr>
          <p:cNvPr id="366" name="Google Shape;366;g1a6729e0c41_0_46"/>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67" name="Google Shape;367;g1a6729e0c41_0_46"/>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368" name="Google Shape;368;g1a6729e0c41_0_46"/>
          <p:cNvGraphicFramePr/>
          <p:nvPr/>
        </p:nvGraphicFramePr>
        <p:xfrm>
          <a:off x="952500" y="2419350"/>
          <a:ext cx="3000000" cy="3000000"/>
        </p:xfrm>
        <a:graphic>
          <a:graphicData uri="http://schemas.openxmlformats.org/drawingml/2006/table">
            <a:tbl>
              <a:tblPr>
                <a:noFill/>
                <a:tableStyleId>{DB9423D3-DECE-4909-866C-51E1803FB323}</a:tableStyleId>
              </a:tblPr>
              <a:tblGrid>
                <a:gridCol w="2413000"/>
                <a:gridCol w="2413000"/>
                <a:gridCol w="2413000"/>
              </a:tblGrid>
              <a:tr h="373875">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r>
              <a:tr h="880875">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High-risk and stable</a:t>
                      </a:r>
                      <a:endParaRPr b="1" sz="16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Low-risk and volatile</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High-risk and volatile</a:t>
                      </a:r>
                      <a:endParaRPr b="1" sz="1400" u="none" cap="none" strike="noStrike">
                        <a:solidFill>
                          <a:srgbClr val="231F20"/>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
        <p:nvSpPr>
          <p:cNvPr id="369" name="Google Shape;369;g1a6729e0c41_0_46"/>
          <p:cNvSpPr txBox="1"/>
          <p:nvPr/>
        </p:nvSpPr>
        <p:spPr>
          <a:xfrm>
            <a:off x="379375" y="1287575"/>
            <a:ext cx="76611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Lato"/>
                <a:ea typeface="Lato"/>
                <a:cs typeface="Lato"/>
                <a:sym typeface="Lato"/>
              </a:rPr>
              <a:t>3. Which of these sets of words accurately define Bitcoin?</a:t>
            </a:r>
            <a:endParaRPr b="0" i="0" sz="20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0" i="0" sz="2200" u="none" cap="none" strike="noStrike">
              <a:solidFill>
                <a:srgbClr val="231F20"/>
              </a:solidFill>
              <a:latin typeface="Lato"/>
              <a:ea typeface="Lato"/>
              <a:cs typeface="Lato"/>
              <a:sym typeface="Lato"/>
            </a:endParaRPr>
          </a:p>
        </p:txBody>
      </p:sp>
      <p:sp>
        <p:nvSpPr>
          <p:cNvPr id="370" name="Google Shape;370;g1a6729e0c41_0_46"/>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18</a:t>
            </a:r>
            <a:endParaRPr sz="1400">
              <a:solidFill>
                <a:schemeClr val="dk1"/>
              </a:solidFill>
              <a:latin typeface="Lato"/>
              <a:ea typeface="Lato"/>
              <a:cs typeface="Lato"/>
              <a:sym typeface="La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g1a6729e0c41_0_55"/>
          <p:cNvSpPr txBox="1"/>
          <p:nvPr/>
        </p:nvSpPr>
        <p:spPr>
          <a:xfrm>
            <a:off x="379375" y="1287575"/>
            <a:ext cx="76611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Lato"/>
                <a:ea typeface="Lato"/>
                <a:cs typeface="Lato"/>
                <a:sym typeface="Lato"/>
              </a:rPr>
              <a:t>4. The supply of bitcoin is…</a:t>
            </a:r>
            <a:endParaRPr b="0" i="0" sz="20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0" i="0" sz="2200" u="none" cap="none" strike="noStrike">
              <a:solidFill>
                <a:srgbClr val="231F20"/>
              </a:solidFill>
              <a:latin typeface="Lato"/>
              <a:ea typeface="Lato"/>
              <a:cs typeface="Lato"/>
              <a:sym typeface="Lato"/>
            </a:endParaRPr>
          </a:p>
        </p:txBody>
      </p:sp>
      <p:sp>
        <p:nvSpPr>
          <p:cNvPr id="376" name="Google Shape;376;g1a6729e0c41_0_55"/>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sp>
        <p:nvSpPr>
          <p:cNvPr id="377" name="Google Shape;377;g1a6729e0c41_0_55"/>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78" name="Google Shape;378;g1a6729e0c41_0_55"/>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379" name="Google Shape;379;g1a6729e0c41_0_55"/>
          <p:cNvGraphicFramePr/>
          <p:nvPr/>
        </p:nvGraphicFramePr>
        <p:xfrm>
          <a:off x="952500" y="2038350"/>
          <a:ext cx="3000000" cy="3000000"/>
        </p:xfrm>
        <a:graphic>
          <a:graphicData uri="http://schemas.openxmlformats.org/drawingml/2006/table">
            <a:tbl>
              <a:tblPr>
                <a:noFill/>
                <a:tableStyleId>{DB9423D3-DECE-4909-866C-51E1803FB323}</a:tableStyleId>
              </a:tblPr>
              <a:tblGrid>
                <a:gridCol w="2413000"/>
                <a:gridCol w="2413000"/>
                <a:gridCol w="2413000"/>
              </a:tblGrid>
              <a:tr h="381000">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Changeable because more can be created or issued</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Carefully controlled and limited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Controlled by governments or banks</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
        <p:nvSpPr>
          <p:cNvPr id="380" name="Google Shape;380;g1a6729e0c41_0_55"/>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19</a:t>
            </a:r>
            <a:endParaRPr sz="1400">
              <a:solidFill>
                <a:schemeClr val="dk1"/>
              </a:solidFill>
              <a:latin typeface="Lato"/>
              <a:ea typeface="Lato"/>
              <a:cs typeface="Lato"/>
              <a:sym typeface="La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g1a6729e0c41_0_64"/>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sp>
        <p:nvSpPr>
          <p:cNvPr id="386" name="Google Shape;386;g1a6729e0c41_0_64"/>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87" name="Google Shape;387;g1a6729e0c41_0_64"/>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388" name="Google Shape;388;g1a6729e0c41_0_64"/>
          <p:cNvGraphicFramePr/>
          <p:nvPr/>
        </p:nvGraphicFramePr>
        <p:xfrm>
          <a:off x="952500" y="2190750"/>
          <a:ext cx="3000000" cy="3000000"/>
        </p:xfrm>
        <a:graphic>
          <a:graphicData uri="http://schemas.openxmlformats.org/drawingml/2006/table">
            <a:tbl>
              <a:tblPr>
                <a:noFill/>
                <a:tableStyleId>{DB9423D3-DECE-4909-866C-51E1803FB323}</a:tableStyleId>
              </a:tblPr>
              <a:tblGrid>
                <a:gridCol w="2413000"/>
                <a:gridCol w="2413000"/>
                <a:gridCol w="2413000"/>
              </a:tblGrid>
              <a:tr h="370950">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r>
              <a:tr h="89465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Changeable because more can be created or issued</a:t>
                      </a:r>
                      <a:endParaRPr b="1" sz="1400" u="none" cap="none" strike="noStrike">
                        <a:solidFill>
                          <a:srgbClr val="231F20"/>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Carefully controlled and limited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Controlled by governments or banks</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
        <p:nvSpPr>
          <p:cNvPr id="389" name="Google Shape;389;g1a6729e0c41_0_64"/>
          <p:cNvSpPr txBox="1"/>
          <p:nvPr/>
        </p:nvSpPr>
        <p:spPr>
          <a:xfrm>
            <a:off x="379375" y="1287575"/>
            <a:ext cx="76611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Lato"/>
                <a:ea typeface="Lato"/>
                <a:cs typeface="Lato"/>
                <a:sym typeface="Lato"/>
              </a:rPr>
              <a:t>4. The supply of bitcoin is…</a:t>
            </a:r>
            <a:endParaRPr b="0" i="0" sz="20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0" i="0" sz="2200" u="none" cap="none" strike="noStrike">
              <a:solidFill>
                <a:srgbClr val="231F20"/>
              </a:solidFill>
              <a:latin typeface="Lato"/>
              <a:ea typeface="Lato"/>
              <a:cs typeface="Lato"/>
              <a:sym typeface="Lato"/>
            </a:endParaRPr>
          </a:p>
        </p:txBody>
      </p:sp>
      <p:sp>
        <p:nvSpPr>
          <p:cNvPr id="390" name="Google Shape;390;g1a6729e0c41_0_64"/>
          <p:cNvSpPr txBox="1"/>
          <p:nvPr>
            <p:ph idx="12" type="sldNum"/>
          </p:nvPr>
        </p:nvSpPr>
        <p:spPr>
          <a:xfrm>
            <a:off x="8503434" y="314951"/>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20</a:t>
            </a:r>
            <a:endParaRPr sz="1400">
              <a:solidFill>
                <a:schemeClr val="dk1"/>
              </a:solidFill>
              <a:latin typeface="Lato"/>
              <a:ea typeface="Lato"/>
              <a:cs typeface="Lato"/>
              <a:sym typeface="La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g1a6729e0c41_0_73"/>
          <p:cNvSpPr txBox="1"/>
          <p:nvPr/>
        </p:nvSpPr>
        <p:spPr>
          <a:xfrm>
            <a:off x="379375" y="1287575"/>
            <a:ext cx="76611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Lato"/>
                <a:ea typeface="Lato"/>
                <a:cs typeface="Lato"/>
                <a:sym typeface="Lato"/>
              </a:rPr>
              <a:t>5. Which of these statements is TRUE?</a:t>
            </a:r>
            <a:endParaRPr b="0" i="0" sz="20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0" i="0" sz="2200" u="none" cap="none" strike="noStrike">
              <a:solidFill>
                <a:srgbClr val="231F20"/>
              </a:solidFill>
              <a:latin typeface="Lato"/>
              <a:ea typeface="Lato"/>
              <a:cs typeface="Lato"/>
              <a:sym typeface="Lato"/>
            </a:endParaRPr>
          </a:p>
        </p:txBody>
      </p:sp>
      <p:sp>
        <p:nvSpPr>
          <p:cNvPr id="396" name="Google Shape;396;g1a6729e0c41_0_73"/>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sp>
        <p:nvSpPr>
          <p:cNvPr id="397" name="Google Shape;397;g1a6729e0c41_0_73"/>
          <p:cNvSpPr txBox="1"/>
          <p:nvPr>
            <p:ph idx="12" type="sldNum"/>
          </p:nvPr>
        </p:nvSpPr>
        <p:spPr>
          <a:xfrm>
            <a:off x="8595309" y="310951"/>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21</a:t>
            </a:r>
            <a:endParaRPr sz="1400">
              <a:solidFill>
                <a:schemeClr val="dk1"/>
              </a:solidFill>
              <a:latin typeface="Lato"/>
              <a:ea typeface="Lato"/>
              <a:cs typeface="Lato"/>
              <a:sym typeface="Lato"/>
            </a:endParaRPr>
          </a:p>
        </p:txBody>
      </p:sp>
      <p:sp>
        <p:nvSpPr>
          <p:cNvPr id="398" name="Google Shape;398;g1a6729e0c41_0_73"/>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99" name="Google Shape;399;g1a6729e0c41_0_73"/>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400" name="Google Shape;400;g1a6729e0c41_0_73"/>
          <p:cNvGraphicFramePr/>
          <p:nvPr/>
        </p:nvGraphicFramePr>
        <p:xfrm>
          <a:off x="952500" y="2038350"/>
          <a:ext cx="3000000" cy="3000000"/>
        </p:xfrm>
        <a:graphic>
          <a:graphicData uri="http://schemas.openxmlformats.org/drawingml/2006/table">
            <a:tbl>
              <a:tblPr>
                <a:noFill/>
                <a:tableStyleId>{DB9423D3-DECE-4909-866C-51E1803FB323}</a:tableStyleId>
              </a:tblPr>
              <a:tblGrid>
                <a:gridCol w="2413000"/>
                <a:gridCol w="2413000"/>
                <a:gridCol w="2413000"/>
              </a:tblGrid>
              <a:tr h="381000">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6"/>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6"/>
                      </a:solidFill>
                      <a:prstDash val="solid"/>
                      <a:round/>
                      <a:headEnd len="sm" w="sm" type="none"/>
                      <a:tailEnd len="sm" w="sm" type="none"/>
                    </a:lnL>
                    <a:lnR cap="flat" cmpd="sng" w="28575">
                      <a:solidFill>
                        <a:schemeClr val="accent3"/>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accent3"/>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solidFill>
                      <a:schemeClr val="accent2"/>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Cryptocurrencies will always make a person rich quickly</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sz="14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Cryptocurrencies are mostly used by thieves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There’s never a guarantee that any cryptocurrency or other investment will make someone money</a:t>
                      </a:r>
                      <a:endParaRPr b="1" sz="14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Lato"/>
                        <a:ea typeface="Lato"/>
                        <a:cs typeface="Lato"/>
                        <a:sym typeface="Lato"/>
                      </a:endParaRPr>
                    </a:p>
                  </a:txBody>
                  <a:tcPr marT="91425" marB="91425" marR="91425" marL="91425">
                    <a:lnL cap="flat" cmpd="sng" w="28575">
                      <a:solidFill>
                        <a:schemeClr val="accent2"/>
                      </a:solidFill>
                      <a:prstDash val="solid"/>
                      <a:round/>
                      <a:headEnd len="sm" w="sm" type="none"/>
                      <a:tailEnd len="sm" w="sm" type="none"/>
                    </a:lnL>
                    <a:lnR cap="flat" cmpd="sng" w="28575">
                      <a:solidFill>
                        <a:schemeClr val="accent2"/>
                      </a:solidFill>
                      <a:prstDash val="solid"/>
                      <a:round/>
                      <a:headEnd len="sm" w="sm" type="none"/>
                      <a:tailEnd len="sm" w="sm" type="none"/>
                    </a:lnR>
                    <a:lnT cap="flat" cmpd="sng" w="28575">
                      <a:solidFill>
                        <a:schemeClr val="accent2"/>
                      </a:solidFill>
                      <a:prstDash val="solid"/>
                      <a:round/>
                      <a:headEnd len="sm" w="sm" type="none"/>
                      <a:tailEnd len="sm" w="sm" type="none"/>
                    </a:lnT>
                    <a:lnB cap="flat" cmpd="sng" w="28575">
                      <a:solidFill>
                        <a:schemeClr val="accent2"/>
                      </a:solidFill>
                      <a:prstDash val="solid"/>
                      <a:round/>
                      <a:headEnd len="sm" w="sm" type="none"/>
                      <a:tailEnd len="sm" w="sm" type="none"/>
                    </a:lnB>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g1a6729e0c41_0_83"/>
          <p:cNvSpPr txBox="1"/>
          <p:nvPr>
            <p:ph idx="12" type="sldNum"/>
          </p:nvPr>
        </p:nvSpPr>
        <p:spPr>
          <a:xfrm>
            <a:off x="8595309" y="310951"/>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sz="1400">
                <a:solidFill>
                  <a:schemeClr val="dk1"/>
                </a:solidFill>
                <a:latin typeface="Lato"/>
                <a:ea typeface="Lato"/>
                <a:cs typeface="Lato"/>
                <a:sym typeface="Lato"/>
              </a:rPr>
              <a:t>22</a:t>
            </a:r>
            <a:endParaRPr sz="1400">
              <a:solidFill>
                <a:schemeClr val="dk1"/>
              </a:solidFill>
              <a:latin typeface="Lato"/>
              <a:ea typeface="Lato"/>
              <a:cs typeface="Lato"/>
              <a:sym typeface="Lato"/>
            </a:endParaRPr>
          </a:p>
        </p:txBody>
      </p:sp>
      <p:sp>
        <p:nvSpPr>
          <p:cNvPr id="406" name="Google Shape;406;g1a6729e0c41_0_83"/>
          <p:cNvSpPr txBox="1"/>
          <p:nvPr/>
        </p:nvSpPr>
        <p:spPr>
          <a:xfrm>
            <a:off x="455575" y="24712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07" name="Google Shape;407;g1a6729e0c41_0_83"/>
          <p:cNvSpPr txBox="1"/>
          <p:nvPr/>
        </p:nvSpPr>
        <p:spPr>
          <a:xfrm>
            <a:off x="455575" y="3004600"/>
            <a:ext cx="458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408" name="Google Shape;408;g1a6729e0c41_0_83"/>
          <p:cNvGraphicFramePr/>
          <p:nvPr/>
        </p:nvGraphicFramePr>
        <p:xfrm>
          <a:off x="952500" y="2114550"/>
          <a:ext cx="3000000" cy="3000000"/>
        </p:xfrm>
        <a:graphic>
          <a:graphicData uri="http://schemas.openxmlformats.org/drawingml/2006/table">
            <a:tbl>
              <a:tblPr>
                <a:noFill/>
                <a:tableStyleId>{DB9423D3-DECE-4909-866C-51E1803FB323}</a:tableStyleId>
              </a:tblPr>
              <a:tblGrid>
                <a:gridCol w="2413000"/>
                <a:gridCol w="2413000"/>
                <a:gridCol w="2413000"/>
              </a:tblGrid>
              <a:tr h="350375">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A</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B</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F0000"/>
                    </a:solidFill>
                  </a:tcPr>
                </a:tc>
                <a:tc>
                  <a:txBody>
                    <a:bodyPr/>
                    <a:lstStyle/>
                    <a:p>
                      <a:pPr indent="0" lvl="0" marL="0" marR="0" rtl="0" algn="ctr">
                        <a:lnSpc>
                          <a:spcPct val="100000"/>
                        </a:lnSpc>
                        <a:spcBef>
                          <a:spcPts val="0"/>
                        </a:spcBef>
                        <a:spcAft>
                          <a:spcPts val="0"/>
                        </a:spcAft>
                        <a:buClr>
                          <a:srgbClr val="000000"/>
                        </a:buClr>
                        <a:buSzPts val="2200"/>
                        <a:buFont typeface="Arial"/>
                        <a:buNone/>
                      </a:pPr>
                      <a:r>
                        <a:rPr b="1" lang="en-GB" sz="2200" u="none" cap="none" strike="noStrike">
                          <a:solidFill>
                            <a:schemeClr val="lt1"/>
                          </a:solidFill>
                          <a:latin typeface="Lato"/>
                          <a:ea typeface="Lato"/>
                          <a:cs typeface="Lato"/>
                          <a:sym typeface="Lato"/>
                        </a:rPr>
                        <a:t>C</a:t>
                      </a:r>
                      <a:endParaRPr b="1" sz="2200" u="none" cap="none" strike="noStrike">
                        <a:solidFill>
                          <a:schemeClr val="lt1"/>
                        </a:solidFill>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00FF00"/>
                    </a:solidFill>
                  </a:tcPr>
                </a:tc>
              </a:tr>
              <a:tr h="1527325">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Cryptocurrencies will always make a person rich quickly</a:t>
                      </a:r>
                      <a:endParaRPr b="1" sz="1400" u="none" cap="none" strike="noStrike">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Cryptocurrencies are mostly used by thieves </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31F20"/>
                          </a:solidFill>
                          <a:latin typeface="Lato"/>
                          <a:ea typeface="Lato"/>
                          <a:cs typeface="Lato"/>
                          <a:sym typeface="Lato"/>
                        </a:rPr>
                        <a:t>There’s never a guarantee that any cryptocurrency or other investment will make someone money</a:t>
                      </a:r>
                      <a:endParaRPr b="1" sz="1400" u="none" cap="none" strike="noStrike">
                        <a:latin typeface="Lato"/>
                        <a:ea typeface="Lato"/>
                        <a:cs typeface="Lato"/>
                        <a:sym typeface="Lato"/>
                      </a:endParaRPr>
                    </a:p>
                  </a:txBody>
                  <a:tcPr marT="91425" marB="91425" marR="91425" marL="91425">
                    <a:lnL cap="flat" cmpd="sng" w="28575">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tcPr>
                </a:tc>
              </a:tr>
            </a:tbl>
          </a:graphicData>
        </a:graphic>
      </p:graphicFrame>
      <p:sp>
        <p:nvSpPr>
          <p:cNvPr id="409" name="Google Shape;409;g1a6729e0c41_0_83"/>
          <p:cNvSpPr txBox="1"/>
          <p:nvPr/>
        </p:nvSpPr>
        <p:spPr>
          <a:xfrm>
            <a:off x="379375" y="1287575"/>
            <a:ext cx="76611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dk1"/>
                </a:solidFill>
                <a:latin typeface="Lato"/>
                <a:ea typeface="Lato"/>
                <a:cs typeface="Lato"/>
                <a:sym typeface="Lato"/>
              </a:rPr>
              <a:t>5. Which of these statements is TRUE?</a:t>
            </a:r>
            <a:endParaRPr b="0" i="0" sz="20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231F2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500"/>
              <a:buFont typeface="Arial"/>
              <a:buNone/>
            </a:pPr>
            <a:r>
              <a:t/>
            </a:r>
            <a:endParaRPr b="0" i="0" sz="2200" u="none" cap="none" strike="noStrike">
              <a:solidFill>
                <a:srgbClr val="231F20"/>
              </a:solidFill>
              <a:latin typeface="Lato"/>
              <a:ea typeface="Lato"/>
              <a:cs typeface="Lato"/>
              <a:sym typeface="Lato"/>
            </a:endParaRPr>
          </a:p>
        </p:txBody>
      </p:sp>
      <p:sp>
        <p:nvSpPr>
          <p:cNvPr id="410" name="Google Shape;410;g1a6729e0c41_0_83"/>
          <p:cNvSpPr txBox="1"/>
          <p:nvPr/>
        </p:nvSpPr>
        <p:spPr>
          <a:xfrm>
            <a:off x="379375" y="253750"/>
            <a:ext cx="7992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rgbClr val="FF8022"/>
                </a:solidFill>
                <a:latin typeface="Lato"/>
                <a:ea typeface="Lato"/>
                <a:cs typeface="Lato"/>
                <a:sym typeface="Lato"/>
              </a:rPr>
              <a:t>Multiple choice</a:t>
            </a:r>
            <a:endParaRPr b="1" i="0" sz="2900" u="none" cap="none" strike="noStrike">
              <a:solidFill>
                <a:srgbClr val="000000"/>
              </a:solidFill>
              <a:latin typeface="Lato"/>
              <a:ea typeface="Lato"/>
              <a:cs typeface="Lato"/>
              <a:sym typeface="La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g164e30dc810_0_640"/>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g164e30dc810_0_640"/>
          <p:cNvSpPr txBox="1"/>
          <p:nvPr/>
        </p:nvSpPr>
        <p:spPr>
          <a:xfrm>
            <a:off x="360374" y="629069"/>
            <a:ext cx="66255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2200" u="none" cap="none" strike="noStrike">
                <a:solidFill>
                  <a:schemeClr val="accent2"/>
                </a:solidFill>
                <a:latin typeface="Lato"/>
                <a:ea typeface="Lato"/>
                <a:cs typeface="Lato"/>
                <a:sym typeface="Lato"/>
              </a:rPr>
              <a:t>B</a:t>
            </a:r>
            <a:r>
              <a:rPr b="1" i="0" lang="en-GB" sz="2000" u="none" cap="none" strike="noStrike">
                <a:solidFill>
                  <a:schemeClr val="accent2"/>
                </a:solidFill>
                <a:latin typeface="Lato"/>
                <a:ea typeface="Lato"/>
                <a:cs typeface="Lato"/>
                <a:sym typeface="Lato"/>
              </a:rPr>
              <a:t>y the end of the session, I will be able to:</a:t>
            </a:r>
            <a:endParaRPr b="1" i="0" sz="2000" u="none" cap="none" strike="noStrike">
              <a:solidFill>
                <a:schemeClr val="accent2"/>
              </a:solidFill>
              <a:latin typeface="Lato"/>
              <a:ea typeface="Lato"/>
              <a:cs typeface="Lato"/>
              <a:sym typeface="Lato"/>
            </a:endParaRPr>
          </a:p>
        </p:txBody>
      </p:sp>
      <p:sp>
        <p:nvSpPr>
          <p:cNvPr id="417" name="Google Shape;417;g164e30dc810_0_640"/>
          <p:cNvSpPr txBox="1"/>
          <p:nvPr/>
        </p:nvSpPr>
        <p:spPr>
          <a:xfrm>
            <a:off x="443102" y="1279525"/>
            <a:ext cx="8257800" cy="35709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rgbClr val="00FF00"/>
              </a:buClr>
              <a:buSzPts val="2200"/>
              <a:buFont typeface="Lato"/>
              <a:buChar char="●"/>
            </a:pPr>
            <a:r>
              <a:rPr b="1" lang="en-GB" sz="2200">
                <a:solidFill>
                  <a:srgbClr val="00FF00"/>
                </a:solidFill>
                <a:latin typeface="Lato"/>
                <a:ea typeface="Lato"/>
                <a:cs typeface="Lato"/>
                <a:sym typeface="Lato"/>
              </a:rPr>
              <a:t>Explain what cryptocurrency is and how it compares with traditional money</a:t>
            </a:r>
            <a:endParaRPr b="1" sz="2200">
              <a:solidFill>
                <a:srgbClr val="00FF00"/>
              </a:solidFill>
              <a:latin typeface="Lato"/>
              <a:ea typeface="Lato"/>
              <a:cs typeface="Lato"/>
              <a:sym typeface="Lato"/>
            </a:endParaRPr>
          </a:p>
          <a:p>
            <a:pPr indent="0" lvl="0" marL="914400" rtl="0" algn="l">
              <a:spcBef>
                <a:spcPts val="0"/>
              </a:spcBef>
              <a:spcAft>
                <a:spcPts val="0"/>
              </a:spcAft>
              <a:buNone/>
            </a:pPr>
            <a:r>
              <a:t/>
            </a:r>
            <a:endParaRPr b="1" sz="2200">
              <a:solidFill>
                <a:srgbClr val="00FF00"/>
              </a:solidFill>
              <a:latin typeface="Lato"/>
              <a:ea typeface="Lato"/>
              <a:cs typeface="Lato"/>
              <a:sym typeface="Lato"/>
            </a:endParaRPr>
          </a:p>
          <a:p>
            <a:pPr indent="-368300" lvl="0" marL="457200" rtl="0" algn="l">
              <a:spcBef>
                <a:spcPts val="0"/>
              </a:spcBef>
              <a:spcAft>
                <a:spcPts val="0"/>
              </a:spcAft>
              <a:buClr>
                <a:schemeClr val="lt1"/>
              </a:buClr>
              <a:buSzPts val="2200"/>
              <a:buFont typeface="Lato"/>
              <a:buChar char="●"/>
            </a:pPr>
            <a:r>
              <a:rPr b="1" lang="en-GB" sz="2200">
                <a:solidFill>
                  <a:schemeClr val="lt1"/>
                </a:solidFill>
                <a:latin typeface="Lato"/>
                <a:ea typeface="Lato"/>
                <a:cs typeface="Lato"/>
                <a:sym typeface="Lato"/>
              </a:rPr>
              <a:t>Assess the factors that influence financial decisions </a:t>
            </a:r>
            <a:endParaRPr b="1" sz="2200">
              <a:solidFill>
                <a:schemeClr val="lt1"/>
              </a:solidFill>
              <a:latin typeface="Lato"/>
              <a:ea typeface="Lato"/>
              <a:cs typeface="Lato"/>
              <a:sym typeface="Lato"/>
            </a:endParaRPr>
          </a:p>
          <a:p>
            <a:pPr indent="0" lvl="0" marL="914400" rtl="0" algn="l">
              <a:spcBef>
                <a:spcPts val="0"/>
              </a:spcBef>
              <a:spcAft>
                <a:spcPts val="0"/>
              </a:spcAft>
              <a:buNone/>
            </a:pPr>
            <a:r>
              <a:t/>
            </a:r>
            <a:endParaRPr b="1" sz="2200">
              <a:solidFill>
                <a:schemeClr val="lt1"/>
              </a:solidFill>
              <a:latin typeface="Lato"/>
              <a:ea typeface="Lato"/>
              <a:cs typeface="Lato"/>
              <a:sym typeface="Lato"/>
            </a:endParaRPr>
          </a:p>
          <a:p>
            <a:pPr indent="-368300" lvl="0" marL="457200" rtl="0" algn="l">
              <a:spcBef>
                <a:spcPts val="0"/>
              </a:spcBef>
              <a:spcAft>
                <a:spcPts val="0"/>
              </a:spcAft>
              <a:buClr>
                <a:schemeClr val="lt1"/>
              </a:buClr>
              <a:buSzPts val="2200"/>
              <a:buFont typeface="Lato"/>
              <a:buChar char="●"/>
            </a:pPr>
            <a:r>
              <a:rPr b="1" lang="en-GB" sz="2200">
                <a:solidFill>
                  <a:schemeClr val="lt1"/>
                </a:solidFill>
                <a:latin typeface="Lato"/>
                <a:ea typeface="Lato"/>
                <a:cs typeface="Lato"/>
                <a:sym typeface="Lato"/>
              </a:rPr>
              <a:t>Suggest ways to engage with crypto assets while managing risk</a:t>
            </a:r>
            <a:endParaRPr b="1" sz="2200">
              <a:solidFill>
                <a:schemeClr val="lt1"/>
              </a:solidFill>
              <a:latin typeface="Lato"/>
              <a:ea typeface="Lato"/>
              <a:cs typeface="Lato"/>
              <a:sym typeface="Lato"/>
            </a:endParaRPr>
          </a:p>
          <a:p>
            <a:pPr indent="0" lvl="0" marL="914400" marR="0" rtl="0" algn="l">
              <a:lnSpc>
                <a:spcPct val="100000"/>
              </a:lnSpc>
              <a:spcBef>
                <a:spcPts val="0"/>
              </a:spcBef>
              <a:spcAft>
                <a:spcPts val="0"/>
              </a:spcAft>
              <a:buNone/>
            </a:pPr>
            <a:r>
              <a:t/>
            </a:r>
            <a:endParaRPr b="1" i="0" sz="2200" u="none" cap="none" strike="noStrike">
              <a:solidFill>
                <a:schemeClr val="lt1"/>
              </a:solidFill>
              <a:latin typeface="Lato"/>
              <a:ea typeface="Lato"/>
              <a:cs typeface="Lato"/>
              <a:sym typeface="Lato"/>
            </a:endParaRPr>
          </a:p>
          <a:p>
            <a:pPr indent="0" lvl="0" marL="914400" marR="0" rtl="0" algn="l">
              <a:lnSpc>
                <a:spcPct val="100000"/>
              </a:lnSpc>
              <a:spcBef>
                <a:spcPts val="0"/>
              </a:spcBef>
              <a:spcAft>
                <a:spcPts val="0"/>
              </a:spcAft>
              <a:buNone/>
            </a:pPr>
            <a:r>
              <a:t/>
            </a:r>
            <a:endParaRPr b="1" i="0" sz="2200" u="none" cap="none" strike="noStrike">
              <a:solidFill>
                <a:schemeClr val="lt1"/>
              </a:solidFill>
              <a:latin typeface="Lato"/>
              <a:ea typeface="Lato"/>
              <a:cs typeface="Lato"/>
              <a:sym typeface="Lato"/>
            </a:endParaRPr>
          </a:p>
          <a:p>
            <a:pPr indent="0" lvl="0" marL="0" marR="0" rtl="0" algn="l">
              <a:lnSpc>
                <a:spcPct val="107000"/>
              </a:lnSpc>
              <a:spcBef>
                <a:spcPts val="0"/>
              </a:spcBef>
              <a:spcAft>
                <a:spcPts val="0"/>
              </a:spcAft>
              <a:buNone/>
            </a:pPr>
            <a:r>
              <a:t/>
            </a:r>
            <a:endParaRPr b="0" i="0" sz="2200" u="none" cap="none" strike="noStrike">
              <a:solidFill>
                <a:schemeClr val="lt1"/>
              </a:solidFill>
              <a:latin typeface="Lato Light"/>
              <a:ea typeface="Lato Light"/>
              <a:cs typeface="Lato Light"/>
              <a:sym typeface="Lato Light"/>
            </a:endParaRPr>
          </a:p>
        </p:txBody>
      </p:sp>
      <p:sp>
        <p:nvSpPr>
          <p:cNvPr id="418" name="Google Shape;418;g164e30dc810_0_64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g27635965fc0_0_59"/>
          <p:cNvSpPr txBox="1"/>
          <p:nvPr/>
        </p:nvSpPr>
        <p:spPr>
          <a:xfrm>
            <a:off x="311700" y="581750"/>
            <a:ext cx="8379600" cy="1386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3200" u="none" cap="none" strike="noStrike">
                <a:solidFill>
                  <a:schemeClr val="accent2"/>
                </a:solidFill>
                <a:latin typeface="Lato"/>
                <a:ea typeface="Lato"/>
                <a:cs typeface="Lato"/>
                <a:sym typeface="Lato"/>
              </a:rPr>
              <a:t>Cash or crypto?</a:t>
            </a:r>
            <a:endParaRPr b="0" i="0" sz="3200" u="none" cap="none" strike="noStrike">
              <a:solidFill>
                <a:schemeClr val="accent2"/>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400"/>
              <a:buFont typeface="Arial"/>
              <a:buNone/>
            </a:pPr>
            <a:r>
              <a:t/>
            </a:r>
            <a:endParaRPr b="1" i="0" sz="1500" u="none" cap="none" strike="noStrike">
              <a:solidFill>
                <a:schemeClr val="lt1"/>
              </a:solidFill>
              <a:latin typeface="Lato"/>
              <a:ea typeface="Lato"/>
              <a:cs typeface="Lato"/>
              <a:sym typeface="Lato"/>
            </a:endParaRPr>
          </a:p>
          <a:p>
            <a:pPr indent="0" lvl="0" marL="0" marR="0" rtl="0" algn="ctr">
              <a:lnSpc>
                <a:spcPct val="115000"/>
              </a:lnSpc>
              <a:spcBef>
                <a:spcPts val="0"/>
              </a:spcBef>
              <a:spcAft>
                <a:spcPts val="0"/>
              </a:spcAft>
              <a:buClr>
                <a:srgbClr val="000000"/>
              </a:buClr>
              <a:buSzPts val="2400"/>
              <a:buFont typeface="Arial"/>
              <a:buNone/>
            </a:pPr>
            <a:r>
              <a:rPr b="1" i="0" lang="en-GB" sz="2400" u="none" cap="none" strike="noStrike">
                <a:solidFill>
                  <a:schemeClr val="lt1"/>
                </a:solidFill>
                <a:latin typeface="Lato"/>
                <a:ea typeface="Lato"/>
                <a:cs typeface="Lato"/>
                <a:sym typeface="Lato"/>
              </a:rPr>
              <a:t>How can cryptocurrency make a person feel?</a:t>
            </a:r>
            <a:endParaRPr b="1" i="0" sz="2400" u="none" cap="none" strike="noStrike">
              <a:solidFill>
                <a:schemeClr val="lt1"/>
              </a:solidFill>
              <a:latin typeface="Lato"/>
              <a:ea typeface="Lato"/>
              <a:cs typeface="Lato"/>
              <a:sym typeface="Lato"/>
            </a:endParaRPr>
          </a:p>
        </p:txBody>
      </p:sp>
      <p:pic>
        <p:nvPicPr>
          <p:cNvPr id="424" name="Google Shape;424;g27635965fc0_0_59"/>
          <p:cNvPicPr preferRelativeResize="0"/>
          <p:nvPr/>
        </p:nvPicPr>
        <p:blipFill rotWithShape="1">
          <a:blip r:embed="rId3">
            <a:alphaModFix/>
          </a:blip>
          <a:srcRect b="0" l="0" r="0" t="0"/>
          <a:stretch/>
        </p:blipFill>
        <p:spPr>
          <a:xfrm>
            <a:off x="3140675" y="2217175"/>
            <a:ext cx="2505750" cy="2001750"/>
          </a:xfrm>
          <a:prstGeom prst="rect">
            <a:avLst/>
          </a:prstGeom>
          <a:noFill/>
          <a:ln cap="flat" cmpd="sng" w="28575">
            <a:solidFill>
              <a:schemeClr val="accent2"/>
            </a:solidFill>
            <a:prstDash val="solid"/>
            <a:round/>
            <a:headEnd len="sm" w="sm" type="none"/>
            <a:tailEnd len="sm" w="sm" type="none"/>
          </a:ln>
        </p:spPr>
      </p:pic>
      <p:sp>
        <p:nvSpPr>
          <p:cNvPr id="425" name="Google Shape;425;g27635965fc0_0_59"/>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en-GB"/>
              <a:t>‹#›</a:t>
            </a:fld>
            <a:endParaRPr/>
          </a:p>
        </p:txBody>
      </p:sp>
      <p:sp>
        <p:nvSpPr>
          <p:cNvPr id="426" name="Google Shape;426;g27635965fc0_0_59"/>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b="1" lang="en-GB" sz="1400"/>
              <a:t>‹#›</a:t>
            </a:fld>
            <a:endParaRPr b="1" sz="1400"/>
          </a:p>
        </p:txBody>
      </p:sp>
      <p:sp>
        <p:nvSpPr>
          <p:cNvPr id="427" name="Google Shape;427;g27635965fc0_0_59"/>
          <p:cNvSpPr txBox="1"/>
          <p:nvPr/>
        </p:nvSpPr>
        <p:spPr>
          <a:xfrm>
            <a:off x="6162500" y="2217175"/>
            <a:ext cx="1548000" cy="446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GB" sz="1700">
                <a:solidFill>
                  <a:schemeClr val="accent2"/>
                </a:solidFill>
                <a:latin typeface="Lato"/>
                <a:ea typeface="Lato"/>
                <a:cs typeface="Lato"/>
                <a:sym typeface="Lato"/>
              </a:rPr>
              <a:t>Excited </a:t>
            </a:r>
            <a:endParaRPr b="1" sz="1700">
              <a:solidFill>
                <a:schemeClr val="accent2"/>
              </a:solidFill>
              <a:latin typeface="Lato"/>
              <a:ea typeface="Lato"/>
              <a:cs typeface="Lato"/>
              <a:sym typeface="Lato"/>
            </a:endParaRPr>
          </a:p>
        </p:txBody>
      </p:sp>
      <p:sp>
        <p:nvSpPr>
          <p:cNvPr id="428" name="Google Shape;428;g27635965fc0_0_59"/>
          <p:cNvSpPr txBox="1"/>
          <p:nvPr/>
        </p:nvSpPr>
        <p:spPr>
          <a:xfrm>
            <a:off x="6162500" y="2962300"/>
            <a:ext cx="1548000" cy="446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GB" sz="1700">
                <a:solidFill>
                  <a:schemeClr val="accent2"/>
                </a:solidFill>
                <a:latin typeface="Lato"/>
                <a:ea typeface="Lato"/>
                <a:cs typeface="Lato"/>
                <a:sym typeface="Lato"/>
              </a:rPr>
              <a:t>Powerful </a:t>
            </a:r>
            <a:endParaRPr b="1" sz="1700">
              <a:solidFill>
                <a:schemeClr val="accent2"/>
              </a:solidFill>
              <a:latin typeface="Lato"/>
              <a:ea typeface="Lato"/>
              <a:cs typeface="Lato"/>
              <a:sym typeface="Lato"/>
            </a:endParaRPr>
          </a:p>
        </p:txBody>
      </p:sp>
      <p:sp>
        <p:nvSpPr>
          <p:cNvPr id="429" name="Google Shape;429;g27635965fc0_0_59"/>
          <p:cNvSpPr txBox="1"/>
          <p:nvPr/>
        </p:nvSpPr>
        <p:spPr>
          <a:xfrm>
            <a:off x="6162500" y="3652225"/>
            <a:ext cx="1548000" cy="446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GB" sz="1700">
                <a:solidFill>
                  <a:schemeClr val="accent2"/>
                </a:solidFill>
                <a:latin typeface="Lato"/>
                <a:ea typeface="Lato"/>
                <a:cs typeface="Lato"/>
                <a:sym typeface="Lato"/>
              </a:rPr>
              <a:t>Relevant</a:t>
            </a:r>
            <a:endParaRPr b="1" sz="1700">
              <a:solidFill>
                <a:schemeClr val="accent2"/>
              </a:solidFill>
              <a:latin typeface="Lato"/>
              <a:ea typeface="Lato"/>
              <a:cs typeface="Lato"/>
              <a:sym typeface="Lato"/>
            </a:endParaRPr>
          </a:p>
        </p:txBody>
      </p:sp>
      <p:sp>
        <p:nvSpPr>
          <p:cNvPr id="430" name="Google Shape;430;g27635965fc0_0_59"/>
          <p:cNvSpPr txBox="1"/>
          <p:nvPr/>
        </p:nvSpPr>
        <p:spPr>
          <a:xfrm>
            <a:off x="1140800" y="2277325"/>
            <a:ext cx="1548000" cy="446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GB" sz="1700">
                <a:solidFill>
                  <a:schemeClr val="accent2"/>
                </a:solidFill>
                <a:latin typeface="Lato"/>
                <a:ea typeface="Lato"/>
                <a:cs typeface="Lato"/>
                <a:sym typeface="Lato"/>
              </a:rPr>
              <a:t>Anxious</a:t>
            </a:r>
            <a:endParaRPr b="1" sz="1700">
              <a:solidFill>
                <a:schemeClr val="accent2"/>
              </a:solidFill>
              <a:latin typeface="Lato"/>
              <a:ea typeface="Lato"/>
              <a:cs typeface="Lato"/>
              <a:sym typeface="Lato"/>
            </a:endParaRPr>
          </a:p>
        </p:txBody>
      </p:sp>
      <p:sp>
        <p:nvSpPr>
          <p:cNvPr id="431" name="Google Shape;431;g27635965fc0_0_59"/>
          <p:cNvSpPr txBox="1"/>
          <p:nvPr/>
        </p:nvSpPr>
        <p:spPr>
          <a:xfrm>
            <a:off x="1140800" y="3022450"/>
            <a:ext cx="1548000" cy="446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GB" sz="1700">
                <a:solidFill>
                  <a:schemeClr val="accent2"/>
                </a:solidFill>
                <a:latin typeface="Lato"/>
                <a:ea typeface="Lato"/>
                <a:cs typeface="Lato"/>
                <a:sym typeface="Lato"/>
              </a:rPr>
              <a:t>Disappointed </a:t>
            </a:r>
            <a:endParaRPr b="1" sz="1700">
              <a:solidFill>
                <a:schemeClr val="accent2"/>
              </a:solidFill>
              <a:latin typeface="Lato"/>
              <a:ea typeface="Lato"/>
              <a:cs typeface="Lato"/>
              <a:sym typeface="Lato"/>
            </a:endParaRPr>
          </a:p>
        </p:txBody>
      </p:sp>
      <p:sp>
        <p:nvSpPr>
          <p:cNvPr id="432" name="Google Shape;432;g27635965fc0_0_59"/>
          <p:cNvSpPr txBox="1"/>
          <p:nvPr/>
        </p:nvSpPr>
        <p:spPr>
          <a:xfrm>
            <a:off x="1140800" y="3712375"/>
            <a:ext cx="1548000" cy="446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GB" sz="1700">
                <a:solidFill>
                  <a:schemeClr val="accent2"/>
                </a:solidFill>
                <a:latin typeface="Lato"/>
                <a:ea typeface="Lato"/>
                <a:cs typeface="Lato"/>
                <a:sym typeface="Lato"/>
              </a:rPr>
              <a:t>Frustrated</a:t>
            </a:r>
            <a:endParaRPr b="1" sz="1700">
              <a:solidFill>
                <a:schemeClr val="accent2"/>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3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3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g164e30dc810_0_266"/>
          <p:cNvSpPr txBox="1"/>
          <p:nvPr/>
        </p:nvSpPr>
        <p:spPr>
          <a:xfrm>
            <a:off x="311700" y="173427"/>
            <a:ext cx="70212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900" u="none" cap="none" strike="noStrike">
                <a:solidFill>
                  <a:schemeClr val="accent2"/>
                </a:solidFill>
                <a:latin typeface="Lato"/>
                <a:ea typeface="Lato"/>
                <a:cs typeface="Lato"/>
                <a:sym typeface="Lato"/>
              </a:rPr>
              <a:t>Who does cryptocurrency appeal to?</a:t>
            </a:r>
            <a:endParaRPr b="1" i="0" sz="2900" u="none" cap="none" strike="noStrike">
              <a:solidFill>
                <a:schemeClr val="accent2"/>
              </a:solidFill>
              <a:latin typeface="Lato"/>
              <a:ea typeface="Lato"/>
              <a:cs typeface="Lato"/>
              <a:sym typeface="Lato"/>
            </a:endParaRPr>
          </a:p>
        </p:txBody>
      </p:sp>
      <p:sp>
        <p:nvSpPr>
          <p:cNvPr id="438" name="Google Shape;438;g164e30dc810_0_266"/>
          <p:cNvSpPr txBox="1"/>
          <p:nvPr/>
        </p:nvSpPr>
        <p:spPr>
          <a:xfrm>
            <a:off x="35900" y="1178800"/>
            <a:ext cx="9144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Lato"/>
                <a:ea typeface="Lato"/>
                <a:cs typeface="Lato"/>
                <a:sym typeface="Lato"/>
              </a:rPr>
              <a:t>What are the factors that would influence this person’s decision to use cryptocurrency? </a:t>
            </a:r>
            <a:endParaRPr b="1" i="0" sz="1800" u="none" cap="none" strike="noStrike">
              <a:solidFill>
                <a:srgbClr val="000000"/>
              </a:solidFill>
              <a:latin typeface="Lato"/>
              <a:ea typeface="Lato"/>
              <a:cs typeface="Lato"/>
              <a:sym typeface="Lato"/>
            </a:endParaRPr>
          </a:p>
        </p:txBody>
      </p:sp>
      <p:sp>
        <p:nvSpPr>
          <p:cNvPr id="439" name="Google Shape;439;g164e30dc810_0_266"/>
          <p:cNvSpPr txBox="1"/>
          <p:nvPr/>
        </p:nvSpPr>
        <p:spPr>
          <a:xfrm>
            <a:off x="3486975" y="1918800"/>
            <a:ext cx="5273700" cy="264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rgbClr val="000000"/>
                </a:solidFill>
                <a:latin typeface="Lato"/>
                <a:ea typeface="Lato"/>
                <a:cs typeface="Lato"/>
                <a:sym typeface="Lato"/>
              </a:rPr>
              <a:t>This is Zak. </a:t>
            </a:r>
            <a:endParaRPr b="1"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rgbClr val="000000"/>
                </a:solidFill>
                <a:latin typeface="Lato"/>
                <a:ea typeface="Lato"/>
                <a:cs typeface="Lato"/>
                <a:sym typeface="Lato"/>
              </a:rPr>
              <a:t>Zak is 20</a:t>
            </a:r>
            <a:r>
              <a:rPr b="1" lang="en-GB" sz="1600">
                <a:latin typeface="Lato"/>
                <a:ea typeface="Lato"/>
                <a:cs typeface="Lato"/>
                <a:sym typeface="Lato"/>
              </a:rPr>
              <a:t>-</a:t>
            </a:r>
            <a:r>
              <a:rPr b="1" i="0" lang="en-GB" sz="1600" u="none" cap="none" strike="noStrike">
                <a:solidFill>
                  <a:srgbClr val="000000"/>
                </a:solidFill>
                <a:latin typeface="Lato"/>
                <a:ea typeface="Lato"/>
                <a:cs typeface="Lato"/>
                <a:sym typeface="Lato"/>
              </a:rPr>
              <a:t>years old and is about to complete his last year at university studying software design.</a:t>
            </a:r>
            <a:r>
              <a:rPr b="1" lang="en-GB" sz="1600">
                <a:latin typeface="Lato"/>
                <a:ea typeface="Lato"/>
                <a:cs typeface="Lato"/>
                <a:sym typeface="Lato"/>
              </a:rPr>
              <a:t> </a:t>
            </a:r>
            <a:r>
              <a:rPr b="1" i="0" lang="en-GB" sz="1600" u="none" cap="none" strike="noStrike">
                <a:solidFill>
                  <a:srgbClr val="000000"/>
                </a:solidFill>
                <a:latin typeface="Lato"/>
                <a:ea typeface="Lato"/>
                <a:cs typeface="Lato"/>
                <a:sym typeface="Lato"/>
              </a:rPr>
              <a:t>He will be living with his dad, who is a carer for his mum. He w</a:t>
            </a:r>
            <a:r>
              <a:rPr b="1" lang="en-GB" sz="1600">
                <a:latin typeface="Lato"/>
                <a:ea typeface="Lato"/>
                <a:cs typeface="Lato"/>
                <a:sym typeface="Lato"/>
              </a:rPr>
              <a:t>ill no</a:t>
            </a:r>
            <a:r>
              <a:rPr b="1" i="0" lang="en-GB" sz="1600" u="none" cap="none" strike="noStrike">
                <a:solidFill>
                  <a:srgbClr val="000000"/>
                </a:solidFill>
                <a:latin typeface="Lato"/>
                <a:ea typeface="Lato"/>
                <a:cs typeface="Lato"/>
                <a:sym typeface="Lato"/>
              </a:rPr>
              <a:t>t be able to leave home as he has n</a:t>
            </a:r>
            <a:r>
              <a:rPr b="1" lang="en-GB" sz="1600">
                <a:latin typeface="Lato"/>
                <a:ea typeface="Lato"/>
                <a:cs typeface="Lato"/>
                <a:sym typeface="Lato"/>
              </a:rPr>
              <a:t>o</a:t>
            </a:r>
            <a:r>
              <a:rPr b="1" i="0" lang="en-GB" sz="1600" u="none" cap="none" strike="noStrike">
                <a:solidFill>
                  <a:srgbClr val="000000"/>
                </a:solidFill>
                <a:latin typeface="Lato"/>
                <a:ea typeface="Lato"/>
                <a:cs typeface="Lato"/>
                <a:sym typeface="Lato"/>
              </a:rPr>
              <a:t>t saved enough money for his own place.</a:t>
            </a:r>
            <a:r>
              <a:rPr b="1" lang="en-GB" sz="1600">
                <a:latin typeface="Lato"/>
                <a:ea typeface="Lato"/>
                <a:cs typeface="Lato"/>
                <a:sym typeface="Lato"/>
              </a:rPr>
              <a:t> </a:t>
            </a:r>
            <a:r>
              <a:rPr b="1" i="0" lang="en-GB" sz="1600" u="none" cap="none" strike="noStrike">
                <a:solidFill>
                  <a:srgbClr val="000000"/>
                </a:solidFill>
                <a:latin typeface="Lato"/>
                <a:ea typeface="Lato"/>
                <a:cs typeface="Lato"/>
                <a:sym typeface="Lato"/>
              </a:rPr>
              <a:t>Zak is really interested in cryptocurrency, especially since some of his favourite bands have recently invested. It</a:t>
            </a:r>
            <a:r>
              <a:rPr b="1" lang="en-GB" sz="1600">
                <a:latin typeface="Lato"/>
                <a:ea typeface="Lato"/>
                <a:cs typeface="Lato"/>
                <a:sym typeface="Lato"/>
              </a:rPr>
              <a:t> i</a:t>
            </a:r>
            <a:r>
              <a:rPr b="1" i="0" lang="en-GB" sz="1600" u="none" cap="none" strike="noStrike">
                <a:solidFill>
                  <a:srgbClr val="000000"/>
                </a:solidFill>
                <a:latin typeface="Lato"/>
                <a:ea typeface="Lato"/>
                <a:cs typeface="Lato"/>
                <a:sym typeface="Lato"/>
              </a:rPr>
              <a:t>s all his friends at university talk about.</a:t>
            </a:r>
            <a:endParaRPr b="1"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rgbClr val="000000"/>
              </a:solidFill>
              <a:latin typeface="Arial"/>
              <a:ea typeface="Arial"/>
              <a:cs typeface="Arial"/>
              <a:sym typeface="Arial"/>
            </a:endParaRPr>
          </a:p>
        </p:txBody>
      </p:sp>
      <p:pic>
        <p:nvPicPr>
          <p:cNvPr id="440" name="Google Shape;440;g164e30dc810_0_266"/>
          <p:cNvPicPr preferRelativeResize="0"/>
          <p:nvPr/>
        </p:nvPicPr>
        <p:blipFill rotWithShape="1">
          <a:blip r:embed="rId3">
            <a:alphaModFix/>
          </a:blip>
          <a:srcRect b="0" l="0" r="0" t="0"/>
          <a:stretch/>
        </p:blipFill>
        <p:spPr>
          <a:xfrm>
            <a:off x="509925" y="1777150"/>
            <a:ext cx="2563200" cy="2683225"/>
          </a:xfrm>
          <a:prstGeom prst="rect">
            <a:avLst/>
          </a:prstGeom>
          <a:noFill/>
          <a:ln>
            <a:noFill/>
          </a:ln>
        </p:spPr>
      </p:pic>
      <p:sp>
        <p:nvSpPr>
          <p:cNvPr id="441" name="Google Shape;441;g164e30dc810_0_266"/>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a:latin typeface="Lato"/>
                <a:ea typeface="Lato"/>
                <a:cs typeface="Lato"/>
                <a:sym typeface="Lato"/>
              </a:rPr>
              <a:t>25</a:t>
            </a:r>
            <a:endParaRPr>
              <a:latin typeface="Lato"/>
              <a:ea typeface="Lato"/>
              <a:cs typeface="Lato"/>
              <a:sym typeface="Lato"/>
            </a:endParaRPr>
          </a:p>
        </p:txBody>
      </p:sp>
      <p:sp>
        <p:nvSpPr>
          <p:cNvPr id="442" name="Google Shape;442;g164e30dc810_0_266"/>
          <p:cNvSpPr txBox="1"/>
          <p:nvPr/>
        </p:nvSpPr>
        <p:spPr>
          <a:xfrm>
            <a:off x="3486975" y="4342950"/>
            <a:ext cx="4124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lang="en-GB" sz="1800">
                <a:solidFill>
                  <a:schemeClr val="accent2"/>
                </a:solidFill>
                <a:latin typeface="Lato"/>
                <a:ea typeface="Lato"/>
                <a:cs typeface="Lato"/>
                <a:sym typeface="Lato"/>
              </a:rPr>
              <a:t>How many factors can you identify?</a:t>
            </a:r>
            <a:endParaRPr b="1" i="0" sz="1800" u="none" cap="none" strike="noStrike">
              <a:solidFill>
                <a:schemeClr val="accent2"/>
              </a:solidFill>
              <a:latin typeface="Lato"/>
              <a:ea typeface="Lato"/>
              <a:cs typeface="Lato"/>
              <a:sym typeface="La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g164e30dc810_0_274"/>
          <p:cNvSpPr txBox="1"/>
          <p:nvPr/>
        </p:nvSpPr>
        <p:spPr>
          <a:xfrm>
            <a:off x="311700" y="173427"/>
            <a:ext cx="70212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900" u="none" cap="none" strike="noStrike">
                <a:solidFill>
                  <a:schemeClr val="accent2"/>
                </a:solidFill>
                <a:latin typeface="Lato"/>
                <a:ea typeface="Lato"/>
                <a:cs typeface="Lato"/>
                <a:sym typeface="Lato"/>
              </a:rPr>
              <a:t>Who does cryptocurrency appeal to?</a:t>
            </a:r>
            <a:endParaRPr b="1" i="0" sz="2900" u="none" cap="none" strike="noStrike">
              <a:solidFill>
                <a:schemeClr val="accent2"/>
              </a:solidFill>
              <a:latin typeface="Lato"/>
              <a:ea typeface="Lato"/>
              <a:cs typeface="Lato"/>
              <a:sym typeface="Lato"/>
            </a:endParaRPr>
          </a:p>
        </p:txBody>
      </p:sp>
      <p:sp>
        <p:nvSpPr>
          <p:cNvPr id="448" name="Google Shape;448;g164e30dc810_0_274"/>
          <p:cNvSpPr txBox="1"/>
          <p:nvPr/>
        </p:nvSpPr>
        <p:spPr>
          <a:xfrm>
            <a:off x="0" y="1178800"/>
            <a:ext cx="9266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sng" cap="none" strike="noStrike">
                <a:solidFill>
                  <a:srgbClr val="000000"/>
                </a:solidFill>
                <a:latin typeface="Lato"/>
                <a:ea typeface="Lato"/>
                <a:cs typeface="Lato"/>
                <a:sym typeface="Lato"/>
              </a:rPr>
              <a:t>How</a:t>
            </a:r>
            <a:r>
              <a:rPr b="1" i="0" lang="en-GB" sz="1800" u="none" cap="none" strike="noStrike">
                <a:solidFill>
                  <a:srgbClr val="000000"/>
                </a:solidFill>
                <a:latin typeface="Lato"/>
                <a:ea typeface="Lato"/>
                <a:cs typeface="Lato"/>
                <a:sym typeface="Lato"/>
              </a:rPr>
              <a:t> might the highlighted factors influence this person’s decision to use cryptocurrency? </a:t>
            </a:r>
            <a:endParaRPr b="1" i="0" sz="1800" u="none" cap="none" strike="noStrike">
              <a:solidFill>
                <a:srgbClr val="000000"/>
              </a:solidFill>
              <a:latin typeface="Lato"/>
              <a:ea typeface="Lato"/>
              <a:cs typeface="Lato"/>
              <a:sym typeface="Lato"/>
            </a:endParaRPr>
          </a:p>
        </p:txBody>
      </p:sp>
      <p:sp>
        <p:nvSpPr>
          <p:cNvPr id="449" name="Google Shape;449;g164e30dc810_0_274"/>
          <p:cNvSpPr txBox="1"/>
          <p:nvPr/>
        </p:nvSpPr>
        <p:spPr>
          <a:xfrm>
            <a:off x="3486975" y="1918800"/>
            <a:ext cx="5273700" cy="264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rgbClr val="000000"/>
                </a:solidFill>
                <a:latin typeface="Lato"/>
                <a:ea typeface="Lato"/>
                <a:cs typeface="Lato"/>
                <a:sym typeface="Lato"/>
              </a:rPr>
              <a:t>This is </a:t>
            </a:r>
            <a:r>
              <a:rPr b="1" i="0" lang="en-GB" sz="1600" u="none" cap="none" strike="noStrike">
                <a:solidFill>
                  <a:schemeClr val="accent2"/>
                </a:solidFill>
                <a:latin typeface="Lato"/>
                <a:ea typeface="Lato"/>
                <a:cs typeface="Lato"/>
                <a:sym typeface="Lato"/>
              </a:rPr>
              <a:t>Zak</a:t>
            </a:r>
            <a:r>
              <a:rPr b="1" i="0" lang="en-GB" sz="1600" u="none" cap="none" strike="noStrike">
                <a:solidFill>
                  <a:srgbClr val="000000"/>
                </a:solidFill>
                <a:latin typeface="Lato"/>
                <a:ea typeface="Lato"/>
                <a:cs typeface="Lato"/>
                <a:sym typeface="Lato"/>
              </a:rPr>
              <a:t>. </a:t>
            </a:r>
            <a:endParaRPr b="1"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rgbClr val="000000"/>
                </a:solidFill>
                <a:latin typeface="Lato"/>
                <a:ea typeface="Lato"/>
                <a:cs typeface="Lato"/>
                <a:sym typeface="Lato"/>
              </a:rPr>
              <a:t>Zak is </a:t>
            </a:r>
            <a:r>
              <a:rPr b="1" i="0" lang="en-GB" sz="1600" u="none" cap="none" strike="noStrike">
                <a:solidFill>
                  <a:schemeClr val="accent2"/>
                </a:solidFill>
                <a:latin typeface="Lato"/>
                <a:ea typeface="Lato"/>
                <a:cs typeface="Lato"/>
                <a:sym typeface="Lato"/>
              </a:rPr>
              <a:t>20</a:t>
            </a:r>
            <a:r>
              <a:rPr b="1" lang="en-GB" sz="1600">
                <a:solidFill>
                  <a:schemeClr val="accent2"/>
                </a:solidFill>
                <a:latin typeface="Lato"/>
                <a:ea typeface="Lato"/>
                <a:cs typeface="Lato"/>
                <a:sym typeface="Lato"/>
              </a:rPr>
              <a:t>-</a:t>
            </a:r>
            <a:r>
              <a:rPr b="1" i="0" lang="en-GB" sz="1600" u="none" cap="none" strike="noStrike">
                <a:solidFill>
                  <a:schemeClr val="accent2"/>
                </a:solidFill>
                <a:latin typeface="Lato"/>
                <a:ea typeface="Lato"/>
                <a:cs typeface="Lato"/>
                <a:sym typeface="Lato"/>
              </a:rPr>
              <a:t>years old</a:t>
            </a:r>
            <a:r>
              <a:rPr b="1" i="0" lang="en-GB" sz="1600" u="none" cap="none" strike="noStrike">
                <a:solidFill>
                  <a:srgbClr val="000000"/>
                </a:solidFill>
                <a:latin typeface="Lato"/>
                <a:ea typeface="Lato"/>
                <a:cs typeface="Lato"/>
                <a:sym typeface="Lato"/>
              </a:rPr>
              <a:t> and is about to complete his last year at </a:t>
            </a:r>
            <a:r>
              <a:rPr b="1" i="0" lang="en-GB" sz="1600" u="none" cap="none" strike="noStrike">
                <a:solidFill>
                  <a:schemeClr val="accent2"/>
                </a:solidFill>
                <a:latin typeface="Lato"/>
                <a:ea typeface="Lato"/>
                <a:cs typeface="Lato"/>
                <a:sym typeface="Lato"/>
              </a:rPr>
              <a:t>university </a:t>
            </a:r>
            <a:r>
              <a:rPr b="1" i="0" lang="en-GB" sz="1600" u="none" cap="none" strike="noStrike">
                <a:solidFill>
                  <a:srgbClr val="000000"/>
                </a:solidFill>
                <a:latin typeface="Lato"/>
                <a:ea typeface="Lato"/>
                <a:cs typeface="Lato"/>
                <a:sym typeface="Lato"/>
              </a:rPr>
              <a:t>studying</a:t>
            </a:r>
            <a:r>
              <a:rPr b="1" i="0" lang="en-GB" sz="1600" u="none" cap="none" strike="noStrike">
                <a:solidFill>
                  <a:schemeClr val="accent2"/>
                </a:solidFill>
                <a:latin typeface="Lato"/>
                <a:ea typeface="Lato"/>
                <a:cs typeface="Lato"/>
                <a:sym typeface="Lato"/>
              </a:rPr>
              <a:t> software design</a:t>
            </a:r>
            <a:r>
              <a:rPr b="1" i="0" lang="en-GB" sz="1600" u="none" cap="none" strike="noStrike">
                <a:solidFill>
                  <a:srgbClr val="000000"/>
                </a:solidFill>
                <a:latin typeface="Lato"/>
                <a:ea typeface="Lato"/>
                <a:cs typeface="Lato"/>
                <a:sym typeface="Lato"/>
              </a:rPr>
              <a:t>.</a:t>
            </a:r>
            <a:r>
              <a:rPr b="1" lang="en-GB" sz="1600">
                <a:latin typeface="Lato"/>
                <a:ea typeface="Lato"/>
                <a:cs typeface="Lato"/>
                <a:sym typeface="Lato"/>
              </a:rPr>
              <a:t> </a:t>
            </a:r>
            <a:r>
              <a:rPr b="1" i="0" lang="en-GB" sz="1600" u="none" cap="none" strike="noStrike">
                <a:solidFill>
                  <a:srgbClr val="000000"/>
                </a:solidFill>
                <a:latin typeface="Lato"/>
                <a:ea typeface="Lato"/>
                <a:cs typeface="Lato"/>
                <a:sym typeface="Lato"/>
              </a:rPr>
              <a:t>He will be living with his dad, who is a </a:t>
            </a:r>
            <a:r>
              <a:rPr b="1" i="0" lang="en-GB" sz="1600" u="none" cap="none" strike="noStrike">
                <a:solidFill>
                  <a:schemeClr val="accent2"/>
                </a:solidFill>
                <a:latin typeface="Lato"/>
                <a:ea typeface="Lato"/>
                <a:cs typeface="Lato"/>
                <a:sym typeface="Lato"/>
              </a:rPr>
              <a:t>carer </a:t>
            </a:r>
            <a:r>
              <a:rPr b="1" i="0" lang="en-GB" sz="1600" u="none" cap="none" strike="noStrike">
                <a:solidFill>
                  <a:srgbClr val="000000"/>
                </a:solidFill>
                <a:latin typeface="Lato"/>
                <a:ea typeface="Lato"/>
                <a:cs typeface="Lato"/>
                <a:sym typeface="Lato"/>
              </a:rPr>
              <a:t>for his mum.</a:t>
            </a:r>
            <a:r>
              <a:rPr b="1" lang="en-GB" sz="1600">
                <a:latin typeface="Lato"/>
                <a:ea typeface="Lato"/>
                <a:cs typeface="Lato"/>
                <a:sym typeface="Lato"/>
              </a:rPr>
              <a:t> </a:t>
            </a:r>
            <a:r>
              <a:rPr b="1" i="0" lang="en-GB" sz="1600" u="none" cap="none" strike="noStrike">
                <a:solidFill>
                  <a:srgbClr val="000000"/>
                </a:solidFill>
                <a:latin typeface="Lato"/>
                <a:ea typeface="Lato"/>
                <a:cs typeface="Lato"/>
                <a:sym typeface="Lato"/>
              </a:rPr>
              <a:t>He w</a:t>
            </a:r>
            <a:r>
              <a:rPr b="1" lang="en-GB" sz="1600">
                <a:latin typeface="Lato"/>
                <a:ea typeface="Lato"/>
                <a:cs typeface="Lato"/>
                <a:sym typeface="Lato"/>
              </a:rPr>
              <a:t>ill no</a:t>
            </a:r>
            <a:r>
              <a:rPr b="1" i="0" lang="en-GB" sz="1600" u="none" cap="none" strike="noStrike">
                <a:solidFill>
                  <a:srgbClr val="000000"/>
                </a:solidFill>
                <a:latin typeface="Lato"/>
                <a:ea typeface="Lato"/>
                <a:cs typeface="Lato"/>
                <a:sym typeface="Lato"/>
              </a:rPr>
              <a:t>t be able to leave home as he has n</a:t>
            </a:r>
            <a:r>
              <a:rPr b="1" lang="en-GB" sz="1600">
                <a:latin typeface="Lato"/>
                <a:ea typeface="Lato"/>
                <a:cs typeface="Lato"/>
                <a:sym typeface="Lato"/>
              </a:rPr>
              <a:t>o</a:t>
            </a:r>
            <a:r>
              <a:rPr b="1" i="0" lang="en-GB" sz="1600" u="none" cap="none" strike="noStrike">
                <a:solidFill>
                  <a:srgbClr val="000000"/>
                </a:solidFill>
                <a:latin typeface="Lato"/>
                <a:ea typeface="Lato"/>
                <a:cs typeface="Lato"/>
                <a:sym typeface="Lato"/>
              </a:rPr>
              <a:t>t saved enough money for his own place.</a:t>
            </a:r>
            <a:r>
              <a:rPr b="1" lang="en-GB" sz="1600">
                <a:latin typeface="Lato"/>
                <a:ea typeface="Lato"/>
                <a:cs typeface="Lato"/>
                <a:sym typeface="Lato"/>
              </a:rPr>
              <a:t> </a:t>
            </a:r>
            <a:r>
              <a:rPr b="1" i="0" lang="en-GB" sz="1600" u="none" cap="none" strike="noStrike">
                <a:solidFill>
                  <a:srgbClr val="000000"/>
                </a:solidFill>
                <a:latin typeface="Lato"/>
                <a:ea typeface="Lato"/>
                <a:cs typeface="Lato"/>
                <a:sym typeface="Lato"/>
              </a:rPr>
              <a:t>Zak is really interested in cryptocurrency, especially since some of his favourite </a:t>
            </a:r>
            <a:r>
              <a:rPr b="1" i="0" lang="en-GB" sz="1600" u="none" cap="none" strike="noStrike">
                <a:solidFill>
                  <a:schemeClr val="accent2"/>
                </a:solidFill>
                <a:latin typeface="Lato"/>
                <a:ea typeface="Lato"/>
                <a:cs typeface="Lato"/>
                <a:sym typeface="Lato"/>
              </a:rPr>
              <a:t>bands </a:t>
            </a:r>
            <a:r>
              <a:rPr b="1" i="0" lang="en-GB" sz="1600" u="none" cap="none" strike="noStrike">
                <a:solidFill>
                  <a:srgbClr val="000000"/>
                </a:solidFill>
                <a:latin typeface="Lato"/>
                <a:ea typeface="Lato"/>
                <a:cs typeface="Lato"/>
                <a:sym typeface="Lato"/>
              </a:rPr>
              <a:t>have recently invested. It</a:t>
            </a:r>
            <a:r>
              <a:rPr b="1" lang="en-GB" sz="1600">
                <a:latin typeface="Lato"/>
                <a:ea typeface="Lato"/>
                <a:cs typeface="Lato"/>
                <a:sym typeface="Lato"/>
              </a:rPr>
              <a:t> i</a:t>
            </a:r>
            <a:r>
              <a:rPr b="1" i="0" lang="en-GB" sz="1600" u="none" cap="none" strike="noStrike">
                <a:solidFill>
                  <a:srgbClr val="000000"/>
                </a:solidFill>
                <a:latin typeface="Lato"/>
                <a:ea typeface="Lato"/>
                <a:cs typeface="Lato"/>
                <a:sym typeface="Lato"/>
              </a:rPr>
              <a:t>s all his </a:t>
            </a:r>
            <a:r>
              <a:rPr b="1" i="0" lang="en-GB" sz="1600" u="none" cap="none" strike="noStrike">
                <a:solidFill>
                  <a:schemeClr val="accent2"/>
                </a:solidFill>
                <a:latin typeface="Lato"/>
                <a:ea typeface="Lato"/>
                <a:cs typeface="Lato"/>
                <a:sym typeface="Lato"/>
              </a:rPr>
              <a:t>friends </a:t>
            </a:r>
            <a:r>
              <a:rPr b="1" i="0" lang="en-GB" sz="1600" u="none" cap="none" strike="noStrike">
                <a:solidFill>
                  <a:srgbClr val="000000"/>
                </a:solidFill>
                <a:latin typeface="Lato"/>
                <a:ea typeface="Lato"/>
                <a:cs typeface="Lato"/>
                <a:sym typeface="Lato"/>
              </a:rPr>
              <a:t>at university talk </a:t>
            </a:r>
            <a:r>
              <a:rPr b="1" i="0" lang="en-GB" sz="1600" u="none" cap="none" strike="noStrike">
                <a:solidFill>
                  <a:schemeClr val="dk1"/>
                </a:solidFill>
                <a:latin typeface="Lato"/>
                <a:ea typeface="Lato"/>
                <a:cs typeface="Lato"/>
                <a:sym typeface="Lato"/>
              </a:rPr>
              <a:t>about</a:t>
            </a:r>
            <a:r>
              <a:rPr b="1" i="0" lang="en-GB" sz="1600" u="none" cap="none" strike="noStrike">
                <a:solidFill>
                  <a:srgbClr val="000000"/>
                </a:solidFill>
                <a:latin typeface="Lato"/>
                <a:ea typeface="Lato"/>
                <a:cs typeface="Lato"/>
                <a:sym typeface="Lato"/>
              </a:rPr>
              <a:t>.</a:t>
            </a:r>
            <a:endParaRPr b="1"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rgbClr val="000000"/>
              </a:solidFill>
              <a:latin typeface="Arial"/>
              <a:ea typeface="Arial"/>
              <a:cs typeface="Arial"/>
              <a:sym typeface="Arial"/>
            </a:endParaRPr>
          </a:p>
        </p:txBody>
      </p:sp>
      <p:pic>
        <p:nvPicPr>
          <p:cNvPr id="450" name="Google Shape;450;g164e30dc810_0_274"/>
          <p:cNvPicPr preferRelativeResize="0"/>
          <p:nvPr/>
        </p:nvPicPr>
        <p:blipFill rotWithShape="1">
          <a:blip r:embed="rId3">
            <a:alphaModFix/>
          </a:blip>
          <a:srcRect b="0" l="0" r="0" t="0"/>
          <a:stretch/>
        </p:blipFill>
        <p:spPr>
          <a:xfrm>
            <a:off x="539650" y="1782000"/>
            <a:ext cx="2563200" cy="2511625"/>
          </a:xfrm>
          <a:prstGeom prst="rect">
            <a:avLst/>
          </a:prstGeom>
          <a:noFill/>
          <a:ln>
            <a:noFill/>
          </a:ln>
        </p:spPr>
      </p:pic>
      <p:sp>
        <p:nvSpPr>
          <p:cNvPr id="451" name="Google Shape;451;g164e30dc810_0_274"/>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a:latin typeface="Lato"/>
                <a:ea typeface="Lato"/>
                <a:cs typeface="Lato"/>
                <a:sym typeface="Lato"/>
              </a:rPr>
              <a:t>26</a:t>
            </a:r>
            <a:endParaRPr>
              <a:latin typeface="Lato"/>
              <a:ea typeface="Lato"/>
              <a:cs typeface="Lato"/>
              <a:sym typeface="Lato"/>
            </a:endParaRPr>
          </a:p>
        </p:txBody>
      </p:sp>
      <p:sp>
        <p:nvSpPr>
          <p:cNvPr id="452" name="Google Shape;452;g164e30dc810_0_274"/>
          <p:cNvSpPr txBox="1"/>
          <p:nvPr/>
        </p:nvSpPr>
        <p:spPr>
          <a:xfrm>
            <a:off x="51425" y="4465225"/>
            <a:ext cx="8017200" cy="461700"/>
          </a:xfrm>
          <a:prstGeom prst="rect">
            <a:avLst/>
          </a:prstGeom>
          <a:solidFill>
            <a:schemeClr val="accen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lang="en-GB" sz="1800">
                <a:solidFill>
                  <a:schemeClr val="lt1"/>
                </a:solidFill>
                <a:latin typeface="Lato"/>
                <a:ea typeface="Lato"/>
                <a:cs typeface="Lato"/>
                <a:sym typeface="Lato"/>
              </a:rPr>
              <a:t>Task: Explain two factors that could influence Zak to invest in cryptocurrency</a:t>
            </a:r>
            <a:endParaRPr b="1" i="0" sz="1800" u="none" cap="none" strike="noStrike">
              <a:solidFill>
                <a:schemeClr val="lt1"/>
              </a:solidFill>
              <a:latin typeface="Lato"/>
              <a:ea typeface="Lato"/>
              <a:cs typeface="Lato"/>
              <a:sym typeface="La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g2768912105e_0_212"/>
          <p:cNvSpPr txBox="1"/>
          <p:nvPr/>
        </p:nvSpPr>
        <p:spPr>
          <a:xfrm>
            <a:off x="194150" y="1182725"/>
            <a:ext cx="5683200" cy="40020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00000"/>
              </a:lnSpc>
              <a:spcBef>
                <a:spcPts val="0"/>
              </a:spcBef>
              <a:spcAft>
                <a:spcPts val="0"/>
              </a:spcAft>
              <a:buClr>
                <a:srgbClr val="000000"/>
              </a:buClr>
              <a:buSzPts val="1900"/>
              <a:buFont typeface="Lato"/>
              <a:buChar char="●"/>
            </a:pPr>
            <a:r>
              <a:rPr b="0" i="0" lang="en-GB" sz="1900" u="none" cap="none" strike="noStrike">
                <a:solidFill>
                  <a:srgbClr val="000000"/>
                </a:solidFill>
                <a:latin typeface="Lato"/>
                <a:ea typeface="Lato"/>
                <a:cs typeface="Lato"/>
                <a:sym typeface="Lato"/>
              </a:rPr>
              <a:t>Lots of factors will determine who might engage with cryptocurrency.</a:t>
            </a:r>
            <a:endParaRPr b="0" i="0" sz="1900" u="none" cap="none" strike="noStrike">
              <a:solidFill>
                <a:srgbClr val="000000"/>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Lato"/>
              <a:ea typeface="Lato"/>
              <a:cs typeface="Lato"/>
              <a:sym typeface="Lato"/>
            </a:endParaRPr>
          </a:p>
          <a:p>
            <a:pPr indent="-349250" lvl="0" marL="457200" marR="0" rtl="0" algn="l">
              <a:lnSpc>
                <a:spcPct val="100000"/>
              </a:lnSpc>
              <a:spcBef>
                <a:spcPts val="0"/>
              </a:spcBef>
              <a:spcAft>
                <a:spcPts val="0"/>
              </a:spcAft>
              <a:buClr>
                <a:srgbClr val="000000"/>
              </a:buClr>
              <a:buSzPts val="1900"/>
              <a:buFont typeface="Lato"/>
              <a:buChar char="●"/>
            </a:pPr>
            <a:r>
              <a:rPr b="0" i="0" lang="en-GB" sz="1900" u="none" cap="none" strike="noStrike">
                <a:solidFill>
                  <a:srgbClr val="000000"/>
                </a:solidFill>
                <a:latin typeface="Lato"/>
                <a:ea typeface="Lato"/>
                <a:cs typeface="Lato"/>
                <a:sym typeface="Lato"/>
              </a:rPr>
              <a:t>Some personal circumstances lead to people having a more positive relationship with money. They then may invest in things such as cryptocurrency which could </a:t>
            </a:r>
            <a:r>
              <a:rPr b="1" i="0" lang="en-GB" sz="1900" u="none" cap="none" strike="noStrike">
                <a:solidFill>
                  <a:srgbClr val="000000"/>
                </a:solidFill>
                <a:latin typeface="Lato"/>
                <a:ea typeface="Lato"/>
                <a:cs typeface="Lato"/>
                <a:sym typeface="Lato"/>
              </a:rPr>
              <a:t>improve their standard of living.</a:t>
            </a:r>
            <a:endParaRPr b="1" i="0" sz="1900" u="none" cap="none" strike="noStrike">
              <a:solidFill>
                <a:srgbClr val="000000"/>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Lato"/>
              <a:ea typeface="Lato"/>
              <a:cs typeface="Lato"/>
              <a:sym typeface="Lato"/>
            </a:endParaRPr>
          </a:p>
          <a:p>
            <a:pPr indent="-349250" lvl="0" marL="457200" marR="0" rtl="0" algn="l">
              <a:lnSpc>
                <a:spcPct val="100000"/>
              </a:lnSpc>
              <a:spcBef>
                <a:spcPts val="0"/>
              </a:spcBef>
              <a:spcAft>
                <a:spcPts val="0"/>
              </a:spcAft>
              <a:buClr>
                <a:srgbClr val="000000"/>
              </a:buClr>
              <a:buSzPts val="1900"/>
              <a:buFont typeface="Lato"/>
              <a:buChar char="●"/>
            </a:pPr>
            <a:r>
              <a:rPr b="0" i="0" lang="en-GB" sz="1900" u="none" cap="none" strike="noStrike">
                <a:solidFill>
                  <a:srgbClr val="000000"/>
                </a:solidFill>
                <a:latin typeface="Lato"/>
                <a:ea typeface="Lato"/>
                <a:cs typeface="Lato"/>
                <a:sym typeface="Lato"/>
              </a:rPr>
              <a:t>However, some influencing factors such as information from friends and the media could </a:t>
            </a:r>
            <a:r>
              <a:rPr b="1" i="0" lang="en-GB" sz="1900" u="none" cap="none" strike="noStrike">
                <a:solidFill>
                  <a:srgbClr val="000000"/>
                </a:solidFill>
                <a:latin typeface="Lato"/>
                <a:ea typeface="Lato"/>
                <a:cs typeface="Lato"/>
                <a:sym typeface="Lato"/>
              </a:rPr>
              <a:t>encourage a lot of risk-taking behaviour.</a:t>
            </a:r>
            <a:endParaRPr b="1" i="0" sz="1900" u="none" cap="none" strike="noStrike">
              <a:solidFill>
                <a:srgbClr val="000000"/>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000000"/>
              </a:solidFill>
              <a:latin typeface="Arial"/>
              <a:ea typeface="Arial"/>
              <a:cs typeface="Arial"/>
              <a:sym typeface="Arial"/>
            </a:endParaRPr>
          </a:p>
        </p:txBody>
      </p:sp>
      <p:sp>
        <p:nvSpPr>
          <p:cNvPr id="458" name="Google Shape;458;g2768912105e_0_212"/>
          <p:cNvSpPr txBox="1"/>
          <p:nvPr/>
        </p:nvSpPr>
        <p:spPr>
          <a:xfrm>
            <a:off x="311700" y="173427"/>
            <a:ext cx="7021200" cy="661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3100" u="none" cap="none" strike="noStrike">
                <a:solidFill>
                  <a:schemeClr val="accent2"/>
                </a:solidFill>
                <a:latin typeface="Lato"/>
                <a:ea typeface="Lato"/>
                <a:cs typeface="Lato"/>
                <a:sym typeface="Lato"/>
              </a:rPr>
              <a:t>Who does cryptocurrency appeal to?</a:t>
            </a:r>
            <a:endParaRPr b="0" i="0" sz="2100" u="none" cap="none" strike="noStrike">
              <a:solidFill>
                <a:schemeClr val="accent2"/>
              </a:solidFill>
              <a:latin typeface="Arial"/>
              <a:ea typeface="Arial"/>
              <a:cs typeface="Arial"/>
              <a:sym typeface="Arial"/>
            </a:endParaRPr>
          </a:p>
        </p:txBody>
      </p:sp>
      <p:sp>
        <p:nvSpPr>
          <p:cNvPr id="459" name="Google Shape;459;g2768912105e_0_212"/>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GB"/>
              <a:t>‹#›</a:t>
            </a:fld>
            <a:endParaRPr/>
          </a:p>
        </p:txBody>
      </p:sp>
      <p:pic>
        <p:nvPicPr>
          <p:cNvPr id="460" name="Google Shape;460;g2768912105e_0_212"/>
          <p:cNvPicPr preferRelativeResize="0"/>
          <p:nvPr/>
        </p:nvPicPr>
        <p:blipFill rotWithShape="1">
          <a:blip r:embed="rId3">
            <a:alphaModFix/>
          </a:blip>
          <a:srcRect b="0" l="0" r="0" t="0"/>
          <a:stretch/>
        </p:blipFill>
        <p:spPr>
          <a:xfrm>
            <a:off x="6435850" y="1721400"/>
            <a:ext cx="2208550" cy="22085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g1466ef7c987_0_0"/>
          <p:cNvSpPr txBox="1"/>
          <p:nvPr/>
        </p:nvSpPr>
        <p:spPr>
          <a:xfrm>
            <a:off x="360375" y="270375"/>
            <a:ext cx="80310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rgbClr val="FF8022"/>
                </a:solidFill>
                <a:latin typeface="Lato"/>
                <a:ea typeface="Lato"/>
                <a:cs typeface="Lato"/>
                <a:sym typeface="Lato"/>
              </a:rPr>
              <a:t>Having a respectful learning environment</a:t>
            </a:r>
            <a:endParaRPr b="1" i="0" sz="2900" u="none" cap="none" strike="noStrike">
              <a:solidFill>
                <a:srgbClr val="FF8022"/>
              </a:solidFill>
              <a:latin typeface="Lato"/>
              <a:ea typeface="Lato"/>
              <a:cs typeface="Lato"/>
              <a:sym typeface="Lato"/>
            </a:endParaRPr>
          </a:p>
        </p:txBody>
      </p:sp>
      <p:sp>
        <p:nvSpPr>
          <p:cNvPr id="193" name="Google Shape;193;g1466ef7c987_0_0"/>
          <p:cNvSpPr txBox="1"/>
          <p:nvPr/>
        </p:nvSpPr>
        <p:spPr>
          <a:xfrm>
            <a:off x="324100" y="1254075"/>
            <a:ext cx="7638000" cy="19086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listen to each other respectfully</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avoid making judgements or assumptions about others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comment on what has been said, not the person who has said it</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won’t put anyone on the spot and we have the right to pass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not share personal stories or ask personal questions</a:t>
            </a:r>
            <a:endParaRPr b="1" i="0" sz="1600" u="none" cap="none" strike="noStrike">
              <a:solidFill>
                <a:schemeClr val="accent2"/>
              </a:solidFill>
              <a:latin typeface="Lato"/>
              <a:ea typeface="Lato"/>
              <a:cs typeface="Lato"/>
              <a:sym typeface="Lato"/>
            </a:endParaRPr>
          </a:p>
        </p:txBody>
      </p:sp>
      <p:sp>
        <p:nvSpPr>
          <p:cNvPr id="194" name="Google Shape;194;g1466ef7c987_0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g2768912105e_0_219"/>
          <p:cNvSpPr txBox="1"/>
          <p:nvPr/>
        </p:nvSpPr>
        <p:spPr>
          <a:xfrm>
            <a:off x="227950" y="1238775"/>
            <a:ext cx="41487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FF9900"/>
              </a:buClr>
              <a:buSzPts val="3000"/>
              <a:buFont typeface="Lato"/>
              <a:buNone/>
            </a:pPr>
            <a:r>
              <a:rPr b="1" i="0" lang="en-GB" sz="2400" u="none" cap="none" strike="noStrike">
                <a:solidFill>
                  <a:srgbClr val="FF9900"/>
                </a:solidFill>
                <a:latin typeface="Lato"/>
                <a:ea typeface="Lato"/>
                <a:cs typeface="Lato"/>
                <a:sym typeface="Lato"/>
              </a:rPr>
              <a:t>What do you think happened next?</a:t>
            </a:r>
            <a:endParaRPr b="1" i="0" sz="2400" u="none" cap="none" strike="noStrike">
              <a:solidFill>
                <a:srgbClr val="FF9900"/>
              </a:solidFill>
              <a:latin typeface="Lato"/>
              <a:ea typeface="Lato"/>
              <a:cs typeface="Lato"/>
              <a:sym typeface="Lato"/>
            </a:endParaRPr>
          </a:p>
          <a:p>
            <a:pPr indent="0" lvl="0" marL="0" marR="0" rtl="0" algn="l">
              <a:lnSpc>
                <a:spcPct val="100000"/>
              </a:lnSpc>
              <a:spcBef>
                <a:spcPts val="0"/>
              </a:spcBef>
              <a:spcAft>
                <a:spcPts val="0"/>
              </a:spcAft>
              <a:buClr>
                <a:srgbClr val="FF9900"/>
              </a:buClr>
              <a:buSzPts val="3000"/>
              <a:buFont typeface="Lato"/>
              <a:buNone/>
            </a:pPr>
            <a:r>
              <a:t/>
            </a:r>
            <a:endParaRPr b="1" i="0" sz="1400" u="none" cap="none" strike="noStrike">
              <a:solidFill>
                <a:srgbClr val="FF9900"/>
              </a:solidFill>
              <a:latin typeface="Lato"/>
              <a:ea typeface="Lato"/>
              <a:cs typeface="Lato"/>
              <a:sym typeface="Lato"/>
            </a:endParaRPr>
          </a:p>
          <a:p>
            <a:pPr indent="-360000" lvl="0" marL="360000" marR="0" rtl="0" algn="l">
              <a:lnSpc>
                <a:spcPct val="100000"/>
              </a:lnSpc>
              <a:spcBef>
                <a:spcPts val="0"/>
              </a:spcBef>
              <a:spcAft>
                <a:spcPts val="0"/>
              </a:spcAft>
              <a:buClr>
                <a:schemeClr val="dk1"/>
              </a:buClr>
              <a:buSzPts val="1400"/>
              <a:buFont typeface="Lato"/>
              <a:buChar char="●"/>
            </a:pPr>
            <a:r>
              <a:rPr b="1" i="0" lang="en-GB" sz="2200" u="none" cap="none" strike="noStrike">
                <a:solidFill>
                  <a:schemeClr val="dk1"/>
                </a:solidFill>
                <a:latin typeface="Lato"/>
                <a:ea typeface="Lato"/>
                <a:cs typeface="Lato"/>
                <a:sym typeface="Lato"/>
              </a:rPr>
              <a:t>W</a:t>
            </a:r>
            <a:r>
              <a:rPr b="1" i="0" lang="en-GB" sz="2000" u="none" cap="none" strike="noStrike">
                <a:solidFill>
                  <a:schemeClr val="dk1"/>
                </a:solidFill>
                <a:latin typeface="Lato"/>
                <a:ea typeface="Lato"/>
                <a:cs typeface="Lato"/>
                <a:sym typeface="Lato"/>
              </a:rPr>
              <a:t>hat do you think consumers did?</a:t>
            </a:r>
            <a:endParaRPr b="1" i="0" sz="2000" u="none" cap="none" strike="noStrike">
              <a:solidFill>
                <a:schemeClr val="dk1"/>
              </a:solidFill>
              <a:latin typeface="Lato"/>
              <a:ea typeface="Lato"/>
              <a:cs typeface="Lato"/>
              <a:sym typeface="Lato"/>
            </a:endParaRPr>
          </a:p>
          <a:p>
            <a:pPr indent="-360000" lvl="0" marL="360000" marR="0" rtl="0" algn="l">
              <a:lnSpc>
                <a:spcPct val="100000"/>
              </a:lnSpc>
              <a:spcBef>
                <a:spcPts val="0"/>
              </a:spcBef>
              <a:spcAft>
                <a:spcPts val="0"/>
              </a:spcAft>
              <a:buClr>
                <a:schemeClr val="dk1"/>
              </a:buClr>
              <a:buSzPts val="1400"/>
              <a:buFont typeface="Lato"/>
              <a:buChar char="●"/>
            </a:pPr>
            <a:r>
              <a:rPr b="1" i="0" lang="en-GB" sz="2000" u="none" cap="none" strike="noStrike">
                <a:solidFill>
                  <a:schemeClr val="dk1"/>
                </a:solidFill>
                <a:latin typeface="Lato"/>
                <a:ea typeface="Lato"/>
                <a:cs typeface="Lato"/>
                <a:sym typeface="Lato"/>
              </a:rPr>
              <a:t>What do you think happened to the value of the coin?</a:t>
            </a:r>
            <a:endParaRPr b="1" i="0" sz="2000" u="none" cap="none" strike="noStrike">
              <a:solidFill>
                <a:schemeClr val="dk1"/>
              </a:solidFill>
              <a:latin typeface="Lato"/>
              <a:ea typeface="Lato"/>
              <a:cs typeface="Lato"/>
              <a:sym typeface="Lato"/>
            </a:endParaRPr>
          </a:p>
        </p:txBody>
      </p:sp>
      <p:grpSp>
        <p:nvGrpSpPr>
          <p:cNvPr id="466" name="Google Shape;466;g2768912105e_0_219"/>
          <p:cNvGrpSpPr/>
          <p:nvPr/>
        </p:nvGrpSpPr>
        <p:grpSpPr>
          <a:xfrm>
            <a:off x="2278059" y="1238785"/>
            <a:ext cx="5601986" cy="3708969"/>
            <a:chOff x="199275" y="872125"/>
            <a:chExt cx="5906775" cy="4037193"/>
          </a:xfrm>
        </p:grpSpPr>
        <p:pic>
          <p:nvPicPr>
            <p:cNvPr id="467" name="Google Shape;467;g2768912105e_0_219"/>
            <p:cNvPicPr preferRelativeResize="0"/>
            <p:nvPr/>
          </p:nvPicPr>
          <p:blipFill rotWithShape="1">
            <a:blip r:embed="rId3">
              <a:alphaModFix/>
            </a:blip>
            <a:srcRect b="0" l="0" r="0" t="0"/>
            <a:stretch/>
          </p:blipFill>
          <p:spPr>
            <a:xfrm>
              <a:off x="3473975" y="872125"/>
              <a:ext cx="2632075" cy="4023625"/>
            </a:xfrm>
            <a:prstGeom prst="rect">
              <a:avLst/>
            </a:prstGeom>
            <a:noFill/>
            <a:ln>
              <a:noFill/>
            </a:ln>
          </p:spPr>
        </p:pic>
        <p:pic>
          <p:nvPicPr>
            <p:cNvPr id="468" name="Google Shape;468;g2768912105e_0_219"/>
            <p:cNvPicPr preferRelativeResize="0"/>
            <p:nvPr/>
          </p:nvPicPr>
          <p:blipFill rotWithShape="1">
            <a:blip r:embed="rId4">
              <a:alphaModFix/>
            </a:blip>
            <a:srcRect b="0" l="0" r="0" t="0"/>
            <a:stretch/>
          </p:blipFill>
          <p:spPr>
            <a:xfrm>
              <a:off x="199275" y="2193868"/>
              <a:ext cx="5187726" cy="2715450"/>
            </a:xfrm>
            <a:prstGeom prst="rect">
              <a:avLst/>
            </a:prstGeom>
            <a:noFill/>
            <a:ln>
              <a:noFill/>
            </a:ln>
          </p:spPr>
        </p:pic>
      </p:grpSp>
      <p:sp>
        <p:nvSpPr>
          <p:cNvPr id="469" name="Google Shape;469;g2768912105e_0_219"/>
          <p:cNvSpPr txBox="1"/>
          <p:nvPr/>
        </p:nvSpPr>
        <p:spPr>
          <a:xfrm>
            <a:off x="227950" y="192950"/>
            <a:ext cx="8070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800" u="none" cap="none" strike="noStrike">
                <a:solidFill>
                  <a:schemeClr val="accent2"/>
                </a:solidFill>
                <a:latin typeface="Lato"/>
                <a:ea typeface="Lato"/>
                <a:cs typeface="Lato"/>
                <a:sym typeface="Lato"/>
              </a:rPr>
              <a:t>How does social media impact decision making?</a:t>
            </a:r>
            <a:endParaRPr b="0" i="0" sz="2800" u="none" cap="none" strike="noStrike">
              <a:solidFill>
                <a:schemeClr val="accent2"/>
              </a:solidFill>
              <a:latin typeface="Arial"/>
              <a:ea typeface="Arial"/>
              <a:cs typeface="Arial"/>
              <a:sym typeface="Arial"/>
            </a:endParaRPr>
          </a:p>
        </p:txBody>
      </p:sp>
      <p:sp>
        <p:nvSpPr>
          <p:cNvPr id="470" name="Google Shape;470;g2768912105e_0_219"/>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GB"/>
              <a:t>‹#›</a:t>
            </a:fld>
            <a:endParaRPr/>
          </a:p>
        </p:txBody>
      </p:sp>
      <p:sp>
        <p:nvSpPr>
          <p:cNvPr id="471" name="Google Shape;471;g2768912105e_0_219"/>
          <p:cNvSpPr txBox="1"/>
          <p:nvPr/>
        </p:nvSpPr>
        <p:spPr>
          <a:xfrm>
            <a:off x="4220700" y="2420475"/>
            <a:ext cx="4356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grpSp>
        <p:nvGrpSpPr>
          <p:cNvPr id="476" name="Google Shape;476;g2768912105e_0_229"/>
          <p:cNvGrpSpPr/>
          <p:nvPr/>
        </p:nvGrpSpPr>
        <p:grpSpPr>
          <a:xfrm>
            <a:off x="5113779" y="1531694"/>
            <a:ext cx="3906151" cy="2764299"/>
            <a:chOff x="199275" y="872125"/>
            <a:chExt cx="5906775" cy="4066342"/>
          </a:xfrm>
        </p:grpSpPr>
        <p:pic>
          <p:nvPicPr>
            <p:cNvPr id="477" name="Google Shape;477;g2768912105e_0_229"/>
            <p:cNvPicPr preferRelativeResize="0"/>
            <p:nvPr/>
          </p:nvPicPr>
          <p:blipFill rotWithShape="1">
            <a:blip r:embed="rId3">
              <a:alphaModFix/>
            </a:blip>
            <a:srcRect b="0" l="0" r="0" t="0"/>
            <a:stretch/>
          </p:blipFill>
          <p:spPr>
            <a:xfrm>
              <a:off x="3473975" y="872125"/>
              <a:ext cx="2632075" cy="4023625"/>
            </a:xfrm>
            <a:prstGeom prst="rect">
              <a:avLst/>
            </a:prstGeom>
            <a:noFill/>
            <a:ln>
              <a:noFill/>
            </a:ln>
          </p:spPr>
        </p:pic>
        <p:pic>
          <p:nvPicPr>
            <p:cNvPr id="478" name="Google Shape;478;g2768912105e_0_229"/>
            <p:cNvPicPr preferRelativeResize="0"/>
            <p:nvPr/>
          </p:nvPicPr>
          <p:blipFill rotWithShape="1">
            <a:blip r:embed="rId4">
              <a:alphaModFix/>
            </a:blip>
            <a:srcRect b="0" l="0" r="0" t="0"/>
            <a:stretch/>
          </p:blipFill>
          <p:spPr>
            <a:xfrm>
              <a:off x="199275" y="2223017"/>
              <a:ext cx="5187726" cy="2715450"/>
            </a:xfrm>
            <a:prstGeom prst="rect">
              <a:avLst/>
            </a:prstGeom>
            <a:noFill/>
            <a:ln>
              <a:noFill/>
            </a:ln>
          </p:spPr>
        </p:pic>
      </p:grpSp>
      <p:sp>
        <p:nvSpPr>
          <p:cNvPr id="479" name="Google Shape;479;g2768912105e_0_229"/>
          <p:cNvSpPr txBox="1"/>
          <p:nvPr/>
        </p:nvSpPr>
        <p:spPr>
          <a:xfrm>
            <a:off x="0" y="858775"/>
            <a:ext cx="7269600" cy="3417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br>
              <a:rPr b="0" i="0" lang="en-GB" sz="1400" u="none" cap="none" strike="noStrike">
                <a:solidFill>
                  <a:srgbClr val="000000"/>
                </a:solidFill>
                <a:latin typeface="Lato"/>
                <a:ea typeface="Lato"/>
                <a:cs typeface="Lato"/>
                <a:sym typeface="Lato"/>
              </a:rPr>
            </a:br>
            <a:r>
              <a:rPr b="0" i="0" lang="en-GB" sz="1400" u="none" cap="none" strike="noStrike">
                <a:solidFill>
                  <a:srgbClr val="000000"/>
                </a:solidFill>
                <a:latin typeface="Lato"/>
                <a:ea typeface="Lato"/>
                <a:cs typeface="Lato"/>
                <a:sym typeface="Lato"/>
                <a:extLst>
                  <a:ext uri="http://customooxmlschemas.google.com/">
                    <go:slidesCustomData xmlns:go="http://customooxmlschemas.google.com/" textRoundtripDataId="14"/>
                  </a:ext>
                </a:extLst>
              </a:rPr>
              <a:t>Influencers </a:t>
            </a:r>
            <a:r>
              <a:rPr b="0" i="0" lang="en-GB" sz="1400" u="none" cap="none" strike="noStrike">
                <a:solidFill>
                  <a:srgbClr val="000000"/>
                </a:solidFill>
                <a:latin typeface="Lato"/>
                <a:ea typeface="Lato"/>
                <a:cs typeface="Lato"/>
                <a:sym typeface="Lato"/>
              </a:rPr>
              <a:t>promote everything from fashion to sport and also cryptocurrencies. </a:t>
            </a:r>
            <a:endParaRPr b="0" i="0" sz="14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Companies pay them to do this because seeing someone popular endorse a product can be really encouraging. But </a:t>
            </a:r>
            <a:r>
              <a:rPr b="1" i="0" lang="en-GB" sz="1400" u="none" cap="none" strike="noStrike">
                <a:solidFill>
                  <a:srgbClr val="000000"/>
                </a:solidFill>
                <a:latin typeface="Lato"/>
                <a:ea typeface="Lato"/>
                <a:cs typeface="Lato"/>
                <a:sym typeface="Lato"/>
              </a:rPr>
              <a:t>influencers are not always right!</a:t>
            </a:r>
            <a:r>
              <a:rPr b="0" i="0" lang="en-GB" sz="1400" u="none" cap="none" strike="noStrike">
                <a:solidFill>
                  <a:srgbClr val="000000"/>
                </a:solidFill>
                <a:latin typeface="Lato"/>
                <a:ea typeface="Lato"/>
                <a:cs typeface="Lato"/>
                <a:sym typeface="Lato"/>
              </a:rPr>
              <a:t> </a:t>
            </a:r>
            <a:endParaRPr b="0" i="0" sz="14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Reality star </a:t>
            </a:r>
            <a:r>
              <a:rPr b="1" i="0" lang="en-GB" sz="1400" u="none" cap="none" strike="noStrike">
                <a:solidFill>
                  <a:srgbClr val="000000"/>
                </a:solidFill>
                <a:latin typeface="Lato"/>
                <a:ea typeface="Lato"/>
                <a:cs typeface="Lato"/>
                <a:sym typeface="Lato"/>
              </a:rPr>
              <a:t>Kim Kardashian</a:t>
            </a:r>
            <a:r>
              <a:rPr b="0" i="0" lang="en-GB" sz="1400" u="none" cap="none" strike="noStrike">
                <a:solidFill>
                  <a:srgbClr val="000000"/>
                </a:solidFill>
                <a:latin typeface="Lato"/>
                <a:ea typeface="Lato"/>
                <a:cs typeface="Lato"/>
                <a:sym typeface="Lato"/>
              </a:rPr>
              <a:t> and boxer </a:t>
            </a:r>
            <a:r>
              <a:rPr b="1" i="0" lang="en-GB" sz="1400" u="none" cap="none" strike="noStrike">
                <a:solidFill>
                  <a:srgbClr val="000000"/>
                </a:solidFill>
                <a:latin typeface="Lato"/>
                <a:ea typeface="Lato"/>
                <a:cs typeface="Lato"/>
                <a:sym typeface="Lato"/>
              </a:rPr>
              <a:t>Floyd Mayweather</a:t>
            </a:r>
            <a:r>
              <a:rPr b="0" i="0" lang="en-GB" sz="1400" u="none" cap="none" strike="noStrike">
                <a:solidFill>
                  <a:srgbClr val="000000"/>
                </a:solidFill>
                <a:latin typeface="Lato"/>
                <a:ea typeface="Lato"/>
                <a:cs typeface="Lato"/>
                <a:sym typeface="Lato"/>
              </a:rPr>
              <a:t> promoted the Ethereum Max coin to their followers last year. But then, the value of the coin fell sharply. If you had put </a:t>
            </a:r>
            <a:r>
              <a:rPr b="1" i="0" lang="en-GB" sz="1400" u="none" cap="none" strike="noStrike">
                <a:solidFill>
                  <a:schemeClr val="accent1"/>
                </a:solidFill>
                <a:latin typeface="Lato"/>
                <a:ea typeface="Lato"/>
                <a:cs typeface="Lato"/>
                <a:sym typeface="Lato"/>
              </a:rPr>
              <a:t>$100</a:t>
            </a:r>
            <a:r>
              <a:rPr b="0" i="0" lang="en-GB" sz="1400" u="none" cap="none" strike="noStrike">
                <a:solidFill>
                  <a:srgbClr val="000000"/>
                </a:solidFill>
                <a:latin typeface="Lato"/>
                <a:ea typeface="Lato"/>
                <a:cs typeface="Lato"/>
                <a:sym typeface="Lato"/>
              </a:rPr>
              <a:t> into the coins when those ads ran in </a:t>
            </a:r>
            <a:r>
              <a:rPr b="0" i="0" lang="en-GB" sz="1400" u="none" cap="none" strike="noStrike">
                <a:solidFill>
                  <a:srgbClr val="000000"/>
                </a:solidFill>
                <a:latin typeface="Lato"/>
                <a:ea typeface="Lato"/>
                <a:cs typeface="Lato"/>
                <a:sym typeface="Lato"/>
                <a:extLst>
                  <a:ext uri="http://customooxmlschemas.google.com/">
                    <go:slidesCustomData xmlns:go="http://customooxmlschemas.google.com/" textRoundtripDataId="15"/>
                  </a:ext>
                </a:extLst>
              </a:rPr>
              <a:t>May</a:t>
            </a:r>
            <a:r>
              <a:rPr b="0" i="0" lang="en-GB" sz="1400" u="none" cap="none" strike="noStrike">
                <a:solidFill>
                  <a:srgbClr val="000000"/>
                </a:solidFill>
                <a:latin typeface="Lato"/>
                <a:ea typeface="Lato"/>
                <a:cs typeface="Lato"/>
                <a:sym typeface="Lato"/>
              </a:rPr>
              <a:t> 2021, it would have been worth just </a:t>
            </a:r>
            <a:r>
              <a:rPr b="1" i="0" lang="en-GB" sz="1400" u="none" cap="none" strike="noStrike">
                <a:solidFill>
                  <a:schemeClr val="accent1"/>
                </a:solidFill>
                <a:latin typeface="Lato"/>
                <a:ea typeface="Lato"/>
                <a:cs typeface="Lato"/>
                <a:sym typeface="Lato"/>
              </a:rPr>
              <a:t>$3</a:t>
            </a:r>
            <a:r>
              <a:rPr b="0" i="0" lang="en-GB" sz="1400" u="none" cap="none" strike="noStrike">
                <a:solidFill>
                  <a:srgbClr val="000000"/>
                </a:solidFill>
                <a:latin typeface="Lato"/>
                <a:ea typeface="Lato"/>
                <a:cs typeface="Lato"/>
                <a:sym typeface="Lato"/>
              </a:rPr>
              <a:t> </a:t>
            </a:r>
            <a:endParaRPr b="0" i="0" sz="14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extLst>
                  <a:ext uri="http://customooxmlschemas.google.com/">
                    <go:slidesCustomData xmlns:go="http://customooxmlschemas.google.com/" textRoundtripDataId="16"/>
                  </a:ext>
                </a:extLst>
              </a:rPr>
              <a:t>by the end of the year</a:t>
            </a:r>
            <a:r>
              <a:rPr b="0" i="0" lang="en-GB" sz="1400" u="none" cap="none" strike="noStrike">
                <a:solidFill>
                  <a:srgbClr val="000000"/>
                </a:solidFill>
                <a:latin typeface="Lato"/>
                <a:ea typeface="Lato"/>
                <a:cs typeface="Lato"/>
                <a:sym typeface="Lato"/>
              </a:rPr>
              <a:t>. </a:t>
            </a:r>
            <a:endParaRPr b="0" i="0" sz="14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br>
              <a:rPr b="0" i="0" lang="en-GB" sz="1400" u="none" cap="none" strike="noStrike">
                <a:solidFill>
                  <a:srgbClr val="000000"/>
                </a:solidFill>
                <a:latin typeface="Lato"/>
                <a:ea typeface="Lato"/>
                <a:cs typeface="Lato"/>
                <a:sym typeface="Lato"/>
              </a:rPr>
            </a:br>
            <a:r>
              <a:rPr b="0" i="0" lang="en-GB" sz="1400" u="none" cap="none" strike="noStrike">
                <a:solidFill>
                  <a:srgbClr val="000000"/>
                </a:solidFill>
                <a:latin typeface="Lato"/>
                <a:ea typeface="Lato"/>
                <a:cs typeface="Lato"/>
                <a:sym typeface="Lato"/>
              </a:rPr>
              <a:t>The celebrities, along with the executives from EthereumMax, hit the headlines</a:t>
            </a:r>
            <a:endParaRPr b="0" i="0" sz="14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when investors sued, accusing them of allegedly making “false and misleading” </a:t>
            </a:r>
            <a:endParaRPr b="0" i="0" sz="14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Lato"/>
                <a:ea typeface="Lato"/>
                <a:cs typeface="Lato"/>
                <a:sym typeface="Lato"/>
              </a:rPr>
              <a:t>statements to their fans.</a:t>
            </a:r>
            <a:endParaRPr b="0" i="0" sz="14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br>
              <a:rPr b="0" i="0" lang="en-GB" sz="1400" u="none" cap="none" strike="noStrike">
                <a:solidFill>
                  <a:srgbClr val="000000"/>
                </a:solidFill>
                <a:latin typeface="Lato"/>
                <a:ea typeface="Lato"/>
                <a:cs typeface="Lato"/>
                <a:sym typeface="Lato"/>
              </a:rPr>
            </a:br>
            <a:endParaRPr b="0" i="0" sz="1400" u="none" cap="none" strike="noStrike">
              <a:solidFill>
                <a:srgbClr val="000000"/>
              </a:solidFill>
              <a:latin typeface="Lato"/>
              <a:ea typeface="Lato"/>
              <a:cs typeface="Lato"/>
              <a:sym typeface="Lato"/>
            </a:endParaRPr>
          </a:p>
        </p:txBody>
      </p:sp>
      <p:sp>
        <p:nvSpPr>
          <p:cNvPr id="480" name="Google Shape;480;g2768912105e_0_229"/>
          <p:cNvSpPr txBox="1"/>
          <p:nvPr/>
        </p:nvSpPr>
        <p:spPr>
          <a:xfrm>
            <a:off x="205350" y="192950"/>
            <a:ext cx="8070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800" u="none" cap="none" strike="noStrike">
                <a:solidFill>
                  <a:schemeClr val="accent2"/>
                </a:solidFill>
                <a:latin typeface="Lato"/>
                <a:ea typeface="Lato"/>
                <a:cs typeface="Lato"/>
                <a:sym typeface="Lato"/>
              </a:rPr>
              <a:t>How does social media impact decision-making?</a:t>
            </a:r>
            <a:endParaRPr b="0" i="0" sz="2800" u="none" cap="none" strike="noStrike">
              <a:solidFill>
                <a:schemeClr val="accent2"/>
              </a:solidFill>
              <a:latin typeface="Arial"/>
              <a:ea typeface="Arial"/>
              <a:cs typeface="Arial"/>
              <a:sym typeface="Arial"/>
            </a:endParaRPr>
          </a:p>
        </p:txBody>
      </p:sp>
      <p:sp>
        <p:nvSpPr>
          <p:cNvPr id="481" name="Google Shape;481;g2768912105e_0_229"/>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GB"/>
              <a:t>‹#›</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grpSp>
        <p:nvGrpSpPr>
          <p:cNvPr id="486" name="Google Shape;486;g2768912105e_0_238"/>
          <p:cNvGrpSpPr/>
          <p:nvPr/>
        </p:nvGrpSpPr>
        <p:grpSpPr>
          <a:xfrm>
            <a:off x="5113779" y="1531694"/>
            <a:ext cx="3906151" cy="2764299"/>
            <a:chOff x="199275" y="872125"/>
            <a:chExt cx="5906775" cy="4066342"/>
          </a:xfrm>
        </p:grpSpPr>
        <p:pic>
          <p:nvPicPr>
            <p:cNvPr id="487" name="Google Shape;487;g2768912105e_0_238"/>
            <p:cNvPicPr preferRelativeResize="0"/>
            <p:nvPr/>
          </p:nvPicPr>
          <p:blipFill rotWithShape="1">
            <a:blip r:embed="rId3">
              <a:alphaModFix/>
            </a:blip>
            <a:srcRect b="0" l="0" r="0" t="0"/>
            <a:stretch/>
          </p:blipFill>
          <p:spPr>
            <a:xfrm>
              <a:off x="3473975" y="872125"/>
              <a:ext cx="2632075" cy="4023625"/>
            </a:xfrm>
            <a:prstGeom prst="rect">
              <a:avLst/>
            </a:prstGeom>
            <a:noFill/>
            <a:ln>
              <a:noFill/>
            </a:ln>
          </p:spPr>
        </p:pic>
        <p:pic>
          <p:nvPicPr>
            <p:cNvPr id="488" name="Google Shape;488;g2768912105e_0_238"/>
            <p:cNvPicPr preferRelativeResize="0"/>
            <p:nvPr/>
          </p:nvPicPr>
          <p:blipFill rotWithShape="1">
            <a:blip r:embed="rId4">
              <a:alphaModFix/>
            </a:blip>
            <a:srcRect b="0" l="0" r="0" t="0"/>
            <a:stretch/>
          </p:blipFill>
          <p:spPr>
            <a:xfrm>
              <a:off x="199275" y="2223017"/>
              <a:ext cx="5187726" cy="2715450"/>
            </a:xfrm>
            <a:prstGeom prst="rect">
              <a:avLst/>
            </a:prstGeom>
            <a:noFill/>
            <a:ln>
              <a:noFill/>
            </a:ln>
          </p:spPr>
        </p:pic>
      </p:grpSp>
      <p:sp>
        <p:nvSpPr>
          <p:cNvPr id="489" name="Google Shape;489;g2768912105e_0_238"/>
          <p:cNvSpPr txBox="1"/>
          <p:nvPr/>
        </p:nvSpPr>
        <p:spPr>
          <a:xfrm>
            <a:off x="205350" y="192950"/>
            <a:ext cx="8070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lang="en-GB" sz="2800">
                <a:solidFill>
                  <a:schemeClr val="accent2"/>
                </a:solidFill>
                <a:latin typeface="Lato"/>
                <a:ea typeface="Lato"/>
                <a:cs typeface="Lato"/>
                <a:sym typeface="Lato"/>
              </a:rPr>
              <a:t>What happened next?</a:t>
            </a:r>
            <a:endParaRPr b="0" i="0" sz="2800" u="none" cap="none" strike="noStrike">
              <a:solidFill>
                <a:schemeClr val="accent2"/>
              </a:solidFill>
              <a:latin typeface="Arial"/>
              <a:ea typeface="Arial"/>
              <a:cs typeface="Arial"/>
              <a:sym typeface="Arial"/>
            </a:endParaRPr>
          </a:p>
        </p:txBody>
      </p:sp>
      <p:sp>
        <p:nvSpPr>
          <p:cNvPr id="490" name="Google Shape;490;g2768912105e_0_238"/>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GB"/>
              <a:t>‹#›</a:t>
            </a:fld>
            <a:endParaRPr/>
          </a:p>
        </p:txBody>
      </p:sp>
      <p:sp>
        <p:nvSpPr>
          <p:cNvPr id="491" name="Google Shape;491;g2768912105e_0_238"/>
          <p:cNvSpPr txBox="1"/>
          <p:nvPr/>
        </p:nvSpPr>
        <p:spPr>
          <a:xfrm>
            <a:off x="227950" y="1162575"/>
            <a:ext cx="5952600" cy="2909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1" lang="en-GB" sz="2400">
                <a:solidFill>
                  <a:schemeClr val="accent1"/>
                </a:solidFill>
                <a:latin typeface="Lato"/>
                <a:ea typeface="Lato"/>
                <a:cs typeface="Lato"/>
                <a:sym typeface="Lato"/>
              </a:rPr>
              <a:t>Kim Kardashian had to pay a $1.26 million fine for promotion of the token without disclosing that she was paid for the promotion.</a:t>
            </a:r>
            <a:endParaRPr b="1" sz="2400">
              <a:solidFill>
                <a:schemeClr val="accent1"/>
              </a:solidFill>
              <a:latin typeface="Lato"/>
              <a:ea typeface="Lato"/>
              <a:cs typeface="Lato"/>
              <a:sym typeface="Lato"/>
            </a:endParaRPr>
          </a:p>
          <a:p>
            <a:pPr indent="0" lvl="0" marL="0" marR="0" rtl="0" algn="l">
              <a:lnSpc>
                <a:spcPct val="100000"/>
              </a:lnSpc>
              <a:spcBef>
                <a:spcPts val="0"/>
              </a:spcBef>
              <a:spcAft>
                <a:spcPts val="0"/>
              </a:spcAft>
              <a:buNone/>
            </a:pPr>
            <a:r>
              <a:t/>
            </a:r>
            <a:endParaRPr b="1" sz="2400">
              <a:solidFill>
                <a:schemeClr val="accent1"/>
              </a:solidFill>
              <a:latin typeface="Lato"/>
              <a:ea typeface="Lato"/>
              <a:cs typeface="Lato"/>
              <a:sym typeface="Lato"/>
            </a:endParaRPr>
          </a:p>
          <a:p>
            <a:pPr indent="0" lvl="0" marL="0" marR="0" rtl="0" algn="l">
              <a:lnSpc>
                <a:spcPct val="100000"/>
              </a:lnSpc>
              <a:spcBef>
                <a:spcPts val="0"/>
              </a:spcBef>
              <a:spcAft>
                <a:spcPts val="0"/>
              </a:spcAft>
              <a:buNone/>
            </a:pPr>
            <a:r>
              <a:rPr b="1" lang="en-GB" sz="1900">
                <a:solidFill>
                  <a:schemeClr val="accent2"/>
                </a:solidFill>
                <a:highlight>
                  <a:srgbClr val="FFFFFF"/>
                </a:highlight>
                <a:latin typeface="Lato"/>
                <a:ea typeface="Lato"/>
                <a:cs typeface="Lato"/>
                <a:sym typeface="Lato"/>
              </a:rPr>
              <a:t>The value of the company’s EthereumMax tokens increased by as much as 1,370% after the social media posts before crashing to an </a:t>
            </a:r>
            <a:r>
              <a:rPr b="1" lang="en-GB" sz="1900" u="sng">
                <a:solidFill>
                  <a:schemeClr val="accent2"/>
                </a:solidFill>
                <a:highlight>
                  <a:srgbClr val="FFFFFF"/>
                </a:highlight>
                <a:latin typeface="Lato"/>
                <a:ea typeface="Lato"/>
                <a:cs typeface="Lato"/>
                <a:sym typeface="Lato"/>
              </a:rPr>
              <a:t>all-time low</a:t>
            </a:r>
            <a:r>
              <a:rPr b="1" lang="en-GB" sz="1900">
                <a:solidFill>
                  <a:schemeClr val="accent2"/>
                </a:solidFill>
                <a:highlight>
                  <a:srgbClr val="FFFFFF"/>
                </a:highlight>
                <a:latin typeface="Lato"/>
                <a:ea typeface="Lato"/>
                <a:cs typeface="Lato"/>
                <a:sym typeface="Lato"/>
              </a:rPr>
              <a:t>.</a:t>
            </a:r>
            <a:endParaRPr b="1" sz="3000">
              <a:solidFill>
                <a:schemeClr val="accent2"/>
              </a:solidFill>
              <a:latin typeface="Lato"/>
              <a:ea typeface="Lato"/>
              <a:cs typeface="Lato"/>
              <a:sym typeface="Lato"/>
            </a:endParaRPr>
          </a:p>
        </p:txBody>
      </p:sp>
      <p:sp>
        <p:nvSpPr>
          <p:cNvPr id="492" name="Google Shape;492;g2768912105e_0_238"/>
          <p:cNvSpPr txBox="1"/>
          <p:nvPr/>
        </p:nvSpPr>
        <p:spPr>
          <a:xfrm>
            <a:off x="258550" y="4767600"/>
            <a:ext cx="51975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a:solidFill>
                  <a:srgbClr val="FF8022"/>
                </a:solidFill>
                <a:latin typeface="Lato"/>
                <a:ea typeface="Lato"/>
                <a:cs typeface="Lato"/>
                <a:sym typeface="Lato"/>
              </a:rPr>
              <a:t>Learn more </a:t>
            </a:r>
            <a:r>
              <a:rPr lang="en-GB" sz="1200" u="sng">
                <a:solidFill>
                  <a:srgbClr val="FF8022"/>
                </a:solidFill>
                <a:latin typeface="Lato"/>
                <a:ea typeface="Lato"/>
                <a:cs typeface="Lato"/>
                <a:sym typeface="Lato"/>
                <a:hlinkClick r:id="rId5">
                  <a:extLst>
                    <a:ext uri="{A12FA001-AC4F-418D-AE19-62706E023703}">
                      <ahyp:hlinkClr val="tx"/>
                    </a:ext>
                  </a:extLst>
                </a:hlinkClick>
              </a:rPr>
              <a:t>here</a:t>
            </a:r>
            <a:r>
              <a:rPr lang="en-GB" sz="1200">
                <a:solidFill>
                  <a:srgbClr val="FF8022"/>
                </a:solidFill>
                <a:latin typeface="Lato"/>
                <a:ea typeface="Lato"/>
                <a:cs typeface="Lato"/>
                <a:sym typeface="Lato"/>
              </a:rPr>
              <a:t> in the Guardian article</a:t>
            </a:r>
            <a:endParaRPr sz="1200">
              <a:solidFill>
                <a:srgbClr val="FF8022"/>
              </a:solidFill>
              <a:latin typeface="Lato"/>
              <a:ea typeface="Lato"/>
              <a:cs typeface="Lato"/>
              <a:sym typeface="Lato"/>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g2587371d77b_0_18"/>
          <p:cNvSpPr txBox="1"/>
          <p:nvPr>
            <p:ph type="ctrTitle"/>
          </p:nvPr>
        </p:nvSpPr>
        <p:spPr>
          <a:xfrm>
            <a:off x="292900" y="294252"/>
            <a:ext cx="6785100" cy="6531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rgbClr val="FF8022"/>
                </a:solidFill>
                <a:latin typeface="Lato"/>
                <a:ea typeface="Lato"/>
                <a:cs typeface="Lato"/>
                <a:sym typeface="Lato"/>
              </a:rPr>
              <a:t>Other red flags! ‘</a:t>
            </a:r>
            <a:r>
              <a:rPr b="1" i="0" lang="en-GB" sz="2900" u="none" cap="none" strike="noStrike">
                <a:solidFill>
                  <a:schemeClr val="accent2"/>
                </a:solidFill>
                <a:latin typeface="Lato"/>
                <a:ea typeface="Lato"/>
                <a:cs typeface="Lato"/>
                <a:sym typeface="Lato"/>
                <a:extLst>
                  <a:ext uri="http://customooxmlschemas.google.com/">
                    <go:slidesCustomData xmlns:go="http://customooxmlschemas.google.com/" textRoundtripDataId="17"/>
                  </a:ext>
                </a:extLst>
              </a:rPr>
              <a:t>Pump</a:t>
            </a:r>
            <a:r>
              <a:rPr b="1" i="0" lang="en-GB" sz="2900" u="none" cap="none" strike="noStrike">
                <a:solidFill>
                  <a:schemeClr val="accent2"/>
                </a:solidFill>
                <a:latin typeface="Lato"/>
                <a:ea typeface="Lato"/>
                <a:cs typeface="Lato"/>
                <a:sym typeface="Lato"/>
              </a:rPr>
              <a:t> and dump’</a:t>
            </a:r>
            <a:endParaRPr b="1" i="0" sz="2900" u="none" cap="none" strike="noStrike">
              <a:solidFill>
                <a:srgbClr val="FF8022"/>
              </a:solidFill>
              <a:latin typeface="Lato"/>
              <a:ea typeface="Lato"/>
              <a:cs typeface="Lato"/>
              <a:sym typeface="Lato"/>
            </a:endParaRPr>
          </a:p>
        </p:txBody>
      </p:sp>
      <p:pic>
        <p:nvPicPr>
          <p:cNvPr descr="Flag" id="498" name="Google Shape;498;g2587371d77b_0_18"/>
          <p:cNvPicPr preferRelativeResize="0"/>
          <p:nvPr/>
        </p:nvPicPr>
        <p:blipFill rotWithShape="1">
          <a:blip r:embed="rId3">
            <a:alphaModFix/>
          </a:blip>
          <a:srcRect b="0" l="0" r="0" t="0"/>
          <a:stretch/>
        </p:blipFill>
        <p:spPr>
          <a:xfrm>
            <a:off x="4195605" y="1164742"/>
            <a:ext cx="914400" cy="914400"/>
          </a:xfrm>
          <a:prstGeom prst="rect">
            <a:avLst/>
          </a:prstGeom>
          <a:noFill/>
          <a:ln>
            <a:noFill/>
          </a:ln>
        </p:spPr>
      </p:pic>
      <p:pic>
        <p:nvPicPr>
          <p:cNvPr descr="Flag" id="499" name="Google Shape;499;g2587371d77b_0_18"/>
          <p:cNvPicPr preferRelativeResize="0"/>
          <p:nvPr/>
        </p:nvPicPr>
        <p:blipFill rotWithShape="1">
          <a:blip r:embed="rId3">
            <a:alphaModFix/>
          </a:blip>
          <a:srcRect b="0" l="0" r="0" t="0"/>
          <a:stretch/>
        </p:blipFill>
        <p:spPr>
          <a:xfrm>
            <a:off x="4195605" y="2333242"/>
            <a:ext cx="914400" cy="914400"/>
          </a:xfrm>
          <a:prstGeom prst="rect">
            <a:avLst/>
          </a:prstGeom>
          <a:noFill/>
          <a:ln>
            <a:noFill/>
          </a:ln>
        </p:spPr>
      </p:pic>
      <p:pic>
        <p:nvPicPr>
          <p:cNvPr descr="Flag" id="500" name="Google Shape;500;g2587371d77b_0_18"/>
          <p:cNvPicPr preferRelativeResize="0"/>
          <p:nvPr/>
        </p:nvPicPr>
        <p:blipFill rotWithShape="1">
          <a:blip r:embed="rId3">
            <a:alphaModFix/>
          </a:blip>
          <a:srcRect b="0" l="0" r="0" t="0"/>
          <a:stretch/>
        </p:blipFill>
        <p:spPr>
          <a:xfrm>
            <a:off x="4195605" y="3483514"/>
            <a:ext cx="914400" cy="914400"/>
          </a:xfrm>
          <a:prstGeom prst="rect">
            <a:avLst/>
          </a:prstGeom>
          <a:noFill/>
          <a:ln>
            <a:noFill/>
          </a:ln>
        </p:spPr>
      </p:pic>
      <p:sp>
        <p:nvSpPr>
          <p:cNvPr id="501" name="Google Shape;501;g2587371d77b_0_18"/>
          <p:cNvSpPr txBox="1"/>
          <p:nvPr/>
        </p:nvSpPr>
        <p:spPr>
          <a:xfrm>
            <a:off x="5133617" y="1240942"/>
            <a:ext cx="4188000" cy="1168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800"/>
              <a:buFont typeface="Arial"/>
              <a:buNone/>
            </a:pPr>
            <a:r>
              <a:rPr b="1" i="0" lang="en-GB" sz="2800" u="none" cap="none" strike="noStrike">
                <a:solidFill>
                  <a:schemeClr val="lt1"/>
                </a:solidFill>
                <a:latin typeface="Lato"/>
                <a:ea typeface="Lato"/>
                <a:cs typeface="Lato"/>
                <a:sym typeface="Lato"/>
              </a:rPr>
              <a:t>Unknown coins rising rapidly in value</a:t>
            </a:r>
            <a:endParaRPr b="0" i="0" sz="2800" u="none" cap="none" strike="noStrike">
              <a:solidFill>
                <a:schemeClr val="lt1"/>
              </a:solidFill>
              <a:latin typeface="Arial"/>
              <a:ea typeface="Arial"/>
              <a:cs typeface="Arial"/>
              <a:sym typeface="Arial"/>
            </a:endParaRPr>
          </a:p>
        </p:txBody>
      </p:sp>
      <p:sp>
        <p:nvSpPr>
          <p:cNvPr id="502" name="Google Shape;502;g2587371d77b_0_18"/>
          <p:cNvSpPr txBox="1"/>
          <p:nvPr/>
        </p:nvSpPr>
        <p:spPr>
          <a:xfrm>
            <a:off x="5133617" y="2455706"/>
            <a:ext cx="1833300" cy="1168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800"/>
              <a:buFont typeface="Arial"/>
              <a:buNone/>
            </a:pPr>
            <a:r>
              <a:rPr b="1" i="0" lang="en-GB" sz="2800" u="none" cap="none" strike="noStrike">
                <a:solidFill>
                  <a:schemeClr val="lt1"/>
                </a:solidFill>
                <a:latin typeface="Lato"/>
                <a:ea typeface="Lato"/>
                <a:cs typeface="Lato"/>
                <a:sym typeface="Lato"/>
              </a:rPr>
              <a:t>Paid ads</a:t>
            </a:r>
            <a:endParaRPr b="0" i="0" sz="2800" u="none" cap="none" strike="noStrike">
              <a:solidFill>
                <a:schemeClr val="lt1"/>
              </a:solidFill>
              <a:latin typeface="Arial"/>
              <a:ea typeface="Arial"/>
              <a:cs typeface="Arial"/>
              <a:sym typeface="Arial"/>
            </a:endParaRPr>
          </a:p>
        </p:txBody>
      </p:sp>
      <p:sp>
        <p:nvSpPr>
          <p:cNvPr id="503" name="Google Shape;503;g2587371d77b_0_18"/>
          <p:cNvSpPr txBox="1"/>
          <p:nvPr/>
        </p:nvSpPr>
        <p:spPr>
          <a:xfrm>
            <a:off x="5133617" y="3432664"/>
            <a:ext cx="3480600" cy="1168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800"/>
              <a:buFont typeface="Arial"/>
              <a:buNone/>
            </a:pPr>
            <a:r>
              <a:rPr b="1" i="0" lang="en-GB" sz="2800" u="none" cap="none" strike="noStrike">
                <a:solidFill>
                  <a:schemeClr val="lt1"/>
                </a:solidFill>
                <a:latin typeface="Lato"/>
                <a:ea typeface="Lato"/>
                <a:cs typeface="Lato"/>
                <a:sym typeface="Lato"/>
              </a:rPr>
              <a:t>Lots of social media activity</a:t>
            </a:r>
            <a:endParaRPr b="0" i="0" sz="2800" u="none" cap="none" strike="noStrike">
              <a:solidFill>
                <a:schemeClr val="lt1"/>
              </a:solidFill>
              <a:latin typeface="Arial"/>
              <a:ea typeface="Arial"/>
              <a:cs typeface="Arial"/>
              <a:sym typeface="Arial"/>
            </a:endParaRPr>
          </a:p>
        </p:txBody>
      </p:sp>
      <p:sp>
        <p:nvSpPr>
          <p:cNvPr id="504" name="Google Shape;504;g2587371d77b_0_18"/>
          <p:cNvSpPr txBox="1"/>
          <p:nvPr>
            <p:ph idx="4294967295" type="sldNum"/>
          </p:nvPr>
        </p:nvSpPr>
        <p:spPr>
          <a:xfrm>
            <a:off x="8614234" y="3411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b="1" lang="en-GB" sz="1400">
                <a:latin typeface="Lato"/>
                <a:ea typeface="Lato"/>
                <a:cs typeface="Lato"/>
                <a:sym typeface="Lato"/>
              </a:rPr>
              <a:t>30</a:t>
            </a:r>
            <a:endParaRPr b="1" sz="1400">
              <a:latin typeface="Lato"/>
              <a:ea typeface="Lato"/>
              <a:cs typeface="Lato"/>
              <a:sym typeface="Lato"/>
            </a:endParaRPr>
          </a:p>
        </p:txBody>
      </p:sp>
      <p:pic>
        <p:nvPicPr>
          <p:cNvPr descr="Be careful of pump-and-dump schemes in crypto! A pump and dump is a manipulative scheme where investors artificially inflate the price of an asset and then sell it for a profit.&#10;&#10; In this video, we'll cover:&#10;1. How does a pump-and-dump scheme work?&#10;2. How to spot and avoid a pump-and-dump scheme?&#10;&#10;Have you encountered a pump-and-dump scheme before?&#10;&#10;Links:&#10;CoinGecko: https://www.coingecko.com/&#10;GeckoTerminal: https://www.geckoterminal.com/&#10;&#10;Timestamps:&#10;00:00 Intro&#10;00:23 What is pump-and-dump&#10;01:01&quot;Pump&quot; phase&#10;01:25 &quot;Dump&quot; phase&#10;01:45 Examples&#10;02:14 How to spot &#10;03:00 Outro&#10;&#10;Download CoinGecko App!📱&#10;iOS: https://gcko.io/coingecko-ios&#10;Android: https://gcko.io/coingecko-android&#10;&#10;Follow us!&#10;Twitter: https://twitter.com/coingecko &#10;Instagram: https://www.instagram.com/coingecko &#10;TikTok: https://www.tiktok.com/@coingeckotv &#10;Telegram: https://t.me/coingecko &#10;&#10;Subscribe to CoinGecko's Newsletter! 📩&#10;https://landing.coingecko.com/newsletter/&#10;&#10;#pumpanddump #pump #dump #fomo #liquidation #financialrisk #dyor  #education #educationalvideo #educational #cryptotrading #cryptotrader" id="505" name="Google Shape;505;g2587371d77b_0_18" title="Crypto Pump and Dump EXPLAINED: How to Spot and Avoid It">
            <a:hlinkClick r:id="rId4"/>
          </p:cNvPr>
          <p:cNvPicPr preferRelativeResize="0"/>
          <p:nvPr/>
        </p:nvPicPr>
        <p:blipFill rotWithShape="1">
          <a:blip r:embed="rId5">
            <a:alphaModFix/>
          </a:blip>
          <a:srcRect b="0" l="0" r="0" t="0"/>
          <a:stretch/>
        </p:blipFill>
        <p:spPr>
          <a:xfrm>
            <a:off x="535350" y="1676675"/>
            <a:ext cx="3541075" cy="1991850"/>
          </a:xfrm>
          <a:prstGeom prst="rect">
            <a:avLst/>
          </a:prstGeom>
          <a:noFill/>
          <a:ln>
            <a:noFill/>
          </a:ln>
        </p:spPr>
      </p:pic>
      <p:sp>
        <p:nvSpPr>
          <p:cNvPr id="506" name="Google Shape;506;g2587371d77b_0_18"/>
          <p:cNvSpPr txBox="1"/>
          <p:nvPr/>
        </p:nvSpPr>
        <p:spPr>
          <a:xfrm>
            <a:off x="529475" y="3759300"/>
            <a:ext cx="35412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lt1"/>
                </a:solidFill>
                <a:latin typeface="Lato"/>
                <a:ea typeface="Lato"/>
                <a:cs typeface="Lato"/>
                <a:sym typeface="Lato"/>
              </a:rPr>
              <a:t>Play until 1:00</a:t>
            </a:r>
            <a:endParaRPr b="0" i="0" sz="11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lt1"/>
                </a:solidFill>
                <a:latin typeface="Lato"/>
                <a:ea typeface="Lato"/>
                <a:cs typeface="Lato"/>
                <a:sym typeface="Lato"/>
              </a:rPr>
              <a:t>https://www.youtube.com/watch?v=CakdQBB5QnQ</a:t>
            </a:r>
            <a:endParaRPr b="0" i="0" sz="1100" u="none" cap="none" strike="noStrike">
              <a:solidFill>
                <a:schemeClr val="lt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8"/>
                                        </p:tgtEl>
                                        <p:attrNameLst>
                                          <p:attrName>style.visibility</p:attrName>
                                        </p:attrNameLst>
                                      </p:cBhvr>
                                      <p:to>
                                        <p:strVal val="visible"/>
                                      </p:to>
                                    </p:set>
                                    <p:animEffect filter="fade" transition="in">
                                      <p:cBhvr>
                                        <p:cTn dur="1000"/>
                                        <p:tgtEl>
                                          <p:spTgt spid="498"/>
                                        </p:tgtEl>
                                      </p:cBhvr>
                                    </p:animEffect>
                                  </p:childTnLst>
                                </p:cTn>
                              </p:par>
                              <p:par>
                                <p:cTn fill="hold" nodeType="withEffect" presetClass="entr" presetID="10" presetSubtype="0">
                                  <p:stCondLst>
                                    <p:cond delay="0"/>
                                  </p:stCondLst>
                                  <p:childTnLst>
                                    <p:set>
                                      <p:cBhvr>
                                        <p:cTn dur="1" fill="hold">
                                          <p:stCondLst>
                                            <p:cond delay="0"/>
                                          </p:stCondLst>
                                        </p:cTn>
                                        <p:tgtEl>
                                          <p:spTgt spid="499"/>
                                        </p:tgtEl>
                                        <p:attrNameLst>
                                          <p:attrName>style.visibility</p:attrName>
                                        </p:attrNameLst>
                                      </p:cBhvr>
                                      <p:to>
                                        <p:strVal val="visible"/>
                                      </p:to>
                                    </p:set>
                                    <p:animEffect filter="fade" transition="in">
                                      <p:cBhvr>
                                        <p:cTn dur="1000"/>
                                        <p:tgtEl>
                                          <p:spTgt spid="499"/>
                                        </p:tgtEl>
                                      </p:cBhvr>
                                    </p:animEffect>
                                  </p:childTnLst>
                                </p:cTn>
                              </p:par>
                              <p:par>
                                <p:cTn fill="hold" nodeType="withEffect" presetClass="entr" presetID="10" presetSubtype="0">
                                  <p:stCondLst>
                                    <p:cond delay="0"/>
                                  </p:stCondLst>
                                  <p:childTnLst>
                                    <p:set>
                                      <p:cBhvr>
                                        <p:cTn dur="1" fill="hold">
                                          <p:stCondLst>
                                            <p:cond delay="0"/>
                                          </p:stCondLst>
                                        </p:cTn>
                                        <p:tgtEl>
                                          <p:spTgt spid="501"/>
                                        </p:tgtEl>
                                        <p:attrNameLst>
                                          <p:attrName>style.visibility</p:attrName>
                                        </p:attrNameLst>
                                      </p:cBhvr>
                                      <p:to>
                                        <p:strVal val="visible"/>
                                      </p:to>
                                    </p:set>
                                    <p:animEffect filter="fade" transition="in">
                                      <p:cBhvr>
                                        <p:cTn dur="1000"/>
                                        <p:tgtEl>
                                          <p:spTgt spid="501"/>
                                        </p:tgtEl>
                                      </p:cBhvr>
                                    </p:animEffect>
                                  </p:childTnLst>
                                </p:cTn>
                              </p:par>
                              <p:par>
                                <p:cTn fill="hold" nodeType="with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1000"/>
                                        <p:tgtEl>
                                          <p:spTgt spid="502"/>
                                        </p:tgtEl>
                                      </p:cBhvr>
                                    </p:animEffect>
                                  </p:childTnLst>
                                </p:cTn>
                              </p:par>
                              <p:par>
                                <p:cTn fill="hold" nodeType="withEffect" presetClass="entr" presetID="10" presetSubtype="0">
                                  <p:stCondLst>
                                    <p:cond delay="0"/>
                                  </p:stCondLst>
                                  <p:childTnLst>
                                    <p:set>
                                      <p:cBhvr>
                                        <p:cTn dur="1" fill="hold">
                                          <p:stCondLst>
                                            <p:cond delay="0"/>
                                          </p:stCondLst>
                                        </p:cTn>
                                        <p:tgtEl>
                                          <p:spTgt spid="503"/>
                                        </p:tgtEl>
                                        <p:attrNameLst>
                                          <p:attrName>style.visibility</p:attrName>
                                        </p:attrNameLst>
                                      </p:cBhvr>
                                      <p:to>
                                        <p:strVal val="visible"/>
                                      </p:to>
                                    </p:set>
                                    <p:animEffect filter="fade" transition="in">
                                      <p:cBhvr>
                                        <p:cTn dur="1000"/>
                                        <p:tgtEl>
                                          <p:spTgt spid="503"/>
                                        </p:tgtEl>
                                      </p:cBhvr>
                                    </p:animEffect>
                                  </p:childTnLst>
                                </p:cTn>
                              </p:par>
                              <p:par>
                                <p:cTn fill="hold" nodeType="withEffect" presetClass="entr" presetID="10" presetSubtype="0">
                                  <p:stCondLst>
                                    <p:cond delay="0"/>
                                  </p:stCondLst>
                                  <p:childTnLst>
                                    <p:set>
                                      <p:cBhvr>
                                        <p:cTn dur="1" fill="hold">
                                          <p:stCondLst>
                                            <p:cond delay="0"/>
                                          </p:stCondLst>
                                        </p:cTn>
                                        <p:tgtEl>
                                          <p:spTgt spid="500"/>
                                        </p:tgtEl>
                                        <p:attrNameLst>
                                          <p:attrName>style.visibility</p:attrName>
                                        </p:attrNameLst>
                                      </p:cBhvr>
                                      <p:to>
                                        <p:strVal val="visible"/>
                                      </p:to>
                                    </p:set>
                                    <p:animEffect filter="fade" transition="in">
                                      <p:cBhvr>
                                        <p:cTn dur="1000"/>
                                        <p:tgtEl>
                                          <p:spTgt spid="5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5"/>
                                        </p:tgtEl>
                                        <p:attrNameLst>
                                          <p:attrName>style.visibility</p:attrName>
                                        </p:attrNameLst>
                                      </p:cBhvr>
                                      <p:to>
                                        <p:strVal val="visible"/>
                                      </p:to>
                                    </p:set>
                                    <p:animEffect filter="fade" transition="in">
                                      <p:cBhvr>
                                        <p:cTn dur="1000"/>
                                        <p:tgtEl>
                                          <p:spTgt spid="5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10" name="Shape 510"/>
        <p:cNvGrpSpPr/>
        <p:nvPr/>
      </p:nvGrpSpPr>
      <p:grpSpPr>
        <a:xfrm>
          <a:off x="0" y="0"/>
          <a:ext cx="0" cy="0"/>
          <a:chOff x="0" y="0"/>
          <a:chExt cx="0" cy="0"/>
        </a:xfrm>
      </p:grpSpPr>
      <p:sp>
        <p:nvSpPr>
          <p:cNvPr id="511" name="Google Shape;511;g164e30dc810_0_647"/>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2" name="Google Shape;512;g164e30dc810_0_647"/>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0" i="0" lang="en-GB" sz="2000" u="none" cap="none" strike="noStrike">
                <a:solidFill>
                  <a:schemeClr val="accent2"/>
                </a:solidFill>
                <a:latin typeface="Lato Black"/>
                <a:ea typeface="Lato Black"/>
                <a:cs typeface="Lato Black"/>
                <a:sym typeface="Lato Black"/>
              </a:rPr>
              <a:t>By the end of the session, I will be able to:</a:t>
            </a:r>
            <a:endParaRPr b="0" i="0" sz="2000" u="none" cap="none" strike="noStrike">
              <a:solidFill>
                <a:schemeClr val="accent2"/>
              </a:solidFill>
              <a:latin typeface="Lato Black"/>
              <a:ea typeface="Lato Black"/>
              <a:cs typeface="Lato Black"/>
              <a:sym typeface="Lato Black"/>
            </a:endParaRPr>
          </a:p>
        </p:txBody>
      </p:sp>
      <p:sp>
        <p:nvSpPr>
          <p:cNvPr id="513" name="Google Shape;513;g164e30dc810_0_647"/>
          <p:cNvSpPr txBox="1"/>
          <p:nvPr/>
        </p:nvSpPr>
        <p:spPr>
          <a:xfrm>
            <a:off x="443102" y="1279525"/>
            <a:ext cx="8257800" cy="25551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rgbClr val="00FF00"/>
              </a:buClr>
              <a:buSzPts val="2200"/>
              <a:buFont typeface="Lato"/>
              <a:buChar char="●"/>
            </a:pPr>
            <a:r>
              <a:rPr b="1" lang="en-GB" sz="2200">
                <a:solidFill>
                  <a:srgbClr val="00FF00"/>
                </a:solidFill>
                <a:latin typeface="Lato"/>
                <a:ea typeface="Lato"/>
                <a:cs typeface="Lato"/>
                <a:sym typeface="Lato"/>
              </a:rPr>
              <a:t>Explain </a:t>
            </a:r>
            <a:r>
              <a:rPr lang="en-GB" sz="2200">
                <a:solidFill>
                  <a:srgbClr val="00FF00"/>
                </a:solidFill>
                <a:latin typeface="Lato"/>
                <a:ea typeface="Lato"/>
                <a:cs typeface="Lato"/>
                <a:sym typeface="Lato"/>
              </a:rPr>
              <a:t>what cryptocurrency is and how it compares with traditional money</a:t>
            </a:r>
            <a:endParaRPr sz="2200">
              <a:solidFill>
                <a:srgbClr val="00FF00"/>
              </a:solidFill>
              <a:latin typeface="Lato"/>
              <a:ea typeface="Lato"/>
              <a:cs typeface="Lato"/>
              <a:sym typeface="Lato"/>
            </a:endParaRPr>
          </a:p>
          <a:p>
            <a:pPr indent="0" lvl="0" marL="914400" rtl="0" algn="l">
              <a:spcBef>
                <a:spcPts val="0"/>
              </a:spcBef>
              <a:spcAft>
                <a:spcPts val="0"/>
              </a:spcAft>
              <a:buNone/>
            </a:pPr>
            <a:r>
              <a:t/>
            </a:r>
            <a:endParaRPr sz="2200">
              <a:solidFill>
                <a:srgbClr val="00FF00"/>
              </a:solidFill>
              <a:latin typeface="Lato"/>
              <a:ea typeface="Lato"/>
              <a:cs typeface="Lato"/>
              <a:sym typeface="Lato"/>
            </a:endParaRPr>
          </a:p>
          <a:p>
            <a:pPr indent="-368300" lvl="0" marL="457200" rtl="0" algn="l">
              <a:spcBef>
                <a:spcPts val="0"/>
              </a:spcBef>
              <a:spcAft>
                <a:spcPts val="0"/>
              </a:spcAft>
              <a:buClr>
                <a:srgbClr val="00FF00"/>
              </a:buClr>
              <a:buSzPts val="2200"/>
              <a:buFont typeface="Lato"/>
              <a:buChar char="●"/>
            </a:pPr>
            <a:r>
              <a:rPr b="1" lang="en-GB" sz="2200">
                <a:solidFill>
                  <a:srgbClr val="00FF00"/>
                </a:solidFill>
                <a:latin typeface="Lato"/>
                <a:ea typeface="Lato"/>
                <a:cs typeface="Lato"/>
                <a:sym typeface="Lato"/>
              </a:rPr>
              <a:t>Assess </a:t>
            </a:r>
            <a:r>
              <a:rPr lang="en-GB" sz="2200">
                <a:solidFill>
                  <a:srgbClr val="00FF00"/>
                </a:solidFill>
                <a:latin typeface="Lato"/>
                <a:ea typeface="Lato"/>
                <a:cs typeface="Lato"/>
                <a:sym typeface="Lato"/>
              </a:rPr>
              <a:t>the factors that influence financial decisions </a:t>
            </a:r>
            <a:endParaRPr sz="2200">
              <a:solidFill>
                <a:srgbClr val="00FF00"/>
              </a:solidFill>
              <a:latin typeface="Lato"/>
              <a:ea typeface="Lato"/>
              <a:cs typeface="Lato"/>
              <a:sym typeface="Lato"/>
            </a:endParaRPr>
          </a:p>
          <a:p>
            <a:pPr indent="0" lvl="0" marL="457200" rtl="0" algn="l">
              <a:spcBef>
                <a:spcPts val="0"/>
              </a:spcBef>
              <a:spcAft>
                <a:spcPts val="0"/>
              </a:spcAft>
              <a:buNone/>
            </a:pPr>
            <a:r>
              <a:t/>
            </a:r>
            <a:endParaRPr sz="2200">
              <a:solidFill>
                <a:srgbClr val="00FF00"/>
              </a:solidFill>
              <a:latin typeface="Lato"/>
              <a:ea typeface="Lato"/>
              <a:cs typeface="Lato"/>
              <a:sym typeface="Lato"/>
            </a:endParaRPr>
          </a:p>
          <a:p>
            <a:pPr indent="-368300" lvl="0" marL="457200" rtl="0" algn="l">
              <a:spcBef>
                <a:spcPts val="0"/>
              </a:spcBef>
              <a:spcAft>
                <a:spcPts val="0"/>
              </a:spcAft>
              <a:buClr>
                <a:schemeClr val="lt1"/>
              </a:buClr>
              <a:buSzPts val="2200"/>
              <a:buFont typeface="Lato"/>
              <a:buChar char="●"/>
            </a:pPr>
            <a:r>
              <a:rPr b="1" lang="en-GB" sz="2200">
                <a:solidFill>
                  <a:schemeClr val="lt1"/>
                </a:solidFill>
                <a:latin typeface="Lato"/>
                <a:ea typeface="Lato"/>
                <a:cs typeface="Lato"/>
                <a:sym typeface="Lato"/>
              </a:rPr>
              <a:t>Suggest </a:t>
            </a:r>
            <a:r>
              <a:rPr lang="en-GB" sz="2200">
                <a:solidFill>
                  <a:schemeClr val="lt1"/>
                </a:solidFill>
                <a:latin typeface="Lato"/>
                <a:ea typeface="Lato"/>
                <a:cs typeface="Lato"/>
                <a:sym typeface="Lato"/>
              </a:rPr>
              <a:t>ways to engage with crypto assets while managing risk</a:t>
            </a:r>
            <a:endParaRPr b="1" sz="2200">
              <a:solidFill>
                <a:schemeClr val="lt1"/>
              </a:solidFill>
              <a:latin typeface="Lato"/>
              <a:ea typeface="Lato"/>
              <a:cs typeface="Lato"/>
              <a:sym typeface="Lato"/>
            </a:endParaRPr>
          </a:p>
          <a:p>
            <a:pPr indent="0" lvl="0" marL="914400" marR="0" rtl="0" algn="l">
              <a:lnSpc>
                <a:spcPct val="100000"/>
              </a:lnSpc>
              <a:spcBef>
                <a:spcPts val="0"/>
              </a:spcBef>
              <a:spcAft>
                <a:spcPts val="0"/>
              </a:spcAft>
              <a:buNone/>
            </a:pPr>
            <a:r>
              <a:t/>
            </a:r>
            <a:endParaRPr b="0" i="0" sz="2200" u="none" cap="none" strike="noStrike">
              <a:solidFill>
                <a:schemeClr val="lt1"/>
              </a:solidFill>
              <a:latin typeface="Lato Light"/>
              <a:ea typeface="Lato Light"/>
              <a:cs typeface="Lato Light"/>
              <a:sym typeface="Lato Light"/>
            </a:endParaRPr>
          </a:p>
        </p:txBody>
      </p:sp>
      <p:sp>
        <p:nvSpPr>
          <p:cNvPr id="514" name="Google Shape;514;g164e30dc810_0_64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GB">
                <a:solidFill>
                  <a:schemeClr val="dk1"/>
                </a:solidFill>
              </a:rPr>
              <a:t>‹#›</a:t>
            </a:fld>
            <a:endParaRPr>
              <a:solidFill>
                <a:schemeClr val="dk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g164e30dc810_0_662"/>
          <p:cNvSpPr txBox="1"/>
          <p:nvPr>
            <p:ph idx="12" type="sldNum"/>
          </p:nvPr>
        </p:nvSpPr>
        <p:spPr>
          <a:xfrm>
            <a:off x="8676695" y="403106"/>
            <a:ext cx="473700" cy="2253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ctr">
              <a:spcBef>
                <a:spcPts val="0"/>
              </a:spcBef>
              <a:spcAft>
                <a:spcPts val="0"/>
              </a:spcAft>
              <a:buClr>
                <a:srgbClr val="000000"/>
              </a:buClr>
              <a:buSzPct val="71428"/>
              <a:buFont typeface="Arial"/>
              <a:buNone/>
            </a:pPr>
            <a:fld id="{00000000-1234-1234-1234-123412341234}" type="slidenum">
              <a:rPr lang="en-GB"/>
              <a:t>‹#›</a:t>
            </a:fld>
            <a:endParaRPr/>
          </a:p>
        </p:txBody>
      </p:sp>
      <p:sp>
        <p:nvSpPr>
          <p:cNvPr id="520" name="Google Shape;520;g164e30dc810_0_662"/>
          <p:cNvSpPr txBox="1"/>
          <p:nvPr>
            <p:ph type="ctrTitle"/>
          </p:nvPr>
        </p:nvSpPr>
        <p:spPr>
          <a:xfrm>
            <a:off x="451025" y="403100"/>
            <a:ext cx="7404300" cy="9030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rgbClr val="FF8022"/>
                </a:solidFill>
                <a:latin typeface="Lato"/>
                <a:ea typeface="Lato"/>
                <a:cs typeface="Lato"/>
                <a:sym typeface="Lato"/>
              </a:rPr>
              <a:t>What does good research involve?</a:t>
            </a:r>
            <a:endParaRPr b="1" i="0" sz="2900" u="none" cap="none" strike="noStrike">
              <a:solidFill>
                <a:srgbClr val="FF8022"/>
              </a:solidFill>
              <a:latin typeface="Lato"/>
              <a:ea typeface="Lato"/>
              <a:cs typeface="Lato"/>
              <a:sym typeface="Lato"/>
            </a:endParaRPr>
          </a:p>
        </p:txBody>
      </p:sp>
      <p:sp>
        <p:nvSpPr>
          <p:cNvPr id="521" name="Google Shape;521;g164e30dc810_0_662"/>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b="1" lang="en-GB" sz="1400">
                <a:solidFill>
                  <a:schemeClr val="dk1"/>
                </a:solidFill>
              </a:rPr>
              <a:t>‹#›</a:t>
            </a:fld>
            <a:endParaRPr b="1" sz="1400">
              <a:solidFill>
                <a:schemeClr val="dk1"/>
              </a:solidFill>
            </a:endParaRPr>
          </a:p>
        </p:txBody>
      </p:sp>
      <p:pic>
        <p:nvPicPr>
          <p:cNvPr descr="Beth from @budgetjonesdiary shares her tips for good research when it comes to money!" id="522" name="Google Shape;522;g164e30dc810_0_662" title="Too good to be true?">
            <a:hlinkClick r:id="rId3"/>
          </p:cNvPr>
          <p:cNvPicPr preferRelativeResize="0"/>
          <p:nvPr/>
        </p:nvPicPr>
        <p:blipFill>
          <a:blip r:embed="rId4">
            <a:alphaModFix/>
          </a:blip>
          <a:stretch>
            <a:fillRect/>
          </a:stretch>
        </p:blipFill>
        <p:spPr>
          <a:xfrm>
            <a:off x="1758563" y="1079900"/>
            <a:ext cx="5626876" cy="3556525"/>
          </a:xfrm>
          <a:prstGeom prst="rect">
            <a:avLst/>
          </a:prstGeom>
          <a:noFill/>
          <a:ln cap="flat" cmpd="sng" w="28575">
            <a:solidFill>
              <a:schemeClr val="accent2"/>
            </a:solidFill>
            <a:prstDash val="solid"/>
            <a:round/>
            <a:headEnd len="sm" w="sm" type="none"/>
            <a:tailEnd len="sm" w="sm" type="none"/>
          </a:ln>
        </p:spPr>
      </p:pic>
      <p:sp>
        <p:nvSpPr>
          <p:cNvPr id="523" name="Google Shape;523;g164e30dc810_0_662"/>
          <p:cNvSpPr txBox="1"/>
          <p:nvPr/>
        </p:nvSpPr>
        <p:spPr>
          <a:xfrm>
            <a:off x="152400" y="152400"/>
            <a:ext cx="30000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2400">
                <a:solidFill>
                  <a:schemeClr val="lt1"/>
                </a:solidFill>
                <a:latin typeface="Lato"/>
                <a:ea typeface="Lato"/>
                <a:cs typeface="Lato"/>
                <a:sym typeface="Lato"/>
              </a:rPr>
              <a:t>  </a:t>
            </a:r>
            <a:endParaRPr/>
          </a:p>
        </p:txBody>
      </p:sp>
      <p:sp>
        <p:nvSpPr>
          <p:cNvPr id="524" name="Google Shape;524;g164e30dc810_0_662"/>
          <p:cNvSpPr txBox="1"/>
          <p:nvPr/>
        </p:nvSpPr>
        <p:spPr>
          <a:xfrm>
            <a:off x="451025" y="4636425"/>
            <a:ext cx="4473900" cy="3143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1100" u="sng">
                <a:solidFill>
                  <a:schemeClr val="hlink"/>
                </a:solidFill>
                <a:hlinkClick r:id="rId5"/>
              </a:rPr>
              <a:t>https://youtu.be/3xVMpSI1GfE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2"/>
                                        </p:tgtEl>
                                        <p:attrNameLst>
                                          <p:attrName>style.visibility</p:attrName>
                                        </p:attrNameLst>
                                      </p:cBhvr>
                                      <p:to>
                                        <p:strVal val="visible"/>
                                      </p:to>
                                    </p:set>
                                    <p:animEffect filter="fade" transition="in">
                                      <p:cBhvr>
                                        <p:cTn dur="1000"/>
                                        <p:tgtEl>
                                          <p:spTgt spid="5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g164e30dc810_0_374"/>
          <p:cNvSpPr txBox="1"/>
          <p:nvPr>
            <p:ph type="ctrTitle"/>
          </p:nvPr>
        </p:nvSpPr>
        <p:spPr>
          <a:xfrm>
            <a:off x="292893" y="284163"/>
            <a:ext cx="7610700" cy="1168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rgbClr val="FF8022"/>
                </a:solidFill>
                <a:latin typeface="Lato"/>
                <a:ea typeface="Lato"/>
                <a:cs typeface="Lato"/>
                <a:sym typeface="Lato"/>
              </a:rPr>
              <a:t>What does good research involve?</a:t>
            </a:r>
            <a:endParaRPr b="0" i="0" sz="2900" u="none" cap="none" strike="noStrike">
              <a:solidFill>
                <a:srgbClr val="FF8022"/>
              </a:solidFill>
              <a:latin typeface="Arial"/>
              <a:ea typeface="Arial"/>
              <a:cs typeface="Arial"/>
              <a:sym typeface="Arial"/>
            </a:endParaRPr>
          </a:p>
        </p:txBody>
      </p:sp>
      <p:sp>
        <p:nvSpPr>
          <p:cNvPr id="530" name="Google Shape;530;g164e30dc810_0_374"/>
          <p:cNvSpPr txBox="1"/>
          <p:nvPr/>
        </p:nvSpPr>
        <p:spPr>
          <a:xfrm>
            <a:off x="738827" y="1598657"/>
            <a:ext cx="4188000" cy="1168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800"/>
              <a:buFont typeface="Arial"/>
              <a:buNone/>
            </a:pPr>
            <a:r>
              <a:rPr b="1" i="0" lang="en-GB" sz="2800" u="none" cap="none" strike="noStrike">
                <a:solidFill>
                  <a:schemeClr val="lt1"/>
                </a:solidFill>
                <a:latin typeface="Lato"/>
                <a:ea typeface="Lato"/>
                <a:cs typeface="Lato"/>
                <a:sym typeface="Lato"/>
              </a:rPr>
              <a:t>Trusted sources</a:t>
            </a:r>
            <a:endParaRPr b="0" i="0" sz="2800" u="none" cap="none" strike="noStrike">
              <a:solidFill>
                <a:schemeClr val="lt1"/>
              </a:solidFill>
              <a:latin typeface="Arial"/>
              <a:ea typeface="Arial"/>
              <a:cs typeface="Arial"/>
              <a:sym typeface="Arial"/>
            </a:endParaRPr>
          </a:p>
        </p:txBody>
      </p:sp>
      <p:sp>
        <p:nvSpPr>
          <p:cNvPr id="531" name="Google Shape;531;g164e30dc810_0_374"/>
          <p:cNvSpPr txBox="1"/>
          <p:nvPr/>
        </p:nvSpPr>
        <p:spPr>
          <a:xfrm>
            <a:off x="738827" y="2700255"/>
            <a:ext cx="2585700" cy="1168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800"/>
              <a:buFont typeface="Arial"/>
              <a:buNone/>
            </a:pPr>
            <a:r>
              <a:rPr b="1" i="0" lang="en-GB" sz="2800" u="none" cap="none" strike="noStrike">
                <a:solidFill>
                  <a:schemeClr val="lt1"/>
                </a:solidFill>
                <a:latin typeface="Lato"/>
                <a:ea typeface="Lato"/>
                <a:cs typeface="Lato"/>
                <a:sym typeface="Lato"/>
              </a:rPr>
              <a:t>Financial advice</a:t>
            </a:r>
            <a:endParaRPr b="0" i="0" sz="2800" u="none" cap="none" strike="noStrike">
              <a:solidFill>
                <a:schemeClr val="lt1"/>
              </a:solidFill>
              <a:latin typeface="Arial"/>
              <a:ea typeface="Arial"/>
              <a:cs typeface="Arial"/>
              <a:sym typeface="Arial"/>
            </a:endParaRPr>
          </a:p>
        </p:txBody>
      </p:sp>
      <p:sp>
        <p:nvSpPr>
          <p:cNvPr id="532" name="Google Shape;532;g164e30dc810_0_374"/>
          <p:cNvSpPr txBox="1"/>
          <p:nvPr/>
        </p:nvSpPr>
        <p:spPr>
          <a:xfrm>
            <a:off x="4926846" y="1598657"/>
            <a:ext cx="3480600" cy="1168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800"/>
              <a:buFont typeface="Arial"/>
              <a:buNone/>
            </a:pPr>
            <a:r>
              <a:rPr b="1" i="0" lang="en-GB" sz="2800" u="none" cap="none" strike="noStrike">
                <a:solidFill>
                  <a:schemeClr val="lt1"/>
                </a:solidFill>
                <a:latin typeface="Lato"/>
                <a:ea typeface="Lato"/>
                <a:cs typeface="Lato"/>
                <a:sym typeface="Lato"/>
              </a:rPr>
              <a:t>Check for red flags</a:t>
            </a:r>
            <a:endParaRPr b="0" i="0" sz="2800" u="none" cap="none" strike="noStrike">
              <a:solidFill>
                <a:schemeClr val="lt1"/>
              </a:solidFill>
              <a:latin typeface="Arial"/>
              <a:ea typeface="Arial"/>
              <a:cs typeface="Arial"/>
              <a:sym typeface="Arial"/>
            </a:endParaRPr>
          </a:p>
        </p:txBody>
      </p:sp>
      <p:sp>
        <p:nvSpPr>
          <p:cNvPr id="533" name="Google Shape;533;g164e30dc810_0_374"/>
          <p:cNvSpPr txBox="1"/>
          <p:nvPr/>
        </p:nvSpPr>
        <p:spPr>
          <a:xfrm>
            <a:off x="4926846" y="2721408"/>
            <a:ext cx="3480600" cy="1168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800"/>
              <a:buFont typeface="Arial"/>
              <a:buNone/>
            </a:pPr>
            <a:r>
              <a:rPr b="1" i="0" lang="en-GB" sz="2800" u="none" cap="none" strike="noStrike">
                <a:solidFill>
                  <a:schemeClr val="lt1"/>
                </a:solidFill>
                <a:latin typeface="Lato"/>
                <a:ea typeface="Lato"/>
                <a:cs typeface="Lato"/>
                <a:sym typeface="Lato"/>
              </a:rPr>
              <a:t>Data and trends</a:t>
            </a:r>
            <a:endParaRPr b="0" i="0" sz="2800" u="none" cap="none" strike="noStrike">
              <a:solidFill>
                <a:schemeClr val="lt1"/>
              </a:solidFill>
              <a:latin typeface="Arial"/>
              <a:ea typeface="Arial"/>
              <a:cs typeface="Arial"/>
              <a:sym typeface="Arial"/>
            </a:endParaRPr>
          </a:p>
        </p:txBody>
      </p:sp>
      <p:sp>
        <p:nvSpPr>
          <p:cNvPr id="534" name="Google Shape;534;g164e30dc810_0_374"/>
          <p:cNvSpPr txBox="1"/>
          <p:nvPr>
            <p:ph idx="4294967295"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b="1" lang="en-GB" sz="1400">
                <a:latin typeface="Lato"/>
                <a:ea typeface="Lato"/>
                <a:cs typeface="Lato"/>
                <a:sym typeface="Lato"/>
              </a:rPr>
              <a:t>33</a:t>
            </a:r>
            <a:endParaRPr b="1" sz="1400">
              <a:latin typeface="Lato"/>
              <a:ea typeface="Lato"/>
              <a:cs typeface="Lato"/>
              <a:sym typeface="Lato"/>
            </a:endParaRPr>
          </a:p>
        </p:txBody>
      </p:sp>
      <p:sp>
        <p:nvSpPr>
          <p:cNvPr id="535" name="Google Shape;535;g164e30dc810_0_374"/>
          <p:cNvSpPr txBox="1"/>
          <p:nvPr/>
        </p:nvSpPr>
        <p:spPr>
          <a:xfrm>
            <a:off x="360375" y="3761500"/>
            <a:ext cx="7454700" cy="985200"/>
          </a:xfrm>
          <a:prstGeom prst="rect">
            <a:avLst/>
          </a:prstGeom>
          <a:noFill/>
          <a:ln>
            <a:noFill/>
          </a:ln>
        </p:spPr>
        <p:txBody>
          <a:bodyPr anchorCtr="0" anchor="t" bIns="91425" lIns="91425" spcFirstLastPara="1" rIns="91425" wrap="square" tIns="91425">
            <a:spAutoFit/>
          </a:bodyPr>
          <a:lstStyle/>
          <a:p>
            <a:pPr indent="-381000" lvl="0" marL="457200" rtl="0" algn="l">
              <a:spcBef>
                <a:spcPts val="0"/>
              </a:spcBef>
              <a:spcAft>
                <a:spcPts val="0"/>
              </a:spcAft>
              <a:buClr>
                <a:schemeClr val="accent2"/>
              </a:buClr>
              <a:buSzPts val="2400"/>
              <a:buFont typeface="Lato"/>
              <a:buChar char="●"/>
            </a:pPr>
            <a:r>
              <a:rPr b="1" lang="en-GB" sz="2400">
                <a:solidFill>
                  <a:schemeClr val="accent2"/>
                </a:solidFill>
                <a:latin typeface="Lato"/>
                <a:ea typeface="Lato"/>
                <a:cs typeface="Lato"/>
                <a:sym typeface="Lato"/>
              </a:rPr>
              <a:t>Who has endorsed this coin?</a:t>
            </a:r>
            <a:endParaRPr b="1" sz="2400">
              <a:solidFill>
                <a:schemeClr val="accent2"/>
              </a:solidFill>
              <a:latin typeface="Lato"/>
              <a:ea typeface="Lato"/>
              <a:cs typeface="Lato"/>
              <a:sym typeface="Lato"/>
            </a:endParaRPr>
          </a:p>
          <a:p>
            <a:pPr indent="0" lvl="0" marL="457200" rtl="0" algn="l">
              <a:spcBef>
                <a:spcPts val="0"/>
              </a:spcBef>
              <a:spcAft>
                <a:spcPts val="0"/>
              </a:spcAft>
              <a:buNone/>
            </a:pPr>
            <a:r>
              <a:rPr lang="en-GB">
                <a:solidFill>
                  <a:schemeClr val="lt1"/>
                </a:solidFill>
                <a:latin typeface="Lato"/>
                <a:ea typeface="Lato"/>
                <a:cs typeface="Lato"/>
                <a:sym typeface="Lato"/>
              </a:rPr>
              <a:t>Celebrity endorsement can impact how valuable a coin is perceived to be, especially if there has been hype created on social media for example.</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g2587371d77b_0_77"/>
          <p:cNvSpPr txBox="1"/>
          <p:nvPr>
            <p:ph type="ctrTitle"/>
          </p:nvPr>
        </p:nvSpPr>
        <p:spPr>
          <a:xfrm>
            <a:off x="292893" y="284163"/>
            <a:ext cx="7610700" cy="1168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rgbClr val="FF8022"/>
                </a:solidFill>
                <a:latin typeface="Lato"/>
                <a:ea typeface="Lato"/>
                <a:cs typeface="Lato"/>
                <a:sym typeface="Lato"/>
              </a:rPr>
              <a:t>Did you know?</a:t>
            </a:r>
            <a:endParaRPr b="0" i="0" sz="2900" u="none" cap="none" strike="noStrike">
              <a:solidFill>
                <a:srgbClr val="FF8022"/>
              </a:solidFill>
              <a:latin typeface="Arial"/>
              <a:ea typeface="Arial"/>
              <a:cs typeface="Arial"/>
              <a:sym typeface="Arial"/>
            </a:endParaRPr>
          </a:p>
        </p:txBody>
      </p:sp>
      <p:sp>
        <p:nvSpPr>
          <p:cNvPr id="541" name="Google Shape;541;g2587371d77b_0_77"/>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542" name="Google Shape;542;g2587371d77b_0_77"/>
          <p:cNvPicPr preferRelativeResize="0"/>
          <p:nvPr/>
        </p:nvPicPr>
        <p:blipFill rotWithShape="1">
          <a:blip r:embed="rId3">
            <a:alphaModFix/>
          </a:blip>
          <a:srcRect b="0" l="0" r="0" t="0"/>
          <a:stretch/>
        </p:blipFill>
        <p:spPr>
          <a:xfrm>
            <a:off x="76200" y="1605206"/>
            <a:ext cx="2370616" cy="2452764"/>
          </a:xfrm>
          <a:prstGeom prst="rect">
            <a:avLst/>
          </a:prstGeom>
          <a:noFill/>
          <a:ln>
            <a:noFill/>
          </a:ln>
        </p:spPr>
      </p:pic>
      <p:pic>
        <p:nvPicPr>
          <p:cNvPr id="543" name="Google Shape;543;g2587371d77b_0_77"/>
          <p:cNvPicPr preferRelativeResize="0"/>
          <p:nvPr/>
        </p:nvPicPr>
        <p:blipFill rotWithShape="1">
          <a:blip r:embed="rId4">
            <a:alphaModFix/>
          </a:blip>
          <a:srcRect b="0" l="0" r="5695" t="0"/>
          <a:stretch/>
        </p:blipFill>
        <p:spPr>
          <a:xfrm>
            <a:off x="4544824" y="1580750"/>
            <a:ext cx="2280201" cy="2501675"/>
          </a:xfrm>
          <a:prstGeom prst="rect">
            <a:avLst/>
          </a:prstGeom>
          <a:noFill/>
          <a:ln>
            <a:noFill/>
          </a:ln>
        </p:spPr>
      </p:pic>
      <p:sp>
        <p:nvSpPr>
          <p:cNvPr id="544" name="Google Shape;544;g2587371d77b_0_77"/>
          <p:cNvSpPr txBox="1"/>
          <p:nvPr/>
        </p:nvSpPr>
        <p:spPr>
          <a:xfrm>
            <a:off x="2547950" y="1618700"/>
            <a:ext cx="1936500" cy="2424900"/>
          </a:xfrm>
          <a:prstGeom prst="rect">
            <a:avLst/>
          </a:prstGeom>
          <a:noFill/>
          <a:ln cap="flat" cmpd="sng" w="2857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GB" sz="1300" u="none" cap="none" strike="noStrike">
                <a:solidFill>
                  <a:schemeClr val="lt1"/>
                </a:solidFill>
                <a:latin typeface="Lato"/>
                <a:ea typeface="Lato"/>
                <a:cs typeface="Lato"/>
                <a:sym typeface="Lato"/>
              </a:rPr>
              <a:t>A crypto </a:t>
            </a:r>
            <a:r>
              <a:rPr b="1" i="0" lang="en-GB" sz="1300" u="none" cap="none" strike="noStrike">
                <a:solidFill>
                  <a:schemeClr val="lt1"/>
                </a:solidFill>
                <a:latin typeface="Lato"/>
                <a:ea typeface="Lato"/>
                <a:cs typeface="Lato"/>
                <a:sym typeface="Lato"/>
              </a:rPr>
              <a:t>company’s registration number can be checked</a:t>
            </a:r>
            <a:r>
              <a:rPr b="0" i="0" lang="en-GB" sz="1300" u="none" cap="none" strike="noStrike">
                <a:solidFill>
                  <a:schemeClr val="lt1"/>
                </a:solidFill>
                <a:latin typeface="Lato"/>
                <a:ea typeface="Lato"/>
                <a:cs typeface="Lato"/>
                <a:sym typeface="Lato"/>
              </a:rPr>
              <a:t> on Companies House to check whether it is a legitimate company (applies to UK firms only).</a:t>
            </a:r>
            <a:endParaRPr b="0" i="0" sz="1300" u="none" cap="none" strike="noStrike">
              <a:solidFill>
                <a:schemeClr val="l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chemeClr val="l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chemeClr val="lt1"/>
              </a:solidFill>
              <a:latin typeface="Lato"/>
              <a:ea typeface="Lato"/>
              <a:cs typeface="Lato"/>
              <a:sym typeface="Lato"/>
            </a:endParaRPr>
          </a:p>
        </p:txBody>
      </p:sp>
      <p:sp>
        <p:nvSpPr>
          <p:cNvPr id="545" name="Google Shape;545;g2587371d77b_0_77"/>
          <p:cNvSpPr txBox="1"/>
          <p:nvPr/>
        </p:nvSpPr>
        <p:spPr>
          <a:xfrm>
            <a:off x="6914050" y="1580750"/>
            <a:ext cx="2123100" cy="2501700"/>
          </a:xfrm>
          <a:prstGeom prst="rect">
            <a:avLst/>
          </a:prstGeom>
          <a:noFill/>
          <a:ln cap="flat" cmpd="sng" w="2857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chemeClr val="l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chemeClr val="l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300"/>
              <a:buFont typeface="Arial"/>
              <a:buNone/>
            </a:pPr>
            <a:r>
              <a:rPr b="0" i="0" lang="en-GB" sz="1300" u="none" cap="none" strike="noStrike">
                <a:solidFill>
                  <a:schemeClr val="lt1"/>
                </a:solidFill>
                <a:latin typeface="Lato"/>
                <a:ea typeface="Lato"/>
                <a:cs typeface="Lato"/>
                <a:sym typeface="Lato"/>
              </a:rPr>
              <a:t>Most cryptocurrencies are </a:t>
            </a:r>
            <a:r>
              <a:rPr b="1" i="0" lang="en-GB" sz="1300" u="none" cap="none" strike="noStrike">
                <a:solidFill>
                  <a:schemeClr val="lt1"/>
                </a:solidFill>
                <a:latin typeface="Lato"/>
                <a:ea typeface="Lato"/>
                <a:cs typeface="Lato"/>
                <a:sym typeface="Lato"/>
              </a:rPr>
              <a:t>not regulated</a:t>
            </a:r>
            <a:r>
              <a:rPr b="0" i="0" lang="en-GB" sz="1300" u="none" cap="none" strike="noStrike">
                <a:solidFill>
                  <a:schemeClr val="lt1"/>
                </a:solidFill>
                <a:latin typeface="Lato"/>
                <a:ea typeface="Lato"/>
                <a:cs typeface="Lato"/>
                <a:sym typeface="Lato"/>
              </a:rPr>
              <a:t> by the </a:t>
            </a:r>
            <a:r>
              <a:rPr b="0" i="0" lang="en-GB" sz="1300" u="sng" cap="none" strike="noStrike">
                <a:solidFill>
                  <a:schemeClr val="lt1"/>
                </a:solidFill>
                <a:latin typeface="Lato"/>
                <a:ea typeface="Lato"/>
                <a:cs typeface="Lato"/>
                <a:sym typeface="Lato"/>
                <a:hlinkClick r:id="rId5">
                  <a:extLst>
                    <a:ext uri="{A12FA001-AC4F-418D-AE19-62706E023703}">
                      <ahyp:hlinkClr val="tx"/>
                    </a:ext>
                  </a:extLst>
                </a:hlinkClick>
              </a:rPr>
              <a:t>FCA</a:t>
            </a:r>
            <a:r>
              <a:rPr b="0" i="0" lang="en-GB" sz="1300" u="none" cap="none" strike="noStrike">
                <a:solidFill>
                  <a:schemeClr val="lt1"/>
                </a:solidFill>
                <a:latin typeface="Lato"/>
                <a:ea typeface="Lato"/>
                <a:cs typeface="Lato"/>
                <a:sym typeface="Lato"/>
              </a:rPr>
              <a:t> (Financial Conduct Authority), even if the firm providing the crypto is. This means people aren’t protected by the UK’s Financial Compensation Scheme. </a:t>
            </a:r>
            <a:endParaRPr b="0" i="0" sz="1300" u="none" cap="none" strike="noStrike">
              <a:solidFill>
                <a:schemeClr val="l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300"/>
              <a:buFont typeface="Arial"/>
              <a:buNone/>
            </a:pPr>
            <a:r>
              <a:rPr b="1" i="0" lang="en-GB" sz="1300" u="none" cap="none" strike="noStrike">
                <a:solidFill>
                  <a:schemeClr val="lt1"/>
                </a:solidFill>
                <a:latin typeface="Lato"/>
                <a:ea typeface="Lato"/>
                <a:cs typeface="Lato"/>
                <a:sym typeface="Lato"/>
              </a:rPr>
              <a:t>If someone is scammed, they are unlikely to get their money back.</a:t>
            </a:r>
            <a:endParaRPr b="1" i="0" sz="1300" u="none" cap="none" strike="noStrike">
              <a:solidFill>
                <a:schemeClr val="l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chemeClr val="l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chemeClr val="lt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g164e30dc810_0_319"/>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lang="en-GB">
                <a:latin typeface="Lato"/>
                <a:ea typeface="Lato"/>
                <a:cs typeface="Lato"/>
                <a:sym typeface="Lato"/>
              </a:rPr>
              <a:t>35</a:t>
            </a:r>
            <a:endParaRPr>
              <a:latin typeface="Lato"/>
              <a:ea typeface="Lato"/>
              <a:cs typeface="Lato"/>
              <a:sym typeface="Lato"/>
            </a:endParaRPr>
          </a:p>
        </p:txBody>
      </p:sp>
      <p:sp>
        <p:nvSpPr>
          <p:cNvPr id="551" name="Google Shape;551;g164e30dc810_0_319"/>
          <p:cNvSpPr txBox="1"/>
          <p:nvPr/>
        </p:nvSpPr>
        <p:spPr>
          <a:xfrm>
            <a:off x="0" y="131300"/>
            <a:ext cx="59847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3200"/>
              <a:buFont typeface="Arial"/>
              <a:buNone/>
            </a:pPr>
            <a:r>
              <a:t/>
            </a:r>
            <a:endParaRPr b="0" i="0" sz="3200" u="none" cap="none" strike="noStrike">
              <a:solidFill>
                <a:srgbClr val="000000"/>
              </a:solidFill>
              <a:latin typeface="Lato"/>
              <a:ea typeface="Lato"/>
              <a:cs typeface="Lato"/>
              <a:sym typeface="Lato"/>
            </a:endParaRPr>
          </a:p>
        </p:txBody>
      </p:sp>
      <p:pic>
        <p:nvPicPr>
          <p:cNvPr id="552" name="Google Shape;552;g164e30dc810_0_319"/>
          <p:cNvPicPr preferRelativeResize="0"/>
          <p:nvPr/>
        </p:nvPicPr>
        <p:blipFill rotWithShape="1">
          <a:blip r:embed="rId3">
            <a:alphaModFix/>
          </a:blip>
          <a:srcRect b="0" l="0" r="0" t="0"/>
          <a:stretch/>
        </p:blipFill>
        <p:spPr>
          <a:xfrm>
            <a:off x="6406600" y="1397225"/>
            <a:ext cx="2600750" cy="2600750"/>
          </a:xfrm>
          <a:prstGeom prst="rect">
            <a:avLst/>
          </a:prstGeom>
          <a:noFill/>
          <a:ln>
            <a:noFill/>
          </a:ln>
        </p:spPr>
      </p:pic>
      <p:sp>
        <p:nvSpPr>
          <p:cNvPr id="553" name="Google Shape;553;g164e30dc810_0_319"/>
          <p:cNvSpPr txBox="1"/>
          <p:nvPr/>
        </p:nvSpPr>
        <p:spPr>
          <a:xfrm>
            <a:off x="151750" y="1238775"/>
            <a:ext cx="6162600" cy="3093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FF9900"/>
              </a:buClr>
              <a:buSzPts val="3000"/>
              <a:buFont typeface="Lato"/>
              <a:buNone/>
            </a:pPr>
            <a:r>
              <a:t/>
            </a:r>
            <a:endParaRPr b="1" i="0" sz="1500" u="none" cap="none" strike="noStrike">
              <a:solidFill>
                <a:srgbClr val="FF9900"/>
              </a:solidFill>
              <a:latin typeface="Lato"/>
              <a:ea typeface="Lato"/>
              <a:cs typeface="Lato"/>
              <a:sym typeface="Lato"/>
            </a:endParaRPr>
          </a:p>
          <a:p>
            <a:pPr indent="0" lvl="0" marL="0" marR="0" rtl="0" algn="l">
              <a:lnSpc>
                <a:spcPct val="100000"/>
              </a:lnSpc>
              <a:spcBef>
                <a:spcPts val="0"/>
              </a:spcBef>
              <a:spcAft>
                <a:spcPts val="0"/>
              </a:spcAft>
              <a:buClr>
                <a:srgbClr val="FF9900"/>
              </a:buClr>
              <a:buSzPts val="3000"/>
              <a:buFont typeface="Lato"/>
              <a:buNone/>
            </a:pPr>
            <a:r>
              <a:rPr b="1" i="0" lang="en-GB" sz="2400" u="none" cap="none" strike="noStrike">
                <a:solidFill>
                  <a:srgbClr val="FF9900"/>
                </a:solidFill>
                <a:latin typeface="Lato"/>
                <a:ea typeface="Lato"/>
                <a:cs typeface="Lato"/>
                <a:sym typeface="Lato"/>
              </a:rPr>
              <a:t>You receive this message from a </a:t>
            </a:r>
            <a:r>
              <a:rPr b="1" i="0" lang="en-GB" sz="2400" u="none" cap="none" strike="noStrike">
                <a:solidFill>
                  <a:srgbClr val="FF9900"/>
                </a:solidFill>
                <a:latin typeface="Lato"/>
                <a:ea typeface="Lato"/>
                <a:cs typeface="Lato"/>
                <a:sym typeface="Lato"/>
                <a:extLst>
                  <a:ext uri="http://customooxmlschemas.google.com/">
                    <go:slidesCustomData xmlns:go="http://customooxmlschemas.google.com/" textRoundtripDataId="18"/>
                  </a:ext>
                </a:extLst>
              </a:rPr>
              <a:t>friend</a:t>
            </a:r>
            <a:r>
              <a:rPr b="1" lang="en-GB" sz="2400">
                <a:solidFill>
                  <a:srgbClr val="FF9900"/>
                </a:solidFill>
                <a:latin typeface="Lato"/>
                <a:ea typeface="Lato"/>
                <a:cs typeface="Lato"/>
                <a:sym typeface="Lato"/>
              </a:rPr>
              <a:t>:</a:t>
            </a:r>
            <a:endParaRPr b="1" i="0" sz="2400" u="none" cap="none" strike="noStrike">
              <a:solidFill>
                <a:srgbClr val="FF9900"/>
              </a:solidFill>
              <a:latin typeface="Lato"/>
              <a:ea typeface="Lato"/>
              <a:cs typeface="Lato"/>
              <a:sym typeface="Lato"/>
            </a:endParaRPr>
          </a:p>
          <a:p>
            <a:pPr indent="0" lvl="0" marL="0" marR="0" rtl="0" algn="l">
              <a:lnSpc>
                <a:spcPct val="100000"/>
              </a:lnSpc>
              <a:spcBef>
                <a:spcPts val="0"/>
              </a:spcBef>
              <a:spcAft>
                <a:spcPts val="0"/>
              </a:spcAft>
              <a:buClr>
                <a:srgbClr val="FF9900"/>
              </a:buClr>
              <a:buSzPts val="3000"/>
              <a:buFont typeface="Lato"/>
              <a:buNone/>
            </a:pPr>
            <a:r>
              <a:t/>
            </a:r>
            <a:endParaRPr b="1" i="0" sz="1400" u="none" cap="none" strike="noStrike">
              <a:solidFill>
                <a:srgbClr val="FF99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rPr b="1" i="1" lang="en-GB" sz="2200" u="none" cap="none" strike="noStrike">
                <a:solidFill>
                  <a:schemeClr val="dk1"/>
                </a:solidFill>
                <a:latin typeface="Lato"/>
                <a:ea typeface="Lato"/>
                <a:cs typeface="Lato"/>
                <a:sym typeface="Lato"/>
              </a:rPr>
              <a:t>“Hey! Have you seen the price of </a:t>
            </a:r>
            <a:r>
              <a:rPr b="1" i="1" lang="en-GB" sz="2200">
                <a:solidFill>
                  <a:schemeClr val="dk1"/>
                </a:solidFill>
                <a:latin typeface="Lato"/>
                <a:ea typeface="Lato"/>
                <a:cs typeface="Lato"/>
                <a:sym typeface="Lato"/>
              </a:rPr>
              <a:t>Katta</a:t>
            </a:r>
            <a:r>
              <a:rPr b="1" i="1" lang="en-GB" sz="2200" u="none" cap="none" strike="noStrike">
                <a:solidFill>
                  <a:schemeClr val="dk1"/>
                </a:solidFill>
                <a:latin typeface="Lato"/>
                <a:ea typeface="Lato"/>
                <a:cs typeface="Lato"/>
                <a:sym typeface="Lato"/>
              </a:rPr>
              <a:t>coin?! </a:t>
            </a:r>
            <a:endParaRPr b="1" i="1" sz="22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rPr b="1" i="1" lang="en-GB" sz="2200" u="none" cap="none" strike="noStrike">
                <a:solidFill>
                  <a:schemeClr val="dk1"/>
                </a:solidFill>
                <a:latin typeface="Lato"/>
                <a:ea typeface="Lato"/>
                <a:cs typeface="Lato"/>
                <a:sym typeface="Lato"/>
              </a:rPr>
              <a:t>It’s 15% cheaper than it has been. </a:t>
            </a:r>
            <a:endParaRPr b="1" i="1" sz="22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rPr b="1" i="1" lang="en-GB" sz="2200" u="none" cap="none" strike="noStrike">
                <a:solidFill>
                  <a:schemeClr val="dk1"/>
                </a:solidFill>
                <a:latin typeface="Lato"/>
                <a:ea typeface="Lato"/>
                <a:cs typeface="Lato"/>
                <a:sym typeface="Lato"/>
              </a:rPr>
              <a:t>You should buy. I have!!!”</a:t>
            </a:r>
            <a:endParaRPr b="1" i="1" sz="22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200"/>
              <a:buFont typeface="Arial"/>
              <a:buNone/>
            </a:pPr>
            <a:r>
              <a:t/>
            </a:r>
            <a:endParaRPr b="1" i="1" sz="2200" u="none" cap="none" strike="noStrike">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FF9900"/>
              </a:buClr>
              <a:buSzPts val="3000"/>
              <a:buFont typeface="Lato"/>
              <a:buNone/>
            </a:pPr>
            <a:r>
              <a:rPr b="1" i="0" lang="en-GB" sz="2400" u="none" cap="none" strike="noStrike">
                <a:solidFill>
                  <a:srgbClr val="FF9900"/>
                </a:solidFill>
                <a:latin typeface="Lato"/>
                <a:ea typeface="Lato"/>
                <a:cs typeface="Lato"/>
                <a:sym typeface="Lato"/>
              </a:rPr>
              <a:t>Use the worksheet to create a conversation in response to the message</a:t>
            </a:r>
            <a:endParaRPr b="1" i="1" sz="2200" u="none" cap="none" strike="noStrike">
              <a:solidFill>
                <a:schemeClr val="dk1"/>
              </a:solidFill>
              <a:latin typeface="Lato"/>
              <a:ea typeface="Lato"/>
              <a:cs typeface="Lato"/>
              <a:sym typeface="Lato"/>
            </a:endParaRPr>
          </a:p>
        </p:txBody>
      </p:sp>
      <p:sp>
        <p:nvSpPr>
          <p:cNvPr id="554" name="Google Shape;554;g164e30dc810_0_319"/>
          <p:cNvSpPr txBox="1"/>
          <p:nvPr/>
        </p:nvSpPr>
        <p:spPr>
          <a:xfrm>
            <a:off x="205350" y="192950"/>
            <a:ext cx="80703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900" u="none" cap="none" strike="noStrike">
                <a:solidFill>
                  <a:schemeClr val="accent2"/>
                </a:solidFill>
                <a:latin typeface="Lato"/>
                <a:ea typeface="Lato"/>
                <a:cs typeface="Lato"/>
                <a:sym typeface="Lato"/>
              </a:rPr>
              <a:t>How to manage influences</a:t>
            </a:r>
            <a:endParaRPr b="1" i="0" sz="2900" u="none" cap="none" strike="noStrike">
              <a:solidFill>
                <a:schemeClr val="accent2"/>
              </a:solidFill>
              <a:latin typeface="Lato"/>
              <a:ea typeface="Lato"/>
              <a:cs typeface="Lato"/>
              <a:sym typeface="Lato"/>
            </a:endParaRPr>
          </a:p>
        </p:txBody>
      </p:sp>
      <p:sp>
        <p:nvSpPr>
          <p:cNvPr id="555" name="Google Shape;555;g164e30dc810_0_319"/>
          <p:cNvSpPr txBox="1"/>
          <p:nvPr/>
        </p:nvSpPr>
        <p:spPr>
          <a:xfrm>
            <a:off x="93050" y="4671800"/>
            <a:ext cx="35976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1" i="1" lang="en-GB" sz="1000" u="none" cap="none" strike="noStrike">
                <a:solidFill>
                  <a:schemeClr val="accent2"/>
                </a:solidFill>
                <a:latin typeface="Lato"/>
                <a:ea typeface="Lato"/>
                <a:cs typeface="Lato"/>
                <a:sym typeface="Lato"/>
              </a:rPr>
              <a:t>Resource </a:t>
            </a:r>
            <a:r>
              <a:rPr b="1" i="1" lang="en-GB" sz="1000">
                <a:solidFill>
                  <a:schemeClr val="accent2"/>
                </a:solidFill>
                <a:latin typeface="Lato"/>
                <a:ea typeface="Lato"/>
                <a:cs typeface="Lato"/>
                <a:sym typeface="Lato"/>
              </a:rPr>
              <a:t>2</a:t>
            </a:r>
            <a:r>
              <a:rPr b="1" i="1" lang="en-GB" sz="1000" u="none" cap="none" strike="noStrike">
                <a:solidFill>
                  <a:schemeClr val="accent2"/>
                </a:solidFill>
                <a:latin typeface="Lato"/>
                <a:ea typeface="Lato"/>
                <a:cs typeface="Lato"/>
                <a:sym typeface="Lato"/>
              </a:rPr>
              <a:t>: </a:t>
            </a:r>
            <a:r>
              <a:rPr b="1" i="1" lang="en-GB" sz="1000">
                <a:solidFill>
                  <a:schemeClr val="accent2"/>
                </a:solidFill>
                <a:latin typeface="Lato"/>
                <a:ea typeface="Lato"/>
                <a:cs typeface="Lato"/>
                <a:sym typeface="Lato"/>
              </a:rPr>
              <a:t>Text conversation template </a:t>
            </a:r>
            <a:r>
              <a:rPr b="1" i="1" lang="en-GB" sz="1000" u="none" cap="none" strike="noStrike">
                <a:solidFill>
                  <a:schemeClr val="accent2"/>
                </a:solidFill>
                <a:latin typeface="Lato"/>
                <a:ea typeface="Lato"/>
                <a:cs typeface="Lato"/>
                <a:sym typeface="Lato"/>
              </a:rPr>
              <a:t> </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sp>
        <p:nvSpPr>
          <p:cNvPr id="560" name="Google Shape;560;g1575e96a1fb_0_29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561" name="Google Shape;561;g1575e96a1fb_0_290"/>
          <p:cNvSpPr txBox="1"/>
          <p:nvPr/>
        </p:nvSpPr>
        <p:spPr>
          <a:xfrm>
            <a:off x="0" y="985063"/>
            <a:ext cx="9144000" cy="9606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8000"/>
              <a:buFont typeface="Arial"/>
              <a:buNone/>
            </a:pPr>
            <a:r>
              <a:rPr b="1" i="0" lang="en-GB" sz="5600" u="none" cap="none" strike="noStrike">
                <a:solidFill>
                  <a:schemeClr val="lt1"/>
                </a:solidFill>
                <a:latin typeface="Lato"/>
                <a:ea typeface="Lato"/>
                <a:cs typeface="Lato"/>
                <a:sym typeface="Lato"/>
              </a:rPr>
              <a:t>Any questions?</a:t>
            </a:r>
            <a:endParaRPr b="1" i="0" sz="5600" u="none" cap="none" strike="noStrike">
              <a:solidFill>
                <a:schemeClr val="accent2"/>
              </a:solidFill>
              <a:latin typeface="Lato"/>
              <a:ea typeface="Lato"/>
              <a:cs typeface="Lato"/>
              <a:sym typeface="Lato"/>
            </a:endParaRPr>
          </a:p>
        </p:txBody>
      </p:sp>
      <p:sp>
        <p:nvSpPr>
          <p:cNvPr id="562" name="Google Shape;562;g1575e96a1fb_0_290"/>
          <p:cNvSpPr/>
          <p:nvPr/>
        </p:nvSpPr>
        <p:spPr>
          <a:xfrm>
            <a:off x="3806600" y="2159450"/>
            <a:ext cx="1734900" cy="14838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0" i="0" lang="en-GB" sz="9600" u="none" cap="none" strike="noStrike">
                <a:solidFill>
                  <a:srgbClr val="000000"/>
                </a:solidFill>
                <a:latin typeface="Lato Black"/>
                <a:ea typeface="Lato Black"/>
                <a:cs typeface="Lato Black"/>
                <a:sym typeface="Lato Black"/>
              </a:rPr>
              <a:t>?</a:t>
            </a:r>
            <a:endParaRPr b="0" i="0" sz="9600" u="none" cap="none" strike="noStrike">
              <a:solidFill>
                <a:srgbClr val="000000"/>
              </a:solidFill>
              <a:latin typeface="Lato Black"/>
              <a:ea typeface="Lato Black"/>
              <a:cs typeface="Lato Black"/>
              <a:sym typeface="Lato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25ebdb82868_0_39"/>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200" name="Google Shape;200;g25ebdb82868_0_39"/>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g25ebdb82868_0_39"/>
          <p:cNvSpPr txBox="1"/>
          <p:nvPr/>
        </p:nvSpPr>
        <p:spPr>
          <a:xfrm>
            <a:off x="125" y="1491150"/>
            <a:ext cx="9144000" cy="13854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8000"/>
              <a:buFont typeface="Arial"/>
              <a:buNone/>
            </a:pPr>
            <a:r>
              <a:rPr b="0" i="0" lang="en-GB" sz="2400" u="none" cap="none" strike="noStrike">
                <a:solidFill>
                  <a:schemeClr val="lt1"/>
                </a:solidFill>
                <a:latin typeface="Lato"/>
                <a:ea typeface="Lato"/>
                <a:cs typeface="Lato"/>
                <a:sym typeface="Lato"/>
              </a:rPr>
              <a:t>Session </a:t>
            </a:r>
            <a:r>
              <a:rPr lang="en-GB" sz="2400">
                <a:solidFill>
                  <a:schemeClr val="lt1"/>
                </a:solidFill>
                <a:latin typeface="Lato"/>
                <a:ea typeface="Lato"/>
                <a:cs typeface="Lato"/>
                <a:sym typeface="Lato"/>
              </a:rPr>
              <a:t>2</a:t>
            </a:r>
            <a:r>
              <a:rPr b="0" i="0" lang="en-GB" sz="2400" u="none" cap="none" strike="noStrike">
                <a:solidFill>
                  <a:schemeClr val="lt1"/>
                </a:solidFill>
                <a:latin typeface="Lato"/>
                <a:ea typeface="Lato"/>
                <a:cs typeface="Lato"/>
                <a:sym typeface="Lato"/>
              </a:rPr>
              <a:t>:</a:t>
            </a:r>
            <a:endParaRPr b="0" i="0" sz="2400" u="none" cap="none" strike="noStrike">
              <a:solidFill>
                <a:schemeClr val="lt1"/>
              </a:solidFill>
              <a:latin typeface="Lato"/>
              <a:ea typeface="Lato"/>
              <a:cs typeface="Lato"/>
              <a:sym typeface="Lato"/>
            </a:endParaRPr>
          </a:p>
          <a:p>
            <a:pPr indent="0" lvl="0" marL="0" marR="0" rtl="0" algn="ctr">
              <a:lnSpc>
                <a:spcPct val="90000"/>
              </a:lnSpc>
              <a:spcBef>
                <a:spcPts val="0"/>
              </a:spcBef>
              <a:spcAft>
                <a:spcPts val="0"/>
              </a:spcAft>
              <a:buClr>
                <a:srgbClr val="000000"/>
              </a:buClr>
              <a:buSzPts val="8000"/>
              <a:buFont typeface="Arial"/>
              <a:buNone/>
            </a:pPr>
            <a:r>
              <a:rPr b="1" lang="en-GB" sz="5600">
                <a:solidFill>
                  <a:schemeClr val="lt1"/>
                </a:solidFill>
                <a:latin typeface="Lato Black"/>
                <a:ea typeface="Lato Black"/>
                <a:cs typeface="Lato Black"/>
                <a:sym typeface="Lato Black"/>
              </a:rPr>
              <a:t>Cryptocurrency</a:t>
            </a:r>
            <a:endParaRPr b="1" i="0" sz="5600" u="none" cap="none" strike="noStrike">
              <a:solidFill>
                <a:schemeClr val="accent2"/>
              </a:solidFill>
              <a:latin typeface="Lato Black"/>
              <a:ea typeface="Lato Black"/>
              <a:cs typeface="Lato Black"/>
              <a:sym typeface="Lato Black"/>
            </a:endParaRPr>
          </a:p>
        </p:txBody>
      </p:sp>
      <p:sp>
        <p:nvSpPr>
          <p:cNvPr id="202" name="Google Shape;202;g25ebdb82868_0_39"/>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p>
            <a:pPr indent="0" lvl="0" marL="0" rtl="0" algn="r">
              <a:spcBef>
                <a:spcPts val="0"/>
              </a:spcBef>
              <a:spcAft>
                <a:spcPts val="0"/>
              </a:spcAft>
              <a:buClr>
                <a:srgbClr val="000000"/>
              </a:buClr>
              <a:buSzPts val="1000"/>
              <a:buFont typeface="Arial"/>
              <a:buNone/>
            </a:pPr>
            <a:fld id="{00000000-1234-1234-1234-123412341234}" type="slidenum">
              <a:rPr lang="en-GB"/>
              <a:t>‹#›</a:t>
            </a:fld>
            <a:endParaRPr/>
          </a:p>
        </p:txBody>
      </p:sp>
      <p:sp>
        <p:nvSpPr>
          <p:cNvPr id="203" name="Google Shape;203;g25ebdb82868_0_39"/>
          <p:cNvSpPr txBox="1"/>
          <p:nvPr>
            <p:ph idx="2" type="sldNum"/>
          </p:nvPr>
        </p:nvSpPr>
        <p:spPr>
          <a:xfrm>
            <a:off x="8595309" y="3039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GB">
                <a:solidFill>
                  <a:schemeClr val="dk1"/>
                </a:solidFill>
              </a:rPr>
              <a:t>‹#›</a:t>
            </a:fld>
            <a:endParaRPr>
              <a:solidFill>
                <a:schemeClr val="dk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g27635965fc0_0_179"/>
          <p:cNvSpPr/>
          <p:nvPr/>
        </p:nvSpPr>
        <p:spPr>
          <a:xfrm>
            <a:off x="6177819" y="1184061"/>
            <a:ext cx="2846400" cy="19956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g27635965fc0_0_179"/>
          <p:cNvSpPr txBox="1"/>
          <p:nvPr/>
        </p:nvSpPr>
        <p:spPr>
          <a:xfrm>
            <a:off x="110800" y="391125"/>
            <a:ext cx="8489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800"/>
              <a:buFont typeface="Arial"/>
              <a:buNone/>
            </a:pPr>
            <a:r>
              <a:rPr b="1" lang="en-GB" sz="1800">
                <a:solidFill>
                  <a:schemeClr val="lt1"/>
                </a:solidFill>
                <a:latin typeface="Lato"/>
                <a:ea typeface="Lato"/>
                <a:cs typeface="Lato"/>
                <a:sym typeface="Lato"/>
                <a:extLst>
                  <a:ext uri="http://customooxmlschemas.google.com/">
                    <go:slidesCustomData xmlns:go="http://customooxmlschemas.google.com/" textRoundtripDataId="19"/>
                  </a:ext>
                </a:extLst>
              </a:rPr>
              <a:t>Services available for people who have concerns about their personal </a:t>
            </a:r>
            <a:r>
              <a:rPr b="1" lang="en-GB" sz="1800">
                <a:solidFill>
                  <a:schemeClr val="lt1"/>
                </a:solidFill>
                <a:latin typeface="Lato"/>
                <a:ea typeface="Lato"/>
                <a:cs typeface="Lato"/>
                <a:sym typeface="Lato"/>
                <a:extLst>
                  <a:ext uri="http://customooxmlschemas.google.com/">
                    <go:slidesCustomData xmlns:go="http://customooxmlschemas.google.com/" textRoundtripDataId="20"/>
                  </a:ext>
                </a:extLst>
              </a:rPr>
              <a:t>finances</a:t>
            </a:r>
            <a:endParaRPr b="0" i="0" sz="1400" u="none" cap="none" strike="noStrike">
              <a:solidFill>
                <a:schemeClr val="lt1"/>
              </a:solidFill>
              <a:latin typeface="Arial"/>
              <a:ea typeface="Arial"/>
              <a:cs typeface="Arial"/>
              <a:sym typeface="Arial"/>
            </a:endParaRPr>
          </a:p>
        </p:txBody>
      </p:sp>
      <p:grpSp>
        <p:nvGrpSpPr>
          <p:cNvPr id="569" name="Google Shape;569;g27635965fc0_0_179"/>
          <p:cNvGrpSpPr/>
          <p:nvPr/>
        </p:nvGrpSpPr>
        <p:grpSpPr>
          <a:xfrm>
            <a:off x="151999" y="1183981"/>
            <a:ext cx="2846301" cy="2013581"/>
            <a:chOff x="463400" y="1321175"/>
            <a:chExt cx="2914500" cy="2113109"/>
          </a:xfrm>
        </p:grpSpPr>
        <p:sp>
          <p:nvSpPr>
            <p:cNvPr id="570" name="Google Shape;570;g27635965fc0_0_179"/>
            <p:cNvSpPr/>
            <p:nvPr/>
          </p:nvSpPr>
          <p:spPr>
            <a:xfrm>
              <a:off x="463400" y="1321175"/>
              <a:ext cx="2914500" cy="20943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g27635965fc0_0_179"/>
            <p:cNvSpPr txBox="1"/>
            <p:nvPr/>
          </p:nvSpPr>
          <p:spPr>
            <a:xfrm>
              <a:off x="1345676" y="1339984"/>
              <a:ext cx="2032200" cy="2094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300"/>
                <a:buFont typeface="Arial"/>
                <a:buNone/>
              </a:pPr>
              <a:r>
                <a:rPr b="0" i="0" lang="en-GB" sz="1300" u="sng" cap="none" strike="noStrike">
                  <a:solidFill>
                    <a:schemeClr val="lt1"/>
                  </a:solidFill>
                  <a:latin typeface="Lato"/>
                  <a:ea typeface="Lato"/>
                  <a:cs typeface="Lato"/>
                  <a:sym typeface="Lato"/>
                  <a:hlinkClick r:id="rId3">
                    <a:extLst>
                      <a:ext uri="{A12FA001-AC4F-418D-AE19-62706E023703}">
                        <ahyp:hlinkClr val="tx"/>
                      </a:ext>
                    </a:extLst>
                  </a:hlinkClick>
                </a:rPr>
                <a:t>Citizens Advice – Debt and Money</a:t>
              </a:r>
              <a:r>
                <a:rPr b="0" i="0" lang="en-GB" sz="1300" u="none" cap="none" strike="noStrike">
                  <a:solidFill>
                    <a:schemeClr val="lt1"/>
                  </a:solidFill>
                  <a:latin typeface="Lato"/>
                  <a:ea typeface="Lato"/>
                  <a:cs typeface="Lato"/>
                  <a:sym typeface="Lato"/>
                </a:rPr>
                <a:t> – </a:t>
              </a:r>
              <a:r>
                <a:rPr lang="en-GB" sz="1300">
                  <a:solidFill>
                    <a:schemeClr val="lt1"/>
                  </a:solidFill>
                  <a:latin typeface="Lato"/>
                  <a:ea typeface="Lato"/>
                  <a:cs typeface="Lato"/>
                  <a:sym typeface="Lato"/>
                </a:rPr>
                <a:t>T</a:t>
              </a:r>
              <a:r>
                <a:rPr b="0" i="0" lang="en-GB" sz="1300" u="none" cap="none" strike="noStrike">
                  <a:solidFill>
                    <a:schemeClr val="lt1"/>
                  </a:solidFill>
                  <a:latin typeface="Lato"/>
                  <a:ea typeface="Lato"/>
                  <a:cs typeface="Lato"/>
                  <a:sym typeface="Lato"/>
                </a:rPr>
                <a:t>his resource contains links to advice on a number of topics, including financial difficulties, cost of living and communicati</a:t>
              </a:r>
              <a:r>
                <a:rPr lang="en-GB" sz="1300">
                  <a:solidFill>
                    <a:schemeClr val="lt1"/>
                  </a:solidFill>
                  <a:latin typeface="Lato"/>
                  <a:ea typeface="Lato"/>
                  <a:cs typeface="Lato"/>
                  <a:sym typeface="Lato"/>
                </a:rPr>
                <a:t>ng</a:t>
              </a:r>
              <a:r>
                <a:rPr b="0" i="0" lang="en-GB" sz="1300" u="none" cap="none" strike="noStrike">
                  <a:solidFill>
                    <a:schemeClr val="lt1"/>
                  </a:solidFill>
                  <a:latin typeface="Lato"/>
                  <a:ea typeface="Lato"/>
                  <a:cs typeface="Lato"/>
                  <a:sym typeface="Lato"/>
                </a:rPr>
                <a:t> with creditors.</a:t>
              </a:r>
              <a:endParaRPr b="0" i="0" sz="1400" u="none" cap="none" strike="noStrike">
                <a:solidFill>
                  <a:srgbClr val="000000"/>
                </a:solidFill>
                <a:latin typeface="Arial"/>
                <a:ea typeface="Arial"/>
                <a:cs typeface="Arial"/>
                <a:sym typeface="Arial"/>
              </a:endParaRPr>
            </a:p>
          </p:txBody>
        </p:sp>
        <p:pic>
          <p:nvPicPr>
            <p:cNvPr id="572" name="Google Shape;572;g27635965fc0_0_179"/>
            <p:cNvPicPr preferRelativeResize="0"/>
            <p:nvPr/>
          </p:nvPicPr>
          <p:blipFill rotWithShape="1">
            <a:blip r:embed="rId4">
              <a:alphaModFix/>
            </a:blip>
            <a:srcRect b="0" l="0" r="0" t="0"/>
            <a:stretch/>
          </p:blipFill>
          <p:spPr>
            <a:xfrm>
              <a:off x="532125" y="1419947"/>
              <a:ext cx="813554" cy="928675"/>
            </a:xfrm>
            <a:prstGeom prst="rect">
              <a:avLst/>
            </a:prstGeom>
            <a:noFill/>
            <a:ln>
              <a:noFill/>
            </a:ln>
          </p:spPr>
        </p:pic>
      </p:grpSp>
      <p:sp>
        <p:nvSpPr>
          <p:cNvPr id="573" name="Google Shape;573;g27635965fc0_0_179"/>
          <p:cNvSpPr txBox="1"/>
          <p:nvPr/>
        </p:nvSpPr>
        <p:spPr>
          <a:xfrm>
            <a:off x="152000" y="3312950"/>
            <a:ext cx="8872200" cy="738900"/>
          </a:xfrm>
          <a:prstGeom prst="rect">
            <a:avLst/>
          </a:prstGeom>
          <a:noFill/>
          <a:ln cap="flat" cmpd="sng" w="19050">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GB" sz="1800">
                <a:solidFill>
                  <a:schemeClr val="accent2"/>
                </a:solidFill>
                <a:latin typeface="Lato"/>
                <a:ea typeface="Lato"/>
                <a:cs typeface="Lato"/>
                <a:sym typeface="Lato"/>
              </a:rPr>
              <a:t>At school, you can speak with an adult you trust. </a:t>
            </a:r>
            <a:endParaRPr b="1" sz="1800">
              <a:solidFill>
                <a:schemeClr val="accent2"/>
              </a:solidFill>
              <a:latin typeface="Lato"/>
              <a:ea typeface="Lato"/>
              <a:cs typeface="Lato"/>
              <a:sym typeface="Lato"/>
            </a:endParaRPr>
          </a:p>
          <a:p>
            <a:pPr indent="0" lvl="0" marL="0" rtl="0" algn="ctr">
              <a:spcBef>
                <a:spcPts val="0"/>
              </a:spcBef>
              <a:spcAft>
                <a:spcPts val="0"/>
              </a:spcAft>
              <a:buNone/>
            </a:pPr>
            <a:r>
              <a:rPr b="1" lang="en-GB" sz="1800">
                <a:solidFill>
                  <a:schemeClr val="accent2"/>
                </a:solidFill>
                <a:latin typeface="Lato"/>
                <a:ea typeface="Lato"/>
                <a:cs typeface="Lato"/>
                <a:sym typeface="Lato"/>
              </a:rPr>
              <a:t>This could be your form tutor, head of year or the school’s safeguarding officer.</a:t>
            </a:r>
            <a:endParaRPr b="1" sz="1800">
              <a:solidFill>
                <a:schemeClr val="accent2"/>
              </a:solidFill>
              <a:latin typeface="Lato"/>
              <a:ea typeface="Lato"/>
              <a:cs typeface="Lato"/>
              <a:sym typeface="Lato"/>
            </a:endParaRPr>
          </a:p>
        </p:txBody>
      </p:sp>
      <p:sp>
        <p:nvSpPr>
          <p:cNvPr id="574" name="Google Shape;574;g27635965fc0_0_179"/>
          <p:cNvSpPr txBox="1"/>
          <p:nvPr>
            <p:ph idx="4294967295" type="sldNum"/>
          </p:nvPr>
        </p:nvSpPr>
        <p:spPr>
          <a:xfrm>
            <a:off x="8595309" y="303951"/>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b="1" lang="en-GB" sz="1400">
                <a:latin typeface="Lato"/>
                <a:ea typeface="Lato"/>
                <a:cs typeface="Lato"/>
                <a:sym typeface="Lato"/>
              </a:rPr>
              <a:t>27</a:t>
            </a:r>
            <a:endParaRPr b="1" sz="1400">
              <a:latin typeface="Lato"/>
              <a:ea typeface="Lato"/>
              <a:cs typeface="Lato"/>
              <a:sym typeface="Lato"/>
            </a:endParaRPr>
          </a:p>
        </p:txBody>
      </p:sp>
      <p:sp>
        <p:nvSpPr>
          <p:cNvPr id="575" name="Google Shape;575;g27635965fc0_0_179"/>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grpSp>
        <p:nvGrpSpPr>
          <p:cNvPr id="576" name="Google Shape;576;g27635965fc0_0_179"/>
          <p:cNvGrpSpPr/>
          <p:nvPr/>
        </p:nvGrpSpPr>
        <p:grpSpPr>
          <a:xfrm>
            <a:off x="3164819" y="1184021"/>
            <a:ext cx="2846301" cy="1995658"/>
            <a:chOff x="3237025" y="1184050"/>
            <a:chExt cx="2914500" cy="2094300"/>
          </a:xfrm>
        </p:grpSpPr>
        <p:sp>
          <p:nvSpPr>
            <p:cNvPr id="577" name="Google Shape;577;g27635965fc0_0_179"/>
            <p:cNvSpPr/>
            <p:nvPr/>
          </p:nvSpPr>
          <p:spPr>
            <a:xfrm>
              <a:off x="3237025" y="1184050"/>
              <a:ext cx="2914500" cy="20943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78" name="Google Shape;578;g27635965fc0_0_179"/>
            <p:cNvPicPr preferRelativeResize="0"/>
            <p:nvPr/>
          </p:nvPicPr>
          <p:blipFill>
            <a:blip r:embed="rId5">
              <a:alphaModFix/>
            </a:blip>
            <a:stretch>
              <a:fillRect/>
            </a:stretch>
          </p:blipFill>
          <p:spPr>
            <a:xfrm>
              <a:off x="3344950" y="1434825"/>
              <a:ext cx="666111" cy="400200"/>
            </a:xfrm>
            <a:prstGeom prst="rect">
              <a:avLst/>
            </a:prstGeom>
            <a:noFill/>
            <a:ln>
              <a:noFill/>
            </a:ln>
          </p:spPr>
        </p:pic>
        <p:sp>
          <p:nvSpPr>
            <p:cNvPr id="579" name="Google Shape;579;g27635965fc0_0_179"/>
            <p:cNvSpPr txBox="1"/>
            <p:nvPr/>
          </p:nvSpPr>
          <p:spPr>
            <a:xfrm>
              <a:off x="4068426" y="1358613"/>
              <a:ext cx="2032200" cy="1852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300"/>
                <a:buFont typeface="Arial"/>
                <a:buNone/>
              </a:pPr>
              <a:r>
                <a:rPr lang="en-GB" sz="1300" u="sng">
                  <a:solidFill>
                    <a:schemeClr val="lt1"/>
                  </a:solidFill>
                  <a:latin typeface="Lato"/>
                  <a:ea typeface="Lato"/>
                  <a:cs typeface="Lato"/>
                  <a:sym typeface="Lato"/>
                  <a:hlinkClick r:id="rId6">
                    <a:extLst>
                      <a:ext uri="{A12FA001-AC4F-418D-AE19-62706E023703}">
                        <ahyp:hlinkClr val="tx"/>
                      </a:ext>
                    </a:extLst>
                  </a:hlinkClick>
                </a:rPr>
                <a:t>National Debtline </a:t>
              </a:r>
              <a:r>
                <a:rPr b="0" i="0" lang="en-GB" sz="1300" u="sng" cap="none" strike="noStrike">
                  <a:solidFill>
                    <a:schemeClr val="lt1"/>
                  </a:solidFill>
                  <a:latin typeface="Lato"/>
                  <a:ea typeface="Lato"/>
                  <a:cs typeface="Lato"/>
                  <a:sym typeface="Lato"/>
                  <a:hlinkClick r:id="rId7">
                    <a:extLst>
                      <a:ext uri="{A12FA001-AC4F-418D-AE19-62706E023703}">
                        <ahyp:hlinkClr val="tx"/>
                      </a:ext>
                    </a:extLst>
                  </a:hlinkClick>
                </a:rPr>
                <a:t> – Debt and Money</a:t>
              </a:r>
              <a:r>
                <a:rPr b="0" i="0" lang="en-GB" sz="1300" u="none" cap="none" strike="noStrike">
                  <a:solidFill>
                    <a:schemeClr val="lt1"/>
                  </a:solidFill>
                  <a:latin typeface="Lato"/>
                  <a:ea typeface="Lato"/>
                  <a:cs typeface="Lato"/>
                  <a:sym typeface="Lato"/>
                </a:rPr>
                <a:t> – </a:t>
              </a:r>
              <a:r>
                <a:rPr lang="en-GB" sz="1300">
                  <a:solidFill>
                    <a:schemeClr val="lt1"/>
                  </a:solidFill>
                  <a:latin typeface="Lato"/>
                  <a:ea typeface="Lato"/>
                  <a:cs typeface="Lato"/>
                  <a:sym typeface="Lato"/>
                </a:rPr>
                <a:t>a debt advice charity run by the </a:t>
              </a:r>
              <a:r>
                <a:rPr lang="en-GB" sz="1300" u="sng">
                  <a:solidFill>
                    <a:schemeClr val="lt1"/>
                  </a:solidFill>
                  <a:latin typeface="Lato"/>
                  <a:ea typeface="Lato"/>
                  <a:cs typeface="Lato"/>
                  <a:sym typeface="Lato"/>
                  <a:hlinkClick r:id="rId8">
                    <a:extLst>
                      <a:ext uri="{A12FA001-AC4F-418D-AE19-62706E023703}">
                        <ahyp:hlinkClr val="tx"/>
                      </a:ext>
                    </a:extLst>
                  </a:hlinkClick>
                </a:rPr>
                <a:t>Money Advice Trust</a:t>
              </a:r>
              <a:r>
                <a:rPr lang="en-GB" sz="1300">
                  <a:solidFill>
                    <a:schemeClr val="lt1"/>
                  </a:solidFill>
                  <a:latin typeface="Lato"/>
                  <a:ea typeface="Lato"/>
                  <a:cs typeface="Lato"/>
                  <a:sym typeface="Lato"/>
                </a:rPr>
                <a:t>, offering a  free and confidential debt advice service.</a:t>
              </a:r>
              <a:endParaRPr i="0" sz="1300" u="none" cap="none" strike="noStrike">
                <a:solidFill>
                  <a:schemeClr val="lt1"/>
                </a:solidFill>
                <a:latin typeface="Lato"/>
                <a:ea typeface="Lato"/>
                <a:cs typeface="Lato"/>
                <a:sym typeface="Lato"/>
              </a:endParaRPr>
            </a:p>
          </p:txBody>
        </p:sp>
      </p:grpSp>
      <p:pic>
        <p:nvPicPr>
          <p:cNvPr id="580" name="Google Shape;580;g27635965fc0_0_179"/>
          <p:cNvPicPr preferRelativeResize="0"/>
          <p:nvPr/>
        </p:nvPicPr>
        <p:blipFill>
          <a:blip r:embed="rId9">
            <a:alphaModFix/>
          </a:blip>
          <a:stretch>
            <a:fillRect/>
          </a:stretch>
        </p:blipFill>
        <p:spPr>
          <a:xfrm>
            <a:off x="6341200" y="1426525"/>
            <a:ext cx="876125" cy="680625"/>
          </a:xfrm>
          <a:prstGeom prst="rect">
            <a:avLst/>
          </a:prstGeom>
          <a:noFill/>
          <a:ln>
            <a:noFill/>
          </a:ln>
        </p:spPr>
      </p:pic>
      <p:sp>
        <p:nvSpPr>
          <p:cNvPr id="581" name="Google Shape;581;g27635965fc0_0_179"/>
          <p:cNvSpPr txBox="1"/>
          <p:nvPr/>
        </p:nvSpPr>
        <p:spPr>
          <a:xfrm>
            <a:off x="7264128" y="1459325"/>
            <a:ext cx="1760100" cy="615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900"/>
              </a:spcAft>
              <a:buClr>
                <a:srgbClr val="000000"/>
              </a:buClr>
              <a:buSzPts val="1300"/>
              <a:buFont typeface="Arial"/>
              <a:buNone/>
            </a:pPr>
            <a:r>
              <a:rPr b="1" lang="en-GB" sz="1300">
                <a:solidFill>
                  <a:schemeClr val="lt1"/>
                </a:solidFill>
                <a:latin typeface="Lato"/>
                <a:ea typeface="Lato"/>
                <a:cs typeface="Lato"/>
                <a:sym typeface="Lato"/>
              </a:rPr>
              <a:t>Childline </a:t>
            </a:r>
            <a:r>
              <a:rPr b="1"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21"/>
                  </a:ext>
                </a:extLst>
              </a:rPr>
              <a:t>Helpline</a:t>
            </a:r>
            <a:br>
              <a:rPr b="0"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22"/>
                  </a:ext>
                </a:extLst>
              </a:rPr>
            </a:br>
            <a:r>
              <a:rPr b="0"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22"/>
                  </a:ext>
                </a:extLst>
              </a:rPr>
              <a:t>080</a:t>
            </a:r>
            <a:r>
              <a:rPr lang="en-GB" sz="1300">
                <a:solidFill>
                  <a:schemeClr val="lt1"/>
                </a:solidFill>
                <a:latin typeface="Lato"/>
                <a:ea typeface="Lato"/>
                <a:cs typeface="Lato"/>
                <a:sym typeface="Lato"/>
              </a:rPr>
              <a:t>0 1111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585" name="Shape 585"/>
        <p:cNvGrpSpPr/>
        <p:nvPr/>
      </p:nvGrpSpPr>
      <p:grpSpPr>
        <a:xfrm>
          <a:off x="0" y="0"/>
          <a:ext cx="0" cy="0"/>
          <a:chOff x="0" y="0"/>
          <a:chExt cx="0" cy="0"/>
        </a:xfrm>
      </p:grpSpPr>
      <p:sp>
        <p:nvSpPr>
          <p:cNvPr id="586" name="Google Shape;586;g164e30dc810_0_482"/>
          <p:cNvSpPr txBox="1"/>
          <p:nvPr/>
        </p:nvSpPr>
        <p:spPr>
          <a:xfrm>
            <a:off x="0" y="1305550"/>
            <a:ext cx="9270600" cy="3048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1200">
                <a:solidFill>
                  <a:schemeClr val="lt1"/>
                </a:solidFill>
                <a:latin typeface="Lato Black"/>
                <a:ea typeface="Lato Black"/>
                <a:cs typeface="Lato Black"/>
                <a:sym typeface="Lato Black"/>
              </a:rPr>
              <a:t>ARTICLES TO EXTEND LEARNING</a:t>
            </a:r>
            <a:endParaRPr b="1" sz="1200">
              <a:solidFill>
                <a:schemeClr val="lt1"/>
              </a:solidFill>
              <a:latin typeface="Lato Black"/>
              <a:ea typeface="Lato Black"/>
              <a:cs typeface="Lato Black"/>
              <a:sym typeface="Lato Black"/>
            </a:endParaRPr>
          </a:p>
          <a:p>
            <a:pPr indent="0" lvl="0" marL="457200" rtl="0" algn="l">
              <a:lnSpc>
                <a:spcPct val="115000"/>
              </a:lnSpc>
              <a:spcBef>
                <a:spcPts val="0"/>
              </a:spcBef>
              <a:spcAft>
                <a:spcPts val="0"/>
              </a:spcAft>
              <a:buNone/>
            </a:pPr>
            <a:r>
              <a:t/>
            </a:r>
            <a:endParaRPr b="1" sz="1200">
              <a:solidFill>
                <a:schemeClr val="lt1"/>
              </a:solidFill>
              <a:latin typeface="Lato Black"/>
              <a:ea typeface="Lato Black"/>
              <a:cs typeface="Lato Black"/>
              <a:sym typeface="Lato Black"/>
            </a:endParaRPr>
          </a:p>
          <a:p>
            <a:pPr indent="0" lvl="0" marL="0" rtl="0" algn="l">
              <a:lnSpc>
                <a:spcPct val="115000"/>
              </a:lnSpc>
              <a:spcBef>
                <a:spcPts val="0"/>
              </a:spcBef>
              <a:spcAft>
                <a:spcPts val="0"/>
              </a:spcAft>
              <a:buNone/>
            </a:pPr>
            <a:r>
              <a:rPr b="1" i="0" lang="en-GB" sz="1200" u="none" cap="none" strike="noStrike">
                <a:solidFill>
                  <a:schemeClr val="lt1"/>
                </a:solidFill>
                <a:latin typeface="Lato Black"/>
                <a:ea typeface="Lato Black"/>
                <a:cs typeface="Lato Black"/>
                <a:sym typeface="Lato Black"/>
              </a:rPr>
              <a:t>Blockchain a clickable guide </a:t>
            </a:r>
            <a:r>
              <a:rPr lang="en-GB" sz="1200" u="sng">
                <a:solidFill>
                  <a:schemeClr val="lt1"/>
                </a:solidFill>
                <a:latin typeface="Lato"/>
                <a:ea typeface="Lato"/>
                <a:cs typeface="Lato"/>
                <a:sym typeface="Lato"/>
                <a:hlinkClick r:id="rId3">
                  <a:extLst>
                    <a:ext uri="{A12FA001-AC4F-418D-AE19-62706E023703}">
                      <ahyp:hlinkClr val="tx"/>
                    </a:ext>
                  </a:extLst>
                </a:hlinkClick>
              </a:rPr>
              <a:t>https://www.ft.com/content/52c98479-e50a-4cb0-9f88-a427f1818e28</a:t>
            </a:r>
            <a:endParaRPr sz="1200">
              <a:solidFill>
                <a:schemeClr val="lt1"/>
              </a:solidFill>
              <a:latin typeface="Lato"/>
              <a:ea typeface="Lato"/>
              <a:cs typeface="Lato"/>
              <a:sym typeface="Lato"/>
            </a:endParaRPr>
          </a:p>
          <a:p>
            <a:pPr indent="0" lvl="0" marL="0" rtl="0" algn="l">
              <a:lnSpc>
                <a:spcPct val="115000"/>
              </a:lnSpc>
              <a:spcBef>
                <a:spcPts val="0"/>
              </a:spcBef>
              <a:spcAft>
                <a:spcPts val="0"/>
              </a:spcAft>
              <a:buNone/>
            </a:pPr>
            <a:r>
              <a:t/>
            </a:r>
            <a:endParaRPr sz="1200">
              <a:solidFill>
                <a:schemeClr val="lt1"/>
              </a:solidFill>
              <a:latin typeface="Lato"/>
              <a:ea typeface="Lato"/>
              <a:cs typeface="Lato"/>
              <a:sym typeface="Lato"/>
            </a:endParaRPr>
          </a:p>
          <a:p>
            <a:pPr indent="0" lvl="0" marL="0" rtl="0" algn="l">
              <a:lnSpc>
                <a:spcPct val="115000"/>
              </a:lnSpc>
              <a:spcBef>
                <a:spcPts val="0"/>
              </a:spcBef>
              <a:spcAft>
                <a:spcPts val="0"/>
              </a:spcAft>
              <a:buNone/>
            </a:pPr>
            <a:r>
              <a:rPr b="1" lang="en-GB" sz="1200">
                <a:solidFill>
                  <a:schemeClr val="lt1"/>
                </a:solidFill>
                <a:uFill>
                  <a:noFill/>
                </a:uFill>
                <a:latin typeface="Lato"/>
                <a:ea typeface="Lato"/>
                <a:cs typeface="Lato"/>
                <a:sym typeface="Lato"/>
                <a:hlinkClick r:id="rId4">
                  <a:extLst>
                    <a:ext uri="{A12FA001-AC4F-418D-AE19-62706E023703}">
                      <ahyp:hlinkClr val="tx"/>
                    </a:ext>
                  </a:extLst>
                </a:hlinkClick>
              </a:rPr>
              <a:t>Going for Broke in Cryptoland </a:t>
            </a:r>
            <a:r>
              <a:rPr lang="en-GB" sz="1200" u="sng">
                <a:solidFill>
                  <a:schemeClr val="lt1"/>
                </a:solidFill>
                <a:latin typeface="Lato"/>
                <a:ea typeface="Lato"/>
                <a:cs typeface="Lato"/>
                <a:sym typeface="Lato"/>
                <a:hlinkClick r:id="rId5">
                  <a:extLst>
                    <a:ext uri="{A12FA001-AC4F-418D-AE19-62706E023703}">
                      <ahyp:hlinkClr val="tx"/>
                    </a:ext>
                  </a:extLst>
                </a:hlinkClick>
              </a:rPr>
              <a:t>https://www.nytimes.com/2021/08/05/business/hype-coins-cryptocurrency.html</a:t>
            </a:r>
            <a:endParaRPr b="1" sz="1200">
              <a:solidFill>
                <a:schemeClr val="lt1"/>
              </a:solidFill>
              <a:latin typeface="Lato"/>
              <a:ea typeface="Lato"/>
              <a:cs typeface="Lato"/>
              <a:sym typeface="Lato"/>
            </a:endParaRPr>
          </a:p>
          <a:p>
            <a:pPr indent="0" lvl="0" marL="0" rtl="0" algn="l">
              <a:lnSpc>
                <a:spcPct val="115000"/>
              </a:lnSpc>
              <a:spcBef>
                <a:spcPts val="800"/>
              </a:spcBef>
              <a:spcAft>
                <a:spcPts val="0"/>
              </a:spcAft>
              <a:buNone/>
            </a:pPr>
            <a:r>
              <a:rPr b="1" lang="en-GB" sz="1200">
                <a:solidFill>
                  <a:schemeClr val="lt1"/>
                </a:solidFill>
                <a:latin typeface="Lato"/>
                <a:ea typeface="Lato"/>
                <a:cs typeface="Lato"/>
                <a:sym typeface="Lato"/>
              </a:rPr>
              <a:t>What you should know about pump and </a:t>
            </a:r>
            <a:r>
              <a:rPr b="1" lang="en-GB" sz="1200">
                <a:solidFill>
                  <a:schemeClr val="lt1"/>
                </a:solidFill>
                <a:latin typeface="Lato"/>
                <a:ea typeface="Lato"/>
                <a:cs typeface="Lato"/>
                <a:sym typeface="Lato"/>
                <a:extLst>
                  <a:ext uri="http://customooxmlschemas.google.com/">
                    <go:slidesCustomData xmlns:go="http://customooxmlschemas.google.com/" textRoundtripDataId="23"/>
                  </a:ext>
                </a:extLst>
              </a:rPr>
              <a:t>dump </a:t>
            </a:r>
            <a:r>
              <a:rPr lang="en-GB" sz="1200" u="sng">
                <a:solidFill>
                  <a:schemeClr val="lt1"/>
                </a:solidFill>
                <a:latin typeface="Lato"/>
                <a:ea typeface="Lato"/>
                <a:cs typeface="Lato"/>
                <a:sym typeface="Lato"/>
                <a:hlinkClick r:id="rId6">
                  <a:extLst>
                    <a:ext uri="{A12FA001-AC4F-418D-AE19-62706E023703}">
                      <ahyp:hlinkClr val="tx"/>
                    </a:ext>
                  </a:extLst>
                </a:hlinkClick>
              </a:rPr>
              <a:t>https://www.cnet.com/personal-finance/crypto/cryptocurrency-pump-and-dump-schemes-what-you-should-know-about-these-scams/</a:t>
            </a:r>
            <a:endParaRPr sz="1200">
              <a:solidFill>
                <a:schemeClr val="lt1"/>
              </a:solidFill>
              <a:latin typeface="Lato"/>
              <a:ea typeface="Lato"/>
              <a:cs typeface="Lato"/>
              <a:sym typeface="Lato"/>
            </a:endParaRPr>
          </a:p>
          <a:p>
            <a:pPr indent="0" lvl="0" marL="0" rtl="0" algn="l">
              <a:lnSpc>
                <a:spcPct val="115000"/>
              </a:lnSpc>
              <a:spcBef>
                <a:spcPts val="800"/>
              </a:spcBef>
              <a:spcAft>
                <a:spcPts val="0"/>
              </a:spcAft>
              <a:buNone/>
            </a:pPr>
            <a:r>
              <a:rPr b="1" lang="en-GB" sz="1200">
                <a:solidFill>
                  <a:schemeClr val="lt1"/>
                </a:solidFill>
                <a:latin typeface="Lato"/>
                <a:ea typeface="Lato"/>
                <a:cs typeface="Lato"/>
                <a:sym typeface="Lato"/>
              </a:rPr>
              <a:t>What are digital assets?</a:t>
            </a:r>
            <a:r>
              <a:rPr lang="en-GB" sz="1200">
                <a:solidFill>
                  <a:schemeClr val="lt1"/>
                </a:solidFill>
                <a:latin typeface="Lato"/>
                <a:ea typeface="Lato"/>
                <a:cs typeface="Lato"/>
                <a:sym typeface="Lato"/>
              </a:rPr>
              <a:t> </a:t>
            </a:r>
            <a:r>
              <a:rPr lang="en-GB" sz="1200" u="sng">
                <a:solidFill>
                  <a:schemeClr val="lt1"/>
                </a:solidFill>
                <a:latin typeface="Lato"/>
                <a:ea typeface="Lato"/>
                <a:cs typeface="Lato"/>
                <a:sym typeface="Lato"/>
                <a:hlinkClick r:id="rId7">
                  <a:extLst>
                    <a:ext uri="{A12FA001-AC4F-418D-AE19-62706E023703}">
                      <ahyp:hlinkClr val="tx"/>
                    </a:ext>
                  </a:extLst>
                </a:hlinkClick>
              </a:rPr>
              <a:t>https://www.ft.com/content/2691366f-d381-40cd-a769-6559779151c2</a:t>
            </a:r>
            <a:endParaRPr sz="1200">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t/>
            </a:r>
            <a:endParaRPr>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t/>
            </a:r>
            <a:endParaRPr>
              <a:solidFill>
                <a:schemeClr val="lt1"/>
              </a:solidFill>
              <a:latin typeface="Lato"/>
              <a:ea typeface="Lato"/>
              <a:cs typeface="Lato"/>
              <a:sym typeface="Lato"/>
            </a:endParaRPr>
          </a:p>
          <a:p>
            <a:pPr indent="0" lvl="0" marL="0" rtl="0" algn="ctr">
              <a:lnSpc>
                <a:spcPct val="115000"/>
              </a:lnSpc>
              <a:spcBef>
                <a:spcPts val="0"/>
              </a:spcBef>
              <a:spcAft>
                <a:spcPts val="0"/>
              </a:spcAft>
              <a:buClr>
                <a:srgbClr val="000000"/>
              </a:buClr>
              <a:buSzPts val="1400"/>
              <a:buFont typeface="Arial"/>
              <a:buNone/>
            </a:pPr>
            <a:r>
              <a:rPr lang="en-GB">
                <a:solidFill>
                  <a:schemeClr val="lt1"/>
                </a:solidFill>
                <a:latin typeface="Lato"/>
                <a:ea typeface="Lato"/>
                <a:cs typeface="Lato"/>
                <a:sym typeface="Lato"/>
              </a:rPr>
              <a:t>Please visit the  FLIC learning hub - </a:t>
            </a:r>
            <a:r>
              <a:rPr lang="en-GB" u="sng">
                <a:solidFill>
                  <a:schemeClr val="lt1"/>
                </a:solidFill>
                <a:latin typeface="Lato"/>
                <a:ea typeface="Lato"/>
                <a:cs typeface="Lato"/>
                <a:sym typeface="Lato"/>
                <a:hlinkClick r:id="rId8">
                  <a:extLst>
                    <a:ext uri="{A12FA001-AC4F-418D-AE19-62706E023703}">
                      <ahyp:hlinkClr val="tx"/>
                    </a:ext>
                  </a:extLst>
                </a:hlinkClick>
              </a:rPr>
              <a:t>https://ftflic.com/learning-hub/</a:t>
            </a:r>
            <a:r>
              <a:rPr lang="en-GB">
                <a:solidFill>
                  <a:schemeClr val="lt1"/>
                </a:solidFill>
                <a:latin typeface="Lato"/>
                <a:ea typeface="Lato"/>
                <a:cs typeface="Lato"/>
                <a:sym typeface="Lato"/>
              </a:rPr>
              <a:t>  for further resources</a:t>
            </a:r>
            <a:endParaRPr>
              <a:solidFill>
                <a:schemeClr val="lt1"/>
              </a:solidFill>
              <a:latin typeface="Lato"/>
              <a:ea typeface="Lato"/>
              <a:cs typeface="Lato"/>
              <a:sym typeface="Lato"/>
            </a:endParaRPr>
          </a:p>
          <a:p>
            <a:pPr indent="0" lvl="0" marL="0" marR="0" rtl="0" algn="ctr">
              <a:lnSpc>
                <a:spcPct val="115000"/>
              </a:lnSpc>
              <a:spcBef>
                <a:spcPts val="0"/>
              </a:spcBef>
              <a:spcAft>
                <a:spcPts val="0"/>
              </a:spcAft>
              <a:buClr>
                <a:srgbClr val="000000"/>
              </a:buClr>
              <a:buSzPts val="1400"/>
              <a:buFont typeface="Arial"/>
              <a:buNone/>
            </a:pPr>
            <a:r>
              <a:t/>
            </a:r>
            <a:endParaRPr>
              <a:solidFill>
                <a:schemeClr val="lt1"/>
              </a:solidFill>
              <a:latin typeface="Lato"/>
              <a:ea typeface="Lato"/>
              <a:cs typeface="Lato"/>
              <a:sym typeface="Lato"/>
            </a:endParaRPr>
          </a:p>
        </p:txBody>
      </p:sp>
      <p:sp>
        <p:nvSpPr>
          <p:cNvPr id="587" name="Google Shape;587;g164e30dc810_0_482"/>
          <p:cNvSpPr txBox="1"/>
          <p:nvPr/>
        </p:nvSpPr>
        <p:spPr>
          <a:xfrm>
            <a:off x="1640100" y="303950"/>
            <a:ext cx="5863800" cy="6312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3600"/>
              <a:buFont typeface="Arial"/>
              <a:buNone/>
            </a:pPr>
            <a:r>
              <a:rPr b="1" i="0" lang="en-GB" sz="2900" u="none" cap="none" strike="noStrike">
                <a:solidFill>
                  <a:schemeClr val="lt1"/>
                </a:solidFill>
                <a:latin typeface="Lato"/>
                <a:ea typeface="Lato"/>
                <a:cs typeface="Lato"/>
                <a:sym typeface="Lato"/>
              </a:rPr>
              <a:t>Links to learn more</a:t>
            </a:r>
            <a:endParaRPr b="1" i="0" sz="2900" u="none" cap="none" strike="noStrike">
              <a:solidFill>
                <a:srgbClr val="000000"/>
              </a:solidFill>
              <a:latin typeface="Lato"/>
              <a:ea typeface="Lato"/>
              <a:cs typeface="Lato"/>
              <a:sym typeface="Lato"/>
            </a:endParaRPr>
          </a:p>
        </p:txBody>
      </p:sp>
      <p:sp>
        <p:nvSpPr>
          <p:cNvPr id="588" name="Google Shape;588;g164e30dc810_0_482"/>
          <p:cNvSpPr txBox="1"/>
          <p:nvPr>
            <p:ph idx="12" type="sldNum"/>
          </p:nvPr>
        </p:nvSpPr>
        <p:spPr>
          <a:xfrm>
            <a:off x="8595309" y="3039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solidFill>
                  <a:schemeClr val="dk1"/>
                </a:solidFill>
              </a:rPr>
              <a:t>‹#›</a:t>
            </a:fld>
            <a:endParaRPr>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1575e96a1fb_0_257"/>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g1575e96a1fb_0_257"/>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2000" u="none" cap="none" strike="noStrike">
                <a:solidFill>
                  <a:schemeClr val="accent2"/>
                </a:solidFill>
                <a:latin typeface="Lato"/>
                <a:ea typeface="Lato"/>
                <a:cs typeface="Lato"/>
                <a:sym typeface="Lato"/>
              </a:rPr>
              <a:t>By the end of the session, I will be able to:</a:t>
            </a:r>
            <a:endParaRPr b="1" i="0" sz="2000" u="none" cap="none" strike="noStrike">
              <a:solidFill>
                <a:schemeClr val="accent2"/>
              </a:solidFill>
              <a:latin typeface="Lato"/>
              <a:ea typeface="Lato"/>
              <a:cs typeface="Lato"/>
              <a:sym typeface="Lato"/>
            </a:endParaRPr>
          </a:p>
        </p:txBody>
      </p:sp>
      <p:sp>
        <p:nvSpPr>
          <p:cNvPr id="210" name="Google Shape;210;g1575e96a1fb_0_257"/>
          <p:cNvSpPr txBox="1"/>
          <p:nvPr/>
        </p:nvSpPr>
        <p:spPr>
          <a:xfrm>
            <a:off x="443102" y="1279525"/>
            <a:ext cx="8257800" cy="35709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chemeClr val="lt1"/>
              </a:buClr>
              <a:buSzPts val="2200"/>
              <a:buFont typeface="Lato"/>
              <a:buChar char="●"/>
            </a:pPr>
            <a:r>
              <a:rPr b="1" lang="en-GB" sz="2200">
                <a:solidFill>
                  <a:schemeClr val="lt1"/>
                </a:solidFill>
                <a:latin typeface="Lato"/>
                <a:ea typeface="Lato"/>
                <a:cs typeface="Lato"/>
                <a:sym typeface="Lato"/>
              </a:rPr>
              <a:t>Explain </a:t>
            </a:r>
            <a:r>
              <a:rPr b="1" lang="en-GB" sz="2200">
                <a:solidFill>
                  <a:schemeClr val="lt1"/>
                </a:solidFill>
                <a:latin typeface="Lato"/>
                <a:ea typeface="Lato"/>
                <a:cs typeface="Lato"/>
                <a:sym typeface="Lato"/>
              </a:rPr>
              <a:t>what cryptocurrency is and how it compares with traditional money</a:t>
            </a:r>
            <a:endParaRPr b="1" sz="2200">
              <a:solidFill>
                <a:schemeClr val="lt1"/>
              </a:solidFill>
              <a:latin typeface="Lato"/>
              <a:ea typeface="Lato"/>
              <a:cs typeface="Lato"/>
              <a:sym typeface="Lato"/>
            </a:endParaRPr>
          </a:p>
          <a:p>
            <a:pPr indent="0" lvl="0" marL="914400" rtl="0" algn="l">
              <a:spcBef>
                <a:spcPts val="0"/>
              </a:spcBef>
              <a:spcAft>
                <a:spcPts val="0"/>
              </a:spcAft>
              <a:buNone/>
            </a:pPr>
            <a:r>
              <a:t/>
            </a:r>
            <a:endParaRPr b="1" sz="2200">
              <a:solidFill>
                <a:schemeClr val="lt1"/>
              </a:solidFill>
              <a:latin typeface="Lato"/>
              <a:ea typeface="Lato"/>
              <a:cs typeface="Lato"/>
              <a:sym typeface="Lato"/>
            </a:endParaRPr>
          </a:p>
          <a:p>
            <a:pPr indent="-368300" lvl="0" marL="457200" rtl="0" algn="l">
              <a:spcBef>
                <a:spcPts val="0"/>
              </a:spcBef>
              <a:spcAft>
                <a:spcPts val="0"/>
              </a:spcAft>
              <a:buClr>
                <a:schemeClr val="lt1"/>
              </a:buClr>
              <a:buSzPts val="2200"/>
              <a:buFont typeface="Lato"/>
              <a:buChar char="●"/>
            </a:pPr>
            <a:r>
              <a:rPr b="1" lang="en-GB" sz="2200">
                <a:solidFill>
                  <a:schemeClr val="lt1"/>
                </a:solidFill>
                <a:latin typeface="Lato"/>
                <a:ea typeface="Lato"/>
                <a:cs typeface="Lato"/>
                <a:sym typeface="Lato"/>
              </a:rPr>
              <a:t>Assess the factors that influence financial decisions </a:t>
            </a:r>
            <a:r>
              <a:rPr b="1" lang="en-GB" sz="2200">
                <a:solidFill>
                  <a:schemeClr val="lt1"/>
                </a:solidFill>
                <a:latin typeface="Lato"/>
                <a:ea typeface="Lato"/>
                <a:cs typeface="Lato"/>
                <a:sym typeface="Lato"/>
              </a:rPr>
              <a:t> </a:t>
            </a:r>
            <a:endParaRPr b="1" sz="2200">
              <a:solidFill>
                <a:schemeClr val="lt1"/>
              </a:solidFill>
              <a:latin typeface="Lato"/>
              <a:ea typeface="Lato"/>
              <a:cs typeface="Lato"/>
              <a:sym typeface="Lato"/>
            </a:endParaRPr>
          </a:p>
          <a:p>
            <a:pPr indent="0" lvl="0" marL="914400" rtl="0" algn="l">
              <a:spcBef>
                <a:spcPts val="0"/>
              </a:spcBef>
              <a:spcAft>
                <a:spcPts val="0"/>
              </a:spcAft>
              <a:buNone/>
            </a:pPr>
            <a:r>
              <a:t/>
            </a:r>
            <a:endParaRPr b="1" sz="2200">
              <a:solidFill>
                <a:schemeClr val="lt1"/>
              </a:solidFill>
              <a:latin typeface="Lato"/>
              <a:ea typeface="Lato"/>
              <a:cs typeface="Lato"/>
              <a:sym typeface="Lato"/>
            </a:endParaRPr>
          </a:p>
          <a:p>
            <a:pPr indent="-368300" lvl="0" marL="457200" rtl="0" algn="l">
              <a:spcBef>
                <a:spcPts val="0"/>
              </a:spcBef>
              <a:spcAft>
                <a:spcPts val="0"/>
              </a:spcAft>
              <a:buClr>
                <a:schemeClr val="lt1"/>
              </a:buClr>
              <a:buSzPts val="2200"/>
              <a:buFont typeface="Lato"/>
              <a:buChar char="●"/>
            </a:pPr>
            <a:r>
              <a:rPr b="1" lang="en-GB" sz="2200">
                <a:solidFill>
                  <a:schemeClr val="lt1"/>
                </a:solidFill>
                <a:latin typeface="Lato"/>
                <a:ea typeface="Lato"/>
                <a:cs typeface="Lato"/>
                <a:sym typeface="Lato"/>
              </a:rPr>
              <a:t>Suggest ways to engage with crypto assets while managing risk</a:t>
            </a:r>
            <a:endParaRPr b="1" sz="2200">
              <a:solidFill>
                <a:schemeClr val="lt1"/>
              </a:solidFill>
              <a:latin typeface="Lato"/>
              <a:ea typeface="Lato"/>
              <a:cs typeface="Lato"/>
              <a:sym typeface="Lato"/>
            </a:endParaRPr>
          </a:p>
          <a:p>
            <a:pPr indent="0" lvl="0" marL="914400" marR="0" rtl="0" algn="l">
              <a:lnSpc>
                <a:spcPct val="100000"/>
              </a:lnSpc>
              <a:spcBef>
                <a:spcPts val="0"/>
              </a:spcBef>
              <a:spcAft>
                <a:spcPts val="0"/>
              </a:spcAft>
              <a:buNone/>
            </a:pPr>
            <a:r>
              <a:t/>
            </a:r>
            <a:endParaRPr b="1" i="0" sz="2200" u="none" cap="none" strike="noStrike">
              <a:solidFill>
                <a:schemeClr val="lt1"/>
              </a:solidFill>
              <a:latin typeface="Lato"/>
              <a:ea typeface="Lato"/>
              <a:cs typeface="Lato"/>
              <a:sym typeface="Lato"/>
            </a:endParaRPr>
          </a:p>
          <a:p>
            <a:pPr indent="0" lvl="0" marL="914400" marR="0" rtl="0" algn="l">
              <a:lnSpc>
                <a:spcPct val="100000"/>
              </a:lnSpc>
              <a:spcBef>
                <a:spcPts val="0"/>
              </a:spcBef>
              <a:spcAft>
                <a:spcPts val="0"/>
              </a:spcAft>
              <a:buNone/>
            </a:pPr>
            <a:r>
              <a:t/>
            </a:r>
            <a:endParaRPr b="1" i="0" sz="2200" u="none" cap="none" strike="noStrike">
              <a:solidFill>
                <a:schemeClr val="lt1"/>
              </a:solidFill>
              <a:latin typeface="Lato"/>
              <a:ea typeface="Lato"/>
              <a:cs typeface="Lato"/>
              <a:sym typeface="Lato"/>
            </a:endParaRPr>
          </a:p>
          <a:p>
            <a:pPr indent="0" lvl="0" marL="914400" marR="0" rtl="0" algn="l">
              <a:lnSpc>
                <a:spcPct val="107000"/>
              </a:lnSpc>
              <a:spcBef>
                <a:spcPts val="0"/>
              </a:spcBef>
              <a:spcAft>
                <a:spcPts val="0"/>
              </a:spcAft>
              <a:buNone/>
            </a:pPr>
            <a:r>
              <a:t/>
            </a:r>
            <a:endParaRPr b="0" i="0" sz="2200" u="none" cap="none" strike="noStrike">
              <a:solidFill>
                <a:schemeClr val="lt1"/>
              </a:solidFill>
              <a:latin typeface="Lato Light"/>
              <a:ea typeface="Lato Light"/>
              <a:cs typeface="Lato Light"/>
              <a:sym typeface="Lato Light"/>
            </a:endParaRPr>
          </a:p>
        </p:txBody>
      </p:sp>
      <p:sp>
        <p:nvSpPr>
          <p:cNvPr id="211" name="Google Shape;211;g1575e96a1fb_0_25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g164e30dc810_0_113"/>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g164e30dc810_0_113"/>
          <p:cNvSpPr txBox="1"/>
          <p:nvPr/>
        </p:nvSpPr>
        <p:spPr>
          <a:xfrm>
            <a:off x="189575" y="170375"/>
            <a:ext cx="91092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900" u="none" cap="none" strike="noStrike">
                <a:solidFill>
                  <a:schemeClr val="accent2"/>
                </a:solidFill>
                <a:latin typeface="Lato"/>
                <a:ea typeface="Lato"/>
                <a:cs typeface="Lato"/>
                <a:sym typeface="Lato"/>
              </a:rPr>
              <a:t>What is cryptocurrency?</a:t>
            </a:r>
            <a:endParaRPr b="1" i="0" sz="2900" u="none" cap="none" strike="noStrike">
              <a:solidFill>
                <a:schemeClr val="accent2"/>
              </a:solidFill>
              <a:latin typeface="Lato"/>
              <a:ea typeface="Lato"/>
              <a:cs typeface="Lato"/>
              <a:sym typeface="Lato"/>
            </a:endParaRPr>
          </a:p>
        </p:txBody>
      </p:sp>
      <p:sp>
        <p:nvSpPr>
          <p:cNvPr id="218" name="Google Shape;218;g164e30dc810_0_113"/>
          <p:cNvSpPr txBox="1"/>
          <p:nvPr/>
        </p:nvSpPr>
        <p:spPr>
          <a:xfrm>
            <a:off x="311700" y="29853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grpSp>
        <p:nvGrpSpPr>
          <p:cNvPr id="219" name="Google Shape;219;g164e30dc810_0_113"/>
          <p:cNvGrpSpPr/>
          <p:nvPr/>
        </p:nvGrpSpPr>
        <p:grpSpPr>
          <a:xfrm>
            <a:off x="1010878" y="2146848"/>
            <a:ext cx="7122274" cy="914773"/>
            <a:chOff x="1010863" y="2527788"/>
            <a:chExt cx="7122274" cy="1154725"/>
          </a:xfrm>
        </p:grpSpPr>
        <p:pic>
          <p:nvPicPr>
            <p:cNvPr descr="Bitcoin" id="220" name="Google Shape;220;g164e30dc810_0_113"/>
            <p:cNvPicPr preferRelativeResize="0"/>
            <p:nvPr/>
          </p:nvPicPr>
          <p:blipFill rotWithShape="1">
            <a:blip r:embed="rId3">
              <a:alphaModFix/>
            </a:blip>
            <a:srcRect b="0" l="0" r="0" t="0"/>
            <a:stretch/>
          </p:blipFill>
          <p:spPr>
            <a:xfrm>
              <a:off x="1010863" y="2635105"/>
              <a:ext cx="640853" cy="940082"/>
            </a:xfrm>
            <a:prstGeom prst="rect">
              <a:avLst/>
            </a:prstGeom>
            <a:noFill/>
            <a:ln>
              <a:noFill/>
            </a:ln>
          </p:spPr>
        </p:pic>
        <p:pic>
          <p:nvPicPr>
            <p:cNvPr id="221" name="Google Shape;221;g164e30dc810_0_113"/>
            <p:cNvPicPr preferRelativeResize="0"/>
            <p:nvPr/>
          </p:nvPicPr>
          <p:blipFill rotWithShape="1">
            <a:blip r:embed="rId4">
              <a:alphaModFix/>
            </a:blip>
            <a:srcRect b="0" l="0" r="0" t="0"/>
            <a:stretch/>
          </p:blipFill>
          <p:spPr>
            <a:xfrm>
              <a:off x="7345963" y="2527788"/>
              <a:ext cx="787174" cy="1154725"/>
            </a:xfrm>
            <a:prstGeom prst="rect">
              <a:avLst/>
            </a:prstGeom>
            <a:noFill/>
            <a:ln>
              <a:noFill/>
            </a:ln>
          </p:spPr>
        </p:pic>
        <p:pic>
          <p:nvPicPr>
            <p:cNvPr id="222" name="Google Shape;222;g164e30dc810_0_113"/>
            <p:cNvPicPr preferRelativeResize="0"/>
            <p:nvPr/>
          </p:nvPicPr>
          <p:blipFill rotWithShape="1">
            <a:blip r:embed="rId5">
              <a:alphaModFix/>
            </a:blip>
            <a:srcRect b="0" l="0" r="0" t="0"/>
            <a:stretch/>
          </p:blipFill>
          <p:spPr>
            <a:xfrm>
              <a:off x="3790304" y="2610851"/>
              <a:ext cx="673909" cy="988575"/>
            </a:xfrm>
            <a:prstGeom prst="rect">
              <a:avLst/>
            </a:prstGeom>
            <a:noFill/>
            <a:ln>
              <a:noFill/>
            </a:ln>
          </p:spPr>
        </p:pic>
        <p:pic>
          <p:nvPicPr>
            <p:cNvPr id="223" name="Google Shape;223;g164e30dc810_0_113"/>
            <p:cNvPicPr preferRelativeResize="0"/>
            <p:nvPr/>
          </p:nvPicPr>
          <p:blipFill rotWithShape="1">
            <a:blip r:embed="rId6">
              <a:alphaModFix/>
            </a:blip>
            <a:srcRect b="0" l="0" r="0" t="0"/>
            <a:stretch/>
          </p:blipFill>
          <p:spPr>
            <a:xfrm>
              <a:off x="5608278" y="2669772"/>
              <a:ext cx="593611" cy="870780"/>
            </a:xfrm>
            <a:prstGeom prst="rect">
              <a:avLst/>
            </a:prstGeom>
            <a:noFill/>
            <a:ln>
              <a:noFill/>
            </a:ln>
          </p:spPr>
        </p:pic>
        <p:pic>
          <p:nvPicPr>
            <p:cNvPr id="224" name="Google Shape;224;g164e30dc810_0_113"/>
            <p:cNvPicPr preferRelativeResize="0"/>
            <p:nvPr/>
          </p:nvPicPr>
          <p:blipFill rotWithShape="1">
            <a:blip r:embed="rId7">
              <a:alphaModFix/>
            </a:blip>
            <a:srcRect b="0" l="0" r="0" t="0"/>
            <a:stretch/>
          </p:blipFill>
          <p:spPr>
            <a:xfrm>
              <a:off x="1957826" y="2610879"/>
              <a:ext cx="673909" cy="988575"/>
            </a:xfrm>
            <a:prstGeom prst="rect">
              <a:avLst/>
            </a:prstGeom>
            <a:noFill/>
            <a:ln>
              <a:noFill/>
            </a:ln>
          </p:spPr>
        </p:pic>
        <p:pic>
          <p:nvPicPr>
            <p:cNvPr id="225" name="Google Shape;225;g164e30dc810_0_113"/>
            <p:cNvPicPr preferRelativeResize="0"/>
            <p:nvPr/>
          </p:nvPicPr>
          <p:blipFill rotWithShape="1">
            <a:blip r:embed="rId8">
              <a:alphaModFix/>
            </a:blip>
            <a:srcRect b="0" l="0" r="0" t="0"/>
            <a:stretch/>
          </p:blipFill>
          <p:spPr>
            <a:xfrm>
              <a:off x="4739436" y="2669757"/>
              <a:ext cx="593611" cy="870780"/>
            </a:xfrm>
            <a:prstGeom prst="rect">
              <a:avLst/>
            </a:prstGeom>
            <a:noFill/>
            <a:ln>
              <a:noFill/>
            </a:ln>
          </p:spPr>
        </p:pic>
        <p:pic>
          <p:nvPicPr>
            <p:cNvPr id="226" name="Google Shape;226;g164e30dc810_0_113"/>
            <p:cNvPicPr preferRelativeResize="0"/>
            <p:nvPr/>
          </p:nvPicPr>
          <p:blipFill rotWithShape="1">
            <a:blip r:embed="rId9">
              <a:alphaModFix/>
            </a:blip>
            <a:srcRect b="0" l="0" r="0" t="0"/>
            <a:stretch/>
          </p:blipFill>
          <p:spPr>
            <a:xfrm>
              <a:off x="2937868" y="2681793"/>
              <a:ext cx="577214" cy="846728"/>
            </a:xfrm>
            <a:prstGeom prst="rect">
              <a:avLst/>
            </a:prstGeom>
            <a:noFill/>
            <a:ln>
              <a:noFill/>
            </a:ln>
          </p:spPr>
        </p:pic>
        <p:pic>
          <p:nvPicPr>
            <p:cNvPr id="227" name="Google Shape;227;g164e30dc810_0_113"/>
            <p:cNvPicPr preferRelativeResize="0"/>
            <p:nvPr/>
          </p:nvPicPr>
          <p:blipFill rotWithShape="1">
            <a:blip r:embed="rId10">
              <a:alphaModFix/>
            </a:blip>
            <a:srcRect b="0" l="0" r="0" t="0"/>
            <a:stretch/>
          </p:blipFill>
          <p:spPr>
            <a:xfrm>
              <a:off x="6477136" y="2669769"/>
              <a:ext cx="593613" cy="870785"/>
            </a:xfrm>
            <a:prstGeom prst="rect">
              <a:avLst/>
            </a:prstGeom>
            <a:noFill/>
            <a:ln>
              <a:noFill/>
            </a:ln>
          </p:spPr>
        </p:pic>
      </p:grpSp>
      <p:sp>
        <p:nvSpPr>
          <p:cNvPr id="228" name="Google Shape;228;g164e30dc810_0_113"/>
          <p:cNvSpPr txBox="1"/>
          <p:nvPr/>
        </p:nvSpPr>
        <p:spPr>
          <a:xfrm>
            <a:off x="311700" y="999650"/>
            <a:ext cx="8450100" cy="992700"/>
          </a:xfrm>
          <a:prstGeom prst="rect">
            <a:avLst/>
          </a:prstGeom>
          <a:noFill/>
          <a:ln>
            <a:noFill/>
          </a:ln>
        </p:spPr>
        <p:txBody>
          <a:bodyPr anchorCtr="0" anchor="t" bIns="91425" lIns="91425" spcFirstLastPara="1" rIns="91425" wrap="square" tIns="91425">
            <a:spAutoFit/>
          </a:bodyPr>
          <a:lstStyle/>
          <a:p>
            <a:pPr indent="0" lvl="0" marL="0" marR="0" rtl="0" algn="ctr">
              <a:lnSpc>
                <a:spcPct val="150000"/>
              </a:lnSpc>
              <a:spcBef>
                <a:spcPts val="0"/>
              </a:spcBef>
              <a:spcAft>
                <a:spcPts val="0"/>
              </a:spcAft>
              <a:buClr>
                <a:srgbClr val="000000"/>
              </a:buClr>
              <a:buSzPts val="2100"/>
              <a:buFont typeface="Arial"/>
              <a:buNone/>
            </a:pPr>
            <a:r>
              <a:rPr b="0" i="0" lang="en-GB" sz="2100" u="none" cap="none" strike="noStrike">
                <a:solidFill>
                  <a:schemeClr val="lt1"/>
                </a:solidFill>
                <a:latin typeface="Lato"/>
                <a:ea typeface="Lato"/>
                <a:cs typeface="Lato"/>
                <a:sym typeface="Lato"/>
              </a:rPr>
              <a:t>Describe what you know about cryptocurrency using the words below: </a:t>
            </a:r>
            <a:r>
              <a:rPr b="1" i="0" lang="en-GB" sz="2100" u="none" cap="none" strike="noStrike">
                <a:solidFill>
                  <a:schemeClr val="accent2"/>
                </a:solidFill>
                <a:latin typeface="Lato"/>
                <a:ea typeface="Lato"/>
                <a:cs typeface="Lato"/>
                <a:sym typeface="Lato"/>
              </a:rPr>
              <a:t>money     coins      digital       investment      risk     bank  </a:t>
            </a:r>
            <a:r>
              <a:rPr b="0" i="0" lang="en-GB" sz="2100" u="none" cap="none" strike="noStrike">
                <a:solidFill>
                  <a:schemeClr val="lt1"/>
                </a:solidFill>
                <a:latin typeface="Lato"/>
                <a:ea typeface="Lato"/>
                <a:cs typeface="Lato"/>
                <a:sym typeface="Lato"/>
              </a:rPr>
              <a:t>  </a:t>
            </a:r>
            <a:r>
              <a:rPr b="1" lang="en-GB" sz="2100">
                <a:solidFill>
                  <a:schemeClr val="accent2"/>
                </a:solidFill>
                <a:latin typeface="Lato"/>
                <a:ea typeface="Lato"/>
                <a:cs typeface="Lato"/>
                <a:sym typeface="Lato"/>
              </a:rPr>
              <a:t>speculative</a:t>
            </a:r>
            <a:r>
              <a:rPr b="0" i="0" lang="en-GB" sz="2100" u="none" cap="none" strike="noStrike">
                <a:solidFill>
                  <a:schemeClr val="lt1"/>
                </a:solidFill>
                <a:latin typeface="Lato"/>
                <a:ea typeface="Lato"/>
                <a:cs typeface="Lato"/>
                <a:sym typeface="Lato"/>
              </a:rPr>
              <a:t>    </a:t>
            </a:r>
            <a:endParaRPr b="0" i="0" sz="1200" u="none" cap="none" strike="noStrike">
              <a:solidFill>
                <a:srgbClr val="000000"/>
              </a:solidFill>
              <a:latin typeface="Arial"/>
              <a:ea typeface="Arial"/>
              <a:cs typeface="Arial"/>
              <a:sym typeface="Arial"/>
            </a:endParaRPr>
          </a:p>
        </p:txBody>
      </p:sp>
      <p:sp>
        <p:nvSpPr>
          <p:cNvPr id="229" name="Google Shape;229;g164e30dc810_0_113"/>
          <p:cNvSpPr txBox="1"/>
          <p:nvPr/>
        </p:nvSpPr>
        <p:spPr>
          <a:xfrm>
            <a:off x="298000" y="3225325"/>
            <a:ext cx="8583000" cy="10506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1600" u="none" cap="none" strike="noStrike">
                <a:solidFill>
                  <a:schemeClr val="lt1"/>
                </a:solidFill>
                <a:latin typeface="Lato"/>
                <a:ea typeface="Lato"/>
                <a:cs typeface="Lato"/>
                <a:sym typeface="Lato"/>
                <a:extLst>
                  <a:ext uri="http://customooxmlschemas.google.com/">
                    <go:slidesCustomData xmlns:go="http://customooxmlschemas.google.com/" textRoundtripDataId="0"/>
                  </a:ext>
                </a:extLst>
              </a:rPr>
              <a:t>Currencies </a:t>
            </a:r>
            <a:r>
              <a:rPr b="1" i="0" lang="en-GB" sz="1600" u="none" cap="none" strike="noStrike">
                <a:solidFill>
                  <a:schemeClr val="lt1"/>
                </a:solidFill>
                <a:latin typeface="Lato"/>
                <a:ea typeface="Lato"/>
                <a:cs typeface="Lato"/>
                <a:sym typeface="Lato"/>
              </a:rPr>
              <a:t>- </a:t>
            </a:r>
            <a:r>
              <a:rPr b="1" lang="en-GB" sz="1600">
                <a:solidFill>
                  <a:schemeClr val="lt1"/>
                </a:solidFill>
                <a:latin typeface="Lato"/>
                <a:ea typeface="Lato"/>
                <a:cs typeface="Lato"/>
                <a:sym typeface="Lato"/>
              </a:rPr>
              <a:t>A </a:t>
            </a:r>
            <a:r>
              <a:rPr b="1" i="0" lang="en-GB" sz="1600" u="none" cap="none" strike="noStrike">
                <a:solidFill>
                  <a:schemeClr val="lt1"/>
                </a:solidFill>
                <a:latin typeface="Lato"/>
                <a:ea typeface="Lato"/>
                <a:cs typeface="Lato"/>
                <a:sym typeface="Lato"/>
              </a:rPr>
              <a:t>medium of exchange for goods and services.</a:t>
            </a:r>
            <a:endParaRPr b="1" sz="1600">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1" sz="300">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rPr b="1" i="0" lang="en-GB" sz="1600" u="none" cap="none" strike="noStrike">
                <a:solidFill>
                  <a:schemeClr val="lt1"/>
                </a:solidFill>
                <a:latin typeface="Lato"/>
                <a:ea typeface="Lato"/>
                <a:cs typeface="Lato"/>
                <a:sym typeface="Lato"/>
              </a:rPr>
              <a:t>A currency usually comes in the form of coins and notes</a:t>
            </a:r>
            <a:r>
              <a:rPr b="1" lang="en-GB" sz="1600">
                <a:solidFill>
                  <a:schemeClr val="lt1"/>
                </a:solidFill>
                <a:latin typeface="Lato"/>
                <a:ea typeface="Lato"/>
                <a:cs typeface="Lato"/>
                <a:sym typeface="Lato"/>
              </a:rPr>
              <a:t>, </a:t>
            </a:r>
            <a:r>
              <a:rPr b="1" i="0" lang="en-GB" sz="1600" u="none" cap="none" strike="noStrike">
                <a:solidFill>
                  <a:schemeClr val="lt1"/>
                </a:solidFill>
                <a:latin typeface="Lato"/>
                <a:ea typeface="Lato"/>
                <a:cs typeface="Lato"/>
                <a:sym typeface="Lato"/>
              </a:rPr>
              <a:t>but now there </a:t>
            </a:r>
            <a:r>
              <a:rPr b="1" lang="en-GB" sz="1600">
                <a:solidFill>
                  <a:schemeClr val="lt1"/>
                </a:solidFill>
                <a:latin typeface="Lato"/>
                <a:ea typeface="Lato"/>
                <a:cs typeface="Lato"/>
                <a:sym typeface="Lato"/>
              </a:rPr>
              <a:t>are </a:t>
            </a:r>
            <a:r>
              <a:rPr b="1" lang="en-GB" sz="1600">
                <a:solidFill>
                  <a:schemeClr val="lt1"/>
                </a:solidFill>
                <a:latin typeface="Lato"/>
                <a:ea typeface="Lato"/>
                <a:cs typeface="Lato"/>
                <a:sym typeface="Lato"/>
                <a:extLst>
                  <a:ext uri="http://customooxmlschemas.google.com/">
                    <go:slidesCustomData xmlns:go="http://customooxmlschemas.google.com/" textRoundtripDataId="1"/>
                  </a:ext>
                </a:extLst>
              </a:rPr>
              <a:t>also</a:t>
            </a:r>
            <a:r>
              <a:rPr b="1" lang="en-GB" sz="1600">
                <a:solidFill>
                  <a:schemeClr val="lt1"/>
                </a:solidFill>
                <a:latin typeface="Lato"/>
                <a:ea typeface="Lato"/>
                <a:cs typeface="Lato"/>
                <a:sym typeface="Lato"/>
              </a:rPr>
              <a:t> </a:t>
            </a:r>
            <a:r>
              <a:rPr b="1" i="0" lang="en-GB" sz="1600" u="none" cap="none" strike="noStrike">
                <a:solidFill>
                  <a:schemeClr val="lt1"/>
                </a:solidFill>
                <a:latin typeface="Lato"/>
                <a:ea typeface="Lato"/>
                <a:cs typeface="Lato"/>
                <a:sym typeface="Lato"/>
              </a:rPr>
              <a:t>digital currenc</a:t>
            </a:r>
            <a:r>
              <a:rPr b="1" lang="en-GB" sz="1600">
                <a:solidFill>
                  <a:schemeClr val="lt1"/>
                </a:solidFill>
                <a:latin typeface="Lato"/>
                <a:ea typeface="Lato"/>
                <a:cs typeface="Lato"/>
                <a:sym typeface="Lato"/>
              </a:rPr>
              <a:t>ies, such as</a:t>
            </a:r>
            <a:r>
              <a:rPr b="1" i="0" lang="en-GB" sz="1600" u="none" cap="none" strike="noStrike">
                <a:solidFill>
                  <a:schemeClr val="lt1"/>
                </a:solidFill>
                <a:latin typeface="Lato"/>
                <a:ea typeface="Lato"/>
                <a:cs typeface="Lato"/>
                <a:sym typeface="Lato"/>
              </a:rPr>
              <a:t> cryptocurrency.</a:t>
            </a:r>
            <a:endParaRPr b="1" i="0" sz="1600" u="none" cap="none" strike="noStrike">
              <a:solidFill>
                <a:schemeClr val="accent2"/>
              </a:solidFill>
              <a:latin typeface="Lato"/>
              <a:ea typeface="Lato"/>
              <a:cs typeface="Lato"/>
              <a:sym typeface="Lato"/>
            </a:endParaRPr>
          </a:p>
        </p:txBody>
      </p:sp>
      <p:sp>
        <p:nvSpPr>
          <p:cNvPr id="230" name="Google Shape;230;g164e30dc810_0_113"/>
          <p:cNvSpPr txBox="1"/>
          <p:nvPr>
            <p:ph idx="12" type="sldNum"/>
          </p:nvPr>
        </p:nvSpPr>
        <p:spPr>
          <a:xfrm>
            <a:off x="8547109" y="312126"/>
            <a:ext cx="548700" cy="393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GB">
                <a:solidFill>
                  <a:schemeClr val="dk1"/>
                </a:solidFill>
              </a:rPr>
              <a:t>‹#›</a:t>
            </a:fld>
            <a:endParaRPr>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164e30dc810_0_142"/>
          <p:cNvSpPr txBox="1"/>
          <p:nvPr/>
        </p:nvSpPr>
        <p:spPr>
          <a:xfrm>
            <a:off x="311700" y="581752"/>
            <a:ext cx="70212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t/>
            </a:r>
            <a:endParaRPr b="1" i="0" sz="2400" u="none" cap="none" strike="noStrike">
              <a:solidFill>
                <a:schemeClr val="lt1"/>
              </a:solidFill>
              <a:latin typeface="Lato"/>
              <a:ea typeface="Lato"/>
              <a:cs typeface="Lato"/>
              <a:sym typeface="Lato"/>
            </a:endParaRPr>
          </a:p>
        </p:txBody>
      </p:sp>
      <p:sp>
        <p:nvSpPr>
          <p:cNvPr id="236" name="Google Shape;236;g164e30dc810_0_142"/>
          <p:cNvSpPr txBox="1"/>
          <p:nvPr/>
        </p:nvSpPr>
        <p:spPr>
          <a:xfrm>
            <a:off x="189575" y="695077"/>
            <a:ext cx="7021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lang="en-GB" sz="1800">
                <a:solidFill>
                  <a:schemeClr val="lt1"/>
                </a:solidFill>
                <a:latin typeface="Lato"/>
                <a:ea typeface="Lato"/>
                <a:cs typeface="Lato"/>
                <a:sym typeface="Lato"/>
              </a:rPr>
              <a:t>5 facts about cryptocurrency</a:t>
            </a:r>
            <a:endParaRPr b="1" i="0" sz="1800" u="none" cap="none" strike="noStrike">
              <a:solidFill>
                <a:schemeClr val="lt1"/>
              </a:solidFill>
              <a:latin typeface="Lato"/>
              <a:ea typeface="Lato"/>
              <a:cs typeface="Lato"/>
              <a:sym typeface="Lato"/>
            </a:endParaRPr>
          </a:p>
        </p:txBody>
      </p:sp>
      <p:sp>
        <p:nvSpPr>
          <p:cNvPr id="237" name="Google Shape;237;g164e30dc810_0_142"/>
          <p:cNvSpPr txBox="1"/>
          <p:nvPr/>
        </p:nvSpPr>
        <p:spPr>
          <a:xfrm>
            <a:off x="189575" y="170375"/>
            <a:ext cx="87729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900" u="none" cap="none" strike="noStrike">
                <a:solidFill>
                  <a:schemeClr val="accent2"/>
                </a:solidFill>
                <a:latin typeface="Lato"/>
                <a:ea typeface="Lato"/>
                <a:cs typeface="Lato"/>
                <a:sym typeface="Lato"/>
              </a:rPr>
              <a:t>What is cryptocurrency?</a:t>
            </a:r>
            <a:endParaRPr b="1" i="0" sz="2900" u="none" cap="none" strike="noStrike">
              <a:solidFill>
                <a:schemeClr val="accent2"/>
              </a:solidFill>
              <a:latin typeface="Lato"/>
              <a:ea typeface="Lato"/>
              <a:cs typeface="Lato"/>
              <a:sym typeface="Lato"/>
            </a:endParaRPr>
          </a:p>
        </p:txBody>
      </p:sp>
      <p:sp>
        <p:nvSpPr>
          <p:cNvPr id="238" name="Google Shape;238;g164e30dc810_0_142"/>
          <p:cNvSpPr txBox="1"/>
          <p:nvPr/>
        </p:nvSpPr>
        <p:spPr>
          <a:xfrm>
            <a:off x="242675" y="4700000"/>
            <a:ext cx="5061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1" i="1" lang="en-GB" sz="1000">
                <a:solidFill>
                  <a:schemeClr val="accent2"/>
                </a:solidFill>
                <a:latin typeface="Lato"/>
                <a:ea typeface="Lato"/>
                <a:cs typeface="Lato"/>
                <a:sym typeface="Lato"/>
              </a:rPr>
              <a:t>Additional video resource</a:t>
            </a:r>
            <a:r>
              <a:rPr b="1" i="1" lang="en-GB" sz="1000" u="none" cap="none" strike="noStrike">
                <a:solidFill>
                  <a:schemeClr val="accent2"/>
                </a:solidFill>
                <a:latin typeface="Lato"/>
                <a:ea typeface="Lato"/>
                <a:cs typeface="Lato"/>
                <a:sym typeface="Lato"/>
              </a:rPr>
              <a:t>: </a:t>
            </a:r>
            <a:r>
              <a:rPr lang="en-GB" sz="1100" u="sng">
                <a:solidFill>
                  <a:schemeClr val="accent2"/>
                </a:solidFill>
                <a:latin typeface="Lato"/>
                <a:ea typeface="Lato"/>
                <a:cs typeface="Lato"/>
                <a:sym typeface="Lato"/>
                <a:hlinkClick r:id="rId3">
                  <a:extLst>
                    <a:ext uri="{A12FA001-AC4F-418D-AE19-62706E023703}">
                      <ahyp:hlinkClr val="tx"/>
                    </a:ext>
                  </a:extLst>
                </a:hlinkClick>
              </a:rPr>
              <a:t>https://youtu.be/f7iXTyHGYX4</a:t>
            </a:r>
            <a:r>
              <a:rPr lang="en-GB" sz="1000">
                <a:solidFill>
                  <a:schemeClr val="accent2"/>
                </a:solidFill>
                <a:latin typeface="Lato"/>
                <a:ea typeface="Lato"/>
                <a:cs typeface="Lato"/>
                <a:sym typeface="Lato"/>
              </a:rPr>
              <a:t> - play to 02:45</a:t>
            </a:r>
            <a:endParaRPr b="0" i="0" sz="1000" u="none" cap="none" strike="noStrike">
              <a:solidFill>
                <a:schemeClr val="accent2"/>
              </a:solidFill>
              <a:latin typeface="Lato"/>
              <a:ea typeface="Lato"/>
              <a:cs typeface="Lato"/>
              <a:sym typeface="Lato"/>
            </a:endParaRPr>
          </a:p>
        </p:txBody>
      </p:sp>
      <p:sp>
        <p:nvSpPr>
          <p:cNvPr id="239" name="Google Shape;239;g164e30dc810_0_142"/>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GB">
                <a:solidFill>
                  <a:schemeClr val="dk1"/>
                </a:solidFill>
              </a:rPr>
              <a:t>‹#›</a:t>
            </a:fld>
            <a:endParaRPr>
              <a:solidFill>
                <a:schemeClr val="dk1"/>
              </a:solidFill>
            </a:endParaRPr>
          </a:p>
        </p:txBody>
      </p:sp>
      <p:sp>
        <p:nvSpPr>
          <p:cNvPr id="240" name="Google Shape;240;g164e30dc810_0_142"/>
          <p:cNvSpPr txBox="1"/>
          <p:nvPr/>
        </p:nvSpPr>
        <p:spPr>
          <a:xfrm>
            <a:off x="0" y="0"/>
            <a:ext cx="62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descr="Here are 5 facts about crypto currencies -made in collaboration with Ishaan Bhimjiyani" id="241" name="Google Shape;241;g164e30dc810_0_142" title="5 Facts about crypto from Ishaan @Revishaan">
            <a:hlinkClick r:id="rId4"/>
          </p:cNvPr>
          <p:cNvPicPr preferRelativeResize="0"/>
          <p:nvPr/>
        </p:nvPicPr>
        <p:blipFill>
          <a:blip r:embed="rId5">
            <a:alphaModFix/>
          </a:blip>
          <a:stretch>
            <a:fillRect/>
          </a:stretch>
        </p:blipFill>
        <p:spPr>
          <a:xfrm>
            <a:off x="2041200" y="1391750"/>
            <a:ext cx="5061600" cy="3251375"/>
          </a:xfrm>
          <a:prstGeom prst="rect">
            <a:avLst/>
          </a:prstGeom>
          <a:noFill/>
          <a:ln cap="flat" cmpd="sng" w="28575">
            <a:solidFill>
              <a:schemeClr val="accent2"/>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g2768912105e_0_456"/>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GB"/>
              <a:t>‹#›</a:t>
            </a:fld>
            <a:endParaRPr/>
          </a:p>
        </p:txBody>
      </p:sp>
      <p:sp>
        <p:nvSpPr>
          <p:cNvPr id="247" name="Google Shape;247;g2768912105e_0_456"/>
          <p:cNvSpPr txBox="1"/>
          <p:nvPr/>
        </p:nvSpPr>
        <p:spPr>
          <a:xfrm>
            <a:off x="189575" y="170375"/>
            <a:ext cx="91092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lang="en-GB" sz="3200">
                <a:solidFill>
                  <a:schemeClr val="accent2"/>
                </a:solidFill>
                <a:latin typeface="Lato"/>
                <a:ea typeface="Lato"/>
                <a:cs typeface="Lato"/>
                <a:sym typeface="Lato"/>
              </a:rPr>
              <a:t>Summary | </a:t>
            </a:r>
            <a:r>
              <a:rPr b="1" i="0" lang="en-GB" sz="3200" u="none" cap="none" strike="noStrike">
                <a:solidFill>
                  <a:schemeClr val="accent2"/>
                </a:solidFill>
                <a:latin typeface="Lato"/>
                <a:ea typeface="Lato"/>
                <a:cs typeface="Lato"/>
                <a:sym typeface="Lato"/>
              </a:rPr>
              <a:t>What is cryptocurrency?</a:t>
            </a:r>
            <a:endParaRPr b="1" i="0" sz="3200" u="none" cap="none" strike="noStrike">
              <a:solidFill>
                <a:schemeClr val="accent2"/>
              </a:solidFill>
              <a:latin typeface="Lato"/>
              <a:ea typeface="Lato"/>
              <a:cs typeface="Lato"/>
              <a:sym typeface="Lato"/>
            </a:endParaRPr>
          </a:p>
        </p:txBody>
      </p:sp>
      <p:sp>
        <p:nvSpPr>
          <p:cNvPr id="248" name="Google Shape;248;g2768912105e_0_456"/>
          <p:cNvSpPr txBox="1"/>
          <p:nvPr/>
        </p:nvSpPr>
        <p:spPr>
          <a:xfrm>
            <a:off x="112325" y="1108450"/>
            <a:ext cx="2836800" cy="2113800"/>
          </a:xfrm>
          <a:prstGeom prst="rect">
            <a:avLst/>
          </a:prstGeom>
          <a:solidFill>
            <a:schemeClr val="accent6"/>
          </a:solid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1000"/>
              </a:spcBef>
              <a:spcAft>
                <a:spcPts val="0"/>
              </a:spcAft>
              <a:buNone/>
            </a:pPr>
            <a:r>
              <a:rPr b="1" lang="en-GB">
                <a:solidFill>
                  <a:schemeClr val="accent2"/>
                </a:solidFill>
                <a:latin typeface="Lato"/>
                <a:ea typeface="Lato"/>
                <a:cs typeface="Lato"/>
                <a:sym typeface="Lato"/>
              </a:rPr>
              <a:t>1.</a:t>
            </a:r>
            <a:r>
              <a:rPr lang="en-GB">
                <a:latin typeface="Lato"/>
                <a:ea typeface="Lato"/>
                <a:cs typeface="Lato"/>
                <a:sym typeface="Lato"/>
              </a:rPr>
              <a:t>Cryptocurrencies have a  </a:t>
            </a:r>
            <a:r>
              <a:rPr b="1" lang="en-GB">
                <a:latin typeface="Lato"/>
                <a:ea typeface="Lato"/>
                <a:cs typeface="Lato"/>
                <a:sym typeface="Lato"/>
              </a:rPr>
              <a:t>limited number of coins</a:t>
            </a:r>
            <a:r>
              <a:rPr lang="en-GB">
                <a:latin typeface="Lato"/>
                <a:ea typeface="Lato"/>
                <a:cs typeface="Lato"/>
                <a:sym typeface="Lato"/>
              </a:rPr>
              <a:t>. </a:t>
            </a:r>
            <a:r>
              <a:rPr b="1" lang="en-GB">
                <a:latin typeface="Lato"/>
                <a:ea typeface="Lato"/>
                <a:cs typeface="Lato"/>
                <a:sym typeface="Lato"/>
              </a:rPr>
              <a:t> </a:t>
            </a:r>
            <a:r>
              <a:rPr lang="en-GB">
                <a:latin typeface="Lato"/>
                <a:ea typeface="Lato"/>
                <a:cs typeface="Lato"/>
                <a:sym typeface="Lato"/>
              </a:rPr>
              <a:t>This </a:t>
            </a:r>
            <a:r>
              <a:rPr b="1" lang="en-GB">
                <a:latin typeface="Lato"/>
                <a:ea typeface="Lato"/>
                <a:cs typeface="Lato"/>
                <a:sym typeface="Lato"/>
              </a:rPr>
              <a:t>limited supply gives</a:t>
            </a:r>
            <a:r>
              <a:rPr lang="en-GB">
                <a:latin typeface="Lato"/>
                <a:ea typeface="Lato"/>
                <a:cs typeface="Lato"/>
                <a:sym typeface="Lato"/>
              </a:rPr>
              <a:t> them value. Bitcoin is limited to 21 million bitcoins. The amount of coins that exist need to be ‘</a:t>
            </a:r>
            <a:r>
              <a:rPr b="1" lang="en-GB">
                <a:latin typeface="Lato"/>
                <a:ea typeface="Lato"/>
                <a:cs typeface="Lato"/>
                <a:sym typeface="Lato"/>
              </a:rPr>
              <a:t>mined</a:t>
            </a:r>
            <a:r>
              <a:rPr lang="en-GB">
                <a:latin typeface="Lato"/>
                <a:ea typeface="Lato"/>
                <a:cs typeface="Lato"/>
                <a:sym typeface="Lato"/>
              </a:rPr>
              <a:t>’ by massive computers </a:t>
            </a:r>
            <a:r>
              <a:rPr b="1" lang="en-GB">
                <a:latin typeface="Lato"/>
                <a:ea typeface="Lato"/>
                <a:cs typeface="Lato"/>
                <a:sym typeface="Lato"/>
              </a:rPr>
              <a:t>solving complicated maths problems.</a:t>
            </a:r>
            <a:endParaRPr b="1">
              <a:latin typeface="Lato"/>
              <a:ea typeface="Lato"/>
              <a:cs typeface="Lato"/>
              <a:sym typeface="Lato"/>
            </a:endParaRPr>
          </a:p>
          <a:p>
            <a:pPr indent="0" lvl="0" marL="0" rtl="0" algn="l">
              <a:spcBef>
                <a:spcPts val="1000"/>
              </a:spcBef>
              <a:spcAft>
                <a:spcPts val="0"/>
              </a:spcAft>
              <a:buNone/>
            </a:pPr>
            <a:r>
              <a:t/>
            </a:r>
            <a:endParaRPr b="1" sz="500">
              <a:latin typeface="Lato"/>
              <a:ea typeface="Lato"/>
              <a:cs typeface="Lato"/>
              <a:sym typeface="Lato"/>
            </a:endParaRPr>
          </a:p>
        </p:txBody>
      </p:sp>
      <p:sp>
        <p:nvSpPr>
          <p:cNvPr id="249" name="Google Shape;249;g2768912105e_0_456"/>
          <p:cNvSpPr txBox="1"/>
          <p:nvPr/>
        </p:nvSpPr>
        <p:spPr>
          <a:xfrm>
            <a:off x="3092325" y="1108450"/>
            <a:ext cx="2891400" cy="21138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1000"/>
              </a:spcBef>
              <a:spcAft>
                <a:spcPts val="0"/>
              </a:spcAft>
              <a:buNone/>
            </a:pPr>
            <a:r>
              <a:rPr b="1" lang="en-GB">
                <a:solidFill>
                  <a:schemeClr val="accent2"/>
                </a:solidFill>
                <a:latin typeface="Lato"/>
                <a:ea typeface="Lato"/>
                <a:cs typeface="Lato"/>
                <a:sym typeface="Lato"/>
              </a:rPr>
              <a:t>2. </a:t>
            </a:r>
            <a:r>
              <a:rPr lang="en-GB">
                <a:latin typeface="Lato"/>
                <a:ea typeface="Lato"/>
                <a:cs typeface="Lato"/>
                <a:sym typeface="Lato"/>
                <a:extLst>
                  <a:ext uri="http://customooxmlschemas.google.com/">
                    <go:slidesCustomData xmlns:go="http://customooxmlschemas.google.com/" textRoundtripDataId="2"/>
                  </a:ext>
                </a:extLst>
              </a:rPr>
              <a:t>The value of crypto is mostly based on </a:t>
            </a:r>
            <a:r>
              <a:rPr b="1" lang="en-GB">
                <a:latin typeface="Lato"/>
                <a:ea typeface="Lato"/>
                <a:cs typeface="Lato"/>
                <a:sym typeface="Lato"/>
                <a:extLst>
                  <a:ext uri="http://customooxmlschemas.google.com/">
                    <go:slidesCustomData xmlns:go="http://customooxmlschemas.google.com/" textRoundtripDataId="3"/>
                  </a:ext>
                </a:extLst>
              </a:rPr>
              <a:t>what people believe the value of the cryptocurrency is or will be</a:t>
            </a:r>
            <a:r>
              <a:rPr lang="en-GB">
                <a:latin typeface="Lato"/>
                <a:ea typeface="Lato"/>
                <a:cs typeface="Lato"/>
                <a:sym typeface="Lato"/>
                <a:extLst>
                  <a:ext uri="http://customooxmlschemas.google.com/">
                    <go:slidesCustomData xmlns:go="http://customooxmlschemas.google.com/" textRoundtripDataId="4"/>
                  </a:ext>
                </a:extLst>
              </a:rPr>
              <a:t>. It is not issued by the government, like the British pound or US dollar. This is why it can be very </a:t>
            </a:r>
            <a:r>
              <a:rPr b="1" lang="en-GB">
                <a:latin typeface="Lato"/>
                <a:ea typeface="Lato"/>
                <a:cs typeface="Lato"/>
                <a:sym typeface="Lato"/>
                <a:extLst>
                  <a:ext uri="http://customooxmlschemas.google.com/">
                    <go:slidesCustomData xmlns:go="http://customooxmlschemas.google.com/" textRoundtripDataId="5"/>
                  </a:ext>
                </a:extLst>
              </a:rPr>
              <a:t>volatile</a:t>
            </a:r>
            <a:r>
              <a:rPr lang="en-GB">
                <a:latin typeface="Lato"/>
                <a:ea typeface="Lato"/>
                <a:cs typeface="Lato"/>
                <a:sym typeface="Lato"/>
                <a:extLst>
                  <a:ext uri="http://customooxmlschemas.google.com/">
                    <go:slidesCustomData xmlns:go="http://customooxmlschemas.google.com/" textRoundtripDataId="6"/>
                  </a:ext>
                </a:extLst>
              </a:rPr>
              <a:t> - often changing in value.</a:t>
            </a:r>
            <a:endParaRPr>
              <a:latin typeface="Lato"/>
              <a:ea typeface="Lato"/>
              <a:cs typeface="Lato"/>
              <a:sym typeface="Lato"/>
            </a:endParaRPr>
          </a:p>
          <a:p>
            <a:pPr indent="0" lvl="0" marL="0" rtl="0" algn="l">
              <a:spcBef>
                <a:spcPts val="1000"/>
              </a:spcBef>
              <a:spcAft>
                <a:spcPts val="0"/>
              </a:spcAft>
              <a:buNone/>
            </a:pPr>
            <a:r>
              <a:t/>
            </a:r>
            <a:endParaRPr sz="500">
              <a:latin typeface="Lato"/>
              <a:ea typeface="Lato"/>
              <a:cs typeface="Lato"/>
              <a:sym typeface="Lato"/>
            </a:endParaRPr>
          </a:p>
        </p:txBody>
      </p:sp>
      <p:sp>
        <p:nvSpPr>
          <p:cNvPr id="250" name="Google Shape;250;g2768912105e_0_456"/>
          <p:cNvSpPr txBox="1"/>
          <p:nvPr/>
        </p:nvSpPr>
        <p:spPr>
          <a:xfrm>
            <a:off x="6136250" y="1108450"/>
            <a:ext cx="2891400" cy="21240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1000"/>
              </a:spcBef>
              <a:spcAft>
                <a:spcPts val="0"/>
              </a:spcAft>
              <a:buNone/>
            </a:pPr>
            <a:r>
              <a:rPr b="1" lang="en-GB">
                <a:solidFill>
                  <a:schemeClr val="accent2"/>
                </a:solidFill>
                <a:latin typeface="Lato"/>
                <a:ea typeface="Lato"/>
                <a:cs typeface="Lato"/>
                <a:sym typeface="Lato"/>
              </a:rPr>
              <a:t>3.</a:t>
            </a:r>
            <a:r>
              <a:rPr lang="en-GB">
                <a:latin typeface="Lato"/>
                <a:ea typeface="Lato"/>
                <a:cs typeface="Lato"/>
                <a:sym typeface="Lato"/>
              </a:rPr>
              <a:t> </a:t>
            </a:r>
            <a:r>
              <a:rPr lang="en-GB">
                <a:latin typeface="Lato"/>
                <a:ea typeface="Lato"/>
                <a:cs typeface="Lato"/>
                <a:sym typeface="Lato"/>
              </a:rPr>
              <a:t>Cryptocurrency is </a:t>
            </a:r>
            <a:r>
              <a:rPr b="1" lang="en-GB">
                <a:latin typeface="Lato"/>
                <a:ea typeface="Lato"/>
                <a:cs typeface="Lato"/>
                <a:sym typeface="Lato"/>
              </a:rPr>
              <a:t>speculative</a:t>
            </a:r>
            <a:r>
              <a:rPr lang="en-GB">
                <a:latin typeface="Lato"/>
                <a:ea typeface="Lato"/>
                <a:cs typeface="Lato"/>
                <a:sym typeface="Lato"/>
              </a:rPr>
              <a:t>. This means that people buy or trade crypto because they have heard it may rise in value, not because they have evidence to support a potential rise in its value. Unlike online games, like Fortnite, investments in cryptocurrency can lead to</a:t>
            </a:r>
            <a:r>
              <a:rPr b="1" lang="en-GB">
                <a:latin typeface="Lato"/>
                <a:ea typeface="Lato"/>
                <a:cs typeface="Lato"/>
                <a:sym typeface="Lato"/>
              </a:rPr>
              <a:t> real big losses.</a:t>
            </a:r>
            <a:endParaRPr b="1">
              <a:latin typeface="Lato"/>
              <a:ea typeface="Lato"/>
              <a:cs typeface="Lato"/>
              <a:sym typeface="Lato"/>
            </a:endParaRPr>
          </a:p>
        </p:txBody>
      </p:sp>
      <p:sp>
        <p:nvSpPr>
          <p:cNvPr id="251" name="Google Shape;251;g2768912105e_0_456"/>
          <p:cNvSpPr txBox="1"/>
          <p:nvPr/>
        </p:nvSpPr>
        <p:spPr>
          <a:xfrm>
            <a:off x="1304275" y="3342725"/>
            <a:ext cx="2891400" cy="16419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1000"/>
              </a:spcBef>
              <a:spcAft>
                <a:spcPts val="0"/>
              </a:spcAft>
              <a:buNone/>
            </a:pPr>
            <a:r>
              <a:t/>
            </a:r>
            <a:endParaRPr sz="800">
              <a:latin typeface="Lato"/>
              <a:ea typeface="Lato"/>
              <a:cs typeface="Lato"/>
              <a:sym typeface="Lato"/>
            </a:endParaRPr>
          </a:p>
          <a:p>
            <a:pPr indent="0" lvl="0" marL="0" rtl="0" algn="l">
              <a:spcBef>
                <a:spcPts val="1000"/>
              </a:spcBef>
              <a:spcAft>
                <a:spcPts val="0"/>
              </a:spcAft>
              <a:buNone/>
            </a:pPr>
            <a:r>
              <a:rPr b="1" lang="en-GB">
                <a:solidFill>
                  <a:schemeClr val="accent2"/>
                </a:solidFill>
                <a:latin typeface="Lato"/>
                <a:ea typeface="Lato"/>
                <a:cs typeface="Lato"/>
                <a:sym typeface="Lato"/>
              </a:rPr>
              <a:t>4.</a:t>
            </a:r>
            <a:r>
              <a:rPr lang="en-GB">
                <a:solidFill>
                  <a:schemeClr val="accent2"/>
                </a:solidFill>
                <a:latin typeface="Lato"/>
                <a:ea typeface="Lato"/>
                <a:cs typeface="Lato"/>
                <a:sym typeface="Lato"/>
              </a:rPr>
              <a:t> </a:t>
            </a:r>
            <a:r>
              <a:rPr lang="en-GB">
                <a:latin typeface="Lato"/>
                <a:ea typeface="Lato"/>
                <a:cs typeface="Lato"/>
                <a:sym typeface="Lato"/>
              </a:rPr>
              <a:t>Cryptocurrencies, at the moment, are not widely accepted so </a:t>
            </a:r>
            <a:r>
              <a:rPr b="1" lang="en-GB">
                <a:latin typeface="Lato"/>
                <a:ea typeface="Lato"/>
                <a:cs typeface="Lato"/>
                <a:sym typeface="Lato"/>
              </a:rPr>
              <a:t>can’t be used to buy a lot of items.</a:t>
            </a:r>
            <a:endParaRPr b="1">
              <a:latin typeface="Lato"/>
              <a:ea typeface="Lato"/>
              <a:cs typeface="Lato"/>
              <a:sym typeface="Lato"/>
            </a:endParaRPr>
          </a:p>
          <a:p>
            <a:pPr indent="0" lvl="0" marL="0" rtl="0" algn="l">
              <a:spcBef>
                <a:spcPts val="1000"/>
              </a:spcBef>
              <a:spcAft>
                <a:spcPts val="0"/>
              </a:spcAft>
              <a:buNone/>
            </a:pPr>
            <a:r>
              <a:t/>
            </a:r>
            <a:endParaRPr b="1">
              <a:latin typeface="Lato"/>
              <a:ea typeface="Lato"/>
              <a:cs typeface="Lato"/>
              <a:sym typeface="Lato"/>
            </a:endParaRPr>
          </a:p>
        </p:txBody>
      </p:sp>
      <p:sp>
        <p:nvSpPr>
          <p:cNvPr id="252" name="Google Shape;252;g2768912105e_0_456"/>
          <p:cNvSpPr txBox="1"/>
          <p:nvPr/>
        </p:nvSpPr>
        <p:spPr>
          <a:xfrm>
            <a:off x="4360925" y="3342725"/>
            <a:ext cx="2891400" cy="16404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1000"/>
              </a:spcBef>
              <a:spcAft>
                <a:spcPts val="0"/>
              </a:spcAft>
              <a:buNone/>
            </a:pPr>
            <a:r>
              <a:rPr b="1" lang="en-GB">
                <a:solidFill>
                  <a:schemeClr val="accent2"/>
                </a:solidFill>
                <a:latin typeface="Lato"/>
                <a:ea typeface="Lato"/>
                <a:cs typeface="Lato"/>
                <a:sym typeface="Lato"/>
              </a:rPr>
              <a:t>5. </a:t>
            </a:r>
            <a:r>
              <a:rPr lang="en-GB">
                <a:latin typeface="Lato"/>
                <a:ea typeface="Lato"/>
                <a:cs typeface="Lato"/>
                <a:sym typeface="Lato"/>
              </a:rPr>
              <a:t>Any investment should only be made </a:t>
            </a:r>
            <a:r>
              <a:rPr b="1" lang="en-GB">
                <a:latin typeface="Lato"/>
                <a:ea typeface="Lato"/>
                <a:cs typeface="Lato"/>
                <a:sym typeface="Lato"/>
              </a:rPr>
              <a:t>after</a:t>
            </a:r>
            <a:r>
              <a:rPr lang="en-GB">
                <a:latin typeface="Lato"/>
                <a:ea typeface="Lato"/>
                <a:cs typeface="Lato"/>
                <a:sym typeface="Lato"/>
              </a:rPr>
              <a:t> an </a:t>
            </a:r>
            <a:r>
              <a:rPr b="1" lang="en-GB">
                <a:latin typeface="Lato"/>
                <a:ea typeface="Lato"/>
                <a:cs typeface="Lato"/>
                <a:sym typeface="Lato"/>
              </a:rPr>
              <a:t>emergency fund has been set aside</a:t>
            </a:r>
            <a:r>
              <a:rPr lang="en-GB">
                <a:latin typeface="Lato"/>
                <a:ea typeface="Lato"/>
                <a:cs typeface="Lato"/>
                <a:sym typeface="Lato"/>
              </a:rPr>
              <a:t>. This is an amount of money, usually 3 months worth of spending, saved in case of unforeseen events. </a:t>
            </a:r>
            <a:endParaRPr>
              <a:latin typeface="Lato"/>
              <a:ea typeface="Lato"/>
              <a:cs typeface="Lato"/>
              <a:sym typeface="Lato"/>
            </a:endParaRPr>
          </a:p>
          <a:p>
            <a:pPr indent="0" lvl="0" marL="0" rtl="0" algn="l">
              <a:spcBef>
                <a:spcPts val="1000"/>
              </a:spcBef>
              <a:spcAft>
                <a:spcPts val="0"/>
              </a:spcAft>
              <a:buNone/>
            </a:pPr>
            <a:r>
              <a:t/>
            </a:r>
            <a:endParaRPr sz="100">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2768912105e_0_295"/>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g2768912105e_0_295"/>
          <p:cNvSpPr txBox="1"/>
          <p:nvPr/>
        </p:nvSpPr>
        <p:spPr>
          <a:xfrm>
            <a:off x="189575" y="170375"/>
            <a:ext cx="91092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3200" u="none" cap="none" strike="noStrike">
                <a:solidFill>
                  <a:schemeClr val="accent2"/>
                </a:solidFill>
                <a:latin typeface="Lato"/>
                <a:ea typeface="Lato"/>
                <a:cs typeface="Lato"/>
                <a:sym typeface="Lato"/>
              </a:rPr>
              <a:t>Cryptocurrency v.s money overview</a:t>
            </a:r>
            <a:endParaRPr b="1" i="0" sz="3200" u="none" cap="none" strike="noStrike">
              <a:solidFill>
                <a:schemeClr val="accent2"/>
              </a:solidFill>
              <a:latin typeface="Lato"/>
              <a:ea typeface="Lato"/>
              <a:cs typeface="Lato"/>
              <a:sym typeface="Lato"/>
            </a:endParaRPr>
          </a:p>
        </p:txBody>
      </p:sp>
      <p:sp>
        <p:nvSpPr>
          <p:cNvPr id="259" name="Google Shape;259;g2768912105e_0_295"/>
          <p:cNvSpPr txBox="1"/>
          <p:nvPr/>
        </p:nvSpPr>
        <p:spPr>
          <a:xfrm>
            <a:off x="311700" y="29853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260" name="Google Shape;260;g2768912105e_0_295"/>
          <p:cNvSpPr txBox="1"/>
          <p:nvPr/>
        </p:nvSpPr>
        <p:spPr>
          <a:xfrm>
            <a:off x="675450" y="1510225"/>
            <a:ext cx="7782300" cy="1546800"/>
          </a:xfrm>
          <a:prstGeom prst="rect">
            <a:avLst/>
          </a:prstGeom>
          <a:noFill/>
          <a:ln>
            <a:noFill/>
          </a:ln>
        </p:spPr>
        <p:txBody>
          <a:bodyPr anchorCtr="0" anchor="t" bIns="91425" lIns="91425" spcFirstLastPara="1" rIns="91425" wrap="square" tIns="91425">
            <a:spAutoFit/>
          </a:bodyPr>
          <a:lstStyle/>
          <a:p>
            <a:pPr indent="-323850" lvl="0" marL="457200" marR="0" rtl="0" algn="l">
              <a:lnSpc>
                <a:spcPct val="150000"/>
              </a:lnSpc>
              <a:spcBef>
                <a:spcPts val="0"/>
              </a:spcBef>
              <a:spcAft>
                <a:spcPts val="0"/>
              </a:spcAft>
              <a:buClr>
                <a:schemeClr val="lt1"/>
              </a:buClr>
              <a:buSzPts val="1500"/>
              <a:buFont typeface="Lato"/>
              <a:buChar char="●"/>
            </a:pPr>
            <a:r>
              <a:rPr b="0" i="0" lang="en-GB" sz="1500" u="none" cap="none" strike="noStrike">
                <a:solidFill>
                  <a:schemeClr val="lt1"/>
                </a:solidFill>
                <a:latin typeface="Lato"/>
                <a:ea typeface="Lato"/>
                <a:cs typeface="Lato"/>
                <a:sym typeface="Lato"/>
              </a:rPr>
              <a:t>It doesn’t have the backing of a</a:t>
            </a:r>
            <a:r>
              <a:rPr lang="en-GB" sz="1500">
                <a:solidFill>
                  <a:schemeClr val="lt1"/>
                </a:solidFill>
                <a:latin typeface="Lato"/>
                <a:ea typeface="Lato"/>
                <a:cs typeface="Lato"/>
                <a:sym typeface="Lato"/>
              </a:rPr>
              <a:t> government or</a:t>
            </a:r>
            <a:r>
              <a:rPr b="0" i="0" lang="en-GB" sz="1500" u="none" cap="none" strike="noStrike">
                <a:solidFill>
                  <a:schemeClr val="lt1"/>
                </a:solidFill>
                <a:latin typeface="Lato"/>
                <a:ea typeface="Lato"/>
                <a:cs typeface="Lato"/>
                <a:sym typeface="Lato"/>
              </a:rPr>
              <a:t> central bank</a:t>
            </a:r>
            <a:r>
              <a:rPr lang="en-GB" sz="1500">
                <a:solidFill>
                  <a:schemeClr val="lt1"/>
                </a:solidFill>
                <a:latin typeface="Lato"/>
                <a:ea typeface="Lato"/>
                <a:cs typeface="Lato"/>
                <a:sym typeface="Lato"/>
              </a:rPr>
              <a:t> and isn’t regulated</a:t>
            </a:r>
            <a:endParaRPr b="0" i="0" sz="1500" u="none" cap="none" strike="noStrike">
              <a:solidFill>
                <a:schemeClr val="lt1"/>
              </a:solidFill>
              <a:latin typeface="Lato"/>
              <a:ea typeface="Lato"/>
              <a:cs typeface="Lato"/>
              <a:sym typeface="Lato"/>
            </a:endParaRPr>
          </a:p>
          <a:p>
            <a:pPr indent="-323850" lvl="0" marL="457200" marR="0" rtl="0" algn="l">
              <a:lnSpc>
                <a:spcPct val="150000"/>
              </a:lnSpc>
              <a:spcBef>
                <a:spcPts val="0"/>
              </a:spcBef>
              <a:spcAft>
                <a:spcPts val="0"/>
              </a:spcAft>
              <a:buClr>
                <a:schemeClr val="lt1"/>
              </a:buClr>
              <a:buSzPts val="1500"/>
              <a:buFont typeface="Lato"/>
              <a:buChar char="●"/>
            </a:pPr>
            <a:r>
              <a:rPr b="0" i="0" lang="en-GB" sz="1500" u="none" cap="none" strike="noStrike">
                <a:solidFill>
                  <a:schemeClr val="lt1"/>
                </a:solidFill>
                <a:latin typeface="Lato"/>
                <a:ea typeface="Lato"/>
                <a:cs typeface="Lato"/>
                <a:sym typeface="Lato"/>
              </a:rPr>
              <a:t>It isn't stable</a:t>
            </a:r>
            <a:endParaRPr b="0" i="0" sz="1500" u="none" cap="none" strike="noStrike">
              <a:solidFill>
                <a:schemeClr val="lt1"/>
              </a:solidFill>
              <a:latin typeface="Lato"/>
              <a:ea typeface="Lato"/>
              <a:cs typeface="Lato"/>
              <a:sym typeface="Lato"/>
            </a:endParaRPr>
          </a:p>
          <a:p>
            <a:pPr indent="-323850" lvl="0" marL="457200" marR="0" rtl="0" algn="l">
              <a:lnSpc>
                <a:spcPct val="150000"/>
              </a:lnSpc>
              <a:spcBef>
                <a:spcPts val="0"/>
              </a:spcBef>
              <a:spcAft>
                <a:spcPts val="0"/>
              </a:spcAft>
              <a:buClr>
                <a:schemeClr val="lt1"/>
              </a:buClr>
              <a:buSzPts val="1500"/>
              <a:buFont typeface="Lato"/>
              <a:buChar char="●"/>
            </a:pPr>
            <a:r>
              <a:rPr b="0" i="0" lang="en-GB" sz="1500" u="none" cap="none" strike="noStrike">
                <a:solidFill>
                  <a:schemeClr val="lt1"/>
                </a:solidFill>
                <a:latin typeface="Lato"/>
                <a:ea typeface="Lato"/>
                <a:cs typeface="Lato"/>
                <a:sym typeface="Lato"/>
              </a:rPr>
              <a:t>It isn't accepted fo</a:t>
            </a:r>
            <a:r>
              <a:rPr lang="en-GB" sz="1500">
                <a:solidFill>
                  <a:schemeClr val="lt1"/>
                </a:solidFill>
                <a:latin typeface="Lato"/>
                <a:ea typeface="Lato"/>
                <a:cs typeface="Lato"/>
                <a:sym typeface="Lato"/>
              </a:rPr>
              <a:t>r buying most</a:t>
            </a:r>
            <a:r>
              <a:rPr b="0" i="0" lang="en-GB" sz="1500" u="none" cap="none" strike="noStrike">
                <a:solidFill>
                  <a:schemeClr val="lt1"/>
                </a:solidFill>
                <a:latin typeface="Lato"/>
                <a:ea typeface="Lato"/>
                <a:cs typeface="Lato"/>
                <a:sym typeface="Lato"/>
              </a:rPr>
              <a:t> shopping </a:t>
            </a:r>
            <a:r>
              <a:rPr lang="en-GB" sz="1500">
                <a:solidFill>
                  <a:schemeClr val="lt1"/>
                </a:solidFill>
                <a:latin typeface="Lato"/>
                <a:ea typeface="Lato"/>
                <a:cs typeface="Lato"/>
                <a:sym typeface="Lato"/>
              </a:rPr>
              <a:t>items</a:t>
            </a:r>
            <a:endParaRPr b="0" i="0" sz="1500" u="none" cap="none" strike="noStrike">
              <a:solidFill>
                <a:schemeClr val="lt1"/>
              </a:solidFill>
              <a:latin typeface="Lato"/>
              <a:ea typeface="Lato"/>
              <a:cs typeface="Lato"/>
              <a:sym typeface="Lato"/>
            </a:endParaRPr>
          </a:p>
          <a:p>
            <a:pPr indent="0" lvl="0" marL="0" marR="0" rtl="0" algn="ctr">
              <a:lnSpc>
                <a:spcPct val="150000"/>
              </a:lnSpc>
              <a:spcBef>
                <a:spcPts val="0"/>
              </a:spcBef>
              <a:spcAft>
                <a:spcPts val="0"/>
              </a:spcAft>
              <a:buClr>
                <a:srgbClr val="000000"/>
              </a:buClr>
              <a:buSzPts val="2100"/>
              <a:buFont typeface="Arial"/>
              <a:buNone/>
            </a:pPr>
            <a:r>
              <a:rPr b="0" i="0" lang="en-GB" sz="2100" u="none" cap="none" strike="noStrike">
                <a:solidFill>
                  <a:schemeClr val="lt1"/>
                </a:solidFill>
                <a:latin typeface="Lato"/>
                <a:ea typeface="Lato"/>
                <a:cs typeface="Lato"/>
                <a:sym typeface="Lato"/>
              </a:rPr>
              <a:t>   </a:t>
            </a:r>
            <a:endParaRPr b="0" i="0" sz="1200" u="none" cap="none" strike="noStrike">
              <a:solidFill>
                <a:srgbClr val="000000"/>
              </a:solidFill>
              <a:latin typeface="Arial"/>
              <a:ea typeface="Arial"/>
              <a:cs typeface="Arial"/>
              <a:sym typeface="Arial"/>
            </a:endParaRPr>
          </a:p>
        </p:txBody>
      </p:sp>
      <p:sp>
        <p:nvSpPr>
          <p:cNvPr id="261" name="Google Shape;261;g2768912105e_0_295"/>
          <p:cNvSpPr txBox="1"/>
          <p:nvPr>
            <p:ph idx="12" type="sldNum"/>
          </p:nvPr>
        </p:nvSpPr>
        <p:spPr>
          <a:xfrm>
            <a:off x="8547109" y="312126"/>
            <a:ext cx="548700" cy="393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GB"/>
              <a:t>‹#›</a:t>
            </a:fld>
            <a:endParaRPr/>
          </a:p>
        </p:txBody>
      </p:sp>
      <p:sp>
        <p:nvSpPr>
          <p:cNvPr id="262" name="Google Shape;262;g2768912105e_0_295"/>
          <p:cNvSpPr txBox="1"/>
          <p:nvPr/>
        </p:nvSpPr>
        <p:spPr>
          <a:xfrm>
            <a:off x="675450" y="978750"/>
            <a:ext cx="61566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400" u="none" cap="none" strike="noStrike">
                <a:solidFill>
                  <a:schemeClr val="accent2"/>
                </a:solidFill>
                <a:latin typeface="Lato"/>
                <a:ea typeface="Lato"/>
                <a:cs typeface="Lato"/>
                <a:sym typeface="Lato"/>
              </a:rPr>
              <a:t>Why some are wary of cryptocurrency…</a:t>
            </a:r>
            <a:endParaRPr b="1" i="0" sz="2400" u="none" cap="none" strike="noStrike">
              <a:solidFill>
                <a:schemeClr val="accent2"/>
              </a:solidFill>
              <a:latin typeface="Lato"/>
              <a:ea typeface="Lato"/>
              <a:cs typeface="Lato"/>
              <a:sym typeface="Lato"/>
            </a:endParaRPr>
          </a:p>
        </p:txBody>
      </p:sp>
      <p:sp>
        <p:nvSpPr>
          <p:cNvPr id="263" name="Google Shape;263;g2768912105e_0_295"/>
          <p:cNvSpPr txBox="1"/>
          <p:nvPr/>
        </p:nvSpPr>
        <p:spPr>
          <a:xfrm>
            <a:off x="744500" y="2692300"/>
            <a:ext cx="60876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400"/>
              <a:buFont typeface="Arial"/>
              <a:buNone/>
            </a:pPr>
            <a:r>
              <a:rPr b="1" i="0" lang="en-GB" sz="2400" u="none" cap="none" strike="noStrike">
                <a:solidFill>
                  <a:schemeClr val="accent2"/>
                </a:solidFill>
                <a:latin typeface="Lato"/>
                <a:ea typeface="Lato"/>
                <a:cs typeface="Lato"/>
                <a:sym typeface="Lato"/>
              </a:rPr>
              <a:t>…can be exactly why others prefer it</a:t>
            </a:r>
            <a:endParaRPr b="1" i="0" sz="2400" u="none" cap="none" strike="noStrike">
              <a:solidFill>
                <a:schemeClr val="accent2"/>
              </a:solidFill>
              <a:latin typeface="Lato"/>
              <a:ea typeface="Lato"/>
              <a:cs typeface="Lato"/>
              <a:sym typeface="Lato"/>
            </a:endParaRPr>
          </a:p>
        </p:txBody>
      </p:sp>
      <p:sp>
        <p:nvSpPr>
          <p:cNvPr id="264" name="Google Shape;264;g2768912105e_0_295"/>
          <p:cNvSpPr txBox="1"/>
          <p:nvPr/>
        </p:nvSpPr>
        <p:spPr>
          <a:xfrm>
            <a:off x="744500" y="3246400"/>
            <a:ext cx="7713300" cy="1328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1000"/>
              </a:spcBef>
              <a:spcAft>
                <a:spcPts val="0"/>
              </a:spcAft>
              <a:buClr>
                <a:schemeClr val="lt1"/>
              </a:buClr>
              <a:buSzPts val="1400"/>
              <a:buFont typeface="Lato"/>
              <a:buChar char="●"/>
            </a:pPr>
            <a:r>
              <a:rPr b="0" i="0" lang="en-GB" sz="1500" u="none" cap="none" strike="noStrike">
                <a:solidFill>
                  <a:schemeClr val="lt1"/>
                </a:solidFill>
                <a:latin typeface="Lato"/>
                <a:ea typeface="Lato"/>
                <a:cs typeface="Lato"/>
                <a:sym typeface="Lato"/>
              </a:rPr>
              <a:t>Its instability (also called volatility) allows some people to make huge gains in a short space of time, </a:t>
            </a:r>
            <a:r>
              <a:rPr lang="en-GB" sz="1500">
                <a:solidFill>
                  <a:schemeClr val="lt1"/>
                </a:solidFill>
                <a:latin typeface="Lato"/>
                <a:ea typeface="Lato"/>
                <a:cs typeface="Lato"/>
                <a:sym typeface="Lato"/>
              </a:rPr>
              <a:t>but also</a:t>
            </a:r>
            <a:r>
              <a:rPr b="0" i="0" lang="en-GB" sz="1500" u="none" cap="none" strike="noStrike">
                <a:solidFill>
                  <a:schemeClr val="lt1"/>
                </a:solidFill>
                <a:latin typeface="Lato"/>
                <a:ea typeface="Lato"/>
                <a:cs typeface="Lato"/>
                <a:sym typeface="Lato"/>
              </a:rPr>
              <a:t> huge losses!</a:t>
            </a:r>
            <a:r>
              <a:rPr b="0" i="0" lang="en-GB" sz="2100" u="none" cap="none" strike="noStrike">
                <a:solidFill>
                  <a:schemeClr val="lt1"/>
                </a:solidFill>
                <a:latin typeface="Lato"/>
                <a:ea typeface="Lato"/>
                <a:cs typeface="Lato"/>
                <a:sym typeface="Lato"/>
              </a:rPr>
              <a:t>   </a:t>
            </a:r>
            <a:endParaRPr sz="2100">
              <a:solidFill>
                <a:schemeClr val="lt1"/>
              </a:solidFill>
              <a:latin typeface="Lato"/>
              <a:ea typeface="Lato"/>
              <a:cs typeface="Lato"/>
              <a:sym typeface="Lato"/>
            </a:endParaRPr>
          </a:p>
          <a:p>
            <a:pPr indent="-323850" lvl="0" marL="457200" marR="0" rtl="0" algn="l">
              <a:lnSpc>
                <a:spcPct val="100000"/>
              </a:lnSpc>
              <a:spcBef>
                <a:spcPts val="1000"/>
              </a:spcBef>
              <a:spcAft>
                <a:spcPts val="0"/>
              </a:spcAft>
              <a:buClr>
                <a:schemeClr val="lt1"/>
              </a:buClr>
              <a:buSzPts val="1500"/>
              <a:buFont typeface="Lato"/>
              <a:buChar char="●"/>
            </a:pPr>
            <a:r>
              <a:rPr lang="en-GB" sz="1500">
                <a:solidFill>
                  <a:schemeClr val="lt1"/>
                </a:solidFill>
                <a:latin typeface="Lato"/>
                <a:ea typeface="Lato"/>
                <a:cs typeface="Lato"/>
                <a:sym typeface="Lato"/>
              </a:rPr>
              <a:t>It is decentralised, meaning peer to peer trades can take place without an organisation in the middle </a:t>
            </a:r>
            <a:endParaRPr sz="1500">
              <a:solidFill>
                <a:schemeClr val="lt1"/>
              </a:solidFill>
              <a:latin typeface="Lato"/>
              <a:ea typeface="Lato"/>
              <a:cs typeface="Lato"/>
              <a:sym typeface="Lato"/>
            </a:endParaRPr>
          </a:p>
        </p:txBody>
      </p:sp>
    </p:spTree>
  </p:cSld>
  <p:clrMapOvr>
    <a:masterClrMapping/>
  </p:clrMapOvr>
</p:sld>
</file>

<file path=ppt/theme/theme1.xml><?xml version="1.0" encoding="utf-8"?>
<a:theme xmlns:a="http://schemas.openxmlformats.org/drawingml/2006/main" xmlns:r="http://schemas.openxmlformats.org/officeDocument/2006/relationships" name="FLIC_Presentation">
  <a:themeElements>
    <a:clrScheme name="Simple Light">
      <a:dk1>
        <a:srgbClr val="262A33"/>
      </a:dk1>
      <a:lt1>
        <a:srgbClr val="FFFFFF"/>
      </a:lt1>
      <a:dk2>
        <a:srgbClr val="262A33"/>
      </a:dk2>
      <a:lt2>
        <a:srgbClr val="262A33"/>
      </a:lt2>
      <a:accent1>
        <a:srgbClr val="0543B3"/>
      </a:accent1>
      <a:accent2>
        <a:srgbClr val="FF8022"/>
      </a:accent2>
      <a:accent3>
        <a:srgbClr val="FFFFFF"/>
      </a:accent3>
      <a:accent4>
        <a:srgbClr val="FFFFFF"/>
      </a:accent4>
      <a:accent5>
        <a:srgbClr val="FFFFFF"/>
      </a:accent5>
      <a:accent6>
        <a:srgbClr val="FFFFFF"/>
      </a:accent6>
      <a:hlink>
        <a:srgbClr val="0543B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LIC_Presentation">
  <a:themeElements>
    <a:clrScheme name="Simple Light">
      <a:dk1>
        <a:srgbClr val="262A33"/>
      </a:dk1>
      <a:lt1>
        <a:srgbClr val="FFFFFF"/>
      </a:lt1>
      <a:dk2>
        <a:srgbClr val="262A33"/>
      </a:dk2>
      <a:lt2>
        <a:srgbClr val="262A33"/>
      </a:lt2>
      <a:accent1>
        <a:srgbClr val="0543B3"/>
      </a:accent1>
      <a:accent2>
        <a:srgbClr val="FF8022"/>
      </a:accent2>
      <a:accent3>
        <a:srgbClr val="FFFFFF"/>
      </a:accent3>
      <a:accent4>
        <a:srgbClr val="FFFFFF"/>
      </a:accent4>
      <a:accent5>
        <a:srgbClr val="FFFFFF"/>
      </a:accent5>
      <a:accent6>
        <a:srgbClr val="FFFFFF"/>
      </a:accent6>
      <a:hlink>
        <a:srgbClr val="0543B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FLIC_Presentation">
  <a:themeElements>
    <a:clrScheme name="Simple Light">
      <a:dk1>
        <a:srgbClr val="262A33"/>
      </a:dk1>
      <a:lt1>
        <a:srgbClr val="FFFFFF"/>
      </a:lt1>
      <a:dk2>
        <a:srgbClr val="262A33"/>
      </a:dk2>
      <a:lt2>
        <a:srgbClr val="262A33"/>
      </a:lt2>
      <a:accent1>
        <a:srgbClr val="0543B3"/>
      </a:accent1>
      <a:accent2>
        <a:srgbClr val="FF8022"/>
      </a:accent2>
      <a:accent3>
        <a:srgbClr val="FFFFFF"/>
      </a:accent3>
      <a:accent4>
        <a:srgbClr val="FFFFFF"/>
      </a:accent4>
      <a:accent5>
        <a:srgbClr val="FFFFFF"/>
      </a:accent5>
      <a:accent6>
        <a:srgbClr val="FFFFFF"/>
      </a:accent6>
      <a:hlink>
        <a:srgbClr val="0543B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FLIC_Presentation">
  <a:themeElements>
    <a:clrScheme name="Simple Light">
      <a:dk1>
        <a:srgbClr val="262A33"/>
      </a:dk1>
      <a:lt1>
        <a:srgbClr val="FFFFFF"/>
      </a:lt1>
      <a:dk2>
        <a:srgbClr val="262A33"/>
      </a:dk2>
      <a:lt2>
        <a:srgbClr val="262A33"/>
      </a:lt2>
      <a:accent1>
        <a:srgbClr val="0543B3"/>
      </a:accent1>
      <a:accent2>
        <a:srgbClr val="FF8022"/>
      </a:accent2>
      <a:accent3>
        <a:srgbClr val="FFFFFF"/>
      </a:accent3>
      <a:accent4>
        <a:srgbClr val="FFFFFF"/>
      </a:accent4>
      <a:accent5>
        <a:srgbClr val="FFFFFF"/>
      </a:accent5>
      <a:accent6>
        <a:srgbClr val="FFFFFF"/>
      </a:accent6>
      <a:hlink>
        <a:srgbClr val="0543B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Charlotte Jessop</dc:creator>
</cp:coreProperties>
</file>