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6"/>
    <p:sldMasterId id="214748366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y="5143500" cx="9144000"/>
  <p:notesSz cx="6858000" cy="9144000"/>
  <p:embeddedFontLst>
    <p:embeddedFont>
      <p:font typeface="Roboto"/>
      <p:regular r:id="rId30"/>
      <p:bold r:id="rId31"/>
      <p:italic r:id="rId32"/>
      <p:boldItalic r:id="rId33"/>
    </p:embeddedFont>
    <p:embeddedFont>
      <p:font typeface="Lato"/>
      <p:regular r:id="rId34"/>
      <p:bold r:id="rId35"/>
      <p:italic r:id="rId36"/>
      <p:boldItalic r:id="rId37"/>
    </p:embeddedFont>
    <p:embeddedFont>
      <p:font typeface="Lato Light"/>
      <p:regular r:id="rId38"/>
      <p:bold r:id="rId39"/>
      <p:italic r:id="rId40"/>
      <p:boldItalic r:id="rId41"/>
    </p:embeddedFont>
    <p:embeddedFont>
      <p:font typeface="Lato Black"/>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Rebecca Rod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8A1A50-2FBD-42F6-BF06-41C29D117147}">
  <a:tblStyle styleId="{C18A1A50-2FBD-42F6-BF06-41C29D11714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italic.fntdata"/><Relationship Id="rId20" Type="http://schemas.openxmlformats.org/officeDocument/2006/relationships/slide" Target="slides/slide12.xml"/><Relationship Id="rId42" Type="http://schemas.openxmlformats.org/officeDocument/2006/relationships/font" Target="fonts/LatoBlack-bold.fntdata"/><Relationship Id="rId41" Type="http://schemas.openxmlformats.org/officeDocument/2006/relationships/font" Target="fonts/LatoLight-boldItalic.fntdata"/><Relationship Id="rId22" Type="http://schemas.openxmlformats.org/officeDocument/2006/relationships/slide" Target="slides/slide14.xml"/><Relationship Id="rId21" Type="http://schemas.openxmlformats.org/officeDocument/2006/relationships/slide" Target="slides/slide13.xml"/><Relationship Id="rId43" Type="http://schemas.openxmlformats.org/officeDocument/2006/relationships/font" Target="fonts/LatoBlack-boldItalic.fntdata"/><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3.xml"/><Relationship Id="rId33" Type="http://schemas.openxmlformats.org/officeDocument/2006/relationships/font" Target="fonts/Roboto-boldItalic.fntdata"/><Relationship Id="rId10" Type="http://schemas.openxmlformats.org/officeDocument/2006/relationships/slide" Target="slides/slide2.xml"/><Relationship Id="rId32" Type="http://schemas.openxmlformats.org/officeDocument/2006/relationships/font" Target="fonts/Roboto-italic.fntdata"/><Relationship Id="rId13" Type="http://schemas.openxmlformats.org/officeDocument/2006/relationships/slide" Target="slides/slide5.xml"/><Relationship Id="rId35" Type="http://schemas.openxmlformats.org/officeDocument/2006/relationships/font" Target="fonts/Lato-bold.fntdata"/><Relationship Id="rId12" Type="http://schemas.openxmlformats.org/officeDocument/2006/relationships/slide" Target="slides/slide4.xml"/><Relationship Id="rId34" Type="http://schemas.openxmlformats.org/officeDocument/2006/relationships/font" Target="fonts/Lato-regular.fntdata"/><Relationship Id="rId15" Type="http://schemas.openxmlformats.org/officeDocument/2006/relationships/slide" Target="slides/slide7.xml"/><Relationship Id="rId37" Type="http://schemas.openxmlformats.org/officeDocument/2006/relationships/font" Target="fonts/Lato-boldItalic.fntdata"/><Relationship Id="rId14" Type="http://schemas.openxmlformats.org/officeDocument/2006/relationships/slide" Target="slides/slide6.xml"/><Relationship Id="rId36" Type="http://schemas.openxmlformats.org/officeDocument/2006/relationships/font" Target="fonts/Lato-italic.fntdata"/><Relationship Id="rId17" Type="http://schemas.openxmlformats.org/officeDocument/2006/relationships/slide" Target="slides/slide9.xml"/><Relationship Id="rId39" Type="http://schemas.openxmlformats.org/officeDocument/2006/relationships/font" Target="fonts/LatoLight-bold.fntdata"/><Relationship Id="rId16" Type="http://schemas.openxmlformats.org/officeDocument/2006/relationships/slide" Target="slides/slide8.xml"/><Relationship Id="rId38" Type="http://schemas.openxmlformats.org/officeDocument/2006/relationships/font" Target="fonts/LatoLight-regular.fntdata"/><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8-30T09:22:25.511">
    <p:pos x="129" y="159"/>
    <p:text>Long, dry. Card sort alternative.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statistics/business-population-estimates-2022/business-population-estimates-for-the-uk-and-regions-2022-statistical-release-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4e7db130cf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4e7db130cf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0feb6dac1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0feb6dac1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Additional Context</a:t>
            </a:r>
            <a:endParaRPr b="1">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SMEs: Small and medium sized enterprises.</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Turnover: The total value of the sales made by a business in a period.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Source: </a:t>
            </a:r>
            <a:r>
              <a:rPr lang="en-GB" sz="1050" u="sng">
                <a:solidFill>
                  <a:srgbClr val="1A73E8"/>
                </a:solidFill>
                <a:highlight>
                  <a:schemeClr val="lt1"/>
                </a:highlight>
                <a:latin typeface="Roboto"/>
                <a:ea typeface="Roboto"/>
                <a:cs typeface="Roboto"/>
                <a:sym typeface="Roboto"/>
                <a:hlinkClick r:id="rId2">
                  <a:extLst>
                    <a:ext uri="{A12FA001-AC4F-418D-AE19-62706E023703}">
                      <ahyp:hlinkClr val="tx"/>
                    </a:ext>
                  </a:extLst>
                </a:hlinkClick>
              </a:rPr>
              <a:t>https://www.gov.uk/government/statistics/business-population-estimates-2022/business-population-estimates-for-the-uk-and-regions-2022-statistical-release-html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0decef3c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0decef3c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9c32cba089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19c32cba089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94a90ae10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94a90ae10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Delivery Instructions https://www.youtube.com/watch?v=RN6fLLFVem4</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9c32cba08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9c32cba08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Additional Context</a:t>
            </a:r>
            <a:endParaRPr b="1"/>
          </a:p>
          <a:p>
            <a:pPr indent="0" lvl="0" marL="0" rtl="0" algn="l">
              <a:spcBef>
                <a:spcPts val="0"/>
              </a:spcBef>
              <a:spcAft>
                <a:spcPts val="0"/>
              </a:spcAft>
              <a:buNone/>
            </a:pPr>
            <a:r>
              <a:rPr lang="en-GB"/>
              <a:t>The context below is in reference to the </a:t>
            </a:r>
            <a:r>
              <a:rPr lang="en-GB"/>
              <a:t>alternative pros and cons that students are asked to identify through the task on the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 1: </a:t>
            </a:r>
            <a:r>
              <a:rPr lang="en-GB"/>
              <a:t>Whilst</a:t>
            </a:r>
            <a:r>
              <a:rPr lang="en-GB"/>
              <a:t> entrepreneurs may be last to be paid, they determine how much they get paid. This is especially useful when businesses are very profitable.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Con 1: Some may find it very appealing to be in complete control of their working schedule, but others prefer a level of structure to be imposed </a:t>
            </a:r>
            <a:r>
              <a:rPr lang="en-GB"/>
              <a:t>upon</a:t>
            </a:r>
            <a:r>
              <a:rPr lang="en-GB"/>
              <a:t>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Pro 2: </a:t>
            </a:r>
            <a:r>
              <a:rPr lang="en-GB"/>
              <a:t>Entrepreneurs have autonomy over the direction of their business, so even though all responsibility falls on them, it may be worth it considering they can take the business in whatever direction they choose.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Con 2: Although entrepreneurs don’t have to work from an office, and  can in theory work from wherever they like, they may be forced to work in environments that are not conducive to working productively. This is particularly true for startups and young businesses, where entrepreneurs may work from their kitchen, bedroom, or basement. Common examples of this are amazon, which started in Jeff Bezos’ garage, and Facebook, which started in Mark Zuckerberg’s dorm room. In actual fact, garages play a crucial role in the history of Amazon, Google, and Apple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Con 3: Whilst entrepreneurs do not compete with other colleagues (as there often aren’t any, and if there are, the entrepreneur has a higher standing) entrepreneurs must compete with external competition. This can often be more difficult, as the stakes tend to be higher (loss of revenue, survival of business).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9c32cba089_0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19c32cba089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94a90ae105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94a90ae105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110208ea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6110208ea0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Ask students to create a mindmap of words and phrases that come to mind when they hear the word entrepreneur.</a:t>
            </a:r>
            <a:endParaRPr/>
          </a:p>
          <a:p>
            <a:pPr indent="0" lvl="0" marL="0" rtl="0" algn="l">
              <a:lnSpc>
                <a:spcPct val="100000"/>
              </a:lnSpc>
              <a:spcBef>
                <a:spcPts val="0"/>
              </a:spcBef>
              <a:spcAft>
                <a:spcPts val="0"/>
              </a:spcAft>
              <a:buSzPts val="1100"/>
              <a:buNone/>
            </a:pPr>
            <a:r>
              <a:rPr lang="en-GB"/>
              <a:t>Gather feedback from students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Expected Student Feedback: Students are likely to suggest words and phrases associated with wealthy entrepreneurs seen on tv. Prompt students by asking whether all entrepreneurs fit this criteria.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390f943910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390f943910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9c32cba089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19c32cba089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9c32cba0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19c32cba08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4e7db130cf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14e7db130cf_0_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74404012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744040122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4e7db130cf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14e7db130cf_0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390f943910_2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g2390f943910_2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latin typeface="Lato"/>
                <a:ea typeface="Lato"/>
                <a:cs typeface="Lato"/>
                <a:sym typeface="Lato"/>
              </a:rPr>
              <a:t>Exploratory lesson. Based on careers in the City, doesn’t look at other career</a:t>
            </a:r>
            <a:endParaRPr sz="1200">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4e7db130cf_0_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g14e7db130cf_0_2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94a90ae1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194a90ae10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2 minutes of students working independently. A further 2 minutes for feedback</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94a90ae10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194a90ae105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Ask students to create a mindmap of words and phrases that come to mind when they hear the word entrepreneur.</a:t>
            </a:r>
            <a:endParaRPr/>
          </a:p>
          <a:p>
            <a:pPr indent="0" lvl="0" marL="0" rtl="0" algn="l">
              <a:lnSpc>
                <a:spcPct val="100000"/>
              </a:lnSpc>
              <a:spcBef>
                <a:spcPts val="0"/>
              </a:spcBef>
              <a:spcAft>
                <a:spcPts val="0"/>
              </a:spcAft>
              <a:buSzPts val="1100"/>
              <a:buNone/>
            </a:pPr>
            <a:r>
              <a:rPr lang="en-GB"/>
              <a:t>Gather feedback from students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Teacher Explanation</a:t>
            </a:r>
            <a:endParaRPr b="1"/>
          </a:p>
          <a:p>
            <a:pPr indent="0" lvl="0" marL="0" rtl="0" algn="l">
              <a:lnSpc>
                <a:spcPct val="100000"/>
              </a:lnSpc>
              <a:spcBef>
                <a:spcPts val="0"/>
              </a:spcBef>
              <a:spcAft>
                <a:spcPts val="0"/>
              </a:spcAft>
              <a:buSzPts val="1100"/>
              <a:buNone/>
            </a:pPr>
            <a:r>
              <a:rPr lang="en-GB"/>
              <a:t>Expected Student Feedback: Students are </a:t>
            </a:r>
            <a:r>
              <a:rPr lang="en-GB"/>
              <a:t>likely</a:t>
            </a:r>
            <a:r>
              <a:rPr lang="en-GB"/>
              <a:t> to suggest words and phrases associated with </a:t>
            </a:r>
            <a:r>
              <a:rPr lang="en-GB"/>
              <a:t>wealthy</a:t>
            </a:r>
            <a:r>
              <a:rPr lang="en-GB"/>
              <a:t> </a:t>
            </a:r>
            <a:r>
              <a:rPr lang="en-GB"/>
              <a:t>entrepreneurs</a:t>
            </a:r>
            <a:r>
              <a:rPr lang="en-GB"/>
              <a:t> seen on tv. Prompt students by asking whether all </a:t>
            </a:r>
            <a:r>
              <a:rPr lang="en-GB"/>
              <a:t>entrepreneurs</a:t>
            </a:r>
            <a:r>
              <a:rPr lang="en-GB"/>
              <a:t> fit this criteria.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94a90ae10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194a90ae105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Lead a class discussion where students try to determine which of the people in the images are entrepreneurs.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Prompt</a:t>
            </a:r>
            <a:r>
              <a:rPr b="1" lang="en-GB"/>
              <a:t> Question</a:t>
            </a:r>
            <a:endParaRPr b="1"/>
          </a:p>
          <a:p>
            <a:pPr indent="0" lvl="0" marL="0" rtl="0" algn="l">
              <a:lnSpc>
                <a:spcPct val="100000"/>
              </a:lnSpc>
              <a:spcBef>
                <a:spcPts val="0"/>
              </a:spcBef>
              <a:spcAft>
                <a:spcPts val="0"/>
              </a:spcAft>
              <a:buSzPts val="1100"/>
              <a:buNone/>
            </a:pPr>
            <a:r>
              <a:rPr lang="en-GB"/>
              <a:t>What makes someone an entrepreneur?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Additional</a:t>
            </a:r>
            <a:r>
              <a:rPr b="1" lang="en-GB"/>
              <a:t> Context</a:t>
            </a:r>
            <a:endParaRPr b="1"/>
          </a:p>
          <a:p>
            <a:pPr indent="0" lvl="0" marL="0" rtl="0" algn="l">
              <a:lnSpc>
                <a:spcPct val="100000"/>
              </a:lnSpc>
              <a:spcBef>
                <a:spcPts val="0"/>
              </a:spcBef>
              <a:spcAft>
                <a:spcPts val="0"/>
              </a:spcAft>
              <a:buSzPts val="1100"/>
              <a:buNone/>
            </a:pPr>
            <a:r>
              <a:rPr lang="en-GB"/>
              <a:t>Clockwise from top left</a:t>
            </a:r>
            <a:endParaRPr/>
          </a:p>
          <a:p>
            <a:pPr indent="-298450" lvl="0" marL="457200" rtl="0" algn="l">
              <a:lnSpc>
                <a:spcPct val="100000"/>
              </a:lnSpc>
              <a:spcBef>
                <a:spcPts val="0"/>
              </a:spcBef>
              <a:spcAft>
                <a:spcPts val="0"/>
              </a:spcAft>
              <a:buSzPts val="1100"/>
              <a:buAutoNum type="arabicPeriod"/>
            </a:pPr>
            <a:r>
              <a:rPr lang="en-GB"/>
              <a:t>Richard Branson, owner of Virgin</a:t>
            </a:r>
            <a:endParaRPr/>
          </a:p>
          <a:p>
            <a:pPr indent="-298450" lvl="0" marL="457200" rtl="0" algn="l">
              <a:lnSpc>
                <a:spcPct val="100000"/>
              </a:lnSpc>
              <a:spcBef>
                <a:spcPts val="0"/>
              </a:spcBef>
              <a:spcAft>
                <a:spcPts val="0"/>
              </a:spcAft>
              <a:buSzPts val="1100"/>
              <a:buAutoNum type="arabicPeriod"/>
            </a:pPr>
            <a:r>
              <a:rPr lang="en-GB"/>
              <a:t>Yusuf and Sabi Gulamali, Owners of Maks News in Bethnal Green</a:t>
            </a:r>
            <a:endParaRPr/>
          </a:p>
          <a:p>
            <a:pPr indent="-298450" lvl="0" marL="457200" rtl="0" algn="l">
              <a:lnSpc>
                <a:spcPct val="100000"/>
              </a:lnSpc>
              <a:spcBef>
                <a:spcPts val="0"/>
              </a:spcBef>
              <a:spcAft>
                <a:spcPts val="0"/>
              </a:spcAft>
              <a:buSzPts val="1100"/>
              <a:buAutoNum type="arabicPeriod"/>
            </a:pPr>
            <a:r>
              <a:rPr lang="en-GB"/>
              <a:t>An unidentified owner of a clothes shop</a:t>
            </a:r>
            <a:endParaRPr/>
          </a:p>
          <a:p>
            <a:pPr indent="-298450" lvl="0" marL="457200" rtl="0" algn="l">
              <a:lnSpc>
                <a:spcPct val="100000"/>
              </a:lnSpc>
              <a:spcBef>
                <a:spcPts val="0"/>
              </a:spcBef>
              <a:spcAft>
                <a:spcPts val="0"/>
              </a:spcAft>
              <a:buSzPts val="1100"/>
              <a:buAutoNum type="arabicPeriod"/>
            </a:pPr>
            <a:r>
              <a:rPr lang="en-GB"/>
              <a:t>Oprah Winfrey, founder of Harpo Inc</a:t>
            </a:r>
            <a:endParaRPr/>
          </a:p>
          <a:p>
            <a:pPr indent="-298450" lvl="0" marL="457200" rtl="0" algn="l">
              <a:lnSpc>
                <a:spcPct val="100000"/>
              </a:lnSpc>
              <a:spcBef>
                <a:spcPts val="0"/>
              </a:spcBef>
              <a:spcAft>
                <a:spcPts val="0"/>
              </a:spcAft>
              <a:buSzPts val="1100"/>
              <a:buAutoNum type="arabicPeriod"/>
            </a:pPr>
            <a:r>
              <a:rPr lang="en-GB"/>
              <a:t>Elon Musk, founder of Tesla and owner of Twitter</a:t>
            </a:r>
            <a:endParaRPr/>
          </a:p>
          <a:p>
            <a:pPr indent="-298450" lvl="0" marL="457200" rtl="0" algn="l">
              <a:lnSpc>
                <a:spcPct val="100000"/>
              </a:lnSpc>
              <a:spcBef>
                <a:spcPts val="0"/>
              </a:spcBef>
              <a:spcAft>
                <a:spcPts val="0"/>
              </a:spcAft>
              <a:buSzPts val="1100"/>
              <a:buAutoNum type="arabicPeriod"/>
            </a:pPr>
            <a:r>
              <a:rPr lang="en-GB"/>
              <a:t>6. An uniudentified business owner.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94a90ae10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194a90ae105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Lead a class discussion where students try to determine which of the people in the images are entrepreneurs.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Prompt Question</a:t>
            </a:r>
            <a:endParaRPr b="1"/>
          </a:p>
          <a:p>
            <a:pPr indent="0" lvl="0" marL="0" rtl="0" algn="l">
              <a:lnSpc>
                <a:spcPct val="100000"/>
              </a:lnSpc>
              <a:spcBef>
                <a:spcPts val="0"/>
              </a:spcBef>
              <a:spcAft>
                <a:spcPts val="0"/>
              </a:spcAft>
              <a:buSzPts val="1100"/>
              <a:buNone/>
            </a:pPr>
            <a:r>
              <a:rPr lang="en-GB"/>
              <a:t>Can you explain the financial risks that these people would have taken on when setting up their businesses?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GB"/>
              <a:t>Additional Context</a:t>
            </a:r>
            <a:endParaRPr b="1"/>
          </a:p>
          <a:p>
            <a:pPr indent="0" lvl="0" marL="0" rtl="0" algn="l">
              <a:lnSpc>
                <a:spcPct val="100000"/>
              </a:lnSpc>
              <a:spcBef>
                <a:spcPts val="0"/>
              </a:spcBef>
              <a:spcAft>
                <a:spcPts val="0"/>
              </a:spcAft>
              <a:buSzPts val="1100"/>
              <a:buNone/>
            </a:pPr>
            <a:r>
              <a:rPr lang="en-GB"/>
              <a:t>All of the above would have needed funding to start their businesses. They would either have used their own savings, or used a loan. In each case, the money used to establish their company was at risk, as there was no guarantee that the business would be a success.</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en-GB"/>
              <a:t>Clockwise from top left</a:t>
            </a:r>
            <a:endParaRPr/>
          </a:p>
          <a:p>
            <a:pPr indent="-298450" lvl="0" marL="457200" rtl="0" algn="l">
              <a:lnSpc>
                <a:spcPct val="100000"/>
              </a:lnSpc>
              <a:spcBef>
                <a:spcPts val="0"/>
              </a:spcBef>
              <a:spcAft>
                <a:spcPts val="0"/>
              </a:spcAft>
              <a:buSzPts val="1100"/>
              <a:buAutoNum type="arabicPeriod"/>
            </a:pPr>
            <a:r>
              <a:rPr lang="en-GB"/>
              <a:t>Richard Branson, owner of Virgin</a:t>
            </a:r>
            <a:endParaRPr/>
          </a:p>
          <a:p>
            <a:pPr indent="-298450" lvl="0" marL="457200" rtl="0" algn="l">
              <a:lnSpc>
                <a:spcPct val="100000"/>
              </a:lnSpc>
              <a:spcBef>
                <a:spcPts val="0"/>
              </a:spcBef>
              <a:spcAft>
                <a:spcPts val="0"/>
              </a:spcAft>
              <a:buSzPts val="1100"/>
              <a:buAutoNum type="arabicPeriod"/>
            </a:pPr>
            <a:r>
              <a:rPr lang="en-GB"/>
              <a:t>Yusuf and Sabi Gulamali, Owners of Maks News in Bethnal Green</a:t>
            </a:r>
            <a:endParaRPr/>
          </a:p>
          <a:p>
            <a:pPr indent="-298450" lvl="0" marL="457200" rtl="0" algn="l">
              <a:lnSpc>
                <a:spcPct val="100000"/>
              </a:lnSpc>
              <a:spcBef>
                <a:spcPts val="0"/>
              </a:spcBef>
              <a:spcAft>
                <a:spcPts val="0"/>
              </a:spcAft>
              <a:buSzPts val="1100"/>
              <a:buAutoNum type="arabicPeriod"/>
            </a:pPr>
            <a:r>
              <a:rPr lang="en-GB"/>
              <a:t>An unidentified owner of a clothes shop</a:t>
            </a:r>
            <a:endParaRPr/>
          </a:p>
          <a:p>
            <a:pPr indent="-298450" lvl="0" marL="457200" rtl="0" algn="l">
              <a:lnSpc>
                <a:spcPct val="100000"/>
              </a:lnSpc>
              <a:spcBef>
                <a:spcPts val="0"/>
              </a:spcBef>
              <a:spcAft>
                <a:spcPts val="0"/>
              </a:spcAft>
              <a:buSzPts val="1100"/>
              <a:buAutoNum type="arabicPeriod"/>
            </a:pPr>
            <a:r>
              <a:rPr lang="en-GB"/>
              <a:t>Oprah Winfrey, founder of Harpo Inc</a:t>
            </a:r>
            <a:endParaRPr/>
          </a:p>
          <a:p>
            <a:pPr indent="-298450" lvl="0" marL="457200" rtl="0" algn="l">
              <a:lnSpc>
                <a:spcPct val="100000"/>
              </a:lnSpc>
              <a:spcBef>
                <a:spcPts val="0"/>
              </a:spcBef>
              <a:spcAft>
                <a:spcPts val="0"/>
              </a:spcAft>
              <a:buSzPts val="1100"/>
              <a:buAutoNum type="arabicPeriod"/>
            </a:pPr>
            <a:r>
              <a:rPr lang="en-GB"/>
              <a:t>Elon Musk, founder of Tesla and owner of Twitter</a:t>
            </a:r>
            <a:endParaRPr/>
          </a:p>
          <a:p>
            <a:pPr indent="-298450" lvl="0" marL="457200" rtl="0" algn="l">
              <a:lnSpc>
                <a:spcPct val="100000"/>
              </a:lnSpc>
              <a:spcBef>
                <a:spcPts val="0"/>
              </a:spcBef>
              <a:spcAft>
                <a:spcPts val="0"/>
              </a:spcAft>
              <a:buSzPts val="1100"/>
              <a:buAutoNum type="arabicPeriod"/>
            </a:pPr>
            <a:r>
              <a:rPr lang="en-GB"/>
              <a:t>6. An unidentified business owner.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52" name="Shape 52"/>
        <p:cNvGrpSpPr/>
        <p:nvPr/>
      </p:nvGrpSpPr>
      <p:grpSpPr>
        <a:xfrm>
          <a:off x="0" y="0"/>
          <a:ext cx="0" cy="0"/>
          <a:chOff x="0" y="0"/>
          <a:chExt cx="0" cy="0"/>
        </a:xfrm>
      </p:grpSpPr>
      <p:pic>
        <p:nvPicPr>
          <p:cNvPr id="53" name="Google Shape;53;p14"/>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54" name="Google Shape;54;p14"/>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5" name="Shape 55"/>
        <p:cNvGrpSpPr/>
        <p:nvPr/>
      </p:nvGrpSpPr>
      <p:grpSpPr>
        <a:xfrm>
          <a:off x="0" y="0"/>
          <a:ext cx="0" cy="0"/>
          <a:chOff x="0" y="0"/>
          <a:chExt cx="0" cy="0"/>
        </a:xfrm>
      </p:grpSpPr>
      <p:pic>
        <p:nvPicPr>
          <p:cNvPr id="56" name="Google Shape;56;p1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57" name="Google Shape;57;p1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8" name="Google Shape;58;p1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59" name="Shape 59"/>
        <p:cNvGrpSpPr/>
        <p:nvPr/>
      </p:nvGrpSpPr>
      <p:grpSpPr>
        <a:xfrm>
          <a:off x="0" y="0"/>
          <a:ext cx="0" cy="0"/>
          <a:chOff x="0" y="0"/>
          <a:chExt cx="0" cy="0"/>
        </a:xfrm>
      </p:grpSpPr>
      <p:pic>
        <p:nvPicPr>
          <p:cNvPr id="60" name="Google Shape;60;p1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61" name="Google Shape;61;p1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2" name="Google Shape;62;p1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63" name="Shape 63"/>
        <p:cNvGrpSpPr/>
        <p:nvPr/>
      </p:nvGrpSpPr>
      <p:grpSpPr>
        <a:xfrm>
          <a:off x="0" y="0"/>
          <a:ext cx="0" cy="0"/>
          <a:chOff x="0" y="0"/>
          <a:chExt cx="0" cy="0"/>
        </a:xfrm>
      </p:grpSpPr>
      <p:pic>
        <p:nvPicPr>
          <p:cNvPr id="64" name="Google Shape;64;p1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65" name="Google Shape;65;p1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66" name="Google Shape;66;p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67" name="Shape 67"/>
        <p:cNvGrpSpPr/>
        <p:nvPr/>
      </p:nvGrpSpPr>
      <p:grpSpPr>
        <a:xfrm>
          <a:off x="0" y="0"/>
          <a:ext cx="0" cy="0"/>
          <a:chOff x="0" y="0"/>
          <a:chExt cx="0" cy="0"/>
        </a:xfrm>
      </p:grpSpPr>
      <p:sp>
        <p:nvSpPr>
          <p:cNvPr id="68" name="Google Shape;68;p1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 name="Google Shape;69;p18"/>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70" name="Google Shape;70;p1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71" name="Google Shape;71;p1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2" name="Shape 72"/>
        <p:cNvGrpSpPr/>
        <p:nvPr/>
      </p:nvGrpSpPr>
      <p:grpSpPr>
        <a:xfrm>
          <a:off x="0" y="0"/>
          <a:ext cx="0" cy="0"/>
          <a:chOff x="0" y="0"/>
          <a:chExt cx="0" cy="0"/>
        </a:xfrm>
      </p:grpSpPr>
      <p:pic>
        <p:nvPicPr>
          <p:cNvPr id="73" name="Google Shape;73;p1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74" name="Google Shape;74;p1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75" name="Google Shape;75;p1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76" name="Shape 76"/>
        <p:cNvGrpSpPr/>
        <p:nvPr/>
      </p:nvGrpSpPr>
      <p:grpSpPr>
        <a:xfrm>
          <a:off x="0" y="0"/>
          <a:ext cx="0" cy="0"/>
          <a:chOff x="0" y="0"/>
          <a:chExt cx="0" cy="0"/>
        </a:xfrm>
      </p:grpSpPr>
      <p:pic>
        <p:nvPicPr>
          <p:cNvPr id="77" name="Google Shape;77;p2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78" name="Google Shape;78;p2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79" name="Shape 79"/>
        <p:cNvGrpSpPr/>
        <p:nvPr/>
      </p:nvGrpSpPr>
      <p:grpSpPr>
        <a:xfrm>
          <a:off x="0" y="0"/>
          <a:ext cx="0" cy="0"/>
          <a:chOff x="0" y="0"/>
          <a:chExt cx="0" cy="0"/>
        </a:xfrm>
      </p:grpSpPr>
      <p:sp>
        <p:nvSpPr>
          <p:cNvPr id="80" name="Google Shape;80;p2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 name="Google Shape;81;p21"/>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82" name="Google Shape;82;p2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83" name="Google Shape;83;p2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84" name="Shape 84"/>
        <p:cNvGrpSpPr/>
        <p:nvPr/>
      </p:nvGrpSpPr>
      <p:grpSpPr>
        <a:xfrm>
          <a:off x="0" y="0"/>
          <a:ext cx="0" cy="0"/>
          <a:chOff x="0" y="0"/>
          <a:chExt cx="0" cy="0"/>
        </a:xfrm>
      </p:grpSpPr>
      <p:sp>
        <p:nvSpPr>
          <p:cNvPr id="85" name="Google Shape;85;p2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 name="Google Shape;86;p22"/>
          <p:cNvPicPr preferRelativeResize="0"/>
          <p:nvPr/>
        </p:nvPicPr>
        <p:blipFill rotWithShape="1">
          <a:blip r:embed="rId2">
            <a:alphaModFix/>
          </a:blip>
          <a:srcRect b="-9684" l="-7535" r="-5779" t="-8129"/>
          <a:stretch/>
        </p:blipFill>
        <p:spPr>
          <a:xfrm>
            <a:off x="8055750" y="4325600"/>
            <a:ext cx="835000" cy="643375"/>
          </a:xfrm>
          <a:prstGeom prst="rect">
            <a:avLst/>
          </a:prstGeom>
          <a:noFill/>
          <a:ln>
            <a:noFill/>
          </a:ln>
        </p:spPr>
      </p:pic>
      <p:sp>
        <p:nvSpPr>
          <p:cNvPr id="87" name="Google Shape;87;p2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8" name="Google Shape;88;p2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0"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hyperlink" Target="https://www.entrepreneur.com/starting-a-business/the-true-failure-rate-of-small-businesses/36135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comments" Target="../comments/comment1.xml"/><Relationship Id="rId4" Type="http://schemas.openxmlformats.org/officeDocument/2006/relationships/hyperlink" Target="http://www.youtube.com/watch?v=RN6fLLFVem4" TargetMode="External"/><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https://www.moneyhelper.org.uk/en/work/employment" TargetMode="External"/><Relationship Id="rId4" Type="http://schemas.openxmlformats.org/officeDocument/2006/relationships/hyperlink" Target="https://www.citizensadvice.org.uk/work/" TargetMode="External"/><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hyperlink" Target="https://www.gov.uk/browse/work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2" name="Shape 92"/>
        <p:cNvGrpSpPr/>
        <p:nvPr/>
      </p:nvGrpSpPr>
      <p:grpSpPr>
        <a:xfrm>
          <a:off x="0" y="0"/>
          <a:ext cx="0" cy="0"/>
          <a:chOff x="0" y="0"/>
          <a:chExt cx="0" cy="0"/>
        </a:xfrm>
      </p:grpSpPr>
      <p:sp>
        <p:nvSpPr>
          <p:cNvPr id="93" name="Google Shape;93;p23"/>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accent2"/>
                </a:solidFill>
                <a:latin typeface="Arial"/>
                <a:ea typeface="Arial"/>
                <a:cs typeface="Arial"/>
                <a:sym typeface="Arial"/>
              </a:rPr>
              <a:t>This session is aimed at key stage </a:t>
            </a:r>
            <a:r>
              <a:rPr b="1" lang="en-GB" sz="1000">
                <a:solidFill>
                  <a:schemeClr val="accent2"/>
                </a:solidFill>
              </a:rPr>
              <a:t>four</a:t>
            </a:r>
            <a:r>
              <a:rPr b="1" lang="en-GB" sz="1000">
                <a:solidFill>
                  <a:schemeClr val="accent2"/>
                </a:solidFill>
              </a:rPr>
              <a:t> (</a:t>
            </a:r>
            <a:r>
              <a:rPr b="1" i="0" lang="en-GB" sz="1000" u="none" cap="none" strike="noStrike">
                <a:solidFill>
                  <a:schemeClr val="accent2"/>
                </a:solidFill>
                <a:latin typeface="Arial"/>
                <a:ea typeface="Arial"/>
                <a:cs typeface="Arial"/>
                <a:sym typeface="Arial"/>
              </a:rPr>
              <a:t>recommended for Year </a:t>
            </a:r>
            <a:r>
              <a:rPr b="1" lang="en-GB" sz="1000">
                <a:solidFill>
                  <a:schemeClr val="accent2"/>
                </a:solidFill>
              </a:rPr>
              <a:t>10</a:t>
            </a:r>
            <a:r>
              <a:rPr b="1" i="0" lang="en-GB" sz="1000" u="none" cap="none" strike="noStrike">
                <a:solidFill>
                  <a:schemeClr val="accent2"/>
                </a:solidFill>
                <a:latin typeface="Arial"/>
                <a:ea typeface="Arial"/>
                <a:cs typeface="Arial"/>
                <a:sym typeface="Arial"/>
              </a:rPr>
              <a:t>)</a:t>
            </a:r>
            <a:endParaRPr b="1" i="0" sz="1000" u="none" cap="none" strike="noStrike">
              <a:solidFill>
                <a:schemeClr val="accent2"/>
              </a:solidFill>
              <a:latin typeface="Arial"/>
              <a:ea typeface="Arial"/>
              <a:cs typeface="Arial"/>
              <a:sym typeface="Arial"/>
            </a:endParaRPr>
          </a:p>
        </p:txBody>
      </p:sp>
      <p:sp>
        <p:nvSpPr>
          <p:cNvPr id="94" name="Google Shape;94;p23"/>
          <p:cNvSpPr txBox="1"/>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4800">
                <a:solidFill>
                  <a:srgbClr val="FFFFFF"/>
                </a:solidFill>
                <a:latin typeface="Lato"/>
                <a:ea typeface="Lato"/>
                <a:cs typeface="Lato"/>
                <a:sym typeface="Lato"/>
              </a:rPr>
              <a:t>How to plan for the world of work</a:t>
            </a:r>
            <a:endParaRPr b="1" sz="48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2"/>
          <p:cNvSpPr txBox="1"/>
          <p:nvPr/>
        </p:nvSpPr>
        <p:spPr>
          <a:xfrm>
            <a:off x="6001100" y="1657200"/>
            <a:ext cx="2852100" cy="18777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chemeClr val="lt1"/>
              </a:solidFill>
              <a:latin typeface="Lato"/>
              <a:ea typeface="Lato"/>
              <a:cs typeface="Lato"/>
              <a:sym typeface="Lato"/>
            </a:endParaRPr>
          </a:p>
          <a:p>
            <a:pPr indent="0" lvl="0" marL="0" rtl="0" algn="ctr">
              <a:spcBef>
                <a:spcPts val="0"/>
              </a:spcBef>
              <a:spcAft>
                <a:spcPts val="0"/>
              </a:spcAft>
              <a:buNone/>
            </a:pPr>
            <a:r>
              <a:rPr b="1" lang="en-GB" sz="2200">
                <a:solidFill>
                  <a:schemeClr val="lt1"/>
                </a:solidFill>
                <a:latin typeface="Lato"/>
                <a:ea typeface="Lato"/>
                <a:cs typeface="Lato"/>
                <a:sym typeface="Lato"/>
              </a:rPr>
              <a:t>Small businesses employ </a:t>
            </a:r>
            <a:endParaRPr b="1" sz="2200">
              <a:solidFill>
                <a:schemeClr val="lt1"/>
              </a:solidFill>
              <a:latin typeface="Lato"/>
              <a:ea typeface="Lato"/>
              <a:cs typeface="Lato"/>
              <a:sym typeface="Lato"/>
            </a:endParaRPr>
          </a:p>
          <a:p>
            <a:pPr indent="0" lvl="0" marL="0" rtl="0" algn="ctr">
              <a:spcBef>
                <a:spcPts val="0"/>
              </a:spcBef>
              <a:spcAft>
                <a:spcPts val="0"/>
              </a:spcAft>
              <a:buNone/>
            </a:pPr>
            <a:r>
              <a:rPr b="1" lang="en-GB" sz="2200">
                <a:solidFill>
                  <a:schemeClr val="lt1"/>
                </a:solidFill>
                <a:latin typeface="Lato"/>
                <a:ea typeface="Lato"/>
                <a:cs typeface="Lato"/>
                <a:sym typeface="Lato"/>
              </a:rPr>
              <a:t>48% of the workforce</a:t>
            </a:r>
            <a:endParaRPr b="1" sz="2200">
              <a:solidFill>
                <a:schemeClr val="lt1"/>
              </a:solidFill>
              <a:latin typeface="Lato"/>
              <a:ea typeface="Lato"/>
              <a:cs typeface="Lato"/>
              <a:sym typeface="Lato"/>
            </a:endParaRPr>
          </a:p>
          <a:p>
            <a:pPr indent="0" lvl="0" marL="0" rtl="0" algn="l">
              <a:spcBef>
                <a:spcPts val="0"/>
              </a:spcBef>
              <a:spcAft>
                <a:spcPts val="0"/>
              </a:spcAft>
              <a:buNone/>
            </a:pPr>
            <a:r>
              <a:t/>
            </a:r>
            <a:endParaRPr b="1" sz="800">
              <a:solidFill>
                <a:schemeClr val="lt1"/>
              </a:solidFill>
              <a:latin typeface="Lato"/>
              <a:ea typeface="Lato"/>
              <a:cs typeface="Lato"/>
              <a:sym typeface="Lato"/>
            </a:endParaRPr>
          </a:p>
        </p:txBody>
      </p:sp>
      <p:sp>
        <p:nvSpPr>
          <p:cNvPr id="170" name="Google Shape;170;p32"/>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Entrepreneurs in the UK</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71" name="Google Shape;171;p32"/>
          <p:cNvSpPr txBox="1"/>
          <p:nvPr>
            <p:ph idx="12" type="sldNum"/>
          </p:nvPr>
        </p:nvSpPr>
        <p:spPr>
          <a:xfrm>
            <a:off x="8595300" y="384150"/>
            <a:ext cx="434700" cy="24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10</a:t>
            </a:r>
            <a:endParaRPr>
              <a:latin typeface="Lato"/>
              <a:ea typeface="Lato"/>
              <a:cs typeface="Lato"/>
              <a:sym typeface="Lato"/>
            </a:endParaRPr>
          </a:p>
        </p:txBody>
      </p:sp>
      <p:sp>
        <p:nvSpPr>
          <p:cNvPr id="172" name="Google Shape;172;p32"/>
          <p:cNvSpPr txBox="1"/>
          <p:nvPr/>
        </p:nvSpPr>
        <p:spPr>
          <a:xfrm>
            <a:off x="358075" y="1665000"/>
            <a:ext cx="3098100" cy="18933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200">
              <a:solidFill>
                <a:schemeClr val="lt1"/>
              </a:solidFill>
              <a:latin typeface="Lato"/>
              <a:ea typeface="Lato"/>
              <a:cs typeface="Lato"/>
              <a:sym typeface="Lato"/>
            </a:endParaRPr>
          </a:p>
          <a:p>
            <a:pPr indent="0" lvl="0" marL="0" rtl="0" algn="ctr">
              <a:spcBef>
                <a:spcPts val="0"/>
              </a:spcBef>
              <a:spcAft>
                <a:spcPts val="0"/>
              </a:spcAft>
              <a:buNone/>
            </a:pPr>
            <a:r>
              <a:rPr b="1" lang="en-GB" sz="1800">
                <a:solidFill>
                  <a:schemeClr val="lt1"/>
                </a:solidFill>
                <a:latin typeface="Lato"/>
                <a:ea typeface="Lato"/>
                <a:cs typeface="Lato"/>
                <a:sym typeface="Lato"/>
              </a:rPr>
              <a:t>In the private sector, small businesses account for over half of the turnover at £2.3 trillion (52%)</a:t>
            </a:r>
            <a:endParaRPr b="1" sz="1800">
              <a:solidFill>
                <a:schemeClr val="lt1"/>
              </a:solidFill>
              <a:latin typeface="Lato"/>
              <a:ea typeface="Lato"/>
              <a:cs typeface="Lato"/>
              <a:sym typeface="Lato"/>
            </a:endParaRPr>
          </a:p>
          <a:p>
            <a:pPr indent="0" lvl="0" marL="0" rtl="0" algn="ctr">
              <a:spcBef>
                <a:spcPts val="0"/>
              </a:spcBef>
              <a:spcAft>
                <a:spcPts val="0"/>
              </a:spcAft>
              <a:buNone/>
            </a:pPr>
            <a:r>
              <a:t/>
            </a:r>
            <a:endParaRPr b="1" sz="1800">
              <a:solidFill>
                <a:schemeClr val="lt1"/>
              </a:solidFill>
              <a:latin typeface="Lato"/>
              <a:ea typeface="Lato"/>
              <a:cs typeface="Lato"/>
              <a:sym typeface="Lato"/>
            </a:endParaRPr>
          </a:p>
          <a:p>
            <a:pPr indent="0" lvl="0" marL="0" rtl="0" algn="ctr">
              <a:spcBef>
                <a:spcPts val="0"/>
              </a:spcBef>
              <a:spcAft>
                <a:spcPts val="0"/>
              </a:spcAft>
              <a:buNone/>
            </a:pPr>
            <a:r>
              <a:t/>
            </a:r>
            <a:endParaRPr b="1" sz="900">
              <a:solidFill>
                <a:schemeClr val="lt1"/>
              </a:solidFill>
              <a:latin typeface="Lato"/>
              <a:ea typeface="Lato"/>
              <a:cs typeface="Lato"/>
              <a:sym typeface="Lato"/>
            </a:endParaRPr>
          </a:p>
        </p:txBody>
      </p:sp>
      <p:sp>
        <p:nvSpPr>
          <p:cNvPr id="173" name="Google Shape;173;p32"/>
          <p:cNvSpPr txBox="1"/>
          <p:nvPr/>
        </p:nvSpPr>
        <p:spPr>
          <a:xfrm>
            <a:off x="3574862" y="1665000"/>
            <a:ext cx="2307300" cy="18777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000">
              <a:solidFill>
                <a:schemeClr val="lt1"/>
              </a:solidFill>
              <a:latin typeface="Lato"/>
              <a:ea typeface="Lato"/>
              <a:cs typeface="Lato"/>
              <a:sym typeface="Lato"/>
            </a:endParaRPr>
          </a:p>
          <a:p>
            <a:pPr indent="0" lvl="0" marL="0" rtl="0" algn="ctr">
              <a:spcBef>
                <a:spcPts val="0"/>
              </a:spcBef>
              <a:spcAft>
                <a:spcPts val="0"/>
              </a:spcAft>
              <a:buNone/>
            </a:pPr>
            <a:r>
              <a:rPr b="1" lang="en-GB" sz="1800">
                <a:solidFill>
                  <a:schemeClr val="lt1"/>
                </a:solidFill>
                <a:latin typeface="Lato"/>
                <a:ea typeface="Lato"/>
                <a:cs typeface="Lato"/>
                <a:sym typeface="Lato"/>
              </a:rPr>
              <a:t>On average, almost </a:t>
            </a:r>
            <a:r>
              <a:rPr b="1" lang="en-GB" sz="1800">
                <a:solidFill>
                  <a:schemeClr val="lt1"/>
                </a:solidFill>
                <a:uFill>
                  <a:noFill/>
                </a:uFill>
                <a:latin typeface="Lato"/>
                <a:ea typeface="Lato"/>
                <a:cs typeface="Lato"/>
                <a:sym typeface="Lato"/>
                <a:hlinkClick r:id="rId3">
                  <a:extLst>
                    <a:ext uri="{A12FA001-AC4F-418D-AE19-62706E023703}">
                      <ahyp:hlinkClr val="tx"/>
                    </a:ext>
                  </a:extLst>
                </a:hlinkClick>
              </a:rPr>
              <a:t>20% of new businesses</a:t>
            </a:r>
            <a:r>
              <a:rPr b="1" lang="en-GB" sz="1800">
                <a:solidFill>
                  <a:schemeClr val="lt1"/>
                </a:solidFill>
                <a:latin typeface="Lato"/>
                <a:ea typeface="Lato"/>
                <a:cs typeface="Lato"/>
                <a:sym typeface="Lato"/>
              </a:rPr>
              <a:t> fail in their first year</a:t>
            </a:r>
            <a:endParaRPr b="1" sz="1800">
              <a:solidFill>
                <a:schemeClr val="lt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3"/>
          <p:cNvSpPr txBox="1"/>
          <p:nvPr/>
        </p:nvSpPr>
        <p:spPr>
          <a:xfrm>
            <a:off x="3320436" y="1852875"/>
            <a:ext cx="56040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2200">
                <a:solidFill>
                  <a:schemeClr val="accent1"/>
                </a:solidFill>
                <a:latin typeface="Lato"/>
                <a:ea typeface="Lato"/>
                <a:cs typeface="Lato"/>
                <a:sym typeface="Lato"/>
              </a:rPr>
              <a:t>Using full sentences, </a:t>
            </a:r>
            <a:r>
              <a:rPr b="1" i="1" lang="en-GB" sz="2200">
                <a:solidFill>
                  <a:schemeClr val="accent1"/>
                </a:solidFill>
                <a:latin typeface="Lato"/>
                <a:ea typeface="Lato"/>
                <a:cs typeface="Lato"/>
                <a:sym typeface="Lato"/>
              </a:rPr>
              <a:t>you</a:t>
            </a:r>
            <a:r>
              <a:rPr b="1" i="1" lang="en-GB" sz="2200">
                <a:solidFill>
                  <a:schemeClr val="accent1"/>
                </a:solidFill>
                <a:latin typeface="Lato"/>
                <a:ea typeface="Lato"/>
                <a:cs typeface="Lato"/>
                <a:sym typeface="Lato"/>
              </a:rPr>
              <a:t> have two minutes to write a brief description of what it means to be an </a:t>
            </a:r>
            <a:r>
              <a:rPr b="1" i="1" lang="en-GB" sz="2200">
                <a:solidFill>
                  <a:schemeClr val="accent1"/>
                </a:solidFill>
                <a:latin typeface="Lato"/>
                <a:ea typeface="Lato"/>
                <a:cs typeface="Lato"/>
                <a:sym typeface="Lato"/>
              </a:rPr>
              <a:t>entrepreneur and the role entrepreneurs play in the UK economy.</a:t>
            </a:r>
            <a:endParaRPr b="1" i="1" sz="2200">
              <a:solidFill>
                <a:schemeClr val="accent1"/>
              </a:solidFill>
              <a:latin typeface="Lato"/>
              <a:ea typeface="Lato"/>
              <a:cs typeface="Lato"/>
              <a:sym typeface="Lato"/>
            </a:endParaRPr>
          </a:p>
        </p:txBody>
      </p:sp>
      <p:sp>
        <p:nvSpPr>
          <p:cNvPr id="179" name="Google Shape;179;p33"/>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Entrepreneurs in the UK</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pic>
        <p:nvPicPr>
          <p:cNvPr id="180" name="Google Shape;180;p33"/>
          <p:cNvPicPr preferRelativeResize="0"/>
          <p:nvPr/>
        </p:nvPicPr>
        <p:blipFill>
          <a:blip r:embed="rId3">
            <a:alphaModFix/>
          </a:blip>
          <a:stretch>
            <a:fillRect/>
          </a:stretch>
        </p:blipFill>
        <p:spPr>
          <a:xfrm>
            <a:off x="545625" y="1481363"/>
            <a:ext cx="2405325" cy="2405325"/>
          </a:xfrm>
          <a:prstGeom prst="rect">
            <a:avLst/>
          </a:prstGeom>
          <a:noFill/>
          <a:ln>
            <a:noFill/>
          </a:ln>
        </p:spPr>
      </p:pic>
      <p:sp>
        <p:nvSpPr>
          <p:cNvPr id="181" name="Google Shape;181;p33"/>
          <p:cNvSpPr txBox="1"/>
          <p:nvPr/>
        </p:nvSpPr>
        <p:spPr>
          <a:xfrm>
            <a:off x="8801925" y="318550"/>
            <a:ext cx="511200" cy="2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11</a:t>
            </a:r>
            <a:endParaRPr b="1">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5" name="Shape 185"/>
        <p:cNvGrpSpPr/>
        <p:nvPr/>
      </p:nvGrpSpPr>
      <p:grpSpPr>
        <a:xfrm>
          <a:off x="0" y="0"/>
          <a:ext cx="0" cy="0"/>
          <a:chOff x="0" y="0"/>
          <a:chExt cx="0" cy="0"/>
        </a:xfrm>
      </p:grpSpPr>
      <p:sp>
        <p:nvSpPr>
          <p:cNvPr id="186" name="Google Shape;186;p3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4"/>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88" name="Google Shape;188;p34"/>
          <p:cNvSpPr txBox="1"/>
          <p:nvPr/>
        </p:nvSpPr>
        <p:spPr>
          <a:xfrm>
            <a:off x="488175" y="1431400"/>
            <a:ext cx="7274100" cy="3152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Define what it means to be an entrepreneur </a:t>
            </a:r>
            <a:endParaRPr b="0" i="0" sz="2200" u="none" cap="none" strike="noStrike">
              <a:solidFill>
                <a:srgbClr val="00FF00"/>
              </a:solidFill>
              <a:latin typeface="Lato Light"/>
              <a:ea typeface="Lato Light"/>
              <a:cs typeface="Lato Light"/>
              <a:sym typeface="Lato Light"/>
            </a:endParaRPr>
          </a:p>
          <a:p>
            <a:pPr indent="0" lvl="0" marL="914400" marR="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Assess the pros and cons of entrepreneurship vs other jobs </a:t>
            </a:r>
            <a:endParaRPr sz="2200">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marR="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Practise the enterprise skills needed to be an entrepreneur</a:t>
            </a:r>
            <a:endParaRPr sz="2200">
              <a:solidFill>
                <a:schemeClr val="lt1"/>
              </a:solidFill>
              <a:latin typeface="Lato Light"/>
              <a:ea typeface="Lato Light"/>
              <a:cs typeface="Lato Light"/>
              <a:sym typeface="Lato Light"/>
            </a:endParaRPr>
          </a:p>
          <a:p>
            <a:pPr indent="0" lvl="0" marL="457200" marR="0" rtl="0" algn="l">
              <a:lnSpc>
                <a:spcPct val="107000"/>
              </a:lnSpc>
              <a:spcBef>
                <a:spcPts val="0"/>
              </a:spcBef>
              <a:spcAft>
                <a:spcPts val="0"/>
              </a:spcAft>
              <a:buNone/>
            </a:pPr>
            <a:r>
              <a:t/>
            </a:r>
            <a:endParaRPr b="1" sz="2800">
              <a:solidFill>
                <a:schemeClr val="lt1"/>
              </a:solidFill>
              <a:latin typeface="Lato"/>
              <a:ea typeface="Lato"/>
              <a:cs typeface="Lato"/>
              <a:sym typeface="Lato"/>
            </a:endParaRPr>
          </a:p>
        </p:txBody>
      </p:sp>
      <p:sp>
        <p:nvSpPr>
          <p:cNvPr id="189" name="Google Shape;189;p34"/>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Entrepreneurship is hot right now. The term itself has become a buzzword made popular by business influencers who’ve succeeded at the highest level. The idea of financial freedom, high risk, and disruptive business ideas that change the world make the thought of entrepreneurship extremely attractive to many people, right? Not so fast. When you want to be an entrepreneur, essentially, you are starting your own business. Data from the U.S. Bureau of Labor Statistics show that approximately 20% of new businesses fail during the first two years of being open, 45% during the first five years, and 65% during the first 10 years. Only 25% of new businesses make it to 15 years or more. Now, still excited to be an entrepreneur? For most of us, Traditional employment and entrepreneurship are two ways to generate income throughout your career. In this video, I will discuss 9 major differences between employees and entrepreneurs. I will also provide 6 self-test questions to help you better understand if you truly want to be an entrepreneur." id="194" name="Google Shape;194;p35" title="Employee vs Entrepreneur (Do you truly want to be an entrepreneur?) | From A Business Professor">
            <a:hlinkClick r:id="rId4"/>
          </p:cNvPr>
          <p:cNvPicPr preferRelativeResize="0"/>
          <p:nvPr/>
        </p:nvPicPr>
        <p:blipFill>
          <a:blip r:embed="rId5">
            <a:alphaModFix/>
          </a:blip>
          <a:stretch>
            <a:fillRect/>
          </a:stretch>
        </p:blipFill>
        <p:spPr>
          <a:xfrm>
            <a:off x="166550" y="1284375"/>
            <a:ext cx="4572000" cy="3429000"/>
          </a:xfrm>
          <a:prstGeom prst="rect">
            <a:avLst/>
          </a:prstGeom>
          <a:noFill/>
          <a:ln cap="flat" cmpd="sng" w="28575">
            <a:solidFill>
              <a:schemeClr val="accent2"/>
            </a:solidFill>
            <a:prstDash val="solid"/>
            <a:round/>
            <a:headEnd len="sm" w="sm" type="none"/>
            <a:tailEnd len="sm" w="sm" type="none"/>
          </a:ln>
        </p:spPr>
      </p:pic>
      <p:sp>
        <p:nvSpPr>
          <p:cNvPr id="195" name="Google Shape;195;p35"/>
          <p:cNvSpPr txBox="1"/>
          <p:nvPr/>
        </p:nvSpPr>
        <p:spPr>
          <a:xfrm>
            <a:off x="5043900" y="1438225"/>
            <a:ext cx="3766800" cy="243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543B3"/>
                </a:solidFill>
                <a:latin typeface="Lato"/>
                <a:ea typeface="Lato"/>
                <a:cs typeface="Lato"/>
                <a:sym typeface="Lato"/>
              </a:rPr>
              <a:t>Task</a:t>
            </a:r>
            <a:endParaRPr b="1" sz="1600">
              <a:solidFill>
                <a:srgbClr val="0543B3"/>
              </a:solidFill>
              <a:latin typeface="Lato"/>
              <a:ea typeface="Lato"/>
              <a:cs typeface="Lato"/>
              <a:sym typeface="Lato"/>
            </a:endParaRPr>
          </a:p>
          <a:p>
            <a:pPr indent="0" lvl="0" marL="0" rtl="0" algn="l">
              <a:spcBef>
                <a:spcPts val="0"/>
              </a:spcBef>
              <a:spcAft>
                <a:spcPts val="0"/>
              </a:spcAft>
              <a:buNone/>
            </a:pPr>
            <a:r>
              <a:rPr lang="en-GB" sz="1600">
                <a:solidFill>
                  <a:srgbClr val="0543B3"/>
                </a:solidFill>
                <a:latin typeface="Lato"/>
                <a:ea typeface="Lato"/>
                <a:cs typeface="Lato"/>
                <a:sym typeface="Lato"/>
              </a:rPr>
              <a:t>Watch the video on the difference between being an entrepreneur and an employee.</a:t>
            </a:r>
            <a:endParaRPr sz="1600">
              <a:solidFill>
                <a:srgbClr val="0543B3"/>
              </a:solidFill>
              <a:latin typeface="Lato"/>
              <a:ea typeface="Lato"/>
              <a:cs typeface="Lato"/>
              <a:sym typeface="Lato"/>
            </a:endParaRPr>
          </a:p>
          <a:p>
            <a:pPr indent="0" lvl="0" marL="0" rtl="0" algn="l">
              <a:spcBef>
                <a:spcPts val="0"/>
              </a:spcBef>
              <a:spcAft>
                <a:spcPts val="0"/>
              </a:spcAft>
              <a:buNone/>
            </a:pPr>
            <a:r>
              <a:t/>
            </a:r>
            <a:endParaRPr sz="1600">
              <a:solidFill>
                <a:srgbClr val="0543B3"/>
              </a:solidFill>
              <a:latin typeface="Lato"/>
              <a:ea typeface="Lato"/>
              <a:cs typeface="Lato"/>
              <a:sym typeface="Lato"/>
            </a:endParaRPr>
          </a:p>
          <a:p>
            <a:pPr indent="0" lvl="0" marL="0" rtl="0" algn="l">
              <a:spcBef>
                <a:spcPts val="0"/>
              </a:spcBef>
              <a:spcAft>
                <a:spcPts val="0"/>
              </a:spcAft>
              <a:buNone/>
            </a:pPr>
            <a:r>
              <a:rPr lang="en-GB" sz="1600">
                <a:solidFill>
                  <a:srgbClr val="0543B3"/>
                </a:solidFill>
                <a:latin typeface="Lato"/>
                <a:ea typeface="Lato"/>
                <a:cs typeface="Lato"/>
                <a:sym typeface="Lato"/>
              </a:rPr>
              <a:t>Create a table that details the pros and cons of being an entrepreneur vs an employee.</a:t>
            </a:r>
            <a:endParaRPr sz="1600">
              <a:solidFill>
                <a:srgbClr val="0543B3"/>
              </a:solidFill>
              <a:latin typeface="Lato"/>
              <a:ea typeface="Lato"/>
              <a:cs typeface="Lato"/>
              <a:sym typeface="Lato"/>
            </a:endParaRPr>
          </a:p>
          <a:p>
            <a:pPr indent="0" lvl="0" marL="0" rtl="0" algn="l">
              <a:spcBef>
                <a:spcPts val="0"/>
              </a:spcBef>
              <a:spcAft>
                <a:spcPts val="0"/>
              </a:spcAft>
              <a:buNone/>
            </a:pPr>
            <a:r>
              <a:t/>
            </a:r>
            <a:endParaRPr sz="1800">
              <a:solidFill>
                <a:srgbClr val="0543B3"/>
              </a:solidFill>
              <a:latin typeface="Lato"/>
              <a:ea typeface="Lato"/>
              <a:cs typeface="Lato"/>
              <a:sym typeface="Lato"/>
            </a:endParaRPr>
          </a:p>
        </p:txBody>
      </p:sp>
      <p:sp>
        <p:nvSpPr>
          <p:cNvPr id="196" name="Google Shape;196;p35"/>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9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Pros and cons of entrepreneurship</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97" name="Google Shape;197;p35"/>
          <p:cNvSpPr txBox="1"/>
          <p:nvPr/>
        </p:nvSpPr>
        <p:spPr>
          <a:xfrm>
            <a:off x="166550" y="4789500"/>
            <a:ext cx="3963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chemeClr val="accent2"/>
                </a:solidFill>
                <a:latin typeface="Lato"/>
                <a:ea typeface="Lato"/>
                <a:cs typeface="Lato"/>
                <a:sym typeface="Lato"/>
              </a:rPr>
              <a:t>https://www.youtube.com/watch?v=RN6fLLFVem4</a:t>
            </a:r>
            <a:endParaRPr>
              <a:solidFill>
                <a:schemeClr val="accent2"/>
              </a:solidFill>
              <a:latin typeface="Lato"/>
              <a:ea typeface="Lato"/>
              <a:cs typeface="Lato"/>
              <a:sym typeface="Lato"/>
            </a:endParaRPr>
          </a:p>
        </p:txBody>
      </p:sp>
      <p:sp>
        <p:nvSpPr>
          <p:cNvPr id="198" name="Google Shape;198;p35"/>
          <p:cNvSpPr txBox="1"/>
          <p:nvPr/>
        </p:nvSpPr>
        <p:spPr>
          <a:xfrm>
            <a:off x="8681175" y="350175"/>
            <a:ext cx="535200" cy="2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13</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6"/>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9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Pros and Cons of Entrepreneurship</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204" name="Google Shape;204;p36"/>
          <p:cNvSpPr txBox="1"/>
          <p:nvPr>
            <p:ph idx="2" type="ctrTitle"/>
          </p:nvPr>
        </p:nvSpPr>
        <p:spPr>
          <a:xfrm>
            <a:off x="2678650" y="979225"/>
            <a:ext cx="1056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600">
              <a:solidFill>
                <a:srgbClr val="93C47D"/>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lang="en-GB" sz="2600">
                <a:solidFill>
                  <a:srgbClr val="93C47D"/>
                </a:solidFill>
                <a:latin typeface="Lato Black"/>
                <a:ea typeface="Lato Black"/>
                <a:cs typeface="Lato Black"/>
                <a:sym typeface="Lato Black"/>
              </a:rPr>
              <a:t>Pros</a:t>
            </a:r>
            <a:endParaRPr b="1" i="0" sz="2600" u="none" cap="none" strike="noStrike">
              <a:solidFill>
                <a:srgbClr val="93C47D"/>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600" u="none" cap="none" strike="noStrike">
              <a:solidFill>
                <a:srgbClr val="93C47D"/>
              </a:solidFill>
              <a:latin typeface="Lato"/>
              <a:ea typeface="Lato"/>
              <a:cs typeface="Lato"/>
              <a:sym typeface="Lato"/>
            </a:endParaRPr>
          </a:p>
        </p:txBody>
      </p:sp>
      <p:sp>
        <p:nvSpPr>
          <p:cNvPr id="205" name="Google Shape;205;p36"/>
          <p:cNvSpPr txBox="1"/>
          <p:nvPr>
            <p:ph idx="3" type="ctrTitle"/>
          </p:nvPr>
        </p:nvSpPr>
        <p:spPr>
          <a:xfrm>
            <a:off x="4776675" y="979225"/>
            <a:ext cx="1056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600">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lang="en-GB" sz="2600">
                <a:solidFill>
                  <a:srgbClr val="FF0000"/>
                </a:solidFill>
                <a:latin typeface="Lato Black"/>
                <a:ea typeface="Lato Black"/>
                <a:cs typeface="Lato Black"/>
                <a:sym typeface="Lato Black"/>
              </a:rPr>
              <a:t>Cons</a:t>
            </a:r>
            <a:endParaRPr b="1" i="0" sz="2600" u="none" cap="none" strike="noStrike">
              <a:solidFill>
                <a:srgbClr val="FF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600" u="none" cap="none" strike="noStrike">
              <a:solidFill>
                <a:schemeClr val="accent2"/>
              </a:solidFill>
              <a:latin typeface="Lato"/>
              <a:ea typeface="Lato"/>
              <a:cs typeface="Lato"/>
              <a:sym typeface="Lato"/>
            </a:endParaRPr>
          </a:p>
        </p:txBody>
      </p:sp>
      <p:sp>
        <p:nvSpPr>
          <p:cNvPr id="206" name="Google Shape;206;p36"/>
          <p:cNvSpPr txBox="1"/>
          <p:nvPr/>
        </p:nvSpPr>
        <p:spPr>
          <a:xfrm>
            <a:off x="219325" y="1485750"/>
            <a:ext cx="147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Compensation</a:t>
            </a:r>
            <a:endParaRPr/>
          </a:p>
        </p:txBody>
      </p:sp>
      <p:sp>
        <p:nvSpPr>
          <p:cNvPr id="207" name="Google Shape;207;p36"/>
          <p:cNvSpPr txBox="1"/>
          <p:nvPr/>
        </p:nvSpPr>
        <p:spPr>
          <a:xfrm>
            <a:off x="219325" y="2171550"/>
            <a:ext cx="147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Work Schedule</a:t>
            </a:r>
            <a:endParaRPr/>
          </a:p>
        </p:txBody>
      </p:sp>
      <p:sp>
        <p:nvSpPr>
          <p:cNvPr id="208" name="Google Shape;208;p36"/>
          <p:cNvSpPr txBox="1"/>
          <p:nvPr/>
        </p:nvSpPr>
        <p:spPr>
          <a:xfrm>
            <a:off x="219325" y="2857350"/>
            <a:ext cx="158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Responsibility</a:t>
            </a:r>
            <a:endParaRPr/>
          </a:p>
        </p:txBody>
      </p:sp>
      <p:sp>
        <p:nvSpPr>
          <p:cNvPr id="209" name="Google Shape;209;p36"/>
          <p:cNvSpPr txBox="1"/>
          <p:nvPr/>
        </p:nvSpPr>
        <p:spPr>
          <a:xfrm>
            <a:off x="205675" y="3543150"/>
            <a:ext cx="169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Work Environment</a:t>
            </a:r>
            <a:endParaRPr/>
          </a:p>
        </p:txBody>
      </p:sp>
      <p:sp>
        <p:nvSpPr>
          <p:cNvPr id="210" name="Google Shape;210;p36"/>
          <p:cNvSpPr txBox="1"/>
          <p:nvPr/>
        </p:nvSpPr>
        <p:spPr>
          <a:xfrm>
            <a:off x="205675" y="4197875"/>
            <a:ext cx="169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Competition</a:t>
            </a:r>
            <a:endParaRPr/>
          </a:p>
        </p:txBody>
      </p:sp>
      <p:sp>
        <p:nvSpPr>
          <p:cNvPr id="211" name="Google Shape;211;p36"/>
          <p:cNvSpPr txBox="1"/>
          <p:nvPr/>
        </p:nvSpPr>
        <p:spPr>
          <a:xfrm>
            <a:off x="4388325" y="1457450"/>
            <a:ext cx="1833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t>Often the last to be paid</a:t>
            </a:r>
            <a:endParaRPr sz="1200"/>
          </a:p>
        </p:txBody>
      </p:sp>
      <p:sp>
        <p:nvSpPr>
          <p:cNvPr id="212" name="Google Shape;212;p36"/>
          <p:cNvSpPr txBox="1"/>
          <p:nvPr/>
        </p:nvSpPr>
        <p:spPr>
          <a:xfrm>
            <a:off x="2290300" y="2002200"/>
            <a:ext cx="1833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t>Can establish a flexible working schedule to meet their needs</a:t>
            </a:r>
            <a:endParaRPr sz="1200"/>
          </a:p>
        </p:txBody>
      </p:sp>
      <p:sp>
        <p:nvSpPr>
          <p:cNvPr id="213" name="Google Shape;213;p36"/>
          <p:cNvSpPr txBox="1"/>
          <p:nvPr/>
        </p:nvSpPr>
        <p:spPr>
          <a:xfrm>
            <a:off x="4388325" y="2857350"/>
            <a:ext cx="183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t>All responsibility falls on their shoulders</a:t>
            </a:r>
            <a:endParaRPr sz="1200"/>
          </a:p>
        </p:txBody>
      </p:sp>
      <p:sp>
        <p:nvSpPr>
          <p:cNvPr id="214" name="Google Shape;214;p36"/>
          <p:cNvSpPr txBox="1"/>
          <p:nvPr/>
        </p:nvSpPr>
        <p:spPr>
          <a:xfrm>
            <a:off x="2290300" y="3411450"/>
            <a:ext cx="1833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t>Has the freedom to choose their own work environment</a:t>
            </a:r>
            <a:endParaRPr sz="1200"/>
          </a:p>
        </p:txBody>
      </p:sp>
      <p:sp>
        <p:nvSpPr>
          <p:cNvPr id="215" name="Google Shape;215;p36"/>
          <p:cNvSpPr txBox="1"/>
          <p:nvPr/>
        </p:nvSpPr>
        <p:spPr>
          <a:xfrm>
            <a:off x="2290300" y="4120925"/>
            <a:ext cx="183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t>Is not in competition with other colleagues</a:t>
            </a:r>
            <a:endParaRPr sz="1200"/>
          </a:p>
        </p:txBody>
      </p:sp>
      <p:sp>
        <p:nvSpPr>
          <p:cNvPr id="216" name="Google Shape;216;p36"/>
          <p:cNvSpPr txBox="1"/>
          <p:nvPr/>
        </p:nvSpPr>
        <p:spPr>
          <a:xfrm>
            <a:off x="6950700" y="1101750"/>
            <a:ext cx="1936500" cy="31401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chemeClr val="accent2"/>
                </a:solidFill>
              </a:rPr>
              <a:t>On the left are some of the pros and cons from the video you’ve just watched.</a:t>
            </a:r>
            <a:endParaRPr sz="1600">
              <a:solidFill>
                <a:schemeClr val="accent2"/>
              </a:solidFill>
            </a:endParaRPr>
          </a:p>
          <a:p>
            <a:pPr indent="0" lvl="0" marL="0" rtl="0" algn="l">
              <a:spcBef>
                <a:spcPts val="0"/>
              </a:spcBef>
              <a:spcAft>
                <a:spcPts val="0"/>
              </a:spcAft>
              <a:buNone/>
            </a:pPr>
            <a:r>
              <a:t/>
            </a:r>
            <a:endParaRPr sz="1600">
              <a:solidFill>
                <a:schemeClr val="accent2"/>
              </a:solidFill>
            </a:endParaRPr>
          </a:p>
          <a:p>
            <a:pPr indent="0" lvl="0" marL="0" rtl="0" algn="l">
              <a:spcBef>
                <a:spcPts val="0"/>
              </a:spcBef>
              <a:spcAft>
                <a:spcPts val="0"/>
              </a:spcAft>
              <a:buNone/>
            </a:pPr>
            <a:r>
              <a:rPr lang="en-GB" sz="1600">
                <a:solidFill>
                  <a:schemeClr val="accent2"/>
                </a:solidFill>
              </a:rPr>
              <a:t>Looking at the statements in bold, can </a:t>
            </a:r>
            <a:r>
              <a:rPr lang="en-GB" sz="1600">
                <a:solidFill>
                  <a:schemeClr val="accent2"/>
                </a:solidFill>
              </a:rPr>
              <a:t>you</a:t>
            </a:r>
            <a:r>
              <a:rPr lang="en-GB" sz="1600">
                <a:solidFill>
                  <a:schemeClr val="accent2"/>
                </a:solidFill>
              </a:rPr>
              <a:t> identify how each pro/con may be seen the other way?</a:t>
            </a:r>
            <a:endParaRPr sz="1600">
              <a:solidFill>
                <a:schemeClr val="accent2"/>
              </a:solidFill>
            </a:endParaRPr>
          </a:p>
        </p:txBody>
      </p:sp>
      <p:sp>
        <p:nvSpPr>
          <p:cNvPr id="217" name="Google Shape;217;p36"/>
          <p:cNvSpPr txBox="1"/>
          <p:nvPr/>
        </p:nvSpPr>
        <p:spPr>
          <a:xfrm>
            <a:off x="2290300" y="1457450"/>
            <a:ext cx="1833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6AA84F"/>
                </a:solidFill>
              </a:rPr>
              <a:t>Determines own pay</a:t>
            </a:r>
            <a:endParaRPr b="1" sz="1200">
              <a:solidFill>
                <a:srgbClr val="6AA84F"/>
              </a:solidFill>
            </a:endParaRPr>
          </a:p>
        </p:txBody>
      </p:sp>
      <p:sp>
        <p:nvSpPr>
          <p:cNvPr id="218" name="Google Shape;218;p36"/>
          <p:cNvSpPr txBox="1"/>
          <p:nvPr/>
        </p:nvSpPr>
        <p:spPr>
          <a:xfrm>
            <a:off x="4324650" y="2094600"/>
            <a:ext cx="183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FF0000"/>
                </a:solidFill>
              </a:rPr>
              <a:t>Some people work better with structure</a:t>
            </a:r>
            <a:endParaRPr b="1" sz="1200">
              <a:solidFill>
                <a:srgbClr val="FF0000"/>
              </a:solidFill>
            </a:endParaRPr>
          </a:p>
        </p:txBody>
      </p:sp>
      <p:sp>
        <p:nvSpPr>
          <p:cNvPr id="219" name="Google Shape;219;p36"/>
          <p:cNvSpPr txBox="1"/>
          <p:nvPr/>
        </p:nvSpPr>
        <p:spPr>
          <a:xfrm>
            <a:off x="1804225" y="2726475"/>
            <a:ext cx="2564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6AA84F"/>
                </a:solidFill>
              </a:rPr>
              <a:t>Doesn’t have to answer to anyone. Can make all decisions independently </a:t>
            </a:r>
            <a:endParaRPr b="1" sz="1200">
              <a:solidFill>
                <a:srgbClr val="6AA84F"/>
              </a:solidFill>
            </a:endParaRPr>
          </a:p>
        </p:txBody>
      </p:sp>
      <p:sp>
        <p:nvSpPr>
          <p:cNvPr id="220" name="Google Shape;220;p36"/>
          <p:cNvSpPr txBox="1"/>
          <p:nvPr/>
        </p:nvSpPr>
        <p:spPr>
          <a:xfrm>
            <a:off x="4166100" y="3411450"/>
            <a:ext cx="2150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FF0000"/>
                </a:solidFill>
              </a:rPr>
              <a:t>May have to run business from an environment </a:t>
            </a:r>
            <a:r>
              <a:rPr b="1" lang="en-GB" sz="1200">
                <a:solidFill>
                  <a:srgbClr val="FF0000"/>
                </a:solidFill>
              </a:rPr>
              <a:t>suited</a:t>
            </a:r>
            <a:r>
              <a:rPr b="1" lang="en-GB" sz="1200">
                <a:solidFill>
                  <a:srgbClr val="FF0000"/>
                </a:solidFill>
              </a:rPr>
              <a:t> to other purposes</a:t>
            </a:r>
            <a:endParaRPr b="1" sz="1200">
              <a:solidFill>
                <a:srgbClr val="FF0000"/>
              </a:solidFill>
            </a:endParaRPr>
          </a:p>
        </p:txBody>
      </p:sp>
      <p:sp>
        <p:nvSpPr>
          <p:cNvPr id="221" name="Google Shape;221;p36"/>
          <p:cNvSpPr txBox="1"/>
          <p:nvPr/>
        </p:nvSpPr>
        <p:spPr>
          <a:xfrm>
            <a:off x="4324650" y="4120925"/>
            <a:ext cx="183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rgbClr val="FF0000"/>
                </a:solidFill>
              </a:rPr>
              <a:t>Is in competition with other businesses</a:t>
            </a:r>
            <a:endParaRPr b="1" sz="1200">
              <a:solidFill>
                <a:srgbClr val="FF0000"/>
              </a:solidFill>
            </a:endParaRPr>
          </a:p>
        </p:txBody>
      </p:sp>
      <p:sp>
        <p:nvSpPr>
          <p:cNvPr id="222" name="Google Shape;222;p36"/>
          <p:cNvSpPr txBox="1"/>
          <p:nvPr/>
        </p:nvSpPr>
        <p:spPr>
          <a:xfrm>
            <a:off x="8801900" y="348775"/>
            <a:ext cx="535200" cy="2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14</a:t>
            </a:r>
            <a:endParaRPr b="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6" name="Shape 226"/>
        <p:cNvGrpSpPr/>
        <p:nvPr/>
      </p:nvGrpSpPr>
      <p:grpSpPr>
        <a:xfrm>
          <a:off x="0" y="0"/>
          <a:ext cx="0" cy="0"/>
          <a:chOff x="0" y="0"/>
          <a:chExt cx="0" cy="0"/>
        </a:xfrm>
      </p:grpSpPr>
      <p:sp>
        <p:nvSpPr>
          <p:cNvPr id="227" name="Google Shape;227;p37"/>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28" name="Google Shape;228;p3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7"/>
          <p:cNvSpPr txBox="1"/>
          <p:nvPr/>
        </p:nvSpPr>
        <p:spPr>
          <a:xfrm>
            <a:off x="488175" y="1431400"/>
            <a:ext cx="7274100" cy="30597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Define what it means to be an entrepreneur </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Assess the pros and cons of entrepreneurship vs other jobs </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Practise the enterprise skills needed to be an entrepreneur</a:t>
            </a:r>
            <a:endParaRPr b="1" sz="2200">
              <a:solidFill>
                <a:srgbClr val="00FF00"/>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chemeClr val="lt1"/>
              </a:solidFill>
              <a:latin typeface="Lato"/>
              <a:ea typeface="Lato"/>
              <a:cs typeface="Lato"/>
              <a:sym typeface="Lato"/>
            </a:endParaRPr>
          </a:p>
        </p:txBody>
      </p:sp>
      <p:sp>
        <p:nvSpPr>
          <p:cNvPr id="230" name="Google Shape;230;p37"/>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8"/>
          <p:cNvSpPr txBox="1"/>
          <p:nvPr/>
        </p:nvSpPr>
        <p:spPr>
          <a:xfrm>
            <a:off x="205675" y="1190000"/>
            <a:ext cx="6958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543B3"/>
                </a:solidFill>
                <a:latin typeface="Lato"/>
                <a:ea typeface="Lato"/>
                <a:cs typeface="Lato"/>
                <a:sym typeface="Lato"/>
              </a:rPr>
              <a:t>You</a:t>
            </a:r>
            <a:r>
              <a:rPr b="1" lang="en-GB" sz="1600">
                <a:solidFill>
                  <a:srgbClr val="0543B3"/>
                </a:solidFill>
                <a:latin typeface="Lato"/>
                <a:ea typeface="Lato"/>
                <a:cs typeface="Lato"/>
                <a:sym typeface="Lato"/>
              </a:rPr>
              <a:t> are all entrepreneurs for the day!</a:t>
            </a:r>
            <a:endParaRPr b="1" sz="1600">
              <a:solidFill>
                <a:srgbClr val="0543B3"/>
              </a:solidFill>
              <a:latin typeface="Lato"/>
              <a:ea typeface="Lato"/>
              <a:cs typeface="Lato"/>
              <a:sym typeface="Lato"/>
            </a:endParaRPr>
          </a:p>
          <a:p>
            <a:pPr indent="0" lvl="0" marL="0" rtl="0" algn="l">
              <a:spcBef>
                <a:spcPts val="0"/>
              </a:spcBef>
              <a:spcAft>
                <a:spcPts val="0"/>
              </a:spcAft>
              <a:buNone/>
            </a:pPr>
            <a:br>
              <a:rPr b="1" lang="en-GB" sz="1600">
                <a:solidFill>
                  <a:srgbClr val="0543B3"/>
                </a:solidFill>
                <a:latin typeface="Lato"/>
                <a:ea typeface="Lato"/>
                <a:cs typeface="Lato"/>
                <a:sym typeface="Lato"/>
              </a:rPr>
            </a:br>
            <a:r>
              <a:rPr lang="en-GB" sz="1600">
                <a:solidFill>
                  <a:srgbClr val="0543B3"/>
                </a:solidFill>
                <a:latin typeface="Lato"/>
                <a:ea typeface="Lato"/>
                <a:cs typeface="Lato"/>
                <a:sym typeface="Lato"/>
              </a:rPr>
              <a:t>In groups create a business plan for an exciting, new start-up. You’ll need to think about the product or service you will sell, how you’ll market it, and how you’ll structure your organisation.</a:t>
            </a:r>
            <a:endParaRPr sz="1600">
              <a:solidFill>
                <a:srgbClr val="0543B3"/>
              </a:solidFill>
              <a:latin typeface="Lato"/>
              <a:ea typeface="Lato"/>
              <a:cs typeface="Lato"/>
              <a:sym typeface="Lato"/>
            </a:endParaRPr>
          </a:p>
          <a:p>
            <a:pPr indent="0" lvl="0" marL="0" rtl="0" algn="l">
              <a:spcBef>
                <a:spcPts val="0"/>
              </a:spcBef>
              <a:spcAft>
                <a:spcPts val="0"/>
              </a:spcAft>
              <a:buNone/>
            </a:pPr>
            <a:r>
              <a:t/>
            </a:r>
            <a:endParaRPr sz="1600">
              <a:solidFill>
                <a:srgbClr val="0543B3"/>
              </a:solidFill>
              <a:latin typeface="Lato"/>
              <a:ea typeface="Lato"/>
              <a:cs typeface="Lato"/>
              <a:sym typeface="Lato"/>
            </a:endParaRPr>
          </a:p>
          <a:p>
            <a:pPr indent="0" lvl="0" marL="0" rtl="0" algn="l">
              <a:spcBef>
                <a:spcPts val="0"/>
              </a:spcBef>
              <a:spcAft>
                <a:spcPts val="0"/>
              </a:spcAft>
              <a:buNone/>
            </a:pPr>
            <a:r>
              <a:rPr lang="en-GB" sz="1600">
                <a:solidFill>
                  <a:srgbClr val="0543B3"/>
                </a:solidFill>
                <a:latin typeface="Lato"/>
                <a:ea typeface="Lato"/>
                <a:cs typeface="Lato"/>
                <a:sym typeface="Lato"/>
              </a:rPr>
              <a:t>Crucial to this is understanding the </a:t>
            </a:r>
            <a:r>
              <a:rPr lang="en-GB" sz="1600">
                <a:solidFill>
                  <a:srgbClr val="0543B3"/>
                </a:solidFill>
                <a:latin typeface="Lato"/>
                <a:ea typeface="Lato"/>
                <a:cs typeface="Lato"/>
                <a:sym typeface="Lato"/>
              </a:rPr>
              <a:t>skills </a:t>
            </a:r>
            <a:r>
              <a:rPr lang="en-GB" sz="1600">
                <a:solidFill>
                  <a:srgbClr val="0543B3"/>
                </a:solidFill>
                <a:latin typeface="Lato"/>
                <a:ea typeface="Lato"/>
                <a:cs typeface="Lato"/>
                <a:sym typeface="Lato"/>
              </a:rPr>
              <a:t>that will be necessary to establish and grow your business, so be sure to make a note of this as you go along</a:t>
            </a:r>
            <a:endParaRPr sz="1600">
              <a:solidFill>
                <a:srgbClr val="0543B3"/>
              </a:solidFill>
              <a:latin typeface="Lato"/>
              <a:ea typeface="Lato"/>
              <a:cs typeface="Lato"/>
              <a:sym typeface="Lato"/>
            </a:endParaRPr>
          </a:p>
          <a:p>
            <a:pPr indent="0" lvl="0" marL="0" rtl="0" algn="l">
              <a:spcBef>
                <a:spcPts val="0"/>
              </a:spcBef>
              <a:spcAft>
                <a:spcPts val="0"/>
              </a:spcAft>
              <a:buNone/>
            </a:pPr>
            <a:r>
              <a:t/>
            </a:r>
            <a:endParaRPr sz="1600">
              <a:solidFill>
                <a:srgbClr val="0543B3"/>
              </a:solidFill>
              <a:latin typeface="Lato"/>
              <a:ea typeface="Lato"/>
              <a:cs typeface="Lato"/>
              <a:sym typeface="Lato"/>
            </a:endParaRPr>
          </a:p>
        </p:txBody>
      </p:sp>
      <p:sp>
        <p:nvSpPr>
          <p:cNvPr id="236" name="Google Shape;236;p38"/>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sz="29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Starting a Business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237" name="Google Shape;237;p38"/>
          <p:cNvSpPr txBox="1"/>
          <p:nvPr/>
        </p:nvSpPr>
        <p:spPr>
          <a:xfrm>
            <a:off x="205675" y="3425000"/>
            <a:ext cx="7699500" cy="9234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chemeClr val="accent2"/>
                </a:solidFill>
                <a:latin typeface="Lato"/>
                <a:ea typeface="Lato"/>
                <a:cs typeface="Lato"/>
                <a:sym typeface="Lato"/>
              </a:rPr>
              <a:t>Stretch</a:t>
            </a:r>
            <a:endParaRPr b="1" sz="1600">
              <a:solidFill>
                <a:schemeClr val="accent2"/>
              </a:solidFill>
              <a:latin typeface="Lato"/>
              <a:ea typeface="Lato"/>
              <a:cs typeface="Lato"/>
              <a:sym typeface="Lato"/>
            </a:endParaRPr>
          </a:p>
          <a:p>
            <a:pPr indent="0" lvl="0" marL="0" rtl="0" algn="l">
              <a:spcBef>
                <a:spcPts val="0"/>
              </a:spcBef>
              <a:spcAft>
                <a:spcPts val="0"/>
              </a:spcAft>
              <a:buNone/>
            </a:pPr>
            <a:r>
              <a:rPr lang="en-GB" sz="1600">
                <a:solidFill>
                  <a:schemeClr val="accent2"/>
                </a:solidFill>
                <a:latin typeface="Lato"/>
                <a:ea typeface="Lato"/>
                <a:cs typeface="Lato"/>
                <a:sym typeface="Lato"/>
              </a:rPr>
              <a:t>You’ve managed to secure a start-up loan of £10,000. Allocate these funds to the different expenses that you will have when starting your business</a:t>
            </a:r>
            <a:endParaRPr sz="1600">
              <a:solidFill>
                <a:schemeClr val="accent2"/>
              </a:solidFill>
              <a:latin typeface="Lato"/>
              <a:ea typeface="Lato"/>
              <a:cs typeface="Lato"/>
              <a:sym typeface="Lato"/>
            </a:endParaRPr>
          </a:p>
        </p:txBody>
      </p:sp>
      <p:sp>
        <p:nvSpPr>
          <p:cNvPr id="238" name="Google Shape;238;p38"/>
          <p:cNvSpPr txBox="1"/>
          <p:nvPr/>
        </p:nvSpPr>
        <p:spPr>
          <a:xfrm>
            <a:off x="205675" y="4732700"/>
            <a:ext cx="2837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1000">
                <a:solidFill>
                  <a:schemeClr val="accent2"/>
                </a:solidFill>
                <a:latin typeface="Lato"/>
                <a:ea typeface="Lato"/>
                <a:cs typeface="Lato"/>
                <a:sym typeface="Lato"/>
              </a:rPr>
              <a:t>Resource 1: Business Plan</a:t>
            </a:r>
            <a:endParaRPr b="1" i="1" sz="1000">
              <a:solidFill>
                <a:schemeClr val="accent2"/>
              </a:solidFill>
              <a:latin typeface="Lato"/>
              <a:ea typeface="Lato"/>
              <a:cs typeface="Lato"/>
              <a:sym typeface="Lato"/>
            </a:endParaRPr>
          </a:p>
        </p:txBody>
      </p:sp>
      <p:pic>
        <p:nvPicPr>
          <p:cNvPr id="239" name="Google Shape;239;p38"/>
          <p:cNvPicPr preferRelativeResize="0"/>
          <p:nvPr/>
        </p:nvPicPr>
        <p:blipFill>
          <a:blip r:embed="rId3">
            <a:alphaModFix/>
          </a:blip>
          <a:stretch>
            <a:fillRect/>
          </a:stretch>
        </p:blipFill>
        <p:spPr>
          <a:xfrm>
            <a:off x="7446351" y="1698563"/>
            <a:ext cx="1444820" cy="1444820"/>
          </a:xfrm>
          <a:prstGeom prst="rect">
            <a:avLst/>
          </a:prstGeom>
          <a:noFill/>
          <a:ln>
            <a:noFill/>
          </a:ln>
        </p:spPr>
      </p:pic>
      <p:sp>
        <p:nvSpPr>
          <p:cNvPr id="240" name="Google Shape;240;p38"/>
          <p:cNvSpPr txBox="1"/>
          <p:nvPr/>
        </p:nvSpPr>
        <p:spPr>
          <a:xfrm>
            <a:off x="8368325" y="354775"/>
            <a:ext cx="820200" cy="285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a:latin typeface="Lato"/>
                <a:ea typeface="Lato"/>
                <a:cs typeface="Lato"/>
                <a:sym typeface="Lato"/>
              </a:rPr>
              <a:t>16</a:t>
            </a:r>
            <a:endParaRPr b="1">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9"/>
          <p:cNvSpPr txBox="1"/>
          <p:nvPr>
            <p:ph idx="12" type="sldNum"/>
          </p:nvPr>
        </p:nvSpPr>
        <p:spPr>
          <a:xfrm>
            <a:off x="8389675" y="373500"/>
            <a:ext cx="693600" cy="266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18</a:t>
            </a:r>
            <a:endParaRPr>
              <a:latin typeface="Lato"/>
              <a:ea typeface="Lato"/>
              <a:cs typeface="Lato"/>
              <a:sym typeface="Lato"/>
            </a:endParaRPr>
          </a:p>
        </p:txBody>
      </p:sp>
      <p:sp>
        <p:nvSpPr>
          <p:cNvPr id="246" name="Google Shape;246;p39"/>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Learning review</a:t>
            </a:r>
            <a:endParaRPr b="1" sz="2900">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What comes to mind when you hear the word</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247" name="Google Shape;247;p39"/>
          <p:cNvSpPr/>
          <p:nvPr/>
        </p:nvSpPr>
        <p:spPr>
          <a:xfrm>
            <a:off x="4868199" y="1723850"/>
            <a:ext cx="4010472" cy="2037312"/>
          </a:xfrm>
          <a:prstGeom prst="irregularSeal1">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2600">
                <a:solidFill>
                  <a:schemeClr val="lt1"/>
                </a:solidFill>
                <a:latin typeface="Lato Black"/>
                <a:ea typeface="Lato Black"/>
                <a:cs typeface="Lato Black"/>
                <a:sym typeface="Lato Black"/>
              </a:rPr>
              <a:t>Entrepreneur</a:t>
            </a:r>
            <a:endParaRPr sz="2600">
              <a:solidFill>
                <a:schemeClr val="lt1"/>
              </a:solidFill>
              <a:latin typeface="Lato Black"/>
              <a:ea typeface="Lato Black"/>
              <a:cs typeface="Lato Black"/>
              <a:sym typeface="Lato Black"/>
            </a:endParaRPr>
          </a:p>
        </p:txBody>
      </p:sp>
      <p:sp>
        <p:nvSpPr>
          <p:cNvPr id="248" name="Google Shape;248;p39"/>
          <p:cNvSpPr txBox="1"/>
          <p:nvPr/>
        </p:nvSpPr>
        <p:spPr>
          <a:xfrm>
            <a:off x="205675" y="1429950"/>
            <a:ext cx="44598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latin typeface="Lato"/>
                <a:ea typeface="Lato"/>
                <a:cs typeface="Lato"/>
                <a:sym typeface="Lato"/>
              </a:rPr>
              <a:t>Look back at your mindmap from the beginning of the lesson.</a:t>
            </a:r>
            <a:endParaRPr sz="22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a:p>
            <a:pPr indent="0" lvl="0" marL="0" rtl="0" algn="l">
              <a:spcBef>
                <a:spcPts val="0"/>
              </a:spcBef>
              <a:spcAft>
                <a:spcPts val="0"/>
              </a:spcAft>
              <a:buNone/>
            </a:pPr>
            <a:r>
              <a:rPr lang="en-GB" sz="2200">
                <a:latin typeface="Lato"/>
                <a:ea typeface="Lato"/>
                <a:cs typeface="Lato"/>
                <a:sym typeface="Lato"/>
              </a:rPr>
              <a:t>Using a different colour add anything new that you have </a:t>
            </a:r>
            <a:r>
              <a:rPr lang="en-GB" sz="2200">
                <a:latin typeface="Lato"/>
                <a:ea typeface="Lato"/>
                <a:cs typeface="Lato"/>
                <a:sym typeface="Lato"/>
              </a:rPr>
              <a:t>learnt</a:t>
            </a:r>
            <a:r>
              <a:rPr lang="en-GB" sz="2200">
                <a:latin typeface="Lato"/>
                <a:ea typeface="Lato"/>
                <a:cs typeface="Lato"/>
                <a:sym typeface="Lato"/>
              </a:rPr>
              <a:t> this lesson about entrepreneurship.</a:t>
            </a:r>
            <a:endParaRPr sz="22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a:p>
            <a:pPr indent="0" lvl="0" marL="0" rtl="0" algn="l">
              <a:spcBef>
                <a:spcPts val="0"/>
              </a:spcBef>
              <a:spcAft>
                <a:spcPts val="0"/>
              </a:spcAft>
              <a:buNone/>
            </a:pPr>
            <a:r>
              <a:t/>
            </a:r>
            <a:endParaRPr sz="22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52" name="Shape 252"/>
        <p:cNvGrpSpPr/>
        <p:nvPr/>
      </p:nvGrpSpPr>
      <p:grpSpPr>
        <a:xfrm>
          <a:off x="0" y="0"/>
          <a:ext cx="0" cy="0"/>
          <a:chOff x="0" y="0"/>
          <a:chExt cx="0" cy="0"/>
        </a:xfrm>
      </p:grpSpPr>
      <p:sp>
        <p:nvSpPr>
          <p:cNvPr id="253" name="Google Shape;253;p40"/>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254" name="Google Shape;254;p40"/>
          <p:cNvSpPr/>
          <p:nvPr/>
        </p:nvSpPr>
        <p:spPr>
          <a:xfrm>
            <a:off x="586950" y="1456350"/>
            <a:ext cx="7970100" cy="2230800"/>
          </a:xfrm>
          <a:prstGeom prst="rect">
            <a:avLst/>
          </a:prstGeom>
          <a:solidFill>
            <a:schemeClr val="accent1"/>
          </a:solidFill>
          <a:ln cap="flat" cmpd="sng" w="9525">
            <a:solidFill>
              <a:srgbClr val="262A3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FF8022"/>
                </a:solidFill>
                <a:latin typeface="Lato Black"/>
                <a:ea typeface="Lato Black"/>
                <a:cs typeface="Lato Black"/>
                <a:sym typeface="Lato Black"/>
              </a:rPr>
              <a:t>INSERT KEY TAKEAWAYS SLIDE </a:t>
            </a:r>
            <a:endParaRPr sz="3200">
              <a:solidFill>
                <a:srgbClr val="FF8022"/>
              </a:solidFill>
              <a:latin typeface="Lato Black"/>
              <a:ea typeface="Lato Black"/>
              <a:cs typeface="Lato Black"/>
              <a:sym typeface="Lato Black"/>
            </a:endParaRPr>
          </a:p>
        </p:txBody>
      </p:sp>
      <p:sp>
        <p:nvSpPr>
          <p:cNvPr id="255" name="Google Shape;255;p40"/>
          <p:cNvSpPr txBox="1"/>
          <p:nvPr/>
        </p:nvSpPr>
        <p:spPr>
          <a:xfrm>
            <a:off x="8789825" y="360775"/>
            <a:ext cx="547500" cy="1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19</a:t>
            </a:r>
            <a:endParaRPr b="1">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 name="Shape 259"/>
        <p:cNvGrpSpPr/>
        <p:nvPr/>
      </p:nvGrpSpPr>
      <p:grpSpPr>
        <a:xfrm>
          <a:off x="0" y="0"/>
          <a:ext cx="0" cy="0"/>
          <a:chOff x="0" y="0"/>
          <a:chExt cx="0" cy="0"/>
        </a:xfrm>
      </p:grpSpPr>
      <p:sp>
        <p:nvSpPr>
          <p:cNvPr id="260" name="Google Shape;260;p4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261" name="Google Shape;261;p41"/>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1"/>
          <p:cNvSpPr txBox="1"/>
          <p:nvPr/>
        </p:nvSpPr>
        <p:spPr>
          <a:xfrm>
            <a:off x="488175" y="1431400"/>
            <a:ext cx="7274100" cy="30597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Define what it means to be an entrepreneur </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rgbClr val="00FF00"/>
              </a:solidFill>
              <a:latin typeface="Lato Light"/>
              <a:ea typeface="Lato Light"/>
              <a:cs typeface="Lato Light"/>
              <a:sym typeface="Lato Light"/>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Assess the pros and cons of entrepreneurship vs other jobs </a:t>
            </a:r>
            <a:endParaRPr sz="2200">
              <a:solidFill>
                <a:srgbClr val="00FF00"/>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rgbClr val="00FF00"/>
              </a:solidFill>
              <a:latin typeface="Lato Light"/>
              <a:ea typeface="Lato Light"/>
              <a:cs typeface="Lato Light"/>
              <a:sym typeface="Lato Light"/>
            </a:endParaRPr>
          </a:p>
          <a:p>
            <a:pPr indent="-368300" lvl="0" marL="457200" rtl="0" algn="l">
              <a:lnSpc>
                <a:spcPct val="107000"/>
              </a:lnSpc>
              <a:spcBef>
                <a:spcPts val="0"/>
              </a:spcBef>
              <a:spcAft>
                <a:spcPts val="0"/>
              </a:spcAft>
              <a:buClr>
                <a:srgbClr val="00FF00"/>
              </a:buClr>
              <a:buSzPts val="2200"/>
              <a:buFont typeface="Lato"/>
              <a:buChar char="●"/>
            </a:pPr>
            <a:r>
              <a:rPr b="1" lang="en-GB" sz="2200">
                <a:solidFill>
                  <a:srgbClr val="00FF00"/>
                </a:solidFill>
                <a:latin typeface="Lato"/>
                <a:ea typeface="Lato"/>
                <a:cs typeface="Lato"/>
                <a:sym typeface="Lato"/>
              </a:rPr>
              <a:t>Practise the enterprise skills needed to be an entrepreneur</a:t>
            </a:r>
            <a:endParaRPr b="1" sz="1600">
              <a:solidFill>
                <a:srgbClr val="00FF00"/>
              </a:solidFill>
              <a:latin typeface="Lato"/>
              <a:ea typeface="Lato"/>
              <a:cs typeface="Lato"/>
              <a:sym typeface="Lato"/>
            </a:endParaRPr>
          </a:p>
          <a:p>
            <a:pPr indent="0" lvl="0" marL="457200" marR="0" rtl="0" algn="l">
              <a:lnSpc>
                <a:spcPct val="107000"/>
              </a:lnSpc>
              <a:spcBef>
                <a:spcPts val="0"/>
              </a:spcBef>
              <a:spcAft>
                <a:spcPts val="0"/>
              </a:spcAft>
              <a:buNone/>
            </a:pPr>
            <a:r>
              <a:t/>
            </a:r>
            <a:endParaRPr b="1" sz="2200">
              <a:solidFill>
                <a:srgbClr val="00FF00"/>
              </a:solidFill>
              <a:latin typeface="Lato"/>
              <a:ea typeface="Lato"/>
              <a:cs typeface="Lato"/>
              <a:sym typeface="Lato"/>
            </a:endParaRPr>
          </a:p>
        </p:txBody>
      </p:sp>
      <p:sp>
        <p:nvSpPr>
          <p:cNvPr id="263" name="Google Shape;263;p41"/>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2</a:t>
            </a:r>
            <a:endParaRPr>
              <a:latin typeface="Lato"/>
              <a:ea typeface="Lato"/>
              <a:cs typeface="Lato"/>
              <a:sym typeface="Lato"/>
            </a:endParaRPr>
          </a:p>
        </p:txBody>
      </p:sp>
      <p:sp>
        <p:nvSpPr>
          <p:cNvPr id="100" name="Google Shape;100;p24"/>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101" name="Google Shape;101;p24"/>
          <p:cNvGraphicFramePr/>
          <p:nvPr/>
        </p:nvGraphicFramePr>
        <p:xfrm>
          <a:off x="257950" y="1721850"/>
          <a:ext cx="3000000" cy="3000000"/>
        </p:xfrm>
        <a:graphic>
          <a:graphicData uri="http://schemas.openxmlformats.org/drawingml/2006/table">
            <a:tbl>
              <a:tblPr>
                <a:noFill/>
                <a:tableStyleId>{C18A1A50-2FBD-42F6-BF06-41C29D117147}</a:tableStyleId>
              </a:tblPr>
              <a:tblGrid>
                <a:gridCol w="1437050"/>
                <a:gridCol w="1373025"/>
                <a:gridCol w="1501075"/>
                <a:gridCol w="1437050"/>
                <a:gridCol w="1437050"/>
                <a:gridCol w="1437050"/>
              </a:tblGrid>
              <a:tr h="3962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802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rgbClr val="0543B3"/>
                      </a:solidFill>
                      <a:prstDash val="solid"/>
                      <a:round/>
                      <a:headEnd len="sm" w="sm" type="none"/>
                      <a:tailEnd len="sm" w="sm" type="none"/>
                    </a:lnB>
                    <a:solidFill>
                      <a:srgbClr val="F9CB9C"/>
                    </a:solidFill>
                  </a:tcPr>
                </a:tc>
              </a:tr>
              <a:tr h="1463025">
                <a:tc>
                  <a:txBody>
                    <a:bodyPr/>
                    <a:lstStyle/>
                    <a:p>
                      <a:pPr indent="0" lvl="0" marL="0" marR="0" rtl="0" algn="ctr">
                        <a:lnSpc>
                          <a:spcPct val="100000"/>
                        </a:lnSpc>
                        <a:spcBef>
                          <a:spcPts val="0"/>
                        </a:spcBef>
                        <a:spcAft>
                          <a:spcPts val="0"/>
                        </a:spcAft>
                        <a:buClr>
                          <a:srgbClr val="000000"/>
                        </a:buClr>
                        <a:buSzPts val="1400"/>
                        <a:buFont typeface="Arial"/>
                        <a:buNone/>
                      </a:pPr>
                      <a:r>
                        <a:rPr lang="en-GB" sz="1300">
                          <a:solidFill>
                            <a:srgbClr val="262A33"/>
                          </a:solidFill>
                          <a:latin typeface="Lato"/>
                          <a:ea typeface="Lato"/>
                          <a:cs typeface="Lato"/>
                          <a:sym typeface="Lato"/>
                        </a:rPr>
                        <a:t>Careers in the City</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1400"/>
                        <a:buFont typeface="Arial"/>
                        <a:buNone/>
                      </a:pPr>
                      <a:r>
                        <a:rPr lang="en-GB" sz="1300">
                          <a:solidFill>
                            <a:schemeClr val="dk1"/>
                          </a:solidFill>
                          <a:latin typeface="Lato"/>
                          <a:ea typeface="Lato"/>
                          <a:cs typeface="Lato"/>
                          <a:sym typeface="Lato"/>
                        </a:rPr>
                        <a:t>Apprenticeships</a:t>
                      </a:r>
                      <a:endParaRPr sz="13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a:solidFill>
                            <a:schemeClr val="accent2"/>
                          </a:solidFill>
                          <a:latin typeface="Lato"/>
                          <a:ea typeface="Lato"/>
                          <a:cs typeface="Lato"/>
                          <a:sym typeface="Lato"/>
                        </a:rPr>
                        <a:t>Entrepreneurship</a:t>
                      </a:r>
                      <a:endParaRPr b="1" sz="1300" u="none" cap="none" strike="noStrike">
                        <a:solidFill>
                          <a:schemeClr val="accent2"/>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a:solidFill>
                            <a:srgbClr val="262A33"/>
                          </a:solidFill>
                          <a:latin typeface="Lato"/>
                          <a:ea typeface="Lato"/>
                          <a:cs typeface="Lato"/>
                          <a:sym typeface="Lato"/>
                        </a:rPr>
                        <a:t>Understanding gig work and employment rights</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a:solidFill>
                            <a:srgbClr val="262A33"/>
                          </a:solidFill>
                          <a:latin typeface="Lato"/>
                          <a:ea typeface="Lato"/>
                          <a:cs typeface="Lato"/>
                          <a:sym typeface="Lato"/>
                        </a:rPr>
                        <a:t>Speaking up at work</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300">
                          <a:solidFill>
                            <a:srgbClr val="262A33"/>
                          </a:solidFill>
                          <a:latin typeface="Lato"/>
                          <a:ea typeface="Lato"/>
                          <a:cs typeface="Lato"/>
                          <a:sym typeface="Lato"/>
                        </a:rPr>
                        <a:t>Decision- making </a:t>
                      </a:r>
                      <a:endParaRPr sz="1300">
                        <a:solidFill>
                          <a:srgbClr val="262A33"/>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lang="en-GB" sz="1300">
                          <a:solidFill>
                            <a:srgbClr val="262A33"/>
                          </a:solidFill>
                          <a:latin typeface="Lato"/>
                          <a:ea typeface="Lato"/>
                          <a:cs typeface="Lato"/>
                          <a:sym typeface="Lato"/>
                        </a:rPr>
                        <a:t>Creating a career plan</a:t>
                      </a:r>
                      <a:endParaRPr sz="13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7" name="Shape 267"/>
        <p:cNvGrpSpPr/>
        <p:nvPr/>
      </p:nvGrpSpPr>
      <p:grpSpPr>
        <a:xfrm>
          <a:off x="0" y="0"/>
          <a:ext cx="0" cy="0"/>
          <a:chOff x="0" y="0"/>
          <a:chExt cx="0" cy="0"/>
        </a:xfrm>
      </p:grpSpPr>
      <p:sp>
        <p:nvSpPr>
          <p:cNvPr id="268" name="Google Shape;268;p4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69" name="Google Shape;269;p42"/>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270" name="Google Shape;270;p42"/>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3"/>
          <p:cNvSpPr/>
          <p:nvPr/>
        </p:nvSpPr>
        <p:spPr>
          <a:xfrm>
            <a:off x="6177825" y="1336453"/>
            <a:ext cx="2846400" cy="14559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3"/>
          <p:cNvSpPr txBox="1"/>
          <p:nvPr/>
        </p:nvSpPr>
        <p:spPr>
          <a:xfrm>
            <a:off x="152000" y="30513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277" name="Google Shape;277;p43"/>
          <p:cNvSpPr txBox="1"/>
          <p:nvPr>
            <p:ph idx="4294967295"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b="1" lang="en-GB" sz="1400">
                <a:latin typeface="Lato"/>
                <a:ea typeface="Lato"/>
                <a:cs typeface="Lato"/>
                <a:sym typeface="Lato"/>
              </a:rPr>
              <a:t>24</a:t>
            </a:r>
            <a:endParaRPr b="1" sz="1400">
              <a:latin typeface="Lato"/>
              <a:ea typeface="Lato"/>
              <a:cs typeface="Lato"/>
              <a:sym typeface="Lato"/>
            </a:endParaRPr>
          </a:p>
        </p:txBody>
      </p:sp>
      <p:sp>
        <p:nvSpPr>
          <p:cNvPr id="278" name="Google Shape;278;p4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9" name="Google Shape;279;p43"/>
          <p:cNvGrpSpPr/>
          <p:nvPr/>
        </p:nvGrpSpPr>
        <p:grpSpPr>
          <a:xfrm>
            <a:off x="3164826" y="1336428"/>
            <a:ext cx="2846301" cy="1455957"/>
            <a:chOff x="3237025" y="1184050"/>
            <a:chExt cx="2914500" cy="2094300"/>
          </a:xfrm>
        </p:grpSpPr>
        <p:sp>
          <p:nvSpPr>
            <p:cNvPr id="280" name="Google Shape;280;p43"/>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1" name="Google Shape;281;p43"/>
            <p:cNvSpPr txBox="1"/>
            <p:nvPr/>
          </p:nvSpPr>
          <p:spPr>
            <a:xfrm>
              <a:off x="4896416" y="1358600"/>
              <a:ext cx="1204200" cy="1288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a:solidFill>
                    <a:schemeClr val="lt1"/>
                  </a:solidFill>
                  <a:latin typeface="Lato"/>
                  <a:ea typeface="Lato"/>
                  <a:cs typeface="Lato"/>
                  <a:sym typeface="Lato"/>
                </a:rPr>
                <a:t>Money Helper - </a:t>
              </a:r>
              <a:r>
                <a:rPr lang="en-GB" u="sng">
                  <a:solidFill>
                    <a:schemeClr val="lt1"/>
                  </a:solidFill>
                  <a:latin typeface="Lato"/>
                  <a:ea typeface="Lato"/>
                  <a:cs typeface="Lato"/>
                  <a:sym typeface="Lato"/>
                  <a:hlinkClick r:id="rId3">
                    <a:extLst>
                      <a:ext uri="{A12FA001-AC4F-418D-AE19-62706E023703}">
                        <ahyp:hlinkClr val="tx"/>
                      </a:ext>
                    </a:extLst>
                  </a:hlinkClick>
                </a:rPr>
                <a:t>Work</a:t>
              </a:r>
              <a:endParaRPr b="0" i="0" u="none" cap="none" strike="noStrike">
                <a:solidFill>
                  <a:schemeClr val="lt1"/>
                </a:solidFill>
                <a:latin typeface="Lato"/>
                <a:ea typeface="Lato"/>
                <a:cs typeface="Lato"/>
                <a:sym typeface="Lato"/>
              </a:endParaRPr>
            </a:p>
          </p:txBody>
        </p:sp>
      </p:grpSp>
      <p:grpSp>
        <p:nvGrpSpPr>
          <p:cNvPr id="282" name="Google Shape;282;p43"/>
          <p:cNvGrpSpPr/>
          <p:nvPr/>
        </p:nvGrpSpPr>
        <p:grpSpPr>
          <a:xfrm>
            <a:off x="152000" y="1336318"/>
            <a:ext cx="2846301" cy="1455957"/>
            <a:chOff x="463400" y="1321175"/>
            <a:chExt cx="2914500" cy="2094300"/>
          </a:xfrm>
        </p:grpSpPr>
        <p:sp>
          <p:nvSpPr>
            <p:cNvPr id="283" name="Google Shape;283;p43"/>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3"/>
            <p:cNvSpPr txBox="1"/>
            <p:nvPr/>
          </p:nvSpPr>
          <p:spPr>
            <a:xfrm>
              <a:off x="1284136" y="1648293"/>
              <a:ext cx="2032200" cy="57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a:solidFill>
                    <a:schemeClr val="lt1"/>
                  </a:solidFill>
                  <a:latin typeface="Lato"/>
                  <a:ea typeface="Lato"/>
                  <a:cs typeface="Lato"/>
                  <a:sym typeface="Lato"/>
                </a:rPr>
                <a:t>Citizens Advice - </a:t>
              </a:r>
              <a:r>
                <a:rPr lang="en-GB" u="sng">
                  <a:solidFill>
                    <a:schemeClr val="lt1"/>
                  </a:solidFill>
                  <a:latin typeface="Lato"/>
                  <a:ea typeface="Lato"/>
                  <a:cs typeface="Lato"/>
                  <a:sym typeface="Lato"/>
                  <a:hlinkClick r:id="rId4">
                    <a:extLst>
                      <a:ext uri="{A12FA001-AC4F-418D-AE19-62706E023703}">
                        <ahyp:hlinkClr val="tx"/>
                      </a:ext>
                    </a:extLst>
                  </a:hlinkClick>
                </a:rPr>
                <a:t>Work</a:t>
              </a:r>
              <a:endParaRPr i="0" u="none" cap="none" strike="noStrike">
                <a:solidFill>
                  <a:schemeClr val="lt1"/>
                </a:solidFill>
                <a:latin typeface="Lato"/>
                <a:ea typeface="Lato"/>
                <a:cs typeface="Lato"/>
                <a:sym typeface="Lato"/>
              </a:endParaRPr>
            </a:p>
          </p:txBody>
        </p:sp>
        <p:pic>
          <p:nvPicPr>
            <p:cNvPr id="285" name="Google Shape;285;p43"/>
            <p:cNvPicPr preferRelativeResize="0"/>
            <p:nvPr/>
          </p:nvPicPr>
          <p:blipFill rotWithShape="1">
            <a:blip r:embed="rId5">
              <a:alphaModFix/>
            </a:blip>
            <a:srcRect b="0" l="0" r="0" t="0"/>
            <a:stretch/>
          </p:blipFill>
          <p:spPr>
            <a:xfrm>
              <a:off x="532125" y="1499913"/>
              <a:ext cx="813554" cy="928675"/>
            </a:xfrm>
            <a:prstGeom prst="rect">
              <a:avLst/>
            </a:prstGeom>
            <a:noFill/>
            <a:ln>
              <a:noFill/>
            </a:ln>
          </p:spPr>
        </p:pic>
      </p:grpSp>
      <p:pic>
        <p:nvPicPr>
          <p:cNvPr id="286" name="Google Shape;286;p43"/>
          <p:cNvPicPr preferRelativeResize="0"/>
          <p:nvPr/>
        </p:nvPicPr>
        <p:blipFill rotWithShape="1">
          <a:blip r:embed="rId6">
            <a:alphaModFix/>
          </a:blip>
          <a:srcRect b="0" l="0" r="0" t="0"/>
          <a:stretch/>
        </p:blipFill>
        <p:spPr>
          <a:xfrm>
            <a:off x="3316625" y="1588813"/>
            <a:ext cx="1390650" cy="733425"/>
          </a:xfrm>
          <a:prstGeom prst="rect">
            <a:avLst/>
          </a:prstGeom>
          <a:noFill/>
          <a:ln cap="flat" cmpd="sng" w="28575">
            <a:solidFill>
              <a:srgbClr val="FF8022"/>
            </a:solidFill>
            <a:prstDash val="solid"/>
            <a:round/>
            <a:headEnd len="sm" w="sm" type="none"/>
            <a:tailEnd len="sm" w="sm" type="none"/>
          </a:ln>
        </p:spPr>
      </p:pic>
      <p:pic>
        <p:nvPicPr>
          <p:cNvPr id="287" name="Google Shape;287;p43"/>
          <p:cNvPicPr preferRelativeResize="0"/>
          <p:nvPr/>
        </p:nvPicPr>
        <p:blipFill rotWithShape="1">
          <a:blip r:embed="rId7">
            <a:alphaModFix/>
          </a:blip>
          <a:srcRect b="0" l="0" r="0" t="0"/>
          <a:stretch/>
        </p:blipFill>
        <p:spPr>
          <a:xfrm>
            <a:off x="6317000" y="1588825"/>
            <a:ext cx="1390650" cy="733425"/>
          </a:xfrm>
          <a:prstGeom prst="rect">
            <a:avLst/>
          </a:prstGeom>
          <a:noFill/>
          <a:ln cap="flat" cmpd="sng" w="28575">
            <a:solidFill>
              <a:schemeClr val="accent2"/>
            </a:solidFill>
            <a:prstDash val="solid"/>
            <a:round/>
            <a:headEnd len="sm" w="sm" type="none"/>
            <a:tailEnd len="sm" w="sm" type="none"/>
          </a:ln>
        </p:spPr>
      </p:pic>
      <p:sp>
        <p:nvSpPr>
          <p:cNvPr id="288" name="Google Shape;288;p43"/>
          <p:cNvSpPr txBox="1"/>
          <p:nvPr/>
        </p:nvSpPr>
        <p:spPr>
          <a:xfrm>
            <a:off x="7757180" y="1502750"/>
            <a:ext cx="1176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a:solidFill>
                  <a:schemeClr val="lt1"/>
                </a:solidFill>
                <a:latin typeface="Lato"/>
                <a:ea typeface="Lato"/>
                <a:cs typeface="Lato"/>
                <a:sym typeface="Lato"/>
              </a:rPr>
              <a:t>Gov UK - </a:t>
            </a:r>
            <a:r>
              <a:rPr lang="en-GB" u="sng">
                <a:solidFill>
                  <a:schemeClr val="lt1"/>
                </a:solidFill>
                <a:latin typeface="Lato"/>
                <a:ea typeface="Lato"/>
                <a:cs typeface="Lato"/>
                <a:sym typeface="Lato"/>
                <a:hlinkClick r:id="rId8">
                  <a:extLst>
                    <a:ext uri="{A12FA001-AC4F-418D-AE19-62706E023703}">
                      <ahyp:hlinkClr val="tx"/>
                    </a:ext>
                  </a:extLst>
                </a:hlinkClick>
              </a:rPr>
              <a:t>Workplace rights</a:t>
            </a:r>
            <a:r>
              <a:rPr lang="en-GB">
                <a:solidFill>
                  <a:schemeClr val="lt1"/>
                </a:solidFill>
                <a:latin typeface="Lato"/>
                <a:ea typeface="Lato"/>
                <a:cs typeface="Lato"/>
                <a:sym typeface="Lato"/>
              </a:rPr>
              <a:t> </a:t>
            </a:r>
            <a:endParaRPr i="0" u="none" cap="none" strike="noStrike">
              <a:solidFill>
                <a:schemeClr val="lt1"/>
              </a:solidFill>
              <a:latin typeface="Lato"/>
              <a:ea typeface="Lato"/>
              <a:cs typeface="Lato"/>
              <a:sym typeface="Lato"/>
            </a:endParaRPr>
          </a:p>
        </p:txBody>
      </p:sp>
      <p:sp>
        <p:nvSpPr>
          <p:cNvPr id="289" name="Google Shape;289;p43"/>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rgbClr val="FFFFFF"/>
                </a:solidFill>
                <a:latin typeface="Lato"/>
                <a:ea typeface="Lato"/>
                <a:cs typeface="Lato"/>
                <a:sym typeface="Lato"/>
              </a:rPr>
              <a:t>Services available for people who have concerns about their </a:t>
            </a:r>
            <a:r>
              <a:rPr b="1" lang="en-GB" sz="1800">
                <a:solidFill>
                  <a:srgbClr val="FFFFFF"/>
                </a:solidFill>
                <a:latin typeface="Lato"/>
                <a:ea typeface="Lato"/>
                <a:cs typeface="Lato"/>
                <a:sym typeface="Lato"/>
              </a:rPr>
              <a:t>rights at work</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5" name="Shape 105"/>
        <p:cNvGrpSpPr/>
        <p:nvPr/>
      </p:nvGrpSpPr>
      <p:grpSpPr>
        <a:xfrm>
          <a:off x="0" y="0"/>
          <a:ext cx="0" cy="0"/>
          <a:chOff x="0" y="0"/>
          <a:chExt cx="0" cy="0"/>
        </a:xfrm>
      </p:grpSpPr>
      <p:sp>
        <p:nvSpPr>
          <p:cNvPr id="106" name="Google Shape;106;p25"/>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Having a respectful learning environment</a:t>
            </a:r>
            <a:endParaRPr b="1" i="0" sz="2900" u="none" cap="none" strike="noStrike">
              <a:solidFill>
                <a:schemeClr val="accent2"/>
              </a:solidFill>
              <a:latin typeface="Lato"/>
              <a:ea typeface="Lato"/>
              <a:cs typeface="Lato"/>
              <a:sym typeface="Lato"/>
            </a:endParaRPr>
          </a:p>
        </p:txBody>
      </p:sp>
      <p:sp>
        <p:nvSpPr>
          <p:cNvPr id="107" name="Google Shape;107;p25"/>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listen to each other respectfully</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avoid making judgements or assumptions about others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comment on what has been said, not the person who has said it</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won’t put anyone on the spot and we have the right to pass</a:t>
            </a:r>
            <a:endParaRPr b="1"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b="1" i="0" lang="en-GB" sz="1600" u="none" cap="none" strike="noStrike">
                <a:solidFill>
                  <a:schemeClr val="accent2"/>
                </a:solidFill>
                <a:latin typeface="Lato"/>
                <a:ea typeface="Lato"/>
                <a:cs typeface="Lato"/>
                <a:sym typeface="Lato"/>
              </a:rPr>
              <a:t>We will not share personal stories or ask personal questions</a:t>
            </a:r>
            <a:endParaRPr b="1" i="0" sz="1600" u="none" cap="none" strike="noStrike">
              <a:solidFill>
                <a:schemeClr val="accent2"/>
              </a:solidFill>
              <a:latin typeface="Lato"/>
              <a:ea typeface="Lato"/>
              <a:cs typeface="Lato"/>
              <a:sym typeface="Lato"/>
            </a:endParaRPr>
          </a:p>
        </p:txBody>
      </p:sp>
      <p:sp>
        <p:nvSpPr>
          <p:cNvPr id="108" name="Google Shape;108;p25"/>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09" name="Google Shape;109;p25"/>
          <p:cNvSpPr/>
          <p:nvPr/>
        </p:nvSpPr>
        <p:spPr>
          <a:xfrm>
            <a:off x="360363" y="3453675"/>
            <a:ext cx="8214675" cy="657650"/>
          </a:xfrm>
          <a:prstGeom prst="flowChartProcess">
            <a:avLst/>
          </a:prstGeom>
          <a:noFill/>
          <a:ln cap="flat" cmpd="sng" w="19050">
            <a:solidFill>
              <a:srgbClr val="FF802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Lato"/>
                <a:ea typeface="Lato"/>
                <a:cs typeface="Lato"/>
                <a:sym typeface="Lato"/>
              </a:rPr>
              <a:t>If there is a question that </a:t>
            </a:r>
            <a:r>
              <a:rPr lang="en-GB" sz="1600">
                <a:solidFill>
                  <a:srgbClr val="FFFFFF"/>
                </a:solidFill>
                <a:latin typeface="Lato"/>
                <a:ea typeface="Lato"/>
                <a:cs typeface="Lato"/>
                <a:sym typeface="Lato"/>
              </a:rPr>
              <a:t>you</a:t>
            </a:r>
            <a:r>
              <a:rPr lang="en-GB" sz="1600">
                <a:solidFill>
                  <a:srgbClr val="FFFFFF"/>
                </a:solidFill>
                <a:latin typeface="Lato"/>
                <a:ea typeface="Lato"/>
                <a:cs typeface="Lato"/>
                <a:sym typeface="Lato"/>
              </a:rPr>
              <a:t> do not wish to ask aloud, you can write it on a Post-it Note which will be collected throughout the session and answered at the end </a:t>
            </a:r>
            <a:endParaRPr sz="16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3" name="Shape 113"/>
        <p:cNvGrpSpPr/>
        <p:nvPr/>
      </p:nvGrpSpPr>
      <p:grpSpPr>
        <a:xfrm>
          <a:off x="0" y="0"/>
          <a:ext cx="0" cy="0"/>
          <a:chOff x="0" y="0"/>
          <a:chExt cx="0" cy="0"/>
        </a:xfrm>
      </p:grpSpPr>
      <p:sp>
        <p:nvSpPr>
          <p:cNvPr id="114" name="Google Shape;114;p26"/>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Lato"/>
              <a:ea typeface="Lato"/>
              <a:cs typeface="Lato"/>
              <a:sym typeface="Lato"/>
            </a:endParaRPr>
          </a:p>
        </p:txBody>
      </p:sp>
      <p:sp>
        <p:nvSpPr>
          <p:cNvPr id="115" name="Google Shape;115;p26"/>
          <p:cNvSpPr txBox="1"/>
          <p:nvPr/>
        </p:nvSpPr>
        <p:spPr>
          <a:xfrm>
            <a:off x="0" y="1491150"/>
            <a:ext cx="9144000" cy="1312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lang="en-GB" sz="2200">
                <a:solidFill>
                  <a:schemeClr val="lt1"/>
                </a:solidFill>
                <a:latin typeface="Lato"/>
                <a:ea typeface="Lato"/>
                <a:cs typeface="Lato"/>
                <a:sym typeface="Lato"/>
              </a:rPr>
              <a:t>Session 3:</a:t>
            </a:r>
            <a:endParaRPr i="0" sz="2200" u="none" cap="none" strike="noStrike">
              <a:solidFill>
                <a:schemeClr val="lt1"/>
              </a:solidFill>
              <a:latin typeface="Lato"/>
              <a:ea typeface="Lato"/>
              <a:cs typeface="Lato"/>
              <a:sym typeface="Lato"/>
            </a:endParaRPr>
          </a:p>
          <a:p>
            <a:pPr indent="0" lvl="0" marL="0" rtl="0" algn="ctr">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Entrepreneurship</a:t>
            </a:r>
            <a:endParaRPr b="1" i="0" sz="4800" u="none" cap="none" strike="noStrike">
              <a:solidFill>
                <a:schemeClr val="accent2"/>
              </a:solidFill>
              <a:latin typeface="Lato"/>
              <a:ea typeface="Lato"/>
              <a:cs typeface="Lato"/>
              <a:sym typeface="Lato"/>
            </a:endParaRPr>
          </a:p>
        </p:txBody>
      </p:sp>
      <p:sp>
        <p:nvSpPr>
          <p:cNvPr id="116" name="Google Shape;116;p26"/>
          <p:cNvSpPr txBox="1"/>
          <p:nvPr/>
        </p:nvSpPr>
        <p:spPr>
          <a:xfrm>
            <a:off x="8789850" y="326000"/>
            <a:ext cx="450900" cy="2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4</a:t>
            </a:r>
            <a:endParaRPr b="1">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0" name="Shape 120"/>
        <p:cNvGrpSpPr/>
        <p:nvPr/>
      </p:nvGrpSpPr>
      <p:grpSpPr>
        <a:xfrm>
          <a:off x="0" y="0"/>
          <a:ext cx="0" cy="0"/>
          <a:chOff x="0" y="0"/>
          <a:chExt cx="0" cy="0"/>
        </a:xfrm>
      </p:grpSpPr>
      <p:sp>
        <p:nvSpPr>
          <p:cNvPr id="121" name="Google Shape;121;p2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7"/>
          <p:cNvSpPr txBox="1"/>
          <p:nvPr/>
        </p:nvSpPr>
        <p:spPr>
          <a:xfrm>
            <a:off x="360375" y="629075"/>
            <a:ext cx="76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23" name="Google Shape;123;p27"/>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124" name="Google Shape;124;p27"/>
          <p:cNvSpPr txBox="1"/>
          <p:nvPr/>
        </p:nvSpPr>
        <p:spPr>
          <a:xfrm>
            <a:off x="488176" y="1475625"/>
            <a:ext cx="7727100" cy="2697300"/>
          </a:xfrm>
          <a:prstGeom prst="rect">
            <a:avLst/>
          </a:prstGeom>
          <a:noFill/>
          <a:ln>
            <a:noFill/>
          </a:ln>
        </p:spPr>
        <p:txBody>
          <a:bodyPr anchorCtr="0" anchor="t" bIns="91425" lIns="91425" spcFirstLastPara="1" rIns="91425" wrap="square" tIns="91425">
            <a:spAutoFit/>
          </a:bodyPr>
          <a:lstStyle/>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Define what it means to be an entrepreneur </a:t>
            </a:r>
            <a:endParaRPr sz="2200">
              <a:solidFill>
                <a:schemeClr val="lt1"/>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Assess the pros and cons of entrepreneurship vs other jobs </a:t>
            </a:r>
            <a:endParaRPr sz="2200">
              <a:solidFill>
                <a:schemeClr val="lt1"/>
              </a:solidFill>
              <a:latin typeface="Lato Light"/>
              <a:ea typeface="Lato Light"/>
              <a:cs typeface="Lato Light"/>
              <a:sym typeface="Lato Light"/>
            </a:endParaRPr>
          </a:p>
          <a:p>
            <a:pPr indent="0" lvl="0" marL="914400" rtl="0" algn="l">
              <a:lnSpc>
                <a:spcPct val="107000"/>
              </a:lnSpc>
              <a:spcBef>
                <a:spcPts val="0"/>
              </a:spcBef>
              <a:spcAft>
                <a:spcPts val="0"/>
              </a:spcAft>
              <a:buNone/>
            </a:pPr>
            <a:r>
              <a:t/>
            </a:r>
            <a:endParaRPr sz="2200">
              <a:solidFill>
                <a:schemeClr val="lt1"/>
              </a:solidFill>
              <a:latin typeface="Lato Light"/>
              <a:ea typeface="Lato Light"/>
              <a:cs typeface="Lato Light"/>
              <a:sym typeface="Lato Light"/>
            </a:endParaRPr>
          </a:p>
          <a:p>
            <a:pPr indent="-368300" lvl="0" marL="457200" rtl="0" algn="l">
              <a:lnSpc>
                <a:spcPct val="107000"/>
              </a:lnSpc>
              <a:spcBef>
                <a:spcPts val="0"/>
              </a:spcBef>
              <a:spcAft>
                <a:spcPts val="0"/>
              </a:spcAft>
              <a:buClr>
                <a:schemeClr val="lt1"/>
              </a:buClr>
              <a:buSzPts val="2200"/>
              <a:buFont typeface="Lato"/>
              <a:buChar char="●"/>
            </a:pPr>
            <a:r>
              <a:rPr b="1" lang="en-GB" sz="2200">
                <a:solidFill>
                  <a:schemeClr val="lt1"/>
                </a:solidFill>
                <a:latin typeface="Lato"/>
                <a:ea typeface="Lato"/>
                <a:cs typeface="Lato"/>
                <a:sym typeface="Lato"/>
              </a:rPr>
              <a:t>Practise the enterprise skills needed to be an entrepreneur</a:t>
            </a:r>
            <a:endParaRPr b="1" sz="22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8"/>
          <p:cNvSpPr txBox="1"/>
          <p:nvPr>
            <p:ph idx="12" type="sldNum"/>
          </p:nvPr>
        </p:nvSpPr>
        <p:spPr>
          <a:xfrm>
            <a:off x="8595300" y="384150"/>
            <a:ext cx="434700" cy="24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6</a:t>
            </a:r>
            <a:endParaRPr>
              <a:latin typeface="Lato"/>
              <a:ea typeface="Lato"/>
              <a:cs typeface="Lato"/>
              <a:sym typeface="Lato"/>
            </a:endParaRPr>
          </a:p>
        </p:txBody>
      </p:sp>
      <p:sp>
        <p:nvSpPr>
          <p:cNvPr id="130" name="Google Shape;130;p28"/>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Entrepreneurship </a:t>
            </a:r>
            <a:endParaRPr b="1" sz="2900">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Starter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31" name="Google Shape;131;p28"/>
          <p:cNvSpPr txBox="1"/>
          <p:nvPr/>
        </p:nvSpPr>
        <p:spPr>
          <a:xfrm>
            <a:off x="379375" y="1498275"/>
            <a:ext cx="7905300" cy="19086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0543B3"/>
              </a:buClr>
              <a:buSzPts val="1600"/>
              <a:buFont typeface="Lato"/>
              <a:buAutoNum type="arabicPeriod"/>
            </a:pPr>
            <a:r>
              <a:rPr b="1" lang="en-GB" sz="1600">
                <a:solidFill>
                  <a:srgbClr val="0543B3"/>
                </a:solidFill>
                <a:latin typeface="Lato"/>
                <a:ea typeface="Lato"/>
                <a:cs typeface="Lato"/>
                <a:sym typeface="Lato"/>
              </a:rPr>
              <a:t>Explain the </a:t>
            </a:r>
            <a:r>
              <a:rPr b="1" lang="en-GB" sz="1600">
                <a:solidFill>
                  <a:srgbClr val="0543B3"/>
                </a:solidFill>
                <a:latin typeface="Lato"/>
                <a:ea typeface="Lato"/>
                <a:cs typeface="Lato"/>
                <a:sym typeface="Lato"/>
              </a:rPr>
              <a:t>role of an auditor.</a:t>
            </a:r>
            <a:endParaRPr b="1" sz="1600">
              <a:solidFill>
                <a:srgbClr val="0543B3"/>
              </a:solidFill>
              <a:latin typeface="Lato"/>
              <a:ea typeface="Lato"/>
              <a:cs typeface="Lato"/>
              <a:sym typeface="Lato"/>
            </a:endParaRPr>
          </a:p>
          <a:p>
            <a:pPr indent="0" lvl="0" marL="457200" rtl="0" algn="l">
              <a:spcBef>
                <a:spcPts val="0"/>
              </a:spcBef>
              <a:spcAft>
                <a:spcPts val="0"/>
              </a:spcAft>
              <a:buNone/>
            </a:pPr>
            <a:r>
              <a:t/>
            </a:r>
            <a:endParaRPr b="1" sz="1600">
              <a:solidFill>
                <a:srgbClr val="0543B3"/>
              </a:solidFill>
              <a:latin typeface="Lato"/>
              <a:ea typeface="Lato"/>
              <a:cs typeface="Lato"/>
              <a:sym typeface="Lato"/>
            </a:endParaRPr>
          </a:p>
          <a:p>
            <a:pPr indent="-330200" lvl="0" marL="457200" rtl="0" algn="l">
              <a:spcBef>
                <a:spcPts val="0"/>
              </a:spcBef>
              <a:spcAft>
                <a:spcPts val="0"/>
              </a:spcAft>
              <a:buClr>
                <a:srgbClr val="0543B3"/>
              </a:buClr>
              <a:buSzPts val="1600"/>
              <a:buFont typeface="Lato"/>
              <a:buAutoNum type="arabicPeriod"/>
            </a:pPr>
            <a:r>
              <a:rPr b="1" lang="en-GB" sz="1600">
                <a:solidFill>
                  <a:srgbClr val="0543B3"/>
                </a:solidFill>
                <a:latin typeface="Lato"/>
                <a:ea typeface="Lato"/>
                <a:cs typeface="Lato"/>
                <a:sym typeface="Lato"/>
              </a:rPr>
              <a:t>What are the different levels of apprenticeships, and what alternative name can be used for each level?</a:t>
            </a:r>
            <a:endParaRPr b="1" sz="1600">
              <a:solidFill>
                <a:srgbClr val="0543B3"/>
              </a:solidFill>
              <a:latin typeface="Lato"/>
              <a:ea typeface="Lato"/>
              <a:cs typeface="Lato"/>
              <a:sym typeface="Lato"/>
            </a:endParaRPr>
          </a:p>
          <a:p>
            <a:pPr indent="0" lvl="0" marL="457200" rtl="0" algn="l">
              <a:spcBef>
                <a:spcPts val="0"/>
              </a:spcBef>
              <a:spcAft>
                <a:spcPts val="0"/>
              </a:spcAft>
              <a:buNone/>
            </a:pPr>
            <a:r>
              <a:t/>
            </a:r>
            <a:endParaRPr b="1" sz="1600">
              <a:solidFill>
                <a:srgbClr val="0543B3"/>
              </a:solidFill>
              <a:latin typeface="Lato"/>
              <a:ea typeface="Lato"/>
              <a:cs typeface="Lato"/>
              <a:sym typeface="Lato"/>
            </a:endParaRPr>
          </a:p>
          <a:p>
            <a:pPr indent="-330200" lvl="0" marL="457200" rtl="0" algn="l">
              <a:spcBef>
                <a:spcPts val="0"/>
              </a:spcBef>
              <a:spcAft>
                <a:spcPts val="0"/>
              </a:spcAft>
              <a:buClr>
                <a:srgbClr val="0543B3"/>
              </a:buClr>
              <a:buSzPts val="1600"/>
              <a:buFont typeface="Lato"/>
              <a:buAutoNum type="arabicPeriod"/>
            </a:pPr>
            <a:r>
              <a:rPr b="1" lang="en-GB" sz="1600">
                <a:solidFill>
                  <a:srgbClr val="0543B3"/>
                </a:solidFill>
                <a:latin typeface="Lato"/>
                <a:ea typeface="Lato"/>
                <a:cs typeface="Lato"/>
                <a:sym typeface="Lato"/>
              </a:rPr>
              <a:t>Explain one advantage of doing a degree apprenticeship rather than going to university</a:t>
            </a:r>
            <a:endParaRPr b="1" sz="1600">
              <a:solidFill>
                <a:srgbClr val="0543B3"/>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9"/>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lang="en-GB" sz="2900">
                <a:solidFill>
                  <a:schemeClr val="accent2"/>
                </a:solidFill>
                <a:latin typeface="Lato"/>
                <a:ea typeface="Lato"/>
                <a:cs typeface="Lato"/>
                <a:sym typeface="Lato"/>
              </a:rPr>
              <a:t>What comes to mind when you hear the word</a:t>
            </a:r>
            <a:endParaRPr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137" name="Google Shape;137;p29"/>
          <p:cNvSpPr/>
          <p:nvPr/>
        </p:nvSpPr>
        <p:spPr>
          <a:xfrm>
            <a:off x="2037600" y="1528200"/>
            <a:ext cx="4994946" cy="2483298"/>
          </a:xfrm>
          <a:prstGeom prst="irregularSeal1">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3200">
                <a:solidFill>
                  <a:schemeClr val="lt1"/>
                </a:solidFill>
                <a:latin typeface="Lato Black"/>
                <a:ea typeface="Lato Black"/>
                <a:cs typeface="Lato Black"/>
                <a:sym typeface="Lato Black"/>
              </a:rPr>
              <a:t>Entrepreneur</a:t>
            </a:r>
            <a:endParaRPr sz="3200">
              <a:solidFill>
                <a:schemeClr val="lt1"/>
              </a:solidFill>
              <a:latin typeface="Lato Black"/>
              <a:ea typeface="Lato Black"/>
              <a:cs typeface="Lato Black"/>
              <a:sym typeface="Lato Black"/>
            </a:endParaRPr>
          </a:p>
        </p:txBody>
      </p:sp>
      <p:sp>
        <p:nvSpPr>
          <p:cNvPr id="138" name="Google Shape;138;p29"/>
          <p:cNvSpPr txBox="1"/>
          <p:nvPr>
            <p:ph idx="12" type="sldNum"/>
          </p:nvPr>
        </p:nvSpPr>
        <p:spPr>
          <a:xfrm>
            <a:off x="8595300" y="384150"/>
            <a:ext cx="434700" cy="24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7</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8</a:t>
            </a:r>
            <a:endParaRPr>
              <a:latin typeface="Lato"/>
              <a:ea typeface="Lato"/>
              <a:cs typeface="Lato"/>
              <a:sym typeface="Lato"/>
            </a:endParaRPr>
          </a:p>
        </p:txBody>
      </p:sp>
      <p:sp>
        <p:nvSpPr>
          <p:cNvPr id="144" name="Google Shape;144;p30"/>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lang="en-GB" sz="2900">
                <a:solidFill>
                  <a:schemeClr val="accent2"/>
                </a:solidFill>
                <a:latin typeface="Lato"/>
                <a:ea typeface="Lato"/>
                <a:cs typeface="Lato"/>
                <a:sym typeface="Lato"/>
              </a:rPr>
              <a:t>Which of these people are entrepreneurs?</a:t>
            </a:r>
            <a:endParaRPr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pic>
        <p:nvPicPr>
          <p:cNvPr id="145" name="Google Shape;145;p30"/>
          <p:cNvPicPr preferRelativeResize="0"/>
          <p:nvPr/>
        </p:nvPicPr>
        <p:blipFill>
          <a:blip r:embed="rId3">
            <a:alphaModFix/>
          </a:blip>
          <a:stretch>
            <a:fillRect/>
          </a:stretch>
        </p:blipFill>
        <p:spPr>
          <a:xfrm>
            <a:off x="1000700" y="1275575"/>
            <a:ext cx="2139894" cy="1631611"/>
          </a:xfrm>
          <a:prstGeom prst="rect">
            <a:avLst/>
          </a:prstGeom>
          <a:noFill/>
          <a:ln cap="flat" cmpd="sng" w="28575">
            <a:solidFill>
              <a:schemeClr val="accent2"/>
            </a:solidFill>
            <a:prstDash val="solid"/>
            <a:round/>
            <a:headEnd len="sm" w="sm" type="none"/>
            <a:tailEnd len="sm" w="sm" type="none"/>
          </a:ln>
        </p:spPr>
      </p:pic>
      <p:pic>
        <p:nvPicPr>
          <p:cNvPr id="146" name="Google Shape;146;p30"/>
          <p:cNvPicPr preferRelativeResize="0"/>
          <p:nvPr/>
        </p:nvPicPr>
        <p:blipFill>
          <a:blip r:embed="rId4">
            <a:alphaModFix/>
          </a:blip>
          <a:stretch>
            <a:fillRect/>
          </a:stretch>
        </p:blipFill>
        <p:spPr>
          <a:xfrm>
            <a:off x="3289097" y="3111266"/>
            <a:ext cx="2139896" cy="1631607"/>
          </a:xfrm>
          <a:prstGeom prst="rect">
            <a:avLst/>
          </a:prstGeom>
          <a:noFill/>
          <a:ln cap="flat" cmpd="sng" w="28575">
            <a:solidFill>
              <a:schemeClr val="accent2"/>
            </a:solidFill>
            <a:prstDash val="solid"/>
            <a:round/>
            <a:headEnd len="sm" w="sm" type="none"/>
            <a:tailEnd len="sm" w="sm" type="none"/>
          </a:ln>
        </p:spPr>
      </p:pic>
      <p:pic>
        <p:nvPicPr>
          <p:cNvPr id="147" name="Google Shape;147;p30"/>
          <p:cNvPicPr preferRelativeResize="0"/>
          <p:nvPr/>
        </p:nvPicPr>
        <p:blipFill>
          <a:blip r:embed="rId5">
            <a:alphaModFix/>
          </a:blip>
          <a:stretch>
            <a:fillRect/>
          </a:stretch>
        </p:blipFill>
        <p:spPr>
          <a:xfrm>
            <a:off x="5577493" y="3094185"/>
            <a:ext cx="2096420" cy="1631929"/>
          </a:xfrm>
          <a:prstGeom prst="rect">
            <a:avLst/>
          </a:prstGeom>
          <a:noFill/>
          <a:ln cap="flat" cmpd="sng" w="28575">
            <a:solidFill>
              <a:schemeClr val="accent2"/>
            </a:solidFill>
            <a:prstDash val="solid"/>
            <a:round/>
            <a:headEnd len="sm" w="sm" type="none"/>
            <a:tailEnd len="sm" w="sm" type="none"/>
          </a:ln>
        </p:spPr>
      </p:pic>
      <p:pic>
        <p:nvPicPr>
          <p:cNvPr id="148" name="Google Shape;148;p30"/>
          <p:cNvPicPr preferRelativeResize="0"/>
          <p:nvPr/>
        </p:nvPicPr>
        <p:blipFill>
          <a:blip r:embed="rId6">
            <a:alphaModFix/>
          </a:blip>
          <a:stretch>
            <a:fillRect/>
          </a:stretch>
        </p:blipFill>
        <p:spPr>
          <a:xfrm>
            <a:off x="5577493" y="1275589"/>
            <a:ext cx="2096433" cy="1631607"/>
          </a:xfrm>
          <a:prstGeom prst="rect">
            <a:avLst/>
          </a:prstGeom>
          <a:noFill/>
          <a:ln cap="flat" cmpd="sng" w="28575">
            <a:solidFill>
              <a:schemeClr val="accent2"/>
            </a:solidFill>
            <a:prstDash val="solid"/>
            <a:round/>
            <a:headEnd len="sm" w="sm" type="none"/>
            <a:tailEnd len="sm" w="sm" type="none"/>
          </a:ln>
        </p:spPr>
      </p:pic>
      <p:pic>
        <p:nvPicPr>
          <p:cNvPr id="149" name="Google Shape;149;p30"/>
          <p:cNvPicPr preferRelativeResize="0"/>
          <p:nvPr/>
        </p:nvPicPr>
        <p:blipFill>
          <a:blip r:embed="rId7">
            <a:alphaModFix/>
          </a:blip>
          <a:stretch>
            <a:fillRect/>
          </a:stretch>
        </p:blipFill>
        <p:spPr>
          <a:xfrm>
            <a:off x="3289097" y="1275589"/>
            <a:ext cx="2139897" cy="1631609"/>
          </a:xfrm>
          <a:prstGeom prst="rect">
            <a:avLst/>
          </a:prstGeom>
          <a:noFill/>
          <a:ln cap="flat" cmpd="sng" w="28575">
            <a:solidFill>
              <a:schemeClr val="accent2"/>
            </a:solidFill>
            <a:prstDash val="solid"/>
            <a:round/>
            <a:headEnd len="sm" w="sm" type="none"/>
            <a:tailEnd len="sm" w="sm" type="none"/>
          </a:ln>
        </p:spPr>
      </p:pic>
      <p:pic>
        <p:nvPicPr>
          <p:cNvPr id="150" name="Google Shape;150;p30"/>
          <p:cNvPicPr preferRelativeResize="0"/>
          <p:nvPr/>
        </p:nvPicPr>
        <p:blipFill>
          <a:blip r:embed="rId8">
            <a:alphaModFix/>
          </a:blip>
          <a:stretch>
            <a:fillRect/>
          </a:stretch>
        </p:blipFill>
        <p:spPr>
          <a:xfrm>
            <a:off x="1000700" y="3111266"/>
            <a:ext cx="2139896" cy="1631610"/>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r>
              <a:rPr lang="en-GB">
                <a:latin typeface="Lato"/>
                <a:ea typeface="Lato"/>
                <a:cs typeface="Lato"/>
                <a:sym typeface="Lato"/>
              </a:rPr>
              <a:t>9</a:t>
            </a:r>
            <a:endParaRPr>
              <a:latin typeface="Lato"/>
              <a:ea typeface="Lato"/>
              <a:cs typeface="Lato"/>
              <a:sym typeface="Lato"/>
            </a:endParaRPr>
          </a:p>
        </p:txBody>
      </p:sp>
      <p:sp>
        <p:nvSpPr>
          <p:cNvPr id="156" name="Google Shape;156;p31"/>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An entrepreneur is…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157" name="Google Shape;157;p31"/>
          <p:cNvSpPr txBox="1"/>
          <p:nvPr/>
        </p:nvSpPr>
        <p:spPr>
          <a:xfrm>
            <a:off x="988800" y="1532688"/>
            <a:ext cx="7166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2200">
                <a:solidFill>
                  <a:schemeClr val="accent1"/>
                </a:solidFill>
                <a:latin typeface="Lato"/>
                <a:ea typeface="Lato"/>
                <a:cs typeface="Lato"/>
                <a:sym typeface="Lato"/>
              </a:rPr>
              <a:t>“...A person who sets up a business or businesses, taking on financial risk in the hope of gaining profit”</a:t>
            </a:r>
            <a:endParaRPr b="1" i="1" sz="2200">
              <a:solidFill>
                <a:schemeClr val="accent1"/>
              </a:solidFill>
              <a:latin typeface="Lato"/>
              <a:ea typeface="Lato"/>
              <a:cs typeface="Lato"/>
              <a:sym typeface="Lato"/>
            </a:endParaRPr>
          </a:p>
        </p:txBody>
      </p:sp>
      <p:pic>
        <p:nvPicPr>
          <p:cNvPr id="158" name="Google Shape;158;p31"/>
          <p:cNvPicPr preferRelativeResize="0"/>
          <p:nvPr/>
        </p:nvPicPr>
        <p:blipFill>
          <a:blip r:embed="rId3">
            <a:alphaModFix/>
          </a:blip>
          <a:stretch>
            <a:fillRect/>
          </a:stretch>
        </p:blipFill>
        <p:spPr>
          <a:xfrm>
            <a:off x="387125" y="2668550"/>
            <a:ext cx="1228652" cy="1096026"/>
          </a:xfrm>
          <a:prstGeom prst="rect">
            <a:avLst/>
          </a:prstGeom>
          <a:noFill/>
          <a:ln cap="flat" cmpd="sng" w="19050">
            <a:solidFill>
              <a:schemeClr val="accent2"/>
            </a:solidFill>
            <a:prstDash val="solid"/>
            <a:round/>
            <a:headEnd len="sm" w="sm" type="none"/>
            <a:tailEnd len="sm" w="sm" type="none"/>
          </a:ln>
        </p:spPr>
      </p:pic>
      <p:pic>
        <p:nvPicPr>
          <p:cNvPr id="159" name="Google Shape;159;p31"/>
          <p:cNvPicPr preferRelativeResize="0"/>
          <p:nvPr/>
        </p:nvPicPr>
        <p:blipFill>
          <a:blip r:embed="rId4">
            <a:alphaModFix/>
          </a:blip>
          <a:stretch>
            <a:fillRect/>
          </a:stretch>
        </p:blipFill>
        <p:spPr>
          <a:xfrm>
            <a:off x="7528200" y="2645750"/>
            <a:ext cx="1228676" cy="1096025"/>
          </a:xfrm>
          <a:prstGeom prst="rect">
            <a:avLst/>
          </a:prstGeom>
          <a:noFill/>
          <a:ln cap="flat" cmpd="sng" w="19050">
            <a:solidFill>
              <a:schemeClr val="accent2"/>
            </a:solidFill>
            <a:prstDash val="solid"/>
            <a:round/>
            <a:headEnd len="sm" w="sm" type="none"/>
            <a:tailEnd len="sm" w="sm" type="none"/>
          </a:ln>
        </p:spPr>
      </p:pic>
      <p:pic>
        <p:nvPicPr>
          <p:cNvPr id="160" name="Google Shape;160;p31"/>
          <p:cNvPicPr preferRelativeResize="0"/>
          <p:nvPr/>
        </p:nvPicPr>
        <p:blipFill>
          <a:blip r:embed="rId5">
            <a:alphaModFix/>
          </a:blip>
          <a:stretch>
            <a:fillRect/>
          </a:stretch>
        </p:blipFill>
        <p:spPr>
          <a:xfrm>
            <a:off x="4629275" y="2645750"/>
            <a:ext cx="1281597" cy="1096023"/>
          </a:xfrm>
          <a:prstGeom prst="rect">
            <a:avLst/>
          </a:prstGeom>
          <a:noFill/>
          <a:ln cap="flat" cmpd="sng" w="19050">
            <a:solidFill>
              <a:schemeClr val="accent2"/>
            </a:solidFill>
            <a:prstDash val="solid"/>
            <a:round/>
            <a:headEnd len="sm" w="sm" type="none"/>
            <a:tailEnd len="sm" w="sm" type="none"/>
          </a:ln>
        </p:spPr>
      </p:pic>
      <p:pic>
        <p:nvPicPr>
          <p:cNvPr id="161" name="Google Shape;161;p31"/>
          <p:cNvPicPr preferRelativeResize="0"/>
          <p:nvPr/>
        </p:nvPicPr>
        <p:blipFill>
          <a:blip r:embed="rId6">
            <a:alphaModFix/>
          </a:blip>
          <a:stretch>
            <a:fillRect/>
          </a:stretch>
        </p:blipFill>
        <p:spPr>
          <a:xfrm>
            <a:off x="6078625" y="2645750"/>
            <a:ext cx="1281849" cy="1096025"/>
          </a:xfrm>
          <a:prstGeom prst="rect">
            <a:avLst/>
          </a:prstGeom>
          <a:noFill/>
          <a:ln cap="flat" cmpd="sng" w="19050">
            <a:solidFill>
              <a:schemeClr val="accent2"/>
            </a:solidFill>
            <a:prstDash val="solid"/>
            <a:round/>
            <a:headEnd len="sm" w="sm" type="none"/>
            <a:tailEnd len="sm" w="sm" type="none"/>
          </a:ln>
        </p:spPr>
      </p:pic>
      <p:pic>
        <p:nvPicPr>
          <p:cNvPr id="162" name="Google Shape;162;p31"/>
          <p:cNvPicPr preferRelativeResize="0"/>
          <p:nvPr/>
        </p:nvPicPr>
        <p:blipFill>
          <a:blip r:embed="rId7">
            <a:alphaModFix/>
          </a:blip>
          <a:stretch>
            <a:fillRect/>
          </a:stretch>
        </p:blipFill>
        <p:spPr>
          <a:xfrm>
            <a:off x="3232875" y="2657950"/>
            <a:ext cx="1228675" cy="1096025"/>
          </a:xfrm>
          <a:prstGeom prst="rect">
            <a:avLst/>
          </a:prstGeom>
          <a:noFill/>
          <a:ln cap="flat" cmpd="sng" w="19050">
            <a:solidFill>
              <a:schemeClr val="accent2"/>
            </a:solidFill>
            <a:prstDash val="solid"/>
            <a:round/>
            <a:headEnd len="sm" w="sm" type="none"/>
            <a:tailEnd len="sm" w="sm" type="none"/>
          </a:ln>
        </p:spPr>
      </p:pic>
      <p:pic>
        <p:nvPicPr>
          <p:cNvPr id="163" name="Google Shape;163;p31"/>
          <p:cNvPicPr preferRelativeResize="0"/>
          <p:nvPr/>
        </p:nvPicPr>
        <p:blipFill>
          <a:blip r:embed="rId8">
            <a:alphaModFix/>
          </a:blip>
          <a:stretch>
            <a:fillRect/>
          </a:stretch>
        </p:blipFill>
        <p:spPr>
          <a:xfrm>
            <a:off x="1810000" y="2668550"/>
            <a:ext cx="1228676" cy="1096025"/>
          </a:xfrm>
          <a:prstGeom prst="rect">
            <a:avLst/>
          </a:prstGeom>
          <a:noFill/>
          <a:ln cap="flat" cmpd="sng" w="19050">
            <a:solidFill>
              <a:schemeClr val="accent2"/>
            </a:solidFill>
            <a:prstDash val="solid"/>
            <a:round/>
            <a:headEnd len="sm" w="sm" type="none"/>
            <a:tailEnd len="sm" w="sm" type="none"/>
          </a:ln>
        </p:spPr>
      </p:pic>
      <p:sp>
        <p:nvSpPr>
          <p:cNvPr id="164" name="Google Shape;164;p31"/>
          <p:cNvSpPr txBox="1"/>
          <p:nvPr/>
        </p:nvSpPr>
        <p:spPr>
          <a:xfrm>
            <a:off x="988800" y="3929288"/>
            <a:ext cx="7166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2200">
                <a:solidFill>
                  <a:schemeClr val="accent1"/>
                </a:solidFill>
                <a:latin typeface="Lato"/>
                <a:ea typeface="Lato"/>
                <a:cs typeface="Lato"/>
                <a:sym typeface="Lato"/>
              </a:rPr>
              <a:t>All of these people are </a:t>
            </a:r>
            <a:r>
              <a:rPr b="1" i="1" lang="en-GB" sz="2200">
                <a:solidFill>
                  <a:schemeClr val="accent1"/>
                </a:solidFill>
                <a:latin typeface="Lato"/>
                <a:ea typeface="Lato"/>
                <a:cs typeface="Lato"/>
                <a:sym typeface="Lato"/>
              </a:rPr>
              <a:t>entrepreneurs</a:t>
            </a:r>
            <a:endParaRPr b="1" i="1" sz="2200">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