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 id="2147483658"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Lst>
  <p:sldSz cy="5143500" cx="9144000"/>
  <p:notesSz cx="6858000" cy="9144000"/>
  <p:embeddedFontLst>
    <p:embeddedFont>
      <p:font typeface="Lato"/>
      <p:regular r:id="rId31"/>
      <p:bold r:id="rId32"/>
      <p:italic r:id="rId33"/>
      <p:boldItalic r:id="rId34"/>
    </p:embeddedFont>
    <p:embeddedFont>
      <p:font typeface="Lato Light"/>
      <p:regular r:id="rId35"/>
      <p:bold r:id="rId36"/>
      <p:italic r:id="rId37"/>
      <p:boldItalic r:id="rId38"/>
    </p:embeddedFont>
    <p:embeddedFont>
      <p:font typeface="Lato Black"/>
      <p:bold r:id="rId39"/>
      <p:boldItalic r:id="rId4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GoogleSlidesCustomDataVersion2">
      <go:slidesCustomData xmlns:go="http://customooxmlschemas.google.com/" r:id="rId41" roundtripDataSignature="AMtx7mg2zmxt3L5CsK/Fd3TF2WKTpTRD9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47880A25-0BD4-41EE-AC18-AF9E2C27C0FD}">
  <a:tblStyle styleId="{47880A25-0BD4-41EE-AC18-AF9E2C27C0FD}"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LatoBlack-boldItalic.fntdata"/><Relationship Id="rId20" Type="http://schemas.openxmlformats.org/officeDocument/2006/relationships/slide" Target="slides/slide13.xml"/><Relationship Id="rId41" Type="http://customschemas.google.com/relationships/presentationmetadata" Target="metadata"/><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slide" Target="slides/slide22.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font" Target="fonts/Lato-regular.fntdata"/><Relationship Id="rId30" Type="http://schemas.openxmlformats.org/officeDocument/2006/relationships/slide" Target="slides/slide23.xml"/><Relationship Id="rId11" Type="http://schemas.openxmlformats.org/officeDocument/2006/relationships/slide" Target="slides/slide4.xml"/><Relationship Id="rId33" Type="http://schemas.openxmlformats.org/officeDocument/2006/relationships/font" Target="fonts/Lato-italic.fntdata"/><Relationship Id="rId10" Type="http://schemas.openxmlformats.org/officeDocument/2006/relationships/slide" Target="slides/slide3.xml"/><Relationship Id="rId32" Type="http://schemas.openxmlformats.org/officeDocument/2006/relationships/font" Target="fonts/Lato-bold.fntdata"/><Relationship Id="rId13" Type="http://schemas.openxmlformats.org/officeDocument/2006/relationships/slide" Target="slides/slide6.xml"/><Relationship Id="rId35" Type="http://schemas.openxmlformats.org/officeDocument/2006/relationships/font" Target="fonts/LatoLight-regular.fntdata"/><Relationship Id="rId12" Type="http://schemas.openxmlformats.org/officeDocument/2006/relationships/slide" Target="slides/slide5.xml"/><Relationship Id="rId34" Type="http://schemas.openxmlformats.org/officeDocument/2006/relationships/font" Target="fonts/Lato-boldItalic.fntdata"/><Relationship Id="rId15" Type="http://schemas.openxmlformats.org/officeDocument/2006/relationships/slide" Target="slides/slide8.xml"/><Relationship Id="rId37" Type="http://schemas.openxmlformats.org/officeDocument/2006/relationships/font" Target="fonts/LatoLight-italic.fntdata"/><Relationship Id="rId14" Type="http://schemas.openxmlformats.org/officeDocument/2006/relationships/slide" Target="slides/slide7.xml"/><Relationship Id="rId36" Type="http://schemas.openxmlformats.org/officeDocument/2006/relationships/font" Target="fonts/LatoLight-bold.fntdata"/><Relationship Id="rId17" Type="http://schemas.openxmlformats.org/officeDocument/2006/relationships/slide" Target="slides/slide10.xml"/><Relationship Id="rId39" Type="http://schemas.openxmlformats.org/officeDocument/2006/relationships/font" Target="fonts/LatoBlack-bold.fntdata"/><Relationship Id="rId16" Type="http://schemas.openxmlformats.org/officeDocument/2006/relationships/slide" Target="slides/slide9.xml"/><Relationship Id="rId38" Type="http://schemas.openxmlformats.org/officeDocument/2006/relationships/font" Target="fonts/LatoLight-boldItalic.fntdata"/><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2" name="Google Shape;92;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1d54fb387b5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7" name="Google Shape;187;g1d54fb387b5_0_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2199929175a_0_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8" name="Google Shape;198;g2199929175a_0_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1ab55fc72ce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6" name="Google Shape;206;g1ab55fc72ce_0_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chemeClr val="dk1"/>
                </a:solidFill>
                <a:latin typeface="Lato"/>
                <a:ea typeface="Lato"/>
                <a:cs typeface="Lato"/>
                <a:sym typeface="Lato"/>
              </a:rPr>
              <a:t>Teacher d</a:t>
            </a:r>
            <a:r>
              <a:rPr b="1" lang="en-GB">
                <a:solidFill>
                  <a:schemeClr val="dk1"/>
                </a:solidFill>
                <a:latin typeface="Lato"/>
                <a:ea typeface="Lato"/>
                <a:cs typeface="Lato"/>
                <a:sym typeface="Lato"/>
              </a:rPr>
              <a:t>elivery </a:t>
            </a:r>
            <a:endParaRPr b="1">
              <a:solidFill>
                <a:schemeClr val="dk1"/>
              </a:solidFill>
              <a:latin typeface="Lato"/>
              <a:ea typeface="Lato"/>
              <a:cs typeface="Lato"/>
              <a:sym typeface="Lato"/>
            </a:endParaRPr>
          </a:p>
          <a:p>
            <a:pPr indent="0" lvl="0" marL="0" rtl="0" algn="l">
              <a:lnSpc>
                <a:spcPct val="100000"/>
              </a:lnSpc>
              <a:spcBef>
                <a:spcPts val="0"/>
              </a:spcBef>
              <a:spcAft>
                <a:spcPts val="0"/>
              </a:spcAft>
              <a:buSzPts val="1100"/>
              <a:buNone/>
            </a:pPr>
            <a:r>
              <a:rPr lang="en-GB">
                <a:solidFill>
                  <a:schemeClr val="dk1"/>
                </a:solidFill>
                <a:latin typeface="Lato"/>
                <a:ea typeface="Lato"/>
                <a:cs typeface="Lato"/>
                <a:sym typeface="Lato"/>
              </a:rPr>
              <a:t>Provide students with the Lesson 4 - Worksheet 1, and instruct them to simply write a ‘Yes’ on the rights they believe workers in the UK have, and a ‘No’ for the ones they do not believe are afforded. If you are not handing out the answer sheet after they have completed the task, it will be a good idea to ask them to write their answers in the top left corner off the box in order for them to have space to make notes on the answers later.</a:t>
            </a:r>
            <a:endParaRPr>
              <a:solidFill>
                <a:schemeClr val="dk1"/>
              </a:solidFill>
              <a:latin typeface="Lato"/>
              <a:ea typeface="Lato"/>
              <a:cs typeface="Lato"/>
              <a:sym typeface="Lato"/>
            </a:endParaRPr>
          </a:p>
          <a:p>
            <a:pPr indent="0" lvl="0" marL="0" rtl="0" algn="l">
              <a:lnSpc>
                <a:spcPct val="100000"/>
              </a:lnSpc>
              <a:spcBef>
                <a:spcPts val="0"/>
              </a:spcBef>
              <a:spcAft>
                <a:spcPts val="0"/>
              </a:spcAft>
              <a:buSzPts val="1100"/>
              <a:buNone/>
            </a:pPr>
            <a:r>
              <a:t/>
            </a:r>
            <a:endParaRPr>
              <a:solidFill>
                <a:schemeClr val="dk1"/>
              </a:solidFill>
              <a:latin typeface="Lato"/>
              <a:ea typeface="Lato"/>
              <a:cs typeface="Lato"/>
              <a:sym typeface="Lato"/>
            </a:endParaRPr>
          </a:p>
          <a:p>
            <a:pPr indent="0" lvl="0" marL="0" rtl="0" algn="l">
              <a:lnSpc>
                <a:spcPct val="100000"/>
              </a:lnSpc>
              <a:spcBef>
                <a:spcPts val="0"/>
              </a:spcBef>
              <a:spcAft>
                <a:spcPts val="0"/>
              </a:spcAft>
              <a:buSzPts val="1100"/>
              <a:buNone/>
            </a:pPr>
            <a:r>
              <a:rPr b="1" lang="en-GB">
                <a:solidFill>
                  <a:schemeClr val="dk1"/>
                </a:solidFill>
                <a:latin typeface="Lato"/>
                <a:ea typeface="Lato"/>
                <a:cs typeface="Lato"/>
                <a:sym typeface="Lato"/>
              </a:rPr>
              <a:t>Teacher explanation</a:t>
            </a:r>
            <a:endParaRPr b="1">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lang="en-GB">
                <a:solidFill>
                  <a:schemeClr val="dk1"/>
                </a:solidFill>
                <a:latin typeface="Lato"/>
                <a:ea typeface="Lato"/>
                <a:cs typeface="Lato"/>
                <a:sym typeface="Lato"/>
              </a:rPr>
              <a:t>Please refer to  Resource 2 (answers) for guidance on what to explain to students during the feedback of this task.</a:t>
            </a:r>
            <a:endParaRPr>
              <a:solidFill>
                <a:schemeClr val="dk1"/>
              </a:solidFill>
              <a:latin typeface="Lato"/>
              <a:ea typeface="Lato"/>
              <a:cs typeface="Lato"/>
              <a:sym typeface="Lato"/>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1b91bc32abb_0_10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0" name="Google Shape;230;g1b91bc32abb_0_10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rgbClr val="000000"/>
              </a:buClr>
              <a:buSzPts val="1100"/>
              <a:buFont typeface="Arial"/>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g1b91bc32abb_1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1" name="Google Shape;241;g1b91bc32abb_1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g2180ce87692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1" name="Google Shape;251;g2180ce87692_0_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a:solidFill>
                  <a:schemeClr val="dk1"/>
                </a:solidFill>
                <a:latin typeface="Lato"/>
                <a:ea typeface="Lato"/>
                <a:cs typeface="Lato"/>
                <a:sym typeface="Lato"/>
              </a:rPr>
              <a:t>Teacher delivery </a:t>
            </a:r>
            <a:endParaRPr b="1">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GB">
                <a:solidFill>
                  <a:schemeClr val="dk1"/>
                </a:solidFill>
                <a:latin typeface="Lato"/>
                <a:ea typeface="Lato"/>
                <a:cs typeface="Lato"/>
                <a:sym typeface="Lato"/>
              </a:rPr>
              <a:t>Read through the employment status. Use targeted questioning to invite students to assess how the a right they previously made notes on is/isn’t applied i.e sick pay for those who are self employed</a:t>
            </a:r>
            <a:endParaRPr>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t/>
            </a:r>
            <a:endParaRPr b="1">
              <a:solidFill>
                <a:schemeClr val="dk1"/>
              </a:solidFill>
              <a:latin typeface="Lato"/>
              <a:ea typeface="Lato"/>
              <a:cs typeface="Lato"/>
              <a:sym typeface="Lato"/>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g2199929175a_0_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1" name="Google Shape;261;g2199929175a_0_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g1ab8302fdf9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9" name="Google Shape;269;g1ab8302fdf9_0_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latin typeface="Lato"/>
                <a:ea typeface="Lato"/>
                <a:cs typeface="Lato"/>
                <a:sym typeface="Lato"/>
              </a:rPr>
              <a:t>Teacher</a:t>
            </a:r>
            <a:r>
              <a:rPr b="1" lang="en-GB">
                <a:latin typeface="Lato"/>
                <a:ea typeface="Lato"/>
                <a:cs typeface="Lato"/>
                <a:sym typeface="Lato"/>
              </a:rPr>
              <a:t> d</a:t>
            </a:r>
            <a:r>
              <a:rPr b="1" lang="en-GB">
                <a:latin typeface="Lato"/>
                <a:ea typeface="Lato"/>
                <a:cs typeface="Lato"/>
                <a:sym typeface="Lato"/>
              </a:rPr>
              <a:t>elivery </a:t>
            </a:r>
            <a:endParaRPr b="1">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Allow 10 minutes for students to read through the case study and answer the 4 questions. Allow a further 5 minutes to go through the feedback for each case study, drawing feedback from different students in the class.</a:t>
            </a:r>
            <a:endParaRPr>
              <a:latin typeface="Lato"/>
              <a:ea typeface="Lato"/>
              <a:cs typeface="Lato"/>
              <a:sym typeface="Lato"/>
            </a:endParaRPr>
          </a:p>
          <a:p>
            <a:pPr indent="0" lvl="0" marL="0" rtl="0" algn="l">
              <a:lnSpc>
                <a:spcPct val="100000"/>
              </a:lnSpc>
              <a:spcBef>
                <a:spcPts val="0"/>
              </a:spcBef>
              <a:spcAft>
                <a:spcPts val="0"/>
              </a:spcAft>
              <a:buSzPts val="1100"/>
              <a:buNone/>
            </a:pPr>
            <a:r>
              <a:t/>
            </a:r>
            <a:endParaRPr>
              <a:latin typeface="Lato"/>
              <a:ea typeface="Lato"/>
              <a:cs typeface="Lato"/>
              <a:sym typeface="Lato"/>
            </a:endParaRPr>
          </a:p>
          <a:p>
            <a:pPr indent="0" lvl="0" marL="0" rtl="0" algn="l">
              <a:lnSpc>
                <a:spcPct val="100000"/>
              </a:lnSpc>
              <a:spcBef>
                <a:spcPts val="0"/>
              </a:spcBef>
              <a:spcAft>
                <a:spcPts val="0"/>
              </a:spcAft>
              <a:buSzPts val="1100"/>
              <a:buNone/>
            </a:pPr>
            <a:r>
              <a:rPr b="1" lang="en-GB">
                <a:latin typeface="Lato"/>
                <a:ea typeface="Lato"/>
                <a:cs typeface="Lato"/>
                <a:sym typeface="Lato"/>
              </a:rPr>
              <a:t>Prompt Question</a:t>
            </a:r>
            <a:endParaRPr b="1">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Once all feedback has been gathered from the class, </a:t>
            </a:r>
            <a:r>
              <a:rPr b="1" lang="en-GB">
                <a:latin typeface="Lato"/>
                <a:ea typeface="Lato"/>
                <a:cs typeface="Lato"/>
                <a:sym typeface="Lato"/>
              </a:rPr>
              <a:t>challenge a student to describe the difference between the Deliveroo and Stuart Delivery case.</a:t>
            </a:r>
            <a:r>
              <a:rPr lang="en-GB">
                <a:latin typeface="Lato"/>
                <a:ea typeface="Lato"/>
                <a:cs typeface="Lato"/>
                <a:sym typeface="Lato"/>
              </a:rPr>
              <a:t> You can use supporting questions such as:</a:t>
            </a:r>
            <a:endParaRPr>
              <a:latin typeface="Lato"/>
              <a:ea typeface="Lato"/>
              <a:cs typeface="Lato"/>
              <a:sym typeface="Lato"/>
            </a:endParaRPr>
          </a:p>
          <a:p>
            <a:pPr indent="-298450" lvl="0" marL="457200" rtl="0" algn="l">
              <a:lnSpc>
                <a:spcPct val="100000"/>
              </a:lnSpc>
              <a:spcBef>
                <a:spcPts val="0"/>
              </a:spcBef>
              <a:spcAft>
                <a:spcPts val="0"/>
              </a:spcAft>
              <a:buSzPts val="1100"/>
              <a:buFont typeface="Lato"/>
              <a:buChar char="●"/>
            </a:pPr>
            <a:r>
              <a:rPr lang="en-GB">
                <a:latin typeface="Lato"/>
                <a:ea typeface="Lato"/>
                <a:cs typeface="Lato"/>
                <a:sym typeface="Lato"/>
              </a:rPr>
              <a:t>What was the difference in outcome between the two cases?</a:t>
            </a:r>
            <a:endParaRPr>
              <a:latin typeface="Lato"/>
              <a:ea typeface="Lato"/>
              <a:cs typeface="Lato"/>
              <a:sym typeface="Lato"/>
            </a:endParaRPr>
          </a:p>
          <a:p>
            <a:pPr indent="-298450" lvl="0" marL="457200" rtl="0" algn="l">
              <a:lnSpc>
                <a:spcPct val="100000"/>
              </a:lnSpc>
              <a:spcBef>
                <a:spcPts val="0"/>
              </a:spcBef>
              <a:spcAft>
                <a:spcPts val="0"/>
              </a:spcAft>
              <a:buSzPts val="1100"/>
              <a:buFont typeface="Lato"/>
              <a:buChar char="●"/>
            </a:pPr>
            <a:r>
              <a:rPr lang="en-GB">
                <a:latin typeface="Lato"/>
                <a:ea typeface="Lato"/>
                <a:cs typeface="Lato"/>
                <a:sym typeface="Lato"/>
              </a:rPr>
              <a:t>What was the key reason as to why the verdict was reached in each case?</a:t>
            </a:r>
            <a:endParaRPr>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By doing this, students should come to an understanding that the ability to substitute the worker is key to determining whether or not someone is classed as a worker. </a:t>
            </a:r>
            <a:endParaRPr>
              <a:latin typeface="Lato"/>
              <a:ea typeface="Lato"/>
              <a:cs typeface="Lato"/>
              <a:sym typeface="Lato"/>
            </a:endParaRPr>
          </a:p>
          <a:p>
            <a:pPr indent="0" lvl="0" marL="0" rtl="0" algn="l">
              <a:lnSpc>
                <a:spcPct val="100000"/>
              </a:lnSpc>
              <a:spcBef>
                <a:spcPts val="0"/>
              </a:spcBef>
              <a:spcAft>
                <a:spcPts val="0"/>
              </a:spcAft>
              <a:buSzPts val="1100"/>
              <a:buNone/>
            </a:pPr>
            <a:r>
              <a:t/>
            </a:r>
            <a:endParaRPr>
              <a:latin typeface="Lato"/>
              <a:ea typeface="Lato"/>
              <a:cs typeface="Lato"/>
              <a:sym typeface="Lato"/>
            </a:endParaRPr>
          </a:p>
          <a:p>
            <a:pPr indent="0" lvl="0" marL="0" rtl="0" algn="l">
              <a:lnSpc>
                <a:spcPct val="100000"/>
              </a:lnSpc>
              <a:spcBef>
                <a:spcPts val="0"/>
              </a:spcBef>
              <a:spcAft>
                <a:spcPts val="0"/>
              </a:spcAft>
              <a:buSzPts val="1100"/>
              <a:buNone/>
            </a:pPr>
            <a:r>
              <a:rPr b="1" lang="en-GB">
                <a:latin typeface="Lato"/>
                <a:ea typeface="Lato"/>
                <a:cs typeface="Lato"/>
                <a:sym typeface="Lato"/>
              </a:rPr>
              <a:t>Teacher explanation</a:t>
            </a:r>
            <a:endParaRPr b="1">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In order to highlight the point made through the prompt question above, you can explain that in the Deliveroo case, the person was able to choose a substitute out of a wide range of people (essentially anyone they knew) whereas in the Stuart Delivery case, the substitute had to be someone registered with Stuart Delivery, which limited their ability to substitute, and put more onus on them personally to fulfil the job. As such, this is why the Stuart Delivery driver was classed as a worker and the Deliveroo driver was not. </a:t>
            </a:r>
            <a:endParaRPr>
              <a:latin typeface="Lato"/>
              <a:ea typeface="Lato"/>
              <a:cs typeface="Lato"/>
              <a:sym typeface="Lato"/>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g2610cc9d4a4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3" name="Google Shape;283;g2610cc9d4a4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g238e953b10b_1_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2" name="Google Shape;292;g238e953b10b_1_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17fb3f8a1f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8" name="Google Shape;98;g17fb3f8a1f2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g1b91bc32abb_1_4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0" name="Google Shape;300;g1b91bc32abb_1_4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p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6" name="Google Shape;306;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g26dc8f22162_0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3" name="Google Shape;313;g26dc8f22162_0_3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p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1" name="Google Shape;331;p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sz="1200">
              <a:latin typeface="Lato"/>
              <a:ea typeface="Lato"/>
              <a:cs typeface="Lato"/>
              <a:sym typeface="Lato"/>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p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5" name="Google Shape;105;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1b118decbe0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3" name="Google Shape;113;g1b118decbe0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sz="1200">
              <a:latin typeface="Lato"/>
              <a:ea typeface="Lato"/>
              <a:cs typeface="Lato"/>
              <a:sym typeface="Lato"/>
            </a:endParaRPr>
          </a:p>
          <a:p>
            <a:pPr indent="0" lvl="0" marL="0" rtl="0" algn="l">
              <a:lnSpc>
                <a:spcPct val="100000"/>
              </a:lnSpc>
              <a:spcBef>
                <a:spcPts val="0"/>
              </a:spcBef>
              <a:spcAft>
                <a:spcPts val="0"/>
              </a:spcAft>
              <a:buSzPts val="1100"/>
              <a:buNone/>
            </a:pPr>
            <a:r>
              <a:t/>
            </a:r>
            <a:endParaRPr sz="1200">
              <a:latin typeface="Lato"/>
              <a:ea typeface="Lato"/>
              <a:cs typeface="Lato"/>
              <a:sym typeface="Lato"/>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1" name="Google Shape;121;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p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9" name="Google Shape;129;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latin typeface="Lato"/>
                <a:ea typeface="Lato"/>
                <a:cs typeface="Lato"/>
                <a:sym typeface="Lato"/>
              </a:rPr>
              <a:t>Teacher delivery</a:t>
            </a:r>
            <a:endParaRPr b="1">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Present question to students and take a small handful of responses. Students should identify record sales, streaming, and live performances. As soon as a student identifies live performances, stick with this theme. Use the prompt questions below to deepen understanding of where the term ‘gig economy’ comes from.</a:t>
            </a:r>
            <a:endParaRPr>
              <a:latin typeface="Lato"/>
              <a:ea typeface="Lato"/>
              <a:cs typeface="Lato"/>
              <a:sym typeface="Lato"/>
            </a:endParaRPr>
          </a:p>
          <a:p>
            <a:pPr indent="0" lvl="0" marL="0" rtl="0" algn="l">
              <a:lnSpc>
                <a:spcPct val="100000"/>
              </a:lnSpc>
              <a:spcBef>
                <a:spcPts val="0"/>
              </a:spcBef>
              <a:spcAft>
                <a:spcPts val="0"/>
              </a:spcAft>
              <a:buSzPts val="1100"/>
              <a:buNone/>
            </a:pPr>
            <a:r>
              <a:t/>
            </a:r>
            <a:endParaRPr>
              <a:latin typeface="Lato"/>
              <a:ea typeface="Lato"/>
              <a:cs typeface="Lato"/>
              <a:sym typeface="Lato"/>
            </a:endParaRPr>
          </a:p>
          <a:p>
            <a:pPr indent="0" lvl="0" marL="0" rtl="0" algn="l">
              <a:lnSpc>
                <a:spcPct val="100000"/>
              </a:lnSpc>
              <a:spcBef>
                <a:spcPts val="0"/>
              </a:spcBef>
              <a:spcAft>
                <a:spcPts val="0"/>
              </a:spcAft>
              <a:buSzPts val="1100"/>
              <a:buNone/>
            </a:pPr>
            <a:r>
              <a:rPr b="1" lang="en-GB">
                <a:latin typeface="Lato"/>
                <a:ea typeface="Lato"/>
                <a:cs typeface="Lato"/>
                <a:sym typeface="Lato"/>
              </a:rPr>
              <a:t>Prompt questions</a:t>
            </a:r>
            <a:endParaRPr b="1">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How might musicians earn money if they have not released a new song or album in a while?</a:t>
            </a:r>
            <a:endParaRPr>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Are live performances a stable source of income? </a:t>
            </a:r>
            <a:endParaRPr>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Would this be the same for all musicians?</a:t>
            </a:r>
            <a:endParaRPr>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 What characteristics would determine whether live performances will be a stable source of income?</a:t>
            </a:r>
            <a:endParaRPr>
              <a:latin typeface="Lato"/>
              <a:ea typeface="Lato"/>
              <a:cs typeface="Lato"/>
              <a:sym typeface="Lato"/>
            </a:endParaRPr>
          </a:p>
          <a:p>
            <a:pPr indent="0" lvl="0" marL="0" rtl="0" algn="l">
              <a:lnSpc>
                <a:spcPct val="100000"/>
              </a:lnSpc>
              <a:spcBef>
                <a:spcPts val="0"/>
              </a:spcBef>
              <a:spcAft>
                <a:spcPts val="0"/>
              </a:spcAft>
              <a:buSzPts val="1100"/>
              <a:buNone/>
            </a:pPr>
            <a:r>
              <a:t/>
            </a:r>
            <a:endParaRPr>
              <a:latin typeface="Lato"/>
              <a:ea typeface="Lato"/>
              <a:cs typeface="Lato"/>
              <a:sym typeface="Lato"/>
            </a:endParaRPr>
          </a:p>
          <a:p>
            <a:pPr indent="0" lvl="0" marL="0" rtl="0" algn="l">
              <a:lnSpc>
                <a:spcPct val="100000"/>
              </a:lnSpc>
              <a:spcBef>
                <a:spcPts val="0"/>
              </a:spcBef>
              <a:spcAft>
                <a:spcPts val="0"/>
              </a:spcAft>
              <a:buSzPts val="1100"/>
              <a:buNone/>
            </a:pPr>
            <a:r>
              <a:rPr b="1" lang="en-GB">
                <a:latin typeface="Lato"/>
                <a:ea typeface="Lato"/>
                <a:cs typeface="Lato"/>
                <a:sym typeface="Lato"/>
              </a:rPr>
              <a:t>Teacher explanation</a:t>
            </a:r>
            <a:endParaRPr b="1">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The term ‘gig economy’ comes from the idea of live performances, with each individual piece of work that a person engages in being similar to a gig. It is used to describe aspects of the labour market that rely heavily on short-term contracts/freelance work, rather than permanent jobs.</a:t>
            </a:r>
            <a:endParaRPr>
              <a:latin typeface="Lato"/>
              <a:ea typeface="Lato"/>
              <a:cs typeface="Lato"/>
              <a:sym typeface="Lato"/>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1b91bc32abb_1_7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1" name="Google Shape;141;g1b91bc32abb_1_7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26dc8f22162_0_1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26dc8f22162_0_1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17fb3f8a1f2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2" name="Google Shape;162;g17fb3f8a1f2_0_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latin typeface="Lato"/>
                <a:ea typeface="Lato"/>
                <a:cs typeface="Lato"/>
                <a:sym typeface="Lato"/>
              </a:rPr>
              <a:t>Prompt questions</a:t>
            </a:r>
            <a:endParaRPr b="1">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Feel free to use the following questions to support students on question 2</a:t>
            </a:r>
            <a:endParaRPr>
              <a:latin typeface="Lato"/>
              <a:ea typeface="Lato"/>
              <a:cs typeface="Lato"/>
              <a:sym typeface="Lato"/>
            </a:endParaRPr>
          </a:p>
          <a:p>
            <a:pPr indent="-298450" lvl="0" marL="457200" rtl="0" algn="l">
              <a:lnSpc>
                <a:spcPct val="100000"/>
              </a:lnSpc>
              <a:spcBef>
                <a:spcPts val="0"/>
              </a:spcBef>
              <a:spcAft>
                <a:spcPts val="0"/>
              </a:spcAft>
              <a:buSzPts val="1100"/>
              <a:buFont typeface="Lato"/>
              <a:buAutoNum type="arabicPeriod"/>
            </a:pPr>
            <a:r>
              <a:rPr lang="en-GB">
                <a:latin typeface="Lato"/>
                <a:ea typeface="Lato"/>
                <a:cs typeface="Lato"/>
                <a:sym typeface="Lato"/>
              </a:rPr>
              <a:t>Do you thinking that gig work offers much job stability?</a:t>
            </a:r>
            <a:endParaRPr>
              <a:latin typeface="Lato"/>
              <a:ea typeface="Lato"/>
              <a:cs typeface="Lato"/>
              <a:sym typeface="Lato"/>
            </a:endParaRPr>
          </a:p>
          <a:p>
            <a:pPr indent="-298450" lvl="0" marL="457200" rtl="0" algn="l">
              <a:lnSpc>
                <a:spcPct val="100000"/>
              </a:lnSpc>
              <a:spcBef>
                <a:spcPts val="0"/>
              </a:spcBef>
              <a:spcAft>
                <a:spcPts val="0"/>
              </a:spcAft>
              <a:buSzPts val="1100"/>
              <a:buFont typeface="Lato"/>
              <a:buAutoNum type="arabicPeriod"/>
            </a:pPr>
            <a:r>
              <a:rPr lang="en-GB">
                <a:latin typeface="Lato"/>
                <a:ea typeface="Lato"/>
                <a:cs typeface="Lato"/>
                <a:sym typeface="Lato"/>
              </a:rPr>
              <a:t>How do think working in the gig economy compares to having a regular job?</a:t>
            </a:r>
            <a:endParaRPr>
              <a:latin typeface="Lato"/>
              <a:ea typeface="Lato"/>
              <a:cs typeface="Lato"/>
              <a:sym typeface="Lato"/>
            </a:endParaRPr>
          </a:p>
          <a:p>
            <a:pPr indent="-298450" lvl="0" marL="457200" rtl="0" algn="l">
              <a:lnSpc>
                <a:spcPct val="100000"/>
              </a:lnSpc>
              <a:spcBef>
                <a:spcPts val="0"/>
              </a:spcBef>
              <a:spcAft>
                <a:spcPts val="0"/>
              </a:spcAft>
              <a:buSzPts val="1100"/>
              <a:buFont typeface="Lato"/>
              <a:buAutoNum type="arabicPeriod"/>
            </a:pPr>
            <a:r>
              <a:rPr lang="en-GB">
                <a:latin typeface="Lato"/>
                <a:ea typeface="Lato"/>
                <a:cs typeface="Lato"/>
                <a:sym typeface="Lato"/>
              </a:rPr>
              <a:t>What would society look like if all workers worked in the gig economy?</a:t>
            </a:r>
            <a:endParaRPr>
              <a:latin typeface="Lato"/>
              <a:ea typeface="Lato"/>
              <a:cs typeface="Lato"/>
              <a:sym typeface="Lato"/>
            </a:endParaRPr>
          </a:p>
          <a:p>
            <a:pPr indent="-298450" lvl="0" marL="457200" rtl="0" algn="l">
              <a:lnSpc>
                <a:spcPct val="100000"/>
              </a:lnSpc>
              <a:spcBef>
                <a:spcPts val="0"/>
              </a:spcBef>
              <a:spcAft>
                <a:spcPts val="0"/>
              </a:spcAft>
              <a:buSzPts val="1100"/>
              <a:buFont typeface="Lato"/>
              <a:buAutoNum type="arabicPeriod"/>
            </a:pPr>
            <a:r>
              <a:rPr lang="en-GB">
                <a:latin typeface="Lato"/>
                <a:ea typeface="Lato"/>
                <a:cs typeface="Lato"/>
                <a:sym typeface="Lato"/>
              </a:rPr>
              <a:t>Do you think workers in the gig economy are afforded the rights we looked at in the last task?</a:t>
            </a:r>
            <a:endParaRPr>
              <a:latin typeface="Lato"/>
              <a:ea typeface="Lato"/>
              <a:cs typeface="Lato"/>
              <a:sym typeface="Lato"/>
            </a:endParaRPr>
          </a:p>
          <a:p>
            <a:pPr indent="0" lvl="0" marL="0" rtl="0" algn="l">
              <a:lnSpc>
                <a:spcPct val="100000"/>
              </a:lnSpc>
              <a:spcBef>
                <a:spcPts val="0"/>
              </a:spcBef>
              <a:spcAft>
                <a:spcPts val="0"/>
              </a:spcAft>
              <a:buSzPts val="1100"/>
              <a:buNone/>
            </a:pPr>
            <a:r>
              <a:t/>
            </a:r>
            <a:endParaRPr>
              <a:latin typeface="Lato"/>
              <a:ea typeface="Lato"/>
              <a:cs typeface="Lato"/>
              <a:sym typeface="Lato"/>
            </a:endParaRPr>
          </a:p>
          <a:p>
            <a:pPr indent="0" lvl="0" marL="0" rtl="0" algn="l">
              <a:lnSpc>
                <a:spcPct val="100000"/>
              </a:lnSpc>
              <a:spcBef>
                <a:spcPts val="0"/>
              </a:spcBef>
              <a:spcAft>
                <a:spcPts val="0"/>
              </a:spcAft>
              <a:buSzPts val="1100"/>
              <a:buNone/>
            </a:pPr>
            <a:r>
              <a:rPr b="1" lang="en-GB">
                <a:latin typeface="Lato"/>
                <a:ea typeface="Lato"/>
                <a:cs typeface="Lato"/>
                <a:sym typeface="Lato"/>
              </a:rPr>
              <a:t>Teacher explanation</a:t>
            </a:r>
            <a:endParaRPr b="1">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Expected feedback from Q1:</a:t>
            </a:r>
            <a:endParaRPr>
              <a:latin typeface="Lato"/>
              <a:ea typeface="Lato"/>
              <a:cs typeface="Lato"/>
              <a:sym typeface="Lato"/>
            </a:endParaRPr>
          </a:p>
          <a:p>
            <a:pPr indent="-298450" lvl="0" marL="457200" rtl="0" algn="l">
              <a:lnSpc>
                <a:spcPct val="100000"/>
              </a:lnSpc>
              <a:spcBef>
                <a:spcPts val="0"/>
              </a:spcBef>
              <a:spcAft>
                <a:spcPts val="0"/>
              </a:spcAft>
              <a:buSzPts val="1100"/>
              <a:buFont typeface="Lato"/>
              <a:buChar char="●"/>
            </a:pPr>
            <a:r>
              <a:rPr lang="en-GB">
                <a:latin typeface="Lato"/>
                <a:ea typeface="Lato"/>
                <a:cs typeface="Lato"/>
                <a:sym typeface="Lato"/>
              </a:rPr>
              <a:t>There has been a significant increase in the number of people using online platforms to find work between 2016 and 2021</a:t>
            </a:r>
            <a:endParaRPr>
              <a:latin typeface="Lato"/>
              <a:ea typeface="Lato"/>
              <a:cs typeface="Lato"/>
              <a:sym typeface="Lato"/>
            </a:endParaRPr>
          </a:p>
          <a:p>
            <a:pPr indent="-298450" lvl="0" marL="457200" rtl="0" algn="l">
              <a:lnSpc>
                <a:spcPct val="100000"/>
              </a:lnSpc>
              <a:spcBef>
                <a:spcPts val="0"/>
              </a:spcBef>
              <a:spcAft>
                <a:spcPts val="0"/>
              </a:spcAft>
              <a:buSzPts val="1100"/>
              <a:buFont typeface="Lato"/>
              <a:buChar char="●"/>
            </a:pPr>
            <a:r>
              <a:rPr lang="en-GB">
                <a:latin typeface="Lato"/>
                <a:ea typeface="Lato"/>
                <a:cs typeface="Lato"/>
                <a:sym typeface="Lato"/>
              </a:rPr>
              <a:t>This increase is not just limited to delivery and driving, but is also experience in a wider set of jobs</a:t>
            </a:r>
            <a:endParaRPr>
              <a:latin typeface="Lato"/>
              <a:ea typeface="Lato"/>
              <a:cs typeface="Lato"/>
              <a:sym typeface="Lato"/>
            </a:endParaRPr>
          </a:p>
          <a:p>
            <a:pPr indent="0" lvl="0" marL="0" rtl="0" algn="l">
              <a:lnSpc>
                <a:spcPct val="100000"/>
              </a:lnSpc>
              <a:spcBef>
                <a:spcPts val="0"/>
              </a:spcBef>
              <a:spcAft>
                <a:spcPts val="0"/>
              </a:spcAft>
              <a:buSzPts val="1100"/>
              <a:buNone/>
            </a:pPr>
            <a:r>
              <a:t/>
            </a:r>
            <a:endParaRPr b="1">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There are two ways of completing the Maths Moment:</a:t>
            </a:r>
            <a:endParaRPr>
              <a:latin typeface="Lato"/>
              <a:ea typeface="Lato"/>
              <a:cs typeface="Lato"/>
              <a:sym typeface="Lato"/>
            </a:endParaRPr>
          </a:p>
          <a:p>
            <a:pPr indent="-298450" lvl="0" marL="457200" rtl="0" algn="l">
              <a:lnSpc>
                <a:spcPct val="100000"/>
              </a:lnSpc>
              <a:spcBef>
                <a:spcPts val="0"/>
              </a:spcBef>
              <a:spcAft>
                <a:spcPts val="0"/>
              </a:spcAft>
              <a:buSzPts val="1100"/>
              <a:buFont typeface="Lato"/>
              <a:buAutoNum type="arabicPeriod"/>
            </a:pPr>
            <a:r>
              <a:rPr lang="en-GB">
                <a:latin typeface="Lato"/>
                <a:ea typeface="Lato"/>
                <a:cs typeface="Lato"/>
                <a:sym typeface="Lato"/>
              </a:rPr>
              <a:t>6% of 30m = 1.8m. 15% of 30m = 4.5m. 4.5m - 1.8m = 2.7m</a:t>
            </a:r>
            <a:endParaRPr>
              <a:latin typeface="Lato"/>
              <a:ea typeface="Lato"/>
              <a:cs typeface="Lato"/>
              <a:sym typeface="Lato"/>
            </a:endParaRPr>
          </a:p>
          <a:p>
            <a:pPr indent="-298450" lvl="0" marL="457200" rtl="0" algn="l">
              <a:lnSpc>
                <a:spcPct val="100000"/>
              </a:lnSpc>
              <a:spcBef>
                <a:spcPts val="0"/>
              </a:spcBef>
              <a:spcAft>
                <a:spcPts val="0"/>
              </a:spcAft>
              <a:buSzPts val="1100"/>
              <a:buFont typeface="Lato"/>
              <a:buAutoNum type="arabicPeriod"/>
            </a:pPr>
            <a:r>
              <a:rPr lang="en-GB">
                <a:latin typeface="Lato"/>
                <a:ea typeface="Lato"/>
                <a:cs typeface="Lato"/>
                <a:sym typeface="Lato"/>
              </a:rPr>
              <a:t>15 - 6 = 9. 9% of 30m = 2.7m</a:t>
            </a:r>
            <a:endParaRPr>
              <a:latin typeface="Lato"/>
              <a:ea typeface="Lato"/>
              <a:cs typeface="Lato"/>
              <a:sym typeface="Lato"/>
            </a:endParaRPr>
          </a:p>
          <a:p>
            <a:pPr indent="0" lvl="0" marL="0" rtl="0" algn="l">
              <a:lnSpc>
                <a:spcPct val="100000"/>
              </a:lnSpc>
              <a:spcBef>
                <a:spcPts val="0"/>
              </a:spcBef>
              <a:spcAft>
                <a:spcPts val="0"/>
              </a:spcAft>
              <a:buSzPts val="1100"/>
              <a:buNone/>
            </a:pPr>
            <a:r>
              <a:t/>
            </a:r>
            <a:endParaRPr>
              <a:latin typeface="Lato"/>
              <a:ea typeface="Lato"/>
              <a:cs typeface="Lato"/>
              <a:sym typeface="Lato"/>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type="title">
  <p:cSld name="TITLE">
    <p:bg>
      <p:bgPr>
        <a:solidFill>
          <a:srgbClr val="262A33"/>
        </a:solidFill>
      </p:bgPr>
    </p:bg>
    <p:spTree>
      <p:nvGrpSpPr>
        <p:cNvPr id="7" name="Shape 7"/>
        <p:cNvGrpSpPr/>
        <p:nvPr/>
      </p:nvGrpSpPr>
      <p:grpSpPr>
        <a:xfrm>
          <a:off x="0" y="0"/>
          <a:ext cx="0" cy="0"/>
          <a:chOff x="0" y="0"/>
          <a:chExt cx="0" cy="0"/>
        </a:xfrm>
      </p:grpSpPr>
      <p:pic>
        <p:nvPicPr>
          <p:cNvPr id="8" name="Google Shape;8;p28"/>
          <p:cNvPicPr preferRelativeResize="0"/>
          <p:nvPr/>
        </p:nvPicPr>
        <p:blipFill rotWithShape="1">
          <a:blip r:embed="rId2">
            <a:alphaModFix/>
          </a:blip>
          <a:srcRect b="-5224" l="-1905" r="-1091" t="-5235"/>
          <a:stretch/>
        </p:blipFill>
        <p:spPr>
          <a:xfrm>
            <a:off x="426625" y="222564"/>
            <a:ext cx="2516427" cy="696225"/>
          </a:xfrm>
          <a:prstGeom prst="rect">
            <a:avLst/>
          </a:prstGeom>
          <a:noFill/>
          <a:ln>
            <a:noFill/>
          </a:ln>
        </p:spPr>
      </p:pic>
      <p:pic>
        <p:nvPicPr>
          <p:cNvPr id="9" name="Google Shape;9;p28"/>
          <p:cNvPicPr preferRelativeResize="0"/>
          <p:nvPr/>
        </p:nvPicPr>
        <p:blipFill rotWithShape="1">
          <a:blip r:embed="rId3">
            <a:alphaModFix/>
          </a:blip>
          <a:srcRect b="-2272" l="-4222" r="-3757" t="-2439"/>
          <a:stretch/>
        </p:blipFill>
        <p:spPr>
          <a:xfrm rot="-5400000">
            <a:off x="7181808" y="3222276"/>
            <a:ext cx="2039601" cy="1978026"/>
          </a:xfrm>
          <a:prstGeom prst="rect">
            <a:avLst/>
          </a:prstGeom>
          <a:noFill/>
          <a:ln>
            <a:noFill/>
          </a:ln>
        </p:spPr>
      </p:pic>
    </p:spTree>
  </p:cSld>
  <p:clrMapOvr>
    <a:masterClrMapping/>
  </p:clrMapOvr>
  <p:extLst>
    <p:ext uri="{DCECCB84-F9BA-43D5-87BE-67443E8EF086}">
      <p15:sldGuideLst>
        <p15:guide id="1" pos="302">
          <p15:clr>
            <a:srgbClr val="FA7B17"/>
          </p15:clr>
        </p15:guide>
      </p15:sldGuideLst>
    </p:ext>
  </p:extLs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1">
  <p:cSld name="TITLE_AND_TWO_COLUMNS_1">
    <p:spTree>
      <p:nvGrpSpPr>
        <p:cNvPr id="46" name="Shape 46"/>
        <p:cNvGrpSpPr/>
        <p:nvPr/>
      </p:nvGrpSpPr>
      <p:grpSpPr>
        <a:xfrm>
          <a:off x="0" y="0"/>
          <a:ext cx="0" cy="0"/>
          <a:chOff x="0" y="0"/>
          <a:chExt cx="0" cy="0"/>
        </a:xfrm>
      </p:grpSpPr>
      <p:sp>
        <p:nvSpPr>
          <p:cNvPr id="47" name="Google Shape;47;p32"/>
          <p:cNvSpPr/>
          <p:nvPr/>
        </p:nvSpPr>
        <p:spPr>
          <a:xfrm>
            <a:off x="0" y="0"/>
            <a:ext cx="9144000" cy="10155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48" name="Google Shape;48;p32"/>
          <p:cNvPicPr preferRelativeResize="0"/>
          <p:nvPr/>
        </p:nvPicPr>
        <p:blipFill rotWithShape="1">
          <a:blip r:embed="rId2">
            <a:alphaModFix/>
          </a:blip>
          <a:srcRect b="-9683" l="-7535" r="-5779" t="-8128"/>
          <a:stretch/>
        </p:blipFill>
        <p:spPr>
          <a:xfrm>
            <a:off x="8055750" y="4325600"/>
            <a:ext cx="835000" cy="643375"/>
          </a:xfrm>
          <a:prstGeom prst="rect">
            <a:avLst/>
          </a:prstGeom>
          <a:noFill/>
          <a:ln>
            <a:noFill/>
          </a:ln>
        </p:spPr>
      </p:pic>
      <p:sp>
        <p:nvSpPr>
          <p:cNvPr id="49" name="Google Shape;49;p32"/>
          <p:cNvSpPr/>
          <p:nvPr/>
        </p:nvSpPr>
        <p:spPr>
          <a:xfrm>
            <a:off x="8371895" y="380155"/>
            <a:ext cx="772200" cy="271200"/>
          </a:xfrm>
          <a:prstGeom prst="rect">
            <a:avLst/>
          </a:prstGeom>
          <a:solidFill>
            <a:srgbClr val="FF80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8022"/>
              </a:solidFill>
              <a:latin typeface="Arial"/>
              <a:ea typeface="Arial"/>
              <a:cs typeface="Arial"/>
              <a:sym typeface="Arial"/>
            </a:endParaRPr>
          </a:p>
        </p:txBody>
      </p:sp>
      <p:sp>
        <p:nvSpPr>
          <p:cNvPr id="50" name="Google Shape;50;p32"/>
          <p:cNvSpPr txBox="1"/>
          <p:nvPr>
            <p:ph idx="1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Lato"/>
                <a:ea typeface="Lato"/>
                <a:cs typeface="Lato"/>
                <a:sym typeface="Lato"/>
              </a:defRPr>
            </a:lvl9pPr>
          </a:lstStyle>
          <a:p>
            <a:pPr indent="0" lvl="0" marL="0" rtl="0" algn="r">
              <a:spcBef>
                <a:spcPts val="0"/>
              </a:spcBef>
              <a:spcAft>
                <a:spcPts val="0"/>
              </a:spcAft>
              <a:buNone/>
            </a:pPr>
            <a:r>
              <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pullout" type="titleOnly">
  <p:cSld name="TITLE_ONLY">
    <p:bg>
      <p:bgPr>
        <a:solidFill>
          <a:srgbClr val="262A33"/>
        </a:solidFill>
      </p:bgPr>
    </p:bg>
    <p:spTree>
      <p:nvGrpSpPr>
        <p:cNvPr id="51" name="Shape 51"/>
        <p:cNvGrpSpPr/>
        <p:nvPr/>
      </p:nvGrpSpPr>
      <p:grpSpPr>
        <a:xfrm>
          <a:off x="0" y="0"/>
          <a:ext cx="0" cy="0"/>
          <a:chOff x="0" y="0"/>
          <a:chExt cx="0" cy="0"/>
        </a:xfrm>
      </p:grpSpPr>
      <p:pic>
        <p:nvPicPr>
          <p:cNvPr id="52" name="Google Shape;52;p40"/>
          <p:cNvPicPr preferRelativeResize="0"/>
          <p:nvPr/>
        </p:nvPicPr>
        <p:blipFill rotWithShape="1">
          <a:blip r:embed="rId2">
            <a:alphaModFix/>
          </a:blip>
          <a:srcRect b="-8415" l="-5675" r="-7635" t="-10644"/>
          <a:stretch/>
        </p:blipFill>
        <p:spPr>
          <a:xfrm>
            <a:off x="8069450" y="4311925"/>
            <a:ext cx="835000" cy="650200"/>
          </a:xfrm>
          <a:prstGeom prst="rect">
            <a:avLst/>
          </a:prstGeom>
          <a:noFill/>
          <a:ln>
            <a:noFill/>
          </a:ln>
        </p:spPr>
      </p:pic>
      <p:sp>
        <p:nvSpPr>
          <p:cNvPr id="53" name="Google Shape;53;p40"/>
          <p:cNvSpPr/>
          <p:nvPr/>
        </p:nvSpPr>
        <p:spPr>
          <a:xfrm>
            <a:off x="8371895" y="380155"/>
            <a:ext cx="772200" cy="271200"/>
          </a:xfrm>
          <a:prstGeom prst="rect">
            <a:avLst/>
          </a:prstGeom>
          <a:solidFill>
            <a:srgbClr val="FF80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8022"/>
              </a:solidFill>
              <a:latin typeface="Arial"/>
              <a:ea typeface="Arial"/>
              <a:cs typeface="Arial"/>
              <a:sym typeface="Arial"/>
            </a:endParaRPr>
          </a:p>
        </p:txBody>
      </p:sp>
      <p:sp>
        <p:nvSpPr>
          <p:cNvPr id="54" name="Google Shape;54;p40"/>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55" name="Google Shape;55;p40"/>
          <p:cNvSpPr txBox="1"/>
          <p:nvPr>
            <p:ph idx="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latin typeface="Lato"/>
              <a:ea typeface="Lato"/>
              <a:cs typeface="Lato"/>
              <a:sym typeface="Lato"/>
            </a:endParaRPr>
          </a:p>
          <a:p>
            <a:pPr indent="0" lvl="0" marL="0" rtl="0" algn="r">
              <a:spcBef>
                <a:spcPts val="0"/>
              </a:spcBef>
              <a:spcAft>
                <a:spcPts val="0"/>
              </a:spcAft>
              <a:buNone/>
            </a:pPr>
            <a:r>
              <a:t/>
            </a:r>
            <a:endParaRPr>
              <a:latin typeface="Lato"/>
              <a:ea typeface="Lato"/>
              <a:cs typeface="Lato"/>
              <a:sym typeface="Lato"/>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type="title">
  <p:cSld name="TITLE">
    <p:bg>
      <p:bgPr>
        <a:solidFill>
          <a:srgbClr val="262A33"/>
        </a:solidFill>
      </p:bgPr>
    </p:bg>
    <p:spTree>
      <p:nvGrpSpPr>
        <p:cNvPr id="56" name="Shape 56"/>
        <p:cNvGrpSpPr/>
        <p:nvPr/>
      </p:nvGrpSpPr>
      <p:grpSpPr>
        <a:xfrm>
          <a:off x="0" y="0"/>
          <a:ext cx="0" cy="0"/>
          <a:chOff x="0" y="0"/>
          <a:chExt cx="0" cy="0"/>
        </a:xfrm>
      </p:grpSpPr>
      <p:sp>
        <p:nvSpPr>
          <p:cNvPr id="57" name="Google Shape;57;p3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pic>
        <p:nvPicPr>
          <p:cNvPr id="58" name="Google Shape;58;p38"/>
          <p:cNvPicPr preferRelativeResize="0"/>
          <p:nvPr/>
        </p:nvPicPr>
        <p:blipFill rotWithShape="1">
          <a:blip r:embed="rId2">
            <a:alphaModFix/>
          </a:blip>
          <a:srcRect b="-5224" l="-1905" r="-1091" t="-5235"/>
          <a:stretch/>
        </p:blipFill>
        <p:spPr>
          <a:xfrm>
            <a:off x="426625" y="302950"/>
            <a:ext cx="2516427" cy="696225"/>
          </a:xfrm>
          <a:prstGeom prst="rect">
            <a:avLst/>
          </a:prstGeom>
          <a:noFill/>
          <a:ln>
            <a:noFill/>
          </a:ln>
        </p:spPr>
      </p:pic>
      <p:pic>
        <p:nvPicPr>
          <p:cNvPr id="59" name="Google Shape;59;p38"/>
          <p:cNvPicPr preferRelativeResize="0"/>
          <p:nvPr/>
        </p:nvPicPr>
        <p:blipFill rotWithShape="1">
          <a:blip r:embed="rId3">
            <a:alphaModFix/>
          </a:blip>
          <a:srcRect b="-2280" l="-4222" r="-3757" t="-2440"/>
          <a:stretch/>
        </p:blipFill>
        <p:spPr>
          <a:xfrm rot="-5400000">
            <a:off x="7182681" y="3219806"/>
            <a:ext cx="2039601" cy="1978026"/>
          </a:xfrm>
          <a:prstGeom prst="rect">
            <a:avLst/>
          </a:prstGeom>
          <a:noFill/>
          <a:ln>
            <a:noFill/>
          </a:ln>
        </p:spPr>
      </p:pic>
      <p:sp>
        <p:nvSpPr>
          <p:cNvPr id="60" name="Google Shape;60;p38"/>
          <p:cNvSpPr/>
          <p:nvPr/>
        </p:nvSpPr>
        <p:spPr>
          <a:xfrm>
            <a:off x="8371895" y="380155"/>
            <a:ext cx="772200" cy="271200"/>
          </a:xfrm>
          <a:prstGeom prst="rect">
            <a:avLst/>
          </a:prstGeom>
          <a:solidFill>
            <a:srgbClr val="FF80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8022"/>
              </a:solidFill>
              <a:latin typeface="Arial"/>
              <a:ea typeface="Arial"/>
              <a:cs typeface="Arial"/>
              <a:sym typeface="Arial"/>
            </a:endParaRPr>
          </a:p>
        </p:txBody>
      </p:sp>
      <p:sp>
        <p:nvSpPr>
          <p:cNvPr id="61" name="Google Shape;61;p38"/>
          <p:cNvSpPr txBox="1"/>
          <p:nvPr>
            <p:ph idx="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extLst>
    <p:ext uri="{DCECCB84-F9BA-43D5-87BE-67443E8EF086}">
      <p15:sldGuideLst>
        <p15:guide id="1" pos="302">
          <p15:clr>
            <a:srgbClr val="FA7B17"/>
          </p15:clr>
        </p15:guide>
      </p15:sldGuideLst>
    </p:ext>
  </p:extLst>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type="tx">
  <p:cSld name="TITLE_AND_BODY">
    <p:bg>
      <p:bgPr>
        <a:solidFill>
          <a:srgbClr val="262A33"/>
        </a:solidFill>
      </p:bgPr>
    </p:bg>
    <p:spTree>
      <p:nvGrpSpPr>
        <p:cNvPr id="62" name="Shape 62"/>
        <p:cNvGrpSpPr/>
        <p:nvPr/>
      </p:nvGrpSpPr>
      <p:grpSpPr>
        <a:xfrm>
          <a:off x="0" y="0"/>
          <a:ext cx="0" cy="0"/>
          <a:chOff x="0" y="0"/>
          <a:chExt cx="0" cy="0"/>
        </a:xfrm>
      </p:grpSpPr>
      <p:pic>
        <p:nvPicPr>
          <p:cNvPr id="63" name="Google Shape;63;p39"/>
          <p:cNvPicPr preferRelativeResize="0"/>
          <p:nvPr/>
        </p:nvPicPr>
        <p:blipFill rotWithShape="1">
          <a:blip r:embed="rId2">
            <a:alphaModFix/>
          </a:blip>
          <a:srcRect b="-8415" l="-5675" r="-7635" t="-10644"/>
          <a:stretch/>
        </p:blipFill>
        <p:spPr>
          <a:xfrm>
            <a:off x="8069450" y="4311925"/>
            <a:ext cx="835000" cy="650200"/>
          </a:xfrm>
          <a:prstGeom prst="rect">
            <a:avLst/>
          </a:prstGeom>
          <a:noFill/>
          <a:ln>
            <a:noFill/>
          </a:ln>
        </p:spPr>
      </p:pic>
      <p:sp>
        <p:nvSpPr>
          <p:cNvPr id="64" name="Google Shape;64;p39"/>
          <p:cNvSpPr/>
          <p:nvPr/>
        </p:nvSpPr>
        <p:spPr>
          <a:xfrm>
            <a:off x="8371895" y="380155"/>
            <a:ext cx="772200" cy="271200"/>
          </a:xfrm>
          <a:prstGeom prst="rect">
            <a:avLst/>
          </a:prstGeom>
          <a:solidFill>
            <a:srgbClr val="FF80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8022"/>
              </a:solidFill>
              <a:latin typeface="Arial"/>
              <a:ea typeface="Arial"/>
              <a:cs typeface="Arial"/>
              <a:sym typeface="Arial"/>
            </a:endParaRPr>
          </a:p>
        </p:txBody>
      </p:sp>
      <p:sp>
        <p:nvSpPr>
          <p:cNvPr id="65" name="Google Shape;65;p39"/>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66" name="Google Shape;66;p39"/>
          <p:cNvSpPr txBox="1"/>
          <p:nvPr>
            <p:ph idx="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s" type="secHead">
  <p:cSld name="SECTION_HEADER">
    <p:bg>
      <p:bgPr>
        <a:solidFill>
          <a:srgbClr val="262A33"/>
        </a:solidFill>
      </p:bgPr>
    </p:bg>
    <p:spTree>
      <p:nvGrpSpPr>
        <p:cNvPr id="67" name="Shape 67"/>
        <p:cNvGrpSpPr/>
        <p:nvPr/>
      </p:nvGrpSpPr>
      <p:grpSpPr>
        <a:xfrm>
          <a:off x="0" y="0"/>
          <a:ext cx="0" cy="0"/>
          <a:chOff x="0" y="0"/>
          <a:chExt cx="0" cy="0"/>
        </a:xfrm>
      </p:grpSpPr>
      <p:sp>
        <p:nvSpPr>
          <p:cNvPr id="68" name="Google Shape;68;p41"/>
          <p:cNvSpPr txBox="1"/>
          <p:nvPr/>
        </p:nvSpPr>
        <p:spPr>
          <a:xfrm>
            <a:off x="388800" y="298800"/>
            <a:ext cx="6785400" cy="7815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2400"/>
              <a:buFont typeface="Arial"/>
              <a:buNone/>
            </a:pPr>
            <a:r>
              <a:rPr b="1" i="0" lang="en-GB" sz="2400" u="none" cap="none" strike="noStrike">
                <a:solidFill>
                  <a:srgbClr val="FF8022"/>
                </a:solidFill>
                <a:latin typeface="Lato"/>
                <a:ea typeface="Lato"/>
                <a:cs typeface="Lato"/>
                <a:sym typeface="Lato"/>
              </a:rPr>
              <a:t>Contents</a:t>
            </a:r>
            <a:endParaRPr b="1" i="0" sz="2400" u="none" cap="none" strike="noStrike">
              <a:solidFill>
                <a:srgbClr val="FF8022"/>
              </a:solidFill>
              <a:latin typeface="Lato"/>
              <a:ea typeface="Lato"/>
              <a:cs typeface="Lato"/>
              <a:sym typeface="Lato"/>
            </a:endParaRPr>
          </a:p>
        </p:txBody>
      </p:sp>
      <p:pic>
        <p:nvPicPr>
          <p:cNvPr id="69" name="Google Shape;69;p41"/>
          <p:cNvPicPr preferRelativeResize="0"/>
          <p:nvPr/>
        </p:nvPicPr>
        <p:blipFill rotWithShape="1">
          <a:blip r:embed="rId2">
            <a:alphaModFix/>
          </a:blip>
          <a:srcRect b="-8415" l="-5675" r="-7635" t="-10644"/>
          <a:stretch/>
        </p:blipFill>
        <p:spPr>
          <a:xfrm>
            <a:off x="8069450" y="4311925"/>
            <a:ext cx="835000" cy="650200"/>
          </a:xfrm>
          <a:prstGeom prst="rect">
            <a:avLst/>
          </a:prstGeom>
          <a:noFill/>
          <a:ln>
            <a:noFill/>
          </a:ln>
        </p:spPr>
      </p:pic>
      <p:sp>
        <p:nvSpPr>
          <p:cNvPr id="70" name="Google Shape;70;p41"/>
          <p:cNvSpPr/>
          <p:nvPr/>
        </p:nvSpPr>
        <p:spPr>
          <a:xfrm>
            <a:off x="8371895" y="380155"/>
            <a:ext cx="772200" cy="271200"/>
          </a:xfrm>
          <a:prstGeom prst="rect">
            <a:avLst/>
          </a:prstGeom>
          <a:solidFill>
            <a:srgbClr val="FF80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8022"/>
              </a:solidFill>
              <a:latin typeface="Arial"/>
              <a:ea typeface="Arial"/>
              <a:cs typeface="Arial"/>
              <a:sym typeface="Arial"/>
            </a:endParaRPr>
          </a:p>
        </p:txBody>
      </p:sp>
      <p:sp>
        <p:nvSpPr>
          <p:cNvPr id="71" name="Google Shape;71;p41"/>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72" name="Google Shape;72;p41"/>
          <p:cNvSpPr txBox="1"/>
          <p:nvPr>
            <p:ph idx="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2">
  <p:cSld name="TITLE_AND_BODY_1">
    <p:bg>
      <p:bgPr>
        <a:solidFill>
          <a:srgbClr val="0543B3"/>
        </a:solidFill>
      </p:bgPr>
    </p:bg>
    <p:spTree>
      <p:nvGrpSpPr>
        <p:cNvPr id="73" name="Shape 73"/>
        <p:cNvGrpSpPr/>
        <p:nvPr/>
      </p:nvGrpSpPr>
      <p:grpSpPr>
        <a:xfrm>
          <a:off x="0" y="0"/>
          <a:ext cx="0" cy="0"/>
          <a:chOff x="0" y="0"/>
          <a:chExt cx="0" cy="0"/>
        </a:xfrm>
      </p:grpSpPr>
      <p:pic>
        <p:nvPicPr>
          <p:cNvPr id="74" name="Google Shape;74;p42"/>
          <p:cNvPicPr preferRelativeResize="0"/>
          <p:nvPr/>
        </p:nvPicPr>
        <p:blipFill rotWithShape="1">
          <a:blip r:embed="rId2">
            <a:alphaModFix/>
          </a:blip>
          <a:srcRect b="-8415" l="-5675" r="-7635" t="-10644"/>
          <a:stretch/>
        </p:blipFill>
        <p:spPr>
          <a:xfrm>
            <a:off x="8069450" y="4311925"/>
            <a:ext cx="835000" cy="650200"/>
          </a:xfrm>
          <a:prstGeom prst="rect">
            <a:avLst/>
          </a:prstGeom>
          <a:noFill/>
          <a:ln>
            <a:noFill/>
          </a:ln>
        </p:spPr>
      </p:pic>
      <p:sp>
        <p:nvSpPr>
          <p:cNvPr id="75" name="Google Shape;75;p42"/>
          <p:cNvSpPr/>
          <p:nvPr/>
        </p:nvSpPr>
        <p:spPr>
          <a:xfrm>
            <a:off x="8371895" y="380155"/>
            <a:ext cx="772200" cy="271200"/>
          </a:xfrm>
          <a:prstGeom prst="rect">
            <a:avLst/>
          </a:prstGeom>
          <a:solidFill>
            <a:srgbClr val="FF80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8022"/>
              </a:solidFill>
              <a:latin typeface="Arial"/>
              <a:ea typeface="Arial"/>
              <a:cs typeface="Arial"/>
              <a:sym typeface="Arial"/>
            </a:endParaRPr>
          </a:p>
        </p:txBody>
      </p:sp>
      <p:sp>
        <p:nvSpPr>
          <p:cNvPr id="76" name="Google Shape;76;p42"/>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77" name="Google Shape;77;p42"/>
          <p:cNvSpPr txBox="1"/>
          <p:nvPr>
            <p:ph idx="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pullout 1">
  <p:cSld name="TITLE_ONLY_1">
    <p:bg>
      <p:bgPr>
        <a:solidFill>
          <a:srgbClr val="0543B3"/>
        </a:solidFill>
      </p:bgPr>
    </p:bg>
    <p:spTree>
      <p:nvGrpSpPr>
        <p:cNvPr id="78" name="Shape 78"/>
        <p:cNvGrpSpPr/>
        <p:nvPr/>
      </p:nvGrpSpPr>
      <p:grpSpPr>
        <a:xfrm>
          <a:off x="0" y="0"/>
          <a:ext cx="0" cy="0"/>
          <a:chOff x="0" y="0"/>
          <a:chExt cx="0" cy="0"/>
        </a:xfrm>
      </p:grpSpPr>
      <p:pic>
        <p:nvPicPr>
          <p:cNvPr id="79" name="Google Shape;79;p43"/>
          <p:cNvPicPr preferRelativeResize="0"/>
          <p:nvPr/>
        </p:nvPicPr>
        <p:blipFill rotWithShape="1">
          <a:blip r:embed="rId2">
            <a:alphaModFix/>
          </a:blip>
          <a:srcRect b="-8415" l="-5675" r="-7635" t="-10644"/>
          <a:stretch/>
        </p:blipFill>
        <p:spPr>
          <a:xfrm>
            <a:off x="8069450" y="4311925"/>
            <a:ext cx="835000" cy="650200"/>
          </a:xfrm>
          <a:prstGeom prst="rect">
            <a:avLst/>
          </a:prstGeom>
          <a:noFill/>
          <a:ln>
            <a:noFill/>
          </a:ln>
        </p:spPr>
      </p:pic>
      <p:sp>
        <p:nvSpPr>
          <p:cNvPr id="80" name="Google Shape;80;p43"/>
          <p:cNvSpPr/>
          <p:nvPr/>
        </p:nvSpPr>
        <p:spPr>
          <a:xfrm>
            <a:off x="8371895" y="380155"/>
            <a:ext cx="772200" cy="271200"/>
          </a:xfrm>
          <a:prstGeom prst="rect">
            <a:avLst/>
          </a:prstGeom>
          <a:solidFill>
            <a:srgbClr val="FF80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8022"/>
              </a:solidFill>
              <a:latin typeface="Arial"/>
              <a:ea typeface="Arial"/>
              <a:cs typeface="Arial"/>
              <a:sym typeface="Arial"/>
            </a:endParaRPr>
          </a:p>
        </p:txBody>
      </p:sp>
      <p:sp>
        <p:nvSpPr>
          <p:cNvPr id="81" name="Google Shape;81;p43"/>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type="twoColTx">
  <p:cSld name="TITLE_AND_TWO_COLUMNS">
    <p:spTree>
      <p:nvGrpSpPr>
        <p:cNvPr id="82" name="Shape 82"/>
        <p:cNvGrpSpPr/>
        <p:nvPr/>
      </p:nvGrpSpPr>
      <p:grpSpPr>
        <a:xfrm>
          <a:off x="0" y="0"/>
          <a:ext cx="0" cy="0"/>
          <a:chOff x="0" y="0"/>
          <a:chExt cx="0" cy="0"/>
        </a:xfrm>
      </p:grpSpPr>
      <p:sp>
        <p:nvSpPr>
          <p:cNvPr id="83" name="Google Shape;83;p44"/>
          <p:cNvSpPr/>
          <p:nvPr/>
        </p:nvSpPr>
        <p:spPr>
          <a:xfrm>
            <a:off x="0" y="0"/>
            <a:ext cx="9144000" cy="1015500"/>
          </a:xfrm>
          <a:prstGeom prst="rect">
            <a:avLst/>
          </a:prstGeom>
          <a:solidFill>
            <a:srgbClr val="262A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84" name="Google Shape;84;p44"/>
          <p:cNvPicPr preferRelativeResize="0"/>
          <p:nvPr/>
        </p:nvPicPr>
        <p:blipFill rotWithShape="1">
          <a:blip r:embed="rId2">
            <a:alphaModFix/>
          </a:blip>
          <a:srcRect b="-9683" l="-7535" r="-5779" t="-8128"/>
          <a:stretch/>
        </p:blipFill>
        <p:spPr>
          <a:xfrm>
            <a:off x="8055750" y="4325600"/>
            <a:ext cx="835000" cy="643375"/>
          </a:xfrm>
          <a:prstGeom prst="rect">
            <a:avLst/>
          </a:prstGeom>
          <a:noFill/>
          <a:ln>
            <a:noFill/>
          </a:ln>
        </p:spPr>
      </p:pic>
      <p:sp>
        <p:nvSpPr>
          <p:cNvPr id="85" name="Google Shape;85;p44"/>
          <p:cNvSpPr/>
          <p:nvPr/>
        </p:nvSpPr>
        <p:spPr>
          <a:xfrm>
            <a:off x="8371895" y="380155"/>
            <a:ext cx="772200" cy="271200"/>
          </a:xfrm>
          <a:prstGeom prst="rect">
            <a:avLst/>
          </a:prstGeom>
          <a:solidFill>
            <a:srgbClr val="FF80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8022"/>
              </a:solidFill>
              <a:latin typeface="Arial"/>
              <a:ea typeface="Arial"/>
              <a:cs typeface="Arial"/>
              <a:sym typeface="Arial"/>
            </a:endParaRPr>
          </a:p>
        </p:txBody>
      </p:sp>
      <p:sp>
        <p:nvSpPr>
          <p:cNvPr id="86" name="Google Shape;86;p44"/>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2 1">
  <p:cSld name="Divider slide 2">
    <p:spTree>
      <p:nvGrpSpPr>
        <p:cNvPr id="87" name="Shape 87"/>
        <p:cNvGrpSpPr/>
        <p:nvPr/>
      </p:nvGrpSpPr>
      <p:grpSpPr>
        <a:xfrm>
          <a:off x="0" y="0"/>
          <a:ext cx="0" cy="0"/>
          <a:chOff x="0" y="0"/>
          <a:chExt cx="0" cy="0"/>
        </a:xfrm>
      </p:grpSpPr>
      <p:sp>
        <p:nvSpPr>
          <p:cNvPr id="88" name="Google Shape;88;p45"/>
          <p:cNvSpPr txBox="1"/>
          <p:nvPr>
            <p:ph idx="12" type="sldNum"/>
          </p:nvPr>
        </p:nvSpPr>
        <p:spPr>
          <a:xfrm>
            <a:off x="8372475" y="403225"/>
            <a:ext cx="473100" cy="225300"/>
          </a:xfrm>
          <a:prstGeom prst="rect">
            <a:avLst/>
          </a:prstGeom>
          <a:noFill/>
          <a:ln>
            <a:noFill/>
          </a:ln>
        </p:spPr>
        <p:txBody>
          <a:bodyPr anchorCtr="0" anchor="ctr" bIns="91425" lIns="91425" spcFirstLastPara="1" rIns="91425" wrap="square" tIns="91425">
            <a:noAutofit/>
          </a:bodyPr>
          <a:lstStyle>
            <a:lvl1pPr indent="0" lvl="0" marL="0" marR="0" algn="ctr">
              <a:lnSpc>
                <a:spcPct val="100000"/>
              </a:lnSpc>
              <a:spcBef>
                <a:spcPts val="0"/>
              </a:spcBef>
              <a:spcAft>
                <a:spcPts val="0"/>
              </a:spcAft>
              <a:buClr>
                <a:srgbClr val="262A33"/>
              </a:buClr>
              <a:buSzPts val="1200"/>
              <a:buFont typeface="Lato"/>
              <a:buNone/>
              <a:defRPr b="1" i="0" sz="1200" u="none" cap="none" strike="noStrike">
                <a:solidFill>
                  <a:srgbClr val="262A33"/>
                </a:solidFill>
                <a:latin typeface="Lato"/>
                <a:ea typeface="Lato"/>
                <a:cs typeface="Lato"/>
                <a:sym typeface="Lato"/>
              </a:defRPr>
            </a:lvl1pPr>
            <a:lvl2pPr indent="0" lvl="1" marL="0" marR="0" algn="ctr">
              <a:lnSpc>
                <a:spcPct val="100000"/>
              </a:lnSpc>
              <a:spcBef>
                <a:spcPts val="0"/>
              </a:spcBef>
              <a:spcAft>
                <a:spcPts val="0"/>
              </a:spcAft>
              <a:buClr>
                <a:srgbClr val="262A33"/>
              </a:buClr>
              <a:buSzPts val="1200"/>
              <a:buFont typeface="Lato"/>
              <a:buNone/>
              <a:defRPr b="1" i="0" sz="1200" u="none" cap="none" strike="noStrike">
                <a:solidFill>
                  <a:srgbClr val="262A33"/>
                </a:solidFill>
                <a:latin typeface="Lato"/>
                <a:ea typeface="Lato"/>
                <a:cs typeface="Lato"/>
                <a:sym typeface="Lato"/>
              </a:defRPr>
            </a:lvl2pPr>
            <a:lvl3pPr indent="0" lvl="2" marL="0" marR="0" algn="ctr">
              <a:lnSpc>
                <a:spcPct val="100000"/>
              </a:lnSpc>
              <a:spcBef>
                <a:spcPts val="0"/>
              </a:spcBef>
              <a:spcAft>
                <a:spcPts val="0"/>
              </a:spcAft>
              <a:buClr>
                <a:srgbClr val="262A33"/>
              </a:buClr>
              <a:buSzPts val="1200"/>
              <a:buFont typeface="Lato"/>
              <a:buNone/>
              <a:defRPr b="1" i="0" sz="1200" u="none" cap="none" strike="noStrike">
                <a:solidFill>
                  <a:srgbClr val="262A33"/>
                </a:solidFill>
                <a:latin typeface="Lato"/>
                <a:ea typeface="Lato"/>
                <a:cs typeface="Lato"/>
                <a:sym typeface="Lato"/>
              </a:defRPr>
            </a:lvl3pPr>
            <a:lvl4pPr indent="0" lvl="3" marL="0" marR="0" algn="ctr">
              <a:lnSpc>
                <a:spcPct val="100000"/>
              </a:lnSpc>
              <a:spcBef>
                <a:spcPts val="0"/>
              </a:spcBef>
              <a:spcAft>
                <a:spcPts val="0"/>
              </a:spcAft>
              <a:buClr>
                <a:srgbClr val="262A33"/>
              </a:buClr>
              <a:buSzPts val="1200"/>
              <a:buFont typeface="Lato"/>
              <a:buNone/>
              <a:defRPr b="1" i="0" sz="1200" u="none" cap="none" strike="noStrike">
                <a:solidFill>
                  <a:srgbClr val="262A33"/>
                </a:solidFill>
                <a:latin typeface="Lato"/>
                <a:ea typeface="Lato"/>
                <a:cs typeface="Lato"/>
                <a:sym typeface="Lato"/>
              </a:defRPr>
            </a:lvl4pPr>
            <a:lvl5pPr indent="0" lvl="4" marL="0" marR="0" algn="ctr">
              <a:lnSpc>
                <a:spcPct val="100000"/>
              </a:lnSpc>
              <a:spcBef>
                <a:spcPts val="0"/>
              </a:spcBef>
              <a:spcAft>
                <a:spcPts val="0"/>
              </a:spcAft>
              <a:buClr>
                <a:srgbClr val="262A33"/>
              </a:buClr>
              <a:buSzPts val="1200"/>
              <a:buFont typeface="Lato"/>
              <a:buNone/>
              <a:defRPr b="1" i="0" sz="1200" u="none" cap="none" strike="noStrike">
                <a:solidFill>
                  <a:srgbClr val="262A33"/>
                </a:solidFill>
                <a:latin typeface="Lato"/>
                <a:ea typeface="Lato"/>
                <a:cs typeface="Lato"/>
                <a:sym typeface="Lato"/>
              </a:defRPr>
            </a:lvl5pPr>
            <a:lvl6pPr indent="0" lvl="5" marL="0" marR="0" algn="ctr">
              <a:lnSpc>
                <a:spcPct val="100000"/>
              </a:lnSpc>
              <a:spcBef>
                <a:spcPts val="0"/>
              </a:spcBef>
              <a:spcAft>
                <a:spcPts val="0"/>
              </a:spcAft>
              <a:buClr>
                <a:srgbClr val="262A33"/>
              </a:buClr>
              <a:buSzPts val="1200"/>
              <a:buFont typeface="Lato"/>
              <a:buNone/>
              <a:defRPr b="1" i="0" sz="1200" u="none" cap="none" strike="noStrike">
                <a:solidFill>
                  <a:srgbClr val="262A33"/>
                </a:solidFill>
                <a:latin typeface="Lato"/>
                <a:ea typeface="Lato"/>
                <a:cs typeface="Lato"/>
                <a:sym typeface="Lato"/>
              </a:defRPr>
            </a:lvl6pPr>
            <a:lvl7pPr indent="0" lvl="6" marL="0" marR="0" algn="ctr">
              <a:lnSpc>
                <a:spcPct val="100000"/>
              </a:lnSpc>
              <a:spcBef>
                <a:spcPts val="0"/>
              </a:spcBef>
              <a:spcAft>
                <a:spcPts val="0"/>
              </a:spcAft>
              <a:buClr>
                <a:srgbClr val="262A33"/>
              </a:buClr>
              <a:buSzPts val="1200"/>
              <a:buFont typeface="Lato"/>
              <a:buNone/>
              <a:defRPr b="1" i="0" sz="1200" u="none" cap="none" strike="noStrike">
                <a:solidFill>
                  <a:srgbClr val="262A33"/>
                </a:solidFill>
                <a:latin typeface="Lato"/>
                <a:ea typeface="Lato"/>
                <a:cs typeface="Lato"/>
                <a:sym typeface="Lato"/>
              </a:defRPr>
            </a:lvl7pPr>
            <a:lvl8pPr indent="0" lvl="7" marL="0" marR="0" algn="ctr">
              <a:lnSpc>
                <a:spcPct val="100000"/>
              </a:lnSpc>
              <a:spcBef>
                <a:spcPts val="0"/>
              </a:spcBef>
              <a:spcAft>
                <a:spcPts val="0"/>
              </a:spcAft>
              <a:buClr>
                <a:srgbClr val="262A33"/>
              </a:buClr>
              <a:buSzPts val="1200"/>
              <a:buFont typeface="Lato"/>
              <a:buNone/>
              <a:defRPr b="1" i="0" sz="1200" u="none" cap="none" strike="noStrike">
                <a:solidFill>
                  <a:srgbClr val="262A33"/>
                </a:solidFill>
                <a:latin typeface="Lato"/>
                <a:ea typeface="Lato"/>
                <a:cs typeface="Lato"/>
                <a:sym typeface="Lato"/>
              </a:defRPr>
            </a:lvl8pPr>
            <a:lvl9pPr indent="0" lvl="8" marL="0" marR="0" algn="ctr">
              <a:lnSpc>
                <a:spcPct val="100000"/>
              </a:lnSpc>
              <a:spcBef>
                <a:spcPts val="0"/>
              </a:spcBef>
              <a:spcAft>
                <a:spcPts val="0"/>
              </a:spcAft>
              <a:buClr>
                <a:srgbClr val="262A33"/>
              </a:buClr>
              <a:buSzPts val="1200"/>
              <a:buFont typeface="Lato"/>
              <a:buNone/>
              <a:defRPr b="1" i="0" sz="1200" u="none" cap="none" strike="noStrike">
                <a:solidFill>
                  <a:srgbClr val="262A33"/>
                </a:solidFill>
                <a:latin typeface="Lato"/>
                <a:ea typeface="Lato"/>
                <a:cs typeface="Lato"/>
                <a:sym typeface="Lato"/>
              </a:defRPr>
            </a:lvl9pPr>
          </a:lstStyle>
          <a:p>
            <a:pPr indent="0" lvl="0" marL="0" rtl="0" algn="ctr">
              <a:spcBef>
                <a:spcPts val="0"/>
              </a:spcBef>
              <a:spcAft>
                <a:spcPts val="0"/>
              </a:spcAft>
              <a:buNone/>
            </a:pPr>
            <a:fld id="{00000000-1234-1234-1234-123412341234}" type="slidenum">
              <a:rPr lang="en-GB"/>
              <a:t>‹#›</a:t>
            </a:fld>
            <a:endParaRPr b="0" sz="1000">
              <a:solidFill>
                <a:schemeClr val="dk2"/>
              </a:solidFill>
              <a:latin typeface="Arial"/>
              <a:ea typeface="Arial"/>
              <a:cs typeface="Arial"/>
              <a:sym typeface="Arial"/>
            </a:endParaRPr>
          </a:p>
        </p:txBody>
      </p:sp>
      <p:sp>
        <p:nvSpPr>
          <p:cNvPr id="89" name="Google Shape;89;p45"/>
          <p:cNvSpPr/>
          <p:nvPr/>
        </p:nvSpPr>
        <p:spPr>
          <a:xfrm>
            <a:off x="8371895" y="380155"/>
            <a:ext cx="772200" cy="271200"/>
          </a:xfrm>
          <a:prstGeom prst="rect">
            <a:avLst/>
          </a:prstGeom>
          <a:solidFill>
            <a:srgbClr val="FF80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8022"/>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pullout" type="titleOnly">
  <p:cSld name="TITLE_ONLY">
    <p:bg>
      <p:bgPr>
        <a:solidFill>
          <a:srgbClr val="262A33"/>
        </a:solidFill>
      </p:bgPr>
    </p:bg>
    <p:spTree>
      <p:nvGrpSpPr>
        <p:cNvPr id="10" name="Shape 10"/>
        <p:cNvGrpSpPr/>
        <p:nvPr/>
      </p:nvGrpSpPr>
      <p:grpSpPr>
        <a:xfrm>
          <a:off x="0" y="0"/>
          <a:ext cx="0" cy="0"/>
          <a:chOff x="0" y="0"/>
          <a:chExt cx="0" cy="0"/>
        </a:xfrm>
      </p:grpSpPr>
      <p:pic>
        <p:nvPicPr>
          <p:cNvPr id="11" name="Google Shape;11;p30"/>
          <p:cNvPicPr preferRelativeResize="0"/>
          <p:nvPr/>
        </p:nvPicPr>
        <p:blipFill rotWithShape="1">
          <a:blip r:embed="rId2">
            <a:alphaModFix/>
          </a:blip>
          <a:srcRect b="0" l="0" r="0" t="0"/>
          <a:stretch/>
        </p:blipFill>
        <p:spPr>
          <a:xfrm>
            <a:off x="8052064" y="4271278"/>
            <a:ext cx="793551" cy="585406"/>
          </a:xfrm>
          <a:prstGeom prst="rect">
            <a:avLst/>
          </a:prstGeom>
          <a:noFill/>
          <a:ln>
            <a:noFill/>
          </a:ln>
        </p:spPr>
      </p:pic>
      <p:sp>
        <p:nvSpPr>
          <p:cNvPr id="12" name="Google Shape;12;p30"/>
          <p:cNvSpPr/>
          <p:nvPr/>
        </p:nvSpPr>
        <p:spPr>
          <a:xfrm>
            <a:off x="8371895" y="380155"/>
            <a:ext cx="772200" cy="2712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accent2"/>
              </a:solidFill>
              <a:latin typeface="Arial"/>
              <a:ea typeface="Arial"/>
              <a:cs typeface="Arial"/>
              <a:sym typeface="Arial"/>
            </a:endParaRPr>
          </a:p>
        </p:txBody>
      </p:sp>
      <p:sp>
        <p:nvSpPr>
          <p:cNvPr id="13" name="Google Shape;13;p30"/>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lvl1pPr indent="0" lvl="0"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1pPr>
            <a:lvl2pPr indent="0" lvl="1"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2pPr>
            <a:lvl3pPr indent="0" lvl="2"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3pPr>
            <a:lvl4pPr indent="0" lvl="3"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4pPr>
            <a:lvl5pPr indent="0" lvl="4"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5pPr>
            <a:lvl6pPr indent="0" lvl="5"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6pPr>
            <a:lvl7pPr indent="0" lvl="6"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7pPr>
            <a:lvl8pPr indent="0" lvl="7"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8pPr>
            <a:lvl9pPr indent="0" lvl="8"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1">
  <p:cSld name="TITLE_AND_TWO_COLUMNS_1">
    <p:spTree>
      <p:nvGrpSpPr>
        <p:cNvPr id="14" name="Shape 14"/>
        <p:cNvGrpSpPr/>
        <p:nvPr/>
      </p:nvGrpSpPr>
      <p:grpSpPr>
        <a:xfrm>
          <a:off x="0" y="0"/>
          <a:ext cx="0" cy="0"/>
          <a:chOff x="0" y="0"/>
          <a:chExt cx="0" cy="0"/>
        </a:xfrm>
      </p:grpSpPr>
      <p:sp>
        <p:nvSpPr>
          <p:cNvPr id="15" name="Google Shape;15;g1b91bc32abb_0_90"/>
          <p:cNvSpPr/>
          <p:nvPr/>
        </p:nvSpPr>
        <p:spPr>
          <a:xfrm>
            <a:off x="0" y="0"/>
            <a:ext cx="9144000" cy="10155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6" name="Google Shape;16;g1b91bc32abb_0_90"/>
          <p:cNvPicPr preferRelativeResize="0"/>
          <p:nvPr/>
        </p:nvPicPr>
        <p:blipFill rotWithShape="1">
          <a:blip r:embed="rId2">
            <a:alphaModFix/>
          </a:blip>
          <a:srcRect b="-9684" l="-7535" r="-5779" t="-8128"/>
          <a:stretch/>
        </p:blipFill>
        <p:spPr>
          <a:xfrm>
            <a:off x="8055750" y="4325600"/>
            <a:ext cx="835000" cy="643375"/>
          </a:xfrm>
          <a:prstGeom prst="rect">
            <a:avLst/>
          </a:prstGeom>
          <a:noFill/>
          <a:ln>
            <a:noFill/>
          </a:ln>
        </p:spPr>
      </p:pic>
      <p:sp>
        <p:nvSpPr>
          <p:cNvPr id="17" name="Google Shape;17;g1b91bc32abb_0_90"/>
          <p:cNvSpPr/>
          <p:nvPr/>
        </p:nvSpPr>
        <p:spPr>
          <a:xfrm>
            <a:off x="8371895" y="380155"/>
            <a:ext cx="772200" cy="271200"/>
          </a:xfrm>
          <a:prstGeom prst="rect">
            <a:avLst/>
          </a:prstGeom>
          <a:solidFill>
            <a:srgbClr val="FF80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8022"/>
              </a:solidFill>
              <a:latin typeface="Arial"/>
              <a:ea typeface="Arial"/>
              <a:cs typeface="Arial"/>
              <a:sym typeface="Arial"/>
            </a:endParaRPr>
          </a:p>
        </p:txBody>
      </p:sp>
      <p:sp>
        <p:nvSpPr>
          <p:cNvPr id="18" name="Google Shape;18;g1b91bc32abb_0_90"/>
          <p:cNvSpPr txBox="1"/>
          <p:nvPr>
            <p:ph idx="1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type="tx">
  <p:cSld name="TITLE_AND_BODY">
    <p:bg>
      <p:bgPr>
        <a:solidFill>
          <a:srgbClr val="262A33"/>
        </a:solidFill>
      </p:bgPr>
    </p:bg>
    <p:spTree>
      <p:nvGrpSpPr>
        <p:cNvPr id="19" name="Shape 19"/>
        <p:cNvGrpSpPr/>
        <p:nvPr/>
      </p:nvGrpSpPr>
      <p:grpSpPr>
        <a:xfrm>
          <a:off x="0" y="0"/>
          <a:ext cx="0" cy="0"/>
          <a:chOff x="0" y="0"/>
          <a:chExt cx="0" cy="0"/>
        </a:xfrm>
      </p:grpSpPr>
      <p:pic>
        <p:nvPicPr>
          <p:cNvPr id="20" name="Google Shape;20;p29"/>
          <p:cNvPicPr preferRelativeResize="0"/>
          <p:nvPr/>
        </p:nvPicPr>
        <p:blipFill rotWithShape="1">
          <a:blip r:embed="rId2">
            <a:alphaModFix/>
          </a:blip>
          <a:srcRect b="0" l="0" r="0" t="0"/>
          <a:stretch/>
        </p:blipFill>
        <p:spPr>
          <a:xfrm>
            <a:off x="8052064" y="4271278"/>
            <a:ext cx="793551" cy="585406"/>
          </a:xfrm>
          <a:prstGeom prst="rect">
            <a:avLst/>
          </a:prstGeom>
          <a:noFill/>
          <a:ln>
            <a:noFill/>
          </a:ln>
        </p:spPr>
      </p:pic>
      <p:sp>
        <p:nvSpPr>
          <p:cNvPr id="21" name="Google Shape;21;p29"/>
          <p:cNvSpPr/>
          <p:nvPr/>
        </p:nvSpPr>
        <p:spPr>
          <a:xfrm>
            <a:off x="8371895" y="380155"/>
            <a:ext cx="772200" cy="2712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accent2"/>
              </a:solidFill>
              <a:latin typeface="Arial"/>
              <a:ea typeface="Arial"/>
              <a:cs typeface="Arial"/>
              <a:sym typeface="Arial"/>
            </a:endParaRPr>
          </a:p>
        </p:txBody>
      </p:sp>
      <p:sp>
        <p:nvSpPr>
          <p:cNvPr id="22" name="Google Shape;22;p29"/>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lvl1pPr indent="0" lvl="0"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1pPr>
            <a:lvl2pPr indent="0" lvl="1"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2pPr>
            <a:lvl3pPr indent="0" lvl="2"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3pPr>
            <a:lvl4pPr indent="0" lvl="3"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4pPr>
            <a:lvl5pPr indent="0" lvl="4"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5pPr>
            <a:lvl6pPr indent="0" lvl="5"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6pPr>
            <a:lvl7pPr indent="0" lvl="6"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7pPr>
            <a:lvl8pPr indent="0" lvl="7"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8pPr>
            <a:lvl9pPr indent="0" lvl="8"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2">
  <p:cSld name="TITLE_AND_BODY_1">
    <p:bg>
      <p:bgPr>
        <a:solidFill>
          <a:srgbClr val="0543B3"/>
        </a:solidFill>
      </p:bgPr>
    </p:bg>
    <p:spTree>
      <p:nvGrpSpPr>
        <p:cNvPr id="23" name="Shape 23"/>
        <p:cNvGrpSpPr/>
        <p:nvPr/>
      </p:nvGrpSpPr>
      <p:grpSpPr>
        <a:xfrm>
          <a:off x="0" y="0"/>
          <a:ext cx="0" cy="0"/>
          <a:chOff x="0" y="0"/>
          <a:chExt cx="0" cy="0"/>
        </a:xfrm>
      </p:grpSpPr>
      <p:pic>
        <p:nvPicPr>
          <p:cNvPr id="24" name="Google Shape;24;p34"/>
          <p:cNvPicPr preferRelativeResize="0"/>
          <p:nvPr/>
        </p:nvPicPr>
        <p:blipFill rotWithShape="1">
          <a:blip r:embed="rId2">
            <a:alphaModFix/>
          </a:blip>
          <a:srcRect b="0" l="0" r="0" t="0"/>
          <a:stretch/>
        </p:blipFill>
        <p:spPr>
          <a:xfrm>
            <a:off x="8052064" y="4271278"/>
            <a:ext cx="793551" cy="585406"/>
          </a:xfrm>
          <a:prstGeom prst="rect">
            <a:avLst/>
          </a:prstGeom>
          <a:noFill/>
          <a:ln>
            <a:noFill/>
          </a:ln>
        </p:spPr>
      </p:pic>
      <p:sp>
        <p:nvSpPr>
          <p:cNvPr id="25" name="Google Shape;25;p34"/>
          <p:cNvSpPr/>
          <p:nvPr/>
        </p:nvSpPr>
        <p:spPr>
          <a:xfrm>
            <a:off x="8371895" y="380155"/>
            <a:ext cx="772200" cy="2712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accent2"/>
              </a:solidFill>
              <a:latin typeface="Arial"/>
              <a:ea typeface="Arial"/>
              <a:cs typeface="Arial"/>
              <a:sym typeface="Arial"/>
            </a:endParaRPr>
          </a:p>
        </p:txBody>
      </p:sp>
      <p:sp>
        <p:nvSpPr>
          <p:cNvPr id="26" name="Google Shape;26;p34"/>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lvl1pPr indent="0" lvl="0"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1pPr>
            <a:lvl2pPr indent="0" lvl="1"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2pPr>
            <a:lvl3pPr indent="0" lvl="2"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3pPr>
            <a:lvl4pPr indent="0" lvl="3"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4pPr>
            <a:lvl5pPr indent="0" lvl="4"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5pPr>
            <a:lvl6pPr indent="0" lvl="5"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6pPr>
            <a:lvl7pPr indent="0" lvl="6"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7pPr>
            <a:lvl8pPr indent="0" lvl="7"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8pPr>
            <a:lvl9pPr indent="0" lvl="8"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pullout 1">
  <p:cSld name="TITLE_ONLY_1">
    <p:bg>
      <p:bgPr>
        <a:solidFill>
          <a:srgbClr val="0543B3"/>
        </a:solidFill>
      </p:bgPr>
    </p:bg>
    <p:spTree>
      <p:nvGrpSpPr>
        <p:cNvPr id="27" name="Shape 27"/>
        <p:cNvGrpSpPr/>
        <p:nvPr/>
      </p:nvGrpSpPr>
      <p:grpSpPr>
        <a:xfrm>
          <a:off x="0" y="0"/>
          <a:ext cx="0" cy="0"/>
          <a:chOff x="0" y="0"/>
          <a:chExt cx="0" cy="0"/>
        </a:xfrm>
      </p:grpSpPr>
      <p:pic>
        <p:nvPicPr>
          <p:cNvPr id="28" name="Google Shape;28;p33"/>
          <p:cNvPicPr preferRelativeResize="0"/>
          <p:nvPr/>
        </p:nvPicPr>
        <p:blipFill rotWithShape="1">
          <a:blip r:embed="rId2">
            <a:alphaModFix/>
          </a:blip>
          <a:srcRect b="0" l="0" r="0" t="0"/>
          <a:stretch/>
        </p:blipFill>
        <p:spPr>
          <a:xfrm>
            <a:off x="8052064" y="4271278"/>
            <a:ext cx="793551" cy="585406"/>
          </a:xfrm>
          <a:prstGeom prst="rect">
            <a:avLst/>
          </a:prstGeom>
          <a:noFill/>
          <a:ln>
            <a:noFill/>
          </a:ln>
        </p:spPr>
      </p:pic>
      <p:sp>
        <p:nvSpPr>
          <p:cNvPr id="29" name="Google Shape;29;p33"/>
          <p:cNvSpPr/>
          <p:nvPr/>
        </p:nvSpPr>
        <p:spPr>
          <a:xfrm>
            <a:off x="8371895" y="380155"/>
            <a:ext cx="772200" cy="2712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accent2"/>
              </a:solidFill>
              <a:latin typeface="Arial"/>
              <a:ea typeface="Arial"/>
              <a:cs typeface="Arial"/>
              <a:sym typeface="Arial"/>
            </a:endParaRPr>
          </a:p>
        </p:txBody>
      </p:sp>
      <p:sp>
        <p:nvSpPr>
          <p:cNvPr id="30" name="Google Shape;30;p33"/>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lvl1pPr indent="0" lvl="0"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1pPr>
            <a:lvl2pPr indent="0" lvl="1"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2pPr>
            <a:lvl3pPr indent="0" lvl="2"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3pPr>
            <a:lvl4pPr indent="0" lvl="3"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4pPr>
            <a:lvl5pPr indent="0" lvl="4"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5pPr>
            <a:lvl6pPr indent="0" lvl="5"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6pPr>
            <a:lvl7pPr indent="0" lvl="6"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7pPr>
            <a:lvl8pPr indent="0" lvl="7"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8pPr>
            <a:lvl9pPr indent="0" lvl="8"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type="twoColTx">
  <p:cSld name="TITLE_AND_TWO_COLUMNS">
    <p:spTree>
      <p:nvGrpSpPr>
        <p:cNvPr id="31" name="Shape 31"/>
        <p:cNvGrpSpPr/>
        <p:nvPr/>
      </p:nvGrpSpPr>
      <p:grpSpPr>
        <a:xfrm>
          <a:off x="0" y="0"/>
          <a:ext cx="0" cy="0"/>
          <a:chOff x="0" y="0"/>
          <a:chExt cx="0" cy="0"/>
        </a:xfrm>
      </p:grpSpPr>
      <p:sp>
        <p:nvSpPr>
          <p:cNvPr id="32" name="Google Shape;32;p35"/>
          <p:cNvSpPr/>
          <p:nvPr/>
        </p:nvSpPr>
        <p:spPr>
          <a:xfrm>
            <a:off x="0" y="0"/>
            <a:ext cx="9144000" cy="1015500"/>
          </a:xfrm>
          <a:prstGeom prst="rect">
            <a:avLst/>
          </a:prstGeom>
          <a:solidFill>
            <a:srgbClr val="262A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3" name="Google Shape;33;p35"/>
          <p:cNvPicPr preferRelativeResize="0"/>
          <p:nvPr/>
        </p:nvPicPr>
        <p:blipFill rotWithShape="1">
          <a:blip r:embed="rId2">
            <a:alphaModFix/>
          </a:blip>
          <a:srcRect b="0" l="0" r="0" t="0"/>
          <a:stretch/>
        </p:blipFill>
        <p:spPr>
          <a:xfrm>
            <a:off x="8050064" y="4271275"/>
            <a:ext cx="792833" cy="585405"/>
          </a:xfrm>
          <a:prstGeom prst="rect">
            <a:avLst/>
          </a:prstGeom>
          <a:noFill/>
          <a:ln>
            <a:noFill/>
          </a:ln>
        </p:spPr>
      </p:pic>
      <p:sp>
        <p:nvSpPr>
          <p:cNvPr id="34" name="Google Shape;34;p35"/>
          <p:cNvSpPr/>
          <p:nvPr/>
        </p:nvSpPr>
        <p:spPr>
          <a:xfrm>
            <a:off x="8371895" y="380155"/>
            <a:ext cx="772200" cy="2712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accent2"/>
              </a:solidFill>
              <a:latin typeface="Arial"/>
              <a:ea typeface="Arial"/>
              <a:cs typeface="Arial"/>
              <a:sym typeface="Arial"/>
            </a:endParaRPr>
          </a:p>
        </p:txBody>
      </p:sp>
      <p:sp>
        <p:nvSpPr>
          <p:cNvPr id="35" name="Google Shape;35;p35"/>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lvl1pPr indent="0" lvl="0"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1pPr>
            <a:lvl2pPr indent="0" lvl="1"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2pPr>
            <a:lvl3pPr indent="0" lvl="2"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3pPr>
            <a:lvl4pPr indent="0" lvl="3"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4pPr>
            <a:lvl5pPr indent="0" lvl="4"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5pPr>
            <a:lvl6pPr indent="0" lvl="5"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6pPr>
            <a:lvl7pPr indent="0" lvl="6"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7pPr>
            <a:lvl8pPr indent="0" lvl="7"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8pPr>
            <a:lvl9pPr indent="0" lvl="8"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p:cSld name="1_Divider slide">
    <p:bg>
      <p:bgPr>
        <a:solidFill>
          <a:srgbClr val="262A33"/>
        </a:solidFill>
      </p:bgPr>
    </p:bg>
    <p:spTree>
      <p:nvGrpSpPr>
        <p:cNvPr id="36" name="Shape 36"/>
        <p:cNvGrpSpPr/>
        <p:nvPr/>
      </p:nvGrpSpPr>
      <p:grpSpPr>
        <a:xfrm>
          <a:off x="0" y="0"/>
          <a:ext cx="0" cy="0"/>
          <a:chOff x="0" y="0"/>
          <a:chExt cx="0" cy="0"/>
        </a:xfrm>
      </p:grpSpPr>
      <p:pic>
        <p:nvPicPr>
          <p:cNvPr id="37" name="Google Shape;37;p36"/>
          <p:cNvPicPr preferRelativeResize="0"/>
          <p:nvPr/>
        </p:nvPicPr>
        <p:blipFill rotWithShape="1">
          <a:blip r:embed="rId2">
            <a:alphaModFix/>
          </a:blip>
          <a:srcRect b="0" l="0" r="0" t="0"/>
          <a:stretch/>
        </p:blipFill>
        <p:spPr>
          <a:xfrm>
            <a:off x="8052064" y="4271278"/>
            <a:ext cx="793551" cy="585406"/>
          </a:xfrm>
          <a:prstGeom prst="rect">
            <a:avLst/>
          </a:prstGeom>
          <a:noFill/>
          <a:ln>
            <a:noFill/>
          </a:ln>
        </p:spPr>
      </p:pic>
      <p:sp>
        <p:nvSpPr>
          <p:cNvPr id="38" name="Google Shape;38;p36"/>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5">
  <p:cSld name="TITLE_AND_TWO_COLUMNS_6">
    <p:spTree>
      <p:nvGrpSpPr>
        <p:cNvPr id="39" name="Shape 39"/>
        <p:cNvGrpSpPr/>
        <p:nvPr/>
      </p:nvGrpSpPr>
      <p:grpSpPr>
        <a:xfrm>
          <a:off x="0" y="0"/>
          <a:ext cx="0" cy="0"/>
          <a:chOff x="0" y="0"/>
          <a:chExt cx="0" cy="0"/>
        </a:xfrm>
      </p:grpSpPr>
      <p:sp>
        <p:nvSpPr>
          <p:cNvPr id="40" name="Google Shape;40;p37"/>
          <p:cNvSpPr/>
          <p:nvPr/>
        </p:nvSpPr>
        <p:spPr>
          <a:xfrm>
            <a:off x="0" y="0"/>
            <a:ext cx="9144000" cy="1015500"/>
          </a:xfrm>
          <a:prstGeom prst="rect">
            <a:avLst/>
          </a:prstGeom>
          <a:solidFill>
            <a:srgbClr val="262A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41" name="Google Shape;41;p37"/>
          <p:cNvPicPr preferRelativeResize="0"/>
          <p:nvPr/>
        </p:nvPicPr>
        <p:blipFill rotWithShape="1">
          <a:blip r:embed="rId2">
            <a:alphaModFix/>
          </a:blip>
          <a:srcRect b="0" l="0" r="0" t="0"/>
          <a:stretch/>
        </p:blipFill>
        <p:spPr>
          <a:xfrm>
            <a:off x="8050064" y="4271275"/>
            <a:ext cx="792833" cy="585405"/>
          </a:xfrm>
          <a:prstGeom prst="rect">
            <a:avLst/>
          </a:prstGeom>
          <a:noFill/>
          <a:ln>
            <a:noFill/>
          </a:ln>
        </p:spPr>
      </p:pic>
      <p:sp>
        <p:nvSpPr>
          <p:cNvPr id="42" name="Google Shape;42;p37"/>
          <p:cNvSpPr/>
          <p:nvPr/>
        </p:nvSpPr>
        <p:spPr>
          <a:xfrm>
            <a:off x="8371895" y="380155"/>
            <a:ext cx="772200" cy="2712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accent2"/>
              </a:solidFill>
              <a:latin typeface="Arial"/>
              <a:ea typeface="Arial"/>
              <a:cs typeface="Arial"/>
              <a:sym typeface="Arial"/>
            </a:endParaRPr>
          </a:p>
        </p:txBody>
      </p:sp>
      <p:sp>
        <p:nvSpPr>
          <p:cNvPr id="43" name="Google Shape;43;p37"/>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lvl1pPr indent="0" lvl="0"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1pPr>
            <a:lvl2pPr indent="0" lvl="1"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2pPr>
            <a:lvl3pPr indent="0" lvl="2"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3pPr>
            <a:lvl4pPr indent="0" lvl="3"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4pPr>
            <a:lvl5pPr indent="0" lvl="4"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5pPr>
            <a:lvl6pPr indent="0" lvl="5"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6pPr>
            <a:lvl7pPr indent="0" lvl="6"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7pPr>
            <a:lvl8pPr indent="0" lvl="7"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8pPr>
            <a:lvl9pPr indent="0" lvl="8"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0"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slideLayout" Target="../slideLayouts/slideLayout11.xml"/><Relationship Id="rId3" Type="http://schemas.openxmlformats.org/officeDocument/2006/relationships/slideLayout" Target="../slideLayouts/slideLayout12.xml"/><Relationship Id="rId4" Type="http://schemas.openxmlformats.org/officeDocument/2006/relationships/slideLayout" Target="../slideLayouts/slideLayout13.xml"/><Relationship Id="rId10" Type="http://schemas.openxmlformats.org/officeDocument/2006/relationships/theme" Target="../theme/theme3.xml"/><Relationship Id="rId9" Type="http://schemas.openxmlformats.org/officeDocument/2006/relationships/slideLayout" Target="../slideLayouts/slideLayout18.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2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44" name="Shape 44"/>
        <p:cNvGrpSpPr/>
        <p:nvPr/>
      </p:nvGrpSpPr>
      <p:grpSpPr>
        <a:xfrm>
          <a:off x="0" y="0"/>
          <a:ext cx="0" cy="0"/>
          <a:chOff x="0" y="0"/>
          <a:chExt cx="0" cy="0"/>
        </a:xfrm>
      </p:grpSpPr>
      <p:sp>
        <p:nvSpPr>
          <p:cNvPr id="45" name="Google Shape;45;p3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2.xml"/><Relationship Id="rId3" Type="http://schemas.openxmlformats.org/officeDocument/2006/relationships/image" Target="../media/image17.png"/><Relationship Id="rId4" Type="http://schemas.openxmlformats.org/officeDocument/2006/relationships/image" Target="../media/image19.png"/><Relationship Id="rId5" Type="http://schemas.openxmlformats.org/officeDocument/2006/relationships/image" Target="../media/image20.png"/><Relationship Id="rId6" Type="http://schemas.openxmlformats.org/officeDocument/2006/relationships/image" Target="../media/image22.png"/><Relationship Id="rId7" Type="http://schemas.openxmlformats.org/officeDocument/2006/relationships/image" Target="../media/image1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7.xml"/><Relationship Id="rId3" Type="http://schemas.openxmlformats.org/officeDocument/2006/relationships/image" Target="../media/image21.png"/><Relationship Id="rId4" Type="http://schemas.openxmlformats.org/officeDocument/2006/relationships/image" Target="../media/image31.png"/><Relationship Id="rId5" Type="http://schemas.openxmlformats.org/officeDocument/2006/relationships/image" Target="../media/image29.png"/><Relationship Id="rId6" Type="http://schemas.openxmlformats.org/officeDocument/2006/relationships/image" Target="../media/image3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2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2.xml"/><Relationship Id="rId3" Type="http://schemas.openxmlformats.org/officeDocument/2006/relationships/hyperlink" Target="https://www.moneyhelper.org.uk/en/work/employment" TargetMode="External"/><Relationship Id="rId4" Type="http://schemas.openxmlformats.org/officeDocument/2006/relationships/hyperlink" Target="https://www.citizensadvice.org.uk/work/" TargetMode="External"/><Relationship Id="rId5" Type="http://schemas.openxmlformats.org/officeDocument/2006/relationships/image" Target="../media/image23.png"/><Relationship Id="rId6" Type="http://schemas.openxmlformats.org/officeDocument/2006/relationships/image" Target="../media/image28.png"/><Relationship Id="rId7" Type="http://schemas.openxmlformats.org/officeDocument/2006/relationships/image" Target="../media/image24.png"/><Relationship Id="rId8" Type="http://schemas.openxmlformats.org/officeDocument/2006/relationships/hyperlink" Target="https://www.gov.uk/browse/working"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 Id="rId3" Type="http://schemas.openxmlformats.org/officeDocument/2006/relationships/hyperlink" Target="https://www.london.gov.uk/programmes-strategies/business-and-economy/employment-rights-hub/how-do-i-work-out-what-rights-i-have/rights-gig-economy-workers" TargetMode="External"/><Relationship Id="rId4" Type="http://schemas.openxmlformats.org/officeDocument/2006/relationships/hyperlink" Target="https://www.acas.org.uk/checking-your-employment-rights" TargetMode="External"/><Relationship Id="rId5" Type="http://schemas.openxmlformats.org/officeDocument/2006/relationships/hyperlink" Target="https://ftflic.com/learning-hub/"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6.xml"/><Relationship Id="rId3" Type="http://schemas.openxmlformats.org/officeDocument/2006/relationships/image" Target="../media/image12.png"/><Relationship Id="rId4" Type="http://schemas.openxmlformats.org/officeDocument/2006/relationships/image" Target="../media/image18.png"/><Relationship Id="rId5" Type="http://schemas.openxmlformats.org/officeDocument/2006/relationships/image" Target="../media/image15.png"/><Relationship Id="rId6" Type="http://schemas.openxmlformats.org/officeDocument/2006/relationships/image" Target="../media/image2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8.xml"/><Relationship Id="rId3" Type="http://schemas.openxmlformats.org/officeDocument/2006/relationships/image" Target="../media/image11.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9.xml"/><Relationship Id="rId3" Type="http://schemas.openxmlformats.org/officeDocument/2006/relationships/image" Target="../media/image25.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93" name="Shape 93"/>
        <p:cNvGrpSpPr/>
        <p:nvPr/>
      </p:nvGrpSpPr>
      <p:grpSpPr>
        <a:xfrm>
          <a:off x="0" y="0"/>
          <a:ext cx="0" cy="0"/>
          <a:chOff x="0" y="0"/>
          <a:chExt cx="0" cy="0"/>
        </a:xfrm>
      </p:grpSpPr>
      <p:sp>
        <p:nvSpPr>
          <p:cNvPr id="94" name="Google Shape;94;p1"/>
          <p:cNvSpPr txBox="1"/>
          <p:nvPr/>
        </p:nvSpPr>
        <p:spPr>
          <a:xfrm>
            <a:off x="360375" y="4529800"/>
            <a:ext cx="66813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1" i="0" lang="en-GB" sz="1000" u="none" cap="none" strike="noStrike">
                <a:solidFill>
                  <a:schemeClr val="accent2"/>
                </a:solidFill>
                <a:latin typeface="Arial"/>
                <a:ea typeface="Arial"/>
                <a:cs typeface="Arial"/>
                <a:sym typeface="Arial"/>
              </a:rPr>
              <a:t>This session is aimed at key stage four (recommended for Year 10)</a:t>
            </a:r>
            <a:endParaRPr b="1" i="0" sz="1000" u="none" cap="none" strike="noStrike">
              <a:solidFill>
                <a:schemeClr val="accent2"/>
              </a:solidFill>
              <a:latin typeface="Arial"/>
              <a:ea typeface="Arial"/>
              <a:cs typeface="Arial"/>
              <a:sym typeface="Arial"/>
            </a:endParaRPr>
          </a:p>
        </p:txBody>
      </p:sp>
      <p:sp>
        <p:nvSpPr>
          <p:cNvPr id="95" name="Google Shape;95;p1"/>
          <p:cNvSpPr txBox="1"/>
          <p:nvPr/>
        </p:nvSpPr>
        <p:spPr>
          <a:xfrm>
            <a:off x="360375" y="1253100"/>
            <a:ext cx="5870700" cy="1884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GB" sz="4800">
                <a:solidFill>
                  <a:srgbClr val="FFFFFF"/>
                </a:solidFill>
                <a:latin typeface="Lato"/>
                <a:ea typeface="Lato"/>
                <a:cs typeface="Lato"/>
                <a:sym typeface="Lato"/>
              </a:rPr>
              <a:t>How to plan for the world of work</a:t>
            </a:r>
            <a:endParaRPr b="1" sz="4800">
              <a:solidFill>
                <a:srgbClr val="FFFFFF"/>
              </a:solidFill>
              <a:latin typeface="Lato"/>
              <a:ea typeface="Lato"/>
              <a:cs typeface="Lato"/>
              <a:sym typeface="Lato"/>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g1d54fb387b5_0_3"/>
          <p:cNvSpPr txBox="1"/>
          <p:nvPr>
            <p:ph idx="12" type="sldNum"/>
          </p:nvPr>
        </p:nvSpPr>
        <p:spPr>
          <a:xfrm>
            <a:off x="8595309" y="303951"/>
            <a:ext cx="548700" cy="393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r>
              <a:rPr lang="en-GB"/>
              <a:t>10</a:t>
            </a:r>
            <a:endParaRPr/>
          </a:p>
        </p:txBody>
      </p:sp>
      <p:sp>
        <p:nvSpPr>
          <p:cNvPr id="190" name="Google Shape;190;g1d54fb387b5_0_3"/>
          <p:cNvSpPr txBox="1"/>
          <p:nvPr/>
        </p:nvSpPr>
        <p:spPr>
          <a:xfrm>
            <a:off x="237400" y="200150"/>
            <a:ext cx="7817700" cy="631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900"/>
              <a:buFont typeface="Arial"/>
              <a:buNone/>
            </a:pPr>
            <a:r>
              <a:rPr b="1" i="0" lang="en-GB" sz="2900" u="none" cap="none" strike="noStrike">
                <a:solidFill>
                  <a:schemeClr val="accent2"/>
                </a:solidFill>
                <a:latin typeface="Lato"/>
                <a:ea typeface="Lato"/>
                <a:cs typeface="Lato"/>
                <a:sym typeface="Lato"/>
              </a:rPr>
              <a:t>So why are more people choosing gig work?</a:t>
            </a:r>
            <a:endParaRPr b="1" i="0" sz="2900" u="none" cap="none" strike="noStrike">
              <a:solidFill>
                <a:schemeClr val="accent2"/>
              </a:solidFill>
              <a:latin typeface="Lato"/>
              <a:ea typeface="Lato"/>
              <a:cs typeface="Lato"/>
              <a:sym typeface="Lato"/>
            </a:endParaRPr>
          </a:p>
        </p:txBody>
      </p:sp>
      <p:sp>
        <p:nvSpPr>
          <p:cNvPr id="191" name="Google Shape;191;g1d54fb387b5_0_3"/>
          <p:cNvSpPr txBox="1"/>
          <p:nvPr/>
        </p:nvSpPr>
        <p:spPr>
          <a:xfrm>
            <a:off x="3339850" y="1204825"/>
            <a:ext cx="2116200" cy="1293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1" i="0" lang="en-GB" sz="1200" u="none" cap="none" strike="noStrike">
                <a:solidFill>
                  <a:schemeClr val="accent1"/>
                </a:solidFill>
                <a:latin typeface="Lato"/>
                <a:ea typeface="Lato"/>
                <a:cs typeface="Lato"/>
                <a:sym typeface="Lato"/>
              </a:rPr>
              <a:t>Flexibility</a:t>
            </a:r>
            <a:endParaRPr b="1" i="0" sz="1200" u="none" cap="none" strike="noStrike">
              <a:solidFill>
                <a:schemeClr val="accen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chemeClr val="accent1"/>
                </a:solidFill>
                <a:latin typeface="Lato"/>
                <a:ea typeface="Lato"/>
                <a:cs typeface="Lato"/>
                <a:sym typeface="Lato"/>
              </a:rPr>
              <a:t>Gig work allows workers to choose exactly when they want to work, meaning they can schedule their work around other commitments </a:t>
            </a:r>
            <a:endParaRPr b="0" i="0" sz="1200" u="none" cap="none" strike="noStrike">
              <a:solidFill>
                <a:schemeClr val="accent1"/>
              </a:solidFill>
              <a:latin typeface="Lato"/>
              <a:ea typeface="Lato"/>
              <a:cs typeface="Lato"/>
              <a:sym typeface="Lato"/>
            </a:endParaRPr>
          </a:p>
        </p:txBody>
      </p:sp>
      <p:sp>
        <p:nvSpPr>
          <p:cNvPr id="192" name="Google Shape;192;g1d54fb387b5_0_3"/>
          <p:cNvSpPr txBox="1"/>
          <p:nvPr/>
        </p:nvSpPr>
        <p:spPr>
          <a:xfrm>
            <a:off x="6040850" y="1204038"/>
            <a:ext cx="2294700" cy="1293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1" i="0" lang="en-GB" sz="1200" u="none" cap="none" strike="noStrike">
                <a:solidFill>
                  <a:schemeClr val="accent1"/>
                </a:solidFill>
                <a:latin typeface="Lato"/>
                <a:ea typeface="Lato"/>
                <a:cs typeface="Lato"/>
                <a:sym typeface="Lato"/>
              </a:rPr>
              <a:t>Choice</a:t>
            </a:r>
            <a:endParaRPr b="1" i="0" sz="1200" u="none" cap="none" strike="noStrike">
              <a:solidFill>
                <a:schemeClr val="accen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chemeClr val="accent1"/>
                </a:solidFill>
                <a:latin typeface="Lato"/>
                <a:ea typeface="Lato"/>
                <a:cs typeface="Lato"/>
                <a:sym typeface="Lato"/>
              </a:rPr>
              <a:t>As seen in the previous slide, gig work is available in a range of industries, giving individuals a lot of choice as to what they want to do</a:t>
            </a:r>
            <a:endParaRPr b="0" i="0" sz="1200" u="none" cap="none" strike="noStrike">
              <a:solidFill>
                <a:schemeClr val="accent1"/>
              </a:solidFill>
              <a:latin typeface="Lato"/>
              <a:ea typeface="Lato"/>
              <a:cs typeface="Lato"/>
              <a:sym typeface="Lato"/>
            </a:endParaRPr>
          </a:p>
        </p:txBody>
      </p:sp>
      <p:sp>
        <p:nvSpPr>
          <p:cNvPr id="193" name="Google Shape;193;g1d54fb387b5_0_3"/>
          <p:cNvSpPr txBox="1"/>
          <p:nvPr/>
        </p:nvSpPr>
        <p:spPr>
          <a:xfrm>
            <a:off x="3339850" y="2814250"/>
            <a:ext cx="2116200" cy="1662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1" i="0" lang="en-GB" sz="1200" u="none" cap="none" strike="noStrike">
                <a:solidFill>
                  <a:schemeClr val="accent1"/>
                </a:solidFill>
                <a:latin typeface="Lato"/>
                <a:ea typeface="Lato"/>
                <a:cs typeface="Lato"/>
                <a:sym typeface="Lato"/>
              </a:rPr>
              <a:t>Low Barriers (Sometimes)</a:t>
            </a:r>
            <a:endParaRPr b="1" i="0" sz="1200" u="none" cap="none" strike="noStrike">
              <a:solidFill>
                <a:schemeClr val="accen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chemeClr val="accent1"/>
                </a:solidFill>
                <a:latin typeface="Lato"/>
                <a:ea typeface="Lato"/>
                <a:cs typeface="Lato"/>
                <a:sym typeface="Lato"/>
              </a:rPr>
              <a:t>Some gig work has very low barriers to entry, meaning it doesn’t take much to begin working in the gig economy. Deliveroo workers only need a bicycle and a phone, which many already have.</a:t>
            </a:r>
            <a:endParaRPr b="0" i="0" sz="1200" u="none" cap="none" strike="noStrike">
              <a:solidFill>
                <a:schemeClr val="accent1"/>
              </a:solidFill>
              <a:latin typeface="Lato"/>
              <a:ea typeface="Lato"/>
              <a:cs typeface="Lato"/>
              <a:sym typeface="Lato"/>
            </a:endParaRPr>
          </a:p>
        </p:txBody>
      </p:sp>
      <p:sp>
        <p:nvSpPr>
          <p:cNvPr id="194" name="Google Shape;194;g1d54fb387b5_0_3"/>
          <p:cNvSpPr txBox="1"/>
          <p:nvPr/>
        </p:nvSpPr>
        <p:spPr>
          <a:xfrm>
            <a:off x="6108575" y="2906650"/>
            <a:ext cx="2116200" cy="1293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1" i="0" lang="en-GB" sz="1200" u="none" cap="none" strike="noStrike">
                <a:solidFill>
                  <a:schemeClr val="accent1"/>
                </a:solidFill>
                <a:latin typeface="Lato"/>
                <a:ea typeface="Lato"/>
                <a:cs typeface="Lato"/>
                <a:sym typeface="Lato"/>
              </a:rPr>
              <a:t>Students</a:t>
            </a:r>
            <a:endParaRPr b="1" i="0" sz="1200" u="none" cap="none" strike="noStrike">
              <a:solidFill>
                <a:schemeClr val="accen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chemeClr val="accent1"/>
                </a:solidFill>
                <a:latin typeface="Lato"/>
                <a:ea typeface="Lato"/>
                <a:cs typeface="Lato"/>
                <a:sym typeface="Lato"/>
              </a:rPr>
              <a:t>Gig work can be beneficial for sections of the population, such as students, who might need to juggle working while studying.</a:t>
            </a:r>
            <a:endParaRPr b="0" i="0" sz="1200" u="none" cap="none" strike="noStrike">
              <a:solidFill>
                <a:schemeClr val="accent1"/>
              </a:solidFill>
              <a:latin typeface="Lato"/>
              <a:ea typeface="Lato"/>
              <a:cs typeface="Lato"/>
              <a:sym typeface="Lato"/>
            </a:endParaRPr>
          </a:p>
        </p:txBody>
      </p:sp>
      <p:sp>
        <p:nvSpPr>
          <p:cNvPr id="195" name="Google Shape;195;g1d54fb387b5_0_3"/>
          <p:cNvSpPr txBox="1"/>
          <p:nvPr/>
        </p:nvSpPr>
        <p:spPr>
          <a:xfrm>
            <a:off x="328950" y="1360700"/>
            <a:ext cx="2426100" cy="2986200"/>
          </a:xfrm>
          <a:prstGeom prst="rect">
            <a:avLst/>
          </a:prstGeom>
          <a:noFill/>
          <a:ln cap="flat" cmpd="sng" w="9525">
            <a:solidFill>
              <a:schemeClr val="accent2"/>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1">
              <a:solidFill>
                <a:srgbClr val="FF8022"/>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rgbClr val="FF8022"/>
                </a:solidFill>
                <a:latin typeface="Lato"/>
                <a:ea typeface="Lato"/>
                <a:cs typeface="Lato"/>
                <a:sym typeface="Lato"/>
              </a:rPr>
              <a:t>Hints</a:t>
            </a:r>
            <a:endParaRPr b="1" i="0" sz="1400" u="none" cap="none" strike="noStrike">
              <a:solidFill>
                <a:srgbClr val="FF8022"/>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FF8022"/>
              </a:solidFill>
              <a:latin typeface="Lato"/>
              <a:ea typeface="Lato"/>
              <a:cs typeface="Lato"/>
              <a:sym typeface="Lato"/>
            </a:endParaRPr>
          </a:p>
          <a:p>
            <a:pPr indent="-317500" lvl="0" marL="457200" marR="0" rtl="0" algn="l">
              <a:lnSpc>
                <a:spcPct val="100000"/>
              </a:lnSpc>
              <a:spcBef>
                <a:spcPts val="0"/>
              </a:spcBef>
              <a:spcAft>
                <a:spcPts val="0"/>
              </a:spcAft>
              <a:buClr>
                <a:srgbClr val="FF8022"/>
              </a:buClr>
              <a:buSzPts val="1400"/>
              <a:buFont typeface="Lato"/>
              <a:buChar char="●"/>
            </a:pPr>
            <a:r>
              <a:rPr b="0" i="0" lang="en-GB" sz="1400" u="none" cap="none" strike="noStrike">
                <a:solidFill>
                  <a:srgbClr val="FF8022"/>
                </a:solidFill>
                <a:latin typeface="Lato"/>
                <a:ea typeface="Lato"/>
                <a:cs typeface="Lato"/>
                <a:sym typeface="Lato"/>
              </a:rPr>
              <a:t>What might working in the gig economy allow you to do that a regular job will not?</a:t>
            </a:r>
            <a:endParaRPr b="0" i="0" sz="1400" u="none" cap="none" strike="noStrike">
              <a:solidFill>
                <a:srgbClr val="FF8022"/>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F8022"/>
              </a:solidFill>
              <a:latin typeface="Lato"/>
              <a:ea typeface="Lato"/>
              <a:cs typeface="Lato"/>
              <a:sym typeface="Lato"/>
            </a:endParaRPr>
          </a:p>
          <a:p>
            <a:pPr indent="-317500" lvl="0" marL="457200" marR="0" rtl="0" algn="l">
              <a:lnSpc>
                <a:spcPct val="100000"/>
              </a:lnSpc>
              <a:spcBef>
                <a:spcPts val="0"/>
              </a:spcBef>
              <a:spcAft>
                <a:spcPts val="0"/>
              </a:spcAft>
              <a:buClr>
                <a:srgbClr val="FF8022"/>
              </a:buClr>
              <a:buSzPts val="1400"/>
              <a:buFont typeface="Lato"/>
              <a:buChar char="●"/>
            </a:pPr>
            <a:r>
              <a:rPr b="0" i="0" lang="en-GB" sz="1400" u="none" cap="none" strike="noStrike">
                <a:solidFill>
                  <a:srgbClr val="FF8022"/>
                </a:solidFill>
                <a:latin typeface="Lato"/>
                <a:ea typeface="Lato"/>
                <a:cs typeface="Lato"/>
                <a:sym typeface="Lato"/>
              </a:rPr>
              <a:t>What type of people do you think may benefit from working in this economy? </a:t>
            </a:r>
            <a:endParaRPr b="0" i="0" sz="1400" u="none" cap="none" strike="noStrike">
              <a:solidFill>
                <a:srgbClr val="FF8022"/>
              </a:solidFill>
              <a:latin typeface="Lato"/>
              <a:ea typeface="Lato"/>
              <a:cs typeface="Lato"/>
              <a:sym typeface="Lato"/>
            </a:endParaRPr>
          </a:p>
          <a:p>
            <a:pPr indent="0" lvl="0" marL="457200" marR="0" rtl="0" algn="l">
              <a:lnSpc>
                <a:spcPct val="100000"/>
              </a:lnSpc>
              <a:spcBef>
                <a:spcPts val="0"/>
              </a:spcBef>
              <a:spcAft>
                <a:spcPts val="0"/>
              </a:spcAft>
              <a:buNone/>
            </a:pPr>
            <a:r>
              <a:t/>
            </a:r>
            <a:endParaRPr>
              <a:solidFill>
                <a:srgbClr val="FF8022"/>
              </a:solidFill>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1"/>
                                        </p:tgtEl>
                                        <p:attrNameLst>
                                          <p:attrName>style.visibility</p:attrName>
                                        </p:attrNameLst>
                                      </p:cBhvr>
                                      <p:to>
                                        <p:strVal val="visible"/>
                                      </p:to>
                                    </p:set>
                                    <p:animEffect filter="fade" transition="in">
                                      <p:cBhvr>
                                        <p:cTn dur="1000"/>
                                        <p:tgtEl>
                                          <p:spTgt spid="19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2"/>
                                        </p:tgtEl>
                                        <p:attrNameLst>
                                          <p:attrName>style.visibility</p:attrName>
                                        </p:attrNameLst>
                                      </p:cBhvr>
                                      <p:to>
                                        <p:strVal val="visible"/>
                                      </p:to>
                                    </p:set>
                                    <p:animEffect filter="fade" transition="in">
                                      <p:cBhvr>
                                        <p:cTn dur="1000"/>
                                        <p:tgtEl>
                                          <p:spTgt spid="19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3"/>
                                        </p:tgtEl>
                                        <p:attrNameLst>
                                          <p:attrName>style.visibility</p:attrName>
                                        </p:attrNameLst>
                                      </p:cBhvr>
                                      <p:to>
                                        <p:strVal val="visible"/>
                                      </p:to>
                                    </p:set>
                                    <p:animEffect filter="fade" transition="in">
                                      <p:cBhvr>
                                        <p:cTn dur="1000"/>
                                        <p:tgtEl>
                                          <p:spTgt spid="19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4"/>
                                        </p:tgtEl>
                                        <p:attrNameLst>
                                          <p:attrName>style.visibility</p:attrName>
                                        </p:attrNameLst>
                                      </p:cBhvr>
                                      <p:to>
                                        <p:strVal val="visible"/>
                                      </p:to>
                                    </p:set>
                                    <p:animEffect filter="fade" transition="in">
                                      <p:cBhvr>
                                        <p:cTn dur="1000"/>
                                        <p:tgtEl>
                                          <p:spTgt spid="19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99" name="Shape 199"/>
        <p:cNvGrpSpPr/>
        <p:nvPr/>
      </p:nvGrpSpPr>
      <p:grpSpPr>
        <a:xfrm>
          <a:off x="0" y="0"/>
          <a:ext cx="0" cy="0"/>
          <a:chOff x="0" y="0"/>
          <a:chExt cx="0" cy="0"/>
        </a:xfrm>
      </p:grpSpPr>
      <p:sp>
        <p:nvSpPr>
          <p:cNvPr id="200" name="Google Shape;200;g2199929175a_0_3"/>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Clr>
                <a:srgbClr val="000000"/>
              </a:buClr>
              <a:buSzPts val="1000"/>
              <a:buFont typeface="Arial"/>
              <a:buNone/>
            </a:pPr>
            <a:fld id="{00000000-1234-1234-1234-123412341234}" type="slidenum">
              <a:rPr lang="en-GB"/>
              <a:t>‹#›</a:t>
            </a:fld>
            <a:endParaRPr/>
          </a:p>
        </p:txBody>
      </p:sp>
      <p:sp>
        <p:nvSpPr>
          <p:cNvPr id="201" name="Google Shape;201;g2199929175a_0_3"/>
          <p:cNvSpPr txBox="1"/>
          <p:nvPr/>
        </p:nvSpPr>
        <p:spPr>
          <a:xfrm>
            <a:off x="439450" y="978750"/>
            <a:ext cx="6212100" cy="400200"/>
          </a:xfrm>
          <a:prstGeom prst="rect">
            <a:avLst/>
          </a:prstGeom>
          <a:noFill/>
          <a:ln>
            <a:noFill/>
          </a:ln>
        </p:spPr>
        <p:txBody>
          <a:bodyPr anchorCtr="0" anchor="b"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2" name="Google Shape;202;g2199929175a_0_3"/>
          <p:cNvSpPr txBox="1"/>
          <p:nvPr/>
        </p:nvSpPr>
        <p:spPr>
          <a:xfrm>
            <a:off x="360375" y="629075"/>
            <a:ext cx="79452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600"/>
              <a:buFont typeface="Arial"/>
              <a:buNone/>
            </a:pPr>
            <a:r>
              <a:rPr b="1" i="0" lang="en-GB" sz="2000" u="none" cap="none" strike="noStrike">
                <a:solidFill>
                  <a:schemeClr val="accent2"/>
                </a:solidFill>
                <a:latin typeface="Lato"/>
                <a:ea typeface="Lato"/>
                <a:cs typeface="Lato"/>
                <a:sym typeface="Lato"/>
              </a:rPr>
              <a:t>By the end of the session, I will be able to:</a:t>
            </a:r>
            <a:endParaRPr b="1" i="0" sz="2000" u="none" cap="none" strike="noStrike">
              <a:solidFill>
                <a:schemeClr val="accent2"/>
              </a:solidFill>
              <a:latin typeface="Lato"/>
              <a:ea typeface="Lato"/>
              <a:cs typeface="Lato"/>
              <a:sym typeface="Lato"/>
            </a:endParaRPr>
          </a:p>
        </p:txBody>
      </p:sp>
      <p:sp>
        <p:nvSpPr>
          <p:cNvPr id="203" name="Google Shape;203;g2199929175a_0_3"/>
          <p:cNvSpPr txBox="1"/>
          <p:nvPr/>
        </p:nvSpPr>
        <p:spPr>
          <a:xfrm>
            <a:off x="488175" y="1431375"/>
            <a:ext cx="7945200" cy="3059700"/>
          </a:xfrm>
          <a:prstGeom prst="rect">
            <a:avLst/>
          </a:prstGeom>
          <a:noFill/>
          <a:ln>
            <a:noFill/>
          </a:ln>
        </p:spPr>
        <p:txBody>
          <a:bodyPr anchorCtr="0" anchor="t" bIns="91425" lIns="91425" spcFirstLastPara="1" rIns="91425" wrap="square" tIns="91425">
            <a:spAutoFit/>
          </a:bodyPr>
          <a:lstStyle/>
          <a:p>
            <a:pPr indent="-368300" lvl="0" marL="457200" marR="0" rtl="0" algn="l">
              <a:lnSpc>
                <a:spcPct val="107000"/>
              </a:lnSpc>
              <a:spcBef>
                <a:spcPts val="0"/>
              </a:spcBef>
              <a:spcAft>
                <a:spcPts val="0"/>
              </a:spcAft>
              <a:buClr>
                <a:srgbClr val="00FF00"/>
              </a:buClr>
              <a:buSzPts val="2200"/>
              <a:buFont typeface="Lato"/>
              <a:buChar char="●"/>
            </a:pPr>
            <a:r>
              <a:rPr b="0" i="0" lang="en-GB" sz="2200" u="none" cap="none" strike="noStrike">
                <a:solidFill>
                  <a:srgbClr val="00FF00"/>
                </a:solidFill>
                <a:latin typeface="Lato"/>
                <a:ea typeface="Lato"/>
                <a:cs typeface="Lato"/>
                <a:sym typeface="Lato"/>
              </a:rPr>
              <a:t>Describe changes to the gig economy</a:t>
            </a:r>
            <a:endParaRPr b="0" i="0" sz="2200" u="none" cap="none" strike="noStrike">
              <a:solidFill>
                <a:srgbClr val="00FF00"/>
              </a:solidFill>
              <a:latin typeface="Lato"/>
              <a:ea typeface="Lato"/>
              <a:cs typeface="Lato"/>
              <a:sym typeface="Lato"/>
            </a:endParaRPr>
          </a:p>
          <a:p>
            <a:pPr indent="0" lvl="0" marL="914400" marR="0" rtl="0" algn="l">
              <a:lnSpc>
                <a:spcPct val="107000"/>
              </a:lnSpc>
              <a:spcBef>
                <a:spcPts val="0"/>
              </a:spcBef>
              <a:spcAft>
                <a:spcPts val="0"/>
              </a:spcAft>
              <a:buClr>
                <a:srgbClr val="000000"/>
              </a:buClr>
              <a:buSzPts val="1600"/>
              <a:buFont typeface="Arial"/>
              <a:buNone/>
            </a:pPr>
            <a:r>
              <a:t/>
            </a:r>
            <a:endParaRPr b="0" i="0" sz="2200" u="none" cap="none" strike="noStrike">
              <a:solidFill>
                <a:schemeClr val="lt1"/>
              </a:solidFill>
              <a:latin typeface="Lato"/>
              <a:ea typeface="Lato"/>
              <a:cs typeface="Lato"/>
              <a:sym typeface="Lato"/>
            </a:endParaRPr>
          </a:p>
          <a:p>
            <a:pPr indent="-368300" lvl="0" marL="457200" marR="0" rtl="0" algn="l">
              <a:lnSpc>
                <a:spcPct val="107000"/>
              </a:lnSpc>
              <a:spcBef>
                <a:spcPts val="0"/>
              </a:spcBef>
              <a:spcAft>
                <a:spcPts val="0"/>
              </a:spcAft>
              <a:buClr>
                <a:schemeClr val="lt1"/>
              </a:buClr>
              <a:buSzPts val="2200"/>
              <a:buFont typeface="Lato"/>
              <a:buChar char="●"/>
            </a:pPr>
            <a:r>
              <a:rPr b="0" i="0" lang="en-GB" sz="2200" u="none" cap="none" strike="noStrike">
                <a:solidFill>
                  <a:schemeClr val="lt1"/>
                </a:solidFill>
                <a:latin typeface="Lato"/>
                <a:ea typeface="Lato"/>
                <a:cs typeface="Lato"/>
                <a:sym typeface="Lato"/>
              </a:rPr>
              <a:t>Understand workers’ rights and how they relate to the gig economy</a:t>
            </a:r>
            <a:endParaRPr b="0" i="0" sz="2200" u="none" cap="none" strike="noStrike">
              <a:solidFill>
                <a:schemeClr val="lt1"/>
              </a:solidFill>
              <a:latin typeface="Lato"/>
              <a:ea typeface="Lato"/>
              <a:cs typeface="Lato"/>
              <a:sym typeface="Lato"/>
            </a:endParaRPr>
          </a:p>
          <a:p>
            <a:pPr indent="0" lvl="0" marL="914400" marR="0" rtl="0" algn="l">
              <a:lnSpc>
                <a:spcPct val="107000"/>
              </a:lnSpc>
              <a:spcBef>
                <a:spcPts val="0"/>
              </a:spcBef>
              <a:spcAft>
                <a:spcPts val="0"/>
              </a:spcAft>
              <a:buClr>
                <a:srgbClr val="000000"/>
              </a:buClr>
              <a:buSzPts val="1600"/>
              <a:buFont typeface="Arial"/>
              <a:buNone/>
            </a:pPr>
            <a:r>
              <a:t/>
            </a:r>
            <a:endParaRPr b="0" i="0" sz="2200" u="none" cap="none" strike="noStrike">
              <a:solidFill>
                <a:schemeClr val="lt1"/>
              </a:solidFill>
              <a:latin typeface="Lato"/>
              <a:ea typeface="Lato"/>
              <a:cs typeface="Lato"/>
              <a:sym typeface="Lato"/>
            </a:endParaRPr>
          </a:p>
          <a:p>
            <a:pPr indent="-368300" lvl="0" marL="457200" rtl="0" algn="l">
              <a:lnSpc>
                <a:spcPct val="107000"/>
              </a:lnSpc>
              <a:spcBef>
                <a:spcPts val="0"/>
              </a:spcBef>
              <a:spcAft>
                <a:spcPts val="0"/>
              </a:spcAft>
              <a:buClr>
                <a:schemeClr val="lt1"/>
              </a:buClr>
              <a:buSzPts val="2200"/>
              <a:buFont typeface="Lato"/>
              <a:buChar char="●"/>
            </a:pPr>
            <a:r>
              <a:rPr lang="en-GB" sz="2200">
                <a:solidFill>
                  <a:schemeClr val="lt1"/>
                </a:solidFill>
                <a:latin typeface="Lato"/>
                <a:ea typeface="Lato"/>
                <a:cs typeface="Lato"/>
                <a:sym typeface="Lato"/>
              </a:rPr>
              <a:t>Assess the protection of workers rights in the gig economy</a:t>
            </a:r>
            <a:endParaRPr sz="2200">
              <a:solidFill>
                <a:schemeClr val="lt1"/>
              </a:solidFill>
              <a:latin typeface="Lato"/>
              <a:ea typeface="Lato"/>
              <a:cs typeface="Lato"/>
              <a:sym typeface="Lato"/>
            </a:endParaRPr>
          </a:p>
          <a:p>
            <a:pPr indent="0" lvl="0" marL="0" marR="0" rtl="0" algn="l">
              <a:lnSpc>
                <a:spcPct val="107000"/>
              </a:lnSpc>
              <a:spcBef>
                <a:spcPts val="0"/>
              </a:spcBef>
              <a:spcAft>
                <a:spcPts val="0"/>
              </a:spcAft>
              <a:buNone/>
            </a:pPr>
            <a:r>
              <a:t/>
            </a:r>
            <a:endParaRPr sz="2200">
              <a:solidFill>
                <a:schemeClr val="lt1"/>
              </a:solidFill>
              <a:latin typeface="Lato"/>
              <a:ea typeface="Lato"/>
              <a:cs typeface="Lato"/>
              <a:sym typeface="Lato"/>
            </a:endParaRPr>
          </a:p>
          <a:p>
            <a:pPr indent="0" lvl="0" marL="914400" marR="0" rtl="0" algn="l">
              <a:lnSpc>
                <a:spcPct val="107000"/>
              </a:lnSpc>
              <a:spcBef>
                <a:spcPts val="0"/>
              </a:spcBef>
              <a:spcAft>
                <a:spcPts val="0"/>
              </a:spcAft>
              <a:buClr>
                <a:srgbClr val="000000"/>
              </a:buClr>
              <a:buSzPts val="2200"/>
              <a:buFont typeface="Arial"/>
              <a:buNone/>
            </a:pPr>
            <a:r>
              <a:t/>
            </a:r>
            <a:endParaRPr b="0" i="0" sz="2200" u="none" cap="none" strike="noStrike">
              <a:solidFill>
                <a:schemeClr val="lt1"/>
              </a:solidFill>
              <a:latin typeface="Lato Light"/>
              <a:ea typeface="Lato Light"/>
              <a:cs typeface="Lato Light"/>
              <a:sym typeface="Lato Light"/>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g1ab55fc72ce_0_13"/>
          <p:cNvSpPr txBox="1"/>
          <p:nvPr>
            <p:ph type="ctrTitle"/>
          </p:nvPr>
        </p:nvSpPr>
        <p:spPr>
          <a:xfrm>
            <a:off x="67500" y="76875"/>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t/>
            </a:r>
            <a:endParaRPr b="0" i="0" sz="2900" u="none" cap="none" strike="noStrike">
              <a:solidFill>
                <a:schemeClr val="lt1"/>
              </a:solidFill>
              <a:latin typeface="Lato Black"/>
              <a:ea typeface="Lato Black"/>
              <a:cs typeface="Lato Black"/>
              <a:sym typeface="Lato Black"/>
            </a:endParaRPr>
          </a:p>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accent2"/>
                </a:solidFill>
                <a:latin typeface="Lato"/>
                <a:ea typeface="Lato"/>
                <a:cs typeface="Lato"/>
                <a:sym typeface="Lato"/>
              </a:rPr>
              <a:t>Employment Rights</a:t>
            </a:r>
            <a:endParaRPr b="1" i="0" sz="29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t/>
            </a:r>
            <a:endParaRPr b="1" i="0" sz="2900" u="none" cap="none" strike="noStrike">
              <a:solidFill>
                <a:schemeClr val="lt1"/>
              </a:solidFill>
              <a:latin typeface="Lato"/>
              <a:ea typeface="Lato"/>
              <a:cs typeface="Lato"/>
              <a:sym typeface="Lato"/>
            </a:endParaRPr>
          </a:p>
        </p:txBody>
      </p:sp>
      <p:sp>
        <p:nvSpPr>
          <p:cNvPr id="209" name="Google Shape;209;g1ab55fc72ce_0_13"/>
          <p:cNvSpPr txBox="1"/>
          <p:nvPr/>
        </p:nvSpPr>
        <p:spPr>
          <a:xfrm>
            <a:off x="206525" y="1196600"/>
            <a:ext cx="5385000" cy="1816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600"/>
              <a:buFont typeface="Arial"/>
              <a:buNone/>
            </a:pPr>
            <a:r>
              <a:rPr b="1" i="0" lang="en-GB" sz="1600" u="none" cap="none" strike="noStrike">
                <a:solidFill>
                  <a:schemeClr val="accent1"/>
                </a:solidFill>
                <a:latin typeface="Lato"/>
                <a:ea typeface="Lato"/>
                <a:cs typeface="Lato"/>
                <a:sym typeface="Lato"/>
              </a:rPr>
              <a:t>Activity</a:t>
            </a:r>
            <a:endParaRPr b="1" i="0" sz="1600" u="none" cap="none" strike="noStrike">
              <a:solidFill>
                <a:schemeClr val="accen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chemeClr val="accen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rPr b="1" i="0" lang="en-GB" sz="1600" u="none" cap="none" strike="noStrike">
                <a:solidFill>
                  <a:schemeClr val="accent1"/>
                </a:solidFill>
                <a:latin typeface="Lato"/>
                <a:ea typeface="Lato"/>
                <a:cs typeface="Lato"/>
                <a:sym typeface="Lato"/>
              </a:rPr>
              <a:t>Using the provided worksheet, determine whether each right is or isn’t afforded to </a:t>
            </a:r>
            <a:r>
              <a:rPr b="1" i="0" lang="en-GB" sz="1600" u="none" cap="none" strike="noStrike">
                <a:solidFill>
                  <a:schemeClr val="accent1"/>
                </a:solidFill>
                <a:latin typeface="Lato"/>
                <a:ea typeface="Lato"/>
                <a:cs typeface="Lato"/>
                <a:sym typeface="Lato"/>
                <a:extLst>
                  <a:ext uri="http://customooxmlschemas.google.com/">
                    <go:slidesCustomData xmlns:go="http://customooxmlschemas.google.com/" textRoundtripDataId="1"/>
                  </a:ext>
                </a:extLst>
              </a:rPr>
              <a:t>employees</a:t>
            </a:r>
            <a:r>
              <a:rPr b="1" i="0" lang="en-GB" sz="1600" u="none" cap="none" strike="noStrike">
                <a:solidFill>
                  <a:schemeClr val="accent1"/>
                </a:solidFill>
                <a:latin typeface="Lato"/>
                <a:ea typeface="Lato"/>
                <a:cs typeface="Lato"/>
                <a:sym typeface="Lato"/>
              </a:rPr>
              <a:t> in the UK</a:t>
            </a:r>
            <a:endParaRPr b="1" i="0" sz="1600" u="none" cap="none" strike="noStrike">
              <a:solidFill>
                <a:schemeClr val="accen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t/>
            </a:r>
            <a:endParaRPr b="1" i="0" sz="1600" u="none" cap="none" strike="noStrike">
              <a:solidFill>
                <a:schemeClr val="accen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rPr b="1" i="0" lang="en-GB" sz="1600" u="none" cap="none" strike="noStrike">
                <a:solidFill>
                  <a:schemeClr val="accent1"/>
                </a:solidFill>
                <a:latin typeface="Lato"/>
                <a:ea typeface="Lato"/>
                <a:cs typeface="Lato"/>
                <a:sym typeface="Lato"/>
              </a:rPr>
              <a:t>Make sure to leave some space in each box in order to write down explanations later</a:t>
            </a:r>
            <a:endParaRPr b="1" i="0" sz="1600" u="none" cap="none" strike="noStrike">
              <a:solidFill>
                <a:schemeClr val="accent1"/>
              </a:solidFill>
              <a:latin typeface="Lato"/>
              <a:ea typeface="Lato"/>
              <a:cs typeface="Lato"/>
              <a:sym typeface="Lato"/>
            </a:endParaRPr>
          </a:p>
        </p:txBody>
      </p:sp>
      <p:sp>
        <p:nvSpPr>
          <p:cNvPr id="210" name="Google Shape;210;g1ab55fc72ce_0_13"/>
          <p:cNvSpPr txBox="1"/>
          <p:nvPr/>
        </p:nvSpPr>
        <p:spPr>
          <a:xfrm>
            <a:off x="75475" y="563025"/>
            <a:ext cx="48423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chemeClr val="accent2"/>
                </a:solidFill>
                <a:latin typeface="Lato"/>
                <a:ea typeface="Lato"/>
                <a:cs typeface="Lato"/>
                <a:sym typeface="Lato"/>
              </a:rPr>
              <a:t>How well do you think you know your rights?</a:t>
            </a:r>
            <a:endParaRPr b="0" i="0" sz="1400" u="none" cap="none" strike="noStrike">
              <a:solidFill>
                <a:schemeClr val="accent2"/>
              </a:solidFill>
              <a:latin typeface="Lato"/>
              <a:ea typeface="Lato"/>
              <a:cs typeface="Lato"/>
              <a:sym typeface="Lato"/>
            </a:endParaRPr>
          </a:p>
        </p:txBody>
      </p:sp>
      <p:sp>
        <p:nvSpPr>
          <p:cNvPr id="211" name="Google Shape;211;g1ab55fc72ce_0_13"/>
          <p:cNvSpPr txBox="1"/>
          <p:nvPr/>
        </p:nvSpPr>
        <p:spPr>
          <a:xfrm>
            <a:off x="75475" y="4724975"/>
            <a:ext cx="2337300" cy="3387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0"/>
              </a:spcBef>
              <a:spcAft>
                <a:spcPts val="0"/>
              </a:spcAft>
              <a:buClr>
                <a:srgbClr val="000000"/>
              </a:buClr>
              <a:buSzPts val="1800"/>
              <a:buFont typeface="Arial"/>
              <a:buNone/>
            </a:pPr>
            <a:r>
              <a:rPr b="1" i="1" lang="en-GB" sz="1000">
                <a:solidFill>
                  <a:srgbClr val="FF8022"/>
                </a:solidFill>
                <a:latin typeface="Lato"/>
                <a:ea typeface="Lato"/>
                <a:cs typeface="Lato"/>
                <a:sym typeface="Lato"/>
              </a:rPr>
              <a:t>Resource 2</a:t>
            </a:r>
            <a:r>
              <a:rPr b="1" i="1" lang="en-GB" sz="1000" u="none" cap="none" strike="noStrike">
                <a:solidFill>
                  <a:srgbClr val="FF8022"/>
                </a:solidFill>
                <a:latin typeface="Lato"/>
                <a:ea typeface="Lato"/>
                <a:cs typeface="Lato"/>
                <a:sym typeface="Lato"/>
              </a:rPr>
              <a:t>   Employment Rights</a:t>
            </a:r>
            <a:endParaRPr b="0" i="0" sz="1000" u="none" cap="none" strike="noStrike">
              <a:solidFill>
                <a:srgbClr val="000000"/>
              </a:solidFill>
              <a:latin typeface="Lato"/>
              <a:ea typeface="Lato"/>
              <a:cs typeface="Lato"/>
              <a:sym typeface="Lato"/>
            </a:endParaRPr>
          </a:p>
        </p:txBody>
      </p:sp>
      <p:pic>
        <p:nvPicPr>
          <p:cNvPr id="212" name="Google Shape;212;g1ab55fc72ce_0_13"/>
          <p:cNvPicPr preferRelativeResize="0"/>
          <p:nvPr/>
        </p:nvPicPr>
        <p:blipFill rotWithShape="1">
          <a:blip r:embed="rId3">
            <a:alphaModFix/>
          </a:blip>
          <a:srcRect b="18626" l="30177" r="30516" t="11530"/>
          <a:stretch/>
        </p:blipFill>
        <p:spPr>
          <a:xfrm>
            <a:off x="5923625" y="1382800"/>
            <a:ext cx="2609573" cy="2872975"/>
          </a:xfrm>
          <a:prstGeom prst="rect">
            <a:avLst/>
          </a:prstGeom>
          <a:noFill/>
          <a:ln>
            <a:noFill/>
          </a:ln>
          <a:effectLst>
            <a:outerShdw blurRad="57150" rotWithShape="0" algn="bl" dir="5400000" dist="19050">
              <a:srgbClr val="000000">
                <a:alpha val="50000"/>
              </a:srgbClr>
            </a:outerShdw>
          </a:effectLst>
        </p:spPr>
      </p:pic>
      <p:sp>
        <p:nvSpPr>
          <p:cNvPr id="213" name="Google Shape;213;g1ab55fc72ce_0_13"/>
          <p:cNvSpPr txBox="1"/>
          <p:nvPr/>
        </p:nvSpPr>
        <p:spPr>
          <a:xfrm>
            <a:off x="8801900" y="333525"/>
            <a:ext cx="583500" cy="181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a:latin typeface="Lato"/>
                <a:ea typeface="Lato"/>
                <a:cs typeface="Lato"/>
                <a:sym typeface="Lato"/>
              </a:rPr>
              <a:t>13</a:t>
            </a:r>
            <a:endParaRPr b="1">
              <a:latin typeface="Lato"/>
              <a:ea typeface="Lato"/>
              <a:cs typeface="Lato"/>
              <a:sym typeface="Lato"/>
            </a:endParaRPr>
          </a:p>
        </p:txBody>
      </p:sp>
      <p:grpSp>
        <p:nvGrpSpPr>
          <p:cNvPr id="214" name="Google Shape;214;g1ab55fc72ce_0_13"/>
          <p:cNvGrpSpPr/>
          <p:nvPr/>
        </p:nvGrpSpPr>
        <p:grpSpPr>
          <a:xfrm>
            <a:off x="332428" y="3246166"/>
            <a:ext cx="4239565" cy="1058208"/>
            <a:chOff x="216750" y="3180171"/>
            <a:chExt cx="5429075" cy="1544829"/>
          </a:xfrm>
        </p:grpSpPr>
        <p:pic>
          <p:nvPicPr>
            <p:cNvPr id="215" name="Google Shape;215;g1ab55fc72ce_0_13"/>
            <p:cNvPicPr preferRelativeResize="0"/>
            <p:nvPr/>
          </p:nvPicPr>
          <p:blipFill>
            <a:blip r:embed="rId4">
              <a:alphaModFix/>
            </a:blip>
            <a:stretch>
              <a:fillRect/>
            </a:stretch>
          </p:blipFill>
          <p:spPr>
            <a:xfrm>
              <a:off x="340170" y="3328245"/>
              <a:ext cx="1241950" cy="1241950"/>
            </a:xfrm>
            <a:prstGeom prst="rect">
              <a:avLst/>
            </a:prstGeom>
            <a:noFill/>
            <a:ln>
              <a:noFill/>
            </a:ln>
          </p:spPr>
        </p:pic>
        <p:pic>
          <p:nvPicPr>
            <p:cNvPr id="216" name="Google Shape;216;g1ab55fc72ce_0_13"/>
            <p:cNvPicPr preferRelativeResize="0"/>
            <p:nvPr/>
          </p:nvPicPr>
          <p:blipFill>
            <a:blip r:embed="rId5">
              <a:alphaModFix/>
            </a:blip>
            <a:stretch>
              <a:fillRect/>
            </a:stretch>
          </p:blipFill>
          <p:spPr>
            <a:xfrm>
              <a:off x="4291263" y="3365513"/>
              <a:ext cx="1167425" cy="1167425"/>
            </a:xfrm>
            <a:prstGeom prst="rect">
              <a:avLst/>
            </a:prstGeom>
            <a:noFill/>
            <a:ln>
              <a:noFill/>
            </a:ln>
          </p:spPr>
        </p:pic>
        <p:grpSp>
          <p:nvGrpSpPr>
            <p:cNvPr id="217" name="Google Shape;217;g1ab55fc72ce_0_13"/>
            <p:cNvGrpSpPr/>
            <p:nvPr/>
          </p:nvGrpSpPr>
          <p:grpSpPr>
            <a:xfrm>
              <a:off x="2128169" y="3180171"/>
              <a:ext cx="1541717" cy="1538097"/>
              <a:chOff x="5088925" y="2665200"/>
              <a:chExt cx="1905000" cy="1905000"/>
            </a:xfrm>
          </p:grpSpPr>
          <p:grpSp>
            <p:nvGrpSpPr>
              <p:cNvPr id="218" name="Google Shape;218;g1ab55fc72ce_0_13"/>
              <p:cNvGrpSpPr/>
              <p:nvPr/>
            </p:nvGrpSpPr>
            <p:grpSpPr>
              <a:xfrm>
                <a:off x="5088925" y="2665200"/>
                <a:ext cx="1905000" cy="1905000"/>
                <a:chOff x="5088925" y="2665200"/>
                <a:chExt cx="1905000" cy="1905000"/>
              </a:xfrm>
            </p:grpSpPr>
            <p:pic>
              <p:nvPicPr>
                <p:cNvPr id="219" name="Google Shape;219;g1ab55fc72ce_0_13"/>
                <p:cNvPicPr preferRelativeResize="0"/>
                <p:nvPr/>
              </p:nvPicPr>
              <p:blipFill>
                <a:blip r:embed="rId6">
                  <a:alphaModFix/>
                </a:blip>
                <a:stretch>
                  <a:fillRect/>
                </a:stretch>
              </p:blipFill>
              <p:spPr>
                <a:xfrm>
                  <a:off x="5088925" y="2665200"/>
                  <a:ext cx="1905000" cy="1905000"/>
                </a:xfrm>
                <a:prstGeom prst="rect">
                  <a:avLst/>
                </a:prstGeom>
                <a:noFill/>
                <a:ln>
                  <a:noFill/>
                </a:ln>
              </p:spPr>
            </p:pic>
            <p:sp>
              <p:nvSpPr>
                <p:cNvPr id="220" name="Google Shape;220;g1ab55fc72ce_0_13"/>
                <p:cNvSpPr/>
                <p:nvPr/>
              </p:nvSpPr>
              <p:spPr>
                <a:xfrm>
                  <a:off x="5161300" y="3616525"/>
                  <a:ext cx="402000" cy="5160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21" name="Google Shape;221;g1ab55fc72ce_0_13"/>
                <p:cNvPicPr preferRelativeResize="0"/>
                <p:nvPr/>
              </p:nvPicPr>
              <p:blipFill>
                <a:blip r:embed="rId7">
                  <a:alphaModFix/>
                </a:blip>
                <a:stretch>
                  <a:fillRect/>
                </a:stretch>
              </p:blipFill>
              <p:spPr>
                <a:xfrm>
                  <a:off x="5104300" y="3616525"/>
                  <a:ext cx="516000" cy="516000"/>
                </a:xfrm>
                <a:prstGeom prst="rect">
                  <a:avLst/>
                </a:prstGeom>
                <a:noFill/>
                <a:ln>
                  <a:noFill/>
                </a:ln>
              </p:spPr>
            </p:pic>
          </p:grpSp>
          <p:grpSp>
            <p:nvGrpSpPr>
              <p:cNvPr id="222" name="Google Shape;222;g1ab55fc72ce_0_13"/>
              <p:cNvGrpSpPr/>
              <p:nvPr/>
            </p:nvGrpSpPr>
            <p:grpSpPr>
              <a:xfrm>
                <a:off x="6477925" y="3616525"/>
                <a:ext cx="516000" cy="516000"/>
                <a:chOff x="9159375" y="3616525"/>
                <a:chExt cx="516000" cy="516000"/>
              </a:xfrm>
            </p:grpSpPr>
            <p:sp>
              <p:nvSpPr>
                <p:cNvPr id="223" name="Google Shape;223;g1ab55fc72ce_0_13"/>
                <p:cNvSpPr/>
                <p:nvPr/>
              </p:nvSpPr>
              <p:spPr>
                <a:xfrm>
                  <a:off x="9216375" y="3616525"/>
                  <a:ext cx="402000" cy="5160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24" name="Google Shape;224;g1ab55fc72ce_0_13"/>
                <p:cNvPicPr preferRelativeResize="0"/>
                <p:nvPr/>
              </p:nvPicPr>
              <p:blipFill>
                <a:blip r:embed="rId7">
                  <a:alphaModFix/>
                </a:blip>
                <a:stretch>
                  <a:fillRect/>
                </a:stretch>
              </p:blipFill>
              <p:spPr>
                <a:xfrm>
                  <a:off x="9159375" y="3616525"/>
                  <a:ext cx="516000" cy="516000"/>
                </a:xfrm>
                <a:prstGeom prst="rect">
                  <a:avLst/>
                </a:prstGeom>
                <a:noFill/>
                <a:ln>
                  <a:noFill/>
                </a:ln>
              </p:spPr>
            </p:pic>
          </p:grpSp>
        </p:grpSp>
        <p:sp>
          <p:nvSpPr>
            <p:cNvPr id="225" name="Google Shape;225;g1ab55fc72ce_0_13"/>
            <p:cNvSpPr/>
            <p:nvPr/>
          </p:nvSpPr>
          <p:spPr>
            <a:xfrm>
              <a:off x="216750" y="3186900"/>
              <a:ext cx="1541700" cy="1538100"/>
            </a:xfrm>
            <a:prstGeom prst="roundRect">
              <a:avLst>
                <a:gd fmla="val 16667" name="adj"/>
              </a:avLst>
            </a:prstGeom>
            <a:no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g1ab55fc72ce_0_13"/>
            <p:cNvSpPr/>
            <p:nvPr/>
          </p:nvSpPr>
          <p:spPr>
            <a:xfrm>
              <a:off x="2128175" y="3180175"/>
              <a:ext cx="1541700" cy="1538100"/>
            </a:xfrm>
            <a:prstGeom prst="roundRect">
              <a:avLst>
                <a:gd fmla="val 16667" name="adj"/>
              </a:avLst>
            </a:prstGeom>
            <a:no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g1ab55fc72ce_0_13"/>
            <p:cNvSpPr/>
            <p:nvPr/>
          </p:nvSpPr>
          <p:spPr>
            <a:xfrm>
              <a:off x="4104125" y="3180175"/>
              <a:ext cx="1541700" cy="1538100"/>
            </a:xfrm>
            <a:prstGeom prst="roundRect">
              <a:avLst>
                <a:gd fmla="val 16667" name="adj"/>
              </a:avLst>
            </a:prstGeom>
            <a:no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231" name="Shape 231"/>
        <p:cNvGrpSpPr/>
        <p:nvPr/>
      </p:nvGrpSpPr>
      <p:grpSpPr>
        <a:xfrm>
          <a:off x="0" y="0"/>
          <a:ext cx="0" cy="0"/>
          <a:chOff x="0" y="0"/>
          <a:chExt cx="0" cy="0"/>
        </a:xfrm>
      </p:grpSpPr>
      <p:sp>
        <p:nvSpPr>
          <p:cNvPr id="232" name="Google Shape;232;g1b91bc32abb_0_100"/>
          <p:cNvSpPr txBox="1"/>
          <p:nvPr/>
        </p:nvSpPr>
        <p:spPr>
          <a:xfrm>
            <a:off x="488175" y="3276850"/>
            <a:ext cx="8520600" cy="792600"/>
          </a:xfrm>
          <a:prstGeom prst="rect">
            <a:avLst/>
          </a:prstGeom>
          <a:noFill/>
          <a:ln>
            <a:noFill/>
          </a:ln>
        </p:spPr>
        <p:txBody>
          <a:bodyPr anchorCtr="0" anchor="t" bIns="91425" lIns="91425" spcFirstLastPara="1" rIns="91425" wrap="square" tIns="91425">
            <a:norm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595959"/>
              </a:solidFill>
              <a:latin typeface="Lato"/>
              <a:ea typeface="Lato"/>
              <a:cs typeface="Lato"/>
              <a:sym typeface="Lato"/>
            </a:endParaRPr>
          </a:p>
        </p:txBody>
      </p:sp>
      <p:sp>
        <p:nvSpPr>
          <p:cNvPr id="233" name="Google Shape;233;g1b91bc32abb_0_100"/>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Clr>
                <a:srgbClr val="000000"/>
              </a:buClr>
              <a:buSzPts val="1000"/>
              <a:buFont typeface="Arial"/>
              <a:buNone/>
            </a:pPr>
            <a:fld id="{00000000-1234-1234-1234-123412341234}" type="slidenum">
              <a:rPr lang="en-GB"/>
              <a:t>‹#›</a:t>
            </a:fld>
            <a:endParaRPr/>
          </a:p>
        </p:txBody>
      </p:sp>
      <p:sp>
        <p:nvSpPr>
          <p:cNvPr id="234" name="Google Shape;234;g1b91bc32abb_0_100"/>
          <p:cNvSpPr txBox="1"/>
          <p:nvPr/>
        </p:nvSpPr>
        <p:spPr>
          <a:xfrm>
            <a:off x="205225" y="163250"/>
            <a:ext cx="7817700" cy="4094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600"/>
              <a:buFont typeface="Arial"/>
              <a:buNone/>
            </a:pPr>
            <a:r>
              <a:rPr b="1" i="0" lang="en-GB" sz="1600" u="none" cap="none" strike="noStrike">
                <a:solidFill>
                  <a:srgbClr val="FF8022"/>
                </a:solidFill>
                <a:latin typeface="Lato"/>
                <a:ea typeface="Lato"/>
                <a:cs typeface="Lato"/>
                <a:sym typeface="Lato"/>
              </a:rPr>
              <a:t>Are employees entitled to…</a:t>
            </a:r>
            <a:endParaRPr b="1" i="0" sz="1600" u="none" cap="none" strike="noStrike">
              <a:solidFill>
                <a:srgbClr val="FF8022"/>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FF8022"/>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chemeClr val="lt1"/>
                </a:solidFill>
                <a:latin typeface="Lato"/>
                <a:ea typeface="Lato"/>
                <a:cs typeface="Lato"/>
                <a:sym typeface="Lato"/>
              </a:rPr>
              <a:t>Sick Pay</a:t>
            </a:r>
            <a:endParaRPr b="1" i="0" sz="14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FF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FF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FF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chemeClr val="lt1"/>
                </a:solidFill>
                <a:latin typeface="Lato"/>
                <a:ea typeface="Lato"/>
                <a:cs typeface="Lato"/>
                <a:sym typeface="Lato"/>
              </a:rPr>
              <a:t>Holidays</a:t>
            </a:r>
            <a:endParaRPr b="1" i="0" sz="14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chemeClr val="lt1"/>
                </a:solidFill>
                <a:latin typeface="Lato"/>
                <a:ea typeface="Lato"/>
                <a:cs typeface="Lato"/>
                <a:sym typeface="Lato"/>
              </a:rPr>
              <a:t>Pensions</a:t>
            </a:r>
            <a:endParaRPr b="1" i="0" sz="14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FF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FF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FF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chemeClr val="lt1"/>
                </a:solidFill>
                <a:latin typeface="Lato"/>
                <a:ea typeface="Lato"/>
                <a:cs typeface="Lato"/>
                <a:sym typeface="Lato"/>
              </a:rPr>
              <a:t>Maternity/Paternity Leave</a:t>
            </a:r>
            <a:endParaRPr b="1" i="0" sz="14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Lato"/>
              <a:ea typeface="Lato"/>
              <a:cs typeface="Lato"/>
              <a:sym typeface="Lato"/>
            </a:endParaRPr>
          </a:p>
        </p:txBody>
      </p:sp>
      <p:sp>
        <p:nvSpPr>
          <p:cNvPr id="235" name="Google Shape;235;g1b91bc32abb_0_100"/>
          <p:cNvSpPr txBox="1"/>
          <p:nvPr/>
        </p:nvSpPr>
        <p:spPr>
          <a:xfrm>
            <a:off x="205225" y="926525"/>
            <a:ext cx="7895700" cy="615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00FF00"/>
                </a:solidFill>
                <a:latin typeface="Lato"/>
                <a:ea typeface="Lato"/>
                <a:cs typeface="Lato"/>
                <a:sym typeface="Lato"/>
              </a:rPr>
              <a:t>Yes</a:t>
            </a:r>
            <a:r>
              <a:rPr b="0" i="0" lang="en-GB" sz="1400" u="none" cap="none" strike="noStrike">
                <a:solidFill>
                  <a:schemeClr val="lt1"/>
                </a:solidFill>
                <a:latin typeface="Lato"/>
                <a:ea typeface="Lato"/>
                <a:cs typeface="Lato"/>
                <a:sym typeface="Lato"/>
              </a:rPr>
              <a:t> – If an employee is ill for four or more days they will be entitled to statutory sick pay (currently £99.35 per week)</a:t>
            </a:r>
            <a:endParaRPr b="0" i="0" sz="1400" u="none" cap="none" strike="noStrike">
              <a:solidFill>
                <a:srgbClr val="000000"/>
              </a:solidFill>
              <a:latin typeface="Lato"/>
              <a:ea typeface="Lato"/>
              <a:cs typeface="Lato"/>
              <a:sym typeface="Lato"/>
            </a:endParaRPr>
          </a:p>
        </p:txBody>
      </p:sp>
      <p:sp>
        <p:nvSpPr>
          <p:cNvPr id="236" name="Google Shape;236;g1b91bc32abb_0_100"/>
          <p:cNvSpPr txBox="1"/>
          <p:nvPr/>
        </p:nvSpPr>
        <p:spPr>
          <a:xfrm>
            <a:off x="261775" y="1892275"/>
            <a:ext cx="8463300" cy="831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00FF00"/>
                </a:solidFill>
                <a:latin typeface="Lato"/>
                <a:ea typeface="Lato"/>
                <a:cs typeface="Lato"/>
                <a:sym typeface="Lato"/>
                <a:extLst>
                  <a:ext uri="http://customooxmlschemas.google.com/">
                    <go:slidesCustomData xmlns:go="http://customooxmlschemas.google.com/" textRoundtripDataId="2"/>
                  </a:ext>
                </a:extLst>
              </a:rPr>
              <a:t>Yes</a:t>
            </a:r>
            <a:r>
              <a:rPr b="0" i="0" lang="en-GB" sz="1400" u="none" cap="none" strike="noStrike">
                <a:solidFill>
                  <a:schemeClr val="lt1"/>
                </a:solidFill>
                <a:latin typeface="Lato"/>
                <a:ea typeface="Lato"/>
                <a:cs typeface="Lato"/>
                <a:sym typeface="Lato"/>
                <a:extLst>
                  <a:ext uri="http://customooxmlschemas.google.com/">
                    <go:slidesCustomData xmlns:go="http://customooxmlschemas.google.com/" textRoundtripDataId="3"/>
                  </a:ext>
                </a:extLst>
              </a:rPr>
              <a:t> – Full-time employees must be provided 28 days holiday as a legal minimum</a:t>
            </a:r>
            <a:r>
              <a:rPr b="0" i="0" lang="en-GB" sz="1400" u="none" cap="none" strike="noStrike">
                <a:solidFill>
                  <a:schemeClr val="lt1"/>
                </a:solidFill>
                <a:latin typeface="Lato"/>
                <a:ea typeface="Lato"/>
                <a:cs typeface="Lato"/>
                <a:sym typeface="Lato"/>
              </a:rPr>
              <a:t>. Self-employed gig workers have different holiday rights.</a:t>
            </a:r>
            <a:endParaRPr b="0" i="0" sz="14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Lato"/>
              <a:ea typeface="Lato"/>
              <a:cs typeface="Lato"/>
              <a:sym typeface="Lato"/>
            </a:endParaRPr>
          </a:p>
        </p:txBody>
      </p:sp>
      <p:sp>
        <p:nvSpPr>
          <p:cNvPr id="237" name="Google Shape;237;g1b91bc32abb_0_100"/>
          <p:cNvSpPr txBox="1"/>
          <p:nvPr/>
        </p:nvSpPr>
        <p:spPr>
          <a:xfrm>
            <a:off x="281425" y="2773775"/>
            <a:ext cx="8369700" cy="831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00FF00"/>
                </a:solidFill>
                <a:latin typeface="Lato"/>
                <a:ea typeface="Lato"/>
                <a:cs typeface="Lato"/>
                <a:sym typeface="Lato"/>
              </a:rPr>
              <a:t>Yes</a:t>
            </a:r>
            <a:r>
              <a:rPr b="0" i="0" lang="en-GB" sz="1400" u="none" cap="none" strike="noStrike">
                <a:solidFill>
                  <a:schemeClr val="lt1"/>
                </a:solidFill>
                <a:latin typeface="Lato"/>
                <a:ea typeface="Lato"/>
                <a:cs typeface="Lato"/>
                <a:sym typeface="Lato"/>
              </a:rPr>
              <a:t> – Employers are required to have pension schemes for their employees, where both the employer and employee contribute. Since 2012, employees have been auto enrolled on these schemes and must opt out if they do not want to take part.</a:t>
            </a:r>
            <a:endParaRPr b="0" i="0" sz="1400" u="none" cap="none" strike="noStrike">
              <a:solidFill>
                <a:srgbClr val="000000"/>
              </a:solidFill>
              <a:latin typeface="Lato"/>
              <a:ea typeface="Lato"/>
              <a:cs typeface="Lato"/>
              <a:sym typeface="Lato"/>
            </a:endParaRPr>
          </a:p>
        </p:txBody>
      </p:sp>
      <p:sp>
        <p:nvSpPr>
          <p:cNvPr id="238" name="Google Shape;238;g1b91bc32abb_0_100"/>
          <p:cNvSpPr txBox="1"/>
          <p:nvPr/>
        </p:nvSpPr>
        <p:spPr>
          <a:xfrm>
            <a:off x="261775" y="3807675"/>
            <a:ext cx="7704600" cy="1046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00FF00"/>
                </a:solidFill>
                <a:latin typeface="Lato"/>
                <a:ea typeface="Lato"/>
                <a:cs typeface="Lato"/>
                <a:sym typeface="Lato"/>
              </a:rPr>
              <a:t>Yes</a:t>
            </a:r>
            <a:r>
              <a:rPr b="0" i="0" lang="en-GB" sz="1400" u="none" cap="none" strike="noStrike">
                <a:solidFill>
                  <a:schemeClr val="lt1"/>
                </a:solidFill>
                <a:latin typeface="Lato"/>
                <a:ea typeface="Lato"/>
                <a:cs typeface="Lato"/>
                <a:sym typeface="Lato"/>
              </a:rPr>
              <a:t> – Employees can take up to 52 weeks maternity leave, of which they are entitled to 39 weeks Statutory Maternity Pay. Women can take the whole time off work and are entitled to return to the same/similar role. Paternity leave can be taken for two weeks. Shared parental leave allows some parents to split the 52 weeks between them.</a:t>
            </a:r>
            <a:endParaRPr b="0" i="0" sz="1400" u="none" cap="none" strike="noStrike">
              <a:solidFill>
                <a:srgbClr val="000000"/>
              </a:solidFill>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5"/>
                                        </p:tgtEl>
                                        <p:attrNameLst>
                                          <p:attrName>style.visibility</p:attrName>
                                        </p:attrNameLst>
                                      </p:cBhvr>
                                      <p:to>
                                        <p:strVal val="visible"/>
                                      </p:to>
                                    </p:set>
                                    <p:animEffect filter="fade" transition="in">
                                      <p:cBhvr>
                                        <p:cTn dur="1000"/>
                                        <p:tgtEl>
                                          <p:spTgt spid="23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6"/>
                                        </p:tgtEl>
                                        <p:attrNameLst>
                                          <p:attrName>style.visibility</p:attrName>
                                        </p:attrNameLst>
                                      </p:cBhvr>
                                      <p:to>
                                        <p:strVal val="visible"/>
                                      </p:to>
                                    </p:set>
                                    <p:animEffect filter="fade" transition="in">
                                      <p:cBhvr>
                                        <p:cTn dur="1000"/>
                                        <p:tgtEl>
                                          <p:spTgt spid="23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7"/>
                                        </p:tgtEl>
                                        <p:attrNameLst>
                                          <p:attrName>style.visibility</p:attrName>
                                        </p:attrNameLst>
                                      </p:cBhvr>
                                      <p:to>
                                        <p:strVal val="visible"/>
                                      </p:to>
                                    </p:set>
                                    <p:animEffect filter="fade" transition="in">
                                      <p:cBhvr>
                                        <p:cTn dur="1000"/>
                                        <p:tgtEl>
                                          <p:spTgt spid="23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8"/>
                                        </p:tgtEl>
                                        <p:attrNameLst>
                                          <p:attrName>style.visibility</p:attrName>
                                        </p:attrNameLst>
                                      </p:cBhvr>
                                      <p:to>
                                        <p:strVal val="visible"/>
                                      </p:to>
                                    </p:set>
                                    <p:animEffect filter="fade" transition="in">
                                      <p:cBhvr>
                                        <p:cTn dur="1000"/>
                                        <p:tgtEl>
                                          <p:spTgt spid="23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242" name="Shape 242"/>
        <p:cNvGrpSpPr/>
        <p:nvPr/>
      </p:nvGrpSpPr>
      <p:grpSpPr>
        <a:xfrm>
          <a:off x="0" y="0"/>
          <a:ext cx="0" cy="0"/>
          <a:chOff x="0" y="0"/>
          <a:chExt cx="0" cy="0"/>
        </a:xfrm>
      </p:grpSpPr>
      <p:sp>
        <p:nvSpPr>
          <p:cNvPr id="243" name="Google Shape;243;g1b91bc32abb_1_0"/>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Clr>
                <a:srgbClr val="000000"/>
              </a:buClr>
              <a:buSzPts val="1000"/>
              <a:buFont typeface="Arial"/>
              <a:buNone/>
            </a:pPr>
            <a:fld id="{00000000-1234-1234-1234-123412341234}" type="slidenum">
              <a:rPr lang="en-GB"/>
              <a:t>‹#›</a:t>
            </a:fld>
            <a:endParaRPr/>
          </a:p>
        </p:txBody>
      </p:sp>
      <p:sp>
        <p:nvSpPr>
          <p:cNvPr id="244" name="Google Shape;244;g1b91bc32abb_1_0"/>
          <p:cNvSpPr txBox="1"/>
          <p:nvPr/>
        </p:nvSpPr>
        <p:spPr>
          <a:xfrm>
            <a:off x="247625" y="403100"/>
            <a:ext cx="7817700" cy="4094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600"/>
              <a:buFont typeface="Arial"/>
              <a:buNone/>
            </a:pPr>
            <a:r>
              <a:rPr b="1" i="0" lang="en-GB" sz="1600" u="none" cap="none" strike="noStrike">
                <a:solidFill>
                  <a:srgbClr val="FF8022"/>
                </a:solidFill>
                <a:latin typeface="Lato"/>
                <a:ea typeface="Lato"/>
                <a:cs typeface="Lato"/>
                <a:sym typeface="Lato"/>
              </a:rPr>
              <a:t>Are employees entitled to…</a:t>
            </a:r>
            <a:endParaRPr b="1" i="0" sz="1600" u="none" cap="none" strike="noStrike">
              <a:solidFill>
                <a:srgbClr val="FF8022"/>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FF8022"/>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chemeClr val="lt1"/>
                </a:solidFill>
                <a:latin typeface="Lato"/>
                <a:ea typeface="Lato"/>
                <a:cs typeface="Lato"/>
                <a:sym typeface="Lato"/>
              </a:rPr>
              <a:t>A Minimum Wage</a:t>
            </a:r>
            <a:endParaRPr b="1" i="0" sz="14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chemeClr val="lt1"/>
                </a:solidFill>
                <a:latin typeface="Lato"/>
                <a:ea typeface="Lato"/>
                <a:cs typeface="Lato"/>
                <a:sym typeface="Lato"/>
              </a:rPr>
              <a:t>Unionisation</a:t>
            </a:r>
            <a:endParaRPr b="1" i="0" sz="14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FF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FF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FF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chemeClr val="lt1"/>
                </a:solidFill>
                <a:latin typeface="Lato"/>
                <a:ea typeface="Lato"/>
                <a:cs typeface="Lato"/>
                <a:sym typeface="Lato"/>
              </a:rPr>
              <a:t>Dependants</a:t>
            </a:r>
            <a:endParaRPr b="1" i="0" sz="14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chemeClr val="lt1"/>
                </a:solidFill>
                <a:latin typeface="Lato"/>
                <a:ea typeface="Lato"/>
                <a:cs typeface="Lato"/>
                <a:sym typeface="Lato"/>
              </a:rPr>
              <a:t>Working Time</a:t>
            </a:r>
            <a:endParaRPr b="1" i="0" sz="14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Lato"/>
              <a:ea typeface="Lato"/>
              <a:cs typeface="Lato"/>
              <a:sym typeface="Lato"/>
            </a:endParaRPr>
          </a:p>
        </p:txBody>
      </p:sp>
      <p:sp>
        <p:nvSpPr>
          <p:cNvPr id="245" name="Google Shape;245;g1b91bc32abb_1_0"/>
          <p:cNvSpPr txBox="1"/>
          <p:nvPr/>
        </p:nvSpPr>
        <p:spPr>
          <a:xfrm>
            <a:off x="247625" y="1040025"/>
            <a:ext cx="56955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00FF00"/>
                </a:solidFill>
                <a:latin typeface="Lato"/>
                <a:ea typeface="Lato"/>
                <a:cs typeface="Lato"/>
                <a:sym typeface="Lato"/>
              </a:rPr>
              <a:t>Yes</a:t>
            </a:r>
            <a:r>
              <a:rPr b="0" i="0" lang="en-GB" sz="1400" u="none" cap="none" strike="noStrike">
                <a:solidFill>
                  <a:schemeClr val="lt1"/>
                </a:solidFill>
                <a:latin typeface="Lato"/>
                <a:ea typeface="Lato"/>
                <a:cs typeface="Lato"/>
                <a:sym typeface="Lato"/>
              </a:rPr>
              <a:t> - All individuals must be paid a certain amount dependent on age</a:t>
            </a:r>
            <a:endParaRPr b="0" i="0" sz="1400" u="none" cap="none" strike="noStrike">
              <a:solidFill>
                <a:srgbClr val="000000"/>
              </a:solidFill>
              <a:latin typeface="Lato"/>
              <a:ea typeface="Lato"/>
              <a:cs typeface="Lato"/>
              <a:sym typeface="Lato"/>
            </a:endParaRPr>
          </a:p>
        </p:txBody>
      </p:sp>
      <p:sp>
        <p:nvSpPr>
          <p:cNvPr id="246" name="Google Shape;246;g1b91bc32abb_1_0"/>
          <p:cNvSpPr txBox="1"/>
          <p:nvPr/>
        </p:nvSpPr>
        <p:spPr>
          <a:xfrm>
            <a:off x="247625" y="1709850"/>
            <a:ext cx="7718700" cy="831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00FF00"/>
                </a:solidFill>
                <a:latin typeface="Lato"/>
                <a:ea typeface="Lato"/>
                <a:cs typeface="Lato"/>
                <a:sym typeface="Lato"/>
              </a:rPr>
              <a:t>Yes </a:t>
            </a:r>
            <a:r>
              <a:rPr b="0" i="0" lang="en-GB" sz="1400" u="none" cap="none" strike="noStrike">
                <a:solidFill>
                  <a:schemeClr val="lt1"/>
                </a:solidFill>
                <a:latin typeface="Lato"/>
                <a:ea typeface="Lato"/>
                <a:cs typeface="Lato"/>
                <a:sym typeface="Lato"/>
              </a:rPr>
              <a:t>– employees have the right to choose whether or not to join a union, belong to more than one union, and engage in  lawful union activities. </a:t>
            </a:r>
            <a:r>
              <a:rPr b="0" i="0" lang="en-GB" sz="1400" u="none" cap="none" strike="noStrike">
                <a:solidFill>
                  <a:schemeClr val="lt1"/>
                </a:solidFill>
                <a:latin typeface="Lato"/>
                <a:ea typeface="Lato"/>
                <a:cs typeface="Lato"/>
                <a:sym typeface="Lato"/>
                <a:extLst>
                  <a:ext uri="http://customooxmlschemas.google.com/">
                    <go:slidesCustomData xmlns:go="http://customooxmlschemas.google.com/" textRoundtripDataId="4"/>
                  </a:ext>
                </a:extLst>
              </a:rPr>
              <a:t>Employers </a:t>
            </a:r>
            <a:r>
              <a:rPr b="0" i="0" lang="en-GB" sz="1400" u="none" cap="none" strike="noStrike">
                <a:solidFill>
                  <a:schemeClr val="lt1"/>
                </a:solidFill>
                <a:latin typeface="Lato"/>
                <a:ea typeface="Lato"/>
                <a:cs typeface="Lato"/>
                <a:sym typeface="Lato"/>
              </a:rPr>
              <a:t>cannot offer you a benefit to leave a union or treat you unfairly because of your union membership</a:t>
            </a:r>
            <a:endParaRPr b="0" i="0" sz="1400" u="none" cap="none" strike="noStrike">
              <a:solidFill>
                <a:srgbClr val="000000"/>
              </a:solidFill>
              <a:latin typeface="Lato"/>
              <a:ea typeface="Lato"/>
              <a:cs typeface="Lato"/>
              <a:sym typeface="Lato"/>
            </a:endParaRPr>
          </a:p>
        </p:txBody>
      </p:sp>
      <p:sp>
        <p:nvSpPr>
          <p:cNvPr id="247" name="Google Shape;247;g1b91bc32abb_1_0"/>
          <p:cNvSpPr txBox="1"/>
          <p:nvPr/>
        </p:nvSpPr>
        <p:spPr>
          <a:xfrm>
            <a:off x="247625" y="2792975"/>
            <a:ext cx="7386300" cy="615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00FF00"/>
                </a:solidFill>
                <a:latin typeface="Lato"/>
                <a:ea typeface="Lato"/>
                <a:cs typeface="Lato"/>
                <a:sym typeface="Lato"/>
              </a:rPr>
              <a:t>Yes</a:t>
            </a:r>
            <a:r>
              <a:rPr b="0" i="0" lang="en-GB" sz="1400" u="none" cap="none" strike="noStrike">
                <a:solidFill>
                  <a:schemeClr val="lt1"/>
                </a:solidFill>
                <a:latin typeface="Lato"/>
                <a:ea typeface="Lato"/>
                <a:cs typeface="Lato"/>
                <a:sym typeface="Lato"/>
              </a:rPr>
              <a:t> – You are allowed “reasonable time off” to deal with an emergency involving a dependant. Dependants can be a spouse, child, grandchild, parent, or anyone that depends on your care</a:t>
            </a:r>
            <a:endParaRPr b="0" i="0" sz="1400" u="none" cap="none" strike="noStrike">
              <a:solidFill>
                <a:srgbClr val="000000"/>
              </a:solidFill>
              <a:latin typeface="Lato"/>
              <a:ea typeface="Lato"/>
              <a:cs typeface="Lato"/>
              <a:sym typeface="Lato"/>
            </a:endParaRPr>
          </a:p>
        </p:txBody>
      </p:sp>
      <p:sp>
        <p:nvSpPr>
          <p:cNvPr id="248" name="Google Shape;248;g1b91bc32abb_1_0"/>
          <p:cNvSpPr txBox="1"/>
          <p:nvPr/>
        </p:nvSpPr>
        <p:spPr>
          <a:xfrm>
            <a:off x="247625" y="3905375"/>
            <a:ext cx="7959300" cy="831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FFFF00"/>
                </a:solidFill>
                <a:latin typeface="Lato"/>
                <a:ea typeface="Lato"/>
                <a:cs typeface="Lato"/>
                <a:sym typeface="Lato"/>
              </a:rPr>
              <a:t>Kind of</a:t>
            </a:r>
            <a:r>
              <a:rPr b="0" i="0" lang="en-GB" sz="1400" u="none" cap="none" strike="noStrike">
                <a:solidFill>
                  <a:schemeClr val="lt1"/>
                </a:solidFill>
                <a:latin typeface="Lato"/>
                <a:ea typeface="Lato"/>
                <a:cs typeface="Lato"/>
                <a:sym typeface="Lato"/>
              </a:rPr>
              <a:t> – Employees cannot work more than 48 hours per week on average unless:</a:t>
            </a:r>
            <a:endParaRPr b="0" i="0" sz="1400" u="none" cap="none" strike="noStrike">
              <a:solidFill>
                <a:schemeClr val="lt1"/>
              </a:solidFill>
              <a:latin typeface="Lato"/>
              <a:ea typeface="Lato"/>
              <a:cs typeface="Lato"/>
              <a:sym typeface="Lato"/>
            </a:endParaRPr>
          </a:p>
          <a:p>
            <a:pPr indent="-317500" lvl="0" marL="457200" marR="0" rtl="0" algn="l">
              <a:lnSpc>
                <a:spcPct val="100000"/>
              </a:lnSpc>
              <a:spcBef>
                <a:spcPts val="0"/>
              </a:spcBef>
              <a:spcAft>
                <a:spcPts val="0"/>
              </a:spcAft>
              <a:buClr>
                <a:schemeClr val="lt1"/>
              </a:buClr>
              <a:buSzPts val="1400"/>
              <a:buFont typeface="Lato"/>
              <a:buAutoNum type="arabicPeriod"/>
            </a:pPr>
            <a:r>
              <a:rPr b="0" i="0" lang="en-GB" sz="1400" u="none" cap="none" strike="noStrike">
                <a:solidFill>
                  <a:schemeClr val="lt1"/>
                </a:solidFill>
                <a:latin typeface="Lato"/>
                <a:ea typeface="Lato"/>
                <a:cs typeface="Lato"/>
                <a:sym typeface="Lato"/>
              </a:rPr>
              <a:t>They agree to do so</a:t>
            </a:r>
            <a:endParaRPr b="0" i="0" sz="1400" u="none" cap="none" strike="noStrike">
              <a:solidFill>
                <a:schemeClr val="lt1"/>
              </a:solidFill>
              <a:latin typeface="Lato"/>
              <a:ea typeface="Lato"/>
              <a:cs typeface="Lato"/>
              <a:sym typeface="Lato"/>
            </a:endParaRPr>
          </a:p>
          <a:p>
            <a:pPr indent="-317500" lvl="0" marL="457200" marR="0" rtl="0" algn="l">
              <a:lnSpc>
                <a:spcPct val="100000"/>
              </a:lnSpc>
              <a:spcBef>
                <a:spcPts val="0"/>
              </a:spcBef>
              <a:spcAft>
                <a:spcPts val="0"/>
              </a:spcAft>
              <a:buClr>
                <a:schemeClr val="lt1"/>
              </a:buClr>
              <a:buSzPts val="1400"/>
              <a:buFont typeface="Lato"/>
              <a:buAutoNum type="arabicPeriod"/>
            </a:pPr>
            <a:r>
              <a:rPr b="0" i="0" lang="en-GB" sz="1400" u="none" cap="none" strike="noStrike">
                <a:solidFill>
                  <a:schemeClr val="lt1"/>
                </a:solidFill>
                <a:latin typeface="Lato"/>
                <a:ea typeface="Lato"/>
                <a:cs typeface="Lato"/>
                <a:sym typeface="Lato"/>
              </a:rPr>
              <a:t>They work in a job exempt from this, such as ambulance workers, firefighters, and prison staff</a:t>
            </a:r>
            <a:endParaRPr b="0" i="0" sz="1400" u="none" cap="none" strike="noStrike">
              <a:solidFill>
                <a:srgbClr val="000000"/>
              </a:solidFill>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5"/>
                                        </p:tgtEl>
                                        <p:attrNameLst>
                                          <p:attrName>style.visibility</p:attrName>
                                        </p:attrNameLst>
                                      </p:cBhvr>
                                      <p:to>
                                        <p:strVal val="visible"/>
                                      </p:to>
                                    </p:set>
                                    <p:animEffect filter="fade" transition="in">
                                      <p:cBhvr>
                                        <p:cTn dur="1000"/>
                                        <p:tgtEl>
                                          <p:spTgt spid="24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6"/>
                                        </p:tgtEl>
                                        <p:attrNameLst>
                                          <p:attrName>style.visibility</p:attrName>
                                        </p:attrNameLst>
                                      </p:cBhvr>
                                      <p:to>
                                        <p:strVal val="visible"/>
                                      </p:to>
                                    </p:set>
                                    <p:animEffect filter="fade" transition="in">
                                      <p:cBhvr>
                                        <p:cTn dur="1000"/>
                                        <p:tgtEl>
                                          <p:spTgt spid="24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7"/>
                                        </p:tgtEl>
                                        <p:attrNameLst>
                                          <p:attrName>style.visibility</p:attrName>
                                        </p:attrNameLst>
                                      </p:cBhvr>
                                      <p:to>
                                        <p:strVal val="visible"/>
                                      </p:to>
                                    </p:set>
                                    <p:animEffect filter="fade" transition="in">
                                      <p:cBhvr>
                                        <p:cTn dur="1000"/>
                                        <p:tgtEl>
                                          <p:spTgt spid="24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8"/>
                                        </p:tgtEl>
                                        <p:attrNameLst>
                                          <p:attrName>style.visibility</p:attrName>
                                        </p:attrNameLst>
                                      </p:cBhvr>
                                      <p:to>
                                        <p:strVal val="visible"/>
                                      </p:to>
                                    </p:set>
                                    <p:animEffect filter="fade" transition="in">
                                      <p:cBhvr>
                                        <p:cTn dur="1000"/>
                                        <p:tgtEl>
                                          <p:spTgt spid="24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g2180ce87692_0_13"/>
          <p:cNvSpPr txBox="1"/>
          <p:nvPr>
            <p:ph type="ctrTitle"/>
          </p:nvPr>
        </p:nvSpPr>
        <p:spPr>
          <a:xfrm>
            <a:off x="219900" y="76875"/>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t/>
            </a:r>
            <a:endParaRPr b="0" i="0" sz="2900" u="none" cap="none" strike="noStrike">
              <a:solidFill>
                <a:schemeClr val="lt1"/>
              </a:solidFill>
              <a:latin typeface="Lato Black"/>
              <a:ea typeface="Lato Black"/>
              <a:cs typeface="Lato Black"/>
              <a:sym typeface="Lato Black"/>
            </a:endParaRPr>
          </a:p>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accent2"/>
                </a:solidFill>
                <a:latin typeface="Lato"/>
                <a:ea typeface="Lato"/>
                <a:cs typeface="Lato"/>
                <a:sym typeface="Lato"/>
              </a:rPr>
              <a:t>Employment Rights</a:t>
            </a:r>
            <a:endParaRPr b="1" i="0" sz="29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t/>
            </a:r>
            <a:endParaRPr b="1" i="0" sz="2900" u="none" cap="none" strike="noStrike">
              <a:solidFill>
                <a:schemeClr val="lt1"/>
              </a:solidFill>
              <a:latin typeface="Lato"/>
              <a:ea typeface="Lato"/>
              <a:cs typeface="Lato"/>
              <a:sym typeface="Lato"/>
            </a:endParaRPr>
          </a:p>
        </p:txBody>
      </p:sp>
      <p:sp>
        <p:nvSpPr>
          <p:cNvPr id="254" name="Google Shape;254;g2180ce87692_0_13"/>
          <p:cNvSpPr txBox="1"/>
          <p:nvPr/>
        </p:nvSpPr>
        <p:spPr>
          <a:xfrm>
            <a:off x="283000" y="592875"/>
            <a:ext cx="61455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lang="en-GB">
                <a:solidFill>
                  <a:schemeClr val="accent2"/>
                </a:solidFill>
                <a:latin typeface="Lato"/>
                <a:ea typeface="Lato"/>
                <a:cs typeface="Lato"/>
                <a:sym typeface="Lato"/>
              </a:rPr>
              <a:t>How might right be applied depending on employment status</a:t>
            </a:r>
            <a:r>
              <a:rPr b="1" i="0" lang="en-GB" sz="1400" u="none" cap="none" strike="noStrike">
                <a:solidFill>
                  <a:schemeClr val="accent2"/>
                </a:solidFill>
                <a:latin typeface="Lato"/>
                <a:ea typeface="Lato"/>
                <a:cs typeface="Lato"/>
                <a:sym typeface="Lato"/>
              </a:rPr>
              <a:t>?</a:t>
            </a:r>
            <a:endParaRPr b="1" i="0" sz="1400" u="none" cap="none" strike="noStrike">
              <a:solidFill>
                <a:schemeClr val="accent2"/>
              </a:solidFill>
              <a:latin typeface="Lato"/>
              <a:ea typeface="Lato"/>
              <a:cs typeface="Lato"/>
              <a:sym typeface="Lato"/>
            </a:endParaRPr>
          </a:p>
        </p:txBody>
      </p:sp>
      <p:sp>
        <p:nvSpPr>
          <p:cNvPr id="255" name="Google Shape;255;g2180ce87692_0_13"/>
          <p:cNvSpPr txBox="1"/>
          <p:nvPr/>
        </p:nvSpPr>
        <p:spPr>
          <a:xfrm>
            <a:off x="3170550" y="1191300"/>
            <a:ext cx="2738100" cy="3342600"/>
          </a:xfrm>
          <a:prstGeom prst="rect">
            <a:avLst/>
          </a:prstGeom>
          <a:noFill/>
          <a:ln cap="flat" cmpd="sng" w="19050">
            <a:solidFill>
              <a:schemeClr val="accent2"/>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4500"/>
              </a:spcBef>
              <a:spcAft>
                <a:spcPts val="0"/>
              </a:spcAft>
              <a:buClr>
                <a:srgbClr val="000000"/>
              </a:buClr>
              <a:buSzPts val="1200"/>
              <a:buFont typeface="Arial"/>
              <a:buNone/>
            </a:pPr>
            <a:r>
              <a:rPr b="1" i="0" lang="en-GB" sz="1200" u="none" cap="none" strike="noStrike">
                <a:solidFill>
                  <a:schemeClr val="accent2"/>
                </a:solidFill>
                <a:latin typeface="Lato"/>
                <a:ea typeface="Lato"/>
                <a:cs typeface="Lato"/>
                <a:sym typeface="Lato"/>
              </a:rPr>
              <a:t>Employee</a:t>
            </a:r>
            <a:endParaRPr b="0" i="0" sz="1200" u="none" cap="none" strike="noStrike">
              <a:solidFill>
                <a:schemeClr val="accent2"/>
              </a:solidFill>
              <a:latin typeface="Lato"/>
              <a:ea typeface="Lato"/>
              <a:cs typeface="Lato"/>
              <a:sym typeface="Lato"/>
            </a:endParaRPr>
          </a:p>
          <a:p>
            <a:pPr indent="-200025" lvl="0" marL="269999" marR="0" rtl="0" algn="l">
              <a:lnSpc>
                <a:spcPct val="115000"/>
              </a:lnSpc>
              <a:spcBef>
                <a:spcPts val="2300"/>
              </a:spcBef>
              <a:spcAft>
                <a:spcPts val="0"/>
              </a:spcAft>
              <a:buClr>
                <a:srgbClr val="000000"/>
              </a:buClr>
              <a:buSzPts val="1200"/>
              <a:buFont typeface="Lato"/>
              <a:buChar char="●"/>
            </a:pPr>
            <a:r>
              <a:rPr b="0" i="0" lang="en-GB" sz="1200" u="none" cap="none" strike="noStrike">
                <a:solidFill>
                  <a:srgbClr val="000000"/>
                </a:solidFill>
                <a:latin typeface="Lato"/>
                <a:ea typeface="Lato"/>
                <a:cs typeface="Lato"/>
                <a:sym typeface="Lato"/>
              </a:rPr>
              <a:t>The employer, manager or supervisor is in charge of a person’s workload and how the work should be done</a:t>
            </a:r>
            <a:endParaRPr b="0" i="0" sz="1200" u="none" cap="none" strike="noStrike">
              <a:solidFill>
                <a:srgbClr val="000000"/>
              </a:solidFill>
              <a:latin typeface="Lato"/>
              <a:ea typeface="Lato"/>
              <a:cs typeface="Lato"/>
              <a:sym typeface="Lato"/>
            </a:endParaRPr>
          </a:p>
          <a:p>
            <a:pPr indent="-200025" lvl="0" marL="269999" marR="0" rtl="0" algn="l">
              <a:lnSpc>
                <a:spcPct val="115000"/>
              </a:lnSpc>
              <a:spcBef>
                <a:spcPts val="0"/>
              </a:spcBef>
              <a:spcAft>
                <a:spcPts val="0"/>
              </a:spcAft>
              <a:buClr>
                <a:srgbClr val="000000"/>
              </a:buClr>
              <a:buSzPts val="1200"/>
              <a:buFont typeface="Lato"/>
              <a:buChar char="●"/>
            </a:pPr>
            <a:r>
              <a:rPr b="0" i="0" lang="en-GB" sz="1200" u="none" cap="none" strike="noStrike">
                <a:solidFill>
                  <a:srgbClr val="000000"/>
                </a:solidFill>
                <a:latin typeface="Lato"/>
                <a:ea typeface="Lato"/>
                <a:cs typeface="Lato"/>
                <a:sym typeface="Lato"/>
              </a:rPr>
              <a:t>The person is required to work regularly unless they are on leave</a:t>
            </a:r>
            <a:endParaRPr b="0" i="0" sz="1200" u="none" cap="none" strike="noStrike">
              <a:solidFill>
                <a:srgbClr val="000000"/>
              </a:solidFill>
              <a:latin typeface="Lato"/>
              <a:ea typeface="Lato"/>
              <a:cs typeface="Lato"/>
              <a:sym typeface="Lato"/>
            </a:endParaRPr>
          </a:p>
          <a:p>
            <a:pPr indent="-200025" lvl="0" marL="269999" marR="0" rtl="0" algn="l">
              <a:lnSpc>
                <a:spcPct val="115000"/>
              </a:lnSpc>
              <a:spcBef>
                <a:spcPts val="0"/>
              </a:spcBef>
              <a:spcAft>
                <a:spcPts val="0"/>
              </a:spcAft>
              <a:buClr>
                <a:srgbClr val="000000"/>
              </a:buClr>
              <a:buSzPts val="1200"/>
              <a:buFont typeface="Lato"/>
              <a:buChar char="●"/>
            </a:pPr>
            <a:r>
              <a:rPr b="0" i="0" lang="en-GB" sz="1200" u="none" cap="none" strike="noStrike">
                <a:solidFill>
                  <a:srgbClr val="000000"/>
                </a:solidFill>
                <a:latin typeface="Lato"/>
                <a:ea typeface="Lato"/>
                <a:cs typeface="Lato"/>
                <a:sym typeface="Lato"/>
              </a:rPr>
              <a:t>A person can expect work to be consistently available</a:t>
            </a:r>
            <a:endParaRPr b="0" i="0" sz="1200" u="none" cap="none" strike="noStrike">
              <a:solidFill>
                <a:srgbClr val="000000"/>
              </a:solidFill>
              <a:latin typeface="Lato"/>
              <a:ea typeface="Lato"/>
              <a:cs typeface="Lato"/>
              <a:sym typeface="Lato"/>
            </a:endParaRPr>
          </a:p>
          <a:p>
            <a:pPr indent="-200025" lvl="0" marL="269999" marR="0" rtl="0" algn="l">
              <a:lnSpc>
                <a:spcPct val="115000"/>
              </a:lnSpc>
              <a:spcBef>
                <a:spcPts val="0"/>
              </a:spcBef>
              <a:spcAft>
                <a:spcPts val="0"/>
              </a:spcAft>
              <a:buClr>
                <a:srgbClr val="000000"/>
              </a:buClr>
              <a:buSzPts val="1200"/>
              <a:buFont typeface="Lato"/>
              <a:buChar char="●"/>
            </a:pPr>
            <a:r>
              <a:rPr b="0" i="0" lang="en-GB" sz="1200" u="none" cap="none" strike="noStrike">
                <a:solidFill>
                  <a:srgbClr val="000000"/>
                </a:solidFill>
                <a:latin typeface="Lato"/>
                <a:ea typeface="Lato"/>
                <a:cs typeface="Lato"/>
                <a:sym typeface="Lato"/>
              </a:rPr>
              <a:t>A person cannot refuse to do the work</a:t>
            </a:r>
            <a:endParaRPr b="0" i="0" sz="1200" u="none" cap="none" strike="noStrike">
              <a:solidFill>
                <a:srgbClr val="000000"/>
              </a:solidFill>
              <a:latin typeface="Lato"/>
              <a:ea typeface="Lato"/>
              <a:cs typeface="Lato"/>
              <a:sym typeface="Lato"/>
            </a:endParaRPr>
          </a:p>
          <a:p>
            <a:pPr indent="-200025" lvl="0" marL="269999" marR="0" rtl="0" algn="l">
              <a:lnSpc>
                <a:spcPct val="100000"/>
              </a:lnSpc>
              <a:spcBef>
                <a:spcPts val="0"/>
              </a:spcBef>
              <a:spcAft>
                <a:spcPts val="0"/>
              </a:spcAft>
              <a:buClr>
                <a:schemeClr val="dk1"/>
              </a:buClr>
              <a:buSzPts val="1200"/>
              <a:buFont typeface="Lato"/>
              <a:buChar char="●"/>
            </a:pPr>
            <a:r>
              <a:rPr lang="en-GB" sz="1200">
                <a:solidFill>
                  <a:schemeClr val="dk1"/>
                </a:solidFill>
                <a:latin typeface="Lato"/>
                <a:ea typeface="Lato"/>
                <a:cs typeface="Lato"/>
                <a:sym typeface="Lato"/>
              </a:rPr>
              <a:t>R</a:t>
            </a:r>
            <a:r>
              <a:rPr i="0" lang="en-GB" sz="1200" u="none" cap="none" strike="noStrike">
                <a:solidFill>
                  <a:schemeClr val="dk1"/>
                </a:solidFill>
                <a:latin typeface="Lato"/>
                <a:ea typeface="Lato"/>
                <a:cs typeface="Lato"/>
                <a:sym typeface="Lato"/>
              </a:rPr>
              <a:t>eceiving a consistent or pre</a:t>
            </a:r>
            <a:r>
              <a:rPr lang="en-GB" sz="1200">
                <a:solidFill>
                  <a:schemeClr val="dk1"/>
                </a:solidFill>
                <a:latin typeface="Lato"/>
                <a:ea typeface="Lato"/>
                <a:cs typeface="Lato"/>
                <a:sym typeface="Lato"/>
              </a:rPr>
              <a:t>dictable </a:t>
            </a:r>
            <a:r>
              <a:rPr i="0" lang="en-GB" sz="1200" u="none" cap="none" strike="noStrike">
                <a:solidFill>
                  <a:schemeClr val="dk1"/>
                </a:solidFill>
                <a:latin typeface="Lato"/>
                <a:ea typeface="Lato"/>
                <a:cs typeface="Lato"/>
                <a:sym typeface="Lato"/>
              </a:rPr>
              <a:t>wage</a:t>
            </a:r>
            <a:endParaRPr i="0" sz="1200" u="none" cap="none" strike="noStrike">
              <a:solidFill>
                <a:schemeClr val="dk1"/>
              </a:solidFill>
              <a:latin typeface="Lato"/>
              <a:ea typeface="Lato"/>
              <a:cs typeface="Lato"/>
              <a:sym typeface="Lato"/>
            </a:endParaRPr>
          </a:p>
          <a:p>
            <a:pPr indent="-200025" lvl="0" marL="269999" marR="0" rtl="0" algn="l">
              <a:lnSpc>
                <a:spcPct val="100000"/>
              </a:lnSpc>
              <a:spcBef>
                <a:spcPts val="0"/>
              </a:spcBef>
              <a:spcAft>
                <a:spcPts val="0"/>
              </a:spcAft>
              <a:buClr>
                <a:schemeClr val="dk1"/>
              </a:buClr>
              <a:buSzPts val="1200"/>
              <a:buFont typeface="Lato"/>
              <a:buChar char="●"/>
            </a:pPr>
            <a:r>
              <a:rPr i="0" lang="en-GB" sz="1200" u="none" cap="none" strike="noStrike">
                <a:solidFill>
                  <a:schemeClr val="dk1"/>
                </a:solidFill>
                <a:latin typeface="Lato"/>
                <a:ea typeface="Lato"/>
                <a:cs typeface="Lato"/>
                <a:sym typeface="Lato"/>
              </a:rPr>
              <a:t>Employer contributing to pension</a:t>
            </a:r>
            <a:endParaRPr i="0" sz="1200" u="none" cap="none" strike="noStrike">
              <a:solidFill>
                <a:schemeClr val="dk1"/>
              </a:solidFill>
              <a:latin typeface="Lato"/>
              <a:ea typeface="Lato"/>
              <a:cs typeface="Lato"/>
              <a:sym typeface="Lato"/>
            </a:endParaRPr>
          </a:p>
        </p:txBody>
      </p:sp>
      <p:sp>
        <p:nvSpPr>
          <p:cNvPr id="256" name="Google Shape;256;g2180ce87692_0_13"/>
          <p:cNvSpPr txBox="1"/>
          <p:nvPr/>
        </p:nvSpPr>
        <p:spPr>
          <a:xfrm>
            <a:off x="234275" y="1191300"/>
            <a:ext cx="2738100" cy="3799200"/>
          </a:xfrm>
          <a:prstGeom prst="rect">
            <a:avLst/>
          </a:prstGeom>
          <a:noFill/>
          <a:ln cap="flat" cmpd="sng" w="19050">
            <a:solidFill>
              <a:schemeClr val="accent2"/>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200"/>
              <a:buFont typeface="Arial"/>
              <a:buNone/>
            </a:pPr>
            <a:r>
              <a:rPr b="1" i="0" lang="en-GB" sz="1200" u="none" cap="none" strike="noStrike">
                <a:solidFill>
                  <a:schemeClr val="accent2"/>
                </a:solidFill>
                <a:latin typeface="Lato"/>
                <a:ea typeface="Lato"/>
                <a:cs typeface="Lato"/>
                <a:sym typeface="Lato"/>
              </a:rPr>
              <a:t>Self-employed</a:t>
            </a:r>
            <a:endParaRPr b="1" i="0" sz="1200" u="none" cap="none" strike="noStrike">
              <a:solidFill>
                <a:schemeClr val="accent2"/>
              </a:solidFill>
              <a:latin typeface="Lato"/>
              <a:ea typeface="Lato"/>
              <a:cs typeface="Lato"/>
              <a:sym typeface="Lato"/>
            </a:endParaRPr>
          </a:p>
          <a:p>
            <a:pPr indent="-304800" lvl="0" marL="360000" marR="0" rtl="0" algn="l">
              <a:lnSpc>
                <a:spcPct val="115000"/>
              </a:lnSpc>
              <a:spcBef>
                <a:spcPts val="1900"/>
              </a:spcBef>
              <a:spcAft>
                <a:spcPts val="0"/>
              </a:spcAft>
              <a:buClr>
                <a:srgbClr val="000000"/>
              </a:buClr>
              <a:buSzPts val="1200"/>
              <a:buFont typeface="Lato"/>
              <a:buChar char="●"/>
            </a:pPr>
            <a:r>
              <a:rPr b="0" i="0" lang="en-GB" sz="1200" u="none" cap="none" strike="noStrike">
                <a:solidFill>
                  <a:srgbClr val="000000"/>
                </a:solidFill>
                <a:latin typeface="Lato"/>
                <a:ea typeface="Lato"/>
                <a:cs typeface="Lato"/>
                <a:sym typeface="Lato"/>
              </a:rPr>
              <a:t>A person is responsible for how and when they work</a:t>
            </a:r>
            <a:endParaRPr b="0" i="0" sz="1200" u="none" cap="none" strike="noStrike">
              <a:solidFill>
                <a:srgbClr val="000000"/>
              </a:solidFill>
              <a:latin typeface="Lato"/>
              <a:ea typeface="Lato"/>
              <a:cs typeface="Lato"/>
              <a:sym typeface="Lato"/>
            </a:endParaRPr>
          </a:p>
          <a:p>
            <a:pPr indent="-304800" lvl="0" marL="360000" marR="0" rtl="0" algn="l">
              <a:lnSpc>
                <a:spcPct val="115000"/>
              </a:lnSpc>
              <a:spcBef>
                <a:spcPts val="0"/>
              </a:spcBef>
              <a:spcAft>
                <a:spcPts val="0"/>
              </a:spcAft>
              <a:buClr>
                <a:srgbClr val="000000"/>
              </a:buClr>
              <a:buSzPts val="1200"/>
              <a:buFont typeface="Lato"/>
              <a:buChar char="●"/>
            </a:pPr>
            <a:r>
              <a:rPr b="0" i="0" lang="en-GB" sz="1200" u="none" cap="none" strike="noStrike">
                <a:solidFill>
                  <a:srgbClr val="000000"/>
                </a:solidFill>
                <a:latin typeface="Lato"/>
                <a:ea typeface="Lato"/>
                <a:cs typeface="Lato"/>
                <a:sym typeface="Lato"/>
              </a:rPr>
              <a:t>A person is the owner of a company or are a freelancer</a:t>
            </a:r>
            <a:endParaRPr b="0" i="0" sz="1200" u="none" cap="none" strike="noStrike">
              <a:solidFill>
                <a:srgbClr val="000000"/>
              </a:solidFill>
              <a:latin typeface="Lato"/>
              <a:ea typeface="Lato"/>
              <a:cs typeface="Lato"/>
              <a:sym typeface="Lato"/>
            </a:endParaRPr>
          </a:p>
          <a:p>
            <a:pPr indent="-304800" lvl="0" marL="360000" marR="0" rtl="0" algn="l">
              <a:lnSpc>
                <a:spcPct val="115000"/>
              </a:lnSpc>
              <a:spcBef>
                <a:spcPts val="0"/>
              </a:spcBef>
              <a:spcAft>
                <a:spcPts val="0"/>
              </a:spcAft>
              <a:buClr>
                <a:srgbClr val="000000"/>
              </a:buClr>
              <a:buSzPts val="1200"/>
              <a:buFont typeface="Lato"/>
              <a:buChar char="●"/>
            </a:pPr>
            <a:r>
              <a:rPr b="0" i="0" lang="en-GB" sz="1200" u="none" cap="none" strike="noStrike">
                <a:solidFill>
                  <a:srgbClr val="000000"/>
                </a:solidFill>
                <a:latin typeface="Lato"/>
                <a:ea typeface="Lato"/>
                <a:cs typeface="Lato"/>
                <a:sym typeface="Lato"/>
              </a:rPr>
              <a:t>A person who provides an invoice for their pay instead of getting a wage</a:t>
            </a:r>
            <a:endParaRPr b="0" i="0" sz="1200" u="none" cap="none" strike="noStrike">
              <a:solidFill>
                <a:srgbClr val="000000"/>
              </a:solidFill>
              <a:latin typeface="Lato"/>
              <a:ea typeface="Lato"/>
              <a:cs typeface="Lato"/>
              <a:sym typeface="Lato"/>
            </a:endParaRPr>
          </a:p>
          <a:p>
            <a:pPr indent="-304800" lvl="0" marL="360000" marR="0" rtl="0" algn="l">
              <a:lnSpc>
                <a:spcPct val="115000"/>
              </a:lnSpc>
              <a:spcBef>
                <a:spcPts val="0"/>
              </a:spcBef>
              <a:spcAft>
                <a:spcPts val="0"/>
              </a:spcAft>
              <a:buClr>
                <a:srgbClr val="000000"/>
              </a:buClr>
              <a:buSzPts val="1200"/>
              <a:buFont typeface="Lato"/>
              <a:buChar char="●"/>
            </a:pPr>
            <a:r>
              <a:rPr b="0" i="0" lang="en-GB" sz="1200" u="none" cap="none" strike="noStrike">
                <a:solidFill>
                  <a:srgbClr val="000000"/>
                </a:solidFill>
                <a:latin typeface="Lato"/>
                <a:ea typeface="Lato"/>
                <a:cs typeface="Lato"/>
                <a:sym typeface="Lato"/>
              </a:rPr>
              <a:t>A person gets contracts to provide services for clients</a:t>
            </a:r>
            <a:endParaRPr b="0" i="0" sz="1200" u="none" cap="none" strike="noStrike">
              <a:solidFill>
                <a:srgbClr val="000000"/>
              </a:solidFill>
              <a:latin typeface="Lato"/>
              <a:ea typeface="Lato"/>
              <a:cs typeface="Lato"/>
              <a:sym typeface="Lato"/>
            </a:endParaRPr>
          </a:p>
          <a:p>
            <a:pPr indent="-304800" lvl="0" marL="360000" marR="0" rtl="0" algn="l">
              <a:lnSpc>
                <a:spcPct val="115000"/>
              </a:lnSpc>
              <a:spcBef>
                <a:spcPts val="0"/>
              </a:spcBef>
              <a:spcAft>
                <a:spcPts val="0"/>
              </a:spcAft>
              <a:buClr>
                <a:srgbClr val="000000"/>
              </a:buClr>
              <a:buSzPts val="1200"/>
              <a:buFont typeface="Lato"/>
              <a:buChar char="●"/>
            </a:pPr>
            <a:r>
              <a:rPr b="0" i="0" lang="en-GB" sz="1200" u="none" cap="none" strike="noStrike">
                <a:solidFill>
                  <a:srgbClr val="000000"/>
                </a:solidFill>
                <a:latin typeface="Lato"/>
                <a:ea typeface="Lato"/>
                <a:cs typeface="Lato"/>
                <a:sym typeface="Lato"/>
              </a:rPr>
              <a:t>A person is able to send someone else to do the work, if appropriate</a:t>
            </a:r>
            <a:endParaRPr b="0" i="0" sz="1200" u="none" cap="none" strike="noStrike">
              <a:solidFill>
                <a:srgbClr val="000000"/>
              </a:solidFill>
              <a:latin typeface="Lato"/>
              <a:ea typeface="Lato"/>
              <a:cs typeface="Lato"/>
              <a:sym typeface="Lato"/>
            </a:endParaRPr>
          </a:p>
          <a:p>
            <a:pPr indent="-304800" lvl="0" marL="360000" marR="0" rtl="0" algn="l">
              <a:lnSpc>
                <a:spcPct val="115000"/>
              </a:lnSpc>
              <a:spcBef>
                <a:spcPts val="0"/>
              </a:spcBef>
              <a:spcAft>
                <a:spcPts val="0"/>
              </a:spcAft>
              <a:buClr>
                <a:srgbClr val="000000"/>
              </a:buClr>
              <a:buSzPts val="1200"/>
              <a:buFont typeface="Lato"/>
              <a:buChar char="●"/>
            </a:pPr>
            <a:r>
              <a:rPr b="0" i="0" lang="en-GB" sz="1200" u="none" cap="none" strike="noStrike">
                <a:solidFill>
                  <a:srgbClr val="000000"/>
                </a:solidFill>
                <a:latin typeface="Lato"/>
                <a:ea typeface="Lato"/>
                <a:cs typeface="Lato"/>
                <a:sym typeface="Lato"/>
              </a:rPr>
              <a:t>A person is able to work for different clients and charge different fees</a:t>
            </a:r>
            <a:endParaRPr b="0" i="0" sz="1200" u="none" cap="none" strike="noStrike">
              <a:solidFill>
                <a:srgbClr val="000000"/>
              </a:solidFill>
              <a:latin typeface="Lato"/>
              <a:ea typeface="Lato"/>
              <a:cs typeface="Lato"/>
              <a:sym typeface="Lato"/>
            </a:endParaRPr>
          </a:p>
        </p:txBody>
      </p:sp>
      <p:sp>
        <p:nvSpPr>
          <p:cNvPr id="257" name="Google Shape;257;g2180ce87692_0_13"/>
          <p:cNvSpPr txBox="1"/>
          <p:nvPr/>
        </p:nvSpPr>
        <p:spPr>
          <a:xfrm>
            <a:off x="6106825" y="1191300"/>
            <a:ext cx="2738100" cy="2760900"/>
          </a:xfrm>
          <a:prstGeom prst="rect">
            <a:avLst/>
          </a:prstGeom>
          <a:noFill/>
          <a:ln cap="flat" cmpd="sng" w="19050">
            <a:solidFill>
              <a:schemeClr val="accent2"/>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4500"/>
              </a:spcBef>
              <a:spcAft>
                <a:spcPts val="0"/>
              </a:spcAft>
              <a:buClr>
                <a:srgbClr val="000000"/>
              </a:buClr>
              <a:buSzPts val="1200"/>
              <a:buFont typeface="Arial"/>
              <a:buNone/>
            </a:pPr>
            <a:r>
              <a:rPr b="1" i="0" lang="en-GB" sz="1200" u="none" cap="none" strike="noStrike">
                <a:solidFill>
                  <a:schemeClr val="accent2"/>
                </a:solidFill>
                <a:latin typeface="Lato"/>
                <a:ea typeface="Lato"/>
                <a:cs typeface="Lato"/>
                <a:sym typeface="Lato"/>
              </a:rPr>
              <a:t>Worker</a:t>
            </a:r>
            <a:endParaRPr b="1" i="0" sz="1200" u="none" cap="none" strike="noStrike">
              <a:solidFill>
                <a:schemeClr val="accent2"/>
              </a:solidFill>
              <a:latin typeface="Lato"/>
              <a:ea typeface="Lato"/>
              <a:cs typeface="Lato"/>
              <a:sym typeface="Lato"/>
            </a:endParaRPr>
          </a:p>
          <a:p>
            <a:pPr indent="-304800" lvl="0" marL="360000" marR="0" rtl="0" algn="l">
              <a:lnSpc>
                <a:spcPct val="115000"/>
              </a:lnSpc>
              <a:spcBef>
                <a:spcPts val="2300"/>
              </a:spcBef>
              <a:spcAft>
                <a:spcPts val="0"/>
              </a:spcAft>
              <a:buClr>
                <a:srgbClr val="000000"/>
              </a:buClr>
              <a:buSzPts val="1200"/>
              <a:buFont typeface="Lato"/>
              <a:buChar char="●"/>
            </a:pPr>
            <a:r>
              <a:rPr b="0" i="0" lang="en-GB" sz="1200" u="none" cap="none" strike="noStrike">
                <a:solidFill>
                  <a:srgbClr val="000000"/>
                </a:solidFill>
                <a:latin typeface="Lato"/>
                <a:ea typeface="Lato"/>
                <a:cs typeface="Lato"/>
                <a:sym typeface="Lato"/>
              </a:rPr>
              <a:t>The work for the organisation is more casual, for example work is less structured or not regular</a:t>
            </a:r>
            <a:endParaRPr b="0" i="0" sz="1200" u="none" cap="none" strike="noStrike">
              <a:solidFill>
                <a:srgbClr val="000000"/>
              </a:solidFill>
              <a:latin typeface="Lato"/>
              <a:ea typeface="Lato"/>
              <a:cs typeface="Lato"/>
              <a:sym typeface="Lato"/>
            </a:endParaRPr>
          </a:p>
          <a:p>
            <a:pPr indent="-304800" lvl="0" marL="360000" marR="0" rtl="0" algn="l">
              <a:lnSpc>
                <a:spcPct val="115000"/>
              </a:lnSpc>
              <a:spcBef>
                <a:spcPts val="0"/>
              </a:spcBef>
              <a:spcAft>
                <a:spcPts val="0"/>
              </a:spcAft>
              <a:buClr>
                <a:srgbClr val="000000"/>
              </a:buClr>
              <a:buSzPts val="1200"/>
              <a:buFont typeface="Lato"/>
              <a:buChar char="●"/>
            </a:pPr>
            <a:r>
              <a:rPr b="0" i="0" lang="en-GB" sz="1200" u="none" cap="none" strike="noStrike">
                <a:solidFill>
                  <a:srgbClr val="000000"/>
                </a:solidFill>
                <a:latin typeface="Lato"/>
                <a:ea typeface="Lato"/>
                <a:cs typeface="Lato"/>
                <a:sym typeface="Lato"/>
              </a:rPr>
              <a:t>A person is not offered regular or guaranteed hours by their employer</a:t>
            </a:r>
            <a:endParaRPr b="0" i="0" sz="1200" u="none" cap="none" strike="noStrike">
              <a:solidFill>
                <a:srgbClr val="000000"/>
              </a:solidFill>
              <a:latin typeface="Lato"/>
              <a:ea typeface="Lato"/>
              <a:cs typeface="Lato"/>
              <a:sym typeface="Lato"/>
            </a:endParaRPr>
          </a:p>
          <a:p>
            <a:pPr indent="-304800" lvl="0" marL="360000" marR="0" rtl="0" algn="l">
              <a:lnSpc>
                <a:spcPct val="115000"/>
              </a:lnSpc>
              <a:spcBef>
                <a:spcPts val="0"/>
              </a:spcBef>
              <a:spcAft>
                <a:spcPts val="0"/>
              </a:spcAft>
              <a:buClr>
                <a:srgbClr val="000000"/>
              </a:buClr>
              <a:buSzPts val="1200"/>
              <a:buFont typeface="Lato"/>
              <a:buChar char="●"/>
            </a:pPr>
            <a:r>
              <a:rPr b="0" i="0" lang="en-GB" sz="1200" u="none" cap="none" strike="noStrike">
                <a:solidFill>
                  <a:srgbClr val="000000"/>
                </a:solidFill>
                <a:latin typeface="Lato"/>
                <a:ea typeface="Lato"/>
                <a:cs typeface="Lato"/>
                <a:sym typeface="Lato"/>
              </a:rPr>
              <a:t>A person has very little obligation to make themselves available for work, but should do work they've agreed to</a:t>
            </a:r>
            <a:endParaRPr b="0" i="0" sz="600" u="none" cap="none" strike="noStrike">
              <a:solidFill>
                <a:srgbClr val="000000"/>
              </a:solidFill>
              <a:latin typeface="Lato"/>
              <a:ea typeface="Lato"/>
              <a:cs typeface="Lato"/>
              <a:sym typeface="Lato"/>
            </a:endParaRPr>
          </a:p>
        </p:txBody>
      </p:sp>
      <p:sp>
        <p:nvSpPr>
          <p:cNvPr id="258" name="Google Shape;258;g2180ce87692_0_13"/>
          <p:cNvSpPr txBox="1"/>
          <p:nvPr/>
        </p:nvSpPr>
        <p:spPr>
          <a:xfrm>
            <a:off x="8705400" y="339375"/>
            <a:ext cx="438600" cy="25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a:latin typeface="Lato"/>
                <a:ea typeface="Lato"/>
                <a:cs typeface="Lato"/>
                <a:sym typeface="Lato"/>
              </a:rPr>
              <a:t>12</a:t>
            </a:r>
            <a:endParaRPr b="1">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62" name="Shape 262"/>
        <p:cNvGrpSpPr/>
        <p:nvPr/>
      </p:nvGrpSpPr>
      <p:grpSpPr>
        <a:xfrm>
          <a:off x="0" y="0"/>
          <a:ext cx="0" cy="0"/>
          <a:chOff x="0" y="0"/>
          <a:chExt cx="0" cy="0"/>
        </a:xfrm>
      </p:grpSpPr>
      <p:sp>
        <p:nvSpPr>
          <p:cNvPr id="263" name="Google Shape;263;g2199929175a_0_11"/>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Clr>
                <a:srgbClr val="000000"/>
              </a:buClr>
              <a:buSzPts val="1000"/>
              <a:buFont typeface="Arial"/>
              <a:buNone/>
            </a:pPr>
            <a:fld id="{00000000-1234-1234-1234-123412341234}" type="slidenum">
              <a:rPr lang="en-GB"/>
              <a:t>‹#›</a:t>
            </a:fld>
            <a:endParaRPr/>
          </a:p>
        </p:txBody>
      </p:sp>
      <p:sp>
        <p:nvSpPr>
          <p:cNvPr id="264" name="Google Shape;264;g2199929175a_0_11"/>
          <p:cNvSpPr txBox="1"/>
          <p:nvPr/>
        </p:nvSpPr>
        <p:spPr>
          <a:xfrm>
            <a:off x="439450" y="978750"/>
            <a:ext cx="6212100" cy="400200"/>
          </a:xfrm>
          <a:prstGeom prst="rect">
            <a:avLst/>
          </a:prstGeom>
          <a:noFill/>
          <a:ln>
            <a:noFill/>
          </a:ln>
        </p:spPr>
        <p:txBody>
          <a:bodyPr anchorCtr="0" anchor="b"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5" name="Google Shape;265;g2199929175a_0_11"/>
          <p:cNvSpPr txBox="1"/>
          <p:nvPr/>
        </p:nvSpPr>
        <p:spPr>
          <a:xfrm>
            <a:off x="360375" y="629075"/>
            <a:ext cx="79452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600"/>
              <a:buFont typeface="Arial"/>
              <a:buNone/>
            </a:pPr>
            <a:r>
              <a:rPr b="1" i="0" lang="en-GB" sz="2000" u="none" cap="none" strike="noStrike">
                <a:solidFill>
                  <a:schemeClr val="accent2"/>
                </a:solidFill>
                <a:latin typeface="Lato"/>
                <a:ea typeface="Lato"/>
                <a:cs typeface="Lato"/>
                <a:sym typeface="Lato"/>
              </a:rPr>
              <a:t>By the end of the session, I will be able to:</a:t>
            </a:r>
            <a:endParaRPr b="1" i="0" sz="2000" u="none" cap="none" strike="noStrike">
              <a:solidFill>
                <a:schemeClr val="accent2"/>
              </a:solidFill>
              <a:latin typeface="Lato"/>
              <a:ea typeface="Lato"/>
              <a:cs typeface="Lato"/>
              <a:sym typeface="Lato"/>
            </a:endParaRPr>
          </a:p>
        </p:txBody>
      </p:sp>
      <p:sp>
        <p:nvSpPr>
          <p:cNvPr id="266" name="Google Shape;266;g2199929175a_0_11"/>
          <p:cNvSpPr txBox="1"/>
          <p:nvPr/>
        </p:nvSpPr>
        <p:spPr>
          <a:xfrm>
            <a:off x="488175" y="1431375"/>
            <a:ext cx="7945200" cy="2697300"/>
          </a:xfrm>
          <a:prstGeom prst="rect">
            <a:avLst/>
          </a:prstGeom>
          <a:noFill/>
          <a:ln>
            <a:noFill/>
          </a:ln>
        </p:spPr>
        <p:txBody>
          <a:bodyPr anchorCtr="0" anchor="t" bIns="91425" lIns="91425" spcFirstLastPara="1" rIns="91425" wrap="square" tIns="91425">
            <a:spAutoFit/>
          </a:bodyPr>
          <a:lstStyle/>
          <a:p>
            <a:pPr indent="-368300" lvl="0" marL="457200" marR="0" rtl="0" algn="l">
              <a:lnSpc>
                <a:spcPct val="107000"/>
              </a:lnSpc>
              <a:spcBef>
                <a:spcPts val="0"/>
              </a:spcBef>
              <a:spcAft>
                <a:spcPts val="0"/>
              </a:spcAft>
              <a:buClr>
                <a:srgbClr val="00FF00"/>
              </a:buClr>
              <a:buSzPts val="2200"/>
              <a:buFont typeface="Lato"/>
              <a:buChar char="●"/>
            </a:pPr>
            <a:r>
              <a:rPr b="0" i="0" lang="en-GB" sz="2200" u="none" cap="none" strike="noStrike">
                <a:solidFill>
                  <a:srgbClr val="00FF00"/>
                </a:solidFill>
                <a:latin typeface="Lato"/>
                <a:ea typeface="Lato"/>
                <a:cs typeface="Lato"/>
                <a:sym typeface="Lato"/>
              </a:rPr>
              <a:t>Describe changes to the gig economy</a:t>
            </a:r>
            <a:endParaRPr b="0" i="0" sz="2200" u="none" cap="none" strike="noStrike">
              <a:solidFill>
                <a:srgbClr val="00FF00"/>
              </a:solidFill>
              <a:latin typeface="Lato"/>
              <a:ea typeface="Lato"/>
              <a:cs typeface="Lato"/>
              <a:sym typeface="Lato"/>
            </a:endParaRPr>
          </a:p>
          <a:p>
            <a:pPr indent="0" lvl="0" marL="914400" marR="0" rtl="0" algn="l">
              <a:lnSpc>
                <a:spcPct val="107000"/>
              </a:lnSpc>
              <a:spcBef>
                <a:spcPts val="0"/>
              </a:spcBef>
              <a:spcAft>
                <a:spcPts val="0"/>
              </a:spcAft>
              <a:buClr>
                <a:srgbClr val="000000"/>
              </a:buClr>
              <a:buSzPts val="1600"/>
              <a:buFont typeface="Arial"/>
              <a:buNone/>
            </a:pPr>
            <a:r>
              <a:t/>
            </a:r>
            <a:endParaRPr b="0" i="0" sz="2200" u="none" cap="none" strike="noStrike">
              <a:solidFill>
                <a:schemeClr val="lt1"/>
              </a:solidFill>
              <a:latin typeface="Lato"/>
              <a:ea typeface="Lato"/>
              <a:cs typeface="Lato"/>
              <a:sym typeface="Lato"/>
            </a:endParaRPr>
          </a:p>
          <a:p>
            <a:pPr indent="-368300" lvl="0" marL="457200" marR="0" rtl="0" algn="l">
              <a:lnSpc>
                <a:spcPct val="107000"/>
              </a:lnSpc>
              <a:spcBef>
                <a:spcPts val="0"/>
              </a:spcBef>
              <a:spcAft>
                <a:spcPts val="0"/>
              </a:spcAft>
              <a:buClr>
                <a:srgbClr val="00FF00"/>
              </a:buClr>
              <a:buSzPts val="2200"/>
              <a:buFont typeface="Lato"/>
              <a:buChar char="●"/>
            </a:pPr>
            <a:r>
              <a:rPr b="0" i="0" lang="en-GB" sz="2200" u="none" cap="none" strike="noStrike">
                <a:solidFill>
                  <a:srgbClr val="00FF00"/>
                </a:solidFill>
                <a:latin typeface="Lato"/>
                <a:ea typeface="Lato"/>
                <a:cs typeface="Lato"/>
                <a:sym typeface="Lato"/>
              </a:rPr>
              <a:t>Understand workers’ rights and how they relate to the gig economy</a:t>
            </a:r>
            <a:endParaRPr b="0" i="0" sz="2200" u="none" cap="none" strike="noStrike">
              <a:solidFill>
                <a:srgbClr val="00FF00"/>
              </a:solidFill>
              <a:latin typeface="Lato"/>
              <a:ea typeface="Lato"/>
              <a:cs typeface="Lato"/>
              <a:sym typeface="Lato"/>
            </a:endParaRPr>
          </a:p>
          <a:p>
            <a:pPr indent="0" lvl="0" marL="914400" marR="0" rtl="0" algn="l">
              <a:lnSpc>
                <a:spcPct val="107000"/>
              </a:lnSpc>
              <a:spcBef>
                <a:spcPts val="0"/>
              </a:spcBef>
              <a:spcAft>
                <a:spcPts val="0"/>
              </a:spcAft>
              <a:buClr>
                <a:srgbClr val="000000"/>
              </a:buClr>
              <a:buSzPts val="1600"/>
              <a:buFont typeface="Arial"/>
              <a:buNone/>
            </a:pPr>
            <a:r>
              <a:t/>
            </a:r>
            <a:endParaRPr b="0" i="0" sz="2200" u="none" cap="none" strike="noStrike">
              <a:solidFill>
                <a:schemeClr val="lt1"/>
              </a:solidFill>
              <a:latin typeface="Lato"/>
              <a:ea typeface="Lato"/>
              <a:cs typeface="Lato"/>
              <a:sym typeface="Lato"/>
            </a:endParaRPr>
          </a:p>
          <a:p>
            <a:pPr indent="-368300" lvl="0" marL="457200" marR="0" rtl="0" algn="l">
              <a:lnSpc>
                <a:spcPct val="107000"/>
              </a:lnSpc>
              <a:spcBef>
                <a:spcPts val="0"/>
              </a:spcBef>
              <a:spcAft>
                <a:spcPts val="0"/>
              </a:spcAft>
              <a:buClr>
                <a:schemeClr val="lt1"/>
              </a:buClr>
              <a:buSzPts val="2200"/>
              <a:buFont typeface="Lato"/>
              <a:buChar char="●"/>
            </a:pPr>
            <a:r>
              <a:rPr b="0" i="0" lang="en-GB" sz="2200" u="none" cap="none" strike="noStrike">
                <a:solidFill>
                  <a:schemeClr val="lt1"/>
                </a:solidFill>
                <a:latin typeface="Lato"/>
                <a:ea typeface="Lato"/>
                <a:cs typeface="Lato"/>
                <a:sym typeface="Lato"/>
              </a:rPr>
              <a:t>Assess </a:t>
            </a:r>
            <a:r>
              <a:rPr lang="en-GB" sz="2200">
                <a:solidFill>
                  <a:schemeClr val="lt1"/>
                </a:solidFill>
                <a:latin typeface="Lato"/>
                <a:ea typeface="Lato"/>
                <a:cs typeface="Lato"/>
                <a:sym typeface="Lato"/>
              </a:rPr>
              <a:t>the protection of </a:t>
            </a:r>
            <a:r>
              <a:rPr lang="en-GB" sz="2200">
                <a:solidFill>
                  <a:schemeClr val="lt1"/>
                </a:solidFill>
                <a:latin typeface="Lato"/>
                <a:ea typeface="Lato"/>
                <a:cs typeface="Lato"/>
                <a:sym typeface="Lato"/>
              </a:rPr>
              <a:t>workers</a:t>
            </a:r>
            <a:r>
              <a:rPr lang="en-GB" sz="2200">
                <a:solidFill>
                  <a:schemeClr val="lt1"/>
                </a:solidFill>
                <a:latin typeface="Lato"/>
                <a:ea typeface="Lato"/>
                <a:cs typeface="Lato"/>
                <a:sym typeface="Lato"/>
              </a:rPr>
              <a:t> rights </a:t>
            </a:r>
            <a:r>
              <a:rPr b="0" i="0" lang="en-GB" sz="2200" u="none" cap="none" strike="noStrike">
                <a:solidFill>
                  <a:schemeClr val="lt1"/>
                </a:solidFill>
                <a:latin typeface="Lato"/>
                <a:ea typeface="Lato"/>
                <a:cs typeface="Lato"/>
                <a:sym typeface="Lato"/>
              </a:rPr>
              <a:t>in the gig economy</a:t>
            </a:r>
            <a:endParaRPr b="0" i="0" sz="2200" u="none" cap="none" strike="noStrike">
              <a:solidFill>
                <a:schemeClr val="lt1"/>
              </a:solidFill>
              <a:latin typeface="Lato"/>
              <a:ea typeface="Lato"/>
              <a:cs typeface="Lato"/>
              <a:sym typeface="Lato"/>
            </a:endParaRPr>
          </a:p>
          <a:p>
            <a:pPr indent="0" lvl="0" marL="914400" marR="0" rtl="0" algn="l">
              <a:lnSpc>
                <a:spcPct val="107000"/>
              </a:lnSpc>
              <a:spcBef>
                <a:spcPts val="0"/>
              </a:spcBef>
              <a:spcAft>
                <a:spcPts val="0"/>
              </a:spcAft>
              <a:buClr>
                <a:srgbClr val="000000"/>
              </a:buClr>
              <a:buSzPts val="2200"/>
              <a:buFont typeface="Arial"/>
              <a:buNone/>
            </a:pPr>
            <a:r>
              <a:t/>
            </a:r>
            <a:endParaRPr b="0" i="0" sz="2200" u="none" cap="none" strike="noStrike">
              <a:solidFill>
                <a:schemeClr val="lt1"/>
              </a:solidFill>
              <a:latin typeface="Lato Light"/>
              <a:ea typeface="Lato Light"/>
              <a:cs typeface="Lato Light"/>
              <a:sym typeface="Lato Light"/>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g1ab8302fdf9_0_2"/>
          <p:cNvSpPr txBox="1"/>
          <p:nvPr>
            <p:ph type="ctrTitle"/>
          </p:nvPr>
        </p:nvSpPr>
        <p:spPr>
          <a:xfrm>
            <a:off x="379375" y="253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t/>
            </a:r>
            <a:endParaRPr b="0" i="0" sz="2900" u="none" cap="none" strike="noStrike">
              <a:solidFill>
                <a:schemeClr val="lt1"/>
              </a:solidFill>
              <a:latin typeface="Lato Black"/>
              <a:ea typeface="Lato Black"/>
              <a:cs typeface="Lato Black"/>
              <a:sym typeface="Lato Black"/>
            </a:endParaRPr>
          </a:p>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accent2"/>
                </a:solidFill>
                <a:latin typeface="Lato"/>
                <a:ea typeface="Lato"/>
                <a:cs typeface="Lato"/>
                <a:sym typeface="Lato"/>
              </a:rPr>
              <a:t>Case Studies</a:t>
            </a:r>
            <a:endParaRPr b="1" i="0" sz="29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t/>
            </a:r>
            <a:endParaRPr b="1" i="0" sz="2900" u="none" cap="none" strike="noStrike">
              <a:solidFill>
                <a:schemeClr val="lt1"/>
              </a:solidFill>
              <a:latin typeface="Lato"/>
              <a:ea typeface="Lato"/>
              <a:cs typeface="Lato"/>
              <a:sym typeface="Lato"/>
            </a:endParaRPr>
          </a:p>
        </p:txBody>
      </p:sp>
      <p:sp>
        <p:nvSpPr>
          <p:cNvPr id="272" name="Google Shape;272;g1ab8302fdf9_0_2"/>
          <p:cNvSpPr txBox="1"/>
          <p:nvPr/>
        </p:nvSpPr>
        <p:spPr>
          <a:xfrm>
            <a:off x="177675" y="1093175"/>
            <a:ext cx="5154600" cy="2586000"/>
          </a:xfrm>
          <a:prstGeom prst="rect">
            <a:avLst/>
          </a:prstGeom>
          <a:noFill/>
          <a:ln cap="flat" cmpd="sng" w="9525">
            <a:solidFill>
              <a:schemeClr val="accent2"/>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accent1"/>
                </a:solidFill>
                <a:latin typeface="Lato"/>
                <a:ea typeface="Lato"/>
                <a:cs typeface="Lato"/>
                <a:sym typeface="Lato"/>
              </a:rPr>
              <a:t>As the gig economy has developed over recent years, it has also brought certain challenges, particularly between companies and people who carry out work for these companies. </a:t>
            </a:r>
            <a:endParaRPr b="0" i="0" sz="1400" u="none" cap="none" strike="noStrike">
              <a:solidFill>
                <a:schemeClr val="accen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accen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accent1"/>
                </a:solidFill>
                <a:latin typeface="Lato"/>
                <a:ea typeface="Lato"/>
                <a:cs typeface="Lato"/>
                <a:sym typeface="Lato"/>
              </a:rPr>
              <a:t>A number of these challenges have ended up in court and brought about outcomes that determine the relationship between companies and people who work in the gig economy.</a:t>
            </a:r>
            <a:endParaRPr b="0" i="0" sz="1400" u="none" cap="none" strike="noStrike">
              <a:solidFill>
                <a:schemeClr val="accen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accen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chemeClr val="accent1"/>
                </a:solidFill>
                <a:latin typeface="Lato"/>
                <a:ea typeface="Lato"/>
                <a:cs typeface="Lato"/>
                <a:sym typeface="Lato"/>
              </a:rPr>
              <a:t>You’ll be assigned a number between 1-3, that will correspond to a particular case. </a:t>
            </a:r>
            <a:endParaRPr b="1" i="0" sz="1400" u="none" cap="none" strike="noStrike">
              <a:solidFill>
                <a:schemeClr val="accen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chemeClr val="accent1"/>
                </a:solidFill>
                <a:latin typeface="Lato"/>
                <a:ea typeface="Lato"/>
                <a:cs typeface="Lato"/>
                <a:sym typeface="Lato"/>
              </a:rPr>
              <a:t>Read through the case and answer the questions at the top of the worksheet.</a:t>
            </a:r>
            <a:endParaRPr b="1" i="0" sz="1400" u="none" cap="none" strike="noStrike">
              <a:solidFill>
                <a:schemeClr val="accent1"/>
              </a:solidFill>
              <a:latin typeface="Lato"/>
              <a:ea typeface="Lato"/>
              <a:cs typeface="Lato"/>
              <a:sym typeface="Lato"/>
            </a:endParaRPr>
          </a:p>
        </p:txBody>
      </p:sp>
      <p:pic>
        <p:nvPicPr>
          <p:cNvPr id="273" name="Google Shape;273;g1ab8302fdf9_0_2"/>
          <p:cNvPicPr preferRelativeResize="0"/>
          <p:nvPr/>
        </p:nvPicPr>
        <p:blipFill rotWithShape="1">
          <a:blip r:embed="rId3">
            <a:alphaModFix/>
          </a:blip>
          <a:srcRect b="0" l="0" r="0" t="0"/>
          <a:stretch/>
        </p:blipFill>
        <p:spPr>
          <a:xfrm>
            <a:off x="8003750" y="2191506"/>
            <a:ext cx="1050201" cy="879741"/>
          </a:xfrm>
          <a:prstGeom prst="rect">
            <a:avLst/>
          </a:prstGeom>
          <a:noFill/>
          <a:ln>
            <a:noFill/>
          </a:ln>
        </p:spPr>
      </p:pic>
      <p:pic>
        <p:nvPicPr>
          <p:cNvPr id="274" name="Google Shape;274;g1ab8302fdf9_0_2"/>
          <p:cNvPicPr preferRelativeResize="0"/>
          <p:nvPr/>
        </p:nvPicPr>
        <p:blipFill rotWithShape="1">
          <a:blip r:embed="rId4">
            <a:alphaModFix/>
          </a:blip>
          <a:srcRect b="0" l="0" r="0" t="0"/>
          <a:stretch/>
        </p:blipFill>
        <p:spPr>
          <a:xfrm>
            <a:off x="8003750" y="3185936"/>
            <a:ext cx="1050199" cy="879739"/>
          </a:xfrm>
          <a:prstGeom prst="rect">
            <a:avLst/>
          </a:prstGeom>
          <a:noFill/>
          <a:ln>
            <a:noFill/>
          </a:ln>
        </p:spPr>
      </p:pic>
      <p:pic>
        <p:nvPicPr>
          <p:cNvPr id="275" name="Google Shape;275;g1ab8302fdf9_0_2"/>
          <p:cNvPicPr preferRelativeResize="0"/>
          <p:nvPr/>
        </p:nvPicPr>
        <p:blipFill rotWithShape="1">
          <a:blip r:embed="rId5">
            <a:alphaModFix/>
          </a:blip>
          <a:srcRect b="0" l="25289" r="0" t="0"/>
          <a:stretch/>
        </p:blipFill>
        <p:spPr>
          <a:xfrm>
            <a:off x="8003750" y="1197075"/>
            <a:ext cx="1050197" cy="879741"/>
          </a:xfrm>
          <a:prstGeom prst="rect">
            <a:avLst/>
          </a:prstGeom>
          <a:noFill/>
          <a:ln>
            <a:noFill/>
          </a:ln>
        </p:spPr>
      </p:pic>
      <p:sp>
        <p:nvSpPr>
          <p:cNvPr id="276" name="Google Shape;276;g1ab8302fdf9_0_2"/>
          <p:cNvSpPr txBox="1"/>
          <p:nvPr/>
        </p:nvSpPr>
        <p:spPr>
          <a:xfrm>
            <a:off x="177675" y="3795725"/>
            <a:ext cx="5154600" cy="831300"/>
          </a:xfrm>
          <a:prstGeom prst="rect">
            <a:avLst/>
          </a:prstGeom>
          <a:solidFill>
            <a:schemeClr val="accent1"/>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0" i="0" lang="en-GB" u="none" cap="none" strike="noStrike">
                <a:solidFill>
                  <a:schemeClr val="lt1"/>
                </a:solidFill>
                <a:latin typeface="Lato"/>
                <a:ea typeface="Lato"/>
                <a:cs typeface="Lato"/>
                <a:sym typeface="Lato"/>
              </a:rPr>
              <a:t>Do you think the expansion of the gig economy has been good or bad for workers? </a:t>
            </a:r>
            <a:endParaRPr b="0" i="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200"/>
              <a:buFont typeface="Arial"/>
              <a:buNone/>
            </a:pPr>
            <a:r>
              <a:rPr b="0" i="0" lang="en-GB" u="none" cap="none" strike="noStrike">
                <a:solidFill>
                  <a:schemeClr val="lt1"/>
                </a:solidFill>
                <a:latin typeface="Lato"/>
                <a:ea typeface="Lato"/>
                <a:cs typeface="Lato"/>
                <a:sym typeface="Lato"/>
              </a:rPr>
              <a:t>Write a short paragraph explaining your answer.</a:t>
            </a:r>
            <a:endParaRPr b="0" i="0" u="none" cap="none" strike="noStrike">
              <a:solidFill>
                <a:schemeClr val="lt1"/>
              </a:solidFill>
              <a:latin typeface="Lato"/>
              <a:ea typeface="Lato"/>
              <a:cs typeface="Lato"/>
              <a:sym typeface="Lato"/>
            </a:endParaRPr>
          </a:p>
        </p:txBody>
      </p:sp>
      <p:sp>
        <p:nvSpPr>
          <p:cNvPr id="277" name="Google Shape;277;g1ab8302fdf9_0_2"/>
          <p:cNvSpPr txBox="1"/>
          <p:nvPr/>
        </p:nvSpPr>
        <p:spPr>
          <a:xfrm>
            <a:off x="177675" y="4752500"/>
            <a:ext cx="2337300" cy="3387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0"/>
              </a:spcBef>
              <a:spcAft>
                <a:spcPts val="0"/>
              </a:spcAft>
              <a:buClr>
                <a:srgbClr val="000000"/>
              </a:buClr>
              <a:buSzPts val="1800"/>
              <a:buFont typeface="Arial"/>
              <a:buNone/>
            </a:pPr>
            <a:r>
              <a:rPr b="1" i="1" lang="en-GB" sz="1000" u="none" cap="none" strike="noStrike">
                <a:solidFill>
                  <a:srgbClr val="FF8022"/>
                </a:solidFill>
                <a:latin typeface="Lato"/>
                <a:ea typeface="Lato"/>
                <a:cs typeface="Lato"/>
                <a:sym typeface="Lato"/>
              </a:rPr>
              <a:t>Worksheet 2:  Gig Economy Case Studies</a:t>
            </a:r>
            <a:endParaRPr b="0" i="0" sz="1000" u="none" cap="none" strike="noStrike">
              <a:solidFill>
                <a:srgbClr val="000000"/>
              </a:solidFill>
              <a:latin typeface="Arial"/>
              <a:ea typeface="Arial"/>
              <a:cs typeface="Arial"/>
              <a:sym typeface="Arial"/>
            </a:endParaRPr>
          </a:p>
        </p:txBody>
      </p:sp>
      <p:pic>
        <p:nvPicPr>
          <p:cNvPr id="278" name="Google Shape;278;g1ab8302fdf9_0_2"/>
          <p:cNvPicPr preferRelativeResize="0"/>
          <p:nvPr/>
        </p:nvPicPr>
        <p:blipFill rotWithShape="1">
          <a:blip r:embed="rId6">
            <a:alphaModFix/>
          </a:blip>
          <a:srcRect b="13563" l="30619" r="30862" t="7764"/>
          <a:stretch/>
        </p:blipFill>
        <p:spPr>
          <a:xfrm>
            <a:off x="5789850" y="1278350"/>
            <a:ext cx="2082576" cy="2702325"/>
          </a:xfrm>
          <a:prstGeom prst="rect">
            <a:avLst/>
          </a:prstGeom>
          <a:noFill/>
          <a:ln cap="flat" cmpd="sng" w="19050">
            <a:solidFill>
              <a:schemeClr val="lt1"/>
            </a:solidFill>
            <a:prstDash val="solid"/>
            <a:round/>
            <a:headEnd len="sm" w="sm" type="none"/>
            <a:tailEnd len="sm" w="sm" type="none"/>
          </a:ln>
        </p:spPr>
      </p:pic>
      <p:sp>
        <p:nvSpPr>
          <p:cNvPr id="279" name="Google Shape;279;g1ab8302fdf9_0_2"/>
          <p:cNvSpPr/>
          <p:nvPr/>
        </p:nvSpPr>
        <p:spPr>
          <a:xfrm>
            <a:off x="5715625" y="1197075"/>
            <a:ext cx="2213700" cy="2868600"/>
          </a:xfrm>
          <a:prstGeom prst="rect">
            <a:avLst/>
          </a:prstGeom>
          <a:no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0" name="Google Shape;280;g1ab8302fdf9_0_2"/>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Clr>
                <a:srgbClr val="000000"/>
              </a:buClr>
              <a:buSzPts val="1000"/>
              <a:buFont typeface="Arial"/>
              <a:buNone/>
            </a:pPr>
            <a:fld id="{00000000-1234-1234-1234-123412341234}" type="slidenum">
              <a:rPr lang="en-GB"/>
              <a:t>‹#›</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g2610cc9d4a4_0_3"/>
          <p:cNvSpPr txBox="1"/>
          <p:nvPr>
            <p:ph type="ctrTitle"/>
          </p:nvPr>
        </p:nvSpPr>
        <p:spPr>
          <a:xfrm>
            <a:off x="205675" y="253750"/>
            <a:ext cx="79053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t/>
            </a:r>
            <a:endParaRPr b="1" i="0" sz="29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accent2"/>
                </a:solidFill>
                <a:latin typeface="Lato"/>
                <a:ea typeface="Lato"/>
                <a:cs typeface="Lato"/>
                <a:sym typeface="Lato"/>
              </a:rPr>
              <a:t>Plenary</a:t>
            </a:r>
            <a:endParaRPr b="1" i="0" sz="29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t/>
            </a:r>
            <a:endParaRPr b="1" i="0" sz="2900" u="none" cap="none" strike="noStrike">
              <a:solidFill>
                <a:schemeClr val="accent2"/>
              </a:solidFill>
              <a:latin typeface="Lato"/>
              <a:ea typeface="Lato"/>
              <a:cs typeface="Lato"/>
              <a:sym typeface="Lato"/>
            </a:endParaRPr>
          </a:p>
        </p:txBody>
      </p:sp>
      <p:sp>
        <p:nvSpPr>
          <p:cNvPr id="286" name="Google Shape;286;g2610cc9d4a4_0_3"/>
          <p:cNvSpPr txBox="1"/>
          <p:nvPr/>
        </p:nvSpPr>
        <p:spPr>
          <a:xfrm>
            <a:off x="429425" y="1236425"/>
            <a:ext cx="3080700" cy="18777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200"/>
              <a:buFont typeface="Arial"/>
              <a:buNone/>
            </a:pPr>
            <a:r>
              <a:rPr b="0" i="0" lang="en-GB" sz="2200" u="none" cap="none" strike="noStrike">
                <a:solidFill>
                  <a:schemeClr val="lt1"/>
                </a:solidFill>
                <a:latin typeface="Lato"/>
                <a:ea typeface="Lato"/>
                <a:cs typeface="Lato"/>
                <a:sym typeface="Lato"/>
              </a:rPr>
              <a:t>What are the three most important messages that you’ll take away from this lesson?</a:t>
            </a:r>
            <a:endParaRPr b="0" i="0" sz="1400" u="none" cap="none" strike="noStrike">
              <a:solidFill>
                <a:schemeClr val="lt1"/>
              </a:solidFill>
              <a:latin typeface="Lato"/>
              <a:ea typeface="Lato"/>
              <a:cs typeface="Lato"/>
              <a:sym typeface="Lato"/>
            </a:endParaRPr>
          </a:p>
        </p:txBody>
      </p:sp>
      <p:sp>
        <p:nvSpPr>
          <p:cNvPr id="287" name="Google Shape;287;g2610cc9d4a4_0_3"/>
          <p:cNvSpPr txBox="1"/>
          <p:nvPr/>
        </p:nvSpPr>
        <p:spPr>
          <a:xfrm>
            <a:off x="8713575" y="314125"/>
            <a:ext cx="462900" cy="21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a:latin typeface="Lato"/>
                <a:ea typeface="Lato"/>
                <a:cs typeface="Lato"/>
                <a:sym typeface="Lato"/>
              </a:rPr>
              <a:t>21</a:t>
            </a:r>
            <a:endParaRPr b="1">
              <a:latin typeface="Lato"/>
              <a:ea typeface="Lato"/>
              <a:cs typeface="Lato"/>
              <a:sym typeface="Lato"/>
            </a:endParaRPr>
          </a:p>
        </p:txBody>
      </p:sp>
      <p:pic>
        <p:nvPicPr>
          <p:cNvPr id="288" name="Google Shape;288;g2610cc9d4a4_0_3"/>
          <p:cNvPicPr preferRelativeResize="0"/>
          <p:nvPr/>
        </p:nvPicPr>
        <p:blipFill rotWithShape="1">
          <a:blip r:embed="rId3">
            <a:alphaModFix/>
          </a:blip>
          <a:srcRect b="13565" l="15427" r="15358" t="12388"/>
          <a:stretch/>
        </p:blipFill>
        <p:spPr>
          <a:xfrm>
            <a:off x="5529775" y="1401025"/>
            <a:ext cx="2485150" cy="2658775"/>
          </a:xfrm>
          <a:prstGeom prst="rect">
            <a:avLst/>
          </a:prstGeom>
          <a:noFill/>
          <a:ln>
            <a:noFill/>
          </a:ln>
        </p:spPr>
      </p:pic>
      <p:sp>
        <p:nvSpPr>
          <p:cNvPr id="289" name="Google Shape;289;g2610cc9d4a4_0_3"/>
          <p:cNvSpPr txBox="1"/>
          <p:nvPr/>
        </p:nvSpPr>
        <p:spPr>
          <a:xfrm>
            <a:off x="506875" y="2209100"/>
            <a:ext cx="4553400" cy="1354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200"/>
              <a:buFont typeface="Arial"/>
              <a:buNone/>
            </a:pPr>
            <a:r>
              <a:rPr lang="en-GB" sz="2200">
                <a:solidFill>
                  <a:schemeClr val="dk1"/>
                </a:solidFill>
                <a:latin typeface="Lato"/>
                <a:ea typeface="Lato"/>
                <a:cs typeface="Lato"/>
                <a:sym typeface="Lato"/>
              </a:rPr>
              <a:t>You have one minute to summarise what you have learnt today. </a:t>
            </a:r>
            <a:endParaRPr sz="2200">
              <a:solidFill>
                <a:schemeClr val="dk1"/>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2200"/>
              <a:buFont typeface="Arial"/>
              <a:buNone/>
            </a:pPr>
            <a:r>
              <a:t/>
            </a:r>
            <a:endParaRPr sz="1200">
              <a:solidFill>
                <a:schemeClr val="dk1"/>
              </a:solidFill>
              <a:latin typeface="Lato"/>
              <a:ea typeface="Lato"/>
              <a:cs typeface="Lato"/>
              <a:sym typeface="Lato"/>
            </a:endParaRPr>
          </a:p>
          <a:p>
            <a:pPr indent="0" lvl="0" marL="0" rtl="0" algn="ctr">
              <a:spcBef>
                <a:spcPts val="0"/>
              </a:spcBef>
              <a:spcAft>
                <a:spcPts val="0"/>
              </a:spcAft>
              <a:buNone/>
            </a:pPr>
            <a:r>
              <a:rPr lang="en-GB" sz="2000">
                <a:latin typeface="Lato"/>
                <a:ea typeface="Lato"/>
                <a:cs typeface="Lato"/>
                <a:sym typeface="Lato"/>
              </a:rPr>
              <a:t>No hesitating, repeating or long pauses.</a:t>
            </a:r>
            <a:endParaRPr sz="2000">
              <a:solidFill>
                <a:schemeClr val="dk1"/>
              </a:solidFill>
              <a:latin typeface="Lato"/>
              <a:ea typeface="Lato"/>
              <a:cs typeface="Lato"/>
              <a:sym typeface="Lato"/>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93" name="Shape 293"/>
        <p:cNvGrpSpPr/>
        <p:nvPr/>
      </p:nvGrpSpPr>
      <p:grpSpPr>
        <a:xfrm>
          <a:off x="0" y="0"/>
          <a:ext cx="0" cy="0"/>
          <a:chOff x="0" y="0"/>
          <a:chExt cx="0" cy="0"/>
        </a:xfrm>
      </p:grpSpPr>
      <p:sp>
        <p:nvSpPr>
          <p:cNvPr id="294" name="Google Shape;294;g238e953b10b_1_8"/>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Clr>
                <a:srgbClr val="000000"/>
              </a:buClr>
              <a:buSzPts val="1000"/>
              <a:buFont typeface="Arial"/>
              <a:buNone/>
            </a:pPr>
            <a:fld id="{00000000-1234-1234-1234-123412341234}" type="slidenum">
              <a:rPr lang="en-GB"/>
              <a:t>‹#›</a:t>
            </a:fld>
            <a:endParaRPr/>
          </a:p>
        </p:txBody>
      </p:sp>
      <p:sp>
        <p:nvSpPr>
          <p:cNvPr id="295" name="Google Shape;295;g238e953b10b_1_8"/>
          <p:cNvSpPr txBox="1"/>
          <p:nvPr/>
        </p:nvSpPr>
        <p:spPr>
          <a:xfrm>
            <a:off x="439450" y="978750"/>
            <a:ext cx="6212100" cy="400200"/>
          </a:xfrm>
          <a:prstGeom prst="rect">
            <a:avLst/>
          </a:prstGeom>
          <a:noFill/>
          <a:ln>
            <a:noFill/>
          </a:ln>
        </p:spPr>
        <p:txBody>
          <a:bodyPr anchorCtr="0" anchor="b"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6" name="Google Shape;296;g238e953b10b_1_8"/>
          <p:cNvSpPr txBox="1"/>
          <p:nvPr/>
        </p:nvSpPr>
        <p:spPr>
          <a:xfrm>
            <a:off x="360375" y="629075"/>
            <a:ext cx="79452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600"/>
              <a:buFont typeface="Arial"/>
              <a:buNone/>
            </a:pPr>
            <a:r>
              <a:rPr b="1" i="0" lang="en-GB" sz="2000" u="none" cap="none" strike="noStrike">
                <a:solidFill>
                  <a:schemeClr val="accent2"/>
                </a:solidFill>
                <a:latin typeface="Lato"/>
                <a:ea typeface="Lato"/>
                <a:cs typeface="Lato"/>
                <a:sym typeface="Lato"/>
              </a:rPr>
              <a:t>By the end of the session, I will be able to:</a:t>
            </a:r>
            <a:endParaRPr b="1" i="0" sz="2000" u="none" cap="none" strike="noStrike">
              <a:solidFill>
                <a:schemeClr val="accent2"/>
              </a:solidFill>
              <a:latin typeface="Lato"/>
              <a:ea typeface="Lato"/>
              <a:cs typeface="Lato"/>
              <a:sym typeface="Lato"/>
            </a:endParaRPr>
          </a:p>
        </p:txBody>
      </p:sp>
      <p:sp>
        <p:nvSpPr>
          <p:cNvPr id="297" name="Google Shape;297;g238e953b10b_1_8"/>
          <p:cNvSpPr txBox="1"/>
          <p:nvPr/>
        </p:nvSpPr>
        <p:spPr>
          <a:xfrm>
            <a:off x="488175" y="1431375"/>
            <a:ext cx="7945200" cy="2697300"/>
          </a:xfrm>
          <a:prstGeom prst="rect">
            <a:avLst/>
          </a:prstGeom>
          <a:noFill/>
          <a:ln>
            <a:noFill/>
          </a:ln>
        </p:spPr>
        <p:txBody>
          <a:bodyPr anchorCtr="0" anchor="t" bIns="91425" lIns="91425" spcFirstLastPara="1" rIns="91425" wrap="square" tIns="91425">
            <a:spAutoFit/>
          </a:bodyPr>
          <a:lstStyle/>
          <a:p>
            <a:pPr indent="-368300" lvl="0" marL="457200" marR="0" rtl="0" algn="l">
              <a:lnSpc>
                <a:spcPct val="107000"/>
              </a:lnSpc>
              <a:spcBef>
                <a:spcPts val="0"/>
              </a:spcBef>
              <a:spcAft>
                <a:spcPts val="0"/>
              </a:spcAft>
              <a:buClr>
                <a:srgbClr val="00FF00"/>
              </a:buClr>
              <a:buSzPts val="2200"/>
              <a:buFont typeface="Lato"/>
              <a:buChar char="●"/>
            </a:pPr>
            <a:r>
              <a:rPr b="0" i="0" lang="en-GB" sz="2200" u="none" cap="none" strike="noStrike">
                <a:solidFill>
                  <a:srgbClr val="00FF00"/>
                </a:solidFill>
                <a:latin typeface="Lato"/>
                <a:ea typeface="Lato"/>
                <a:cs typeface="Lato"/>
                <a:sym typeface="Lato"/>
              </a:rPr>
              <a:t>Describe changes to the gig economy</a:t>
            </a:r>
            <a:endParaRPr b="0" i="0" sz="2200" u="none" cap="none" strike="noStrike">
              <a:solidFill>
                <a:srgbClr val="00FF00"/>
              </a:solidFill>
              <a:latin typeface="Lato"/>
              <a:ea typeface="Lato"/>
              <a:cs typeface="Lato"/>
              <a:sym typeface="Lato"/>
            </a:endParaRPr>
          </a:p>
          <a:p>
            <a:pPr indent="0" lvl="0" marL="914400" marR="0" rtl="0" algn="l">
              <a:lnSpc>
                <a:spcPct val="107000"/>
              </a:lnSpc>
              <a:spcBef>
                <a:spcPts val="0"/>
              </a:spcBef>
              <a:spcAft>
                <a:spcPts val="0"/>
              </a:spcAft>
              <a:buClr>
                <a:srgbClr val="000000"/>
              </a:buClr>
              <a:buSzPts val="1600"/>
              <a:buFont typeface="Arial"/>
              <a:buNone/>
            </a:pPr>
            <a:r>
              <a:t/>
            </a:r>
            <a:endParaRPr b="0" i="0" sz="2200" u="none" cap="none" strike="noStrike">
              <a:solidFill>
                <a:schemeClr val="lt1"/>
              </a:solidFill>
              <a:latin typeface="Lato"/>
              <a:ea typeface="Lato"/>
              <a:cs typeface="Lato"/>
              <a:sym typeface="Lato"/>
            </a:endParaRPr>
          </a:p>
          <a:p>
            <a:pPr indent="-368300" lvl="0" marL="457200" marR="0" rtl="0" algn="l">
              <a:lnSpc>
                <a:spcPct val="107000"/>
              </a:lnSpc>
              <a:spcBef>
                <a:spcPts val="0"/>
              </a:spcBef>
              <a:spcAft>
                <a:spcPts val="0"/>
              </a:spcAft>
              <a:buClr>
                <a:srgbClr val="00FF00"/>
              </a:buClr>
              <a:buSzPts val="2200"/>
              <a:buFont typeface="Lato"/>
              <a:buChar char="●"/>
            </a:pPr>
            <a:r>
              <a:rPr b="0" i="0" lang="en-GB" sz="2200" u="none" cap="none" strike="noStrike">
                <a:solidFill>
                  <a:srgbClr val="00FF00"/>
                </a:solidFill>
                <a:latin typeface="Lato"/>
                <a:ea typeface="Lato"/>
                <a:cs typeface="Lato"/>
                <a:sym typeface="Lato"/>
              </a:rPr>
              <a:t>Understand workers’ rights and how they relate to the gig economy</a:t>
            </a:r>
            <a:endParaRPr b="0" i="0" sz="2200" u="none" cap="none" strike="noStrike">
              <a:solidFill>
                <a:srgbClr val="00FF00"/>
              </a:solidFill>
              <a:latin typeface="Lato"/>
              <a:ea typeface="Lato"/>
              <a:cs typeface="Lato"/>
              <a:sym typeface="Lato"/>
            </a:endParaRPr>
          </a:p>
          <a:p>
            <a:pPr indent="0" lvl="0" marL="914400" marR="0" rtl="0" algn="l">
              <a:lnSpc>
                <a:spcPct val="107000"/>
              </a:lnSpc>
              <a:spcBef>
                <a:spcPts val="0"/>
              </a:spcBef>
              <a:spcAft>
                <a:spcPts val="0"/>
              </a:spcAft>
              <a:buClr>
                <a:srgbClr val="000000"/>
              </a:buClr>
              <a:buSzPts val="1600"/>
              <a:buFont typeface="Arial"/>
              <a:buNone/>
            </a:pPr>
            <a:r>
              <a:t/>
            </a:r>
            <a:endParaRPr b="0" i="0" sz="2200" u="none" cap="none" strike="noStrike">
              <a:solidFill>
                <a:srgbClr val="00FF00"/>
              </a:solidFill>
              <a:latin typeface="Lato"/>
              <a:ea typeface="Lato"/>
              <a:cs typeface="Lato"/>
              <a:sym typeface="Lato"/>
            </a:endParaRPr>
          </a:p>
          <a:p>
            <a:pPr indent="-368300" lvl="0" marL="457200" marR="0" rtl="0" algn="l">
              <a:lnSpc>
                <a:spcPct val="107000"/>
              </a:lnSpc>
              <a:spcBef>
                <a:spcPts val="0"/>
              </a:spcBef>
              <a:spcAft>
                <a:spcPts val="0"/>
              </a:spcAft>
              <a:buClr>
                <a:srgbClr val="00FF00"/>
              </a:buClr>
              <a:buSzPts val="2200"/>
              <a:buFont typeface="Lato"/>
              <a:buChar char="●"/>
            </a:pPr>
            <a:r>
              <a:rPr b="0" i="0" lang="en-GB" sz="2200" u="none" cap="none" strike="noStrike">
                <a:solidFill>
                  <a:srgbClr val="00FF00"/>
                </a:solidFill>
                <a:latin typeface="Lato"/>
                <a:ea typeface="Lato"/>
                <a:cs typeface="Lato"/>
                <a:sym typeface="Lato"/>
              </a:rPr>
              <a:t>Assess financial vulnerability in the gig economy</a:t>
            </a:r>
            <a:endParaRPr b="0" i="0" sz="2200" u="none" cap="none" strike="noStrike">
              <a:solidFill>
                <a:srgbClr val="00FF00"/>
              </a:solidFill>
              <a:latin typeface="Lato"/>
              <a:ea typeface="Lato"/>
              <a:cs typeface="Lato"/>
              <a:sym typeface="Lato"/>
            </a:endParaRPr>
          </a:p>
          <a:p>
            <a:pPr indent="0" lvl="0" marL="914400" marR="0" rtl="0" algn="l">
              <a:lnSpc>
                <a:spcPct val="107000"/>
              </a:lnSpc>
              <a:spcBef>
                <a:spcPts val="0"/>
              </a:spcBef>
              <a:spcAft>
                <a:spcPts val="0"/>
              </a:spcAft>
              <a:buClr>
                <a:srgbClr val="000000"/>
              </a:buClr>
              <a:buSzPts val="2200"/>
              <a:buFont typeface="Arial"/>
              <a:buNone/>
            </a:pPr>
            <a:r>
              <a:t/>
            </a:r>
            <a:endParaRPr b="0" i="0" sz="2200" u="none" cap="none" strike="noStrike">
              <a:solidFill>
                <a:schemeClr val="lt1"/>
              </a:solidFill>
              <a:latin typeface="Lato Light"/>
              <a:ea typeface="Lato Light"/>
              <a:cs typeface="Lato Light"/>
              <a:sym typeface="Lato Light"/>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g17fb3f8a1f2_0_0"/>
          <p:cNvSpPr txBox="1"/>
          <p:nvPr>
            <p:ph idx="1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r>
              <a:rPr lang="en-GB"/>
              <a:t>2</a:t>
            </a:r>
            <a:endParaRPr/>
          </a:p>
        </p:txBody>
      </p:sp>
      <p:sp>
        <p:nvSpPr>
          <p:cNvPr id="101" name="Google Shape;101;g17fb3f8a1f2_0_0"/>
          <p:cNvSpPr txBox="1"/>
          <p:nvPr>
            <p:ph type="ctrTitle"/>
          </p:nvPr>
        </p:nvSpPr>
        <p:spPr>
          <a:xfrm>
            <a:off x="379375" y="253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t/>
            </a:r>
            <a:endParaRPr b="0" i="0" sz="2900" u="none" cap="none" strike="noStrike">
              <a:solidFill>
                <a:schemeClr val="lt1"/>
              </a:solidFill>
              <a:latin typeface="Lato Black"/>
              <a:ea typeface="Lato Black"/>
              <a:cs typeface="Lato Black"/>
              <a:sym typeface="Lato Black"/>
            </a:endParaRPr>
          </a:p>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accent2"/>
                </a:solidFill>
                <a:latin typeface="Lato"/>
                <a:ea typeface="Lato"/>
                <a:cs typeface="Lato"/>
                <a:sym typeface="Lato"/>
              </a:rPr>
              <a:t>Unit outline</a:t>
            </a:r>
            <a:endParaRPr b="1" i="0" sz="29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t/>
            </a:r>
            <a:endParaRPr b="1" i="0" sz="2900" u="none" cap="none" strike="noStrike">
              <a:solidFill>
                <a:schemeClr val="lt1"/>
              </a:solidFill>
              <a:latin typeface="Lato"/>
              <a:ea typeface="Lato"/>
              <a:cs typeface="Lato"/>
              <a:sym typeface="Lato"/>
            </a:endParaRPr>
          </a:p>
        </p:txBody>
      </p:sp>
      <p:graphicFrame>
        <p:nvGraphicFramePr>
          <p:cNvPr id="102" name="Google Shape;102;g17fb3f8a1f2_0_0"/>
          <p:cNvGraphicFramePr/>
          <p:nvPr/>
        </p:nvGraphicFramePr>
        <p:xfrm>
          <a:off x="453250" y="1721850"/>
          <a:ext cx="3000000" cy="3000000"/>
        </p:xfrm>
        <a:graphic>
          <a:graphicData uri="http://schemas.openxmlformats.org/drawingml/2006/table">
            <a:tbl>
              <a:tblPr>
                <a:noFill/>
                <a:tableStyleId>{47880A25-0BD4-41EE-AC18-AF9E2C27C0FD}</a:tableStyleId>
              </a:tblPr>
              <a:tblGrid>
                <a:gridCol w="1252750"/>
                <a:gridCol w="1499925"/>
                <a:gridCol w="1652825"/>
                <a:gridCol w="1409400"/>
                <a:gridCol w="1004975"/>
                <a:gridCol w="1182000"/>
              </a:tblGrid>
              <a:tr h="396200">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solidFill>
                            <a:srgbClr val="262A33"/>
                          </a:solidFill>
                          <a:latin typeface="Lato"/>
                          <a:ea typeface="Lato"/>
                          <a:cs typeface="Lato"/>
                          <a:sym typeface="Lato"/>
                        </a:rPr>
                        <a:t>Session 1</a:t>
                      </a:r>
                      <a:endParaRPr b="1" sz="1400" u="none" cap="none" strike="noStrike">
                        <a:solidFill>
                          <a:srgbClr val="262A33"/>
                        </a:solidFill>
                        <a:latin typeface="Lato"/>
                        <a:ea typeface="Lato"/>
                        <a:cs typeface="Lato"/>
                        <a:sym typeface="Lato"/>
                      </a:endParaRPr>
                    </a:p>
                  </a:txBody>
                  <a:tcPr marT="91425" marB="91425" marR="91425" marL="91425">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solidFill>
                      <a:srgbClr val="F9CB9C"/>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solidFill>
                            <a:srgbClr val="262A33"/>
                          </a:solidFill>
                          <a:latin typeface="Lato"/>
                          <a:ea typeface="Lato"/>
                          <a:cs typeface="Lato"/>
                          <a:sym typeface="Lato"/>
                        </a:rPr>
                        <a:t>Session 2</a:t>
                      </a:r>
                      <a:endParaRPr b="1" sz="1400" u="none" cap="none" strike="noStrike">
                        <a:solidFill>
                          <a:srgbClr val="262A33"/>
                        </a:solidFill>
                        <a:latin typeface="Lato"/>
                        <a:ea typeface="Lato"/>
                        <a:cs typeface="Lato"/>
                        <a:sym typeface="Lato"/>
                      </a:endParaRPr>
                    </a:p>
                  </a:txBody>
                  <a:tcPr marT="91425" marB="91425" marR="91425" marL="91425">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solidFill>
                      <a:srgbClr val="F9CB9C"/>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solidFill>
                            <a:srgbClr val="262A33"/>
                          </a:solidFill>
                          <a:latin typeface="Lato"/>
                          <a:ea typeface="Lato"/>
                          <a:cs typeface="Lato"/>
                          <a:sym typeface="Lato"/>
                        </a:rPr>
                        <a:t>Session 3</a:t>
                      </a:r>
                      <a:endParaRPr b="1" sz="1400" u="none" cap="none" strike="noStrike">
                        <a:solidFill>
                          <a:srgbClr val="262A33"/>
                        </a:solidFill>
                        <a:latin typeface="Lato"/>
                        <a:ea typeface="Lato"/>
                        <a:cs typeface="Lato"/>
                        <a:sym typeface="Lato"/>
                      </a:endParaRPr>
                    </a:p>
                  </a:txBody>
                  <a:tcPr marT="91425" marB="91425" marR="91425" marL="91425">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solidFill>
                      <a:srgbClr val="F9CB9C"/>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solidFill>
                            <a:srgbClr val="262A33"/>
                          </a:solidFill>
                          <a:latin typeface="Lato"/>
                          <a:ea typeface="Lato"/>
                          <a:cs typeface="Lato"/>
                          <a:sym typeface="Lato"/>
                        </a:rPr>
                        <a:t>Session 4</a:t>
                      </a:r>
                      <a:endParaRPr b="1" sz="1400" u="none" cap="none" strike="noStrike">
                        <a:solidFill>
                          <a:srgbClr val="262A33"/>
                        </a:solidFill>
                        <a:latin typeface="Lato"/>
                        <a:ea typeface="Lato"/>
                        <a:cs typeface="Lato"/>
                        <a:sym typeface="Lato"/>
                      </a:endParaRPr>
                    </a:p>
                  </a:txBody>
                  <a:tcPr marT="91425" marB="91425" marR="91425" marL="91425">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solidFill>
                      <a:schemeClr val="accent2"/>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solidFill>
                            <a:srgbClr val="262A33"/>
                          </a:solidFill>
                          <a:latin typeface="Lato"/>
                          <a:ea typeface="Lato"/>
                          <a:cs typeface="Lato"/>
                          <a:sym typeface="Lato"/>
                        </a:rPr>
                        <a:t>Session 5</a:t>
                      </a:r>
                      <a:endParaRPr b="1" sz="1400" u="none" cap="none" strike="noStrike">
                        <a:solidFill>
                          <a:srgbClr val="262A33"/>
                        </a:solidFill>
                        <a:latin typeface="Lato"/>
                        <a:ea typeface="Lato"/>
                        <a:cs typeface="Lato"/>
                        <a:sym typeface="Lato"/>
                      </a:endParaRPr>
                    </a:p>
                  </a:txBody>
                  <a:tcPr marT="91425" marB="91425" marR="91425" marL="91425">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solidFill>
                      <a:srgbClr val="F9CB9C"/>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solidFill>
                            <a:srgbClr val="262A33"/>
                          </a:solidFill>
                          <a:latin typeface="Lato"/>
                          <a:ea typeface="Lato"/>
                          <a:cs typeface="Lato"/>
                          <a:sym typeface="Lato"/>
                        </a:rPr>
                        <a:t>Session 6</a:t>
                      </a:r>
                      <a:endParaRPr b="1" sz="1400" u="none" cap="none" strike="noStrike">
                        <a:solidFill>
                          <a:srgbClr val="262A33"/>
                        </a:solidFill>
                        <a:latin typeface="Lato"/>
                        <a:ea typeface="Lato"/>
                        <a:cs typeface="Lato"/>
                        <a:sym typeface="Lato"/>
                      </a:endParaRPr>
                    </a:p>
                  </a:txBody>
                  <a:tcPr marT="91425" marB="91425" marR="91425" marL="91425">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solidFill>
                      <a:srgbClr val="F9CB9C"/>
                    </a:solidFill>
                  </a:tcPr>
                </a:tc>
              </a:tr>
              <a:tr h="1463025">
                <a:tc>
                  <a:txBody>
                    <a:bodyPr/>
                    <a:lstStyle/>
                    <a:p>
                      <a:pPr indent="0" lvl="0" marL="0" marR="0" rtl="0" algn="ctr">
                        <a:lnSpc>
                          <a:spcPct val="100000"/>
                        </a:lnSpc>
                        <a:spcBef>
                          <a:spcPts val="0"/>
                        </a:spcBef>
                        <a:spcAft>
                          <a:spcPts val="0"/>
                        </a:spcAft>
                        <a:buClr>
                          <a:srgbClr val="000000"/>
                        </a:buClr>
                        <a:buSzPts val="1400"/>
                        <a:buFont typeface="Arial"/>
                        <a:buNone/>
                      </a:pPr>
                      <a:r>
                        <a:rPr lang="en-GB" sz="1300">
                          <a:solidFill>
                            <a:srgbClr val="262A33"/>
                          </a:solidFill>
                          <a:latin typeface="Lato"/>
                          <a:ea typeface="Lato"/>
                          <a:cs typeface="Lato"/>
                          <a:sym typeface="Lato"/>
                        </a:rPr>
                        <a:t>Careers in the City</a:t>
                      </a:r>
                      <a:endParaRPr sz="1300" u="none" cap="none" strike="noStrike">
                        <a:solidFill>
                          <a:srgbClr val="262A33"/>
                        </a:solidFill>
                        <a:latin typeface="Lato"/>
                        <a:ea typeface="Lato"/>
                        <a:cs typeface="Lato"/>
                        <a:sym typeface="Lato"/>
                      </a:endParaRPr>
                    </a:p>
                  </a:txBody>
                  <a:tcPr marT="91425" marB="91425" marR="91425" marL="91425" anchor="ctr">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Clr>
                          <a:srgbClr val="000000"/>
                        </a:buClr>
                        <a:buSzPts val="1400"/>
                        <a:buFont typeface="Arial"/>
                        <a:buNone/>
                      </a:pPr>
                      <a:r>
                        <a:rPr lang="en-GB" sz="1300">
                          <a:solidFill>
                            <a:srgbClr val="262A33"/>
                          </a:solidFill>
                          <a:latin typeface="Lato"/>
                          <a:ea typeface="Lato"/>
                          <a:cs typeface="Lato"/>
                          <a:sym typeface="Lato"/>
                        </a:rPr>
                        <a:t>Apprenticeships</a:t>
                      </a:r>
                      <a:endParaRPr sz="1300" u="none" cap="none" strike="noStrike">
                        <a:solidFill>
                          <a:srgbClr val="262A33"/>
                        </a:solidFill>
                        <a:latin typeface="Lato"/>
                        <a:ea typeface="Lato"/>
                        <a:cs typeface="Lato"/>
                        <a:sym typeface="Lato"/>
                      </a:endParaRPr>
                    </a:p>
                  </a:txBody>
                  <a:tcPr marT="91425" marB="91425" marR="91425" marL="91425" anchor="ctr">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GB" sz="1300">
                          <a:solidFill>
                            <a:srgbClr val="262A33"/>
                          </a:solidFill>
                          <a:latin typeface="Lato"/>
                          <a:ea typeface="Lato"/>
                          <a:cs typeface="Lato"/>
                          <a:sym typeface="Lato"/>
                        </a:rPr>
                        <a:t>Entrepreneurship</a:t>
                      </a:r>
                      <a:endParaRPr sz="1300" u="none" cap="none" strike="noStrike">
                        <a:solidFill>
                          <a:srgbClr val="262A33"/>
                        </a:solidFill>
                        <a:latin typeface="Lato"/>
                        <a:ea typeface="Lato"/>
                        <a:cs typeface="Lato"/>
                        <a:sym typeface="Lato"/>
                      </a:endParaRPr>
                    </a:p>
                  </a:txBody>
                  <a:tcPr marT="91425" marB="91425" marR="91425" marL="91425" anchor="ctr">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b="1" lang="en-GB" sz="1300">
                          <a:solidFill>
                            <a:schemeClr val="accent2"/>
                          </a:solidFill>
                          <a:latin typeface="Lato"/>
                          <a:ea typeface="Lato"/>
                          <a:cs typeface="Lato"/>
                          <a:sym typeface="Lato"/>
                        </a:rPr>
                        <a:t>Understanding gig work and employment rights</a:t>
                      </a:r>
                      <a:endParaRPr b="1" sz="1300" u="none" cap="none" strike="noStrike">
                        <a:solidFill>
                          <a:schemeClr val="accent2"/>
                        </a:solidFill>
                        <a:latin typeface="Lato"/>
                        <a:ea typeface="Lato"/>
                        <a:cs typeface="Lato"/>
                        <a:sym typeface="Lato"/>
                      </a:endParaRPr>
                    </a:p>
                  </a:txBody>
                  <a:tcPr marT="91425" marB="91425" marR="91425" marL="91425" anchor="ctr">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n-GB" sz="1300">
                          <a:solidFill>
                            <a:srgbClr val="262A33"/>
                          </a:solidFill>
                          <a:latin typeface="Lato"/>
                          <a:ea typeface="Lato"/>
                          <a:cs typeface="Lato"/>
                          <a:sym typeface="Lato"/>
                        </a:rPr>
                        <a:t>Speaking up at work</a:t>
                      </a:r>
                      <a:endParaRPr sz="1300" u="none" cap="none" strike="noStrike">
                        <a:solidFill>
                          <a:srgbClr val="262A33"/>
                        </a:solidFill>
                        <a:latin typeface="Lato"/>
                        <a:ea typeface="Lato"/>
                        <a:cs typeface="Lato"/>
                        <a:sym typeface="Lato"/>
                      </a:endParaRPr>
                    </a:p>
                  </a:txBody>
                  <a:tcPr marT="91425" marB="91425" marR="91425" marL="91425" anchor="ctr">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tcPr>
                </a:tc>
                <a:tc>
                  <a:txBody>
                    <a:bodyPr/>
                    <a:lstStyle/>
                    <a:p>
                      <a:pPr indent="0" lvl="0" marL="0" rtl="0" algn="ctr">
                        <a:spcBef>
                          <a:spcPts val="0"/>
                        </a:spcBef>
                        <a:spcAft>
                          <a:spcPts val="0"/>
                        </a:spcAft>
                        <a:buClr>
                          <a:srgbClr val="000000"/>
                        </a:buClr>
                        <a:buSzPts val="1400"/>
                        <a:buFont typeface="Arial"/>
                        <a:buNone/>
                      </a:pPr>
                      <a:r>
                        <a:rPr lang="en-GB" sz="1300">
                          <a:solidFill>
                            <a:schemeClr val="dk1"/>
                          </a:solidFill>
                          <a:latin typeface="Lato"/>
                          <a:ea typeface="Lato"/>
                          <a:cs typeface="Lato"/>
                          <a:sym typeface="Lato"/>
                        </a:rPr>
                        <a:t>Decision- making </a:t>
                      </a:r>
                      <a:endParaRPr sz="1300">
                        <a:solidFill>
                          <a:schemeClr val="dk1"/>
                        </a:solidFill>
                        <a:latin typeface="Lato"/>
                        <a:ea typeface="Lato"/>
                        <a:cs typeface="Lato"/>
                        <a:sym typeface="Lato"/>
                      </a:endParaRPr>
                    </a:p>
                    <a:p>
                      <a:pPr indent="0" lvl="0" marL="0" rtl="0" algn="ctr">
                        <a:spcBef>
                          <a:spcPts val="0"/>
                        </a:spcBef>
                        <a:spcAft>
                          <a:spcPts val="0"/>
                        </a:spcAft>
                        <a:buClr>
                          <a:srgbClr val="000000"/>
                        </a:buClr>
                        <a:buSzPts val="1400"/>
                        <a:buFont typeface="Arial"/>
                        <a:buNone/>
                      </a:pPr>
                      <a:r>
                        <a:rPr lang="en-GB" sz="1300">
                          <a:solidFill>
                            <a:schemeClr val="dk1"/>
                          </a:solidFill>
                          <a:latin typeface="Lato"/>
                          <a:ea typeface="Lato"/>
                          <a:cs typeface="Lato"/>
                          <a:sym typeface="Lato"/>
                        </a:rPr>
                        <a:t>Creating a career plan</a:t>
                      </a:r>
                      <a:endParaRPr sz="1300">
                        <a:solidFill>
                          <a:srgbClr val="262A33"/>
                        </a:solidFill>
                        <a:latin typeface="Lato"/>
                        <a:ea typeface="Lato"/>
                        <a:cs typeface="Lato"/>
                        <a:sym typeface="Lato"/>
                      </a:endParaRPr>
                    </a:p>
                  </a:txBody>
                  <a:tcPr marT="91425" marB="91425" marR="91425" marL="91425" anchor="ctr">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tcPr>
                </a:tc>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301" name="Shape 301"/>
        <p:cNvGrpSpPr/>
        <p:nvPr/>
      </p:nvGrpSpPr>
      <p:grpSpPr>
        <a:xfrm>
          <a:off x="0" y="0"/>
          <a:ext cx="0" cy="0"/>
          <a:chOff x="0" y="0"/>
          <a:chExt cx="0" cy="0"/>
        </a:xfrm>
      </p:grpSpPr>
      <p:sp>
        <p:nvSpPr>
          <p:cNvPr id="302" name="Google Shape;302;g1b91bc32abb_1_41"/>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Clr>
                <a:srgbClr val="000000"/>
              </a:buClr>
              <a:buSzPts val="1000"/>
              <a:buFont typeface="Arial"/>
              <a:buNone/>
            </a:pPr>
            <a:fld id="{00000000-1234-1234-1234-123412341234}" type="slidenum">
              <a:rPr lang="en-GB"/>
              <a:t>‹#›</a:t>
            </a:fld>
            <a:endParaRPr/>
          </a:p>
        </p:txBody>
      </p:sp>
      <p:sp>
        <p:nvSpPr>
          <p:cNvPr id="303" name="Google Shape;303;g1b91bc32abb_1_41"/>
          <p:cNvSpPr txBox="1"/>
          <p:nvPr/>
        </p:nvSpPr>
        <p:spPr>
          <a:xfrm>
            <a:off x="67325" y="194900"/>
            <a:ext cx="8065800" cy="5356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700"/>
              <a:buFont typeface="Arial"/>
              <a:buNone/>
            </a:pPr>
            <a:r>
              <a:rPr b="1" i="0" lang="en-GB" sz="2900" u="none" cap="none" strike="noStrike">
                <a:solidFill>
                  <a:srgbClr val="FF8022"/>
                </a:solidFill>
                <a:latin typeface="Lato"/>
                <a:ea typeface="Lato"/>
                <a:cs typeface="Lato"/>
                <a:sym typeface="Lato"/>
              </a:rPr>
              <a:t>Key Takeaways</a:t>
            </a:r>
            <a:endParaRPr b="1" i="0" sz="2900" u="none" cap="none" strike="noStrike">
              <a:solidFill>
                <a:srgbClr val="FF8022"/>
              </a:solidFill>
              <a:latin typeface="Lato"/>
              <a:ea typeface="Lato"/>
              <a:cs typeface="Lato"/>
              <a:sym typeface="Lato"/>
            </a:endParaRPr>
          </a:p>
          <a:p>
            <a:pPr indent="0" lvl="0" marL="0" marR="0" rtl="0" algn="l">
              <a:lnSpc>
                <a:spcPct val="100000"/>
              </a:lnSpc>
              <a:spcBef>
                <a:spcPts val="0"/>
              </a:spcBef>
              <a:spcAft>
                <a:spcPts val="0"/>
              </a:spcAft>
              <a:buClr>
                <a:srgbClr val="000000"/>
              </a:buClr>
              <a:buSzPts val="1700"/>
              <a:buFont typeface="Arial"/>
              <a:buNone/>
            </a:pPr>
            <a:r>
              <a:t/>
            </a:r>
            <a:endParaRPr b="1" i="0" sz="1700" u="none" cap="none" strike="noStrike">
              <a:solidFill>
                <a:srgbClr val="FF8022"/>
              </a:solidFill>
              <a:latin typeface="Lato"/>
              <a:ea typeface="Lato"/>
              <a:cs typeface="Lato"/>
              <a:sym typeface="Lato"/>
            </a:endParaRPr>
          </a:p>
          <a:p>
            <a:pPr indent="-330200" lvl="0" marL="457200" marR="0" rtl="0" algn="l">
              <a:lnSpc>
                <a:spcPct val="100000"/>
              </a:lnSpc>
              <a:spcBef>
                <a:spcPts val="0"/>
              </a:spcBef>
              <a:spcAft>
                <a:spcPts val="0"/>
              </a:spcAft>
              <a:buClr>
                <a:schemeClr val="lt1"/>
              </a:buClr>
              <a:buSzPts val="1600"/>
              <a:buFont typeface="Lato"/>
              <a:buChar char="●"/>
            </a:pPr>
            <a:r>
              <a:rPr i="0" lang="en-GB" sz="1600" u="none" cap="none" strike="noStrike">
                <a:solidFill>
                  <a:schemeClr val="lt1"/>
                </a:solidFill>
                <a:latin typeface="Lato"/>
                <a:ea typeface="Lato"/>
                <a:cs typeface="Lato"/>
                <a:sym typeface="Lato"/>
              </a:rPr>
              <a:t>In the gig economy, the use of contracts stating that workers are independent contractors is widespread</a:t>
            </a:r>
            <a:endParaRPr i="0" sz="1600" u="none" cap="none" strike="noStrike">
              <a:solidFill>
                <a:schemeClr val="lt1"/>
              </a:solidFill>
              <a:latin typeface="Lato"/>
              <a:ea typeface="Lato"/>
              <a:cs typeface="Lato"/>
              <a:sym typeface="Lato"/>
            </a:endParaRPr>
          </a:p>
          <a:p>
            <a:pPr indent="0" lvl="0" marL="457200" marR="0" rtl="0" algn="l">
              <a:lnSpc>
                <a:spcPct val="100000"/>
              </a:lnSpc>
              <a:spcBef>
                <a:spcPts val="0"/>
              </a:spcBef>
              <a:spcAft>
                <a:spcPts val="0"/>
              </a:spcAft>
              <a:buClr>
                <a:srgbClr val="000000"/>
              </a:buClr>
              <a:buSzPts val="1700"/>
              <a:buFont typeface="Arial"/>
              <a:buNone/>
            </a:pPr>
            <a:r>
              <a:t/>
            </a:r>
            <a:endParaRPr i="0" sz="1600" u="none" cap="none" strike="noStrike">
              <a:solidFill>
                <a:schemeClr val="lt1"/>
              </a:solidFill>
              <a:latin typeface="Lato"/>
              <a:ea typeface="Lato"/>
              <a:cs typeface="Lato"/>
              <a:sym typeface="Lato"/>
            </a:endParaRPr>
          </a:p>
          <a:p>
            <a:pPr indent="-330200" lvl="0" marL="457200" marR="0" rtl="0" algn="l">
              <a:lnSpc>
                <a:spcPct val="100000"/>
              </a:lnSpc>
              <a:spcBef>
                <a:spcPts val="0"/>
              </a:spcBef>
              <a:spcAft>
                <a:spcPts val="0"/>
              </a:spcAft>
              <a:buClr>
                <a:schemeClr val="lt1"/>
              </a:buClr>
              <a:buSzPts val="1600"/>
              <a:buFont typeface="Lato"/>
              <a:buChar char="●"/>
            </a:pPr>
            <a:r>
              <a:rPr i="0" lang="en-GB" sz="1600" u="none" cap="none" strike="noStrike">
                <a:solidFill>
                  <a:schemeClr val="lt1"/>
                </a:solidFill>
                <a:latin typeface="Lato"/>
                <a:ea typeface="Lato"/>
                <a:cs typeface="Lato"/>
                <a:sym typeface="Lato"/>
              </a:rPr>
              <a:t>Organisations often suggest they are tech companies, rather than employers</a:t>
            </a:r>
            <a:endParaRPr i="0" sz="1600" u="none" cap="none" strike="noStrike">
              <a:solidFill>
                <a:schemeClr val="lt1"/>
              </a:solidFill>
              <a:latin typeface="Lato"/>
              <a:ea typeface="Lato"/>
              <a:cs typeface="Lato"/>
              <a:sym typeface="Lato"/>
            </a:endParaRPr>
          </a:p>
          <a:p>
            <a:pPr indent="0" lvl="0" marL="457200" marR="0" rtl="0" algn="l">
              <a:lnSpc>
                <a:spcPct val="100000"/>
              </a:lnSpc>
              <a:spcBef>
                <a:spcPts val="0"/>
              </a:spcBef>
              <a:spcAft>
                <a:spcPts val="0"/>
              </a:spcAft>
              <a:buClr>
                <a:srgbClr val="000000"/>
              </a:buClr>
              <a:buSzPts val="1700"/>
              <a:buFont typeface="Arial"/>
              <a:buNone/>
            </a:pPr>
            <a:r>
              <a:t/>
            </a:r>
            <a:endParaRPr i="0" sz="1600" u="none" cap="none" strike="noStrike">
              <a:solidFill>
                <a:schemeClr val="lt1"/>
              </a:solidFill>
              <a:latin typeface="Lato"/>
              <a:ea typeface="Lato"/>
              <a:cs typeface="Lato"/>
              <a:sym typeface="Lato"/>
            </a:endParaRPr>
          </a:p>
          <a:p>
            <a:pPr indent="-330200" lvl="0" marL="457200" marR="0" rtl="0" algn="l">
              <a:lnSpc>
                <a:spcPct val="100000"/>
              </a:lnSpc>
              <a:spcBef>
                <a:spcPts val="0"/>
              </a:spcBef>
              <a:spcAft>
                <a:spcPts val="0"/>
              </a:spcAft>
              <a:buClr>
                <a:schemeClr val="lt1"/>
              </a:buClr>
              <a:buSzPts val="1600"/>
              <a:buFont typeface="Lato"/>
              <a:buChar char="●"/>
            </a:pPr>
            <a:r>
              <a:rPr i="0" lang="en-GB" sz="1600" u="none" cap="none" strike="noStrike">
                <a:solidFill>
                  <a:schemeClr val="lt1"/>
                </a:solidFill>
                <a:latin typeface="Lato"/>
                <a:ea typeface="Lato"/>
                <a:cs typeface="Lato"/>
                <a:sym typeface="Lato"/>
              </a:rPr>
              <a:t>Classing people as </a:t>
            </a:r>
            <a:r>
              <a:rPr i="0" lang="en-GB" sz="1600" u="none" cap="none" strike="noStrike">
                <a:solidFill>
                  <a:schemeClr val="lt1"/>
                </a:solidFill>
                <a:latin typeface="Lato"/>
                <a:ea typeface="Lato"/>
                <a:cs typeface="Lato"/>
                <a:sym typeface="Lato"/>
                <a:extLst>
                  <a:ext uri="http://customooxmlschemas.google.com/">
                    <go:slidesCustomData xmlns:go="http://customooxmlschemas.google.com/" textRoundtripDataId="5"/>
                  </a:ext>
                </a:extLst>
              </a:rPr>
              <a:t>contractors</a:t>
            </a:r>
            <a:r>
              <a:rPr i="0" lang="en-GB" sz="1600" u="none" cap="none" strike="noStrike">
                <a:solidFill>
                  <a:schemeClr val="lt1"/>
                </a:solidFill>
                <a:latin typeface="Lato"/>
                <a:ea typeface="Lato"/>
                <a:cs typeface="Lato"/>
                <a:sym typeface="Lato"/>
              </a:rPr>
              <a:t> rather than employees would allow these businesses to reduce costs and increase profits</a:t>
            </a:r>
            <a:endParaRPr i="0" sz="1600" u="none" cap="none" strike="noStrike">
              <a:solidFill>
                <a:schemeClr val="lt1"/>
              </a:solidFill>
              <a:latin typeface="Lato"/>
              <a:ea typeface="Lato"/>
              <a:cs typeface="Lato"/>
              <a:sym typeface="Lato"/>
            </a:endParaRPr>
          </a:p>
          <a:p>
            <a:pPr indent="0" lvl="0" marL="457200" marR="0" rtl="0" algn="l">
              <a:lnSpc>
                <a:spcPct val="100000"/>
              </a:lnSpc>
              <a:spcBef>
                <a:spcPts val="0"/>
              </a:spcBef>
              <a:spcAft>
                <a:spcPts val="0"/>
              </a:spcAft>
              <a:buClr>
                <a:srgbClr val="000000"/>
              </a:buClr>
              <a:buSzPts val="1700"/>
              <a:buFont typeface="Arial"/>
              <a:buNone/>
            </a:pPr>
            <a:r>
              <a:t/>
            </a:r>
            <a:endParaRPr i="0" sz="1600" u="none" cap="none" strike="noStrike">
              <a:solidFill>
                <a:schemeClr val="lt1"/>
              </a:solidFill>
              <a:latin typeface="Lato"/>
              <a:ea typeface="Lato"/>
              <a:cs typeface="Lato"/>
              <a:sym typeface="Lato"/>
            </a:endParaRPr>
          </a:p>
          <a:p>
            <a:pPr indent="-330200" lvl="0" marL="457200" marR="0" rtl="0" algn="l">
              <a:lnSpc>
                <a:spcPct val="100000"/>
              </a:lnSpc>
              <a:spcBef>
                <a:spcPts val="0"/>
              </a:spcBef>
              <a:spcAft>
                <a:spcPts val="0"/>
              </a:spcAft>
              <a:buClr>
                <a:schemeClr val="lt1"/>
              </a:buClr>
              <a:buSzPts val="1600"/>
              <a:buFont typeface="Lato"/>
              <a:buChar char="●"/>
            </a:pPr>
            <a:r>
              <a:rPr i="0" lang="en-GB" sz="1600" u="none" cap="none" strike="noStrike">
                <a:solidFill>
                  <a:schemeClr val="lt1"/>
                </a:solidFill>
                <a:latin typeface="Lato"/>
                <a:ea typeface="Lato"/>
                <a:cs typeface="Lato"/>
                <a:sym typeface="Lato"/>
              </a:rPr>
              <a:t>Courts will sometimes assess the reality of the relationship between the worker and the company, rather than solely looking at the contract between the two</a:t>
            </a:r>
            <a:endParaRPr i="0" sz="1600" u="none" cap="none" strike="noStrike">
              <a:solidFill>
                <a:schemeClr val="lt1"/>
              </a:solidFill>
              <a:latin typeface="Lato"/>
              <a:ea typeface="Lato"/>
              <a:cs typeface="Lato"/>
              <a:sym typeface="Lato"/>
            </a:endParaRPr>
          </a:p>
          <a:p>
            <a:pPr indent="0" lvl="0" marL="457200" marR="0" rtl="0" algn="l">
              <a:lnSpc>
                <a:spcPct val="100000"/>
              </a:lnSpc>
              <a:spcBef>
                <a:spcPts val="0"/>
              </a:spcBef>
              <a:spcAft>
                <a:spcPts val="0"/>
              </a:spcAft>
              <a:buClr>
                <a:srgbClr val="000000"/>
              </a:buClr>
              <a:buSzPts val="1700"/>
              <a:buFont typeface="Arial"/>
              <a:buNone/>
            </a:pPr>
            <a:r>
              <a:t/>
            </a:r>
            <a:endParaRPr i="0" sz="1600" u="none" cap="none" strike="noStrike">
              <a:solidFill>
                <a:schemeClr val="lt1"/>
              </a:solidFill>
              <a:latin typeface="Lato"/>
              <a:ea typeface="Lato"/>
              <a:cs typeface="Lato"/>
              <a:sym typeface="Lato"/>
            </a:endParaRPr>
          </a:p>
          <a:p>
            <a:pPr indent="-330200" lvl="0" marL="457200" marR="0" rtl="0" algn="l">
              <a:lnSpc>
                <a:spcPct val="100000"/>
              </a:lnSpc>
              <a:spcBef>
                <a:spcPts val="0"/>
              </a:spcBef>
              <a:spcAft>
                <a:spcPts val="0"/>
              </a:spcAft>
              <a:buClr>
                <a:schemeClr val="lt1"/>
              </a:buClr>
              <a:buSzPts val="1600"/>
              <a:buFont typeface="Lato"/>
              <a:buChar char="●"/>
            </a:pPr>
            <a:r>
              <a:rPr i="0" lang="en-GB" sz="1600" u="none" cap="none" strike="noStrike">
                <a:solidFill>
                  <a:schemeClr val="lt1"/>
                </a:solidFill>
                <a:latin typeface="Lato"/>
                <a:ea typeface="Lato"/>
                <a:cs typeface="Lato"/>
                <a:sym typeface="Lato"/>
              </a:rPr>
              <a:t>If an organisation can easily </a:t>
            </a:r>
            <a:r>
              <a:rPr i="0" lang="en-GB" sz="1600" u="none" cap="none" strike="noStrike">
                <a:solidFill>
                  <a:schemeClr val="lt1"/>
                </a:solidFill>
                <a:latin typeface="Lato"/>
                <a:ea typeface="Lato"/>
                <a:cs typeface="Lato"/>
                <a:sym typeface="Lato"/>
                <a:extLst>
                  <a:ext uri="http://customooxmlschemas.google.com/">
                    <go:slidesCustomData xmlns:go="http://customooxmlschemas.google.com/" textRoundtripDataId="6"/>
                  </a:ext>
                </a:extLst>
              </a:rPr>
              <a:t>use a </a:t>
            </a:r>
            <a:r>
              <a:rPr i="0" lang="en-GB" sz="1600" u="none" cap="none" strike="noStrike">
                <a:solidFill>
                  <a:schemeClr val="lt1"/>
                </a:solidFill>
                <a:latin typeface="Lato"/>
                <a:ea typeface="Lato"/>
                <a:cs typeface="Lato"/>
                <a:sym typeface="Lato"/>
              </a:rPr>
              <a:t>an alternative method or person to complete work, it is unlikely that they will be seen as a worker in the eyes of the law, and as such will not have access to certain workers’ rights</a:t>
            </a:r>
            <a:endParaRPr i="0" sz="1600" u="none" cap="none" strike="noStrike">
              <a:solidFill>
                <a:schemeClr val="lt1"/>
              </a:solidFill>
              <a:latin typeface="Lato"/>
              <a:ea typeface="Lato"/>
              <a:cs typeface="Lato"/>
              <a:sym typeface="Lato"/>
            </a:endParaRPr>
          </a:p>
          <a:p>
            <a:pPr indent="-330200" lvl="1" marL="914400" marR="0" rtl="0" algn="l">
              <a:lnSpc>
                <a:spcPct val="100000"/>
              </a:lnSpc>
              <a:spcBef>
                <a:spcPts val="0"/>
              </a:spcBef>
              <a:spcAft>
                <a:spcPts val="0"/>
              </a:spcAft>
              <a:buClr>
                <a:schemeClr val="lt1"/>
              </a:buClr>
              <a:buSzPts val="1600"/>
              <a:buFont typeface="Lato"/>
              <a:buChar char="○"/>
            </a:pPr>
            <a:r>
              <a:rPr i="0" lang="en-GB" sz="1600" u="none" cap="none" strike="noStrike">
                <a:solidFill>
                  <a:schemeClr val="lt1"/>
                </a:solidFill>
                <a:latin typeface="Lato"/>
                <a:ea typeface="Lato"/>
                <a:cs typeface="Lato"/>
                <a:sym typeface="Lato"/>
              </a:rPr>
              <a:t>This is the key difference between the Deliveroo and Stuart Delivery cases </a:t>
            </a:r>
            <a:endParaRPr i="0" sz="16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700"/>
              <a:buFont typeface="Arial"/>
              <a:buNone/>
            </a:pPr>
            <a:r>
              <a:t/>
            </a:r>
            <a:endParaRPr i="0" sz="16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700"/>
              <a:buFont typeface="Arial"/>
              <a:buNone/>
            </a:pPr>
            <a:r>
              <a:t/>
            </a:r>
            <a:endParaRPr b="0" i="0" sz="17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700"/>
              <a:buFont typeface="Arial"/>
              <a:buNone/>
            </a:pPr>
            <a:r>
              <a:t/>
            </a:r>
            <a:endParaRPr b="0" i="0" sz="1700" u="none" cap="none" strike="noStrike">
              <a:solidFill>
                <a:schemeClr val="lt1"/>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307" name="Shape 307"/>
        <p:cNvGrpSpPr/>
        <p:nvPr/>
      </p:nvGrpSpPr>
      <p:grpSpPr>
        <a:xfrm>
          <a:off x="0" y="0"/>
          <a:ext cx="0" cy="0"/>
          <a:chOff x="0" y="0"/>
          <a:chExt cx="0" cy="0"/>
        </a:xfrm>
      </p:grpSpPr>
      <p:sp>
        <p:nvSpPr>
          <p:cNvPr id="308" name="Google Shape;308;p24"/>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Clr>
                <a:srgbClr val="000000"/>
              </a:buClr>
              <a:buSzPts val="1000"/>
              <a:buFont typeface="Arial"/>
              <a:buNone/>
            </a:pPr>
            <a:fld id="{00000000-1234-1234-1234-123412341234}" type="slidenum">
              <a:rPr lang="en-GB"/>
              <a:t>‹#›</a:t>
            </a:fld>
            <a:endParaRPr/>
          </a:p>
        </p:txBody>
      </p:sp>
      <p:sp>
        <p:nvSpPr>
          <p:cNvPr id="309" name="Google Shape;309;p24"/>
          <p:cNvSpPr txBox="1"/>
          <p:nvPr/>
        </p:nvSpPr>
        <p:spPr>
          <a:xfrm>
            <a:off x="0" y="999213"/>
            <a:ext cx="9144000" cy="960600"/>
          </a:xfrm>
          <a:prstGeom prst="rect">
            <a:avLst/>
          </a:prstGeom>
          <a:noFill/>
          <a:ln>
            <a:noFill/>
          </a:ln>
        </p:spPr>
        <p:txBody>
          <a:bodyPr anchorCtr="0" anchor="t" bIns="91425" lIns="91425" spcFirstLastPara="1" rIns="91425" wrap="square" tIns="91425">
            <a:spAutoFit/>
          </a:bodyPr>
          <a:lstStyle/>
          <a:p>
            <a:pPr indent="0" lvl="0" marL="0" marR="0" rtl="0" algn="ctr">
              <a:lnSpc>
                <a:spcPct val="90000"/>
              </a:lnSpc>
              <a:spcBef>
                <a:spcPts val="0"/>
              </a:spcBef>
              <a:spcAft>
                <a:spcPts val="0"/>
              </a:spcAft>
              <a:buClr>
                <a:srgbClr val="000000"/>
              </a:buClr>
              <a:buSzPts val="8000"/>
              <a:buFont typeface="Arial"/>
              <a:buNone/>
            </a:pPr>
            <a:r>
              <a:rPr b="1" i="0" lang="en-GB" sz="5600" u="none" cap="none" strike="noStrike">
                <a:solidFill>
                  <a:schemeClr val="lt1"/>
                </a:solidFill>
                <a:latin typeface="Lato Black"/>
                <a:ea typeface="Lato Black"/>
                <a:cs typeface="Lato Black"/>
                <a:sym typeface="Lato Black"/>
              </a:rPr>
              <a:t>Any questions?</a:t>
            </a:r>
            <a:endParaRPr b="1" i="0" sz="5600" u="none" cap="none" strike="noStrike">
              <a:solidFill>
                <a:schemeClr val="accent2"/>
              </a:solidFill>
              <a:latin typeface="Lato Black"/>
              <a:ea typeface="Lato Black"/>
              <a:cs typeface="Lato Black"/>
              <a:sym typeface="Lato Black"/>
            </a:endParaRPr>
          </a:p>
        </p:txBody>
      </p:sp>
      <p:sp>
        <p:nvSpPr>
          <p:cNvPr id="310" name="Google Shape;310;p24"/>
          <p:cNvSpPr/>
          <p:nvPr/>
        </p:nvSpPr>
        <p:spPr>
          <a:xfrm>
            <a:off x="3806600" y="2159450"/>
            <a:ext cx="1734900" cy="1483800"/>
          </a:xfrm>
          <a:prstGeom prst="rect">
            <a:avLst/>
          </a:prstGeom>
          <a:solidFill>
            <a:srgbClr val="FF802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600"/>
              <a:buFont typeface="Arial"/>
              <a:buNone/>
            </a:pPr>
            <a:r>
              <a:rPr b="0" i="0" lang="en-GB" sz="9600" u="none" cap="none" strike="noStrike">
                <a:solidFill>
                  <a:srgbClr val="000000"/>
                </a:solidFill>
                <a:latin typeface="Lato Black"/>
                <a:ea typeface="Lato Black"/>
                <a:cs typeface="Lato Black"/>
                <a:sym typeface="Lato Black"/>
              </a:rPr>
              <a:t>?</a:t>
            </a:r>
            <a:endParaRPr b="0" i="0" sz="9600" u="none" cap="none" strike="noStrike">
              <a:solidFill>
                <a:srgbClr val="000000"/>
              </a:solidFill>
              <a:latin typeface="Lato Black"/>
              <a:ea typeface="Lato Black"/>
              <a:cs typeface="Lato Black"/>
              <a:sym typeface="Lato Black"/>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sp>
        <p:nvSpPr>
          <p:cNvPr id="315" name="Google Shape;315;g26dc8f22162_0_38"/>
          <p:cNvSpPr/>
          <p:nvPr/>
        </p:nvSpPr>
        <p:spPr>
          <a:xfrm>
            <a:off x="6177825" y="1336453"/>
            <a:ext cx="2846400" cy="1455900"/>
          </a:xfrm>
          <a:prstGeom prst="rect">
            <a:avLst/>
          </a:prstGeom>
          <a:no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6" name="Google Shape;316;g26dc8f22162_0_38"/>
          <p:cNvSpPr txBox="1"/>
          <p:nvPr/>
        </p:nvSpPr>
        <p:spPr>
          <a:xfrm>
            <a:off x="152000" y="3051350"/>
            <a:ext cx="8872200" cy="738900"/>
          </a:xfrm>
          <a:prstGeom prst="rect">
            <a:avLst/>
          </a:prstGeom>
          <a:noFill/>
          <a:ln cap="flat" cmpd="sng" w="19050">
            <a:solidFill>
              <a:schemeClr val="accent2"/>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800"/>
              <a:buFont typeface="Arial"/>
              <a:buNone/>
            </a:pPr>
            <a:r>
              <a:rPr b="1" i="0" lang="en-GB" sz="1800" u="none" cap="none" strike="noStrike">
                <a:solidFill>
                  <a:schemeClr val="accent2"/>
                </a:solidFill>
                <a:latin typeface="Lato"/>
                <a:ea typeface="Lato"/>
                <a:cs typeface="Lato"/>
                <a:sym typeface="Lato"/>
              </a:rPr>
              <a:t>At school, you can speak with an adult you trust. </a:t>
            </a:r>
            <a:endParaRPr b="1" i="0" sz="1800" u="none" cap="none" strike="noStrike">
              <a:solidFill>
                <a:schemeClr val="accent2"/>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800"/>
              <a:buFont typeface="Arial"/>
              <a:buNone/>
            </a:pPr>
            <a:r>
              <a:rPr b="1" i="0" lang="en-GB" sz="1800" u="none" cap="none" strike="noStrike">
                <a:solidFill>
                  <a:schemeClr val="accent2"/>
                </a:solidFill>
                <a:latin typeface="Lato"/>
                <a:ea typeface="Lato"/>
                <a:cs typeface="Lato"/>
                <a:sym typeface="Lato"/>
              </a:rPr>
              <a:t>This could be your form tutor, head of year or the school’s safeguarding officer</a:t>
            </a:r>
            <a:endParaRPr b="1" i="0" sz="1800" u="none" cap="none" strike="noStrike">
              <a:solidFill>
                <a:schemeClr val="accent2"/>
              </a:solidFill>
              <a:latin typeface="Lato"/>
              <a:ea typeface="Lato"/>
              <a:cs typeface="Lato"/>
              <a:sym typeface="Lato"/>
            </a:endParaRPr>
          </a:p>
        </p:txBody>
      </p:sp>
      <p:sp>
        <p:nvSpPr>
          <p:cNvPr id="317" name="Google Shape;317;g26dc8f22162_0_38"/>
          <p:cNvSpPr txBox="1"/>
          <p:nvPr>
            <p:ph idx="4294967295" type="sldNum"/>
          </p:nvPr>
        </p:nvSpPr>
        <p:spPr>
          <a:xfrm>
            <a:off x="8595309" y="303951"/>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Clr>
                <a:srgbClr val="000000"/>
              </a:buClr>
              <a:buSzPts val="1000"/>
              <a:buFont typeface="Arial"/>
              <a:buNone/>
            </a:pPr>
            <a:r>
              <a:rPr b="1" lang="en-GB" sz="1400">
                <a:latin typeface="Lato"/>
                <a:ea typeface="Lato"/>
                <a:cs typeface="Lato"/>
                <a:sym typeface="Lato"/>
              </a:rPr>
              <a:t>24</a:t>
            </a:r>
            <a:endParaRPr b="1" sz="1400">
              <a:latin typeface="Lato"/>
              <a:ea typeface="Lato"/>
              <a:cs typeface="Lato"/>
              <a:sym typeface="Lato"/>
            </a:endParaRPr>
          </a:p>
        </p:txBody>
      </p:sp>
      <p:grpSp>
        <p:nvGrpSpPr>
          <p:cNvPr id="318" name="Google Shape;318;g26dc8f22162_0_38"/>
          <p:cNvGrpSpPr/>
          <p:nvPr/>
        </p:nvGrpSpPr>
        <p:grpSpPr>
          <a:xfrm>
            <a:off x="3164826" y="1336428"/>
            <a:ext cx="2846301" cy="1455957"/>
            <a:chOff x="3237025" y="1184050"/>
            <a:chExt cx="2914500" cy="2094300"/>
          </a:xfrm>
        </p:grpSpPr>
        <p:sp>
          <p:nvSpPr>
            <p:cNvPr id="319" name="Google Shape;319;g26dc8f22162_0_38"/>
            <p:cNvSpPr/>
            <p:nvPr/>
          </p:nvSpPr>
          <p:spPr>
            <a:xfrm>
              <a:off x="3237025" y="1184050"/>
              <a:ext cx="2914500" cy="2094300"/>
            </a:xfrm>
            <a:prstGeom prst="rect">
              <a:avLst/>
            </a:prstGeom>
            <a:no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20" name="Google Shape;320;g26dc8f22162_0_38"/>
            <p:cNvSpPr txBox="1"/>
            <p:nvPr/>
          </p:nvSpPr>
          <p:spPr>
            <a:xfrm>
              <a:off x="4896416" y="1358600"/>
              <a:ext cx="1204200" cy="12885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200"/>
                </a:spcBef>
                <a:spcAft>
                  <a:spcPts val="1200"/>
                </a:spcAft>
                <a:buClr>
                  <a:srgbClr val="000000"/>
                </a:buClr>
                <a:buSzPts val="1300"/>
                <a:buFont typeface="Arial"/>
                <a:buNone/>
              </a:pPr>
              <a:r>
                <a:rPr lang="en-GB">
                  <a:solidFill>
                    <a:schemeClr val="lt1"/>
                  </a:solidFill>
                  <a:latin typeface="Lato"/>
                  <a:ea typeface="Lato"/>
                  <a:cs typeface="Lato"/>
                  <a:sym typeface="Lato"/>
                </a:rPr>
                <a:t>Money Helper - </a:t>
              </a:r>
              <a:r>
                <a:rPr lang="en-GB" u="sng">
                  <a:solidFill>
                    <a:schemeClr val="lt1"/>
                  </a:solidFill>
                  <a:latin typeface="Lato"/>
                  <a:ea typeface="Lato"/>
                  <a:cs typeface="Lato"/>
                  <a:sym typeface="Lato"/>
                  <a:hlinkClick r:id="rId3">
                    <a:extLst>
                      <a:ext uri="{A12FA001-AC4F-418D-AE19-62706E023703}">
                        <ahyp:hlinkClr val="tx"/>
                      </a:ext>
                    </a:extLst>
                  </a:hlinkClick>
                </a:rPr>
                <a:t>Work</a:t>
              </a:r>
              <a:endParaRPr b="0" i="0" u="none" cap="none" strike="noStrike">
                <a:solidFill>
                  <a:schemeClr val="lt1"/>
                </a:solidFill>
                <a:latin typeface="Lato"/>
                <a:ea typeface="Lato"/>
                <a:cs typeface="Lato"/>
                <a:sym typeface="Lato"/>
              </a:endParaRPr>
            </a:p>
          </p:txBody>
        </p:sp>
      </p:grpSp>
      <p:grpSp>
        <p:nvGrpSpPr>
          <p:cNvPr id="321" name="Google Shape;321;g26dc8f22162_0_38"/>
          <p:cNvGrpSpPr/>
          <p:nvPr/>
        </p:nvGrpSpPr>
        <p:grpSpPr>
          <a:xfrm>
            <a:off x="152000" y="1336318"/>
            <a:ext cx="2846301" cy="1455957"/>
            <a:chOff x="463400" y="1321175"/>
            <a:chExt cx="2914500" cy="2094300"/>
          </a:xfrm>
        </p:grpSpPr>
        <p:sp>
          <p:nvSpPr>
            <p:cNvPr id="322" name="Google Shape;322;g26dc8f22162_0_38"/>
            <p:cNvSpPr/>
            <p:nvPr/>
          </p:nvSpPr>
          <p:spPr>
            <a:xfrm>
              <a:off x="463400" y="1321175"/>
              <a:ext cx="2914500" cy="2094300"/>
            </a:xfrm>
            <a:prstGeom prst="rect">
              <a:avLst/>
            </a:prstGeom>
            <a:no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3" name="Google Shape;323;g26dc8f22162_0_38"/>
            <p:cNvSpPr txBox="1"/>
            <p:nvPr/>
          </p:nvSpPr>
          <p:spPr>
            <a:xfrm>
              <a:off x="1284136" y="1648293"/>
              <a:ext cx="2032200" cy="5757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200"/>
                </a:spcBef>
                <a:spcAft>
                  <a:spcPts val="1200"/>
                </a:spcAft>
                <a:buClr>
                  <a:srgbClr val="000000"/>
                </a:buClr>
                <a:buSzPts val="1300"/>
                <a:buFont typeface="Arial"/>
                <a:buNone/>
              </a:pPr>
              <a:r>
                <a:rPr lang="en-GB">
                  <a:solidFill>
                    <a:schemeClr val="lt1"/>
                  </a:solidFill>
                  <a:latin typeface="Lato"/>
                  <a:ea typeface="Lato"/>
                  <a:cs typeface="Lato"/>
                  <a:sym typeface="Lato"/>
                </a:rPr>
                <a:t>Citizens Advice - </a:t>
              </a:r>
              <a:r>
                <a:rPr lang="en-GB" u="sng">
                  <a:solidFill>
                    <a:schemeClr val="lt1"/>
                  </a:solidFill>
                  <a:latin typeface="Lato"/>
                  <a:ea typeface="Lato"/>
                  <a:cs typeface="Lato"/>
                  <a:sym typeface="Lato"/>
                  <a:hlinkClick r:id="rId4">
                    <a:extLst>
                      <a:ext uri="{A12FA001-AC4F-418D-AE19-62706E023703}">
                        <ahyp:hlinkClr val="tx"/>
                      </a:ext>
                    </a:extLst>
                  </a:hlinkClick>
                </a:rPr>
                <a:t>Work</a:t>
              </a:r>
              <a:endParaRPr i="0" u="none" cap="none" strike="noStrike">
                <a:solidFill>
                  <a:schemeClr val="lt1"/>
                </a:solidFill>
                <a:latin typeface="Lato"/>
                <a:ea typeface="Lato"/>
                <a:cs typeface="Lato"/>
                <a:sym typeface="Lato"/>
              </a:endParaRPr>
            </a:p>
          </p:txBody>
        </p:sp>
        <p:pic>
          <p:nvPicPr>
            <p:cNvPr id="324" name="Google Shape;324;g26dc8f22162_0_38"/>
            <p:cNvPicPr preferRelativeResize="0"/>
            <p:nvPr/>
          </p:nvPicPr>
          <p:blipFill rotWithShape="1">
            <a:blip r:embed="rId5">
              <a:alphaModFix/>
            </a:blip>
            <a:srcRect b="0" l="0" r="0" t="0"/>
            <a:stretch/>
          </p:blipFill>
          <p:spPr>
            <a:xfrm>
              <a:off x="532125" y="1499913"/>
              <a:ext cx="813554" cy="928675"/>
            </a:xfrm>
            <a:prstGeom prst="rect">
              <a:avLst/>
            </a:prstGeom>
            <a:noFill/>
            <a:ln>
              <a:noFill/>
            </a:ln>
          </p:spPr>
        </p:pic>
      </p:grpSp>
      <p:pic>
        <p:nvPicPr>
          <p:cNvPr id="325" name="Google Shape;325;g26dc8f22162_0_38"/>
          <p:cNvPicPr preferRelativeResize="0"/>
          <p:nvPr/>
        </p:nvPicPr>
        <p:blipFill rotWithShape="1">
          <a:blip r:embed="rId6">
            <a:alphaModFix/>
          </a:blip>
          <a:srcRect b="0" l="0" r="0" t="0"/>
          <a:stretch/>
        </p:blipFill>
        <p:spPr>
          <a:xfrm>
            <a:off x="3316625" y="1588813"/>
            <a:ext cx="1390650" cy="733425"/>
          </a:xfrm>
          <a:prstGeom prst="rect">
            <a:avLst/>
          </a:prstGeom>
          <a:noFill/>
          <a:ln cap="flat" cmpd="sng" w="28575">
            <a:solidFill>
              <a:srgbClr val="FF8022"/>
            </a:solidFill>
            <a:prstDash val="solid"/>
            <a:round/>
            <a:headEnd len="sm" w="sm" type="none"/>
            <a:tailEnd len="sm" w="sm" type="none"/>
          </a:ln>
        </p:spPr>
      </p:pic>
      <p:pic>
        <p:nvPicPr>
          <p:cNvPr id="326" name="Google Shape;326;g26dc8f22162_0_38"/>
          <p:cNvPicPr preferRelativeResize="0"/>
          <p:nvPr/>
        </p:nvPicPr>
        <p:blipFill rotWithShape="1">
          <a:blip r:embed="rId7">
            <a:alphaModFix/>
          </a:blip>
          <a:srcRect b="0" l="0" r="0" t="0"/>
          <a:stretch/>
        </p:blipFill>
        <p:spPr>
          <a:xfrm>
            <a:off x="6317000" y="1588825"/>
            <a:ext cx="1390650" cy="733425"/>
          </a:xfrm>
          <a:prstGeom prst="rect">
            <a:avLst/>
          </a:prstGeom>
          <a:noFill/>
          <a:ln cap="flat" cmpd="sng" w="28575">
            <a:solidFill>
              <a:schemeClr val="accent2"/>
            </a:solidFill>
            <a:prstDash val="solid"/>
            <a:round/>
            <a:headEnd len="sm" w="sm" type="none"/>
            <a:tailEnd len="sm" w="sm" type="none"/>
          </a:ln>
        </p:spPr>
      </p:pic>
      <p:sp>
        <p:nvSpPr>
          <p:cNvPr id="327" name="Google Shape;327;g26dc8f22162_0_38"/>
          <p:cNvSpPr txBox="1"/>
          <p:nvPr/>
        </p:nvSpPr>
        <p:spPr>
          <a:xfrm>
            <a:off x="7757180" y="1502750"/>
            <a:ext cx="1176000" cy="8958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200"/>
              </a:spcBef>
              <a:spcAft>
                <a:spcPts val="1200"/>
              </a:spcAft>
              <a:buClr>
                <a:srgbClr val="000000"/>
              </a:buClr>
              <a:buSzPts val="1300"/>
              <a:buFont typeface="Arial"/>
              <a:buNone/>
            </a:pPr>
            <a:r>
              <a:rPr lang="en-GB">
                <a:solidFill>
                  <a:schemeClr val="lt1"/>
                </a:solidFill>
                <a:latin typeface="Lato"/>
                <a:ea typeface="Lato"/>
                <a:cs typeface="Lato"/>
                <a:sym typeface="Lato"/>
              </a:rPr>
              <a:t>Gov UK - </a:t>
            </a:r>
            <a:r>
              <a:rPr lang="en-GB" u="sng">
                <a:solidFill>
                  <a:schemeClr val="lt1"/>
                </a:solidFill>
                <a:latin typeface="Lato"/>
                <a:ea typeface="Lato"/>
                <a:cs typeface="Lato"/>
                <a:sym typeface="Lato"/>
                <a:hlinkClick r:id="rId8">
                  <a:extLst>
                    <a:ext uri="{A12FA001-AC4F-418D-AE19-62706E023703}">
                      <ahyp:hlinkClr val="tx"/>
                    </a:ext>
                  </a:extLst>
                </a:hlinkClick>
              </a:rPr>
              <a:t>Workplace rights</a:t>
            </a:r>
            <a:r>
              <a:rPr lang="en-GB">
                <a:solidFill>
                  <a:schemeClr val="lt1"/>
                </a:solidFill>
                <a:latin typeface="Lato"/>
                <a:ea typeface="Lato"/>
                <a:cs typeface="Lato"/>
                <a:sym typeface="Lato"/>
              </a:rPr>
              <a:t> </a:t>
            </a:r>
            <a:endParaRPr i="0" u="none" cap="none" strike="noStrike">
              <a:solidFill>
                <a:schemeClr val="lt1"/>
              </a:solidFill>
              <a:latin typeface="Lato"/>
              <a:ea typeface="Lato"/>
              <a:cs typeface="Lato"/>
              <a:sym typeface="Lato"/>
            </a:endParaRPr>
          </a:p>
        </p:txBody>
      </p:sp>
      <p:sp>
        <p:nvSpPr>
          <p:cNvPr id="328" name="Google Shape;328;g26dc8f22162_0_38"/>
          <p:cNvSpPr txBox="1"/>
          <p:nvPr/>
        </p:nvSpPr>
        <p:spPr>
          <a:xfrm>
            <a:off x="110800" y="391125"/>
            <a:ext cx="84897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200"/>
              </a:spcBef>
              <a:spcAft>
                <a:spcPts val="1200"/>
              </a:spcAft>
              <a:buClr>
                <a:srgbClr val="000000"/>
              </a:buClr>
              <a:buSzPts val="1800"/>
              <a:buFont typeface="Arial"/>
              <a:buNone/>
            </a:pPr>
            <a:r>
              <a:rPr b="1" i="0" lang="en-GB" sz="1800" u="none" cap="none" strike="noStrike">
                <a:solidFill>
                  <a:srgbClr val="FFFFFF"/>
                </a:solidFill>
                <a:latin typeface="Lato"/>
                <a:ea typeface="Lato"/>
                <a:cs typeface="Lato"/>
                <a:sym typeface="Lato"/>
                <a:extLst>
                  <a:ext uri="http://customooxmlschemas.google.com/">
                    <go:slidesCustomData xmlns:go="http://customooxmlschemas.google.com/" textRoundtripDataId="7"/>
                  </a:ext>
                </a:extLst>
              </a:rPr>
              <a:t>Services available for people who have concerns about their </a:t>
            </a:r>
            <a:r>
              <a:rPr b="1" lang="en-GB" sz="1800">
                <a:solidFill>
                  <a:srgbClr val="FFFFFF"/>
                </a:solidFill>
                <a:latin typeface="Lato"/>
                <a:ea typeface="Lato"/>
                <a:cs typeface="Lato"/>
                <a:sym typeface="Lato"/>
              </a:rPr>
              <a:t>rights at work</a:t>
            </a:r>
            <a:endParaRPr b="0" i="0" sz="1400" u="none" cap="none" strike="noStrike">
              <a:solidFill>
                <a:srgbClr val="FFFFFF"/>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332" name="Shape 332"/>
        <p:cNvGrpSpPr/>
        <p:nvPr/>
      </p:nvGrpSpPr>
      <p:grpSpPr>
        <a:xfrm>
          <a:off x="0" y="0"/>
          <a:ext cx="0" cy="0"/>
          <a:chOff x="0" y="0"/>
          <a:chExt cx="0" cy="0"/>
        </a:xfrm>
      </p:grpSpPr>
      <p:sp>
        <p:nvSpPr>
          <p:cNvPr id="333" name="Google Shape;333;p26"/>
          <p:cNvSpPr txBox="1"/>
          <p:nvPr/>
        </p:nvSpPr>
        <p:spPr>
          <a:xfrm>
            <a:off x="462425" y="1142575"/>
            <a:ext cx="7875600" cy="25185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800"/>
              <a:buFont typeface="Arial"/>
              <a:buNone/>
            </a:pPr>
            <a:r>
              <a:rPr b="1" i="0" lang="en-GB" sz="1600" u="none" cap="none" strike="noStrike">
                <a:solidFill>
                  <a:schemeClr val="lt1"/>
                </a:solidFill>
                <a:latin typeface="Lato Black"/>
                <a:ea typeface="Lato Black"/>
                <a:cs typeface="Lato Black"/>
                <a:sym typeface="Lato Black"/>
              </a:rPr>
              <a:t>Articles to extend learning </a:t>
            </a:r>
            <a:endParaRPr b="1" i="0" sz="1600" u="none" cap="none" strike="noStrike">
              <a:solidFill>
                <a:schemeClr val="lt1"/>
              </a:solidFill>
              <a:latin typeface="Lato Black"/>
              <a:ea typeface="Lato Black"/>
              <a:cs typeface="Lato Black"/>
              <a:sym typeface="Lato Black"/>
            </a:endParaRPr>
          </a:p>
          <a:p>
            <a:pPr indent="0" lvl="0" marL="0" marR="0" rtl="0" algn="l">
              <a:lnSpc>
                <a:spcPct val="115000"/>
              </a:lnSpc>
              <a:spcBef>
                <a:spcPts val="0"/>
              </a:spcBef>
              <a:spcAft>
                <a:spcPts val="0"/>
              </a:spcAft>
              <a:buClr>
                <a:srgbClr val="000000"/>
              </a:buClr>
              <a:buSzPts val="1400"/>
              <a:buFont typeface="Arial"/>
              <a:buNone/>
            </a:pPr>
            <a:r>
              <a:rPr b="0" i="0" lang="en-GB" sz="1600" u="sng" cap="none" strike="noStrike">
                <a:solidFill>
                  <a:schemeClr val="lt1"/>
                </a:solidFill>
                <a:latin typeface="Arial"/>
                <a:ea typeface="Arial"/>
                <a:cs typeface="Arial"/>
                <a:sym typeface="Arial"/>
                <a:hlinkClick r:id="rId3">
                  <a:extLst>
                    <a:ext uri="{A12FA001-AC4F-418D-AE19-62706E023703}">
                      <ahyp:hlinkClr val="tx"/>
                    </a:ext>
                  </a:extLst>
                </a:hlinkClick>
              </a:rPr>
              <a:t>Self-employed gig workers holiday rights. </a:t>
            </a:r>
            <a:endParaRPr b="0" i="0" sz="1600" u="none" cap="none" strike="noStrike">
              <a:solidFill>
                <a:schemeClr val="lt1"/>
              </a:solidFill>
              <a:latin typeface="Lato"/>
              <a:ea typeface="Lato"/>
              <a:cs typeface="Lato"/>
              <a:sym typeface="Lato"/>
            </a:endParaRPr>
          </a:p>
          <a:p>
            <a:pPr indent="0" lvl="0" marL="0" marR="0" rtl="0" algn="l">
              <a:lnSpc>
                <a:spcPct val="115000"/>
              </a:lnSpc>
              <a:spcBef>
                <a:spcPts val="0"/>
              </a:spcBef>
              <a:spcAft>
                <a:spcPts val="0"/>
              </a:spcAft>
              <a:buClr>
                <a:srgbClr val="000000"/>
              </a:buClr>
              <a:buSzPts val="1400"/>
              <a:buFont typeface="Arial"/>
              <a:buNone/>
            </a:pPr>
            <a:r>
              <a:rPr b="0" i="0" lang="en-GB" sz="1600" u="sng" cap="none" strike="noStrike">
                <a:solidFill>
                  <a:schemeClr val="lt1"/>
                </a:solidFill>
                <a:latin typeface="Lato"/>
                <a:ea typeface="Lato"/>
                <a:cs typeface="Lato"/>
                <a:sym typeface="Lato"/>
                <a:hlinkClick r:id="rId4">
                  <a:extLst>
                    <a:ext uri="{A12FA001-AC4F-418D-AE19-62706E023703}">
                      <ahyp:hlinkClr val="tx"/>
                    </a:ext>
                  </a:extLst>
                </a:hlinkClick>
              </a:rPr>
              <a:t>Types of employment </a:t>
            </a:r>
            <a:endParaRPr b="0" i="0" sz="1600" u="none" cap="none" strike="noStrike">
              <a:solidFill>
                <a:schemeClr val="lt1"/>
              </a:solidFill>
              <a:latin typeface="Lato"/>
              <a:ea typeface="Lato"/>
              <a:cs typeface="Lato"/>
              <a:sym typeface="Lato"/>
            </a:endParaRPr>
          </a:p>
          <a:p>
            <a:pPr indent="0" lvl="0" marL="0" marR="0" rtl="0" algn="l">
              <a:lnSpc>
                <a:spcPct val="115000"/>
              </a:lnSpc>
              <a:spcBef>
                <a:spcPts val="0"/>
              </a:spcBef>
              <a:spcAft>
                <a:spcPts val="0"/>
              </a:spcAft>
              <a:buClr>
                <a:srgbClr val="000000"/>
              </a:buClr>
              <a:buSzPts val="1400"/>
              <a:buFont typeface="Arial"/>
              <a:buNone/>
            </a:pPr>
            <a:r>
              <a:t/>
            </a:r>
            <a:endParaRPr b="0" i="0" sz="1600" u="none" cap="none" strike="noStrike">
              <a:solidFill>
                <a:schemeClr val="lt1"/>
              </a:solidFill>
              <a:latin typeface="Lato"/>
              <a:ea typeface="Lato"/>
              <a:cs typeface="Lato"/>
              <a:sym typeface="Lato"/>
            </a:endParaRPr>
          </a:p>
          <a:p>
            <a:pPr indent="0" lvl="0" marL="0" marR="0" rtl="0" algn="l">
              <a:lnSpc>
                <a:spcPct val="115000"/>
              </a:lnSpc>
              <a:spcBef>
                <a:spcPts val="0"/>
              </a:spcBef>
              <a:spcAft>
                <a:spcPts val="0"/>
              </a:spcAft>
              <a:buClr>
                <a:srgbClr val="000000"/>
              </a:buClr>
              <a:buSzPts val="1400"/>
              <a:buFont typeface="Arial"/>
              <a:buNone/>
            </a:pPr>
            <a:r>
              <a:rPr b="0" i="0" lang="en-GB" sz="1600" u="none" cap="none" strike="noStrike">
                <a:solidFill>
                  <a:schemeClr val="lt1"/>
                </a:solidFill>
                <a:latin typeface="Lato"/>
                <a:ea typeface="Lato"/>
                <a:cs typeface="Lato"/>
                <a:sym typeface="Lato"/>
              </a:rPr>
              <a:t>Please visit the  FLIC learning hub - </a:t>
            </a:r>
            <a:r>
              <a:rPr b="0" i="0" lang="en-GB" sz="1600" u="sng" cap="none" strike="noStrike">
                <a:solidFill>
                  <a:schemeClr val="lt1"/>
                </a:solidFill>
                <a:latin typeface="Lato"/>
                <a:ea typeface="Lato"/>
                <a:cs typeface="Lato"/>
                <a:sym typeface="Lato"/>
                <a:hlinkClick r:id="rId5">
                  <a:extLst>
                    <a:ext uri="{A12FA001-AC4F-418D-AE19-62706E023703}">
                      <ahyp:hlinkClr val="tx"/>
                    </a:ext>
                  </a:extLst>
                </a:hlinkClick>
              </a:rPr>
              <a:t>https://ftflic.com/learning-hub/</a:t>
            </a:r>
            <a:r>
              <a:rPr b="0" i="0" lang="en-GB" sz="1600" u="none" cap="none" strike="noStrike">
                <a:solidFill>
                  <a:schemeClr val="lt1"/>
                </a:solidFill>
                <a:latin typeface="Lato"/>
                <a:ea typeface="Lato"/>
                <a:cs typeface="Lato"/>
                <a:sym typeface="Lato"/>
              </a:rPr>
              <a:t>  for further resources</a:t>
            </a:r>
            <a:endParaRPr b="0" i="0" sz="1600" u="none" cap="none" strike="noStrike">
              <a:solidFill>
                <a:schemeClr val="lt1"/>
              </a:solidFill>
              <a:latin typeface="Lato"/>
              <a:ea typeface="Lato"/>
              <a:cs typeface="Lato"/>
              <a:sym typeface="Lato"/>
            </a:endParaRPr>
          </a:p>
          <a:p>
            <a:pPr indent="0" lvl="0" marL="457200" marR="0" rtl="0" algn="l">
              <a:lnSpc>
                <a:spcPct val="123076"/>
              </a:lnSpc>
              <a:spcBef>
                <a:spcPts val="1200"/>
              </a:spcBef>
              <a:spcAft>
                <a:spcPts val="0"/>
              </a:spcAft>
              <a:buClr>
                <a:srgbClr val="000000"/>
              </a:buClr>
              <a:buSzPts val="1400"/>
              <a:buFont typeface="Arial"/>
              <a:buNone/>
            </a:pPr>
            <a:r>
              <a:t/>
            </a:r>
            <a:endParaRPr b="0" i="0" sz="1400" u="none" cap="none" strike="noStrike">
              <a:solidFill>
                <a:schemeClr val="lt1"/>
              </a:solidFill>
              <a:latin typeface="Lato"/>
              <a:ea typeface="Lato"/>
              <a:cs typeface="Lato"/>
              <a:sym typeface="Lato"/>
            </a:endParaRPr>
          </a:p>
          <a:p>
            <a:pPr indent="0" lvl="0" marL="0" marR="0" rtl="0" algn="l">
              <a:lnSpc>
                <a:spcPct val="115000"/>
              </a:lnSpc>
              <a:spcBef>
                <a:spcPts val="0"/>
              </a:spcBef>
              <a:spcAft>
                <a:spcPts val="0"/>
              </a:spcAft>
              <a:buClr>
                <a:srgbClr val="000000"/>
              </a:buClr>
              <a:buSzPts val="1400"/>
              <a:buFont typeface="Arial"/>
              <a:buNone/>
            </a:pPr>
            <a:r>
              <a:t/>
            </a:r>
            <a:endParaRPr b="0" i="0" sz="1400" u="none" cap="none" strike="noStrike">
              <a:solidFill>
                <a:schemeClr val="lt1"/>
              </a:solidFill>
              <a:latin typeface="Lato"/>
              <a:ea typeface="Lato"/>
              <a:cs typeface="Lato"/>
              <a:sym typeface="Lato"/>
            </a:endParaRPr>
          </a:p>
        </p:txBody>
      </p:sp>
      <p:sp>
        <p:nvSpPr>
          <p:cNvPr id="334" name="Google Shape;334;p26"/>
          <p:cNvSpPr txBox="1"/>
          <p:nvPr/>
        </p:nvSpPr>
        <p:spPr>
          <a:xfrm>
            <a:off x="1640100" y="403675"/>
            <a:ext cx="5863800" cy="6312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0"/>
              </a:spcBef>
              <a:spcAft>
                <a:spcPts val="0"/>
              </a:spcAft>
              <a:buClr>
                <a:srgbClr val="000000"/>
              </a:buClr>
              <a:buSzPts val="3600"/>
              <a:buFont typeface="Arial"/>
              <a:buNone/>
            </a:pPr>
            <a:r>
              <a:rPr b="1" i="0" lang="en-GB" sz="2900" u="none" cap="none" strike="noStrike">
                <a:solidFill>
                  <a:schemeClr val="lt1"/>
                </a:solidFill>
                <a:latin typeface="Lato"/>
                <a:ea typeface="Lato"/>
                <a:cs typeface="Lato"/>
                <a:sym typeface="Lato"/>
              </a:rPr>
              <a:t>Links to learn more!</a:t>
            </a:r>
            <a:endParaRPr b="1" i="0" sz="2900" u="none" cap="none" strike="noStrike">
              <a:solidFill>
                <a:srgbClr val="000000"/>
              </a:solidFill>
              <a:latin typeface="Lato"/>
              <a:ea typeface="Lato"/>
              <a:cs typeface="Lato"/>
              <a:sym typeface="Lato"/>
            </a:endParaRPr>
          </a:p>
        </p:txBody>
      </p:sp>
      <p:sp>
        <p:nvSpPr>
          <p:cNvPr id="335" name="Google Shape;335;p26"/>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Clr>
                <a:srgbClr val="000000"/>
              </a:buClr>
              <a:buSzPts val="1000"/>
              <a:buFont typeface="Arial"/>
              <a:buNone/>
            </a:pPr>
            <a:fld id="{00000000-1234-1234-1234-123412341234}" type="slidenum">
              <a:rPr lang="en-GB"/>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06" name="Shape 106"/>
        <p:cNvGrpSpPr/>
        <p:nvPr/>
      </p:nvGrpSpPr>
      <p:grpSpPr>
        <a:xfrm>
          <a:off x="0" y="0"/>
          <a:ext cx="0" cy="0"/>
          <a:chOff x="0" y="0"/>
          <a:chExt cx="0" cy="0"/>
        </a:xfrm>
      </p:grpSpPr>
      <p:sp>
        <p:nvSpPr>
          <p:cNvPr id="107" name="Google Shape;107;p3"/>
          <p:cNvSpPr txBox="1"/>
          <p:nvPr/>
        </p:nvSpPr>
        <p:spPr>
          <a:xfrm>
            <a:off x="360375" y="270375"/>
            <a:ext cx="8031000" cy="7812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3600"/>
              <a:buFont typeface="Arial"/>
              <a:buNone/>
            </a:pPr>
            <a:r>
              <a:rPr b="1" i="0" lang="en-GB" sz="2900" u="none" cap="none" strike="noStrike">
                <a:solidFill>
                  <a:schemeClr val="accent2"/>
                </a:solidFill>
                <a:latin typeface="Lato"/>
                <a:ea typeface="Lato"/>
                <a:cs typeface="Lato"/>
                <a:sym typeface="Lato"/>
              </a:rPr>
              <a:t>Having a respectful learning environment</a:t>
            </a:r>
            <a:endParaRPr b="1" i="0" sz="2900" u="none" cap="none" strike="noStrike">
              <a:solidFill>
                <a:schemeClr val="accent2"/>
              </a:solidFill>
              <a:latin typeface="Lato"/>
              <a:ea typeface="Lato"/>
              <a:cs typeface="Lato"/>
              <a:sym typeface="Lato"/>
            </a:endParaRPr>
          </a:p>
        </p:txBody>
      </p:sp>
      <p:sp>
        <p:nvSpPr>
          <p:cNvPr id="108" name="Google Shape;108;p3"/>
          <p:cNvSpPr txBox="1"/>
          <p:nvPr/>
        </p:nvSpPr>
        <p:spPr>
          <a:xfrm>
            <a:off x="324100" y="1254075"/>
            <a:ext cx="7638000" cy="1908600"/>
          </a:xfrm>
          <a:prstGeom prst="rect">
            <a:avLst/>
          </a:prstGeom>
          <a:noFill/>
          <a:ln>
            <a:noFill/>
          </a:ln>
        </p:spPr>
        <p:txBody>
          <a:bodyPr anchorCtr="0" anchor="t" bIns="91425" lIns="91425" spcFirstLastPara="1" rIns="91425" wrap="square" tIns="91425">
            <a:spAutoFit/>
          </a:bodyPr>
          <a:lstStyle/>
          <a:p>
            <a:pPr indent="-330200" lvl="0" marL="457200" marR="0" rtl="0" algn="l">
              <a:lnSpc>
                <a:spcPct val="150000"/>
              </a:lnSpc>
              <a:spcBef>
                <a:spcPts val="0"/>
              </a:spcBef>
              <a:spcAft>
                <a:spcPts val="0"/>
              </a:spcAft>
              <a:buClr>
                <a:schemeClr val="accent2"/>
              </a:buClr>
              <a:buSzPts val="1600"/>
              <a:buFont typeface="Lato"/>
              <a:buChar char="●"/>
            </a:pPr>
            <a:r>
              <a:rPr b="0" i="0" lang="en-GB" sz="1600" u="none" cap="none" strike="noStrike">
                <a:solidFill>
                  <a:schemeClr val="accent2"/>
                </a:solidFill>
                <a:latin typeface="Lato"/>
                <a:ea typeface="Lato"/>
                <a:cs typeface="Lato"/>
                <a:sym typeface="Lato"/>
              </a:rPr>
              <a:t>We will listen to each other respectfully</a:t>
            </a:r>
            <a:endParaRPr b="0" i="0" sz="1600" u="none" cap="none" strike="noStrike">
              <a:solidFill>
                <a:schemeClr val="accent2"/>
              </a:solidFill>
              <a:latin typeface="Lato"/>
              <a:ea typeface="Lato"/>
              <a:cs typeface="Lato"/>
              <a:sym typeface="Lato"/>
            </a:endParaRPr>
          </a:p>
          <a:p>
            <a:pPr indent="-330200" lvl="0" marL="457200" marR="0" rtl="0" algn="l">
              <a:lnSpc>
                <a:spcPct val="150000"/>
              </a:lnSpc>
              <a:spcBef>
                <a:spcPts val="0"/>
              </a:spcBef>
              <a:spcAft>
                <a:spcPts val="0"/>
              </a:spcAft>
              <a:buClr>
                <a:schemeClr val="accent2"/>
              </a:buClr>
              <a:buSzPts val="1600"/>
              <a:buFont typeface="Lato"/>
              <a:buChar char="●"/>
            </a:pPr>
            <a:r>
              <a:rPr b="0" i="0" lang="en-GB" sz="1600" u="none" cap="none" strike="noStrike">
                <a:solidFill>
                  <a:schemeClr val="accent2"/>
                </a:solidFill>
                <a:latin typeface="Lato"/>
                <a:ea typeface="Lato"/>
                <a:cs typeface="Lato"/>
                <a:sym typeface="Lato"/>
              </a:rPr>
              <a:t>We will avoid making judgements or assumptions about others</a:t>
            </a:r>
            <a:endParaRPr b="0" i="0" sz="1600" u="none" cap="none" strike="noStrike">
              <a:solidFill>
                <a:schemeClr val="accent2"/>
              </a:solidFill>
              <a:latin typeface="Lato"/>
              <a:ea typeface="Lato"/>
              <a:cs typeface="Lato"/>
              <a:sym typeface="Lato"/>
            </a:endParaRPr>
          </a:p>
          <a:p>
            <a:pPr indent="-330200" lvl="0" marL="457200" marR="0" rtl="0" algn="l">
              <a:lnSpc>
                <a:spcPct val="150000"/>
              </a:lnSpc>
              <a:spcBef>
                <a:spcPts val="0"/>
              </a:spcBef>
              <a:spcAft>
                <a:spcPts val="0"/>
              </a:spcAft>
              <a:buClr>
                <a:schemeClr val="accent2"/>
              </a:buClr>
              <a:buSzPts val="1600"/>
              <a:buFont typeface="Lato"/>
              <a:buChar char="●"/>
            </a:pPr>
            <a:r>
              <a:rPr b="0" i="0" lang="en-GB" sz="1600" u="none" cap="none" strike="noStrike">
                <a:solidFill>
                  <a:schemeClr val="accent2"/>
                </a:solidFill>
                <a:latin typeface="Lato"/>
                <a:ea typeface="Lato"/>
                <a:cs typeface="Lato"/>
                <a:sym typeface="Lato"/>
              </a:rPr>
              <a:t>We will comment on what has been said, not the person who has said it</a:t>
            </a:r>
            <a:endParaRPr b="0" i="0" sz="1600" u="none" cap="none" strike="noStrike">
              <a:solidFill>
                <a:schemeClr val="accent2"/>
              </a:solidFill>
              <a:latin typeface="Lato"/>
              <a:ea typeface="Lato"/>
              <a:cs typeface="Lato"/>
              <a:sym typeface="Lato"/>
            </a:endParaRPr>
          </a:p>
          <a:p>
            <a:pPr indent="-330200" lvl="0" marL="457200" marR="0" rtl="0" algn="l">
              <a:lnSpc>
                <a:spcPct val="150000"/>
              </a:lnSpc>
              <a:spcBef>
                <a:spcPts val="0"/>
              </a:spcBef>
              <a:spcAft>
                <a:spcPts val="0"/>
              </a:spcAft>
              <a:buClr>
                <a:schemeClr val="accent2"/>
              </a:buClr>
              <a:buSzPts val="1600"/>
              <a:buFont typeface="Lato"/>
              <a:buChar char="●"/>
            </a:pPr>
            <a:r>
              <a:rPr b="0" i="0" lang="en-GB" sz="1600" u="none" cap="none" strike="noStrike">
                <a:solidFill>
                  <a:schemeClr val="accent2"/>
                </a:solidFill>
                <a:latin typeface="Lato"/>
                <a:ea typeface="Lato"/>
                <a:cs typeface="Lato"/>
                <a:sym typeface="Lato"/>
              </a:rPr>
              <a:t>We won’t put anyone on the spot and we have the right to pass</a:t>
            </a:r>
            <a:endParaRPr b="0" i="0" sz="1600" u="none" cap="none" strike="noStrike">
              <a:solidFill>
                <a:schemeClr val="accent2"/>
              </a:solidFill>
              <a:latin typeface="Lato"/>
              <a:ea typeface="Lato"/>
              <a:cs typeface="Lato"/>
              <a:sym typeface="Lato"/>
            </a:endParaRPr>
          </a:p>
          <a:p>
            <a:pPr indent="-330200" lvl="0" marL="457200" marR="0" rtl="0" algn="l">
              <a:lnSpc>
                <a:spcPct val="150000"/>
              </a:lnSpc>
              <a:spcBef>
                <a:spcPts val="0"/>
              </a:spcBef>
              <a:spcAft>
                <a:spcPts val="0"/>
              </a:spcAft>
              <a:buClr>
                <a:schemeClr val="accent2"/>
              </a:buClr>
              <a:buSzPts val="1600"/>
              <a:buFont typeface="Lato"/>
              <a:buChar char="●"/>
            </a:pPr>
            <a:r>
              <a:rPr b="0" i="0" lang="en-GB" sz="1600" u="none" cap="none" strike="noStrike">
                <a:solidFill>
                  <a:schemeClr val="accent2"/>
                </a:solidFill>
                <a:latin typeface="Lato"/>
                <a:ea typeface="Lato"/>
                <a:cs typeface="Lato"/>
                <a:sym typeface="Lato"/>
              </a:rPr>
              <a:t>We will not share personal stories or ask personal questions</a:t>
            </a:r>
            <a:endParaRPr b="0" i="0" sz="1600" u="none" cap="none" strike="noStrike">
              <a:solidFill>
                <a:schemeClr val="accent2"/>
              </a:solidFill>
              <a:latin typeface="Lato"/>
              <a:ea typeface="Lato"/>
              <a:cs typeface="Lato"/>
              <a:sym typeface="Lato"/>
            </a:endParaRPr>
          </a:p>
        </p:txBody>
      </p:sp>
      <p:sp>
        <p:nvSpPr>
          <p:cNvPr id="109" name="Google Shape;109;p3"/>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Clr>
                <a:srgbClr val="000000"/>
              </a:buClr>
              <a:buSzPts val="1000"/>
              <a:buFont typeface="Arial"/>
              <a:buNone/>
            </a:pPr>
            <a:fld id="{00000000-1234-1234-1234-123412341234}" type="slidenum">
              <a:rPr lang="en-GB"/>
              <a:t>‹#›</a:t>
            </a:fld>
            <a:endParaRPr/>
          </a:p>
        </p:txBody>
      </p:sp>
      <p:sp>
        <p:nvSpPr>
          <p:cNvPr id="110" name="Google Shape;110;p3"/>
          <p:cNvSpPr txBox="1"/>
          <p:nvPr/>
        </p:nvSpPr>
        <p:spPr>
          <a:xfrm>
            <a:off x="418625" y="3452475"/>
            <a:ext cx="8242200" cy="677100"/>
          </a:xfrm>
          <a:prstGeom prst="rect">
            <a:avLst/>
          </a:prstGeom>
          <a:noFill/>
          <a:ln cap="flat" cmpd="sng" w="28575">
            <a:solidFill>
              <a:srgbClr val="FF8022"/>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600"/>
              <a:buFont typeface="Arial"/>
              <a:buNone/>
            </a:pPr>
            <a:r>
              <a:rPr b="1" i="0" lang="en-GB" sz="1600" u="none" cap="none" strike="noStrike">
                <a:solidFill>
                  <a:srgbClr val="FFFFFF"/>
                </a:solidFill>
                <a:latin typeface="Lato"/>
                <a:ea typeface="Lato"/>
                <a:cs typeface="Lato"/>
                <a:sym typeface="Lato"/>
              </a:rPr>
              <a:t>If there is a question that you do not wish to ask aloud, you can write it on a post-it note which will be collected throughout the session and answered at the end</a:t>
            </a:r>
            <a:endParaRPr b="1" i="0" sz="1600" u="none" cap="none" strike="noStrike">
              <a:solidFill>
                <a:srgbClr val="FFFFFF"/>
              </a:solidFill>
              <a:latin typeface="Lato"/>
              <a:ea typeface="Lato"/>
              <a:cs typeface="Lato"/>
              <a:sym typeface="Lat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14" name="Shape 114"/>
        <p:cNvGrpSpPr/>
        <p:nvPr/>
      </p:nvGrpSpPr>
      <p:grpSpPr>
        <a:xfrm>
          <a:off x="0" y="0"/>
          <a:ext cx="0" cy="0"/>
          <a:chOff x="0" y="0"/>
          <a:chExt cx="0" cy="0"/>
        </a:xfrm>
      </p:grpSpPr>
      <p:sp>
        <p:nvSpPr>
          <p:cNvPr id="115" name="Google Shape;115;g1b118decbe0_0_0"/>
          <p:cNvSpPr txBox="1"/>
          <p:nvPr/>
        </p:nvSpPr>
        <p:spPr>
          <a:xfrm>
            <a:off x="311700" y="3442550"/>
            <a:ext cx="8520600" cy="792600"/>
          </a:xfrm>
          <a:prstGeom prst="rect">
            <a:avLst/>
          </a:prstGeom>
          <a:noFill/>
          <a:ln>
            <a:noFill/>
          </a:ln>
        </p:spPr>
        <p:txBody>
          <a:bodyPr anchorCtr="0" anchor="t" bIns="91425" lIns="91425" spcFirstLastPara="1" rIns="91425" wrap="square" tIns="91425">
            <a:norm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595959"/>
              </a:solidFill>
              <a:latin typeface="Arial"/>
              <a:ea typeface="Arial"/>
              <a:cs typeface="Arial"/>
              <a:sym typeface="Arial"/>
            </a:endParaRPr>
          </a:p>
        </p:txBody>
      </p:sp>
      <p:sp>
        <p:nvSpPr>
          <p:cNvPr id="116" name="Google Shape;116;g1b118decbe0_0_0"/>
          <p:cNvSpPr txBox="1"/>
          <p:nvPr/>
        </p:nvSpPr>
        <p:spPr>
          <a:xfrm>
            <a:off x="439450" y="978750"/>
            <a:ext cx="6212100" cy="400200"/>
          </a:xfrm>
          <a:prstGeom prst="rect">
            <a:avLst/>
          </a:prstGeom>
          <a:noFill/>
          <a:ln>
            <a:noFill/>
          </a:ln>
        </p:spPr>
        <p:txBody>
          <a:bodyPr anchorCtr="0" anchor="b"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 name="Google Shape;117;g1b118decbe0_0_0"/>
          <p:cNvSpPr txBox="1"/>
          <p:nvPr/>
        </p:nvSpPr>
        <p:spPr>
          <a:xfrm>
            <a:off x="0" y="1491150"/>
            <a:ext cx="9144000" cy="28629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0"/>
              </a:spcBef>
              <a:spcAft>
                <a:spcPts val="0"/>
              </a:spcAft>
              <a:buClr>
                <a:srgbClr val="000000"/>
              </a:buClr>
              <a:buSzPts val="8000"/>
              <a:buFont typeface="Arial"/>
              <a:buNone/>
            </a:pPr>
            <a:r>
              <a:rPr b="0" i="0" lang="en-GB" sz="2400" u="none" cap="none" strike="noStrike">
                <a:solidFill>
                  <a:schemeClr val="lt1"/>
                </a:solidFill>
                <a:latin typeface="Lato"/>
                <a:ea typeface="Lato"/>
                <a:cs typeface="Lato"/>
                <a:sym typeface="Lato"/>
              </a:rPr>
              <a:t>Session 4:</a:t>
            </a:r>
            <a:endParaRPr b="0" i="0" sz="2400" u="none" cap="none" strike="noStrike">
              <a:solidFill>
                <a:schemeClr val="lt1"/>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3600"/>
              <a:buFont typeface="Arial"/>
              <a:buNone/>
            </a:pPr>
            <a:r>
              <a:rPr b="1" i="0" lang="en-GB" sz="4800" u="none" cap="none" strike="noStrike">
                <a:solidFill>
                  <a:schemeClr val="lt1"/>
                </a:solidFill>
                <a:latin typeface="Lato Black"/>
                <a:ea typeface="Lato Black"/>
                <a:cs typeface="Lato Black"/>
                <a:sym typeface="Lato Black"/>
              </a:rPr>
              <a:t>Understanding Gig Work and Your Rights</a:t>
            </a:r>
            <a:endParaRPr b="0" i="0" sz="2100" u="none" cap="none" strike="noStrike">
              <a:solidFill>
                <a:schemeClr val="lt1"/>
              </a:solidFill>
              <a:latin typeface="Lato"/>
              <a:ea typeface="Lato"/>
              <a:cs typeface="Lato"/>
              <a:sym typeface="Lato"/>
            </a:endParaRPr>
          </a:p>
          <a:p>
            <a:pPr indent="0" lvl="0" marL="0" marR="0" rtl="0" algn="ctr">
              <a:lnSpc>
                <a:spcPct val="90000"/>
              </a:lnSpc>
              <a:spcBef>
                <a:spcPts val="0"/>
              </a:spcBef>
              <a:spcAft>
                <a:spcPts val="0"/>
              </a:spcAft>
              <a:buClr>
                <a:srgbClr val="000000"/>
              </a:buClr>
              <a:buSzPts val="8000"/>
              <a:buFont typeface="Arial"/>
              <a:buNone/>
            </a:pPr>
            <a:r>
              <a:t/>
            </a:r>
            <a:endParaRPr b="1" i="0" sz="5600" u="none" cap="none" strike="noStrike">
              <a:solidFill>
                <a:schemeClr val="accent2"/>
              </a:solidFill>
              <a:latin typeface="Lato Black"/>
              <a:ea typeface="Lato Black"/>
              <a:cs typeface="Lato Black"/>
              <a:sym typeface="Lato Black"/>
            </a:endParaRPr>
          </a:p>
        </p:txBody>
      </p:sp>
      <p:sp>
        <p:nvSpPr>
          <p:cNvPr id="118" name="Google Shape;118;g1b118decbe0_0_0"/>
          <p:cNvSpPr txBox="1"/>
          <p:nvPr/>
        </p:nvSpPr>
        <p:spPr>
          <a:xfrm>
            <a:off x="8832300" y="338075"/>
            <a:ext cx="543300" cy="193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a:latin typeface="Lato"/>
                <a:ea typeface="Lato"/>
                <a:cs typeface="Lato"/>
                <a:sym typeface="Lato"/>
              </a:rPr>
              <a:t>4</a:t>
            </a:r>
            <a:endParaRPr b="1">
              <a:latin typeface="Lato"/>
              <a:ea typeface="Lato"/>
              <a:cs typeface="Lato"/>
              <a:sym typeface="Lat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22" name="Shape 122"/>
        <p:cNvGrpSpPr/>
        <p:nvPr/>
      </p:nvGrpSpPr>
      <p:grpSpPr>
        <a:xfrm>
          <a:off x="0" y="0"/>
          <a:ext cx="0" cy="0"/>
          <a:chOff x="0" y="0"/>
          <a:chExt cx="0" cy="0"/>
        </a:xfrm>
      </p:grpSpPr>
      <p:sp>
        <p:nvSpPr>
          <p:cNvPr id="123" name="Google Shape;123;p6"/>
          <p:cNvSpPr txBox="1"/>
          <p:nvPr/>
        </p:nvSpPr>
        <p:spPr>
          <a:xfrm>
            <a:off x="439450" y="978750"/>
            <a:ext cx="6212100" cy="400200"/>
          </a:xfrm>
          <a:prstGeom prst="rect">
            <a:avLst/>
          </a:prstGeom>
          <a:noFill/>
          <a:ln>
            <a:noFill/>
          </a:ln>
        </p:spPr>
        <p:txBody>
          <a:bodyPr anchorCtr="0" anchor="b"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 name="Google Shape;124;p6"/>
          <p:cNvSpPr txBox="1"/>
          <p:nvPr/>
        </p:nvSpPr>
        <p:spPr>
          <a:xfrm>
            <a:off x="360375" y="629075"/>
            <a:ext cx="79452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600"/>
              <a:buFont typeface="Arial"/>
              <a:buNone/>
            </a:pPr>
            <a:r>
              <a:rPr b="1" i="0" lang="en-GB" sz="2000" u="none" cap="none" strike="noStrike">
                <a:solidFill>
                  <a:schemeClr val="accent2"/>
                </a:solidFill>
                <a:latin typeface="Lato"/>
                <a:ea typeface="Lato"/>
                <a:cs typeface="Lato"/>
                <a:sym typeface="Lato"/>
              </a:rPr>
              <a:t>By the end of the session, I will be able to:</a:t>
            </a:r>
            <a:endParaRPr b="1" i="0" sz="2000" u="none" cap="none" strike="noStrike">
              <a:solidFill>
                <a:schemeClr val="accent2"/>
              </a:solidFill>
              <a:latin typeface="Lato"/>
              <a:ea typeface="Lato"/>
              <a:cs typeface="Lato"/>
              <a:sym typeface="Lato"/>
            </a:endParaRPr>
          </a:p>
        </p:txBody>
      </p:sp>
      <p:sp>
        <p:nvSpPr>
          <p:cNvPr id="125" name="Google Shape;125;p6"/>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Clr>
                <a:srgbClr val="000000"/>
              </a:buClr>
              <a:buSzPts val="1000"/>
              <a:buFont typeface="Arial"/>
              <a:buNone/>
            </a:pPr>
            <a:fld id="{00000000-1234-1234-1234-123412341234}" type="slidenum">
              <a:rPr lang="en-GB"/>
              <a:t>‹#›</a:t>
            </a:fld>
            <a:endParaRPr/>
          </a:p>
        </p:txBody>
      </p:sp>
      <p:sp>
        <p:nvSpPr>
          <p:cNvPr id="126" name="Google Shape;126;p6"/>
          <p:cNvSpPr txBox="1"/>
          <p:nvPr/>
        </p:nvSpPr>
        <p:spPr>
          <a:xfrm>
            <a:off x="488175" y="1431375"/>
            <a:ext cx="7945200" cy="3059700"/>
          </a:xfrm>
          <a:prstGeom prst="rect">
            <a:avLst/>
          </a:prstGeom>
          <a:noFill/>
          <a:ln>
            <a:noFill/>
          </a:ln>
        </p:spPr>
        <p:txBody>
          <a:bodyPr anchorCtr="0" anchor="t" bIns="91425" lIns="91425" spcFirstLastPara="1" rIns="91425" wrap="square" tIns="91425">
            <a:spAutoFit/>
          </a:bodyPr>
          <a:lstStyle/>
          <a:p>
            <a:pPr indent="-368300" lvl="0" marL="457200" marR="0" rtl="0" algn="l">
              <a:lnSpc>
                <a:spcPct val="107000"/>
              </a:lnSpc>
              <a:spcBef>
                <a:spcPts val="0"/>
              </a:spcBef>
              <a:spcAft>
                <a:spcPts val="0"/>
              </a:spcAft>
              <a:buClr>
                <a:schemeClr val="lt1"/>
              </a:buClr>
              <a:buSzPts val="2200"/>
              <a:buFont typeface="Lato"/>
              <a:buChar char="●"/>
            </a:pPr>
            <a:r>
              <a:rPr b="1" i="0" lang="en-GB" sz="2200" u="none" cap="none" strike="noStrike">
                <a:solidFill>
                  <a:schemeClr val="lt1"/>
                </a:solidFill>
                <a:latin typeface="Lato"/>
                <a:ea typeface="Lato"/>
                <a:cs typeface="Lato"/>
                <a:sym typeface="Lato"/>
              </a:rPr>
              <a:t>Describe changes to the gig economy</a:t>
            </a:r>
            <a:endParaRPr b="1" i="0" sz="2200" u="none" cap="none" strike="noStrike">
              <a:solidFill>
                <a:schemeClr val="lt1"/>
              </a:solidFill>
              <a:latin typeface="Lato"/>
              <a:ea typeface="Lato"/>
              <a:cs typeface="Lato"/>
              <a:sym typeface="Lato"/>
            </a:endParaRPr>
          </a:p>
          <a:p>
            <a:pPr indent="0" lvl="0" marL="914400" marR="0" rtl="0" algn="l">
              <a:lnSpc>
                <a:spcPct val="107000"/>
              </a:lnSpc>
              <a:spcBef>
                <a:spcPts val="0"/>
              </a:spcBef>
              <a:spcAft>
                <a:spcPts val="0"/>
              </a:spcAft>
              <a:buClr>
                <a:srgbClr val="000000"/>
              </a:buClr>
              <a:buSzPts val="1600"/>
              <a:buFont typeface="Arial"/>
              <a:buNone/>
            </a:pPr>
            <a:r>
              <a:t/>
            </a:r>
            <a:endParaRPr b="1" i="0" sz="2200" u="none" cap="none" strike="noStrike">
              <a:solidFill>
                <a:schemeClr val="lt1"/>
              </a:solidFill>
              <a:latin typeface="Lato"/>
              <a:ea typeface="Lato"/>
              <a:cs typeface="Lato"/>
              <a:sym typeface="Lato"/>
            </a:endParaRPr>
          </a:p>
          <a:p>
            <a:pPr indent="-368300" lvl="0" marL="457200" marR="0" rtl="0" algn="l">
              <a:lnSpc>
                <a:spcPct val="107000"/>
              </a:lnSpc>
              <a:spcBef>
                <a:spcPts val="0"/>
              </a:spcBef>
              <a:spcAft>
                <a:spcPts val="0"/>
              </a:spcAft>
              <a:buClr>
                <a:schemeClr val="lt1"/>
              </a:buClr>
              <a:buSzPts val="2200"/>
              <a:buFont typeface="Lato"/>
              <a:buChar char="●"/>
            </a:pPr>
            <a:r>
              <a:rPr b="1" i="0" lang="en-GB" sz="2200" u="none" cap="none" strike="noStrike">
                <a:solidFill>
                  <a:schemeClr val="lt1"/>
                </a:solidFill>
                <a:latin typeface="Lato"/>
                <a:ea typeface="Lato"/>
                <a:cs typeface="Lato"/>
                <a:sym typeface="Lato"/>
              </a:rPr>
              <a:t>Understand workers’ rights and how they relate to the gig economy</a:t>
            </a:r>
            <a:endParaRPr b="1" i="0" sz="2200" u="none" cap="none" strike="noStrike">
              <a:solidFill>
                <a:schemeClr val="lt1"/>
              </a:solidFill>
              <a:latin typeface="Lato"/>
              <a:ea typeface="Lato"/>
              <a:cs typeface="Lato"/>
              <a:sym typeface="Lato"/>
            </a:endParaRPr>
          </a:p>
          <a:p>
            <a:pPr indent="0" lvl="0" marL="914400" marR="0" rtl="0" algn="l">
              <a:lnSpc>
                <a:spcPct val="107000"/>
              </a:lnSpc>
              <a:spcBef>
                <a:spcPts val="0"/>
              </a:spcBef>
              <a:spcAft>
                <a:spcPts val="0"/>
              </a:spcAft>
              <a:buClr>
                <a:srgbClr val="000000"/>
              </a:buClr>
              <a:buSzPts val="1600"/>
              <a:buFont typeface="Arial"/>
              <a:buNone/>
            </a:pPr>
            <a:r>
              <a:t/>
            </a:r>
            <a:endParaRPr b="1" i="0" sz="2200" u="none" cap="none" strike="noStrike">
              <a:solidFill>
                <a:schemeClr val="lt1"/>
              </a:solidFill>
              <a:latin typeface="Lato"/>
              <a:ea typeface="Lato"/>
              <a:cs typeface="Lato"/>
              <a:sym typeface="Lato"/>
            </a:endParaRPr>
          </a:p>
          <a:p>
            <a:pPr indent="-368300" lvl="0" marL="457200" rtl="0" algn="l">
              <a:lnSpc>
                <a:spcPct val="107000"/>
              </a:lnSpc>
              <a:spcBef>
                <a:spcPts val="0"/>
              </a:spcBef>
              <a:spcAft>
                <a:spcPts val="0"/>
              </a:spcAft>
              <a:buClr>
                <a:schemeClr val="lt1"/>
              </a:buClr>
              <a:buSzPts val="2200"/>
              <a:buFont typeface="Lato"/>
              <a:buChar char="●"/>
            </a:pPr>
            <a:r>
              <a:rPr b="1" lang="en-GB" sz="2200">
                <a:solidFill>
                  <a:schemeClr val="lt1"/>
                </a:solidFill>
                <a:latin typeface="Lato"/>
                <a:ea typeface="Lato"/>
                <a:cs typeface="Lato"/>
                <a:sym typeface="Lato"/>
              </a:rPr>
              <a:t>Assess the protection of workers rights in the gig economy</a:t>
            </a:r>
            <a:endParaRPr b="1" sz="2200">
              <a:solidFill>
                <a:schemeClr val="lt1"/>
              </a:solidFill>
              <a:latin typeface="Lato"/>
              <a:ea typeface="Lato"/>
              <a:cs typeface="Lato"/>
              <a:sym typeface="Lato"/>
            </a:endParaRPr>
          </a:p>
          <a:p>
            <a:pPr indent="0" lvl="0" marL="0" marR="0" rtl="0" algn="l">
              <a:lnSpc>
                <a:spcPct val="107000"/>
              </a:lnSpc>
              <a:spcBef>
                <a:spcPts val="0"/>
              </a:spcBef>
              <a:spcAft>
                <a:spcPts val="0"/>
              </a:spcAft>
              <a:buNone/>
            </a:pPr>
            <a:r>
              <a:t/>
            </a:r>
            <a:endParaRPr b="1" sz="2200">
              <a:solidFill>
                <a:schemeClr val="lt1"/>
              </a:solidFill>
              <a:latin typeface="Lato"/>
              <a:ea typeface="Lato"/>
              <a:cs typeface="Lato"/>
              <a:sym typeface="Lato"/>
            </a:endParaRPr>
          </a:p>
          <a:p>
            <a:pPr indent="0" lvl="0" marL="914400" marR="0" rtl="0" algn="l">
              <a:lnSpc>
                <a:spcPct val="107000"/>
              </a:lnSpc>
              <a:spcBef>
                <a:spcPts val="0"/>
              </a:spcBef>
              <a:spcAft>
                <a:spcPts val="0"/>
              </a:spcAft>
              <a:buClr>
                <a:srgbClr val="000000"/>
              </a:buClr>
              <a:buSzPts val="2200"/>
              <a:buFont typeface="Arial"/>
              <a:buNone/>
            </a:pPr>
            <a:r>
              <a:t/>
            </a:r>
            <a:endParaRPr b="1" i="0" sz="2200" u="none" cap="none" strike="noStrike">
              <a:solidFill>
                <a:schemeClr val="lt1"/>
              </a:solidFill>
              <a:latin typeface="Lato"/>
              <a:ea typeface="Lato"/>
              <a:cs typeface="Lato"/>
              <a:sym typeface="Lat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7"/>
          <p:cNvSpPr txBox="1"/>
          <p:nvPr>
            <p:ph type="ctrTitle"/>
          </p:nvPr>
        </p:nvSpPr>
        <p:spPr>
          <a:xfrm>
            <a:off x="379375" y="253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t/>
            </a:r>
            <a:endParaRPr b="0" i="0" sz="2900" u="none" cap="none" strike="noStrike">
              <a:solidFill>
                <a:schemeClr val="accent2"/>
              </a:solidFill>
              <a:latin typeface="Lato Black"/>
              <a:ea typeface="Lato Black"/>
              <a:cs typeface="Lato Black"/>
              <a:sym typeface="Lato Black"/>
            </a:endParaRPr>
          </a:p>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accent2"/>
                </a:solidFill>
                <a:latin typeface="Lato"/>
                <a:ea typeface="Lato"/>
                <a:cs typeface="Lato"/>
                <a:sym typeface="Lato"/>
              </a:rPr>
              <a:t>Starter</a:t>
            </a:r>
            <a:endParaRPr b="1" i="0" sz="29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t/>
            </a:r>
            <a:endParaRPr b="1" i="0" sz="2900" u="none" cap="none" strike="noStrike">
              <a:solidFill>
                <a:schemeClr val="accent2"/>
              </a:solidFill>
              <a:latin typeface="Lato"/>
              <a:ea typeface="Lato"/>
              <a:cs typeface="Lato"/>
              <a:sym typeface="Lato"/>
            </a:endParaRPr>
          </a:p>
        </p:txBody>
      </p:sp>
      <p:pic>
        <p:nvPicPr>
          <p:cNvPr id="132" name="Google Shape;132;p7"/>
          <p:cNvPicPr preferRelativeResize="0"/>
          <p:nvPr/>
        </p:nvPicPr>
        <p:blipFill rotWithShape="1">
          <a:blip r:embed="rId3">
            <a:alphaModFix/>
          </a:blip>
          <a:srcRect b="0" l="0" r="0" t="0"/>
          <a:stretch/>
        </p:blipFill>
        <p:spPr>
          <a:xfrm>
            <a:off x="5549550" y="2695300"/>
            <a:ext cx="1626075" cy="1861376"/>
          </a:xfrm>
          <a:prstGeom prst="rect">
            <a:avLst/>
          </a:prstGeom>
          <a:noFill/>
          <a:ln>
            <a:noFill/>
          </a:ln>
        </p:spPr>
      </p:pic>
      <p:pic>
        <p:nvPicPr>
          <p:cNvPr id="133" name="Google Shape;133;p7"/>
          <p:cNvPicPr preferRelativeResize="0"/>
          <p:nvPr/>
        </p:nvPicPr>
        <p:blipFill rotWithShape="1">
          <a:blip r:embed="rId4">
            <a:alphaModFix/>
          </a:blip>
          <a:srcRect b="0" l="0" r="0" t="0"/>
          <a:stretch/>
        </p:blipFill>
        <p:spPr>
          <a:xfrm>
            <a:off x="7320650" y="1251925"/>
            <a:ext cx="1626077" cy="1313350"/>
          </a:xfrm>
          <a:prstGeom prst="rect">
            <a:avLst/>
          </a:prstGeom>
          <a:noFill/>
          <a:ln>
            <a:noFill/>
          </a:ln>
        </p:spPr>
      </p:pic>
      <p:pic>
        <p:nvPicPr>
          <p:cNvPr id="134" name="Google Shape;134;p7"/>
          <p:cNvPicPr preferRelativeResize="0"/>
          <p:nvPr/>
        </p:nvPicPr>
        <p:blipFill rotWithShape="1">
          <a:blip r:embed="rId5">
            <a:alphaModFix/>
          </a:blip>
          <a:srcRect b="0" l="0" r="0" t="0"/>
          <a:stretch/>
        </p:blipFill>
        <p:spPr>
          <a:xfrm>
            <a:off x="7319329" y="2736975"/>
            <a:ext cx="1626076" cy="1372675"/>
          </a:xfrm>
          <a:prstGeom prst="rect">
            <a:avLst/>
          </a:prstGeom>
          <a:noFill/>
          <a:ln>
            <a:noFill/>
          </a:ln>
        </p:spPr>
      </p:pic>
      <p:pic>
        <p:nvPicPr>
          <p:cNvPr id="135" name="Google Shape;135;p7"/>
          <p:cNvPicPr preferRelativeResize="0"/>
          <p:nvPr/>
        </p:nvPicPr>
        <p:blipFill rotWithShape="1">
          <a:blip r:embed="rId6">
            <a:alphaModFix/>
          </a:blip>
          <a:srcRect b="0" l="0" r="0" t="0"/>
          <a:stretch/>
        </p:blipFill>
        <p:spPr>
          <a:xfrm>
            <a:off x="5549550" y="1251925"/>
            <a:ext cx="1626075" cy="1313350"/>
          </a:xfrm>
          <a:prstGeom prst="rect">
            <a:avLst/>
          </a:prstGeom>
          <a:noFill/>
          <a:ln>
            <a:noFill/>
          </a:ln>
        </p:spPr>
      </p:pic>
      <p:sp>
        <p:nvSpPr>
          <p:cNvPr id="136" name="Google Shape;136;p7"/>
          <p:cNvSpPr txBox="1"/>
          <p:nvPr>
            <p:ph idx="2" type="ctrTitle"/>
          </p:nvPr>
        </p:nvSpPr>
        <p:spPr>
          <a:xfrm>
            <a:off x="127400" y="1252250"/>
            <a:ext cx="5781000" cy="9054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i="0" lang="en-GB" sz="2400" u="none" cap="none" strike="noStrike">
                <a:solidFill>
                  <a:schemeClr val="accent2"/>
                </a:solidFill>
                <a:latin typeface="Lato"/>
                <a:ea typeface="Lato"/>
                <a:cs typeface="Lato"/>
                <a:sym typeface="Lato"/>
              </a:rPr>
              <a:t>How do musicians earn a living?</a:t>
            </a:r>
            <a:endParaRPr i="0" sz="2400" u="none" cap="none" strike="noStrike">
              <a:solidFill>
                <a:schemeClr val="accent2"/>
              </a:solidFill>
              <a:latin typeface="Lato"/>
              <a:ea typeface="Lato"/>
              <a:cs typeface="Lato"/>
              <a:sym typeface="Lato"/>
            </a:endParaRPr>
          </a:p>
        </p:txBody>
      </p:sp>
      <p:sp>
        <p:nvSpPr>
          <p:cNvPr id="137" name="Google Shape;137;p7"/>
          <p:cNvSpPr txBox="1"/>
          <p:nvPr/>
        </p:nvSpPr>
        <p:spPr>
          <a:xfrm>
            <a:off x="127400" y="2001575"/>
            <a:ext cx="5019000" cy="1662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2200">
                <a:latin typeface="Lato"/>
                <a:ea typeface="Lato"/>
                <a:cs typeface="Lato"/>
                <a:sym typeface="Lato"/>
              </a:rPr>
              <a:t>How might this be similar to the work of a delivery driver?</a:t>
            </a:r>
            <a:endParaRPr sz="2200">
              <a:latin typeface="Lato"/>
              <a:ea typeface="Lato"/>
              <a:cs typeface="Lato"/>
              <a:sym typeface="Lato"/>
            </a:endParaRPr>
          </a:p>
          <a:p>
            <a:pPr indent="0" lvl="0" marL="0" rtl="0" algn="l">
              <a:spcBef>
                <a:spcPts val="0"/>
              </a:spcBef>
              <a:spcAft>
                <a:spcPts val="0"/>
              </a:spcAft>
              <a:buNone/>
            </a:pPr>
            <a:r>
              <a:t/>
            </a:r>
            <a:endParaRPr sz="800">
              <a:latin typeface="Lato"/>
              <a:ea typeface="Lato"/>
              <a:cs typeface="Lato"/>
              <a:sym typeface="Lato"/>
            </a:endParaRPr>
          </a:p>
          <a:p>
            <a:pPr indent="0" lvl="0" marL="0" rtl="0" algn="l">
              <a:spcBef>
                <a:spcPts val="0"/>
              </a:spcBef>
              <a:spcAft>
                <a:spcPts val="0"/>
              </a:spcAft>
              <a:buNone/>
            </a:pPr>
            <a:r>
              <a:rPr lang="en-GB" sz="2200">
                <a:latin typeface="Lato"/>
                <a:ea typeface="Lato"/>
                <a:cs typeface="Lato"/>
                <a:sym typeface="Lato"/>
              </a:rPr>
              <a:t>Consider factors such as hours of work, pay and employment rights.</a:t>
            </a:r>
            <a:endParaRPr sz="2200">
              <a:latin typeface="Lato"/>
              <a:ea typeface="Lato"/>
              <a:cs typeface="Lato"/>
              <a:sym typeface="Lato"/>
            </a:endParaRPr>
          </a:p>
        </p:txBody>
      </p:sp>
      <p:sp>
        <p:nvSpPr>
          <p:cNvPr id="138" name="Google Shape;138;p7"/>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Clr>
                <a:srgbClr val="000000"/>
              </a:buClr>
              <a:buSzPts val="1000"/>
              <a:buFont typeface="Arial"/>
              <a:buNone/>
            </a:pPr>
            <a:fld id="{00000000-1234-1234-1234-123412341234}" type="slidenum">
              <a:rPr lang="en-GB"/>
              <a:t>‹#›</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142" name="Shape 142"/>
        <p:cNvGrpSpPr/>
        <p:nvPr/>
      </p:nvGrpSpPr>
      <p:grpSpPr>
        <a:xfrm>
          <a:off x="0" y="0"/>
          <a:ext cx="0" cy="0"/>
          <a:chOff x="0" y="0"/>
          <a:chExt cx="0" cy="0"/>
        </a:xfrm>
      </p:grpSpPr>
      <p:sp>
        <p:nvSpPr>
          <p:cNvPr id="143" name="Google Shape;143;g1b91bc32abb_1_75"/>
          <p:cNvSpPr/>
          <p:nvPr/>
        </p:nvSpPr>
        <p:spPr>
          <a:xfrm>
            <a:off x="2314225" y="1277050"/>
            <a:ext cx="4028724" cy="2589408"/>
          </a:xfrm>
          <a:prstGeom prst="irregularSeal1">
            <a:avLst/>
          </a:prstGeom>
          <a:solidFill>
            <a:schemeClr val="accen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900"/>
              <a:buFont typeface="Arial"/>
              <a:buNone/>
            </a:pPr>
            <a:r>
              <a:rPr b="1" i="0" lang="en-GB" sz="2900" u="none" cap="none" strike="noStrike">
                <a:solidFill>
                  <a:schemeClr val="lt1"/>
                </a:solidFill>
                <a:latin typeface="Lato"/>
                <a:ea typeface="Lato"/>
                <a:cs typeface="Lato"/>
                <a:sym typeface="Lato"/>
              </a:rPr>
              <a:t>The Gig Economy</a:t>
            </a:r>
            <a:endParaRPr b="1" i="0" sz="2900" u="none" cap="none" strike="noStrike">
              <a:solidFill>
                <a:schemeClr val="lt1"/>
              </a:solidFill>
              <a:latin typeface="Lato"/>
              <a:ea typeface="Lato"/>
              <a:cs typeface="Lato"/>
              <a:sym typeface="Lato"/>
            </a:endParaRPr>
          </a:p>
        </p:txBody>
      </p:sp>
      <p:sp>
        <p:nvSpPr>
          <p:cNvPr id="144" name="Google Shape;144;g1b91bc32abb_1_75"/>
          <p:cNvSpPr txBox="1"/>
          <p:nvPr/>
        </p:nvSpPr>
        <p:spPr>
          <a:xfrm>
            <a:off x="769075" y="966625"/>
            <a:ext cx="1841400" cy="8313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chemeClr val="lt1"/>
                </a:solidFill>
                <a:latin typeface="Lato"/>
                <a:ea typeface="Lato"/>
                <a:cs typeface="Lato"/>
                <a:sym typeface="Lato"/>
              </a:rPr>
              <a:t>Labour is provided through online digital platforms </a:t>
            </a:r>
            <a:endParaRPr b="1" i="0" sz="1400" u="none" cap="none" strike="noStrike">
              <a:solidFill>
                <a:schemeClr val="lt1"/>
              </a:solidFill>
              <a:latin typeface="Lato"/>
              <a:ea typeface="Lato"/>
              <a:cs typeface="Lato"/>
              <a:sym typeface="Lato"/>
            </a:endParaRPr>
          </a:p>
        </p:txBody>
      </p:sp>
      <p:sp>
        <p:nvSpPr>
          <p:cNvPr id="145" name="Google Shape;145;g1b91bc32abb_1_75"/>
          <p:cNvSpPr txBox="1"/>
          <p:nvPr/>
        </p:nvSpPr>
        <p:spPr>
          <a:xfrm>
            <a:off x="4797875" y="593625"/>
            <a:ext cx="1841400" cy="10467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chemeClr val="lt1"/>
                </a:solidFill>
                <a:latin typeface="Lato"/>
                <a:ea typeface="Lato"/>
                <a:cs typeface="Lato"/>
                <a:sym typeface="Lato"/>
              </a:rPr>
              <a:t>Workers are usually independent contractors or freelancers </a:t>
            </a:r>
            <a:endParaRPr b="1" i="0" sz="1400" u="none" cap="none" strike="noStrike">
              <a:solidFill>
                <a:schemeClr val="lt1"/>
              </a:solidFill>
              <a:latin typeface="Lato"/>
              <a:ea typeface="Lato"/>
              <a:cs typeface="Lato"/>
              <a:sym typeface="Lato"/>
            </a:endParaRPr>
          </a:p>
        </p:txBody>
      </p:sp>
      <p:sp>
        <p:nvSpPr>
          <p:cNvPr id="146" name="Google Shape;146;g1b91bc32abb_1_75"/>
          <p:cNvSpPr txBox="1"/>
          <p:nvPr/>
        </p:nvSpPr>
        <p:spPr>
          <a:xfrm>
            <a:off x="6290825" y="2749800"/>
            <a:ext cx="1841400" cy="6156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chemeClr val="lt1"/>
                </a:solidFill>
                <a:latin typeface="Lato"/>
                <a:ea typeface="Lato"/>
                <a:cs typeface="Lato"/>
                <a:sym typeface="Lato"/>
              </a:rPr>
              <a:t>Work is allocated on a temporary basis</a:t>
            </a:r>
            <a:endParaRPr b="1" i="0" sz="1400" u="none" cap="none" strike="noStrike">
              <a:solidFill>
                <a:schemeClr val="lt1"/>
              </a:solidFill>
              <a:latin typeface="Lato"/>
              <a:ea typeface="Lato"/>
              <a:cs typeface="Lato"/>
              <a:sym typeface="Lato"/>
            </a:endParaRPr>
          </a:p>
        </p:txBody>
      </p:sp>
      <p:sp>
        <p:nvSpPr>
          <p:cNvPr id="147" name="Google Shape;147;g1b91bc32abb_1_75"/>
          <p:cNvSpPr txBox="1"/>
          <p:nvPr/>
        </p:nvSpPr>
        <p:spPr>
          <a:xfrm>
            <a:off x="4572000" y="3700400"/>
            <a:ext cx="1841400" cy="8313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chemeClr val="lt1"/>
                </a:solidFill>
                <a:latin typeface="Lato"/>
                <a:ea typeface="Lato"/>
                <a:cs typeface="Lato"/>
                <a:sym typeface="Lato"/>
              </a:rPr>
              <a:t>Workers gain an element of flexibility and independence</a:t>
            </a:r>
            <a:endParaRPr b="1" i="0" sz="1400" u="none" cap="none" strike="noStrike">
              <a:solidFill>
                <a:schemeClr val="lt1"/>
              </a:solidFill>
              <a:latin typeface="Lato"/>
              <a:ea typeface="Lato"/>
              <a:cs typeface="Lato"/>
              <a:sym typeface="Lato"/>
            </a:endParaRPr>
          </a:p>
        </p:txBody>
      </p:sp>
      <p:sp>
        <p:nvSpPr>
          <p:cNvPr id="148" name="Google Shape;148;g1b91bc32abb_1_75"/>
          <p:cNvSpPr txBox="1"/>
          <p:nvPr/>
        </p:nvSpPr>
        <p:spPr>
          <a:xfrm>
            <a:off x="1226400" y="3365400"/>
            <a:ext cx="1841400" cy="10467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chemeClr val="lt1"/>
                </a:solidFill>
                <a:latin typeface="Lato"/>
                <a:ea typeface="Lato"/>
                <a:cs typeface="Lato"/>
                <a:sym typeface="Lato"/>
              </a:rPr>
              <a:t>This structure often allows companies to provide services at lower cost</a:t>
            </a:r>
            <a:endParaRPr b="1" i="0" sz="1400" u="none" cap="none" strike="noStrike">
              <a:solidFill>
                <a:schemeClr val="lt1"/>
              </a:solidFill>
              <a:latin typeface="Lato"/>
              <a:ea typeface="Lato"/>
              <a:cs typeface="Lato"/>
              <a:sym typeface="Lato"/>
            </a:endParaRPr>
          </a:p>
        </p:txBody>
      </p:sp>
      <p:sp>
        <p:nvSpPr>
          <p:cNvPr id="149" name="Google Shape;149;g1b91bc32abb_1_75"/>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Clr>
                <a:srgbClr val="000000"/>
              </a:buClr>
              <a:buSzPts val="1000"/>
              <a:buFont typeface="Arial"/>
              <a:buNone/>
            </a:pPr>
            <a:fld id="{00000000-1234-1234-1234-123412341234}" type="slidenum">
              <a:rPr lang="en-GB"/>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4"/>
                                        </p:tgtEl>
                                        <p:attrNameLst>
                                          <p:attrName>style.visibility</p:attrName>
                                        </p:attrNameLst>
                                      </p:cBhvr>
                                      <p:to>
                                        <p:strVal val="visible"/>
                                      </p:to>
                                    </p:set>
                                    <p:animEffect filter="fade" transition="in">
                                      <p:cBhvr>
                                        <p:cTn dur="1000"/>
                                        <p:tgtEl>
                                          <p:spTgt spid="14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5"/>
                                        </p:tgtEl>
                                        <p:attrNameLst>
                                          <p:attrName>style.visibility</p:attrName>
                                        </p:attrNameLst>
                                      </p:cBhvr>
                                      <p:to>
                                        <p:strVal val="visible"/>
                                      </p:to>
                                    </p:set>
                                    <p:animEffect filter="fade" transition="in">
                                      <p:cBhvr>
                                        <p:cTn dur="1000"/>
                                        <p:tgtEl>
                                          <p:spTgt spid="14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6"/>
                                        </p:tgtEl>
                                        <p:attrNameLst>
                                          <p:attrName>style.visibility</p:attrName>
                                        </p:attrNameLst>
                                      </p:cBhvr>
                                      <p:to>
                                        <p:strVal val="visible"/>
                                      </p:to>
                                    </p:set>
                                    <p:animEffect filter="fade" transition="in">
                                      <p:cBhvr>
                                        <p:cTn dur="1000"/>
                                        <p:tgtEl>
                                          <p:spTgt spid="14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7"/>
                                        </p:tgtEl>
                                        <p:attrNameLst>
                                          <p:attrName>style.visibility</p:attrName>
                                        </p:attrNameLst>
                                      </p:cBhvr>
                                      <p:to>
                                        <p:strVal val="visible"/>
                                      </p:to>
                                    </p:set>
                                    <p:animEffect filter="fade" transition="in">
                                      <p:cBhvr>
                                        <p:cTn dur="1000"/>
                                        <p:tgtEl>
                                          <p:spTgt spid="14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8"/>
                                        </p:tgtEl>
                                        <p:attrNameLst>
                                          <p:attrName>style.visibility</p:attrName>
                                        </p:attrNameLst>
                                      </p:cBhvr>
                                      <p:to>
                                        <p:strVal val="visible"/>
                                      </p:to>
                                    </p:set>
                                    <p:animEffect filter="fade" transition="in">
                                      <p:cBhvr>
                                        <p:cTn dur="1000"/>
                                        <p:tgtEl>
                                          <p:spTgt spid="14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pic>
        <p:nvPicPr>
          <p:cNvPr id="154" name="Google Shape;154;g26dc8f22162_0_130"/>
          <p:cNvPicPr preferRelativeResize="0"/>
          <p:nvPr/>
        </p:nvPicPr>
        <p:blipFill rotWithShape="1">
          <a:blip r:embed="rId3">
            <a:alphaModFix/>
          </a:blip>
          <a:srcRect b="0" l="0" r="0" t="0"/>
          <a:stretch/>
        </p:blipFill>
        <p:spPr>
          <a:xfrm>
            <a:off x="3566100" y="1193150"/>
            <a:ext cx="5330525" cy="3002774"/>
          </a:xfrm>
          <a:prstGeom prst="rect">
            <a:avLst/>
          </a:prstGeom>
          <a:noFill/>
          <a:ln>
            <a:noFill/>
          </a:ln>
          <a:effectLst>
            <a:outerShdw blurRad="57150" rotWithShape="0" algn="bl" dir="5400000" dist="19050">
              <a:srgbClr val="000000">
                <a:alpha val="50000"/>
              </a:srgbClr>
            </a:outerShdw>
          </a:effectLst>
        </p:spPr>
      </p:pic>
      <p:sp>
        <p:nvSpPr>
          <p:cNvPr id="155" name="Google Shape;155;g26dc8f22162_0_130"/>
          <p:cNvSpPr txBox="1"/>
          <p:nvPr/>
        </p:nvSpPr>
        <p:spPr>
          <a:xfrm>
            <a:off x="148225" y="1309288"/>
            <a:ext cx="3204600" cy="2770500"/>
          </a:xfrm>
          <a:prstGeom prst="rect">
            <a:avLst/>
          </a:prstGeom>
          <a:noFill/>
          <a:ln>
            <a:noFill/>
          </a:ln>
        </p:spPr>
        <p:txBody>
          <a:bodyPr anchorCtr="0" anchor="t" bIns="91425" lIns="91425" spcFirstLastPara="1" rIns="91425" wrap="square" tIns="91425">
            <a:spAutoFit/>
          </a:bodyPr>
          <a:lstStyle/>
          <a:p>
            <a:pPr indent="-361950" lvl="0" marL="457200" marR="0" rtl="0" algn="l">
              <a:lnSpc>
                <a:spcPct val="100000"/>
              </a:lnSpc>
              <a:spcBef>
                <a:spcPts val="0"/>
              </a:spcBef>
              <a:spcAft>
                <a:spcPts val="0"/>
              </a:spcAft>
              <a:buClr>
                <a:schemeClr val="accent1"/>
              </a:buClr>
              <a:buSzPts val="2100"/>
              <a:buFont typeface="Lato"/>
              <a:buAutoNum type="arabicPeriod"/>
            </a:pPr>
            <a:r>
              <a:rPr b="1" i="0" lang="en-GB" sz="2100" u="none" cap="none" strike="noStrike">
                <a:solidFill>
                  <a:schemeClr val="accent1"/>
                </a:solidFill>
                <a:latin typeface="Lato"/>
                <a:ea typeface="Lato"/>
                <a:cs typeface="Lato"/>
                <a:sym typeface="Lato"/>
              </a:rPr>
              <a:t>Explain what the information shows about the gig economy</a:t>
            </a:r>
            <a:endParaRPr b="1" i="0" sz="2100" u="none" cap="none" strike="noStrike">
              <a:solidFill>
                <a:schemeClr val="accent1"/>
              </a:solidFill>
              <a:latin typeface="Lato"/>
              <a:ea typeface="Lato"/>
              <a:cs typeface="Lato"/>
              <a:sym typeface="Lato"/>
            </a:endParaRPr>
          </a:p>
          <a:p>
            <a:pPr indent="0" lvl="0" marL="457200" marR="0" rtl="0" algn="l">
              <a:lnSpc>
                <a:spcPct val="100000"/>
              </a:lnSpc>
              <a:spcBef>
                <a:spcPts val="0"/>
              </a:spcBef>
              <a:spcAft>
                <a:spcPts val="0"/>
              </a:spcAft>
              <a:buNone/>
            </a:pPr>
            <a:r>
              <a:t/>
            </a:r>
            <a:endParaRPr b="1" sz="2100">
              <a:solidFill>
                <a:schemeClr val="accent1"/>
              </a:solidFill>
              <a:latin typeface="Lato"/>
              <a:ea typeface="Lato"/>
              <a:cs typeface="Lato"/>
              <a:sym typeface="Lato"/>
            </a:endParaRPr>
          </a:p>
          <a:p>
            <a:pPr indent="-361950" lvl="0" marL="457200" marR="0" rtl="0" algn="l">
              <a:lnSpc>
                <a:spcPct val="100000"/>
              </a:lnSpc>
              <a:spcBef>
                <a:spcPts val="0"/>
              </a:spcBef>
              <a:spcAft>
                <a:spcPts val="0"/>
              </a:spcAft>
              <a:buClr>
                <a:schemeClr val="accent1"/>
              </a:buClr>
              <a:buSzPts val="2100"/>
              <a:buFont typeface="Lato"/>
              <a:buAutoNum type="arabicPeriod"/>
            </a:pPr>
            <a:r>
              <a:rPr b="1" i="0" lang="en-GB" sz="2100" u="none" cap="none" strike="noStrike">
                <a:solidFill>
                  <a:schemeClr val="accent1"/>
                </a:solidFill>
                <a:latin typeface="Lato"/>
                <a:ea typeface="Lato"/>
                <a:cs typeface="Lato"/>
                <a:sym typeface="Lato"/>
              </a:rPr>
              <a:t>What might be the wider implications of this?</a:t>
            </a:r>
            <a:endParaRPr b="1" i="0" sz="2100" u="none" cap="none" strike="noStrike">
              <a:solidFill>
                <a:schemeClr val="accent1"/>
              </a:solidFill>
              <a:latin typeface="Lato"/>
              <a:ea typeface="Lato"/>
              <a:cs typeface="Lato"/>
              <a:sym typeface="Lato"/>
            </a:endParaRPr>
          </a:p>
        </p:txBody>
      </p:sp>
      <p:sp>
        <p:nvSpPr>
          <p:cNvPr id="156" name="Google Shape;156;g26dc8f22162_0_130"/>
          <p:cNvSpPr txBox="1"/>
          <p:nvPr>
            <p:ph type="ctrTitle"/>
          </p:nvPr>
        </p:nvSpPr>
        <p:spPr>
          <a:xfrm>
            <a:off x="1065175" y="253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t/>
            </a:r>
            <a:endParaRPr b="0" i="0" sz="2900" u="none" cap="none" strike="noStrike">
              <a:solidFill>
                <a:schemeClr val="accent2"/>
              </a:solidFill>
              <a:latin typeface="Lato Black"/>
              <a:ea typeface="Lato Black"/>
              <a:cs typeface="Lato Black"/>
              <a:sym typeface="Lato Black"/>
            </a:endParaRPr>
          </a:p>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rgbClr val="FF8022"/>
                </a:solidFill>
                <a:latin typeface="Lato"/>
                <a:ea typeface="Lato"/>
                <a:cs typeface="Lato"/>
                <a:sym typeface="Lato"/>
              </a:rPr>
              <a:t>Changes to the Gig Economy</a:t>
            </a:r>
            <a:endParaRPr b="1" i="0" sz="2900" u="none" cap="none" strike="noStrike">
              <a:solidFill>
                <a:srgbClr val="FF802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t/>
            </a:r>
            <a:endParaRPr b="1" i="0" sz="2900" u="none" cap="none" strike="noStrike">
              <a:solidFill>
                <a:schemeClr val="accent2"/>
              </a:solidFill>
              <a:latin typeface="Lato"/>
              <a:ea typeface="Lato"/>
              <a:cs typeface="Lato"/>
              <a:sym typeface="Lato"/>
            </a:endParaRPr>
          </a:p>
        </p:txBody>
      </p:sp>
      <p:pic>
        <p:nvPicPr>
          <p:cNvPr id="157" name="Google Shape;157;g26dc8f22162_0_130"/>
          <p:cNvPicPr preferRelativeResize="0"/>
          <p:nvPr/>
        </p:nvPicPr>
        <p:blipFill rotWithShape="1">
          <a:blip r:embed="rId4">
            <a:alphaModFix/>
          </a:blip>
          <a:srcRect b="0" l="0" r="0" t="0"/>
          <a:stretch/>
        </p:blipFill>
        <p:spPr>
          <a:xfrm>
            <a:off x="296399" y="185088"/>
            <a:ext cx="690376" cy="690376"/>
          </a:xfrm>
          <a:prstGeom prst="rect">
            <a:avLst/>
          </a:prstGeom>
          <a:noFill/>
          <a:ln>
            <a:noFill/>
          </a:ln>
        </p:spPr>
      </p:pic>
      <p:sp>
        <p:nvSpPr>
          <p:cNvPr id="158" name="Google Shape;158;g26dc8f22162_0_130"/>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Clr>
                <a:srgbClr val="000000"/>
              </a:buClr>
              <a:buSzPts val="1000"/>
              <a:buFont typeface="Arial"/>
              <a:buNone/>
            </a:pPr>
            <a:fld id="{00000000-1234-1234-1234-123412341234}" type="slidenum">
              <a:rPr lang="en-GB"/>
              <a:t>‹#›</a:t>
            </a:fld>
            <a:endParaRPr/>
          </a:p>
        </p:txBody>
      </p:sp>
      <p:sp>
        <p:nvSpPr>
          <p:cNvPr id="159" name="Google Shape;159;g26dc8f22162_0_130"/>
          <p:cNvSpPr txBox="1"/>
          <p:nvPr/>
        </p:nvSpPr>
        <p:spPr>
          <a:xfrm>
            <a:off x="148225" y="4760675"/>
            <a:ext cx="86556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1000">
                <a:solidFill>
                  <a:schemeClr val="accent2"/>
                </a:solidFill>
                <a:latin typeface="Lato"/>
                <a:ea typeface="Lato"/>
                <a:cs typeface="Lato"/>
                <a:sym typeface="Lato"/>
              </a:rPr>
              <a:t>Resource 1: Changes to the gig economy</a:t>
            </a:r>
            <a:endParaRPr b="1" sz="1000">
              <a:solidFill>
                <a:schemeClr val="accent2"/>
              </a:solidFill>
              <a:latin typeface="Lato"/>
              <a:ea typeface="Lato"/>
              <a:cs typeface="Lato"/>
              <a:sym typeface="Lato"/>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g17fb3f8a1f2_0_12"/>
          <p:cNvSpPr txBox="1"/>
          <p:nvPr>
            <p:ph type="ctrTitle"/>
          </p:nvPr>
        </p:nvSpPr>
        <p:spPr>
          <a:xfrm>
            <a:off x="1065175" y="253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t/>
            </a:r>
            <a:endParaRPr b="0" i="0" sz="2900" u="none" cap="none" strike="noStrike">
              <a:solidFill>
                <a:schemeClr val="accent2"/>
              </a:solidFill>
              <a:latin typeface="Lato Black"/>
              <a:ea typeface="Lato Black"/>
              <a:cs typeface="Lato Black"/>
              <a:sym typeface="Lato Black"/>
            </a:endParaRPr>
          </a:p>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rgbClr val="FF8022"/>
                </a:solidFill>
                <a:latin typeface="Lato"/>
                <a:ea typeface="Lato"/>
                <a:cs typeface="Lato"/>
                <a:sym typeface="Lato"/>
              </a:rPr>
              <a:t>Changes to the Gig Economy</a:t>
            </a:r>
            <a:endParaRPr b="1" i="0" sz="2900" u="none" cap="none" strike="noStrike">
              <a:solidFill>
                <a:srgbClr val="FF802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t/>
            </a:r>
            <a:endParaRPr b="1" i="0" sz="2900" u="none" cap="none" strike="noStrike">
              <a:solidFill>
                <a:schemeClr val="accent2"/>
              </a:solidFill>
              <a:latin typeface="Lato"/>
              <a:ea typeface="Lato"/>
              <a:cs typeface="Lato"/>
              <a:sym typeface="Lato"/>
            </a:endParaRPr>
          </a:p>
        </p:txBody>
      </p:sp>
      <p:pic>
        <p:nvPicPr>
          <p:cNvPr id="165" name="Google Shape;165;g17fb3f8a1f2_0_12"/>
          <p:cNvPicPr preferRelativeResize="0"/>
          <p:nvPr/>
        </p:nvPicPr>
        <p:blipFill rotWithShape="1">
          <a:blip r:embed="rId3">
            <a:alphaModFix/>
          </a:blip>
          <a:srcRect b="0" l="0" r="0" t="0"/>
          <a:stretch/>
        </p:blipFill>
        <p:spPr>
          <a:xfrm>
            <a:off x="2200449" y="1691312"/>
            <a:ext cx="3178611" cy="2827675"/>
          </a:xfrm>
          <a:prstGeom prst="rect">
            <a:avLst/>
          </a:prstGeom>
          <a:noFill/>
          <a:ln>
            <a:noFill/>
          </a:ln>
        </p:spPr>
      </p:pic>
      <p:graphicFrame>
        <p:nvGraphicFramePr>
          <p:cNvPr id="166" name="Google Shape;166;g17fb3f8a1f2_0_12"/>
          <p:cNvGraphicFramePr/>
          <p:nvPr/>
        </p:nvGraphicFramePr>
        <p:xfrm>
          <a:off x="216450" y="2169963"/>
          <a:ext cx="3000000" cy="3000000"/>
        </p:xfrm>
        <a:graphic>
          <a:graphicData uri="http://schemas.openxmlformats.org/drawingml/2006/table">
            <a:tbl>
              <a:tblPr>
                <a:noFill/>
                <a:tableStyleId>{47880A25-0BD4-41EE-AC18-AF9E2C27C0FD}</a:tableStyleId>
              </a:tblPr>
              <a:tblGrid>
                <a:gridCol w="784175"/>
                <a:gridCol w="784175"/>
              </a:tblGrid>
              <a:tr h="451050">
                <a:tc>
                  <a:txBody>
                    <a:bodyPr/>
                    <a:lstStyle/>
                    <a:p>
                      <a:pPr indent="0" lvl="0" marL="0" marR="0" rtl="0" algn="ctr">
                        <a:lnSpc>
                          <a:spcPct val="100000"/>
                        </a:lnSpc>
                        <a:spcBef>
                          <a:spcPts val="0"/>
                        </a:spcBef>
                        <a:spcAft>
                          <a:spcPts val="0"/>
                        </a:spcAft>
                        <a:buClr>
                          <a:srgbClr val="000000"/>
                        </a:buClr>
                        <a:buSzPts val="1400"/>
                        <a:buFont typeface="Arial"/>
                        <a:buNone/>
                      </a:pPr>
                      <a:r>
                        <a:rPr b="1" lang="en-GB" sz="1400" u="none" cap="none" strike="noStrike"/>
                        <a:t>2016</a:t>
                      </a:r>
                      <a:endParaRPr b="1" sz="1400" u="none" cap="none" strike="noStrike"/>
                    </a:p>
                  </a:txBody>
                  <a:tcPr marT="91425" marB="91425" marR="91425" marL="91425"/>
                </a:tc>
                <a:tc>
                  <a:txBody>
                    <a:bodyPr/>
                    <a:lstStyle/>
                    <a:p>
                      <a:pPr indent="0" lvl="0" marL="0" marR="0" rtl="0" algn="ctr">
                        <a:lnSpc>
                          <a:spcPct val="100000"/>
                        </a:lnSpc>
                        <a:spcBef>
                          <a:spcPts val="0"/>
                        </a:spcBef>
                        <a:spcAft>
                          <a:spcPts val="0"/>
                        </a:spcAft>
                        <a:buClr>
                          <a:srgbClr val="000000"/>
                        </a:buClr>
                        <a:buSzPts val="1400"/>
                        <a:buFont typeface="Arial"/>
                        <a:buNone/>
                      </a:pPr>
                      <a:r>
                        <a:rPr b="1" lang="en-GB" sz="1400" u="none" cap="none" strike="noStrike"/>
                        <a:t>2021</a:t>
                      </a:r>
                      <a:endParaRPr b="1" sz="1400" u="none" cap="none" strike="noStrike"/>
                    </a:p>
                  </a:txBody>
                  <a:tcPr marT="91425" marB="91425" marR="91425" marL="91425"/>
                </a:tc>
              </a:tr>
              <a:tr h="451050">
                <a:tc>
                  <a:txBody>
                    <a:bodyPr/>
                    <a:lstStyle/>
                    <a:p>
                      <a:pPr indent="0" lvl="0" marL="0" marR="0" rtl="0" algn="ctr">
                        <a:lnSpc>
                          <a:spcPct val="100000"/>
                        </a:lnSpc>
                        <a:spcBef>
                          <a:spcPts val="0"/>
                        </a:spcBef>
                        <a:spcAft>
                          <a:spcPts val="0"/>
                        </a:spcAft>
                        <a:buClr>
                          <a:srgbClr val="000000"/>
                        </a:buClr>
                        <a:buSzPts val="1400"/>
                        <a:buFont typeface="Arial"/>
                        <a:buNone/>
                      </a:pPr>
                      <a:r>
                        <a:rPr lang="en-GB" sz="1400" u="none" cap="none" strike="noStrike"/>
                        <a:t>1.9%</a:t>
                      </a:r>
                      <a:endParaRPr sz="1400" u="none" cap="none" strike="noStrike"/>
                    </a:p>
                  </a:txBody>
                  <a:tcPr marT="91425" marB="91425" marR="91425" marL="91425"/>
                </a:tc>
                <a:tc>
                  <a:txBody>
                    <a:bodyPr/>
                    <a:lstStyle/>
                    <a:p>
                      <a:pPr indent="0" lvl="0" marL="0" marR="0" rtl="0" algn="ctr">
                        <a:lnSpc>
                          <a:spcPct val="100000"/>
                        </a:lnSpc>
                        <a:spcBef>
                          <a:spcPts val="0"/>
                        </a:spcBef>
                        <a:spcAft>
                          <a:spcPts val="0"/>
                        </a:spcAft>
                        <a:buClr>
                          <a:srgbClr val="000000"/>
                        </a:buClr>
                        <a:buSzPts val="1400"/>
                        <a:buFont typeface="Arial"/>
                        <a:buNone/>
                      </a:pPr>
                      <a:r>
                        <a:rPr lang="en-GB" sz="1400" u="none" cap="none" strike="noStrike">
                          <a:solidFill>
                            <a:schemeClr val="dk1"/>
                          </a:solidFill>
                        </a:rPr>
                        <a:t>8.9%</a:t>
                      </a:r>
                      <a:endParaRPr sz="1400" u="none" cap="none" strike="noStrike">
                        <a:solidFill>
                          <a:schemeClr val="dk1"/>
                        </a:solidFill>
                      </a:endParaRPr>
                    </a:p>
                  </a:txBody>
                  <a:tcPr marT="91425" marB="91425" marR="91425" marL="91425"/>
                </a:tc>
              </a:tr>
            </a:tbl>
          </a:graphicData>
        </a:graphic>
      </p:graphicFrame>
      <p:sp>
        <p:nvSpPr>
          <p:cNvPr id="167" name="Google Shape;167;g17fb3f8a1f2_0_12"/>
          <p:cNvSpPr txBox="1"/>
          <p:nvPr/>
        </p:nvSpPr>
        <p:spPr>
          <a:xfrm>
            <a:off x="-11575" y="1501825"/>
            <a:ext cx="2024400" cy="7389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200"/>
              <a:buFont typeface="Arial"/>
              <a:buNone/>
            </a:pPr>
            <a:r>
              <a:rPr b="1" i="0" lang="en-GB" sz="1200" u="none" cap="none" strike="noStrike">
                <a:solidFill>
                  <a:srgbClr val="000000"/>
                </a:solidFill>
                <a:latin typeface="Lato"/>
                <a:ea typeface="Lato"/>
                <a:cs typeface="Lato"/>
                <a:sym typeface="Lato"/>
              </a:rPr>
              <a:t>Found </a:t>
            </a:r>
            <a:r>
              <a:rPr b="1" i="0" lang="en-GB" sz="1200" u="none" cap="none" strike="noStrike">
                <a:solidFill>
                  <a:srgbClr val="0543B3"/>
                </a:solidFill>
                <a:latin typeface="Lato"/>
                <a:ea typeface="Lato"/>
                <a:cs typeface="Lato"/>
                <a:sym typeface="Lato"/>
              </a:rPr>
              <a:t>delivery or driving</a:t>
            </a:r>
            <a:r>
              <a:rPr b="1" i="0" lang="en-GB" sz="1200" u="none" cap="none" strike="noStrike">
                <a:solidFill>
                  <a:srgbClr val="000000"/>
                </a:solidFill>
                <a:latin typeface="Lato"/>
                <a:ea typeface="Lato"/>
                <a:cs typeface="Lato"/>
                <a:sym typeface="Lato"/>
              </a:rPr>
              <a:t> work via an online platform</a:t>
            </a:r>
            <a:endParaRPr b="1" i="0" sz="1200" u="none" cap="none" strike="noStrike">
              <a:solidFill>
                <a:srgbClr val="000000"/>
              </a:solidFill>
              <a:latin typeface="Lato"/>
              <a:ea typeface="Lato"/>
              <a:cs typeface="Lato"/>
              <a:sym typeface="Lato"/>
            </a:endParaRPr>
          </a:p>
        </p:txBody>
      </p:sp>
      <p:graphicFrame>
        <p:nvGraphicFramePr>
          <p:cNvPr id="168" name="Google Shape;168;g17fb3f8a1f2_0_12"/>
          <p:cNvGraphicFramePr/>
          <p:nvPr/>
        </p:nvGraphicFramePr>
        <p:xfrm>
          <a:off x="5715800" y="4080400"/>
          <a:ext cx="3000000" cy="3000000"/>
        </p:xfrm>
        <a:graphic>
          <a:graphicData uri="http://schemas.openxmlformats.org/drawingml/2006/table">
            <a:tbl>
              <a:tblPr>
                <a:noFill/>
                <a:tableStyleId>{47880A25-0BD4-41EE-AC18-AF9E2C27C0FD}</a:tableStyleId>
              </a:tblPr>
              <a:tblGrid>
                <a:gridCol w="784175"/>
                <a:gridCol w="784175"/>
              </a:tblGrid>
              <a:tr h="451050">
                <a:tc>
                  <a:txBody>
                    <a:bodyPr/>
                    <a:lstStyle/>
                    <a:p>
                      <a:pPr indent="0" lvl="0" marL="0" marR="0" rtl="0" algn="ctr">
                        <a:lnSpc>
                          <a:spcPct val="100000"/>
                        </a:lnSpc>
                        <a:spcBef>
                          <a:spcPts val="0"/>
                        </a:spcBef>
                        <a:spcAft>
                          <a:spcPts val="0"/>
                        </a:spcAft>
                        <a:buClr>
                          <a:srgbClr val="000000"/>
                        </a:buClr>
                        <a:buSzPts val="1400"/>
                        <a:buFont typeface="Arial"/>
                        <a:buNone/>
                      </a:pPr>
                      <a:r>
                        <a:rPr b="1" lang="en-GB" sz="1400" u="none" cap="none" strike="noStrike"/>
                        <a:t>2016</a:t>
                      </a:r>
                      <a:endParaRPr b="1" sz="1400" u="none" cap="none" strike="noStrike"/>
                    </a:p>
                  </a:txBody>
                  <a:tcPr marT="91425" marB="91425" marR="91425" marL="91425"/>
                </a:tc>
                <a:tc>
                  <a:txBody>
                    <a:bodyPr/>
                    <a:lstStyle/>
                    <a:p>
                      <a:pPr indent="0" lvl="0" marL="0" marR="0" rtl="0" algn="ctr">
                        <a:lnSpc>
                          <a:spcPct val="100000"/>
                        </a:lnSpc>
                        <a:spcBef>
                          <a:spcPts val="0"/>
                        </a:spcBef>
                        <a:spcAft>
                          <a:spcPts val="0"/>
                        </a:spcAft>
                        <a:buClr>
                          <a:srgbClr val="000000"/>
                        </a:buClr>
                        <a:buSzPts val="1400"/>
                        <a:buFont typeface="Arial"/>
                        <a:buNone/>
                      </a:pPr>
                      <a:r>
                        <a:rPr b="1" lang="en-GB" sz="1400" u="none" cap="none" strike="noStrike"/>
                        <a:t>2021</a:t>
                      </a:r>
                      <a:endParaRPr b="1" sz="1400" u="none" cap="none" strike="noStrike"/>
                    </a:p>
                  </a:txBody>
                  <a:tcPr marT="91425" marB="91425" marR="91425" marL="91425"/>
                </a:tc>
              </a:tr>
              <a:tr h="451050">
                <a:tc>
                  <a:txBody>
                    <a:bodyPr/>
                    <a:lstStyle/>
                    <a:p>
                      <a:pPr indent="0" lvl="0" marL="0" marR="0" rtl="0" algn="ctr">
                        <a:lnSpc>
                          <a:spcPct val="100000"/>
                        </a:lnSpc>
                        <a:spcBef>
                          <a:spcPts val="0"/>
                        </a:spcBef>
                        <a:spcAft>
                          <a:spcPts val="0"/>
                        </a:spcAft>
                        <a:buClr>
                          <a:srgbClr val="000000"/>
                        </a:buClr>
                        <a:buSzPts val="1400"/>
                        <a:buFont typeface="Arial"/>
                        <a:buNone/>
                      </a:pPr>
                      <a:r>
                        <a:rPr lang="en-GB" sz="1400" u="none" cap="none" strike="noStrike"/>
                        <a:t>3.2%</a:t>
                      </a:r>
                      <a:endParaRPr sz="1400" u="none" cap="none" strike="noStrike"/>
                    </a:p>
                  </a:txBody>
                  <a:tcPr marT="91425" marB="91425" marR="91425" marL="91425"/>
                </a:tc>
                <a:tc>
                  <a:txBody>
                    <a:bodyPr/>
                    <a:lstStyle/>
                    <a:p>
                      <a:pPr indent="0" lvl="0" marL="0" marR="0" rtl="0" algn="ctr">
                        <a:lnSpc>
                          <a:spcPct val="100000"/>
                        </a:lnSpc>
                        <a:spcBef>
                          <a:spcPts val="0"/>
                        </a:spcBef>
                        <a:spcAft>
                          <a:spcPts val="0"/>
                        </a:spcAft>
                        <a:buClr>
                          <a:srgbClr val="000000"/>
                        </a:buClr>
                        <a:buSzPts val="1400"/>
                        <a:buFont typeface="Arial"/>
                        <a:buNone/>
                      </a:pPr>
                      <a:r>
                        <a:rPr lang="en-GB" sz="1400" u="none" cap="none" strike="noStrike"/>
                        <a:t>7.9%</a:t>
                      </a:r>
                      <a:endParaRPr sz="1400" u="none" cap="none" strike="noStrike"/>
                    </a:p>
                  </a:txBody>
                  <a:tcPr marT="91425" marB="91425" marR="91425" marL="91425"/>
                </a:tc>
              </a:tr>
            </a:tbl>
          </a:graphicData>
        </a:graphic>
      </p:graphicFrame>
      <p:sp>
        <p:nvSpPr>
          <p:cNvPr id="169" name="Google Shape;169;g17fb3f8a1f2_0_12"/>
          <p:cNvSpPr txBox="1"/>
          <p:nvPr/>
        </p:nvSpPr>
        <p:spPr>
          <a:xfrm>
            <a:off x="5559100" y="3333625"/>
            <a:ext cx="1846500" cy="7389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200"/>
              <a:buFont typeface="Arial"/>
              <a:buNone/>
            </a:pPr>
            <a:r>
              <a:rPr b="1" i="0" lang="en-GB" sz="1200" u="none" cap="none" strike="noStrike">
                <a:solidFill>
                  <a:srgbClr val="000000"/>
                </a:solidFill>
                <a:latin typeface="Lato"/>
                <a:ea typeface="Lato"/>
                <a:cs typeface="Lato"/>
                <a:sym typeface="Lato"/>
              </a:rPr>
              <a:t>Found </a:t>
            </a:r>
            <a:r>
              <a:rPr b="1" i="0" lang="en-GB" sz="1200" u="none" cap="none" strike="noStrike">
                <a:solidFill>
                  <a:schemeClr val="accent1"/>
                </a:solidFill>
                <a:latin typeface="Lato"/>
                <a:ea typeface="Lato"/>
                <a:cs typeface="Lato"/>
                <a:sym typeface="Lato"/>
              </a:rPr>
              <a:t>household services </a:t>
            </a:r>
            <a:r>
              <a:rPr b="1" i="0" lang="en-GB" sz="1200" u="none" cap="none" strike="noStrike">
                <a:solidFill>
                  <a:srgbClr val="000000"/>
                </a:solidFill>
                <a:latin typeface="Lato"/>
                <a:ea typeface="Lato"/>
                <a:cs typeface="Lato"/>
                <a:sym typeface="Lato"/>
              </a:rPr>
              <a:t>work via an online platform</a:t>
            </a:r>
            <a:endParaRPr b="1" i="0" sz="1200" u="none" cap="none" strike="noStrike">
              <a:solidFill>
                <a:srgbClr val="000000"/>
              </a:solidFill>
              <a:latin typeface="Lato"/>
              <a:ea typeface="Lato"/>
              <a:cs typeface="Lato"/>
              <a:sym typeface="Lato"/>
            </a:endParaRPr>
          </a:p>
        </p:txBody>
      </p:sp>
      <p:graphicFrame>
        <p:nvGraphicFramePr>
          <p:cNvPr id="170" name="Google Shape;170;g17fb3f8a1f2_0_12"/>
          <p:cNvGraphicFramePr/>
          <p:nvPr/>
        </p:nvGraphicFramePr>
        <p:xfrm>
          <a:off x="5715800" y="2240725"/>
          <a:ext cx="3000000" cy="3000000"/>
        </p:xfrm>
        <a:graphic>
          <a:graphicData uri="http://schemas.openxmlformats.org/drawingml/2006/table">
            <a:tbl>
              <a:tblPr>
                <a:noFill/>
                <a:tableStyleId>{47880A25-0BD4-41EE-AC18-AF9E2C27C0FD}</a:tableStyleId>
              </a:tblPr>
              <a:tblGrid>
                <a:gridCol w="784175"/>
                <a:gridCol w="784175"/>
              </a:tblGrid>
              <a:tr h="451050">
                <a:tc>
                  <a:txBody>
                    <a:bodyPr/>
                    <a:lstStyle/>
                    <a:p>
                      <a:pPr indent="0" lvl="0" marL="0" marR="0" rtl="0" algn="ctr">
                        <a:lnSpc>
                          <a:spcPct val="100000"/>
                        </a:lnSpc>
                        <a:spcBef>
                          <a:spcPts val="0"/>
                        </a:spcBef>
                        <a:spcAft>
                          <a:spcPts val="0"/>
                        </a:spcAft>
                        <a:buClr>
                          <a:srgbClr val="000000"/>
                        </a:buClr>
                        <a:buSzPts val="1400"/>
                        <a:buFont typeface="Arial"/>
                        <a:buNone/>
                      </a:pPr>
                      <a:r>
                        <a:rPr b="1" lang="en-GB" sz="1400" u="none" cap="none" strike="noStrike"/>
                        <a:t>2016</a:t>
                      </a:r>
                      <a:endParaRPr b="1" sz="1400" u="none" cap="none" strike="noStrike"/>
                    </a:p>
                  </a:txBody>
                  <a:tcPr marT="91425" marB="91425" marR="91425" marL="91425"/>
                </a:tc>
                <a:tc>
                  <a:txBody>
                    <a:bodyPr/>
                    <a:lstStyle/>
                    <a:p>
                      <a:pPr indent="0" lvl="0" marL="0" marR="0" rtl="0" algn="ctr">
                        <a:lnSpc>
                          <a:spcPct val="100000"/>
                        </a:lnSpc>
                        <a:spcBef>
                          <a:spcPts val="0"/>
                        </a:spcBef>
                        <a:spcAft>
                          <a:spcPts val="0"/>
                        </a:spcAft>
                        <a:buClr>
                          <a:srgbClr val="000000"/>
                        </a:buClr>
                        <a:buSzPts val="1400"/>
                        <a:buFont typeface="Arial"/>
                        <a:buNone/>
                      </a:pPr>
                      <a:r>
                        <a:rPr b="1" lang="en-GB" sz="1400" u="none" cap="none" strike="noStrike"/>
                        <a:t>2021</a:t>
                      </a:r>
                      <a:endParaRPr b="1" sz="1400" u="none" cap="none" strike="noStrike"/>
                    </a:p>
                  </a:txBody>
                  <a:tcPr marT="91425" marB="91425" marR="91425" marL="91425"/>
                </a:tc>
              </a:tr>
              <a:tr h="451050">
                <a:tc>
                  <a:txBody>
                    <a:bodyPr/>
                    <a:lstStyle/>
                    <a:p>
                      <a:pPr indent="0" lvl="0" marL="0" marR="0" rtl="0" algn="ctr">
                        <a:lnSpc>
                          <a:spcPct val="100000"/>
                        </a:lnSpc>
                        <a:spcBef>
                          <a:spcPts val="0"/>
                        </a:spcBef>
                        <a:spcAft>
                          <a:spcPts val="0"/>
                        </a:spcAft>
                        <a:buClr>
                          <a:srgbClr val="000000"/>
                        </a:buClr>
                        <a:buSzPts val="1400"/>
                        <a:buFont typeface="Arial"/>
                        <a:buNone/>
                      </a:pPr>
                      <a:r>
                        <a:rPr lang="en-GB" sz="1400" u="none" cap="none" strike="noStrike"/>
                        <a:t>2.3%</a:t>
                      </a:r>
                      <a:endParaRPr sz="1400" u="none" cap="none" strike="noStrike"/>
                    </a:p>
                  </a:txBody>
                  <a:tcPr marT="91425" marB="91425" marR="91425" marL="91425"/>
                </a:tc>
                <a:tc>
                  <a:txBody>
                    <a:bodyPr/>
                    <a:lstStyle/>
                    <a:p>
                      <a:pPr indent="0" lvl="0" marL="0" marR="0" rtl="0" algn="ctr">
                        <a:lnSpc>
                          <a:spcPct val="100000"/>
                        </a:lnSpc>
                        <a:spcBef>
                          <a:spcPts val="0"/>
                        </a:spcBef>
                        <a:spcAft>
                          <a:spcPts val="0"/>
                        </a:spcAft>
                        <a:buClr>
                          <a:srgbClr val="000000"/>
                        </a:buClr>
                        <a:buSzPts val="1400"/>
                        <a:buFont typeface="Arial"/>
                        <a:buNone/>
                      </a:pPr>
                      <a:r>
                        <a:rPr lang="en-GB" sz="1400" u="none" cap="none" strike="noStrike"/>
                        <a:t>6.2%</a:t>
                      </a:r>
                      <a:endParaRPr sz="1400" u="none" cap="none" strike="noStrike"/>
                    </a:p>
                  </a:txBody>
                  <a:tcPr marT="91425" marB="91425" marR="91425" marL="91425"/>
                </a:tc>
              </a:tr>
            </a:tbl>
          </a:graphicData>
        </a:graphic>
      </p:graphicFrame>
      <p:sp>
        <p:nvSpPr>
          <p:cNvPr id="171" name="Google Shape;171;g17fb3f8a1f2_0_12"/>
          <p:cNvSpPr txBox="1"/>
          <p:nvPr/>
        </p:nvSpPr>
        <p:spPr>
          <a:xfrm>
            <a:off x="5505700" y="1552200"/>
            <a:ext cx="1899900" cy="7389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200"/>
              <a:buFont typeface="Arial"/>
              <a:buNone/>
            </a:pPr>
            <a:r>
              <a:rPr b="1" i="0" lang="en-GB" sz="1200" u="none" cap="none" strike="noStrike">
                <a:solidFill>
                  <a:srgbClr val="000000"/>
                </a:solidFill>
                <a:latin typeface="Lato"/>
                <a:ea typeface="Lato"/>
                <a:cs typeface="Lato"/>
                <a:sym typeface="Lato"/>
              </a:rPr>
              <a:t>Found </a:t>
            </a:r>
            <a:r>
              <a:rPr b="1" i="0" lang="en-GB" sz="1200" u="none" cap="none" strike="noStrike">
                <a:solidFill>
                  <a:schemeClr val="accent1"/>
                </a:solidFill>
                <a:latin typeface="Lato"/>
                <a:ea typeface="Lato"/>
                <a:cs typeface="Lato"/>
                <a:sym typeface="Lato"/>
              </a:rPr>
              <a:t>errand running work</a:t>
            </a:r>
            <a:r>
              <a:rPr b="1" i="0" lang="en-GB" sz="1200" u="none" cap="none" strike="noStrike">
                <a:solidFill>
                  <a:srgbClr val="000000"/>
                </a:solidFill>
                <a:latin typeface="Lato"/>
                <a:ea typeface="Lato"/>
                <a:cs typeface="Lato"/>
                <a:sym typeface="Lato"/>
              </a:rPr>
              <a:t> via an online platform</a:t>
            </a:r>
            <a:endParaRPr b="1" i="0" sz="1200" u="none" cap="none" strike="noStrike">
              <a:solidFill>
                <a:srgbClr val="000000"/>
              </a:solidFill>
              <a:latin typeface="Lato"/>
              <a:ea typeface="Lato"/>
              <a:cs typeface="Lato"/>
              <a:sym typeface="Lato"/>
            </a:endParaRPr>
          </a:p>
        </p:txBody>
      </p:sp>
      <p:graphicFrame>
        <p:nvGraphicFramePr>
          <p:cNvPr id="172" name="Google Shape;172;g17fb3f8a1f2_0_12"/>
          <p:cNvGraphicFramePr/>
          <p:nvPr/>
        </p:nvGraphicFramePr>
        <p:xfrm>
          <a:off x="216450" y="3984475"/>
          <a:ext cx="3000000" cy="3000000"/>
        </p:xfrm>
        <a:graphic>
          <a:graphicData uri="http://schemas.openxmlformats.org/drawingml/2006/table">
            <a:tbl>
              <a:tblPr>
                <a:noFill/>
                <a:tableStyleId>{47880A25-0BD4-41EE-AC18-AF9E2C27C0FD}</a:tableStyleId>
              </a:tblPr>
              <a:tblGrid>
                <a:gridCol w="784175"/>
                <a:gridCol w="784175"/>
              </a:tblGrid>
              <a:tr h="451050">
                <a:tc>
                  <a:txBody>
                    <a:bodyPr/>
                    <a:lstStyle/>
                    <a:p>
                      <a:pPr indent="0" lvl="0" marL="0" marR="0" rtl="0" algn="ctr">
                        <a:lnSpc>
                          <a:spcPct val="100000"/>
                        </a:lnSpc>
                        <a:spcBef>
                          <a:spcPts val="0"/>
                        </a:spcBef>
                        <a:spcAft>
                          <a:spcPts val="0"/>
                        </a:spcAft>
                        <a:buClr>
                          <a:srgbClr val="000000"/>
                        </a:buClr>
                        <a:buSzPts val="1400"/>
                        <a:buFont typeface="Arial"/>
                        <a:buNone/>
                      </a:pPr>
                      <a:r>
                        <a:rPr b="1" lang="en-GB" sz="1400" u="none" cap="none" strike="noStrike"/>
                        <a:t>2016</a:t>
                      </a:r>
                      <a:endParaRPr b="1" sz="1400" u="none" cap="none" strike="noStrike"/>
                    </a:p>
                  </a:txBody>
                  <a:tcPr marT="91425" marB="91425" marR="91425" marL="91425"/>
                </a:tc>
                <a:tc>
                  <a:txBody>
                    <a:bodyPr/>
                    <a:lstStyle/>
                    <a:p>
                      <a:pPr indent="0" lvl="0" marL="0" marR="0" rtl="0" algn="ctr">
                        <a:lnSpc>
                          <a:spcPct val="100000"/>
                        </a:lnSpc>
                        <a:spcBef>
                          <a:spcPts val="0"/>
                        </a:spcBef>
                        <a:spcAft>
                          <a:spcPts val="0"/>
                        </a:spcAft>
                        <a:buClr>
                          <a:srgbClr val="000000"/>
                        </a:buClr>
                        <a:buSzPts val="1400"/>
                        <a:buFont typeface="Arial"/>
                        <a:buNone/>
                      </a:pPr>
                      <a:r>
                        <a:rPr b="1" lang="en-GB" sz="1400" u="none" cap="none" strike="noStrike"/>
                        <a:t>2021</a:t>
                      </a:r>
                      <a:endParaRPr b="1" sz="1400" u="none" cap="none" strike="noStrike"/>
                    </a:p>
                  </a:txBody>
                  <a:tcPr marT="91425" marB="91425" marR="91425" marL="91425"/>
                </a:tc>
              </a:tr>
              <a:tr h="451050">
                <a:tc>
                  <a:txBody>
                    <a:bodyPr/>
                    <a:lstStyle/>
                    <a:p>
                      <a:pPr indent="0" lvl="0" marL="0" marR="0" rtl="0" algn="ctr">
                        <a:lnSpc>
                          <a:spcPct val="100000"/>
                        </a:lnSpc>
                        <a:spcBef>
                          <a:spcPts val="0"/>
                        </a:spcBef>
                        <a:spcAft>
                          <a:spcPts val="0"/>
                        </a:spcAft>
                        <a:buClr>
                          <a:srgbClr val="000000"/>
                        </a:buClr>
                        <a:buSzPts val="1400"/>
                        <a:buFont typeface="Arial"/>
                        <a:buNone/>
                      </a:pPr>
                      <a:r>
                        <a:rPr lang="en-GB" sz="1400" u="none" cap="none" strike="noStrike"/>
                        <a:t>4.9%</a:t>
                      </a:r>
                      <a:endParaRPr sz="1400" u="none" cap="none" strike="noStrike"/>
                    </a:p>
                  </a:txBody>
                  <a:tcPr marT="91425" marB="91425" marR="91425" marL="91425"/>
                </a:tc>
                <a:tc>
                  <a:txBody>
                    <a:bodyPr/>
                    <a:lstStyle/>
                    <a:p>
                      <a:pPr indent="0" lvl="0" marL="0" marR="0" rtl="0" algn="ctr">
                        <a:lnSpc>
                          <a:spcPct val="100000"/>
                        </a:lnSpc>
                        <a:spcBef>
                          <a:spcPts val="0"/>
                        </a:spcBef>
                        <a:spcAft>
                          <a:spcPts val="0"/>
                        </a:spcAft>
                        <a:buClr>
                          <a:srgbClr val="000000"/>
                        </a:buClr>
                        <a:buSzPts val="1400"/>
                        <a:buFont typeface="Arial"/>
                        <a:buNone/>
                      </a:pPr>
                      <a:r>
                        <a:rPr lang="en-GB" sz="1400" u="none" cap="none" strike="noStrike"/>
                        <a:t>11.9%</a:t>
                      </a:r>
                      <a:endParaRPr sz="1400" u="none" cap="none" strike="noStrike"/>
                    </a:p>
                  </a:txBody>
                  <a:tcPr marT="91425" marB="91425" marR="91425" marL="91425"/>
                </a:tc>
              </a:tr>
            </a:tbl>
          </a:graphicData>
        </a:graphic>
      </p:graphicFrame>
      <p:sp>
        <p:nvSpPr>
          <p:cNvPr id="173" name="Google Shape;173;g17fb3f8a1f2_0_12"/>
          <p:cNvSpPr txBox="1"/>
          <p:nvPr/>
        </p:nvSpPr>
        <p:spPr>
          <a:xfrm>
            <a:off x="-11575" y="3245563"/>
            <a:ext cx="2024400" cy="7389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200"/>
              <a:buFont typeface="Arial"/>
              <a:buNone/>
            </a:pPr>
            <a:r>
              <a:rPr b="1" i="0" lang="en-GB" sz="1200" u="none" cap="none" strike="noStrike">
                <a:solidFill>
                  <a:srgbClr val="000000"/>
                </a:solidFill>
                <a:latin typeface="Lato"/>
                <a:ea typeface="Lato"/>
                <a:cs typeface="Lato"/>
                <a:sym typeface="Lato"/>
              </a:rPr>
              <a:t>Found work doing </a:t>
            </a:r>
            <a:r>
              <a:rPr b="1" i="0" lang="en-GB" sz="1200" u="none" cap="none" strike="noStrike">
                <a:solidFill>
                  <a:schemeClr val="accent1"/>
                </a:solidFill>
                <a:latin typeface="Lato"/>
                <a:ea typeface="Lato"/>
                <a:cs typeface="Lato"/>
                <a:sym typeface="Lato"/>
              </a:rPr>
              <a:t>online tasks </a:t>
            </a:r>
            <a:r>
              <a:rPr b="1" i="0" lang="en-GB" sz="1200" u="none" cap="none" strike="noStrike">
                <a:solidFill>
                  <a:srgbClr val="000000"/>
                </a:solidFill>
                <a:latin typeface="Lato"/>
                <a:ea typeface="Lato"/>
                <a:cs typeface="Lato"/>
                <a:sym typeface="Lato"/>
              </a:rPr>
              <a:t>via an online platform</a:t>
            </a:r>
            <a:endParaRPr b="1" i="0" sz="1200" u="none" cap="none" strike="noStrike">
              <a:solidFill>
                <a:srgbClr val="000000"/>
              </a:solidFill>
              <a:latin typeface="Lato"/>
              <a:ea typeface="Lato"/>
              <a:cs typeface="Lato"/>
              <a:sym typeface="Lato"/>
            </a:endParaRPr>
          </a:p>
        </p:txBody>
      </p:sp>
      <p:cxnSp>
        <p:nvCxnSpPr>
          <p:cNvPr id="174" name="Google Shape;174;g17fb3f8a1f2_0_12"/>
          <p:cNvCxnSpPr/>
          <p:nvPr/>
        </p:nvCxnSpPr>
        <p:spPr>
          <a:xfrm>
            <a:off x="7428725" y="1132000"/>
            <a:ext cx="7200" cy="3346500"/>
          </a:xfrm>
          <a:prstGeom prst="straightConnector1">
            <a:avLst/>
          </a:prstGeom>
          <a:noFill/>
          <a:ln cap="flat" cmpd="sng" w="9525">
            <a:solidFill>
              <a:schemeClr val="dk2"/>
            </a:solidFill>
            <a:prstDash val="solid"/>
            <a:round/>
            <a:headEnd len="sm" w="sm" type="none"/>
            <a:tailEnd len="sm" w="sm" type="none"/>
          </a:ln>
        </p:spPr>
      </p:cxnSp>
      <p:sp>
        <p:nvSpPr>
          <p:cNvPr id="175" name="Google Shape;175;g17fb3f8a1f2_0_12"/>
          <p:cNvSpPr txBox="1"/>
          <p:nvPr/>
        </p:nvSpPr>
        <p:spPr>
          <a:xfrm>
            <a:off x="7459050" y="1153225"/>
            <a:ext cx="1684800" cy="29553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200"/>
              <a:buFont typeface="Arial"/>
              <a:buNone/>
            </a:pPr>
            <a:r>
              <a:rPr b="1" i="0" lang="en-GB" sz="1200" u="none" cap="none" strike="noStrike">
                <a:solidFill>
                  <a:schemeClr val="accent2"/>
                </a:solidFill>
                <a:latin typeface="Lato"/>
                <a:ea typeface="Lato"/>
                <a:cs typeface="Lato"/>
                <a:sym typeface="Lato"/>
              </a:rPr>
              <a:t>Maths Moment</a:t>
            </a:r>
            <a:endParaRPr b="1" i="0" sz="1200" u="none" cap="none" strike="noStrike">
              <a:solidFill>
                <a:schemeClr val="accent2"/>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200"/>
              <a:buFont typeface="Arial"/>
              <a:buNone/>
            </a:pPr>
            <a:r>
              <a:t/>
            </a:r>
            <a:endParaRPr b="1" i="0" sz="1200" u="none" cap="none" strike="noStrike">
              <a:solidFill>
                <a:schemeClr val="accent2"/>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200"/>
              <a:buFont typeface="Arial"/>
              <a:buNone/>
            </a:pPr>
            <a:r>
              <a:rPr b="1" i="0" lang="en-GB" sz="1200" u="none" cap="none" strike="noStrike">
                <a:solidFill>
                  <a:schemeClr val="accent2"/>
                </a:solidFill>
                <a:latin typeface="Lato"/>
                <a:ea typeface="Lato"/>
                <a:cs typeface="Lato"/>
                <a:sym typeface="Lato"/>
              </a:rPr>
              <a:t>Assume that the figures in the graph are 6% in 2016 and 15% in 2021. If the working population stood at 30m and was unchanged between 2016 and 2021, what is the increase in the number of people who found work online between 2016 and 2021</a:t>
            </a:r>
            <a:r>
              <a:rPr b="1" i="0" lang="en-GB" sz="1200" u="none" cap="none" strike="noStrike">
                <a:solidFill>
                  <a:schemeClr val="accent2"/>
                </a:solidFill>
                <a:latin typeface="Lato"/>
                <a:ea typeface="Lato"/>
                <a:cs typeface="Lato"/>
                <a:sym typeface="Lato"/>
                <a:extLst>
                  <a:ext uri="http://customooxmlschemas.google.com/">
                    <go:slidesCustomData xmlns:go="http://customooxmlschemas.google.com/" textRoundtripDataId="0"/>
                  </a:ext>
                </a:extLst>
              </a:rPr>
              <a:t>?</a:t>
            </a:r>
            <a:endParaRPr b="1" i="0" sz="1200" u="none" cap="none" strike="noStrike">
              <a:solidFill>
                <a:schemeClr val="accent2"/>
              </a:solidFill>
              <a:latin typeface="Lato"/>
              <a:ea typeface="Lato"/>
              <a:cs typeface="Lato"/>
              <a:sym typeface="Lato"/>
            </a:endParaRPr>
          </a:p>
        </p:txBody>
      </p:sp>
      <p:sp>
        <p:nvSpPr>
          <p:cNvPr id="176" name="Google Shape;176;g17fb3f8a1f2_0_12"/>
          <p:cNvSpPr txBox="1"/>
          <p:nvPr/>
        </p:nvSpPr>
        <p:spPr>
          <a:xfrm>
            <a:off x="7459050" y="3861575"/>
            <a:ext cx="1616400" cy="4464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700"/>
              <a:buFont typeface="Arial"/>
              <a:buNone/>
            </a:pPr>
            <a:r>
              <a:rPr b="1" i="0" lang="en-GB" sz="1700" u="none" cap="none" strike="noStrike">
                <a:solidFill>
                  <a:srgbClr val="FF0000"/>
                </a:solidFill>
                <a:latin typeface="Lato"/>
                <a:ea typeface="Lato"/>
                <a:cs typeface="Lato"/>
                <a:sym typeface="Lato"/>
              </a:rPr>
              <a:t>2.7m people</a:t>
            </a:r>
            <a:endParaRPr b="1" i="0" sz="1900" u="none" cap="none" strike="noStrike">
              <a:solidFill>
                <a:srgbClr val="FF0000"/>
              </a:solidFill>
              <a:latin typeface="Lato"/>
              <a:ea typeface="Lato"/>
              <a:cs typeface="Lato"/>
              <a:sym typeface="Lato"/>
            </a:endParaRPr>
          </a:p>
        </p:txBody>
      </p:sp>
      <p:pic>
        <p:nvPicPr>
          <p:cNvPr id="177" name="Google Shape;177;g17fb3f8a1f2_0_12"/>
          <p:cNvPicPr preferRelativeResize="0"/>
          <p:nvPr/>
        </p:nvPicPr>
        <p:blipFill rotWithShape="1">
          <a:blip r:embed="rId4">
            <a:alphaModFix/>
          </a:blip>
          <a:srcRect b="0" l="0" r="0" t="0"/>
          <a:stretch/>
        </p:blipFill>
        <p:spPr>
          <a:xfrm>
            <a:off x="296399" y="185088"/>
            <a:ext cx="690376" cy="690376"/>
          </a:xfrm>
          <a:prstGeom prst="rect">
            <a:avLst/>
          </a:prstGeom>
          <a:noFill/>
          <a:ln>
            <a:noFill/>
          </a:ln>
        </p:spPr>
      </p:pic>
      <p:sp>
        <p:nvSpPr>
          <p:cNvPr id="178" name="Google Shape;178;g17fb3f8a1f2_0_12"/>
          <p:cNvSpPr txBox="1"/>
          <p:nvPr/>
        </p:nvSpPr>
        <p:spPr>
          <a:xfrm>
            <a:off x="1127800" y="2994925"/>
            <a:ext cx="7359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0" i="0" lang="en-GB" sz="1000" u="none" cap="none" strike="noStrike">
                <a:solidFill>
                  <a:srgbClr val="000000"/>
                </a:solidFill>
                <a:latin typeface="Arial"/>
                <a:ea typeface="Arial"/>
                <a:cs typeface="Arial"/>
                <a:sym typeface="Arial"/>
              </a:rPr>
              <a:t>Table 1a</a:t>
            </a:r>
            <a:endParaRPr b="0" i="0" sz="1000" u="none" cap="none" strike="noStrike">
              <a:solidFill>
                <a:srgbClr val="000000"/>
              </a:solidFill>
              <a:latin typeface="Arial"/>
              <a:ea typeface="Arial"/>
              <a:cs typeface="Arial"/>
              <a:sym typeface="Arial"/>
            </a:endParaRPr>
          </a:p>
        </p:txBody>
      </p:sp>
      <p:sp>
        <p:nvSpPr>
          <p:cNvPr id="179" name="Google Shape;179;g17fb3f8a1f2_0_12"/>
          <p:cNvSpPr txBox="1"/>
          <p:nvPr/>
        </p:nvSpPr>
        <p:spPr>
          <a:xfrm>
            <a:off x="1065175" y="4841375"/>
            <a:ext cx="7359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0" i="0" lang="en-GB" sz="1000" u="none" cap="none" strike="noStrike">
                <a:solidFill>
                  <a:srgbClr val="000000"/>
                </a:solidFill>
                <a:latin typeface="Arial"/>
                <a:ea typeface="Arial"/>
                <a:cs typeface="Arial"/>
                <a:sym typeface="Arial"/>
              </a:rPr>
              <a:t>Table 1b</a:t>
            </a:r>
            <a:endParaRPr b="0" i="0" sz="1000" u="none" cap="none" strike="noStrike">
              <a:solidFill>
                <a:srgbClr val="000000"/>
              </a:solidFill>
              <a:latin typeface="Arial"/>
              <a:ea typeface="Arial"/>
              <a:cs typeface="Arial"/>
              <a:sym typeface="Arial"/>
            </a:endParaRPr>
          </a:p>
        </p:txBody>
      </p:sp>
      <p:sp>
        <p:nvSpPr>
          <p:cNvPr id="180" name="Google Shape;180;g17fb3f8a1f2_0_12"/>
          <p:cNvSpPr txBox="1"/>
          <p:nvPr/>
        </p:nvSpPr>
        <p:spPr>
          <a:xfrm>
            <a:off x="6611475" y="3072075"/>
            <a:ext cx="7359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0" i="0" lang="en-GB" sz="1000" u="none" cap="none" strike="noStrike">
                <a:solidFill>
                  <a:srgbClr val="000000"/>
                </a:solidFill>
                <a:latin typeface="Arial"/>
                <a:ea typeface="Arial"/>
                <a:cs typeface="Arial"/>
                <a:sym typeface="Arial"/>
              </a:rPr>
              <a:t>Table 1c</a:t>
            </a:r>
            <a:endParaRPr b="0" i="0" sz="1000" u="none" cap="none" strike="noStrike">
              <a:solidFill>
                <a:srgbClr val="000000"/>
              </a:solidFill>
              <a:latin typeface="Arial"/>
              <a:ea typeface="Arial"/>
              <a:cs typeface="Arial"/>
              <a:sym typeface="Arial"/>
            </a:endParaRPr>
          </a:p>
        </p:txBody>
      </p:sp>
      <p:sp>
        <p:nvSpPr>
          <p:cNvPr id="181" name="Google Shape;181;g17fb3f8a1f2_0_12"/>
          <p:cNvSpPr txBox="1"/>
          <p:nvPr/>
        </p:nvSpPr>
        <p:spPr>
          <a:xfrm>
            <a:off x="6639775" y="4914875"/>
            <a:ext cx="7359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0" i="0" lang="en-GB" sz="1000" u="none" cap="none" strike="noStrike">
                <a:solidFill>
                  <a:srgbClr val="000000"/>
                </a:solidFill>
                <a:latin typeface="Arial"/>
                <a:ea typeface="Arial"/>
                <a:cs typeface="Arial"/>
                <a:sym typeface="Arial"/>
              </a:rPr>
              <a:t>Table 1d</a:t>
            </a:r>
            <a:endParaRPr b="0" i="0" sz="1000" u="none" cap="none" strike="noStrike">
              <a:solidFill>
                <a:srgbClr val="000000"/>
              </a:solidFill>
              <a:latin typeface="Arial"/>
              <a:ea typeface="Arial"/>
              <a:cs typeface="Arial"/>
              <a:sym typeface="Arial"/>
            </a:endParaRPr>
          </a:p>
        </p:txBody>
      </p:sp>
      <p:sp>
        <p:nvSpPr>
          <p:cNvPr id="182" name="Google Shape;182;g17fb3f8a1f2_0_12"/>
          <p:cNvSpPr txBox="1"/>
          <p:nvPr/>
        </p:nvSpPr>
        <p:spPr>
          <a:xfrm>
            <a:off x="2278150" y="4448825"/>
            <a:ext cx="33717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0" i="0" lang="en-GB" sz="1000" u="none" cap="none" strike="noStrike">
                <a:solidFill>
                  <a:srgbClr val="000000"/>
                </a:solidFill>
                <a:latin typeface="Arial"/>
                <a:ea typeface="Arial"/>
                <a:cs typeface="Arial"/>
                <a:sym typeface="Arial"/>
              </a:rPr>
              <a:t>Source 1: Use of online platforms to find work (TUC)</a:t>
            </a:r>
            <a:endParaRPr b="0" i="0" sz="1000" u="none" cap="none" strike="noStrike">
              <a:solidFill>
                <a:srgbClr val="000000"/>
              </a:solidFill>
              <a:latin typeface="Arial"/>
              <a:ea typeface="Arial"/>
              <a:cs typeface="Arial"/>
              <a:sym typeface="Arial"/>
            </a:endParaRPr>
          </a:p>
        </p:txBody>
      </p:sp>
      <p:sp>
        <p:nvSpPr>
          <p:cNvPr id="183" name="Google Shape;183;g17fb3f8a1f2_0_12"/>
          <p:cNvSpPr txBox="1"/>
          <p:nvPr/>
        </p:nvSpPr>
        <p:spPr>
          <a:xfrm>
            <a:off x="0" y="1017650"/>
            <a:ext cx="7347300" cy="554100"/>
          </a:xfrm>
          <a:prstGeom prst="rect">
            <a:avLst/>
          </a:prstGeom>
          <a:noFill/>
          <a:ln>
            <a:noFill/>
          </a:ln>
        </p:spPr>
        <p:txBody>
          <a:bodyPr anchorCtr="0" anchor="t" bIns="91425" lIns="91425" spcFirstLastPara="1" rIns="91425" wrap="square" tIns="91425">
            <a:spAutoFit/>
          </a:bodyPr>
          <a:lstStyle/>
          <a:p>
            <a:pPr indent="-304800" lvl="0" marL="457200" marR="0" rtl="0" algn="l">
              <a:lnSpc>
                <a:spcPct val="100000"/>
              </a:lnSpc>
              <a:spcBef>
                <a:spcPts val="0"/>
              </a:spcBef>
              <a:spcAft>
                <a:spcPts val="0"/>
              </a:spcAft>
              <a:buClr>
                <a:schemeClr val="accent1"/>
              </a:buClr>
              <a:buSzPts val="1200"/>
              <a:buFont typeface="Lato"/>
              <a:buAutoNum type="arabicPeriod"/>
            </a:pPr>
            <a:r>
              <a:rPr b="1" i="0" lang="en-GB" sz="1200" u="none" cap="none" strike="noStrike">
                <a:solidFill>
                  <a:schemeClr val="accent1"/>
                </a:solidFill>
                <a:latin typeface="Lato"/>
                <a:ea typeface="Lato"/>
                <a:cs typeface="Lato"/>
                <a:sym typeface="Lato"/>
              </a:rPr>
              <a:t>Explain what the information on this slide shows about the gig economy</a:t>
            </a:r>
            <a:endParaRPr b="1" i="0" sz="1200" u="none" cap="none" strike="noStrike">
              <a:solidFill>
                <a:schemeClr val="accent1"/>
              </a:solidFill>
              <a:latin typeface="Lato"/>
              <a:ea typeface="Lato"/>
              <a:cs typeface="Lato"/>
              <a:sym typeface="Lato"/>
            </a:endParaRPr>
          </a:p>
          <a:p>
            <a:pPr indent="-304800" lvl="0" marL="457200" marR="0" rtl="0" algn="l">
              <a:lnSpc>
                <a:spcPct val="100000"/>
              </a:lnSpc>
              <a:spcBef>
                <a:spcPts val="0"/>
              </a:spcBef>
              <a:spcAft>
                <a:spcPts val="0"/>
              </a:spcAft>
              <a:buClr>
                <a:schemeClr val="accent1"/>
              </a:buClr>
              <a:buSzPts val="1200"/>
              <a:buFont typeface="Lato"/>
              <a:buAutoNum type="arabicPeriod"/>
            </a:pPr>
            <a:r>
              <a:rPr b="1" i="0" lang="en-GB" sz="1200" u="none" cap="none" strike="noStrike">
                <a:solidFill>
                  <a:schemeClr val="accent1"/>
                </a:solidFill>
                <a:latin typeface="Lato"/>
                <a:ea typeface="Lato"/>
                <a:cs typeface="Lato"/>
                <a:sym typeface="Lato"/>
              </a:rPr>
              <a:t>What might be the wider implications of this?</a:t>
            </a:r>
            <a:endParaRPr b="1" i="0" sz="1200" u="none" cap="none" strike="noStrike">
              <a:solidFill>
                <a:schemeClr val="accent1"/>
              </a:solidFill>
              <a:latin typeface="Lato"/>
              <a:ea typeface="Lato"/>
              <a:cs typeface="Lato"/>
              <a:sym typeface="Lato"/>
            </a:endParaRPr>
          </a:p>
        </p:txBody>
      </p:sp>
      <p:sp>
        <p:nvSpPr>
          <p:cNvPr id="184" name="Google Shape;184;g17fb3f8a1f2_0_12"/>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Clr>
                <a:srgbClr val="000000"/>
              </a:buClr>
              <a:buSzPts val="1000"/>
              <a:buFont typeface="Arial"/>
              <a:buNone/>
            </a:pPr>
            <a:fld id="{00000000-1234-1234-1234-123412341234}" type="slidenum">
              <a:rPr lang="en-GB"/>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6"/>
                                        </p:tgtEl>
                                        <p:attrNameLst>
                                          <p:attrName>style.visibility</p:attrName>
                                        </p:attrNameLst>
                                      </p:cBhvr>
                                      <p:to>
                                        <p:strVal val="visible"/>
                                      </p:to>
                                    </p:set>
                                    <p:animEffect filter="fade" transition="in">
                                      <p:cBhvr>
                                        <p:cTn dur="1000"/>
                                        <p:tgtEl>
                                          <p:spTgt spid="17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FLIC_Presentation">
  <a:themeElements>
    <a:clrScheme name="Simple Light">
      <a:dk1>
        <a:srgbClr val="262A33"/>
      </a:dk1>
      <a:lt1>
        <a:srgbClr val="FFFFFF"/>
      </a:lt1>
      <a:dk2>
        <a:srgbClr val="262A33"/>
      </a:dk2>
      <a:lt2>
        <a:srgbClr val="262A33"/>
      </a:lt2>
      <a:accent1>
        <a:srgbClr val="0543B3"/>
      </a:accent1>
      <a:accent2>
        <a:srgbClr val="FF8022"/>
      </a:accent2>
      <a:accent3>
        <a:srgbClr val="FFFFFF"/>
      </a:accent3>
      <a:accent4>
        <a:srgbClr val="FFFFFF"/>
      </a:accent4>
      <a:accent5>
        <a:srgbClr val="FFFFFF"/>
      </a:accent5>
      <a:accent6>
        <a:srgbClr val="FFFFFF"/>
      </a:accent6>
      <a:hlink>
        <a:srgbClr val="0543B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FLIC_Presentation">
  <a:themeElements>
    <a:clrScheme name="Simple Light">
      <a:dk1>
        <a:srgbClr val="262A33"/>
      </a:dk1>
      <a:lt1>
        <a:srgbClr val="FFFFFF"/>
      </a:lt1>
      <a:dk2>
        <a:srgbClr val="262A33"/>
      </a:dk2>
      <a:lt2>
        <a:srgbClr val="262A33"/>
      </a:lt2>
      <a:accent1>
        <a:srgbClr val="0543B3"/>
      </a:accent1>
      <a:accent2>
        <a:srgbClr val="FF8022"/>
      </a:accent2>
      <a:accent3>
        <a:srgbClr val="FFFFFF"/>
      </a:accent3>
      <a:accent4>
        <a:srgbClr val="FFFFFF"/>
      </a:accent4>
      <a:accent5>
        <a:srgbClr val="FFFFFF"/>
      </a:accent5>
      <a:accent6>
        <a:srgbClr val="FFFFFF"/>
      </a:accent6>
      <a:hlink>
        <a:srgbClr val="0543B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