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 id="2147483657" r:id="rId6"/>
    <p:sldMasterId id="2147483667" r:id="rId7"/>
    <p:sldMasterId id="2147483678" r:id="rId8"/>
    <p:sldMasterId id="2147483688" r:id="rId9"/>
    <p:sldMasterId id="2147483699" r:id="rId10"/>
    <p:sldMasterId id="2147483709" r:id="rId11"/>
  </p:sldMasterIdLst>
  <p:notesMasterIdLst>
    <p:notesMasterId r:id="rId1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 id="304" r:id="rId61"/>
    <p:sldId id="305" r:id="rId62"/>
    <p:sldId id="306" r:id="rId63"/>
    <p:sldId id="307" r:id="rId64"/>
    <p:sldId id="308" r:id="rId65"/>
    <p:sldId id="309" r:id="rId66"/>
    <p:sldId id="310" r:id="rId67"/>
    <p:sldId id="311" r:id="rId68"/>
    <p:sldId id="312" r:id="rId69"/>
    <p:sldId id="313" r:id="rId70"/>
    <p:sldId id="314" r:id="rId71"/>
    <p:sldId id="315" r:id="rId72"/>
    <p:sldId id="316" r:id="rId73"/>
    <p:sldId id="317" r:id="rId74"/>
  </p:sldIdLst>
  <p:sldSz cy="5143500" cx="9144000"/>
  <p:notesSz cx="6858000" cy="9144000"/>
  <p:embeddedFontLst>
    <p:embeddedFont>
      <p:font typeface="Lato"/>
      <p:regular r:id="rId75"/>
      <p:bold r:id="rId76"/>
      <p:italic r:id="rId77"/>
      <p:boldItalic r:id="rId78"/>
    </p:embeddedFont>
    <p:embeddedFont>
      <p:font typeface="Lato Light"/>
      <p:regular r:id="rId79"/>
      <p:bold r:id="rId80"/>
      <p:italic r:id="rId81"/>
      <p:boldItalic r:id="rId82"/>
    </p:embeddedFont>
    <p:embeddedFont>
      <p:font typeface="Lato Black"/>
      <p:bold r:id="rId83"/>
      <p:boldItalic r:id="rId8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27">
          <p15:clr>
            <a:srgbClr val="A4A3A4"/>
          </p15:clr>
        </p15:guide>
      </p15:sldGuideLst>
    </p:ext>
    <p:ext uri="GoogleSlidesCustomDataVersion2">
      <go:slidesCustomData xmlns:go="http://customooxmlschemas.google.com/" r:id="rId85" roundtripDataSignature="AMtx7mhenjWMFkxK9wIX5IMYOzCPXa6y9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A21E993-05B6-4D26-9C55-1D8316C9B291}">
  <a:tblStyle styleId="{CA21E993-05B6-4D26-9C55-1D8316C9B291}"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27"/>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8.xml"/><Relationship Id="rId84" Type="http://schemas.openxmlformats.org/officeDocument/2006/relationships/font" Target="fonts/LatoBlack-boldItalic.fntdata"/><Relationship Id="rId83" Type="http://schemas.openxmlformats.org/officeDocument/2006/relationships/font" Target="fonts/LatoBlack-bold.fntdata"/><Relationship Id="rId42" Type="http://schemas.openxmlformats.org/officeDocument/2006/relationships/slide" Target="slides/slide30.xml"/><Relationship Id="rId41" Type="http://schemas.openxmlformats.org/officeDocument/2006/relationships/slide" Target="slides/slide29.xml"/><Relationship Id="rId85" Type="http://customschemas.google.com/relationships/presentationmetadata" Target="metadata"/><Relationship Id="rId44" Type="http://schemas.openxmlformats.org/officeDocument/2006/relationships/slide" Target="slides/slide32.xml"/><Relationship Id="rId43" Type="http://schemas.openxmlformats.org/officeDocument/2006/relationships/slide" Target="slides/slide31.xml"/><Relationship Id="rId46" Type="http://schemas.openxmlformats.org/officeDocument/2006/relationships/slide" Target="slides/slide34.xml"/><Relationship Id="rId45" Type="http://schemas.openxmlformats.org/officeDocument/2006/relationships/slide" Target="slides/slide33.xml"/><Relationship Id="rId80" Type="http://schemas.openxmlformats.org/officeDocument/2006/relationships/font" Target="fonts/LatoLight-bold.fntdata"/><Relationship Id="rId82" Type="http://schemas.openxmlformats.org/officeDocument/2006/relationships/font" Target="fonts/LatoLight-boldItalic.fntdata"/><Relationship Id="rId81" Type="http://schemas.openxmlformats.org/officeDocument/2006/relationships/font" Target="fonts/LatoLight-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slide" Target="slides/slide36.xml"/><Relationship Id="rId47" Type="http://schemas.openxmlformats.org/officeDocument/2006/relationships/slide" Target="slides/slide35.xml"/><Relationship Id="rId49" Type="http://schemas.openxmlformats.org/officeDocument/2006/relationships/slide" Target="slides/slide37.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slide" Target="slides/slide61.xml"/><Relationship Id="rId72" Type="http://schemas.openxmlformats.org/officeDocument/2006/relationships/slide" Target="slides/slide60.xml"/><Relationship Id="rId31" Type="http://schemas.openxmlformats.org/officeDocument/2006/relationships/slide" Target="slides/slide19.xml"/><Relationship Id="rId75" Type="http://schemas.openxmlformats.org/officeDocument/2006/relationships/font" Target="fonts/Lato-regular.fntdata"/><Relationship Id="rId30" Type="http://schemas.openxmlformats.org/officeDocument/2006/relationships/slide" Target="slides/slide18.xml"/><Relationship Id="rId74" Type="http://schemas.openxmlformats.org/officeDocument/2006/relationships/slide" Target="slides/slide62.xml"/><Relationship Id="rId33" Type="http://schemas.openxmlformats.org/officeDocument/2006/relationships/slide" Target="slides/slide21.xml"/><Relationship Id="rId77" Type="http://schemas.openxmlformats.org/officeDocument/2006/relationships/font" Target="fonts/Lato-italic.fntdata"/><Relationship Id="rId32" Type="http://schemas.openxmlformats.org/officeDocument/2006/relationships/slide" Target="slides/slide20.xml"/><Relationship Id="rId76" Type="http://schemas.openxmlformats.org/officeDocument/2006/relationships/font" Target="fonts/Lato-bold.fntdata"/><Relationship Id="rId35" Type="http://schemas.openxmlformats.org/officeDocument/2006/relationships/slide" Target="slides/slide23.xml"/><Relationship Id="rId79" Type="http://schemas.openxmlformats.org/officeDocument/2006/relationships/font" Target="fonts/LatoLight-regular.fntdata"/><Relationship Id="rId34" Type="http://schemas.openxmlformats.org/officeDocument/2006/relationships/slide" Target="slides/slide22.xml"/><Relationship Id="rId78" Type="http://schemas.openxmlformats.org/officeDocument/2006/relationships/font" Target="fonts/Lato-boldItalic.fntdata"/><Relationship Id="rId71" Type="http://schemas.openxmlformats.org/officeDocument/2006/relationships/slide" Target="slides/slide59.xml"/><Relationship Id="rId70" Type="http://schemas.openxmlformats.org/officeDocument/2006/relationships/slide" Target="slides/slide58.xml"/><Relationship Id="rId37" Type="http://schemas.openxmlformats.org/officeDocument/2006/relationships/slide" Target="slides/slide25.xml"/><Relationship Id="rId36" Type="http://schemas.openxmlformats.org/officeDocument/2006/relationships/slide" Target="slides/slide24.xml"/><Relationship Id="rId39" Type="http://schemas.openxmlformats.org/officeDocument/2006/relationships/slide" Target="slides/slide27.xml"/><Relationship Id="rId38" Type="http://schemas.openxmlformats.org/officeDocument/2006/relationships/slide" Target="slides/slide26.xml"/><Relationship Id="rId62" Type="http://schemas.openxmlformats.org/officeDocument/2006/relationships/slide" Target="slides/slide50.xml"/><Relationship Id="rId61" Type="http://schemas.openxmlformats.org/officeDocument/2006/relationships/slide" Target="slides/slide49.xml"/><Relationship Id="rId20" Type="http://schemas.openxmlformats.org/officeDocument/2006/relationships/slide" Target="slides/slide8.xml"/><Relationship Id="rId64" Type="http://schemas.openxmlformats.org/officeDocument/2006/relationships/slide" Target="slides/slide52.xml"/><Relationship Id="rId63" Type="http://schemas.openxmlformats.org/officeDocument/2006/relationships/slide" Target="slides/slide51.xml"/><Relationship Id="rId22" Type="http://schemas.openxmlformats.org/officeDocument/2006/relationships/slide" Target="slides/slide10.xml"/><Relationship Id="rId66" Type="http://schemas.openxmlformats.org/officeDocument/2006/relationships/slide" Target="slides/slide54.xml"/><Relationship Id="rId21" Type="http://schemas.openxmlformats.org/officeDocument/2006/relationships/slide" Target="slides/slide9.xml"/><Relationship Id="rId65" Type="http://schemas.openxmlformats.org/officeDocument/2006/relationships/slide" Target="slides/slide53.xml"/><Relationship Id="rId24" Type="http://schemas.openxmlformats.org/officeDocument/2006/relationships/slide" Target="slides/slide12.xml"/><Relationship Id="rId68" Type="http://schemas.openxmlformats.org/officeDocument/2006/relationships/slide" Target="slides/slide56.xml"/><Relationship Id="rId23" Type="http://schemas.openxmlformats.org/officeDocument/2006/relationships/slide" Target="slides/slide11.xml"/><Relationship Id="rId67" Type="http://schemas.openxmlformats.org/officeDocument/2006/relationships/slide" Target="slides/slide55.xml"/><Relationship Id="rId60" Type="http://schemas.openxmlformats.org/officeDocument/2006/relationships/slide" Target="slides/slide48.xml"/><Relationship Id="rId26" Type="http://schemas.openxmlformats.org/officeDocument/2006/relationships/slide" Target="slides/slide14.xml"/><Relationship Id="rId25" Type="http://schemas.openxmlformats.org/officeDocument/2006/relationships/slide" Target="slides/slide13.xml"/><Relationship Id="rId69" Type="http://schemas.openxmlformats.org/officeDocument/2006/relationships/slide" Target="slides/slide57.xml"/><Relationship Id="rId28" Type="http://schemas.openxmlformats.org/officeDocument/2006/relationships/slide" Target="slides/slide16.xml"/><Relationship Id="rId27" Type="http://schemas.openxmlformats.org/officeDocument/2006/relationships/slide" Target="slides/slide15.xml"/><Relationship Id="rId29" Type="http://schemas.openxmlformats.org/officeDocument/2006/relationships/slide" Target="slides/slide17.xml"/><Relationship Id="rId51" Type="http://schemas.openxmlformats.org/officeDocument/2006/relationships/slide" Target="slides/slide39.xml"/><Relationship Id="rId50" Type="http://schemas.openxmlformats.org/officeDocument/2006/relationships/slide" Target="slides/slide38.xml"/><Relationship Id="rId53" Type="http://schemas.openxmlformats.org/officeDocument/2006/relationships/slide" Target="slides/slide41.xml"/><Relationship Id="rId52" Type="http://schemas.openxmlformats.org/officeDocument/2006/relationships/slide" Target="slides/slide40.xml"/><Relationship Id="rId11" Type="http://schemas.openxmlformats.org/officeDocument/2006/relationships/slideMaster" Target="slideMasters/slideMaster7.xml"/><Relationship Id="rId55" Type="http://schemas.openxmlformats.org/officeDocument/2006/relationships/slide" Target="slides/slide43.xml"/><Relationship Id="rId10" Type="http://schemas.openxmlformats.org/officeDocument/2006/relationships/slideMaster" Target="slideMasters/slideMaster6.xml"/><Relationship Id="rId54" Type="http://schemas.openxmlformats.org/officeDocument/2006/relationships/slide" Target="slides/slide42.xml"/><Relationship Id="rId13" Type="http://schemas.openxmlformats.org/officeDocument/2006/relationships/slide" Target="slides/slide1.xml"/><Relationship Id="rId57" Type="http://schemas.openxmlformats.org/officeDocument/2006/relationships/slide" Target="slides/slide45.xml"/><Relationship Id="rId12" Type="http://schemas.openxmlformats.org/officeDocument/2006/relationships/notesMaster" Target="notesMasters/notesMaster1.xml"/><Relationship Id="rId56" Type="http://schemas.openxmlformats.org/officeDocument/2006/relationships/slide" Target="slides/slide44.xml"/><Relationship Id="rId15" Type="http://schemas.openxmlformats.org/officeDocument/2006/relationships/slide" Target="slides/slide3.xml"/><Relationship Id="rId59" Type="http://schemas.openxmlformats.org/officeDocument/2006/relationships/slide" Target="slides/slide47.xml"/><Relationship Id="rId14" Type="http://schemas.openxmlformats.org/officeDocument/2006/relationships/slide" Target="slides/slide2.xml"/><Relationship Id="rId58" Type="http://schemas.openxmlformats.org/officeDocument/2006/relationships/slide" Target="slides/slide46.xml"/><Relationship Id="rId17" Type="http://schemas.openxmlformats.org/officeDocument/2006/relationships/slide" Target="slides/slide5.xml"/><Relationship Id="rId16" Type="http://schemas.openxmlformats.org/officeDocument/2006/relationships/slide" Target="slides/slide4.xml"/><Relationship Id="rId19" Type="http://schemas.openxmlformats.org/officeDocument/2006/relationships/slide" Target="slides/slide7.xml"/><Relationship Id="rId1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atista.com/statistics/298524/government-spending-in-the-uk/#:~:text=In%202021%2C%20the%20expenditure%20of,pensions%20and%20other%20welfare%20benefits"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atista.com/statistics/298524/government-spending-in-the-uk/#:~:text=In%202021%2C%20the%20expenditure%20of,pensions%20and%20other%20welfare%20benefits"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rbLM-8jGki8&amp;t=11s"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bc.co.uk/news/entertainment-arts-62133808"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P26wizs8I20" TargetMode="Externa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1a5db231f5e_1_11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7" name="Google Shape;297;g1a5db231f5e_1_11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392954490c_0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6" name="Google Shape;386;g2392954490c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sz="900">
              <a:solidFill>
                <a:schemeClr val="dk1"/>
              </a:solidFill>
              <a:latin typeface="Lato"/>
              <a:ea typeface="Lato"/>
              <a:cs typeface="Lato"/>
              <a:sym typeface="Lato"/>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1a674aa36a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4" name="Google Shape;394;g1a674aa36a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1a674aa36a7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2" name="Google Shape;402;g1a674aa36a7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latin typeface="Lato"/>
                <a:ea typeface="Lato"/>
                <a:cs typeface="Lato"/>
                <a:sym typeface="Lato"/>
              </a:rPr>
              <a:t>Source: </a:t>
            </a:r>
            <a:r>
              <a:rPr lang="en-GB">
                <a:solidFill>
                  <a:srgbClr val="1A73E8"/>
                </a:solidFill>
                <a:uFill>
                  <a:noFill/>
                </a:uFill>
                <a:latin typeface="Lato"/>
                <a:ea typeface="Lato"/>
                <a:cs typeface="Lato"/>
                <a:sym typeface="Lato"/>
                <a:hlinkClick r:id="rId2">
                  <a:extLst>
                    <a:ext uri="{A12FA001-AC4F-418D-AE19-62706E023703}">
                      <ahyp:hlinkClr val="tx"/>
                    </a:ext>
                  </a:extLst>
                </a:hlinkClick>
              </a:rPr>
              <a:t>https://www.statista.com/statistics/298524/government-spending-in-the-uk/#:~:text=In%202021%2C%20the%20expenditure%20of,pensions%20and%20other%20welfare%20benefits</a:t>
            </a:r>
            <a:r>
              <a:rPr lang="en-GB">
                <a:solidFill>
                  <a:schemeClr val="dk1"/>
                </a:solidFill>
                <a:latin typeface="Lato"/>
                <a:ea typeface="Lato"/>
                <a:cs typeface="Lato"/>
                <a:sym typeface="Lato"/>
              </a:rPr>
              <a:t>.</a:t>
            </a:r>
            <a:endParaRPr>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rPr b="1" lang="en-GB">
                <a:solidFill>
                  <a:schemeClr val="dk1"/>
                </a:solidFill>
                <a:latin typeface="Lato"/>
                <a:ea typeface="Lato"/>
                <a:cs typeface="Lato"/>
                <a:sym typeface="Lato"/>
              </a:rPr>
              <a:t>Delivery instruction</a:t>
            </a:r>
            <a:endParaRPr b="1">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latin typeface="Lato"/>
                <a:ea typeface="Lato"/>
                <a:cs typeface="Lato"/>
                <a:sym typeface="Lato"/>
              </a:rPr>
              <a:t>Students to list the numbered items and write the corresponding letter </a:t>
            </a:r>
            <a:endParaRPr>
              <a:solidFill>
                <a:schemeClr val="dk1"/>
              </a:solidFill>
              <a:latin typeface="Lato"/>
              <a:ea typeface="Lato"/>
              <a:cs typeface="Lato"/>
              <a:sym typeface="Lato"/>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1a674aa36a7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5" name="Google Shape;425;g1a674aa36a7_0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Teacher explanation </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Explain to students, when opening up the link, that public sector expenditure means government spending.</a:t>
            </a:r>
            <a:endParaRPr>
              <a:latin typeface="Lato"/>
              <a:ea typeface="Lato"/>
              <a:cs typeface="Lato"/>
              <a:sym typeface="Lato"/>
            </a:endParaRPr>
          </a:p>
          <a:p>
            <a:pPr indent="0" lvl="0" marL="0" rtl="0" algn="l">
              <a:lnSpc>
                <a:spcPct val="100000"/>
              </a:lnSpc>
              <a:spcBef>
                <a:spcPts val="0"/>
              </a:spcBef>
              <a:spcAft>
                <a:spcPts val="0"/>
              </a:spcAft>
              <a:buSzPts val="1100"/>
              <a:buNone/>
            </a:pPr>
            <a:r>
              <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Source:</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solidFill>
                  <a:srgbClr val="1A73E8"/>
                </a:solidFill>
                <a:uFill>
                  <a:noFill/>
                </a:uFill>
                <a:latin typeface="Lato"/>
                <a:ea typeface="Lato"/>
                <a:cs typeface="Lato"/>
                <a:sym typeface="Lato"/>
                <a:hlinkClick r:id="rId2">
                  <a:extLst>
                    <a:ext uri="{A12FA001-AC4F-418D-AE19-62706E023703}">
                      <ahyp:hlinkClr val="tx"/>
                    </a:ext>
                  </a:extLst>
                </a:hlinkClick>
              </a:rPr>
              <a:t>https://www.statista.com/statistics/298524/government-spending-in-the-uk/#:~:text=In%202021%2C%20the%20expenditure%20of,pensions%20and%20other%20welfare%20benefits</a:t>
            </a:r>
            <a:r>
              <a:rPr lang="en-GB">
                <a:solidFill>
                  <a:schemeClr val="dk1"/>
                </a:solidFill>
                <a:latin typeface="Lato"/>
                <a:ea typeface="Lato"/>
                <a:cs typeface="Lato"/>
                <a:sym typeface="Lato"/>
              </a:rPr>
              <a:t>.</a:t>
            </a:r>
            <a:endParaRPr>
              <a:latin typeface="Lato"/>
              <a:ea typeface="Lato"/>
              <a:cs typeface="Lato"/>
              <a:sym typeface="Lato"/>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1a5db231f5e_1_18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6" name="Google Shape;436;g1a5db231f5e_1_18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Prompt question</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Work out annual salary and write down</a:t>
            </a:r>
            <a:endParaRPr>
              <a:latin typeface="Lato"/>
              <a:ea typeface="Lato"/>
              <a:cs typeface="Lato"/>
              <a:sym typeface="Lato"/>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1a5db231f5e_1_6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1" name="Google Shape;451;g1a5db231f5e_1_6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1a5db231f5e_1_6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1" name="Google Shape;461;g1a5db231f5e_1_6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1a5db231f5e_1_6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0" name="Google Shape;470;g1a5db231f5e_1_6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1da053489fc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2" name="Google Shape;482;g1da053489fc_0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Teacher explanation</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Key message in income tax </a:t>
            </a:r>
            <a:r>
              <a:rPr lang="en-GB" u="sng">
                <a:solidFill>
                  <a:schemeClr val="hlink"/>
                </a:solidFill>
                <a:latin typeface="Lato"/>
                <a:ea typeface="Lato"/>
                <a:cs typeface="Lato"/>
                <a:sym typeface="Lato"/>
                <a:hlinkClick r:id="rId2"/>
              </a:rPr>
              <a:t>https://www.youtube.com/watch?v=rbLM-8jGki8&amp;t=11s</a:t>
            </a:r>
            <a:r>
              <a:rPr lang="en-GB">
                <a:latin typeface="Lato"/>
                <a:ea typeface="Lato"/>
                <a:cs typeface="Lato"/>
                <a:sym typeface="Lato"/>
              </a:rPr>
              <a:t> </a:t>
            </a:r>
            <a:endParaRPr>
              <a:latin typeface="Lato"/>
              <a:ea typeface="Lato"/>
              <a:cs typeface="Lato"/>
              <a:sym typeface="Lato"/>
            </a:endParaRPr>
          </a:p>
          <a:p>
            <a:pPr indent="-298450" lvl="0" marL="457200" rtl="0" algn="l">
              <a:lnSpc>
                <a:spcPct val="100000"/>
              </a:lnSpc>
              <a:spcBef>
                <a:spcPts val="0"/>
              </a:spcBef>
              <a:spcAft>
                <a:spcPts val="0"/>
              </a:spcAft>
              <a:buSzPts val="1100"/>
              <a:buFont typeface="Lato"/>
              <a:buChar char="●"/>
            </a:pPr>
            <a:r>
              <a:rPr lang="en-GB">
                <a:latin typeface="Lato"/>
                <a:ea typeface="Lato"/>
                <a:cs typeface="Lato"/>
                <a:sym typeface="Lato"/>
              </a:rPr>
              <a:t>The more you earn, the more you pay</a:t>
            </a:r>
            <a:endParaRPr>
              <a:latin typeface="Lato"/>
              <a:ea typeface="Lato"/>
              <a:cs typeface="Lato"/>
              <a:sym typeface="Lato"/>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1a5db231f5e_1_6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1" name="Google Shape;491;g1a5db231f5e_1_6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1a5db231f5e_1_11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4" name="Google Shape;304;g1a5db231f5e_1_11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1a5db231f5e_1_6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4" name="Google Shape;504;g1a5db231f5e_1_6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1a5db231f5e_1_6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6" name="Google Shape;516;g1a5db231f5e_1_6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1a5db231f5e_1_6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7" name="Google Shape;527;g1a5db231f5e_1_6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1a5db231f5e_1_7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8" name="Google Shape;538;g1a5db231f5e_1_7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Teacher explanation </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Key point for students, a pensions and student loan can be considered as more of an personal investment than a deduction.</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Whilst many people can be put off by the cost of higher education, the deduction is less than other deductions and only applicable once a person is earning over a certain amount</a:t>
            </a:r>
            <a:r>
              <a:rPr lang="en-GB"/>
              <a: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1a5db231f5e_1_7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9" name="Google Shape;549;g1a5db231f5e_1_7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1a5db231f5e_1_7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0" name="Google Shape;560;g1a5db231f5e_1_7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Lato"/>
              <a:ea typeface="Lato"/>
              <a:cs typeface="Lato"/>
              <a:sym typeface="Lato"/>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1a5db231f5e_1_7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6" name="Google Shape;576;g1a5db231f5e_1_7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1a5db231f5e_1_7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7" name="Google Shape;587;g1a5db231f5e_1_7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2392954490c_0_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8" name="Google Shape;598;g2392954490c_0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sz="900">
              <a:solidFill>
                <a:schemeClr val="dk1"/>
              </a:solidFill>
              <a:latin typeface="Lato"/>
              <a:ea typeface="Lato"/>
              <a:cs typeface="Lato"/>
              <a:sym typeface="Lato"/>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1a5db231f5e_1_7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6" name="Google Shape;606;g1a5db231f5e_1_7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Lato"/>
              <a:ea typeface="Lato"/>
              <a:cs typeface="Lato"/>
              <a:sym typeface="Lato"/>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5f4fb2303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1" name="Google Shape;311;g25f4fb23039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200aa1752a1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5" name="Google Shape;615;g200aa1752a1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279825be824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6" name="Google Shape;626;g279825be824_0_1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u="sng">
                <a:solidFill>
                  <a:schemeClr val="hlink"/>
                </a:solidFill>
                <a:hlinkClick r:id="rId2"/>
              </a:rPr>
              <a:t>https://www.bbc.co.uk/news/entertainment-arts-62133808</a:t>
            </a:r>
            <a:r>
              <a:rPr lang="en-GB"/>
              <a:t>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279825be824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6" name="Google Shape;636;g279825be824_0_1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279825be824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9" name="Google Shape;649;g279825be824_0_1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279825be824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5" name="Google Shape;665;g279825be824_0_1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279825be824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4" name="Google Shape;684;g279825be824_0_1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279825be824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4" name="Google Shape;694;g279825be824_0_2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279825be824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4" name="Google Shape;704;g279825be824_0_2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279825be824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7" name="Google Shape;717;g279825be824_0_2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279825be824_0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8" name="Google Shape;728;g279825be824_0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Teacher guidance notes:</a:t>
            </a:r>
            <a:endParaRPr b="1"/>
          </a:p>
          <a:p>
            <a:pPr indent="0" lvl="0" marL="0" rtl="0" algn="l">
              <a:spcBef>
                <a:spcPts val="0"/>
              </a:spcBef>
              <a:spcAft>
                <a:spcPts val="0"/>
              </a:spcAft>
              <a:buNone/>
            </a:pPr>
            <a:r>
              <a:rPr lang="en-GB"/>
              <a:t>Ask student to draw the continuum line (bottom right image) to support their thinking. This activity should be used to highlight the misconception that when your salary falls in e.g. a Higher rate tax band, not ALL of your salary is taxed at the higher rate of 40%, but the amount that sits in the new band.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This quiz acts as a scaffold and support before the income tax calculations worksheet. For students that you see are less confident, encourage them to choose lower salary jobs when they begin the worksheet. Vice versa for more confident students.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392954490c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0" name="Google Shape;320;g2392954490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sz="900">
              <a:solidFill>
                <a:schemeClr val="dk1"/>
              </a:solidFill>
              <a:latin typeface="Lato"/>
              <a:ea typeface="Lato"/>
              <a:cs typeface="Lato"/>
              <a:sym typeface="Lato"/>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279825be824_0_2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9" name="Google Shape;739;g279825be824_0_2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Lato"/>
              <a:ea typeface="Lato"/>
              <a:cs typeface="Lato"/>
              <a:sym typeface="Lato"/>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279825be824_0_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1" name="Google Shape;751;g279825be824_0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1a5db231f5e_1_9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1" name="Google Shape;761;g1a5db231f5e_1_9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1a5db231f5e_1_8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4" name="Google Shape;774;g1a5db231f5e_1_8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g279825be824_0_4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8" name="Google Shape;788;g279825be824_0_4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Lato"/>
              <a:ea typeface="Lato"/>
              <a:cs typeface="Lato"/>
              <a:sym typeface="Lato"/>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g279825be824_0_4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0" name="Google Shape;800;g279825be824_0_4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1a5db231f5e_1_8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0" name="Google Shape;810;g1a5db231f5e_1_8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Teacher explanation</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Key points to draw out from students</a:t>
            </a:r>
            <a:endParaRPr>
              <a:latin typeface="Lato"/>
              <a:ea typeface="Lato"/>
              <a:cs typeface="Lato"/>
              <a:sym typeface="Lato"/>
            </a:endParaRPr>
          </a:p>
          <a:p>
            <a:pPr indent="-298450" lvl="0" marL="457200" rtl="0" algn="l">
              <a:lnSpc>
                <a:spcPct val="100000"/>
              </a:lnSpc>
              <a:spcBef>
                <a:spcPts val="0"/>
              </a:spcBef>
              <a:spcAft>
                <a:spcPts val="0"/>
              </a:spcAft>
              <a:buSzPts val="1100"/>
              <a:buFont typeface="Lato"/>
              <a:buChar char="●"/>
            </a:pPr>
            <a:r>
              <a:rPr lang="en-GB">
                <a:latin typeface="Lato"/>
                <a:ea typeface="Lato"/>
                <a:cs typeface="Lato"/>
                <a:sym typeface="Lato"/>
              </a:rPr>
              <a:t>The apprentice gardener’s income tax is very small compared to the other jobs because most of the income is not taxed as it falls in the personal allowance category</a:t>
            </a:r>
            <a:endParaRPr>
              <a:latin typeface="Lato"/>
              <a:ea typeface="Lato"/>
              <a:cs typeface="Lato"/>
              <a:sym typeface="Lato"/>
            </a:endParaRPr>
          </a:p>
          <a:p>
            <a:pPr indent="-298450" lvl="0" marL="457200" rtl="0" algn="l">
              <a:lnSpc>
                <a:spcPct val="100000"/>
              </a:lnSpc>
              <a:spcBef>
                <a:spcPts val="0"/>
              </a:spcBef>
              <a:spcAft>
                <a:spcPts val="0"/>
              </a:spcAft>
              <a:buSzPts val="1100"/>
              <a:buFont typeface="Lato"/>
              <a:buChar char="●"/>
            </a:pPr>
            <a:r>
              <a:rPr lang="en-GB">
                <a:latin typeface="Lato"/>
                <a:ea typeface="Lato"/>
                <a:cs typeface="Lato"/>
                <a:sym typeface="Lato"/>
              </a:rPr>
              <a:t>Income tax rises with different salaries but is not directly proportional to the salary increase due to the progressive nature of UK taxation and the bands.</a:t>
            </a:r>
            <a:endParaRPr>
              <a:latin typeface="Lato"/>
              <a:ea typeface="Lato"/>
              <a:cs typeface="Lato"/>
              <a:sym typeface="Lato"/>
            </a:endParaRPr>
          </a:p>
          <a:p>
            <a:pPr indent="-298450" lvl="0" marL="457200" rtl="0" algn="l">
              <a:lnSpc>
                <a:spcPct val="100000"/>
              </a:lnSpc>
              <a:spcBef>
                <a:spcPts val="0"/>
              </a:spcBef>
              <a:spcAft>
                <a:spcPts val="0"/>
              </a:spcAft>
              <a:buSzPts val="1100"/>
              <a:buFont typeface="Lato"/>
              <a:buChar char="●"/>
            </a:pPr>
            <a:r>
              <a:rPr lang="en-GB">
                <a:latin typeface="Lato"/>
                <a:ea typeface="Lato"/>
                <a:cs typeface="Lato"/>
                <a:sym typeface="Lato"/>
              </a:rPr>
              <a:t>When the salary is just above a salary tax band, only a small amount is taxed in the higher salary band</a:t>
            </a:r>
            <a:endParaRPr>
              <a:latin typeface="Lato"/>
              <a:ea typeface="Lato"/>
              <a:cs typeface="Lato"/>
              <a:sym typeface="Lato"/>
            </a:endParaRPr>
          </a:p>
          <a:p>
            <a:pPr indent="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g1a5db231f5e_1_8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1" name="Google Shape;821;g1a5db231f5e_1_8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g1a5db231f5e_1_9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9" name="Google Shape;829;g1a5db231f5e_1_9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g1a5db231f5e_1_9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7" name="Google Shape;837;g1a5db231f5e_1_9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1a5db231f5e_1_5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8" name="Google Shape;328;g1a5db231f5e_1_5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1a5db231f5e_1_9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5" name="Google Shape;845;g1a5db231f5e_1_9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g1a5db231f5e_1_9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3" name="Google Shape;853;g1a5db231f5e_1_9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g1a5db231f5e_1_9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1" name="Google Shape;861;g1a5db231f5e_1_9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g1a5db231f5e_1_9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9" name="Google Shape;869;g1a5db231f5e_1_9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g1a5db231f5e_1_9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7" name="Google Shape;877;g1a5db231f5e_1_9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g1a5db231f5e_1_9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5" name="Google Shape;885;g1a5db231f5e_1_9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1a5db231f5e_1_9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3" name="Google Shape;893;g1a5db231f5e_1_9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g1da053489fc_0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1" name="Google Shape;901;g1da053489fc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228600" rtl="0" algn="l">
              <a:lnSpc>
                <a:spcPct val="115000"/>
              </a:lnSpc>
              <a:spcBef>
                <a:spcPts val="0"/>
              </a:spcBef>
              <a:spcAft>
                <a:spcPts val="0"/>
              </a:spcAft>
              <a:buClr>
                <a:schemeClr val="dk1"/>
              </a:buClr>
              <a:buSzPts val="1100"/>
              <a:buFont typeface="Arial"/>
              <a:buNone/>
            </a:pPr>
            <a:r>
              <a:rPr lang="en-GB">
                <a:solidFill>
                  <a:schemeClr val="dk1"/>
                </a:solidFill>
                <a:latin typeface="Lato"/>
                <a:ea typeface="Lato"/>
                <a:cs typeface="Lato"/>
                <a:sym typeface="Lato"/>
              </a:rPr>
              <a:t>The world of work video: </a:t>
            </a:r>
            <a:r>
              <a:rPr lang="en-GB" u="sng">
                <a:solidFill>
                  <a:schemeClr val="hlink"/>
                </a:solidFill>
                <a:latin typeface="Lato"/>
                <a:ea typeface="Lato"/>
                <a:cs typeface="Lato"/>
                <a:sym typeface="Lato"/>
                <a:hlinkClick r:id="rId2"/>
              </a:rPr>
              <a:t>https://www.youtube.com/watch?v=P26wizs8I20</a:t>
            </a:r>
            <a:r>
              <a:rPr lang="en-GB">
                <a:solidFill>
                  <a:schemeClr val="dk1"/>
                </a:solidFill>
                <a:latin typeface="Lato"/>
                <a:ea typeface="Lato"/>
                <a:cs typeface="Lato"/>
                <a:sym typeface="Lato"/>
              </a:rPr>
              <a:t> </a:t>
            </a:r>
            <a:endParaRPr>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sz="1400"/>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g2392954490c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9" name="Google Shape;909;g2392954490c_0_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g2392954490c_0_1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6" name="Google Shape;916;g2392954490c_0_1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sz="900">
              <a:solidFill>
                <a:schemeClr val="dk1"/>
              </a:solidFill>
              <a:latin typeface="Lato"/>
              <a:ea typeface="Lato"/>
              <a:cs typeface="Lato"/>
              <a:sym typeface="Lato"/>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1a5db231f5e_1_16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4" name="Google Shape;334;g1a5db231f5e_1_16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b="1" lang="en-GB">
                <a:solidFill>
                  <a:schemeClr val="dk1"/>
                </a:solidFill>
                <a:latin typeface="Lato"/>
                <a:ea typeface="Lato"/>
                <a:cs typeface="Lato"/>
                <a:sym typeface="Lato"/>
              </a:rPr>
              <a:t>Teacher explanation</a:t>
            </a:r>
            <a:endParaRPr b="1">
              <a:solidFill>
                <a:schemeClr val="dk1"/>
              </a:solidFill>
              <a:latin typeface="Lato"/>
              <a:ea typeface="Lato"/>
              <a:cs typeface="Lato"/>
              <a:sym typeface="Lato"/>
            </a:endParaRPr>
          </a:p>
          <a:p>
            <a:pPr indent="0" lvl="0" marL="0" rtl="0" algn="l">
              <a:lnSpc>
                <a:spcPct val="115000"/>
              </a:lnSpc>
              <a:spcBef>
                <a:spcPts val="0"/>
              </a:spcBef>
              <a:spcAft>
                <a:spcPts val="0"/>
              </a:spcAft>
              <a:buSzPts val="1100"/>
              <a:buNone/>
            </a:pPr>
            <a:r>
              <a:rPr lang="en-GB">
                <a:solidFill>
                  <a:schemeClr val="dk1"/>
                </a:solidFill>
                <a:latin typeface="Lato"/>
                <a:ea typeface="Lato"/>
                <a:cs typeface="Lato"/>
                <a:sym typeface="Lato"/>
              </a:rPr>
              <a:t>Explain the a salary is subject to deductions and the first part (objective) of the lesson will name and define these in more detail.</a:t>
            </a:r>
            <a:br>
              <a:rPr b="1" lang="en-GB">
                <a:solidFill>
                  <a:schemeClr val="dk1"/>
                </a:solidFill>
                <a:latin typeface="Lato"/>
                <a:ea typeface="Lato"/>
                <a:cs typeface="Lato"/>
                <a:sym typeface="Lato"/>
              </a:rPr>
            </a:br>
            <a:r>
              <a:rPr lang="en-GB">
                <a:solidFill>
                  <a:schemeClr val="dk1"/>
                </a:solidFill>
                <a:latin typeface="Lato"/>
                <a:ea typeface="Lato"/>
                <a:cs typeface="Lato"/>
                <a:sym typeface="Lato"/>
              </a:rPr>
              <a:t>Refer to key terms and definitions to clarify answers offered by students.</a:t>
            </a:r>
            <a:endParaRPr>
              <a:latin typeface="Lato"/>
              <a:ea typeface="Lato"/>
              <a:cs typeface="Lato"/>
              <a:sym typeface="Lato"/>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g1a5db231f5e_1_9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4" name="Google Shape;924;g1a5db231f5e_1_9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g277b2dab11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1" name="Google Shape;931;g277b2dab11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g1a5db231f5e_1_15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0" name="Google Shape;950;g1a5db231f5e_1_15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1a5db231f5e_1_6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7" name="Google Shape;347;g1a5db231f5e_1_6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1a5db231f5e_1_6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5" name="Google Shape;365;g1a5db231f5e_1_6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Prompt questions (following the video)  https://www.youtube.com/watch?v=wBVH1ao-ZsU</a:t>
            </a:r>
            <a:endParaRPr b="1">
              <a:latin typeface="Lato"/>
              <a:ea typeface="Lato"/>
              <a:cs typeface="Lato"/>
              <a:sym typeface="Lato"/>
            </a:endParaRPr>
          </a:p>
          <a:p>
            <a:pPr indent="-298450" lvl="0" marL="457200" rtl="0" algn="l">
              <a:lnSpc>
                <a:spcPct val="100000"/>
              </a:lnSpc>
              <a:spcBef>
                <a:spcPts val="0"/>
              </a:spcBef>
              <a:spcAft>
                <a:spcPts val="0"/>
              </a:spcAft>
              <a:buSzPts val="1100"/>
              <a:buFont typeface="Lato"/>
              <a:buAutoNum type="arabicPeriod"/>
            </a:pPr>
            <a:r>
              <a:rPr lang="en-GB">
                <a:latin typeface="Lato"/>
                <a:ea typeface="Lato"/>
                <a:cs typeface="Lato"/>
                <a:sym typeface="Lato"/>
              </a:rPr>
              <a:t>Is any of this familiar to you?</a:t>
            </a:r>
            <a:endParaRPr>
              <a:latin typeface="Lato"/>
              <a:ea typeface="Lato"/>
              <a:cs typeface="Lato"/>
              <a:sym typeface="Lato"/>
            </a:endParaRPr>
          </a:p>
          <a:p>
            <a:pPr indent="-298450" lvl="0" marL="457200" rtl="0" algn="l">
              <a:lnSpc>
                <a:spcPct val="100000"/>
              </a:lnSpc>
              <a:spcBef>
                <a:spcPts val="0"/>
              </a:spcBef>
              <a:spcAft>
                <a:spcPts val="0"/>
              </a:spcAft>
              <a:buSzPts val="1100"/>
              <a:buFont typeface="Lato"/>
              <a:buAutoNum type="arabicPeriod"/>
            </a:pPr>
            <a:r>
              <a:rPr lang="en-GB">
                <a:latin typeface="Lato"/>
                <a:ea typeface="Lato"/>
                <a:cs typeface="Lato"/>
                <a:sym typeface="Lato"/>
              </a:rPr>
              <a:t>Is anything new to you?</a:t>
            </a:r>
            <a:endParaRPr>
              <a:latin typeface="Lato"/>
              <a:ea typeface="Lato"/>
              <a:cs typeface="Lato"/>
              <a:sym typeface="Lato"/>
            </a:endParaRPr>
          </a:p>
          <a:p>
            <a:pPr indent="-298450" lvl="0" marL="457200" rtl="0" algn="l">
              <a:lnSpc>
                <a:spcPct val="100000"/>
              </a:lnSpc>
              <a:spcBef>
                <a:spcPts val="0"/>
              </a:spcBef>
              <a:spcAft>
                <a:spcPts val="0"/>
              </a:spcAft>
              <a:buSzPts val="1100"/>
              <a:buFont typeface="Lato"/>
              <a:buAutoNum type="arabicPeriod"/>
            </a:pPr>
            <a:r>
              <a:rPr lang="en-GB">
                <a:latin typeface="Lato"/>
                <a:ea typeface="Lato"/>
                <a:cs typeface="Lato"/>
                <a:sym typeface="Lato"/>
              </a:rPr>
              <a:t>What are your thoughts on deductions?</a:t>
            </a:r>
            <a:endParaRPr>
              <a:latin typeface="Lato"/>
              <a:ea typeface="Lato"/>
              <a:cs typeface="Lato"/>
              <a:sym typeface="Lato"/>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1da053489fc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8" name="Google Shape;378;g1da053489fc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t>Delivery instruction</a:t>
            </a:r>
            <a:endParaRPr b="1"/>
          </a:p>
          <a:p>
            <a:pPr indent="0" lvl="0" marL="0" rtl="0" algn="l">
              <a:lnSpc>
                <a:spcPct val="100000"/>
              </a:lnSpc>
              <a:spcBef>
                <a:spcPts val="0"/>
              </a:spcBef>
              <a:spcAft>
                <a:spcPts val="0"/>
              </a:spcAft>
              <a:buSzPts val="1100"/>
              <a:buNone/>
            </a:pPr>
            <a:r>
              <a:rPr lang="en-GB"/>
              <a:t>If available, use mini whiteboards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solidFill>
          <a:srgbClr val="262A33"/>
        </a:solidFill>
      </p:bgPr>
    </p:bg>
    <p:spTree>
      <p:nvGrpSpPr>
        <p:cNvPr id="7" name="Shape 7"/>
        <p:cNvGrpSpPr/>
        <p:nvPr/>
      </p:nvGrpSpPr>
      <p:grpSpPr>
        <a:xfrm>
          <a:off x="0" y="0"/>
          <a:ext cx="0" cy="0"/>
          <a:chOff x="0" y="0"/>
          <a:chExt cx="0" cy="0"/>
        </a:xfrm>
      </p:grpSpPr>
      <p:pic>
        <p:nvPicPr>
          <p:cNvPr id="8" name="Google Shape;8;g1a5db231f5e_1_1439"/>
          <p:cNvPicPr preferRelativeResize="0"/>
          <p:nvPr/>
        </p:nvPicPr>
        <p:blipFill rotWithShape="1">
          <a:blip r:embed="rId2">
            <a:alphaModFix/>
          </a:blip>
          <a:srcRect b="-5224" l="-1905" r="-1091" t="-5235"/>
          <a:stretch/>
        </p:blipFill>
        <p:spPr>
          <a:xfrm>
            <a:off x="426625" y="222564"/>
            <a:ext cx="2516427" cy="696225"/>
          </a:xfrm>
          <a:prstGeom prst="rect">
            <a:avLst/>
          </a:prstGeom>
          <a:noFill/>
          <a:ln>
            <a:noFill/>
          </a:ln>
        </p:spPr>
      </p:pic>
      <p:pic>
        <p:nvPicPr>
          <p:cNvPr id="9" name="Google Shape;9;g1a5db231f5e_1_1439"/>
          <p:cNvPicPr preferRelativeResize="0"/>
          <p:nvPr/>
        </p:nvPicPr>
        <p:blipFill rotWithShape="1">
          <a:blip r:embed="rId3">
            <a:alphaModFix/>
          </a:blip>
          <a:srcRect b="-2272" l="-4222" r="-3757" t="-2439"/>
          <a:stretch/>
        </p:blipFill>
        <p:spPr>
          <a:xfrm rot="-5400000">
            <a:off x="7181808" y="3222276"/>
            <a:ext cx="2039601" cy="1978026"/>
          </a:xfrm>
          <a:prstGeom prst="rect">
            <a:avLst/>
          </a:prstGeom>
          <a:noFill/>
          <a:ln>
            <a:noFill/>
          </a:ln>
        </p:spPr>
      </p:pic>
    </p:spTree>
  </p:cSld>
  <p:clrMapOvr>
    <a:masterClrMapping/>
  </p:clrMapOvr>
  <p:extLst>
    <p:ext uri="{DCECCB84-F9BA-43D5-87BE-67443E8EF086}">
      <p15:sldGuideLst>
        <p15:guide id="1" pos="302">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solidFill>
          <a:srgbClr val="262A33"/>
        </a:solidFill>
      </p:bgPr>
    </p:bg>
    <p:spTree>
      <p:nvGrpSpPr>
        <p:cNvPr id="46" name="Shape 46"/>
        <p:cNvGrpSpPr/>
        <p:nvPr/>
      </p:nvGrpSpPr>
      <p:grpSpPr>
        <a:xfrm>
          <a:off x="0" y="0"/>
          <a:ext cx="0" cy="0"/>
          <a:chOff x="0" y="0"/>
          <a:chExt cx="0" cy="0"/>
        </a:xfrm>
      </p:grpSpPr>
      <p:sp>
        <p:nvSpPr>
          <p:cNvPr id="47" name="Google Shape;47;g1a5db231f5e_1_12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48" name="Google Shape;48;g1a5db231f5e_1_1221"/>
          <p:cNvPicPr preferRelativeResize="0"/>
          <p:nvPr/>
        </p:nvPicPr>
        <p:blipFill rotWithShape="1">
          <a:blip r:embed="rId2">
            <a:alphaModFix/>
          </a:blip>
          <a:srcRect b="-5224" l="-1905" r="-1091" t="-5235"/>
          <a:stretch/>
        </p:blipFill>
        <p:spPr>
          <a:xfrm>
            <a:off x="426625" y="302950"/>
            <a:ext cx="2516427" cy="696225"/>
          </a:xfrm>
          <a:prstGeom prst="rect">
            <a:avLst/>
          </a:prstGeom>
          <a:noFill/>
          <a:ln>
            <a:noFill/>
          </a:ln>
        </p:spPr>
      </p:pic>
      <p:pic>
        <p:nvPicPr>
          <p:cNvPr id="49" name="Google Shape;49;g1a5db231f5e_1_1221"/>
          <p:cNvPicPr preferRelativeResize="0"/>
          <p:nvPr/>
        </p:nvPicPr>
        <p:blipFill rotWithShape="1">
          <a:blip r:embed="rId3">
            <a:alphaModFix/>
          </a:blip>
          <a:srcRect b="-2280" l="-4222" r="-3757" t="-2440"/>
          <a:stretch/>
        </p:blipFill>
        <p:spPr>
          <a:xfrm rot="-5400000">
            <a:off x="7182681" y="3219806"/>
            <a:ext cx="2039601" cy="1978026"/>
          </a:xfrm>
          <a:prstGeom prst="rect">
            <a:avLst/>
          </a:prstGeom>
          <a:noFill/>
          <a:ln>
            <a:noFill/>
          </a:ln>
        </p:spPr>
      </p:pic>
      <p:sp>
        <p:nvSpPr>
          <p:cNvPr id="50" name="Google Shape;50;g1a5db231f5e_1_1221"/>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51" name="Google Shape;51;g1a5db231f5e_1_1221"/>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pos="302">
          <p15:clr>
            <a:srgbClr val="FA7B17"/>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ype="tx">
  <p:cSld name="TITLE_AND_BODY">
    <p:bg>
      <p:bgPr>
        <a:solidFill>
          <a:srgbClr val="262A33"/>
        </a:solidFill>
      </p:bgPr>
    </p:bg>
    <p:spTree>
      <p:nvGrpSpPr>
        <p:cNvPr id="52" name="Shape 52"/>
        <p:cNvGrpSpPr/>
        <p:nvPr/>
      </p:nvGrpSpPr>
      <p:grpSpPr>
        <a:xfrm>
          <a:off x="0" y="0"/>
          <a:ext cx="0" cy="0"/>
          <a:chOff x="0" y="0"/>
          <a:chExt cx="0" cy="0"/>
        </a:xfrm>
      </p:grpSpPr>
      <p:pic>
        <p:nvPicPr>
          <p:cNvPr id="53" name="Google Shape;53;g1a5db231f5e_1_1227"/>
          <p:cNvPicPr preferRelativeResize="0"/>
          <p:nvPr/>
        </p:nvPicPr>
        <p:blipFill rotWithShape="1">
          <a:blip r:embed="rId2">
            <a:alphaModFix/>
          </a:blip>
          <a:srcRect b="-8415" l="-5675" r="-7635" t="-10644"/>
          <a:stretch/>
        </p:blipFill>
        <p:spPr>
          <a:xfrm>
            <a:off x="8069450" y="4311925"/>
            <a:ext cx="835000" cy="650200"/>
          </a:xfrm>
          <a:prstGeom prst="rect">
            <a:avLst/>
          </a:prstGeom>
          <a:noFill/>
          <a:ln>
            <a:noFill/>
          </a:ln>
        </p:spPr>
      </p:pic>
      <p:sp>
        <p:nvSpPr>
          <p:cNvPr id="54" name="Google Shape;54;g1a5db231f5e_1_1227"/>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55" name="Google Shape;55;g1a5db231f5e_1_122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56" name="Google Shape;56;g1a5db231f5e_1_1227"/>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type="titleOnly">
  <p:cSld name="TITLE_ONLY">
    <p:bg>
      <p:bgPr>
        <a:solidFill>
          <a:srgbClr val="262A33"/>
        </a:solidFill>
      </p:bgPr>
    </p:bg>
    <p:spTree>
      <p:nvGrpSpPr>
        <p:cNvPr id="57" name="Shape 57"/>
        <p:cNvGrpSpPr/>
        <p:nvPr/>
      </p:nvGrpSpPr>
      <p:grpSpPr>
        <a:xfrm>
          <a:off x="0" y="0"/>
          <a:ext cx="0" cy="0"/>
          <a:chOff x="0" y="0"/>
          <a:chExt cx="0" cy="0"/>
        </a:xfrm>
      </p:grpSpPr>
      <p:pic>
        <p:nvPicPr>
          <p:cNvPr id="58" name="Google Shape;58;g1a5db231f5e_1_1232"/>
          <p:cNvPicPr preferRelativeResize="0"/>
          <p:nvPr/>
        </p:nvPicPr>
        <p:blipFill rotWithShape="1">
          <a:blip r:embed="rId2">
            <a:alphaModFix/>
          </a:blip>
          <a:srcRect b="-8415" l="-5675" r="-7635" t="-10644"/>
          <a:stretch/>
        </p:blipFill>
        <p:spPr>
          <a:xfrm>
            <a:off x="8069450" y="4311925"/>
            <a:ext cx="835000" cy="650200"/>
          </a:xfrm>
          <a:prstGeom prst="rect">
            <a:avLst/>
          </a:prstGeom>
          <a:noFill/>
          <a:ln>
            <a:noFill/>
          </a:ln>
        </p:spPr>
      </p:pic>
      <p:sp>
        <p:nvSpPr>
          <p:cNvPr id="59" name="Google Shape;59;g1a5db231f5e_1_1232"/>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60" name="Google Shape;60;g1a5db231f5e_1_1232"/>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61" name="Google Shape;61;g1a5db231f5e_1_1232"/>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type="secHead">
  <p:cSld name="SECTION_HEADER">
    <p:bg>
      <p:bgPr>
        <a:solidFill>
          <a:srgbClr val="262A33"/>
        </a:solidFill>
      </p:bgPr>
    </p:bg>
    <p:spTree>
      <p:nvGrpSpPr>
        <p:cNvPr id="62" name="Shape 62"/>
        <p:cNvGrpSpPr/>
        <p:nvPr/>
      </p:nvGrpSpPr>
      <p:grpSpPr>
        <a:xfrm>
          <a:off x="0" y="0"/>
          <a:ext cx="0" cy="0"/>
          <a:chOff x="0" y="0"/>
          <a:chExt cx="0" cy="0"/>
        </a:xfrm>
      </p:grpSpPr>
      <p:sp>
        <p:nvSpPr>
          <p:cNvPr id="63" name="Google Shape;63;g1a5db231f5e_1_1237"/>
          <p:cNvSpPr txBox="1"/>
          <p:nvPr/>
        </p:nvSpPr>
        <p:spPr>
          <a:xfrm>
            <a:off x="388800" y="298800"/>
            <a:ext cx="6785400" cy="7815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2400"/>
              <a:buFont typeface="Arial"/>
              <a:buNone/>
            </a:pPr>
            <a:r>
              <a:rPr b="1" i="0" lang="en-GB" sz="2400" u="none" cap="none" strike="noStrike">
                <a:solidFill>
                  <a:srgbClr val="FF8022"/>
                </a:solidFill>
                <a:latin typeface="Lato"/>
                <a:ea typeface="Lato"/>
                <a:cs typeface="Lato"/>
                <a:sym typeface="Lato"/>
              </a:rPr>
              <a:t>Contents</a:t>
            </a:r>
            <a:endParaRPr b="1" i="0" sz="2400" u="none" cap="none" strike="noStrike">
              <a:solidFill>
                <a:srgbClr val="FF8022"/>
              </a:solidFill>
              <a:latin typeface="Lato"/>
              <a:ea typeface="Lato"/>
              <a:cs typeface="Lato"/>
              <a:sym typeface="Lato"/>
            </a:endParaRPr>
          </a:p>
        </p:txBody>
      </p:sp>
      <p:pic>
        <p:nvPicPr>
          <p:cNvPr id="64" name="Google Shape;64;g1a5db231f5e_1_1237"/>
          <p:cNvPicPr preferRelativeResize="0"/>
          <p:nvPr/>
        </p:nvPicPr>
        <p:blipFill rotWithShape="1">
          <a:blip r:embed="rId2">
            <a:alphaModFix/>
          </a:blip>
          <a:srcRect b="-8415" l="-5675" r="-7635" t="-10644"/>
          <a:stretch/>
        </p:blipFill>
        <p:spPr>
          <a:xfrm>
            <a:off x="8069450" y="4311925"/>
            <a:ext cx="835000" cy="650200"/>
          </a:xfrm>
          <a:prstGeom prst="rect">
            <a:avLst/>
          </a:prstGeom>
          <a:noFill/>
          <a:ln>
            <a:noFill/>
          </a:ln>
        </p:spPr>
      </p:pic>
      <p:sp>
        <p:nvSpPr>
          <p:cNvPr id="65" name="Google Shape;65;g1a5db231f5e_1_1237"/>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66" name="Google Shape;66;g1a5db231f5e_1_123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67" name="Google Shape;67;g1a5db231f5e_1_1237"/>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TITLE_AND_BODY_1">
    <p:bg>
      <p:bgPr>
        <a:solidFill>
          <a:srgbClr val="0543B3"/>
        </a:solidFill>
      </p:bgPr>
    </p:bg>
    <p:spTree>
      <p:nvGrpSpPr>
        <p:cNvPr id="68" name="Shape 68"/>
        <p:cNvGrpSpPr/>
        <p:nvPr/>
      </p:nvGrpSpPr>
      <p:grpSpPr>
        <a:xfrm>
          <a:off x="0" y="0"/>
          <a:ext cx="0" cy="0"/>
          <a:chOff x="0" y="0"/>
          <a:chExt cx="0" cy="0"/>
        </a:xfrm>
      </p:grpSpPr>
      <p:pic>
        <p:nvPicPr>
          <p:cNvPr id="69" name="Google Shape;69;g1a5db231f5e_1_1243"/>
          <p:cNvPicPr preferRelativeResize="0"/>
          <p:nvPr/>
        </p:nvPicPr>
        <p:blipFill rotWithShape="1">
          <a:blip r:embed="rId2">
            <a:alphaModFix/>
          </a:blip>
          <a:srcRect b="-8415" l="-5675" r="-7635" t="-10644"/>
          <a:stretch/>
        </p:blipFill>
        <p:spPr>
          <a:xfrm>
            <a:off x="8069450" y="4311925"/>
            <a:ext cx="835000" cy="650200"/>
          </a:xfrm>
          <a:prstGeom prst="rect">
            <a:avLst/>
          </a:prstGeom>
          <a:noFill/>
          <a:ln>
            <a:noFill/>
          </a:ln>
        </p:spPr>
      </p:pic>
      <p:sp>
        <p:nvSpPr>
          <p:cNvPr id="70" name="Google Shape;70;g1a5db231f5e_1_1243"/>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71" name="Google Shape;71;g1a5db231f5e_1_124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72" name="Google Shape;72;g1a5db231f5e_1_1243"/>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p:cSld name="TITLE_ONLY_1">
    <p:bg>
      <p:bgPr>
        <a:solidFill>
          <a:srgbClr val="0543B3"/>
        </a:solidFill>
      </p:bgPr>
    </p:bg>
    <p:spTree>
      <p:nvGrpSpPr>
        <p:cNvPr id="73" name="Shape 73"/>
        <p:cNvGrpSpPr/>
        <p:nvPr/>
      </p:nvGrpSpPr>
      <p:grpSpPr>
        <a:xfrm>
          <a:off x="0" y="0"/>
          <a:ext cx="0" cy="0"/>
          <a:chOff x="0" y="0"/>
          <a:chExt cx="0" cy="0"/>
        </a:xfrm>
      </p:grpSpPr>
      <p:pic>
        <p:nvPicPr>
          <p:cNvPr id="74" name="Google Shape;74;g1a5db231f5e_1_1248"/>
          <p:cNvPicPr preferRelativeResize="0"/>
          <p:nvPr/>
        </p:nvPicPr>
        <p:blipFill rotWithShape="1">
          <a:blip r:embed="rId2">
            <a:alphaModFix/>
          </a:blip>
          <a:srcRect b="-8415" l="-5675" r="-7635" t="-10644"/>
          <a:stretch/>
        </p:blipFill>
        <p:spPr>
          <a:xfrm>
            <a:off x="8069450" y="4311925"/>
            <a:ext cx="835000" cy="650200"/>
          </a:xfrm>
          <a:prstGeom prst="rect">
            <a:avLst/>
          </a:prstGeom>
          <a:noFill/>
          <a:ln>
            <a:noFill/>
          </a:ln>
        </p:spPr>
      </p:pic>
      <p:sp>
        <p:nvSpPr>
          <p:cNvPr id="75" name="Google Shape;75;g1a5db231f5e_1_1248"/>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76" name="Google Shape;76;g1a5db231f5e_1_124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type="twoColTx">
  <p:cSld name="TITLE_AND_TWO_COLUMNS">
    <p:spTree>
      <p:nvGrpSpPr>
        <p:cNvPr id="77" name="Shape 77"/>
        <p:cNvGrpSpPr/>
        <p:nvPr/>
      </p:nvGrpSpPr>
      <p:grpSpPr>
        <a:xfrm>
          <a:off x="0" y="0"/>
          <a:ext cx="0" cy="0"/>
          <a:chOff x="0" y="0"/>
          <a:chExt cx="0" cy="0"/>
        </a:xfrm>
      </p:grpSpPr>
      <p:sp>
        <p:nvSpPr>
          <p:cNvPr id="78" name="Google Shape;78;g1a5db231f5e_1_1252"/>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9" name="Google Shape;79;g1a5db231f5e_1_1252"/>
          <p:cNvPicPr preferRelativeResize="0"/>
          <p:nvPr/>
        </p:nvPicPr>
        <p:blipFill rotWithShape="1">
          <a:blip r:embed="rId2">
            <a:alphaModFix/>
          </a:blip>
          <a:srcRect b="-9683" l="-7535" r="-5779" t="-8128"/>
          <a:stretch/>
        </p:blipFill>
        <p:spPr>
          <a:xfrm>
            <a:off x="8055750" y="4325600"/>
            <a:ext cx="835000" cy="643375"/>
          </a:xfrm>
          <a:prstGeom prst="rect">
            <a:avLst/>
          </a:prstGeom>
          <a:noFill/>
          <a:ln>
            <a:noFill/>
          </a:ln>
        </p:spPr>
      </p:pic>
      <p:sp>
        <p:nvSpPr>
          <p:cNvPr id="80" name="Google Shape;80;g1a5db231f5e_1_1252"/>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81" name="Google Shape;81;g1a5db231f5e_1_1252"/>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1">
  <p:cSld name="Divider slide 2">
    <p:spTree>
      <p:nvGrpSpPr>
        <p:cNvPr id="82" name="Shape 82"/>
        <p:cNvGrpSpPr/>
        <p:nvPr/>
      </p:nvGrpSpPr>
      <p:grpSpPr>
        <a:xfrm>
          <a:off x="0" y="0"/>
          <a:ext cx="0" cy="0"/>
          <a:chOff x="0" y="0"/>
          <a:chExt cx="0" cy="0"/>
        </a:xfrm>
      </p:grpSpPr>
      <p:sp>
        <p:nvSpPr>
          <p:cNvPr id="83" name="Google Shape;83;g1a5db231f5e_1_1257"/>
          <p:cNvSpPr txBox="1"/>
          <p:nvPr>
            <p:ph idx="12" type="sldNum"/>
          </p:nvPr>
        </p:nvSpPr>
        <p:spPr>
          <a:xfrm>
            <a:off x="8372475" y="403225"/>
            <a:ext cx="4731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1pPr>
            <a:lvl2pPr indent="0" lvl="1"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2pPr>
            <a:lvl3pPr indent="0" lvl="2"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3pPr>
            <a:lvl4pPr indent="0" lvl="3"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4pPr>
            <a:lvl5pPr indent="0" lvl="4"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5pPr>
            <a:lvl6pPr indent="0" lvl="5"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6pPr>
            <a:lvl7pPr indent="0" lvl="6"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7pPr>
            <a:lvl8pPr indent="0" lvl="7"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8pPr>
            <a:lvl9pPr indent="0" lvl="8"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b="0" sz="1000">
              <a:solidFill>
                <a:schemeClr val="dk2"/>
              </a:solidFill>
              <a:latin typeface="Arial"/>
              <a:ea typeface="Arial"/>
              <a:cs typeface="Arial"/>
              <a:sym typeface="Arial"/>
            </a:endParaRPr>
          </a:p>
        </p:txBody>
      </p:sp>
      <p:sp>
        <p:nvSpPr>
          <p:cNvPr id="84" name="Google Shape;84;g1a5db231f5e_1_1257"/>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ype="tx">
  <p:cSld name="TITLE_AND_BODY">
    <p:spTree>
      <p:nvGrpSpPr>
        <p:cNvPr id="87" name="Shape 87"/>
        <p:cNvGrpSpPr/>
        <p:nvPr/>
      </p:nvGrpSpPr>
      <p:grpSpPr>
        <a:xfrm>
          <a:off x="0" y="0"/>
          <a:ext cx="0" cy="0"/>
          <a:chOff x="0" y="0"/>
          <a:chExt cx="0" cy="0"/>
        </a:xfrm>
      </p:grpSpPr>
      <p:pic>
        <p:nvPicPr>
          <p:cNvPr id="88" name="Google Shape;88;g1a5db231f5e_1_997"/>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89" name="Google Shape;89;g1a5db231f5e_1_997"/>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90" name="Google Shape;90;g1a5db231f5e_1_997"/>
          <p:cNvSpPr txBox="1"/>
          <p:nvPr>
            <p:ph idx="12" type="sldNum"/>
          </p:nvPr>
        </p:nvSpPr>
        <p:spPr>
          <a:xfrm>
            <a:off x="8371895" y="403106"/>
            <a:ext cx="473700" cy="2253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TITLE_AND_BODY_1">
    <p:spTree>
      <p:nvGrpSpPr>
        <p:cNvPr id="91" name="Shape 91"/>
        <p:cNvGrpSpPr/>
        <p:nvPr/>
      </p:nvGrpSpPr>
      <p:grpSpPr>
        <a:xfrm>
          <a:off x="0" y="0"/>
          <a:ext cx="0" cy="0"/>
          <a:chOff x="0" y="0"/>
          <a:chExt cx="0" cy="0"/>
        </a:xfrm>
      </p:grpSpPr>
      <p:pic>
        <p:nvPicPr>
          <p:cNvPr id="92" name="Google Shape;92;g1a5db231f5e_1_1009"/>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93" name="Google Shape;93;g1a5db231f5e_1_1009"/>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94" name="Google Shape;94;g1a5db231f5e_1_1009"/>
          <p:cNvSpPr txBox="1"/>
          <p:nvPr>
            <p:ph idx="12" type="sldNum"/>
          </p:nvPr>
        </p:nvSpPr>
        <p:spPr>
          <a:xfrm>
            <a:off x="8371895" y="403106"/>
            <a:ext cx="473700" cy="2253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type="titleOnly">
  <p:cSld name="TITLE_ONLY">
    <p:bg>
      <p:bgPr>
        <a:solidFill>
          <a:srgbClr val="262A33"/>
        </a:solidFill>
      </p:bgPr>
    </p:bg>
    <p:spTree>
      <p:nvGrpSpPr>
        <p:cNvPr id="10" name="Shape 10"/>
        <p:cNvGrpSpPr/>
        <p:nvPr/>
      </p:nvGrpSpPr>
      <p:grpSpPr>
        <a:xfrm>
          <a:off x="0" y="0"/>
          <a:ext cx="0" cy="0"/>
          <a:chOff x="0" y="0"/>
          <a:chExt cx="0" cy="0"/>
        </a:xfrm>
      </p:grpSpPr>
      <p:pic>
        <p:nvPicPr>
          <p:cNvPr id="11" name="Google Shape;11;g1a5db231f5e_1_1446"/>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2" name="Google Shape;12;g1a5db231f5e_1_1446"/>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3" name="Google Shape;13;g1a5db231f5e_1_1446"/>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type="twoColTx">
  <p:cSld name="TITLE_AND_TWO_COLUMNS">
    <p:bg>
      <p:bgPr>
        <a:solidFill>
          <a:schemeClr val="lt1"/>
        </a:solidFill>
      </p:bgPr>
    </p:bg>
    <p:spTree>
      <p:nvGrpSpPr>
        <p:cNvPr id="95" name="Shape 95"/>
        <p:cNvGrpSpPr/>
        <p:nvPr/>
      </p:nvGrpSpPr>
      <p:grpSpPr>
        <a:xfrm>
          <a:off x="0" y="0"/>
          <a:ext cx="0" cy="0"/>
          <a:chOff x="0" y="0"/>
          <a:chExt cx="0" cy="0"/>
        </a:xfrm>
      </p:grpSpPr>
      <p:sp>
        <p:nvSpPr>
          <p:cNvPr id="96" name="Google Shape;96;g1a5db231f5e_1_1020"/>
          <p:cNvSpPr/>
          <p:nvPr/>
        </p:nvSpPr>
        <p:spPr>
          <a:xfrm>
            <a:off x="0" y="0"/>
            <a:ext cx="9144000" cy="1015500"/>
          </a:xfrm>
          <a:prstGeom prst="rect">
            <a:avLst/>
          </a:prstGeom>
          <a:solidFill>
            <a:srgbClr val="0543B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7" name="Google Shape;97;g1a5db231f5e_1_1020"/>
          <p:cNvPicPr preferRelativeResize="0"/>
          <p:nvPr/>
        </p:nvPicPr>
        <p:blipFill rotWithShape="1">
          <a:blip r:embed="rId2">
            <a:alphaModFix/>
          </a:blip>
          <a:srcRect b="0" l="0" r="0" t="0"/>
          <a:stretch/>
        </p:blipFill>
        <p:spPr>
          <a:xfrm>
            <a:off x="8050064" y="4271275"/>
            <a:ext cx="792833" cy="585405"/>
          </a:xfrm>
          <a:prstGeom prst="rect">
            <a:avLst/>
          </a:prstGeom>
          <a:noFill/>
          <a:ln>
            <a:noFill/>
          </a:ln>
        </p:spPr>
      </p:pic>
      <p:sp>
        <p:nvSpPr>
          <p:cNvPr id="98" name="Google Shape;98;g1a5db231f5e_1_1020"/>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99" name="Google Shape;99;g1a5db231f5e_1_1020"/>
          <p:cNvSpPr txBox="1"/>
          <p:nvPr>
            <p:ph idx="12" type="sldNum"/>
          </p:nvPr>
        </p:nvSpPr>
        <p:spPr>
          <a:xfrm>
            <a:off x="84480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p:cSld name="TITLE_ONLY_1">
    <p:spTree>
      <p:nvGrpSpPr>
        <p:cNvPr id="100" name="Shape 100"/>
        <p:cNvGrpSpPr/>
        <p:nvPr/>
      </p:nvGrpSpPr>
      <p:grpSpPr>
        <a:xfrm>
          <a:off x="0" y="0"/>
          <a:ext cx="0" cy="0"/>
          <a:chOff x="0" y="0"/>
          <a:chExt cx="0" cy="0"/>
        </a:xfrm>
      </p:grpSpPr>
      <p:pic>
        <p:nvPicPr>
          <p:cNvPr id="101" name="Google Shape;101;g1a5db231f5e_1_1005"/>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02" name="Google Shape;102;g1a5db231f5e_1_1005"/>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03" name="Google Shape;103;g1a5db231f5e_1_1005"/>
          <p:cNvSpPr txBox="1"/>
          <p:nvPr>
            <p:ph idx="12" type="sldNum"/>
          </p:nvPr>
        </p:nvSpPr>
        <p:spPr>
          <a:xfrm>
            <a:off x="8371895" y="403106"/>
            <a:ext cx="473700" cy="2253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spTree>
      <p:nvGrpSpPr>
        <p:cNvPr id="104" name="Shape 104"/>
        <p:cNvGrpSpPr/>
        <p:nvPr/>
      </p:nvGrpSpPr>
      <p:grpSpPr>
        <a:xfrm>
          <a:off x="0" y="0"/>
          <a:ext cx="0" cy="0"/>
          <a:chOff x="0" y="0"/>
          <a:chExt cx="0" cy="0"/>
        </a:xfrm>
      </p:grpSpPr>
      <p:pic>
        <p:nvPicPr>
          <p:cNvPr id="105" name="Google Shape;105;g1a5db231f5e_1_994"/>
          <p:cNvPicPr preferRelativeResize="0"/>
          <p:nvPr/>
        </p:nvPicPr>
        <p:blipFill rotWithShape="1">
          <a:blip r:embed="rId2">
            <a:alphaModFix/>
          </a:blip>
          <a:srcRect b="-5224" l="-1905" r="-1091" t="-5235"/>
          <a:stretch/>
        </p:blipFill>
        <p:spPr>
          <a:xfrm>
            <a:off x="426625" y="222564"/>
            <a:ext cx="2516427" cy="696225"/>
          </a:xfrm>
          <a:prstGeom prst="rect">
            <a:avLst/>
          </a:prstGeom>
          <a:noFill/>
          <a:ln>
            <a:noFill/>
          </a:ln>
        </p:spPr>
      </p:pic>
      <p:pic>
        <p:nvPicPr>
          <p:cNvPr id="106" name="Google Shape;106;g1a5db231f5e_1_994"/>
          <p:cNvPicPr preferRelativeResize="0"/>
          <p:nvPr/>
        </p:nvPicPr>
        <p:blipFill rotWithShape="1">
          <a:blip r:embed="rId3">
            <a:alphaModFix/>
          </a:blip>
          <a:srcRect b="-2272" l="-4222" r="-3757" t="-2439"/>
          <a:stretch/>
        </p:blipFill>
        <p:spPr>
          <a:xfrm rot="-5400000">
            <a:off x="7184749" y="3227346"/>
            <a:ext cx="2039601" cy="1978026"/>
          </a:xfrm>
          <a:prstGeom prst="rect">
            <a:avLst/>
          </a:prstGeom>
          <a:noFill/>
          <a:ln>
            <a:noFill/>
          </a:ln>
        </p:spPr>
      </p:pic>
    </p:spTree>
  </p:cSld>
  <p:clrMapOvr>
    <a:masterClrMapping/>
  </p:clrMapOvr>
  <p:extLst>
    <p:ext uri="{DCECCB84-F9BA-43D5-87BE-67443E8EF086}">
      <p15:sldGuideLst>
        <p15:guide id="1" pos="302">
          <p15:clr>
            <a:srgbClr val="FA7B17"/>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type="titleOnly">
  <p:cSld name="TITLE_ONLY">
    <p:spTree>
      <p:nvGrpSpPr>
        <p:cNvPr id="107" name="Shape 107"/>
        <p:cNvGrpSpPr/>
        <p:nvPr/>
      </p:nvGrpSpPr>
      <p:grpSpPr>
        <a:xfrm>
          <a:off x="0" y="0"/>
          <a:ext cx="0" cy="0"/>
          <a:chOff x="0" y="0"/>
          <a:chExt cx="0" cy="0"/>
        </a:xfrm>
      </p:grpSpPr>
      <p:pic>
        <p:nvPicPr>
          <p:cNvPr id="108" name="Google Shape;108;g1a5db231f5e_1_1001"/>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09" name="Google Shape;109;g1a5db231f5e_1_1001"/>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10" name="Google Shape;110;g1a5db231f5e_1_1001"/>
          <p:cNvSpPr txBox="1"/>
          <p:nvPr>
            <p:ph idx="12" type="sldNum"/>
          </p:nvPr>
        </p:nvSpPr>
        <p:spPr>
          <a:xfrm>
            <a:off x="8371895" y="403106"/>
            <a:ext cx="473700" cy="2253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1">
  <p:cSld name="TITLE_ONLY_1_1">
    <p:spTree>
      <p:nvGrpSpPr>
        <p:cNvPr id="111" name="Shape 111"/>
        <p:cNvGrpSpPr/>
        <p:nvPr/>
      </p:nvGrpSpPr>
      <p:grpSpPr>
        <a:xfrm>
          <a:off x="0" y="0"/>
          <a:ext cx="0" cy="0"/>
          <a:chOff x="0" y="0"/>
          <a:chExt cx="0" cy="0"/>
        </a:xfrm>
      </p:grpSpPr>
      <p:sp>
        <p:nvSpPr>
          <p:cNvPr id="112" name="Google Shape;112;g1a5db231f5e_1_1013"/>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13" name="Google Shape;113;g1a5db231f5e_1_1013"/>
          <p:cNvSpPr txBox="1"/>
          <p:nvPr>
            <p:ph idx="12" type="sldNum"/>
          </p:nvPr>
        </p:nvSpPr>
        <p:spPr>
          <a:xfrm>
            <a:off x="8371895" y="403106"/>
            <a:ext cx="473700" cy="2253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p:cSld name="TITLE_AND_TWO_COLUMNS_1">
    <p:spTree>
      <p:nvGrpSpPr>
        <p:cNvPr id="114" name="Shape 114"/>
        <p:cNvGrpSpPr/>
        <p:nvPr/>
      </p:nvGrpSpPr>
      <p:grpSpPr>
        <a:xfrm>
          <a:off x="0" y="0"/>
          <a:ext cx="0" cy="0"/>
          <a:chOff x="0" y="0"/>
          <a:chExt cx="0" cy="0"/>
        </a:xfrm>
      </p:grpSpPr>
      <p:sp>
        <p:nvSpPr>
          <p:cNvPr id="115" name="Google Shape;115;g1a5db231f5e_1_1016"/>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g1a5db231f5e_1_1016"/>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17" name="Google Shape;117;g1a5db231f5e_1_1016"/>
          <p:cNvSpPr txBox="1"/>
          <p:nvPr>
            <p:ph idx="12" type="sldNum"/>
          </p:nvPr>
        </p:nvSpPr>
        <p:spPr>
          <a:xfrm>
            <a:off x="8371895" y="403106"/>
            <a:ext cx="473700" cy="2253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2">
  <p:cSld name="TITLE_ONLY_2">
    <p:spTree>
      <p:nvGrpSpPr>
        <p:cNvPr id="118" name="Shape 118"/>
        <p:cNvGrpSpPr/>
        <p:nvPr/>
      </p:nvGrpSpPr>
      <p:grpSpPr>
        <a:xfrm>
          <a:off x="0" y="0"/>
          <a:ext cx="0" cy="0"/>
          <a:chOff x="0" y="0"/>
          <a:chExt cx="0" cy="0"/>
        </a:xfrm>
      </p:grpSpPr>
      <p:sp>
        <p:nvSpPr>
          <p:cNvPr id="119" name="Google Shape;119;g1a5db231f5e_1_1025"/>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20" name="Google Shape;120;g1a5db231f5e_1_1025"/>
          <p:cNvSpPr txBox="1"/>
          <p:nvPr>
            <p:ph idx="12" type="sldNum"/>
          </p:nvPr>
        </p:nvSpPr>
        <p:spPr>
          <a:xfrm>
            <a:off x="8371895" y="403106"/>
            <a:ext cx="473700" cy="2253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p:cSld name="1_Divider slide">
    <p:spTree>
      <p:nvGrpSpPr>
        <p:cNvPr id="121" name="Shape 121"/>
        <p:cNvGrpSpPr/>
        <p:nvPr/>
      </p:nvGrpSpPr>
      <p:grpSpPr>
        <a:xfrm>
          <a:off x="0" y="0"/>
          <a:ext cx="0" cy="0"/>
          <a:chOff x="0" y="0"/>
          <a:chExt cx="0" cy="0"/>
        </a:xfrm>
      </p:grpSpPr>
      <p:pic>
        <p:nvPicPr>
          <p:cNvPr id="122" name="Google Shape;122;g1a5db231f5e_1_1028"/>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p:cSld name="TITLE_AND_TWO_COLUMNS_1">
    <p:spTree>
      <p:nvGrpSpPr>
        <p:cNvPr id="125" name="Shape 125"/>
        <p:cNvGrpSpPr/>
        <p:nvPr/>
      </p:nvGrpSpPr>
      <p:grpSpPr>
        <a:xfrm>
          <a:off x="0" y="0"/>
          <a:ext cx="0" cy="0"/>
          <a:chOff x="0" y="0"/>
          <a:chExt cx="0" cy="0"/>
        </a:xfrm>
      </p:grpSpPr>
      <p:sp>
        <p:nvSpPr>
          <p:cNvPr id="126" name="Google Shape;126;g1a5db231f5e_1_1691"/>
          <p:cNvSpPr/>
          <p:nvPr/>
        </p:nvSpPr>
        <p:spPr>
          <a:xfrm>
            <a:off x="0" y="0"/>
            <a:ext cx="9144000" cy="1015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7" name="Google Shape;127;g1a5db231f5e_1_1691"/>
          <p:cNvPicPr preferRelativeResize="0"/>
          <p:nvPr/>
        </p:nvPicPr>
        <p:blipFill rotWithShape="1">
          <a:blip r:embed="rId2">
            <a:alphaModFix/>
          </a:blip>
          <a:srcRect b="-9683" l="-7535" r="-5779" t="-8128"/>
          <a:stretch/>
        </p:blipFill>
        <p:spPr>
          <a:xfrm>
            <a:off x="8055750" y="4325600"/>
            <a:ext cx="835000" cy="643375"/>
          </a:xfrm>
          <a:prstGeom prst="rect">
            <a:avLst/>
          </a:prstGeom>
          <a:noFill/>
          <a:ln>
            <a:noFill/>
          </a:ln>
        </p:spPr>
      </p:pic>
      <p:sp>
        <p:nvSpPr>
          <p:cNvPr id="128" name="Google Shape;128;g1a5db231f5e_1_1691"/>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129" name="Google Shape;129;g1a5db231f5e_1_1691"/>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solidFill>
          <a:srgbClr val="262A33"/>
        </a:solidFill>
      </p:bgPr>
    </p:bg>
    <p:spTree>
      <p:nvGrpSpPr>
        <p:cNvPr id="130" name="Shape 130"/>
        <p:cNvGrpSpPr/>
        <p:nvPr/>
      </p:nvGrpSpPr>
      <p:grpSpPr>
        <a:xfrm>
          <a:off x="0" y="0"/>
          <a:ext cx="0" cy="0"/>
          <a:chOff x="0" y="0"/>
          <a:chExt cx="0" cy="0"/>
        </a:xfrm>
      </p:grpSpPr>
      <p:sp>
        <p:nvSpPr>
          <p:cNvPr id="131" name="Google Shape;131;g1a5db231f5e_1_169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32" name="Google Shape;132;g1a5db231f5e_1_1696"/>
          <p:cNvPicPr preferRelativeResize="0"/>
          <p:nvPr/>
        </p:nvPicPr>
        <p:blipFill rotWithShape="1">
          <a:blip r:embed="rId2">
            <a:alphaModFix/>
          </a:blip>
          <a:srcRect b="-5224" l="-1905" r="-1091" t="-5235"/>
          <a:stretch/>
        </p:blipFill>
        <p:spPr>
          <a:xfrm>
            <a:off x="426625" y="302950"/>
            <a:ext cx="2516427" cy="696225"/>
          </a:xfrm>
          <a:prstGeom prst="rect">
            <a:avLst/>
          </a:prstGeom>
          <a:noFill/>
          <a:ln>
            <a:noFill/>
          </a:ln>
        </p:spPr>
      </p:pic>
      <p:pic>
        <p:nvPicPr>
          <p:cNvPr id="133" name="Google Shape;133;g1a5db231f5e_1_1696"/>
          <p:cNvPicPr preferRelativeResize="0"/>
          <p:nvPr/>
        </p:nvPicPr>
        <p:blipFill rotWithShape="1">
          <a:blip r:embed="rId3">
            <a:alphaModFix/>
          </a:blip>
          <a:srcRect b="-2280" l="-4222" r="-3757" t="-2440"/>
          <a:stretch/>
        </p:blipFill>
        <p:spPr>
          <a:xfrm rot="-5400000">
            <a:off x="7182681" y="3219806"/>
            <a:ext cx="2039601" cy="1978026"/>
          </a:xfrm>
          <a:prstGeom prst="rect">
            <a:avLst/>
          </a:prstGeom>
          <a:noFill/>
          <a:ln>
            <a:noFill/>
          </a:ln>
        </p:spPr>
      </p:pic>
      <p:sp>
        <p:nvSpPr>
          <p:cNvPr id="134" name="Google Shape;134;g1a5db231f5e_1_1696"/>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135" name="Google Shape;135;g1a5db231f5e_1_1696"/>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pos="302">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ype="tx">
  <p:cSld name="TITLE_AND_BODY">
    <p:bg>
      <p:bgPr>
        <a:solidFill>
          <a:srgbClr val="262A33"/>
        </a:solidFill>
      </p:bgPr>
    </p:bg>
    <p:spTree>
      <p:nvGrpSpPr>
        <p:cNvPr id="14" name="Shape 14"/>
        <p:cNvGrpSpPr/>
        <p:nvPr/>
      </p:nvGrpSpPr>
      <p:grpSpPr>
        <a:xfrm>
          <a:off x="0" y="0"/>
          <a:ext cx="0" cy="0"/>
          <a:chOff x="0" y="0"/>
          <a:chExt cx="0" cy="0"/>
        </a:xfrm>
      </p:grpSpPr>
      <p:pic>
        <p:nvPicPr>
          <p:cNvPr id="15" name="Google Shape;15;g1a5db231f5e_1_1442"/>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6" name="Google Shape;16;g1a5db231f5e_1_1442"/>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7" name="Google Shape;17;g1a5db231f5e_1_1442"/>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ype="tx">
  <p:cSld name="TITLE_AND_BODY">
    <p:bg>
      <p:bgPr>
        <a:solidFill>
          <a:srgbClr val="262A33"/>
        </a:solidFill>
      </p:bgPr>
    </p:bg>
    <p:spTree>
      <p:nvGrpSpPr>
        <p:cNvPr id="136" name="Shape 136"/>
        <p:cNvGrpSpPr/>
        <p:nvPr/>
      </p:nvGrpSpPr>
      <p:grpSpPr>
        <a:xfrm>
          <a:off x="0" y="0"/>
          <a:ext cx="0" cy="0"/>
          <a:chOff x="0" y="0"/>
          <a:chExt cx="0" cy="0"/>
        </a:xfrm>
      </p:grpSpPr>
      <p:pic>
        <p:nvPicPr>
          <p:cNvPr id="137" name="Google Shape;137;g1a5db231f5e_1_1702"/>
          <p:cNvPicPr preferRelativeResize="0"/>
          <p:nvPr/>
        </p:nvPicPr>
        <p:blipFill rotWithShape="1">
          <a:blip r:embed="rId2">
            <a:alphaModFix/>
          </a:blip>
          <a:srcRect b="-8415" l="-5675" r="-7635" t="-10644"/>
          <a:stretch/>
        </p:blipFill>
        <p:spPr>
          <a:xfrm>
            <a:off x="8069450" y="4311925"/>
            <a:ext cx="835000" cy="650200"/>
          </a:xfrm>
          <a:prstGeom prst="rect">
            <a:avLst/>
          </a:prstGeom>
          <a:noFill/>
          <a:ln>
            <a:noFill/>
          </a:ln>
        </p:spPr>
      </p:pic>
      <p:sp>
        <p:nvSpPr>
          <p:cNvPr id="138" name="Google Shape;138;g1a5db231f5e_1_1702"/>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139" name="Google Shape;139;g1a5db231f5e_1_1702"/>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40" name="Google Shape;140;g1a5db231f5e_1_1702"/>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type="titleOnly">
  <p:cSld name="TITLE_ONLY">
    <p:bg>
      <p:bgPr>
        <a:solidFill>
          <a:srgbClr val="262A33"/>
        </a:solidFill>
      </p:bgPr>
    </p:bg>
    <p:spTree>
      <p:nvGrpSpPr>
        <p:cNvPr id="141" name="Shape 141"/>
        <p:cNvGrpSpPr/>
        <p:nvPr/>
      </p:nvGrpSpPr>
      <p:grpSpPr>
        <a:xfrm>
          <a:off x="0" y="0"/>
          <a:ext cx="0" cy="0"/>
          <a:chOff x="0" y="0"/>
          <a:chExt cx="0" cy="0"/>
        </a:xfrm>
      </p:grpSpPr>
      <p:pic>
        <p:nvPicPr>
          <p:cNvPr id="142" name="Google Shape;142;g1a5db231f5e_1_1707"/>
          <p:cNvPicPr preferRelativeResize="0"/>
          <p:nvPr/>
        </p:nvPicPr>
        <p:blipFill rotWithShape="1">
          <a:blip r:embed="rId2">
            <a:alphaModFix/>
          </a:blip>
          <a:srcRect b="-8415" l="-5675" r="-7635" t="-10644"/>
          <a:stretch/>
        </p:blipFill>
        <p:spPr>
          <a:xfrm>
            <a:off x="8069450" y="4311925"/>
            <a:ext cx="835000" cy="650200"/>
          </a:xfrm>
          <a:prstGeom prst="rect">
            <a:avLst/>
          </a:prstGeom>
          <a:noFill/>
          <a:ln>
            <a:noFill/>
          </a:ln>
        </p:spPr>
      </p:pic>
      <p:sp>
        <p:nvSpPr>
          <p:cNvPr id="143" name="Google Shape;143;g1a5db231f5e_1_1707"/>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144" name="Google Shape;144;g1a5db231f5e_1_170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45" name="Google Shape;145;g1a5db231f5e_1_1707"/>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type="secHead">
  <p:cSld name="SECTION_HEADER">
    <p:bg>
      <p:bgPr>
        <a:solidFill>
          <a:srgbClr val="262A33"/>
        </a:solidFill>
      </p:bgPr>
    </p:bg>
    <p:spTree>
      <p:nvGrpSpPr>
        <p:cNvPr id="146" name="Shape 146"/>
        <p:cNvGrpSpPr/>
        <p:nvPr/>
      </p:nvGrpSpPr>
      <p:grpSpPr>
        <a:xfrm>
          <a:off x="0" y="0"/>
          <a:ext cx="0" cy="0"/>
          <a:chOff x="0" y="0"/>
          <a:chExt cx="0" cy="0"/>
        </a:xfrm>
      </p:grpSpPr>
      <p:sp>
        <p:nvSpPr>
          <p:cNvPr id="147" name="Google Shape;147;g1a5db231f5e_1_1712"/>
          <p:cNvSpPr txBox="1"/>
          <p:nvPr/>
        </p:nvSpPr>
        <p:spPr>
          <a:xfrm>
            <a:off x="388800" y="298800"/>
            <a:ext cx="6785400" cy="7815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2400"/>
              <a:buFont typeface="Arial"/>
              <a:buNone/>
            </a:pPr>
            <a:r>
              <a:rPr b="1" i="0" lang="en-GB" sz="2400" u="none" cap="none" strike="noStrike">
                <a:solidFill>
                  <a:srgbClr val="FF8022"/>
                </a:solidFill>
                <a:latin typeface="Lato"/>
                <a:ea typeface="Lato"/>
                <a:cs typeface="Lato"/>
                <a:sym typeface="Lato"/>
              </a:rPr>
              <a:t>Contents</a:t>
            </a:r>
            <a:endParaRPr b="1" i="0" sz="2400" u="none" cap="none" strike="noStrike">
              <a:solidFill>
                <a:srgbClr val="FF8022"/>
              </a:solidFill>
              <a:latin typeface="Lato"/>
              <a:ea typeface="Lato"/>
              <a:cs typeface="Lato"/>
              <a:sym typeface="Lato"/>
            </a:endParaRPr>
          </a:p>
        </p:txBody>
      </p:sp>
      <p:pic>
        <p:nvPicPr>
          <p:cNvPr id="148" name="Google Shape;148;g1a5db231f5e_1_1712"/>
          <p:cNvPicPr preferRelativeResize="0"/>
          <p:nvPr/>
        </p:nvPicPr>
        <p:blipFill rotWithShape="1">
          <a:blip r:embed="rId2">
            <a:alphaModFix/>
          </a:blip>
          <a:srcRect b="-8415" l="-5675" r="-7635" t="-10644"/>
          <a:stretch/>
        </p:blipFill>
        <p:spPr>
          <a:xfrm>
            <a:off x="8069450" y="4311925"/>
            <a:ext cx="835000" cy="650200"/>
          </a:xfrm>
          <a:prstGeom prst="rect">
            <a:avLst/>
          </a:prstGeom>
          <a:noFill/>
          <a:ln>
            <a:noFill/>
          </a:ln>
        </p:spPr>
      </p:pic>
      <p:sp>
        <p:nvSpPr>
          <p:cNvPr id="149" name="Google Shape;149;g1a5db231f5e_1_1712"/>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150" name="Google Shape;150;g1a5db231f5e_1_1712"/>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51" name="Google Shape;151;g1a5db231f5e_1_1712"/>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TITLE_AND_BODY_1">
    <p:bg>
      <p:bgPr>
        <a:solidFill>
          <a:srgbClr val="0543B3"/>
        </a:solidFill>
      </p:bgPr>
    </p:bg>
    <p:spTree>
      <p:nvGrpSpPr>
        <p:cNvPr id="152" name="Shape 152"/>
        <p:cNvGrpSpPr/>
        <p:nvPr/>
      </p:nvGrpSpPr>
      <p:grpSpPr>
        <a:xfrm>
          <a:off x="0" y="0"/>
          <a:ext cx="0" cy="0"/>
          <a:chOff x="0" y="0"/>
          <a:chExt cx="0" cy="0"/>
        </a:xfrm>
      </p:grpSpPr>
      <p:pic>
        <p:nvPicPr>
          <p:cNvPr id="153" name="Google Shape;153;g1a5db231f5e_1_1718"/>
          <p:cNvPicPr preferRelativeResize="0"/>
          <p:nvPr/>
        </p:nvPicPr>
        <p:blipFill rotWithShape="1">
          <a:blip r:embed="rId2">
            <a:alphaModFix/>
          </a:blip>
          <a:srcRect b="-8415" l="-5675" r="-7635" t="-10644"/>
          <a:stretch/>
        </p:blipFill>
        <p:spPr>
          <a:xfrm>
            <a:off x="8069450" y="4311925"/>
            <a:ext cx="835000" cy="650200"/>
          </a:xfrm>
          <a:prstGeom prst="rect">
            <a:avLst/>
          </a:prstGeom>
          <a:noFill/>
          <a:ln>
            <a:noFill/>
          </a:ln>
        </p:spPr>
      </p:pic>
      <p:sp>
        <p:nvSpPr>
          <p:cNvPr id="154" name="Google Shape;154;g1a5db231f5e_1_1718"/>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155" name="Google Shape;155;g1a5db231f5e_1_171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56" name="Google Shape;156;g1a5db231f5e_1_1718"/>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p:cSld name="TITLE_ONLY_1">
    <p:bg>
      <p:bgPr>
        <a:solidFill>
          <a:srgbClr val="0543B3"/>
        </a:solidFill>
      </p:bgPr>
    </p:bg>
    <p:spTree>
      <p:nvGrpSpPr>
        <p:cNvPr id="157" name="Shape 157"/>
        <p:cNvGrpSpPr/>
        <p:nvPr/>
      </p:nvGrpSpPr>
      <p:grpSpPr>
        <a:xfrm>
          <a:off x="0" y="0"/>
          <a:ext cx="0" cy="0"/>
          <a:chOff x="0" y="0"/>
          <a:chExt cx="0" cy="0"/>
        </a:xfrm>
      </p:grpSpPr>
      <p:pic>
        <p:nvPicPr>
          <p:cNvPr id="158" name="Google Shape;158;g1a5db231f5e_1_1723"/>
          <p:cNvPicPr preferRelativeResize="0"/>
          <p:nvPr/>
        </p:nvPicPr>
        <p:blipFill rotWithShape="1">
          <a:blip r:embed="rId2">
            <a:alphaModFix/>
          </a:blip>
          <a:srcRect b="-8415" l="-5675" r="-7635" t="-10644"/>
          <a:stretch/>
        </p:blipFill>
        <p:spPr>
          <a:xfrm>
            <a:off x="8069450" y="4311925"/>
            <a:ext cx="835000" cy="650200"/>
          </a:xfrm>
          <a:prstGeom prst="rect">
            <a:avLst/>
          </a:prstGeom>
          <a:noFill/>
          <a:ln>
            <a:noFill/>
          </a:ln>
        </p:spPr>
      </p:pic>
      <p:sp>
        <p:nvSpPr>
          <p:cNvPr id="159" name="Google Shape;159;g1a5db231f5e_1_1723"/>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160" name="Google Shape;160;g1a5db231f5e_1_172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type="twoColTx">
  <p:cSld name="TITLE_AND_TWO_COLUMNS">
    <p:spTree>
      <p:nvGrpSpPr>
        <p:cNvPr id="161" name="Shape 161"/>
        <p:cNvGrpSpPr/>
        <p:nvPr/>
      </p:nvGrpSpPr>
      <p:grpSpPr>
        <a:xfrm>
          <a:off x="0" y="0"/>
          <a:ext cx="0" cy="0"/>
          <a:chOff x="0" y="0"/>
          <a:chExt cx="0" cy="0"/>
        </a:xfrm>
      </p:grpSpPr>
      <p:sp>
        <p:nvSpPr>
          <p:cNvPr id="162" name="Google Shape;162;g1a5db231f5e_1_1727"/>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3" name="Google Shape;163;g1a5db231f5e_1_1727"/>
          <p:cNvPicPr preferRelativeResize="0"/>
          <p:nvPr/>
        </p:nvPicPr>
        <p:blipFill rotWithShape="1">
          <a:blip r:embed="rId2">
            <a:alphaModFix/>
          </a:blip>
          <a:srcRect b="-9683" l="-7535" r="-5779" t="-8128"/>
          <a:stretch/>
        </p:blipFill>
        <p:spPr>
          <a:xfrm>
            <a:off x="8055750" y="4325600"/>
            <a:ext cx="835000" cy="643375"/>
          </a:xfrm>
          <a:prstGeom prst="rect">
            <a:avLst/>
          </a:prstGeom>
          <a:noFill/>
          <a:ln>
            <a:noFill/>
          </a:ln>
        </p:spPr>
      </p:pic>
      <p:sp>
        <p:nvSpPr>
          <p:cNvPr id="164" name="Google Shape;164;g1a5db231f5e_1_1727"/>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165" name="Google Shape;165;g1a5db231f5e_1_172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1">
  <p:cSld name="Divider slide 2">
    <p:spTree>
      <p:nvGrpSpPr>
        <p:cNvPr id="166" name="Shape 166"/>
        <p:cNvGrpSpPr/>
        <p:nvPr/>
      </p:nvGrpSpPr>
      <p:grpSpPr>
        <a:xfrm>
          <a:off x="0" y="0"/>
          <a:ext cx="0" cy="0"/>
          <a:chOff x="0" y="0"/>
          <a:chExt cx="0" cy="0"/>
        </a:xfrm>
      </p:grpSpPr>
      <p:sp>
        <p:nvSpPr>
          <p:cNvPr id="167" name="Google Shape;167;g1a5db231f5e_1_1732"/>
          <p:cNvSpPr txBox="1"/>
          <p:nvPr>
            <p:ph idx="12" type="sldNum"/>
          </p:nvPr>
        </p:nvSpPr>
        <p:spPr>
          <a:xfrm>
            <a:off x="8372475" y="403225"/>
            <a:ext cx="4731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1pPr>
            <a:lvl2pPr indent="0" lvl="1"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2pPr>
            <a:lvl3pPr indent="0" lvl="2"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3pPr>
            <a:lvl4pPr indent="0" lvl="3"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4pPr>
            <a:lvl5pPr indent="0" lvl="4"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5pPr>
            <a:lvl6pPr indent="0" lvl="5"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6pPr>
            <a:lvl7pPr indent="0" lvl="6"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7pPr>
            <a:lvl8pPr indent="0" lvl="7"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8pPr>
            <a:lvl9pPr indent="0" lvl="8"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b="0" sz="1000">
              <a:solidFill>
                <a:schemeClr val="dk2"/>
              </a:solidFill>
              <a:latin typeface="Arial"/>
              <a:ea typeface="Arial"/>
              <a:cs typeface="Arial"/>
              <a:sym typeface="Arial"/>
            </a:endParaRPr>
          </a:p>
        </p:txBody>
      </p:sp>
      <p:sp>
        <p:nvSpPr>
          <p:cNvPr id="168" name="Google Shape;168;g1a5db231f5e_1_1732"/>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5">
  <p:cSld name="TITLE_AND_TWO_COLUMNS_6">
    <p:spTree>
      <p:nvGrpSpPr>
        <p:cNvPr id="171" name="Shape 171"/>
        <p:cNvGrpSpPr/>
        <p:nvPr/>
      </p:nvGrpSpPr>
      <p:grpSpPr>
        <a:xfrm>
          <a:off x="0" y="0"/>
          <a:ext cx="0" cy="0"/>
          <a:chOff x="0" y="0"/>
          <a:chExt cx="0" cy="0"/>
        </a:xfrm>
      </p:grpSpPr>
      <p:sp>
        <p:nvSpPr>
          <p:cNvPr id="172" name="Google Shape;172;g1a5db231f5e_1_1864"/>
          <p:cNvSpPr/>
          <p:nvPr/>
        </p:nvSpPr>
        <p:spPr>
          <a:xfrm>
            <a:off x="0" y="0"/>
            <a:ext cx="9144000" cy="1015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3" name="Google Shape;173;g1a5db231f5e_1_1864"/>
          <p:cNvPicPr preferRelativeResize="0"/>
          <p:nvPr/>
        </p:nvPicPr>
        <p:blipFill rotWithShape="1">
          <a:blip r:embed="rId2">
            <a:alphaModFix/>
          </a:blip>
          <a:srcRect b="0" l="0" r="0" t="0"/>
          <a:stretch/>
        </p:blipFill>
        <p:spPr>
          <a:xfrm>
            <a:off x="8050064" y="4271275"/>
            <a:ext cx="792833" cy="585405"/>
          </a:xfrm>
          <a:prstGeom prst="rect">
            <a:avLst/>
          </a:prstGeom>
          <a:noFill/>
          <a:ln>
            <a:noFill/>
          </a:ln>
        </p:spPr>
      </p:pic>
      <p:sp>
        <p:nvSpPr>
          <p:cNvPr id="174" name="Google Shape;174;g1a5db231f5e_1_1864"/>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75" name="Google Shape;175;g1a5db231f5e_1_1864"/>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solidFill>
          <a:schemeClr val="accent1"/>
        </a:solidFill>
      </p:bgPr>
    </p:bg>
    <p:spTree>
      <p:nvGrpSpPr>
        <p:cNvPr id="176" name="Shape 176"/>
        <p:cNvGrpSpPr/>
        <p:nvPr/>
      </p:nvGrpSpPr>
      <p:grpSpPr>
        <a:xfrm>
          <a:off x="0" y="0"/>
          <a:ext cx="0" cy="0"/>
          <a:chOff x="0" y="0"/>
          <a:chExt cx="0" cy="0"/>
        </a:xfrm>
      </p:grpSpPr>
      <p:pic>
        <p:nvPicPr>
          <p:cNvPr id="177" name="Google Shape;177;g1a5db231f5e_1_1834"/>
          <p:cNvPicPr preferRelativeResize="0"/>
          <p:nvPr/>
        </p:nvPicPr>
        <p:blipFill rotWithShape="1">
          <a:blip r:embed="rId2">
            <a:alphaModFix/>
          </a:blip>
          <a:srcRect b="-5224" l="-1905" r="-1091" t="-5235"/>
          <a:stretch/>
        </p:blipFill>
        <p:spPr>
          <a:xfrm>
            <a:off x="426625" y="222564"/>
            <a:ext cx="2516427" cy="696225"/>
          </a:xfrm>
          <a:prstGeom prst="rect">
            <a:avLst/>
          </a:prstGeom>
          <a:noFill/>
          <a:ln>
            <a:noFill/>
          </a:ln>
        </p:spPr>
      </p:pic>
      <p:pic>
        <p:nvPicPr>
          <p:cNvPr id="178" name="Google Shape;178;g1a5db231f5e_1_1834"/>
          <p:cNvPicPr preferRelativeResize="0"/>
          <p:nvPr/>
        </p:nvPicPr>
        <p:blipFill rotWithShape="1">
          <a:blip r:embed="rId3">
            <a:alphaModFix/>
          </a:blip>
          <a:srcRect b="-2272" l="-4222" r="-3757" t="-2439"/>
          <a:stretch/>
        </p:blipFill>
        <p:spPr>
          <a:xfrm rot="-5400000">
            <a:off x="7181808" y="3222276"/>
            <a:ext cx="2039601" cy="1978026"/>
          </a:xfrm>
          <a:prstGeom prst="rect">
            <a:avLst/>
          </a:prstGeom>
          <a:noFill/>
          <a:ln>
            <a:noFill/>
          </a:ln>
        </p:spPr>
      </p:pic>
    </p:spTree>
  </p:cSld>
  <p:clrMapOvr>
    <a:masterClrMapping/>
  </p:clrMapOvr>
  <p:extLst>
    <p:ext uri="{DCECCB84-F9BA-43D5-87BE-67443E8EF086}">
      <p15:sldGuideLst>
        <p15:guide id="1" pos="302">
          <p15:clr>
            <a:srgbClr val="FA7B17"/>
          </p15:clr>
        </p15:guide>
      </p15:sldGuideLst>
    </p:ext>
  </p:extLs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1">
  <p:cSld name="TITLE_1">
    <p:bg>
      <p:bgPr>
        <a:solidFill>
          <a:srgbClr val="262A33"/>
        </a:solidFill>
      </p:bgPr>
    </p:bg>
    <p:spTree>
      <p:nvGrpSpPr>
        <p:cNvPr id="179" name="Shape 179"/>
        <p:cNvGrpSpPr/>
        <p:nvPr/>
      </p:nvGrpSpPr>
      <p:grpSpPr>
        <a:xfrm>
          <a:off x="0" y="0"/>
          <a:ext cx="0" cy="0"/>
          <a:chOff x="0" y="0"/>
          <a:chExt cx="0" cy="0"/>
        </a:xfrm>
      </p:grpSpPr>
      <p:pic>
        <p:nvPicPr>
          <p:cNvPr id="180" name="Google Shape;180;g1a5db231f5e_1_1837"/>
          <p:cNvPicPr preferRelativeResize="0"/>
          <p:nvPr/>
        </p:nvPicPr>
        <p:blipFill rotWithShape="1">
          <a:blip r:embed="rId2">
            <a:alphaModFix/>
          </a:blip>
          <a:srcRect b="-5224" l="-1905" r="-1091" t="-5235"/>
          <a:stretch/>
        </p:blipFill>
        <p:spPr>
          <a:xfrm>
            <a:off x="426625" y="222564"/>
            <a:ext cx="2516427" cy="696225"/>
          </a:xfrm>
          <a:prstGeom prst="rect">
            <a:avLst/>
          </a:prstGeom>
          <a:noFill/>
          <a:ln>
            <a:noFill/>
          </a:ln>
        </p:spPr>
      </p:pic>
      <p:pic>
        <p:nvPicPr>
          <p:cNvPr id="181" name="Google Shape;181;g1a5db231f5e_1_1837"/>
          <p:cNvPicPr preferRelativeResize="0"/>
          <p:nvPr/>
        </p:nvPicPr>
        <p:blipFill rotWithShape="1">
          <a:blip r:embed="rId3">
            <a:alphaModFix/>
          </a:blip>
          <a:srcRect b="-2272" l="-4222" r="-3757" t="-2439"/>
          <a:stretch/>
        </p:blipFill>
        <p:spPr>
          <a:xfrm rot="-5400000">
            <a:off x="7181808" y="3222276"/>
            <a:ext cx="2039601" cy="1978026"/>
          </a:xfrm>
          <a:prstGeom prst="rect">
            <a:avLst/>
          </a:prstGeom>
          <a:noFill/>
          <a:ln>
            <a:noFill/>
          </a:ln>
        </p:spPr>
      </p:pic>
    </p:spTree>
  </p:cSld>
  <p:clrMapOvr>
    <a:masterClrMapping/>
  </p:clrMapOvr>
  <p:extLst>
    <p:ext uri="{DCECCB84-F9BA-43D5-87BE-67443E8EF086}">
      <p15:sldGuideLst>
        <p15:guide id="1" pos="302">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TITLE_AND_BODY_1">
    <p:bg>
      <p:bgPr>
        <a:solidFill>
          <a:srgbClr val="0543B3"/>
        </a:solidFill>
      </p:bgPr>
    </p:bg>
    <p:spTree>
      <p:nvGrpSpPr>
        <p:cNvPr id="18" name="Shape 18"/>
        <p:cNvGrpSpPr/>
        <p:nvPr/>
      </p:nvGrpSpPr>
      <p:grpSpPr>
        <a:xfrm>
          <a:off x="0" y="0"/>
          <a:ext cx="0" cy="0"/>
          <a:chOff x="0" y="0"/>
          <a:chExt cx="0" cy="0"/>
        </a:xfrm>
      </p:grpSpPr>
      <p:pic>
        <p:nvPicPr>
          <p:cNvPr id="19" name="Google Shape;19;g1a5db231f5e_1_1450"/>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20" name="Google Shape;20;g1a5db231f5e_1_1450"/>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21" name="Google Shape;21;g1a5db231f5e_1_1450"/>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ype="tx">
  <p:cSld name="TITLE_AND_BODY">
    <p:bg>
      <p:bgPr>
        <a:solidFill>
          <a:srgbClr val="262A33"/>
        </a:solidFill>
      </p:bgPr>
    </p:bg>
    <p:spTree>
      <p:nvGrpSpPr>
        <p:cNvPr id="182" name="Shape 182"/>
        <p:cNvGrpSpPr/>
        <p:nvPr/>
      </p:nvGrpSpPr>
      <p:grpSpPr>
        <a:xfrm>
          <a:off x="0" y="0"/>
          <a:ext cx="0" cy="0"/>
          <a:chOff x="0" y="0"/>
          <a:chExt cx="0" cy="0"/>
        </a:xfrm>
      </p:grpSpPr>
      <p:pic>
        <p:nvPicPr>
          <p:cNvPr id="183" name="Google Shape;183;g1a5db231f5e_1_1840"/>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84" name="Google Shape;184;g1a5db231f5e_1_1840"/>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85" name="Google Shape;185;g1a5db231f5e_1_1840"/>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type="titleOnly">
  <p:cSld name="TITLE_ONLY">
    <p:bg>
      <p:bgPr>
        <a:solidFill>
          <a:srgbClr val="262A33"/>
        </a:solidFill>
      </p:bgPr>
    </p:bg>
    <p:spTree>
      <p:nvGrpSpPr>
        <p:cNvPr id="186" name="Shape 186"/>
        <p:cNvGrpSpPr/>
        <p:nvPr/>
      </p:nvGrpSpPr>
      <p:grpSpPr>
        <a:xfrm>
          <a:off x="0" y="0"/>
          <a:ext cx="0" cy="0"/>
          <a:chOff x="0" y="0"/>
          <a:chExt cx="0" cy="0"/>
        </a:xfrm>
      </p:grpSpPr>
      <p:pic>
        <p:nvPicPr>
          <p:cNvPr id="187" name="Google Shape;187;g1a5db231f5e_1_1844"/>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88" name="Google Shape;188;g1a5db231f5e_1_1844"/>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89" name="Google Shape;189;g1a5db231f5e_1_1844"/>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TITLE_AND_BODY_1">
    <p:bg>
      <p:bgPr>
        <a:solidFill>
          <a:srgbClr val="0543B3"/>
        </a:solidFill>
      </p:bgPr>
    </p:bg>
    <p:spTree>
      <p:nvGrpSpPr>
        <p:cNvPr id="190" name="Shape 190"/>
        <p:cNvGrpSpPr/>
        <p:nvPr/>
      </p:nvGrpSpPr>
      <p:grpSpPr>
        <a:xfrm>
          <a:off x="0" y="0"/>
          <a:ext cx="0" cy="0"/>
          <a:chOff x="0" y="0"/>
          <a:chExt cx="0" cy="0"/>
        </a:xfrm>
      </p:grpSpPr>
      <p:pic>
        <p:nvPicPr>
          <p:cNvPr id="191" name="Google Shape;191;g1a5db231f5e_1_1848"/>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92" name="Google Shape;192;g1a5db231f5e_1_1848"/>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93" name="Google Shape;193;g1a5db231f5e_1_1848"/>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type="twoColTx">
  <p:cSld name="TITLE_AND_TWO_COLUMNS">
    <p:spTree>
      <p:nvGrpSpPr>
        <p:cNvPr id="194" name="Shape 194"/>
        <p:cNvGrpSpPr/>
        <p:nvPr/>
      </p:nvGrpSpPr>
      <p:grpSpPr>
        <a:xfrm>
          <a:off x="0" y="0"/>
          <a:ext cx="0" cy="0"/>
          <a:chOff x="0" y="0"/>
          <a:chExt cx="0" cy="0"/>
        </a:xfrm>
      </p:grpSpPr>
      <p:sp>
        <p:nvSpPr>
          <p:cNvPr id="195" name="Google Shape;195;g1a5db231f5e_1_1852"/>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6" name="Google Shape;196;g1a5db231f5e_1_1852"/>
          <p:cNvPicPr preferRelativeResize="0"/>
          <p:nvPr/>
        </p:nvPicPr>
        <p:blipFill rotWithShape="1">
          <a:blip r:embed="rId2">
            <a:alphaModFix/>
          </a:blip>
          <a:srcRect b="0" l="0" r="0" t="0"/>
          <a:stretch/>
        </p:blipFill>
        <p:spPr>
          <a:xfrm>
            <a:off x="8050064" y="4271275"/>
            <a:ext cx="792833" cy="585405"/>
          </a:xfrm>
          <a:prstGeom prst="rect">
            <a:avLst/>
          </a:prstGeom>
          <a:noFill/>
          <a:ln>
            <a:noFill/>
          </a:ln>
        </p:spPr>
      </p:pic>
      <p:sp>
        <p:nvSpPr>
          <p:cNvPr id="197" name="Google Shape;197;g1a5db231f5e_1_1852"/>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98" name="Google Shape;198;g1a5db231f5e_1_1852"/>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p:cSld name="TITLE_ONLY_1">
    <p:bg>
      <p:bgPr>
        <a:solidFill>
          <a:srgbClr val="0543B3"/>
        </a:solidFill>
      </p:bgPr>
    </p:bg>
    <p:spTree>
      <p:nvGrpSpPr>
        <p:cNvPr id="199" name="Shape 199"/>
        <p:cNvGrpSpPr/>
        <p:nvPr/>
      </p:nvGrpSpPr>
      <p:grpSpPr>
        <a:xfrm>
          <a:off x="0" y="0"/>
          <a:ext cx="0" cy="0"/>
          <a:chOff x="0" y="0"/>
          <a:chExt cx="0" cy="0"/>
        </a:xfrm>
      </p:grpSpPr>
      <p:pic>
        <p:nvPicPr>
          <p:cNvPr id="200" name="Google Shape;200;g1a5db231f5e_1_1857"/>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201" name="Google Shape;201;g1a5db231f5e_1_1857"/>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202" name="Google Shape;202;g1a5db231f5e_1_1857"/>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p:cSld name="1_Divider slide">
    <p:bg>
      <p:bgPr>
        <a:solidFill>
          <a:srgbClr val="262A33"/>
        </a:solidFill>
      </p:bgPr>
    </p:bg>
    <p:spTree>
      <p:nvGrpSpPr>
        <p:cNvPr id="203" name="Shape 203"/>
        <p:cNvGrpSpPr/>
        <p:nvPr/>
      </p:nvGrpSpPr>
      <p:grpSpPr>
        <a:xfrm>
          <a:off x="0" y="0"/>
          <a:ext cx="0" cy="0"/>
          <a:chOff x="0" y="0"/>
          <a:chExt cx="0" cy="0"/>
        </a:xfrm>
      </p:grpSpPr>
      <p:pic>
        <p:nvPicPr>
          <p:cNvPr id="204" name="Google Shape;204;g1a5db231f5e_1_1861"/>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205" name="Google Shape;205;g1a5db231f5e_1_186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p:cSld name="TITLE_AND_TWO_COLUMNS_1">
    <p:spTree>
      <p:nvGrpSpPr>
        <p:cNvPr id="206" name="Shape 206"/>
        <p:cNvGrpSpPr/>
        <p:nvPr/>
      </p:nvGrpSpPr>
      <p:grpSpPr>
        <a:xfrm>
          <a:off x="0" y="0"/>
          <a:ext cx="0" cy="0"/>
          <a:chOff x="0" y="0"/>
          <a:chExt cx="0" cy="0"/>
        </a:xfrm>
      </p:grpSpPr>
      <p:sp>
        <p:nvSpPr>
          <p:cNvPr id="207" name="Google Shape;207;g1a5db231f5e_1_1869"/>
          <p:cNvSpPr/>
          <p:nvPr/>
        </p:nvSpPr>
        <p:spPr>
          <a:xfrm>
            <a:off x="0" y="0"/>
            <a:ext cx="9144000" cy="1015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8" name="Google Shape;208;g1a5db231f5e_1_1869"/>
          <p:cNvPicPr preferRelativeResize="0"/>
          <p:nvPr/>
        </p:nvPicPr>
        <p:blipFill rotWithShape="1">
          <a:blip r:embed="rId2">
            <a:alphaModFix/>
          </a:blip>
          <a:srcRect b="-9683" l="-7535" r="-5779" t="-8128"/>
          <a:stretch/>
        </p:blipFill>
        <p:spPr>
          <a:xfrm>
            <a:off x="8055750" y="4325600"/>
            <a:ext cx="835000" cy="643375"/>
          </a:xfrm>
          <a:prstGeom prst="rect">
            <a:avLst/>
          </a:prstGeom>
          <a:noFill/>
          <a:ln>
            <a:noFill/>
          </a:ln>
        </p:spPr>
      </p:pic>
      <p:sp>
        <p:nvSpPr>
          <p:cNvPr id="209" name="Google Shape;209;g1a5db231f5e_1_1869"/>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210" name="Google Shape;210;g1a5db231f5e_1_1869"/>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type="titleOnly">
  <p:cSld name="TITLE_ONLY">
    <p:bg>
      <p:bgPr>
        <a:solidFill>
          <a:srgbClr val="262A33"/>
        </a:solidFill>
      </p:bgPr>
    </p:bg>
    <p:spTree>
      <p:nvGrpSpPr>
        <p:cNvPr id="213" name="Shape 213"/>
        <p:cNvGrpSpPr/>
        <p:nvPr/>
      </p:nvGrpSpPr>
      <p:grpSpPr>
        <a:xfrm>
          <a:off x="0" y="0"/>
          <a:ext cx="0" cy="0"/>
          <a:chOff x="0" y="0"/>
          <a:chExt cx="0" cy="0"/>
        </a:xfrm>
      </p:grpSpPr>
      <p:pic>
        <p:nvPicPr>
          <p:cNvPr id="214" name="Google Shape;214;g1a5db231f5e_1_1584"/>
          <p:cNvPicPr preferRelativeResize="0"/>
          <p:nvPr/>
        </p:nvPicPr>
        <p:blipFill rotWithShape="1">
          <a:blip r:embed="rId2">
            <a:alphaModFix/>
          </a:blip>
          <a:srcRect b="-8415" l="-5675" r="-7635" t="-10644"/>
          <a:stretch/>
        </p:blipFill>
        <p:spPr>
          <a:xfrm>
            <a:off x="8069450" y="4311925"/>
            <a:ext cx="835000" cy="650200"/>
          </a:xfrm>
          <a:prstGeom prst="rect">
            <a:avLst/>
          </a:prstGeom>
          <a:noFill/>
          <a:ln>
            <a:noFill/>
          </a:ln>
        </p:spPr>
      </p:pic>
      <p:sp>
        <p:nvSpPr>
          <p:cNvPr id="215" name="Google Shape;215;g1a5db231f5e_1_1584"/>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216" name="Google Shape;216;g1a5db231f5e_1_158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17" name="Google Shape;217;g1a5db231f5e_1_1584"/>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solidFill>
          <a:srgbClr val="262A33"/>
        </a:solidFill>
      </p:bgPr>
    </p:bg>
    <p:spTree>
      <p:nvGrpSpPr>
        <p:cNvPr id="218" name="Shape 218"/>
        <p:cNvGrpSpPr/>
        <p:nvPr/>
      </p:nvGrpSpPr>
      <p:grpSpPr>
        <a:xfrm>
          <a:off x="0" y="0"/>
          <a:ext cx="0" cy="0"/>
          <a:chOff x="0" y="0"/>
          <a:chExt cx="0" cy="0"/>
        </a:xfrm>
      </p:grpSpPr>
      <p:sp>
        <p:nvSpPr>
          <p:cNvPr id="219" name="Google Shape;219;g1a5db231f5e_1_157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220" name="Google Shape;220;g1a5db231f5e_1_1578"/>
          <p:cNvPicPr preferRelativeResize="0"/>
          <p:nvPr/>
        </p:nvPicPr>
        <p:blipFill rotWithShape="1">
          <a:blip r:embed="rId2">
            <a:alphaModFix/>
          </a:blip>
          <a:srcRect b="-5224" l="-1905" r="-1091" t="-5235"/>
          <a:stretch/>
        </p:blipFill>
        <p:spPr>
          <a:xfrm>
            <a:off x="426625" y="302950"/>
            <a:ext cx="2516427" cy="696225"/>
          </a:xfrm>
          <a:prstGeom prst="rect">
            <a:avLst/>
          </a:prstGeom>
          <a:noFill/>
          <a:ln>
            <a:noFill/>
          </a:ln>
        </p:spPr>
      </p:pic>
      <p:pic>
        <p:nvPicPr>
          <p:cNvPr id="221" name="Google Shape;221;g1a5db231f5e_1_1578"/>
          <p:cNvPicPr preferRelativeResize="0"/>
          <p:nvPr/>
        </p:nvPicPr>
        <p:blipFill rotWithShape="1">
          <a:blip r:embed="rId3">
            <a:alphaModFix/>
          </a:blip>
          <a:srcRect b="-2272" l="-4222" r="-3757" t="-2439"/>
          <a:stretch/>
        </p:blipFill>
        <p:spPr>
          <a:xfrm rot="-5400000">
            <a:off x="7182681" y="3219806"/>
            <a:ext cx="2039601" cy="1978026"/>
          </a:xfrm>
          <a:prstGeom prst="rect">
            <a:avLst/>
          </a:prstGeom>
          <a:noFill/>
          <a:ln>
            <a:noFill/>
          </a:ln>
        </p:spPr>
      </p:pic>
      <p:sp>
        <p:nvSpPr>
          <p:cNvPr id="222" name="Google Shape;222;g1a5db231f5e_1_1578"/>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223" name="Google Shape;223;g1a5db231f5e_1_1578"/>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pos="302">
          <p15:clr>
            <a:srgbClr val="FA7B17"/>
          </p15:clr>
        </p15:guide>
      </p15:sldGuideLst>
    </p:ext>
  </p:extLst>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ype="tx">
  <p:cSld name="TITLE_AND_BODY">
    <p:bg>
      <p:bgPr>
        <a:solidFill>
          <a:srgbClr val="262A33"/>
        </a:solidFill>
      </p:bgPr>
    </p:bg>
    <p:spTree>
      <p:nvGrpSpPr>
        <p:cNvPr id="224" name="Shape 224"/>
        <p:cNvGrpSpPr/>
        <p:nvPr/>
      </p:nvGrpSpPr>
      <p:grpSpPr>
        <a:xfrm>
          <a:off x="0" y="0"/>
          <a:ext cx="0" cy="0"/>
          <a:chOff x="0" y="0"/>
          <a:chExt cx="0" cy="0"/>
        </a:xfrm>
      </p:grpSpPr>
      <p:pic>
        <p:nvPicPr>
          <p:cNvPr id="225" name="Google Shape;225;g1a5db231f5e_1_1589"/>
          <p:cNvPicPr preferRelativeResize="0"/>
          <p:nvPr/>
        </p:nvPicPr>
        <p:blipFill rotWithShape="1">
          <a:blip r:embed="rId2">
            <a:alphaModFix/>
          </a:blip>
          <a:srcRect b="-8415" l="-5675" r="-7635" t="-10644"/>
          <a:stretch/>
        </p:blipFill>
        <p:spPr>
          <a:xfrm>
            <a:off x="8069450" y="4311925"/>
            <a:ext cx="835000" cy="650200"/>
          </a:xfrm>
          <a:prstGeom prst="rect">
            <a:avLst/>
          </a:prstGeom>
          <a:noFill/>
          <a:ln>
            <a:noFill/>
          </a:ln>
        </p:spPr>
      </p:pic>
      <p:sp>
        <p:nvSpPr>
          <p:cNvPr id="226" name="Google Shape;226;g1a5db231f5e_1_1589"/>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227" name="Google Shape;227;g1a5db231f5e_1_1589"/>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28" name="Google Shape;228;g1a5db231f5e_1_1589"/>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type="twoColTx">
  <p:cSld name="TITLE_AND_TWO_COLUMNS">
    <p:spTree>
      <p:nvGrpSpPr>
        <p:cNvPr id="22" name="Shape 22"/>
        <p:cNvGrpSpPr/>
        <p:nvPr/>
      </p:nvGrpSpPr>
      <p:grpSpPr>
        <a:xfrm>
          <a:off x="0" y="0"/>
          <a:ext cx="0" cy="0"/>
          <a:chOff x="0" y="0"/>
          <a:chExt cx="0" cy="0"/>
        </a:xfrm>
      </p:grpSpPr>
      <p:sp>
        <p:nvSpPr>
          <p:cNvPr id="23" name="Google Shape;23;g1a5db231f5e_1_1454"/>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 name="Google Shape;24;g1a5db231f5e_1_1454"/>
          <p:cNvPicPr preferRelativeResize="0"/>
          <p:nvPr/>
        </p:nvPicPr>
        <p:blipFill rotWithShape="1">
          <a:blip r:embed="rId2">
            <a:alphaModFix/>
          </a:blip>
          <a:srcRect b="0" l="0" r="0" t="0"/>
          <a:stretch/>
        </p:blipFill>
        <p:spPr>
          <a:xfrm>
            <a:off x="8050064" y="4271275"/>
            <a:ext cx="792833" cy="585405"/>
          </a:xfrm>
          <a:prstGeom prst="rect">
            <a:avLst/>
          </a:prstGeom>
          <a:noFill/>
          <a:ln>
            <a:noFill/>
          </a:ln>
        </p:spPr>
      </p:pic>
      <p:sp>
        <p:nvSpPr>
          <p:cNvPr id="25" name="Google Shape;25;g1a5db231f5e_1_1454"/>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26" name="Google Shape;26;g1a5db231f5e_1_1454"/>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type="secHead">
  <p:cSld name="SECTION_HEADER">
    <p:bg>
      <p:bgPr>
        <a:solidFill>
          <a:srgbClr val="262A33"/>
        </a:solidFill>
      </p:bgPr>
    </p:bg>
    <p:spTree>
      <p:nvGrpSpPr>
        <p:cNvPr id="229" name="Shape 229"/>
        <p:cNvGrpSpPr/>
        <p:nvPr/>
      </p:nvGrpSpPr>
      <p:grpSpPr>
        <a:xfrm>
          <a:off x="0" y="0"/>
          <a:ext cx="0" cy="0"/>
          <a:chOff x="0" y="0"/>
          <a:chExt cx="0" cy="0"/>
        </a:xfrm>
      </p:grpSpPr>
      <p:sp>
        <p:nvSpPr>
          <p:cNvPr id="230" name="Google Shape;230;g1a5db231f5e_1_1594"/>
          <p:cNvSpPr txBox="1"/>
          <p:nvPr/>
        </p:nvSpPr>
        <p:spPr>
          <a:xfrm>
            <a:off x="388800" y="298800"/>
            <a:ext cx="6785400" cy="7815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2400"/>
              <a:buFont typeface="Arial"/>
              <a:buNone/>
            </a:pPr>
            <a:r>
              <a:rPr b="1" i="0" lang="en-GB" sz="2400" u="none" cap="none" strike="noStrike">
                <a:solidFill>
                  <a:srgbClr val="FF8022"/>
                </a:solidFill>
                <a:latin typeface="Lato"/>
                <a:ea typeface="Lato"/>
                <a:cs typeface="Lato"/>
                <a:sym typeface="Lato"/>
              </a:rPr>
              <a:t>Contents</a:t>
            </a:r>
            <a:endParaRPr b="1" i="0" sz="2400" u="none" cap="none" strike="noStrike">
              <a:solidFill>
                <a:srgbClr val="FF8022"/>
              </a:solidFill>
              <a:latin typeface="Lato"/>
              <a:ea typeface="Lato"/>
              <a:cs typeface="Lato"/>
              <a:sym typeface="Lato"/>
            </a:endParaRPr>
          </a:p>
        </p:txBody>
      </p:sp>
      <p:pic>
        <p:nvPicPr>
          <p:cNvPr id="231" name="Google Shape;231;g1a5db231f5e_1_1594"/>
          <p:cNvPicPr preferRelativeResize="0"/>
          <p:nvPr/>
        </p:nvPicPr>
        <p:blipFill rotWithShape="1">
          <a:blip r:embed="rId2">
            <a:alphaModFix/>
          </a:blip>
          <a:srcRect b="-8415" l="-5675" r="-7635" t="-10644"/>
          <a:stretch/>
        </p:blipFill>
        <p:spPr>
          <a:xfrm>
            <a:off x="8069450" y="4311925"/>
            <a:ext cx="835000" cy="650200"/>
          </a:xfrm>
          <a:prstGeom prst="rect">
            <a:avLst/>
          </a:prstGeom>
          <a:noFill/>
          <a:ln>
            <a:noFill/>
          </a:ln>
        </p:spPr>
      </p:pic>
      <p:sp>
        <p:nvSpPr>
          <p:cNvPr id="232" name="Google Shape;232;g1a5db231f5e_1_1594"/>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233" name="Google Shape;233;g1a5db231f5e_1_159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34" name="Google Shape;234;g1a5db231f5e_1_1594"/>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TITLE_AND_BODY_1">
    <p:bg>
      <p:bgPr>
        <a:solidFill>
          <a:srgbClr val="0543B3"/>
        </a:solidFill>
      </p:bgPr>
    </p:bg>
    <p:spTree>
      <p:nvGrpSpPr>
        <p:cNvPr id="235" name="Shape 235"/>
        <p:cNvGrpSpPr/>
        <p:nvPr/>
      </p:nvGrpSpPr>
      <p:grpSpPr>
        <a:xfrm>
          <a:off x="0" y="0"/>
          <a:ext cx="0" cy="0"/>
          <a:chOff x="0" y="0"/>
          <a:chExt cx="0" cy="0"/>
        </a:xfrm>
      </p:grpSpPr>
      <p:pic>
        <p:nvPicPr>
          <p:cNvPr id="236" name="Google Shape;236;g1a5db231f5e_1_1600"/>
          <p:cNvPicPr preferRelativeResize="0"/>
          <p:nvPr/>
        </p:nvPicPr>
        <p:blipFill rotWithShape="1">
          <a:blip r:embed="rId2">
            <a:alphaModFix/>
          </a:blip>
          <a:srcRect b="-8415" l="-5675" r="-7635" t="-10644"/>
          <a:stretch/>
        </p:blipFill>
        <p:spPr>
          <a:xfrm>
            <a:off x="8069450" y="4311925"/>
            <a:ext cx="835000" cy="650200"/>
          </a:xfrm>
          <a:prstGeom prst="rect">
            <a:avLst/>
          </a:prstGeom>
          <a:noFill/>
          <a:ln>
            <a:noFill/>
          </a:ln>
        </p:spPr>
      </p:pic>
      <p:sp>
        <p:nvSpPr>
          <p:cNvPr id="237" name="Google Shape;237;g1a5db231f5e_1_1600"/>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238" name="Google Shape;238;g1a5db231f5e_1_1600"/>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39" name="Google Shape;239;g1a5db231f5e_1_1600"/>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p:cSld name="TITLE_AND_TWO_COLUMNS_1">
    <p:spTree>
      <p:nvGrpSpPr>
        <p:cNvPr id="240" name="Shape 240"/>
        <p:cNvGrpSpPr/>
        <p:nvPr/>
      </p:nvGrpSpPr>
      <p:grpSpPr>
        <a:xfrm>
          <a:off x="0" y="0"/>
          <a:ext cx="0" cy="0"/>
          <a:chOff x="0" y="0"/>
          <a:chExt cx="0" cy="0"/>
        </a:xfrm>
      </p:grpSpPr>
      <p:sp>
        <p:nvSpPr>
          <p:cNvPr id="241" name="Google Shape;241;g1a5db231f5e_1_1605"/>
          <p:cNvSpPr/>
          <p:nvPr/>
        </p:nvSpPr>
        <p:spPr>
          <a:xfrm>
            <a:off x="0" y="0"/>
            <a:ext cx="9144000" cy="1015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2" name="Google Shape;242;g1a5db231f5e_1_1605"/>
          <p:cNvPicPr preferRelativeResize="0"/>
          <p:nvPr/>
        </p:nvPicPr>
        <p:blipFill rotWithShape="1">
          <a:blip r:embed="rId2">
            <a:alphaModFix/>
          </a:blip>
          <a:srcRect b="-9683" l="-7535" r="-5779" t="-8128"/>
          <a:stretch/>
        </p:blipFill>
        <p:spPr>
          <a:xfrm>
            <a:off x="8055750" y="4325600"/>
            <a:ext cx="835000" cy="643375"/>
          </a:xfrm>
          <a:prstGeom prst="rect">
            <a:avLst/>
          </a:prstGeom>
          <a:noFill/>
          <a:ln>
            <a:noFill/>
          </a:ln>
        </p:spPr>
      </p:pic>
      <p:sp>
        <p:nvSpPr>
          <p:cNvPr id="243" name="Google Shape;243;g1a5db231f5e_1_1605"/>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244" name="Google Shape;244;g1a5db231f5e_1_1605"/>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p:cSld name="TITLE_ONLY_1">
    <p:bg>
      <p:bgPr>
        <a:solidFill>
          <a:srgbClr val="0543B3"/>
        </a:solidFill>
      </p:bgPr>
    </p:bg>
    <p:spTree>
      <p:nvGrpSpPr>
        <p:cNvPr id="245" name="Shape 245"/>
        <p:cNvGrpSpPr/>
        <p:nvPr/>
      </p:nvGrpSpPr>
      <p:grpSpPr>
        <a:xfrm>
          <a:off x="0" y="0"/>
          <a:ext cx="0" cy="0"/>
          <a:chOff x="0" y="0"/>
          <a:chExt cx="0" cy="0"/>
        </a:xfrm>
      </p:grpSpPr>
      <p:pic>
        <p:nvPicPr>
          <p:cNvPr id="246" name="Google Shape;246;g1a5db231f5e_1_1610"/>
          <p:cNvPicPr preferRelativeResize="0"/>
          <p:nvPr/>
        </p:nvPicPr>
        <p:blipFill rotWithShape="1">
          <a:blip r:embed="rId2">
            <a:alphaModFix/>
          </a:blip>
          <a:srcRect b="-8415" l="-5675" r="-7635" t="-10644"/>
          <a:stretch/>
        </p:blipFill>
        <p:spPr>
          <a:xfrm>
            <a:off x="8069450" y="4311925"/>
            <a:ext cx="835000" cy="650200"/>
          </a:xfrm>
          <a:prstGeom prst="rect">
            <a:avLst/>
          </a:prstGeom>
          <a:noFill/>
          <a:ln>
            <a:noFill/>
          </a:ln>
        </p:spPr>
      </p:pic>
      <p:sp>
        <p:nvSpPr>
          <p:cNvPr id="247" name="Google Shape;247;g1a5db231f5e_1_1610"/>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248" name="Google Shape;248;g1a5db231f5e_1_1610"/>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type="twoColTx">
  <p:cSld name="TITLE_AND_TWO_COLUMNS">
    <p:spTree>
      <p:nvGrpSpPr>
        <p:cNvPr id="249" name="Shape 249"/>
        <p:cNvGrpSpPr/>
        <p:nvPr/>
      </p:nvGrpSpPr>
      <p:grpSpPr>
        <a:xfrm>
          <a:off x="0" y="0"/>
          <a:ext cx="0" cy="0"/>
          <a:chOff x="0" y="0"/>
          <a:chExt cx="0" cy="0"/>
        </a:xfrm>
      </p:grpSpPr>
      <p:sp>
        <p:nvSpPr>
          <p:cNvPr id="250" name="Google Shape;250;g1a5db231f5e_1_1614"/>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1" name="Google Shape;251;g1a5db231f5e_1_1614"/>
          <p:cNvPicPr preferRelativeResize="0"/>
          <p:nvPr/>
        </p:nvPicPr>
        <p:blipFill rotWithShape="1">
          <a:blip r:embed="rId2">
            <a:alphaModFix/>
          </a:blip>
          <a:srcRect b="-9683" l="-7535" r="-5779" t="-8128"/>
          <a:stretch/>
        </p:blipFill>
        <p:spPr>
          <a:xfrm>
            <a:off x="8055750" y="4325600"/>
            <a:ext cx="835000" cy="643375"/>
          </a:xfrm>
          <a:prstGeom prst="rect">
            <a:avLst/>
          </a:prstGeom>
          <a:noFill/>
          <a:ln>
            <a:noFill/>
          </a:ln>
        </p:spPr>
      </p:pic>
      <p:sp>
        <p:nvSpPr>
          <p:cNvPr id="252" name="Google Shape;252;g1a5db231f5e_1_1614"/>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253" name="Google Shape;253;g1a5db231f5e_1_1614"/>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1">
  <p:cSld name="Divider slide 2">
    <p:spTree>
      <p:nvGrpSpPr>
        <p:cNvPr id="254" name="Shape 254"/>
        <p:cNvGrpSpPr/>
        <p:nvPr/>
      </p:nvGrpSpPr>
      <p:grpSpPr>
        <a:xfrm>
          <a:off x="0" y="0"/>
          <a:ext cx="0" cy="0"/>
          <a:chOff x="0" y="0"/>
          <a:chExt cx="0" cy="0"/>
        </a:xfrm>
      </p:grpSpPr>
      <p:sp>
        <p:nvSpPr>
          <p:cNvPr id="255" name="Google Shape;255;g1a5db231f5e_1_1619"/>
          <p:cNvSpPr txBox="1"/>
          <p:nvPr>
            <p:ph idx="12" type="sldNum"/>
          </p:nvPr>
        </p:nvSpPr>
        <p:spPr>
          <a:xfrm>
            <a:off x="8372475" y="403225"/>
            <a:ext cx="4731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1pPr>
            <a:lvl2pPr indent="0" lvl="1"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2pPr>
            <a:lvl3pPr indent="0" lvl="2"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3pPr>
            <a:lvl4pPr indent="0" lvl="3"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4pPr>
            <a:lvl5pPr indent="0" lvl="4"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5pPr>
            <a:lvl6pPr indent="0" lvl="5"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6pPr>
            <a:lvl7pPr indent="0" lvl="6"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7pPr>
            <a:lvl8pPr indent="0" lvl="7"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8pPr>
            <a:lvl9pPr indent="0" lvl="8"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b="0" sz="1000">
              <a:solidFill>
                <a:schemeClr val="dk2"/>
              </a:solidFill>
              <a:latin typeface="Arial"/>
              <a:ea typeface="Arial"/>
              <a:cs typeface="Arial"/>
              <a:sym typeface="Arial"/>
            </a:endParaRPr>
          </a:p>
        </p:txBody>
      </p:sp>
      <p:sp>
        <p:nvSpPr>
          <p:cNvPr id="256" name="Google Shape;256;g1a5db231f5e_1_1619"/>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spTree>
      <p:nvGrpSpPr>
        <p:cNvPr id="259" name="Shape 259"/>
        <p:cNvGrpSpPr/>
        <p:nvPr/>
      </p:nvGrpSpPr>
      <p:grpSpPr>
        <a:xfrm>
          <a:off x="0" y="0"/>
          <a:ext cx="0" cy="0"/>
          <a:chOff x="0" y="0"/>
          <a:chExt cx="0" cy="0"/>
        </a:xfrm>
      </p:grpSpPr>
      <p:pic>
        <p:nvPicPr>
          <p:cNvPr id="260" name="Google Shape;260;g279825be824_0_422"/>
          <p:cNvPicPr preferRelativeResize="0"/>
          <p:nvPr/>
        </p:nvPicPr>
        <p:blipFill rotWithShape="1">
          <a:blip r:embed="rId2">
            <a:alphaModFix/>
          </a:blip>
          <a:srcRect b="-5224" l="-1905" r="-1091" t="-5235"/>
          <a:stretch/>
        </p:blipFill>
        <p:spPr>
          <a:xfrm>
            <a:off x="426625" y="222564"/>
            <a:ext cx="2516427" cy="696225"/>
          </a:xfrm>
          <a:prstGeom prst="rect">
            <a:avLst/>
          </a:prstGeom>
          <a:noFill/>
          <a:ln>
            <a:noFill/>
          </a:ln>
        </p:spPr>
      </p:pic>
      <p:pic>
        <p:nvPicPr>
          <p:cNvPr id="261" name="Google Shape;261;g279825be824_0_422"/>
          <p:cNvPicPr preferRelativeResize="0"/>
          <p:nvPr/>
        </p:nvPicPr>
        <p:blipFill rotWithShape="1">
          <a:blip r:embed="rId3">
            <a:alphaModFix/>
          </a:blip>
          <a:srcRect b="-2272" l="-4222" r="-3757" t="-2439"/>
          <a:stretch/>
        </p:blipFill>
        <p:spPr>
          <a:xfrm rot="-5400000">
            <a:off x="7184749" y="3227346"/>
            <a:ext cx="2039601" cy="1978026"/>
          </a:xfrm>
          <a:prstGeom prst="rect">
            <a:avLst/>
          </a:prstGeom>
          <a:noFill/>
          <a:ln>
            <a:noFill/>
          </a:ln>
        </p:spPr>
      </p:pic>
    </p:spTree>
  </p:cSld>
  <p:clrMapOvr>
    <a:masterClrMapping/>
  </p:clrMapOvr>
  <p:extLst>
    <p:ext uri="{DCECCB84-F9BA-43D5-87BE-67443E8EF086}">
      <p15:sldGuideLst>
        <p15:guide id="1" pos="302">
          <p15:clr>
            <a:srgbClr val="FA7B17"/>
          </p15:clr>
        </p15:guide>
      </p15:sldGuideLst>
    </p:ext>
  </p:extLst>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ype="tx">
  <p:cSld name="TITLE_AND_BODY">
    <p:spTree>
      <p:nvGrpSpPr>
        <p:cNvPr id="262" name="Shape 262"/>
        <p:cNvGrpSpPr/>
        <p:nvPr/>
      </p:nvGrpSpPr>
      <p:grpSpPr>
        <a:xfrm>
          <a:off x="0" y="0"/>
          <a:ext cx="0" cy="0"/>
          <a:chOff x="0" y="0"/>
          <a:chExt cx="0" cy="0"/>
        </a:xfrm>
      </p:grpSpPr>
      <p:pic>
        <p:nvPicPr>
          <p:cNvPr id="263" name="Google Shape;263;g279825be824_0_425"/>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264" name="Google Shape;264;g279825be824_0_425"/>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265" name="Google Shape;265;g279825be824_0_425"/>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rgbClr val="000000"/>
              </a:buClr>
              <a:buSzPts val="250"/>
              <a:buFont typeface="Arial"/>
              <a:buNone/>
              <a:defRPr b="1" i="0" sz="1400" u="none" cap="none" strike="noStrike">
                <a:solidFill>
                  <a:schemeClr val="lt1"/>
                </a:solidFill>
                <a:latin typeface="Lato"/>
                <a:ea typeface="Lato"/>
                <a:cs typeface="Lato"/>
                <a:sym typeface="Lato"/>
              </a:defRPr>
            </a:lvl1pPr>
            <a:lvl2pPr indent="0" lvl="1" marL="0" marR="0" rtl="0" algn="ctr">
              <a:lnSpc>
                <a:spcPct val="90000"/>
              </a:lnSpc>
              <a:spcBef>
                <a:spcPts val="0"/>
              </a:spcBef>
              <a:spcAft>
                <a:spcPts val="0"/>
              </a:spcAft>
              <a:buClr>
                <a:srgbClr val="000000"/>
              </a:buClr>
              <a:buSzPts val="250"/>
              <a:buFont typeface="Arial"/>
              <a:buNone/>
              <a:defRPr b="1" i="0" sz="1400" u="none" cap="none" strike="noStrike">
                <a:solidFill>
                  <a:schemeClr val="lt1"/>
                </a:solidFill>
                <a:latin typeface="Lato"/>
                <a:ea typeface="Lato"/>
                <a:cs typeface="Lato"/>
                <a:sym typeface="Lato"/>
              </a:defRPr>
            </a:lvl2pPr>
            <a:lvl3pPr indent="0" lvl="2" marL="0" marR="0" rtl="0" algn="ctr">
              <a:lnSpc>
                <a:spcPct val="90000"/>
              </a:lnSpc>
              <a:spcBef>
                <a:spcPts val="0"/>
              </a:spcBef>
              <a:spcAft>
                <a:spcPts val="0"/>
              </a:spcAft>
              <a:buClr>
                <a:srgbClr val="000000"/>
              </a:buClr>
              <a:buSzPts val="250"/>
              <a:buFont typeface="Arial"/>
              <a:buNone/>
              <a:defRPr b="1" i="0" sz="1400" u="none" cap="none" strike="noStrike">
                <a:solidFill>
                  <a:schemeClr val="lt1"/>
                </a:solidFill>
                <a:latin typeface="Lato"/>
                <a:ea typeface="Lato"/>
                <a:cs typeface="Lato"/>
                <a:sym typeface="Lato"/>
              </a:defRPr>
            </a:lvl3pPr>
            <a:lvl4pPr indent="0" lvl="3" marL="0" marR="0" rtl="0" algn="ctr">
              <a:lnSpc>
                <a:spcPct val="90000"/>
              </a:lnSpc>
              <a:spcBef>
                <a:spcPts val="0"/>
              </a:spcBef>
              <a:spcAft>
                <a:spcPts val="0"/>
              </a:spcAft>
              <a:buClr>
                <a:srgbClr val="000000"/>
              </a:buClr>
              <a:buSzPts val="250"/>
              <a:buFont typeface="Arial"/>
              <a:buNone/>
              <a:defRPr b="1" i="0" sz="1400" u="none" cap="none" strike="noStrike">
                <a:solidFill>
                  <a:schemeClr val="lt1"/>
                </a:solidFill>
                <a:latin typeface="Lato"/>
                <a:ea typeface="Lato"/>
                <a:cs typeface="Lato"/>
                <a:sym typeface="Lato"/>
              </a:defRPr>
            </a:lvl4pPr>
            <a:lvl5pPr indent="0" lvl="4" marL="0" marR="0" rtl="0" algn="ctr">
              <a:lnSpc>
                <a:spcPct val="90000"/>
              </a:lnSpc>
              <a:spcBef>
                <a:spcPts val="0"/>
              </a:spcBef>
              <a:spcAft>
                <a:spcPts val="0"/>
              </a:spcAft>
              <a:buClr>
                <a:srgbClr val="000000"/>
              </a:buClr>
              <a:buSzPts val="250"/>
              <a:buFont typeface="Arial"/>
              <a:buNone/>
              <a:defRPr b="1" i="0" sz="1400" u="none" cap="none" strike="noStrike">
                <a:solidFill>
                  <a:schemeClr val="lt1"/>
                </a:solidFill>
                <a:latin typeface="Lato"/>
                <a:ea typeface="Lato"/>
                <a:cs typeface="Lato"/>
                <a:sym typeface="Lato"/>
              </a:defRPr>
            </a:lvl5pPr>
            <a:lvl6pPr indent="0" lvl="5" marL="0" marR="0" rtl="0" algn="ctr">
              <a:lnSpc>
                <a:spcPct val="90000"/>
              </a:lnSpc>
              <a:spcBef>
                <a:spcPts val="0"/>
              </a:spcBef>
              <a:spcAft>
                <a:spcPts val="0"/>
              </a:spcAft>
              <a:buClr>
                <a:srgbClr val="000000"/>
              </a:buClr>
              <a:buSzPts val="250"/>
              <a:buFont typeface="Arial"/>
              <a:buNone/>
              <a:defRPr b="1" i="0" sz="1400" u="none" cap="none" strike="noStrike">
                <a:solidFill>
                  <a:schemeClr val="lt1"/>
                </a:solidFill>
                <a:latin typeface="Lato"/>
                <a:ea typeface="Lato"/>
                <a:cs typeface="Lato"/>
                <a:sym typeface="Lato"/>
              </a:defRPr>
            </a:lvl6pPr>
            <a:lvl7pPr indent="0" lvl="6" marL="0" marR="0" rtl="0" algn="ctr">
              <a:lnSpc>
                <a:spcPct val="90000"/>
              </a:lnSpc>
              <a:spcBef>
                <a:spcPts val="0"/>
              </a:spcBef>
              <a:spcAft>
                <a:spcPts val="0"/>
              </a:spcAft>
              <a:buClr>
                <a:srgbClr val="000000"/>
              </a:buClr>
              <a:buSzPts val="250"/>
              <a:buFont typeface="Arial"/>
              <a:buNone/>
              <a:defRPr b="1" i="0" sz="1400" u="none" cap="none" strike="noStrike">
                <a:solidFill>
                  <a:schemeClr val="lt1"/>
                </a:solidFill>
                <a:latin typeface="Lato"/>
                <a:ea typeface="Lato"/>
                <a:cs typeface="Lato"/>
                <a:sym typeface="Lato"/>
              </a:defRPr>
            </a:lvl7pPr>
            <a:lvl8pPr indent="0" lvl="7" marL="0" marR="0" rtl="0" algn="ctr">
              <a:lnSpc>
                <a:spcPct val="90000"/>
              </a:lnSpc>
              <a:spcBef>
                <a:spcPts val="0"/>
              </a:spcBef>
              <a:spcAft>
                <a:spcPts val="0"/>
              </a:spcAft>
              <a:buClr>
                <a:srgbClr val="000000"/>
              </a:buClr>
              <a:buSzPts val="250"/>
              <a:buFont typeface="Arial"/>
              <a:buNone/>
              <a:defRPr b="1" i="0" sz="1400" u="none" cap="none" strike="noStrike">
                <a:solidFill>
                  <a:schemeClr val="lt1"/>
                </a:solidFill>
                <a:latin typeface="Lato"/>
                <a:ea typeface="Lato"/>
                <a:cs typeface="Lato"/>
                <a:sym typeface="Lato"/>
              </a:defRPr>
            </a:lvl8pPr>
            <a:lvl9pPr indent="0" lvl="8" marL="0" marR="0" rtl="0" algn="ctr">
              <a:lnSpc>
                <a:spcPct val="90000"/>
              </a:lnSpc>
              <a:spcBef>
                <a:spcPts val="0"/>
              </a:spcBef>
              <a:spcAft>
                <a:spcPts val="0"/>
              </a:spcAft>
              <a:buClr>
                <a:srgbClr val="000000"/>
              </a:buClr>
              <a:buSzPts val="250"/>
              <a:buFont typeface="Arial"/>
              <a:buNone/>
              <a:defRPr b="1" i="0" sz="1400" u="none" cap="none" strike="noStrike">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type="titleOnly">
  <p:cSld name="TITLE_ONLY">
    <p:spTree>
      <p:nvGrpSpPr>
        <p:cNvPr id="266" name="Shape 266"/>
        <p:cNvGrpSpPr/>
        <p:nvPr/>
      </p:nvGrpSpPr>
      <p:grpSpPr>
        <a:xfrm>
          <a:off x="0" y="0"/>
          <a:ext cx="0" cy="0"/>
          <a:chOff x="0" y="0"/>
          <a:chExt cx="0" cy="0"/>
        </a:xfrm>
      </p:grpSpPr>
      <p:pic>
        <p:nvPicPr>
          <p:cNvPr id="267" name="Google Shape;267;g279825be824_0_429"/>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268" name="Google Shape;268;g279825be824_0_429"/>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269" name="Google Shape;269;g279825be824_0_429"/>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p:cSld name="TITLE_ONLY_1">
    <p:spTree>
      <p:nvGrpSpPr>
        <p:cNvPr id="270" name="Shape 270"/>
        <p:cNvGrpSpPr/>
        <p:nvPr/>
      </p:nvGrpSpPr>
      <p:grpSpPr>
        <a:xfrm>
          <a:off x="0" y="0"/>
          <a:ext cx="0" cy="0"/>
          <a:chOff x="0" y="0"/>
          <a:chExt cx="0" cy="0"/>
        </a:xfrm>
      </p:grpSpPr>
      <p:pic>
        <p:nvPicPr>
          <p:cNvPr id="271" name="Google Shape;271;g279825be824_0_433"/>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272" name="Google Shape;272;g279825be824_0_433"/>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273" name="Google Shape;273;g279825be824_0_433"/>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p:cSld name="TITLE_ONLY_1">
    <p:bg>
      <p:bgPr>
        <a:solidFill>
          <a:srgbClr val="0543B3"/>
        </a:solidFill>
      </p:bgPr>
    </p:bg>
    <p:spTree>
      <p:nvGrpSpPr>
        <p:cNvPr id="27" name="Shape 27"/>
        <p:cNvGrpSpPr/>
        <p:nvPr/>
      </p:nvGrpSpPr>
      <p:grpSpPr>
        <a:xfrm>
          <a:off x="0" y="0"/>
          <a:ext cx="0" cy="0"/>
          <a:chOff x="0" y="0"/>
          <a:chExt cx="0" cy="0"/>
        </a:xfrm>
      </p:grpSpPr>
      <p:pic>
        <p:nvPicPr>
          <p:cNvPr id="28" name="Google Shape;28;g1a5db231f5e_1_1459"/>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29" name="Google Shape;29;g1a5db231f5e_1_1459"/>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30" name="Google Shape;30;g1a5db231f5e_1_1459"/>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TITLE_AND_BODY_1">
    <p:spTree>
      <p:nvGrpSpPr>
        <p:cNvPr id="274" name="Shape 274"/>
        <p:cNvGrpSpPr/>
        <p:nvPr/>
      </p:nvGrpSpPr>
      <p:grpSpPr>
        <a:xfrm>
          <a:off x="0" y="0"/>
          <a:ext cx="0" cy="0"/>
          <a:chOff x="0" y="0"/>
          <a:chExt cx="0" cy="0"/>
        </a:xfrm>
      </p:grpSpPr>
      <p:pic>
        <p:nvPicPr>
          <p:cNvPr id="275" name="Google Shape;275;g279825be824_0_437"/>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276" name="Google Shape;276;g279825be824_0_437"/>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277" name="Google Shape;277;g279825be824_0_437"/>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1">
  <p:cSld name="TITLE_ONLY_1_1">
    <p:spTree>
      <p:nvGrpSpPr>
        <p:cNvPr id="278" name="Shape 278"/>
        <p:cNvGrpSpPr/>
        <p:nvPr/>
      </p:nvGrpSpPr>
      <p:grpSpPr>
        <a:xfrm>
          <a:off x="0" y="0"/>
          <a:ext cx="0" cy="0"/>
          <a:chOff x="0" y="0"/>
          <a:chExt cx="0" cy="0"/>
        </a:xfrm>
      </p:grpSpPr>
      <p:sp>
        <p:nvSpPr>
          <p:cNvPr id="279" name="Google Shape;279;g279825be824_0_441"/>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280" name="Google Shape;280;g279825be824_0_441"/>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p:cSld name="TITLE_AND_TWO_COLUMNS_1">
    <p:spTree>
      <p:nvGrpSpPr>
        <p:cNvPr id="281" name="Shape 281"/>
        <p:cNvGrpSpPr/>
        <p:nvPr/>
      </p:nvGrpSpPr>
      <p:grpSpPr>
        <a:xfrm>
          <a:off x="0" y="0"/>
          <a:ext cx="0" cy="0"/>
          <a:chOff x="0" y="0"/>
          <a:chExt cx="0" cy="0"/>
        </a:xfrm>
      </p:grpSpPr>
      <p:sp>
        <p:nvSpPr>
          <p:cNvPr id="282" name="Google Shape;282;g279825be824_0_444"/>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g279825be824_0_444"/>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284" name="Google Shape;284;g279825be824_0_444"/>
          <p:cNvSpPr txBox="1"/>
          <p:nvPr>
            <p:ph idx="12" type="sldNum"/>
          </p:nvPr>
        </p:nvSpPr>
        <p:spPr>
          <a:xfrm>
            <a:off x="8371895" y="403106"/>
            <a:ext cx="473700" cy="225300"/>
          </a:xfrm>
          <a:prstGeom prst="rect">
            <a:avLst/>
          </a:prstGeom>
          <a:noFill/>
          <a:ln>
            <a:noFill/>
          </a:ln>
        </p:spPr>
        <p:txBody>
          <a:bodyPr anchorCtr="0" anchor="ctr" bIns="91425" lIns="91425" spcFirstLastPara="1" rIns="91425" wrap="square" tIns="91425">
            <a:normAutofit fontScale="25000" lnSpcReduction="10000"/>
          </a:bodyPr>
          <a:lstStyle>
            <a:lvl1pPr indent="0" lvl="0" marL="0" marR="0" rtl="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type="twoColTx">
  <p:cSld name="TITLE_AND_TWO_COLUMNS">
    <p:bg>
      <p:bgPr>
        <a:solidFill>
          <a:schemeClr val="lt1"/>
        </a:solidFill>
      </p:bgPr>
    </p:bg>
    <p:spTree>
      <p:nvGrpSpPr>
        <p:cNvPr id="285" name="Shape 285"/>
        <p:cNvGrpSpPr/>
        <p:nvPr/>
      </p:nvGrpSpPr>
      <p:grpSpPr>
        <a:xfrm>
          <a:off x="0" y="0"/>
          <a:ext cx="0" cy="0"/>
          <a:chOff x="0" y="0"/>
          <a:chExt cx="0" cy="0"/>
        </a:xfrm>
      </p:grpSpPr>
      <p:sp>
        <p:nvSpPr>
          <p:cNvPr id="286" name="Google Shape;286;g279825be824_0_448"/>
          <p:cNvSpPr/>
          <p:nvPr/>
        </p:nvSpPr>
        <p:spPr>
          <a:xfrm>
            <a:off x="0" y="0"/>
            <a:ext cx="9144000" cy="1015500"/>
          </a:xfrm>
          <a:prstGeom prst="rect">
            <a:avLst/>
          </a:prstGeom>
          <a:solidFill>
            <a:srgbClr val="0543B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7" name="Google Shape;287;g279825be824_0_448"/>
          <p:cNvPicPr preferRelativeResize="0"/>
          <p:nvPr/>
        </p:nvPicPr>
        <p:blipFill rotWithShape="1">
          <a:blip r:embed="rId2">
            <a:alphaModFix/>
          </a:blip>
          <a:srcRect b="0" l="0" r="0" t="0"/>
          <a:stretch/>
        </p:blipFill>
        <p:spPr>
          <a:xfrm>
            <a:off x="8050064" y="4271275"/>
            <a:ext cx="792833" cy="585405"/>
          </a:xfrm>
          <a:prstGeom prst="rect">
            <a:avLst/>
          </a:prstGeom>
          <a:noFill/>
          <a:ln>
            <a:noFill/>
          </a:ln>
        </p:spPr>
      </p:pic>
      <p:sp>
        <p:nvSpPr>
          <p:cNvPr id="288" name="Google Shape;288;g279825be824_0_448"/>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289" name="Google Shape;289;g279825be824_0_448"/>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1000"/>
              <a:buFont typeface="Arial"/>
              <a:buNone/>
              <a:defRPr b="1" i="0" sz="1400" u="none" cap="none" strike="noStrike">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2">
  <p:cSld name="TITLE_ONLY_2">
    <p:spTree>
      <p:nvGrpSpPr>
        <p:cNvPr id="290" name="Shape 290"/>
        <p:cNvGrpSpPr/>
        <p:nvPr/>
      </p:nvGrpSpPr>
      <p:grpSpPr>
        <a:xfrm>
          <a:off x="0" y="0"/>
          <a:ext cx="0" cy="0"/>
          <a:chOff x="0" y="0"/>
          <a:chExt cx="0" cy="0"/>
        </a:xfrm>
      </p:grpSpPr>
      <p:sp>
        <p:nvSpPr>
          <p:cNvPr id="291" name="Google Shape;291;g279825be824_0_453"/>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292" name="Google Shape;292;g279825be824_0_453"/>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1pPr>
            <a:lvl2pPr indent="0" lvl="1" marL="0" marR="0" rtl="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2pPr>
            <a:lvl3pPr indent="0" lvl="2" marL="0" marR="0" rtl="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3pPr>
            <a:lvl4pPr indent="0" lvl="3" marL="0" marR="0" rtl="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4pPr>
            <a:lvl5pPr indent="0" lvl="4" marL="0" marR="0" rtl="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5pPr>
            <a:lvl6pPr indent="0" lvl="5" marL="0" marR="0" rtl="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6pPr>
            <a:lvl7pPr indent="0" lvl="6" marL="0" marR="0" rtl="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7pPr>
            <a:lvl8pPr indent="0" lvl="7" marL="0" marR="0" rtl="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8pPr>
            <a:lvl9pPr indent="0" lvl="8" marL="0" marR="0" rtl="0" algn="ctr">
              <a:lnSpc>
                <a:spcPct val="100000"/>
              </a:lnSpc>
              <a:spcBef>
                <a:spcPts val="0"/>
              </a:spcBef>
              <a:spcAft>
                <a:spcPts val="0"/>
              </a:spcAft>
              <a:buClr>
                <a:srgbClr val="000000"/>
              </a:buClr>
              <a:buSzPts val="4000"/>
              <a:buFont typeface="Arial"/>
              <a:buNone/>
              <a:defRPr b="1" i="0" sz="1400" u="none" cap="none" strike="noStrike">
                <a:solidFill>
                  <a:schemeClr val="lt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p:cSld name="1_Divider slide">
    <p:spTree>
      <p:nvGrpSpPr>
        <p:cNvPr id="293" name="Shape 293"/>
        <p:cNvGrpSpPr/>
        <p:nvPr/>
      </p:nvGrpSpPr>
      <p:grpSpPr>
        <a:xfrm>
          <a:off x="0" y="0"/>
          <a:ext cx="0" cy="0"/>
          <a:chOff x="0" y="0"/>
          <a:chExt cx="0" cy="0"/>
        </a:xfrm>
      </p:grpSpPr>
      <p:pic>
        <p:nvPicPr>
          <p:cNvPr id="294" name="Google Shape;294;g279825be824_0_456"/>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p:cSld name="1_Divider slide">
    <p:bg>
      <p:bgPr>
        <a:solidFill>
          <a:srgbClr val="262A33"/>
        </a:solidFill>
      </p:bgPr>
    </p:bg>
    <p:spTree>
      <p:nvGrpSpPr>
        <p:cNvPr id="31" name="Shape 31"/>
        <p:cNvGrpSpPr/>
        <p:nvPr/>
      </p:nvGrpSpPr>
      <p:grpSpPr>
        <a:xfrm>
          <a:off x="0" y="0"/>
          <a:ext cx="0" cy="0"/>
          <a:chOff x="0" y="0"/>
          <a:chExt cx="0" cy="0"/>
        </a:xfrm>
      </p:grpSpPr>
      <p:pic>
        <p:nvPicPr>
          <p:cNvPr id="32" name="Google Shape;32;g1a5db231f5e_1_1463"/>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33" name="Google Shape;33;g1a5db231f5e_1_146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5">
  <p:cSld name="TITLE_AND_TWO_COLUMNS_6">
    <p:spTree>
      <p:nvGrpSpPr>
        <p:cNvPr id="34" name="Shape 34"/>
        <p:cNvGrpSpPr/>
        <p:nvPr/>
      </p:nvGrpSpPr>
      <p:grpSpPr>
        <a:xfrm>
          <a:off x="0" y="0"/>
          <a:ext cx="0" cy="0"/>
          <a:chOff x="0" y="0"/>
          <a:chExt cx="0" cy="0"/>
        </a:xfrm>
      </p:grpSpPr>
      <p:sp>
        <p:nvSpPr>
          <p:cNvPr id="35" name="Google Shape;35;g1a5db231f5e_1_1466"/>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6" name="Google Shape;36;g1a5db231f5e_1_1466"/>
          <p:cNvPicPr preferRelativeResize="0"/>
          <p:nvPr/>
        </p:nvPicPr>
        <p:blipFill rotWithShape="1">
          <a:blip r:embed="rId2">
            <a:alphaModFix/>
          </a:blip>
          <a:srcRect b="0" l="0" r="0" t="0"/>
          <a:stretch/>
        </p:blipFill>
        <p:spPr>
          <a:xfrm>
            <a:off x="8050064" y="4271275"/>
            <a:ext cx="792833" cy="585405"/>
          </a:xfrm>
          <a:prstGeom prst="rect">
            <a:avLst/>
          </a:prstGeom>
          <a:noFill/>
          <a:ln>
            <a:noFill/>
          </a:ln>
        </p:spPr>
      </p:pic>
      <p:sp>
        <p:nvSpPr>
          <p:cNvPr id="37" name="Google Shape;37;g1a5db231f5e_1_1466"/>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38" name="Google Shape;38;g1a5db231f5e_1_1466"/>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p:cSld name="TITLE_AND_TWO_COLUMNS_1">
    <p:spTree>
      <p:nvGrpSpPr>
        <p:cNvPr id="41" name="Shape 41"/>
        <p:cNvGrpSpPr/>
        <p:nvPr/>
      </p:nvGrpSpPr>
      <p:grpSpPr>
        <a:xfrm>
          <a:off x="0" y="0"/>
          <a:ext cx="0" cy="0"/>
          <a:chOff x="0" y="0"/>
          <a:chExt cx="0" cy="0"/>
        </a:xfrm>
      </p:grpSpPr>
      <p:sp>
        <p:nvSpPr>
          <p:cNvPr id="42" name="Google Shape;42;g1a5db231f5e_1_1216"/>
          <p:cNvSpPr/>
          <p:nvPr/>
        </p:nvSpPr>
        <p:spPr>
          <a:xfrm>
            <a:off x="0" y="0"/>
            <a:ext cx="9144000" cy="1015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3" name="Google Shape;43;g1a5db231f5e_1_1216"/>
          <p:cNvPicPr preferRelativeResize="0"/>
          <p:nvPr/>
        </p:nvPicPr>
        <p:blipFill rotWithShape="1">
          <a:blip r:embed="rId2">
            <a:alphaModFix/>
          </a:blip>
          <a:srcRect b="-9683" l="-7535" r="-5779" t="-8128"/>
          <a:stretch/>
        </p:blipFill>
        <p:spPr>
          <a:xfrm>
            <a:off x="8055750" y="4325600"/>
            <a:ext cx="835000" cy="643375"/>
          </a:xfrm>
          <a:prstGeom prst="rect">
            <a:avLst/>
          </a:prstGeom>
          <a:noFill/>
          <a:ln>
            <a:noFill/>
          </a:ln>
        </p:spPr>
      </p:pic>
      <p:sp>
        <p:nvSpPr>
          <p:cNvPr id="44" name="Google Shape;44;g1a5db231f5e_1_1216"/>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45" name="Google Shape;45;g1a5db231f5e_1_1216"/>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10" Type="http://schemas.openxmlformats.org/officeDocument/2006/relationships/theme" Target="../theme/theme1.xml"/><Relationship Id="rId9" Type="http://schemas.openxmlformats.org/officeDocument/2006/relationships/slideLayout" Target="../slideLayouts/slideLayout17.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11" Type="http://schemas.openxmlformats.org/officeDocument/2006/relationships/theme" Target="../theme/theme3.xml"/><Relationship Id="rId10" Type="http://schemas.openxmlformats.org/officeDocument/2006/relationships/slideLayout" Target="../slideLayouts/slideLayout27.xml"/><Relationship Id="rId9" Type="http://schemas.openxmlformats.org/officeDocument/2006/relationships/slideLayout" Target="../slideLayouts/slideLayout26.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10" Type="http://schemas.openxmlformats.org/officeDocument/2006/relationships/theme" Target="../theme/theme4.xml"/><Relationship Id="rId9" Type="http://schemas.openxmlformats.org/officeDocument/2006/relationships/slideLayout" Target="../slideLayouts/slideLayout36.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11" Type="http://schemas.openxmlformats.org/officeDocument/2006/relationships/theme" Target="../theme/theme7.xml"/><Relationship Id="rId10" Type="http://schemas.openxmlformats.org/officeDocument/2006/relationships/slideLayout" Target="../slideLayouts/slideLayout46.xml"/><Relationship Id="rId9" Type="http://schemas.openxmlformats.org/officeDocument/2006/relationships/slideLayout" Target="../slideLayouts/slideLayout45.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10" Type="http://schemas.openxmlformats.org/officeDocument/2006/relationships/theme" Target="../theme/theme5.xml"/><Relationship Id="rId9" Type="http://schemas.openxmlformats.org/officeDocument/2006/relationships/slideLayout" Target="../slideLayouts/slideLayout55.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11" Type="http://schemas.openxmlformats.org/officeDocument/2006/relationships/theme" Target="../theme/theme8.xml"/><Relationship Id="rId10" Type="http://schemas.openxmlformats.org/officeDocument/2006/relationships/slideLayout" Target="../slideLayouts/slideLayout65.xml"/><Relationship Id="rId9" Type="http://schemas.openxmlformats.org/officeDocument/2006/relationships/slideLayout" Target="../slideLayouts/slideLayout64.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g1a5db231f5e_1_14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9" name="Shape 39"/>
        <p:cNvGrpSpPr/>
        <p:nvPr/>
      </p:nvGrpSpPr>
      <p:grpSpPr>
        <a:xfrm>
          <a:off x="0" y="0"/>
          <a:ext cx="0" cy="0"/>
          <a:chOff x="0" y="0"/>
          <a:chExt cx="0" cy="0"/>
        </a:xfrm>
      </p:grpSpPr>
      <p:sp>
        <p:nvSpPr>
          <p:cNvPr id="40" name="Google Shape;40;g1a5db231f5e_1_12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0543B3"/>
        </a:solidFill>
      </p:bgPr>
    </p:bg>
    <p:spTree>
      <p:nvGrpSpPr>
        <p:cNvPr id="85" name="Shape 85"/>
        <p:cNvGrpSpPr/>
        <p:nvPr/>
      </p:nvGrpSpPr>
      <p:grpSpPr>
        <a:xfrm>
          <a:off x="0" y="0"/>
          <a:ext cx="0" cy="0"/>
          <a:chOff x="0" y="0"/>
          <a:chExt cx="0" cy="0"/>
        </a:xfrm>
      </p:grpSpPr>
      <p:sp>
        <p:nvSpPr>
          <p:cNvPr id="86" name="Google Shape;86;g1a5db231f5e_1_99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23" name="Shape 123"/>
        <p:cNvGrpSpPr/>
        <p:nvPr/>
      </p:nvGrpSpPr>
      <p:grpSpPr>
        <a:xfrm>
          <a:off x="0" y="0"/>
          <a:ext cx="0" cy="0"/>
          <a:chOff x="0" y="0"/>
          <a:chExt cx="0" cy="0"/>
        </a:xfrm>
      </p:grpSpPr>
      <p:sp>
        <p:nvSpPr>
          <p:cNvPr id="124" name="Google Shape;124;g1a5db231f5e_1_168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69" name="Shape 169"/>
        <p:cNvGrpSpPr/>
        <p:nvPr/>
      </p:nvGrpSpPr>
      <p:grpSpPr>
        <a:xfrm>
          <a:off x="0" y="0"/>
          <a:ext cx="0" cy="0"/>
          <a:chOff x="0" y="0"/>
          <a:chExt cx="0" cy="0"/>
        </a:xfrm>
      </p:grpSpPr>
      <p:sp>
        <p:nvSpPr>
          <p:cNvPr id="170" name="Google Shape;170;g1a5db231f5e_1_18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11" name="Shape 211"/>
        <p:cNvGrpSpPr/>
        <p:nvPr/>
      </p:nvGrpSpPr>
      <p:grpSpPr>
        <a:xfrm>
          <a:off x="0" y="0"/>
          <a:ext cx="0" cy="0"/>
          <a:chOff x="0" y="0"/>
          <a:chExt cx="0" cy="0"/>
        </a:xfrm>
      </p:grpSpPr>
      <p:sp>
        <p:nvSpPr>
          <p:cNvPr id="212" name="Google Shape;212;g1a5db231f5e_1_157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0543B3"/>
        </a:solidFill>
      </p:bgPr>
    </p:bg>
    <p:spTree>
      <p:nvGrpSpPr>
        <p:cNvPr id="257" name="Shape 257"/>
        <p:cNvGrpSpPr/>
        <p:nvPr/>
      </p:nvGrpSpPr>
      <p:grpSpPr>
        <a:xfrm>
          <a:off x="0" y="0"/>
          <a:ext cx="0" cy="0"/>
          <a:chOff x="0" y="0"/>
          <a:chExt cx="0" cy="0"/>
        </a:xfrm>
      </p:grpSpPr>
      <p:sp>
        <p:nvSpPr>
          <p:cNvPr id="258" name="Google Shape;258;g279825be824_0_4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 Id="rId3"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3.xml"/><Relationship Id="rId3" Type="http://schemas.openxmlformats.org/officeDocument/2006/relationships/hyperlink" Target="https://www.statista.com/statistics/298524/government-spending-in-the-uk/#:~:text=In%202021%2C%20the%20expenditure%20of,pensions%20and%20other%20welfare%20benefits." TargetMode="External"/><Relationship Id="rId4" Type="http://schemas.openxmlformats.org/officeDocument/2006/relationships/hyperlink" Target="https://www.statista.com/statistics/298524/government-spending-in-the-uk/#:~:text=In%202021%2C%20the%20expenditure%20of,pensions%20and%20other%20welfare%20benefits." TargetMode="External"/><Relationship Id="rId5" Type="http://schemas.openxmlformats.org/officeDocument/2006/relationships/image" Target="../media/image15.png"/><Relationship Id="rId6"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5.xml"/><Relationship Id="rId3" Type="http://schemas.openxmlformats.org/officeDocument/2006/relationships/image" Target="../media/image2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7.xml"/><Relationship Id="rId3" Type="http://schemas.openxmlformats.org/officeDocument/2006/relationships/image" Target="../media/image3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8.xml"/><Relationship Id="rId3" Type="http://schemas.openxmlformats.org/officeDocument/2006/relationships/hyperlink" Target="http://www.youtube.com/watch?v=rbLM-8jGki8" TargetMode="External"/><Relationship Id="rId4" Type="http://schemas.openxmlformats.org/officeDocument/2006/relationships/image" Target="../media/image26.jpg"/><Relationship Id="rId5" Type="http://schemas.openxmlformats.org/officeDocument/2006/relationships/hyperlink" Target="https://www.youtube.com/watch?v=rbLM-8jGki8&amp;t=11s"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9.xml"/><Relationship Id="rId3"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0.xml"/><Relationship Id="rId3" Type="http://schemas.openxmlformats.org/officeDocument/2006/relationships/image" Target="../media/image2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1.xml"/><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2.xml"/><Relationship Id="rId3" Type="http://schemas.openxmlformats.org/officeDocument/2006/relationships/image" Target="../media/image3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3.xml"/><Relationship Id="rId3" Type="http://schemas.openxmlformats.org/officeDocument/2006/relationships/image" Target="../media/image3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4.xml"/><Relationship Id="rId3" Type="http://schemas.openxmlformats.org/officeDocument/2006/relationships/image" Target="../media/image3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5.xml"/><Relationship Id="rId3"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9.xml"/><Relationship Id="rId3"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0.xml"/><Relationship Id="rId3"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31.xml"/><Relationship Id="rId3" Type="http://schemas.openxmlformats.org/officeDocument/2006/relationships/image" Target="../media/image37.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32.xml"/><Relationship Id="rId3"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33.xml"/><Relationship Id="rId3"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34.xml"/><Relationship Id="rId3" Type="http://schemas.openxmlformats.org/officeDocument/2006/relationships/image" Target="../media/image4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35.xml"/><Relationship Id="rId3"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36.xml"/><Relationship Id="rId3"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37.xml"/><Relationship Id="rId3"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38.xml"/><Relationship Id="rId3"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39.xml"/><Relationship Id="rId3"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40.xml"/><Relationship Id="rId3" Type="http://schemas.openxmlformats.org/officeDocument/2006/relationships/image" Target="../media/image32.png"/><Relationship Id="rId4" Type="http://schemas.openxmlformats.org/officeDocument/2006/relationships/image" Target="../media/image41.png"/><Relationship Id="rId5"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41.xml"/><Relationship Id="rId3" Type="http://schemas.openxmlformats.org/officeDocument/2006/relationships/image" Target="../media/image32.png"/><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2.xml"/><Relationship Id="rId3" Type="http://schemas.openxmlformats.org/officeDocument/2006/relationships/image" Target="../media/image43.png"/><Relationship Id="rId4" Type="http://schemas.openxmlformats.org/officeDocument/2006/relationships/image" Target="../media/image48.png"/><Relationship Id="rId5" Type="http://schemas.openxmlformats.org/officeDocument/2006/relationships/image" Target="../media/image44.png"/><Relationship Id="rId6" Type="http://schemas.openxmlformats.org/officeDocument/2006/relationships/hyperlink" Target="https://www.tax.service.gov.uk/estimate-paye-take-home-pay/your-pay" TargetMode="External"/><Relationship Id="rId7" Type="http://schemas.openxmlformats.org/officeDocument/2006/relationships/hyperlink" Target="https://www.thesalarycalculator.co.uk/salary.php#modal-close" TargetMode="External"/><Relationship Id="rId8" Type="http://schemas.openxmlformats.org/officeDocument/2006/relationships/hyperlink" Target="https://listentotaxman.com/?year=2022&amp;taxregion=uk&amp;plan=plan2&amp;age=0&amp;time=1&amp;ingr=50000"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3.xml"/><Relationship Id="rId3" Type="http://schemas.openxmlformats.org/officeDocument/2006/relationships/image" Target="../media/image32.pn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44.xml"/><Relationship Id="rId3" Type="http://schemas.openxmlformats.org/officeDocument/2006/relationships/image" Target="../media/image32.png"/><Relationship Id="rId4" Type="http://schemas.openxmlformats.org/officeDocument/2006/relationships/image" Target="../media/image41.png"/><Relationship Id="rId5" Type="http://schemas.openxmlformats.org/officeDocument/2006/relationships/image" Target="../media/image4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45.xml"/><Relationship Id="rId3" Type="http://schemas.openxmlformats.org/officeDocument/2006/relationships/image" Target="../media/image32.png"/><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6.xml"/><Relationship Id="rId3" Type="http://schemas.openxmlformats.org/officeDocument/2006/relationships/image" Target="../media/image5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7.xml"/><Relationship Id="rId3" Type="http://schemas.openxmlformats.org/officeDocument/2006/relationships/hyperlink" Target="http://www.youtube.com/watch?v=P26wizs8I20" TargetMode="External"/><Relationship Id="rId4" Type="http://schemas.openxmlformats.org/officeDocument/2006/relationships/image" Target="../media/image54.jpg"/><Relationship Id="rId5" Type="http://schemas.openxmlformats.org/officeDocument/2006/relationships/hyperlink" Target="https://www.youtube.com/watch?v=P26wizs8I20"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xml"/><Relationship Id="rId3" Type="http://schemas.openxmlformats.org/officeDocument/2006/relationships/image" Target="../media/image4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61.xml"/><Relationship Id="rId3" Type="http://schemas.openxmlformats.org/officeDocument/2006/relationships/hyperlink" Target="https://www.citizensadvice.org.uk/debt-and-money/" TargetMode="External"/><Relationship Id="rId4" Type="http://schemas.openxmlformats.org/officeDocument/2006/relationships/image" Target="../media/image51.png"/><Relationship Id="rId9"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hyperlink" Target="https://www.nationaldebtline.org/" TargetMode="External"/><Relationship Id="rId7" Type="http://schemas.openxmlformats.org/officeDocument/2006/relationships/hyperlink" Target="https://www.nationaldebtline.org/" TargetMode="External"/><Relationship Id="rId8" Type="http://schemas.openxmlformats.org/officeDocument/2006/relationships/hyperlink" Target="http://www.moneyadvicetrust.org/Pages/default.aspx"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62.xml"/><Relationship Id="rId3" Type="http://schemas.openxmlformats.org/officeDocument/2006/relationships/hyperlink" Target="https://ftflic.com/learning-hub/"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 Id="rId3" Type="http://schemas.openxmlformats.org/officeDocument/2006/relationships/hyperlink" Target="http://www.youtube.com/watch?v=wBVH1ao-ZsU" TargetMode="External"/><Relationship Id="rId4" Type="http://schemas.openxmlformats.org/officeDocument/2006/relationships/image" Target="../media/image24.jpg"/><Relationship Id="rId5" Type="http://schemas.openxmlformats.org/officeDocument/2006/relationships/hyperlink" Target="https://www.youtube.com/watch?v=wBVH1ao-ZsU" TargetMode="External"/><Relationship Id="rId6" Type="http://schemas.openxmlformats.org/officeDocument/2006/relationships/image" Target="../media/image49.png"/><Relationship Id="rId7" Type="http://schemas.openxmlformats.org/officeDocument/2006/relationships/hyperlink" Target="https://www.youtube.com/watch?v=wBVH1ao-ZsU"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9.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98" name="Shape 298"/>
        <p:cNvGrpSpPr/>
        <p:nvPr/>
      </p:nvGrpSpPr>
      <p:grpSpPr>
        <a:xfrm>
          <a:off x="0" y="0"/>
          <a:ext cx="0" cy="0"/>
          <a:chOff x="0" y="0"/>
          <a:chExt cx="0" cy="0"/>
        </a:xfrm>
      </p:grpSpPr>
      <p:sp>
        <p:nvSpPr>
          <p:cNvPr id="299" name="Google Shape;299;g1a5db231f5e_1_1168"/>
          <p:cNvSpPr txBox="1"/>
          <p:nvPr>
            <p:ph type="ctrTitle"/>
          </p:nvPr>
        </p:nvSpPr>
        <p:spPr>
          <a:xfrm>
            <a:off x="360375" y="1253100"/>
            <a:ext cx="5870700" cy="1884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en-GB" sz="4800" u="none" cap="none" strike="noStrike">
                <a:solidFill>
                  <a:schemeClr val="lt1"/>
                </a:solidFill>
                <a:latin typeface="Lato Black"/>
                <a:ea typeface="Lato Black"/>
                <a:cs typeface="Lato Black"/>
                <a:sym typeface="Lato Black"/>
              </a:rPr>
              <a:t>How to protect my financial future</a:t>
            </a:r>
            <a:endParaRPr b="1" i="0" sz="4800" u="none" cap="none" strike="noStrike">
              <a:solidFill>
                <a:schemeClr val="lt1"/>
              </a:solidFill>
              <a:latin typeface="Lato Black"/>
              <a:ea typeface="Lato Black"/>
              <a:cs typeface="Lato Black"/>
              <a:sym typeface="Lato Black"/>
            </a:endParaRPr>
          </a:p>
        </p:txBody>
      </p:sp>
      <p:pic>
        <p:nvPicPr>
          <p:cNvPr id="300" name="Google Shape;300;g1a5db231f5e_1_1168"/>
          <p:cNvPicPr preferRelativeResize="0"/>
          <p:nvPr/>
        </p:nvPicPr>
        <p:blipFill rotWithShape="1">
          <a:blip r:embed="rId3">
            <a:alphaModFix/>
          </a:blip>
          <a:srcRect b="0" l="0" r="0" t="0"/>
          <a:stretch/>
        </p:blipFill>
        <p:spPr>
          <a:xfrm>
            <a:off x="6383475" y="152400"/>
            <a:ext cx="2608123" cy="2608123"/>
          </a:xfrm>
          <a:prstGeom prst="rect">
            <a:avLst/>
          </a:prstGeom>
          <a:noFill/>
          <a:ln>
            <a:noFill/>
          </a:ln>
        </p:spPr>
      </p:pic>
      <p:sp>
        <p:nvSpPr>
          <p:cNvPr id="301" name="Google Shape;301;g1a5db231f5e_1_1168"/>
          <p:cNvSpPr txBox="1"/>
          <p:nvPr/>
        </p:nvSpPr>
        <p:spPr>
          <a:xfrm>
            <a:off x="360375" y="4529800"/>
            <a:ext cx="6681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FF8022"/>
                </a:solidFill>
                <a:latin typeface="Arial"/>
                <a:ea typeface="Arial"/>
                <a:cs typeface="Arial"/>
                <a:sym typeface="Arial"/>
              </a:rPr>
              <a:t>This session is aimed at key stage four (recommended for Year 11)</a:t>
            </a:r>
            <a:endParaRPr b="1" i="0" sz="1000" u="none" cap="none" strike="noStrike">
              <a:solidFill>
                <a:srgbClr val="FF8022"/>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87" name="Shape 387"/>
        <p:cNvGrpSpPr/>
        <p:nvPr/>
      </p:nvGrpSpPr>
      <p:grpSpPr>
        <a:xfrm>
          <a:off x="0" y="0"/>
          <a:ext cx="0" cy="0"/>
          <a:chOff x="0" y="0"/>
          <a:chExt cx="0" cy="0"/>
        </a:xfrm>
      </p:grpSpPr>
      <p:sp>
        <p:nvSpPr>
          <p:cNvPr id="388" name="Google Shape;388;g2392954490c_0_9"/>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g2392954490c_0_9"/>
          <p:cNvSpPr txBox="1"/>
          <p:nvPr/>
        </p:nvSpPr>
        <p:spPr>
          <a:xfrm>
            <a:off x="360375" y="629075"/>
            <a:ext cx="80706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390" name="Google Shape;390;g2392954490c_0_9"/>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391" name="Google Shape;391;g2392954490c_0_9"/>
          <p:cNvSpPr txBox="1"/>
          <p:nvPr/>
        </p:nvSpPr>
        <p:spPr>
          <a:xfrm>
            <a:off x="488167" y="1426487"/>
            <a:ext cx="6625500" cy="23349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Describe the main salary deductions</a:t>
            </a:r>
            <a:endParaRPr b="1" i="0" sz="2200" u="none" cap="none" strike="noStrike">
              <a:solidFill>
                <a:srgbClr val="00FF00"/>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1600"/>
              <a:buFont typeface="Arial"/>
              <a:buNone/>
            </a:pPr>
            <a:r>
              <a:t/>
            </a:r>
            <a:endParaRPr b="1" i="0" sz="2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chemeClr val="lt1"/>
              </a:buClr>
              <a:buSzPts val="2200"/>
              <a:buFont typeface="Lato"/>
              <a:buChar char="●"/>
            </a:pPr>
            <a:r>
              <a:rPr b="1" i="0" lang="en-GB" sz="2200" u="none" cap="none" strike="noStrike">
                <a:solidFill>
                  <a:schemeClr val="lt1"/>
                </a:solidFill>
                <a:latin typeface="Lato"/>
                <a:ea typeface="Lato"/>
                <a:cs typeface="Lato"/>
                <a:sym typeface="Lato"/>
              </a:rPr>
              <a:t>Identify and explain key elements of a payslip</a:t>
            </a:r>
            <a:endParaRPr b="1" i="0" sz="2200" u="none" cap="none" strike="noStrike">
              <a:solidFill>
                <a:schemeClr val="lt1"/>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1600"/>
              <a:buFont typeface="Arial"/>
              <a:buNone/>
            </a:pPr>
            <a:r>
              <a:t/>
            </a:r>
            <a:endParaRPr b="1" i="0" sz="2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chemeClr val="lt1"/>
              </a:buClr>
              <a:buSzPts val="2200"/>
              <a:buFont typeface="Lato"/>
              <a:buChar char="●"/>
            </a:pPr>
            <a:r>
              <a:rPr b="1" i="0" lang="en-GB" sz="2200" u="none" cap="none" strike="noStrike">
                <a:solidFill>
                  <a:schemeClr val="lt1"/>
                </a:solidFill>
                <a:latin typeface="Lato"/>
                <a:ea typeface="Lato"/>
                <a:cs typeface="Lato"/>
                <a:sym typeface="Lato"/>
              </a:rPr>
              <a:t>Calculate income tax for different job salaries</a:t>
            </a:r>
            <a:endParaRPr b="0" i="0" sz="2200" u="none" cap="none" strike="noStrike">
              <a:solidFill>
                <a:schemeClr val="lt1"/>
              </a:solidFill>
              <a:latin typeface="Lato Light"/>
              <a:ea typeface="Lato Light"/>
              <a:cs typeface="Lato Light"/>
              <a:sym typeface="Lato Light"/>
            </a:endParaRPr>
          </a:p>
          <a:p>
            <a:pPr indent="0" lvl="0" marL="914400" marR="0" rtl="0" algn="l">
              <a:lnSpc>
                <a:spcPct val="107000"/>
              </a:lnSpc>
              <a:spcBef>
                <a:spcPts val="0"/>
              </a:spcBef>
              <a:spcAft>
                <a:spcPts val="0"/>
              </a:spcAft>
              <a:buClr>
                <a:srgbClr val="000000"/>
              </a:buClr>
              <a:buSzPts val="2200"/>
              <a:buFont typeface="Arial"/>
              <a:buNone/>
            </a:pPr>
            <a:r>
              <a:t/>
            </a:r>
            <a:endParaRPr b="0" i="0" sz="2200" u="none" cap="none" strike="noStrike">
              <a:solidFill>
                <a:schemeClr val="lt1"/>
              </a:solidFill>
              <a:latin typeface="Lato Light"/>
              <a:ea typeface="Lato Light"/>
              <a:cs typeface="Lato Light"/>
              <a:sym typeface="Lato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g1a674aa36a7_0_0"/>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sz="1400"/>
              <a:t>‹#›</a:t>
            </a:fld>
            <a:endParaRPr sz="1400"/>
          </a:p>
        </p:txBody>
      </p:sp>
      <p:pic>
        <p:nvPicPr>
          <p:cNvPr id="397" name="Google Shape;397;g1a674aa36a7_0_0"/>
          <p:cNvPicPr preferRelativeResize="0"/>
          <p:nvPr/>
        </p:nvPicPr>
        <p:blipFill rotWithShape="1">
          <a:blip r:embed="rId3">
            <a:alphaModFix/>
          </a:blip>
          <a:srcRect b="0" l="0" r="0" t="0"/>
          <a:stretch/>
        </p:blipFill>
        <p:spPr>
          <a:xfrm>
            <a:off x="2431950" y="1347025"/>
            <a:ext cx="3822899" cy="2150385"/>
          </a:xfrm>
          <a:prstGeom prst="rect">
            <a:avLst/>
          </a:prstGeom>
          <a:noFill/>
          <a:ln cap="flat" cmpd="sng" w="28575">
            <a:solidFill>
              <a:schemeClr val="accent2"/>
            </a:solidFill>
            <a:prstDash val="solid"/>
            <a:round/>
            <a:headEnd len="sm" w="sm" type="none"/>
            <a:tailEnd len="sm" w="sm" type="none"/>
          </a:ln>
        </p:spPr>
      </p:pic>
      <p:sp>
        <p:nvSpPr>
          <p:cNvPr id="398" name="Google Shape;398;g1a674aa36a7_0_0"/>
          <p:cNvSpPr txBox="1"/>
          <p:nvPr/>
        </p:nvSpPr>
        <p:spPr>
          <a:xfrm>
            <a:off x="1553000" y="3592975"/>
            <a:ext cx="5547900" cy="16617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800"/>
              </a:spcBef>
              <a:spcAft>
                <a:spcPts val="0"/>
              </a:spcAft>
              <a:buClr>
                <a:srgbClr val="000000"/>
              </a:buClr>
              <a:buSzPts val="1600"/>
              <a:buFont typeface="Arial"/>
              <a:buNone/>
            </a:pPr>
            <a:r>
              <a:rPr b="1" i="0" lang="en-GB" sz="1600" u="none" cap="none" strike="noStrike">
                <a:solidFill>
                  <a:schemeClr val="lt1"/>
                </a:solidFill>
                <a:latin typeface="Lato"/>
                <a:ea typeface="Lato"/>
                <a:cs typeface="Lato"/>
                <a:sym typeface="Lato"/>
                <a:extLst>
                  <a:ext uri="http://customooxmlschemas.google.com/">
                    <go:slidesCustomData xmlns:go="http://customooxmlschemas.google.com/" textRoundtripDataId="3"/>
                  </a:ext>
                </a:extLst>
              </a:rPr>
              <a:t>Income tax was first introduced in </a:t>
            </a:r>
            <a:r>
              <a:rPr b="1" i="0" lang="en-GB" sz="2400" u="none" cap="none" strike="noStrike">
                <a:solidFill>
                  <a:schemeClr val="lt1"/>
                </a:solidFill>
                <a:latin typeface="Lato"/>
                <a:ea typeface="Lato"/>
                <a:cs typeface="Lato"/>
                <a:sym typeface="Lato"/>
                <a:extLst>
                  <a:ext uri="http://customooxmlschemas.google.com/">
                    <go:slidesCustomData xmlns:go="http://customooxmlschemas.google.com/" textRoundtripDataId="4"/>
                  </a:ext>
                </a:extLst>
              </a:rPr>
              <a:t>1799</a:t>
            </a:r>
            <a:r>
              <a:rPr b="1" i="0" lang="en-GB" sz="2300" u="none" cap="none" strike="noStrike">
                <a:solidFill>
                  <a:schemeClr val="lt1"/>
                </a:solidFill>
                <a:latin typeface="Lato"/>
                <a:ea typeface="Lato"/>
                <a:cs typeface="Lato"/>
                <a:sym typeface="Lato"/>
                <a:extLst>
                  <a:ext uri="http://customooxmlschemas.google.com/">
                    <go:slidesCustomData xmlns:go="http://customooxmlschemas.google.com/" textRoundtripDataId="5"/>
                  </a:ext>
                </a:extLst>
              </a:rPr>
              <a:t> </a:t>
            </a:r>
            <a:r>
              <a:rPr b="1" i="0" lang="en-GB" sz="1600" u="none" cap="none" strike="noStrike">
                <a:solidFill>
                  <a:schemeClr val="lt1"/>
                </a:solidFill>
                <a:latin typeface="Lato"/>
                <a:ea typeface="Lato"/>
                <a:cs typeface="Lato"/>
                <a:sym typeface="Lato"/>
                <a:extLst>
                  <a:ext uri="http://customooxmlschemas.google.com/">
                    <go:slidesCustomData xmlns:go="http://customooxmlschemas.google.com/" textRoundtripDataId="6"/>
                  </a:ext>
                </a:extLst>
              </a:rPr>
              <a:t>to raise money to fight</a:t>
            </a:r>
            <a:r>
              <a:rPr b="1" i="0" lang="en-GB" sz="1600" u="none" cap="none" strike="noStrike">
                <a:solidFill>
                  <a:schemeClr val="lt1"/>
                </a:solidFill>
                <a:latin typeface="Lato"/>
                <a:ea typeface="Lato"/>
                <a:cs typeface="Lato"/>
                <a:sym typeface="Lato"/>
                <a:extLst>
                  <a:ext uri="http://customooxmlschemas.google.com/">
                    <go:slidesCustomData xmlns:go="http://customooxmlschemas.google.com/" textRoundtripDataId="7"/>
                  </a:ext>
                </a:extLst>
              </a:rPr>
              <a:t> the French Napoleonic wars.</a:t>
            </a:r>
            <a:endParaRPr b="1" i="0" sz="1600" u="none" cap="none" strike="noStrike">
              <a:solidFill>
                <a:schemeClr val="lt1"/>
              </a:solidFill>
              <a:latin typeface="Lato"/>
              <a:ea typeface="Lato"/>
              <a:cs typeface="Lato"/>
              <a:sym typeface="Lato"/>
              <a:extLst>
                <a:ext uri="http://customooxmlschemas.google.com/">
                  <go:slidesCustomData xmlns:go="http://customooxmlschemas.google.com/" textRoundtripDataId="8"/>
                </a:ext>
              </a:extLst>
            </a:endParaRPr>
          </a:p>
          <a:p>
            <a:pPr indent="0" lvl="0" marL="0" marR="0" rtl="0" algn="ctr">
              <a:lnSpc>
                <a:spcPct val="115000"/>
              </a:lnSpc>
              <a:spcBef>
                <a:spcPts val="800"/>
              </a:spcBef>
              <a:spcAft>
                <a:spcPts val="0"/>
              </a:spcAft>
              <a:buClr>
                <a:srgbClr val="000000"/>
              </a:buClr>
              <a:buSzPts val="1600"/>
              <a:buFont typeface="Arial"/>
              <a:buNone/>
            </a:pPr>
            <a:r>
              <a:rPr b="1" i="0" lang="en-GB" sz="2200" u="none" cap="none" strike="noStrike">
                <a:solidFill>
                  <a:schemeClr val="accent2"/>
                </a:solidFill>
                <a:latin typeface="Lato"/>
                <a:ea typeface="Lato"/>
                <a:cs typeface="Lato"/>
                <a:sym typeface="Lato"/>
                <a:extLst>
                  <a:ext uri="http://customooxmlschemas.google.com/">
                    <go:slidesCustomData xmlns:go="http://customooxmlschemas.google.com/" textRoundtripDataId="9"/>
                  </a:ext>
                </a:extLst>
              </a:rPr>
              <a:t>What is tax spent on today?</a:t>
            </a:r>
            <a:br>
              <a:rPr b="1" i="0" lang="en-GB" sz="1600" u="none" cap="none" strike="noStrike">
                <a:solidFill>
                  <a:schemeClr val="lt1"/>
                </a:solidFill>
                <a:latin typeface="Lato"/>
                <a:ea typeface="Lato"/>
                <a:cs typeface="Lato"/>
                <a:sym typeface="Lato"/>
                <a:extLst>
                  <a:ext uri="http://customooxmlschemas.google.com/">
                    <go:slidesCustomData xmlns:go="http://customooxmlschemas.google.com/" textRoundtripDataId="10"/>
                  </a:ext>
                </a:extLst>
              </a:rPr>
            </a:br>
            <a:endParaRPr b="1" i="0" sz="1800" u="none" cap="none" strike="noStrike">
              <a:solidFill>
                <a:srgbClr val="000000"/>
              </a:solidFill>
              <a:latin typeface="Lato"/>
              <a:ea typeface="Lato"/>
              <a:cs typeface="Lato"/>
              <a:sym typeface="Lato"/>
            </a:endParaRPr>
          </a:p>
        </p:txBody>
      </p:sp>
      <p:sp>
        <p:nvSpPr>
          <p:cNvPr id="399" name="Google Shape;399;g1a674aa36a7_0_0"/>
          <p:cNvSpPr txBox="1"/>
          <p:nvPr/>
        </p:nvSpPr>
        <p:spPr>
          <a:xfrm>
            <a:off x="472450" y="210775"/>
            <a:ext cx="8279400" cy="8268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900" u="none" cap="none" strike="noStrike">
                <a:solidFill>
                  <a:schemeClr val="accent2"/>
                </a:solidFill>
                <a:latin typeface="Lato"/>
                <a:ea typeface="Lato"/>
                <a:cs typeface="Lato"/>
                <a:sym typeface="Lato"/>
              </a:rPr>
              <a:t>Can you guess…</a:t>
            </a:r>
            <a:endParaRPr b="1" i="0" sz="2900" u="none" cap="none" strike="noStrike">
              <a:solidFill>
                <a:schemeClr val="accent2"/>
              </a:solidFill>
              <a:latin typeface="Lato"/>
              <a:ea typeface="Lato"/>
              <a:cs typeface="Lato"/>
              <a:sym typeface="Lato"/>
            </a:endParaRPr>
          </a:p>
          <a:p>
            <a:pPr indent="0" lvl="0" marL="0" marR="0" rtl="0" algn="l">
              <a:lnSpc>
                <a:spcPct val="115000"/>
              </a:lnSpc>
              <a:spcBef>
                <a:spcPts val="0"/>
              </a:spcBef>
              <a:spcAft>
                <a:spcPts val="0"/>
              </a:spcAft>
              <a:buClr>
                <a:srgbClr val="000000"/>
              </a:buClr>
              <a:buSzPts val="3600"/>
              <a:buFont typeface="Arial"/>
              <a:buNone/>
            </a:pPr>
            <a:r>
              <a:rPr b="1" i="0" lang="en-GB" sz="2900" u="none" cap="none" strike="noStrike">
                <a:solidFill>
                  <a:schemeClr val="accent2"/>
                </a:solidFill>
                <a:latin typeface="Lato"/>
                <a:ea typeface="Lato"/>
                <a:cs typeface="Lato"/>
                <a:sym typeface="Lato"/>
              </a:rPr>
              <a:t>When was income tax first introduced?</a:t>
            </a:r>
            <a:endParaRPr b="1" i="0" sz="2900" u="none" cap="none" strike="noStrike">
              <a:solidFill>
                <a:schemeClr val="accent2"/>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g1a674aa36a7_0_7"/>
          <p:cNvSpPr txBox="1"/>
          <p:nvPr>
            <p:ph idx="12" type="sldNum"/>
          </p:nvPr>
        </p:nvSpPr>
        <p:spPr>
          <a:xfrm>
            <a:off x="86702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r>
              <a:rPr lang="en-GB"/>
              <a:t>  12</a:t>
            </a:r>
            <a:endParaRPr/>
          </a:p>
        </p:txBody>
      </p:sp>
      <p:sp>
        <p:nvSpPr>
          <p:cNvPr id="405" name="Google Shape;405;g1a674aa36a7_0_7"/>
          <p:cNvSpPr txBox="1"/>
          <p:nvPr/>
        </p:nvSpPr>
        <p:spPr>
          <a:xfrm>
            <a:off x="281575" y="327050"/>
            <a:ext cx="7139700" cy="3774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900" u="none" cap="none" strike="noStrike">
                <a:solidFill>
                  <a:schemeClr val="accent2"/>
                </a:solidFill>
                <a:latin typeface="Lato"/>
                <a:ea typeface="Lato"/>
                <a:cs typeface="Lato"/>
                <a:sym typeface="Lato"/>
              </a:rPr>
              <a:t>What is tax money spent on?</a:t>
            </a:r>
            <a:endParaRPr b="1" i="0" sz="2900" u="none" cap="none" strike="noStrike">
              <a:solidFill>
                <a:schemeClr val="accent2"/>
              </a:solidFill>
              <a:latin typeface="Lato"/>
              <a:ea typeface="Lato"/>
              <a:cs typeface="Lato"/>
              <a:sym typeface="Lato"/>
            </a:endParaRPr>
          </a:p>
          <a:p>
            <a:pPr indent="0" lvl="0" marL="0" marR="0" rtl="0" algn="l">
              <a:lnSpc>
                <a:spcPct val="115000"/>
              </a:lnSpc>
              <a:spcBef>
                <a:spcPts val="0"/>
              </a:spcBef>
              <a:spcAft>
                <a:spcPts val="0"/>
              </a:spcAft>
              <a:buClr>
                <a:srgbClr val="000000"/>
              </a:buClr>
              <a:buSzPts val="3600"/>
              <a:buFont typeface="Arial"/>
              <a:buNone/>
            </a:pPr>
            <a:r>
              <a:t/>
            </a:r>
            <a:endParaRPr b="1" i="0" sz="2900" u="none" cap="none" strike="noStrike">
              <a:solidFill>
                <a:schemeClr val="accent2"/>
              </a:solidFill>
              <a:latin typeface="Lato"/>
              <a:ea typeface="Lato"/>
              <a:cs typeface="Lato"/>
              <a:sym typeface="Lato"/>
            </a:endParaRPr>
          </a:p>
          <a:p>
            <a:pPr indent="0" lvl="0" marL="0" marR="0" rtl="0" algn="l">
              <a:lnSpc>
                <a:spcPct val="115000"/>
              </a:lnSpc>
              <a:spcBef>
                <a:spcPts val="0"/>
              </a:spcBef>
              <a:spcAft>
                <a:spcPts val="0"/>
              </a:spcAft>
              <a:buClr>
                <a:srgbClr val="000000"/>
              </a:buClr>
              <a:buSzPts val="3600"/>
              <a:buFont typeface="Arial"/>
              <a:buNone/>
            </a:pPr>
            <a:r>
              <a:t/>
            </a:r>
            <a:endParaRPr b="0" i="0" sz="2900" u="none" cap="none" strike="noStrike">
              <a:solidFill>
                <a:schemeClr val="lt1"/>
              </a:solidFill>
              <a:latin typeface="Lato"/>
              <a:ea typeface="Lato"/>
              <a:cs typeface="Lato"/>
              <a:sym typeface="Lato"/>
            </a:endParaRPr>
          </a:p>
        </p:txBody>
      </p:sp>
      <p:sp>
        <p:nvSpPr>
          <p:cNvPr id="406" name="Google Shape;406;g1a674aa36a7_0_7"/>
          <p:cNvSpPr txBox="1"/>
          <p:nvPr/>
        </p:nvSpPr>
        <p:spPr>
          <a:xfrm>
            <a:off x="291705" y="1050700"/>
            <a:ext cx="87297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0" i="0" lang="en-GB" sz="1600" u="none" cap="none" strike="noStrike">
                <a:solidFill>
                  <a:schemeClr val="dk1"/>
                </a:solidFill>
                <a:latin typeface="Lato Black"/>
                <a:ea typeface="Lato Black"/>
                <a:cs typeface="Lato Black"/>
                <a:sym typeface="Lato Black"/>
              </a:rPr>
              <a:t>Match the main areas of public spending (listed in the box) to the segments on the pie chart</a:t>
            </a:r>
            <a:endParaRPr b="0" i="0" sz="1600" u="none" cap="none" strike="noStrike">
              <a:solidFill>
                <a:schemeClr val="dk1"/>
              </a:solidFill>
              <a:latin typeface="Lato Black"/>
              <a:ea typeface="Lato Black"/>
              <a:cs typeface="Lato Black"/>
              <a:sym typeface="Lato Black"/>
            </a:endParaRPr>
          </a:p>
        </p:txBody>
      </p:sp>
      <p:sp>
        <p:nvSpPr>
          <p:cNvPr id="407" name="Google Shape;407;g1a674aa36a7_0_7"/>
          <p:cNvSpPr txBox="1"/>
          <p:nvPr/>
        </p:nvSpPr>
        <p:spPr>
          <a:xfrm>
            <a:off x="6594175" y="1557075"/>
            <a:ext cx="2417100" cy="2586000"/>
          </a:xfrm>
          <a:prstGeom prst="rect">
            <a:avLst/>
          </a:prstGeom>
          <a:solidFill>
            <a:schemeClr val="accent6"/>
          </a:solid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chemeClr val="dk1"/>
              </a:buClr>
              <a:buSzPts val="1400"/>
              <a:buFont typeface="Lato"/>
              <a:buAutoNum type="arabicPeriod"/>
            </a:pPr>
            <a:r>
              <a:rPr b="1" i="0" lang="en-GB" sz="1400" u="none" cap="none" strike="noStrike">
                <a:solidFill>
                  <a:schemeClr val="dk1"/>
                </a:solidFill>
                <a:latin typeface="Lato"/>
                <a:ea typeface="Lato"/>
                <a:cs typeface="Lato"/>
                <a:sym typeface="Lato"/>
              </a:rPr>
              <a:t>Health </a:t>
            </a:r>
            <a:endParaRPr b="1" i="0"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600"/>
              <a:buFont typeface="Arial"/>
              <a:buNone/>
            </a:pPr>
            <a:r>
              <a:t/>
            </a:r>
            <a:endParaRPr b="1" i="0" sz="600" u="none" cap="none" strike="noStrike">
              <a:solidFill>
                <a:schemeClr val="dk1"/>
              </a:solidFill>
              <a:latin typeface="Lato"/>
              <a:ea typeface="Lato"/>
              <a:cs typeface="Lato"/>
              <a:sym typeface="Lato"/>
            </a:endParaRPr>
          </a:p>
          <a:p>
            <a:pPr indent="-317500" lvl="0" marL="457200" marR="0" rtl="0" algn="l">
              <a:lnSpc>
                <a:spcPct val="100000"/>
              </a:lnSpc>
              <a:spcBef>
                <a:spcPts val="0"/>
              </a:spcBef>
              <a:spcAft>
                <a:spcPts val="0"/>
              </a:spcAft>
              <a:buClr>
                <a:schemeClr val="dk1"/>
              </a:buClr>
              <a:buSzPts val="1400"/>
              <a:buFont typeface="Lato"/>
              <a:buAutoNum type="arabicPeriod"/>
            </a:pPr>
            <a:r>
              <a:rPr b="1" i="0" lang="en-GB" sz="1400" u="none" cap="none" strike="noStrike">
                <a:solidFill>
                  <a:schemeClr val="dk1"/>
                </a:solidFill>
                <a:latin typeface="Lato"/>
                <a:ea typeface="Lato"/>
                <a:cs typeface="Lato"/>
                <a:sym typeface="Lato"/>
              </a:rPr>
              <a:t>Industry, agriculture and employment </a:t>
            </a:r>
            <a:endParaRPr b="1" i="0"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600"/>
              <a:buFont typeface="Arial"/>
              <a:buNone/>
            </a:pPr>
            <a:r>
              <a:t/>
            </a:r>
            <a:endParaRPr b="1" i="0" sz="600" u="none" cap="none" strike="noStrike">
              <a:solidFill>
                <a:schemeClr val="dk1"/>
              </a:solidFill>
              <a:latin typeface="Lato"/>
              <a:ea typeface="Lato"/>
              <a:cs typeface="Lato"/>
              <a:sym typeface="Lato"/>
            </a:endParaRPr>
          </a:p>
          <a:p>
            <a:pPr indent="-317500" lvl="0" marL="457200" marR="0" rtl="0" algn="l">
              <a:lnSpc>
                <a:spcPct val="100000"/>
              </a:lnSpc>
              <a:spcBef>
                <a:spcPts val="0"/>
              </a:spcBef>
              <a:spcAft>
                <a:spcPts val="0"/>
              </a:spcAft>
              <a:buClr>
                <a:schemeClr val="dk1"/>
              </a:buClr>
              <a:buSzPts val="1400"/>
              <a:buFont typeface="Lato"/>
              <a:buAutoNum type="arabicPeriod"/>
            </a:pPr>
            <a:r>
              <a:rPr b="1" i="0" lang="en-GB" sz="1400" u="none" cap="none" strike="noStrike">
                <a:solidFill>
                  <a:schemeClr val="dk1"/>
                </a:solidFill>
                <a:latin typeface="Lato"/>
                <a:ea typeface="Lato"/>
                <a:cs typeface="Lato"/>
                <a:sym typeface="Lato"/>
              </a:rPr>
              <a:t>Social protection (hospitals, home care)</a:t>
            </a:r>
            <a:endParaRPr b="1" i="0"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600"/>
              <a:buFont typeface="Arial"/>
              <a:buNone/>
            </a:pPr>
            <a:r>
              <a:t/>
            </a:r>
            <a:endParaRPr b="1" i="0" sz="600" u="none" cap="none" strike="noStrike">
              <a:solidFill>
                <a:schemeClr val="dk1"/>
              </a:solidFill>
              <a:latin typeface="Lato"/>
              <a:ea typeface="Lato"/>
              <a:cs typeface="Lato"/>
              <a:sym typeface="Lato"/>
            </a:endParaRPr>
          </a:p>
          <a:p>
            <a:pPr indent="-317500" lvl="0" marL="457200" marR="0" rtl="0" algn="l">
              <a:lnSpc>
                <a:spcPct val="100000"/>
              </a:lnSpc>
              <a:spcBef>
                <a:spcPts val="0"/>
              </a:spcBef>
              <a:spcAft>
                <a:spcPts val="0"/>
              </a:spcAft>
              <a:buClr>
                <a:schemeClr val="dk1"/>
              </a:buClr>
              <a:buSzPts val="1400"/>
              <a:buFont typeface="Lato"/>
              <a:buAutoNum type="arabicPeriod"/>
            </a:pPr>
            <a:r>
              <a:rPr b="1" i="0" lang="en-GB" sz="1400" u="none" cap="none" strike="noStrike">
                <a:solidFill>
                  <a:schemeClr val="dk1"/>
                </a:solidFill>
                <a:latin typeface="Lato"/>
                <a:ea typeface="Lato"/>
                <a:cs typeface="Lato"/>
                <a:sym typeface="Lato"/>
              </a:rPr>
              <a:t>Defence </a:t>
            </a:r>
            <a:endParaRPr b="1" i="0" sz="14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600"/>
              <a:buFont typeface="Arial"/>
              <a:buNone/>
            </a:pPr>
            <a:r>
              <a:t/>
            </a:r>
            <a:endParaRPr b="1" i="0" sz="600" u="none" cap="none" strike="noStrike">
              <a:solidFill>
                <a:schemeClr val="dk1"/>
              </a:solidFill>
              <a:latin typeface="Lato"/>
              <a:ea typeface="Lato"/>
              <a:cs typeface="Lato"/>
              <a:sym typeface="Lato"/>
            </a:endParaRPr>
          </a:p>
          <a:p>
            <a:pPr indent="-317500" lvl="0" marL="457200" marR="0" rtl="0" algn="l">
              <a:lnSpc>
                <a:spcPct val="100000"/>
              </a:lnSpc>
              <a:spcBef>
                <a:spcPts val="0"/>
              </a:spcBef>
              <a:spcAft>
                <a:spcPts val="0"/>
              </a:spcAft>
              <a:buClr>
                <a:schemeClr val="dk1"/>
              </a:buClr>
              <a:buSzPts val="1400"/>
              <a:buFont typeface="Lato"/>
              <a:buAutoNum type="arabicPeriod"/>
            </a:pPr>
            <a:r>
              <a:rPr b="1" i="0" lang="en-GB" sz="1400" u="none" cap="none" strike="noStrike">
                <a:solidFill>
                  <a:schemeClr val="dk1"/>
                </a:solidFill>
                <a:latin typeface="Lato"/>
                <a:ea typeface="Lato"/>
                <a:cs typeface="Lato"/>
                <a:sym typeface="Lato"/>
              </a:rPr>
              <a:t>Education</a:t>
            </a:r>
            <a:endParaRPr b="1" i="0" sz="14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600"/>
              <a:buFont typeface="Arial"/>
              <a:buNone/>
            </a:pPr>
            <a:r>
              <a:t/>
            </a:r>
            <a:endParaRPr b="1" i="0" sz="600" u="none" cap="none" strike="noStrike">
              <a:solidFill>
                <a:schemeClr val="dk1"/>
              </a:solidFill>
              <a:latin typeface="Lato"/>
              <a:ea typeface="Lato"/>
              <a:cs typeface="Lato"/>
              <a:sym typeface="Lato"/>
            </a:endParaRPr>
          </a:p>
          <a:p>
            <a:pPr indent="-317500" lvl="0" marL="457200" marR="0" rtl="0" algn="l">
              <a:lnSpc>
                <a:spcPct val="100000"/>
              </a:lnSpc>
              <a:spcBef>
                <a:spcPts val="0"/>
              </a:spcBef>
              <a:spcAft>
                <a:spcPts val="0"/>
              </a:spcAft>
              <a:buClr>
                <a:schemeClr val="dk1"/>
              </a:buClr>
              <a:buSzPts val="1400"/>
              <a:buFont typeface="Lato"/>
              <a:buAutoNum type="arabicPeriod"/>
            </a:pPr>
            <a:r>
              <a:rPr b="1" i="0" lang="en-GB" sz="1400" u="none" cap="none" strike="noStrike">
                <a:solidFill>
                  <a:schemeClr val="dk1"/>
                </a:solidFill>
                <a:latin typeface="Lato"/>
                <a:ea typeface="Lato"/>
                <a:cs typeface="Lato"/>
                <a:sym typeface="Lato"/>
              </a:rPr>
              <a:t>Transport</a:t>
            </a:r>
            <a:endParaRPr b="1" i="0" sz="1400" u="none" cap="none" strike="noStrike">
              <a:solidFill>
                <a:schemeClr val="dk1"/>
              </a:solidFill>
              <a:latin typeface="Lato"/>
              <a:ea typeface="Lato"/>
              <a:cs typeface="Lato"/>
              <a:sym typeface="Lato"/>
            </a:endParaRPr>
          </a:p>
          <a:p>
            <a:pPr indent="-317500" lvl="0" marL="457200" marR="0" rtl="0" algn="l">
              <a:lnSpc>
                <a:spcPct val="100000"/>
              </a:lnSpc>
              <a:spcBef>
                <a:spcPts val="0"/>
              </a:spcBef>
              <a:spcAft>
                <a:spcPts val="0"/>
              </a:spcAft>
              <a:buClr>
                <a:schemeClr val="lt1"/>
              </a:buClr>
              <a:buSzPts val="1400"/>
              <a:buFont typeface="Lato"/>
              <a:buAutoNum type="arabicPeriod"/>
            </a:pPr>
            <a:r>
              <a:t/>
            </a:r>
            <a:endParaRPr b="1" i="0" sz="1400" u="none" cap="none" strike="noStrike">
              <a:solidFill>
                <a:schemeClr val="lt1"/>
              </a:solidFill>
              <a:latin typeface="Lato"/>
              <a:ea typeface="Lato"/>
              <a:cs typeface="Lato"/>
              <a:sym typeface="Lato"/>
            </a:endParaRPr>
          </a:p>
        </p:txBody>
      </p:sp>
      <p:grpSp>
        <p:nvGrpSpPr>
          <p:cNvPr id="408" name="Google Shape;408;g1a674aa36a7_0_7"/>
          <p:cNvGrpSpPr/>
          <p:nvPr/>
        </p:nvGrpSpPr>
        <p:grpSpPr>
          <a:xfrm>
            <a:off x="291700" y="1558025"/>
            <a:ext cx="6130627" cy="3047450"/>
            <a:chOff x="291700" y="1558025"/>
            <a:chExt cx="6130627" cy="3047450"/>
          </a:xfrm>
        </p:grpSpPr>
        <p:pic>
          <p:nvPicPr>
            <p:cNvPr id="409" name="Google Shape;409;g1a674aa36a7_0_7"/>
            <p:cNvPicPr preferRelativeResize="0"/>
            <p:nvPr/>
          </p:nvPicPr>
          <p:blipFill rotWithShape="1">
            <a:blip r:embed="rId3">
              <a:alphaModFix/>
            </a:blip>
            <a:srcRect b="-393" l="0" r="0" t="19756"/>
            <a:stretch/>
          </p:blipFill>
          <p:spPr>
            <a:xfrm>
              <a:off x="291700" y="1558025"/>
              <a:ext cx="6130627" cy="3047450"/>
            </a:xfrm>
            <a:prstGeom prst="rect">
              <a:avLst/>
            </a:prstGeom>
            <a:noFill/>
            <a:ln cap="flat" cmpd="sng" w="28575">
              <a:solidFill>
                <a:schemeClr val="accent2"/>
              </a:solidFill>
              <a:prstDash val="solid"/>
              <a:round/>
              <a:headEnd len="sm" w="sm" type="none"/>
              <a:tailEnd len="sm" w="sm" type="none"/>
            </a:ln>
          </p:spPr>
        </p:pic>
        <p:sp>
          <p:nvSpPr>
            <p:cNvPr id="410" name="Google Shape;410;g1a674aa36a7_0_7"/>
            <p:cNvSpPr/>
            <p:nvPr/>
          </p:nvSpPr>
          <p:spPr>
            <a:xfrm>
              <a:off x="5143500" y="3863000"/>
              <a:ext cx="1100100" cy="377400"/>
            </a:xfrm>
            <a:prstGeom prst="roundRect">
              <a:avLst>
                <a:gd fmla="val 16667" name="adj"/>
              </a:avLst>
            </a:prstGeom>
            <a:solidFill>
              <a:schemeClr val="accent2"/>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g1a674aa36a7_0_7"/>
            <p:cNvSpPr/>
            <p:nvPr/>
          </p:nvSpPr>
          <p:spPr>
            <a:xfrm>
              <a:off x="2535150" y="4156075"/>
              <a:ext cx="1012800" cy="266700"/>
            </a:xfrm>
            <a:prstGeom prst="roundRect">
              <a:avLst>
                <a:gd fmla="val 16667" name="adj"/>
              </a:avLst>
            </a:prstGeom>
            <a:solidFill>
              <a:schemeClr val="accent2"/>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g1a674aa36a7_0_7"/>
            <p:cNvSpPr/>
            <p:nvPr/>
          </p:nvSpPr>
          <p:spPr>
            <a:xfrm>
              <a:off x="661750" y="3620825"/>
              <a:ext cx="2175300" cy="350700"/>
            </a:xfrm>
            <a:prstGeom prst="roundRect">
              <a:avLst>
                <a:gd fmla="val 16667" name="adj"/>
              </a:avLst>
            </a:prstGeom>
            <a:solidFill>
              <a:schemeClr val="accent2"/>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g1a674aa36a7_0_7"/>
            <p:cNvSpPr/>
            <p:nvPr/>
          </p:nvSpPr>
          <p:spPr>
            <a:xfrm>
              <a:off x="1910675" y="3163800"/>
              <a:ext cx="756600" cy="266700"/>
            </a:xfrm>
            <a:prstGeom prst="roundRect">
              <a:avLst>
                <a:gd fmla="val 16667" name="adj"/>
              </a:avLst>
            </a:prstGeom>
            <a:solidFill>
              <a:schemeClr val="accent2"/>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g1a674aa36a7_0_7"/>
            <p:cNvSpPr/>
            <p:nvPr/>
          </p:nvSpPr>
          <p:spPr>
            <a:xfrm>
              <a:off x="1910675" y="2405500"/>
              <a:ext cx="756600" cy="266700"/>
            </a:xfrm>
            <a:prstGeom prst="roundRect">
              <a:avLst>
                <a:gd fmla="val 16667" name="adj"/>
              </a:avLst>
            </a:prstGeom>
            <a:solidFill>
              <a:schemeClr val="accent2"/>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g1a674aa36a7_0_7"/>
            <p:cNvSpPr txBox="1"/>
            <p:nvPr/>
          </p:nvSpPr>
          <p:spPr>
            <a:xfrm>
              <a:off x="1945650" y="2352050"/>
              <a:ext cx="321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a</a:t>
              </a:r>
              <a:endParaRPr b="1" i="0" sz="1400" u="none" cap="none" strike="noStrike">
                <a:solidFill>
                  <a:srgbClr val="000000"/>
                </a:solidFill>
                <a:latin typeface="Arial"/>
                <a:ea typeface="Arial"/>
                <a:cs typeface="Arial"/>
                <a:sym typeface="Arial"/>
              </a:endParaRPr>
            </a:p>
          </p:txBody>
        </p:sp>
        <p:sp>
          <p:nvSpPr>
            <p:cNvPr id="416" name="Google Shape;416;g1a674aa36a7_0_7"/>
            <p:cNvSpPr txBox="1"/>
            <p:nvPr/>
          </p:nvSpPr>
          <p:spPr>
            <a:xfrm>
              <a:off x="1945650" y="3114050"/>
              <a:ext cx="321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b</a:t>
              </a:r>
              <a:endParaRPr b="1" i="0" sz="1400" u="none" cap="none" strike="noStrike">
                <a:solidFill>
                  <a:srgbClr val="000000"/>
                </a:solidFill>
                <a:latin typeface="Arial"/>
                <a:ea typeface="Arial"/>
                <a:cs typeface="Arial"/>
                <a:sym typeface="Arial"/>
              </a:endParaRPr>
            </a:p>
          </p:txBody>
        </p:sp>
        <p:sp>
          <p:nvSpPr>
            <p:cNvPr id="417" name="Google Shape;417;g1a674aa36a7_0_7"/>
            <p:cNvSpPr txBox="1"/>
            <p:nvPr/>
          </p:nvSpPr>
          <p:spPr>
            <a:xfrm>
              <a:off x="726450" y="3571250"/>
              <a:ext cx="321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c</a:t>
              </a:r>
              <a:endParaRPr b="1" i="0" sz="1400" u="none" cap="none" strike="noStrike">
                <a:solidFill>
                  <a:srgbClr val="000000"/>
                </a:solidFill>
                <a:latin typeface="Arial"/>
                <a:ea typeface="Arial"/>
                <a:cs typeface="Arial"/>
                <a:sym typeface="Arial"/>
              </a:endParaRPr>
            </a:p>
          </p:txBody>
        </p:sp>
        <p:sp>
          <p:nvSpPr>
            <p:cNvPr id="418" name="Google Shape;418;g1a674aa36a7_0_7"/>
            <p:cNvSpPr txBox="1"/>
            <p:nvPr/>
          </p:nvSpPr>
          <p:spPr>
            <a:xfrm>
              <a:off x="2631450" y="4104650"/>
              <a:ext cx="321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d</a:t>
              </a:r>
              <a:endParaRPr b="1" i="0" sz="1400" u="none" cap="none" strike="noStrike">
                <a:solidFill>
                  <a:srgbClr val="000000"/>
                </a:solidFill>
                <a:latin typeface="Arial"/>
                <a:ea typeface="Arial"/>
                <a:cs typeface="Arial"/>
                <a:sym typeface="Arial"/>
              </a:endParaRPr>
            </a:p>
          </p:txBody>
        </p:sp>
        <p:sp>
          <p:nvSpPr>
            <p:cNvPr id="419" name="Google Shape;419;g1a674aa36a7_0_7"/>
            <p:cNvSpPr/>
            <p:nvPr/>
          </p:nvSpPr>
          <p:spPr>
            <a:xfrm>
              <a:off x="5382425" y="1948150"/>
              <a:ext cx="1012800" cy="377400"/>
            </a:xfrm>
            <a:prstGeom prst="roundRect">
              <a:avLst>
                <a:gd fmla="val 16667" name="adj"/>
              </a:avLst>
            </a:prstGeom>
            <a:solidFill>
              <a:schemeClr val="accent2"/>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g1a674aa36a7_0_7"/>
            <p:cNvSpPr txBox="1"/>
            <p:nvPr/>
          </p:nvSpPr>
          <p:spPr>
            <a:xfrm>
              <a:off x="5450850" y="1894850"/>
              <a:ext cx="321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e</a:t>
              </a:r>
              <a:endParaRPr b="1" i="0" sz="1400" u="none" cap="none" strike="noStrike">
                <a:solidFill>
                  <a:srgbClr val="000000"/>
                </a:solidFill>
                <a:latin typeface="Arial"/>
                <a:ea typeface="Arial"/>
                <a:cs typeface="Arial"/>
                <a:sym typeface="Arial"/>
              </a:endParaRPr>
            </a:p>
          </p:txBody>
        </p:sp>
        <p:sp>
          <p:nvSpPr>
            <p:cNvPr id="421" name="Google Shape;421;g1a674aa36a7_0_7"/>
            <p:cNvSpPr txBox="1"/>
            <p:nvPr/>
          </p:nvSpPr>
          <p:spPr>
            <a:xfrm>
              <a:off x="5146050" y="3876050"/>
              <a:ext cx="321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f</a:t>
              </a:r>
              <a:endParaRPr b="1" i="0" sz="1400" u="none" cap="none" strike="noStrike">
                <a:solidFill>
                  <a:srgbClr val="000000"/>
                </a:solidFill>
                <a:latin typeface="Arial"/>
                <a:ea typeface="Arial"/>
                <a:cs typeface="Arial"/>
                <a:sym typeface="Arial"/>
              </a:endParaRPr>
            </a:p>
          </p:txBody>
        </p:sp>
      </p:grpSp>
      <p:sp>
        <p:nvSpPr>
          <p:cNvPr id="422" name="Google Shape;422;g1a674aa36a7_0_7"/>
          <p:cNvSpPr txBox="1"/>
          <p:nvPr/>
        </p:nvSpPr>
        <p:spPr>
          <a:xfrm>
            <a:off x="281580" y="4681700"/>
            <a:ext cx="87297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0" i="0" lang="en-GB" sz="1600" u="none" cap="none" strike="noStrike">
                <a:solidFill>
                  <a:schemeClr val="dk1"/>
                </a:solidFill>
                <a:latin typeface="Lato Black"/>
                <a:ea typeface="Lato Black"/>
                <a:cs typeface="Lato Black"/>
                <a:sym typeface="Lato Black"/>
              </a:rPr>
              <a:t>Challenge: Can you guess how much is spent on each area? </a:t>
            </a:r>
            <a:endParaRPr b="0" i="0" sz="1600" u="none" cap="none" strike="noStrike">
              <a:solidFill>
                <a:schemeClr val="dk1"/>
              </a:solidFill>
              <a:latin typeface="Lato Black"/>
              <a:ea typeface="Lato Black"/>
              <a:cs typeface="Lato Black"/>
              <a:sym typeface="Lato Black"/>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g1a674aa36a7_0_29"/>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r>
              <a:rPr lang="en-GB"/>
              <a:t>13</a:t>
            </a:r>
            <a:endParaRPr/>
          </a:p>
        </p:txBody>
      </p:sp>
      <p:sp>
        <p:nvSpPr>
          <p:cNvPr id="428" name="Google Shape;428;g1a674aa36a7_0_29"/>
          <p:cNvSpPr/>
          <p:nvPr/>
        </p:nvSpPr>
        <p:spPr>
          <a:xfrm>
            <a:off x="240675" y="4143775"/>
            <a:ext cx="6182400" cy="2253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chemeClr val="lt1"/>
                </a:solidFill>
                <a:latin typeface="Lato"/>
                <a:ea typeface="Lato"/>
                <a:cs typeface="Lato"/>
                <a:sym typeface="Lato"/>
              </a:rPr>
              <a:t>Open up the Statista link </a:t>
            </a:r>
            <a:r>
              <a:rPr b="1" i="0" lang="en-GB" sz="1000" u="sng" cap="none" strike="noStrike">
                <a:solidFill>
                  <a:schemeClr val="lt1"/>
                </a:solidFill>
                <a:latin typeface="Lato"/>
                <a:ea typeface="Lato"/>
                <a:cs typeface="Lato"/>
                <a:sym typeface="Lato"/>
                <a:hlinkClick r:id="rId3">
                  <a:extLst>
                    <a:ext uri="{A12FA001-AC4F-418D-AE19-62706E023703}">
                      <ahyp:hlinkClr val="tx"/>
                    </a:ext>
                  </a:extLst>
                </a:hlinkClick>
              </a:rPr>
              <a:t>here</a:t>
            </a:r>
            <a:r>
              <a:rPr b="1" i="0" lang="en-GB" sz="1000" u="none" cap="none" strike="noStrike">
                <a:solidFill>
                  <a:schemeClr val="lt1"/>
                </a:solidFill>
                <a:uFill>
                  <a:noFill/>
                </a:uFill>
                <a:latin typeface="Lato"/>
                <a:ea typeface="Lato"/>
                <a:cs typeface="Lato"/>
                <a:sym typeface="Lato"/>
                <a:hlinkClick r:id="rId4">
                  <a:extLst>
                    <a:ext uri="{A12FA001-AC4F-418D-AE19-62706E023703}">
                      <ahyp:hlinkClr val="tx"/>
                    </a:ext>
                  </a:extLst>
                </a:hlinkClick>
              </a:rPr>
              <a:t> </a:t>
            </a:r>
            <a:r>
              <a:rPr b="1" i="0" lang="en-GB" sz="1000" u="none" cap="none" strike="noStrike">
                <a:solidFill>
                  <a:schemeClr val="lt1"/>
                </a:solidFill>
                <a:latin typeface="Lato"/>
                <a:ea typeface="Lato"/>
                <a:cs typeface="Lato"/>
                <a:sym typeface="Lato"/>
              </a:rPr>
              <a:t>to see the full amounts in billions!</a:t>
            </a:r>
            <a:endParaRPr b="1" i="0" sz="1000" u="none" cap="none" strike="noStrike">
              <a:solidFill>
                <a:schemeClr val="lt1"/>
              </a:solidFill>
              <a:latin typeface="Lato"/>
              <a:ea typeface="Lato"/>
              <a:cs typeface="Lato"/>
              <a:sym typeface="Lato"/>
            </a:endParaRPr>
          </a:p>
        </p:txBody>
      </p:sp>
      <p:grpSp>
        <p:nvGrpSpPr>
          <p:cNvPr id="429" name="Google Shape;429;g1a674aa36a7_0_29"/>
          <p:cNvGrpSpPr/>
          <p:nvPr/>
        </p:nvGrpSpPr>
        <p:grpSpPr>
          <a:xfrm>
            <a:off x="266575" y="1200150"/>
            <a:ext cx="6130627" cy="2819024"/>
            <a:chOff x="266575" y="1428750"/>
            <a:chExt cx="6130627" cy="2819024"/>
          </a:xfrm>
        </p:grpSpPr>
        <p:pic>
          <p:nvPicPr>
            <p:cNvPr id="430" name="Google Shape;430;g1a674aa36a7_0_29"/>
            <p:cNvPicPr preferRelativeResize="0"/>
            <p:nvPr/>
          </p:nvPicPr>
          <p:blipFill rotWithShape="1">
            <a:blip r:embed="rId5">
              <a:alphaModFix/>
            </a:blip>
            <a:srcRect b="-393" l="0" r="0" t="19756"/>
            <a:stretch/>
          </p:blipFill>
          <p:spPr>
            <a:xfrm>
              <a:off x="266575" y="1428750"/>
              <a:ext cx="6130627" cy="2819024"/>
            </a:xfrm>
            <a:prstGeom prst="rect">
              <a:avLst/>
            </a:prstGeom>
            <a:noFill/>
            <a:ln cap="flat" cmpd="sng" w="28575">
              <a:solidFill>
                <a:schemeClr val="accent2"/>
              </a:solidFill>
              <a:prstDash val="solid"/>
              <a:round/>
              <a:headEnd len="sm" w="sm" type="none"/>
              <a:tailEnd len="sm" w="sm" type="none"/>
            </a:ln>
          </p:spPr>
        </p:pic>
        <p:pic>
          <p:nvPicPr>
            <p:cNvPr id="431" name="Google Shape;431;g1a674aa36a7_0_29"/>
            <p:cNvPicPr preferRelativeResize="0"/>
            <p:nvPr/>
          </p:nvPicPr>
          <p:blipFill rotWithShape="1">
            <a:blip r:embed="rId6">
              <a:alphaModFix/>
            </a:blip>
            <a:srcRect b="0" l="0" r="0" t="0"/>
            <a:stretch/>
          </p:blipFill>
          <p:spPr>
            <a:xfrm>
              <a:off x="1865050" y="2913598"/>
              <a:ext cx="473700" cy="204702"/>
            </a:xfrm>
            <a:prstGeom prst="rect">
              <a:avLst/>
            </a:prstGeom>
            <a:noFill/>
            <a:ln>
              <a:noFill/>
            </a:ln>
          </p:spPr>
        </p:pic>
      </p:grpSp>
      <p:sp>
        <p:nvSpPr>
          <p:cNvPr id="432" name="Google Shape;432;g1a674aa36a7_0_29"/>
          <p:cNvSpPr txBox="1"/>
          <p:nvPr/>
        </p:nvSpPr>
        <p:spPr>
          <a:xfrm>
            <a:off x="6563600" y="1171050"/>
            <a:ext cx="2417100" cy="2893800"/>
          </a:xfrm>
          <a:prstGeom prst="rect">
            <a:avLst/>
          </a:prstGeom>
          <a:solidFill>
            <a:schemeClr val="accent6"/>
          </a:solid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1000"/>
              <a:buFont typeface="Arial"/>
              <a:buNone/>
            </a:pPr>
            <a:r>
              <a:t/>
            </a:r>
            <a:endParaRPr b="1" i="0" sz="1000" u="none" cap="none" strike="noStrike">
              <a:solidFill>
                <a:schemeClr val="dk1"/>
              </a:solidFill>
              <a:latin typeface="Lato"/>
              <a:ea typeface="Lato"/>
              <a:cs typeface="Lato"/>
              <a:sym typeface="Lato"/>
            </a:endParaRPr>
          </a:p>
          <a:p>
            <a:pPr indent="-317500" lvl="0" marL="457200" marR="0" rtl="0" algn="l">
              <a:lnSpc>
                <a:spcPct val="100000"/>
              </a:lnSpc>
              <a:spcBef>
                <a:spcPts val="0"/>
              </a:spcBef>
              <a:spcAft>
                <a:spcPts val="0"/>
              </a:spcAft>
              <a:buClr>
                <a:schemeClr val="dk1"/>
              </a:buClr>
              <a:buSzPts val="1400"/>
              <a:buFont typeface="Lato"/>
              <a:buAutoNum type="arabicPeriod"/>
            </a:pPr>
            <a:r>
              <a:rPr b="1" i="0" lang="en-GB" sz="1400" u="none" cap="none" strike="noStrike">
                <a:solidFill>
                  <a:schemeClr val="dk1"/>
                </a:solidFill>
                <a:latin typeface="Lato"/>
                <a:ea typeface="Lato"/>
                <a:cs typeface="Lato"/>
                <a:sym typeface="Lato"/>
              </a:rPr>
              <a:t>(F) Health </a:t>
            </a:r>
            <a:endParaRPr b="1" i="0" sz="14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600"/>
              <a:buFont typeface="Arial"/>
              <a:buNone/>
            </a:pPr>
            <a:r>
              <a:t/>
            </a:r>
            <a:endParaRPr b="1" i="0" sz="600" u="none" cap="none" strike="noStrike">
              <a:solidFill>
                <a:schemeClr val="dk1"/>
              </a:solidFill>
              <a:latin typeface="Lato"/>
              <a:ea typeface="Lato"/>
              <a:cs typeface="Lato"/>
              <a:sym typeface="Lato"/>
            </a:endParaRPr>
          </a:p>
          <a:p>
            <a:pPr indent="-317500" lvl="0" marL="457200" marR="0" rtl="0" algn="l">
              <a:lnSpc>
                <a:spcPct val="100000"/>
              </a:lnSpc>
              <a:spcBef>
                <a:spcPts val="0"/>
              </a:spcBef>
              <a:spcAft>
                <a:spcPts val="0"/>
              </a:spcAft>
              <a:buClr>
                <a:schemeClr val="dk1"/>
              </a:buClr>
              <a:buSzPts val="1400"/>
              <a:buFont typeface="Lato"/>
              <a:buAutoNum type="arabicPeriod"/>
            </a:pPr>
            <a:r>
              <a:rPr b="1" i="0" lang="en-GB" sz="1400" u="none" cap="none" strike="noStrike">
                <a:solidFill>
                  <a:schemeClr val="dk1"/>
                </a:solidFill>
                <a:latin typeface="Lato"/>
                <a:ea typeface="Lato"/>
                <a:cs typeface="Lato"/>
                <a:sym typeface="Lato"/>
              </a:rPr>
              <a:t>(C) Industry, agriculture and employment </a:t>
            </a:r>
            <a:endParaRPr b="1" i="0" sz="14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600"/>
              <a:buFont typeface="Arial"/>
              <a:buNone/>
            </a:pPr>
            <a:r>
              <a:t/>
            </a:r>
            <a:endParaRPr b="1" i="0" sz="600" u="none" cap="none" strike="noStrike">
              <a:solidFill>
                <a:schemeClr val="dk1"/>
              </a:solidFill>
              <a:latin typeface="Lato"/>
              <a:ea typeface="Lato"/>
              <a:cs typeface="Lato"/>
              <a:sym typeface="Lato"/>
            </a:endParaRPr>
          </a:p>
          <a:p>
            <a:pPr indent="-317500" lvl="0" marL="457200" marR="0" rtl="0" algn="l">
              <a:lnSpc>
                <a:spcPct val="100000"/>
              </a:lnSpc>
              <a:spcBef>
                <a:spcPts val="0"/>
              </a:spcBef>
              <a:spcAft>
                <a:spcPts val="0"/>
              </a:spcAft>
              <a:buClr>
                <a:schemeClr val="dk1"/>
              </a:buClr>
              <a:buSzPts val="1400"/>
              <a:buFont typeface="Lato"/>
              <a:buAutoNum type="arabicPeriod"/>
            </a:pPr>
            <a:r>
              <a:rPr b="1" i="0" lang="en-GB" sz="1400" u="none" cap="none" strike="noStrike">
                <a:solidFill>
                  <a:schemeClr val="dk1"/>
                </a:solidFill>
                <a:latin typeface="Lato"/>
                <a:ea typeface="Lato"/>
                <a:cs typeface="Lato"/>
                <a:sym typeface="Lato"/>
              </a:rPr>
              <a:t>(E) Social protection (hospitals, home care)</a:t>
            </a:r>
            <a:endParaRPr b="1" i="0" sz="14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600"/>
              <a:buFont typeface="Arial"/>
              <a:buNone/>
            </a:pPr>
            <a:r>
              <a:t/>
            </a:r>
            <a:endParaRPr b="1" i="0" sz="600" u="none" cap="none" strike="noStrike">
              <a:solidFill>
                <a:schemeClr val="dk1"/>
              </a:solidFill>
              <a:latin typeface="Lato"/>
              <a:ea typeface="Lato"/>
              <a:cs typeface="Lato"/>
              <a:sym typeface="Lato"/>
            </a:endParaRPr>
          </a:p>
          <a:p>
            <a:pPr indent="-317500" lvl="0" marL="457200" marR="0" rtl="0" algn="l">
              <a:lnSpc>
                <a:spcPct val="100000"/>
              </a:lnSpc>
              <a:spcBef>
                <a:spcPts val="0"/>
              </a:spcBef>
              <a:spcAft>
                <a:spcPts val="0"/>
              </a:spcAft>
              <a:buClr>
                <a:schemeClr val="dk1"/>
              </a:buClr>
              <a:buSzPts val="1400"/>
              <a:buFont typeface="Lato"/>
              <a:buAutoNum type="arabicPeriod"/>
            </a:pPr>
            <a:r>
              <a:rPr b="1" i="0" lang="en-GB" sz="1400" u="none" cap="none" strike="noStrike">
                <a:solidFill>
                  <a:schemeClr val="dk1"/>
                </a:solidFill>
                <a:latin typeface="Lato"/>
                <a:ea typeface="Lato"/>
                <a:cs typeface="Lato"/>
                <a:sym typeface="Lato"/>
              </a:rPr>
              <a:t>(B) </a:t>
            </a:r>
            <a:r>
              <a:rPr b="1" i="0" lang="en-GB" sz="1400" u="none" cap="none" strike="noStrike">
                <a:solidFill>
                  <a:schemeClr val="dk1"/>
                </a:solidFill>
                <a:latin typeface="Lato"/>
                <a:ea typeface="Lato"/>
                <a:cs typeface="Lato"/>
                <a:sym typeface="Lato"/>
                <a:extLst>
                  <a:ext uri="http://customooxmlschemas.google.com/">
                    <go:slidesCustomData xmlns:go="http://customooxmlschemas.google.com/" textRoundtripDataId="11"/>
                  </a:ext>
                </a:extLst>
              </a:rPr>
              <a:t>Defence </a:t>
            </a:r>
            <a:endParaRPr b="1" i="0" sz="14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600"/>
              <a:buFont typeface="Arial"/>
              <a:buNone/>
            </a:pPr>
            <a:r>
              <a:t/>
            </a:r>
            <a:endParaRPr b="1" i="0" sz="600" u="none" cap="none" strike="noStrike">
              <a:solidFill>
                <a:schemeClr val="dk1"/>
              </a:solidFill>
              <a:latin typeface="Lato"/>
              <a:ea typeface="Lato"/>
              <a:cs typeface="Lato"/>
              <a:sym typeface="Lato"/>
            </a:endParaRPr>
          </a:p>
          <a:p>
            <a:pPr indent="-317500" lvl="0" marL="457200" marR="0" rtl="0" algn="l">
              <a:lnSpc>
                <a:spcPct val="100000"/>
              </a:lnSpc>
              <a:spcBef>
                <a:spcPts val="0"/>
              </a:spcBef>
              <a:spcAft>
                <a:spcPts val="0"/>
              </a:spcAft>
              <a:buClr>
                <a:schemeClr val="dk1"/>
              </a:buClr>
              <a:buSzPts val="1400"/>
              <a:buFont typeface="Lato"/>
              <a:buAutoNum type="arabicPeriod"/>
            </a:pPr>
            <a:r>
              <a:rPr b="1" i="0" lang="en-GB" sz="1400" u="none" cap="none" strike="noStrike">
                <a:solidFill>
                  <a:schemeClr val="dk1"/>
                </a:solidFill>
                <a:latin typeface="Lato"/>
                <a:ea typeface="Lato"/>
                <a:cs typeface="Lato"/>
                <a:sym typeface="Lato"/>
              </a:rPr>
              <a:t>(D) Education</a:t>
            </a:r>
            <a:endParaRPr b="1" i="0" sz="14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600"/>
              <a:buFont typeface="Arial"/>
              <a:buNone/>
            </a:pPr>
            <a:r>
              <a:t/>
            </a:r>
            <a:endParaRPr b="1" i="0" sz="600" u="none" cap="none" strike="noStrike">
              <a:solidFill>
                <a:schemeClr val="dk1"/>
              </a:solidFill>
              <a:latin typeface="Lato"/>
              <a:ea typeface="Lato"/>
              <a:cs typeface="Lato"/>
              <a:sym typeface="Lato"/>
            </a:endParaRPr>
          </a:p>
          <a:p>
            <a:pPr indent="-317500" lvl="0" marL="457200" marR="0" rtl="0" algn="l">
              <a:lnSpc>
                <a:spcPct val="100000"/>
              </a:lnSpc>
              <a:spcBef>
                <a:spcPts val="0"/>
              </a:spcBef>
              <a:spcAft>
                <a:spcPts val="0"/>
              </a:spcAft>
              <a:buClr>
                <a:schemeClr val="dk1"/>
              </a:buClr>
              <a:buSzPts val="1400"/>
              <a:buFont typeface="Lato"/>
              <a:buAutoNum type="arabicPeriod"/>
            </a:pPr>
            <a:r>
              <a:rPr b="1" i="0" lang="en-GB" sz="1400" u="none" cap="none" strike="noStrike">
                <a:solidFill>
                  <a:schemeClr val="dk1"/>
                </a:solidFill>
                <a:latin typeface="Lato"/>
                <a:ea typeface="Lato"/>
                <a:cs typeface="Lato"/>
                <a:sym typeface="Lato"/>
              </a:rPr>
              <a:t>(A) Transport</a:t>
            </a:r>
            <a:endParaRPr b="1" i="0" sz="14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000"/>
              <a:buFont typeface="Arial"/>
              <a:buNone/>
            </a:pPr>
            <a:r>
              <a:t/>
            </a:r>
            <a:endParaRPr b="1" i="0" sz="1000" u="none" cap="none" strike="noStrike">
              <a:solidFill>
                <a:schemeClr val="lt1"/>
              </a:solidFill>
              <a:latin typeface="Lato"/>
              <a:ea typeface="Lato"/>
              <a:cs typeface="Lato"/>
              <a:sym typeface="Lato"/>
            </a:endParaRPr>
          </a:p>
        </p:txBody>
      </p:sp>
      <p:sp>
        <p:nvSpPr>
          <p:cNvPr id="433" name="Google Shape;433;g1a674aa36a7_0_29"/>
          <p:cNvSpPr txBox="1"/>
          <p:nvPr/>
        </p:nvSpPr>
        <p:spPr>
          <a:xfrm>
            <a:off x="281575" y="327050"/>
            <a:ext cx="7139700" cy="3774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900" u="none" cap="none" strike="noStrike">
                <a:solidFill>
                  <a:schemeClr val="accent2"/>
                </a:solidFill>
                <a:latin typeface="Lato"/>
                <a:ea typeface="Lato"/>
                <a:cs typeface="Lato"/>
                <a:sym typeface="Lato"/>
              </a:rPr>
              <a:t>What is tax money spent on?</a:t>
            </a:r>
            <a:endParaRPr b="1" i="0" sz="2900" u="none" cap="none" strike="noStrike">
              <a:solidFill>
                <a:schemeClr val="accent2"/>
              </a:solidFill>
              <a:latin typeface="Lato"/>
              <a:ea typeface="Lato"/>
              <a:cs typeface="Lato"/>
              <a:sym typeface="Lato"/>
            </a:endParaRPr>
          </a:p>
          <a:p>
            <a:pPr indent="0" lvl="0" marL="0" marR="0" rtl="0" algn="l">
              <a:lnSpc>
                <a:spcPct val="115000"/>
              </a:lnSpc>
              <a:spcBef>
                <a:spcPts val="0"/>
              </a:spcBef>
              <a:spcAft>
                <a:spcPts val="0"/>
              </a:spcAft>
              <a:buClr>
                <a:srgbClr val="000000"/>
              </a:buClr>
              <a:buSzPts val="3600"/>
              <a:buFont typeface="Arial"/>
              <a:buNone/>
            </a:pPr>
            <a:r>
              <a:t/>
            </a:r>
            <a:endParaRPr b="1" i="0" sz="3800" u="none" cap="none" strike="noStrike">
              <a:solidFill>
                <a:schemeClr val="lt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3600"/>
              <a:buFont typeface="Arial"/>
              <a:buNone/>
            </a:pPr>
            <a:r>
              <a:t/>
            </a:r>
            <a:endParaRPr b="0" i="0" sz="2300" u="none" cap="none" strike="noStrike">
              <a:solidFill>
                <a:schemeClr val="lt1"/>
              </a:solidFill>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g1a5db231f5e_1_1823"/>
          <p:cNvSpPr txBox="1"/>
          <p:nvPr/>
        </p:nvSpPr>
        <p:spPr>
          <a:xfrm>
            <a:off x="5289475" y="3091125"/>
            <a:ext cx="3487500" cy="400200"/>
          </a:xfrm>
          <a:prstGeom prst="rect">
            <a:avLst/>
          </a:prstGeom>
          <a:noFill/>
          <a:ln>
            <a:noFill/>
          </a:ln>
        </p:spPr>
        <p:txBody>
          <a:bodyPr anchorCtr="0" anchor="t" bIns="91425" lIns="91425" spcFirstLastPara="1" rIns="91425" wrap="square" tIns="91425">
            <a:spAutoFit/>
          </a:bodyPr>
          <a:lstStyle/>
          <a:p>
            <a:pPr indent="-22860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g1a5db231f5e_1_1823"/>
          <p:cNvSpPr txBox="1"/>
          <p:nvPr/>
        </p:nvSpPr>
        <p:spPr>
          <a:xfrm>
            <a:off x="379375" y="253750"/>
            <a:ext cx="59058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chemeClr val="accent2"/>
                </a:solidFill>
                <a:latin typeface="Lato"/>
                <a:ea typeface="Lato"/>
                <a:cs typeface="Lato"/>
                <a:sym typeface="Lato"/>
              </a:rPr>
              <a:t>Understanding a payslip</a:t>
            </a:r>
            <a:endParaRPr b="1" i="0" sz="2900" u="none" cap="none" strike="noStrike">
              <a:solidFill>
                <a:schemeClr val="accent2"/>
              </a:solidFill>
              <a:latin typeface="Lato"/>
              <a:ea typeface="Lato"/>
              <a:cs typeface="Lato"/>
              <a:sym typeface="Lato"/>
            </a:endParaRPr>
          </a:p>
        </p:txBody>
      </p:sp>
      <p:sp>
        <p:nvSpPr>
          <p:cNvPr id="440" name="Google Shape;440;g1a5db231f5e_1_1823"/>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441" name="Google Shape;441;g1a5db231f5e_1_1823"/>
          <p:cNvSpPr/>
          <p:nvPr/>
        </p:nvSpPr>
        <p:spPr>
          <a:xfrm>
            <a:off x="3205375" y="3714900"/>
            <a:ext cx="1254900" cy="2253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g1a5db231f5e_1_1823"/>
          <p:cNvSpPr/>
          <p:nvPr/>
        </p:nvSpPr>
        <p:spPr>
          <a:xfrm>
            <a:off x="6973125" y="3582425"/>
            <a:ext cx="2087100" cy="1344000"/>
          </a:xfrm>
          <a:prstGeom prst="wedgeRectCallout">
            <a:avLst>
              <a:gd fmla="val 18456" name="adj1"/>
              <a:gd fmla="val 49998" name="adj2"/>
            </a:avLst>
          </a:prstGeom>
          <a:solidFill>
            <a:schemeClr val="lt1"/>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Lato"/>
                <a:ea typeface="Lato"/>
                <a:cs typeface="Lato"/>
                <a:sym typeface="Lato"/>
              </a:rPr>
              <a:t>How much is a person allowed to earn before they are taxed?</a:t>
            </a:r>
            <a:endParaRPr b="0"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Lato"/>
                <a:ea typeface="Lato"/>
                <a:cs typeface="Lato"/>
                <a:sym typeface="Lato"/>
              </a:rPr>
              <a:t>______________________________________________________</a:t>
            </a:r>
            <a:endParaRPr b="0" i="0" sz="1400" u="none" cap="none" strike="noStrike">
              <a:solidFill>
                <a:srgbClr val="000000"/>
              </a:solidFill>
              <a:latin typeface="Lato"/>
              <a:ea typeface="Lato"/>
              <a:cs typeface="Lato"/>
              <a:sym typeface="Lato"/>
            </a:endParaRPr>
          </a:p>
        </p:txBody>
      </p:sp>
      <p:sp>
        <p:nvSpPr>
          <p:cNvPr id="443" name="Google Shape;443;g1a5db231f5e_1_1823"/>
          <p:cNvSpPr/>
          <p:nvPr/>
        </p:nvSpPr>
        <p:spPr>
          <a:xfrm>
            <a:off x="149075" y="3624525"/>
            <a:ext cx="2087100" cy="1280700"/>
          </a:xfrm>
          <a:prstGeom prst="wedgeRectCallout">
            <a:avLst>
              <a:gd fmla="val 8932" name="adj1"/>
              <a:gd fmla="val 50052" name="adj2"/>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Lato"/>
                <a:ea typeface="Lato"/>
                <a:cs typeface="Lato"/>
                <a:sym typeface="Lato"/>
              </a:rPr>
              <a:t>What is income tax?</a:t>
            </a:r>
            <a:endParaRPr b="0" i="1"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Lato"/>
                <a:ea typeface="Lato"/>
                <a:cs typeface="Lato"/>
                <a:sym typeface="Lato"/>
              </a:rPr>
              <a:t>______________________________________________________</a:t>
            </a:r>
            <a:endParaRPr b="0"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Lato"/>
                <a:ea typeface="Lato"/>
                <a:cs typeface="Lato"/>
                <a:sym typeface="Lato"/>
              </a:rPr>
              <a:t>______________________________________________________</a:t>
            </a:r>
            <a:endParaRPr b="0" i="0" sz="1400" u="none" cap="none" strike="noStrike">
              <a:solidFill>
                <a:srgbClr val="000000"/>
              </a:solidFill>
              <a:latin typeface="Lato"/>
              <a:ea typeface="Lato"/>
              <a:cs typeface="Lato"/>
              <a:sym typeface="Lato"/>
            </a:endParaRPr>
          </a:p>
        </p:txBody>
      </p:sp>
      <p:sp>
        <p:nvSpPr>
          <p:cNvPr id="444" name="Google Shape;444;g1a5db231f5e_1_1823"/>
          <p:cNvSpPr/>
          <p:nvPr/>
        </p:nvSpPr>
        <p:spPr>
          <a:xfrm>
            <a:off x="6973125" y="1102975"/>
            <a:ext cx="2087100" cy="2388600"/>
          </a:xfrm>
          <a:prstGeom prst="wedgeRectCallout">
            <a:avLst>
              <a:gd fmla="val 18456" name="adj1"/>
              <a:gd fmla="val 49998" name="adj2"/>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Lato"/>
                <a:ea typeface="Lato"/>
                <a:cs typeface="Lato"/>
                <a:sym typeface="Lato"/>
              </a:rPr>
              <a:t>What is national insurance?</a:t>
            </a:r>
            <a:endParaRPr b="0"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Lato"/>
                <a:ea typeface="Lato"/>
                <a:cs typeface="Lato"/>
                <a:sym typeface="Lato"/>
              </a:rPr>
              <a:t>_________________________________________________________________________________</a:t>
            </a:r>
            <a:endParaRPr b="0"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Lato"/>
                <a:ea typeface="Lato"/>
                <a:cs typeface="Lato"/>
                <a:sym typeface="Lato"/>
              </a:rPr>
              <a:t>What is a pension?</a:t>
            </a:r>
            <a:endParaRPr b="0"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Lato"/>
                <a:ea typeface="Lato"/>
                <a:cs typeface="Lato"/>
                <a:sym typeface="Lato"/>
              </a:rPr>
              <a:t>_________________________________________________________________________________</a:t>
            </a:r>
            <a:endParaRPr b="0" i="0" sz="1400" u="none" cap="none" strike="noStrike">
              <a:solidFill>
                <a:srgbClr val="000000"/>
              </a:solidFill>
              <a:latin typeface="Lato"/>
              <a:ea typeface="Lato"/>
              <a:cs typeface="Lato"/>
              <a:sym typeface="Lato"/>
            </a:endParaRPr>
          </a:p>
        </p:txBody>
      </p:sp>
      <p:sp>
        <p:nvSpPr>
          <p:cNvPr id="445" name="Google Shape;445;g1a5db231f5e_1_1823"/>
          <p:cNvSpPr/>
          <p:nvPr/>
        </p:nvSpPr>
        <p:spPr>
          <a:xfrm>
            <a:off x="149075" y="1126900"/>
            <a:ext cx="2087100" cy="1065300"/>
          </a:xfrm>
          <a:prstGeom prst="wedgeRectCallout">
            <a:avLst>
              <a:gd fmla="val 8932" name="adj1"/>
              <a:gd fmla="val 50052" name="adj2"/>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Lato"/>
                <a:ea typeface="Lato"/>
                <a:cs typeface="Lato"/>
                <a:sym typeface="Lato"/>
              </a:rPr>
              <a:t>What is gross pay?</a:t>
            </a:r>
            <a:endParaRPr b="0" i="1"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Lato"/>
                <a:ea typeface="Lato"/>
                <a:cs typeface="Lato"/>
                <a:sym typeface="Lato"/>
              </a:rPr>
              <a:t>______________________________________________________</a:t>
            </a:r>
            <a:endParaRPr b="0" i="0" sz="1400" u="none" cap="none" strike="noStrike">
              <a:solidFill>
                <a:srgbClr val="000000"/>
              </a:solidFill>
              <a:latin typeface="Lato"/>
              <a:ea typeface="Lato"/>
              <a:cs typeface="Lato"/>
              <a:sym typeface="Lato"/>
            </a:endParaRPr>
          </a:p>
        </p:txBody>
      </p:sp>
      <p:sp>
        <p:nvSpPr>
          <p:cNvPr id="446" name="Google Shape;446;g1a5db231f5e_1_1823"/>
          <p:cNvSpPr/>
          <p:nvPr/>
        </p:nvSpPr>
        <p:spPr>
          <a:xfrm>
            <a:off x="149075" y="2375713"/>
            <a:ext cx="2087100" cy="1065300"/>
          </a:xfrm>
          <a:prstGeom prst="wedgeRectCallout">
            <a:avLst>
              <a:gd fmla="val 8932" name="adj1"/>
              <a:gd fmla="val 50052" name="adj2"/>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Lato"/>
                <a:ea typeface="Lato"/>
                <a:cs typeface="Lato"/>
                <a:sym typeface="Lato"/>
              </a:rPr>
              <a:t>What is net pay?</a:t>
            </a:r>
            <a:endParaRPr b="0" i="1"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Lato"/>
                <a:ea typeface="Lato"/>
                <a:cs typeface="Lato"/>
                <a:sym typeface="Lato"/>
              </a:rPr>
              <a:t>______________________________________________________</a:t>
            </a:r>
            <a:endParaRPr b="0" i="0" sz="1400" u="none" cap="none" strike="noStrike">
              <a:solidFill>
                <a:srgbClr val="000000"/>
              </a:solidFill>
              <a:latin typeface="Lato"/>
              <a:ea typeface="Lato"/>
              <a:cs typeface="Lato"/>
              <a:sym typeface="Lato"/>
            </a:endParaRPr>
          </a:p>
        </p:txBody>
      </p:sp>
      <p:sp>
        <p:nvSpPr>
          <p:cNvPr id="447" name="Google Shape;447;g1a5db231f5e_1_1823"/>
          <p:cNvSpPr txBox="1"/>
          <p:nvPr/>
        </p:nvSpPr>
        <p:spPr>
          <a:xfrm>
            <a:off x="54650" y="4892375"/>
            <a:ext cx="50484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GB" sz="800" u="none" cap="none" strike="noStrike">
                <a:solidFill>
                  <a:schemeClr val="accent2"/>
                </a:solidFill>
                <a:latin typeface="Lato"/>
                <a:ea typeface="Lato"/>
                <a:cs typeface="Lato"/>
                <a:sym typeface="Lato"/>
              </a:rPr>
              <a:t>Resource 1: Key features of a payslip</a:t>
            </a:r>
            <a:endParaRPr b="1" i="0" sz="800" u="none" cap="none" strike="noStrike">
              <a:solidFill>
                <a:schemeClr val="accent2"/>
              </a:solidFill>
              <a:latin typeface="Arial"/>
              <a:ea typeface="Arial"/>
              <a:cs typeface="Arial"/>
              <a:sym typeface="Arial"/>
            </a:endParaRPr>
          </a:p>
        </p:txBody>
      </p:sp>
      <p:pic>
        <p:nvPicPr>
          <p:cNvPr id="448" name="Google Shape;448;g1a5db231f5e_1_1823"/>
          <p:cNvPicPr preferRelativeResize="0"/>
          <p:nvPr/>
        </p:nvPicPr>
        <p:blipFill rotWithShape="1">
          <a:blip r:embed="rId3">
            <a:alphaModFix/>
          </a:blip>
          <a:srcRect b="17394" l="30423" r="30546" t="26183"/>
          <a:stretch/>
        </p:blipFill>
        <p:spPr>
          <a:xfrm>
            <a:off x="2293975" y="1067450"/>
            <a:ext cx="4612939" cy="383777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g1a5db231f5e_1_640"/>
          <p:cNvSpPr txBox="1"/>
          <p:nvPr/>
        </p:nvSpPr>
        <p:spPr>
          <a:xfrm>
            <a:off x="5289475" y="3167325"/>
            <a:ext cx="3487500" cy="400200"/>
          </a:xfrm>
          <a:prstGeom prst="rect">
            <a:avLst/>
          </a:prstGeom>
          <a:noFill/>
          <a:ln>
            <a:noFill/>
          </a:ln>
        </p:spPr>
        <p:txBody>
          <a:bodyPr anchorCtr="0" anchor="t" bIns="91425" lIns="91425" spcFirstLastPara="1" rIns="91425" wrap="square" tIns="91425">
            <a:spAutoFit/>
          </a:bodyPr>
          <a:lstStyle/>
          <a:p>
            <a:pPr indent="-22860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g1a5db231f5e_1_640"/>
          <p:cNvSpPr txBox="1"/>
          <p:nvPr/>
        </p:nvSpPr>
        <p:spPr>
          <a:xfrm>
            <a:off x="379375" y="253750"/>
            <a:ext cx="59058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chemeClr val="accent2"/>
                </a:solidFill>
                <a:latin typeface="Lato"/>
                <a:ea typeface="Lato"/>
                <a:cs typeface="Lato"/>
                <a:sym typeface="Lato"/>
              </a:rPr>
              <a:t>Understanding a payslip</a:t>
            </a:r>
            <a:endParaRPr b="1" i="0" sz="2900" u="none" cap="none" strike="noStrike">
              <a:solidFill>
                <a:schemeClr val="accent2"/>
              </a:solidFill>
              <a:latin typeface="Lato"/>
              <a:ea typeface="Lato"/>
              <a:cs typeface="Lato"/>
              <a:sym typeface="Lato"/>
            </a:endParaRPr>
          </a:p>
        </p:txBody>
      </p:sp>
      <p:sp>
        <p:nvSpPr>
          <p:cNvPr id="455" name="Google Shape;455;g1a5db231f5e_1_640"/>
          <p:cNvSpPr txBox="1"/>
          <p:nvPr/>
        </p:nvSpPr>
        <p:spPr>
          <a:xfrm flipH="1">
            <a:off x="4226800" y="1791725"/>
            <a:ext cx="4847400" cy="2031900"/>
          </a:xfrm>
          <a:prstGeom prst="rect">
            <a:avLst/>
          </a:prstGeom>
          <a:noFill/>
          <a:ln>
            <a:noFill/>
          </a:ln>
        </p:spPr>
        <p:txBody>
          <a:bodyPr anchorCtr="0" anchor="t" bIns="91425" lIns="91425" spcFirstLastPara="1" rIns="91425" wrap="square" tIns="91425">
            <a:spAutoFit/>
          </a:bodyPr>
          <a:lstStyle/>
          <a:p>
            <a:pPr indent="0" lvl="0" marL="457200" marR="0" rtl="0" algn="ctr">
              <a:lnSpc>
                <a:spcPct val="100000"/>
              </a:lnSpc>
              <a:spcBef>
                <a:spcPts val="0"/>
              </a:spcBef>
              <a:spcAft>
                <a:spcPts val="0"/>
              </a:spcAft>
              <a:buClr>
                <a:srgbClr val="000000"/>
              </a:buClr>
              <a:buSzPts val="1800"/>
              <a:buFont typeface="Arial"/>
              <a:buNone/>
            </a:pPr>
            <a:r>
              <a:rPr b="1" i="0" lang="en-GB" sz="1600" u="none" cap="none" strike="noStrike">
                <a:solidFill>
                  <a:schemeClr val="accent2"/>
                </a:solidFill>
                <a:latin typeface="Lato"/>
                <a:ea typeface="Lato"/>
                <a:cs typeface="Lato"/>
                <a:sym typeface="Lato"/>
              </a:rPr>
              <a:t>What is this payslip </a:t>
            </a:r>
            <a:endParaRPr b="1" i="0" sz="1600" u="none" cap="none" strike="noStrike">
              <a:solidFill>
                <a:schemeClr val="accent2"/>
              </a:solidFill>
              <a:latin typeface="Lato"/>
              <a:ea typeface="Lato"/>
              <a:cs typeface="Lato"/>
              <a:sym typeface="Lato"/>
            </a:endParaRPr>
          </a:p>
          <a:p>
            <a:pPr indent="0" lvl="0" marL="457200" marR="0" rtl="0" algn="ctr">
              <a:lnSpc>
                <a:spcPct val="100000"/>
              </a:lnSpc>
              <a:spcBef>
                <a:spcPts val="0"/>
              </a:spcBef>
              <a:spcAft>
                <a:spcPts val="0"/>
              </a:spcAft>
              <a:buClr>
                <a:srgbClr val="000000"/>
              </a:buClr>
              <a:buSzPts val="1800"/>
              <a:buFont typeface="Arial"/>
              <a:buNone/>
            </a:pPr>
            <a:r>
              <a:rPr b="1" i="0" lang="en-GB" sz="1600" u="none" cap="none" strike="noStrike">
                <a:solidFill>
                  <a:schemeClr val="accent2"/>
                </a:solidFill>
                <a:latin typeface="Lato"/>
                <a:ea typeface="Lato"/>
                <a:cs typeface="Lato"/>
                <a:sym typeface="Lato"/>
              </a:rPr>
              <a:t>showing you?</a:t>
            </a:r>
            <a:endParaRPr b="1" i="0" sz="1600" u="none" cap="none" strike="noStrike">
              <a:solidFill>
                <a:schemeClr val="accent2"/>
              </a:solidFill>
              <a:latin typeface="Lato"/>
              <a:ea typeface="Lato"/>
              <a:cs typeface="Lato"/>
              <a:sym typeface="Lato"/>
            </a:endParaRPr>
          </a:p>
          <a:p>
            <a:pPr indent="0" lvl="0" marL="457200" marR="0" rtl="0" algn="ctr">
              <a:lnSpc>
                <a:spcPct val="100000"/>
              </a:lnSpc>
              <a:spcBef>
                <a:spcPts val="0"/>
              </a:spcBef>
              <a:spcAft>
                <a:spcPts val="0"/>
              </a:spcAft>
              <a:buClr>
                <a:srgbClr val="000000"/>
              </a:buClr>
              <a:buSzPts val="1800"/>
              <a:buFont typeface="Arial"/>
              <a:buNone/>
            </a:pPr>
            <a:r>
              <a:t/>
            </a:r>
            <a:endParaRPr b="1" i="0" sz="1600" u="none" cap="none" strike="noStrike">
              <a:solidFill>
                <a:schemeClr val="dk1"/>
              </a:solidFill>
              <a:latin typeface="Lato"/>
              <a:ea typeface="Lato"/>
              <a:cs typeface="Lato"/>
              <a:sym typeface="Lato"/>
            </a:endParaRPr>
          </a:p>
          <a:p>
            <a:pPr indent="0" lvl="0" marL="457200" marR="0" rtl="0" algn="ctr">
              <a:lnSpc>
                <a:spcPct val="100000"/>
              </a:lnSpc>
              <a:spcBef>
                <a:spcPts val="0"/>
              </a:spcBef>
              <a:spcAft>
                <a:spcPts val="0"/>
              </a:spcAft>
              <a:buClr>
                <a:srgbClr val="000000"/>
              </a:buClr>
              <a:buSzPts val="1800"/>
              <a:buFont typeface="Arial"/>
              <a:buNone/>
            </a:pPr>
            <a:r>
              <a:rPr b="1" i="0" lang="en-GB" sz="1600" u="none" cap="none" strike="noStrike">
                <a:solidFill>
                  <a:schemeClr val="dk1"/>
                </a:solidFill>
                <a:latin typeface="Lato"/>
                <a:ea typeface="Lato"/>
                <a:cs typeface="Lato"/>
                <a:sym typeface="Lato"/>
              </a:rPr>
              <a:t>Stretch: </a:t>
            </a:r>
            <a:r>
              <a:rPr b="0" i="0" lang="en-GB" sz="1600" u="none" cap="none" strike="noStrike">
                <a:solidFill>
                  <a:schemeClr val="dk1"/>
                </a:solidFill>
                <a:latin typeface="Lato"/>
                <a:ea typeface="Lato"/>
                <a:cs typeface="Lato"/>
                <a:sym typeface="Lato"/>
              </a:rPr>
              <a:t>Can you write a formula to show how net pay is calculated?</a:t>
            </a:r>
            <a:endParaRPr b="0" i="0" sz="1600" u="none" cap="none" strike="noStrike">
              <a:solidFill>
                <a:schemeClr val="dk1"/>
              </a:solidFill>
              <a:latin typeface="Lato"/>
              <a:ea typeface="Lato"/>
              <a:cs typeface="Lato"/>
              <a:sym typeface="Lato"/>
            </a:endParaRPr>
          </a:p>
          <a:p>
            <a:pPr indent="0" lvl="0" marL="457200" marR="0" rtl="0" algn="ctr">
              <a:lnSpc>
                <a:spcPct val="100000"/>
              </a:lnSpc>
              <a:spcBef>
                <a:spcPts val="0"/>
              </a:spcBef>
              <a:spcAft>
                <a:spcPts val="0"/>
              </a:spcAft>
              <a:buClr>
                <a:srgbClr val="000000"/>
              </a:buClr>
              <a:buSzPts val="1800"/>
              <a:buFont typeface="Arial"/>
              <a:buNone/>
            </a:pPr>
            <a:r>
              <a:t/>
            </a:r>
            <a:endParaRPr b="1" i="0" sz="2000" u="none" cap="none" strike="noStrike">
              <a:solidFill>
                <a:schemeClr val="dk1"/>
              </a:solidFill>
              <a:latin typeface="Lato"/>
              <a:ea typeface="Lato"/>
              <a:cs typeface="Lato"/>
              <a:sym typeface="Lato"/>
            </a:endParaRPr>
          </a:p>
          <a:p>
            <a:pPr indent="0" lvl="0" marL="457200" marR="0" rtl="0" algn="ctr">
              <a:lnSpc>
                <a:spcPct val="100000"/>
              </a:lnSpc>
              <a:spcBef>
                <a:spcPts val="0"/>
              </a:spcBef>
              <a:spcAft>
                <a:spcPts val="0"/>
              </a:spcAft>
              <a:buClr>
                <a:srgbClr val="000000"/>
              </a:buClr>
              <a:buSzPts val="1800"/>
              <a:buFont typeface="Arial"/>
              <a:buNone/>
            </a:pPr>
            <a:r>
              <a:t/>
            </a:r>
            <a:endParaRPr b="1" i="0" sz="2000" u="none" cap="none" strike="noStrike">
              <a:solidFill>
                <a:schemeClr val="dk1"/>
              </a:solidFill>
              <a:latin typeface="Lato"/>
              <a:ea typeface="Lato"/>
              <a:cs typeface="Lato"/>
              <a:sym typeface="Lato"/>
            </a:endParaRPr>
          </a:p>
        </p:txBody>
      </p:sp>
      <p:sp>
        <p:nvSpPr>
          <p:cNvPr id="456" name="Google Shape;456;g1a5db231f5e_1_640"/>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pic>
        <p:nvPicPr>
          <p:cNvPr id="457" name="Google Shape;457;g1a5db231f5e_1_640"/>
          <p:cNvPicPr preferRelativeResize="0"/>
          <p:nvPr/>
        </p:nvPicPr>
        <p:blipFill rotWithShape="1">
          <a:blip r:embed="rId3">
            <a:alphaModFix/>
          </a:blip>
          <a:srcRect b="7" l="0" r="0" t="9"/>
          <a:stretch/>
        </p:blipFill>
        <p:spPr>
          <a:xfrm>
            <a:off x="0" y="1023575"/>
            <a:ext cx="4708675" cy="4119924"/>
          </a:xfrm>
          <a:prstGeom prst="rect">
            <a:avLst/>
          </a:prstGeom>
          <a:noFill/>
          <a:ln>
            <a:noFill/>
          </a:ln>
        </p:spPr>
      </p:pic>
      <p:sp>
        <p:nvSpPr>
          <p:cNvPr id="458" name="Google Shape;458;g1a5db231f5e_1_640"/>
          <p:cNvSpPr/>
          <p:nvPr/>
        </p:nvSpPr>
        <p:spPr>
          <a:xfrm>
            <a:off x="968625" y="1437750"/>
            <a:ext cx="745800" cy="225300"/>
          </a:xfrm>
          <a:prstGeom prst="rect">
            <a:avLst/>
          </a:prstGeom>
          <a:solidFill>
            <a:srgbClr val="989EA6"/>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GB" sz="700" u="none" cap="none" strike="noStrike">
                <a:solidFill>
                  <a:schemeClr val="lt1"/>
                </a:solidFill>
                <a:latin typeface="Arial"/>
                <a:ea typeface="Arial"/>
                <a:cs typeface="Arial"/>
                <a:sym typeface="Arial"/>
              </a:rPr>
              <a:t>Karim</a:t>
            </a:r>
            <a:endParaRPr b="1" i="0" sz="700" u="none" cap="none" strike="noStrike">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g1a5db231f5e_1_648"/>
          <p:cNvSpPr txBox="1"/>
          <p:nvPr/>
        </p:nvSpPr>
        <p:spPr>
          <a:xfrm>
            <a:off x="5289475" y="3167325"/>
            <a:ext cx="3487500" cy="400200"/>
          </a:xfrm>
          <a:prstGeom prst="rect">
            <a:avLst/>
          </a:prstGeom>
          <a:noFill/>
          <a:ln>
            <a:noFill/>
          </a:ln>
        </p:spPr>
        <p:txBody>
          <a:bodyPr anchorCtr="0" anchor="t" bIns="91425" lIns="91425" spcFirstLastPara="1" rIns="91425" wrap="square" tIns="91425">
            <a:spAutoFit/>
          </a:bodyPr>
          <a:lstStyle/>
          <a:p>
            <a:pPr indent="-22860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g1a5db231f5e_1_648"/>
          <p:cNvSpPr txBox="1"/>
          <p:nvPr>
            <p:ph idx="12" type="sldNum"/>
          </p:nvPr>
        </p:nvSpPr>
        <p:spPr>
          <a:xfrm>
            <a:off x="8686093" y="403673"/>
            <a:ext cx="4596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r>
              <a:rPr lang="en-GB"/>
              <a:t>16</a:t>
            </a:r>
            <a:endParaRPr/>
          </a:p>
        </p:txBody>
      </p:sp>
      <p:sp>
        <p:nvSpPr>
          <p:cNvPr id="465" name="Google Shape;465;g1a5db231f5e_1_648"/>
          <p:cNvSpPr txBox="1"/>
          <p:nvPr/>
        </p:nvSpPr>
        <p:spPr>
          <a:xfrm flipH="1">
            <a:off x="4540200" y="1171900"/>
            <a:ext cx="4492800" cy="26475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1800"/>
              <a:buFont typeface="Arial"/>
              <a:buNone/>
            </a:pPr>
            <a:r>
              <a:rPr b="1" i="0" lang="en-GB" sz="1600" u="none" cap="none" strike="noStrike">
                <a:solidFill>
                  <a:schemeClr val="lt1"/>
                </a:solidFill>
                <a:latin typeface="Lato"/>
                <a:ea typeface="Lato"/>
                <a:cs typeface="Lato"/>
                <a:sym typeface="Lato"/>
              </a:rPr>
              <a:t>Today we’re going to learn about </a:t>
            </a:r>
            <a:r>
              <a:rPr b="0" i="0" lang="en-GB" sz="1600" u="none" cap="none" strike="noStrike">
                <a:solidFill>
                  <a:schemeClr val="accent2"/>
                </a:solidFill>
                <a:latin typeface="Lato Black"/>
                <a:ea typeface="Lato Black"/>
                <a:cs typeface="Lato Black"/>
                <a:sym typeface="Lato Black"/>
              </a:rPr>
              <a:t>DEDUCTIONS</a:t>
            </a:r>
            <a:r>
              <a:rPr b="1" i="0" lang="en-GB" sz="1600" u="none" cap="none" strike="noStrike">
                <a:solidFill>
                  <a:srgbClr val="FF9900"/>
                </a:solidFill>
                <a:latin typeface="Lato"/>
                <a:ea typeface="Lato"/>
                <a:cs typeface="Lato"/>
                <a:sym typeface="Lato"/>
              </a:rPr>
              <a:t>.</a:t>
            </a:r>
            <a:endParaRPr b="1" i="0" sz="1600" u="none" cap="none" strike="noStrike">
              <a:solidFill>
                <a:srgbClr val="FF9900"/>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800"/>
              <a:buFont typeface="Arial"/>
              <a:buNone/>
            </a:pPr>
            <a:r>
              <a:t/>
            </a:r>
            <a:endParaRPr b="1" i="0" sz="16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800"/>
              <a:buFont typeface="Arial"/>
              <a:buNone/>
            </a:pPr>
            <a:r>
              <a:rPr b="1" i="0" lang="en-GB" sz="1600" u="none" cap="none" strike="noStrike">
                <a:solidFill>
                  <a:schemeClr val="dk1"/>
                </a:solidFill>
                <a:latin typeface="Lato"/>
                <a:ea typeface="Lato"/>
                <a:cs typeface="Lato"/>
                <a:sym typeface="Lato"/>
              </a:rPr>
              <a:t>You will have to pay </a:t>
            </a:r>
            <a:r>
              <a:rPr b="0" i="0" lang="en-GB" sz="1600" u="none" cap="none" strike="noStrike">
                <a:solidFill>
                  <a:srgbClr val="FF8022"/>
                </a:solidFill>
                <a:latin typeface="Lato Black"/>
                <a:ea typeface="Lato Black"/>
                <a:cs typeface="Lato Black"/>
                <a:sym typeface="Lato Black"/>
              </a:rPr>
              <a:t>INCOME TAX </a:t>
            </a:r>
            <a:r>
              <a:rPr b="1" i="0" lang="en-GB" sz="1600" u="none" cap="none" strike="noStrike">
                <a:solidFill>
                  <a:schemeClr val="dk1"/>
                </a:solidFill>
                <a:latin typeface="Lato"/>
                <a:ea typeface="Lato"/>
                <a:cs typeface="Lato"/>
                <a:sym typeface="Lato"/>
              </a:rPr>
              <a:t>and </a:t>
            </a:r>
            <a:r>
              <a:rPr b="0" i="0" lang="en-GB" sz="1600" u="none" cap="none" strike="noStrike">
                <a:solidFill>
                  <a:srgbClr val="FF8022"/>
                </a:solidFill>
                <a:latin typeface="Lato Black"/>
                <a:ea typeface="Lato Black"/>
                <a:cs typeface="Lato Black"/>
                <a:sym typeface="Lato Black"/>
              </a:rPr>
              <a:t>NATIONAL INSURANCE</a:t>
            </a:r>
            <a:r>
              <a:rPr b="1" i="0" lang="en-GB" sz="1600" u="none" cap="none" strike="noStrike">
                <a:solidFill>
                  <a:schemeClr val="dk1"/>
                </a:solidFill>
                <a:latin typeface="Lato"/>
                <a:ea typeface="Lato"/>
                <a:cs typeface="Lato"/>
                <a:sym typeface="Lato"/>
              </a:rPr>
              <a:t>.</a:t>
            </a:r>
            <a:r>
              <a:rPr b="1" i="0" lang="en-GB" sz="1600" u="none" cap="none" strike="noStrike">
                <a:solidFill>
                  <a:srgbClr val="FF8022"/>
                </a:solidFill>
                <a:latin typeface="Lato"/>
                <a:ea typeface="Lato"/>
                <a:cs typeface="Lato"/>
                <a:sym typeface="Lato"/>
              </a:rPr>
              <a:t> </a:t>
            </a:r>
            <a:endParaRPr b="1" i="0" sz="1600" u="none" cap="none" strike="noStrike">
              <a:solidFill>
                <a:srgbClr val="FF8022"/>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800"/>
              <a:buFont typeface="Arial"/>
              <a:buNone/>
            </a:pPr>
            <a:r>
              <a:t/>
            </a:r>
            <a:endParaRPr b="1" i="0" sz="16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800"/>
              <a:buFont typeface="Arial"/>
              <a:buNone/>
            </a:pPr>
            <a:r>
              <a:rPr b="1" i="0" lang="en-GB" sz="1600" u="none" cap="none" strike="noStrike">
                <a:solidFill>
                  <a:schemeClr val="dk1"/>
                </a:solidFill>
                <a:latin typeface="Lato"/>
                <a:ea typeface="Lato"/>
                <a:cs typeface="Lato"/>
                <a:sym typeface="Lato"/>
              </a:rPr>
              <a:t>You’re likely to  have a </a:t>
            </a:r>
            <a:r>
              <a:rPr b="0" i="0" lang="en-GB" sz="1600" u="none" cap="none" strike="noStrike">
                <a:solidFill>
                  <a:srgbClr val="FF8022"/>
                </a:solidFill>
                <a:latin typeface="Lato Black"/>
                <a:ea typeface="Lato Black"/>
                <a:cs typeface="Lato Black"/>
                <a:sym typeface="Lato Black"/>
              </a:rPr>
              <a:t>PENSION</a:t>
            </a:r>
            <a:r>
              <a:rPr b="1" i="0" lang="en-GB" sz="1600" u="none" cap="none" strike="noStrike">
                <a:solidFill>
                  <a:srgbClr val="FF8022"/>
                </a:solidFill>
                <a:latin typeface="Lato"/>
                <a:ea typeface="Lato"/>
                <a:cs typeface="Lato"/>
                <a:sym typeface="Lato"/>
              </a:rPr>
              <a:t> </a:t>
            </a:r>
            <a:r>
              <a:rPr b="1" i="0" lang="en-GB" sz="1600" u="none" cap="none" strike="noStrike">
                <a:solidFill>
                  <a:schemeClr val="dk1"/>
                </a:solidFill>
                <a:latin typeface="Lato"/>
                <a:ea typeface="Lato"/>
                <a:cs typeface="Lato"/>
                <a:sym typeface="Lato"/>
              </a:rPr>
              <a:t>and may have to </a:t>
            </a:r>
            <a:r>
              <a:rPr b="1" i="0" lang="en-GB" sz="1600" u="none" cap="none" strike="noStrike">
                <a:solidFill>
                  <a:schemeClr val="dk1"/>
                </a:solidFill>
                <a:highlight>
                  <a:schemeClr val="lt1"/>
                </a:highlight>
                <a:latin typeface="Lato"/>
                <a:ea typeface="Lato"/>
                <a:cs typeface="Lato"/>
                <a:sym typeface="Lato"/>
              </a:rPr>
              <a:t>pay back a </a:t>
            </a:r>
            <a:r>
              <a:rPr b="0" i="0" lang="en-GB" sz="1600" u="none" cap="none" strike="noStrike">
                <a:solidFill>
                  <a:srgbClr val="FF8022"/>
                </a:solidFill>
                <a:latin typeface="Lato Black"/>
                <a:ea typeface="Lato Black"/>
                <a:cs typeface="Lato Black"/>
                <a:sym typeface="Lato Black"/>
              </a:rPr>
              <a:t>STUDENT LOAN</a:t>
            </a:r>
            <a:r>
              <a:rPr b="1" i="0" lang="en-GB" sz="1600" u="none" cap="none" strike="noStrike">
                <a:solidFill>
                  <a:schemeClr val="dk1"/>
                </a:solidFill>
                <a:latin typeface="Lato"/>
                <a:ea typeface="Lato"/>
                <a:cs typeface="Lato"/>
                <a:sym typeface="Lato"/>
              </a:rPr>
              <a:t>. </a:t>
            </a:r>
            <a:endParaRPr b="1" i="0" sz="16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g1a5db231f5e_1_648"/>
          <p:cNvSpPr txBox="1"/>
          <p:nvPr/>
        </p:nvSpPr>
        <p:spPr>
          <a:xfrm>
            <a:off x="379375" y="253750"/>
            <a:ext cx="59058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chemeClr val="accent2"/>
                </a:solidFill>
                <a:latin typeface="Lato"/>
                <a:ea typeface="Lato"/>
                <a:cs typeface="Lato"/>
                <a:sym typeface="Lato"/>
              </a:rPr>
              <a:t>Understanding a payslip</a:t>
            </a:r>
            <a:endParaRPr b="1" i="0" sz="2900" u="none" cap="none" strike="noStrike">
              <a:solidFill>
                <a:schemeClr val="accent2"/>
              </a:solidFill>
              <a:latin typeface="Lato"/>
              <a:ea typeface="Lato"/>
              <a:cs typeface="Lato"/>
              <a:sym typeface="Lato"/>
            </a:endParaRPr>
          </a:p>
        </p:txBody>
      </p:sp>
      <p:pic>
        <p:nvPicPr>
          <p:cNvPr id="467" name="Google Shape;467;g1a5db231f5e_1_648"/>
          <p:cNvPicPr preferRelativeResize="0"/>
          <p:nvPr/>
        </p:nvPicPr>
        <p:blipFill rotWithShape="1">
          <a:blip r:embed="rId3">
            <a:alphaModFix/>
          </a:blip>
          <a:srcRect b="17394" l="30423" r="30546" t="26183"/>
          <a:stretch/>
        </p:blipFill>
        <p:spPr>
          <a:xfrm>
            <a:off x="205050" y="1171900"/>
            <a:ext cx="4612939" cy="383777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g1a5db231f5e_1_656"/>
          <p:cNvSpPr txBox="1"/>
          <p:nvPr/>
        </p:nvSpPr>
        <p:spPr>
          <a:xfrm>
            <a:off x="180574" y="328300"/>
            <a:ext cx="60561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chemeClr val="accent2"/>
                </a:solidFill>
                <a:latin typeface="Lato"/>
                <a:ea typeface="Lato"/>
                <a:cs typeface="Lato"/>
                <a:sym typeface="Lato"/>
              </a:rPr>
              <a:t>Starting with taxes </a:t>
            </a:r>
            <a:endParaRPr b="1" i="0" sz="2900" u="none" cap="none" strike="noStrike">
              <a:solidFill>
                <a:schemeClr val="accent2"/>
              </a:solidFill>
              <a:latin typeface="Lato"/>
              <a:ea typeface="Lato"/>
              <a:cs typeface="Lato"/>
              <a:sym typeface="Lato"/>
            </a:endParaRPr>
          </a:p>
        </p:txBody>
      </p:sp>
      <p:sp>
        <p:nvSpPr>
          <p:cNvPr id="473" name="Google Shape;473;g1a5db231f5e_1_656"/>
          <p:cNvSpPr txBox="1"/>
          <p:nvPr>
            <p:ph idx="12" type="sldNum"/>
          </p:nvPr>
        </p:nvSpPr>
        <p:spPr>
          <a:xfrm>
            <a:off x="8686093" y="403673"/>
            <a:ext cx="4596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r>
              <a:rPr lang="en-GB"/>
              <a:t>17</a:t>
            </a:r>
            <a:endParaRPr/>
          </a:p>
        </p:txBody>
      </p:sp>
      <p:pic>
        <p:nvPicPr>
          <p:cNvPr id="474" name="Google Shape;474;g1a5db231f5e_1_656"/>
          <p:cNvPicPr preferRelativeResize="0"/>
          <p:nvPr/>
        </p:nvPicPr>
        <p:blipFill rotWithShape="1">
          <a:blip r:embed="rId3">
            <a:alphaModFix/>
          </a:blip>
          <a:srcRect b="7" l="0" r="0" t="9"/>
          <a:stretch/>
        </p:blipFill>
        <p:spPr>
          <a:xfrm>
            <a:off x="62874" y="1023575"/>
            <a:ext cx="4993777" cy="4119924"/>
          </a:xfrm>
          <a:prstGeom prst="rect">
            <a:avLst/>
          </a:prstGeom>
          <a:noFill/>
          <a:ln>
            <a:noFill/>
          </a:ln>
        </p:spPr>
      </p:pic>
      <p:sp>
        <p:nvSpPr>
          <p:cNvPr id="475" name="Google Shape;475;g1a5db231f5e_1_656"/>
          <p:cNvSpPr txBox="1"/>
          <p:nvPr/>
        </p:nvSpPr>
        <p:spPr>
          <a:xfrm>
            <a:off x="5090965" y="1267772"/>
            <a:ext cx="21066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1600" u="none" cap="none" strike="noStrike">
                <a:solidFill>
                  <a:srgbClr val="FF8022"/>
                </a:solidFill>
                <a:latin typeface="Lato Black"/>
                <a:ea typeface="Lato Black"/>
                <a:cs typeface="Lato Black"/>
                <a:sym typeface="Lato Black"/>
              </a:rPr>
              <a:t>Income tax</a:t>
            </a:r>
            <a:endParaRPr b="1" i="0" sz="1600" u="none" cap="none" strike="noStrike">
              <a:solidFill>
                <a:srgbClr val="FF8022"/>
              </a:solidFill>
              <a:latin typeface="Lato Black"/>
              <a:ea typeface="Lato Black"/>
              <a:cs typeface="Lato Black"/>
              <a:sym typeface="Lato Black"/>
            </a:endParaRPr>
          </a:p>
        </p:txBody>
      </p:sp>
      <p:sp>
        <p:nvSpPr>
          <p:cNvPr id="476" name="Google Shape;476;g1a5db231f5e_1_656"/>
          <p:cNvSpPr txBox="1"/>
          <p:nvPr/>
        </p:nvSpPr>
        <p:spPr>
          <a:xfrm>
            <a:off x="4949400" y="1616725"/>
            <a:ext cx="3891300" cy="9234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0000"/>
              </a:lnSpc>
              <a:spcBef>
                <a:spcPts val="0"/>
              </a:spcBef>
              <a:spcAft>
                <a:spcPts val="0"/>
              </a:spcAft>
              <a:buClr>
                <a:srgbClr val="000000"/>
              </a:buClr>
              <a:buSzPts val="1600"/>
              <a:buFont typeface="Arial"/>
              <a:buChar char="•"/>
            </a:pPr>
            <a:r>
              <a:rPr b="0" i="0" lang="en-GB" sz="1600" u="none" cap="none" strike="noStrike">
                <a:solidFill>
                  <a:schemeClr val="dk1"/>
                </a:solidFill>
                <a:latin typeface="Lato"/>
                <a:ea typeface="Lato"/>
                <a:cs typeface="Lato"/>
                <a:sym typeface="Lato"/>
              </a:rPr>
              <a:t>Used for general public spending</a:t>
            </a:r>
            <a:endParaRPr b="0" i="0" sz="1600" u="none" cap="none" strike="noStrike">
              <a:solidFill>
                <a:srgbClr val="000000"/>
              </a:solidFill>
              <a:latin typeface="Arial"/>
              <a:ea typeface="Arial"/>
              <a:cs typeface="Arial"/>
              <a:sym typeface="Arial"/>
            </a:endParaRPr>
          </a:p>
          <a:p>
            <a:pPr indent="-330200" lvl="0" marL="457200" marR="0" rtl="0" algn="l">
              <a:lnSpc>
                <a:spcPct val="100000"/>
              </a:lnSpc>
              <a:spcBef>
                <a:spcPts val="0"/>
              </a:spcBef>
              <a:spcAft>
                <a:spcPts val="0"/>
              </a:spcAft>
              <a:buClr>
                <a:srgbClr val="000000"/>
              </a:buClr>
              <a:buSzPts val="1600"/>
              <a:buFont typeface="Arial"/>
              <a:buChar char="•"/>
            </a:pPr>
            <a:r>
              <a:rPr b="0" i="0" lang="en-GB" sz="1600" u="none" cap="none" strike="noStrike">
                <a:solidFill>
                  <a:schemeClr val="dk1"/>
                </a:solidFill>
                <a:latin typeface="Lato"/>
                <a:ea typeface="Lato"/>
                <a:cs typeface="Lato"/>
                <a:sym typeface="Lato"/>
              </a:rPr>
              <a:t>The more a person earns, the more they pay</a:t>
            </a:r>
            <a:endParaRPr b="0" i="0" sz="1600" u="none" cap="none" strike="noStrike">
              <a:solidFill>
                <a:schemeClr val="lt2"/>
              </a:solidFill>
              <a:latin typeface="Lato"/>
              <a:ea typeface="Lato"/>
              <a:cs typeface="Lato"/>
              <a:sym typeface="Lato"/>
            </a:endParaRPr>
          </a:p>
        </p:txBody>
      </p:sp>
      <p:sp>
        <p:nvSpPr>
          <p:cNvPr id="477" name="Google Shape;477;g1a5db231f5e_1_656"/>
          <p:cNvSpPr txBox="1"/>
          <p:nvPr/>
        </p:nvSpPr>
        <p:spPr>
          <a:xfrm>
            <a:off x="5056650" y="2398450"/>
            <a:ext cx="38913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600"/>
              <a:buFont typeface="Arial"/>
              <a:buNone/>
            </a:pPr>
            <a:r>
              <a:rPr b="1" i="0" lang="en-GB" sz="1600" u="none" cap="none" strike="noStrike">
                <a:solidFill>
                  <a:schemeClr val="lt2"/>
                </a:solidFill>
                <a:latin typeface="Lato Black"/>
                <a:ea typeface="Lato Black"/>
                <a:cs typeface="Lato Black"/>
                <a:sym typeface="Lato Black"/>
              </a:rPr>
              <a:t>Why is it important to have this tax?</a:t>
            </a:r>
            <a:endParaRPr b="1" i="0" sz="1600" u="none" cap="none" strike="noStrike">
              <a:solidFill>
                <a:schemeClr val="lt2"/>
              </a:solidFill>
              <a:latin typeface="Lato Black"/>
              <a:ea typeface="Lato Black"/>
              <a:cs typeface="Lato Black"/>
              <a:sym typeface="Lato Black"/>
            </a:endParaRPr>
          </a:p>
          <a:p>
            <a:pPr indent="0" lvl="0" marL="0" marR="0" rtl="0" algn="ctr">
              <a:lnSpc>
                <a:spcPct val="100000"/>
              </a:lnSpc>
              <a:spcBef>
                <a:spcPts val="0"/>
              </a:spcBef>
              <a:spcAft>
                <a:spcPts val="0"/>
              </a:spcAft>
              <a:buClr>
                <a:srgbClr val="000000"/>
              </a:buClr>
              <a:buSzPts val="2600"/>
              <a:buFont typeface="Arial"/>
              <a:buNone/>
            </a:pPr>
            <a:r>
              <a:t/>
            </a:r>
            <a:endParaRPr b="1" i="0" sz="1600" u="none" cap="none" strike="noStrike">
              <a:solidFill>
                <a:schemeClr val="lt2"/>
              </a:solidFill>
              <a:latin typeface="Lato Black"/>
              <a:ea typeface="Lato Black"/>
              <a:cs typeface="Lato Black"/>
              <a:sym typeface="Lato Black"/>
            </a:endParaRPr>
          </a:p>
          <a:p>
            <a:pPr indent="0" lvl="0" marL="0" marR="0" rtl="0" algn="ctr">
              <a:lnSpc>
                <a:spcPct val="100000"/>
              </a:lnSpc>
              <a:spcBef>
                <a:spcPts val="0"/>
              </a:spcBef>
              <a:spcAft>
                <a:spcPts val="0"/>
              </a:spcAft>
              <a:buClr>
                <a:srgbClr val="000000"/>
              </a:buClr>
              <a:buSzPts val="2600"/>
              <a:buFont typeface="Arial"/>
              <a:buNone/>
            </a:pPr>
            <a:r>
              <a:t/>
            </a:r>
            <a:endParaRPr b="1" i="0" sz="1600" u="none" cap="none" strike="noStrike">
              <a:solidFill>
                <a:schemeClr val="lt2"/>
              </a:solidFill>
              <a:latin typeface="Lato Black"/>
              <a:ea typeface="Lato Black"/>
              <a:cs typeface="Lato Black"/>
              <a:sym typeface="Lato Black"/>
            </a:endParaRPr>
          </a:p>
        </p:txBody>
      </p:sp>
      <p:sp>
        <p:nvSpPr>
          <p:cNvPr id="478" name="Google Shape;478;g1a5db231f5e_1_656"/>
          <p:cNvSpPr/>
          <p:nvPr/>
        </p:nvSpPr>
        <p:spPr>
          <a:xfrm>
            <a:off x="1091450" y="1447600"/>
            <a:ext cx="745800" cy="225300"/>
          </a:xfrm>
          <a:prstGeom prst="rect">
            <a:avLst/>
          </a:prstGeom>
          <a:solidFill>
            <a:srgbClr val="59595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GB" sz="700" u="none" cap="none" strike="noStrike">
                <a:solidFill>
                  <a:srgbClr val="9E9E9E"/>
                </a:solidFill>
                <a:latin typeface="Arial"/>
                <a:ea typeface="Arial"/>
                <a:cs typeface="Arial"/>
                <a:sym typeface="Arial"/>
              </a:rPr>
              <a:t>Karim</a:t>
            </a:r>
            <a:endParaRPr b="1" i="0" sz="700" u="none" cap="none" strike="noStrike">
              <a:solidFill>
                <a:srgbClr val="9E9E9E"/>
              </a:solidFill>
              <a:latin typeface="Arial"/>
              <a:ea typeface="Arial"/>
              <a:cs typeface="Arial"/>
              <a:sym typeface="Arial"/>
            </a:endParaRPr>
          </a:p>
        </p:txBody>
      </p:sp>
      <p:sp>
        <p:nvSpPr>
          <p:cNvPr id="479" name="Google Shape;479;g1a5db231f5e_1_656"/>
          <p:cNvSpPr/>
          <p:nvPr/>
        </p:nvSpPr>
        <p:spPr>
          <a:xfrm>
            <a:off x="288050" y="3466150"/>
            <a:ext cx="459600" cy="225300"/>
          </a:xfrm>
          <a:prstGeom prst="rect">
            <a:avLst/>
          </a:prstGeom>
          <a:solidFill>
            <a:srgbClr val="59595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GB" sz="700" u="none" cap="none" strike="noStrike">
                <a:solidFill>
                  <a:srgbClr val="9E9E9E"/>
                </a:solidFill>
                <a:latin typeface="Arial"/>
                <a:ea typeface="Arial"/>
                <a:cs typeface="Arial"/>
                <a:sym typeface="Arial"/>
              </a:rPr>
              <a:t>Karim</a:t>
            </a:r>
            <a:endParaRPr b="1" i="0" sz="700" u="none" cap="none" strike="noStrike">
              <a:solidFill>
                <a:srgbClr val="9E9E9E"/>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g1da053489fc_0_19"/>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485" name="Google Shape;485;g1da053489fc_0_19"/>
          <p:cNvSpPr txBox="1"/>
          <p:nvPr/>
        </p:nvSpPr>
        <p:spPr>
          <a:xfrm>
            <a:off x="333000" y="204075"/>
            <a:ext cx="8267400" cy="655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chemeClr val="accent2"/>
                </a:solidFill>
                <a:latin typeface="Lato"/>
                <a:ea typeface="Lato"/>
                <a:cs typeface="Lato"/>
                <a:sym typeface="Lato"/>
              </a:rPr>
              <a:t>How does tax on earnings really work?</a:t>
            </a:r>
            <a:endParaRPr b="1" i="0" sz="2900" u="none" cap="none" strike="noStrike">
              <a:solidFill>
                <a:schemeClr val="accent2"/>
              </a:solidFill>
              <a:latin typeface="Lato"/>
              <a:ea typeface="Lato"/>
              <a:cs typeface="Lato"/>
              <a:sym typeface="Lato"/>
            </a:endParaRPr>
          </a:p>
        </p:txBody>
      </p:sp>
      <p:pic>
        <p:nvPicPr>
          <p:cNvPr descr="Carla explains how to calculate tax on your income. Please note the figures in this video are correct for the tax year 2022-2023." id="486" name="Google Shape;486;g1da053489fc_0_19" title="Carla Hoppe explains how taxes on income work">
            <a:hlinkClick r:id="rId3"/>
          </p:cNvPr>
          <p:cNvPicPr preferRelativeResize="0"/>
          <p:nvPr/>
        </p:nvPicPr>
        <p:blipFill rotWithShape="1">
          <a:blip r:embed="rId4">
            <a:alphaModFix/>
          </a:blip>
          <a:srcRect b="0" l="0" r="0" t="0"/>
          <a:stretch/>
        </p:blipFill>
        <p:spPr>
          <a:xfrm>
            <a:off x="2546538" y="1139850"/>
            <a:ext cx="4050925" cy="2856050"/>
          </a:xfrm>
          <a:prstGeom prst="rect">
            <a:avLst/>
          </a:prstGeom>
          <a:noFill/>
          <a:ln>
            <a:noFill/>
          </a:ln>
        </p:spPr>
      </p:pic>
      <p:sp>
        <p:nvSpPr>
          <p:cNvPr id="487" name="Google Shape;487;g1da053489fc_0_19"/>
          <p:cNvSpPr txBox="1"/>
          <p:nvPr/>
        </p:nvSpPr>
        <p:spPr>
          <a:xfrm>
            <a:off x="994600" y="4124450"/>
            <a:ext cx="65286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GB" sz="1600" u="none" cap="none" strike="noStrike">
                <a:solidFill>
                  <a:srgbClr val="000000"/>
                </a:solidFill>
                <a:latin typeface="Lato"/>
                <a:ea typeface="Lato"/>
                <a:cs typeface="Lato"/>
                <a:sym typeface="Lato"/>
              </a:rPr>
              <a:t>Write down main points you learn while watching the video about income tax and national insurance.</a:t>
            </a:r>
            <a:endParaRPr b="1" i="0" sz="1600" u="none" cap="none" strike="noStrike">
              <a:solidFill>
                <a:srgbClr val="000000"/>
              </a:solidFill>
              <a:latin typeface="Lato"/>
              <a:ea typeface="Lato"/>
              <a:cs typeface="Lato"/>
              <a:sym typeface="Lato"/>
            </a:endParaRPr>
          </a:p>
        </p:txBody>
      </p:sp>
      <p:sp>
        <p:nvSpPr>
          <p:cNvPr id="488" name="Google Shape;488;g1da053489fc_0_19"/>
          <p:cNvSpPr txBox="1"/>
          <p:nvPr/>
        </p:nvSpPr>
        <p:spPr>
          <a:xfrm>
            <a:off x="0" y="4789500"/>
            <a:ext cx="5375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100" u="sng">
                <a:solidFill>
                  <a:schemeClr val="accent2"/>
                </a:solidFill>
                <a:latin typeface="Lato"/>
                <a:ea typeface="Lato"/>
                <a:cs typeface="Lato"/>
                <a:sym typeface="Lato"/>
                <a:hlinkClick r:id="rId5">
                  <a:extLst>
                    <a:ext uri="{A12FA001-AC4F-418D-AE19-62706E023703}">
                      <ahyp:hlinkClr val="tx"/>
                    </a:ext>
                  </a:extLst>
                </a:hlinkClick>
              </a:rPr>
              <a:t>https://www.youtube.com/watch?v=rbLM-8jGki8&amp;t=11s</a:t>
            </a:r>
            <a:r>
              <a:rPr lang="en-GB" sz="1100">
                <a:solidFill>
                  <a:schemeClr val="accent2"/>
                </a:solidFill>
                <a:latin typeface="Lato"/>
                <a:ea typeface="Lato"/>
                <a:cs typeface="Lato"/>
                <a:sym typeface="Lato"/>
              </a:rPr>
              <a:t> </a:t>
            </a:r>
            <a:endParaRPr>
              <a:solidFill>
                <a:schemeClr val="accent2"/>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6"/>
                                        </p:tgtEl>
                                        <p:attrNameLst>
                                          <p:attrName>style.visibility</p:attrName>
                                        </p:attrNameLst>
                                      </p:cBhvr>
                                      <p:to>
                                        <p:strVal val="visible"/>
                                      </p:to>
                                    </p:set>
                                    <p:animEffect filter="fade" transition="in">
                                      <p:cBhvr>
                                        <p:cTn dur="1000"/>
                                        <p:tgtEl>
                                          <p:spTgt spid="4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g1a5db231f5e_1_665"/>
          <p:cNvSpPr txBox="1"/>
          <p:nvPr/>
        </p:nvSpPr>
        <p:spPr>
          <a:xfrm>
            <a:off x="1233750" y="253750"/>
            <a:ext cx="5836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chemeClr val="accent2"/>
                </a:solidFill>
                <a:latin typeface="Lato"/>
                <a:ea typeface="Lato"/>
                <a:cs typeface="Lato"/>
                <a:sym typeface="Lato"/>
              </a:rPr>
              <a:t>Income tax</a:t>
            </a:r>
            <a:endParaRPr b="1" i="0" sz="2900" u="none" cap="none" strike="noStrike">
              <a:solidFill>
                <a:schemeClr val="accent2"/>
              </a:solidFill>
              <a:latin typeface="Lato"/>
              <a:ea typeface="Lato"/>
              <a:cs typeface="Lato"/>
              <a:sym typeface="Lato"/>
            </a:endParaRPr>
          </a:p>
        </p:txBody>
      </p:sp>
      <p:cxnSp>
        <p:nvCxnSpPr>
          <p:cNvPr id="494" name="Google Shape;494;g1a5db231f5e_1_665"/>
          <p:cNvCxnSpPr/>
          <p:nvPr/>
        </p:nvCxnSpPr>
        <p:spPr>
          <a:xfrm>
            <a:off x="5280347" y="1315150"/>
            <a:ext cx="0" cy="3525600"/>
          </a:xfrm>
          <a:prstGeom prst="straightConnector1">
            <a:avLst/>
          </a:prstGeom>
          <a:noFill/>
          <a:ln cap="flat" cmpd="sng" w="9525">
            <a:solidFill>
              <a:schemeClr val="dk2"/>
            </a:solidFill>
            <a:prstDash val="solid"/>
            <a:round/>
            <a:headEnd len="sm" w="sm" type="none"/>
            <a:tailEnd len="sm" w="sm" type="none"/>
          </a:ln>
        </p:spPr>
      </p:cxnSp>
      <p:sp>
        <p:nvSpPr>
          <p:cNvPr id="495" name="Google Shape;495;g1a5db231f5e_1_665"/>
          <p:cNvSpPr txBox="1"/>
          <p:nvPr/>
        </p:nvSpPr>
        <p:spPr>
          <a:xfrm>
            <a:off x="5592800" y="1342900"/>
            <a:ext cx="2729400" cy="2986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sng" cap="none" strike="noStrike">
                <a:solidFill>
                  <a:schemeClr val="lt2"/>
                </a:solidFill>
                <a:latin typeface="Lato Black"/>
                <a:ea typeface="Lato Black"/>
                <a:cs typeface="Lato Black"/>
                <a:sym typeface="Lato Black"/>
              </a:rPr>
              <a:t>Key terms</a:t>
            </a:r>
            <a:endParaRPr b="1" i="0" sz="1400" u="sng" cap="none" strike="noStrike">
              <a:solidFill>
                <a:schemeClr val="lt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2"/>
                </a:solidFill>
                <a:latin typeface="Lato Black"/>
                <a:ea typeface="Lato Black"/>
                <a:cs typeface="Lato Black"/>
                <a:sym typeface="Lato Black"/>
              </a:rPr>
              <a:t>Income tax </a:t>
            </a:r>
            <a:r>
              <a:rPr b="0" i="0" lang="en-GB" sz="1400" u="none" cap="none" strike="noStrike">
                <a:solidFill>
                  <a:schemeClr val="lt2"/>
                </a:solidFill>
                <a:latin typeface="Lato"/>
                <a:ea typeface="Lato"/>
                <a:cs typeface="Lato"/>
                <a:sym typeface="Lato"/>
              </a:rPr>
              <a:t>= tax based on a person's earnings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2"/>
                </a:solidFill>
                <a:latin typeface="Lato Black"/>
                <a:ea typeface="Lato Black"/>
                <a:cs typeface="Lato Black"/>
                <a:sym typeface="Lato Black"/>
              </a:rPr>
              <a:t>Personal allowance </a:t>
            </a:r>
            <a:r>
              <a:rPr b="0" i="0" lang="en-GB" sz="1400" u="none" cap="none" strike="noStrike">
                <a:solidFill>
                  <a:schemeClr val="lt2"/>
                </a:solidFill>
                <a:latin typeface="Lato"/>
                <a:ea typeface="Lato"/>
                <a:cs typeface="Lato"/>
                <a:sym typeface="Lato"/>
              </a:rPr>
              <a:t>= </a:t>
            </a:r>
            <a:r>
              <a:rPr b="1" i="0" lang="en-GB" sz="1400" u="none" cap="none" strike="noStrike">
                <a:solidFill>
                  <a:schemeClr val="accent2"/>
                </a:solidFill>
                <a:latin typeface="Lato"/>
                <a:ea typeface="Lato"/>
                <a:cs typeface="Lato"/>
                <a:sym typeface="Lato"/>
                <a:extLst>
                  <a:ext uri="http://customooxmlschemas.google.com/">
                    <go:slidesCustomData xmlns:go="http://customooxmlschemas.google.com/" textRoundtripDataId="12"/>
                  </a:ext>
                </a:extLst>
              </a:rPr>
              <a:t>£12,570* </a:t>
            </a:r>
            <a:r>
              <a:rPr b="0" i="0" lang="en-GB" sz="1400" u="none" cap="none" strike="noStrike">
                <a:solidFill>
                  <a:schemeClr val="lt2"/>
                </a:solidFill>
                <a:latin typeface="Lato"/>
                <a:ea typeface="Lato"/>
                <a:cs typeface="Lato"/>
                <a:sym typeface="Lato"/>
              </a:rPr>
              <a:t>(</a:t>
            </a:r>
            <a:r>
              <a:rPr b="0" i="0" lang="en-GB" sz="1400" u="none" cap="none" strike="noStrike">
                <a:solidFill>
                  <a:srgbClr val="000000"/>
                </a:solidFill>
                <a:latin typeface="Lato"/>
                <a:ea typeface="Lato"/>
                <a:cs typeface="Lato"/>
                <a:sym typeface="Lato"/>
              </a:rPr>
              <a:t>the amount a person can earn in a year before they pay any tax. </a:t>
            </a:r>
            <a:br>
              <a:rPr b="0" i="0" lang="en-GB" sz="1400" u="none" cap="none" strike="noStrike">
                <a:solidFill>
                  <a:srgbClr val="000000"/>
                </a:solidFill>
                <a:latin typeface="Lato"/>
                <a:ea typeface="Lato"/>
                <a:cs typeface="Lato"/>
                <a:sym typeface="Lato"/>
              </a:rPr>
            </a:br>
            <a:r>
              <a:rPr b="0" i="0" lang="en-GB" sz="1400" u="none" cap="none" strike="noStrike">
                <a:solidFill>
                  <a:srgbClr val="000000"/>
                </a:solidFill>
                <a:latin typeface="Lato"/>
                <a:ea typeface="Lato"/>
                <a:cs typeface="Lato"/>
                <a:sym typeface="Lato"/>
              </a:rPr>
              <a:t>This is </a:t>
            </a:r>
            <a:r>
              <a:rPr b="1" i="0" lang="en-GB" sz="1400" u="none" cap="none" strike="noStrike">
                <a:solidFill>
                  <a:srgbClr val="000000"/>
                </a:solidFill>
                <a:latin typeface="Lato"/>
                <a:ea typeface="Lato"/>
                <a:cs typeface="Lato"/>
                <a:sym typeface="Lato"/>
              </a:rPr>
              <a:t>non-taxable </a:t>
            </a:r>
            <a:r>
              <a:rPr b="0" i="0" lang="en-GB" sz="1400" u="none" cap="none" strike="noStrike">
                <a:solidFill>
                  <a:srgbClr val="000000"/>
                </a:solidFill>
                <a:latin typeface="Lato"/>
                <a:ea typeface="Lato"/>
                <a:cs typeface="Lato"/>
                <a:sym typeface="Lato"/>
              </a:rPr>
              <a:t>earnings)</a:t>
            </a:r>
            <a:r>
              <a:rPr b="0" i="0" lang="en-GB" sz="1400" u="none" cap="none" strike="noStrike">
                <a:solidFill>
                  <a:schemeClr val="lt2"/>
                </a:solidFill>
                <a:latin typeface="Lato"/>
                <a:ea typeface="Lato"/>
                <a:cs typeface="Lato"/>
                <a:sym typeface="Lato"/>
              </a:rPr>
              <a:t> </a:t>
            </a:r>
            <a:endParaRPr b="0" i="0" sz="1400" u="none" cap="none" strike="noStrike">
              <a:solidFill>
                <a:schemeClr val="l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l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2"/>
                </a:solidFill>
                <a:latin typeface="Lato Black"/>
                <a:ea typeface="Lato Black"/>
                <a:cs typeface="Lato Black"/>
                <a:sym typeface="Lato Black"/>
                <a:extLst>
                  <a:ext uri="http://customooxmlschemas.google.com/">
                    <go:slidesCustomData xmlns:go="http://customooxmlschemas.google.com/" textRoundtripDataId="13"/>
                  </a:ext>
                </a:extLst>
              </a:rPr>
              <a:t>Tax rate </a:t>
            </a:r>
            <a:r>
              <a:rPr b="0" i="0" lang="en-GB" sz="1400" u="none" cap="none" strike="noStrike">
                <a:solidFill>
                  <a:schemeClr val="lt2"/>
                </a:solidFill>
                <a:latin typeface="Lato"/>
                <a:ea typeface="Lato"/>
                <a:cs typeface="Lato"/>
                <a:sym typeface="Lato"/>
                <a:extLst>
                  <a:ext uri="http://customooxmlschemas.google.com/">
                    <go:slidesCustomData xmlns:go="http://customooxmlschemas.google.com/" textRoundtripDataId="14"/>
                  </a:ext>
                </a:extLst>
              </a:rPr>
              <a:t>= </a:t>
            </a:r>
            <a:r>
              <a:rPr b="1" i="0" lang="en-GB" sz="1400" u="none" cap="none" strike="noStrike">
                <a:solidFill>
                  <a:schemeClr val="lt2"/>
                </a:solidFill>
                <a:latin typeface="Lato"/>
                <a:ea typeface="Lato"/>
                <a:cs typeface="Lato"/>
                <a:sym typeface="Lato"/>
                <a:extLst>
                  <a:ext uri="http://customooxmlschemas.google.com/">
                    <go:slidesCustomData xmlns:go="http://customooxmlschemas.google.com/" textRoundtripDataId="15"/>
                  </a:ext>
                </a:extLst>
              </a:rPr>
              <a:t>20% (</a:t>
            </a:r>
            <a:r>
              <a:rPr b="1" i="0" lang="en-GB" sz="1400" u="none" cap="none" strike="noStrike">
                <a:solidFill>
                  <a:schemeClr val="lt2"/>
                </a:solidFill>
                <a:highlight>
                  <a:srgbClr val="FFFFFF"/>
                </a:highlight>
                <a:latin typeface="Lato"/>
                <a:ea typeface="Lato"/>
                <a:cs typeface="Lato"/>
                <a:sym typeface="Lato"/>
                <a:extLst>
                  <a:ext uri="http://customooxmlschemas.google.com/">
                    <go:slidesCustomData xmlns:go="http://customooxmlschemas.google.com/" textRoundtripDataId="16"/>
                  </a:ext>
                </a:extLst>
              </a:rPr>
              <a:t>for those earning £12,571 to £50,270)</a:t>
            </a:r>
            <a:endParaRPr b="1" i="0" sz="1400" u="none" cap="none" strike="noStrike">
              <a:solidFill>
                <a:schemeClr val="l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Lato"/>
              <a:ea typeface="Lato"/>
              <a:cs typeface="Lato"/>
              <a:sym typeface="Lato"/>
            </a:endParaRPr>
          </a:p>
        </p:txBody>
      </p:sp>
      <p:sp>
        <p:nvSpPr>
          <p:cNvPr id="496" name="Google Shape;496;g1a5db231f5e_1_665"/>
          <p:cNvSpPr txBox="1"/>
          <p:nvPr>
            <p:ph idx="12" type="sldNum"/>
          </p:nvPr>
        </p:nvSpPr>
        <p:spPr>
          <a:xfrm>
            <a:off x="84480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pic>
        <p:nvPicPr>
          <p:cNvPr id="497" name="Google Shape;497;g1a5db231f5e_1_665"/>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sp>
        <p:nvSpPr>
          <p:cNvPr id="498" name="Google Shape;498;g1a5db231f5e_1_665"/>
          <p:cNvSpPr txBox="1"/>
          <p:nvPr/>
        </p:nvSpPr>
        <p:spPr>
          <a:xfrm>
            <a:off x="137750" y="1950538"/>
            <a:ext cx="4758300" cy="101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Lato Black"/>
                <a:ea typeface="Lato Black"/>
                <a:cs typeface="Lato Black"/>
                <a:sym typeface="Lato Black"/>
              </a:rPr>
              <a:t>Total income tax for the </a:t>
            </a:r>
            <a:r>
              <a:rPr b="0" i="0" lang="en-GB" sz="1800" u="none" cap="none" strike="noStrike">
                <a:solidFill>
                  <a:schemeClr val="lt1"/>
                </a:solidFill>
                <a:latin typeface="Lato Black"/>
                <a:ea typeface="Lato Black"/>
                <a:cs typeface="Lato Black"/>
                <a:sym typeface="Lato Black"/>
                <a:extLst>
                  <a:ext uri="http://customooxmlschemas.google.com/">
                    <go:slidesCustomData xmlns:go="http://customooxmlschemas.google.com/" textRoundtripDataId="17"/>
                  </a:ext>
                </a:extLst>
              </a:rPr>
              <a:t>year</a:t>
            </a:r>
            <a:r>
              <a:rPr b="0" i="0" lang="en-GB" sz="1800" u="none" cap="none" strike="noStrike">
                <a:solidFill>
                  <a:schemeClr val="lt1"/>
                </a:solidFill>
                <a:latin typeface="Lato Black"/>
                <a:ea typeface="Lato Black"/>
                <a:cs typeface="Lato Black"/>
                <a:sym typeface="Lato Black"/>
              </a:rPr>
              <a:t> = </a:t>
            </a:r>
            <a:endParaRPr b="0" i="0" sz="1800" u="none" cap="none" strike="noStrike">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Lato Black"/>
                <a:ea typeface="Lato Black"/>
                <a:cs typeface="Lato Black"/>
                <a:sym typeface="Lato Black"/>
              </a:rPr>
              <a:t>(Income - </a:t>
            </a:r>
            <a:r>
              <a:rPr b="0" i="0" lang="en-GB" sz="1800" u="none" cap="none" strike="noStrike">
                <a:solidFill>
                  <a:schemeClr val="lt1"/>
                </a:solidFill>
                <a:latin typeface="Lato Black"/>
                <a:ea typeface="Lato Black"/>
                <a:cs typeface="Lato Black"/>
                <a:sym typeface="Lato Black"/>
                <a:extLst>
                  <a:ext uri="http://customooxmlschemas.google.com/">
                    <go:slidesCustomData xmlns:go="http://customooxmlschemas.google.com/" textRoundtripDataId="18"/>
                  </a:ext>
                </a:extLst>
              </a:rPr>
              <a:t>Personal</a:t>
            </a:r>
            <a:r>
              <a:rPr b="0" i="0" lang="en-GB" sz="1800" u="none" cap="none" strike="noStrike">
                <a:solidFill>
                  <a:schemeClr val="lt1"/>
                </a:solidFill>
                <a:latin typeface="Lato Black"/>
                <a:ea typeface="Lato Black"/>
                <a:cs typeface="Lato Black"/>
                <a:sym typeface="Lato Black"/>
              </a:rPr>
              <a:t> Allowance) x 0.20 (this represents 20% tax rate)</a:t>
            </a:r>
            <a:endParaRPr b="0" i="0" sz="1600" u="none" cap="none" strike="noStrike">
              <a:solidFill>
                <a:srgbClr val="000000"/>
              </a:solidFill>
              <a:latin typeface="Lato Black"/>
              <a:ea typeface="Lato Black"/>
              <a:cs typeface="Lato Black"/>
              <a:sym typeface="Lato Black"/>
            </a:endParaRPr>
          </a:p>
        </p:txBody>
      </p:sp>
      <p:sp>
        <p:nvSpPr>
          <p:cNvPr id="499" name="Google Shape;499;g1a5db231f5e_1_665"/>
          <p:cNvSpPr txBox="1"/>
          <p:nvPr/>
        </p:nvSpPr>
        <p:spPr>
          <a:xfrm>
            <a:off x="367800" y="1235050"/>
            <a:ext cx="47583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1400"/>
              <a:buFont typeface="Arial"/>
              <a:buNone/>
            </a:pPr>
            <a:r>
              <a:rPr b="1" i="0" lang="en-GB" sz="2200" u="none" cap="none" strike="noStrike">
                <a:solidFill>
                  <a:schemeClr val="lt2"/>
                </a:solidFill>
                <a:latin typeface="Lato Black"/>
                <a:ea typeface="Lato Black"/>
                <a:cs typeface="Lato Black"/>
                <a:sym typeface="Lato Black"/>
              </a:rPr>
              <a:t>Income tax</a:t>
            </a:r>
            <a:endParaRPr b="0" i="0" sz="2200" u="none" cap="none" strike="noStrike">
              <a:solidFill>
                <a:schemeClr val="lt2"/>
              </a:solidFill>
              <a:highlight>
                <a:srgbClr val="CFE2F3"/>
              </a:highlight>
              <a:latin typeface="Lato"/>
              <a:ea typeface="Lato"/>
              <a:cs typeface="Lato"/>
              <a:sym typeface="Lato"/>
            </a:endParaRPr>
          </a:p>
        </p:txBody>
      </p:sp>
      <p:sp>
        <p:nvSpPr>
          <p:cNvPr id="500" name="Google Shape;500;g1a5db231f5e_1_665"/>
          <p:cNvSpPr/>
          <p:nvPr/>
        </p:nvSpPr>
        <p:spPr>
          <a:xfrm>
            <a:off x="137750" y="2100900"/>
            <a:ext cx="4988400" cy="2259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000000"/>
              </a:buClr>
              <a:buSzPts val="1800"/>
              <a:buFont typeface="Arial"/>
              <a:buNone/>
            </a:pPr>
            <a:r>
              <a:rPr b="1" i="0" lang="en-GB" sz="1600" u="none" cap="none" strike="noStrike">
                <a:solidFill>
                  <a:schemeClr val="lt1"/>
                </a:solidFill>
                <a:highlight>
                  <a:schemeClr val="accent2"/>
                </a:highlight>
                <a:latin typeface="Lato"/>
                <a:ea typeface="Lato"/>
                <a:cs typeface="Lato"/>
                <a:sym typeface="Lato"/>
              </a:rPr>
              <a:t>Income tax is PROGRESSIVE</a:t>
            </a:r>
            <a:r>
              <a:rPr b="1" i="1" lang="en-GB" sz="1600" u="none" cap="none" strike="noStrike">
                <a:solidFill>
                  <a:schemeClr val="lt1"/>
                </a:solidFill>
                <a:highlight>
                  <a:schemeClr val="accent2"/>
                </a:highlight>
                <a:latin typeface="Lato"/>
                <a:ea typeface="Lato"/>
                <a:cs typeface="Lato"/>
                <a:sym typeface="Lato"/>
              </a:rPr>
              <a:t>. </a:t>
            </a:r>
            <a:r>
              <a:rPr b="1" i="0" lang="en-GB" sz="1600" u="none" cap="none" strike="noStrike">
                <a:solidFill>
                  <a:schemeClr val="lt1"/>
                </a:solidFill>
                <a:highlight>
                  <a:schemeClr val="accent2"/>
                </a:highlight>
                <a:latin typeface="Lato"/>
                <a:ea typeface="Lato"/>
                <a:cs typeface="Lato"/>
                <a:sym typeface="Lato"/>
              </a:rPr>
              <a:t>When a person earns more income they go up a tax band so their rate of tax on each extra pound goes up. The key is that when a person gets paid over a certain amount they only pay the higher level of tax on any money that sits in the new band.</a:t>
            </a:r>
            <a:endParaRPr b="1" i="0" sz="1600" u="none" cap="none" strike="noStrike">
              <a:solidFill>
                <a:schemeClr val="lt1"/>
              </a:solidFill>
              <a:highlight>
                <a:schemeClr val="accent2"/>
              </a:highlight>
              <a:latin typeface="Lato"/>
              <a:ea typeface="Lato"/>
              <a:cs typeface="Lato"/>
              <a:sym typeface="Lato"/>
            </a:endParaRPr>
          </a:p>
          <a:p>
            <a:pPr indent="0" lvl="0" marL="0" marR="0" rtl="0" algn="l">
              <a:lnSpc>
                <a:spcPct val="115000"/>
              </a:lnSpc>
              <a:spcBef>
                <a:spcPts val="0"/>
              </a:spcBef>
              <a:spcAft>
                <a:spcPts val="0"/>
              </a:spcAft>
              <a:buClr>
                <a:srgbClr val="000000"/>
              </a:buClr>
              <a:buSzPts val="1800"/>
              <a:buFont typeface="Arial"/>
              <a:buNone/>
            </a:pPr>
            <a:r>
              <a:t/>
            </a:r>
            <a:endParaRPr b="1" i="0" sz="1600" u="none" cap="none" strike="noStrike">
              <a:solidFill>
                <a:schemeClr val="lt1"/>
              </a:solidFill>
              <a:highlight>
                <a:schemeClr val="accent2"/>
              </a:highlight>
              <a:latin typeface="Lato"/>
              <a:ea typeface="Lato"/>
              <a:cs typeface="Lato"/>
              <a:sym typeface="Lato"/>
            </a:endParaRPr>
          </a:p>
          <a:p>
            <a:pPr indent="0" lvl="0" marL="0" marR="0" rtl="0" algn="l">
              <a:lnSpc>
                <a:spcPct val="115000"/>
              </a:lnSpc>
              <a:spcBef>
                <a:spcPts val="0"/>
              </a:spcBef>
              <a:spcAft>
                <a:spcPts val="0"/>
              </a:spcAft>
              <a:buClr>
                <a:srgbClr val="000000"/>
              </a:buClr>
              <a:buSzPts val="1800"/>
              <a:buFont typeface="Arial"/>
              <a:buNone/>
            </a:pPr>
            <a:r>
              <a:rPr b="1" i="0" lang="en-GB" sz="1600" u="none" cap="none" strike="noStrike">
                <a:solidFill>
                  <a:schemeClr val="lt1"/>
                </a:solidFill>
                <a:highlight>
                  <a:schemeClr val="accent2"/>
                </a:highlight>
                <a:latin typeface="Lato"/>
                <a:ea typeface="Lato"/>
                <a:cs typeface="Lato"/>
                <a:sym typeface="Lato"/>
              </a:rPr>
              <a:t>We’ll see this in action later!</a:t>
            </a:r>
            <a:endParaRPr b="1" i="0" sz="1600" u="none" cap="none" strike="noStrike">
              <a:solidFill>
                <a:schemeClr val="lt1"/>
              </a:solidFill>
              <a:highlight>
                <a:schemeClr val="accent2"/>
              </a:highlight>
              <a:latin typeface="Lato"/>
              <a:ea typeface="Lato"/>
              <a:cs typeface="Lato"/>
              <a:sym typeface="Lato"/>
            </a:endParaRPr>
          </a:p>
        </p:txBody>
      </p:sp>
      <p:sp>
        <p:nvSpPr>
          <p:cNvPr id="501" name="Google Shape;501;g1a5db231f5e_1_665"/>
          <p:cNvSpPr txBox="1"/>
          <p:nvPr/>
        </p:nvSpPr>
        <p:spPr>
          <a:xfrm>
            <a:off x="48150" y="4733150"/>
            <a:ext cx="389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Lato"/>
                <a:ea typeface="Lato"/>
                <a:cs typeface="Lato"/>
                <a:sym typeface="Lato"/>
              </a:rPr>
              <a:t>*For tax years 6 April 2022-26</a:t>
            </a:r>
            <a:endParaRPr b="0" i="0" sz="1200" u="none" cap="none" strike="noStrike">
              <a:solidFill>
                <a:srgbClr val="000000"/>
              </a:solidFill>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g1a5db231f5e_1_1174"/>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2</a:t>
            </a:r>
            <a:endParaRPr>
              <a:latin typeface="Lato"/>
              <a:ea typeface="Lato"/>
              <a:cs typeface="Lato"/>
              <a:sym typeface="Lato"/>
            </a:endParaRPr>
          </a:p>
        </p:txBody>
      </p:sp>
      <p:sp>
        <p:nvSpPr>
          <p:cNvPr id="307" name="Google Shape;307;g1a5db231f5e_1_1174"/>
          <p:cNvSpPr txBox="1"/>
          <p:nvPr>
            <p:ph type="ctrTitle"/>
          </p:nvPr>
        </p:nvSpPr>
        <p:spPr>
          <a:xfrm>
            <a:off x="379375" y="253750"/>
            <a:ext cx="7731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b="0" i="0" sz="2900" u="none" cap="none" strike="noStrike">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Unit outline</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lt1"/>
              </a:solidFill>
              <a:latin typeface="Lato"/>
              <a:ea typeface="Lato"/>
              <a:cs typeface="Lato"/>
              <a:sym typeface="Lato"/>
            </a:endParaRPr>
          </a:p>
        </p:txBody>
      </p:sp>
      <p:graphicFrame>
        <p:nvGraphicFramePr>
          <p:cNvPr id="308" name="Google Shape;308;g1a5db231f5e_1_1174"/>
          <p:cNvGraphicFramePr/>
          <p:nvPr/>
        </p:nvGraphicFramePr>
        <p:xfrm>
          <a:off x="871975" y="1721850"/>
          <a:ext cx="3000000" cy="3000000"/>
        </p:xfrm>
        <a:graphic>
          <a:graphicData uri="http://schemas.openxmlformats.org/drawingml/2006/table">
            <a:tbl>
              <a:tblPr>
                <a:noFill/>
                <a:tableStyleId>{CA21E993-05B6-4D26-9C55-1D8316C9B291}</a:tableStyleId>
              </a:tblPr>
              <a:tblGrid>
                <a:gridCol w="1206500"/>
                <a:gridCol w="1206500"/>
                <a:gridCol w="1206500"/>
                <a:gridCol w="1206500"/>
                <a:gridCol w="1206500"/>
                <a:gridCol w="1206500"/>
              </a:tblGrid>
              <a:tr h="381000">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Session 1</a:t>
                      </a:r>
                      <a:endParaRPr b="1" sz="1400" u="none" cap="none" strike="noStrike">
                        <a:solidFill>
                          <a:schemeClr val="dk1"/>
                        </a:solidFill>
                        <a:latin typeface="Lato"/>
                        <a:ea typeface="Lato"/>
                        <a:cs typeface="Lato"/>
                        <a:sym typeface="Lato"/>
                      </a:endParaRPr>
                    </a:p>
                  </a:txBody>
                  <a:tcPr marT="91425" marB="91425" marR="91425" marL="91425">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solidFill>
                      <a:schemeClr val="accent2"/>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Session 2</a:t>
                      </a:r>
                      <a:endParaRPr b="1" sz="1400" u="none" cap="none" strike="noStrike">
                        <a:solidFill>
                          <a:schemeClr val="dk1"/>
                        </a:solidFill>
                        <a:latin typeface="Lato"/>
                        <a:ea typeface="Lato"/>
                        <a:cs typeface="Lato"/>
                        <a:sym typeface="Lato"/>
                      </a:endParaRPr>
                    </a:p>
                  </a:txBody>
                  <a:tcPr marT="91425" marB="91425" marR="91425" marL="91425">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solidFill>
                      <a:srgbClr val="F9CB9C"/>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Session 3</a:t>
                      </a:r>
                      <a:endParaRPr b="1" sz="1400" u="none" cap="none" strike="noStrike">
                        <a:solidFill>
                          <a:schemeClr val="dk1"/>
                        </a:solidFill>
                        <a:latin typeface="Lato"/>
                        <a:ea typeface="Lato"/>
                        <a:cs typeface="Lato"/>
                        <a:sym typeface="Lato"/>
                      </a:endParaRPr>
                    </a:p>
                  </a:txBody>
                  <a:tcPr marT="91425" marB="91425" marR="91425" marL="91425">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solidFill>
                      <a:srgbClr val="F9CB9C"/>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Session 4</a:t>
                      </a:r>
                      <a:endParaRPr b="1" sz="1400" u="none" cap="none" strike="noStrike">
                        <a:solidFill>
                          <a:schemeClr val="dk1"/>
                        </a:solidFill>
                        <a:latin typeface="Lato"/>
                        <a:ea typeface="Lato"/>
                        <a:cs typeface="Lato"/>
                        <a:sym typeface="Lato"/>
                      </a:endParaRPr>
                    </a:p>
                  </a:txBody>
                  <a:tcPr marT="91425" marB="91425" marR="91425" marL="91425">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solidFill>
                      <a:srgbClr val="F9CB9C"/>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Session 5</a:t>
                      </a:r>
                      <a:endParaRPr b="1" sz="1400" u="none" cap="none" strike="noStrike">
                        <a:solidFill>
                          <a:schemeClr val="dk1"/>
                        </a:solidFill>
                        <a:latin typeface="Lato"/>
                        <a:ea typeface="Lato"/>
                        <a:cs typeface="Lato"/>
                        <a:sym typeface="Lato"/>
                      </a:endParaRPr>
                    </a:p>
                  </a:txBody>
                  <a:tcPr marT="91425" marB="91425" marR="91425" marL="91425">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solidFill>
                      <a:srgbClr val="F9CB9C"/>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Session 6</a:t>
                      </a:r>
                      <a:endParaRPr b="1" sz="1400" u="none" cap="none" strike="noStrike">
                        <a:solidFill>
                          <a:schemeClr val="dk1"/>
                        </a:solidFill>
                        <a:latin typeface="Lato"/>
                        <a:ea typeface="Lato"/>
                        <a:cs typeface="Lato"/>
                        <a:sym typeface="Lato"/>
                      </a:endParaRPr>
                    </a:p>
                  </a:txBody>
                  <a:tcPr marT="91425" marB="91425" marR="91425" marL="91425">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solidFill>
                      <a:srgbClr val="F9CB9C"/>
                    </a:solidFill>
                  </a:tcPr>
                </a:tc>
              </a:tr>
              <a:tr h="381000">
                <a:tc>
                  <a:txBody>
                    <a:bodyPr/>
                    <a:lstStyle/>
                    <a:p>
                      <a:pPr indent="0" lvl="0" marL="0" marR="0" rtl="0" algn="l">
                        <a:lnSpc>
                          <a:spcPct val="115000"/>
                        </a:lnSpc>
                        <a:spcBef>
                          <a:spcPts val="0"/>
                        </a:spcBef>
                        <a:spcAft>
                          <a:spcPts val="0"/>
                        </a:spcAft>
                        <a:buClr>
                          <a:srgbClr val="000000"/>
                        </a:buClr>
                        <a:buSzPts val="1400"/>
                        <a:buFont typeface="Arial"/>
                        <a:buNone/>
                      </a:pPr>
                      <a:r>
                        <a:rPr b="1" lang="en-GB" sz="1400" u="none" cap="none" strike="noStrike">
                          <a:solidFill>
                            <a:schemeClr val="accent2"/>
                          </a:solidFill>
                          <a:latin typeface="Lato"/>
                          <a:ea typeface="Lato"/>
                          <a:cs typeface="Lato"/>
                          <a:sym typeface="Lato"/>
                        </a:rPr>
                        <a:t>Take home pay </a:t>
                      </a:r>
                      <a:endParaRPr b="1" sz="1400" u="none" cap="none" strike="noStrike">
                        <a:solidFill>
                          <a:schemeClr val="accent2"/>
                        </a:solidFill>
                        <a:latin typeface="Lato"/>
                        <a:ea typeface="Lato"/>
                        <a:cs typeface="Lato"/>
                        <a:sym typeface="Lato"/>
                      </a:endParaRPr>
                    </a:p>
                  </a:txBody>
                  <a:tcPr marT="63500" marB="63500" marR="63500" marL="63500">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solidFill>
                      <a:schemeClr val="lt1"/>
                    </a:solidFill>
                  </a:tcPr>
                </a:tc>
                <a:tc>
                  <a:txBody>
                    <a:bodyPr/>
                    <a:lstStyle/>
                    <a:p>
                      <a:pPr indent="0" lvl="0" marL="0" marR="0" rtl="0" algn="l">
                        <a:lnSpc>
                          <a:spcPct val="115000"/>
                        </a:lnSpc>
                        <a:spcBef>
                          <a:spcPts val="0"/>
                        </a:spcBef>
                        <a:spcAft>
                          <a:spcPts val="0"/>
                        </a:spcAft>
                        <a:buClr>
                          <a:srgbClr val="000000"/>
                        </a:buClr>
                        <a:buSzPts val="1400"/>
                        <a:buFont typeface="Arial"/>
                        <a:buNone/>
                      </a:pPr>
                      <a:r>
                        <a:rPr lang="en-GB" sz="1400" u="none" cap="none" strike="noStrike">
                          <a:latin typeface="Lato"/>
                          <a:ea typeface="Lato"/>
                          <a:cs typeface="Lato"/>
                          <a:sym typeface="Lato"/>
                        </a:rPr>
                        <a:t>Budgeting for the future</a:t>
                      </a:r>
                      <a:endParaRPr b="0" sz="1400" u="none" cap="none" strike="noStrike">
                        <a:latin typeface="Lato"/>
                        <a:ea typeface="Lato"/>
                        <a:cs typeface="Lato"/>
                        <a:sym typeface="Lato"/>
                      </a:endParaRPr>
                    </a:p>
                  </a:txBody>
                  <a:tcPr marT="63500" marB="63500" marR="63500" marL="63500">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solidFill>
                      <a:schemeClr val="lt1"/>
                    </a:solidFill>
                  </a:tcPr>
                </a:tc>
                <a:tc>
                  <a:txBody>
                    <a:bodyPr/>
                    <a:lstStyle/>
                    <a:p>
                      <a:pPr indent="0" lvl="0" marL="0" marR="0" rtl="0" algn="l">
                        <a:lnSpc>
                          <a:spcPct val="115000"/>
                        </a:lnSpc>
                        <a:spcBef>
                          <a:spcPts val="0"/>
                        </a:spcBef>
                        <a:spcAft>
                          <a:spcPts val="0"/>
                        </a:spcAft>
                        <a:buClr>
                          <a:srgbClr val="000000"/>
                        </a:buClr>
                        <a:buSzPts val="1400"/>
                        <a:buFont typeface="Arial"/>
                        <a:buNone/>
                      </a:pPr>
                      <a:r>
                        <a:rPr b="0" lang="en-GB" sz="1400" u="none" cap="none" strike="noStrike">
                          <a:latin typeface="Lato"/>
                          <a:ea typeface="Lato"/>
                          <a:cs typeface="Lato"/>
                          <a:sym typeface="Lato"/>
                        </a:rPr>
                        <a:t> Savings</a:t>
                      </a:r>
                      <a:endParaRPr b="0" sz="1400" u="none" cap="none" strike="noStrike">
                        <a:latin typeface="Lato"/>
                        <a:ea typeface="Lato"/>
                        <a:cs typeface="Lato"/>
                        <a:sym typeface="Lato"/>
                      </a:endParaRPr>
                    </a:p>
                  </a:txBody>
                  <a:tcPr marT="63500" marB="63500" marR="63500" marL="63500">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solidFill>
                      <a:schemeClr val="lt1"/>
                    </a:solidFill>
                  </a:tcPr>
                </a:tc>
                <a:tc>
                  <a:txBody>
                    <a:bodyPr/>
                    <a:lstStyle/>
                    <a:p>
                      <a:pPr indent="0" lvl="0" marL="0" marR="0" rtl="0" algn="l">
                        <a:lnSpc>
                          <a:spcPct val="115000"/>
                        </a:lnSpc>
                        <a:spcBef>
                          <a:spcPts val="0"/>
                        </a:spcBef>
                        <a:spcAft>
                          <a:spcPts val="0"/>
                        </a:spcAft>
                        <a:buClr>
                          <a:srgbClr val="000000"/>
                        </a:buClr>
                        <a:buSzPts val="1400"/>
                        <a:buFont typeface="Arial"/>
                        <a:buNone/>
                      </a:pPr>
                      <a:r>
                        <a:rPr lang="en-GB" sz="1400" u="none" cap="none" strike="noStrike">
                          <a:latin typeface="Lato"/>
                          <a:ea typeface="Lato"/>
                          <a:cs typeface="Lato"/>
                          <a:sym typeface="Lato"/>
                        </a:rPr>
                        <a:t>Investing for the long term</a:t>
                      </a:r>
                      <a:endParaRPr b="0" sz="1400" u="none" cap="none" strike="noStrike">
                        <a:latin typeface="Lato"/>
                        <a:ea typeface="Lato"/>
                        <a:cs typeface="Lato"/>
                        <a:sym typeface="Lato"/>
                      </a:endParaRPr>
                    </a:p>
                  </a:txBody>
                  <a:tcPr marT="63500" marB="63500" marR="63500" marL="63500">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solidFill>
                      <a:schemeClr val="lt1"/>
                    </a:solidFill>
                  </a:tcPr>
                </a:tc>
                <a:tc>
                  <a:txBody>
                    <a:bodyPr/>
                    <a:lstStyle/>
                    <a:p>
                      <a:pPr indent="0" lvl="0" marL="0" marR="0" rtl="0" algn="l">
                        <a:lnSpc>
                          <a:spcPct val="115000"/>
                        </a:lnSpc>
                        <a:spcBef>
                          <a:spcPts val="0"/>
                        </a:spcBef>
                        <a:spcAft>
                          <a:spcPts val="0"/>
                        </a:spcAft>
                        <a:buClr>
                          <a:srgbClr val="000000"/>
                        </a:buClr>
                        <a:buSzPts val="1400"/>
                        <a:buFont typeface="Arial"/>
                        <a:buNone/>
                      </a:pPr>
                      <a:r>
                        <a:rPr lang="en-GB" sz="1400" u="none" cap="none" strike="noStrike">
                          <a:latin typeface="Lato"/>
                          <a:ea typeface="Lato"/>
                          <a:cs typeface="Lato"/>
                          <a:sym typeface="Lato"/>
                        </a:rPr>
                        <a:t>Insurance </a:t>
                      </a:r>
                      <a:endParaRPr b="0" sz="1400" u="none" cap="none" strike="noStrike">
                        <a:latin typeface="Lato"/>
                        <a:ea typeface="Lato"/>
                        <a:cs typeface="Lato"/>
                        <a:sym typeface="Lato"/>
                      </a:endParaRPr>
                    </a:p>
                  </a:txBody>
                  <a:tcPr marT="63500" marB="63500" marR="63500" marL="63500">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Lato"/>
                          <a:ea typeface="Lato"/>
                          <a:cs typeface="Lato"/>
                          <a:sym typeface="Lato"/>
                        </a:rPr>
                        <a:t>Decision making - investment exercise</a:t>
                      </a:r>
                      <a:endParaRPr b="0" sz="1400" u="none" cap="none" strike="noStrike">
                        <a:solidFill>
                          <a:schemeClr val="dk1"/>
                        </a:solidFill>
                        <a:latin typeface="Lato"/>
                        <a:ea typeface="Lato"/>
                        <a:cs typeface="Lato"/>
                        <a:sym typeface="Lato"/>
                      </a:endParaRPr>
                    </a:p>
                  </a:txBody>
                  <a:tcPr marT="91425" marB="91425" marR="91425" marL="91425">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g1a5db231f5e_1_677"/>
          <p:cNvSpPr txBox="1"/>
          <p:nvPr/>
        </p:nvSpPr>
        <p:spPr>
          <a:xfrm>
            <a:off x="379374" y="253750"/>
            <a:ext cx="60561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chemeClr val="accent2"/>
                </a:solidFill>
                <a:latin typeface="Lato"/>
                <a:ea typeface="Lato"/>
                <a:cs typeface="Lato"/>
                <a:sym typeface="Lato"/>
              </a:rPr>
              <a:t>Starting with your taxes </a:t>
            </a:r>
            <a:endParaRPr b="1" i="0" sz="2900" u="none" cap="none" strike="noStrike">
              <a:solidFill>
                <a:schemeClr val="accent2"/>
              </a:solidFill>
              <a:latin typeface="Lato"/>
              <a:ea typeface="Lato"/>
              <a:cs typeface="Lato"/>
              <a:sym typeface="Lato"/>
            </a:endParaRPr>
          </a:p>
        </p:txBody>
      </p:sp>
      <p:sp>
        <p:nvSpPr>
          <p:cNvPr id="507" name="Google Shape;507;g1a5db231f5e_1_677"/>
          <p:cNvSpPr txBox="1"/>
          <p:nvPr/>
        </p:nvSpPr>
        <p:spPr>
          <a:xfrm>
            <a:off x="5306787" y="1781585"/>
            <a:ext cx="2862900" cy="1847100"/>
          </a:xfrm>
          <a:prstGeom prst="rect">
            <a:avLst/>
          </a:prstGeom>
          <a:noFill/>
          <a:ln>
            <a:noFill/>
          </a:ln>
        </p:spPr>
        <p:txBody>
          <a:bodyPr anchorCtr="0" anchor="t" bIns="91425" lIns="91425" spcFirstLastPara="1" rIns="91425" wrap="square" tIns="91425">
            <a:spAutoFit/>
          </a:bodyPr>
          <a:lstStyle/>
          <a:p>
            <a:pPr indent="-285750" lvl="0" marL="425450" marR="0" rtl="0" algn="l">
              <a:lnSpc>
                <a:spcPct val="100000"/>
              </a:lnSpc>
              <a:spcBef>
                <a:spcPts val="0"/>
              </a:spcBef>
              <a:spcAft>
                <a:spcPts val="0"/>
              </a:spcAft>
              <a:buClr>
                <a:schemeClr val="lt1"/>
              </a:buClr>
              <a:buSzPts val="1400"/>
              <a:buFont typeface="Arial"/>
              <a:buChar char="•"/>
            </a:pPr>
            <a:r>
              <a:rPr b="1" i="0" lang="en-GB" sz="1300" u="none" cap="none" strike="noStrike">
                <a:solidFill>
                  <a:schemeClr val="lt1"/>
                </a:solidFill>
                <a:latin typeface="Lato"/>
                <a:ea typeface="Lato"/>
                <a:cs typeface="Lato"/>
                <a:sym typeface="Lato"/>
                <a:extLst>
                  <a:ext uri="http://customooxmlschemas.google.com/">
                    <go:slidesCustomData xmlns:go="http://customooxmlschemas.google.com/" textRoundtripDataId="19"/>
                  </a:ext>
                </a:extLst>
              </a:rPr>
              <a:t>Paid on earnings</a:t>
            </a:r>
            <a:endParaRPr b="1" i="0" sz="1400" u="none" cap="none" strike="noStrike">
              <a:solidFill>
                <a:schemeClr val="lt1"/>
              </a:solidFill>
              <a:latin typeface="Arial"/>
              <a:ea typeface="Arial"/>
              <a:cs typeface="Arial"/>
              <a:sym typeface="Arial"/>
            </a:endParaRPr>
          </a:p>
          <a:p>
            <a:pPr indent="-285750" lvl="0" marL="425450" marR="0" rtl="0" algn="l">
              <a:lnSpc>
                <a:spcPct val="100000"/>
              </a:lnSpc>
              <a:spcBef>
                <a:spcPts val="0"/>
              </a:spcBef>
              <a:spcAft>
                <a:spcPts val="0"/>
              </a:spcAft>
              <a:buClr>
                <a:schemeClr val="lt1"/>
              </a:buClr>
              <a:buSzPts val="1400"/>
              <a:buFont typeface="Arial"/>
              <a:buChar char="•"/>
            </a:pPr>
            <a:r>
              <a:rPr b="1" i="0" lang="en-GB" sz="1300" u="none" cap="none" strike="noStrike">
                <a:solidFill>
                  <a:schemeClr val="lt1"/>
                </a:solidFill>
                <a:latin typeface="Lato"/>
                <a:ea typeface="Lato"/>
                <a:cs typeface="Lato"/>
                <a:sym typeface="Lato"/>
              </a:rPr>
              <a:t>Used for general public spending</a:t>
            </a:r>
            <a:endParaRPr b="1" i="0" sz="1300" u="none" cap="none" strike="noStrike">
              <a:solidFill>
                <a:schemeClr val="lt1"/>
              </a:solidFill>
              <a:latin typeface="Lato"/>
              <a:ea typeface="Lato"/>
              <a:cs typeface="Lato"/>
              <a:sym typeface="Lato"/>
              <a:extLst>
                <a:ext uri="http://customooxmlschemas.google.com/">
                  <go:slidesCustomData xmlns:go="http://customooxmlschemas.google.com/" textRoundtripDataId="20"/>
                </a:ext>
              </a:extLst>
            </a:endParaRPr>
          </a:p>
          <a:p>
            <a:pPr indent="-285750" lvl="0" marL="425450" marR="0" rtl="0" algn="l">
              <a:lnSpc>
                <a:spcPct val="100000"/>
              </a:lnSpc>
              <a:spcBef>
                <a:spcPts val="0"/>
              </a:spcBef>
              <a:spcAft>
                <a:spcPts val="0"/>
              </a:spcAft>
              <a:buClr>
                <a:schemeClr val="lt1"/>
              </a:buClr>
              <a:buSzPts val="1400"/>
              <a:buFont typeface="Arial"/>
              <a:buChar char="•"/>
            </a:pPr>
            <a:r>
              <a:rPr b="1" i="0" lang="en-GB" sz="1300" u="none" cap="none" strike="noStrike">
                <a:solidFill>
                  <a:schemeClr val="lt1"/>
                </a:solidFill>
                <a:latin typeface="Lato"/>
                <a:ea typeface="Lato"/>
                <a:cs typeface="Lato"/>
                <a:sym typeface="Lato"/>
                <a:extLst>
                  <a:ext uri="http://customooxmlschemas.google.com/">
                    <go:slidesCustomData xmlns:go="http://customooxmlschemas.google.com/" textRoundtripDataId="21"/>
                  </a:ext>
                </a:extLst>
              </a:rPr>
              <a:t>The more you earn, the more you pay (to a point)</a:t>
            </a:r>
            <a:endParaRPr b="1" i="0" sz="1300" u="none" cap="none" strike="noStrike">
              <a:solidFill>
                <a:schemeClr val="lt1"/>
              </a:solidFill>
              <a:latin typeface="Lato"/>
              <a:ea typeface="Lato"/>
              <a:cs typeface="Lato"/>
              <a:sym typeface="Lato"/>
            </a:endParaRPr>
          </a:p>
          <a:p>
            <a:pPr indent="-285750" lvl="0" marL="425450" marR="0" rtl="0" algn="l">
              <a:lnSpc>
                <a:spcPct val="100000"/>
              </a:lnSpc>
              <a:spcBef>
                <a:spcPts val="0"/>
              </a:spcBef>
              <a:spcAft>
                <a:spcPts val="0"/>
              </a:spcAft>
              <a:buClr>
                <a:schemeClr val="lt1"/>
              </a:buClr>
              <a:buSzPts val="1400"/>
              <a:buFont typeface="Arial"/>
              <a:buChar char="•"/>
            </a:pPr>
            <a:r>
              <a:rPr b="1" i="0" lang="en-GB" sz="1300" u="none" cap="none" strike="noStrike">
                <a:solidFill>
                  <a:schemeClr val="lt1"/>
                </a:solidFill>
                <a:latin typeface="Lato"/>
                <a:ea typeface="Lato"/>
                <a:cs typeface="Lato"/>
                <a:sym typeface="Lato"/>
              </a:rPr>
              <a:t>You need a minimum 35 years of paying this to qualify for a state pension</a:t>
            </a:r>
            <a:endParaRPr b="1" i="0" sz="1300" u="none" cap="none" strike="noStrike">
              <a:solidFill>
                <a:schemeClr val="lt1"/>
              </a:solidFill>
              <a:latin typeface="Lato"/>
              <a:ea typeface="Lato"/>
              <a:cs typeface="Lato"/>
              <a:sym typeface="Lato"/>
            </a:endParaRPr>
          </a:p>
        </p:txBody>
      </p:sp>
      <p:sp>
        <p:nvSpPr>
          <p:cNvPr id="508" name="Google Shape;508;g1a5db231f5e_1_677"/>
          <p:cNvSpPr txBox="1"/>
          <p:nvPr>
            <p:ph idx="12" type="sldNum"/>
          </p:nvPr>
        </p:nvSpPr>
        <p:spPr>
          <a:xfrm>
            <a:off x="8622793" y="399098"/>
            <a:ext cx="4596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r>
              <a:rPr lang="en-GB"/>
              <a:t>20</a:t>
            </a:r>
            <a:endParaRPr/>
          </a:p>
        </p:txBody>
      </p:sp>
      <p:pic>
        <p:nvPicPr>
          <p:cNvPr id="509" name="Google Shape;509;g1a5db231f5e_1_677"/>
          <p:cNvPicPr preferRelativeResize="0"/>
          <p:nvPr/>
        </p:nvPicPr>
        <p:blipFill rotWithShape="1">
          <a:blip r:embed="rId3">
            <a:alphaModFix/>
          </a:blip>
          <a:srcRect b="7" l="0" r="0" t="9"/>
          <a:stretch/>
        </p:blipFill>
        <p:spPr>
          <a:xfrm>
            <a:off x="-1" y="1023575"/>
            <a:ext cx="4993777" cy="4119924"/>
          </a:xfrm>
          <a:prstGeom prst="rect">
            <a:avLst/>
          </a:prstGeom>
          <a:noFill/>
          <a:ln>
            <a:noFill/>
          </a:ln>
        </p:spPr>
      </p:pic>
      <p:sp>
        <p:nvSpPr>
          <p:cNvPr id="510" name="Google Shape;510;g1a5db231f5e_1_677"/>
          <p:cNvSpPr txBox="1"/>
          <p:nvPr/>
        </p:nvSpPr>
        <p:spPr>
          <a:xfrm>
            <a:off x="5054729" y="1455225"/>
            <a:ext cx="28629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2200" u="none" cap="none" strike="noStrike">
                <a:solidFill>
                  <a:schemeClr val="accent2"/>
                </a:solidFill>
                <a:latin typeface="Lato Black"/>
                <a:ea typeface="Lato Black"/>
                <a:cs typeface="Lato Black"/>
                <a:sym typeface="Lato Black"/>
              </a:rPr>
              <a:t>National Insurance</a:t>
            </a:r>
            <a:endParaRPr b="1" i="0" sz="2200" u="none" cap="none" strike="noStrike">
              <a:solidFill>
                <a:schemeClr val="accent2"/>
              </a:solidFill>
              <a:latin typeface="Lato Black"/>
              <a:ea typeface="Lato Black"/>
              <a:cs typeface="Lato Black"/>
              <a:sym typeface="Lato Black"/>
            </a:endParaRPr>
          </a:p>
        </p:txBody>
      </p:sp>
      <p:sp>
        <p:nvSpPr>
          <p:cNvPr id="511" name="Google Shape;511;g1a5db231f5e_1_677"/>
          <p:cNvSpPr txBox="1"/>
          <p:nvPr/>
        </p:nvSpPr>
        <p:spPr>
          <a:xfrm>
            <a:off x="4970000" y="1916925"/>
            <a:ext cx="3819600" cy="9234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0000"/>
              </a:lnSpc>
              <a:spcBef>
                <a:spcPts val="0"/>
              </a:spcBef>
              <a:spcAft>
                <a:spcPts val="0"/>
              </a:spcAft>
              <a:buClr>
                <a:srgbClr val="262A33"/>
              </a:buClr>
              <a:buSzPts val="1600"/>
              <a:buFont typeface="Lato"/>
              <a:buChar char="●"/>
            </a:pPr>
            <a:r>
              <a:rPr b="0" i="0" lang="en-GB" sz="1600" u="none" cap="none" strike="noStrike">
                <a:solidFill>
                  <a:srgbClr val="262A33"/>
                </a:solidFill>
                <a:latin typeface="Lato"/>
                <a:ea typeface="Lato"/>
                <a:cs typeface="Lato"/>
                <a:sym typeface="Lato"/>
              </a:rPr>
              <a:t>Used for general public spending</a:t>
            </a:r>
            <a:endParaRPr b="0" i="0" sz="1600" u="none" cap="none" strike="noStrike">
              <a:solidFill>
                <a:srgbClr val="000000"/>
              </a:solidFill>
              <a:latin typeface="Lato"/>
              <a:ea typeface="Lato"/>
              <a:cs typeface="Lato"/>
              <a:sym typeface="Lato"/>
            </a:endParaRPr>
          </a:p>
          <a:p>
            <a:pPr indent="-330200" lvl="0" marL="457200" marR="0" rtl="0" algn="l">
              <a:lnSpc>
                <a:spcPct val="100000"/>
              </a:lnSpc>
              <a:spcBef>
                <a:spcPts val="0"/>
              </a:spcBef>
              <a:spcAft>
                <a:spcPts val="0"/>
              </a:spcAft>
              <a:buClr>
                <a:srgbClr val="262A33"/>
              </a:buClr>
              <a:buSzPts val="1600"/>
              <a:buFont typeface="Lato"/>
              <a:buChar char="●"/>
            </a:pPr>
            <a:r>
              <a:rPr b="0" i="0" lang="en-GB" sz="1600" u="none" cap="none" strike="noStrike">
                <a:solidFill>
                  <a:srgbClr val="262A33"/>
                </a:solidFill>
                <a:latin typeface="Lato"/>
                <a:ea typeface="Lato"/>
                <a:cs typeface="Lato"/>
                <a:sym typeface="Lato"/>
              </a:rPr>
              <a:t>The more a person earns, the more they pay</a:t>
            </a:r>
            <a:r>
              <a:rPr b="0" i="0" lang="en-GB" sz="1600" u="none" cap="none" strike="noStrike">
                <a:solidFill>
                  <a:srgbClr val="000000"/>
                </a:solidFill>
                <a:latin typeface="Lato"/>
                <a:ea typeface="Lato"/>
                <a:cs typeface="Lato"/>
                <a:sym typeface="Lato"/>
              </a:rPr>
              <a:t> </a:t>
            </a:r>
            <a:r>
              <a:rPr b="0" i="0" lang="en-GB" sz="1600" u="none" cap="none" strike="noStrike">
                <a:solidFill>
                  <a:srgbClr val="262A33"/>
                </a:solidFill>
                <a:latin typeface="Lato"/>
                <a:ea typeface="Lato"/>
                <a:cs typeface="Lato"/>
                <a:sym typeface="Lato"/>
              </a:rPr>
              <a:t>(to a point)</a:t>
            </a:r>
            <a:endParaRPr b="0" i="0" sz="1600" u="none" cap="none" strike="noStrike">
              <a:solidFill>
                <a:srgbClr val="262A33"/>
              </a:solidFill>
              <a:latin typeface="Lato"/>
              <a:ea typeface="Lato"/>
              <a:cs typeface="Lato"/>
              <a:sym typeface="Lato"/>
            </a:endParaRPr>
          </a:p>
        </p:txBody>
      </p:sp>
      <p:sp>
        <p:nvSpPr>
          <p:cNvPr id="512" name="Google Shape;512;g1a5db231f5e_1_677"/>
          <p:cNvSpPr/>
          <p:nvPr/>
        </p:nvSpPr>
        <p:spPr>
          <a:xfrm>
            <a:off x="1022475" y="1455225"/>
            <a:ext cx="745800" cy="225300"/>
          </a:xfrm>
          <a:prstGeom prst="rect">
            <a:avLst/>
          </a:prstGeom>
          <a:solidFill>
            <a:srgbClr val="59595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GB" sz="700" u="none" cap="none" strike="noStrike">
                <a:solidFill>
                  <a:srgbClr val="9E9E9E"/>
                </a:solidFill>
                <a:latin typeface="Arial"/>
                <a:ea typeface="Arial"/>
                <a:cs typeface="Arial"/>
                <a:sym typeface="Arial"/>
              </a:rPr>
              <a:t>Karim</a:t>
            </a:r>
            <a:endParaRPr b="1" i="0" sz="700" u="none" cap="none" strike="noStrike">
              <a:solidFill>
                <a:srgbClr val="9E9E9E"/>
              </a:solidFill>
              <a:latin typeface="Arial"/>
              <a:ea typeface="Arial"/>
              <a:cs typeface="Arial"/>
              <a:sym typeface="Arial"/>
            </a:endParaRPr>
          </a:p>
        </p:txBody>
      </p:sp>
      <p:sp>
        <p:nvSpPr>
          <p:cNvPr id="513" name="Google Shape;513;g1a5db231f5e_1_677"/>
          <p:cNvSpPr/>
          <p:nvPr/>
        </p:nvSpPr>
        <p:spPr>
          <a:xfrm>
            <a:off x="288050" y="3466150"/>
            <a:ext cx="459600" cy="225300"/>
          </a:xfrm>
          <a:prstGeom prst="rect">
            <a:avLst/>
          </a:prstGeom>
          <a:solidFill>
            <a:srgbClr val="59595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GB" sz="700" u="none" cap="none" strike="noStrike">
                <a:solidFill>
                  <a:srgbClr val="9E9E9E"/>
                </a:solidFill>
                <a:latin typeface="Arial"/>
                <a:ea typeface="Arial"/>
                <a:cs typeface="Arial"/>
                <a:sym typeface="Arial"/>
              </a:rPr>
              <a:t>Karim</a:t>
            </a:r>
            <a:endParaRPr b="1" i="0" sz="700" u="none" cap="none" strike="noStrike">
              <a:solidFill>
                <a:srgbClr val="9E9E9E"/>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g1a5db231f5e_1_686"/>
          <p:cNvSpPr/>
          <p:nvPr/>
        </p:nvSpPr>
        <p:spPr>
          <a:xfrm>
            <a:off x="3327625" y="956650"/>
            <a:ext cx="5816400" cy="41868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g1a5db231f5e_1_686"/>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r>
              <a:rPr lang="en-GB"/>
              <a:t>21</a:t>
            </a:r>
            <a:endParaRPr/>
          </a:p>
        </p:txBody>
      </p:sp>
      <p:sp>
        <p:nvSpPr>
          <p:cNvPr id="520" name="Google Shape;520;g1a5db231f5e_1_686"/>
          <p:cNvSpPr txBox="1"/>
          <p:nvPr/>
        </p:nvSpPr>
        <p:spPr>
          <a:xfrm>
            <a:off x="3563125" y="4450375"/>
            <a:ext cx="53454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0" i="0" lang="en-GB" sz="1200" u="none" cap="none" strike="noStrike">
                <a:solidFill>
                  <a:srgbClr val="FF8022"/>
                </a:solidFill>
                <a:latin typeface="Lato Black"/>
                <a:ea typeface="Lato Black"/>
                <a:cs typeface="Lato Black"/>
                <a:sym typeface="Lato Black"/>
              </a:rPr>
              <a:t>Top tip! If you cannot memorise your National Insurance number make a note and keep it in a safe place,</a:t>
            </a:r>
            <a:endParaRPr b="0" i="0" sz="1200" u="none" cap="none" strike="noStrike">
              <a:solidFill>
                <a:srgbClr val="000000"/>
              </a:solidFill>
              <a:latin typeface="Lato"/>
              <a:ea typeface="Lato"/>
              <a:cs typeface="Lato"/>
              <a:sym typeface="Lato"/>
            </a:endParaRPr>
          </a:p>
        </p:txBody>
      </p:sp>
      <p:pic>
        <p:nvPicPr>
          <p:cNvPr id="521" name="Google Shape;521;g1a5db231f5e_1_686"/>
          <p:cNvPicPr preferRelativeResize="0"/>
          <p:nvPr/>
        </p:nvPicPr>
        <p:blipFill rotWithShape="1">
          <a:blip r:embed="rId3">
            <a:alphaModFix/>
          </a:blip>
          <a:srcRect b="0" l="0" r="0" t="0"/>
          <a:stretch/>
        </p:blipFill>
        <p:spPr>
          <a:xfrm>
            <a:off x="360375" y="1180138"/>
            <a:ext cx="2600325" cy="1762125"/>
          </a:xfrm>
          <a:prstGeom prst="rect">
            <a:avLst/>
          </a:prstGeom>
          <a:noFill/>
          <a:ln>
            <a:noFill/>
          </a:ln>
        </p:spPr>
      </p:pic>
      <p:sp>
        <p:nvSpPr>
          <p:cNvPr id="522" name="Google Shape;522;g1a5db231f5e_1_686"/>
          <p:cNvSpPr txBox="1"/>
          <p:nvPr/>
        </p:nvSpPr>
        <p:spPr>
          <a:xfrm>
            <a:off x="3545825" y="1219050"/>
            <a:ext cx="5168700" cy="30168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0000"/>
              </a:lnSpc>
              <a:spcBef>
                <a:spcPts val="0"/>
              </a:spcBef>
              <a:spcAft>
                <a:spcPts val="0"/>
              </a:spcAft>
              <a:buClr>
                <a:schemeClr val="lt1"/>
              </a:buClr>
              <a:buSzPts val="1600"/>
              <a:buFont typeface="Lato"/>
              <a:buChar char="●"/>
            </a:pPr>
            <a:r>
              <a:rPr b="0" i="0" lang="en-GB" sz="1600" u="none" cap="none" strike="noStrike">
                <a:solidFill>
                  <a:schemeClr val="lt1"/>
                </a:solidFill>
                <a:latin typeface="Lato"/>
                <a:ea typeface="Lato"/>
                <a:cs typeface="Lato"/>
                <a:sym typeface="Lato"/>
              </a:rPr>
              <a:t>A NI number is like a personal account number with the government and it NEVER </a:t>
            </a:r>
            <a:r>
              <a:rPr b="0" i="0" lang="en-GB" sz="1600" u="none" cap="none" strike="noStrike">
                <a:solidFill>
                  <a:schemeClr val="lt1"/>
                </a:solidFill>
                <a:latin typeface="Lato"/>
                <a:ea typeface="Lato"/>
                <a:cs typeface="Lato"/>
                <a:sym typeface="Lato"/>
                <a:extLst>
                  <a:ext uri="http://customooxmlschemas.google.com/">
                    <go:slidesCustomData xmlns:go="http://customooxmlschemas.google.com/" textRoundtripDataId="22"/>
                  </a:ext>
                </a:extLst>
              </a:rPr>
              <a:t>changes</a:t>
            </a:r>
            <a:endParaRPr b="0" i="0" sz="1600" u="none" cap="none" strike="noStrike">
              <a:solidFill>
                <a:schemeClr val="lt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Lato"/>
              <a:ea typeface="Lato"/>
              <a:cs typeface="Lato"/>
              <a:sym typeface="Lato"/>
            </a:endParaRPr>
          </a:p>
          <a:p>
            <a:pPr indent="-330200" lvl="0" marL="457200" marR="0" rtl="0" algn="l">
              <a:lnSpc>
                <a:spcPct val="100000"/>
              </a:lnSpc>
              <a:spcBef>
                <a:spcPts val="0"/>
              </a:spcBef>
              <a:spcAft>
                <a:spcPts val="0"/>
              </a:spcAft>
              <a:buClr>
                <a:schemeClr val="lt1"/>
              </a:buClr>
              <a:buSzPts val="1600"/>
              <a:buFont typeface="Lato"/>
              <a:buChar char="●"/>
            </a:pPr>
            <a:r>
              <a:rPr b="0" i="0" lang="en-GB" sz="1600" u="none" cap="none" strike="noStrike">
                <a:solidFill>
                  <a:schemeClr val="lt1"/>
                </a:solidFill>
                <a:latin typeface="Lato"/>
                <a:ea typeface="Lato"/>
                <a:cs typeface="Lato"/>
                <a:sym typeface="Lato"/>
              </a:rPr>
              <a:t>The number is needed for different applications e.g. when starting a job, if claiming benefits and taking a mortgage out. The list goes on! </a:t>
            </a:r>
            <a:endParaRPr b="0" i="0" sz="1600" u="none" cap="none" strike="noStrike">
              <a:solidFill>
                <a:schemeClr val="lt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Lato"/>
              <a:ea typeface="Lato"/>
              <a:cs typeface="Lato"/>
              <a:sym typeface="Lato"/>
            </a:endParaRPr>
          </a:p>
          <a:p>
            <a:pPr indent="-330200" lvl="0" marL="457200" marR="0" rtl="0" algn="l">
              <a:lnSpc>
                <a:spcPct val="100000"/>
              </a:lnSpc>
              <a:spcBef>
                <a:spcPts val="0"/>
              </a:spcBef>
              <a:spcAft>
                <a:spcPts val="0"/>
              </a:spcAft>
              <a:buClr>
                <a:schemeClr val="lt1"/>
              </a:buClr>
              <a:buSzPts val="1600"/>
              <a:buFont typeface="Lato"/>
              <a:buChar char="●"/>
            </a:pPr>
            <a:r>
              <a:rPr b="0" i="0" lang="en-GB" sz="1600" u="none" cap="none" strike="noStrike">
                <a:solidFill>
                  <a:schemeClr val="lt1"/>
                </a:solidFill>
                <a:latin typeface="Lato"/>
                <a:ea typeface="Lato"/>
                <a:cs typeface="Lato"/>
                <a:sym typeface="Lato"/>
              </a:rPr>
              <a:t>Everyone pays National Insurance when they’re</a:t>
            </a:r>
            <a:r>
              <a:rPr b="0" i="0" lang="en-GB" sz="1600" u="none" cap="none" strike="noStrike">
                <a:solidFill>
                  <a:schemeClr val="lt1"/>
                </a:solidFill>
                <a:latin typeface="Lato"/>
                <a:ea typeface="Lato"/>
                <a:cs typeface="Lato"/>
                <a:sym typeface="Lato"/>
                <a:extLst>
                  <a:ext uri="http://customooxmlschemas.google.com/">
                    <go:slidesCustomData xmlns:go="http://customooxmlschemas.google.com/" textRoundtripDataId="23"/>
                  </a:ext>
                </a:extLst>
              </a:rPr>
              <a:t> over 16 years old and earn or have self-employed profits over </a:t>
            </a:r>
            <a:r>
              <a:rPr b="1" i="0" lang="en-GB" sz="1600" u="none" cap="none" strike="noStrike">
                <a:solidFill>
                  <a:schemeClr val="lt1"/>
                </a:solidFill>
                <a:latin typeface="Lato"/>
                <a:ea typeface="Lato"/>
                <a:cs typeface="Lato"/>
                <a:sym typeface="Lato"/>
                <a:extLst>
                  <a:ext uri="http://customooxmlschemas.google.com/">
                    <go:slidesCustomData xmlns:go="http://customooxmlschemas.google.com/" textRoundtripDataId="24"/>
                  </a:ext>
                </a:extLst>
              </a:rPr>
              <a:t>a </a:t>
            </a:r>
            <a:r>
              <a:rPr b="1" i="0" lang="en-GB" sz="1600" u="none" cap="none" strike="noStrike">
                <a:solidFill>
                  <a:schemeClr val="lt1"/>
                </a:solidFill>
                <a:latin typeface="Lato"/>
                <a:ea typeface="Lato"/>
                <a:cs typeface="Lato"/>
                <a:sym typeface="Lato"/>
                <a:extLst>
                  <a:ext uri="http://customooxmlschemas.google.com/">
                    <go:slidesCustomData xmlns:go="http://customooxmlschemas.google.com/" textRoundtripDataId="25"/>
                  </a:ext>
                </a:extLst>
              </a:rPr>
              <a:t>certain amount,</a:t>
            </a:r>
            <a:r>
              <a:rPr b="0" i="0" lang="en-GB" sz="1600" u="none" cap="none" strike="noStrike">
                <a:solidFill>
                  <a:schemeClr val="lt1"/>
                </a:solidFill>
                <a:latin typeface="Lato"/>
                <a:ea typeface="Lato"/>
                <a:cs typeface="Lato"/>
                <a:sym typeface="Lato"/>
                <a:extLst>
                  <a:ext uri="http://customooxmlschemas.google.com/">
                    <go:slidesCustomData xmlns:go="http://customooxmlschemas.google.com/" textRoundtripDataId="26"/>
                  </a:ext>
                </a:extLst>
              </a:rPr>
              <a:t> called a </a:t>
            </a:r>
            <a:r>
              <a:rPr b="1" i="0" lang="en-GB" sz="1600" u="none" cap="none" strike="noStrike">
                <a:solidFill>
                  <a:schemeClr val="lt1"/>
                </a:solidFill>
                <a:latin typeface="Lato"/>
                <a:ea typeface="Lato"/>
                <a:cs typeface="Lato"/>
                <a:sym typeface="Lato"/>
                <a:extLst>
                  <a:ext uri="http://customooxmlschemas.google.com/">
                    <go:slidesCustomData xmlns:go="http://customooxmlschemas.google.com/" textRoundtripDataId="27"/>
                  </a:ext>
                </a:extLst>
              </a:rPr>
              <a:t>threshold</a:t>
            </a:r>
            <a:r>
              <a:rPr b="0" i="0" lang="en-GB" sz="1600" u="none" cap="none" strike="noStrike">
                <a:solidFill>
                  <a:schemeClr val="lt1"/>
                </a:solidFill>
                <a:latin typeface="Lato"/>
                <a:ea typeface="Lato"/>
                <a:cs typeface="Lato"/>
                <a:sym typeface="Lato"/>
                <a:extLst>
                  <a:ext uri="http://customooxmlschemas.google.com/">
                    <go:slidesCustomData xmlns:go="http://customooxmlschemas.google.com/" textRoundtripDataId="28"/>
                  </a:ext>
                </a:extLst>
              </a:rPr>
              <a:t>.</a:t>
            </a:r>
            <a:endParaRPr b="0" i="0" sz="1600" u="none" cap="none" strike="noStrike">
              <a:solidFill>
                <a:schemeClr val="lt1"/>
              </a:solidFill>
              <a:latin typeface="Lato"/>
              <a:ea typeface="Lato"/>
              <a:cs typeface="Lato"/>
              <a:sym typeface="Lato"/>
              <a:extLst>
                <a:ext uri="http://customooxmlschemas.google.com/">
                  <go:slidesCustomData xmlns:go="http://customooxmlschemas.google.com/" textRoundtripDataId="29"/>
                </a:ext>
              </a:extLst>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Lato"/>
              <a:ea typeface="Lato"/>
              <a:cs typeface="Lato"/>
              <a:sym typeface="Lato"/>
            </a:endParaRPr>
          </a:p>
        </p:txBody>
      </p:sp>
      <p:sp>
        <p:nvSpPr>
          <p:cNvPr id="523" name="Google Shape;523;g1a5db231f5e_1_686"/>
          <p:cNvSpPr txBox="1"/>
          <p:nvPr/>
        </p:nvSpPr>
        <p:spPr>
          <a:xfrm>
            <a:off x="84675" y="3092225"/>
            <a:ext cx="2846400" cy="923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Lato"/>
                <a:ea typeface="Lato"/>
                <a:cs typeface="Lato"/>
                <a:sym typeface="Lato"/>
              </a:rPr>
              <a:t>Did you know? </a:t>
            </a:r>
            <a:endParaRPr b="1" i="0" sz="1200" u="none" cap="none" strike="noStrike">
              <a:solidFill>
                <a:schemeClr val="dk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Lato"/>
                <a:ea typeface="Lato"/>
                <a:cs typeface="Lato"/>
                <a:sym typeface="Lato"/>
              </a:rPr>
              <a:t>Until 2011 cards were issued. </a:t>
            </a:r>
            <a:endParaRPr b="1" i="0" sz="1200" u="none" cap="none" strike="noStrike">
              <a:solidFill>
                <a:schemeClr val="dk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Lato"/>
                <a:ea typeface="Lato"/>
                <a:cs typeface="Lato"/>
                <a:sym typeface="Lato"/>
              </a:rPr>
              <a:t>Now,  a letter is sent in the post just ahead of a person’s 16th birthday!</a:t>
            </a:r>
            <a:endParaRPr b="1" i="0" sz="1200" u="none" cap="none" strike="noStrike">
              <a:solidFill>
                <a:schemeClr val="dk1"/>
              </a:solidFill>
              <a:latin typeface="Lato"/>
              <a:ea typeface="Lato"/>
              <a:cs typeface="Lato"/>
              <a:sym typeface="Lato"/>
            </a:endParaRPr>
          </a:p>
        </p:txBody>
      </p:sp>
      <p:sp>
        <p:nvSpPr>
          <p:cNvPr id="524" name="Google Shape;524;g1a5db231f5e_1_686"/>
          <p:cNvSpPr txBox="1"/>
          <p:nvPr/>
        </p:nvSpPr>
        <p:spPr>
          <a:xfrm>
            <a:off x="424850" y="339700"/>
            <a:ext cx="8339100" cy="516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1" i="0" lang="en-GB" sz="2900" u="none" cap="none" strike="noStrike">
                <a:solidFill>
                  <a:schemeClr val="accent2"/>
                </a:solidFill>
                <a:latin typeface="Lato"/>
                <a:ea typeface="Lato"/>
                <a:cs typeface="Lato"/>
                <a:sym typeface="Lato"/>
              </a:rPr>
              <a:t>What is National Insurance (NI) all about?</a:t>
            </a:r>
            <a:endParaRPr b="1" i="0" sz="2900" u="none" cap="none" strike="noStrike">
              <a:solidFill>
                <a:schemeClr val="accent2"/>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2">
                                            <p:txEl>
                                              <p:pRg end="0" st="0"/>
                                            </p:txEl>
                                          </p:spTgt>
                                        </p:tgtEl>
                                        <p:attrNameLst>
                                          <p:attrName>style.visibility</p:attrName>
                                        </p:attrNameLst>
                                      </p:cBhvr>
                                      <p:to>
                                        <p:strVal val="visible"/>
                                      </p:to>
                                    </p:set>
                                    <p:animEffect filter="fade" transition="in">
                                      <p:cBhvr>
                                        <p:cTn dur="1000"/>
                                        <p:tgtEl>
                                          <p:spTgt spid="52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2">
                                            <p:txEl>
                                              <p:pRg end="1" st="1"/>
                                            </p:txEl>
                                          </p:spTgt>
                                        </p:tgtEl>
                                        <p:attrNameLst>
                                          <p:attrName>style.visibility</p:attrName>
                                        </p:attrNameLst>
                                      </p:cBhvr>
                                      <p:to>
                                        <p:strVal val="visible"/>
                                      </p:to>
                                    </p:set>
                                    <p:animEffect filter="fade" transition="in">
                                      <p:cBhvr>
                                        <p:cTn dur="1000"/>
                                        <p:tgtEl>
                                          <p:spTgt spid="52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2">
                                            <p:txEl>
                                              <p:pRg end="2" st="2"/>
                                            </p:txEl>
                                          </p:spTgt>
                                        </p:tgtEl>
                                        <p:attrNameLst>
                                          <p:attrName>style.visibility</p:attrName>
                                        </p:attrNameLst>
                                      </p:cBhvr>
                                      <p:to>
                                        <p:strVal val="visible"/>
                                      </p:to>
                                    </p:set>
                                    <p:animEffect filter="fade" transition="in">
                                      <p:cBhvr>
                                        <p:cTn dur="1000"/>
                                        <p:tgtEl>
                                          <p:spTgt spid="52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2">
                                            <p:txEl>
                                              <p:pRg end="3" st="3"/>
                                            </p:txEl>
                                          </p:spTgt>
                                        </p:tgtEl>
                                        <p:attrNameLst>
                                          <p:attrName>style.visibility</p:attrName>
                                        </p:attrNameLst>
                                      </p:cBhvr>
                                      <p:to>
                                        <p:strVal val="visible"/>
                                      </p:to>
                                    </p:set>
                                    <p:animEffect filter="fade" transition="in">
                                      <p:cBhvr>
                                        <p:cTn dur="1000"/>
                                        <p:tgtEl>
                                          <p:spTgt spid="52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2">
                                            <p:txEl>
                                              <p:pRg end="4" st="4"/>
                                            </p:txEl>
                                          </p:spTgt>
                                        </p:tgtEl>
                                        <p:attrNameLst>
                                          <p:attrName>style.visibility</p:attrName>
                                        </p:attrNameLst>
                                      </p:cBhvr>
                                      <p:to>
                                        <p:strVal val="visible"/>
                                      </p:to>
                                    </p:set>
                                    <p:animEffect filter="fade" transition="in">
                                      <p:cBhvr>
                                        <p:cTn dur="1000"/>
                                        <p:tgtEl>
                                          <p:spTgt spid="52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2">
                                            <p:txEl>
                                              <p:pRg end="5" st="5"/>
                                            </p:txEl>
                                          </p:spTgt>
                                        </p:tgtEl>
                                        <p:attrNameLst>
                                          <p:attrName>style.visibility</p:attrName>
                                        </p:attrNameLst>
                                      </p:cBhvr>
                                      <p:to>
                                        <p:strVal val="visible"/>
                                      </p:to>
                                    </p:set>
                                    <p:animEffect filter="fade" transition="in">
                                      <p:cBhvr>
                                        <p:cTn dur="1000"/>
                                        <p:tgtEl>
                                          <p:spTgt spid="522">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2">
                                            <p:txEl>
                                              <p:pRg end="6" st="6"/>
                                            </p:txEl>
                                          </p:spTgt>
                                        </p:tgtEl>
                                        <p:attrNameLst>
                                          <p:attrName>style.visibility</p:attrName>
                                        </p:attrNameLst>
                                      </p:cBhvr>
                                      <p:to>
                                        <p:strVal val="visible"/>
                                      </p:to>
                                    </p:set>
                                    <p:animEffect filter="fade" transition="in">
                                      <p:cBhvr>
                                        <p:cTn dur="1000"/>
                                        <p:tgtEl>
                                          <p:spTgt spid="522">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2">
                                            <p:txEl>
                                              <p:pRg end="7" st="7"/>
                                            </p:txEl>
                                          </p:spTgt>
                                        </p:tgtEl>
                                        <p:attrNameLst>
                                          <p:attrName>style.visibility</p:attrName>
                                        </p:attrNameLst>
                                      </p:cBhvr>
                                      <p:to>
                                        <p:strVal val="visible"/>
                                      </p:to>
                                    </p:set>
                                    <p:animEffect filter="fade" transition="in">
                                      <p:cBhvr>
                                        <p:cTn dur="1000"/>
                                        <p:tgtEl>
                                          <p:spTgt spid="522">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g1a5db231f5e_1_696"/>
          <p:cNvSpPr txBox="1"/>
          <p:nvPr/>
        </p:nvSpPr>
        <p:spPr>
          <a:xfrm>
            <a:off x="379374" y="253750"/>
            <a:ext cx="60561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chemeClr val="accent2"/>
                </a:solidFill>
                <a:latin typeface="Lato"/>
                <a:ea typeface="Lato"/>
                <a:cs typeface="Lato"/>
                <a:sym typeface="Lato"/>
              </a:rPr>
              <a:t>Other deductions </a:t>
            </a:r>
            <a:endParaRPr b="1" i="0" sz="2600" u="none" cap="none" strike="noStrike">
              <a:solidFill>
                <a:schemeClr val="accent2"/>
              </a:solidFill>
              <a:latin typeface="Lato"/>
              <a:ea typeface="Lato"/>
              <a:cs typeface="Lato"/>
              <a:sym typeface="Lato"/>
            </a:endParaRPr>
          </a:p>
        </p:txBody>
      </p:sp>
      <p:sp>
        <p:nvSpPr>
          <p:cNvPr id="530" name="Google Shape;530;g1a5db231f5e_1_696"/>
          <p:cNvSpPr txBox="1"/>
          <p:nvPr>
            <p:ph idx="12" type="sldNum"/>
          </p:nvPr>
        </p:nvSpPr>
        <p:spPr>
          <a:xfrm>
            <a:off x="8686093" y="403673"/>
            <a:ext cx="4596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r>
              <a:rPr lang="en-GB"/>
              <a:t>22</a:t>
            </a:r>
            <a:endParaRPr/>
          </a:p>
        </p:txBody>
      </p:sp>
      <p:pic>
        <p:nvPicPr>
          <p:cNvPr id="531" name="Google Shape;531;g1a5db231f5e_1_696"/>
          <p:cNvPicPr preferRelativeResize="0"/>
          <p:nvPr/>
        </p:nvPicPr>
        <p:blipFill rotWithShape="1">
          <a:blip r:embed="rId3">
            <a:alphaModFix/>
          </a:blip>
          <a:srcRect b="7" l="0" r="0" t="9"/>
          <a:stretch/>
        </p:blipFill>
        <p:spPr>
          <a:xfrm>
            <a:off x="-1" y="1023575"/>
            <a:ext cx="4993777" cy="4119924"/>
          </a:xfrm>
          <a:prstGeom prst="rect">
            <a:avLst/>
          </a:prstGeom>
          <a:noFill/>
          <a:ln>
            <a:noFill/>
          </a:ln>
        </p:spPr>
      </p:pic>
      <p:sp>
        <p:nvSpPr>
          <p:cNvPr id="532" name="Google Shape;532;g1a5db231f5e_1_696"/>
          <p:cNvSpPr txBox="1"/>
          <p:nvPr/>
        </p:nvSpPr>
        <p:spPr>
          <a:xfrm>
            <a:off x="4993775" y="1310101"/>
            <a:ext cx="21066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2200" u="none" cap="none" strike="noStrike">
                <a:solidFill>
                  <a:schemeClr val="accent2"/>
                </a:solidFill>
                <a:latin typeface="Lato Black"/>
                <a:ea typeface="Lato Black"/>
                <a:cs typeface="Lato Black"/>
                <a:sym typeface="Lato Black"/>
              </a:rPr>
              <a:t>Pensions</a:t>
            </a:r>
            <a:endParaRPr b="1" i="0" sz="2200" u="none" cap="none" strike="noStrike">
              <a:solidFill>
                <a:schemeClr val="accent2"/>
              </a:solidFill>
              <a:latin typeface="Lato Black"/>
              <a:ea typeface="Lato Black"/>
              <a:cs typeface="Lato Black"/>
              <a:sym typeface="Lato Black"/>
            </a:endParaRPr>
          </a:p>
        </p:txBody>
      </p:sp>
      <p:sp>
        <p:nvSpPr>
          <p:cNvPr id="533" name="Google Shape;533;g1a5db231f5e_1_696"/>
          <p:cNvSpPr txBox="1"/>
          <p:nvPr/>
        </p:nvSpPr>
        <p:spPr>
          <a:xfrm>
            <a:off x="4807725" y="1689825"/>
            <a:ext cx="4175700" cy="2913300"/>
          </a:xfrm>
          <a:prstGeom prst="rect">
            <a:avLst/>
          </a:prstGeom>
          <a:noFill/>
          <a:ln>
            <a:noFill/>
          </a:ln>
        </p:spPr>
        <p:txBody>
          <a:bodyPr anchorCtr="0" anchor="t" bIns="91425" lIns="91425" spcFirstLastPara="1" rIns="91425" wrap="square" tIns="91425">
            <a:spAutoFit/>
          </a:bodyPr>
          <a:lstStyle/>
          <a:p>
            <a:pPr indent="-304800" lvl="0" marL="457200" marR="0" rtl="0" algn="l">
              <a:lnSpc>
                <a:spcPct val="100000"/>
              </a:lnSpc>
              <a:spcBef>
                <a:spcPts val="0"/>
              </a:spcBef>
              <a:spcAft>
                <a:spcPts val="0"/>
              </a:spcAft>
              <a:buClr>
                <a:srgbClr val="262A33"/>
              </a:buClr>
              <a:buSzPts val="1200"/>
              <a:buFont typeface="Lato"/>
              <a:buChar char="●"/>
            </a:pPr>
            <a:r>
              <a:rPr b="0" i="0" lang="en-GB" sz="1600" u="none" cap="none" strike="noStrike">
                <a:solidFill>
                  <a:srgbClr val="262A33"/>
                </a:solidFill>
                <a:latin typeface="Lato"/>
                <a:ea typeface="Lato"/>
                <a:cs typeface="Lato"/>
                <a:sym typeface="Lato"/>
              </a:rPr>
              <a:t>Some people also pay into a pension, and their employer will contribute too</a:t>
            </a:r>
            <a:endParaRPr b="0" i="0" sz="1600" u="none" cap="none" strike="noStrike">
              <a:solidFill>
                <a:srgbClr val="262A33"/>
              </a:solidFill>
              <a:latin typeface="Lato"/>
              <a:ea typeface="Lato"/>
              <a:cs typeface="Lato"/>
              <a:sym typeface="Lato"/>
            </a:endParaRPr>
          </a:p>
          <a:p>
            <a:pPr indent="-304800" lvl="0" marL="457200" marR="0" rtl="0" algn="l">
              <a:lnSpc>
                <a:spcPct val="100000"/>
              </a:lnSpc>
              <a:spcBef>
                <a:spcPts val="0"/>
              </a:spcBef>
              <a:spcAft>
                <a:spcPts val="0"/>
              </a:spcAft>
              <a:buClr>
                <a:srgbClr val="262A33"/>
              </a:buClr>
              <a:buSzPts val="1200"/>
              <a:buFont typeface="Lato"/>
              <a:buChar char="●"/>
            </a:pPr>
            <a:r>
              <a:rPr b="0" i="0" lang="en-GB" sz="1600" u="none" cap="none" strike="noStrike">
                <a:solidFill>
                  <a:srgbClr val="262A33"/>
                </a:solidFill>
                <a:latin typeface="Lato"/>
                <a:ea typeface="Lato"/>
                <a:cs typeface="Lato"/>
                <a:sym typeface="Lato"/>
              </a:rPr>
              <a:t>It goes towards a person’s income after they stop working in older age so it’s </a:t>
            </a:r>
            <a:r>
              <a:rPr b="0" i="0" lang="en-GB" sz="1600" u="none" cap="none" strike="noStrike">
                <a:solidFill>
                  <a:schemeClr val="dk1"/>
                </a:solidFill>
                <a:latin typeface="Lato"/>
                <a:ea typeface="Lato"/>
                <a:cs typeface="Lato"/>
                <a:sym typeface="Lato"/>
              </a:rPr>
              <a:t>a way of saving money for later in life</a:t>
            </a:r>
            <a:endParaRPr b="0" i="0" sz="1600" u="none" cap="none" strike="noStrike">
              <a:solidFill>
                <a:schemeClr val="dk1"/>
              </a:solidFill>
              <a:latin typeface="Lato"/>
              <a:ea typeface="Lato"/>
              <a:cs typeface="Lato"/>
              <a:sym typeface="Lato"/>
            </a:endParaRPr>
          </a:p>
          <a:p>
            <a:pPr indent="-304800" lvl="0" marL="457200" marR="0" rtl="0" algn="l">
              <a:lnSpc>
                <a:spcPct val="100000"/>
              </a:lnSpc>
              <a:spcBef>
                <a:spcPts val="0"/>
              </a:spcBef>
              <a:spcAft>
                <a:spcPts val="0"/>
              </a:spcAft>
              <a:buClr>
                <a:schemeClr val="dk1"/>
              </a:buClr>
              <a:buSzPts val="1200"/>
              <a:buFont typeface="Lato"/>
              <a:buChar char="●"/>
            </a:pPr>
            <a:r>
              <a:rPr b="0" i="0" lang="en-GB" sz="1600" u="none" cap="none" strike="noStrike">
                <a:solidFill>
                  <a:schemeClr val="dk1"/>
                </a:solidFill>
                <a:latin typeface="Lato"/>
                <a:ea typeface="Lato"/>
                <a:cs typeface="Lato"/>
                <a:sym typeface="Lato"/>
              </a:rPr>
              <a:t>It gets invested in the hope that it will grow</a:t>
            </a:r>
            <a:endParaRPr b="0" i="0" sz="1600" u="none" cap="none" strike="noStrike">
              <a:solidFill>
                <a:schemeClr val="dk1"/>
              </a:solidFill>
              <a:latin typeface="Lato"/>
              <a:ea typeface="Lato"/>
              <a:cs typeface="Lato"/>
              <a:sym typeface="Lato"/>
            </a:endParaRPr>
          </a:p>
          <a:p>
            <a:pPr indent="-304800" lvl="0" marL="457200" marR="0" rtl="0" algn="l">
              <a:lnSpc>
                <a:spcPct val="100000"/>
              </a:lnSpc>
              <a:spcBef>
                <a:spcPts val="0"/>
              </a:spcBef>
              <a:spcAft>
                <a:spcPts val="0"/>
              </a:spcAft>
              <a:buClr>
                <a:schemeClr val="dk1"/>
              </a:buClr>
              <a:buSzPts val="1200"/>
              <a:buFont typeface="Lato"/>
              <a:buChar char="●"/>
            </a:pPr>
            <a:r>
              <a:rPr b="0" i="0" lang="en-GB" sz="1600" u="none" cap="none" strike="noStrike">
                <a:solidFill>
                  <a:schemeClr val="dk1"/>
                </a:solidFill>
                <a:latin typeface="Lato"/>
                <a:ea typeface="Lato"/>
                <a:cs typeface="Lato"/>
                <a:sym typeface="Lato"/>
              </a:rPr>
              <a:t>You can use it when you retire, from the age of 55 and moving to 57 from 2028</a:t>
            </a:r>
            <a:endParaRPr b="0" i="0" sz="1600" u="none" cap="none" strike="noStrike">
              <a:solidFill>
                <a:srgbClr val="262A33"/>
              </a:solidFill>
              <a:latin typeface="Lato"/>
              <a:ea typeface="Lato"/>
              <a:cs typeface="Lato"/>
              <a:sym typeface="Lato"/>
            </a:endParaRPr>
          </a:p>
          <a:p>
            <a:pPr indent="0" lvl="0" marL="457200" marR="0" rtl="0" algn="l">
              <a:lnSpc>
                <a:spcPct val="107916"/>
              </a:lnSpc>
              <a:spcBef>
                <a:spcPts val="0"/>
              </a:spcBef>
              <a:spcAft>
                <a:spcPts val="0"/>
              </a:spcAft>
              <a:buClr>
                <a:srgbClr val="000000"/>
              </a:buClr>
              <a:buSzPts val="1600"/>
              <a:buFont typeface="Arial"/>
              <a:buNone/>
            </a:pPr>
            <a:r>
              <a:t/>
            </a:r>
            <a:endParaRPr b="0" i="0" sz="1600" u="none" cap="none" strike="noStrike">
              <a:solidFill>
                <a:srgbClr val="000000"/>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262A33"/>
              </a:solidFill>
              <a:latin typeface="Lato"/>
              <a:ea typeface="Lato"/>
              <a:cs typeface="Lato"/>
              <a:sym typeface="Lato"/>
            </a:endParaRPr>
          </a:p>
        </p:txBody>
      </p:sp>
      <p:sp>
        <p:nvSpPr>
          <p:cNvPr id="534" name="Google Shape;534;g1a5db231f5e_1_696"/>
          <p:cNvSpPr/>
          <p:nvPr/>
        </p:nvSpPr>
        <p:spPr>
          <a:xfrm>
            <a:off x="1015250" y="1447600"/>
            <a:ext cx="745800" cy="225300"/>
          </a:xfrm>
          <a:prstGeom prst="rect">
            <a:avLst/>
          </a:prstGeom>
          <a:solidFill>
            <a:srgbClr val="59595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GB" sz="700" u="none" cap="none" strike="noStrike">
                <a:solidFill>
                  <a:srgbClr val="9E9E9E"/>
                </a:solidFill>
                <a:latin typeface="Arial"/>
                <a:ea typeface="Arial"/>
                <a:cs typeface="Arial"/>
                <a:sym typeface="Arial"/>
              </a:rPr>
              <a:t>Karim</a:t>
            </a:r>
            <a:endParaRPr b="1" i="0" sz="700" u="none" cap="none" strike="noStrike">
              <a:solidFill>
                <a:srgbClr val="9E9E9E"/>
              </a:solidFill>
              <a:latin typeface="Arial"/>
              <a:ea typeface="Arial"/>
              <a:cs typeface="Arial"/>
              <a:sym typeface="Arial"/>
            </a:endParaRPr>
          </a:p>
        </p:txBody>
      </p:sp>
      <p:sp>
        <p:nvSpPr>
          <p:cNvPr id="535" name="Google Shape;535;g1a5db231f5e_1_696"/>
          <p:cNvSpPr/>
          <p:nvPr/>
        </p:nvSpPr>
        <p:spPr>
          <a:xfrm>
            <a:off x="288050" y="3466150"/>
            <a:ext cx="459600" cy="225300"/>
          </a:xfrm>
          <a:prstGeom prst="rect">
            <a:avLst/>
          </a:prstGeom>
          <a:solidFill>
            <a:srgbClr val="59595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GB" sz="700" u="none" cap="none" strike="noStrike">
                <a:solidFill>
                  <a:srgbClr val="9E9E9E"/>
                </a:solidFill>
                <a:latin typeface="Arial"/>
                <a:ea typeface="Arial"/>
                <a:cs typeface="Arial"/>
                <a:sym typeface="Arial"/>
              </a:rPr>
              <a:t>Karim</a:t>
            </a:r>
            <a:endParaRPr b="1" i="0" sz="700" u="none" cap="none" strike="noStrike">
              <a:solidFill>
                <a:srgbClr val="9E9E9E"/>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g1a5db231f5e_1_704"/>
          <p:cNvSpPr txBox="1"/>
          <p:nvPr>
            <p:ph idx="12" type="sldNum"/>
          </p:nvPr>
        </p:nvSpPr>
        <p:spPr>
          <a:xfrm>
            <a:off x="8686093" y="403673"/>
            <a:ext cx="4596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r>
              <a:rPr lang="en-GB"/>
              <a:t>23</a:t>
            </a:r>
            <a:endParaRPr/>
          </a:p>
        </p:txBody>
      </p:sp>
      <p:pic>
        <p:nvPicPr>
          <p:cNvPr id="541" name="Google Shape;541;g1a5db231f5e_1_704"/>
          <p:cNvPicPr preferRelativeResize="0"/>
          <p:nvPr/>
        </p:nvPicPr>
        <p:blipFill rotWithShape="1">
          <a:blip r:embed="rId3">
            <a:alphaModFix/>
          </a:blip>
          <a:srcRect b="7" l="0" r="0" t="9"/>
          <a:stretch/>
        </p:blipFill>
        <p:spPr>
          <a:xfrm>
            <a:off x="-1" y="1023575"/>
            <a:ext cx="4993777" cy="4119924"/>
          </a:xfrm>
          <a:prstGeom prst="rect">
            <a:avLst/>
          </a:prstGeom>
          <a:noFill/>
          <a:ln>
            <a:noFill/>
          </a:ln>
        </p:spPr>
      </p:pic>
      <p:sp>
        <p:nvSpPr>
          <p:cNvPr id="542" name="Google Shape;542;g1a5db231f5e_1_704"/>
          <p:cNvSpPr txBox="1"/>
          <p:nvPr/>
        </p:nvSpPr>
        <p:spPr>
          <a:xfrm>
            <a:off x="5156364" y="1517871"/>
            <a:ext cx="21066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2200" u="none" cap="none" strike="noStrike">
                <a:solidFill>
                  <a:srgbClr val="FF8022"/>
                </a:solidFill>
                <a:latin typeface="Lato Black"/>
                <a:ea typeface="Lato Black"/>
                <a:cs typeface="Lato Black"/>
                <a:sym typeface="Lato Black"/>
              </a:rPr>
              <a:t>Student Loan</a:t>
            </a:r>
            <a:endParaRPr b="1" i="0" sz="2200" u="none" cap="none" strike="noStrike">
              <a:solidFill>
                <a:srgbClr val="FF8022"/>
              </a:solidFill>
              <a:latin typeface="Lato Black"/>
              <a:ea typeface="Lato Black"/>
              <a:cs typeface="Lato Black"/>
              <a:sym typeface="Lato Black"/>
            </a:endParaRPr>
          </a:p>
        </p:txBody>
      </p:sp>
      <p:sp>
        <p:nvSpPr>
          <p:cNvPr id="543" name="Google Shape;543;g1a5db231f5e_1_704"/>
          <p:cNvSpPr txBox="1"/>
          <p:nvPr/>
        </p:nvSpPr>
        <p:spPr>
          <a:xfrm>
            <a:off x="5156375" y="1979575"/>
            <a:ext cx="3784800" cy="1662300"/>
          </a:xfrm>
          <a:prstGeom prst="rect">
            <a:avLst/>
          </a:prstGeom>
          <a:noFill/>
          <a:ln>
            <a:noFill/>
          </a:ln>
        </p:spPr>
        <p:txBody>
          <a:bodyPr anchorCtr="0" anchor="t" bIns="91425" lIns="91425" spcFirstLastPara="1" rIns="91425" wrap="square" tIns="91425">
            <a:spAutoFit/>
          </a:bodyPr>
          <a:lstStyle/>
          <a:p>
            <a:pPr indent="-298450" lvl="0" marL="425450" marR="0" rtl="0" algn="l">
              <a:lnSpc>
                <a:spcPct val="100000"/>
              </a:lnSpc>
              <a:spcBef>
                <a:spcPts val="0"/>
              </a:spcBef>
              <a:spcAft>
                <a:spcPts val="0"/>
              </a:spcAft>
              <a:buClr>
                <a:schemeClr val="dk1"/>
              </a:buClr>
              <a:buSzPts val="1600"/>
              <a:buFont typeface="Arial"/>
              <a:buChar char="•"/>
            </a:pPr>
            <a:r>
              <a:rPr b="0" i="0" lang="en-GB" sz="1600" u="none" cap="none" strike="noStrike">
                <a:solidFill>
                  <a:schemeClr val="dk1"/>
                </a:solidFill>
                <a:latin typeface="Lato"/>
                <a:ea typeface="Lato"/>
                <a:cs typeface="Lato"/>
                <a:sym typeface="Lato"/>
              </a:rPr>
              <a:t>Money borrowed to pay for university education </a:t>
            </a:r>
            <a:endParaRPr b="0" i="0" sz="1600" u="none" cap="none" strike="noStrike">
              <a:solidFill>
                <a:schemeClr val="dk1"/>
              </a:solidFill>
              <a:latin typeface="Lato"/>
              <a:ea typeface="Lato"/>
              <a:cs typeface="Lato"/>
              <a:sym typeface="Lato"/>
            </a:endParaRPr>
          </a:p>
          <a:p>
            <a:pPr indent="-298450" lvl="0" marL="425450" marR="0" rtl="0" algn="l">
              <a:lnSpc>
                <a:spcPct val="100000"/>
              </a:lnSpc>
              <a:spcBef>
                <a:spcPts val="0"/>
              </a:spcBef>
              <a:spcAft>
                <a:spcPts val="0"/>
              </a:spcAft>
              <a:buClr>
                <a:schemeClr val="dk1"/>
              </a:buClr>
              <a:buSzPts val="1600"/>
              <a:buFont typeface="Arial"/>
              <a:buChar char="•"/>
            </a:pPr>
            <a:r>
              <a:rPr b="0" i="0" lang="en-GB" sz="1600" u="none" cap="none" strike="noStrike">
                <a:solidFill>
                  <a:schemeClr val="dk1"/>
                </a:solidFill>
                <a:latin typeface="Lato"/>
                <a:ea typeface="Lato"/>
                <a:cs typeface="Lato"/>
                <a:sym typeface="Lato"/>
              </a:rPr>
              <a:t>It is paid back through salary deductions. T</a:t>
            </a:r>
            <a:r>
              <a:rPr b="0" i="0" lang="en-GB" sz="1600" u="none" cap="none" strike="noStrike">
                <a:solidFill>
                  <a:srgbClr val="000000"/>
                </a:solidFill>
                <a:latin typeface="Lato"/>
                <a:ea typeface="Lato"/>
                <a:cs typeface="Lato"/>
                <a:sym typeface="Lato"/>
              </a:rPr>
              <a:t>he deduction is  based on how much you earn, not how much you borrow</a:t>
            </a:r>
            <a:endParaRPr b="0" i="0" sz="1600" u="none" cap="none" strike="noStrike">
              <a:solidFill>
                <a:schemeClr val="dk1"/>
              </a:solidFill>
              <a:latin typeface="Lato"/>
              <a:ea typeface="Lato"/>
              <a:cs typeface="Lato"/>
              <a:sym typeface="Lato"/>
            </a:endParaRPr>
          </a:p>
        </p:txBody>
      </p:sp>
      <p:sp>
        <p:nvSpPr>
          <p:cNvPr id="544" name="Google Shape;544;g1a5db231f5e_1_704"/>
          <p:cNvSpPr txBox="1"/>
          <p:nvPr/>
        </p:nvSpPr>
        <p:spPr>
          <a:xfrm>
            <a:off x="379374" y="253750"/>
            <a:ext cx="60561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chemeClr val="accent2"/>
                </a:solidFill>
                <a:latin typeface="Lato"/>
                <a:ea typeface="Lato"/>
                <a:cs typeface="Lato"/>
                <a:sym typeface="Lato"/>
              </a:rPr>
              <a:t>Other deductions </a:t>
            </a:r>
            <a:endParaRPr b="1" i="0" sz="2900" u="none" cap="none" strike="noStrike">
              <a:solidFill>
                <a:schemeClr val="accent2"/>
              </a:solidFill>
              <a:latin typeface="Lato"/>
              <a:ea typeface="Lato"/>
              <a:cs typeface="Lato"/>
              <a:sym typeface="Lato"/>
            </a:endParaRPr>
          </a:p>
        </p:txBody>
      </p:sp>
      <p:sp>
        <p:nvSpPr>
          <p:cNvPr id="545" name="Google Shape;545;g1a5db231f5e_1_704"/>
          <p:cNvSpPr/>
          <p:nvPr/>
        </p:nvSpPr>
        <p:spPr>
          <a:xfrm>
            <a:off x="1015250" y="1447600"/>
            <a:ext cx="745800" cy="225300"/>
          </a:xfrm>
          <a:prstGeom prst="rect">
            <a:avLst/>
          </a:prstGeom>
          <a:solidFill>
            <a:srgbClr val="59595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GB" sz="700" u="none" cap="none" strike="noStrike">
                <a:solidFill>
                  <a:srgbClr val="9E9E9E"/>
                </a:solidFill>
                <a:latin typeface="Arial"/>
                <a:ea typeface="Arial"/>
                <a:cs typeface="Arial"/>
                <a:sym typeface="Arial"/>
              </a:rPr>
              <a:t>Karim</a:t>
            </a:r>
            <a:endParaRPr b="1" i="0" sz="700" u="none" cap="none" strike="noStrike">
              <a:solidFill>
                <a:srgbClr val="9E9E9E"/>
              </a:solidFill>
              <a:latin typeface="Arial"/>
              <a:ea typeface="Arial"/>
              <a:cs typeface="Arial"/>
              <a:sym typeface="Arial"/>
            </a:endParaRPr>
          </a:p>
        </p:txBody>
      </p:sp>
      <p:sp>
        <p:nvSpPr>
          <p:cNvPr id="546" name="Google Shape;546;g1a5db231f5e_1_704"/>
          <p:cNvSpPr/>
          <p:nvPr/>
        </p:nvSpPr>
        <p:spPr>
          <a:xfrm>
            <a:off x="288050" y="3466150"/>
            <a:ext cx="459600" cy="225300"/>
          </a:xfrm>
          <a:prstGeom prst="rect">
            <a:avLst/>
          </a:prstGeom>
          <a:solidFill>
            <a:srgbClr val="59595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GB" sz="700" u="none" cap="none" strike="noStrike">
                <a:solidFill>
                  <a:srgbClr val="9E9E9E"/>
                </a:solidFill>
                <a:latin typeface="Arial"/>
                <a:ea typeface="Arial"/>
                <a:cs typeface="Arial"/>
                <a:sym typeface="Arial"/>
              </a:rPr>
              <a:t>Karim</a:t>
            </a:r>
            <a:endParaRPr b="1" i="0" sz="700" u="none" cap="none" strike="noStrike">
              <a:solidFill>
                <a:srgbClr val="9E9E9E"/>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g1a5db231f5e_1_712"/>
          <p:cNvSpPr txBox="1"/>
          <p:nvPr/>
        </p:nvSpPr>
        <p:spPr>
          <a:xfrm>
            <a:off x="379374" y="253750"/>
            <a:ext cx="60561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chemeClr val="accent2"/>
                </a:solidFill>
                <a:latin typeface="Lato"/>
                <a:ea typeface="Lato"/>
                <a:cs typeface="Lato"/>
                <a:sym typeface="Lato"/>
              </a:rPr>
              <a:t>Net pay</a:t>
            </a:r>
            <a:endParaRPr b="1" i="0" sz="2900" u="none" cap="none" strike="noStrike">
              <a:solidFill>
                <a:schemeClr val="accent2"/>
              </a:solidFill>
              <a:latin typeface="Lato"/>
              <a:ea typeface="Lato"/>
              <a:cs typeface="Lato"/>
              <a:sym typeface="Lato"/>
            </a:endParaRPr>
          </a:p>
        </p:txBody>
      </p:sp>
      <p:sp>
        <p:nvSpPr>
          <p:cNvPr id="552" name="Google Shape;552;g1a5db231f5e_1_712"/>
          <p:cNvSpPr txBox="1"/>
          <p:nvPr>
            <p:ph idx="12" type="sldNum"/>
          </p:nvPr>
        </p:nvSpPr>
        <p:spPr>
          <a:xfrm>
            <a:off x="8686093" y="403673"/>
            <a:ext cx="4596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r>
              <a:rPr lang="en-GB"/>
              <a:t>24</a:t>
            </a:r>
            <a:endParaRPr/>
          </a:p>
        </p:txBody>
      </p:sp>
      <p:pic>
        <p:nvPicPr>
          <p:cNvPr id="553" name="Google Shape;553;g1a5db231f5e_1_712"/>
          <p:cNvPicPr preferRelativeResize="0"/>
          <p:nvPr/>
        </p:nvPicPr>
        <p:blipFill rotWithShape="1">
          <a:blip r:embed="rId3">
            <a:alphaModFix/>
          </a:blip>
          <a:srcRect b="7" l="0" r="0" t="9"/>
          <a:stretch/>
        </p:blipFill>
        <p:spPr>
          <a:xfrm>
            <a:off x="-1" y="1023575"/>
            <a:ext cx="4993777" cy="4119924"/>
          </a:xfrm>
          <a:prstGeom prst="rect">
            <a:avLst/>
          </a:prstGeom>
          <a:noFill/>
          <a:ln>
            <a:noFill/>
          </a:ln>
        </p:spPr>
      </p:pic>
      <p:sp>
        <p:nvSpPr>
          <p:cNvPr id="554" name="Google Shape;554;g1a5db231f5e_1_712"/>
          <p:cNvSpPr txBox="1"/>
          <p:nvPr/>
        </p:nvSpPr>
        <p:spPr>
          <a:xfrm>
            <a:off x="5357514" y="1563271"/>
            <a:ext cx="21066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2200" u="none" cap="none" strike="noStrike">
                <a:solidFill>
                  <a:schemeClr val="accent2"/>
                </a:solidFill>
                <a:latin typeface="Lato Black"/>
                <a:ea typeface="Lato Black"/>
                <a:cs typeface="Lato Black"/>
                <a:sym typeface="Lato Black"/>
              </a:rPr>
              <a:t>Net Pay</a:t>
            </a:r>
            <a:endParaRPr b="1" i="0" sz="2200" u="none" cap="none" strike="noStrike">
              <a:solidFill>
                <a:schemeClr val="accent2"/>
              </a:solidFill>
              <a:latin typeface="Lato Black"/>
              <a:ea typeface="Lato Black"/>
              <a:cs typeface="Lato Black"/>
              <a:sym typeface="Lato Black"/>
            </a:endParaRPr>
          </a:p>
        </p:txBody>
      </p:sp>
      <p:sp>
        <p:nvSpPr>
          <p:cNvPr id="555" name="Google Shape;555;g1a5db231f5e_1_712"/>
          <p:cNvSpPr txBox="1"/>
          <p:nvPr/>
        </p:nvSpPr>
        <p:spPr>
          <a:xfrm>
            <a:off x="5170525" y="2024975"/>
            <a:ext cx="3679800" cy="692700"/>
          </a:xfrm>
          <a:prstGeom prst="rect">
            <a:avLst/>
          </a:prstGeom>
          <a:noFill/>
          <a:ln>
            <a:noFill/>
          </a:ln>
        </p:spPr>
        <p:txBody>
          <a:bodyPr anchorCtr="0" anchor="t" bIns="91425" lIns="91425" spcFirstLastPara="1" rIns="91425" wrap="square" tIns="91425">
            <a:spAutoFit/>
          </a:bodyPr>
          <a:lstStyle/>
          <a:p>
            <a:pPr indent="-304800" lvl="0" marL="425450" marR="0" rtl="0" algn="l">
              <a:lnSpc>
                <a:spcPct val="100000"/>
              </a:lnSpc>
              <a:spcBef>
                <a:spcPts val="0"/>
              </a:spcBef>
              <a:spcAft>
                <a:spcPts val="0"/>
              </a:spcAft>
              <a:buClr>
                <a:schemeClr val="dk1"/>
              </a:buClr>
              <a:buSzPts val="1700"/>
              <a:buFont typeface="Arial"/>
              <a:buChar char="•"/>
            </a:pPr>
            <a:r>
              <a:rPr b="0" i="0" lang="en-GB" sz="1600" u="none" cap="none" strike="noStrike">
                <a:solidFill>
                  <a:schemeClr val="dk1"/>
                </a:solidFill>
                <a:latin typeface="Lato"/>
                <a:ea typeface="Lato"/>
                <a:cs typeface="Lato"/>
                <a:sym typeface="Lato"/>
              </a:rPr>
              <a:t>What’s left after deductions have been made</a:t>
            </a:r>
            <a:endParaRPr b="0" i="0" sz="1600" u="none" cap="none" strike="noStrike">
              <a:solidFill>
                <a:schemeClr val="dk1"/>
              </a:solidFill>
              <a:latin typeface="Lato"/>
              <a:ea typeface="Lato"/>
              <a:cs typeface="Lato"/>
              <a:sym typeface="Lato"/>
            </a:endParaRPr>
          </a:p>
        </p:txBody>
      </p:sp>
      <p:sp>
        <p:nvSpPr>
          <p:cNvPr id="556" name="Google Shape;556;g1a5db231f5e_1_712"/>
          <p:cNvSpPr/>
          <p:nvPr/>
        </p:nvSpPr>
        <p:spPr>
          <a:xfrm>
            <a:off x="1015250" y="1447600"/>
            <a:ext cx="745800" cy="225300"/>
          </a:xfrm>
          <a:prstGeom prst="rect">
            <a:avLst/>
          </a:prstGeom>
          <a:solidFill>
            <a:srgbClr val="59595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GB" sz="700" u="none" cap="none" strike="noStrike">
                <a:solidFill>
                  <a:srgbClr val="9E9E9E"/>
                </a:solidFill>
                <a:latin typeface="Arial"/>
                <a:ea typeface="Arial"/>
                <a:cs typeface="Arial"/>
                <a:sym typeface="Arial"/>
              </a:rPr>
              <a:t>Karim</a:t>
            </a:r>
            <a:endParaRPr b="1" i="0" sz="700" u="none" cap="none" strike="noStrike">
              <a:solidFill>
                <a:srgbClr val="9E9E9E"/>
              </a:solidFill>
              <a:latin typeface="Arial"/>
              <a:ea typeface="Arial"/>
              <a:cs typeface="Arial"/>
              <a:sym typeface="Arial"/>
            </a:endParaRPr>
          </a:p>
        </p:txBody>
      </p:sp>
      <p:sp>
        <p:nvSpPr>
          <p:cNvPr id="557" name="Google Shape;557;g1a5db231f5e_1_712"/>
          <p:cNvSpPr/>
          <p:nvPr/>
        </p:nvSpPr>
        <p:spPr>
          <a:xfrm>
            <a:off x="288050" y="3466150"/>
            <a:ext cx="459600" cy="225300"/>
          </a:xfrm>
          <a:prstGeom prst="rect">
            <a:avLst/>
          </a:prstGeom>
          <a:solidFill>
            <a:srgbClr val="59595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GB" sz="700" u="none" cap="none" strike="noStrike">
                <a:solidFill>
                  <a:srgbClr val="9E9E9E"/>
                </a:solidFill>
                <a:latin typeface="Arial"/>
                <a:ea typeface="Arial"/>
                <a:cs typeface="Arial"/>
                <a:sym typeface="Arial"/>
              </a:rPr>
              <a:t>Karim</a:t>
            </a:r>
            <a:endParaRPr b="1" i="0" sz="700" u="none" cap="none" strike="noStrike">
              <a:solidFill>
                <a:srgbClr val="9E9E9E"/>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g1a5db231f5e_1_720"/>
          <p:cNvSpPr txBox="1"/>
          <p:nvPr/>
        </p:nvSpPr>
        <p:spPr>
          <a:xfrm>
            <a:off x="1225115" y="253750"/>
            <a:ext cx="5836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chemeClr val="accent2"/>
                </a:solidFill>
                <a:latin typeface="Lato"/>
                <a:ea typeface="Lato"/>
                <a:cs typeface="Lato"/>
                <a:sym typeface="Lato"/>
              </a:rPr>
              <a:t>Calculating net pay</a:t>
            </a:r>
            <a:endParaRPr b="1" i="0" sz="2900" u="none" cap="none" strike="noStrike">
              <a:solidFill>
                <a:schemeClr val="accent2"/>
              </a:solidFill>
              <a:latin typeface="Lato"/>
              <a:ea typeface="Lato"/>
              <a:cs typeface="Lato"/>
              <a:sym typeface="Lato"/>
            </a:endParaRPr>
          </a:p>
        </p:txBody>
      </p:sp>
      <p:sp>
        <p:nvSpPr>
          <p:cNvPr id="563" name="Google Shape;563;g1a5db231f5e_1_720"/>
          <p:cNvSpPr txBox="1"/>
          <p:nvPr/>
        </p:nvSpPr>
        <p:spPr>
          <a:xfrm>
            <a:off x="360375" y="1104100"/>
            <a:ext cx="83229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i="0" lang="en-GB" sz="2200" u="none" cap="none" strike="noStrike">
                <a:solidFill>
                  <a:schemeClr val="lt2"/>
                </a:solidFill>
                <a:latin typeface="Lato Black"/>
                <a:ea typeface="Lato Black"/>
                <a:cs typeface="Lato Black"/>
                <a:sym typeface="Lato Black"/>
              </a:rPr>
              <a:t>After tax has been deducted, how much money will a person actually take home?</a:t>
            </a:r>
            <a:endParaRPr b="0" i="0" sz="2200" u="none" cap="none" strike="noStrike">
              <a:solidFill>
                <a:srgbClr val="000000"/>
              </a:solidFill>
              <a:latin typeface="Arial"/>
              <a:ea typeface="Arial"/>
              <a:cs typeface="Arial"/>
              <a:sym typeface="Arial"/>
            </a:endParaRPr>
          </a:p>
        </p:txBody>
      </p:sp>
      <p:sp>
        <p:nvSpPr>
          <p:cNvPr id="564" name="Google Shape;564;g1a5db231f5e_1_720"/>
          <p:cNvSpPr txBox="1"/>
          <p:nvPr>
            <p:ph idx="12" type="sldNum"/>
          </p:nvPr>
        </p:nvSpPr>
        <p:spPr>
          <a:xfrm>
            <a:off x="8683270" y="399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pic>
        <p:nvPicPr>
          <p:cNvPr id="565" name="Google Shape;565;g1a5db231f5e_1_720"/>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sp>
        <p:nvSpPr>
          <p:cNvPr id="566" name="Google Shape;566;g1a5db231f5e_1_720"/>
          <p:cNvSpPr/>
          <p:nvPr/>
        </p:nvSpPr>
        <p:spPr>
          <a:xfrm>
            <a:off x="492684" y="2961300"/>
            <a:ext cx="1207658" cy="516000"/>
          </a:xfrm>
          <a:prstGeom prst="roundRect">
            <a:avLst>
              <a:gd fmla="val 16667" name="adj"/>
            </a:avLst>
          </a:prstGeom>
          <a:solidFill>
            <a:schemeClr val="accent2"/>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Lato"/>
                <a:ea typeface="Lato"/>
                <a:cs typeface="Lato"/>
                <a:sym typeface="Lato"/>
              </a:rPr>
              <a:t>BASIC PAY</a:t>
            </a:r>
            <a:endParaRPr b="1" i="0" sz="1400" u="none" cap="none" strike="noStrike">
              <a:solidFill>
                <a:schemeClr val="lt1"/>
              </a:solidFill>
              <a:latin typeface="Lato"/>
              <a:ea typeface="Lato"/>
              <a:cs typeface="Lato"/>
              <a:sym typeface="Lato"/>
            </a:endParaRPr>
          </a:p>
        </p:txBody>
      </p:sp>
      <p:sp>
        <p:nvSpPr>
          <p:cNvPr id="567" name="Google Shape;567;g1a5db231f5e_1_720"/>
          <p:cNvSpPr/>
          <p:nvPr/>
        </p:nvSpPr>
        <p:spPr>
          <a:xfrm>
            <a:off x="2527124" y="2961300"/>
            <a:ext cx="1207800" cy="516000"/>
          </a:xfrm>
          <a:prstGeom prst="roundRect">
            <a:avLst>
              <a:gd fmla="val 16667" name="adj"/>
            </a:avLst>
          </a:prstGeom>
          <a:solidFill>
            <a:schemeClr val="accent2"/>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Lato"/>
                <a:ea typeface="Lato"/>
                <a:cs typeface="Lato"/>
                <a:sym typeface="Lato"/>
              </a:rPr>
              <a:t>INCOME TAX</a:t>
            </a:r>
            <a:endParaRPr b="1" i="0" sz="1400" u="none" cap="none" strike="noStrike">
              <a:solidFill>
                <a:schemeClr val="lt1"/>
              </a:solidFill>
              <a:latin typeface="Lato"/>
              <a:ea typeface="Lato"/>
              <a:cs typeface="Lato"/>
              <a:sym typeface="Lato"/>
            </a:endParaRPr>
          </a:p>
        </p:txBody>
      </p:sp>
      <p:sp>
        <p:nvSpPr>
          <p:cNvPr id="568" name="Google Shape;568;g1a5db231f5e_1_720"/>
          <p:cNvSpPr/>
          <p:nvPr/>
        </p:nvSpPr>
        <p:spPr>
          <a:xfrm>
            <a:off x="3951213" y="2930100"/>
            <a:ext cx="1361700" cy="593700"/>
          </a:xfrm>
          <a:prstGeom prst="roundRect">
            <a:avLst>
              <a:gd fmla="val 16667" name="adj"/>
            </a:avLst>
          </a:prstGeom>
          <a:solidFill>
            <a:schemeClr val="accent2"/>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Lato"/>
                <a:ea typeface="Lato"/>
                <a:cs typeface="Lato"/>
                <a:sym typeface="Lato"/>
              </a:rPr>
              <a:t>NATIONAL INSURANCE</a:t>
            </a:r>
            <a:endParaRPr b="1" i="0" sz="1400" u="none" cap="none" strike="noStrike">
              <a:solidFill>
                <a:schemeClr val="lt1"/>
              </a:solidFill>
              <a:latin typeface="Lato"/>
              <a:ea typeface="Lato"/>
              <a:cs typeface="Lato"/>
              <a:sym typeface="Lato"/>
            </a:endParaRPr>
          </a:p>
        </p:txBody>
      </p:sp>
      <p:sp>
        <p:nvSpPr>
          <p:cNvPr id="569" name="Google Shape;569;g1a5db231f5e_1_720"/>
          <p:cNvSpPr/>
          <p:nvPr/>
        </p:nvSpPr>
        <p:spPr>
          <a:xfrm>
            <a:off x="5529195" y="2961300"/>
            <a:ext cx="1207800" cy="516000"/>
          </a:xfrm>
          <a:prstGeom prst="roundRect">
            <a:avLst>
              <a:gd fmla="val 16667" name="adj"/>
            </a:avLst>
          </a:prstGeom>
          <a:solidFill>
            <a:schemeClr val="accent2"/>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Lato"/>
                <a:ea typeface="Lato"/>
                <a:cs typeface="Lato"/>
                <a:sym typeface="Lato"/>
              </a:rPr>
              <a:t>PENSIONS</a:t>
            </a:r>
            <a:endParaRPr b="1" i="0" sz="1400" u="none" cap="none" strike="noStrike">
              <a:solidFill>
                <a:schemeClr val="lt1"/>
              </a:solidFill>
              <a:latin typeface="Lato"/>
              <a:ea typeface="Lato"/>
              <a:cs typeface="Lato"/>
              <a:sym typeface="Lato"/>
            </a:endParaRPr>
          </a:p>
        </p:txBody>
      </p:sp>
      <p:sp>
        <p:nvSpPr>
          <p:cNvPr id="570" name="Google Shape;570;g1a5db231f5e_1_720"/>
          <p:cNvSpPr/>
          <p:nvPr/>
        </p:nvSpPr>
        <p:spPr>
          <a:xfrm>
            <a:off x="7046625" y="2961300"/>
            <a:ext cx="1207800" cy="516000"/>
          </a:xfrm>
          <a:prstGeom prst="roundRect">
            <a:avLst>
              <a:gd fmla="val 16667" name="adj"/>
            </a:avLst>
          </a:prstGeom>
          <a:solidFill>
            <a:schemeClr val="accent2"/>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Lato"/>
                <a:ea typeface="Lato"/>
                <a:cs typeface="Lato"/>
                <a:sym typeface="Lato"/>
              </a:rPr>
              <a:t>STUDENT LOANS</a:t>
            </a:r>
            <a:endParaRPr b="1" i="0" sz="1400" u="none" cap="none" strike="noStrike">
              <a:solidFill>
                <a:schemeClr val="lt1"/>
              </a:solidFill>
              <a:latin typeface="Lato"/>
              <a:ea typeface="Lato"/>
              <a:cs typeface="Lato"/>
              <a:sym typeface="Lato"/>
            </a:endParaRPr>
          </a:p>
        </p:txBody>
      </p:sp>
      <p:sp>
        <p:nvSpPr>
          <p:cNvPr id="571" name="Google Shape;571;g1a5db231f5e_1_720"/>
          <p:cNvSpPr/>
          <p:nvPr/>
        </p:nvSpPr>
        <p:spPr>
          <a:xfrm>
            <a:off x="477450" y="2259950"/>
            <a:ext cx="7853100" cy="516000"/>
          </a:xfrm>
          <a:prstGeom prst="roundRect">
            <a:avLst>
              <a:gd fmla="val 16667" name="adj"/>
            </a:avLst>
          </a:prstGeom>
          <a:solidFill>
            <a:schemeClr val="accent1"/>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000"/>
              <a:buFont typeface="Arial"/>
              <a:buNone/>
            </a:pPr>
            <a:r>
              <a:rPr b="1" i="0" lang="en-GB" sz="2200" u="none" cap="none" strike="noStrike">
                <a:solidFill>
                  <a:schemeClr val="lt1"/>
                </a:solidFill>
                <a:latin typeface="Lato"/>
                <a:ea typeface="Lato"/>
                <a:cs typeface="Lato"/>
                <a:sym typeface="Lato"/>
                <a:extLst>
                  <a:ext uri="http://customooxmlschemas.google.com/">
                    <go:slidesCustomData xmlns:go="http://customooxmlschemas.google.com/" textRoundtripDataId="30"/>
                  </a:ext>
                </a:extLst>
              </a:rPr>
              <a:t>Monthly</a:t>
            </a:r>
            <a:r>
              <a:rPr b="1" i="0" lang="en-GB" sz="2200" u="none" cap="none" strike="noStrike">
                <a:solidFill>
                  <a:schemeClr val="lt1"/>
                </a:solidFill>
                <a:latin typeface="Lato"/>
                <a:ea typeface="Lato"/>
                <a:cs typeface="Lato"/>
                <a:sym typeface="Lato"/>
              </a:rPr>
              <a:t> NET </a:t>
            </a:r>
            <a:r>
              <a:rPr b="1" i="0" lang="en-GB" sz="2200" u="none" cap="none" strike="noStrike">
                <a:solidFill>
                  <a:schemeClr val="lt1"/>
                </a:solidFill>
                <a:latin typeface="Lato"/>
                <a:ea typeface="Lato"/>
                <a:cs typeface="Lato"/>
                <a:sym typeface="Lato"/>
                <a:extLst>
                  <a:ext uri="http://customooxmlschemas.google.com/">
                    <go:slidesCustomData xmlns:go="http://customooxmlschemas.google.com/" textRoundtripDataId="31"/>
                  </a:ext>
                </a:extLst>
              </a:rPr>
              <a:t>pay</a:t>
            </a:r>
            <a:r>
              <a:rPr b="1" i="0" lang="en-GB" sz="2200" u="none" cap="none" strike="noStrike">
                <a:solidFill>
                  <a:schemeClr val="lt1"/>
                </a:solidFill>
                <a:latin typeface="Lato"/>
                <a:ea typeface="Lato"/>
                <a:cs typeface="Lato"/>
                <a:sym typeface="Lato"/>
              </a:rPr>
              <a:t> = </a:t>
            </a:r>
            <a:endParaRPr b="1" i="0" sz="2200" u="none" cap="none" strike="noStrike">
              <a:solidFill>
                <a:schemeClr val="lt1"/>
              </a:solidFill>
              <a:latin typeface="Lato"/>
              <a:ea typeface="Lato"/>
              <a:cs typeface="Lato"/>
              <a:sym typeface="Lato"/>
            </a:endParaRPr>
          </a:p>
        </p:txBody>
      </p:sp>
      <p:sp>
        <p:nvSpPr>
          <p:cNvPr id="572" name="Google Shape;572;g1a5db231f5e_1_720"/>
          <p:cNvSpPr/>
          <p:nvPr/>
        </p:nvSpPr>
        <p:spPr>
          <a:xfrm>
            <a:off x="1837425" y="2961300"/>
            <a:ext cx="550500" cy="516000"/>
          </a:xfrm>
          <a:prstGeom prst="mathMinus">
            <a:avLst>
              <a:gd fmla="val 23520" name="adj1"/>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 name="Google Shape;573;g1a5db231f5e_1_720"/>
          <p:cNvSpPr txBox="1"/>
          <p:nvPr/>
        </p:nvSpPr>
        <p:spPr>
          <a:xfrm>
            <a:off x="1631625" y="3065400"/>
            <a:ext cx="962100" cy="3231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900"/>
              <a:buFont typeface="Arial"/>
              <a:buNone/>
            </a:pPr>
            <a:r>
              <a:rPr b="1" i="0" lang="en-GB" sz="900" u="none" cap="none" strike="noStrike">
                <a:solidFill>
                  <a:schemeClr val="lt1"/>
                </a:solidFill>
                <a:latin typeface="Lato"/>
                <a:ea typeface="Lato"/>
                <a:cs typeface="Lato"/>
                <a:sym typeface="Lato"/>
              </a:rPr>
              <a:t>minus</a:t>
            </a:r>
            <a:endParaRPr b="1" i="0" sz="900" u="none" cap="none" strike="noStrike">
              <a:solidFill>
                <a:schemeClr val="lt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g1a5db231f5e_1_728"/>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26</a:t>
            </a:r>
            <a:endParaRPr>
              <a:latin typeface="Lato"/>
              <a:ea typeface="Lato"/>
              <a:cs typeface="Lato"/>
              <a:sym typeface="Lato"/>
            </a:endParaRPr>
          </a:p>
        </p:txBody>
      </p:sp>
      <p:sp>
        <p:nvSpPr>
          <p:cNvPr id="579" name="Google Shape;579;g1a5db231f5e_1_728"/>
          <p:cNvSpPr txBox="1"/>
          <p:nvPr>
            <p:ph type="ctrTitle"/>
          </p:nvPr>
        </p:nvSpPr>
        <p:spPr>
          <a:xfrm>
            <a:off x="379375" y="406150"/>
            <a:ext cx="7731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b="0" i="0" sz="2900" u="none" cap="none" strike="noStrike">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Activity | Fill in the gaps using the word bank</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 </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lt1"/>
              </a:solidFill>
              <a:latin typeface="Lato"/>
              <a:ea typeface="Lato"/>
              <a:cs typeface="Lato"/>
              <a:sym typeface="Lato"/>
            </a:endParaRPr>
          </a:p>
        </p:txBody>
      </p:sp>
      <p:sp>
        <p:nvSpPr>
          <p:cNvPr id="580" name="Google Shape;580;g1a5db231f5e_1_728"/>
          <p:cNvSpPr txBox="1"/>
          <p:nvPr/>
        </p:nvSpPr>
        <p:spPr>
          <a:xfrm>
            <a:off x="2767600" y="1147025"/>
            <a:ext cx="2329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81" name="Google Shape;581;g1a5db231f5e_1_728"/>
          <p:cNvSpPr txBox="1"/>
          <p:nvPr/>
        </p:nvSpPr>
        <p:spPr>
          <a:xfrm>
            <a:off x="357350" y="1090900"/>
            <a:ext cx="66888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rgbClr val="1A0DAB"/>
              </a:solidFill>
              <a:latin typeface="Lato"/>
              <a:ea typeface="Lato"/>
              <a:cs typeface="Lato"/>
              <a:sym typeface="Lato"/>
            </a:endParaRPr>
          </a:p>
        </p:txBody>
      </p:sp>
      <p:sp>
        <p:nvSpPr>
          <p:cNvPr id="582" name="Google Shape;582;g1a5db231f5e_1_728"/>
          <p:cNvSpPr txBox="1"/>
          <p:nvPr/>
        </p:nvSpPr>
        <p:spPr>
          <a:xfrm>
            <a:off x="322650" y="1017625"/>
            <a:ext cx="8498700" cy="2586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GB" sz="1400" u="none" cap="none" strike="noStrike">
                <a:solidFill>
                  <a:srgbClr val="000000"/>
                </a:solidFill>
                <a:latin typeface="Lato"/>
                <a:ea typeface="Lato"/>
                <a:cs typeface="Lato"/>
                <a:sym typeface="Lato"/>
              </a:rPr>
              <a:t>When Darren gets a job as a lawyer and is told his annual salary, each month he works out his </a:t>
            </a:r>
            <a:r>
              <a:rPr b="0" i="0" lang="en-GB" sz="1400" u="none" cap="none" strike="noStrike">
                <a:solidFill>
                  <a:schemeClr val="accent2"/>
                </a:solidFill>
                <a:latin typeface="Lato"/>
                <a:ea typeface="Lato"/>
                <a:cs typeface="Lato"/>
                <a:sym typeface="Lato"/>
              </a:rPr>
              <a:t>(1)………………….. </a:t>
            </a:r>
            <a:r>
              <a:rPr b="0" i="0" lang="en-GB" sz="1400" u="none" cap="none" strike="noStrike">
                <a:solidFill>
                  <a:srgbClr val="000000"/>
                </a:solidFill>
                <a:latin typeface="Lato"/>
                <a:ea typeface="Lato"/>
                <a:cs typeface="Lato"/>
                <a:sym typeface="Lato"/>
              </a:rPr>
              <a:t>by taking his total annual salary and dividing it by 12.</a:t>
            </a:r>
            <a:r>
              <a:rPr b="0" i="0" lang="en-GB" sz="1400" u="none" cap="none" strike="noStrike">
                <a:solidFill>
                  <a:schemeClr val="accent2"/>
                </a:solidFill>
                <a:latin typeface="Lato"/>
                <a:ea typeface="Lato"/>
                <a:cs typeface="Lato"/>
                <a:sym typeface="Lato"/>
              </a:rPr>
              <a:t> </a:t>
            </a:r>
            <a:r>
              <a:rPr b="0" i="0" lang="en-GB" sz="1400" u="none" cap="none" strike="noStrike">
                <a:solidFill>
                  <a:schemeClr val="dk1"/>
                </a:solidFill>
                <a:latin typeface="Lato"/>
                <a:ea typeface="Lato"/>
                <a:cs typeface="Lato"/>
                <a:sym typeface="Lato"/>
              </a:rPr>
              <a:t>There are then several </a:t>
            </a:r>
            <a:r>
              <a:rPr b="0" i="0" lang="en-GB" sz="1400" u="none" cap="none" strike="noStrike">
                <a:solidFill>
                  <a:schemeClr val="accent2"/>
                </a:solidFill>
                <a:latin typeface="Lato"/>
                <a:ea typeface="Lato"/>
                <a:cs typeface="Lato"/>
                <a:sym typeface="Lato"/>
              </a:rPr>
              <a:t>(2)…………………..,</a:t>
            </a:r>
            <a:r>
              <a:rPr b="0" i="0" lang="en-GB" sz="1400" u="none" cap="none" strike="noStrike">
                <a:solidFill>
                  <a:schemeClr val="dk1"/>
                </a:solidFill>
                <a:latin typeface="Lato"/>
                <a:ea typeface="Lato"/>
                <a:cs typeface="Lato"/>
                <a:sym typeface="Lato"/>
              </a:rPr>
              <a:t>  which are amounts of money taken away from gross pay. The biggest deduction is usually </a:t>
            </a:r>
            <a:endParaRPr b="0" i="0"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300"/>
              <a:buFont typeface="Arial"/>
              <a:buNone/>
            </a:pPr>
            <a:r>
              <a:rPr b="0" i="0" lang="en-GB" sz="1400" u="none" cap="none" strike="noStrike">
                <a:solidFill>
                  <a:schemeClr val="accent2"/>
                </a:solidFill>
                <a:latin typeface="Lato"/>
                <a:ea typeface="Lato"/>
                <a:cs typeface="Lato"/>
                <a:sym typeface="Lato"/>
              </a:rPr>
              <a:t>(3)</a:t>
            </a:r>
            <a:r>
              <a:rPr b="0" i="0" lang="en-GB" sz="1400" u="none" cap="none" strike="noStrike">
                <a:solidFill>
                  <a:schemeClr val="dk1"/>
                </a:solidFill>
                <a:latin typeface="Lato"/>
                <a:ea typeface="Lato"/>
                <a:cs typeface="Lato"/>
                <a:sym typeface="Lato"/>
              </a:rPr>
              <a:t> </a:t>
            </a:r>
            <a:r>
              <a:rPr b="0" i="0" lang="en-GB" sz="1400" u="none" cap="none" strike="noStrike">
                <a:solidFill>
                  <a:srgbClr val="FF8022"/>
                </a:solidFill>
                <a:latin typeface="Lato"/>
                <a:ea typeface="Lato"/>
                <a:cs typeface="Lato"/>
                <a:sym typeface="Lato"/>
              </a:rPr>
              <a:t>…………….……,</a:t>
            </a:r>
            <a:r>
              <a:rPr b="0" i="0" lang="en-GB" sz="1400" u="none" cap="none" strike="noStrike">
                <a:solidFill>
                  <a:schemeClr val="dk1"/>
                </a:solidFill>
                <a:latin typeface="Lato"/>
                <a:ea typeface="Lato"/>
                <a:cs typeface="Lato"/>
                <a:sym typeface="Lato"/>
              </a:rPr>
              <a:t> which is a tax that goes up the more he earns. This is known as a </a:t>
            </a:r>
            <a:r>
              <a:rPr b="0" i="0" lang="en-GB" sz="1400" u="none" cap="none" strike="noStrike">
                <a:solidFill>
                  <a:schemeClr val="accent2"/>
                </a:solidFill>
                <a:latin typeface="Lato"/>
                <a:ea typeface="Lato"/>
                <a:cs typeface="Lato"/>
                <a:sym typeface="Lato"/>
              </a:rPr>
              <a:t>(4).......................................</a:t>
            </a:r>
            <a:r>
              <a:rPr b="0" i="0" lang="en-GB" sz="1400" u="none" cap="none" strike="noStrike">
                <a:solidFill>
                  <a:schemeClr val="dk1"/>
                </a:solidFill>
                <a:latin typeface="Lato"/>
                <a:ea typeface="Lato"/>
                <a:cs typeface="Lato"/>
                <a:sym typeface="Lato"/>
              </a:rPr>
              <a:t>. This is collected and spent on things like the NHS, </a:t>
            </a:r>
            <a:r>
              <a:rPr b="0" i="0" lang="en-GB" sz="1400" u="none" cap="none" strike="noStrike">
                <a:solidFill>
                  <a:schemeClr val="accent2"/>
                </a:solidFill>
                <a:latin typeface="Lato"/>
                <a:ea typeface="Lato"/>
                <a:cs typeface="Lato"/>
                <a:sym typeface="Lato"/>
              </a:rPr>
              <a:t>(5).......................................</a:t>
            </a:r>
            <a:r>
              <a:rPr b="0" i="0" lang="en-GB" sz="1400" u="none" cap="none" strike="noStrike">
                <a:solidFill>
                  <a:schemeClr val="dk1"/>
                </a:solidFill>
                <a:latin typeface="Lato"/>
                <a:ea typeface="Lato"/>
                <a:cs typeface="Lato"/>
                <a:sym typeface="Lato"/>
              </a:rPr>
              <a:t>.</a:t>
            </a:r>
            <a:endParaRPr b="0" i="0"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300"/>
              <a:buFont typeface="Arial"/>
              <a:buNone/>
            </a:pPr>
            <a:r>
              <a:t/>
            </a:r>
            <a:endParaRPr b="0" i="0"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300"/>
              <a:buFont typeface="Arial"/>
              <a:buNone/>
            </a:pPr>
            <a:r>
              <a:rPr b="0" i="0" lang="en-GB" sz="1400" u="none" cap="none" strike="noStrike">
                <a:solidFill>
                  <a:schemeClr val="dk1"/>
                </a:solidFill>
                <a:latin typeface="Lato"/>
                <a:ea typeface="Lato"/>
                <a:cs typeface="Lato"/>
                <a:sym typeface="Lato"/>
              </a:rPr>
              <a:t>Because Darren has been to university and took out a </a:t>
            </a:r>
            <a:r>
              <a:rPr b="0" i="0" lang="en-GB" sz="1400" u="none" cap="none" strike="noStrike">
                <a:solidFill>
                  <a:schemeClr val="accent2"/>
                </a:solidFill>
                <a:latin typeface="Lato"/>
                <a:ea typeface="Lato"/>
                <a:cs typeface="Lato"/>
                <a:sym typeface="Lato"/>
              </a:rPr>
              <a:t>(6)................</a:t>
            </a:r>
            <a:r>
              <a:rPr b="0" i="0" lang="en-GB" sz="1400" u="none" cap="none" strike="noStrike">
                <a:solidFill>
                  <a:schemeClr val="dk1"/>
                </a:solidFill>
                <a:latin typeface="Lato"/>
                <a:ea typeface="Lato"/>
                <a:cs typeface="Lato"/>
                <a:sym typeface="Lato"/>
              </a:rPr>
              <a:t>, he will need to pay chunks of this out on a monthly basis; he also chose to get a </a:t>
            </a:r>
            <a:r>
              <a:rPr b="0" i="0" lang="en-GB" sz="1400" u="none" cap="none" strike="noStrike">
                <a:solidFill>
                  <a:schemeClr val="accent2"/>
                </a:solidFill>
                <a:latin typeface="Lato"/>
                <a:ea typeface="Lato"/>
                <a:cs typeface="Lato"/>
                <a:sym typeface="Lato"/>
              </a:rPr>
              <a:t>(7)............</a:t>
            </a:r>
            <a:r>
              <a:rPr b="0" i="0" lang="en-GB" sz="1400" u="none" cap="none" strike="noStrike">
                <a:solidFill>
                  <a:schemeClr val="dk1"/>
                </a:solidFill>
                <a:latin typeface="Lato"/>
                <a:ea typeface="Lato"/>
                <a:cs typeface="Lato"/>
                <a:sym typeface="Lato"/>
              </a:rPr>
              <a:t>, which means he has a way of saving money for later in life.</a:t>
            </a:r>
            <a:endParaRPr b="0" i="0"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300"/>
              <a:buFont typeface="Arial"/>
              <a:buNone/>
            </a:pPr>
            <a:r>
              <a:t/>
            </a:r>
            <a:endParaRPr b="0" i="0"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300"/>
              <a:buFont typeface="Arial"/>
              <a:buNone/>
            </a:pPr>
            <a:r>
              <a:rPr b="0" i="0" lang="en-GB" sz="1400" u="none" cap="none" strike="noStrike">
                <a:solidFill>
                  <a:schemeClr val="dk1"/>
                </a:solidFill>
                <a:latin typeface="Lato"/>
                <a:ea typeface="Lato"/>
                <a:cs typeface="Lato"/>
                <a:sym typeface="Lato"/>
              </a:rPr>
              <a:t>Finally he is left with his </a:t>
            </a:r>
            <a:r>
              <a:rPr b="0" i="0" lang="en-GB" sz="1400" u="none" cap="none" strike="noStrike">
                <a:solidFill>
                  <a:schemeClr val="accent2"/>
                </a:solidFill>
                <a:latin typeface="Lato"/>
                <a:ea typeface="Lato"/>
                <a:cs typeface="Lato"/>
                <a:sym typeface="Lato"/>
              </a:rPr>
              <a:t>(8)…</a:t>
            </a:r>
            <a:r>
              <a:rPr b="0" i="0" lang="en-GB" sz="1400" u="none" cap="none" strike="noStrike">
                <a:solidFill>
                  <a:srgbClr val="FF8022"/>
                </a:solidFill>
                <a:latin typeface="Lato"/>
                <a:ea typeface="Lato"/>
                <a:cs typeface="Lato"/>
                <a:sym typeface="Lato"/>
              </a:rPr>
              <a:t>……..……..</a:t>
            </a:r>
            <a:r>
              <a:rPr b="0" i="0" lang="en-GB" sz="1400" u="none" cap="none" strike="noStrike">
                <a:solidFill>
                  <a:schemeClr val="dk1"/>
                </a:solidFill>
                <a:latin typeface="Lato"/>
                <a:ea typeface="Lato"/>
                <a:cs typeface="Lato"/>
                <a:sym typeface="Lato"/>
              </a:rPr>
              <a:t> which is a very important number because it’s the amount that comes into his bank account. He will then use this number to help him bud</a:t>
            </a:r>
            <a:r>
              <a:rPr b="0" i="0" lang="en-GB" sz="1600" u="none" cap="none" strike="noStrike">
                <a:solidFill>
                  <a:schemeClr val="dk1"/>
                </a:solidFill>
                <a:latin typeface="Lato"/>
                <a:ea typeface="Lato"/>
                <a:cs typeface="Lato"/>
                <a:sym typeface="Lato"/>
              </a:rPr>
              <a:t>get!</a:t>
            </a:r>
            <a:endParaRPr b="0" i="0" sz="1600" u="none" cap="none" strike="noStrike">
              <a:solidFill>
                <a:schemeClr val="dk1"/>
              </a:solidFill>
              <a:latin typeface="Lato"/>
              <a:ea typeface="Lato"/>
              <a:cs typeface="Lato"/>
              <a:sym typeface="Lato"/>
            </a:endParaRPr>
          </a:p>
        </p:txBody>
      </p:sp>
      <p:sp>
        <p:nvSpPr>
          <p:cNvPr id="583" name="Google Shape;583;g1a5db231f5e_1_728"/>
          <p:cNvSpPr/>
          <p:nvPr/>
        </p:nvSpPr>
        <p:spPr>
          <a:xfrm>
            <a:off x="279000" y="4084750"/>
            <a:ext cx="8597400" cy="1008600"/>
          </a:xfrm>
          <a:prstGeom prst="snip1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600" u="none" cap="none" strike="noStrike">
                <a:solidFill>
                  <a:schemeClr val="lt1"/>
                </a:solidFill>
                <a:latin typeface="Lato"/>
                <a:ea typeface="Lato"/>
                <a:cs typeface="Lato"/>
                <a:sym typeface="Lato"/>
              </a:rPr>
              <a:t>progressive tax			education and transport		deductions	monthly gross pay</a:t>
            </a:r>
            <a:endParaRPr b="1" i="0" sz="16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i="0" lang="en-GB" sz="1600" u="none" cap="none" strike="noStrike">
                <a:solidFill>
                  <a:schemeClr val="lt1"/>
                </a:solidFill>
                <a:latin typeface="Lato"/>
                <a:ea typeface="Lato"/>
                <a:cs typeface="Lato"/>
                <a:sym typeface="Lato"/>
              </a:rPr>
              <a:t>net pay 				pension 					student loan	income tax</a:t>
            </a:r>
            <a:endParaRPr b="1" i="0" sz="1600" u="none" cap="none" strike="noStrike">
              <a:solidFill>
                <a:schemeClr val="lt1"/>
              </a:solidFill>
              <a:latin typeface="Lato"/>
              <a:ea typeface="Lato"/>
              <a:cs typeface="Lato"/>
              <a:sym typeface="Lato"/>
            </a:endParaRPr>
          </a:p>
        </p:txBody>
      </p:sp>
      <p:sp>
        <p:nvSpPr>
          <p:cNvPr id="584" name="Google Shape;584;g1a5db231f5e_1_728"/>
          <p:cNvSpPr/>
          <p:nvPr/>
        </p:nvSpPr>
        <p:spPr>
          <a:xfrm>
            <a:off x="279000" y="3834250"/>
            <a:ext cx="1480800" cy="250500"/>
          </a:xfrm>
          <a:prstGeom prst="rect">
            <a:avLst/>
          </a:pr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600" u="none" cap="none" strike="noStrike">
                <a:solidFill>
                  <a:schemeClr val="lt1"/>
                </a:solidFill>
                <a:latin typeface="Lato"/>
                <a:ea typeface="Lato"/>
                <a:cs typeface="Lato"/>
                <a:sym typeface="Lato"/>
              </a:rPr>
              <a:t>Wordbank </a:t>
            </a:r>
            <a:endParaRPr b="1" i="0" sz="1600" u="none" cap="none" strike="noStrike">
              <a:solidFill>
                <a:schemeClr val="lt1"/>
              </a:solidFill>
              <a:latin typeface="Lato"/>
              <a:ea typeface="Lato"/>
              <a:cs typeface="Lato"/>
              <a:sym typeface="La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g1a5db231f5e_1_738"/>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r>
              <a:rPr lang="en-GB">
                <a:latin typeface="Lato"/>
                <a:ea typeface="Lato"/>
                <a:cs typeface="Lato"/>
                <a:sym typeface="Lato"/>
              </a:rPr>
              <a:t>27</a:t>
            </a:r>
            <a:endParaRPr>
              <a:latin typeface="Lato"/>
              <a:ea typeface="Lato"/>
              <a:cs typeface="Lato"/>
              <a:sym typeface="Lato"/>
            </a:endParaRPr>
          </a:p>
        </p:txBody>
      </p:sp>
      <p:sp>
        <p:nvSpPr>
          <p:cNvPr id="590" name="Google Shape;590;g1a5db231f5e_1_738"/>
          <p:cNvSpPr txBox="1"/>
          <p:nvPr>
            <p:ph type="ctrTitle"/>
          </p:nvPr>
        </p:nvSpPr>
        <p:spPr>
          <a:xfrm>
            <a:off x="379375" y="406150"/>
            <a:ext cx="7731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b="0" i="0" sz="2500" u="none" cap="none" strike="noStrike">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ANSWERS | Fill in the gaps using the word bank</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 </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500" u="none" cap="none" strike="noStrike">
              <a:solidFill>
                <a:schemeClr val="lt1"/>
              </a:solidFill>
              <a:latin typeface="Lato"/>
              <a:ea typeface="Lato"/>
              <a:cs typeface="Lato"/>
              <a:sym typeface="Lato"/>
            </a:endParaRPr>
          </a:p>
        </p:txBody>
      </p:sp>
      <p:sp>
        <p:nvSpPr>
          <p:cNvPr id="591" name="Google Shape;591;g1a5db231f5e_1_738"/>
          <p:cNvSpPr txBox="1"/>
          <p:nvPr/>
        </p:nvSpPr>
        <p:spPr>
          <a:xfrm>
            <a:off x="2767600" y="1147025"/>
            <a:ext cx="2329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chemeClr val="dk1"/>
              </a:solidFill>
              <a:latin typeface="Lato"/>
              <a:ea typeface="Lato"/>
              <a:cs typeface="Lato"/>
              <a:sym typeface="Lato"/>
            </a:endParaRPr>
          </a:p>
        </p:txBody>
      </p:sp>
      <p:sp>
        <p:nvSpPr>
          <p:cNvPr id="592" name="Google Shape;592;g1a5db231f5e_1_738"/>
          <p:cNvSpPr txBox="1"/>
          <p:nvPr/>
        </p:nvSpPr>
        <p:spPr>
          <a:xfrm>
            <a:off x="357350" y="1090900"/>
            <a:ext cx="6688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t/>
            </a:r>
            <a:endParaRPr b="0" i="0" sz="1600" u="none" cap="none" strike="noStrike">
              <a:solidFill>
                <a:srgbClr val="1A0DAB"/>
              </a:solidFill>
              <a:latin typeface="Lato"/>
              <a:ea typeface="Lato"/>
              <a:cs typeface="Lato"/>
              <a:sym typeface="Lato"/>
            </a:endParaRPr>
          </a:p>
        </p:txBody>
      </p:sp>
      <p:sp>
        <p:nvSpPr>
          <p:cNvPr id="593" name="Google Shape;593;g1a5db231f5e_1_738"/>
          <p:cNvSpPr txBox="1"/>
          <p:nvPr/>
        </p:nvSpPr>
        <p:spPr>
          <a:xfrm>
            <a:off x="379375" y="1047150"/>
            <a:ext cx="8498700" cy="2555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GB" sz="1400" u="none" cap="none" strike="noStrike">
                <a:solidFill>
                  <a:srgbClr val="000000"/>
                </a:solidFill>
                <a:latin typeface="Lato"/>
                <a:ea typeface="Lato"/>
                <a:cs typeface="Lato"/>
                <a:sym typeface="Lato"/>
              </a:rPr>
              <a:t>When Darren gets a job as a lawyer and is told his annual salary each month he works out his </a:t>
            </a:r>
            <a:r>
              <a:rPr b="0" i="0" lang="en-GB" sz="1400" u="none" cap="none" strike="noStrike">
                <a:solidFill>
                  <a:schemeClr val="accent2"/>
                </a:solidFill>
                <a:latin typeface="Lato"/>
                <a:ea typeface="Lato"/>
                <a:cs typeface="Lato"/>
                <a:sym typeface="Lato"/>
              </a:rPr>
              <a:t>monthly gross pay </a:t>
            </a:r>
            <a:r>
              <a:rPr b="0" i="0" lang="en-GB" sz="1400" u="none" cap="none" strike="noStrike">
                <a:solidFill>
                  <a:srgbClr val="000000"/>
                </a:solidFill>
                <a:latin typeface="Lato"/>
                <a:ea typeface="Lato"/>
                <a:cs typeface="Lato"/>
                <a:sym typeface="Lato"/>
              </a:rPr>
              <a:t>by taking his total annual salary and dividing it by 12.</a:t>
            </a:r>
            <a:r>
              <a:rPr b="0" i="0" lang="en-GB" sz="1400" u="none" cap="none" strike="noStrike">
                <a:solidFill>
                  <a:schemeClr val="accent2"/>
                </a:solidFill>
                <a:latin typeface="Lato"/>
                <a:ea typeface="Lato"/>
                <a:cs typeface="Lato"/>
                <a:sym typeface="Lato"/>
              </a:rPr>
              <a:t> </a:t>
            </a:r>
            <a:r>
              <a:rPr b="0" i="0" lang="en-GB" sz="1400" u="none" cap="none" strike="noStrike">
                <a:solidFill>
                  <a:schemeClr val="dk1"/>
                </a:solidFill>
                <a:latin typeface="Lato"/>
                <a:ea typeface="Lato"/>
                <a:cs typeface="Lato"/>
                <a:sym typeface="Lato"/>
              </a:rPr>
              <a:t>There are then several </a:t>
            </a:r>
            <a:r>
              <a:rPr b="0" i="0" lang="en-GB" sz="1400" u="none" cap="none" strike="noStrike">
                <a:solidFill>
                  <a:schemeClr val="accent2"/>
                </a:solidFill>
                <a:latin typeface="Lato"/>
                <a:ea typeface="Lato"/>
                <a:cs typeface="Lato"/>
                <a:sym typeface="Lato"/>
              </a:rPr>
              <a:t>deductions</a:t>
            </a:r>
            <a:r>
              <a:rPr b="0" i="0" lang="en-GB" sz="1400" u="none" cap="none" strike="noStrike">
                <a:solidFill>
                  <a:schemeClr val="dk1"/>
                </a:solidFill>
                <a:latin typeface="Lato"/>
                <a:ea typeface="Lato"/>
                <a:cs typeface="Lato"/>
                <a:sym typeface="Lato"/>
              </a:rPr>
              <a:t>,  which are amounts of money taken away from gross pay. The biggest deduction is usually </a:t>
            </a:r>
            <a:r>
              <a:rPr b="0" i="0" lang="en-GB" sz="1400" u="none" cap="none" strike="noStrike">
                <a:solidFill>
                  <a:srgbClr val="FF8022"/>
                </a:solidFill>
                <a:latin typeface="Lato"/>
                <a:ea typeface="Lato"/>
                <a:cs typeface="Lato"/>
                <a:sym typeface="Lato"/>
              </a:rPr>
              <a:t>income tax,</a:t>
            </a:r>
            <a:r>
              <a:rPr b="0" i="0" lang="en-GB" sz="1400" u="none" cap="none" strike="noStrike">
                <a:solidFill>
                  <a:schemeClr val="dk1"/>
                </a:solidFill>
                <a:latin typeface="Lato"/>
                <a:ea typeface="Lato"/>
                <a:cs typeface="Lato"/>
                <a:sym typeface="Lato"/>
              </a:rPr>
              <a:t> which is a tax that goes up the more he earns. This is known as a </a:t>
            </a:r>
            <a:r>
              <a:rPr b="0" i="0" lang="en-GB" sz="1400" u="none" cap="none" strike="noStrike">
                <a:solidFill>
                  <a:srgbClr val="FF8022"/>
                </a:solidFill>
                <a:latin typeface="Lato"/>
                <a:ea typeface="Lato"/>
                <a:cs typeface="Lato"/>
                <a:sym typeface="Lato"/>
              </a:rPr>
              <a:t>progressive tax</a:t>
            </a:r>
            <a:r>
              <a:rPr b="0" i="0" lang="en-GB" sz="1400" u="none" cap="none" strike="noStrike">
                <a:solidFill>
                  <a:schemeClr val="dk1"/>
                </a:solidFill>
                <a:latin typeface="Lato"/>
                <a:ea typeface="Lato"/>
                <a:cs typeface="Lato"/>
                <a:sym typeface="Lato"/>
              </a:rPr>
              <a:t>. This is collected and spent on things like the NHS, </a:t>
            </a:r>
            <a:r>
              <a:rPr b="0" i="0" lang="en-GB" sz="1400" u="none" cap="none" strike="noStrike">
                <a:solidFill>
                  <a:srgbClr val="FF8022"/>
                </a:solidFill>
                <a:latin typeface="Lato"/>
                <a:ea typeface="Lato"/>
                <a:cs typeface="Lato"/>
                <a:sym typeface="Lato"/>
              </a:rPr>
              <a:t>education and transportation.</a:t>
            </a:r>
            <a:endParaRPr b="0" i="0" sz="1400" u="none" cap="none" strike="noStrike">
              <a:solidFill>
                <a:srgbClr val="FF802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300"/>
              <a:buFont typeface="Arial"/>
              <a:buNone/>
            </a:pPr>
            <a:r>
              <a:t/>
            </a:r>
            <a:endParaRPr b="0" i="0"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300"/>
              <a:buFont typeface="Arial"/>
              <a:buNone/>
            </a:pPr>
            <a:r>
              <a:rPr b="0" i="0" lang="en-GB" sz="1400" u="none" cap="none" strike="noStrike">
                <a:solidFill>
                  <a:schemeClr val="dk1"/>
                </a:solidFill>
                <a:latin typeface="Lato"/>
                <a:ea typeface="Lato"/>
                <a:cs typeface="Lato"/>
                <a:sym typeface="Lato"/>
              </a:rPr>
              <a:t>Because Darren has been to university and took out a </a:t>
            </a:r>
            <a:r>
              <a:rPr b="0" i="0" lang="en-GB" sz="1400" u="none" cap="none" strike="noStrike">
                <a:solidFill>
                  <a:schemeClr val="accent2"/>
                </a:solidFill>
                <a:latin typeface="Lato"/>
                <a:ea typeface="Lato"/>
                <a:cs typeface="Lato"/>
                <a:sym typeface="Lato"/>
              </a:rPr>
              <a:t>student loan</a:t>
            </a:r>
            <a:r>
              <a:rPr b="0" i="0" lang="en-GB" sz="1400" u="none" cap="none" strike="noStrike">
                <a:solidFill>
                  <a:schemeClr val="dk1"/>
                </a:solidFill>
                <a:latin typeface="Lato"/>
                <a:ea typeface="Lato"/>
                <a:cs typeface="Lato"/>
                <a:sym typeface="Lato"/>
              </a:rPr>
              <a:t> he will need to pay chunks of this out on a monthly basis; he also chose to get a </a:t>
            </a:r>
            <a:r>
              <a:rPr b="0" i="0" lang="en-GB" sz="1400" u="none" cap="none" strike="noStrike">
                <a:solidFill>
                  <a:schemeClr val="accent2"/>
                </a:solidFill>
                <a:latin typeface="Lato"/>
                <a:ea typeface="Lato"/>
                <a:cs typeface="Lato"/>
                <a:sym typeface="Lato"/>
              </a:rPr>
              <a:t>pension</a:t>
            </a:r>
            <a:r>
              <a:rPr b="0" i="0" lang="en-GB" sz="1400" u="none" cap="none" strike="noStrike">
                <a:solidFill>
                  <a:schemeClr val="dk1"/>
                </a:solidFill>
                <a:latin typeface="Lato"/>
                <a:ea typeface="Lato"/>
                <a:cs typeface="Lato"/>
                <a:sym typeface="Lato"/>
              </a:rPr>
              <a:t>, which means he has a way of saving money for later in life.</a:t>
            </a:r>
            <a:endParaRPr b="0" i="0"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300"/>
              <a:buFont typeface="Arial"/>
              <a:buNone/>
            </a:pPr>
            <a:r>
              <a:t/>
            </a:r>
            <a:endParaRPr b="0" i="0"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300"/>
              <a:buFont typeface="Arial"/>
              <a:buNone/>
            </a:pPr>
            <a:r>
              <a:rPr b="0" i="0" lang="en-GB" sz="1400" u="none" cap="none" strike="noStrike">
                <a:solidFill>
                  <a:schemeClr val="dk1"/>
                </a:solidFill>
                <a:latin typeface="Lato"/>
                <a:ea typeface="Lato"/>
                <a:cs typeface="Lato"/>
                <a:sym typeface="Lato"/>
              </a:rPr>
              <a:t>Finally he is left with his </a:t>
            </a:r>
            <a:r>
              <a:rPr b="0" i="0" lang="en-GB" sz="1400" u="none" cap="none" strike="noStrike">
                <a:solidFill>
                  <a:srgbClr val="FF8022"/>
                </a:solidFill>
                <a:latin typeface="Lato"/>
                <a:ea typeface="Lato"/>
                <a:cs typeface="Lato"/>
                <a:sym typeface="Lato"/>
              </a:rPr>
              <a:t>net pay,</a:t>
            </a:r>
            <a:r>
              <a:rPr b="0" i="0" lang="en-GB" sz="1400" u="none" cap="none" strike="noStrike">
                <a:solidFill>
                  <a:schemeClr val="dk1"/>
                </a:solidFill>
                <a:latin typeface="Lato"/>
                <a:ea typeface="Lato"/>
                <a:cs typeface="Lato"/>
                <a:sym typeface="Lato"/>
              </a:rPr>
              <a:t> which is a very important number because it’s the amount that comes into his bank account. He will then use this number to help him budget!</a:t>
            </a:r>
            <a:endParaRPr b="0" i="0" sz="1400" u="none" cap="none" strike="noStrike">
              <a:solidFill>
                <a:schemeClr val="dk1"/>
              </a:solidFill>
              <a:latin typeface="Lato"/>
              <a:ea typeface="Lato"/>
              <a:cs typeface="Lato"/>
              <a:sym typeface="Lato"/>
            </a:endParaRPr>
          </a:p>
        </p:txBody>
      </p:sp>
      <p:sp>
        <p:nvSpPr>
          <p:cNvPr id="594" name="Google Shape;594;g1a5db231f5e_1_738"/>
          <p:cNvSpPr/>
          <p:nvPr/>
        </p:nvSpPr>
        <p:spPr>
          <a:xfrm>
            <a:off x="279000" y="4084750"/>
            <a:ext cx="8597400" cy="1008600"/>
          </a:xfrm>
          <a:prstGeom prst="snip1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600" u="none" cap="none" strike="noStrike">
                <a:solidFill>
                  <a:schemeClr val="lt1"/>
                </a:solidFill>
                <a:latin typeface="Lato"/>
                <a:ea typeface="Lato"/>
                <a:cs typeface="Lato"/>
                <a:sym typeface="Lato"/>
              </a:rPr>
              <a:t>progressive tax	 		education and transport		deductions	monthly gross pay</a:t>
            </a:r>
            <a:endParaRPr b="0" i="0" sz="16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0" i="0" lang="en-GB" sz="1600" u="none" cap="none" strike="noStrike">
                <a:solidFill>
                  <a:schemeClr val="lt1"/>
                </a:solidFill>
                <a:latin typeface="Lato"/>
                <a:ea typeface="Lato"/>
                <a:cs typeface="Lato"/>
                <a:sym typeface="Lato"/>
              </a:rPr>
              <a:t>net pay 				pension 			student loan			income tax</a:t>
            </a:r>
            <a:endParaRPr b="0" i="0" sz="1600" u="none" cap="none" strike="noStrike">
              <a:solidFill>
                <a:schemeClr val="lt1"/>
              </a:solidFill>
              <a:latin typeface="Lato"/>
              <a:ea typeface="Lato"/>
              <a:cs typeface="Lato"/>
              <a:sym typeface="Lato"/>
            </a:endParaRPr>
          </a:p>
        </p:txBody>
      </p:sp>
      <p:sp>
        <p:nvSpPr>
          <p:cNvPr id="595" name="Google Shape;595;g1a5db231f5e_1_738"/>
          <p:cNvSpPr/>
          <p:nvPr/>
        </p:nvSpPr>
        <p:spPr>
          <a:xfrm>
            <a:off x="279000" y="3834250"/>
            <a:ext cx="1480800" cy="250500"/>
          </a:xfrm>
          <a:prstGeom prst="rect">
            <a:avLst/>
          </a:prstGeom>
          <a:solidFill>
            <a:schemeClr val="accen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600" u="none" cap="none" strike="noStrike">
                <a:solidFill>
                  <a:schemeClr val="lt1"/>
                </a:solidFill>
                <a:latin typeface="Lato"/>
                <a:ea typeface="Lato"/>
                <a:cs typeface="Lato"/>
                <a:sym typeface="Lato"/>
              </a:rPr>
              <a:t>Wordbank </a:t>
            </a:r>
            <a:endParaRPr b="0" i="0" sz="1600" u="none" cap="none" strike="noStrike">
              <a:solidFill>
                <a:schemeClr val="lt1"/>
              </a:solidFill>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99" name="Shape 599"/>
        <p:cNvGrpSpPr/>
        <p:nvPr/>
      </p:nvGrpSpPr>
      <p:grpSpPr>
        <a:xfrm>
          <a:off x="0" y="0"/>
          <a:ext cx="0" cy="0"/>
          <a:chOff x="0" y="0"/>
          <a:chExt cx="0" cy="0"/>
        </a:xfrm>
      </p:grpSpPr>
      <p:sp>
        <p:nvSpPr>
          <p:cNvPr id="600" name="Google Shape;600;g2392954490c_0_17"/>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 name="Google Shape;601;g2392954490c_0_17"/>
          <p:cNvSpPr txBox="1"/>
          <p:nvPr/>
        </p:nvSpPr>
        <p:spPr>
          <a:xfrm>
            <a:off x="360375" y="629075"/>
            <a:ext cx="80706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602" name="Google Shape;602;g2392954490c_0_17"/>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603" name="Google Shape;603;g2392954490c_0_17"/>
          <p:cNvSpPr txBox="1"/>
          <p:nvPr/>
        </p:nvSpPr>
        <p:spPr>
          <a:xfrm>
            <a:off x="488167" y="1426487"/>
            <a:ext cx="6625500" cy="23349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Describe the main salary deductions</a:t>
            </a:r>
            <a:endParaRPr b="1" i="0" sz="2200" u="none" cap="none" strike="noStrike">
              <a:solidFill>
                <a:srgbClr val="00FF00"/>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1600"/>
              <a:buFont typeface="Arial"/>
              <a:buNone/>
            </a:pPr>
            <a:r>
              <a:t/>
            </a:r>
            <a:endParaRPr b="1" i="0" sz="2200" u="none" cap="none" strike="noStrike">
              <a:solidFill>
                <a:srgbClr val="00FF00"/>
              </a:solidFill>
              <a:latin typeface="Lato"/>
              <a:ea typeface="Lato"/>
              <a:cs typeface="Lato"/>
              <a:sym typeface="Lato"/>
            </a:endParaRPr>
          </a:p>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Identify and explain key elements of a payslip</a:t>
            </a:r>
            <a:endParaRPr b="1" i="0" sz="2200" u="none" cap="none" strike="noStrike">
              <a:solidFill>
                <a:srgbClr val="00FF00"/>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1600"/>
              <a:buFont typeface="Arial"/>
              <a:buNone/>
            </a:pPr>
            <a:r>
              <a:t/>
            </a:r>
            <a:endParaRPr b="1" i="0" sz="2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chemeClr val="lt1"/>
              </a:buClr>
              <a:buSzPts val="2200"/>
              <a:buFont typeface="Lato"/>
              <a:buChar char="●"/>
            </a:pPr>
            <a:r>
              <a:rPr b="1" i="0" lang="en-GB" sz="2200" u="none" cap="none" strike="noStrike">
                <a:solidFill>
                  <a:schemeClr val="lt1"/>
                </a:solidFill>
                <a:latin typeface="Lato"/>
                <a:ea typeface="Lato"/>
                <a:cs typeface="Lato"/>
                <a:sym typeface="Lato"/>
              </a:rPr>
              <a:t>Calculate income tax for different job salaries</a:t>
            </a:r>
            <a:endParaRPr b="0" i="0" sz="2200" u="none" cap="none" strike="noStrike">
              <a:solidFill>
                <a:schemeClr val="lt1"/>
              </a:solidFill>
              <a:latin typeface="Lato Light"/>
              <a:ea typeface="Lato Light"/>
              <a:cs typeface="Lato Light"/>
              <a:sym typeface="Lato Light"/>
            </a:endParaRPr>
          </a:p>
          <a:p>
            <a:pPr indent="0" lvl="0" marL="914400" marR="0" rtl="0" algn="l">
              <a:lnSpc>
                <a:spcPct val="107000"/>
              </a:lnSpc>
              <a:spcBef>
                <a:spcPts val="0"/>
              </a:spcBef>
              <a:spcAft>
                <a:spcPts val="0"/>
              </a:spcAft>
              <a:buClr>
                <a:srgbClr val="000000"/>
              </a:buClr>
              <a:buSzPts val="2200"/>
              <a:buFont typeface="Arial"/>
              <a:buNone/>
            </a:pPr>
            <a:r>
              <a:t/>
            </a:r>
            <a:endParaRPr b="0" i="0" sz="2200" u="none" cap="none" strike="noStrike">
              <a:solidFill>
                <a:schemeClr val="lt1"/>
              </a:solidFill>
              <a:latin typeface="Lato Light"/>
              <a:ea typeface="Lato Light"/>
              <a:cs typeface="Lato Light"/>
              <a:sym typeface="Lato Ligh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g1a5db231f5e_1_748"/>
          <p:cNvSpPr txBox="1"/>
          <p:nvPr/>
        </p:nvSpPr>
        <p:spPr>
          <a:xfrm>
            <a:off x="1225115" y="253750"/>
            <a:ext cx="5836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chemeClr val="accent2"/>
                </a:solidFill>
                <a:latin typeface="Lato"/>
                <a:ea typeface="Lato"/>
                <a:cs typeface="Lato"/>
                <a:sym typeface="Lato"/>
              </a:rPr>
              <a:t>Calculating income tax</a:t>
            </a:r>
            <a:endParaRPr b="1" i="0" sz="2900" u="none" cap="none" strike="noStrike">
              <a:solidFill>
                <a:schemeClr val="accent2"/>
              </a:solidFill>
              <a:latin typeface="Lato"/>
              <a:ea typeface="Lato"/>
              <a:cs typeface="Lato"/>
              <a:sym typeface="Lato"/>
            </a:endParaRPr>
          </a:p>
        </p:txBody>
      </p:sp>
      <p:sp>
        <p:nvSpPr>
          <p:cNvPr id="609" name="Google Shape;609;g1a5db231f5e_1_748"/>
          <p:cNvSpPr txBox="1"/>
          <p:nvPr/>
        </p:nvSpPr>
        <p:spPr>
          <a:xfrm>
            <a:off x="131775" y="1637500"/>
            <a:ext cx="87900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0" i="0" lang="en-GB" sz="2200" u="none" cap="none" strike="noStrike">
                <a:solidFill>
                  <a:schemeClr val="lt2"/>
                </a:solidFill>
                <a:latin typeface="Lato"/>
                <a:ea typeface="Lato"/>
                <a:cs typeface="Lato"/>
                <a:sym typeface="Lato"/>
              </a:rPr>
              <a:t>We’re going to take a deep dive into income tax, so that we understand how it works in reality! </a:t>
            </a:r>
            <a:endParaRPr b="0" i="0" sz="2200" u="none" cap="none" strike="noStrike">
              <a:solidFill>
                <a:schemeClr val="l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2600"/>
              <a:buFont typeface="Arial"/>
              <a:buNone/>
            </a:pPr>
            <a:r>
              <a:rPr b="0" i="0" lang="en-GB" sz="2200" u="none" cap="none" strike="noStrike">
                <a:solidFill>
                  <a:schemeClr val="lt2"/>
                </a:solidFill>
                <a:latin typeface="Lato"/>
                <a:ea typeface="Lato"/>
                <a:cs typeface="Lato"/>
                <a:sym typeface="Lato"/>
              </a:rPr>
              <a:t>Get ready to be income tax experts in just a bit.</a:t>
            </a:r>
            <a:endParaRPr b="0" i="0" sz="2200" u="none" cap="none" strike="noStrike">
              <a:solidFill>
                <a:srgbClr val="000000"/>
              </a:solidFill>
              <a:latin typeface="Lato"/>
              <a:ea typeface="Lato"/>
              <a:cs typeface="Lato"/>
              <a:sym typeface="Lato"/>
            </a:endParaRPr>
          </a:p>
        </p:txBody>
      </p:sp>
      <p:sp>
        <p:nvSpPr>
          <p:cNvPr id="610" name="Google Shape;610;g1a5db231f5e_1_748"/>
          <p:cNvSpPr txBox="1"/>
          <p:nvPr>
            <p:ph idx="12" type="sldNum"/>
          </p:nvPr>
        </p:nvSpPr>
        <p:spPr>
          <a:xfrm>
            <a:off x="8670295" y="403743"/>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pic>
        <p:nvPicPr>
          <p:cNvPr id="611" name="Google Shape;611;g1a5db231f5e_1_748"/>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sp>
        <p:nvSpPr>
          <p:cNvPr id="612" name="Google Shape;612;g1a5db231f5e_1_748"/>
          <p:cNvSpPr txBox="1"/>
          <p:nvPr/>
        </p:nvSpPr>
        <p:spPr>
          <a:xfrm>
            <a:off x="144000" y="3140900"/>
            <a:ext cx="8914800" cy="769500"/>
          </a:xfrm>
          <a:prstGeom prst="rect">
            <a:avLst/>
          </a:prstGeom>
          <a:noFill/>
          <a:ln cap="flat" cmpd="sng" w="28575">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600"/>
              <a:buFont typeface="Arial"/>
              <a:buNone/>
            </a:pPr>
            <a:r>
              <a:rPr b="1" i="0" lang="en-GB" sz="2200" u="none" cap="none" strike="noStrike">
                <a:solidFill>
                  <a:schemeClr val="accent1"/>
                </a:solidFill>
                <a:latin typeface="Lato Black"/>
                <a:ea typeface="Lato Black"/>
                <a:cs typeface="Lato Black"/>
                <a:sym typeface="Lato Black"/>
              </a:rPr>
              <a:t>Before handing over to you to calculate income tax for different jobs, we will practice using a worked example together.</a:t>
            </a:r>
            <a:endParaRPr b="1" i="0" sz="2200" u="none" cap="none" strike="noStrike">
              <a:solidFill>
                <a:schemeClr val="accent1"/>
              </a:solidFill>
              <a:latin typeface="Lato Black"/>
              <a:ea typeface="Lato Black"/>
              <a:cs typeface="Lato Black"/>
              <a:sym typeface="Lato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12" name="Shape 312"/>
        <p:cNvGrpSpPr/>
        <p:nvPr/>
      </p:nvGrpSpPr>
      <p:grpSpPr>
        <a:xfrm>
          <a:off x="0" y="0"/>
          <a:ext cx="0" cy="0"/>
          <a:chOff x="0" y="0"/>
          <a:chExt cx="0" cy="0"/>
        </a:xfrm>
      </p:grpSpPr>
      <p:sp>
        <p:nvSpPr>
          <p:cNvPr id="313" name="Google Shape;313;g25f4fb23039_0_5"/>
          <p:cNvSpPr txBox="1"/>
          <p:nvPr/>
        </p:nvSpPr>
        <p:spPr>
          <a:xfrm>
            <a:off x="360375" y="270375"/>
            <a:ext cx="80310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900" u="none" cap="none" strike="noStrike">
                <a:solidFill>
                  <a:schemeClr val="accent2"/>
                </a:solidFill>
                <a:latin typeface="Lato"/>
                <a:ea typeface="Lato"/>
                <a:cs typeface="Lato"/>
                <a:sym typeface="Lato"/>
              </a:rPr>
              <a:t>Having a respectful learning environment</a:t>
            </a:r>
            <a:endParaRPr b="1" i="0" sz="2900" u="none" cap="none" strike="noStrike">
              <a:solidFill>
                <a:schemeClr val="accent2"/>
              </a:solidFill>
              <a:latin typeface="Lato"/>
              <a:ea typeface="Lato"/>
              <a:cs typeface="Lato"/>
              <a:sym typeface="Lato"/>
            </a:endParaRPr>
          </a:p>
        </p:txBody>
      </p:sp>
      <p:sp>
        <p:nvSpPr>
          <p:cNvPr id="314" name="Google Shape;314;g25f4fb23039_0_5"/>
          <p:cNvSpPr txBox="1"/>
          <p:nvPr/>
        </p:nvSpPr>
        <p:spPr>
          <a:xfrm>
            <a:off x="324100" y="1254075"/>
            <a:ext cx="7638000" cy="19086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50000"/>
              </a:lnSpc>
              <a:spcBef>
                <a:spcPts val="0"/>
              </a:spcBef>
              <a:spcAft>
                <a:spcPts val="0"/>
              </a:spcAft>
              <a:buClr>
                <a:schemeClr val="accent2"/>
              </a:buClr>
              <a:buSzPts val="1600"/>
              <a:buFont typeface="Lato"/>
              <a:buChar char="●"/>
            </a:pPr>
            <a:r>
              <a:rPr i="0" lang="en-GB" sz="1600" u="none" cap="none" strike="noStrike">
                <a:solidFill>
                  <a:schemeClr val="accent2"/>
                </a:solidFill>
                <a:latin typeface="Lato"/>
                <a:ea typeface="Lato"/>
                <a:cs typeface="Lato"/>
                <a:sym typeface="Lato"/>
              </a:rPr>
              <a:t>We will listen to each other respectfully</a:t>
            </a:r>
            <a:endParaRPr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i="0" lang="en-GB" sz="1600" u="none" cap="none" strike="noStrike">
                <a:solidFill>
                  <a:schemeClr val="accent2"/>
                </a:solidFill>
                <a:latin typeface="Lato"/>
                <a:ea typeface="Lato"/>
                <a:cs typeface="Lato"/>
                <a:sym typeface="Lato"/>
              </a:rPr>
              <a:t>We will avoid making judgements or assumptions about others</a:t>
            </a:r>
            <a:endParaRPr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i="0" lang="en-GB" sz="1600" u="none" cap="none" strike="noStrike">
                <a:solidFill>
                  <a:schemeClr val="accent2"/>
                </a:solidFill>
                <a:latin typeface="Lato"/>
                <a:ea typeface="Lato"/>
                <a:cs typeface="Lato"/>
                <a:sym typeface="Lato"/>
              </a:rPr>
              <a:t>We will comment on what has been said, not the person who has said it</a:t>
            </a:r>
            <a:endParaRPr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i="0" lang="en-GB" sz="1600" u="none" cap="none" strike="noStrike">
                <a:solidFill>
                  <a:schemeClr val="accent2"/>
                </a:solidFill>
                <a:latin typeface="Lato"/>
                <a:ea typeface="Lato"/>
                <a:cs typeface="Lato"/>
                <a:sym typeface="Lato"/>
              </a:rPr>
              <a:t>We won’t put anyone on the spot and we have the right to pass</a:t>
            </a:r>
            <a:endParaRPr i="0" sz="1600" u="none" cap="none" strike="noStrike">
              <a:solidFill>
                <a:schemeClr val="accent2"/>
              </a:solidFill>
              <a:latin typeface="Lato"/>
              <a:ea typeface="Lato"/>
              <a:cs typeface="Lato"/>
              <a:sym typeface="Lato"/>
            </a:endParaRPr>
          </a:p>
          <a:p>
            <a:pPr indent="-330200" lvl="0" marL="457200" marR="0" rtl="0" algn="l">
              <a:lnSpc>
                <a:spcPct val="150000"/>
              </a:lnSpc>
              <a:spcBef>
                <a:spcPts val="0"/>
              </a:spcBef>
              <a:spcAft>
                <a:spcPts val="0"/>
              </a:spcAft>
              <a:buClr>
                <a:schemeClr val="accent2"/>
              </a:buClr>
              <a:buSzPts val="1600"/>
              <a:buFont typeface="Lato"/>
              <a:buChar char="●"/>
            </a:pPr>
            <a:r>
              <a:rPr i="0" lang="en-GB" sz="1600" u="none" cap="none" strike="noStrike">
                <a:solidFill>
                  <a:schemeClr val="accent2"/>
                </a:solidFill>
                <a:latin typeface="Lato"/>
                <a:ea typeface="Lato"/>
                <a:cs typeface="Lato"/>
                <a:sym typeface="Lato"/>
              </a:rPr>
              <a:t>We will not share personal stories or ask personal questions</a:t>
            </a:r>
            <a:endParaRPr i="0" sz="1600" u="none" cap="none" strike="noStrike">
              <a:solidFill>
                <a:schemeClr val="accent2"/>
              </a:solidFill>
              <a:latin typeface="Lato"/>
              <a:ea typeface="Lato"/>
              <a:cs typeface="Lato"/>
              <a:sym typeface="Lato"/>
            </a:endParaRPr>
          </a:p>
        </p:txBody>
      </p:sp>
      <p:sp>
        <p:nvSpPr>
          <p:cNvPr id="315" name="Google Shape;315;g25f4fb23039_0_5"/>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
        <p:nvSpPr>
          <p:cNvPr id="316" name="Google Shape;316;g25f4fb23039_0_5"/>
          <p:cNvSpPr/>
          <p:nvPr/>
        </p:nvSpPr>
        <p:spPr>
          <a:xfrm>
            <a:off x="360363" y="3453675"/>
            <a:ext cx="8214675" cy="657650"/>
          </a:xfrm>
          <a:prstGeom prst="flowChartProcess">
            <a:avLst/>
          </a:prstGeom>
          <a:noFill/>
          <a:ln cap="flat" cmpd="sng" w="19050">
            <a:solidFill>
              <a:schemeClr val="accent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lt1"/>
                </a:solidFill>
                <a:latin typeface="Lato"/>
                <a:ea typeface="Lato"/>
                <a:cs typeface="Lato"/>
                <a:sym typeface="Lato"/>
              </a:rPr>
              <a:t>If there is a question that you do not wish to ask aloud, you can write it on a post-it note which will be collected throughout the session and answered at the end </a:t>
            </a:r>
            <a:endParaRPr sz="1600">
              <a:latin typeface="Lato"/>
              <a:ea typeface="Lato"/>
              <a:cs typeface="Lato"/>
              <a:sym typeface="Lato"/>
            </a:endParaRPr>
          </a:p>
        </p:txBody>
      </p:sp>
      <p:sp>
        <p:nvSpPr>
          <p:cNvPr id="317" name="Google Shape;317;g25f4fb23039_0_5"/>
          <p:cNvSpPr txBox="1"/>
          <p:nvPr/>
        </p:nvSpPr>
        <p:spPr>
          <a:xfrm>
            <a:off x="8886425" y="318675"/>
            <a:ext cx="414600" cy="21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Lato"/>
                <a:ea typeface="Lato"/>
                <a:cs typeface="Lato"/>
                <a:sym typeface="Lato"/>
              </a:rPr>
              <a:t>3</a:t>
            </a:r>
            <a:endParaRPr b="1">
              <a:latin typeface="Lato"/>
              <a:ea typeface="Lato"/>
              <a:cs typeface="Lato"/>
              <a:sym typeface="Lat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g200aa1752a1_0_0"/>
          <p:cNvSpPr txBox="1"/>
          <p:nvPr/>
        </p:nvSpPr>
        <p:spPr>
          <a:xfrm>
            <a:off x="9647774" y="427750"/>
            <a:ext cx="21417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t/>
            </a:r>
            <a:endParaRPr b="0" i="0" sz="3600" u="none" cap="none" strike="noStrike">
              <a:solidFill>
                <a:srgbClr val="FF8022"/>
              </a:solidFill>
              <a:latin typeface="Lato"/>
              <a:ea typeface="Lato"/>
              <a:cs typeface="Lato"/>
              <a:sym typeface="Lato"/>
            </a:endParaRPr>
          </a:p>
        </p:txBody>
      </p:sp>
      <p:sp>
        <p:nvSpPr>
          <p:cNvPr id="618" name="Google Shape;618;g200aa1752a1_0_0"/>
          <p:cNvSpPr txBox="1"/>
          <p:nvPr>
            <p:ph idx="12" type="sldNum"/>
          </p:nvPr>
        </p:nvSpPr>
        <p:spPr>
          <a:xfrm>
            <a:off x="8684393" y="403735"/>
            <a:ext cx="459600" cy="225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lang="en-GB" sz="1400">
                <a:solidFill>
                  <a:srgbClr val="262A33"/>
                </a:solidFill>
              </a:rPr>
              <a:t>30</a:t>
            </a:r>
            <a:endParaRPr i="0" sz="1400" u="none" cap="none" strike="noStrike">
              <a:solidFill>
                <a:srgbClr val="262A33"/>
              </a:solidFill>
            </a:endParaRPr>
          </a:p>
        </p:txBody>
      </p:sp>
      <p:sp>
        <p:nvSpPr>
          <p:cNvPr id="619" name="Google Shape;619;g200aa1752a1_0_0"/>
          <p:cNvSpPr txBox="1"/>
          <p:nvPr/>
        </p:nvSpPr>
        <p:spPr>
          <a:xfrm flipH="1">
            <a:off x="372600" y="985025"/>
            <a:ext cx="5906700" cy="8004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1800"/>
              <a:buFont typeface="Arial"/>
              <a:buNone/>
            </a:pPr>
            <a:r>
              <a:rPr b="0" i="0" lang="en-GB" sz="1600" u="none" cap="none" strike="noStrike">
                <a:solidFill>
                  <a:schemeClr val="lt1"/>
                </a:solidFill>
                <a:latin typeface="Lato Black"/>
                <a:ea typeface="Lato Black"/>
                <a:cs typeface="Lato Black"/>
                <a:sym typeface="Lato Black"/>
              </a:rPr>
              <a:t>INCOME TAX (UK, not Scotland)</a:t>
            </a:r>
            <a:endParaRPr b="0" i="0" sz="1600" u="none" cap="none" strike="noStrike">
              <a:solidFill>
                <a:schemeClr val="lt1"/>
              </a:solidFill>
              <a:latin typeface="Lato Black"/>
              <a:ea typeface="Lato Black"/>
              <a:cs typeface="Lato Black"/>
              <a:sym typeface="Lato Black"/>
            </a:endParaRPr>
          </a:p>
          <a:p>
            <a:pPr indent="0" lvl="0" marL="457200" marR="0" rtl="0" algn="l">
              <a:lnSpc>
                <a:spcPct val="100000"/>
              </a:lnSpc>
              <a:spcBef>
                <a:spcPts val="0"/>
              </a:spcBef>
              <a:spcAft>
                <a:spcPts val="0"/>
              </a:spcAft>
              <a:buClr>
                <a:srgbClr val="000000"/>
              </a:buClr>
              <a:buSzPts val="1800"/>
              <a:buFont typeface="Arial"/>
              <a:buNone/>
            </a:pPr>
            <a:r>
              <a:t/>
            </a:r>
            <a:endParaRPr b="1" i="0" sz="800" u="none" cap="none" strike="noStrike">
              <a:solidFill>
                <a:schemeClr val="accent2"/>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800"/>
              <a:buFont typeface="Arial"/>
              <a:buNone/>
            </a:pPr>
            <a:r>
              <a:t/>
            </a:r>
            <a:endParaRPr b="1" i="0" sz="1600" u="none" cap="none" strike="noStrike">
              <a:solidFill>
                <a:schemeClr val="lt1"/>
              </a:solidFill>
              <a:latin typeface="Lato"/>
              <a:ea typeface="Lato"/>
              <a:cs typeface="Lato"/>
              <a:sym typeface="Lato"/>
            </a:endParaRPr>
          </a:p>
        </p:txBody>
      </p:sp>
      <p:sp>
        <p:nvSpPr>
          <p:cNvPr id="620" name="Google Shape;620;g200aa1752a1_0_0"/>
          <p:cNvSpPr txBox="1"/>
          <p:nvPr/>
        </p:nvSpPr>
        <p:spPr>
          <a:xfrm>
            <a:off x="1229325" y="253750"/>
            <a:ext cx="63108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chemeClr val="accent2"/>
                </a:solidFill>
                <a:latin typeface="Lato"/>
                <a:ea typeface="Lato"/>
                <a:cs typeface="Lato"/>
                <a:sym typeface="Lato"/>
              </a:rPr>
              <a:t>Income tax bands</a:t>
            </a:r>
            <a:endParaRPr b="1" i="0" sz="2900" u="none" cap="none" strike="noStrike">
              <a:solidFill>
                <a:schemeClr val="accent2"/>
              </a:solidFill>
              <a:latin typeface="Lato"/>
              <a:ea typeface="Lato"/>
              <a:cs typeface="Lato"/>
              <a:sym typeface="Lato"/>
            </a:endParaRPr>
          </a:p>
        </p:txBody>
      </p:sp>
      <p:pic>
        <p:nvPicPr>
          <p:cNvPr id="621" name="Google Shape;621;g200aa1752a1_0_0"/>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graphicFrame>
        <p:nvGraphicFramePr>
          <p:cNvPr id="622" name="Google Shape;622;g200aa1752a1_0_0"/>
          <p:cNvGraphicFramePr/>
          <p:nvPr/>
        </p:nvGraphicFramePr>
        <p:xfrm>
          <a:off x="904125" y="1497025"/>
          <a:ext cx="3000000" cy="3000000"/>
        </p:xfrm>
        <a:graphic>
          <a:graphicData uri="http://schemas.openxmlformats.org/drawingml/2006/table">
            <a:tbl>
              <a:tblPr>
                <a:noFill/>
                <a:tableStyleId>{CA21E993-05B6-4D26-9C55-1D8316C9B291}</a:tableStyleId>
              </a:tblPr>
              <a:tblGrid>
                <a:gridCol w="3111375"/>
                <a:gridCol w="3713475"/>
              </a:tblGrid>
              <a:tr h="381000">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accent2"/>
                          </a:solidFill>
                          <a:latin typeface="Lato Black"/>
                          <a:ea typeface="Lato Black"/>
                          <a:cs typeface="Lato Black"/>
                          <a:sym typeface="Lato Black"/>
                        </a:rPr>
                        <a:t>Tax rates and bands</a:t>
                      </a:r>
                      <a:endParaRPr sz="1400" u="none" cap="none" strike="noStrike">
                        <a:solidFill>
                          <a:schemeClr val="accent2"/>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accent2"/>
                          </a:solidFill>
                          <a:latin typeface="Lato Black"/>
                          <a:ea typeface="Lato Black"/>
                          <a:cs typeface="Lato Black"/>
                          <a:sym typeface="Lato Black"/>
                        </a:rPr>
                        <a:t>Threshold (from April 2022)</a:t>
                      </a:r>
                      <a:endParaRPr sz="1400" u="none" cap="none" strike="noStrike">
                        <a:solidFill>
                          <a:schemeClr val="accent2"/>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381000">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lt1"/>
                          </a:solidFill>
                          <a:latin typeface="Lato"/>
                          <a:ea typeface="Lato"/>
                          <a:cs typeface="Lato"/>
                          <a:sym typeface="Lato"/>
                        </a:rPr>
                        <a:t>Personal Allowance</a:t>
                      </a:r>
                      <a:endParaRPr b="1" sz="16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lt1"/>
                          </a:solidFill>
                          <a:latin typeface="Lato"/>
                          <a:ea typeface="Lato"/>
                          <a:cs typeface="Lato"/>
                          <a:sym typeface="Lato"/>
                        </a:rPr>
                        <a:t>0%</a:t>
                      </a:r>
                      <a:endParaRPr b="1" sz="1600" u="none" cap="none" strike="noStrike">
                        <a:solidFill>
                          <a:schemeClr val="l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lt1"/>
                          </a:solidFill>
                          <a:latin typeface="Lato"/>
                          <a:ea typeface="Lato"/>
                          <a:cs typeface="Lato"/>
                          <a:sym typeface="Lato"/>
                        </a:rPr>
                        <a:t>£12,570 </a:t>
                      </a:r>
                      <a:endParaRPr b="1" sz="1600" u="none" cap="none" strike="noStrike">
                        <a:solidFill>
                          <a:schemeClr val="l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381000">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lt1"/>
                          </a:solidFill>
                          <a:latin typeface="Lato"/>
                          <a:ea typeface="Lato"/>
                          <a:cs typeface="Lato"/>
                          <a:sym typeface="Lato"/>
                        </a:rPr>
                        <a:t>Basic Rate</a:t>
                      </a:r>
                      <a:endParaRPr b="1" sz="16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lt1"/>
                          </a:solidFill>
                          <a:latin typeface="Lato"/>
                          <a:ea typeface="Lato"/>
                          <a:cs typeface="Lato"/>
                          <a:sym typeface="Lato"/>
                        </a:rPr>
                        <a:t>20%</a:t>
                      </a:r>
                      <a:endParaRPr b="1" sz="1600" u="none" cap="none" strike="noStrike">
                        <a:solidFill>
                          <a:schemeClr val="l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lt1"/>
                          </a:solidFill>
                          <a:latin typeface="Lato"/>
                          <a:ea typeface="Lato"/>
                          <a:cs typeface="Lato"/>
                          <a:sym typeface="Lato"/>
                        </a:rPr>
                        <a:t>£12,571 to £50,270</a:t>
                      </a:r>
                      <a:endParaRPr sz="1400" u="none" cap="none" strike="noStrike"/>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381000">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lt1"/>
                          </a:solidFill>
                          <a:latin typeface="Lato"/>
                          <a:ea typeface="Lato"/>
                          <a:cs typeface="Lato"/>
                          <a:sym typeface="Lato"/>
                        </a:rPr>
                        <a:t>Higher Rate</a:t>
                      </a:r>
                      <a:endParaRPr b="1" sz="16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lt1"/>
                          </a:solidFill>
                          <a:latin typeface="Lato"/>
                          <a:ea typeface="Lato"/>
                          <a:cs typeface="Lato"/>
                          <a:sym typeface="Lato"/>
                        </a:rPr>
                        <a:t>40% </a:t>
                      </a:r>
                      <a:endParaRPr sz="1400" u="none" cap="none" strike="noStrike"/>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lt1"/>
                          </a:solidFill>
                          <a:latin typeface="Lato"/>
                          <a:ea typeface="Lato"/>
                          <a:cs typeface="Lato"/>
                          <a:sym typeface="Lato"/>
                        </a:rPr>
                        <a:t>£50,271 to £125,140</a:t>
                      </a:r>
                      <a:endParaRPr sz="1400" u="none" cap="none" strike="noStrike"/>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381000">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lt1"/>
                          </a:solidFill>
                          <a:latin typeface="Lato"/>
                          <a:ea typeface="Lato"/>
                          <a:cs typeface="Lato"/>
                          <a:sym typeface="Lato"/>
                        </a:rPr>
                        <a:t>Additional Rate</a:t>
                      </a:r>
                      <a:endParaRPr b="1" sz="16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lt1"/>
                          </a:solidFill>
                          <a:latin typeface="Lato"/>
                          <a:ea typeface="Lato"/>
                          <a:cs typeface="Lato"/>
                          <a:sym typeface="Lato"/>
                        </a:rPr>
                        <a:t>45% </a:t>
                      </a:r>
                      <a:endParaRPr sz="1400" u="none" cap="none" strike="noStrike"/>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lt1"/>
                          </a:solidFill>
                          <a:latin typeface="Lato"/>
                          <a:ea typeface="Lato"/>
                          <a:cs typeface="Lato"/>
                          <a:sym typeface="Lato"/>
                        </a:rPr>
                        <a:t>Over £125,140</a:t>
                      </a:r>
                      <a:endParaRPr sz="1400" u="none" cap="none" strike="noStrike"/>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bl>
          </a:graphicData>
        </a:graphic>
      </p:graphicFrame>
      <p:sp>
        <p:nvSpPr>
          <p:cNvPr id="623" name="Google Shape;623;g200aa1752a1_0_0"/>
          <p:cNvSpPr txBox="1"/>
          <p:nvPr/>
        </p:nvSpPr>
        <p:spPr>
          <a:xfrm>
            <a:off x="537375" y="4666400"/>
            <a:ext cx="7345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Lato"/>
                <a:ea typeface="Lato"/>
                <a:cs typeface="Lato"/>
                <a:sym typeface="Lato"/>
              </a:rPr>
              <a:t>Governments will change these rates and bands over time, so always check for yourself!</a:t>
            </a:r>
            <a:endParaRPr b="0" i="0" sz="1400" u="none" cap="none" strike="noStrike">
              <a:solidFill>
                <a:schemeClr val="lt1"/>
              </a:solidFill>
              <a:latin typeface="Lato"/>
              <a:ea typeface="Lato"/>
              <a:cs typeface="Lato"/>
              <a:sym typeface="La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g279825be824_0_142"/>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629" name="Google Shape;629;g279825be824_0_142"/>
          <p:cNvSpPr txBox="1"/>
          <p:nvPr/>
        </p:nvSpPr>
        <p:spPr>
          <a:xfrm>
            <a:off x="421050" y="1009400"/>
            <a:ext cx="5271300" cy="169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lt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rPr b="0" i="0" lang="en-GB" sz="1600" u="none" cap="none" strike="noStrike">
                <a:solidFill>
                  <a:schemeClr val="lt1"/>
                </a:solidFill>
                <a:latin typeface="Lato"/>
                <a:ea typeface="Lato"/>
                <a:cs typeface="Lato"/>
                <a:sym typeface="Lato"/>
              </a:rPr>
              <a:t>Each football player earns on average </a:t>
            </a:r>
            <a:r>
              <a:rPr b="1" i="0" lang="en-GB" sz="1600" u="none" cap="none" strike="noStrike">
                <a:solidFill>
                  <a:schemeClr val="lt1"/>
                </a:solidFill>
                <a:latin typeface="Lato"/>
                <a:ea typeface="Lato"/>
                <a:cs typeface="Lato"/>
                <a:sym typeface="Lato"/>
              </a:rPr>
              <a:t>£75,000 per year</a:t>
            </a:r>
            <a:endParaRPr b="1" i="0" sz="16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000"/>
              <a:buFont typeface="Arial"/>
              <a:buNone/>
            </a:pPr>
            <a:r>
              <a:t/>
            </a:r>
            <a:endParaRPr b="0" i="0" sz="10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600"/>
              <a:buFont typeface="Arial"/>
              <a:buNone/>
            </a:pPr>
            <a:r>
              <a:rPr b="0" i="0" lang="en-GB" sz="1600" u="none" cap="none" strike="noStrike">
                <a:solidFill>
                  <a:schemeClr val="lt1"/>
                </a:solidFill>
                <a:latin typeface="Lato Black"/>
                <a:ea typeface="Lato Black"/>
                <a:cs typeface="Lato Black"/>
                <a:sym typeface="Lato Black"/>
              </a:rPr>
              <a:t>How much does a player pay in income tax on £75,000?</a:t>
            </a:r>
            <a:endParaRPr b="0" i="0" sz="1600" u="none" cap="none" strike="noStrike">
              <a:solidFill>
                <a:schemeClr val="lt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1600"/>
              <a:buFont typeface="Arial"/>
              <a:buNone/>
            </a:pPr>
            <a:r>
              <a:rPr b="0" i="0" lang="en-GB" sz="1600" u="none" cap="none" strike="noStrike">
                <a:solidFill>
                  <a:schemeClr val="lt1"/>
                </a:solidFill>
                <a:latin typeface="Lato"/>
                <a:ea typeface="Lato"/>
                <a:cs typeface="Lato"/>
                <a:sym typeface="Lato"/>
              </a:rPr>
              <a:t>We’re going to explore this looking at tax bands.</a:t>
            </a:r>
            <a:endParaRPr b="0" i="0" sz="1600" u="none" cap="none" strike="noStrike">
              <a:solidFill>
                <a:schemeClr val="lt1"/>
              </a:solidFill>
              <a:latin typeface="Lato"/>
              <a:ea typeface="Lato"/>
              <a:cs typeface="Lato"/>
              <a:sym typeface="Lato"/>
            </a:endParaRPr>
          </a:p>
        </p:txBody>
      </p:sp>
      <p:pic>
        <p:nvPicPr>
          <p:cNvPr id="630" name="Google Shape;630;g279825be824_0_142"/>
          <p:cNvPicPr preferRelativeResize="0"/>
          <p:nvPr/>
        </p:nvPicPr>
        <p:blipFill rotWithShape="1">
          <a:blip r:embed="rId3">
            <a:alphaModFix/>
          </a:blip>
          <a:srcRect b="0" l="0" r="7986" t="0"/>
          <a:stretch/>
        </p:blipFill>
        <p:spPr>
          <a:xfrm>
            <a:off x="6028550" y="1208950"/>
            <a:ext cx="3115449" cy="2539301"/>
          </a:xfrm>
          <a:prstGeom prst="rect">
            <a:avLst/>
          </a:prstGeom>
          <a:noFill/>
          <a:ln>
            <a:noFill/>
          </a:ln>
          <a:effectLst>
            <a:outerShdw blurRad="57150" rotWithShape="0" algn="bl" dir="5400000" dist="19050">
              <a:srgbClr val="000000">
                <a:alpha val="50000"/>
              </a:srgbClr>
            </a:outerShdw>
          </a:effectLst>
        </p:spPr>
      </p:pic>
      <p:sp>
        <p:nvSpPr>
          <p:cNvPr id="631" name="Google Shape;631;g279825be824_0_142"/>
          <p:cNvSpPr txBox="1"/>
          <p:nvPr/>
        </p:nvSpPr>
        <p:spPr>
          <a:xfrm>
            <a:off x="472450" y="286975"/>
            <a:ext cx="6473100" cy="826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600"/>
              <a:buFont typeface="Arial"/>
              <a:buNone/>
            </a:pPr>
            <a:r>
              <a:rPr b="1" lang="en-GB" sz="2600">
                <a:solidFill>
                  <a:schemeClr val="accent2"/>
                </a:solidFill>
                <a:latin typeface="Lato Black"/>
                <a:ea typeface="Lato Black"/>
                <a:cs typeface="Lato Black"/>
                <a:sym typeface="Lato Black"/>
              </a:rPr>
              <a:t>How much annual income tax does a </a:t>
            </a:r>
            <a:r>
              <a:rPr b="1" i="0" lang="en-GB" sz="2600" u="none" cap="none" strike="noStrike">
                <a:solidFill>
                  <a:schemeClr val="accent2"/>
                </a:solidFill>
                <a:latin typeface="Lato Black"/>
                <a:ea typeface="Lato Black"/>
                <a:cs typeface="Lato Black"/>
                <a:sym typeface="Lato Black"/>
              </a:rPr>
              <a:t>Man City female player </a:t>
            </a:r>
            <a:r>
              <a:rPr b="1" lang="en-GB" sz="2600">
                <a:solidFill>
                  <a:schemeClr val="accent2"/>
                </a:solidFill>
                <a:latin typeface="Lato Black"/>
                <a:ea typeface="Lato Black"/>
                <a:cs typeface="Lato Black"/>
                <a:sym typeface="Lato Black"/>
              </a:rPr>
              <a:t>pay?</a:t>
            </a:r>
            <a:endParaRPr b="1" i="0" sz="2600" u="none" cap="none" strike="noStrike">
              <a:solidFill>
                <a:schemeClr val="accent2"/>
              </a:solidFill>
              <a:latin typeface="Lato Black"/>
              <a:ea typeface="Lato Black"/>
              <a:cs typeface="Lato Black"/>
              <a:sym typeface="Lato Black"/>
            </a:endParaRPr>
          </a:p>
        </p:txBody>
      </p:sp>
      <p:sp>
        <p:nvSpPr>
          <p:cNvPr id="632" name="Google Shape;632;g279825be824_0_142"/>
          <p:cNvSpPr txBox="1"/>
          <p:nvPr/>
        </p:nvSpPr>
        <p:spPr>
          <a:xfrm>
            <a:off x="537375" y="4514000"/>
            <a:ext cx="7345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Lato"/>
                <a:ea typeface="Lato"/>
                <a:cs typeface="Lato"/>
                <a:sym typeface="Lato"/>
              </a:rPr>
              <a:t>Governments will change these rates and bands over time, so always check for yourself!</a:t>
            </a:r>
            <a:endParaRPr b="0" i="0" sz="1400" u="none" cap="none" strike="noStrike">
              <a:solidFill>
                <a:schemeClr val="lt1"/>
              </a:solidFill>
              <a:latin typeface="Lato"/>
              <a:ea typeface="Lato"/>
              <a:cs typeface="Lato"/>
              <a:sym typeface="Lato"/>
            </a:endParaRPr>
          </a:p>
        </p:txBody>
      </p:sp>
      <p:pic>
        <p:nvPicPr>
          <p:cNvPr id="633" name="Google Shape;633;g279825be824_0_142"/>
          <p:cNvPicPr preferRelativeResize="0"/>
          <p:nvPr/>
        </p:nvPicPr>
        <p:blipFill>
          <a:blip r:embed="rId4">
            <a:alphaModFix/>
          </a:blip>
          <a:stretch>
            <a:fillRect/>
          </a:stretch>
        </p:blipFill>
        <p:spPr>
          <a:xfrm>
            <a:off x="360375" y="140350"/>
            <a:ext cx="5421550" cy="5143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pic>
        <p:nvPicPr>
          <p:cNvPr id="638" name="Google Shape;638;g279825be824_0_151"/>
          <p:cNvPicPr preferRelativeResize="0"/>
          <p:nvPr/>
        </p:nvPicPr>
        <p:blipFill>
          <a:blip r:embed="rId3">
            <a:alphaModFix/>
          </a:blip>
          <a:stretch>
            <a:fillRect/>
          </a:stretch>
        </p:blipFill>
        <p:spPr>
          <a:xfrm>
            <a:off x="-213350" y="-2631950"/>
            <a:ext cx="8260125" cy="7716000"/>
          </a:xfrm>
          <a:prstGeom prst="rect">
            <a:avLst/>
          </a:prstGeom>
          <a:noFill/>
          <a:ln>
            <a:noFill/>
          </a:ln>
        </p:spPr>
      </p:pic>
      <p:sp>
        <p:nvSpPr>
          <p:cNvPr id="639" name="Google Shape;639;g279825be824_0_151"/>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640" name="Google Shape;640;g279825be824_0_151"/>
          <p:cNvSpPr/>
          <p:nvPr/>
        </p:nvSpPr>
        <p:spPr>
          <a:xfrm>
            <a:off x="1667700" y="835300"/>
            <a:ext cx="1789500" cy="881100"/>
          </a:xfrm>
          <a:prstGeom prst="roundRect">
            <a:avLst>
              <a:gd fmla="val 16667" name="adj"/>
            </a:avLst>
          </a:prstGeom>
          <a:solidFill>
            <a:schemeClr val="accent6"/>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lt2"/>
                </a:solidFill>
                <a:latin typeface="Lato"/>
                <a:ea typeface="Lato"/>
                <a:cs typeface="Lato"/>
                <a:sym typeface="Lato"/>
              </a:rPr>
              <a:t>No tax is paid on the first £12,5</a:t>
            </a:r>
            <a:r>
              <a:rPr b="1" lang="en-GB" sz="1100">
                <a:solidFill>
                  <a:schemeClr val="lt2"/>
                </a:solidFill>
                <a:latin typeface="Lato"/>
                <a:ea typeface="Lato"/>
                <a:cs typeface="Lato"/>
                <a:sym typeface="Lato"/>
              </a:rPr>
              <a:t>7</a:t>
            </a:r>
            <a:r>
              <a:rPr b="1" i="0" lang="en-GB" sz="1100" u="none" cap="none" strike="noStrike">
                <a:solidFill>
                  <a:schemeClr val="lt2"/>
                </a:solidFill>
                <a:latin typeface="Lato"/>
                <a:ea typeface="Lato"/>
                <a:cs typeface="Lato"/>
                <a:sym typeface="Lato"/>
              </a:rPr>
              <a:t>0!</a:t>
            </a:r>
            <a:endParaRPr b="1" i="0" sz="1100" u="none" cap="none" strike="noStrike">
              <a:solidFill>
                <a:schemeClr val="lt2"/>
              </a:solidFill>
              <a:latin typeface="Lato"/>
              <a:ea typeface="Lato"/>
              <a:cs typeface="Lato"/>
              <a:sym typeface="Lato"/>
            </a:endParaRPr>
          </a:p>
        </p:txBody>
      </p:sp>
      <p:cxnSp>
        <p:nvCxnSpPr>
          <p:cNvPr id="641" name="Google Shape;641;g279825be824_0_151"/>
          <p:cNvCxnSpPr>
            <a:stCxn id="640" idx="2"/>
          </p:cNvCxnSpPr>
          <p:nvPr/>
        </p:nvCxnSpPr>
        <p:spPr>
          <a:xfrm>
            <a:off x="2562450" y="1716400"/>
            <a:ext cx="4800" cy="1254000"/>
          </a:xfrm>
          <a:prstGeom prst="straightConnector1">
            <a:avLst/>
          </a:prstGeom>
          <a:noFill/>
          <a:ln cap="flat" cmpd="sng" w="38100">
            <a:solidFill>
              <a:schemeClr val="accent2"/>
            </a:solidFill>
            <a:prstDash val="solid"/>
            <a:round/>
            <a:headEnd len="sm" w="sm" type="none"/>
            <a:tailEnd len="med" w="med" type="triangle"/>
          </a:ln>
        </p:spPr>
      </p:cxnSp>
      <p:sp>
        <p:nvSpPr>
          <p:cNvPr id="642" name="Google Shape;642;g279825be824_0_151"/>
          <p:cNvSpPr txBox="1"/>
          <p:nvPr/>
        </p:nvSpPr>
        <p:spPr>
          <a:xfrm>
            <a:off x="1742700" y="3420050"/>
            <a:ext cx="17145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Lato Black"/>
                <a:ea typeface="Lato Black"/>
                <a:cs typeface="Lato Black"/>
                <a:sym typeface="Lato Black"/>
              </a:rPr>
              <a:t>Personal Allowance</a:t>
            </a:r>
            <a:endParaRPr b="0" i="0" sz="1400" u="none" cap="none" strike="noStrike">
              <a:solidFill>
                <a:schemeClr val="lt1"/>
              </a:solidFill>
              <a:latin typeface="Lato Black"/>
              <a:ea typeface="Lato Black"/>
              <a:cs typeface="Lato Black"/>
              <a:sym typeface="Lato Black"/>
            </a:endParaRPr>
          </a:p>
        </p:txBody>
      </p:sp>
      <p:sp>
        <p:nvSpPr>
          <p:cNvPr id="643" name="Google Shape;643;g279825be824_0_151"/>
          <p:cNvSpPr txBox="1"/>
          <p:nvPr/>
        </p:nvSpPr>
        <p:spPr>
          <a:xfrm>
            <a:off x="472450" y="286975"/>
            <a:ext cx="7716000" cy="826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chemeClr val="accent2"/>
                </a:solidFill>
                <a:latin typeface="Lato Black"/>
                <a:ea typeface="Lato Black"/>
                <a:cs typeface="Lato Black"/>
                <a:sym typeface="Lato Black"/>
              </a:rPr>
              <a:t>For a £75,000 salary, how do the tax bands work?</a:t>
            </a:r>
            <a:endParaRPr b="1" i="0" sz="2600" u="none" cap="none" strike="noStrike">
              <a:solidFill>
                <a:schemeClr val="accent2"/>
              </a:solidFill>
              <a:latin typeface="Lato Black"/>
              <a:ea typeface="Lato Black"/>
              <a:cs typeface="Lato Black"/>
              <a:sym typeface="Lato Black"/>
            </a:endParaRPr>
          </a:p>
        </p:txBody>
      </p:sp>
      <p:sp>
        <p:nvSpPr>
          <p:cNvPr id="644" name="Google Shape;644;g279825be824_0_151"/>
          <p:cNvSpPr/>
          <p:nvPr/>
        </p:nvSpPr>
        <p:spPr>
          <a:xfrm>
            <a:off x="7956375" y="4157175"/>
            <a:ext cx="1066500" cy="8433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 name="Google Shape;645;g279825be824_0_151"/>
          <p:cNvSpPr txBox="1"/>
          <p:nvPr/>
        </p:nvSpPr>
        <p:spPr>
          <a:xfrm>
            <a:off x="5788800" y="3707150"/>
            <a:ext cx="31392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000"/>
              <a:buFont typeface="Arial"/>
              <a:buNone/>
            </a:pPr>
            <a:r>
              <a:rPr b="0" i="0" lang="en-GB" sz="1000" u="none" cap="none" strike="noStrike">
                <a:solidFill>
                  <a:srgbClr val="F9F9F9"/>
                </a:solidFill>
                <a:highlight>
                  <a:srgbClr val="0645AD"/>
                </a:highlight>
                <a:latin typeface="Lato"/>
                <a:ea typeface="Lato"/>
                <a:cs typeface="Lato"/>
                <a:sym typeface="Lato"/>
              </a:rPr>
              <a:t>* </a:t>
            </a:r>
            <a:r>
              <a:rPr b="1" lang="en-GB" sz="1000">
                <a:solidFill>
                  <a:srgbClr val="F9F9F9"/>
                </a:solidFill>
                <a:highlight>
                  <a:srgbClr val="0645AD"/>
                </a:highlight>
                <a:latin typeface="Lato"/>
                <a:ea typeface="Lato"/>
                <a:cs typeface="Lato"/>
                <a:sym typeface="Lato"/>
              </a:rPr>
              <a:t>People earning over £100,000 gradually lose their entitlement to their personal allowance. The Personal Allowance goes down by £1 for every £2 of income above the £100,000 limit. These rates and bands can change so always check for yourself.</a:t>
            </a:r>
            <a:endParaRPr b="1" i="0" sz="1000" u="none" cap="none" strike="noStrike">
              <a:solidFill>
                <a:srgbClr val="F9F9F9"/>
              </a:solidFill>
              <a:highlight>
                <a:srgbClr val="0645AD"/>
              </a:highlight>
              <a:latin typeface="Lato"/>
              <a:ea typeface="Lato"/>
              <a:cs typeface="Lato"/>
              <a:sym typeface="Lato"/>
            </a:endParaRPr>
          </a:p>
        </p:txBody>
      </p:sp>
      <p:sp>
        <p:nvSpPr>
          <p:cNvPr id="646" name="Google Shape;646;g279825be824_0_151"/>
          <p:cNvSpPr txBox="1"/>
          <p:nvPr/>
        </p:nvSpPr>
        <p:spPr>
          <a:xfrm>
            <a:off x="77225" y="4883650"/>
            <a:ext cx="4710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solidFill>
                  <a:schemeClr val="lt1"/>
                </a:solidFill>
                <a:latin typeface="Lato"/>
                <a:ea typeface="Lato"/>
                <a:cs typeface="Lato"/>
                <a:sym typeface="Lato"/>
              </a:rPr>
              <a:t>Please note: tax bands are changing from April 2023 and will be reflected in FLIC materials.</a:t>
            </a:r>
            <a:endParaRPr sz="800">
              <a:solidFill>
                <a:schemeClr val="lt1"/>
              </a:solidFill>
              <a:latin typeface="Lato"/>
              <a:ea typeface="Lato"/>
              <a:cs typeface="Lato"/>
              <a:sym typeface="Lat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pic>
        <p:nvPicPr>
          <p:cNvPr id="651" name="Google Shape;651;g279825be824_0_163"/>
          <p:cNvPicPr preferRelativeResize="0"/>
          <p:nvPr/>
        </p:nvPicPr>
        <p:blipFill>
          <a:blip r:embed="rId3">
            <a:alphaModFix/>
          </a:blip>
          <a:stretch>
            <a:fillRect/>
          </a:stretch>
        </p:blipFill>
        <p:spPr>
          <a:xfrm>
            <a:off x="-213350" y="-2631950"/>
            <a:ext cx="8260125" cy="7716000"/>
          </a:xfrm>
          <a:prstGeom prst="rect">
            <a:avLst/>
          </a:prstGeom>
          <a:noFill/>
          <a:ln>
            <a:noFill/>
          </a:ln>
        </p:spPr>
      </p:pic>
      <p:sp>
        <p:nvSpPr>
          <p:cNvPr id="652" name="Google Shape;652;g279825be824_0_163"/>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653" name="Google Shape;653;g279825be824_0_163"/>
          <p:cNvSpPr/>
          <p:nvPr/>
        </p:nvSpPr>
        <p:spPr>
          <a:xfrm>
            <a:off x="1667700" y="835300"/>
            <a:ext cx="1789500" cy="881100"/>
          </a:xfrm>
          <a:prstGeom prst="roundRect">
            <a:avLst>
              <a:gd fmla="val 16667" name="adj"/>
            </a:avLst>
          </a:prstGeom>
          <a:solidFill>
            <a:schemeClr val="accent6"/>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lt2"/>
                </a:solidFill>
                <a:latin typeface="Lato"/>
                <a:ea typeface="Lato"/>
                <a:cs typeface="Lato"/>
                <a:sym typeface="Lato"/>
              </a:rPr>
              <a:t>No tax is paid on the first £12,5</a:t>
            </a:r>
            <a:r>
              <a:rPr b="1" lang="en-GB" sz="1100">
                <a:solidFill>
                  <a:schemeClr val="lt2"/>
                </a:solidFill>
                <a:latin typeface="Lato"/>
                <a:ea typeface="Lato"/>
                <a:cs typeface="Lato"/>
                <a:sym typeface="Lato"/>
              </a:rPr>
              <a:t>7</a:t>
            </a:r>
            <a:r>
              <a:rPr b="1" i="0" lang="en-GB" sz="1100" u="none" cap="none" strike="noStrike">
                <a:solidFill>
                  <a:schemeClr val="lt2"/>
                </a:solidFill>
                <a:latin typeface="Lato"/>
                <a:ea typeface="Lato"/>
                <a:cs typeface="Lato"/>
                <a:sym typeface="Lato"/>
              </a:rPr>
              <a:t>0!</a:t>
            </a:r>
            <a:endParaRPr b="1" i="0" sz="1100" u="none" cap="none" strike="noStrike">
              <a:solidFill>
                <a:schemeClr val="lt2"/>
              </a:solidFill>
              <a:latin typeface="Lato"/>
              <a:ea typeface="Lato"/>
              <a:cs typeface="Lato"/>
              <a:sym typeface="Lato"/>
            </a:endParaRPr>
          </a:p>
        </p:txBody>
      </p:sp>
      <p:cxnSp>
        <p:nvCxnSpPr>
          <p:cNvPr id="654" name="Google Shape;654;g279825be824_0_163"/>
          <p:cNvCxnSpPr>
            <a:stCxn id="653" idx="2"/>
          </p:cNvCxnSpPr>
          <p:nvPr/>
        </p:nvCxnSpPr>
        <p:spPr>
          <a:xfrm>
            <a:off x="2562450" y="1716400"/>
            <a:ext cx="4800" cy="1254000"/>
          </a:xfrm>
          <a:prstGeom prst="straightConnector1">
            <a:avLst/>
          </a:prstGeom>
          <a:noFill/>
          <a:ln cap="flat" cmpd="sng" w="38100">
            <a:solidFill>
              <a:schemeClr val="accent2"/>
            </a:solidFill>
            <a:prstDash val="solid"/>
            <a:round/>
            <a:headEnd len="sm" w="sm" type="none"/>
            <a:tailEnd len="med" w="med" type="triangle"/>
          </a:ln>
        </p:spPr>
      </p:cxnSp>
      <p:sp>
        <p:nvSpPr>
          <p:cNvPr id="655" name="Google Shape;655;g279825be824_0_163"/>
          <p:cNvSpPr txBox="1"/>
          <p:nvPr/>
        </p:nvSpPr>
        <p:spPr>
          <a:xfrm>
            <a:off x="1742700" y="3420050"/>
            <a:ext cx="17145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Lato Black"/>
                <a:ea typeface="Lato Black"/>
                <a:cs typeface="Lato Black"/>
                <a:sym typeface="Lato Black"/>
              </a:rPr>
              <a:t>Personal Allowance</a:t>
            </a:r>
            <a:endParaRPr b="0" i="0" sz="1400" u="none" cap="none" strike="noStrike">
              <a:solidFill>
                <a:schemeClr val="lt1"/>
              </a:solidFill>
              <a:latin typeface="Lato Black"/>
              <a:ea typeface="Lato Black"/>
              <a:cs typeface="Lato Black"/>
              <a:sym typeface="Lato Black"/>
            </a:endParaRPr>
          </a:p>
        </p:txBody>
      </p:sp>
      <p:sp>
        <p:nvSpPr>
          <p:cNvPr id="656" name="Google Shape;656;g279825be824_0_163"/>
          <p:cNvSpPr txBox="1"/>
          <p:nvPr/>
        </p:nvSpPr>
        <p:spPr>
          <a:xfrm>
            <a:off x="472450" y="286975"/>
            <a:ext cx="7716000" cy="826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chemeClr val="accent2"/>
                </a:solidFill>
                <a:latin typeface="Lato Black"/>
                <a:ea typeface="Lato Black"/>
                <a:cs typeface="Lato Black"/>
                <a:sym typeface="Lato Black"/>
              </a:rPr>
              <a:t>For a £75,000 salary, how do the tax bands work?</a:t>
            </a:r>
            <a:endParaRPr b="1" i="0" sz="2600" u="none" cap="none" strike="noStrike">
              <a:solidFill>
                <a:schemeClr val="accent2"/>
              </a:solidFill>
              <a:latin typeface="Lato Black"/>
              <a:ea typeface="Lato Black"/>
              <a:cs typeface="Lato Black"/>
              <a:sym typeface="Lato Black"/>
            </a:endParaRPr>
          </a:p>
        </p:txBody>
      </p:sp>
      <p:sp>
        <p:nvSpPr>
          <p:cNvPr id="657" name="Google Shape;657;g279825be824_0_163"/>
          <p:cNvSpPr/>
          <p:nvPr/>
        </p:nvSpPr>
        <p:spPr>
          <a:xfrm>
            <a:off x="7956375" y="4157175"/>
            <a:ext cx="1066500" cy="8433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 name="Google Shape;658;g279825be824_0_163"/>
          <p:cNvSpPr txBox="1"/>
          <p:nvPr/>
        </p:nvSpPr>
        <p:spPr>
          <a:xfrm>
            <a:off x="5788800" y="3707150"/>
            <a:ext cx="3139200" cy="1223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rgbClr val="000000"/>
              </a:buClr>
              <a:buSzPts val="1000"/>
              <a:buFont typeface="Arial"/>
              <a:buNone/>
            </a:pPr>
            <a:r>
              <a:rPr lang="en-GB" sz="1000">
                <a:solidFill>
                  <a:srgbClr val="F9F9F9"/>
                </a:solidFill>
                <a:highlight>
                  <a:srgbClr val="0645AD"/>
                </a:highlight>
                <a:latin typeface="Lato"/>
                <a:ea typeface="Lato"/>
                <a:cs typeface="Lato"/>
                <a:sym typeface="Lato"/>
              </a:rPr>
              <a:t>* </a:t>
            </a:r>
            <a:r>
              <a:rPr b="1" lang="en-GB" sz="1000">
                <a:solidFill>
                  <a:srgbClr val="F9F9F9"/>
                </a:solidFill>
                <a:highlight>
                  <a:srgbClr val="0645AD"/>
                </a:highlight>
                <a:latin typeface="Lato"/>
                <a:ea typeface="Lato"/>
                <a:cs typeface="Lato"/>
                <a:sym typeface="Lato"/>
              </a:rPr>
              <a:t>People earning over £100,000 gradually lose their entitlement to their personal allowance. The Personal Allowance goes down by £1 for every £2 of income above the £100,000 limit. These rates and bands can change so always check for yourself.</a:t>
            </a:r>
            <a:endParaRPr b="1" sz="1000">
              <a:solidFill>
                <a:srgbClr val="F9F9F9"/>
              </a:solidFill>
              <a:highlight>
                <a:srgbClr val="0645AD"/>
              </a:highlight>
              <a:latin typeface="Lato"/>
              <a:ea typeface="Lato"/>
              <a:cs typeface="Lato"/>
              <a:sym typeface="Lato"/>
            </a:endParaRPr>
          </a:p>
          <a:p>
            <a:pPr indent="0" lvl="0" marL="0" marR="0" rtl="0" algn="l">
              <a:lnSpc>
                <a:spcPct val="115000"/>
              </a:lnSpc>
              <a:spcBef>
                <a:spcPts val="0"/>
              </a:spcBef>
              <a:spcAft>
                <a:spcPts val="0"/>
              </a:spcAft>
              <a:buClr>
                <a:srgbClr val="000000"/>
              </a:buClr>
              <a:buSzPts val="1000"/>
              <a:buFont typeface="Arial"/>
              <a:buNone/>
            </a:pPr>
            <a:r>
              <a:t/>
            </a:r>
            <a:endParaRPr sz="1000">
              <a:solidFill>
                <a:srgbClr val="F9F9F9"/>
              </a:solidFill>
              <a:highlight>
                <a:srgbClr val="0645AD"/>
              </a:highlight>
              <a:latin typeface="Lato"/>
              <a:ea typeface="Lato"/>
              <a:cs typeface="Lato"/>
              <a:sym typeface="Lato"/>
            </a:endParaRPr>
          </a:p>
        </p:txBody>
      </p:sp>
      <p:sp>
        <p:nvSpPr>
          <p:cNvPr id="659" name="Google Shape;659;g279825be824_0_163"/>
          <p:cNvSpPr/>
          <p:nvPr/>
        </p:nvSpPr>
        <p:spPr>
          <a:xfrm>
            <a:off x="3228600" y="4088975"/>
            <a:ext cx="1789500" cy="843300"/>
          </a:xfrm>
          <a:prstGeom prst="roundRect">
            <a:avLst>
              <a:gd fmla="val 16667" name="adj"/>
            </a:avLst>
          </a:prstGeom>
          <a:solidFill>
            <a:schemeClr val="accent6"/>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chemeClr val="accent2"/>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100"/>
              <a:buFont typeface="Arial"/>
              <a:buNone/>
            </a:pPr>
            <a:r>
              <a:rPr lang="en-GB" sz="1100">
                <a:solidFill>
                  <a:srgbClr val="0B0C0C"/>
                </a:solidFill>
                <a:latin typeface="Lato Black"/>
                <a:ea typeface="Lato Black"/>
                <a:cs typeface="Lato Black"/>
                <a:sym typeface="Lato Black"/>
              </a:rPr>
              <a:t>20</a:t>
            </a:r>
            <a:r>
              <a:rPr b="0" i="0" lang="en-GB" sz="1100" u="none" cap="none" strike="noStrike">
                <a:solidFill>
                  <a:srgbClr val="0B0C0C"/>
                </a:solidFill>
                <a:latin typeface="Lato Black"/>
                <a:ea typeface="Lato Black"/>
                <a:cs typeface="Lato Black"/>
                <a:sym typeface="Lato Black"/>
              </a:rPr>
              <a:t>% tax</a:t>
            </a:r>
            <a:r>
              <a:rPr b="1" i="0" lang="en-GB" sz="1100" u="none" cap="none" strike="noStrike">
                <a:solidFill>
                  <a:srgbClr val="0B0C0C"/>
                </a:solidFill>
                <a:latin typeface="Lato"/>
                <a:ea typeface="Lato"/>
                <a:cs typeface="Lato"/>
                <a:sym typeface="Lato"/>
              </a:rPr>
              <a:t> is paid on income between £12,571 and £50,270</a:t>
            </a:r>
            <a:endParaRPr b="1" i="0" sz="1100" u="none" cap="none" strike="noStrike">
              <a:solidFill>
                <a:schemeClr val="accent2"/>
              </a:solidFill>
              <a:latin typeface="Lato"/>
              <a:ea typeface="Lato"/>
              <a:cs typeface="Lato"/>
              <a:sym typeface="Lato"/>
            </a:endParaRPr>
          </a:p>
        </p:txBody>
      </p:sp>
      <p:sp>
        <p:nvSpPr>
          <p:cNvPr id="660" name="Google Shape;660;g279825be824_0_163"/>
          <p:cNvSpPr txBox="1"/>
          <p:nvPr/>
        </p:nvSpPr>
        <p:spPr>
          <a:xfrm>
            <a:off x="3190500" y="3420050"/>
            <a:ext cx="17145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Lato Black"/>
                <a:ea typeface="Lato Black"/>
                <a:cs typeface="Lato Black"/>
                <a:sym typeface="Lato Black"/>
              </a:rPr>
              <a:t>Basic Rate</a:t>
            </a:r>
            <a:endParaRPr b="0" i="0" sz="1400" u="none" cap="none" strike="noStrike">
              <a:solidFill>
                <a:schemeClr val="lt1"/>
              </a:solidFill>
              <a:latin typeface="Lato Black"/>
              <a:ea typeface="Lato Black"/>
              <a:cs typeface="Lato Black"/>
              <a:sym typeface="Lato Black"/>
            </a:endParaRPr>
          </a:p>
        </p:txBody>
      </p:sp>
      <p:sp>
        <p:nvSpPr>
          <p:cNvPr id="661" name="Google Shape;661;g279825be824_0_163"/>
          <p:cNvSpPr txBox="1"/>
          <p:nvPr/>
        </p:nvSpPr>
        <p:spPr>
          <a:xfrm>
            <a:off x="77225" y="4883650"/>
            <a:ext cx="4710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solidFill>
                  <a:schemeClr val="lt1"/>
                </a:solidFill>
                <a:latin typeface="Lato"/>
                <a:ea typeface="Lato"/>
                <a:cs typeface="Lato"/>
                <a:sym typeface="Lato"/>
              </a:rPr>
              <a:t>Please note: tax bands are changing from April 2023 and will be reflected in FLIC materials.</a:t>
            </a:r>
            <a:endParaRPr sz="800">
              <a:solidFill>
                <a:schemeClr val="lt1"/>
              </a:solidFill>
              <a:latin typeface="Lato"/>
              <a:ea typeface="Lato"/>
              <a:cs typeface="Lato"/>
              <a:sym typeface="Lato"/>
            </a:endParaRPr>
          </a:p>
        </p:txBody>
      </p:sp>
      <p:cxnSp>
        <p:nvCxnSpPr>
          <p:cNvPr id="662" name="Google Shape;662;g279825be824_0_163"/>
          <p:cNvCxnSpPr/>
          <p:nvPr/>
        </p:nvCxnSpPr>
        <p:spPr>
          <a:xfrm flipH="1" rot="10800000">
            <a:off x="4047150" y="3820175"/>
            <a:ext cx="600" cy="268800"/>
          </a:xfrm>
          <a:prstGeom prst="straightConnector1">
            <a:avLst/>
          </a:prstGeom>
          <a:noFill/>
          <a:ln cap="flat" cmpd="sng" w="28575">
            <a:solidFill>
              <a:schemeClr val="accent2"/>
            </a:solidFill>
            <a:prstDash val="solid"/>
            <a:round/>
            <a:headEnd len="sm" w="sm" type="none"/>
            <a:tailEnd len="med" w="med" type="triangle"/>
          </a:ln>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g279825be824_0_178"/>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r>
              <a:rPr lang="en-GB"/>
              <a:t>44</a:t>
            </a:r>
            <a:endParaRPr/>
          </a:p>
        </p:txBody>
      </p:sp>
      <p:sp>
        <p:nvSpPr>
          <p:cNvPr id="668" name="Google Shape;668;g279825be824_0_178"/>
          <p:cNvSpPr/>
          <p:nvPr/>
        </p:nvSpPr>
        <p:spPr>
          <a:xfrm>
            <a:off x="6389475" y="1123100"/>
            <a:ext cx="2633400" cy="1008600"/>
          </a:xfrm>
          <a:prstGeom prst="roundRect">
            <a:avLst>
              <a:gd fmla="val 16667" name="adj"/>
            </a:avLst>
          </a:prstGeom>
          <a:solidFill>
            <a:schemeClr val="accent6"/>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dk1"/>
                </a:solidFill>
                <a:latin typeface="Lato"/>
                <a:ea typeface="Lato"/>
                <a:cs typeface="Lato"/>
                <a:sym typeface="Lato"/>
              </a:rPr>
              <a:t>Finally, we see that her salary lies in the Higher Rate tax band. </a:t>
            </a:r>
            <a:endParaRPr b="1" i="0" sz="1100" u="none" cap="none" strike="noStrike">
              <a:solidFill>
                <a:schemeClr val="dk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100"/>
              <a:buFont typeface="Arial"/>
              <a:buNone/>
            </a:pPr>
            <a:r>
              <a:t/>
            </a:r>
            <a:endParaRPr b="1" sz="1100">
              <a:solidFill>
                <a:schemeClr val="dk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dk1"/>
                </a:solidFill>
                <a:latin typeface="Lato"/>
                <a:ea typeface="Lato"/>
                <a:cs typeface="Lato"/>
                <a:sym typeface="Lato"/>
              </a:rPr>
              <a:t>So </a:t>
            </a:r>
            <a:r>
              <a:rPr b="0" i="0" lang="en-GB" sz="1100" u="none" cap="none" strike="noStrike">
                <a:solidFill>
                  <a:schemeClr val="dk1"/>
                </a:solidFill>
                <a:latin typeface="Lato Black"/>
                <a:ea typeface="Lato Black"/>
                <a:cs typeface="Lato Black"/>
                <a:sym typeface="Lato Black"/>
              </a:rPr>
              <a:t>40% tax</a:t>
            </a:r>
            <a:r>
              <a:rPr b="1" i="0" lang="en-GB" sz="1100" u="none" cap="none" strike="noStrike">
                <a:solidFill>
                  <a:schemeClr val="dk1"/>
                </a:solidFill>
                <a:latin typeface="Lato"/>
                <a:ea typeface="Lato"/>
                <a:cs typeface="Lato"/>
                <a:sym typeface="Lato"/>
              </a:rPr>
              <a:t> is paid on the difference between £50,271 and £75,000 </a:t>
            </a:r>
            <a:endParaRPr b="1" i="0" sz="1100" u="none" cap="none" strike="noStrike">
              <a:solidFill>
                <a:schemeClr val="accent2"/>
              </a:solidFill>
              <a:latin typeface="Lato"/>
              <a:ea typeface="Lato"/>
              <a:cs typeface="Lato"/>
              <a:sym typeface="Lato"/>
            </a:endParaRPr>
          </a:p>
        </p:txBody>
      </p:sp>
      <p:sp>
        <p:nvSpPr>
          <p:cNvPr id="669" name="Google Shape;669;g279825be824_0_178"/>
          <p:cNvSpPr txBox="1"/>
          <p:nvPr/>
        </p:nvSpPr>
        <p:spPr>
          <a:xfrm>
            <a:off x="1742700" y="3420050"/>
            <a:ext cx="17145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Lato Black"/>
                <a:ea typeface="Lato Black"/>
                <a:cs typeface="Lato Black"/>
                <a:sym typeface="Lato Black"/>
              </a:rPr>
              <a:t>Personal Allowance</a:t>
            </a:r>
            <a:endParaRPr b="0" i="0" sz="1400" u="none" cap="none" strike="noStrike">
              <a:solidFill>
                <a:schemeClr val="lt1"/>
              </a:solidFill>
              <a:latin typeface="Lato Black"/>
              <a:ea typeface="Lato Black"/>
              <a:cs typeface="Lato Black"/>
              <a:sym typeface="Lato Black"/>
            </a:endParaRPr>
          </a:p>
        </p:txBody>
      </p:sp>
      <p:sp>
        <p:nvSpPr>
          <p:cNvPr id="670" name="Google Shape;670;g279825be824_0_178"/>
          <p:cNvSpPr txBox="1"/>
          <p:nvPr/>
        </p:nvSpPr>
        <p:spPr>
          <a:xfrm>
            <a:off x="3495300" y="3420050"/>
            <a:ext cx="17145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Lato Black"/>
                <a:ea typeface="Lato Black"/>
                <a:cs typeface="Lato Black"/>
                <a:sym typeface="Lato Black"/>
              </a:rPr>
              <a:t>Basic Rate</a:t>
            </a:r>
            <a:endParaRPr b="0" i="0" sz="1400" u="none" cap="none" strike="noStrike">
              <a:solidFill>
                <a:schemeClr val="lt1"/>
              </a:solidFill>
              <a:latin typeface="Lato Black"/>
              <a:ea typeface="Lato Black"/>
              <a:cs typeface="Lato Black"/>
              <a:sym typeface="Lato Black"/>
            </a:endParaRPr>
          </a:p>
        </p:txBody>
      </p:sp>
      <p:sp>
        <p:nvSpPr>
          <p:cNvPr id="671" name="Google Shape;671;g279825be824_0_178"/>
          <p:cNvSpPr txBox="1"/>
          <p:nvPr/>
        </p:nvSpPr>
        <p:spPr>
          <a:xfrm>
            <a:off x="5171700" y="3420050"/>
            <a:ext cx="17145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Lato Black"/>
                <a:ea typeface="Lato Black"/>
                <a:cs typeface="Lato Black"/>
                <a:sym typeface="Lato Black"/>
              </a:rPr>
              <a:t>Higher Rate</a:t>
            </a:r>
            <a:endParaRPr b="0" i="0" sz="1400" u="none" cap="none" strike="noStrike">
              <a:solidFill>
                <a:schemeClr val="lt1"/>
              </a:solidFill>
              <a:latin typeface="Lato Black"/>
              <a:ea typeface="Lato Black"/>
              <a:cs typeface="Lato Black"/>
              <a:sym typeface="Lato Black"/>
            </a:endParaRPr>
          </a:p>
        </p:txBody>
      </p:sp>
      <p:sp>
        <p:nvSpPr>
          <p:cNvPr id="672" name="Google Shape;672;g279825be824_0_178"/>
          <p:cNvSpPr txBox="1"/>
          <p:nvPr/>
        </p:nvSpPr>
        <p:spPr>
          <a:xfrm>
            <a:off x="3495300" y="3420050"/>
            <a:ext cx="17145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Lato Black"/>
                <a:ea typeface="Lato Black"/>
                <a:cs typeface="Lato Black"/>
                <a:sym typeface="Lato Black"/>
              </a:rPr>
              <a:t>Basic Rate</a:t>
            </a:r>
            <a:endParaRPr b="0" i="0" sz="1400" u="none" cap="none" strike="noStrike">
              <a:solidFill>
                <a:schemeClr val="lt1"/>
              </a:solidFill>
              <a:latin typeface="Lato Black"/>
              <a:ea typeface="Lato Black"/>
              <a:cs typeface="Lato Black"/>
              <a:sym typeface="Lato Black"/>
            </a:endParaRPr>
          </a:p>
        </p:txBody>
      </p:sp>
      <p:sp>
        <p:nvSpPr>
          <p:cNvPr id="673" name="Google Shape;673;g279825be824_0_178"/>
          <p:cNvSpPr txBox="1"/>
          <p:nvPr/>
        </p:nvSpPr>
        <p:spPr>
          <a:xfrm>
            <a:off x="472450" y="210775"/>
            <a:ext cx="4334700" cy="826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chemeClr val="accent2"/>
                </a:solidFill>
                <a:latin typeface="Lato Black"/>
                <a:ea typeface="Lato Black"/>
                <a:cs typeface="Lato Black"/>
                <a:sym typeface="Lato Black"/>
              </a:rPr>
              <a:t>How do the tax bands work?</a:t>
            </a:r>
            <a:endParaRPr b="1" i="0" sz="2600" u="none" cap="none" strike="noStrike">
              <a:solidFill>
                <a:schemeClr val="accent2"/>
              </a:solidFill>
              <a:latin typeface="Lato Black"/>
              <a:ea typeface="Lato Black"/>
              <a:cs typeface="Lato Black"/>
              <a:sym typeface="Lato Black"/>
            </a:endParaRPr>
          </a:p>
        </p:txBody>
      </p:sp>
      <p:cxnSp>
        <p:nvCxnSpPr>
          <p:cNvPr id="674" name="Google Shape;674;g279825be824_0_178"/>
          <p:cNvCxnSpPr/>
          <p:nvPr/>
        </p:nvCxnSpPr>
        <p:spPr>
          <a:xfrm flipH="1" rot="10800000">
            <a:off x="4351950" y="3820175"/>
            <a:ext cx="600" cy="268800"/>
          </a:xfrm>
          <a:prstGeom prst="straightConnector1">
            <a:avLst/>
          </a:prstGeom>
          <a:noFill/>
          <a:ln cap="flat" cmpd="sng" w="28575">
            <a:solidFill>
              <a:schemeClr val="accent2"/>
            </a:solidFill>
            <a:prstDash val="solid"/>
            <a:round/>
            <a:headEnd len="sm" w="sm" type="none"/>
            <a:tailEnd len="med" w="med" type="triangle"/>
          </a:ln>
        </p:spPr>
      </p:cxnSp>
      <p:sp>
        <p:nvSpPr>
          <p:cNvPr id="675" name="Google Shape;675;g279825be824_0_178"/>
          <p:cNvSpPr/>
          <p:nvPr/>
        </p:nvSpPr>
        <p:spPr>
          <a:xfrm>
            <a:off x="1667700" y="835300"/>
            <a:ext cx="1789500" cy="881100"/>
          </a:xfrm>
          <a:prstGeom prst="roundRect">
            <a:avLst>
              <a:gd fmla="val 16667" name="adj"/>
            </a:avLst>
          </a:prstGeom>
          <a:solidFill>
            <a:schemeClr val="accent6"/>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dk1"/>
                </a:solidFill>
                <a:latin typeface="Lato"/>
                <a:ea typeface="Lato"/>
                <a:cs typeface="Lato"/>
                <a:sym typeface="Lato"/>
              </a:rPr>
              <a:t>No tax is paid on the first £12,500!</a:t>
            </a:r>
            <a:endParaRPr b="1" i="0" sz="1100" u="none" cap="none" strike="noStrike">
              <a:solidFill>
                <a:schemeClr val="dk1"/>
              </a:solidFill>
              <a:latin typeface="Lato"/>
              <a:ea typeface="Lato"/>
              <a:cs typeface="Lato"/>
              <a:sym typeface="Lato"/>
            </a:endParaRPr>
          </a:p>
        </p:txBody>
      </p:sp>
      <p:cxnSp>
        <p:nvCxnSpPr>
          <p:cNvPr id="676" name="Google Shape;676;g279825be824_0_178"/>
          <p:cNvCxnSpPr>
            <a:stCxn id="675" idx="2"/>
          </p:cNvCxnSpPr>
          <p:nvPr/>
        </p:nvCxnSpPr>
        <p:spPr>
          <a:xfrm>
            <a:off x="2562450" y="1716400"/>
            <a:ext cx="4800" cy="1254000"/>
          </a:xfrm>
          <a:prstGeom prst="straightConnector1">
            <a:avLst/>
          </a:prstGeom>
          <a:noFill/>
          <a:ln cap="flat" cmpd="sng" w="38100">
            <a:solidFill>
              <a:schemeClr val="accent2"/>
            </a:solidFill>
            <a:prstDash val="solid"/>
            <a:round/>
            <a:headEnd len="sm" w="sm" type="none"/>
            <a:tailEnd len="med" w="med" type="triangle"/>
          </a:ln>
        </p:spPr>
      </p:cxnSp>
      <p:sp>
        <p:nvSpPr>
          <p:cNvPr id="677" name="Google Shape;677;g279825be824_0_178"/>
          <p:cNvSpPr/>
          <p:nvPr/>
        </p:nvSpPr>
        <p:spPr>
          <a:xfrm>
            <a:off x="3457200" y="4088975"/>
            <a:ext cx="1789500" cy="843300"/>
          </a:xfrm>
          <a:prstGeom prst="roundRect">
            <a:avLst>
              <a:gd fmla="val 16667" name="adj"/>
            </a:avLst>
          </a:prstGeom>
          <a:solidFill>
            <a:schemeClr val="accent6"/>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chemeClr val="accent2"/>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100"/>
              <a:buFont typeface="Arial"/>
              <a:buNone/>
            </a:pPr>
            <a:r>
              <a:rPr lang="en-GB" sz="1100">
                <a:solidFill>
                  <a:schemeClr val="dk1"/>
                </a:solidFill>
                <a:highlight>
                  <a:schemeClr val="lt1"/>
                </a:highlight>
                <a:latin typeface="Lato Black"/>
                <a:ea typeface="Lato Black"/>
                <a:cs typeface="Lato Black"/>
                <a:sym typeface="Lato Black"/>
              </a:rPr>
              <a:t>20</a:t>
            </a:r>
            <a:r>
              <a:rPr b="0" i="0" lang="en-GB" sz="1100" u="none" cap="none" strike="noStrike">
                <a:solidFill>
                  <a:schemeClr val="dk1"/>
                </a:solidFill>
                <a:highlight>
                  <a:schemeClr val="lt1"/>
                </a:highlight>
                <a:latin typeface="Lato Black"/>
                <a:ea typeface="Lato Black"/>
                <a:cs typeface="Lato Black"/>
                <a:sym typeface="Lato Black"/>
              </a:rPr>
              <a:t>% tax</a:t>
            </a:r>
            <a:r>
              <a:rPr b="1" i="0" lang="en-GB" sz="1100" u="none" cap="none" strike="noStrike">
                <a:solidFill>
                  <a:schemeClr val="dk1"/>
                </a:solidFill>
                <a:highlight>
                  <a:schemeClr val="lt1"/>
                </a:highlight>
                <a:latin typeface="Lato"/>
                <a:ea typeface="Lato"/>
                <a:cs typeface="Lato"/>
                <a:sym typeface="Lato"/>
              </a:rPr>
              <a:t> is paid on income between £12,571 and £50,270</a:t>
            </a:r>
            <a:endParaRPr b="1" i="0" sz="1600" u="none" cap="none" strike="noStrike">
              <a:solidFill>
                <a:schemeClr val="dk1"/>
              </a:solidFill>
              <a:highlight>
                <a:schemeClr val="lt1"/>
              </a:highlight>
              <a:latin typeface="Lato"/>
              <a:ea typeface="Lato"/>
              <a:cs typeface="Lato"/>
              <a:sym typeface="Lato"/>
            </a:endParaRPr>
          </a:p>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chemeClr val="accent2"/>
              </a:solidFill>
              <a:latin typeface="Lato"/>
              <a:ea typeface="Lato"/>
              <a:cs typeface="Lato"/>
              <a:sym typeface="Lato"/>
            </a:endParaRPr>
          </a:p>
        </p:txBody>
      </p:sp>
      <p:sp>
        <p:nvSpPr>
          <p:cNvPr id="678" name="Google Shape;678;g279825be824_0_178"/>
          <p:cNvSpPr/>
          <p:nvPr/>
        </p:nvSpPr>
        <p:spPr>
          <a:xfrm>
            <a:off x="7956375" y="4157175"/>
            <a:ext cx="1066500" cy="8433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 name="Google Shape;679;g279825be824_0_178"/>
          <p:cNvSpPr txBox="1"/>
          <p:nvPr/>
        </p:nvSpPr>
        <p:spPr>
          <a:xfrm>
            <a:off x="5284125" y="4192525"/>
            <a:ext cx="37698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Lato"/>
              <a:ea typeface="Lato"/>
              <a:cs typeface="Lato"/>
              <a:sym typeface="Lato"/>
            </a:endParaRPr>
          </a:p>
        </p:txBody>
      </p:sp>
      <p:sp>
        <p:nvSpPr>
          <p:cNvPr id="680" name="Google Shape;680;g279825be824_0_178"/>
          <p:cNvSpPr txBox="1"/>
          <p:nvPr/>
        </p:nvSpPr>
        <p:spPr>
          <a:xfrm>
            <a:off x="77225" y="4883650"/>
            <a:ext cx="4710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solidFill>
                  <a:schemeClr val="lt1"/>
                </a:solidFill>
                <a:latin typeface="Lato"/>
                <a:ea typeface="Lato"/>
                <a:cs typeface="Lato"/>
                <a:sym typeface="Lato"/>
              </a:rPr>
              <a:t>Please note: tax bands are changing from April 2023 and will be reflected in FLIC materials.</a:t>
            </a:r>
            <a:endParaRPr sz="800">
              <a:solidFill>
                <a:schemeClr val="lt1"/>
              </a:solidFill>
              <a:latin typeface="Lato"/>
              <a:ea typeface="Lato"/>
              <a:cs typeface="Lato"/>
              <a:sym typeface="Lato"/>
            </a:endParaRPr>
          </a:p>
        </p:txBody>
      </p:sp>
      <p:pic>
        <p:nvPicPr>
          <p:cNvPr id="681" name="Google Shape;681;g279825be824_0_178"/>
          <p:cNvPicPr preferRelativeResize="0"/>
          <p:nvPr/>
        </p:nvPicPr>
        <p:blipFill>
          <a:blip r:embed="rId3">
            <a:alphaModFix/>
          </a:blip>
          <a:stretch>
            <a:fillRect/>
          </a:stretch>
        </p:blipFill>
        <p:spPr>
          <a:xfrm>
            <a:off x="-213350" y="-2631950"/>
            <a:ext cx="8260125" cy="7716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g279825be824_0_196"/>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687" name="Google Shape;687;g279825be824_0_196"/>
          <p:cNvSpPr txBox="1"/>
          <p:nvPr/>
        </p:nvSpPr>
        <p:spPr>
          <a:xfrm>
            <a:off x="3235975" y="1144850"/>
            <a:ext cx="57468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Black"/>
              <a:ea typeface="Lato Black"/>
              <a:cs typeface="Lato Black"/>
              <a:sym typeface="Lato Black"/>
            </a:endParaRPr>
          </a:p>
        </p:txBody>
      </p:sp>
      <p:sp>
        <p:nvSpPr>
          <p:cNvPr id="688" name="Google Shape;688;g279825be824_0_196"/>
          <p:cNvSpPr txBox="1"/>
          <p:nvPr/>
        </p:nvSpPr>
        <p:spPr>
          <a:xfrm flipH="1">
            <a:off x="448800" y="985025"/>
            <a:ext cx="5906700" cy="4311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1800"/>
              <a:buFont typeface="Arial"/>
              <a:buNone/>
            </a:pPr>
            <a:r>
              <a:t/>
            </a:r>
            <a:endParaRPr b="1" i="0" sz="1600" u="none" cap="none" strike="noStrike">
              <a:solidFill>
                <a:schemeClr val="lt1"/>
              </a:solidFill>
              <a:latin typeface="Lato"/>
              <a:ea typeface="Lato"/>
              <a:cs typeface="Lato"/>
              <a:sym typeface="Lato"/>
            </a:endParaRPr>
          </a:p>
        </p:txBody>
      </p:sp>
      <p:sp>
        <p:nvSpPr>
          <p:cNvPr id="689" name="Google Shape;689;g279825be824_0_196"/>
          <p:cNvSpPr txBox="1"/>
          <p:nvPr/>
        </p:nvSpPr>
        <p:spPr>
          <a:xfrm>
            <a:off x="1229325" y="253750"/>
            <a:ext cx="63108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rPr>
              <a:t>Own your income tax!</a:t>
            </a:r>
            <a:endParaRPr b="1" i="0" sz="2600" u="none" cap="none" strike="noStrike">
              <a:solidFill>
                <a:srgbClr val="FF802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200"/>
              <a:buFont typeface="Arial"/>
              <a:buNone/>
            </a:pPr>
            <a:r>
              <a:rPr b="1" i="0" lang="en-GB" sz="2200" u="none" cap="none" strike="noStrike">
                <a:solidFill>
                  <a:schemeClr val="lt1"/>
                </a:solidFill>
                <a:latin typeface="Lato Black"/>
                <a:ea typeface="Lato Black"/>
                <a:cs typeface="Lato Black"/>
                <a:sym typeface="Lato Black"/>
              </a:rPr>
              <a:t>Worked example with annual salary of </a:t>
            </a:r>
            <a:r>
              <a:rPr b="1" i="0" lang="en-GB" sz="2200" u="none" cap="none" strike="noStrike">
                <a:solidFill>
                  <a:schemeClr val="accent2"/>
                </a:solidFill>
                <a:latin typeface="Lato Black"/>
                <a:ea typeface="Lato Black"/>
                <a:cs typeface="Lato Black"/>
                <a:sym typeface="Lato Black"/>
              </a:rPr>
              <a:t>£75,000</a:t>
            </a:r>
            <a:endParaRPr b="1" i="0" sz="2200" u="none" cap="none" strike="noStrike">
              <a:solidFill>
                <a:schemeClr val="accent2"/>
              </a:solidFill>
              <a:latin typeface="Lato Black"/>
              <a:ea typeface="Lato Black"/>
              <a:cs typeface="Lato Black"/>
              <a:sym typeface="Lato Black"/>
            </a:endParaRPr>
          </a:p>
        </p:txBody>
      </p:sp>
      <p:pic>
        <p:nvPicPr>
          <p:cNvPr id="690" name="Google Shape;690;g279825be824_0_196"/>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graphicFrame>
        <p:nvGraphicFramePr>
          <p:cNvPr id="691" name="Google Shape;691;g279825be824_0_196"/>
          <p:cNvGraphicFramePr/>
          <p:nvPr/>
        </p:nvGraphicFramePr>
        <p:xfrm>
          <a:off x="665175" y="1678700"/>
          <a:ext cx="3000000" cy="3000000"/>
        </p:xfrm>
        <a:graphic>
          <a:graphicData uri="http://schemas.openxmlformats.org/drawingml/2006/table">
            <a:tbl>
              <a:tblPr>
                <a:noFill/>
                <a:tableStyleId>{CA21E993-05B6-4D26-9C55-1D8316C9B291}</a:tableStyleId>
              </a:tblPr>
              <a:tblGrid>
                <a:gridCol w="2760725"/>
                <a:gridCol w="2760725"/>
                <a:gridCol w="2430125"/>
              </a:tblGrid>
              <a:tr h="100000">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Lato Black"/>
                          <a:ea typeface="Lato Black"/>
                          <a:cs typeface="Lato Black"/>
                          <a:sym typeface="Lato Black"/>
                        </a:rPr>
                        <a:t>Tax rates and bands</a:t>
                      </a:r>
                      <a:endParaRPr sz="1400" u="none" cap="none" strike="noStrike">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A976"/>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Lato Black"/>
                          <a:ea typeface="Lato Black"/>
                          <a:cs typeface="Lato Black"/>
                          <a:sym typeface="Lato Black"/>
                        </a:rPr>
                        <a:t>What’s taxable?</a:t>
                      </a:r>
                      <a:endParaRPr sz="1400" u="none" cap="none" strike="noStrike">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A976"/>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Lato Black"/>
                          <a:ea typeface="Lato Black"/>
                          <a:cs typeface="Lato Black"/>
                          <a:sym typeface="Lato Black"/>
                        </a:rPr>
                        <a:t>Tax to pay</a:t>
                      </a:r>
                      <a:endParaRPr sz="1400" u="none" cap="none" strike="noStrike">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A976"/>
                    </a:solidFill>
                  </a:tcPr>
                </a:tc>
              </a:tr>
              <a:tr h="582275">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Personal allowance at </a:t>
                      </a:r>
                      <a:r>
                        <a:rPr b="1" lang="en-GB" sz="1400" u="none" cap="none" strike="noStrike">
                          <a:solidFill>
                            <a:schemeClr val="accent2"/>
                          </a:solidFill>
                          <a:latin typeface="Lato"/>
                          <a:ea typeface="Lato"/>
                          <a:cs typeface="Lato"/>
                          <a:sym typeface="Lato"/>
                        </a:rPr>
                        <a:t>0%</a:t>
                      </a:r>
                      <a:endParaRPr b="1" sz="14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accent1"/>
                          </a:solidFill>
                          <a:latin typeface="Lato"/>
                          <a:ea typeface="Lato"/>
                          <a:cs typeface="Lato"/>
                          <a:sym typeface="Lato"/>
                        </a:rPr>
                        <a:t>£0 to £12,570</a:t>
                      </a:r>
                      <a:endParaRPr b="1" sz="1400" u="none" cap="none" strike="noStrike">
                        <a:solidFill>
                          <a:schemeClr val="accen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£0 to £12,570 </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lang="en-GB" sz="1200" u="none" cap="none" strike="noStrike">
                          <a:solidFill>
                            <a:schemeClr val="dk1"/>
                          </a:solidFill>
                          <a:latin typeface="Lato"/>
                          <a:ea typeface="Lato"/>
                          <a:cs typeface="Lato"/>
                          <a:sym typeface="Lato"/>
                        </a:rPr>
                        <a:t>(for income less than £100,000)</a:t>
                      </a:r>
                      <a:endParaRPr b="1" sz="14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0 x £12,570 = </a:t>
                      </a:r>
                      <a:r>
                        <a:rPr b="1" lang="en-GB" sz="1600" u="none" cap="none" strike="noStrike">
                          <a:solidFill>
                            <a:schemeClr val="dk1"/>
                          </a:solidFill>
                          <a:latin typeface="Lato"/>
                          <a:ea typeface="Lato"/>
                          <a:cs typeface="Lato"/>
                          <a:sym typeface="Lato"/>
                        </a:rPr>
                        <a:t>£0</a:t>
                      </a:r>
                      <a:endParaRPr b="1" sz="16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g279825be824_0_205"/>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697" name="Google Shape;697;g279825be824_0_205"/>
          <p:cNvSpPr txBox="1"/>
          <p:nvPr/>
        </p:nvSpPr>
        <p:spPr>
          <a:xfrm>
            <a:off x="3235975" y="1144850"/>
            <a:ext cx="57468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Black"/>
              <a:ea typeface="Lato Black"/>
              <a:cs typeface="Lato Black"/>
              <a:sym typeface="Lato Black"/>
            </a:endParaRPr>
          </a:p>
        </p:txBody>
      </p:sp>
      <p:sp>
        <p:nvSpPr>
          <p:cNvPr id="698" name="Google Shape;698;g279825be824_0_205"/>
          <p:cNvSpPr txBox="1"/>
          <p:nvPr/>
        </p:nvSpPr>
        <p:spPr>
          <a:xfrm flipH="1">
            <a:off x="448800" y="985025"/>
            <a:ext cx="5906700" cy="4311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1800"/>
              <a:buFont typeface="Arial"/>
              <a:buNone/>
            </a:pPr>
            <a:r>
              <a:t/>
            </a:r>
            <a:endParaRPr b="1" i="0" sz="1600" u="none" cap="none" strike="noStrike">
              <a:solidFill>
                <a:schemeClr val="lt1"/>
              </a:solidFill>
              <a:latin typeface="Lato"/>
              <a:ea typeface="Lato"/>
              <a:cs typeface="Lato"/>
              <a:sym typeface="Lato"/>
            </a:endParaRPr>
          </a:p>
        </p:txBody>
      </p:sp>
      <p:sp>
        <p:nvSpPr>
          <p:cNvPr id="699" name="Google Shape;699;g279825be824_0_205"/>
          <p:cNvSpPr txBox="1"/>
          <p:nvPr/>
        </p:nvSpPr>
        <p:spPr>
          <a:xfrm>
            <a:off x="1229325" y="253750"/>
            <a:ext cx="63108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rPr>
              <a:t>Own your income tax!</a:t>
            </a:r>
            <a:endParaRPr b="1" i="0" sz="2600" u="none" cap="none" strike="noStrike">
              <a:solidFill>
                <a:srgbClr val="FF802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200"/>
              <a:buFont typeface="Arial"/>
              <a:buNone/>
            </a:pPr>
            <a:r>
              <a:rPr b="1" i="0" lang="en-GB" sz="2200" u="none" cap="none" strike="noStrike">
                <a:solidFill>
                  <a:schemeClr val="lt1"/>
                </a:solidFill>
                <a:latin typeface="Lato Black"/>
                <a:ea typeface="Lato Black"/>
                <a:cs typeface="Lato Black"/>
                <a:sym typeface="Lato Black"/>
              </a:rPr>
              <a:t>Worked example with annual salary of </a:t>
            </a:r>
            <a:r>
              <a:rPr b="1" i="0" lang="en-GB" sz="2200" u="none" cap="none" strike="noStrike">
                <a:solidFill>
                  <a:schemeClr val="accent2"/>
                </a:solidFill>
                <a:latin typeface="Lato Black"/>
                <a:ea typeface="Lato Black"/>
                <a:cs typeface="Lato Black"/>
                <a:sym typeface="Lato Black"/>
              </a:rPr>
              <a:t>£75,000</a:t>
            </a:r>
            <a:endParaRPr b="1" i="0" sz="2200" u="none" cap="none" strike="noStrike">
              <a:solidFill>
                <a:schemeClr val="accent2"/>
              </a:solidFill>
              <a:latin typeface="Lato Black"/>
              <a:ea typeface="Lato Black"/>
              <a:cs typeface="Lato Black"/>
              <a:sym typeface="Lato Black"/>
            </a:endParaRPr>
          </a:p>
        </p:txBody>
      </p:sp>
      <p:pic>
        <p:nvPicPr>
          <p:cNvPr id="700" name="Google Shape;700;g279825be824_0_205"/>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graphicFrame>
        <p:nvGraphicFramePr>
          <p:cNvPr id="701" name="Google Shape;701;g279825be824_0_205"/>
          <p:cNvGraphicFramePr/>
          <p:nvPr/>
        </p:nvGraphicFramePr>
        <p:xfrm>
          <a:off x="665175" y="1606550"/>
          <a:ext cx="3000000" cy="3000000"/>
        </p:xfrm>
        <a:graphic>
          <a:graphicData uri="http://schemas.openxmlformats.org/drawingml/2006/table">
            <a:tbl>
              <a:tblPr>
                <a:noFill/>
                <a:tableStyleId>{CA21E993-05B6-4D26-9C55-1D8316C9B291}</a:tableStyleId>
              </a:tblPr>
              <a:tblGrid>
                <a:gridCol w="2760725"/>
                <a:gridCol w="2760725"/>
                <a:gridCol w="2430125"/>
              </a:tblGrid>
              <a:tr h="172150">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Lato Black"/>
                          <a:ea typeface="Lato Black"/>
                          <a:cs typeface="Lato Black"/>
                          <a:sym typeface="Lato Black"/>
                        </a:rPr>
                        <a:t>Tax rates and bands</a:t>
                      </a:r>
                      <a:endParaRPr sz="1400" u="none" cap="none" strike="noStrike">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A976"/>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Lato Black"/>
                          <a:ea typeface="Lato Black"/>
                          <a:cs typeface="Lato Black"/>
                          <a:sym typeface="Lato Black"/>
                        </a:rPr>
                        <a:t>What’s taxable?</a:t>
                      </a:r>
                      <a:endParaRPr sz="1400" u="none" cap="none" strike="noStrike">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A976"/>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Lato Black"/>
                          <a:ea typeface="Lato Black"/>
                          <a:cs typeface="Lato Black"/>
                          <a:sym typeface="Lato Black"/>
                        </a:rPr>
                        <a:t>Tax to pay</a:t>
                      </a:r>
                      <a:endParaRPr sz="1400" u="none" cap="none" strike="noStrike">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A976"/>
                    </a:solidFill>
                  </a:tcPr>
                </a:tc>
              </a:tr>
              <a:tr h="582275">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Personal Allowance at </a:t>
                      </a:r>
                      <a:r>
                        <a:rPr b="1" lang="en-GB" sz="1400" u="none" cap="none" strike="noStrike">
                          <a:solidFill>
                            <a:schemeClr val="accent2"/>
                          </a:solidFill>
                          <a:latin typeface="Lato"/>
                          <a:ea typeface="Lato"/>
                          <a:cs typeface="Lato"/>
                          <a:sym typeface="Lato"/>
                        </a:rPr>
                        <a:t>0%</a:t>
                      </a:r>
                      <a:endParaRPr b="1" sz="14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accent1"/>
                          </a:solidFill>
                          <a:latin typeface="Lato"/>
                          <a:ea typeface="Lato"/>
                          <a:cs typeface="Lato"/>
                          <a:sym typeface="Lato"/>
                        </a:rPr>
                        <a:t>£0 to £12,570</a:t>
                      </a:r>
                      <a:endParaRPr b="1" sz="1400" u="none" cap="none" strike="noStrike">
                        <a:solidFill>
                          <a:schemeClr val="accen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£0 to £12,570 </a:t>
                      </a:r>
                      <a:r>
                        <a:rPr b="1" lang="en-GB" sz="1200" u="none" cap="none" strike="noStrike">
                          <a:solidFill>
                            <a:schemeClr val="dk1"/>
                          </a:solidFill>
                          <a:latin typeface="Lato"/>
                          <a:ea typeface="Lato"/>
                          <a:cs typeface="Lato"/>
                          <a:sym typeface="Lato"/>
                        </a:rPr>
                        <a:t>(for income less than £100,000)</a:t>
                      </a:r>
                      <a:endParaRPr b="1" sz="14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0 x £12,570 = </a:t>
                      </a:r>
                      <a:r>
                        <a:rPr b="1" lang="en-GB" sz="1600" u="none" cap="none" strike="noStrike">
                          <a:solidFill>
                            <a:schemeClr val="dk1"/>
                          </a:solidFill>
                          <a:latin typeface="Lato"/>
                          <a:ea typeface="Lato"/>
                          <a:cs typeface="Lato"/>
                          <a:sym typeface="Lato"/>
                        </a:rPr>
                        <a:t>£0</a:t>
                      </a:r>
                      <a:endParaRPr b="1" sz="16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609025">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Basic Rate at</a:t>
                      </a:r>
                      <a:r>
                        <a:rPr b="1" lang="en-GB">
                          <a:solidFill>
                            <a:schemeClr val="dk1"/>
                          </a:solidFill>
                          <a:latin typeface="Lato"/>
                          <a:ea typeface="Lato"/>
                          <a:cs typeface="Lato"/>
                          <a:sym typeface="Lato"/>
                        </a:rPr>
                        <a:t> </a:t>
                      </a:r>
                      <a:r>
                        <a:rPr b="1" lang="en-GB">
                          <a:solidFill>
                            <a:schemeClr val="accent2"/>
                          </a:solidFill>
                          <a:latin typeface="Lato"/>
                          <a:ea typeface="Lato"/>
                          <a:cs typeface="Lato"/>
                          <a:sym typeface="Lato"/>
                        </a:rPr>
                        <a:t>20</a:t>
                      </a:r>
                      <a:r>
                        <a:rPr b="1" lang="en-GB" sz="1400" u="none" cap="none" strike="noStrike">
                          <a:solidFill>
                            <a:schemeClr val="accent2"/>
                          </a:solidFill>
                          <a:latin typeface="Lato"/>
                          <a:ea typeface="Lato"/>
                          <a:cs typeface="Lato"/>
                          <a:sym typeface="Lato"/>
                        </a:rPr>
                        <a:t>%</a:t>
                      </a:r>
                      <a:endParaRPr b="1" sz="14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accent1"/>
                          </a:solidFill>
                          <a:latin typeface="Lato"/>
                          <a:ea typeface="Lato"/>
                          <a:cs typeface="Lato"/>
                          <a:sym typeface="Lato"/>
                        </a:rPr>
                        <a:t>£12,571 to £50,270</a:t>
                      </a:r>
                      <a:endParaRPr b="1" sz="1400" u="none" cap="none" strike="noStrike">
                        <a:solidFill>
                          <a:schemeClr val="accen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£50,270 - £12,571</a:t>
                      </a:r>
                      <a:r>
                        <a:rPr b="1" lang="en-GB" u="none" cap="none" strike="noStrike">
                          <a:solidFill>
                            <a:schemeClr val="dk1"/>
                          </a:solidFill>
                          <a:latin typeface="Lato"/>
                          <a:ea typeface="Lato"/>
                          <a:cs typeface="Lato"/>
                          <a:sym typeface="Lato"/>
                        </a:rPr>
                        <a:t> = £37,699</a:t>
                      </a:r>
                      <a:endParaRPr b="1"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0.</a:t>
                      </a:r>
                      <a:r>
                        <a:rPr b="1" lang="en-GB">
                          <a:solidFill>
                            <a:schemeClr val="dk1"/>
                          </a:solidFill>
                          <a:latin typeface="Lato"/>
                          <a:ea typeface="Lato"/>
                          <a:cs typeface="Lato"/>
                          <a:sym typeface="Lato"/>
                        </a:rPr>
                        <a:t>20</a:t>
                      </a:r>
                      <a:r>
                        <a:rPr b="1" lang="en-GB" sz="1400" u="none" cap="none" strike="noStrike">
                          <a:solidFill>
                            <a:schemeClr val="dk1"/>
                          </a:solidFill>
                          <a:latin typeface="Lato"/>
                          <a:ea typeface="Lato"/>
                          <a:cs typeface="Lato"/>
                          <a:sym typeface="Lato"/>
                        </a:rPr>
                        <a:t> x £37,699</a:t>
                      </a:r>
                      <a:r>
                        <a:rPr b="1" lang="en-GB" sz="1200" u="none" cap="none" strike="noStrike">
                          <a:solidFill>
                            <a:schemeClr val="dk1"/>
                          </a:solidFill>
                          <a:latin typeface="Lato"/>
                          <a:ea typeface="Lato"/>
                          <a:cs typeface="Lato"/>
                          <a:sym typeface="Lato"/>
                        </a:rPr>
                        <a:t> = </a:t>
                      </a:r>
                      <a:r>
                        <a:rPr b="1" lang="en-GB" sz="1600" u="none" cap="none" strike="noStrike">
                          <a:solidFill>
                            <a:schemeClr val="dk1"/>
                          </a:solidFill>
                          <a:latin typeface="Lato"/>
                          <a:ea typeface="Lato"/>
                          <a:cs typeface="Lato"/>
                          <a:sym typeface="Lato"/>
                        </a:rPr>
                        <a:t>£7,539.80</a:t>
                      </a:r>
                      <a:endParaRPr b="1" sz="16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sz="14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g279825be824_0_214"/>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707" name="Google Shape;707;g279825be824_0_214"/>
          <p:cNvSpPr txBox="1"/>
          <p:nvPr/>
        </p:nvSpPr>
        <p:spPr>
          <a:xfrm>
            <a:off x="3235975" y="1144850"/>
            <a:ext cx="57468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Black"/>
              <a:ea typeface="Lato Black"/>
              <a:cs typeface="Lato Black"/>
              <a:sym typeface="Lato Black"/>
            </a:endParaRPr>
          </a:p>
        </p:txBody>
      </p:sp>
      <p:sp>
        <p:nvSpPr>
          <p:cNvPr id="708" name="Google Shape;708;g279825be824_0_214"/>
          <p:cNvSpPr txBox="1"/>
          <p:nvPr/>
        </p:nvSpPr>
        <p:spPr>
          <a:xfrm flipH="1">
            <a:off x="448800" y="985025"/>
            <a:ext cx="5906700" cy="5541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1800"/>
              <a:buFont typeface="Arial"/>
              <a:buNone/>
            </a:pPr>
            <a:r>
              <a:t/>
            </a:r>
            <a:endParaRPr b="1" i="0" sz="800" u="none" cap="none" strike="noStrike">
              <a:solidFill>
                <a:schemeClr val="accent2"/>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800"/>
              <a:buFont typeface="Arial"/>
              <a:buNone/>
            </a:pPr>
            <a:r>
              <a:t/>
            </a:r>
            <a:endParaRPr b="1" i="0" sz="1600" u="none" cap="none" strike="noStrike">
              <a:solidFill>
                <a:schemeClr val="lt1"/>
              </a:solidFill>
              <a:latin typeface="Lato"/>
              <a:ea typeface="Lato"/>
              <a:cs typeface="Lato"/>
              <a:sym typeface="Lato"/>
            </a:endParaRPr>
          </a:p>
        </p:txBody>
      </p:sp>
      <p:sp>
        <p:nvSpPr>
          <p:cNvPr id="709" name="Google Shape;709;g279825be824_0_214"/>
          <p:cNvSpPr txBox="1"/>
          <p:nvPr/>
        </p:nvSpPr>
        <p:spPr>
          <a:xfrm>
            <a:off x="1229325" y="253750"/>
            <a:ext cx="63108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rPr>
              <a:t>Own your income tax!</a:t>
            </a:r>
            <a:endParaRPr b="1" i="0" sz="2600" u="none" cap="none" strike="noStrike">
              <a:solidFill>
                <a:srgbClr val="FF802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200"/>
              <a:buFont typeface="Arial"/>
              <a:buNone/>
            </a:pPr>
            <a:r>
              <a:rPr b="1" i="0" lang="en-GB" sz="2200" u="none" cap="none" strike="noStrike">
                <a:solidFill>
                  <a:schemeClr val="lt1"/>
                </a:solidFill>
                <a:latin typeface="Lato Black"/>
                <a:ea typeface="Lato Black"/>
                <a:cs typeface="Lato Black"/>
                <a:sym typeface="Lato Black"/>
              </a:rPr>
              <a:t>Worked example with annual salary of </a:t>
            </a:r>
            <a:r>
              <a:rPr b="1" i="0" lang="en-GB" sz="2200" u="none" cap="none" strike="noStrike">
                <a:solidFill>
                  <a:schemeClr val="accent2"/>
                </a:solidFill>
                <a:latin typeface="Lato Black"/>
                <a:ea typeface="Lato Black"/>
                <a:cs typeface="Lato Black"/>
                <a:sym typeface="Lato Black"/>
              </a:rPr>
              <a:t>£75,000</a:t>
            </a:r>
            <a:endParaRPr b="1" i="0" sz="2200" u="none" cap="none" strike="noStrike">
              <a:solidFill>
                <a:schemeClr val="accent2"/>
              </a:solidFill>
              <a:latin typeface="Lato Black"/>
              <a:ea typeface="Lato Black"/>
              <a:cs typeface="Lato Black"/>
              <a:sym typeface="Lato Black"/>
            </a:endParaRPr>
          </a:p>
        </p:txBody>
      </p:sp>
      <p:pic>
        <p:nvPicPr>
          <p:cNvPr id="710" name="Google Shape;710;g279825be824_0_214"/>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graphicFrame>
        <p:nvGraphicFramePr>
          <p:cNvPr id="711" name="Google Shape;711;g279825be824_0_214"/>
          <p:cNvGraphicFramePr/>
          <p:nvPr/>
        </p:nvGraphicFramePr>
        <p:xfrm>
          <a:off x="665175" y="1413575"/>
          <a:ext cx="3000000" cy="3000000"/>
        </p:xfrm>
        <a:graphic>
          <a:graphicData uri="http://schemas.openxmlformats.org/drawingml/2006/table">
            <a:tbl>
              <a:tblPr>
                <a:noFill/>
                <a:tableStyleId>{CA21E993-05B6-4D26-9C55-1D8316C9B291}</a:tableStyleId>
              </a:tblPr>
              <a:tblGrid>
                <a:gridCol w="2760725"/>
                <a:gridCol w="2760725"/>
                <a:gridCol w="2430125"/>
              </a:tblGrid>
              <a:tr h="439550">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Lato Black"/>
                          <a:ea typeface="Lato Black"/>
                          <a:cs typeface="Lato Black"/>
                          <a:sym typeface="Lato Black"/>
                        </a:rPr>
                        <a:t>Tax rates and bands</a:t>
                      </a:r>
                      <a:endParaRPr sz="1400" u="none" cap="none" strike="noStrike">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A976"/>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Lato Black"/>
                          <a:ea typeface="Lato Black"/>
                          <a:cs typeface="Lato Black"/>
                          <a:sym typeface="Lato Black"/>
                        </a:rPr>
                        <a:t>What’s taxable?</a:t>
                      </a:r>
                      <a:endParaRPr sz="1400" u="none" cap="none" strike="noStrike">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A976"/>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Lato Black"/>
                          <a:ea typeface="Lato Black"/>
                          <a:cs typeface="Lato Black"/>
                          <a:sym typeface="Lato Black"/>
                        </a:rPr>
                        <a:t>Tax to pay</a:t>
                      </a:r>
                      <a:endParaRPr sz="1400" u="none" cap="none" strike="noStrike">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A976"/>
                    </a:solidFill>
                  </a:tcPr>
                </a:tc>
              </a:tr>
              <a:tr h="582275">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accent1"/>
                          </a:solidFill>
                          <a:latin typeface="Lato"/>
                          <a:ea typeface="Lato"/>
                          <a:cs typeface="Lato"/>
                          <a:sym typeface="Lato"/>
                        </a:rPr>
                        <a:t>Personal Allowance</a:t>
                      </a:r>
                      <a:r>
                        <a:rPr b="1" lang="en-GB" sz="1400" u="none" cap="none" strike="noStrike">
                          <a:solidFill>
                            <a:schemeClr val="lt1"/>
                          </a:solidFill>
                          <a:latin typeface="Lato"/>
                          <a:ea typeface="Lato"/>
                          <a:cs typeface="Lato"/>
                          <a:sym typeface="Lato"/>
                        </a:rPr>
                        <a:t> </a:t>
                      </a:r>
                      <a:r>
                        <a:rPr b="1" lang="en-GB" sz="1400" u="none" cap="none" strike="noStrike">
                          <a:solidFill>
                            <a:schemeClr val="accent2"/>
                          </a:solidFill>
                          <a:latin typeface="Lato"/>
                          <a:ea typeface="Lato"/>
                          <a:cs typeface="Lato"/>
                          <a:sym typeface="Lato"/>
                        </a:rPr>
                        <a:t>0%</a:t>
                      </a:r>
                      <a:endParaRPr b="1" sz="14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accent1"/>
                          </a:solidFill>
                          <a:latin typeface="Lato"/>
                          <a:ea typeface="Lato"/>
                          <a:cs typeface="Lato"/>
                          <a:sym typeface="Lato"/>
                        </a:rPr>
                        <a:t>£0 to £12,570</a:t>
                      </a:r>
                      <a:endParaRPr b="1" sz="1400" u="none" cap="none" strike="noStrike">
                        <a:solidFill>
                          <a:schemeClr val="accen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£0 to £12,570 </a:t>
                      </a:r>
                      <a:endParaRPr b="1" sz="14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0 x £12,570 = </a:t>
                      </a:r>
                      <a:r>
                        <a:rPr b="1" lang="en-GB" sz="1600" u="none" cap="none" strike="noStrike">
                          <a:solidFill>
                            <a:schemeClr val="dk1"/>
                          </a:solidFill>
                          <a:latin typeface="Lato"/>
                          <a:ea typeface="Lato"/>
                          <a:cs typeface="Lato"/>
                          <a:sym typeface="Lato"/>
                        </a:rPr>
                        <a:t>£0</a:t>
                      </a:r>
                      <a:endParaRPr b="1" sz="16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609025">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accent1"/>
                          </a:solidFill>
                          <a:latin typeface="Lato"/>
                          <a:ea typeface="Lato"/>
                          <a:cs typeface="Lato"/>
                          <a:sym typeface="Lato"/>
                        </a:rPr>
                        <a:t>Basic Rate at </a:t>
                      </a:r>
                      <a:r>
                        <a:rPr b="1" lang="en-GB">
                          <a:solidFill>
                            <a:schemeClr val="accent2"/>
                          </a:solidFill>
                          <a:latin typeface="Lato"/>
                          <a:ea typeface="Lato"/>
                          <a:cs typeface="Lato"/>
                          <a:sym typeface="Lato"/>
                        </a:rPr>
                        <a:t>20</a:t>
                      </a:r>
                      <a:r>
                        <a:rPr b="1" lang="en-GB" sz="1400" u="none" cap="none" strike="noStrike">
                          <a:solidFill>
                            <a:schemeClr val="accent2"/>
                          </a:solidFill>
                          <a:latin typeface="Lato"/>
                          <a:ea typeface="Lato"/>
                          <a:cs typeface="Lato"/>
                          <a:sym typeface="Lato"/>
                        </a:rPr>
                        <a:t>%</a:t>
                      </a:r>
                      <a:endParaRPr b="1" sz="14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accent1"/>
                          </a:solidFill>
                          <a:latin typeface="Lato"/>
                          <a:ea typeface="Lato"/>
                          <a:cs typeface="Lato"/>
                          <a:sym typeface="Lato"/>
                        </a:rPr>
                        <a:t>£12,571 to £50,270</a:t>
                      </a:r>
                      <a:endParaRPr b="1" sz="1400" u="none" cap="none" strike="noStrike">
                        <a:solidFill>
                          <a:schemeClr val="accen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£50,270 - £12,571 </a:t>
                      </a:r>
                      <a:r>
                        <a:rPr b="1" lang="en-GB" sz="1300" u="none" cap="none" strike="noStrike">
                          <a:solidFill>
                            <a:schemeClr val="dk1"/>
                          </a:solidFill>
                          <a:latin typeface="Lato"/>
                          <a:ea typeface="Lato"/>
                          <a:cs typeface="Lato"/>
                          <a:sym typeface="Lato"/>
                        </a:rPr>
                        <a:t>= £37,699</a:t>
                      </a:r>
                      <a:endParaRPr b="1" sz="13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0.</a:t>
                      </a:r>
                      <a:r>
                        <a:rPr b="1" lang="en-GB">
                          <a:solidFill>
                            <a:schemeClr val="dk1"/>
                          </a:solidFill>
                          <a:latin typeface="Lato"/>
                          <a:ea typeface="Lato"/>
                          <a:cs typeface="Lato"/>
                          <a:sym typeface="Lato"/>
                        </a:rPr>
                        <a:t>20</a:t>
                      </a:r>
                      <a:r>
                        <a:rPr b="1" lang="en-GB" sz="1400" u="none" cap="none" strike="noStrike">
                          <a:solidFill>
                            <a:schemeClr val="dk1"/>
                          </a:solidFill>
                          <a:latin typeface="Lato"/>
                          <a:ea typeface="Lato"/>
                          <a:cs typeface="Lato"/>
                          <a:sym typeface="Lato"/>
                        </a:rPr>
                        <a:t> x £37,699 </a:t>
                      </a:r>
                      <a:r>
                        <a:rPr b="1" lang="en-GB" sz="1200" u="none" cap="none" strike="noStrike">
                          <a:solidFill>
                            <a:schemeClr val="dk1"/>
                          </a:solidFill>
                          <a:latin typeface="Lato"/>
                          <a:ea typeface="Lato"/>
                          <a:cs typeface="Lato"/>
                          <a:sym typeface="Lato"/>
                        </a:rPr>
                        <a:t>= </a:t>
                      </a:r>
                      <a:r>
                        <a:rPr b="1" lang="en-GB" sz="1600" u="none" cap="none" strike="noStrike">
                          <a:solidFill>
                            <a:schemeClr val="dk1"/>
                          </a:solidFill>
                          <a:latin typeface="Lato"/>
                          <a:ea typeface="Lato"/>
                          <a:cs typeface="Lato"/>
                          <a:sym typeface="Lato"/>
                        </a:rPr>
                        <a:t>£7,539.80</a:t>
                      </a:r>
                      <a:endParaRPr b="1" sz="16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sz="14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582300">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lt1"/>
                          </a:solidFill>
                          <a:latin typeface="Lato"/>
                          <a:ea typeface="Lato"/>
                          <a:cs typeface="Lato"/>
                          <a:sym typeface="Lato"/>
                        </a:rPr>
                        <a:t>Higher Rate at </a:t>
                      </a:r>
                      <a:r>
                        <a:rPr b="1" lang="en-GB" sz="1400" u="none" cap="none" strike="noStrike">
                          <a:solidFill>
                            <a:schemeClr val="accent2"/>
                          </a:solidFill>
                          <a:latin typeface="Lato"/>
                          <a:ea typeface="Lato"/>
                          <a:cs typeface="Lato"/>
                          <a:sym typeface="Lato"/>
                        </a:rPr>
                        <a:t>40% </a:t>
                      </a:r>
                      <a:endParaRPr b="1" sz="14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lt1"/>
                          </a:solidFill>
                          <a:latin typeface="Lato"/>
                          <a:ea typeface="Lato"/>
                          <a:cs typeface="Lato"/>
                          <a:sym typeface="Lato"/>
                        </a:rPr>
                        <a:t>£50,271 to £1</a:t>
                      </a:r>
                      <a:r>
                        <a:rPr b="1" lang="en-GB">
                          <a:solidFill>
                            <a:schemeClr val="lt1"/>
                          </a:solidFill>
                          <a:latin typeface="Lato"/>
                          <a:ea typeface="Lato"/>
                          <a:cs typeface="Lato"/>
                          <a:sym typeface="Lato"/>
                        </a:rPr>
                        <a:t>25</a:t>
                      </a:r>
                      <a:r>
                        <a:rPr b="1" lang="en-GB" sz="1400" u="none" cap="none" strike="noStrike">
                          <a:solidFill>
                            <a:schemeClr val="lt1"/>
                          </a:solidFill>
                          <a:latin typeface="Lato"/>
                          <a:ea typeface="Lato"/>
                          <a:cs typeface="Lato"/>
                          <a:sym typeface="Lato"/>
                        </a:rPr>
                        <a:t>,</a:t>
                      </a:r>
                      <a:r>
                        <a:rPr b="1" lang="en-GB">
                          <a:solidFill>
                            <a:schemeClr val="lt1"/>
                          </a:solidFill>
                          <a:latin typeface="Lato"/>
                          <a:ea typeface="Lato"/>
                          <a:cs typeface="Lato"/>
                          <a:sym typeface="Lato"/>
                        </a:rPr>
                        <a:t>140</a:t>
                      </a:r>
                      <a:endParaRPr b="1" sz="1200" u="none" cap="none" strike="noStrike">
                        <a:solidFill>
                          <a:schemeClr val="l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1A73E8"/>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accent2"/>
                          </a:solidFill>
                          <a:latin typeface="Lato"/>
                          <a:ea typeface="Lato"/>
                          <a:cs typeface="Lato"/>
                          <a:sym typeface="Lato"/>
                        </a:rPr>
                        <a:t>£75,000</a:t>
                      </a:r>
                      <a:r>
                        <a:rPr b="1" lang="en-GB" sz="1400" u="none" cap="none" strike="noStrike">
                          <a:solidFill>
                            <a:schemeClr val="dk1"/>
                          </a:solidFill>
                          <a:latin typeface="Lato"/>
                          <a:ea typeface="Lato"/>
                          <a:cs typeface="Lato"/>
                          <a:sym typeface="Lato"/>
                        </a:rPr>
                        <a:t> - 50,271 </a:t>
                      </a:r>
                      <a:r>
                        <a:rPr b="1" lang="en-GB" sz="1300" u="none" cap="none" strike="noStrike">
                          <a:solidFill>
                            <a:schemeClr val="dk1"/>
                          </a:solidFill>
                          <a:latin typeface="Lato"/>
                          <a:ea typeface="Lato"/>
                          <a:cs typeface="Lato"/>
                          <a:sym typeface="Lato"/>
                        </a:rPr>
                        <a:t>= </a:t>
                      </a:r>
                      <a:r>
                        <a:rPr b="1" lang="en-GB" sz="1200" u="none" cap="none" strike="noStrike">
                          <a:solidFill>
                            <a:schemeClr val="dk1"/>
                          </a:solidFill>
                          <a:latin typeface="Lato"/>
                          <a:ea typeface="Lato"/>
                          <a:cs typeface="Lato"/>
                          <a:sym typeface="Lato"/>
                        </a:rPr>
                        <a:t>£24,729</a:t>
                      </a:r>
                      <a:endParaRPr b="1" sz="14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0.40 x £24,729</a:t>
                      </a:r>
                      <a:r>
                        <a:rPr b="1" lang="en-GB" sz="1200" u="none" cap="none" strike="noStrike">
                          <a:solidFill>
                            <a:schemeClr val="dk1"/>
                          </a:solidFill>
                          <a:latin typeface="Lato"/>
                          <a:ea typeface="Lato"/>
                          <a:cs typeface="Lato"/>
                          <a:sym typeface="Lato"/>
                        </a:rPr>
                        <a:t> = </a:t>
                      </a:r>
                      <a:r>
                        <a:rPr b="1" lang="en-GB" sz="1600" u="none" cap="none" strike="noStrike">
                          <a:solidFill>
                            <a:schemeClr val="dk1"/>
                          </a:solidFill>
                          <a:latin typeface="Lato"/>
                          <a:ea typeface="Lato"/>
                          <a:cs typeface="Lato"/>
                          <a:sym typeface="Lato"/>
                        </a:rPr>
                        <a:t>£9,891.60</a:t>
                      </a:r>
                      <a:endParaRPr b="1" sz="14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bl>
          </a:graphicData>
        </a:graphic>
      </p:graphicFrame>
      <p:sp>
        <p:nvSpPr>
          <p:cNvPr id="712" name="Google Shape;712;g279825be824_0_214"/>
          <p:cNvSpPr txBox="1"/>
          <p:nvPr/>
        </p:nvSpPr>
        <p:spPr>
          <a:xfrm>
            <a:off x="84900" y="3084600"/>
            <a:ext cx="518700" cy="723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1" i="0" lang="en-GB" sz="700" u="none" cap="none" strike="noStrike">
                <a:solidFill>
                  <a:schemeClr val="dk1"/>
                </a:solidFill>
                <a:latin typeface="Lato"/>
                <a:ea typeface="Lato"/>
                <a:cs typeface="Lato"/>
                <a:sym typeface="Lato"/>
              </a:rPr>
              <a:t>The salary falls in this tax band</a:t>
            </a:r>
            <a:endParaRPr b="1" i="0" sz="700" u="none" cap="none" strike="noStrike">
              <a:solidFill>
                <a:schemeClr val="dk1"/>
              </a:solidFill>
              <a:latin typeface="Lato"/>
              <a:ea typeface="Lato"/>
              <a:cs typeface="Lato"/>
              <a:sym typeface="Lato"/>
            </a:endParaRPr>
          </a:p>
        </p:txBody>
      </p:sp>
      <p:cxnSp>
        <p:nvCxnSpPr>
          <p:cNvPr id="713" name="Google Shape;713;g279825be824_0_214"/>
          <p:cNvCxnSpPr/>
          <p:nvPr/>
        </p:nvCxnSpPr>
        <p:spPr>
          <a:xfrm flipH="1" rot="10800000">
            <a:off x="381825" y="3677750"/>
            <a:ext cx="290700" cy="6000"/>
          </a:xfrm>
          <a:prstGeom prst="straightConnector1">
            <a:avLst/>
          </a:prstGeom>
          <a:noFill/>
          <a:ln cap="flat" cmpd="sng" w="9525">
            <a:solidFill>
              <a:schemeClr val="dk2"/>
            </a:solidFill>
            <a:prstDash val="solid"/>
            <a:round/>
            <a:headEnd len="sm" w="sm" type="none"/>
            <a:tailEnd len="med" w="med" type="triangle"/>
          </a:ln>
        </p:spPr>
      </p:cxnSp>
      <p:sp>
        <p:nvSpPr>
          <p:cNvPr id="714" name="Google Shape;714;g279825be824_0_214"/>
          <p:cNvSpPr txBox="1"/>
          <p:nvPr/>
        </p:nvSpPr>
        <p:spPr>
          <a:xfrm>
            <a:off x="712125" y="4123475"/>
            <a:ext cx="73452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dk1"/>
                </a:solidFill>
                <a:highlight>
                  <a:schemeClr val="lt1"/>
                </a:highlight>
                <a:latin typeface="Lato"/>
                <a:ea typeface="Lato"/>
                <a:cs typeface="Lato"/>
                <a:sym typeface="Lato"/>
              </a:rPr>
              <a:t>* People earning between £100,000 and £125,000 gradually lose their entitlement to their personal allowance. By the time they reach £125,000, the personal allowance is gone and everything they earn up to £50,270 is taxed 20%</a:t>
            </a:r>
            <a:endParaRPr b="0" i="0" sz="1400" u="none" cap="none" strike="noStrike">
              <a:solidFill>
                <a:schemeClr val="dk1"/>
              </a:solidFill>
              <a:highlight>
                <a:schemeClr val="lt1"/>
              </a:highlight>
              <a:latin typeface="Lato"/>
              <a:ea typeface="Lato"/>
              <a:cs typeface="Lato"/>
              <a:sym typeface="Lat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g279825be824_0_226"/>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720" name="Google Shape;720;g279825be824_0_226"/>
          <p:cNvSpPr txBox="1"/>
          <p:nvPr/>
        </p:nvSpPr>
        <p:spPr>
          <a:xfrm>
            <a:off x="2854975" y="1144850"/>
            <a:ext cx="57468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Black"/>
              <a:ea typeface="Lato Black"/>
              <a:cs typeface="Lato Black"/>
              <a:sym typeface="Lato Black"/>
            </a:endParaRPr>
          </a:p>
        </p:txBody>
      </p:sp>
      <p:sp>
        <p:nvSpPr>
          <p:cNvPr id="721" name="Google Shape;721;g279825be824_0_226"/>
          <p:cNvSpPr txBox="1"/>
          <p:nvPr/>
        </p:nvSpPr>
        <p:spPr>
          <a:xfrm flipH="1">
            <a:off x="448800" y="985025"/>
            <a:ext cx="5906700" cy="4311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1800"/>
              <a:buFont typeface="Arial"/>
              <a:buNone/>
            </a:pPr>
            <a:r>
              <a:t/>
            </a:r>
            <a:endParaRPr b="1" i="0" sz="1600" u="none" cap="none" strike="noStrike">
              <a:solidFill>
                <a:schemeClr val="lt1"/>
              </a:solidFill>
              <a:latin typeface="Lato"/>
              <a:ea typeface="Lato"/>
              <a:cs typeface="Lato"/>
              <a:sym typeface="Lato"/>
            </a:endParaRPr>
          </a:p>
        </p:txBody>
      </p:sp>
      <p:sp>
        <p:nvSpPr>
          <p:cNvPr id="722" name="Google Shape;722;g279825be824_0_226"/>
          <p:cNvSpPr txBox="1"/>
          <p:nvPr/>
        </p:nvSpPr>
        <p:spPr>
          <a:xfrm>
            <a:off x="1229325" y="253750"/>
            <a:ext cx="63108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rPr>
              <a:t>Own your income tax!</a:t>
            </a:r>
            <a:endParaRPr b="1" i="0" sz="2600" u="none" cap="none" strike="noStrike">
              <a:solidFill>
                <a:srgbClr val="FF802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200"/>
              <a:buFont typeface="Arial"/>
              <a:buNone/>
            </a:pPr>
            <a:r>
              <a:rPr b="1" i="0" lang="en-GB" sz="2200" u="none" cap="none" strike="noStrike">
                <a:solidFill>
                  <a:schemeClr val="lt1"/>
                </a:solidFill>
                <a:latin typeface="Lato Black"/>
                <a:ea typeface="Lato Black"/>
                <a:cs typeface="Lato Black"/>
                <a:sym typeface="Lato Black"/>
              </a:rPr>
              <a:t>Worked example with annual salary of </a:t>
            </a:r>
            <a:r>
              <a:rPr b="1" i="0" lang="en-GB" sz="2200" u="none" cap="none" strike="noStrike">
                <a:solidFill>
                  <a:schemeClr val="accent2"/>
                </a:solidFill>
                <a:latin typeface="Lato Black"/>
                <a:ea typeface="Lato Black"/>
                <a:cs typeface="Lato Black"/>
                <a:sym typeface="Lato Black"/>
              </a:rPr>
              <a:t>£75,000</a:t>
            </a:r>
            <a:endParaRPr b="1" i="0" sz="2200" u="none" cap="none" strike="noStrike">
              <a:solidFill>
                <a:schemeClr val="accent2"/>
              </a:solidFill>
              <a:latin typeface="Lato Black"/>
              <a:ea typeface="Lato Black"/>
              <a:cs typeface="Lato Black"/>
              <a:sym typeface="Lato Black"/>
            </a:endParaRPr>
          </a:p>
        </p:txBody>
      </p:sp>
      <p:pic>
        <p:nvPicPr>
          <p:cNvPr id="723" name="Google Shape;723;g279825be824_0_226"/>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graphicFrame>
        <p:nvGraphicFramePr>
          <p:cNvPr id="724" name="Google Shape;724;g279825be824_0_226"/>
          <p:cNvGraphicFramePr/>
          <p:nvPr/>
        </p:nvGraphicFramePr>
        <p:xfrm>
          <a:off x="265950" y="1566750"/>
          <a:ext cx="3000000" cy="3000000"/>
        </p:xfrm>
        <a:graphic>
          <a:graphicData uri="http://schemas.openxmlformats.org/drawingml/2006/table">
            <a:tbl>
              <a:tblPr>
                <a:noFill/>
                <a:tableStyleId>{CA21E993-05B6-4D26-9C55-1D8316C9B291}</a:tableStyleId>
              </a:tblPr>
              <a:tblGrid>
                <a:gridCol w="2558500"/>
                <a:gridCol w="2801750"/>
                <a:gridCol w="2591425"/>
              </a:tblGrid>
              <a:tr h="621525">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chemeClr val="dk1"/>
                          </a:solidFill>
                          <a:latin typeface="Lato"/>
                          <a:ea typeface="Lato"/>
                          <a:cs typeface="Lato"/>
                          <a:sym typeface="Lato"/>
                        </a:rPr>
                        <a:t>Personal Allowance at </a:t>
                      </a:r>
                      <a:r>
                        <a:rPr b="1" lang="en-GB" sz="1100" u="none" cap="none" strike="noStrike">
                          <a:solidFill>
                            <a:schemeClr val="accent2"/>
                          </a:solidFill>
                          <a:latin typeface="Lato"/>
                          <a:ea typeface="Lato"/>
                          <a:cs typeface="Lato"/>
                          <a:sym typeface="Lato"/>
                        </a:rPr>
                        <a:t>0%</a:t>
                      </a:r>
                      <a:endParaRPr b="1" sz="11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chemeClr val="accent1"/>
                          </a:solidFill>
                          <a:latin typeface="Lato"/>
                          <a:ea typeface="Lato"/>
                          <a:cs typeface="Lato"/>
                          <a:sym typeface="Lato"/>
                        </a:rPr>
                        <a:t>£0 to £12,570</a:t>
                      </a:r>
                      <a:endParaRPr b="1" sz="1100" u="none" cap="none" strike="noStrike">
                        <a:solidFill>
                          <a:schemeClr val="accen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chemeClr val="dk1"/>
                          </a:solidFill>
                          <a:latin typeface="Lato"/>
                          <a:ea typeface="Lato"/>
                          <a:cs typeface="Lato"/>
                          <a:sym typeface="Lato"/>
                        </a:rPr>
                        <a:t>£0 to £12,570 (for income less than £100,000)</a:t>
                      </a:r>
                      <a:endParaRPr b="1" sz="11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chemeClr val="dk1"/>
                          </a:solidFill>
                          <a:latin typeface="Lato"/>
                          <a:ea typeface="Lato"/>
                          <a:cs typeface="Lato"/>
                          <a:sym typeface="Lato"/>
                        </a:rPr>
                        <a:t>0 x £12,570 = £0</a:t>
                      </a:r>
                      <a:endParaRPr b="1" sz="11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53165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chemeClr val="dk1"/>
                          </a:solidFill>
                          <a:latin typeface="Lato"/>
                          <a:ea typeface="Lato"/>
                          <a:cs typeface="Lato"/>
                          <a:sym typeface="Lato"/>
                        </a:rPr>
                        <a:t>Basic Rate at </a:t>
                      </a:r>
                      <a:r>
                        <a:rPr b="1" lang="en-GB" sz="1100" u="none" cap="none" strike="noStrike">
                          <a:solidFill>
                            <a:schemeClr val="accent2"/>
                          </a:solidFill>
                          <a:latin typeface="Lato"/>
                          <a:ea typeface="Lato"/>
                          <a:cs typeface="Lato"/>
                          <a:sym typeface="Lato"/>
                        </a:rPr>
                        <a:t>20%</a:t>
                      </a:r>
                      <a:endParaRPr b="1" sz="11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chemeClr val="accent1"/>
                          </a:solidFill>
                          <a:latin typeface="Lato"/>
                          <a:ea typeface="Lato"/>
                          <a:cs typeface="Lato"/>
                          <a:sym typeface="Lato"/>
                        </a:rPr>
                        <a:t>£12,571 to £50,270</a:t>
                      </a:r>
                      <a:endParaRPr b="1" sz="1100" u="none" cap="none" strike="noStrike">
                        <a:solidFill>
                          <a:schemeClr val="accen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chemeClr val="dk1"/>
                          </a:solidFill>
                          <a:latin typeface="Lato"/>
                          <a:ea typeface="Lato"/>
                          <a:cs typeface="Lato"/>
                          <a:sym typeface="Lato"/>
                        </a:rPr>
                        <a:t>£50,270 - £12,571 = £37,699</a:t>
                      </a:r>
                      <a:endParaRPr b="1" sz="11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chemeClr val="dk1"/>
                          </a:solidFill>
                          <a:latin typeface="Lato"/>
                          <a:ea typeface="Lato"/>
                          <a:cs typeface="Lato"/>
                          <a:sym typeface="Lato"/>
                        </a:rPr>
                        <a:t>0.20 x £37,699 = £7,539.80</a:t>
                      </a:r>
                      <a:endParaRPr b="1" sz="11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t/>
                      </a:r>
                      <a:endParaRPr b="1" sz="11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56095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chemeClr val="lt1"/>
                          </a:solidFill>
                          <a:latin typeface="Lato"/>
                          <a:ea typeface="Lato"/>
                          <a:cs typeface="Lato"/>
                          <a:sym typeface="Lato"/>
                        </a:rPr>
                        <a:t>Higher Rate at </a:t>
                      </a:r>
                      <a:r>
                        <a:rPr b="1" lang="en-GB" sz="1100" u="none" cap="none" strike="noStrike">
                          <a:solidFill>
                            <a:schemeClr val="accent2"/>
                          </a:solidFill>
                          <a:latin typeface="Lato"/>
                          <a:ea typeface="Lato"/>
                          <a:cs typeface="Lato"/>
                          <a:sym typeface="Lato"/>
                        </a:rPr>
                        <a:t>40%</a:t>
                      </a:r>
                      <a:r>
                        <a:rPr b="1" lang="en-GB" sz="1100" u="none" cap="none" strike="noStrike">
                          <a:solidFill>
                            <a:schemeClr val="lt1"/>
                          </a:solidFill>
                          <a:latin typeface="Lato"/>
                          <a:ea typeface="Lato"/>
                          <a:cs typeface="Lato"/>
                          <a:sym typeface="Lato"/>
                        </a:rPr>
                        <a:t> </a:t>
                      </a:r>
                      <a:endParaRPr b="1" sz="11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chemeClr val="lt1"/>
                          </a:solidFill>
                          <a:latin typeface="Lato"/>
                          <a:ea typeface="Lato"/>
                          <a:cs typeface="Lato"/>
                          <a:sym typeface="Lato"/>
                        </a:rPr>
                        <a:t>£50,271 to £1</a:t>
                      </a:r>
                      <a:r>
                        <a:rPr b="1" lang="en-GB" sz="1100">
                          <a:solidFill>
                            <a:schemeClr val="lt1"/>
                          </a:solidFill>
                          <a:latin typeface="Lato"/>
                          <a:ea typeface="Lato"/>
                          <a:cs typeface="Lato"/>
                          <a:sym typeface="Lato"/>
                        </a:rPr>
                        <a:t>25,140</a:t>
                      </a:r>
                      <a:endParaRPr b="1" sz="1100" u="none" cap="none" strike="noStrike">
                        <a:solidFill>
                          <a:schemeClr val="l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1A73E8"/>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chemeClr val="accent2"/>
                          </a:solidFill>
                          <a:latin typeface="Lato"/>
                          <a:ea typeface="Lato"/>
                          <a:cs typeface="Lato"/>
                          <a:sym typeface="Lato"/>
                        </a:rPr>
                        <a:t>£75,000</a:t>
                      </a:r>
                      <a:r>
                        <a:rPr b="1" lang="en-GB" sz="1100" u="none" cap="none" strike="noStrike">
                          <a:solidFill>
                            <a:schemeClr val="dk1"/>
                          </a:solidFill>
                          <a:latin typeface="Lato"/>
                          <a:ea typeface="Lato"/>
                          <a:cs typeface="Lato"/>
                          <a:sym typeface="Lato"/>
                        </a:rPr>
                        <a:t> - 50,271 = £24,729</a:t>
                      </a:r>
                      <a:endParaRPr b="1" sz="11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chemeClr val="dk1"/>
                          </a:solidFill>
                          <a:latin typeface="Lato"/>
                          <a:ea typeface="Lato"/>
                          <a:cs typeface="Lato"/>
                          <a:sym typeface="Lato"/>
                        </a:rPr>
                        <a:t>0.40 x £24,729 = £9,891.60</a:t>
                      </a:r>
                      <a:endParaRPr b="1" sz="11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53425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chemeClr val="dk1"/>
                          </a:solidFill>
                          <a:latin typeface="Lato"/>
                          <a:ea typeface="Lato"/>
                          <a:cs typeface="Lato"/>
                          <a:sym typeface="Lato"/>
                        </a:rPr>
                        <a:t>Additional Rate at </a:t>
                      </a:r>
                      <a:r>
                        <a:rPr b="1" lang="en-GB" sz="1100" u="none" cap="none" strike="noStrike">
                          <a:solidFill>
                            <a:schemeClr val="accent2"/>
                          </a:solidFill>
                          <a:latin typeface="Lato"/>
                          <a:ea typeface="Lato"/>
                          <a:cs typeface="Lato"/>
                          <a:sym typeface="Lato"/>
                        </a:rPr>
                        <a:t>45%</a:t>
                      </a:r>
                      <a:endParaRPr b="1" sz="11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chemeClr val="accent1"/>
                          </a:solidFill>
                          <a:latin typeface="Lato"/>
                          <a:ea typeface="Lato"/>
                          <a:cs typeface="Lato"/>
                          <a:sym typeface="Lato"/>
                        </a:rPr>
                        <a:t>Over £1</a:t>
                      </a:r>
                      <a:r>
                        <a:rPr b="1" lang="en-GB" sz="1100">
                          <a:solidFill>
                            <a:schemeClr val="accent1"/>
                          </a:solidFill>
                          <a:latin typeface="Lato"/>
                          <a:ea typeface="Lato"/>
                          <a:cs typeface="Lato"/>
                          <a:sym typeface="Lato"/>
                        </a:rPr>
                        <a:t>25</a:t>
                      </a:r>
                      <a:r>
                        <a:rPr b="1" lang="en-GB" sz="1100" u="none" cap="none" strike="noStrike">
                          <a:solidFill>
                            <a:schemeClr val="accent1"/>
                          </a:solidFill>
                          <a:latin typeface="Lato"/>
                          <a:ea typeface="Lato"/>
                          <a:cs typeface="Lato"/>
                          <a:sym typeface="Lato"/>
                        </a:rPr>
                        <a:t>,</a:t>
                      </a:r>
                      <a:r>
                        <a:rPr b="1" lang="en-GB" sz="1100">
                          <a:solidFill>
                            <a:schemeClr val="accent1"/>
                          </a:solidFill>
                          <a:latin typeface="Lato"/>
                          <a:ea typeface="Lato"/>
                          <a:cs typeface="Lato"/>
                          <a:sym typeface="Lato"/>
                        </a:rPr>
                        <a:t>14</a:t>
                      </a:r>
                      <a:r>
                        <a:rPr b="1" lang="en-GB" sz="1100" u="none" cap="none" strike="noStrike">
                          <a:solidFill>
                            <a:schemeClr val="accent1"/>
                          </a:solidFill>
                          <a:latin typeface="Lato"/>
                          <a:ea typeface="Lato"/>
                          <a:cs typeface="Lato"/>
                          <a:sym typeface="Lato"/>
                        </a:rPr>
                        <a:t>0</a:t>
                      </a:r>
                      <a:endParaRPr b="1" sz="1100" u="none" cap="none" strike="noStrike">
                        <a:solidFill>
                          <a:schemeClr val="accen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chemeClr val="dk1"/>
                          </a:solidFill>
                          <a:latin typeface="Lato"/>
                          <a:ea typeface="Lato"/>
                          <a:cs typeface="Lato"/>
                          <a:sym typeface="Lato"/>
                        </a:rPr>
                        <a:t>No income tax paid at this rate</a:t>
                      </a:r>
                      <a:endParaRPr b="1" sz="11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t/>
                      </a:r>
                      <a:endParaRPr b="1" sz="11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solidFill>
                            <a:schemeClr val="dk1"/>
                          </a:solidFill>
                          <a:latin typeface="Lato"/>
                          <a:ea typeface="Lato"/>
                          <a:cs typeface="Lato"/>
                          <a:sym typeface="Lato"/>
                        </a:rPr>
                        <a:t>No income tax paid at this rate</a:t>
                      </a:r>
                      <a:endParaRPr b="1" sz="1100" u="none" cap="none" strike="noStrike">
                        <a:solidFill>
                          <a:schemeClr val="dk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456300">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solidFill>
                            <a:schemeClr val="dk1"/>
                          </a:solidFill>
                          <a:latin typeface="Lato Black"/>
                          <a:ea typeface="Lato Black"/>
                          <a:cs typeface="Lato Black"/>
                          <a:sym typeface="Lato Black"/>
                        </a:rPr>
                        <a:t>Total income tax </a:t>
                      </a:r>
                      <a:endParaRPr sz="1100" u="none" cap="none" strike="noStrike">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solidFill>
                            <a:schemeClr val="dk1"/>
                          </a:solidFill>
                          <a:latin typeface="Lato Black"/>
                          <a:ea typeface="Lato Black"/>
                          <a:cs typeface="Lato Black"/>
                          <a:sym typeface="Lato Black"/>
                          <a:extLst>
                            <a:ext uri="http://customooxmlschemas.google.com/">
                              <go:slidesCustomData xmlns:go="http://customooxmlschemas.google.com/" textRoundtripDataId="32"/>
                            </a:ext>
                          </a:extLst>
                        </a:rPr>
                        <a:t>£0 + £7,539.80 + £9,891.60 = £17,431.40</a:t>
                      </a:r>
                      <a:endParaRPr sz="1100" u="none" cap="none" strike="noStrike">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bl>
          </a:graphicData>
        </a:graphic>
      </p:graphicFrame>
      <p:graphicFrame>
        <p:nvGraphicFramePr>
          <p:cNvPr id="725" name="Google Shape;725;g279825be824_0_226"/>
          <p:cNvGraphicFramePr/>
          <p:nvPr/>
        </p:nvGraphicFramePr>
        <p:xfrm>
          <a:off x="265950" y="1144850"/>
          <a:ext cx="3000000" cy="3000000"/>
        </p:xfrm>
        <a:graphic>
          <a:graphicData uri="http://schemas.openxmlformats.org/drawingml/2006/table">
            <a:tbl>
              <a:tblPr>
                <a:noFill/>
                <a:tableStyleId>{CA21E993-05B6-4D26-9C55-1D8316C9B291}</a:tableStyleId>
              </a:tblPr>
              <a:tblGrid>
                <a:gridCol w="2558500"/>
                <a:gridCol w="2801750"/>
                <a:gridCol w="2591425"/>
              </a:tblGrid>
              <a:tr h="421900">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Lato Black"/>
                          <a:ea typeface="Lato Black"/>
                          <a:cs typeface="Lato Black"/>
                          <a:sym typeface="Lato Black"/>
                        </a:rPr>
                        <a:t>Tax rates and bands</a:t>
                      </a:r>
                      <a:endParaRPr sz="1400" u="none" cap="none" strike="noStrike">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A976"/>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Lato Black"/>
                          <a:ea typeface="Lato Black"/>
                          <a:cs typeface="Lato Black"/>
                          <a:sym typeface="Lato Black"/>
                        </a:rPr>
                        <a:t>What’s taxable?</a:t>
                      </a:r>
                      <a:endParaRPr sz="1400" u="none" cap="none" strike="noStrike">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A976"/>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dk1"/>
                          </a:solidFill>
                          <a:latin typeface="Lato Black"/>
                          <a:ea typeface="Lato Black"/>
                          <a:cs typeface="Lato Black"/>
                          <a:sym typeface="Lato Black"/>
                        </a:rPr>
                        <a:t>Tax to pay</a:t>
                      </a:r>
                      <a:endParaRPr sz="1400" u="none" cap="none" strike="noStrike">
                        <a:solidFill>
                          <a:schemeClr val="dk1"/>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FFA976"/>
                    </a:solidFill>
                  </a:tcPr>
                </a:tc>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g279825be824_0_236"/>
          <p:cNvSpPr/>
          <p:nvPr/>
        </p:nvSpPr>
        <p:spPr>
          <a:xfrm>
            <a:off x="7408075" y="4252125"/>
            <a:ext cx="1770600" cy="8313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g279825be824_0_236"/>
          <p:cNvSpPr txBox="1"/>
          <p:nvPr>
            <p:ph idx="12" type="sldNum"/>
          </p:nvPr>
        </p:nvSpPr>
        <p:spPr>
          <a:xfrm>
            <a:off x="86004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732" name="Google Shape;732;g279825be824_0_236"/>
          <p:cNvSpPr txBox="1"/>
          <p:nvPr/>
        </p:nvSpPr>
        <p:spPr>
          <a:xfrm>
            <a:off x="1229325" y="253750"/>
            <a:ext cx="63108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8022"/>
                </a:solidFill>
                <a:latin typeface="Lato Black"/>
                <a:ea typeface="Lato Black"/>
                <a:cs typeface="Lato Black"/>
                <a:sym typeface="Lato Black"/>
              </a:rPr>
              <a:t>Own your income tax!</a:t>
            </a:r>
            <a:endParaRPr b="1" i="0" sz="2600" u="none" cap="none" strike="noStrike">
              <a:solidFill>
                <a:srgbClr val="FF802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200"/>
              <a:buFont typeface="Arial"/>
              <a:buNone/>
            </a:pPr>
            <a:r>
              <a:rPr b="1" lang="en-GB" sz="2200">
                <a:solidFill>
                  <a:schemeClr val="lt1"/>
                </a:solidFill>
                <a:latin typeface="Lato Black"/>
                <a:ea typeface="Lato Black"/>
                <a:cs typeface="Lato Black"/>
                <a:sym typeface="Lato Black"/>
              </a:rPr>
              <a:t>Quick quiz on tax bands</a:t>
            </a:r>
            <a:endParaRPr b="1" i="0" sz="2200" u="none" cap="none" strike="noStrike">
              <a:solidFill>
                <a:schemeClr val="accent2"/>
              </a:solidFill>
              <a:latin typeface="Lato Black"/>
              <a:ea typeface="Lato Black"/>
              <a:cs typeface="Lato Black"/>
              <a:sym typeface="Lato Black"/>
            </a:endParaRPr>
          </a:p>
        </p:txBody>
      </p:sp>
      <p:pic>
        <p:nvPicPr>
          <p:cNvPr id="733" name="Google Shape;733;g279825be824_0_236"/>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graphicFrame>
        <p:nvGraphicFramePr>
          <p:cNvPr id="734" name="Google Shape;734;g279825be824_0_236"/>
          <p:cNvGraphicFramePr/>
          <p:nvPr/>
        </p:nvGraphicFramePr>
        <p:xfrm>
          <a:off x="4502750" y="1425450"/>
          <a:ext cx="3000000" cy="3000000"/>
        </p:xfrm>
        <a:graphic>
          <a:graphicData uri="http://schemas.openxmlformats.org/drawingml/2006/table">
            <a:tbl>
              <a:tblPr>
                <a:noFill/>
                <a:tableStyleId>{CA21E993-05B6-4D26-9C55-1D8316C9B291}</a:tableStyleId>
              </a:tblPr>
              <a:tblGrid>
                <a:gridCol w="2285725"/>
                <a:gridCol w="2285725"/>
              </a:tblGrid>
              <a:tr h="596875">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accent2"/>
                          </a:solidFill>
                          <a:latin typeface="Lato Black"/>
                          <a:ea typeface="Lato Black"/>
                          <a:cs typeface="Lato Black"/>
                          <a:sym typeface="Lato Black"/>
                        </a:rPr>
                        <a:t>Tax rates and bands</a:t>
                      </a:r>
                      <a:endParaRPr sz="1400" u="none" cap="none" strike="noStrike">
                        <a:solidFill>
                          <a:schemeClr val="accent2"/>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6"/>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accent2"/>
                          </a:solidFill>
                          <a:latin typeface="Lato Black"/>
                          <a:ea typeface="Lato Black"/>
                          <a:cs typeface="Lato Black"/>
                          <a:sym typeface="Lato Black"/>
                        </a:rPr>
                        <a:t>Threshold (from April 2022 to </a:t>
                      </a:r>
                      <a:r>
                        <a:rPr lang="en-GB">
                          <a:solidFill>
                            <a:schemeClr val="accent2"/>
                          </a:solidFill>
                          <a:latin typeface="Lato Black"/>
                          <a:ea typeface="Lato Black"/>
                          <a:cs typeface="Lato Black"/>
                          <a:sym typeface="Lato Black"/>
                        </a:rPr>
                        <a:t>April 2023</a:t>
                      </a:r>
                      <a:r>
                        <a:rPr lang="en-GB" sz="1400" u="none" cap="none" strike="noStrike">
                          <a:solidFill>
                            <a:schemeClr val="accent2"/>
                          </a:solidFill>
                          <a:latin typeface="Lato Black"/>
                          <a:ea typeface="Lato Black"/>
                          <a:cs typeface="Lato Black"/>
                          <a:sym typeface="Lato Black"/>
                        </a:rPr>
                        <a:t>)</a:t>
                      </a:r>
                      <a:endParaRPr sz="1400" u="none" cap="none" strike="noStrike">
                        <a:solidFill>
                          <a:schemeClr val="accent2"/>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6"/>
                    </a:solidFill>
                  </a:tcPr>
                </a:tc>
              </a:tr>
              <a:tr h="596875">
                <a:tc>
                  <a:txBody>
                    <a:bodyPr/>
                    <a:lstStyle/>
                    <a:p>
                      <a:pPr indent="0" lvl="0" marL="0" marR="0" rtl="0" algn="l">
                        <a:lnSpc>
                          <a:spcPct val="100000"/>
                        </a:lnSpc>
                        <a:spcBef>
                          <a:spcPts val="0"/>
                        </a:spcBef>
                        <a:spcAft>
                          <a:spcPts val="0"/>
                        </a:spcAft>
                        <a:buClr>
                          <a:srgbClr val="000000"/>
                        </a:buClr>
                        <a:buSzPts val="1600"/>
                        <a:buFont typeface="Arial"/>
                        <a:buNone/>
                      </a:pPr>
                      <a:r>
                        <a:rPr b="1" lang="en-GB" u="none" cap="none" strike="noStrike">
                          <a:solidFill>
                            <a:schemeClr val="accent1"/>
                          </a:solidFill>
                          <a:latin typeface="Lato"/>
                          <a:ea typeface="Lato"/>
                          <a:cs typeface="Lato"/>
                          <a:sym typeface="Lato"/>
                        </a:rPr>
                        <a:t>Personal Allowance</a:t>
                      </a:r>
                      <a:endParaRPr b="1" u="none" cap="none" strike="noStrike">
                        <a:solidFill>
                          <a:schemeClr val="accen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1" lang="en-GB" u="none" cap="none" strike="noStrike">
                          <a:solidFill>
                            <a:schemeClr val="accent1"/>
                          </a:solidFill>
                          <a:latin typeface="Lato"/>
                          <a:ea typeface="Lato"/>
                          <a:cs typeface="Lato"/>
                          <a:sym typeface="Lato"/>
                        </a:rPr>
                        <a:t>0%</a:t>
                      </a:r>
                      <a:endParaRPr b="1" u="none" cap="none" strike="noStrike">
                        <a:solidFill>
                          <a:schemeClr val="accen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6"/>
                    </a:solidFill>
                  </a:tcPr>
                </a:tc>
                <a:tc>
                  <a:txBody>
                    <a:bodyPr/>
                    <a:lstStyle/>
                    <a:p>
                      <a:pPr indent="0" lvl="0" marL="0" marR="0" rtl="0" algn="l">
                        <a:lnSpc>
                          <a:spcPct val="100000"/>
                        </a:lnSpc>
                        <a:spcBef>
                          <a:spcPts val="0"/>
                        </a:spcBef>
                        <a:spcAft>
                          <a:spcPts val="0"/>
                        </a:spcAft>
                        <a:buClr>
                          <a:srgbClr val="000000"/>
                        </a:buClr>
                        <a:buSzPts val="1600"/>
                        <a:buFont typeface="Arial"/>
                        <a:buNone/>
                      </a:pPr>
                      <a:r>
                        <a:rPr b="1" lang="en-GB" u="none" cap="none" strike="noStrike">
                          <a:solidFill>
                            <a:schemeClr val="accent1"/>
                          </a:solidFill>
                          <a:latin typeface="Lato"/>
                          <a:ea typeface="Lato"/>
                          <a:cs typeface="Lato"/>
                          <a:sym typeface="Lato"/>
                        </a:rPr>
                        <a:t>£12,570 </a:t>
                      </a:r>
                      <a:endParaRPr b="1" u="none" cap="none" strike="noStrike">
                        <a:solidFill>
                          <a:schemeClr val="accen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6"/>
                    </a:solidFill>
                  </a:tcPr>
                </a:tc>
              </a:tr>
              <a:tr h="609950">
                <a:tc>
                  <a:txBody>
                    <a:bodyPr/>
                    <a:lstStyle/>
                    <a:p>
                      <a:pPr indent="0" lvl="0" marL="0" marR="0" rtl="0" algn="l">
                        <a:lnSpc>
                          <a:spcPct val="100000"/>
                        </a:lnSpc>
                        <a:spcBef>
                          <a:spcPts val="0"/>
                        </a:spcBef>
                        <a:spcAft>
                          <a:spcPts val="0"/>
                        </a:spcAft>
                        <a:buClr>
                          <a:srgbClr val="000000"/>
                        </a:buClr>
                        <a:buSzPts val="1600"/>
                        <a:buFont typeface="Arial"/>
                        <a:buNone/>
                      </a:pPr>
                      <a:r>
                        <a:rPr b="1" lang="en-GB" u="none" cap="none" strike="noStrike">
                          <a:solidFill>
                            <a:schemeClr val="accent1"/>
                          </a:solidFill>
                          <a:latin typeface="Lato"/>
                          <a:ea typeface="Lato"/>
                          <a:cs typeface="Lato"/>
                          <a:sym typeface="Lato"/>
                        </a:rPr>
                        <a:t>Basic Rate</a:t>
                      </a:r>
                      <a:endParaRPr b="1" u="none" cap="none" strike="noStrike">
                        <a:solidFill>
                          <a:schemeClr val="accen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1" lang="en-GB" u="none" cap="none" strike="noStrike">
                          <a:solidFill>
                            <a:schemeClr val="accent1"/>
                          </a:solidFill>
                          <a:latin typeface="Lato"/>
                          <a:ea typeface="Lato"/>
                          <a:cs typeface="Lato"/>
                          <a:sym typeface="Lato"/>
                        </a:rPr>
                        <a:t>20%</a:t>
                      </a:r>
                      <a:endParaRPr b="1" u="none" cap="none" strike="noStrike">
                        <a:solidFill>
                          <a:schemeClr val="accen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6"/>
                    </a:solidFill>
                  </a:tcPr>
                </a:tc>
                <a:tc>
                  <a:txBody>
                    <a:bodyPr/>
                    <a:lstStyle/>
                    <a:p>
                      <a:pPr indent="0" lvl="0" marL="0" marR="0" rtl="0" algn="l">
                        <a:lnSpc>
                          <a:spcPct val="100000"/>
                        </a:lnSpc>
                        <a:spcBef>
                          <a:spcPts val="0"/>
                        </a:spcBef>
                        <a:spcAft>
                          <a:spcPts val="0"/>
                        </a:spcAft>
                        <a:buClr>
                          <a:srgbClr val="000000"/>
                        </a:buClr>
                        <a:buSzPts val="1600"/>
                        <a:buFont typeface="Arial"/>
                        <a:buNone/>
                      </a:pPr>
                      <a:r>
                        <a:rPr b="1" lang="en-GB" u="none" cap="none" strike="noStrike">
                          <a:solidFill>
                            <a:schemeClr val="accent1"/>
                          </a:solidFill>
                          <a:latin typeface="Lato"/>
                          <a:ea typeface="Lato"/>
                          <a:cs typeface="Lato"/>
                          <a:sym typeface="Lato"/>
                        </a:rPr>
                        <a:t>£12,571 to £50,270</a:t>
                      </a:r>
                      <a:endParaRPr sz="1200" u="none" cap="none" strike="noStrike">
                        <a:solidFill>
                          <a:schemeClr val="accent1"/>
                        </a:solidFill>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6"/>
                    </a:solidFill>
                  </a:tcPr>
                </a:tc>
              </a:tr>
              <a:tr h="596875">
                <a:tc>
                  <a:txBody>
                    <a:bodyPr/>
                    <a:lstStyle/>
                    <a:p>
                      <a:pPr indent="0" lvl="0" marL="0" marR="0" rtl="0" algn="l">
                        <a:lnSpc>
                          <a:spcPct val="100000"/>
                        </a:lnSpc>
                        <a:spcBef>
                          <a:spcPts val="0"/>
                        </a:spcBef>
                        <a:spcAft>
                          <a:spcPts val="0"/>
                        </a:spcAft>
                        <a:buClr>
                          <a:srgbClr val="000000"/>
                        </a:buClr>
                        <a:buSzPts val="1600"/>
                        <a:buFont typeface="Arial"/>
                        <a:buNone/>
                      </a:pPr>
                      <a:r>
                        <a:rPr b="1" lang="en-GB" u="none" cap="none" strike="noStrike">
                          <a:solidFill>
                            <a:schemeClr val="accent1"/>
                          </a:solidFill>
                          <a:latin typeface="Lato"/>
                          <a:ea typeface="Lato"/>
                          <a:cs typeface="Lato"/>
                          <a:sym typeface="Lato"/>
                        </a:rPr>
                        <a:t>Higher Rate</a:t>
                      </a:r>
                      <a:endParaRPr b="1" u="none" cap="none" strike="noStrike">
                        <a:solidFill>
                          <a:schemeClr val="accen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1" lang="en-GB" u="none" cap="none" strike="noStrike">
                          <a:solidFill>
                            <a:schemeClr val="accent1"/>
                          </a:solidFill>
                          <a:latin typeface="Lato"/>
                          <a:ea typeface="Lato"/>
                          <a:cs typeface="Lato"/>
                          <a:sym typeface="Lato"/>
                        </a:rPr>
                        <a:t>40% </a:t>
                      </a:r>
                      <a:endParaRPr sz="1200" u="none" cap="none" strike="noStrike">
                        <a:solidFill>
                          <a:schemeClr val="accent1"/>
                        </a:solidFill>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6"/>
                    </a:solidFill>
                  </a:tcPr>
                </a:tc>
                <a:tc>
                  <a:txBody>
                    <a:bodyPr/>
                    <a:lstStyle/>
                    <a:p>
                      <a:pPr indent="0" lvl="0" marL="0" marR="0" rtl="0" algn="l">
                        <a:lnSpc>
                          <a:spcPct val="100000"/>
                        </a:lnSpc>
                        <a:spcBef>
                          <a:spcPts val="0"/>
                        </a:spcBef>
                        <a:spcAft>
                          <a:spcPts val="0"/>
                        </a:spcAft>
                        <a:buClr>
                          <a:srgbClr val="000000"/>
                        </a:buClr>
                        <a:buSzPts val="1600"/>
                        <a:buFont typeface="Arial"/>
                        <a:buNone/>
                      </a:pPr>
                      <a:r>
                        <a:rPr b="1" lang="en-GB" u="none" cap="none" strike="noStrike">
                          <a:solidFill>
                            <a:schemeClr val="accent1"/>
                          </a:solidFill>
                          <a:latin typeface="Lato"/>
                          <a:ea typeface="Lato"/>
                          <a:cs typeface="Lato"/>
                          <a:sym typeface="Lato"/>
                        </a:rPr>
                        <a:t>£50,271 to £1</a:t>
                      </a:r>
                      <a:r>
                        <a:rPr b="1" lang="en-GB">
                          <a:solidFill>
                            <a:schemeClr val="accent1"/>
                          </a:solidFill>
                          <a:latin typeface="Lato"/>
                          <a:ea typeface="Lato"/>
                          <a:cs typeface="Lato"/>
                          <a:sym typeface="Lato"/>
                        </a:rPr>
                        <a:t>25</a:t>
                      </a:r>
                      <a:r>
                        <a:rPr b="1" lang="en-GB" u="none" cap="none" strike="noStrike">
                          <a:solidFill>
                            <a:schemeClr val="accent1"/>
                          </a:solidFill>
                          <a:latin typeface="Lato"/>
                          <a:ea typeface="Lato"/>
                          <a:cs typeface="Lato"/>
                          <a:sym typeface="Lato"/>
                        </a:rPr>
                        <a:t>,</a:t>
                      </a:r>
                      <a:r>
                        <a:rPr b="1" lang="en-GB">
                          <a:solidFill>
                            <a:schemeClr val="accent1"/>
                          </a:solidFill>
                          <a:latin typeface="Lato"/>
                          <a:ea typeface="Lato"/>
                          <a:cs typeface="Lato"/>
                          <a:sym typeface="Lato"/>
                        </a:rPr>
                        <a:t>14</a:t>
                      </a:r>
                      <a:r>
                        <a:rPr b="1" lang="en-GB" u="none" cap="none" strike="noStrike">
                          <a:solidFill>
                            <a:schemeClr val="accent1"/>
                          </a:solidFill>
                          <a:latin typeface="Lato"/>
                          <a:ea typeface="Lato"/>
                          <a:cs typeface="Lato"/>
                          <a:sym typeface="Lato"/>
                        </a:rPr>
                        <a:t>0</a:t>
                      </a:r>
                      <a:endParaRPr sz="1200" u="none" cap="none" strike="noStrike">
                        <a:solidFill>
                          <a:schemeClr val="accent1"/>
                        </a:solidFill>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6"/>
                    </a:solidFill>
                  </a:tcPr>
                </a:tc>
              </a:tr>
              <a:tr h="637225">
                <a:tc>
                  <a:txBody>
                    <a:bodyPr/>
                    <a:lstStyle/>
                    <a:p>
                      <a:pPr indent="0" lvl="0" marL="0" marR="0" rtl="0" algn="l">
                        <a:lnSpc>
                          <a:spcPct val="100000"/>
                        </a:lnSpc>
                        <a:spcBef>
                          <a:spcPts val="0"/>
                        </a:spcBef>
                        <a:spcAft>
                          <a:spcPts val="0"/>
                        </a:spcAft>
                        <a:buClr>
                          <a:srgbClr val="000000"/>
                        </a:buClr>
                        <a:buSzPts val="1600"/>
                        <a:buFont typeface="Arial"/>
                        <a:buNone/>
                      </a:pPr>
                      <a:r>
                        <a:rPr b="1" lang="en-GB" u="none" cap="none" strike="noStrike">
                          <a:solidFill>
                            <a:schemeClr val="accent1"/>
                          </a:solidFill>
                          <a:latin typeface="Lato"/>
                          <a:ea typeface="Lato"/>
                          <a:cs typeface="Lato"/>
                          <a:sym typeface="Lato"/>
                        </a:rPr>
                        <a:t>Additional Rate</a:t>
                      </a:r>
                      <a:endParaRPr b="1" u="none" cap="none" strike="noStrike">
                        <a:solidFill>
                          <a:schemeClr val="accen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1" lang="en-GB" u="none" cap="none" strike="noStrike">
                          <a:solidFill>
                            <a:schemeClr val="accent1"/>
                          </a:solidFill>
                          <a:latin typeface="Lato"/>
                          <a:ea typeface="Lato"/>
                          <a:cs typeface="Lato"/>
                          <a:sym typeface="Lato"/>
                        </a:rPr>
                        <a:t>45% </a:t>
                      </a:r>
                      <a:endParaRPr sz="1200" u="none" cap="none" strike="noStrike">
                        <a:solidFill>
                          <a:schemeClr val="accent1"/>
                        </a:solidFill>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6"/>
                    </a:solidFill>
                  </a:tcPr>
                </a:tc>
                <a:tc>
                  <a:txBody>
                    <a:bodyPr/>
                    <a:lstStyle/>
                    <a:p>
                      <a:pPr indent="0" lvl="0" marL="0" marR="0" rtl="0" algn="l">
                        <a:lnSpc>
                          <a:spcPct val="100000"/>
                        </a:lnSpc>
                        <a:spcBef>
                          <a:spcPts val="0"/>
                        </a:spcBef>
                        <a:spcAft>
                          <a:spcPts val="0"/>
                        </a:spcAft>
                        <a:buClr>
                          <a:srgbClr val="000000"/>
                        </a:buClr>
                        <a:buSzPts val="1600"/>
                        <a:buFont typeface="Arial"/>
                        <a:buNone/>
                      </a:pPr>
                      <a:r>
                        <a:rPr b="1" lang="en-GB" u="none" cap="none" strike="noStrike">
                          <a:solidFill>
                            <a:schemeClr val="accent1"/>
                          </a:solidFill>
                          <a:latin typeface="Lato"/>
                          <a:ea typeface="Lato"/>
                          <a:cs typeface="Lato"/>
                          <a:sym typeface="Lato"/>
                        </a:rPr>
                        <a:t>Over £1</a:t>
                      </a:r>
                      <a:r>
                        <a:rPr b="1" lang="en-GB">
                          <a:solidFill>
                            <a:schemeClr val="accent1"/>
                          </a:solidFill>
                          <a:latin typeface="Lato"/>
                          <a:ea typeface="Lato"/>
                          <a:cs typeface="Lato"/>
                          <a:sym typeface="Lato"/>
                        </a:rPr>
                        <a:t>25</a:t>
                      </a:r>
                      <a:r>
                        <a:rPr b="1" lang="en-GB" u="none" cap="none" strike="noStrike">
                          <a:solidFill>
                            <a:schemeClr val="accent1"/>
                          </a:solidFill>
                          <a:latin typeface="Lato"/>
                          <a:ea typeface="Lato"/>
                          <a:cs typeface="Lato"/>
                          <a:sym typeface="Lato"/>
                        </a:rPr>
                        <a:t>,</a:t>
                      </a:r>
                      <a:r>
                        <a:rPr b="1" lang="en-GB">
                          <a:solidFill>
                            <a:schemeClr val="accent1"/>
                          </a:solidFill>
                          <a:latin typeface="Lato"/>
                          <a:ea typeface="Lato"/>
                          <a:cs typeface="Lato"/>
                          <a:sym typeface="Lato"/>
                        </a:rPr>
                        <a:t>14</a:t>
                      </a:r>
                      <a:r>
                        <a:rPr b="1" lang="en-GB" u="none" cap="none" strike="noStrike">
                          <a:solidFill>
                            <a:schemeClr val="accent1"/>
                          </a:solidFill>
                          <a:latin typeface="Lato"/>
                          <a:ea typeface="Lato"/>
                          <a:cs typeface="Lato"/>
                          <a:sym typeface="Lato"/>
                        </a:rPr>
                        <a:t>0</a:t>
                      </a:r>
                      <a:endParaRPr sz="1200" u="none" cap="none" strike="noStrike">
                        <a:solidFill>
                          <a:schemeClr val="accent1"/>
                        </a:solidFill>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6"/>
                    </a:solidFill>
                  </a:tcPr>
                </a:tc>
              </a:tr>
            </a:tbl>
          </a:graphicData>
        </a:graphic>
      </p:graphicFrame>
      <p:sp>
        <p:nvSpPr>
          <p:cNvPr id="735" name="Google Shape;735;g279825be824_0_236"/>
          <p:cNvSpPr txBox="1"/>
          <p:nvPr/>
        </p:nvSpPr>
        <p:spPr>
          <a:xfrm>
            <a:off x="85150" y="1093950"/>
            <a:ext cx="4312200" cy="1785600"/>
          </a:xfrm>
          <a:prstGeom prst="rect">
            <a:avLst/>
          </a:prstGeom>
          <a:noFill/>
          <a:ln cap="flat" cmpd="sng" w="19050">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GB" sz="1300">
                <a:latin typeface="Lato"/>
                <a:ea typeface="Lato"/>
                <a:cs typeface="Lato"/>
                <a:sym typeface="Lato"/>
              </a:rPr>
              <a:t>Which tax band(s) do these incomes fall in?</a:t>
            </a:r>
            <a:endParaRPr b="1" sz="1300">
              <a:latin typeface="Lato"/>
              <a:ea typeface="Lato"/>
              <a:cs typeface="Lato"/>
              <a:sym typeface="Lato"/>
            </a:endParaRPr>
          </a:p>
          <a:p>
            <a:pPr indent="0" lvl="0" marL="0" rtl="0" algn="l">
              <a:spcBef>
                <a:spcPts val="0"/>
              </a:spcBef>
              <a:spcAft>
                <a:spcPts val="0"/>
              </a:spcAft>
              <a:buNone/>
            </a:pPr>
            <a:r>
              <a:t/>
            </a:r>
            <a:endParaRPr sz="1300">
              <a:latin typeface="Lato"/>
              <a:ea typeface="Lato"/>
              <a:cs typeface="Lato"/>
              <a:sym typeface="Lato"/>
            </a:endParaRPr>
          </a:p>
          <a:p>
            <a:pPr indent="-311150" lvl="0" marL="457200" rtl="0" algn="l">
              <a:spcBef>
                <a:spcPts val="0"/>
              </a:spcBef>
              <a:spcAft>
                <a:spcPts val="0"/>
              </a:spcAft>
              <a:buSzPts val="1300"/>
              <a:buFont typeface="Lato"/>
              <a:buAutoNum type="arabicPeriod"/>
            </a:pPr>
            <a:r>
              <a:rPr lang="en-GB" sz="1300">
                <a:latin typeface="Lato"/>
                <a:ea typeface="Lato"/>
                <a:cs typeface="Lato"/>
                <a:sym typeface="Lato"/>
              </a:rPr>
              <a:t>David earns £42,000 a year</a:t>
            </a:r>
            <a:endParaRPr sz="1300">
              <a:latin typeface="Lato"/>
              <a:ea typeface="Lato"/>
              <a:cs typeface="Lato"/>
              <a:sym typeface="Lato"/>
            </a:endParaRPr>
          </a:p>
          <a:p>
            <a:pPr indent="-311150" lvl="0" marL="457200" rtl="0" algn="l">
              <a:spcBef>
                <a:spcPts val="0"/>
              </a:spcBef>
              <a:spcAft>
                <a:spcPts val="0"/>
              </a:spcAft>
              <a:buSzPts val="1300"/>
              <a:buFont typeface="Lato"/>
              <a:buAutoNum type="arabicPeriod"/>
            </a:pPr>
            <a:r>
              <a:rPr lang="en-GB" sz="1300">
                <a:latin typeface="Lato"/>
                <a:ea typeface="Lato"/>
                <a:cs typeface="Lato"/>
                <a:sym typeface="Lato"/>
              </a:rPr>
              <a:t>Jorge earns £55,000 a year</a:t>
            </a:r>
            <a:endParaRPr sz="1300">
              <a:latin typeface="Lato"/>
              <a:ea typeface="Lato"/>
              <a:cs typeface="Lato"/>
              <a:sym typeface="Lato"/>
            </a:endParaRPr>
          </a:p>
          <a:p>
            <a:pPr indent="-311150" lvl="0" marL="457200" rtl="0" algn="l">
              <a:spcBef>
                <a:spcPts val="0"/>
              </a:spcBef>
              <a:spcAft>
                <a:spcPts val="0"/>
              </a:spcAft>
              <a:buSzPts val="1300"/>
              <a:buFont typeface="Lato"/>
              <a:buAutoNum type="arabicPeriod"/>
            </a:pPr>
            <a:r>
              <a:rPr lang="en-GB" sz="1300">
                <a:latin typeface="Lato"/>
                <a:ea typeface="Lato"/>
                <a:cs typeface="Lato"/>
                <a:sym typeface="Lato"/>
              </a:rPr>
              <a:t>The Managing Director of David’s bank, Andrea, earns £160,000 a year</a:t>
            </a:r>
            <a:endParaRPr sz="1300">
              <a:latin typeface="Lato"/>
              <a:ea typeface="Lato"/>
              <a:cs typeface="Lato"/>
              <a:sym typeface="Lato"/>
            </a:endParaRPr>
          </a:p>
          <a:p>
            <a:pPr indent="-311150" lvl="0" marL="457200" rtl="0" algn="l">
              <a:spcBef>
                <a:spcPts val="0"/>
              </a:spcBef>
              <a:spcAft>
                <a:spcPts val="0"/>
              </a:spcAft>
              <a:buSzPts val="1300"/>
              <a:buFont typeface="Lato"/>
              <a:buAutoNum type="arabicPeriod"/>
            </a:pPr>
            <a:r>
              <a:rPr lang="en-GB" sz="1300">
                <a:latin typeface="Lato"/>
                <a:ea typeface="Lato"/>
                <a:cs typeface="Lato"/>
                <a:sym typeface="Lato"/>
              </a:rPr>
              <a:t>Ken earns £35,000 a year</a:t>
            </a:r>
            <a:endParaRPr sz="1300">
              <a:latin typeface="Lato"/>
              <a:ea typeface="Lato"/>
              <a:cs typeface="Lato"/>
              <a:sym typeface="Lato"/>
            </a:endParaRPr>
          </a:p>
          <a:p>
            <a:pPr indent="-311150" lvl="0" marL="457200" rtl="0" algn="l">
              <a:spcBef>
                <a:spcPts val="0"/>
              </a:spcBef>
              <a:spcAft>
                <a:spcPts val="0"/>
              </a:spcAft>
              <a:buSzPts val="1300"/>
              <a:buFont typeface="Lato"/>
              <a:buAutoNum type="arabicPeriod"/>
            </a:pPr>
            <a:r>
              <a:rPr lang="en-GB" sz="1300">
                <a:latin typeface="Lato"/>
                <a:ea typeface="Lato"/>
                <a:cs typeface="Lato"/>
                <a:sym typeface="Lato"/>
              </a:rPr>
              <a:t>Zara earns £12,000 a year</a:t>
            </a:r>
            <a:endParaRPr sz="1300">
              <a:latin typeface="Lato"/>
              <a:ea typeface="Lato"/>
              <a:cs typeface="Lato"/>
              <a:sym typeface="Lato"/>
            </a:endParaRPr>
          </a:p>
        </p:txBody>
      </p:sp>
      <p:sp>
        <p:nvSpPr>
          <p:cNvPr id="736" name="Google Shape;736;g279825be824_0_236"/>
          <p:cNvSpPr txBox="1"/>
          <p:nvPr/>
        </p:nvSpPr>
        <p:spPr>
          <a:xfrm>
            <a:off x="85150" y="2962725"/>
            <a:ext cx="4312200" cy="1985700"/>
          </a:xfrm>
          <a:prstGeom prst="rect">
            <a:avLst/>
          </a:prstGeom>
          <a:no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GB" sz="1300">
                <a:latin typeface="Lato"/>
                <a:ea typeface="Lato"/>
                <a:cs typeface="Lato"/>
                <a:sym typeface="Lato"/>
              </a:rPr>
              <a:t>ANSWERS | Which tax band(s) do these incomes fall in?</a:t>
            </a:r>
            <a:endParaRPr b="1" sz="1300">
              <a:latin typeface="Lato"/>
              <a:ea typeface="Lato"/>
              <a:cs typeface="Lato"/>
              <a:sym typeface="Lato"/>
            </a:endParaRPr>
          </a:p>
          <a:p>
            <a:pPr indent="0" lvl="0" marL="0" rtl="0" algn="l">
              <a:spcBef>
                <a:spcPts val="0"/>
              </a:spcBef>
              <a:spcAft>
                <a:spcPts val="0"/>
              </a:spcAft>
              <a:buNone/>
            </a:pPr>
            <a:r>
              <a:t/>
            </a:r>
            <a:endParaRPr sz="1300">
              <a:latin typeface="Lato"/>
              <a:ea typeface="Lato"/>
              <a:cs typeface="Lato"/>
              <a:sym typeface="Lato"/>
            </a:endParaRPr>
          </a:p>
          <a:p>
            <a:pPr indent="-311150" lvl="0" marL="457200" rtl="0" algn="l">
              <a:spcBef>
                <a:spcPts val="0"/>
              </a:spcBef>
              <a:spcAft>
                <a:spcPts val="0"/>
              </a:spcAft>
              <a:buSzPts val="1300"/>
              <a:buFont typeface="Lato"/>
              <a:buAutoNum type="arabicPeriod"/>
            </a:pPr>
            <a:r>
              <a:rPr lang="en-GB" sz="1300">
                <a:latin typeface="Lato"/>
                <a:ea typeface="Lato"/>
                <a:cs typeface="Lato"/>
                <a:sym typeface="Lato"/>
              </a:rPr>
              <a:t>Basic rate tax band </a:t>
            </a:r>
            <a:endParaRPr sz="1300">
              <a:latin typeface="Lato"/>
              <a:ea typeface="Lato"/>
              <a:cs typeface="Lato"/>
              <a:sym typeface="Lato"/>
            </a:endParaRPr>
          </a:p>
          <a:p>
            <a:pPr indent="-311150" lvl="0" marL="457200" rtl="0" algn="l">
              <a:spcBef>
                <a:spcPts val="0"/>
              </a:spcBef>
              <a:spcAft>
                <a:spcPts val="0"/>
              </a:spcAft>
              <a:buSzPts val="1300"/>
              <a:buFont typeface="Lato"/>
              <a:buAutoNum type="arabicPeriod"/>
            </a:pPr>
            <a:r>
              <a:rPr lang="en-GB" sz="1300">
                <a:latin typeface="Lato"/>
                <a:ea typeface="Lato"/>
                <a:cs typeface="Lato"/>
                <a:sym typeface="Lato"/>
              </a:rPr>
              <a:t>Basic rate and some income in Higher rate tax band</a:t>
            </a:r>
            <a:endParaRPr sz="1300">
              <a:latin typeface="Lato"/>
              <a:ea typeface="Lato"/>
              <a:cs typeface="Lato"/>
              <a:sym typeface="Lato"/>
            </a:endParaRPr>
          </a:p>
          <a:p>
            <a:pPr indent="-311150" lvl="0" marL="457200" rtl="0" algn="l">
              <a:spcBef>
                <a:spcPts val="0"/>
              </a:spcBef>
              <a:spcAft>
                <a:spcPts val="0"/>
              </a:spcAft>
              <a:buSzPts val="1300"/>
              <a:buFont typeface="Lato"/>
              <a:buAutoNum type="arabicPeriod"/>
            </a:pPr>
            <a:r>
              <a:rPr lang="en-GB" sz="1300">
                <a:latin typeface="Lato"/>
                <a:ea typeface="Lato"/>
                <a:cs typeface="Lato"/>
                <a:sym typeface="Lato"/>
              </a:rPr>
              <a:t>Basic rate, Higher rate and some income in Additional rate tax band</a:t>
            </a:r>
            <a:endParaRPr sz="1300">
              <a:latin typeface="Lato"/>
              <a:ea typeface="Lato"/>
              <a:cs typeface="Lato"/>
              <a:sym typeface="Lato"/>
            </a:endParaRPr>
          </a:p>
          <a:p>
            <a:pPr indent="-311150" lvl="0" marL="457200" rtl="0" algn="l">
              <a:spcBef>
                <a:spcPts val="0"/>
              </a:spcBef>
              <a:spcAft>
                <a:spcPts val="0"/>
              </a:spcAft>
              <a:buSzPts val="1300"/>
              <a:buFont typeface="Lato"/>
              <a:buAutoNum type="arabicPeriod"/>
            </a:pPr>
            <a:r>
              <a:rPr lang="en-GB" sz="1300">
                <a:latin typeface="Lato"/>
                <a:ea typeface="Lato"/>
                <a:cs typeface="Lato"/>
                <a:sym typeface="Lato"/>
              </a:rPr>
              <a:t>Basic rate tax band</a:t>
            </a:r>
            <a:endParaRPr sz="1300">
              <a:latin typeface="Lato"/>
              <a:ea typeface="Lato"/>
              <a:cs typeface="Lato"/>
              <a:sym typeface="Lato"/>
            </a:endParaRPr>
          </a:p>
          <a:p>
            <a:pPr indent="-311150" lvl="0" marL="457200" rtl="0" algn="l">
              <a:spcBef>
                <a:spcPts val="0"/>
              </a:spcBef>
              <a:spcAft>
                <a:spcPts val="0"/>
              </a:spcAft>
              <a:buSzPts val="1300"/>
              <a:buFont typeface="Lato"/>
              <a:buAutoNum type="arabicPeriod"/>
            </a:pPr>
            <a:r>
              <a:rPr lang="en-GB" sz="1300">
                <a:latin typeface="Lato"/>
                <a:ea typeface="Lato"/>
                <a:cs typeface="Lato"/>
                <a:sym typeface="Lato"/>
              </a:rPr>
              <a:t>It’s within the Personal allowance so she pays no income tax</a:t>
            </a:r>
            <a:endParaRPr sz="1300">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6"/>
                                        </p:tgtEl>
                                        <p:attrNameLst>
                                          <p:attrName>style.visibility</p:attrName>
                                        </p:attrNameLst>
                                      </p:cBhvr>
                                      <p:to>
                                        <p:strVal val="visible"/>
                                      </p:to>
                                    </p:set>
                                    <p:animEffect filter="fade" transition="in">
                                      <p:cBhvr>
                                        <p:cTn dur="1000"/>
                                        <p:tgtEl>
                                          <p:spTgt spid="7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21" name="Shape 321"/>
        <p:cNvGrpSpPr/>
        <p:nvPr/>
      </p:nvGrpSpPr>
      <p:grpSpPr>
        <a:xfrm>
          <a:off x="0" y="0"/>
          <a:ext cx="0" cy="0"/>
          <a:chOff x="0" y="0"/>
          <a:chExt cx="0" cy="0"/>
        </a:xfrm>
      </p:grpSpPr>
      <p:sp>
        <p:nvSpPr>
          <p:cNvPr id="322" name="Google Shape;322;g2392954490c_0_0"/>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g2392954490c_0_0"/>
          <p:cNvSpPr txBox="1"/>
          <p:nvPr/>
        </p:nvSpPr>
        <p:spPr>
          <a:xfrm>
            <a:off x="360375" y="629075"/>
            <a:ext cx="80706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324" name="Google Shape;324;g2392954490c_0_0"/>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325" name="Google Shape;325;g2392954490c_0_0"/>
          <p:cNvSpPr txBox="1"/>
          <p:nvPr/>
        </p:nvSpPr>
        <p:spPr>
          <a:xfrm>
            <a:off x="488167" y="1426487"/>
            <a:ext cx="6625500" cy="23349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7000"/>
              </a:lnSpc>
              <a:spcBef>
                <a:spcPts val="0"/>
              </a:spcBef>
              <a:spcAft>
                <a:spcPts val="0"/>
              </a:spcAft>
              <a:buClr>
                <a:schemeClr val="lt1"/>
              </a:buClr>
              <a:buSzPts val="2200"/>
              <a:buFont typeface="Lato"/>
              <a:buChar char="●"/>
            </a:pPr>
            <a:r>
              <a:rPr b="1" i="0" lang="en-GB" sz="2200" u="none" cap="none" strike="noStrike">
                <a:solidFill>
                  <a:schemeClr val="lt1"/>
                </a:solidFill>
                <a:latin typeface="Lato"/>
                <a:ea typeface="Lato"/>
                <a:cs typeface="Lato"/>
                <a:sym typeface="Lato"/>
              </a:rPr>
              <a:t>Describe the main salary deductions</a:t>
            </a:r>
            <a:endParaRPr b="1" i="0" sz="2200" u="none" cap="none" strike="noStrike">
              <a:solidFill>
                <a:schemeClr val="lt1"/>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1600"/>
              <a:buFont typeface="Arial"/>
              <a:buNone/>
            </a:pPr>
            <a:r>
              <a:t/>
            </a:r>
            <a:endParaRPr b="1" i="0" sz="2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chemeClr val="lt1"/>
              </a:buClr>
              <a:buSzPts val="2200"/>
              <a:buFont typeface="Lato"/>
              <a:buChar char="●"/>
            </a:pPr>
            <a:r>
              <a:rPr b="1" i="0" lang="en-GB" sz="2200" u="none" cap="none" strike="noStrike">
                <a:solidFill>
                  <a:schemeClr val="lt1"/>
                </a:solidFill>
                <a:latin typeface="Lato"/>
                <a:ea typeface="Lato"/>
                <a:cs typeface="Lato"/>
                <a:sym typeface="Lato"/>
              </a:rPr>
              <a:t>Identify and explain key elements of a payslip</a:t>
            </a:r>
            <a:endParaRPr b="1" i="0" sz="2200" u="none" cap="none" strike="noStrike">
              <a:solidFill>
                <a:schemeClr val="lt1"/>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1600"/>
              <a:buFont typeface="Arial"/>
              <a:buNone/>
            </a:pPr>
            <a:r>
              <a:t/>
            </a:r>
            <a:endParaRPr b="1" i="0" sz="2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chemeClr val="lt1"/>
              </a:buClr>
              <a:buSzPts val="2200"/>
              <a:buFont typeface="Lato"/>
              <a:buChar char="●"/>
            </a:pPr>
            <a:r>
              <a:rPr b="1" i="0" lang="en-GB" sz="2200" u="none" cap="none" strike="noStrike">
                <a:solidFill>
                  <a:schemeClr val="lt1"/>
                </a:solidFill>
                <a:latin typeface="Lato"/>
                <a:ea typeface="Lato"/>
                <a:cs typeface="Lato"/>
                <a:sym typeface="Lato"/>
              </a:rPr>
              <a:t>Calculate income tax for different job salaries</a:t>
            </a:r>
            <a:endParaRPr b="1" i="0" sz="2200" u="none" cap="none" strike="noStrike">
              <a:solidFill>
                <a:schemeClr val="lt1"/>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2200"/>
              <a:buFont typeface="Arial"/>
              <a:buNone/>
            </a:pPr>
            <a:r>
              <a:t/>
            </a:r>
            <a:endParaRPr b="1" i="0" sz="2200" u="none" cap="none" strike="noStrike">
              <a:solidFill>
                <a:schemeClr val="lt1"/>
              </a:solidFill>
              <a:latin typeface="Lato"/>
              <a:ea typeface="Lato"/>
              <a:cs typeface="Lato"/>
              <a:sym typeface="Lat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g279825be824_0_284"/>
          <p:cNvSpPr txBox="1"/>
          <p:nvPr/>
        </p:nvSpPr>
        <p:spPr>
          <a:xfrm>
            <a:off x="1249965" y="257750"/>
            <a:ext cx="5836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i="0" lang="en-GB" sz="2800" u="none" cap="none" strike="noStrike">
                <a:solidFill>
                  <a:srgbClr val="FF8022"/>
                </a:solidFill>
                <a:latin typeface="Lato Black"/>
                <a:ea typeface="Lato Black"/>
                <a:cs typeface="Lato Black"/>
                <a:sym typeface="Lato Black"/>
              </a:rPr>
              <a:t>Calculating </a:t>
            </a:r>
            <a:r>
              <a:rPr lang="en-GB" sz="2800">
                <a:solidFill>
                  <a:srgbClr val="FF8022"/>
                </a:solidFill>
                <a:latin typeface="Lato Black"/>
                <a:ea typeface="Lato Black"/>
                <a:cs typeface="Lato Black"/>
                <a:sym typeface="Lato Black"/>
              </a:rPr>
              <a:t>annual income tax</a:t>
            </a:r>
            <a:endParaRPr i="0" sz="2800" u="none" cap="none" strike="noStrike">
              <a:solidFill>
                <a:srgbClr val="000000"/>
              </a:solidFill>
              <a:latin typeface="Lato"/>
              <a:ea typeface="Lato"/>
              <a:cs typeface="Lato"/>
              <a:sym typeface="Lato"/>
            </a:endParaRPr>
          </a:p>
        </p:txBody>
      </p:sp>
      <p:sp>
        <p:nvSpPr>
          <p:cNvPr id="742" name="Google Shape;742;g279825be824_0_284"/>
          <p:cNvSpPr txBox="1"/>
          <p:nvPr/>
        </p:nvSpPr>
        <p:spPr>
          <a:xfrm>
            <a:off x="140025" y="1157900"/>
            <a:ext cx="90039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i="1" lang="en-GB" sz="2200">
                <a:solidFill>
                  <a:schemeClr val="lt2"/>
                </a:solidFill>
                <a:latin typeface="Lato"/>
                <a:ea typeface="Lato"/>
                <a:cs typeface="Lato"/>
                <a:sym typeface="Lato"/>
              </a:rPr>
              <a:t>How much income tax does a person pay for different salaries? </a:t>
            </a:r>
            <a:endParaRPr i="1" sz="1000" u="none" cap="none" strike="noStrike">
              <a:solidFill>
                <a:srgbClr val="000000"/>
              </a:solidFill>
              <a:latin typeface="Lato"/>
              <a:ea typeface="Lato"/>
              <a:cs typeface="Lato"/>
              <a:sym typeface="Lato"/>
            </a:endParaRPr>
          </a:p>
        </p:txBody>
      </p:sp>
      <p:sp>
        <p:nvSpPr>
          <p:cNvPr id="743" name="Google Shape;743;g279825be824_0_284"/>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pic>
        <p:nvPicPr>
          <p:cNvPr id="744" name="Google Shape;744;g279825be824_0_284"/>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sp>
        <p:nvSpPr>
          <p:cNvPr id="745" name="Google Shape;745;g279825be824_0_284"/>
          <p:cNvSpPr txBox="1"/>
          <p:nvPr/>
        </p:nvSpPr>
        <p:spPr>
          <a:xfrm>
            <a:off x="207050" y="4587575"/>
            <a:ext cx="5048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chemeClr val="accent2"/>
                </a:solidFill>
                <a:latin typeface="Lato"/>
                <a:ea typeface="Lato"/>
                <a:cs typeface="Lato"/>
                <a:sym typeface="Lato"/>
              </a:rPr>
              <a:t>Resource 4: Owning your income tax</a:t>
            </a:r>
            <a:endParaRPr sz="1000">
              <a:solidFill>
                <a:schemeClr val="accent2"/>
              </a:solidFill>
            </a:endParaRPr>
          </a:p>
        </p:txBody>
      </p:sp>
      <p:pic>
        <p:nvPicPr>
          <p:cNvPr id="746" name="Google Shape;746;g279825be824_0_284"/>
          <p:cNvPicPr preferRelativeResize="0"/>
          <p:nvPr/>
        </p:nvPicPr>
        <p:blipFill rotWithShape="1">
          <a:blip r:embed="rId4">
            <a:alphaModFix/>
          </a:blip>
          <a:srcRect b="34248" l="26627" r="39827" t="34255"/>
          <a:stretch/>
        </p:blipFill>
        <p:spPr>
          <a:xfrm>
            <a:off x="4857750" y="1854475"/>
            <a:ext cx="4064050" cy="2248725"/>
          </a:xfrm>
          <a:prstGeom prst="rect">
            <a:avLst/>
          </a:prstGeom>
          <a:noFill/>
          <a:ln cap="flat" cmpd="sng" w="28575">
            <a:solidFill>
              <a:schemeClr val="accent2"/>
            </a:solidFill>
            <a:prstDash val="solid"/>
            <a:round/>
            <a:headEnd len="sm" w="sm" type="none"/>
            <a:tailEnd len="sm" w="sm" type="none"/>
          </a:ln>
        </p:spPr>
      </p:pic>
      <p:sp>
        <p:nvSpPr>
          <p:cNvPr id="747" name="Google Shape;747;g279825be824_0_284"/>
          <p:cNvSpPr txBox="1"/>
          <p:nvPr/>
        </p:nvSpPr>
        <p:spPr>
          <a:xfrm>
            <a:off x="63825" y="1865100"/>
            <a:ext cx="46431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200">
                <a:latin typeface="Lato"/>
                <a:ea typeface="Lato"/>
                <a:cs typeface="Lato"/>
                <a:sym typeface="Lato"/>
              </a:rPr>
              <a:t>Choose 1-2 jobs from the list given and calculate the income tax</a:t>
            </a:r>
            <a:endParaRPr b="1" sz="2200">
              <a:latin typeface="Lato"/>
              <a:ea typeface="Lato"/>
              <a:cs typeface="Lato"/>
              <a:sym typeface="Lato"/>
            </a:endParaRPr>
          </a:p>
        </p:txBody>
      </p:sp>
      <p:pic>
        <p:nvPicPr>
          <p:cNvPr id="748" name="Google Shape;748;g279825be824_0_284"/>
          <p:cNvPicPr preferRelativeResize="0"/>
          <p:nvPr/>
        </p:nvPicPr>
        <p:blipFill rotWithShape="1">
          <a:blip r:embed="rId5">
            <a:alphaModFix/>
          </a:blip>
          <a:srcRect b="0" l="0" r="0" t="0"/>
          <a:stretch/>
        </p:blipFill>
        <p:spPr>
          <a:xfrm rot="-575325">
            <a:off x="1076907" y="2946047"/>
            <a:ext cx="1728588" cy="109660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g279825be824_0_295"/>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sp>
        <p:nvSpPr>
          <p:cNvPr id="754" name="Google Shape;754;g279825be824_0_295"/>
          <p:cNvSpPr txBox="1"/>
          <p:nvPr/>
        </p:nvSpPr>
        <p:spPr>
          <a:xfrm>
            <a:off x="1225115" y="253750"/>
            <a:ext cx="5836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800">
                <a:solidFill>
                  <a:srgbClr val="FF8022"/>
                </a:solidFill>
                <a:latin typeface="Lato Black"/>
                <a:ea typeface="Lato Black"/>
                <a:cs typeface="Lato Black"/>
                <a:sym typeface="Lato Black"/>
              </a:rPr>
              <a:t>Worked example | </a:t>
            </a:r>
            <a:r>
              <a:rPr b="1" i="0" lang="en-GB" sz="2800" u="none" cap="none" strike="noStrike">
                <a:solidFill>
                  <a:srgbClr val="FF8022"/>
                </a:solidFill>
                <a:latin typeface="Lato Black"/>
                <a:ea typeface="Lato Black"/>
                <a:cs typeface="Lato Black"/>
                <a:sym typeface="Lato Black"/>
              </a:rPr>
              <a:t>Calculating monthly pay</a:t>
            </a:r>
            <a:endParaRPr b="0" i="0" sz="1600" u="none" cap="none" strike="noStrike">
              <a:solidFill>
                <a:srgbClr val="000000"/>
              </a:solidFill>
              <a:latin typeface="Arial"/>
              <a:ea typeface="Arial"/>
              <a:cs typeface="Arial"/>
              <a:sym typeface="Arial"/>
            </a:endParaRPr>
          </a:p>
        </p:txBody>
      </p:sp>
      <p:pic>
        <p:nvPicPr>
          <p:cNvPr id="755" name="Google Shape;755;g279825be824_0_295"/>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cxnSp>
        <p:nvCxnSpPr>
          <p:cNvPr id="756" name="Google Shape;756;g279825be824_0_295"/>
          <p:cNvCxnSpPr/>
          <p:nvPr/>
        </p:nvCxnSpPr>
        <p:spPr>
          <a:xfrm>
            <a:off x="3398400" y="1469575"/>
            <a:ext cx="479700" cy="0"/>
          </a:xfrm>
          <a:prstGeom prst="straightConnector1">
            <a:avLst/>
          </a:prstGeom>
          <a:noFill/>
          <a:ln cap="flat" cmpd="sng" w="28575">
            <a:solidFill>
              <a:schemeClr val="accent2"/>
            </a:solidFill>
            <a:prstDash val="solid"/>
            <a:round/>
            <a:headEnd len="med" w="med" type="none"/>
            <a:tailEnd len="med" w="med" type="none"/>
          </a:ln>
        </p:spPr>
      </p:cxnSp>
      <p:sp>
        <p:nvSpPr>
          <p:cNvPr id="757" name="Google Shape;757;g279825be824_0_295"/>
          <p:cNvSpPr/>
          <p:nvPr/>
        </p:nvSpPr>
        <p:spPr>
          <a:xfrm>
            <a:off x="7661600" y="4943200"/>
            <a:ext cx="314700" cy="1287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58" name="Google Shape;758;g279825be824_0_295"/>
          <p:cNvPicPr preferRelativeResize="0"/>
          <p:nvPr/>
        </p:nvPicPr>
        <p:blipFill>
          <a:blip r:embed="rId4">
            <a:alphaModFix/>
          </a:blip>
          <a:stretch>
            <a:fillRect/>
          </a:stretch>
        </p:blipFill>
        <p:spPr>
          <a:xfrm>
            <a:off x="834375" y="998350"/>
            <a:ext cx="7090812" cy="406895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pic>
        <p:nvPicPr>
          <p:cNvPr id="763" name="Google Shape;763;g1a5db231f5e_1_966"/>
          <p:cNvPicPr preferRelativeResize="0"/>
          <p:nvPr/>
        </p:nvPicPr>
        <p:blipFill rotWithShape="1">
          <a:blip r:embed="rId3">
            <a:alphaModFix/>
          </a:blip>
          <a:srcRect b="0" l="0" r="0" t="0"/>
          <a:stretch/>
        </p:blipFill>
        <p:spPr>
          <a:xfrm>
            <a:off x="-226037" y="841625"/>
            <a:ext cx="4168576" cy="3616950"/>
          </a:xfrm>
          <a:prstGeom prst="rect">
            <a:avLst/>
          </a:prstGeom>
          <a:noFill/>
          <a:ln>
            <a:noFill/>
          </a:ln>
        </p:spPr>
      </p:pic>
      <p:pic>
        <p:nvPicPr>
          <p:cNvPr id="764" name="Google Shape;764;g1a5db231f5e_1_966"/>
          <p:cNvPicPr preferRelativeResize="0"/>
          <p:nvPr/>
        </p:nvPicPr>
        <p:blipFill rotWithShape="1">
          <a:blip r:embed="rId4">
            <a:alphaModFix/>
          </a:blip>
          <a:srcRect b="0" l="0" r="0" t="0"/>
          <a:stretch/>
        </p:blipFill>
        <p:spPr>
          <a:xfrm>
            <a:off x="5201450" y="841625"/>
            <a:ext cx="4168576" cy="3616950"/>
          </a:xfrm>
          <a:prstGeom prst="rect">
            <a:avLst/>
          </a:prstGeom>
          <a:noFill/>
          <a:ln>
            <a:noFill/>
          </a:ln>
        </p:spPr>
      </p:pic>
      <p:pic>
        <p:nvPicPr>
          <p:cNvPr id="765" name="Google Shape;765;g1a5db231f5e_1_966"/>
          <p:cNvPicPr preferRelativeResize="0"/>
          <p:nvPr/>
        </p:nvPicPr>
        <p:blipFill rotWithShape="1">
          <a:blip r:embed="rId5">
            <a:alphaModFix/>
          </a:blip>
          <a:srcRect b="0" l="0" r="0" t="0"/>
          <a:stretch/>
        </p:blipFill>
        <p:spPr>
          <a:xfrm>
            <a:off x="2487706" y="841625"/>
            <a:ext cx="4168576" cy="3616950"/>
          </a:xfrm>
          <a:prstGeom prst="rect">
            <a:avLst/>
          </a:prstGeom>
          <a:noFill/>
          <a:ln>
            <a:noFill/>
          </a:ln>
        </p:spPr>
      </p:pic>
      <p:sp>
        <p:nvSpPr>
          <p:cNvPr id="766" name="Google Shape;766;g1a5db231f5e_1_966"/>
          <p:cNvSpPr txBox="1"/>
          <p:nvPr>
            <p:ph idx="12" type="sldNum"/>
          </p:nvPr>
        </p:nvSpPr>
        <p:spPr>
          <a:xfrm>
            <a:off x="8670295" y="37895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r>
              <a:rPr lang="en-GB" sz="1400"/>
              <a:t>41</a:t>
            </a:r>
            <a:endParaRPr sz="1400"/>
          </a:p>
        </p:txBody>
      </p:sp>
      <p:sp>
        <p:nvSpPr>
          <p:cNvPr id="767" name="Google Shape;767;g1a5db231f5e_1_966"/>
          <p:cNvSpPr txBox="1"/>
          <p:nvPr/>
        </p:nvSpPr>
        <p:spPr>
          <a:xfrm>
            <a:off x="607113" y="3671425"/>
            <a:ext cx="25023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GB" sz="1400" u="sng" cap="none" strike="noStrike">
                <a:solidFill>
                  <a:schemeClr val="lt1"/>
                </a:solidFill>
                <a:latin typeface="Lato"/>
                <a:ea typeface="Lato"/>
                <a:cs typeface="Lato"/>
                <a:sym typeface="Lato"/>
                <a:hlinkClick r:id="rId6">
                  <a:extLst>
                    <a:ext uri="{A12FA001-AC4F-418D-AE19-62706E023703}">
                      <ahyp:hlinkClr val="tx"/>
                    </a:ext>
                  </a:extLst>
                </a:hlinkClick>
              </a:rPr>
              <a:t>Government website</a:t>
            </a:r>
            <a:endParaRPr b="0" i="0" sz="1400" u="none" cap="none" strike="noStrike">
              <a:solidFill>
                <a:schemeClr val="lt1"/>
              </a:solidFill>
              <a:latin typeface="Lato"/>
              <a:ea typeface="Lato"/>
              <a:cs typeface="Lato"/>
              <a:sym typeface="Lato"/>
            </a:endParaRPr>
          </a:p>
        </p:txBody>
      </p:sp>
      <p:sp>
        <p:nvSpPr>
          <p:cNvPr id="768" name="Google Shape;768;g1a5db231f5e_1_966"/>
          <p:cNvSpPr txBox="1"/>
          <p:nvPr/>
        </p:nvSpPr>
        <p:spPr>
          <a:xfrm>
            <a:off x="9228075" y="3051000"/>
            <a:ext cx="28164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t/>
            </a:r>
            <a:endParaRPr b="0" i="0" sz="2400" u="none" cap="none" strike="noStrike">
              <a:solidFill>
                <a:srgbClr val="FF8022"/>
              </a:solidFill>
              <a:latin typeface="Lato"/>
              <a:ea typeface="Lato"/>
              <a:cs typeface="Lato"/>
              <a:sym typeface="Lato"/>
            </a:endParaRPr>
          </a:p>
        </p:txBody>
      </p:sp>
      <p:sp>
        <p:nvSpPr>
          <p:cNvPr id="769" name="Google Shape;769;g1a5db231f5e_1_966"/>
          <p:cNvSpPr txBox="1"/>
          <p:nvPr/>
        </p:nvSpPr>
        <p:spPr>
          <a:xfrm>
            <a:off x="3072000" y="3884608"/>
            <a:ext cx="3000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sng" cap="none" strike="noStrike">
                <a:solidFill>
                  <a:schemeClr val="lt1"/>
                </a:solidFill>
                <a:latin typeface="Lato"/>
                <a:ea typeface="Lato"/>
                <a:cs typeface="Lato"/>
                <a:sym typeface="Lato"/>
                <a:hlinkClick r:id="rId7">
                  <a:extLst>
                    <a:ext uri="{A12FA001-AC4F-418D-AE19-62706E023703}">
                      <ahyp:hlinkClr val="tx"/>
                    </a:ext>
                  </a:extLst>
                </a:hlinkClick>
              </a:rPr>
              <a:t>The Salary Calculator </a:t>
            </a:r>
            <a:endParaRPr b="0" i="0" sz="1400" u="none" cap="none" strike="noStrike">
              <a:solidFill>
                <a:srgbClr val="000000"/>
              </a:solidFill>
              <a:latin typeface="Arial"/>
              <a:ea typeface="Arial"/>
              <a:cs typeface="Arial"/>
              <a:sym typeface="Arial"/>
            </a:endParaRPr>
          </a:p>
        </p:txBody>
      </p:sp>
      <p:sp>
        <p:nvSpPr>
          <p:cNvPr id="770" name="Google Shape;770;g1a5db231f5e_1_966"/>
          <p:cNvSpPr txBox="1"/>
          <p:nvPr/>
        </p:nvSpPr>
        <p:spPr>
          <a:xfrm>
            <a:off x="5785738" y="3884600"/>
            <a:ext cx="3000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sng" cap="none" strike="noStrike">
                <a:solidFill>
                  <a:schemeClr val="lt1"/>
                </a:solidFill>
                <a:latin typeface="Lato"/>
                <a:ea typeface="Lato"/>
                <a:cs typeface="Lato"/>
                <a:sym typeface="Lato"/>
                <a:hlinkClick r:id="rId8">
                  <a:extLst>
                    <a:ext uri="{A12FA001-AC4F-418D-AE19-62706E023703}">
                      <ahyp:hlinkClr val="tx"/>
                    </a:ext>
                  </a:extLst>
                </a:hlinkClick>
              </a:rPr>
              <a:t>Listen to Tax Man</a:t>
            </a:r>
            <a:endParaRPr b="0" i="0" sz="1400" u="none" cap="none" strike="noStrike">
              <a:solidFill>
                <a:schemeClr val="lt1"/>
              </a:solidFill>
              <a:latin typeface="Lato"/>
              <a:ea typeface="Lato"/>
              <a:cs typeface="Lato"/>
              <a:sym typeface="Lato"/>
            </a:endParaRPr>
          </a:p>
        </p:txBody>
      </p:sp>
      <p:sp>
        <p:nvSpPr>
          <p:cNvPr id="771" name="Google Shape;771;g1a5db231f5e_1_966"/>
          <p:cNvSpPr txBox="1"/>
          <p:nvPr/>
        </p:nvSpPr>
        <p:spPr>
          <a:xfrm>
            <a:off x="472450" y="275350"/>
            <a:ext cx="6806100" cy="888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chemeClr val="accent2"/>
                </a:solidFill>
                <a:latin typeface="Lato"/>
                <a:ea typeface="Lato"/>
                <a:cs typeface="Lato"/>
                <a:sym typeface="Lato"/>
              </a:rPr>
              <a:t>Where can I go for some online support working out my deductions?</a:t>
            </a:r>
            <a:endParaRPr b="1" i="0" sz="2900" u="none" cap="none" strike="noStrike">
              <a:solidFill>
                <a:schemeClr val="accent2"/>
              </a:solidFill>
              <a:latin typeface="Lato"/>
              <a:ea typeface="Lato"/>
              <a:cs typeface="Lato"/>
              <a:sym typeface="Lato"/>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g1a5db231f5e_1_863"/>
          <p:cNvSpPr txBox="1"/>
          <p:nvPr/>
        </p:nvSpPr>
        <p:spPr>
          <a:xfrm>
            <a:off x="9647774" y="427750"/>
            <a:ext cx="21417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t/>
            </a:r>
            <a:endParaRPr b="0" i="0" sz="3600" u="none" cap="none" strike="noStrike">
              <a:solidFill>
                <a:srgbClr val="FF8022"/>
              </a:solidFill>
              <a:latin typeface="Lato"/>
              <a:ea typeface="Lato"/>
              <a:cs typeface="Lato"/>
              <a:sym typeface="Lato"/>
            </a:endParaRPr>
          </a:p>
        </p:txBody>
      </p:sp>
      <p:sp>
        <p:nvSpPr>
          <p:cNvPr id="777" name="Google Shape;777;g1a5db231f5e_1_863"/>
          <p:cNvSpPr txBox="1"/>
          <p:nvPr>
            <p:ph idx="12" type="sldNum"/>
          </p:nvPr>
        </p:nvSpPr>
        <p:spPr>
          <a:xfrm>
            <a:off x="8651418" y="399110"/>
            <a:ext cx="459600" cy="225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lang="en-GB" sz="1400">
                <a:solidFill>
                  <a:srgbClr val="262A33"/>
                </a:solidFill>
              </a:rPr>
              <a:t>42</a:t>
            </a:r>
            <a:endParaRPr i="0" sz="1400" u="none" cap="none" strike="noStrike">
              <a:solidFill>
                <a:srgbClr val="262A33"/>
              </a:solidFill>
            </a:endParaRPr>
          </a:p>
        </p:txBody>
      </p:sp>
      <p:sp>
        <p:nvSpPr>
          <p:cNvPr id="778" name="Google Shape;778;g1a5db231f5e_1_863"/>
          <p:cNvSpPr txBox="1"/>
          <p:nvPr/>
        </p:nvSpPr>
        <p:spPr>
          <a:xfrm flipH="1">
            <a:off x="372600" y="985025"/>
            <a:ext cx="5906700" cy="8004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1800"/>
              <a:buFont typeface="Arial"/>
              <a:buNone/>
            </a:pPr>
            <a:r>
              <a:rPr b="0" i="0" lang="en-GB" sz="1600" u="none" cap="none" strike="noStrike">
                <a:solidFill>
                  <a:schemeClr val="lt1"/>
                </a:solidFill>
                <a:latin typeface="Lato Black"/>
                <a:ea typeface="Lato Black"/>
                <a:cs typeface="Lato Black"/>
                <a:sym typeface="Lato Black"/>
              </a:rPr>
              <a:t>INCOME TAX (UK, not Scotland)</a:t>
            </a:r>
            <a:endParaRPr b="0" i="0" sz="1600" u="none" cap="none" strike="noStrike">
              <a:solidFill>
                <a:schemeClr val="lt1"/>
              </a:solidFill>
              <a:latin typeface="Lato Black"/>
              <a:ea typeface="Lato Black"/>
              <a:cs typeface="Lato Black"/>
              <a:sym typeface="Lato Black"/>
            </a:endParaRPr>
          </a:p>
          <a:p>
            <a:pPr indent="0" lvl="0" marL="457200" marR="0" rtl="0" algn="l">
              <a:lnSpc>
                <a:spcPct val="100000"/>
              </a:lnSpc>
              <a:spcBef>
                <a:spcPts val="0"/>
              </a:spcBef>
              <a:spcAft>
                <a:spcPts val="0"/>
              </a:spcAft>
              <a:buClr>
                <a:srgbClr val="000000"/>
              </a:buClr>
              <a:buSzPts val="1800"/>
              <a:buFont typeface="Arial"/>
              <a:buNone/>
            </a:pPr>
            <a:r>
              <a:t/>
            </a:r>
            <a:endParaRPr b="1" i="0" sz="800" u="none" cap="none" strike="noStrike">
              <a:solidFill>
                <a:schemeClr val="accent2"/>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800"/>
              <a:buFont typeface="Arial"/>
              <a:buNone/>
            </a:pPr>
            <a:r>
              <a:t/>
            </a:r>
            <a:endParaRPr b="1" i="0" sz="1600" u="none" cap="none" strike="noStrike">
              <a:solidFill>
                <a:schemeClr val="lt1"/>
              </a:solidFill>
              <a:latin typeface="Lato"/>
              <a:ea typeface="Lato"/>
              <a:cs typeface="Lato"/>
              <a:sym typeface="Lato"/>
            </a:endParaRPr>
          </a:p>
        </p:txBody>
      </p:sp>
      <p:sp>
        <p:nvSpPr>
          <p:cNvPr id="779" name="Google Shape;779;g1a5db231f5e_1_863"/>
          <p:cNvSpPr txBox="1"/>
          <p:nvPr/>
        </p:nvSpPr>
        <p:spPr>
          <a:xfrm>
            <a:off x="1229325" y="253750"/>
            <a:ext cx="63108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rgbClr val="FF8022"/>
                </a:solidFill>
                <a:latin typeface="Lato"/>
                <a:ea typeface="Lato"/>
                <a:cs typeface="Lato"/>
                <a:sym typeface="Lato"/>
              </a:rPr>
              <a:t>Own your income tax! Over to you!</a:t>
            </a:r>
            <a:endParaRPr b="1" i="0" sz="2900" u="none" cap="none" strike="noStrike">
              <a:solidFill>
                <a:srgbClr val="FF8022"/>
              </a:solidFill>
              <a:latin typeface="Lato"/>
              <a:ea typeface="Lato"/>
              <a:cs typeface="Lato"/>
              <a:sym typeface="Lato"/>
            </a:endParaRPr>
          </a:p>
        </p:txBody>
      </p:sp>
      <p:pic>
        <p:nvPicPr>
          <p:cNvPr id="780" name="Google Shape;780;g1a5db231f5e_1_863"/>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graphicFrame>
        <p:nvGraphicFramePr>
          <p:cNvPr id="781" name="Google Shape;781;g1a5db231f5e_1_863"/>
          <p:cNvGraphicFramePr/>
          <p:nvPr/>
        </p:nvGraphicFramePr>
        <p:xfrm>
          <a:off x="904125" y="1497025"/>
          <a:ext cx="3000000" cy="3000000"/>
        </p:xfrm>
        <a:graphic>
          <a:graphicData uri="http://schemas.openxmlformats.org/drawingml/2006/table">
            <a:tbl>
              <a:tblPr>
                <a:noFill/>
                <a:tableStyleId>{CA21E993-05B6-4D26-9C55-1D8316C9B291}</a:tableStyleId>
              </a:tblPr>
              <a:tblGrid>
                <a:gridCol w="2887750"/>
                <a:gridCol w="2887750"/>
              </a:tblGrid>
              <a:tr h="381000">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accent2"/>
                          </a:solidFill>
                          <a:latin typeface="Lato Black"/>
                          <a:ea typeface="Lato Black"/>
                          <a:cs typeface="Lato Black"/>
                          <a:sym typeface="Lato Black"/>
                        </a:rPr>
                        <a:t>Tax rates and bands</a:t>
                      </a:r>
                      <a:endParaRPr sz="1400" u="none" cap="none" strike="noStrike">
                        <a:solidFill>
                          <a:schemeClr val="accent2"/>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GB" sz="1400" u="none" cap="none" strike="noStrike">
                          <a:solidFill>
                            <a:schemeClr val="accent2"/>
                          </a:solidFill>
                          <a:latin typeface="Lato Black"/>
                          <a:ea typeface="Lato Black"/>
                          <a:cs typeface="Lato Black"/>
                          <a:sym typeface="Lato Black"/>
                        </a:rPr>
                        <a:t>Threshold (from April 2022)</a:t>
                      </a:r>
                      <a:endParaRPr sz="1400" u="none" cap="none" strike="noStrike">
                        <a:solidFill>
                          <a:schemeClr val="accent2"/>
                        </a:solidFill>
                        <a:latin typeface="Lato Black"/>
                        <a:ea typeface="Lato Black"/>
                        <a:cs typeface="Lato Black"/>
                        <a:sym typeface="Lato Black"/>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381000">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lt1"/>
                          </a:solidFill>
                          <a:latin typeface="Lato"/>
                          <a:ea typeface="Lato"/>
                          <a:cs typeface="Lato"/>
                          <a:sym typeface="Lato"/>
                        </a:rPr>
                        <a:t>Personal Allowance</a:t>
                      </a:r>
                      <a:endParaRPr b="1" sz="16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lt1"/>
                          </a:solidFill>
                          <a:latin typeface="Lato"/>
                          <a:ea typeface="Lato"/>
                          <a:cs typeface="Lato"/>
                          <a:sym typeface="Lato"/>
                        </a:rPr>
                        <a:t>0%</a:t>
                      </a:r>
                      <a:endParaRPr b="1" sz="1600" u="none" cap="none" strike="noStrike">
                        <a:solidFill>
                          <a:schemeClr val="l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lt1"/>
                          </a:solidFill>
                          <a:latin typeface="Lato"/>
                          <a:ea typeface="Lato"/>
                          <a:cs typeface="Lato"/>
                          <a:sym typeface="Lato"/>
                        </a:rPr>
                        <a:t>£12,570 </a:t>
                      </a:r>
                      <a:endParaRPr b="1" sz="1600" u="none" cap="none" strike="noStrike">
                        <a:solidFill>
                          <a:schemeClr val="l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381000">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lt1"/>
                          </a:solidFill>
                          <a:latin typeface="Lato"/>
                          <a:ea typeface="Lato"/>
                          <a:cs typeface="Lato"/>
                          <a:sym typeface="Lato"/>
                        </a:rPr>
                        <a:t>Basic Rate</a:t>
                      </a:r>
                      <a:endParaRPr b="1" sz="16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lt1"/>
                          </a:solidFill>
                          <a:latin typeface="Lato"/>
                          <a:ea typeface="Lato"/>
                          <a:cs typeface="Lato"/>
                          <a:sym typeface="Lato"/>
                        </a:rPr>
                        <a:t>20%</a:t>
                      </a:r>
                      <a:endParaRPr b="1" sz="1600" u="none" cap="none" strike="noStrike">
                        <a:solidFill>
                          <a:schemeClr val="lt1"/>
                        </a:solidFill>
                        <a:latin typeface="Lato"/>
                        <a:ea typeface="Lato"/>
                        <a:cs typeface="Lato"/>
                        <a:sym typeface="Lato"/>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lt1"/>
                          </a:solidFill>
                          <a:latin typeface="Lato"/>
                          <a:ea typeface="Lato"/>
                          <a:cs typeface="Lato"/>
                          <a:sym typeface="Lato"/>
                        </a:rPr>
                        <a:t>£12,571 to £50,270</a:t>
                      </a:r>
                      <a:endParaRPr sz="1400" u="none" cap="none" strike="noStrike"/>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381000">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lt1"/>
                          </a:solidFill>
                          <a:latin typeface="Lato"/>
                          <a:ea typeface="Lato"/>
                          <a:cs typeface="Lato"/>
                          <a:sym typeface="Lato"/>
                        </a:rPr>
                        <a:t>Higher Rate</a:t>
                      </a:r>
                      <a:endParaRPr b="1" sz="16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lt1"/>
                          </a:solidFill>
                          <a:latin typeface="Lato"/>
                          <a:ea typeface="Lato"/>
                          <a:cs typeface="Lato"/>
                          <a:sym typeface="Lato"/>
                        </a:rPr>
                        <a:t>40% </a:t>
                      </a:r>
                      <a:endParaRPr sz="1400" u="none" cap="none" strike="noStrike"/>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lt1"/>
                          </a:solidFill>
                          <a:latin typeface="Lato"/>
                          <a:ea typeface="Lato"/>
                          <a:cs typeface="Lato"/>
                          <a:sym typeface="Lato"/>
                        </a:rPr>
                        <a:t>£50,271 to £150,000</a:t>
                      </a:r>
                      <a:endParaRPr sz="1400" u="none" cap="none" strike="noStrike"/>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381000">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lt1"/>
                          </a:solidFill>
                          <a:latin typeface="Lato"/>
                          <a:ea typeface="Lato"/>
                          <a:cs typeface="Lato"/>
                          <a:sym typeface="Lato"/>
                        </a:rPr>
                        <a:t>Additional Rate</a:t>
                      </a:r>
                      <a:endParaRPr b="1" sz="16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lt1"/>
                          </a:solidFill>
                          <a:latin typeface="Lato"/>
                          <a:ea typeface="Lato"/>
                          <a:cs typeface="Lato"/>
                          <a:sym typeface="Lato"/>
                        </a:rPr>
                        <a:t>45% </a:t>
                      </a:r>
                      <a:endParaRPr sz="1400" u="none" cap="none" strike="noStrike"/>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lt1"/>
                          </a:solidFill>
                          <a:latin typeface="Lato"/>
                          <a:ea typeface="Lato"/>
                          <a:cs typeface="Lato"/>
                          <a:sym typeface="Lato"/>
                        </a:rPr>
                        <a:t>Over £150,000</a:t>
                      </a:r>
                      <a:endParaRPr sz="1400" u="none" cap="none" strike="noStrike"/>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bl>
          </a:graphicData>
        </a:graphic>
      </p:graphicFrame>
      <p:sp>
        <p:nvSpPr>
          <p:cNvPr id="782" name="Google Shape;782;g1a5db231f5e_1_863"/>
          <p:cNvSpPr/>
          <p:nvPr/>
        </p:nvSpPr>
        <p:spPr>
          <a:xfrm>
            <a:off x="7175450" y="1023595"/>
            <a:ext cx="1576200" cy="1504200"/>
          </a:xfrm>
          <a:prstGeom prst="ellipse">
            <a:avLst/>
          </a:prstGeom>
          <a:solidFill>
            <a:schemeClr val="accent2"/>
          </a:solidFill>
          <a:ln>
            <a:noFill/>
          </a:ln>
          <a:effectLst>
            <a:outerShdw blurRad="57150" rotWithShape="0" algn="bl" dir="5400000" dist="19050">
              <a:srgbClr val="000000">
                <a:alpha val="4862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783" name="Google Shape;783;g1a5db231f5e_1_863"/>
          <p:cNvSpPr txBox="1"/>
          <p:nvPr/>
        </p:nvSpPr>
        <p:spPr>
          <a:xfrm>
            <a:off x="7275625" y="1175398"/>
            <a:ext cx="1375800" cy="1200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chemeClr val="lt1"/>
                </a:solidFill>
                <a:latin typeface="Lato"/>
                <a:ea typeface="Lato"/>
                <a:cs typeface="Lato"/>
                <a:sym typeface="Lato"/>
              </a:rPr>
              <a:t>Choose two jobs that you’re interested in from the worksheet and calculate the income tax.</a:t>
            </a:r>
            <a:endParaRPr b="1" i="0" sz="1100" u="none" cap="none" strike="noStrike">
              <a:solidFill>
                <a:srgbClr val="000000"/>
              </a:solidFill>
              <a:latin typeface="Lato"/>
              <a:ea typeface="Lato"/>
              <a:cs typeface="Lato"/>
              <a:sym typeface="Lato"/>
            </a:endParaRPr>
          </a:p>
        </p:txBody>
      </p:sp>
      <p:sp>
        <p:nvSpPr>
          <p:cNvPr id="784" name="Google Shape;784;g1a5db231f5e_1_863"/>
          <p:cNvSpPr txBox="1"/>
          <p:nvPr/>
        </p:nvSpPr>
        <p:spPr>
          <a:xfrm>
            <a:off x="537375" y="4666400"/>
            <a:ext cx="7345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Lato"/>
                <a:ea typeface="Lato"/>
                <a:cs typeface="Lato"/>
                <a:sym typeface="Lato"/>
              </a:rPr>
              <a:t>Governments will change these rates and bands over time, so always check for yourself!</a:t>
            </a:r>
            <a:endParaRPr b="0" i="0" sz="1400" u="none" cap="none" strike="noStrike">
              <a:solidFill>
                <a:schemeClr val="lt1"/>
              </a:solidFill>
              <a:latin typeface="Lato"/>
              <a:ea typeface="Lato"/>
              <a:cs typeface="Lato"/>
              <a:sym typeface="Lato"/>
            </a:endParaRPr>
          </a:p>
        </p:txBody>
      </p:sp>
      <p:pic>
        <p:nvPicPr>
          <p:cNvPr id="785" name="Google Shape;785;g1a5db231f5e_1_863"/>
          <p:cNvPicPr preferRelativeResize="0"/>
          <p:nvPr/>
        </p:nvPicPr>
        <p:blipFill rotWithShape="1">
          <a:blip r:embed="rId4">
            <a:alphaModFix/>
          </a:blip>
          <a:srcRect b="0" l="0" r="0" t="0"/>
          <a:stretch/>
        </p:blipFill>
        <p:spPr>
          <a:xfrm rot="-575325">
            <a:off x="7099257" y="2888422"/>
            <a:ext cx="1728588" cy="109660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g279825be824_0_400"/>
          <p:cNvSpPr txBox="1"/>
          <p:nvPr/>
        </p:nvSpPr>
        <p:spPr>
          <a:xfrm>
            <a:off x="1249965" y="257750"/>
            <a:ext cx="5836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i="0" lang="en-GB" sz="2800" u="none" cap="none" strike="noStrike">
                <a:solidFill>
                  <a:srgbClr val="FF8022"/>
                </a:solidFill>
                <a:latin typeface="Lato Black"/>
                <a:ea typeface="Lato Black"/>
                <a:cs typeface="Lato Black"/>
                <a:sym typeface="Lato Black"/>
              </a:rPr>
              <a:t>Calculating </a:t>
            </a:r>
            <a:r>
              <a:rPr lang="en-GB" sz="2800">
                <a:solidFill>
                  <a:srgbClr val="FF8022"/>
                </a:solidFill>
                <a:latin typeface="Lato Black"/>
                <a:ea typeface="Lato Black"/>
                <a:cs typeface="Lato Black"/>
                <a:sym typeface="Lato Black"/>
              </a:rPr>
              <a:t>annual income tax</a:t>
            </a:r>
            <a:endParaRPr i="0" sz="2800" u="none" cap="none" strike="noStrike">
              <a:solidFill>
                <a:srgbClr val="000000"/>
              </a:solidFill>
              <a:latin typeface="Lato"/>
              <a:ea typeface="Lato"/>
              <a:cs typeface="Lato"/>
              <a:sym typeface="Lato"/>
            </a:endParaRPr>
          </a:p>
        </p:txBody>
      </p:sp>
      <p:sp>
        <p:nvSpPr>
          <p:cNvPr id="791" name="Google Shape;791;g279825be824_0_400"/>
          <p:cNvSpPr txBox="1"/>
          <p:nvPr/>
        </p:nvSpPr>
        <p:spPr>
          <a:xfrm>
            <a:off x="140025" y="1157900"/>
            <a:ext cx="90039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i="1" lang="en-GB" sz="2200">
                <a:solidFill>
                  <a:schemeClr val="lt2"/>
                </a:solidFill>
                <a:latin typeface="Lato"/>
                <a:ea typeface="Lato"/>
                <a:cs typeface="Lato"/>
                <a:sym typeface="Lato"/>
              </a:rPr>
              <a:t>How much income tax does a person pay for different salaries? </a:t>
            </a:r>
            <a:endParaRPr i="1" sz="1000" u="none" cap="none" strike="noStrike">
              <a:solidFill>
                <a:srgbClr val="000000"/>
              </a:solidFill>
              <a:latin typeface="Lato"/>
              <a:ea typeface="Lato"/>
              <a:cs typeface="Lato"/>
              <a:sym typeface="Lato"/>
            </a:endParaRPr>
          </a:p>
        </p:txBody>
      </p:sp>
      <p:sp>
        <p:nvSpPr>
          <p:cNvPr id="792" name="Google Shape;792;g279825be824_0_400"/>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000"/>
              <a:buFont typeface="Arial"/>
              <a:buNone/>
            </a:pPr>
            <a:fld id="{00000000-1234-1234-1234-123412341234}" type="slidenum">
              <a:rPr lang="en-GB"/>
              <a:t>‹#›</a:t>
            </a:fld>
            <a:endParaRPr/>
          </a:p>
        </p:txBody>
      </p:sp>
      <p:pic>
        <p:nvPicPr>
          <p:cNvPr id="793" name="Google Shape;793;g279825be824_0_400"/>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sp>
        <p:nvSpPr>
          <p:cNvPr id="794" name="Google Shape;794;g279825be824_0_400"/>
          <p:cNvSpPr txBox="1"/>
          <p:nvPr/>
        </p:nvSpPr>
        <p:spPr>
          <a:xfrm>
            <a:off x="207050" y="4587575"/>
            <a:ext cx="5048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chemeClr val="accent2"/>
                </a:solidFill>
                <a:latin typeface="Lato"/>
                <a:ea typeface="Lato"/>
                <a:cs typeface="Lato"/>
                <a:sym typeface="Lato"/>
              </a:rPr>
              <a:t>Resource 4: Owning your income tax</a:t>
            </a:r>
            <a:endParaRPr sz="1000">
              <a:solidFill>
                <a:schemeClr val="accent2"/>
              </a:solidFill>
            </a:endParaRPr>
          </a:p>
        </p:txBody>
      </p:sp>
      <p:pic>
        <p:nvPicPr>
          <p:cNvPr id="795" name="Google Shape;795;g279825be824_0_400"/>
          <p:cNvPicPr preferRelativeResize="0"/>
          <p:nvPr/>
        </p:nvPicPr>
        <p:blipFill rotWithShape="1">
          <a:blip r:embed="rId4">
            <a:alphaModFix/>
          </a:blip>
          <a:srcRect b="34248" l="26627" r="39827" t="34255"/>
          <a:stretch/>
        </p:blipFill>
        <p:spPr>
          <a:xfrm>
            <a:off x="4857750" y="1854475"/>
            <a:ext cx="4064050" cy="2248725"/>
          </a:xfrm>
          <a:prstGeom prst="rect">
            <a:avLst/>
          </a:prstGeom>
          <a:noFill/>
          <a:ln cap="flat" cmpd="sng" w="28575">
            <a:solidFill>
              <a:schemeClr val="accent2"/>
            </a:solidFill>
            <a:prstDash val="solid"/>
            <a:round/>
            <a:headEnd len="sm" w="sm" type="none"/>
            <a:tailEnd len="sm" w="sm" type="none"/>
          </a:ln>
        </p:spPr>
      </p:pic>
      <p:sp>
        <p:nvSpPr>
          <p:cNvPr id="796" name="Google Shape;796;g279825be824_0_400"/>
          <p:cNvSpPr txBox="1"/>
          <p:nvPr/>
        </p:nvSpPr>
        <p:spPr>
          <a:xfrm>
            <a:off x="63825" y="1865100"/>
            <a:ext cx="46431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200">
                <a:latin typeface="Lato"/>
                <a:ea typeface="Lato"/>
                <a:cs typeface="Lato"/>
                <a:sym typeface="Lato"/>
              </a:rPr>
              <a:t>Choose 1-2 jobs from the list given and calculate the income tax</a:t>
            </a:r>
            <a:endParaRPr b="1" sz="2200">
              <a:latin typeface="Lato"/>
              <a:ea typeface="Lato"/>
              <a:cs typeface="Lato"/>
              <a:sym typeface="Lato"/>
            </a:endParaRPr>
          </a:p>
        </p:txBody>
      </p:sp>
      <p:pic>
        <p:nvPicPr>
          <p:cNvPr id="797" name="Google Shape;797;g279825be824_0_400"/>
          <p:cNvPicPr preferRelativeResize="0"/>
          <p:nvPr/>
        </p:nvPicPr>
        <p:blipFill rotWithShape="1">
          <a:blip r:embed="rId5">
            <a:alphaModFix/>
          </a:blip>
          <a:srcRect b="0" l="0" r="0" t="0"/>
          <a:stretch/>
        </p:blipFill>
        <p:spPr>
          <a:xfrm rot="-575325">
            <a:off x="1076907" y="2946047"/>
            <a:ext cx="1728588" cy="109660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sp>
        <p:nvSpPr>
          <p:cNvPr id="802" name="Google Shape;802;g279825be824_0_411"/>
          <p:cNvSpPr txBox="1"/>
          <p:nvPr>
            <p:ph idx="12" type="sldNum"/>
          </p:nvPr>
        </p:nvSpPr>
        <p:spPr>
          <a:xfrm>
            <a:off x="8676695" y="403106"/>
            <a:ext cx="473700" cy="225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GB"/>
              <a:t>‹#›</a:t>
            </a:fld>
            <a:endParaRPr/>
          </a:p>
        </p:txBody>
      </p:sp>
      <p:sp>
        <p:nvSpPr>
          <p:cNvPr id="803" name="Google Shape;803;g279825be824_0_411"/>
          <p:cNvSpPr txBox="1"/>
          <p:nvPr/>
        </p:nvSpPr>
        <p:spPr>
          <a:xfrm>
            <a:off x="1225115" y="253750"/>
            <a:ext cx="58362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GB" sz="2800">
                <a:solidFill>
                  <a:srgbClr val="FF8022"/>
                </a:solidFill>
                <a:latin typeface="Lato Black"/>
                <a:ea typeface="Lato Black"/>
                <a:cs typeface="Lato Black"/>
                <a:sym typeface="Lato Black"/>
              </a:rPr>
              <a:t>Worked example | </a:t>
            </a:r>
            <a:r>
              <a:rPr b="1" i="0" lang="en-GB" sz="2800" u="none" cap="none" strike="noStrike">
                <a:solidFill>
                  <a:srgbClr val="FF8022"/>
                </a:solidFill>
                <a:latin typeface="Lato Black"/>
                <a:ea typeface="Lato Black"/>
                <a:cs typeface="Lato Black"/>
                <a:sym typeface="Lato Black"/>
              </a:rPr>
              <a:t>Calculating monthly pay</a:t>
            </a:r>
            <a:endParaRPr b="0" i="0" sz="1600" u="none" cap="none" strike="noStrike">
              <a:solidFill>
                <a:srgbClr val="000000"/>
              </a:solidFill>
              <a:latin typeface="Arial"/>
              <a:ea typeface="Arial"/>
              <a:cs typeface="Arial"/>
              <a:sym typeface="Arial"/>
            </a:endParaRPr>
          </a:p>
        </p:txBody>
      </p:sp>
      <p:pic>
        <p:nvPicPr>
          <p:cNvPr id="804" name="Google Shape;804;g279825be824_0_411"/>
          <p:cNvPicPr preferRelativeResize="0"/>
          <p:nvPr/>
        </p:nvPicPr>
        <p:blipFill rotWithShape="1">
          <a:blip r:embed="rId3">
            <a:alphaModFix/>
          </a:blip>
          <a:srcRect b="0" l="0" r="0" t="0"/>
          <a:stretch/>
        </p:blipFill>
        <p:spPr>
          <a:xfrm>
            <a:off x="448799" y="171188"/>
            <a:ext cx="690376" cy="690376"/>
          </a:xfrm>
          <a:prstGeom prst="rect">
            <a:avLst/>
          </a:prstGeom>
          <a:noFill/>
          <a:ln>
            <a:noFill/>
          </a:ln>
        </p:spPr>
      </p:pic>
      <p:cxnSp>
        <p:nvCxnSpPr>
          <p:cNvPr id="805" name="Google Shape;805;g279825be824_0_411"/>
          <p:cNvCxnSpPr/>
          <p:nvPr/>
        </p:nvCxnSpPr>
        <p:spPr>
          <a:xfrm>
            <a:off x="3398400" y="1469575"/>
            <a:ext cx="479700" cy="0"/>
          </a:xfrm>
          <a:prstGeom prst="straightConnector1">
            <a:avLst/>
          </a:prstGeom>
          <a:noFill/>
          <a:ln cap="flat" cmpd="sng" w="28575">
            <a:solidFill>
              <a:schemeClr val="accent2"/>
            </a:solidFill>
            <a:prstDash val="solid"/>
            <a:round/>
            <a:headEnd len="med" w="med" type="none"/>
            <a:tailEnd len="med" w="med" type="none"/>
          </a:ln>
        </p:spPr>
      </p:cxnSp>
      <p:sp>
        <p:nvSpPr>
          <p:cNvPr id="806" name="Google Shape;806;g279825be824_0_411"/>
          <p:cNvSpPr/>
          <p:nvPr/>
        </p:nvSpPr>
        <p:spPr>
          <a:xfrm>
            <a:off x="7661600" y="4943200"/>
            <a:ext cx="314700" cy="1287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07" name="Google Shape;807;g279825be824_0_411"/>
          <p:cNvPicPr preferRelativeResize="0"/>
          <p:nvPr/>
        </p:nvPicPr>
        <p:blipFill>
          <a:blip r:embed="rId4">
            <a:alphaModFix/>
          </a:blip>
          <a:stretch>
            <a:fillRect/>
          </a:stretch>
        </p:blipFill>
        <p:spPr>
          <a:xfrm>
            <a:off x="834375" y="1074550"/>
            <a:ext cx="7090812" cy="406895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g1a5db231f5e_1_886"/>
          <p:cNvSpPr txBox="1"/>
          <p:nvPr/>
        </p:nvSpPr>
        <p:spPr>
          <a:xfrm>
            <a:off x="472450" y="872050"/>
            <a:ext cx="7851300" cy="781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GB" sz="1800" u="none" cap="none" strike="noStrike">
                <a:solidFill>
                  <a:schemeClr val="lt1"/>
                </a:solidFill>
                <a:latin typeface="Lato"/>
                <a:ea typeface="Lato"/>
                <a:cs typeface="Lato"/>
                <a:sym typeface="Lato"/>
              </a:rPr>
              <a:t>What have you noticed about the income tax you’ve calculated? </a:t>
            </a:r>
            <a:br>
              <a:rPr b="1" i="0" lang="en-GB" sz="1800" u="none" cap="none" strike="noStrike">
                <a:solidFill>
                  <a:schemeClr val="lt1"/>
                </a:solidFill>
                <a:latin typeface="Lato"/>
                <a:ea typeface="Lato"/>
                <a:cs typeface="Lato"/>
                <a:sym typeface="Lato"/>
              </a:rPr>
            </a:br>
            <a:r>
              <a:rPr b="1" i="0" lang="en-GB" sz="1800" u="none" cap="none" strike="noStrike">
                <a:solidFill>
                  <a:schemeClr val="lt1"/>
                </a:solidFill>
                <a:latin typeface="Lato"/>
                <a:ea typeface="Lato"/>
                <a:cs typeface="Lato"/>
                <a:sym typeface="Lato"/>
              </a:rPr>
              <a:t>How does it change when the salary is just above or below the tax band?</a:t>
            </a:r>
            <a:endParaRPr b="1" i="0" sz="1800" u="none" cap="none" strike="noStrike">
              <a:solidFill>
                <a:schemeClr val="lt1"/>
              </a:solidFill>
              <a:latin typeface="Lato"/>
              <a:ea typeface="Lato"/>
              <a:cs typeface="Lato"/>
              <a:sym typeface="Lato"/>
            </a:endParaRPr>
          </a:p>
        </p:txBody>
      </p:sp>
      <p:sp>
        <p:nvSpPr>
          <p:cNvPr id="813" name="Google Shape;813;g1a5db231f5e_1_886"/>
          <p:cNvSpPr txBox="1"/>
          <p:nvPr>
            <p:ph idx="12" type="sldNum"/>
          </p:nvPr>
        </p:nvSpPr>
        <p:spPr>
          <a:xfrm>
            <a:off x="8684393" y="403673"/>
            <a:ext cx="459600" cy="225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lang="en-GB" sz="1400">
                <a:solidFill>
                  <a:srgbClr val="262A33"/>
                </a:solidFill>
              </a:rPr>
              <a:t>44</a:t>
            </a:r>
            <a:endParaRPr i="0" sz="1400" u="none" cap="none" strike="noStrike">
              <a:solidFill>
                <a:srgbClr val="262A33"/>
              </a:solidFill>
            </a:endParaRPr>
          </a:p>
        </p:txBody>
      </p:sp>
      <p:sp>
        <p:nvSpPr>
          <p:cNvPr id="814" name="Google Shape;814;g1a5db231f5e_1_886"/>
          <p:cNvSpPr txBox="1"/>
          <p:nvPr/>
        </p:nvSpPr>
        <p:spPr>
          <a:xfrm>
            <a:off x="467425" y="275350"/>
            <a:ext cx="5094000" cy="5967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Discussion and answers</a:t>
            </a:r>
            <a:endParaRPr b="1" i="0" sz="2900" u="none" cap="none" strike="noStrike">
              <a:solidFill>
                <a:srgbClr val="FF8022"/>
              </a:solidFill>
              <a:latin typeface="Lato"/>
              <a:ea typeface="Lato"/>
              <a:cs typeface="Lato"/>
              <a:sym typeface="Lato"/>
            </a:endParaRPr>
          </a:p>
        </p:txBody>
      </p:sp>
      <p:sp>
        <p:nvSpPr>
          <p:cNvPr id="815" name="Google Shape;815;g1a5db231f5e_1_886"/>
          <p:cNvSpPr txBox="1"/>
          <p:nvPr/>
        </p:nvSpPr>
        <p:spPr>
          <a:xfrm>
            <a:off x="402875" y="4545500"/>
            <a:ext cx="39381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1100"/>
              <a:buFont typeface="Arial"/>
              <a:buNone/>
            </a:pPr>
            <a:r>
              <a:rPr b="1" i="0" lang="en-GB" sz="1100" u="none" cap="none" strike="noStrike">
                <a:solidFill>
                  <a:schemeClr val="lt1"/>
                </a:solidFill>
                <a:latin typeface="Lato"/>
                <a:ea typeface="Lato"/>
                <a:cs typeface="Lato"/>
                <a:sym typeface="Lato"/>
              </a:rPr>
              <a:t>Allow £1 above or below answers for rounding differences.</a:t>
            </a:r>
            <a:endParaRPr b="1" i="0" sz="1100" u="none" cap="none" strike="noStrike">
              <a:solidFill>
                <a:schemeClr val="lt1"/>
              </a:solidFill>
              <a:latin typeface="Lato"/>
              <a:ea typeface="Lato"/>
              <a:cs typeface="Lato"/>
              <a:sym typeface="Lato"/>
            </a:endParaRPr>
          </a:p>
        </p:txBody>
      </p:sp>
      <p:graphicFrame>
        <p:nvGraphicFramePr>
          <p:cNvPr id="816" name="Google Shape;816;g1a5db231f5e_1_886"/>
          <p:cNvGraphicFramePr/>
          <p:nvPr/>
        </p:nvGraphicFramePr>
        <p:xfrm>
          <a:off x="5133150" y="1641225"/>
          <a:ext cx="3000000" cy="3000000"/>
        </p:xfrm>
        <a:graphic>
          <a:graphicData uri="http://schemas.openxmlformats.org/drawingml/2006/table">
            <a:tbl>
              <a:tblPr>
                <a:noFill/>
                <a:tableStyleId>{CA21E993-05B6-4D26-9C55-1D8316C9B291}</a:tableStyleId>
              </a:tblPr>
              <a:tblGrid>
                <a:gridCol w="1541600"/>
                <a:gridCol w="1541600"/>
              </a:tblGrid>
              <a:tr h="265500">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Job</a:t>
                      </a:r>
                      <a:endParaRPr sz="1000" u="none" cap="none" strike="noStrike">
                        <a:latin typeface="Lato"/>
                        <a:ea typeface="Lato"/>
                        <a:cs typeface="Lato"/>
                        <a:sym typeface="Lato"/>
                      </a:endParaRPr>
                    </a:p>
                  </a:txBody>
                  <a:tcPr marT="91425" marB="91425" marR="91425" marL="91425">
                    <a:solidFill>
                      <a:srgbClr val="FFA97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Lato"/>
                          <a:ea typeface="Lato"/>
                          <a:cs typeface="Lato"/>
                          <a:sym typeface="Lato"/>
                        </a:rPr>
                        <a:t>Annual income tax</a:t>
                      </a:r>
                      <a:endParaRPr sz="1000" u="none" cap="none" strike="noStrike">
                        <a:latin typeface="Lato"/>
                        <a:ea typeface="Lato"/>
                        <a:cs typeface="Lato"/>
                        <a:sym typeface="Lato"/>
                      </a:endParaRPr>
                    </a:p>
                  </a:txBody>
                  <a:tcPr marT="91425" marB="91425" marR="91425" marL="91425">
                    <a:solidFill>
                      <a:srgbClr val="FFA976"/>
                    </a:solidFill>
                  </a:tcPr>
                </a:tc>
              </a:tr>
              <a:tr h="265500">
                <a:tc>
                  <a:txBody>
                    <a:bodyPr/>
                    <a:lstStyle/>
                    <a:p>
                      <a:pPr indent="0" lvl="0" marL="0" marR="0" rtl="0" algn="l">
                        <a:lnSpc>
                          <a:spcPct val="100000"/>
                        </a:lnSpc>
                        <a:spcBef>
                          <a:spcPts val="0"/>
                        </a:spcBef>
                        <a:spcAft>
                          <a:spcPts val="0"/>
                        </a:spcAft>
                        <a:buClr>
                          <a:srgbClr val="000000"/>
                        </a:buClr>
                        <a:buSzPts val="700"/>
                        <a:buFont typeface="Arial"/>
                        <a:buNone/>
                      </a:pPr>
                      <a:r>
                        <a:rPr b="1" lang="en-GB" sz="700" u="none" cap="none" strike="noStrike">
                          <a:latin typeface="Lato"/>
                          <a:ea typeface="Lato"/>
                          <a:cs typeface="Lato"/>
                          <a:sym typeface="Lato"/>
                        </a:rPr>
                        <a:t>Apprentice gardener</a:t>
                      </a:r>
                      <a:endParaRPr b="1" sz="700" u="none" cap="none" strike="noStrike">
                        <a:latin typeface="Lato"/>
                        <a:ea typeface="Lato"/>
                        <a:cs typeface="Lato"/>
                        <a:sym typeface="Lato"/>
                      </a:endParaRPr>
                    </a:p>
                  </a:txBody>
                  <a:tcPr marT="91425" marB="91425" marR="91425" marL="91425">
                    <a:solidFill>
                      <a:schemeClr val="lt1"/>
                    </a:solidFill>
                  </a:tcPr>
                </a:tc>
                <a:tc>
                  <a:txBody>
                    <a:bodyPr/>
                    <a:lstStyle/>
                    <a:p>
                      <a:pPr indent="0" lvl="0" marL="0" marR="0" rtl="0" algn="l">
                        <a:lnSpc>
                          <a:spcPct val="100000"/>
                        </a:lnSpc>
                        <a:spcBef>
                          <a:spcPts val="0"/>
                        </a:spcBef>
                        <a:spcAft>
                          <a:spcPts val="0"/>
                        </a:spcAft>
                        <a:buClr>
                          <a:srgbClr val="000000"/>
                        </a:buClr>
                        <a:buSzPts val="700"/>
                        <a:buFont typeface="Arial"/>
                        <a:buNone/>
                      </a:pPr>
                      <a:r>
                        <a:rPr lang="en-GB" sz="700" u="none" cap="none" strike="noStrike">
                          <a:latin typeface="Lato"/>
                          <a:ea typeface="Lato"/>
                          <a:cs typeface="Lato"/>
                          <a:sym typeface="Lato"/>
                        </a:rPr>
                        <a:t>£485.80</a:t>
                      </a:r>
                      <a:endParaRPr sz="700" u="none" cap="none" strike="noStrike">
                        <a:latin typeface="Lato"/>
                        <a:ea typeface="Lato"/>
                        <a:cs typeface="Lato"/>
                        <a:sym typeface="Lato"/>
                      </a:endParaRPr>
                    </a:p>
                  </a:txBody>
                  <a:tcPr marT="91425" marB="91425" marR="91425" marL="91425">
                    <a:solidFill>
                      <a:schemeClr val="lt1"/>
                    </a:solidFill>
                  </a:tcPr>
                </a:tc>
              </a:tr>
              <a:tr h="265500">
                <a:tc>
                  <a:txBody>
                    <a:bodyPr/>
                    <a:lstStyle/>
                    <a:p>
                      <a:pPr indent="0" lvl="0" marL="0" marR="0" rtl="0" algn="l">
                        <a:lnSpc>
                          <a:spcPct val="100000"/>
                        </a:lnSpc>
                        <a:spcBef>
                          <a:spcPts val="0"/>
                        </a:spcBef>
                        <a:spcAft>
                          <a:spcPts val="0"/>
                        </a:spcAft>
                        <a:buClr>
                          <a:srgbClr val="000000"/>
                        </a:buClr>
                        <a:buSzPts val="700"/>
                        <a:buFont typeface="Arial"/>
                        <a:buNone/>
                      </a:pPr>
                      <a:r>
                        <a:rPr b="1" lang="en-GB" sz="700" u="none" cap="none" strike="noStrike">
                          <a:latin typeface="Lato"/>
                          <a:ea typeface="Lato"/>
                          <a:cs typeface="Lato"/>
                          <a:sym typeface="Lato"/>
                        </a:rPr>
                        <a:t>Chef</a:t>
                      </a:r>
                      <a:endParaRPr b="1" sz="700" u="none" cap="none" strike="noStrike">
                        <a:latin typeface="Lato"/>
                        <a:ea typeface="Lato"/>
                        <a:cs typeface="Lato"/>
                        <a:sym typeface="Lato"/>
                      </a:endParaRPr>
                    </a:p>
                  </a:txBody>
                  <a:tcPr marT="91425" marB="91425" marR="91425" marL="91425">
                    <a:solidFill>
                      <a:schemeClr val="lt1"/>
                    </a:solidFill>
                  </a:tcPr>
                </a:tc>
                <a:tc>
                  <a:txBody>
                    <a:bodyPr/>
                    <a:lstStyle/>
                    <a:p>
                      <a:pPr indent="0" lvl="0" marL="0" marR="0" rtl="0" algn="l">
                        <a:lnSpc>
                          <a:spcPct val="100000"/>
                        </a:lnSpc>
                        <a:spcBef>
                          <a:spcPts val="0"/>
                        </a:spcBef>
                        <a:spcAft>
                          <a:spcPts val="0"/>
                        </a:spcAft>
                        <a:buClr>
                          <a:srgbClr val="000000"/>
                        </a:buClr>
                        <a:buSzPts val="700"/>
                        <a:buFont typeface="Arial"/>
                        <a:buNone/>
                      </a:pPr>
                      <a:r>
                        <a:rPr lang="en-GB" sz="700" u="none" cap="none" strike="noStrike">
                          <a:latin typeface="Lato"/>
                          <a:ea typeface="Lato"/>
                          <a:cs typeface="Lato"/>
                          <a:sym typeface="Lato"/>
                        </a:rPr>
                        <a:t>£3,485.80</a:t>
                      </a:r>
                      <a:endParaRPr sz="700" u="none" cap="none" strike="noStrike">
                        <a:latin typeface="Lato"/>
                        <a:ea typeface="Lato"/>
                        <a:cs typeface="Lato"/>
                        <a:sym typeface="Lato"/>
                      </a:endParaRPr>
                    </a:p>
                  </a:txBody>
                  <a:tcPr marT="91425" marB="91425" marR="91425" marL="91425">
                    <a:solidFill>
                      <a:schemeClr val="lt1"/>
                    </a:solidFill>
                  </a:tcPr>
                </a:tc>
              </a:tr>
              <a:tr h="265500">
                <a:tc>
                  <a:txBody>
                    <a:bodyPr/>
                    <a:lstStyle/>
                    <a:p>
                      <a:pPr indent="0" lvl="0" marL="0" marR="0" rtl="0" algn="l">
                        <a:lnSpc>
                          <a:spcPct val="100000"/>
                        </a:lnSpc>
                        <a:spcBef>
                          <a:spcPts val="0"/>
                        </a:spcBef>
                        <a:spcAft>
                          <a:spcPts val="0"/>
                        </a:spcAft>
                        <a:buClr>
                          <a:srgbClr val="000000"/>
                        </a:buClr>
                        <a:buSzPts val="700"/>
                        <a:buFont typeface="Arial"/>
                        <a:buNone/>
                      </a:pPr>
                      <a:r>
                        <a:rPr b="1" lang="en-GB" sz="700" u="none" cap="none" strike="noStrike">
                          <a:latin typeface="Lato"/>
                          <a:ea typeface="Lato"/>
                          <a:cs typeface="Lato"/>
                          <a:sym typeface="Lato"/>
                        </a:rPr>
                        <a:t>Television presenter</a:t>
                      </a:r>
                      <a:endParaRPr b="1" sz="700" u="none" cap="none" strike="noStrike">
                        <a:latin typeface="Lato"/>
                        <a:ea typeface="Lato"/>
                        <a:cs typeface="Lato"/>
                        <a:sym typeface="Lato"/>
                      </a:endParaRPr>
                    </a:p>
                  </a:txBody>
                  <a:tcPr marT="91425" marB="91425" marR="91425" marL="91425">
                    <a:solidFill>
                      <a:schemeClr val="lt1"/>
                    </a:solidFill>
                  </a:tcPr>
                </a:tc>
                <a:tc>
                  <a:txBody>
                    <a:bodyPr/>
                    <a:lstStyle/>
                    <a:p>
                      <a:pPr indent="0" lvl="0" marL="0" marR="0" rtl="0" algn="l">
                        <a:lnSpc>
                          <a:spcPct val="100000"/>
                        </a:lnSpc>
                        <a:spcBef>
                          <a:spcPts val="0"/>
                        </a:spcBef>
                        <a:spcAft>
                          <a:spcPts val="0"/>
                        </a:spcAft>
                        <a:buClr>
                          <a:srgbClr val="000000"/>
                        </a:buClr>
                        <a:buSzPts val="700"/>
                        <a:buFont typeface="Arial"/>
                        <a:buNone/>
                      </a:pPr>
                      <a:r>
                        <a:rPr lang="en-GB" sz="700" u="none" cap="none" strike="noStrike">
                          <a:latin typeface="Lato"/>
                          <a:ea typeface="Lato"/>
                          <a:cs typeface="Lato"/>
                          <a:sym typeface="Lato"/>
                        </a:rPr>
                        <a:t>£4,885.80</a:t>
                      </a:r>
                      <a:endParaRPr sz="700" u="none" cap="none" strike="noStrike">
                        <a:latin typeface="Lato"/>
                        <a:ea typeface="Lato"/>
                        <a:cs typeface="Lato"/>
                        <a:sym typeface="Lato"/>
                      </a:endParaRPr>
                    </a:p>
                  </a:txBody>
                  <a:tcPr marT="91425" marB="91425" marR="91425" marL="91425">
                    <a:solidFill>
                      <a:schemeClr val="lt1"/>
                    </a:solidFill>
                  </a:tcPr>
                </a:tc>
              </a:tr>
              <a:tr h="265500">
                <a:tc>
                  <a:txBody>
                    <a:bodyPr/>
                    <a:lstStyle/>
                    <a:p>
                      <a:pPr indent="0" lvl="0" marL="0" marR="0" rtl="0" algn="l">
                        <a:lnSpc>
                          <a:spcPct val="100000"/>
                        </a:lnSpc>
                        <a:spcBef>
                          <a:spcPts val="0"/>
                        </a:spcBef>
                        <a:spcAft>
                          <a:spcPts val="0"/>
                        </a:spcAft>
                        <a:buClr>
                          <a:srgbClr val="000000"/>
                        </a:buClr>
                        <a:buSzPts val="700"/>
                        <a:buFont typeface="Arial"/>
                        <a:buNone/>
                      </a:pPr>
                      <a:r>
                        <a:rPr b="1" lang="en-GB" sz="700" u="none" cap="none" strike="noStrike">
                          <a:latin typeface="Lato"/>
                          <a:ea typeface="Lato"/>
                          <a:cs typeface="Lato"/>
                          <a:sym typeface="Lato"/>
                        </a:rPr>
                        <a:t>Accountant </a:t>
                      </a:r>
                      <a:endParaRPr b="1" sz="700" u="none" cap="none" strike="noStrike">
                        <a:latin typeface="Lato"/>
                        <a:ea typeface="Lato"/>
                        <a:cs typeface="Lato"/>
                        <a:sym typeface="Lato"/>
                      </a:endParaRPr>
                    </a:p>
                  </a:txBody>
                  <a:tcPr marT="91425" marB="91425" marR="91425" marL="91425">
                    <a:solidFill>
                      <a:schemeClr val="lt1"/>
                    </a:solidFill>
                  </a:tcPr>
                </a:tc>
                <a:tc>
                  <a:txBody>
                    <a:bodyPr/>
                    <a:lstStyle/>
                    <a:p>
                      <a:pPr indent="0" lvl="0" marL="0" marR="0" rtl="0" algn="l">
                        <a:lnSpc>
                          <a:spcPct val="100000"/>
                        </a:lnSpc>
                        <a:spcBef>
                          <a:spcPts val="0"/>
                        </a:spcBef>
                        <a:spcAft>
                          <a:spcPts val="0"/>
                        </a:spcAft>
                        <a:buClr>
                          <a:srgbClr val="000000"/>
                        </a:buClr>
                        <a:buSzPts val="700"/>
                        <a:buFont typeface="Arial"/>
                        <a:buNone/>
                      </a:pPr>
                      <a:r>
                        <a:rPr lang="en-GB" sz="700" u="none" cap="none" strike="noStrike">
                          <a:latin typeface="Lato"/>
                          <a:ea typeface="Lato"/>
                          <a:cs typeface="Lato"/>
                          <a:sym typeface="Lato"/>
                        </a:rPr>
                        <a:t>£7,185.80</a:t>
                      </a:r>
                      <a:endParaRPr sz="700" u="none" cap="none" strike="noStrike">
                        <a:latin typeface="Lato"/>
                        <a:ea typeface="Lato"/>
                        <a:cs typeface="Lato"/>
                        <a:sym typeface="Lato"/>
                      </a:endParaRPr>
                    </a:p>
                  </a:txBody>
                  <a:tcPr marT="91425" marB="91425" marR="91425" marL="91425">
                    <a:solidFill>
                      <a:schemeClr val="lt1"/>
                    </a:solidFill>
                  </a:tcPr>
                </a:tc>
              </a:tr>
              <a:tr h="265500">
                <a:tc>
                  <a:txBody>
                    <a:bodyPr/>
                    <a:lstStyle/>
                    <a:p>
                      <a:pPr indent="0" lvl="0" marL="0" marR="0" rtl="0" algn="l">
                        <a:lnSpc>
                          <a:spcPct val="100000"/>
                        </a:lnSpc>
                        <a:spcBef>
                          <a:spcPts val="0"/>
                        </a:spcBef>
                        <a:spcAft>
                          <a:spcPts val="0"/>
                        </a:spcAft>
                        <a:buClr>
                          <a:srgbClr val="000000"/>
                        </a:buClr>
                        <a:buSzPts val="700"/>
                        <a:buFont typeface="Arial"/>
                        <a:buNone/>
                      </a:pPr>
                      <a:r>
                        <a:rPr b="1" lang="en-GB" sz="700" u="none" cap="none" strike="noStrike">
                          <a:latin typeface="Lato"/>
                          <a:ea typeface="Lato"/>
                          <a:cs typeface="Lato"/>
                          <a:sym typeface="Lato"/>
                        </a:rPr>
                        <a:t>Pilot</a:t>
                      </a:r>
                      <a:endParaRPr b="1" sz="700" u="none" cap="none" strike="noStrike">
                        <a:latin typeface="Lato"/>
                        <a:ea typeface="Lato"/>
                        <a:cs typeface="Lato"/>
                        <a:sym typeface="Lato"/>
                      </a:endParaRPr>
                    </a:p>
                  </a:txBody>
                  <a:tcPr marT="91425" marB="91425" marR="91425" marL="91425">
                    <a:solidFill>
                      <a:schemeClr val="lt1"/>
                    </a:solidFill>
                  </a:tcPr>
                </a:tc>
                <a:tc>
                  <a:txBody>
                    <a:bodyPr/>
                    <a:lstStyle/>
                    <a:p>
                      <a:pPr indent="0" lvl="0" marL="0" marR="0" rtl="0" algn="l">
                        <a:lnSpc>
                          <a:spcPct val="100000"/>
                        </a:lnSpc>
                        <a:spcBef>
                          <a:spcPts val="0"/>
                        </a:spcBef>
                        <a:spcAft>
                          <a:spcPts val="0"/>
                        </a:spcAft>
                        <a:buClr>
                          <a:srgbClr val="000000"/>
                        </a:buClr>
                        <a:buSzPts val="700"/>
                        <a:buFont typeface="Arial"/>
                        <a:buNone/>
                      </a:pPr>
                      <a:r>
                        <a:rPr lang="en-GB" sz="700" u="none" cap="none" strike="noStrike">
                          <a:latin typeface="Lato"/>
                          <a:ea typeface="Lato"/>
                          <a:cs typeface="Lato"/>
                          <a:sym typeface="Lato"/>
                        </a:rPr>
                        <a:t>£8,471.40</a:t>
                      </a:r>
                      <a:endParaRPr sz="700" u="none" cap="none" strike="noStrike">
                        <a:latin typeface="Lato"/>
                        <a:ea typeface="Lato"/>
                        <a:cs typeface="Lato"/>
                        <a:sym typeface="Lato"/>
                      </a:endParaRPr>
                    </a:p>
                  </a:txBody>
                  <a:tcPr marT="91425" marB="91425" marR="91425" marL="91425">
                    <a:solidFill>
                      <a:schemeClr val="lt1"/>
                    </a:solidFill>
                  </a:tcPr>
                </a:tc>
              </a:tr>
              <a:tr h="265500">
                <a:tc>
                  <a:txBody>
                    <a:bodyPr/>
                    <a:lstStyle/>
                    <a:p>
                      <a:pPr indent="0" lvl="0" marL="0" marR="0" rtl="0" algn="l">
                        <a:lnSpc>
                          <a:spcPct val="100000"/>
                        </a:lnSpc>
                        <a:spcBef>
                          <a:spcPts val="0"/>
                        </a:spcBef>
                        <a:spcAft>
                          <a:spcPts val="0"/>
                        </a:spcAft>
                        <a:buClr>
                          <a:srgbClr val="000000"/>
                        </a:buClr>
                        <a:buSzPts val="700"/>
                        <a:buFont typeface="Arial"/>
                        <a:buNone/>
                      </a:pPr>
                      <a:r>
                        <a:rPr b="1" lang="en-GB" sz="700" u="none" cap="none" strike="noStrike">
                          <a:latin typeface="Lato"/>
                          <a:ea typeface="Lato"/>
                          <a:cs typeface="Lato"/>
                          <a:sym typeface="Lato"/>
                        </a:rPr>
                        <a:t>Private doctor</a:t>
                      </a:r>
                      <a:endParaRPr b="1" sz="700" u="none" cap="none" strike="noStrike">
                        <a:latin typeface="Lato"/>
                        <a:ea typeface="Lato"/>
                        <a:cs typeface="Lato"/>
                        <a:sym typeface="Lato"/>
                      </a:endParaRPr>
                    </a:p>
                  </a:txBody>
                  <a:tcPr marT="91425" marB="91425" marR="91425" marL="91425">
                    <a:solidFill>
                      <a:schemeClr val="lt1"/>
                    </a:solidFill>
                  </a:tcPr>
                </a:tc>
                <a:tc>
                  <a:txBody>
                    <a:bodyPr/>
                    <a:lstStyle/>
                    <a:p>
                      <a:pPr indent="0" lvl="0" marL="0" marR="0" rtl="0" algn="l">
                        <a:lnSpc>
                          <a:spcPct val="100000"/>
                        </a:lnSpc>
                        <a:spcBef>
                          <a:spcPts val="0"/>
                        </a:spcBef>
                        <a:spcAft>
                          <a:spcPts val="0"/>
                        </a:spcAft>
                        <a:buClr>
                          <a:srgbClr val="000000"/>
                        </a:buClr>
                        <a:buSzPts val="700"/>
                        <a:buFont typeface="Arial"/>
                        <a:buNone/>
                      </a:pPr>
                      <a:r>
                        <a:rPr lang="en-GB" sz="700" u="none" cap="none" strike="noStrike">
                          <a:latin typeface="Lato"/>
                          <a:ea typeface="Lato"/>
                          <a:cs typeface="Lato"/>
                          <a:sym typeface="Lato"/>
                        </a:rPr>
                        <a:t>£15,391.40</a:t>
                      </a:r>
                      <a:endParaRPr sz="700" u="none" cap="none" strike="noStrike">
                        <a:latin typeface="Lato"/>
                        <a:ea typeface="Lato"/>
                        <a:cs typeface="Lato"/>
                        <a:sym typeface="Lato"/>
                      </a:endParaRPr>
                    </a:p>
                  </a:txBody>
                  <a:tcPr marT="91425" marB="91425" marR="91425" marL="91425">
                    <a:solidFill>
                      <a:schemeClr val="lt1"/>
                    </a:solidFill>
                  </a:tcPr>
                </a:tc>
              </a:tr>
              <a:tr h="265500">
                <a:tc>
                  <a:txBody>
                    <a:bodyPr/>
                    <a:lstStyle/>
                    <a:p>
                      <a:pPr indent="0" lvl="0" marL="0" marR="0" rtl="0" algn="l">
                        <a:lnSpc>
                          <a:spcPct val="100000"/>
                        </a:lnSpc>
                        <a:spcBef>
                          <a:spcPts val="0"/>
                        </a:spcBef>
                        <a:spcAft>
                          <a:spcPts val="0"/>
                        </a:spcAft>
                        <a:buClr>
                          <a:srgbClr val="000000"/>
                        </a:buClr>
                        <a:buSzPts val="700"/>
                        <a:buFont typeface="Arial"/>
                        <a:buNone/>
                      </a:pPr>
                      <a:r>
                        <a:rPr b="1" lang="en-GB" sz="700" u="none" cap="none" strike="noStrike">
                          <a:latin typeface="Lato"/>
                          <a:ea typeface="Lato"/>
                          <a:cs typeface="Lato"/>
                          <a:sym typeface="Lato"/>
                        </a:rPr>
                        <a:t>Head of software engineers</a:t>
                      </a:r>
                      <a:endParaRPr b="1" sz="700" u="none" cap="none" strike="noStrike">
                        <a:latin typeface="Lato"/>
                        <a:ea typeface="Lato"/>
                        <a:cs typeface="Lato"/>
                        <a:sym typeface="Lato"/>
                      </a:endParaRPr>
                    </a:p>
                  </a:txBody>
                  <a:tcPr marT="91425" marB="91425" marR="91425" marL="91425">
                    <a:solidFill>
                      <a:schemeClr val="lt1"/>
                    </a:solidFill>
                  </a:tcPr>
                </a:tc>
                <a:tc>
                  <a:txBody>
                    <a:bodyPr/>
                    <a:lstStyle/>
                    <a:p>
                      <a:pPr indent="0" lvl="0" marL="0" marR="0" rtl="0" algn="l">
                        <a:lnSpc>
                          <a:spcPct val="100000"/>
                        </a:lnSpc>
                        <a:spcBef>
                          <a:spcPts val="0"/>
                        </a:spcBef>
                        <a:spcAft>
                          <a:spcPts val="0"/>
                        </a:spcAft>
                        <a:buClr>
                          <a:srgbClr val="000000"/>
                        </a:buClr>
                        <a:buSzPts val="700"/>
                        <a:buFont typeface="Arial"/>
                        <a:buNone/>
                      </a:pPr>
                      <a:r>
                        <a:rPr lang="en-GB" sz="700" u="none" cap="none" strike="noStrike">
                          <a:latin typeface="Lato"/>
                          <a:ea typeface="Lato"/>
                          <a:cs typeface="Lato"/>
                          <a:sym typeface="Lato"/>
                        </a:rPr>
                        <a:t>£26,631.40</a:t>
                      </a:r>
                      <a:endParaRPr sz="700" u="none" cap="none" strike="noStrike">
                        <a:latin typeface="Lato"/>
                        <a:ea typeface="Lato"/>
                        <a:cs typeface="Lato"/>
                        <a:sym typeface="Lato"/>
                      </a:endParaRPr>
                    </a:p>
                  </a:txBody>
                  <a:tcPr marT="91425" marB="91425" marR="91425" marL="91425">
                    <a:solidFill>
                      <a:schemeClr val="lt1"/>
                    </a:solidFill>
                  </a:tcPr>
                </a:tc>
              </a:tr>
              <a:tr h="265500">
                <a:tc>
                  <a:txBody>
                    <a:bodyPr/>
                    <a:lstStyle/>
                    <a:p>
                      <a:pPr indent="0" lvl="0" marL="0" marR="0" rtl="0" algn="l">
                        <a:lnSpc>
                          <a:spcPct val="100000"/>
                        </a:lnSpc>
                        <a:spcBef>
                          <a:spcPts val="0"/>
                        </a:spcBef>
                        <a:spcAft>
                          <a:spcPts val="0"/>
                        </a:spcAft>
                        <a:buClr>
                          <a:srgbClr val="000000"/>
                        </a:buClr>
                        <a:buSzPts val="700"/>
                        <a:buFont typeface="Arial"/>
                        <a:buNone/>
                      </a:pPr>
                      <a:r>
                        <a:rPr b="1" lang="en-GB" sz="700" u="none" cap="none" strike="noStrike">
                          <a:latin typeface="Lato"/>
                          <a:ea typeface="Lato"/>
                          <a:cs typeface="Lato"/>
                          <a:sym typeface="Lato"/>
                        </a:rPr>
                        <a:t>Estate agent</a:t>
                      </a:r>
                      <a:endParaRPr b="1" sz="700" u="none" cap="none" strike="noStrike">
                        <a:latin typeface="Lato"/>
                        <a:ea typeface="Lato"/>
                        <a:cs typeface="Lato"/>
                        <a:sym typeface="Lato"/>
                      </a:endParaRPr>
                    </a:p>
                  </a:txBody>
                  <a:tcPr marT="91425" marB="91425" marR="91425" marL="91425">
                    <a:solidFill>
                      <a:schemeClr val="lt1"/>
                    </a:solidFill>
                  </a:tcPr>
                </a:tc>
                <a:tc>
                  <a:txBody>
                    <a:bodyPr/>
                    <a:lstStyle/>
                    <a:p>
                      <a:pPr indent="0" lvl="0" marL="0" marR="0" rtl="0" algn="l">
                        <a:lnSpc>
                          <a:spcPct val="100000"/>
                        </a:lnSpc>
                        <a:spcBef>
                          <a:spcPts val="0"/>
                        </a:spcBef>
                        <a:spcAft>
                          <a:spcPts val="0"/>
                        </a:spcAft>
                        <a:buClr>
                          <a:srgbClr val="000000"/>
                        </a:buClr>
                        <a:buSzPts val="700"/>
                        <a:buFont typeface="Arial"/>
                        <a:buNone/>
                      </a:pPr>
                      <a:r>
                        <a:rPr lang="en-GB" sz="700" u="none" cap="none" strike="noStrike">
                          <a:latin typeface="Lato"/>
                          <a:ea typeface="Lato"/>
                          <a:cs typeface="Lato"/>
                          <a:sym typeface="Lato"/>
                        </a:rPr>
                        <a:t>£2,573.80 (£214.50 per month)</a:t>
                      </a:r>
                      <a:endParaRPr sz="700" u="none" cap="none" strike="noStrike">
                        <a:latin typeface="Lato"/>
                        <a:ea typeface="Lato"/>
                        <a:cs typeface="Lato"/>
                        <a:sym typeface="Lato"/>
                      </a:endParaRPr>
                    </a:p>
                  </a:txBody>
                  <a:tcPr marT="91425" marB="91425" marR="91425" marL="91425">
                    <a:solidFill>
                      <a:schemeClr val="lt1"/>
                    </a:solidFill>
                  </a:tcPr>
                </a:tc>
              </a:tr>
            </a:tbl>
          </a:graphicData>
        </a:graphic>
      </p:graphicFrame>
      <p:pic>
        <p:nvPicPr>
          <p:cNvPr id="817" name="Google Shape;817;g1a5db231f5e_1_886"/>
          <p:cNvPicPr preferRelativeResize="0"/>
          <p:nvPr/>
        </p:nvPicPr>
        <p:blipFill rotWithShape="1">
          <a:blip r:embed="rId3">
            <a:alphaModFix/>
          </a:blip>
          <a:srcRect b="0" l="0" r="0" t="0"/>
          <a:stretch/>
        </p:blipFill>
        <p:spPr>
          <a:xfrm>
            <a:off x="181025" y="1653250"/>
            <a:ext cx="4828351" cy="2667000"/>
          </a:xfrm>
          <a:prstGeom prst="rect">
            <a:avLst/>
          </a:prstGeom>
          <a:noFill/>
          <a:ln cap="flat" cmpd="sng" w="28575">
            <a:solidFill>
              <a:schemeClr val="accent2"/>
            </a:solidFill>
            <a:prstDash val="solid"/>
            <a:round/>
            <a:headEnd len="sm" w="sm" type="none"/>
            <a:tailEnd len="sm" w="sm" type="none"/>
          </a:ln>
        </p:spPr>
      </p:pic>
      <p:sp>
        <p:nvSpPr>
          <p:cNvPr id="818" name="Google Shape;818;g1a5db231f5e_1_886"/>
          <p:cNvSpPr txBox="1"/>
          <p:nvPr/>
        </p:nvSpPr>
        <p:spPr>
          <a:xfrm>
            <a:off x="77225" y="4883650"/>
            <a:ext cx="47109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GB" sz="800" u="none" cap="none" strike="noStrike">
                <a:solidFill>
                  <a:schemeClr val="lt1"/>
                </a:solidFill>
                <a:latin typeface="Lato"/>
                <a:ea typeface="Lato"/>
                <a:cs typeface="Lato"/>
                <a:sym typeface="Lato"/>
              </a:rPr>
              <a:t>Please note: tax bands are changing from April 2023 and will be reflected in FLIC materials.</a:t>
            </a:r>
            <a:endParaRPr b="0" i="0" sz="800" u="none" cap="none" strike="noStrike">
              <a:solidFill>
                <a:schemeClr val="lt1"/>
              </a:solidFill>
              <a:latin typeface="Lato"/>
              <a:ea typeface="Lato"/>
              <a:cs typeface="Lato"/>
              <a:sym typeface="Lato"/>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sp>
        <p:nvSpPr>
          <p:cNvPr id="823" name="Google Shape;823;g1a5db231f5e_1_896"/>
          <p:cNvSpPr txBox="1"/>
          <p:nvPr/>
        </p:nvSpPr>
        <p:spPr>
          <a:xfrm>
            <a:off x="901475" y="1401525"/>
            <a:ext cx="7661100" cy="7695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0000"/>
              </a:lnSpc>
              <a:spcBef>
                <a:spcPts val="0"/>
              </a:spcBef>
              <a:spcAft>
                <a:spcPts val="0"/>
              </a:spcAft>
              <a:buClr>
                <a:schemeClr val="dk1"/>
              </a:buClr>
              <a:buSzPts val="1600"/>
              <a:buFont typeface="Lato"/>
              <a:buAutoNum type="arabicPeriod"/>
            </a:pPr>
            <a:r>
              <a:rPr b="1" i="0" lang="en-GB" sz="1600" u="none" cap="none" strike="noStrike">
                <a:solidFill>
                  <a:schemeClr val="dk1"/>
                </a:solidFill>
                <a:latin typeface="Lato"/>
                <a:ea typeface="Lato"/>
                <a:cs typeface="Lato"/>
                <a:sym typeface="Lato"/>
              </a:rPr>
              <a:t>Who is in charge of collecting tax for the whole country?</a:t>
            </a:r>
            <a:endParaRPr b="0" i="0" sz="22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b="0" i="0" sz="2200" u="none" cap="none" strike="noStrike">
              <a:solidFill>
                <a:schemeClr val="dk1"/>
              </a:solidFill>
              <a:latin typeface="Lato"/>
              <a:ea typeface="Lato"/>
              <a:cs typeface="Lato"/>
              <a:sym typeface="Lato"/>
            </a:endParaRPr>
          </a:p>
        </p:txBody>
      </p:sp>
      <p:sp>
        <p:nvSpPr>
          <p:cNvPr id="824" name="Google Shape;824;g1a5db231f5e_1_896"/>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rgbClr val="FF8022"/>
                </a:solidFill>
                <a:latin typeface="Lato"/>
                <a:ea typeface="Lato"/>
                <a:cs typeface="Lato"/>
                <a:sym typeface="Lato"/>
              </a:rPr>
              <a:t>Multiple choice Q1</a:t>
            </a:r>
            <a:endParaRPr b="1" i="0" sz="2900" u="none" cap="none" strike="noStrike">
              <a:solidFill>
                <a:srgbClr val="000000"/>
              </a:solidFill>
              <a:latin typeface="Lato"/>
              <a:ea typeface="Lato"/>
              <a:cs typeface="Lato"/>
              <a:sym typeface="Lato"/>
            </a:endParaRPr>
          </a:p>
        </p:txBody>
      </p:sp>
      <p:sp>
        <p:nvSpPr>
          <p:cNvPr id="825" name="Google Shape;825;g1a5db231f5e_1_896"/>
          <p:cNvSpPr txBox="1"/>
          <p:nvPr>
            <p:ph idx="12" type="sldNum"/>
          </p:nvPr>
        </p:nvSpPr>
        <p:spPr>
          <a:xfrm>
            <a:off x="8670295" y="399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graphicFrame>
        <p:nvGraphicFramePr>
          <p:cNvPr id="826" name="Google Shape;826;g1a5db231f5e_1_896"/>
          <p:cNvGraphicFramePr/>
          <p:nvPr/>
        </p:nvGraphicFramePr>
        <p:xfrm>
          <a:off x="952500" y="2038350"/>
          <a:ext cx="3000000" cy="3000000"/>
        </p:xfrm>
        <a:graphic>
          <a:graphicData uri="http://schemas.openxmlformats.org/drawingml/2006/table">
            <a:tbl>
              <a:tblPr>
                <a:noFill/>
                <a:tableStyleId>{CA21E993-05B6-4D26-9C55-1D8316C9B291}</a:tableStyleId>
              </a:tblPr>
              <a:tblGrid>
                <a:gridCol w="2413000"/>
                <a:gridCol w="2413000"/>
                <a:gridCol w="2413000"/>
              </a:tblGrid>
              <a:tr h="381000">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1"/>
                          </a:solidFill>
                          <a:latin typeface="Lato"/>
                          <a:ea typeface="Lato"/>
                          <a:cs typeface="Lato"/>
                          <a:sym typeface="Lato"/>
                        </a:rPr>
                        <a:t>A</a:t>
                      </a:r>
                      <a:endParaRPr b="1" sz="22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1"/>
                          </a:solidFill>
                          <a:latin typeface="Lato"/>
                          <a:ea typeface="Lato"/>
                          <a:cs typeface="Lato"/>
                          <a:sym typeface="Lato"/>
                        </a:rPr>
                        <a:t>B</a:t>
                      </a:r>
                      <a:endParaRPr b="1" sz="22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1"/>
                          </a:solidFill>
                          <a:latin typeface="Lato"/>
                          <a:ea typeface="Lato"/>
                          <a:cs typeface="Lato"/>
                          <a:sym typeface="Lato"/>
                        </a:rPr>
                        <a:t>C</a:t>
                      </a:r>
                      <a:endParaRPr b="1" sz="22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r>
              <a:tr h="381000">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dk1"/>
                          </a:solidFill>
                          <a:latin typeface="Lato"/>
                          <a:ea typeface="Lato"/>
                          <a:cs typeface="Lato"/>
                          <a:sym typeface="Lato"/>
                        </a:rPr>
                        <a:t>HMRC (His Majesty’s Revenue and Customs)</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dk1"/>
                          </a:solidFill>
                          <a:latin typeface="Lato"/>
                          <a:ea typeface="Lato"/>
                          <a:cs typeface="Lato"/>
                          <a:sym typeface="Lato"/>
                        </a:rPr>
                        <a:t>Local councils</a:t>
                      </a:r>
                      <a:endParaRPr b="1" sz="16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The Chancellor of the Exchequer</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sp>
        <p:nvSpPr>
          <p:cNvPr id="831" name="Google Shape;831;g1a5db231f5e_1_903"/>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rgbClr val="FF8022"/>
                </a:solidFill>
                <a:latin typeface="Lato"/>
                <a:ea typeface="Lato"/>
                <a:cs typeface="Lato"/>
                <a:sym typeface="Lato"/>
              </a:rPr>
              <a:t>Multiple choice Q1 </a:t>
            </a:r>
            <a:endParaRPr b="1" i="0" sz="2900" u="none" cap="none" strike="noStrike">
              <a:solidFill>
                <a:srgbClr val="000000"/>
              </a:solidFill>
              <a:latin typeface="Lato"/>
              <a:ea typeface="Lato"/>
              <a:cs typeface="Lato"/>
              <a:sym typeface="Lato"/>
            </a:endParaRPr>
          </a:p>
        </p:txBody>
      </p:sp>
      <p:sp>
        <p:nvSpPr>
          <p:cNvPr id="832" name="Google Shape;832;g1a5db231f5e_1_903"/>
          <p:cNvSpPr txBox="1"/>
          <p:nvPr>
            <p:ph idx="12" type="sldNum"/>
          </p:nvPr>
        </p:nvSpPr>
        <p:spPr>
          <a:xfrm>
            <a:off x="8670295" y="399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fld id="{00000000-1234-1234-1234-123412341234}" type="slidenum">
              <a:rPr lang="en-GB"/>
              <a:t>‹#›</a:t>
            </a:fld>
            <a:endParaRPr/>
          </a:p>
        </p:txBody>
      </p:sp>
      <p:graphicFrame>
        <p:nvGraphicFramePr>
          <p:cNvPr id="833" name="Google Shape;833;g1a5db231f5e_1_903"/>
          <p:cNvGraphicFramePr/>
          <p:nvPr/>
        </p:nvGraphicFramePr>
        <p:xfrm>
          <a:off x="952500" y="2038350"/>
          <a:ext cx="3000000" cy="3000000"/>
        </p:xfrm>
        <a:graphic>
          <a:graphicData uri="http://schemas.openxmlformats.org/drawingml/2006/table">
            <a:tbl>
              <a:tblPr>
                <a:noFill/>
                <a:tableStyleId>{CA21E993-05B6-4D26-9C55-1D8316C9B291}</a:tableStyleId>
              </a:tblPr>
              <a:tblGrid>
                <a:gridCol w="2413000"/>
                <a:gridCol w="2413000"/>
                <a:gridCol w="2413000"/>
              </a:tblGrid>
              <a:tr h="381000">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2"/>
                          </a:solidFill>
                          <a:latin typeface="Lato"/>
                          <a:ea typeface="Lato"/>
                          <a:cs typeface="Lato"/>
                          <a:sym typeface="Lato"/>
                        </a:rPr>
                        <a:t>A</a:t>
                      </a:r>
                      <a:endParaRPr b="1" sz="2200" u="none" cap="none" strike="noStrike">
                        <a:solidFill>
                          <a:schemeClr val="dk2"/>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00FF00"/>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2"/>
                          </a:solidFill>
                          <a:latin typeface="Lato"/>
                          <a:ea typeface="Lato"/>
                          <a:cs typeface="Lato"/>
                          <a:sym typeface="Lato"/>
                        </a:rPr>
                        <a:t>B</a:t>
                      </a:r>
                      <a:endParaRPr b="1" sz="2200" u="none" cap="none" strike="noStrike">
                        <a:solidFill>
                          <a:schemeClr val="dk2"/>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F0000"/>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2"/>
                          </a:solidFill>
                          <a:latin typeface="Lato"/>
                          <a:ea typeface="Lato"/>
                          <a:cs typeface="Lato"/>
                          <a:sym typeface="Lato"/>
                        </a:rPr>
                        <a:t>C</a:t>
                      </a:r>
                      <a:endParaRPr b="1" sz="2200" u="none" cap="none" strike="noStrike">
                        <a:solidFill>
                          <a:schemeClr val="dk2"/>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F0000"/>
                    </a:solidFill>
                  </a:tcPr>
                </a:tc>
              </a:tr>
              <a:tr h="381000">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dk1"/>
                          </a:solidFill>
                          <a:latin typeface="Lato"/>
                          <a:ea typeface="Lato"/>
                          <a:cs typeface="Lato"/>
                          <a:sym typeface="Lato"/>
                        </a:rPr>
                        <a:t>HMRC (His Majesty’s Revenue and Customs)</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dk1"/>
                          </a:solidFill>
                          <a:latin typeface="Lato"/>
                          <a:ea typeface="Lato"/>
                          <a:cs typeface="Lato"/>
                          <a:sym typeface="Lato"/>
                        </a:rPr>
                        <a:t>Local councils</a:t>
                      </a:r>
                      <a:endParaRPr b="1" sz="16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The Chancellor of the Exchequer</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r>
            </a:tbl>
          </a:graphicData>
        </a:graphic>
      </p:graphicFrame>
      <p:sp>
        <p:nvSpPr>
          <p:cNvPr id="834" name="Google Shape;834;g1a5db231f5e_1_903"/>
          <p:cNvSpPr txBox="1"/>
          <p:nvPr/>
        </p:nvSpPr>
        <p:spPr>
          <a:xfrm>
            <a:off x="901475" y="1401525"/>
            <a:ext cx="7661100" cy="7695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0000"/>
              </a:lnSpc>
              <a:spcBef>
                <a:spcPts val="0"/>
              </a:spcBef>
              <a:spcAft>
                <a:spcPts val="0"/>
              </a:spcAft>
              <a:buClr>
                <a:schemeClr val="dk1"/>
              </a:buClr>
              <a:buSzPts val="1600"/>
              <a:buFont typeface="Lato"/>
              <a:buAutoNum type="arabicPeriod"/>
            </a:pPr>
            <a:r>
              <a:rPr b="1" i="0" lang="en-GB" sz="1600" u="none" cap="none" strike="noStrike">
                <a:solidFill>
                  <a:schemeClr val="dk1"/>
                </a:solidFill>
                <a:latin typeface="Lato"/>
                <a:ea typeface="Lato"/>
                <a:cs typeface="Lato"/>
                <a:sym typeface="Lato"/>
              </a:rPr>
              <a:t>Who is in charge of collecting tax for the whole country?</a:t>
            </a:r>
            <a:endParaRPr b="0" i="0" sz="22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b="0" i="0" sz="2200" u="none" cap="none" strike="noStrike">
              <a:solidFill>
                <a:schemeClr val="dk1"/>
              </a:solidFill>
              <a:latin typeface="Lato"/>
              <a:ea typeface="Lato"/>
              <a:cs typeface="Lato"/>
              <a:sym typeface="Lato"/>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sp>
        <p:nvSpPr>
          <p:cNvPr id="839" name="Google Shape;839;g1a5db231f5e_1_910"/>
          <p:cNvSpPr txBox="1"/>
          <p:nvPr/>
        </p:nvSpPr>
        <p:spPr>
          <a:xfrm>
            <a:off x="901475" y="1401525"/>
            <a:ext cx="76611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Lato"/>
                <a:ea typeface="Lato"/>
                <a:cs typeface="Lato"/>
                <a:sym typeface="Lato"/>
              </a:rPr>
              <a:t>2. In the UK income tax rates are progressive, meaning </a:t>
            </a:r>
            <a:endParaRPr b="0" i="0" sz="2200" u="none" cap="none" strike="noStrike">
              <a:solidFill>
                <a:schemeClr val="dk1"/>
              </a:solidFill>
              <a:latin typeface="Lato"/>
              <a:ea typeface="Lato"/>
              <a:cs typeface="Lato"/>
              <a:sym typeface="Lato"/>
            </a:endParaRPr>
          </a:p>
        </p:txBody>
      </p:sp>
      <p:sp>
        <p:nvSpPr>
          <p:cNvPr id="840" name="Google Shape;840;g1a5db231f5e_1_910"/>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rgbClr val="FF8022"/>
                </a:solidFill>
                <a:latin typeface="Lato"/>
                <a:ea typeface="Lato"/>
                <a:cs typeface="Lato"/>
                <a:sym typeface="Lato"/>
              </a:rPr>
              <a:t>Multiple choice Q2</a:t>
            </a:r>
            <a:endParaRPr b="1" i="0" sz="2900" u="none" cap="none" strike="noStrike">
              <a:solidFill>
                <a:srgbClr val="000000"/>
              </a:solidFill>
              <a:latin typeface="Lato"/>
              <a:ea typeface="Lato"/>
              <a:cs typeface="Lato"/>
              <a:sym typeface="Lato"/>
            </a:endParaRPr>
          </a:p>
        </p:txBody>
      </p:sp>
      <p:sp>
        <p:nvSpPr>
          <p:cNvPr id="841" name="Google Shape;841;g1a5db231f5e_1_910"/>
          <p:cNvSpPr txBox="1"/>
          <p:nvPr>
            <p:ph idx="12" type="sldNum"/>
          </p:nvPr>
        </p:nvSpPr>
        <p:spPr>
          <a:xfrm>
            <a:off x="8670295" y="399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fld id="{00000000-1234-1234-1234-123412341234}" type="slidenum">
              <a:rPr lang="en-GB"/>
              <a:t>‹#›</a:t>
            </a:fld>
            <a:endParaRPr/>
          </a:p>
        </p:txBody>
      </p:sp>
      <p:graphicFrame>
        <p:nvGraphicFramePr>
          <p:cNvPr id="842" name="Google Shape;842;g1a5db231f5e_1_910"/>
          <p:cNvGraphicFramePr/>
          <p:nvPr/>
        </p:nvGraphicFramePr>
        <p:xfrm>
          <a:off x="952500" y="2038350"/>
          <a:ext cx="3000000" cy="3000000"/>
        </p:xfrm>
        <a:graphic>
          <a:graphicData uri="http://schemas.openxmlformats.org/drawingml/2006/table">
            <a:tbl>
              <a:tblPr>
                <a:noFill/>
                <a:tableStyleId>{CA21E993-05B6-4D26-9C55-1D8316C9B291}</a:tableStyleId>
              </a:tblPr>
              <a:tblGrid>
                <a:gridCol w="2413000"/>
                <a:gridCol w="2413000"/>
                <a:gridCol w="2413000"/>
              </a:tblGrid>
              <a:tr h="381000">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1"/>
                          </a:solidFill>
                          <a:latin typeface="Lato"/>
                          <a:ea typeface="Lato"/>
                          <a:cs typeface="Lato"/>
                          <a:sym typeface="Lato"/>
                        </a:rPr>
                        <a:t>A</a:t>
                      </a:r>
                      <a:endParaRPr b="1" sz="22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1"/>
                          </a:solidFill>
                          <a:latin typeface="Lato"/>
                          <a:ea typeface="Lato"/>
                          <a:cs typeface="Lato"/>
                          <a:sym typeface="Lato"/>
                        </a:rPr>
                        <a:t>B</a:t>
                      </a:r>
                      <a:endParaRPr b="1" sz="22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1"/>
                          </a:solidFill>
                          <a:latin typeface="Lato"/>
                          <a:ea typeface="Lato"/>
                          <a:cs typeface="Lato"/>
                          <a:sym typeface="Lato"/>
                        </a:rPr>
                        <a:t>C</a:t>
                      </a:r>
                      <a:endParaRPr b="1" sz="22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A person pays the same proportion of tax no matter how much they earn</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sz="14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The more someone earns, the less income tax they pay</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sz="14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The more someone earns, the more they pay </a:t>
                      </a:r>
                      <a:endParaRPr b="1" sz="14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29" name="Shape 329"/>
        <p:cNvGrpSpPr/>
        <p:nvPr/>
      </p:nvGrpSpPr>
      <p:grpSpPr>
        <a:xfrm>
          <a:off x="0" y="0"/>
          <a:ext cx="0" cy="0"/>
          <a:chOff x="0" y="0"/>
          <a:chExt cx="0" cy="0"/>
        </a:xfrm>
      </p:grpSpPr>
      <p:sp>
        <p:nvSpPr>
          <p:cNvPr id="330" name="Google Shape;330;g1a5db231f5e_1_538"/>
          <p:cNvSpPr txBox="1"/>
          <p:nvPr/>
        </p:nvSpPr>
        <p:spPr>
          <a:xfrm>
            <a:off x="0" y="1574250"/>
            <a:ext cx="9144000" cy="16761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8000"/>
              <a:buFont typeface="Arial"/>
              <a:buNone/>
            </a:pPr>
            <a:r>
              <a:rPr b="0" i="0" lang="en-GB" sz="2400" u="none" cap="none" strike="noStrike">
                <a:solidFill>
                  <a:srgbClr val="FFFFFF"/>
                </a:solidFill>
                <a:latin typeface="Lato"/>
                <a:ea typeface="Lato"/>
                <a:cs typeface="Lato"/>
                <a:sym typeface="Lato"/>
              </a:rPr>
              <a:t>Session 1:</a:t>
            </a:r>
            <a:endParaRPr b="0" i="0" sz="2400" u="none" cap="none" strike="noStrike">
              <a:solidFill>
                <a:srgbClr val="FFFFFF"/>
              </a:solidFill>
              <a:latin typeface="Lato"/>
              <a:ea typeface="Lato"/>
              <a:cs typeface="Lato"/>
              <a:sym typeface="Lato"/>
            </a:endParaRPr>
          </a:p>
          <a:p>
            <a:pPr indent="0" lvl="0" marL="0" marR="0" rtl="0" algn="ctr">
              <a:lnSpc>
                <a:spcPct val="90000"/>
              </a:lnSpc>
              <a:spcBef>
                <a:spcPts val="0"/>
              </a:spcBef>
              <a:spcAft>
                <a:spcPts val="0"/>
              </a:spcAft>
              <a:buClr>
                <a:srgbClr val="000000"/>
              </a:buClr>
              <a:buSzPts val="8000"/>
              <a:buFont typeface="Arial"/>
              <a:buNone/>
            </a:pPr>
            <a:r>
              <a:rPr b="1" i="0" lang="en-GB" sz="4800" u="none" cap="none" strike="noStrike">
                <a:solidFill>
                  <a:srgbClr val="FFFFFF"/>
                </a:solidFill>
                <a:latin typeface="Lato Black"/>
                <a:ea typeface="Lato Black"/>
                <a:cs typeface="Lato Black"/>
                <a:sym typeface="Lato Black"/>
              </a:rPr>
              <a:t>Take home pay</a:t>
            </a:r>
            <a:endParaRPr b="1" i="0" sz="4800" u="none" cap="none" strike="noStrike">
              <a:solidFill>
                <a:srgbClr val="FFFFFF"/>
              </a:solidFill>
              <a:latin typeface="Lato Black"/>
              <a:ea typeface="Lato Black"/>
              <a:cs typeface="Lato Black"/>
              <a:sym typeface="Lato Black"/>
            </a:endParaRPr>
          </a:p>
          <a:p>
            <a:pPr indent="0" lvl="0" marL="0" marR="0" rtl="0" algn="ctr">
              <a:lnSpc>
                <a:spcPct val="90000"/>
              </a:lnSpc>
              <a:spcBef>
                <a:spcPts val="0"/>
              </a:spcBef>
              <a:spcAft>
                <a:spcPts val="0"/>
              </a:spcAft>
              <a:buClr>
                <a:srgbClr val="000000"/>
              </a:buClr>
              <a:buSzPts val="8000"/>
              <a:buFont typeface="Arial"/>
              <a:buNone/>
            </a:pPr>
            <a:r>
              <a:rPr b="0" i="0" lang="en-GB" sz="2900" u="none" cap="none" strike="noStrike">
                <a:solidFill>
                  <a:srgbClr val="FFFFFF"/>
                </a:solidFill>
                <a:latin typeface="Lato"/>
                <a:ea typeface="Lato"/>
                <a:cs typeface="Lato"/>
                <a:sym typeface="Lato"/>
              </a:rPr>
              <a:t>Taxes and deductions</a:t>
            </a:r>
            <a:endParaRPr b="0" i="0" sz="2900" u="none" cap="none" strike="noStrike">
              <a:solidFill>
                <a:srgbClr val="FFFFFF"/>
              </a:solidFill>
              <a:latin typeface="Lato"/>
              <a:ea typeface="Lato"/>
              <a:cs typeface="Lato"/>
              <a:sym typeface="Lato"/>
            </a:endParaRPr>
          </a:p>
        </p:txBody>
      </p:sp>
      <p:sp>
        <p:nvSpPr>
          <p:cNvPr id="331" name="Google Shape;331;g1a5db231f5e_1_538"/>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Clr>
                <a:srgbClr val="000000"/>
              </a:buClr>
              <a:buSzPts val="250"/>
              <a:buFont typeface="Arial"/>
              <a:buNone/>
            </a:pPr>
            <a:r>
              <a:rPr lang="en-GB" sz="1400"/>
              <a:t>   </a:t>
            </a:r>
            <a:fld id="{00000000-1234-1234-1234-123412341234}" type="slidenum">
              <a:rPr lang="en-GB" sz="1400"/>
              <a:t>‹#›</a:t>
            </a:fld>
            <a:endParaRPr sz="14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g1a5db231f5e_1_917"/>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rgbClr val="FF8022"/>
                </a:solidFill>
                <a:latin typeface="Lato"/>
                <a:ea typeface="Lato"/>
                <a:cs typeface="Lato"/>
                <a:sym typeface="Lato"/>
              </a:rPr>
              <a:t>Multiple choice Q2</a:t>
            </a:r>
            <a:endParaRPr b="1" i="0" sz="2900" u="none" cap="none" strike="noStrike">
              <a:solidFill>
                <a:srgbClr val="000000"/>
              </a:solidFill>
              <a:latin typeface="Lato"/>
              <a:ea typeface="Lato"/>
              <a:cs typeface="Lato"/>
              <a:sym typeface="Lato"/>
            </a:endParaRPr>
          </a:p>
        </p:txBody>
      </p:sp>
      <p:sp>
        <p:nvSpPr>
          <p:cNvPr id="848" name="Google Shape;848;g1a5db231f5e_1_917"/>
          <p:cNvSpPr txBox="1"/>
          <p:nvPr>
            <p:ph idx="12" type="sldNum"/>
          </p:nvPr>
        </p:nvSpPr>
        <p:spPr>
          <a:xfrm>
            <a:off x="8670295" y="399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fld id="{00000000-1234-1234-1234-123412341234}" type="slidenum">
              <a:rPr lang="en-GB"/>
              <a:t>‹#›</a:t>
            </a:fld>
            <a:endParaRPr/>
          </a:p>
        </p:txBody>
      </p:sp>
      <p:graphicFrame>
        <p:nvGraphicFramePr>
          <p:cNvPr id="849" name="Google Shape;849;g1a5db231f5e_1_917"/>
          <p:cNvGraphicFramePr/>
          <p:nvPr/>
        </p:nvGraphicFramePr>
        <p:xfrm>
          <a:off x="952500" y="2038350"/>
          <a:ext cx="3000000" cy="3000000"/>
        </p:xfrm>
        <a:graphic>
          <a:graphicData uri="http://schemas.openxmlformats.org/drawingml/2006/table">
            <a:tbl>
              <a:tblPr>
                <a:noFill/>
                <a:tableStyleId>{CA21E993-05B6-4D26-9C55-1D8316C9B291}</a:tableStyleId>
              </a:tblPr>
              <a:tblGrid>
                <a:gridCol w="2413000"/>
                <a:gridCol w="2413000"/>
                <a:gridCol w="2413000"/>
              </a:tblGrid>
              <a:tr h="381000">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2"/>
                          </a:solidFill>
                          <a:latin typeface="Lato"/>
                          <a:ea typeface="Lato"/>
                          <a:cs typeface="Lato"/>
                          <a:sym typeface="Lato"/>
                        </a:rPr>
                        <a:t>A</a:t>
                      </a:r>
                      <a:endParaRPr b="1" sz="2200" u="none" cap="none" strike="noStrike">
                        <a:solidFill>
                          <a:schemeClr val="dk2"/>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F0000"/>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2"/>
                          </a:solidFill>
                          <a:latin typeface="Lato"/>
                          <a:ea typeface="Lato"/>
                          <a:cs typeface="Lato"/>
                          <a:sym typeface="Lato"/>
                        </a:rPr>
                        <a:t>B</a:t>
                      </a:r>
                      <a:endParaRPr b="1" sz="2200" u="none" cap="none" strike="noStrike">
                        <a:solidFill>
                          <a:schemeClr val="dk2"/>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F0000"/>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2"/>
                          </a:solidFill>
                          <a:latin typeface="Lato"/>
                          <a:ea typeface="Lato"/>
                          <a:cs typeface="Lato"/>
                          <a:sym typeface="Lato"/>
                        </a:rPr>
                        <a:t>C</a:t>
                      </a:r>
                      <a:endParaRPr b="1" sz="2200" u="none" cap="none" strike="noStrike">
                        <a:solidFill>
                          <a:schemeClr val="dk2"/>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00FF00"/>
                    </a:solidFill>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A person pays the same proportion of tax no matter how much they earn</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The more someone earns, the less income tax they pay</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The more someone earns, the more they pay</a:t>
                      </a:r>
                      <a:endParaRPr b="1" sz="16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r>
            </a:tbl>
          </a:graphicData>
        </a:graphic>
      </p:graphicFrame>
      <p:sp>
        <p:nvSpPr>
          <p:cNvPr id="850" name="Google Shape;850;g1a5db231f5e_1_917"/>
          <p:cNvSpPr txBox="1"/>
          <p:nvPr/>
        </p:nvSpPr>
        <p:spPr>
          <a:xfrm>
            <a:off x="901475" y="1401525"/>
            <a:ext cx="76611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Lato"/>
                <a:ea typeface="Lato"/>
                <a:cs typeface="Lato"/>
                <a:sym typeface="Lato"/>
              </a:rPr>
              <a:t>2. In the UK income tax rates are progressive, meaning </a:t>
            </a:r>
            <a:endParaRPr b="0" i="0" sz="2200" u="none" cap="none" strike="noStrike">
              <a:solidFill>
                <a:schemeClr val="dk1"/>
              </a:solidFill>
              <a:latin typeface="Lato"/>
              <a:ea typeface="Lato"/>
              <a:cs typeface="Lato"/>
              <a:sym typeface="Lato"/>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sp>
        <p:nvSpPr>
          <p:cNvPr id="855" name="Google Shape;855;g1a5db231f5e_1_924"/>
          <p:cNvSpPr txBox="1"/>
          <p:nvPr/>
        </p:nvSpPr>
        <p:spPr>
          <a:xfrm>
            <a:off x="901475" y="1401525"/>
            <a:ext cx="76611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Lato"/>
                <a:ea typeface="Lato"/>
                <a:cs typeface="Lato"/>
                <a:sym typeface="Lato"/>
              </a:rPr>
              <a:t>3. If a person is self employed… </a:t>
            </a:r>
            <a:endParaRPr b="0" i="0" sz="2200" u="none" cap="none" strike="noStrike">
              <a:solidFill>
                <a:schemeClr val="dk1"/>
              </a:solidFill>
              <a:latin typeface="Lato"/>
              <a:ea typeface="Lato"/>
              <a:cs typeface="Lato"/>
              <a:sym typeface="Lato"/>
            </a:endParaRPr>
          </a:p>
        </p:txBody>
      </p:sp>
      <p:sp>
        <p:nvSpPr>
          <p:cNvPr id="856" name="Google Shape;856;g1a5db231f5e_1_924"/>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rgbClr val="FF8022"/>
                </a:solidFill>
                <a:latin typeface="Lato"/>
                <a:ea typeface="Lato"/>
                <a:cs typeface="Lato"/>
                <a:sym typeface="Lato"/>
              </a:rPr>
              <a:t>Multiple choice Q3</a:t>
            </a:r>
            <a:endParaRPr b="1" i="0" sz="2900" u="none" cap="none" strike="noStrike">
              <a:solidFill>
                <a:srgbClr val="000000"/>
              </a:solidFill>
              <a:latin typeface="Lato"/>
              <a:ea typeface="Lato"/>
              <a:cs typeface="Lato"/>
              <a:sym typeface="Lato"/>
            </a:endParaRPr>
          </a:p>
        </p:txBody>
      </p:sp>
      <p:sp>
        <p:nvSpPr>
          <p:cNvPr id="857" name="Google Shape;857;g1a5db231f5e_1_924"/>
          <p:cNvSpPr txBox="1"/>
          <p:nvPr>
            <p:ph idx="12" type="sldNum"/>
          </p:nvPr>
        </p:nvSpPr>
        <p:spPr>
          <a:xfrm>
            <a:off x="8670295" y="399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fld id="{00000000-1234-1234-1234-123412341234}" type="slidenum">
              <a:rPr lang="en-GB"/>
              <a:t>‹#›</a:t>
            </a:fld>
            <a:endParaRPr/>
          </a:p>
        </p:txBody>
      </p:sp>
      <p:graphicFrame>
        <p:nvGraphicFramePr>
          <p:cNvPr id="858" name="Google Shape;858;g1a5db231f5e_1_924"/>
          <p:cNvGraphicFramePr/>
          <p:nvPr/>
        </p:nvGraphicFramePr>
        <p:xfrm>
          <a:off x="952500" y="2038350"/>
          <a:ext cx="3000000" cy="3000000"/>
        </p:xfrm>
        <a:graphic>
          <a:graphicData uri="http://schemas.openxmlformats.org/drawingml/2006/table">
            <a:tbl>
              <a:tblPr>
                <a:noFill/>
                <a:tableStyleId>{CA21E993-05B6-4D26-9C55-1D8316C9B291}</a:tableStyleId>
              </a:tblPr>
              <a:tblGrid>
                <a:gridCol w="2413000"/>
                <a:gridCol w="2413000"/>
                <a:gridCol w="2413000"/>
              </a:tblGrid>
              <a:tr h="381000">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1"/>
                          </a:solidFill>
                          <a:latin typeface="Lato"/>
                          <a:ea typeface="Lato"/>
                          <a:cs typeface="Lato"/>
                          <a:sym typeface="Lato"/>
                        </a:rPr>
                        <a:t>A</a:t>
                      </a:r>
                      <a:endParaRPr b="1" sz="22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1"/>
                          </a:solidFill>
                          <a:latin typeface="Lato"/>
                          <a:ea typeface="Lato"/>
                          <a:cs typeface="Lato"/>
                          <a:sym typeface="Lato"/>
                        </a:rPr>
                        <a:t>B</a:t>
                      </a:r>
                      <a:endParaRPr b="1" sz="22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1"/>
                          </a:solidFill>
                          <a:latin typeface="Lato"/>
                          <a:ea typeface="Lato"/>
                          <a:cs typeface="Lato"/>
                          <a:sym typeface="Lato"/>
                        </a:rPr>
                        <a:t>C</a:t>
                      </a:r>
                      <a:endParaRPr b="1" sz="22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r>
              <a:tr h="381000">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dk1"/>
                          </a:solidFill>
                          <a:latin typeface="Lato"/>
                          <a:ea typeface="Lato"/>
                          <a:cs typeface="Lato"/>
                          <a:sym typeface="Lato"/>
                        </a:rPr>
                        <a:t>they are responsible for completing their own self-assessment tax return</a:t>
                      </a:r>
                      <a:endParaRPr sz="22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dk1"/>
                          </a:solidFill>
                          <a:latin typeface="Lato"/>
                          <a:ea typeface="Lato"/>
                          <a:cs typeface="Lato"/>
                          <a:sym typeface="Lato"/>
                        </a:rPr>
                        <a:t>HMRC will write to them to let them know how much tax to pay</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dk1"/>
                          </a:solidFill>
                          <a:latin typeface="Lato"/>
                          <a:ea typeface="Lato"/>
                          <a:cs typeface="Lato"/>
                          <a:sym typeface="Lato"/>
                        </a:rPr>
                        <a:t>they need an accountant to complete the self-assessment tax return form</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sp>
        <p:nvSpPr>
          <p:cNvPr id="863" name="Google Shape;863;g1a5db231f5e_1_931"/>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rgbClr val="FF8022"/>
                </a:solidFill>
                <a:latin typeface="Lato"/>
                <a:ea typeface="Lato"/>
                <a:cs typeface="Lato"/>
                <a:sym typeface="Lato"/>
              </a:rPr>
              <a:t>Multiple choice Q3</a:t>
            </a:r>
            <a:endParaRPr b="1" i="0" sz="2900" u="none" cap="none" strike="noStrike">
              <a:solidFill>
                <a:srgbClr val="000000"/>
              </a:solidFill>
              <a:latin typeface="Lato"/>
              <a:ea typeface="Lato"/>
              <a:cs typeface="Lato"/>
              <a:sym typeface="Lato"/>
            </a:endParaRPr>
          </a:p>
        </p:txBody>
      </p:sp>
      <p:sp>
        <p:nvSpPr>
          <p:cNvPr id="864" name="Google Shape;864;g1a5db231f5e_1_931"/>
          <p:cNvSpPr txBox="1"/>
          <p:nvPr>
            <p:ph idx="12" type="sldNum"/>
          </p:nvPr>
        </p:nvSpPr>
        <p:spPr>
          <a:xfrm>
            <a:off x="8670295" y="399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r>
              <a:rPr lang="en-GB"/>
              <a:t>  </a:t>
            </a:r>
            <a:fld id="{00000000-1234-1234-1234-123412341234}" type="slidenum">
              <a:rPr lang="en-GB"/>
              <a:t>‹#›</a:t>
            </a:fld>
            <a:endParaRPr/>
          </a:p>
        </p:txBody>
      </p:sp>
      <p:graphicFrame>
        <p:nvGraphicFramePr>
          <p:cNvPr id="865" name="Google Shape;865;g1a5db231f5e_1_931"/>
          <p:cNvGraphicFramePr/>
          <p:nvPr/>
        </p:nvGraphicFramePr>
        <p:xfrm>
          <a:off x="952500" y="2038350"/>
          <a:ext cx="3000000" cy="3000000"/>
        </p:xfrm>
        <a:graphic>
          <a:graphicData uri="http://schemas.openxmlformats.org/drawingml/2006/table">
            <a:tbl>
              <a:tblPr>
                <a:noFill/>
                <a:tableStyleId>{CA21E993-05B6-4D26-9C55-1D8316C9B291}</a:tableStyleId>
              </a:tblPr>
              <a:tblGrid>
                <a:gridCol w="2413000"/>
                <a:gridCol w="2413000"/>
                <a:gridCol w="2413000"/>
              </a:tblGrid>
              <a:tr h="381000">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2"/>
                          </a:solidFill>
                          <a:latin typeface="Lato"/>
                          <a:ea typeface="Lato"/>
                          <a:cs typeface="Lato"/>
                          <a:sym typeface="Lato"/>
                        </a:rPr>
                        <a:t>A</a:t>
                      </a:r>
                      <a:endParaRPr b="1" sz="2200" u="none" cap="none" strike="noStrike">
                        <a:solidFill>
                          <a:schemeClr val="dk2"/>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00FF00"/>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2"/>
                          </a:solidFill>
                          <a:latin typeface="Lato"/>
                          <a:ea typeface="Lato"/>
                          <a:cs typeface="Lato"/>
                          <a:sym typeface="Lato"/>
                        </a:rPr>
                        <a:t>B</a:t>
                      </a:r>
                      <a:endParaRPr b="1" sz="2200" u="none" cap="none" strike="noStrike">
                        <a:solidFill>
                          <a:schemeClr val="dk2"/>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F0000"/>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2"/>
                          </a:solidFill>
                          <a:latin typeface="Lato"/>
                          <a:ea typeface="Lato"/>
                          <a:cs typeface="Lato"/>
                          <a:sym typeface="Lato"/>
                        </a:rPr>
                        <a:t>C</a:t>
                      </a:r>
                      <a:endParaRPr b="1" sz="2200" u="none" cap="none" strike="noStrike">
                        <a:solidFill>
                          <a:schemeClr val="dk2"/>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F0000"/>
                    </a:solidFill>
                  </a:tcPr>
                </a:tc>
              </a:tr>
              <a:tr h="381000">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dk1"/>
                          </a:solidFill>
                          <a:latin typeface="Lato"/>
                          <a:ea typeface="Lato"/>
                          <a:cs typeface="Lato"/>
                          <a:sym typeface="Lato"/>
                        </a:rPr>
                        <a:t>they are responsible for completing their own self assessment tax return</a:t>
                      </a:r>
                      <a:endParaRPr sz="22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dk1"/>
                          </a:solidFill>
                          <a:latin typeface="Lato"/>
                          <a:ea typeface="Lato"/>
                          <a:cs typeface="Lato"/>
                          <a:sym typeface="Lato"/>
                        </a:rPr>
                        <a:t>HMRC will write to them to let them know how much tax to pay</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600"/>
                        <a:buFont typeface="Arial"/>
                        <a:buNone/>
                      </a:pPr>
                      <a:r>
                        <a:rPr b="1" lang="en-GB" sz="1600" u="none" cap="none" strike="noStrike">
                          <a:solidFill>
                            <a:schemeClr val="dk1"/>
                          </a:solidFill>
                          <a:latin typeface="Lato"/>
                          <a:ea typeface="Lato"/>
                          <a:cs typeface="Lato"/>
                          <a:sym typeface="Lato"/>
                        </a:rPr>
                        <a:t>they need an accountant to complete the self-assessment tax return form</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r>
            </a:tbl>
          </a:graphicData>
        </a:graphic>
      </p:graphicFrame>
      <p:sp>
        <p:nvSpPr>
          <p:cNvPr id="866" name="Google Shape;866;g1a5db231f5e_1_931"/>
          <p:cNvSpPr txBox="1"/>
          <p:nvPr/>
        </p:nvSpPr>
        <p:spPr>
          <a:xfrm>
            <a:off x="901475" y="1401525"/>
            <a:ext cx="76611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Lato"/>
                <a:ea typeface="Lato"/>
                <a:cs typeface="Lato"/>
                <a:sym typeface="Lato"/>
              </a:rPr>
              <a:t>3. If a person is self employed… </a:t>
            </a:r>
            <a:endParaRPr b="0" i="0" sz="2200" u="none" cap="none" strike="noStrike">
              <a:solidFill>
                <a:schemeClr val="dk1"/>
              </a:solidFill>
              <a:latin typeface="Lato"/>
              <a:ea typeface="Lato"/>
              <a:cs typeface="Lato"/>
              <a:sym typeface="Lato"/>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sp>
        <p:nvSpPr>
          <p:cNvPr id="871" name="Google Shape;871;g1a5db231f5e_1_938"/>
          <p:cNvSpPr txBox="1"/>
          <p:nvPr/>
        </p:nvSpPr>
        <p:spPr>
          <a:xfrm>
            <a:off x="901475" y="1401525"/>
            <a:ext cx="7661100" cy="76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Lato"/>
                <a:ea typeface="Lato"/>
                <a:cs typeface="Lato"/>
                <a:sym typeface="Lato"/>
              </a:rPr>
              <a:t>4. The biggest proportin of tax in the UK is spent on </a:t>
            </a:r>
            <a:endParaRPr b="1" i="0" sz="16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b="0" i="0" sz="2200" u="none" cap="none" strike="noStrike">
              <a:solidFill>
                <a:schemeClr val="dk1"/>
              </a:solidFill>
              <a:latin typeface="Lato"/>
              <a:ea typeface="Lato"/>
              <a:cs typeface="Lato"/>
              <a:sym typeface="Lato"/>
            </a:endParaRPr>
          </a:p>
        </p:txBody>
      </p:sp>
      <p:sp>
        <p:nvSpPr>
          <p:cNvPr id="872" name="Google Shape;872;g1a5db231f5e_1_938"/>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rgbClr val="FF8022"/>
                </a:solidFill>
                <a:latin typeface="Lato"/>
                <a:ea typeface="Lato"/>
                <a:cs typeface="Lato"/>
                <a:sym typeface="Lato"/>
              </a:rPr>
              <a:t>Multiple choice Q4</a:t>
            </a:r>
            <a:endParaRPr b="1" i="0" sz="2900" u="none" cap="none" strike="noStrike">
              <a:solidFill>
                <a:srgbClr val="000000"/>
              </a:solidFill>
              <a:latin typeface="Lato"/>
              <a:ea typeface="Lato"/>
              <a:cs typeface="Lato"/>
              <a:sym typeface="Lato"/>
            </a:endParaRPr>
          </a:p>
        </p:txBody>
      </p:sp>
      <p:sp>
        <p:nvSpPr>
          <p:cNvPr id="873" name="Google Shape;873;g1a5db231f5e_1_938"/>
          <p:cNvSpPr txBox="1"/>
          <p:nvPr>
            <p:ph idx="12" type="sldNum"/>
          </p:nvPr>
        </p:nvSpPr>
        <p:spPr>
          <a:xfrm>
            <a:off x="8670295" y="399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fld id="{00000000-1234-1234-1234-123412341234}" type="slidenum">
              <a:rPr lang="en-GB"/>
              <a:t>‹#›</a:t>
            </a:fld>
            <a:endParaRPr/>
          </a:p>
        </p:txBody>
      </p:sp>
      <p:graphicFrame>
        <p:nvGraphicFramePr>
          <p:cNvPr id="874" name="Google Shape;874;g1a5db231f5e_1_938"/>
          <p:cNvGraphicFramePr/>
          <p:nvPr/>
        </p:nvGraphicFramePr>
        <p:xfrm>
          <a:off x="952500" y="2038350"/>
          <a:ext cx="3000000" cy="3000000"/>
        </p:xfrm>
        <a:graphic>
          <a:graphicData uri="http://schemas.openxmlformats.org/drawingml/2006/table">
            <a:tbl>
              <a:tblPr>
                <a:noFill/>
                <a:tableStyleId>{CA21E993-05B6-4D26-9C55-1D8316C9B291}</a:tableStyleId>
              </a:tblPr>
              <a:tblGrid>
                <a:gridCol w="2413000"/>
                <a:gridCol w="2413000"/>
                <a:gridCol w="2413000"/>
              </a:tblGrid>
              <a:tr h="381000">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1"/>
                          </a:solidFill>
                          <a:latin typeface="Lato"/>
                          <a:ea typeface="Lato"/>
                          <a:cs typeface="Lato"/>
                          <a:sym typeface="Lato"/>
                        </a:rPr>
                        <a:t>A</a:t>
                      </a:r>
                      <a:endParaRPr b="1" sz="22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1"/>
                          </a:solidFill>
                          <a:latin typeface="Lato"/>
                          <a:ea typeface="Lato"/>
                          <a:cs typeface="Lato"/>
                          <a:sym typeface="Lato"/>
                        </a:rPr>
                        <a:t>B</a:t>
                      </a:r>
                      <a:endParaRPr b="1" sz="22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1"/>
                          </a:solidFill>
                          <a:latin typeface="Lato"/>
                          <a:ea typeface="Lato"/>
                          <a:cs typeface="Lato"/>
                          <a:sym typeface="Lato"/>
                        </a:rPr>
                        <a:t>C</a:t>
                      </a:r>
                      <a:endParaRPr b="1" sz="22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Defence</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sz="14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Social protection (including pensions and welfare benefits)</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sz="14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Health </a:t>
                      </a:r>
                      <a:endParaRPr b="1" sz="14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sp>
        <p:nvSpPr>
          <p:cNvPr id="879" name="Google Shape;879;g1a5db231f5e_1_945"/>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rgbClr val="FF8022"/>
                </a:solidFill>
                <a:latin typeface="Lato"/>
                <a:ea typeface="Lato"/>
                <a:cs typeface="Lato"/>
                <a:sym typeface="Lato"/>
              </a:rPr>
              <a:t>Multiple choice Q4</a:t>
            </a:r>
            <a:endParaRPr b="1" i="0" sz="2900" u="none" cap="none" strike="noStrike">
              <a:solidFill>
                <a:srgbClr val="000000"/>
              </a:solidFill>
              <a:latin typeface="Lato"/>
              <a:ea typeface="Lato"/>
              <a:cs typeface="Lato"/>
              <a:sym typeface="Lato"/>
            </a:endParaRPr>
          </a:p>
        </p:txBody>
      </p:sp>
      <p:sp>
        <p:nvSpPr>
          <p:cNvPr id="880" name="Google Shape;880;g1a5db231f5e_1_945"/>
          <p:cNvSpPr txBox="1"/>
          <p:nvPr>
            <p:ph idx="12" type="sldNum"/>
          </p:nvPr>
        </p:nvSpPr>
        <p:spPr>
          <a:xfrm>
            <a:off x="8670295" y="399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fld id="{00000000-1234-1234-1234-123412341234}" type="slidenum">
              <a:rPr lang="en-GB"/>
              <a:t>‹#›</a:t>
            </a:fld>
            <a:endParaRPr/>
          </a:p>
        </p:txBody>
      </p:sp>
      <p:graphicFrame>
        <p:nvGraphicFramePr>
          <p:cNvPr id="881" name="Google Shape;881;g1a5db231f5e_1_945"/>
          <p:cNvGraphicFramePr/>
          <p:nvPr/>
        </p:nvGraphicFramePr>
        <p:xfrm>
          <a:off x="952500" y="2038350"/>
          <a:ext cx="3000000" cy="3000000"/>
        </p:xfrm>
        <a:graphic>
          <a:graphicData uri="http://schemas.openxmlformats.org/drawingml/2006/table">
            <a:tbl>
              <a:tblPr>
                <a:noFill/>
                <a:tableStyleId>{CA21E993-05B6-4D26-9C55-1D8316C9B291}</a:tableStyleId>
              </a:tblPr>
              <a:tblGrid>
                <a:gridCol w="2413000"/>
                <a:gridCol w="2413000"/>
                <a:gridCol w="2413000"/>
              </a:tblGrid>
              <a:tr h="381000">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2"/>
                          </a:solidFill>
                          <a:latin typeface="Lato"/>
                          <a:ea typeface="Lato"/>
                          <a:cs typeface="Lato"/>
                          <a:sym typeface="Lato"/>
                        </a:rPr>
                        <a:t>A</a:t>
                      </a:r>
                      <a:endParaRPr b="1" sz="2200" u="none" cap="none" strike="noStrike">
                        <a:solidFill>
                          <a:schemeClr val="dk2"/>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F0000"/>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2"/>
                          </a:solidFill>
                          <a:latin typeface="Lato"/>
                          <a:ea typeface="Lato"/>
                          <a:cs typeface="Lato"/>
                          <a:sym typeface="Lato"/>
                        </a:rPr>
                        <a:t>B</a:t>
                      </a:r>
                      <a:endParaRPr b="1" sz="2200" u="none" cap="none" strike="noStrike">
                        <a:solidFill>
                          <a:schemeClr val="dk2"/>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00FF00"/>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2"/>
                          </a:solidFill>
                          <a:latin typeface="Lato"/>
                          <a:ea typeface="Lato"/>
                          <a:cs typeface="Lato"/>
                          <a:sym typeface="Lato"/>
                        </a:rPr>
                        <a:t>C</a:t>
                      </a:r>
                      <a:endParaRPr b="1" sz="2200" u="none" cap="none" strike="noStrike">
                        <a:solidFill>
                          <a:schemeClr val="dk2"/>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F0000"/>
                    </a:solidFill>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Defence</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Social protection (including pensions and welfare benefits)</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Health </a:t>
                      </a:r>
                      <a:endParaRPr b="1" sz="16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r>
            </a:tbl>
          </a:graphicData>
        </a:graphic>
      </p:graphicFrame>
      <p:sp>
        <p:nvSpPr>
          <p:cNvPr id="882" name="Google Shape;882;g1a5db231f5e_1_945"/>
          <p:cNvSpPr txBox="1"/>
          <p:nvPr/>
        </p:nvSpPr>
        <p:spPr>
          <a:xfrm>
            <a:off x="901475" y="1401525"/>
            <a:ext cx="7661100" cy="76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chemeClr val="dk1"/>
                </a:solidFill>
                <a:latin typeface="Lato"/>
                <a:ea typeface="Lato"/>
                <a:cs typeface="Lato"/>
                <a:sym typeface="Lato"/>
              </a:rPr>
              <a:t>4. The biggest proportion of tax in the UK is spent on </a:t>
            </a:r>
            <a:endParaRPr b="1" i="0" sz="16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b="0" i="0" sz="2200" u="none" cap="none" strike="noStrike">
              <a:solidFill>
                <a:schemeClr val="dk1"/>
              </a:solidFill>
              <a:latin typeface="Lato"/>
              <a:ea typeface="Lato"/>
              <a:cs typeface="Lato"/>
              <a:sym typeface="Lato"/>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sp>
        <p:nvSpPr>
          <p:cNvPr id="887" name="Google Shape;887;g1a5db231f5e_1_952"/>
          <p:cNvSpPr txBox="1"/>
          <p:nvPr/>
        </p:nvSpPr>
        <p:spPr>
          <a:xfrm>
            <a:off x="901475" y="1401525"/>
            <a:ext cx="76611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n-GB" sz="1600" u="none" cap="none" strike="noStrike">
                <a:solidFill>
                  <a:schemeClr val="dk1"/>
                </a:solidFill>
                <a:latin typeface="Lato"/>
                <a:ea typeface="Lato"/>
                <a:cs typeface="Lato"/>
                <a:sym typeface="Lato"/>
              </a:rPr>
              <a:t>5. If a person is taxed wrongly (i.e. overpaid or underpaid)</a:t>
            </a:r>
            <a:endParaRPr b="0" i="0" sz="2200" u="none" cap="none" strike="noStrike">
              <a:solidFill>
                <a:schemeClr val="dk1"/>
              </a:solidFill>
              <a:latin typeface="Lato"/>
              <a:ea typeface="Lato"/>
              <a:cs typeface="Lato"/>
              <a:sym typeface="Lato"/>
            </a:endParaRPr>
          </a:p>
        </p:txBody>
      </p:sp>
      <p:sp>
        <p:nvSpPr>
          <p:cNvPr id="888" name="Google Shape;888;g1a5db231f5e_1_952"/>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rgbClr val="FF8022"/>
                </a:solidFill>
                <a:latin typeface="Lato"/>
                <a:ea typeface="Lato"/>
                <a:cs typeface="Lato"/>
                <a:sym typeface="Lato"/>
              </a:rPr>
              <a:t>Multiple choice Q5</a:t>
            </a:r>
            <a:endParaRPr b="1" i="0" sz="2900" u="none" cap="none" strike="noStrike">
              <a:solidFill>
                <a:srgbClr val="000000"/>
              </a:solidFill>
              <a:latin typeface="Lato"/>
              <a:ea typeface="Lato"/>
              <a:cs typeface="Lato"/>
              <a:sym typeface="Lato"/>
            </a:endParaRPr>
          </a:p>
        </p:txBody>
      </p:sp>
      <p:sp>
        <p:nvSpPr>
          <p:cNvPr id="889" name="Google Shape;889;g1a5db231f5e_1_952"/>
          <p:cNvSpPr txBox="1"/>
          <p:nvPr>
            <p:ph idx="12" type="sldNum"/>
          </p:nvPr>
        </p:nvSpPr>
        <p:spPr>
          <a:xfrm>
            <a:off x="8670295" y="399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fld id="{00000000-1234-1234-1234-123412341234}" type="slidenum">
              <a:rPr lang="en-GB"/>
              <a:t>‹#›</a:t>
            </a:fld>
            <a:endParaRPr/>
          </a:p>
        </p:txBody>
      </p:sp>
      <p:graphicFrame>
        <p:nvGraphicFramePr>
          <p:cNvPr id="890" name="Google Shape;890;g1a5db231f5e_1_952"/>
          <p:cNvGraphicFramePr/>
          <p:nvPr/>
        </p:nvGraphicFramePr>
        <p:xfrm>
          <a:off x="952500" y="2038350"/>
          <a:ext cx="3000000" cy="3000000"/>
        </p:xfrm>
        <a:graphic>
          <a:graphicData uri="http://schemas.openxmlformats.org/drawingml/2006/table">
            <a:tbl>
              <a:tblPr>
                <a:noFill/>
                <a:tableStyleId>{CA21E993-05B6-4D26-9C55-1D8316C9B291}</a:tableStyleId>
              </a:tblPr>
              <a:tblGrid>
                <a:gridCol w="2413000"/>
                <a:gridCol w="2413000"/>
                <a:gridCol w="2413000"/>
              </a:tblGrid>
              <a:tr h="381000">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1"/>
                          </a:solidFill>
                          <a:latin typeface="Lato"/>
                          <a:ea typeface="Lato"/>
                          <a:cs typeface="Lato"/>
                          <a:sym typeface="Lato"/>
                        </a:rPr>
                        <a:t>A</a:t>
                      </a:r>
                      <a:endParaRPr b="1" sz="22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1"/>
                          </a:solidFill>
                          <a:latin typeface="Lato"/>
                          <a:ea typeface="Lato"/>
                          <a:cs typeface="Lato"/>
                          <a:sym typeface="Lato"/>
                        </a:rPr>
                        <a:t>B</a:t>
                      </a:r>
                      <a:endParaRPr b="1" sz="22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1"/>
                          </a:solidFill>
                          <a:latin typeface="Lato"/>
                          <a:ea typeface="Lato"/>
                          <a:cs typeface="Lato"/>
                          <a:sym typeface="Lato"/>
                        </a:rPr>
                        <a:t>C</a:t>
                      </a:r>
                      <a:endParaRPr b="1" sz="22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HMRC will immediately pick it up and call the person</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sz="14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Their employer is responsible for correcting the mistake</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sz="14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They are responsible for calling HMRC and resolving the mistake</a:t>
                      </a:r>
                      <a:endParaRPr b="1" sz="14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sp>
        <p:nvSpPr>
          <p:cNvPr id="895" name="Google Shape;895;g1a5db231f5e_1_959"/>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rgbClr val="FF8022"/>
                </a:solidFill>
                <a:latin typeface="Lato"/>
                <a:ea typeface="Lato"/>
                <a:cs typeface="Lato"/>
                <a:sym typeface="Lato"/>
              </a:rPr>
              <a:t>Multiple choice Q5</a:t>
            </a:r>
            <a:endParaRPr b="1" i="0" sz="2900" u="none" cap="none" strike="noStrike">
              <a:solidFill>
                <a:srgbClr val="000000"/>
              </a:solidFill>
              <a:latin typeface="Lato"/>
              <a:ea typeface="Lato"/>
              <a:cs typeface="Lato"/>
              <a:sym typeface="Lato"/>
            </a:endParaRPr>
          </a:p>
        </p:txBody>
      </p:sp>
      <p:sp>
        <p:nvSpPr>
          <p:cNvPr id="896" name="Google Shape;896;g1a5db231f5e_1_959"/>
          <p:cNvSpPr txBox="1"/>
          <p:nvPr>
            <p:ph idx="12" type="sldNum"/>
          </p:nvPr>
        </p:nvSpPr>
        <p:spPr>
          <a:xfrm>
            <a:off x="8670295" y="399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fld id="{00000000-1234-1234-1234-123412341234}" type="slidenum">
              <a:rPr lang="en-GB"/>
              <a:t>‹#›</a:t>
            </a:fld>
            <a:endParaRPr/>
          </a:p>
        </p:txBody>
      </p:sp>
      <p:graphicFrame>
        <p:nvGraphicFramePr>
          <p:cNvPr id="897" name="Google Shape;897;g1a5db231f5e_1_959"/>
          <p:cNvGraphicFramePr/>
          <p:nvPr/>
        </p:nvGraphicFramePr>
        <p:xfrm>
          <a:off x="952500" y="2038350"/>
          <a:ext cx="3000000" cy="3000000"/>
        </p:xfrm>
        <a:graphic>
          <a:graphicData uri="http://schemas.openxmlformats.org/drawingml/2006/table">
            <a:tbl>
              <a:tblPr>
                <a:noFill/>
                <a:tableStyleId>{CA21E993-05B6-4D26-9C55-1D8316C9B291}</a:tableStyleId>
              </a:tblPr>
              <a:tblGrid>
                <a:gridCol w="2413000"/>
                <a:gridCol w="2413000"/>
                <a:gridCol w="2413000"/>
              </a:tblGrid>
              <a:tr h="381000">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2"/>
                          </a:solidFill>
                          <a:latin typeface="Lato"/>
                          <a:ea typeface="Lato"/>
                          <a:cs typeface="Lato"/>
                          <a:sym typeface="Lato"/>
                        </a:rPr>
                        <a:t>A</a:t>
                      </a:r>
                      <a:endParaRPr b="1" sz="2200" u="none" cap="none" strike="noStrike">
                        <a:solidFill>
                          <a:schemeClr val="dk2"/>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F0000"/>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2"/>
                          </a:solidFill>
                          <a:latin typeface="Lato"/>
                          <a:ea typeface="Lato"/>
                          <a:cs typeface="Lato"/>
                          <a:sym typeface="Lato"/>
                        </a:rPr>
                        <a:t>B</a:t>
                      </a:r>
                      <a:endParaRPr b="1" sz="2200" u="none" cap="none" strike="noStrike">
                        <a:solidFill>
                          <a:schemeClr val="dk2"/>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F0000"/>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dk2"/>
                          </a:solidFill>
                          <a:latin typeface="Lato"/>
                          <a:ea typeface="Lato"/>
                          <a:cs typeface="Lato"/>
                          <a:sym typeface="Lato"/>
                        </a:rPr>
                        <a:t>C</a:t>
                      </a:r>
                      <a:endParaRPr b="1" sz="2200" u="none" cap="none" strike="noStrike">
                        <a:solidFill>
                          <a:schemeClr val="dk2"/>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00FF00"/>
                    </a:solidFill>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HMRC will immediately pick it up and </a:t>
                      </a:r>
                      <a:r>
                        <a:rPr b="1" lang="en-GB" sz="1400" u="none" cap="none" strike="noStrike">
                          <a:solidFill>
                            <a:schemeClr val="dk1"/>
                          </a:solidFill>
                          <a:latin typeface="Lato"/>
                          <a:ea typeface="Lato"/>
                          <a:cs typeface="Lato"/>
                          <a:sym typeface="Lato"/>
                          <a:extLst>
                            <a:ext uri="http://customooxmlschemas.google.com/">
                              <go:slidesCustomData xmlns:go="http://customooxmlschemas.google.com/" textRoundtripDataId="33"/>
                            </a:ext>
                          </a:extLst>
                        </a:rPr>
                        <a:t>call </a:t>
                      </a:r>
                      <a:r>
                        <a:rPr b="1" lang="en-GB" sz="1400" u="none" cap="none" strike="noStrike">
                          <a:solidFill>
                            <a:schemeClr val="dk1"/>
                          </a:solidFill>
                          <a:latin typeface="Lato"/>
                          <a:ea typeface="Lato"/>
                          <a:cs typeface="Lato"/>
                          <a:sym typeface="Lato"/>
                        </a:rPr>
                        <a:t>the person</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Their employer is responsible for correcting the mistake</a:t>
                      </a:r>
                      <a:endParaRPr b="1"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They are responsible for calling HMRC and resolving the mistake</a:t>
                      </a:r>
                      <a:endParaRPr b="1" sz="1600" u="none" cap="none" strike="noStrike">
                        <a:solidFill>
                          <a:schemeClr val="dk1"/>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r>
            </a:tbl>
          </a:graphicData>
        </a:graphic>
      </p:graphicFrame>
      <p:sp>
        <p:nvSpPr>
          <p:cNvPr id="898" name="Google Shape;898;g1a5db231f5e_1_959"/>
          <p:cNvSpPr txBox="1"/>
          <p:nvPr/>
        </p:nvSpPr>
        <p:spPr>
          <a:xfrm>
            <a:off x="901475" y="1401525"/>
            <a:ext cx="76611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n-GB" sz="1600" u="none" cap="none" strike="noStrike">
                <a:solidFill>
                  <a:schemeClr val="dk1"/>
                </a:solidFill>
                <a:latin typeface="Lato"/>
                <a:ea typeface="Lato"/>
                <a:cs typeface="Lato"/>
                <a:sym typeface="Lato"/>
              </a:rPr>
              <a:t>5. If a person is taxed wrongly (i.e. overpaid or underpaid)</a:t>
            </a:r>
            <a:endParaRPr b="0" i="0" sz="2200" u="none" cap="none" strike="noStrike">
              <a:solidFill>
                <a:schemeClr val="dk1"/>
              </a:solidFill>
              <a:latin typeface="Lato"/>
              <a:ea typeface="Lato"/>
              <a:cs typeface="Lato"/>
              <a:sym typeface="Lato"/>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sp>
        <p:nvSpPr>
          <p:cNvPr id="903" name="Google Shape;903;g1da053489fc_0_11"/>
          <p:cNvSpPr txBox="1"/>
          <p:nvPr/>
        </p:nvSpPr>
        <p:spPr>
          <a:xfrm>
            <a:off x="272450" y="187300"/>
            <a:ext cx="8003700" cy="10215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900" u="none" cap="none" strike="noStrike">
                <a:solidFill>
                  <a:schemeClr val="accent2"/>
                </a:solidFill>
                <a:latin typeface="Lato"/>
                <a:ea typeface="Lato"/>
                <a:cs typeface="Lato"/>
                <a:sym typeface="Lato"/>
              </a:rPr>
              <a:t>Optional video | Taxes and the world of work</a:t>
            </a:r>
            <a:endParaRPr b="1" i="0" sz="2900" u="none" cap="none" strike="noStrike">
              <a:solidFill>
                <a:schemeClr val="accent2"/>
              </a:solidFill>
              <a:latin typeface="Lato"/>
              <a:ea typeface="Lato"/>
              <a:cs typeface="Lato"/>
              <a:sym typeface="Lato"/>
            </a:endParaRPr>
          </a:p>
        </p:txBody>
      </p:sp>
      <p:sp>
        <p:nvSpPr>
          <p:cNvPr id="904" name="Google Shape;904;g1da053489fc_0_11"/>
          <p:cNvSpPr txBox="1"/>
          <p:nvPr>
            <p:ph idx="12" type="sldNum"/>
          </p:nvPr>
        </p:nvSpPr>
        <p:spPr>
          <a:xfrm>
            <a:off x="8684393" y="391598"/>
            <a:ext cx="4596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r>
              <a:rPr lang="en-GB" sz="1400"/>
              <a:t>59</a:t>
            </a:r>
            <a:endParaRPr sz="1400"/>
          </a:p>
        </p:txBody>
      </p:sp>
      <p:pic>
        <p:nvPicPr>
          <p:cNvPr descr="@Noah Da Boa Xtra teaches us about different types of work and how you might be taxed" id="905" name="Google Shape;905;g1da053489fc_0_11" title="I'm starting a new job - what about my tax?!">
            <a:hlinkClick r:id="rId3"/>
          </p:cNvPr>
          <p:cNvPicPr preferRelativeResize="0"/>
          <p:nvPr/>
        </p:nvPicPr>
        <p:blipFill rotWithShape="1">
          <a:blip r:embed="rId4">
            <a:alphaModFix/>
          </a:blip>
          <a:srcRect b="0" l="0" r="0" t="0"/>
          <a:stretch/>
        </p:blipFill>
        <p:spPr>
          <a:xfrm>
            <a:off x="2286000" y="1005900"/>
            <a:ext cx="4572000" cy="3429000"/>
          </a:xfrm>
          <a:prstGeom prst="rect">
            <a:avLst/>
          </a:prstGeom>
          <a:noFill/>
          <a:ln>
            <a:noFill/>
          </a:ln>
        </p:spPr>
      </p:pic>
      <p:sp>
        <p:nvSpPr>
          <p:cNvPr id="906" name="Google Shape;906;g1da053489fc_0_11"/>
          <p:cNvSpPr txBox="1"/>
          <p:nvPr/>
        </p:nvSpPr>
        <p:spPr>
          <a:xfrm>
            <a:off x="272450" y="4563475"/>
            <a:ext cx="6623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Lato"/>
                <a:ea typeface="Lato"/>
                <a:cs typeface="Lato"/>
                <a:sym typeface="Lato"/>
              </a:rPr>
              <a:t>Watch here: </a:t>
            </a:r>
            <a:r>
              <a:rPr b="0" i="0" lang="en-GB" sz="1200" u="sng" cap="none" strike="noStrike">
                <a:solidFill>
                  <a:schemeClr val="lt1"/>
                </a:solidFill>
                <a:latin typeface="Lato"/>
                <a:ea typeface="Lato"/>
                <a:cs typeface="Lato"/>
                <a:sym typeface="Lato"/>
                <a:hlinkClick r:id="rId5">
                  <a:extLst>
                    <a:ext uri="{A12FA001-AC4F-418D-AE19-62706E023703}">
                      <ahyp:hlinkClr val="tx"/>
                    </a:ext>
                  </a:extLst>
                </a:hlinkClick>
              </a:rPr>
              <a:t>https://www.youtube.com/watch?v=P26wizs8I20</a:t>
            </a:r>
            <a:endParaRPr b="0" i="0" sz="1200" u="none" cap="none" strike="noStrike">
              <a:solidFill>
                <a:schemeClr val="lt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5"/>
                                        </p:tgtEl>
                                        <p:attrNameLst>
                                          <p:attrName>style.visibility</p:attrName>
                                        </p:attrNameLst>
                                      </p:cBhvr>
                                      <p:to>
                                        <p:strVal val="visible"/>
                                      </p:to>
                                    </p:set>
                                    <p:animEffect filter="fade" transition="in">
                                      <p:cBhvr>
                                        <p:cTn dur="1000"/>
                                        <p:tgtEl>
                                          <p:spTgt spid="9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910" name="Shape 910"/>
        <p:cNvGrpSpPr/>
        <p:nvPr/>
      </p:nvGrpSpPr>
      <p:grpSpPr>
        <a:xfrm>
          <a:off x="0" y="0"/>
          <a:ext cx="0" cy="0"/>
          <a:chOff x="0" y="0"/>
          <a:chExt cx="0" cy="0"/>
        </a:xfrm>
      </p:grpSpPr>
      <p:sp>
        <p:nvSpPr>
          <p:cNvPr id="911" name="Google Shape;911;g2392954490c_0_27"/>
          <p:cNvSpPr txBox="1"/>
          <p:nvPr>
            <p:ph type="ctrTitle"/>
          </p:nvPr>
        </p:nvSpPr>
        <p:spPr>
          <a:xfrm>
            <a:off x="205675" y="253750"/>
            <a:ext cx="79053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Plenary</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accent2"/>
              </a:solidFill>
              <a:latin typeface="Lato"/>
              <a:ea typeface="Lato"/>
              <a:cs typeface="Lato"/>
              <a:sym typeface="Lato"/>
            </a:endParaRPr>
          </a:p>
        </p:txBody>
      </p:sp>
      <p:sp>
        <p:nvSpPr>
          <p:cNvPr id="912" name="Google Shape;912;g2392954490c_0_27"/>
          <p:cNvSpPr txBox="1"/>
          <p:nvPr/>
        </p:nvSpPr>
        <p:spPr>
          <a:xfrm>
            <a:off x="1099650" y="1651175"/>
            <a:ext cx="6944700" cy="1893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b="1" i="0" lang="en-GB" sz="3400" u="none" cap="none" strike="noStrike">
                <a:solidFill>
                  <a:schemeClr val="lt1"/>
                </a:solidFill>
                <a:latin typeface="Lato"/>
                <a:ea typeface="Lato"/>
                <a:cs typeface="Lato"/>
                <a:sym typeface="Lato"/>
              </a:rPr>
              <a:t>What are the </a:t>
            </a:r>
            <a:r>
              <a:rPr b="1" lang="en-GB" sz="4300">
                <a:solidFill>
                  <a:schemeClr val="lt1"/>
                </a:solidFill>
                <a:latin typeface="Lato"/>
                <a:ea typeface="Lato"/>
                <a:cs typeface="Lato"/>
                <a:sym typeface="Lato"/>
              </a:rPr>
              <a:t>3</a:t>
            </a:r>
            <a:r>
              <a:rPr b="1" i="0" lang="en-GB" sz="3400" u="none" cap="none" strike="noStrike">
                <a:solidFill>
                  <a:schemeClr val="lt1"/>
                </a:solidFill>
                <a:latin typeface="Lato"/>
                <a:ea typeface="Lato"/>
                <a:cs typeface="Lato"/>
                <a:sym typeface="Lato"/>
              </a:rPr>
              <a:t> most important messages that you’ll take away from this lesson?</a:t>
            </a:r>
            <a:endParaRPr b="1" i="0" sz="3400" u="none" cap="none" strike="noStrike">
              <a:solidFill>
                <a:schemeClr val="lt1"/>
              </a:solidFill>
              <a:latin typeface="Lato"/>
              <a:ea typeface="Lato"/>
              <a:cs typeface="Lato"/>
              <a:sym typeface="Lato"/>
            </a:endParaRPr>
          </a:p>
        </p:txBody>
      </p:sp>
      <p:sp>
        <p:nvSpPr>
          <p:cNvPr id="913" name="Google Shape;913;g2392954490c_0_27"/>
          <p:cNvSpPr txBox="1"/>
          <p:nvPr/>
        </p:nvSpPr>
        <p:spPr>
          <a:xfrm>
            <a:off x="8753625" y="326000"/>
            <a:ext cx="462900" cy="25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Lato"/>
                <a:ea typeface="Lato"/>
                <a:cs typeface="Lato"/>
                <a:sym typeface="Lato"/>
              </a:rPr>
              <a:t>55</a:t>
            </a:r>
            <a:endParaRPr b="1">
              <a:latin typeface="Lato"/>
              <a:ea typeface="Lato"/>
              <a:cs typeface="Lato"/>
              <a:sym typeface="Lato"/>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17" name="Shape 917"/>
        <p:cNvGrpSpPr/>
        <p:nvPr/>
      </p:nvGrpSpPr>
      <p:grpSpPr>
        <a:xfrm>
          <a:off x="0" y="0"/>
          <a:ext cx="0" cy="0"/>
          <a:chOff x="0" y="0"/>
          <a:chExt cx="0" cy="0"/>
        </a:xfrm>
      </p:grpSpPr>
      <p:sp>
        <p:nvSpPr>
          <p:cNvPr id="918" name="Google Shape;918;g2392954490c_0_159"/>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9" name="Google Shape;919;g2392954490c_0_159"/>
          <p:cNvSpPr txBox="1"/>
          <p:nvPr/>
        </p:nvSpPr>
        <p:spPr>
          <a:xfrm>
            <a:off x="360375" y="629075"/>
            <a:ext cx="80706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920" name="Google Shape;920;g2392954490c_0_159"/>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921" name="Google Shape;921;g2392954490c_0_159"/>
          <p:cNvSpPr txBox="1"/>
          <p:nvPr/>
        </p:nvSpPr>
        <p:spPr>
          <a:xfrm>
            <a:off x="488167" y="1426487"/>
            <a:ext cx="6625500" cy="23349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Describe the main salary deductions</a:t>
            </a:r>
            <a:endParaRPr b="1" i="0" sz="2200" u="none" cap="none" strike="noStrike">
              <a:solidFill>
                <a:srgbClr val="00FF00"/>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1600"/>
              <a:buFont typeface="Arial"/>
              <a:buNone/>
            </a:pPr>
            <a:r>
              <a:t/>
            </a:r>
            <a:endParaRPr b="1" i="0" sz="2200" u="none" cap="none" strike="noStrike">
              <a:solidFill>
                <a:srgbClr val="00FF00"/>
              </a:solidFill>
              <a:latin typeface="Lato"/>
              <a:ea typeface="Lato"/>
              <a:cs typeface="Lato"/>
              <a:sym typeface="Lato"/>
            </a:endParaRPr>
          </a:p>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Identify and explain key elements of a payslip</a:t>
            </a:r>
            <a:endParaRPr b="1" i="0" sz="2200" u="none" cap="none" strike="noStrike">
              <a:solidFill>
                <a:srgbClr val="00FF00"/>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1600"/>
              <a:buFont typeface="Arial"/>
              <a:buNone/>
            </a:pPr>
            <a:r>
              <a:t/>
            </a:r>
            <a:endParaRPr b="1" i="0" sz="2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Calculate income tax for different job salaries</a:t>
            </a:r>
            <a:endParaRPr b="0" i="0" sz="2200" u="none" cap="none" strike="noStrike">
              <a:solidFill>
                <a:srgbClr val="00FF00"/>
              </a:solidFill>
              <a:latin typeface="Lato Light"/>
              <a:ea typeface="Lato Light"/>
              <a:cs typeface="Lato Light"/>
              <a:sym typeface="Lato Light"/>
            </a:endParaRPr>
          </a:p>
          <a:p>
            <a:pPr indent="0" lvl="0" marL="914400" marR="0" rtl="0" algn="l">
              <a:lnSpc>
                <a:spcPct val="107000"/>
              </a:lnSpc>
              <a:spcBef>
                <a:spcPts val="0"/>
              </a:spcBef>
              <a:spcAft>
                <a:spcPts val="0"/>
              </a:spcAft>
              <a:buClr>
                <a:srgbClr val="000000"/>
              </a:buClr>
              <a:buSzPts val="2200"/>
              <a:buFont typeface="Arial"/>
              <a:buNone/>
            </a:pPr>
            <a:r>
              <a:t/>
            </a:r>
            <a:endParaRPr b="0" i="0" sz="2200" u="none" cap="none" strike="noStrike">
              <a:solidFill>
                <a:schemeClr val="lt1"/>
              </a:solidFill>
              <a:latin typeface="Lato Light"/>
              <a:ea typeface="Lato Light"/>
              <a:cs typeface="Lato Light"/>
              <a:sym typeface="Lato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g1a5db231f5e_1_1681"/>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a:ea typeface="Lato"/>
                <a:cs typeface="Lato"/>
                <a:sym typeface="Lato"/>
              </a:rPr>
              <a:t>6</a:t>
            </a:r>
            <a:endParaRPr>
              <a:latin typeface="Lato"/>
              <a:ea typeface="Lato"/>
              <a:cs typeface="Lato"/>
              <a:sym typeface="Lato"/>
            </a:endParaRPr>
          </a:p>
        </p:txBody>
      </p:sp>
      <p:sp>
        <p:nvSpPr>
          <p:cNvPr id="337" name="Google Shape;337;g1a5db231f5e_1_1681"/>
          <p:cNvSpPr txBox="1"/>
          <p:nvPr>
            <p:ph type="ctrTitle"/>
          </p:nvPr>
        </p:nvSpPr>
        <p:spPr>
          <a:xfrm>
            <a:off x="379375" y="253750"/>
            <a:ext cx="57021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Starter </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lt1"/>
              </a:solidFill>
              <a:latin typeface="Lato"/>
              <a:ea typeface="Lato"/>
              <a:cs typeface="Lato"/>
              <a:sym typeface="Lato"/>
            </a:endParaRPr>
          </a:p>
        </p:txBody>
      </p:sp>
      <p:sp>
        <p:nvSpPr>
          <p:cNvPr id="338" name="Google Shape;338;g1a5db231f5e_1_1681"/>
          <p:cNvSpPr txBox="1"/>
          <p:nvPr/>
        </p:nvSpPr>
        <p:spPr>
          <a:xfrm>
            <a:off x="499555" y="1304231"/>
            <a:ext cx="5289600" cy="633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t/>
            </a:r>
            <a:endParaRPr b="1" i="0" sz="2200" u="none" cap="none" strike="noStrike">
              <a:solidFill>
                <a:srgbClr val="FF8022"/>
              </a:solidFill>
              <a:latin typeface="Lato Black"/>
              <a:ea typeface="Lato Black"/>
              <a:cs typeface="Lato Black"/>
              <a:sym typeface="Lato Black"/>
            </a:endParaRPr>
          </a:p>
        </p:txBody>
      </p:sp>
      <p:sp>
        <p:nvSpPr>
          <p:cNvPr id="339" name="Google Shape;339;g1a5db231f5e_1_1681"/>
          <p:cNvSpPr txBox="1"/>
          <p:nvPr/>
        </p:nvSpPr>
        <p:spPr>
          <a:xfrm>
            <a:off x="422225" y="1149175"/>
            <a:ext cx="6556200" cy="685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p:txBody>
      </p:sp>
      <p:sp>
        <p:nvSpPr>
          <p:cNvPr id="340" name="Google Shape;340;g1a5db231f5e_1_1681"/>
          <p:cNvSpPr/>
          <p:nvPr/>
        </p:nvSpPr>
        <p:spPr>
          <a:xfrm>
            <a:off x="7134875" y="1149175"/>
            <a:ext cx="1836600" cy="3792900"/>
          </a:xfrm>
          <a:prstGeom prst="roundRect">
            <a:avLst>
              <a:gd fmla="val 16667" name="adj"/>
            </a:avLst>
          </a:prstGeom>
          <a:solidFill>
            <a:srgbClr val="7EACF7"/>
          </a:solidFill>
          <a:ln cap="flat" cmpd="sng" w="9525">
            <a:solidFill>
              <a:srgbClr val="7EACF7"/>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sng" cap="none" strike="noStrike">
                <a:solidFill>
                  <a:srgbClr val="000000"/>
                </a:solidFill>
                <a:latin typeface="Lato"/>
                <a:ea typeface="Lato"/>
                <a:cs typeface="Lato"/>
                <a:sym typeface="Lato"/>
              </a:rPr>
              <a:t>Keywords</a:t>
            </a:r>
            <a:endParaRPr b="1" i="0" sz="1800" u="sng"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000" u="sng"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0" i="0" lang="en-GB" sz="1500" u="none" cap="none" strike="noStrike">
                <a:solidFill>
                  <a:srgbClr val="000000"/>
                </a:solidFill>
                <a:latin typeface="Lato"/>
                <a:ea typeface="Lato"/>
                <a:cs typeface="Lato"/>
                <a:sym typeface="Lato"/>
              </a:rPr>
              <a:t>Gross pay</a:t>
            </a:r>
            <a:endParaRPr b="0" i="0" sz="15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0" i="0" lang="en-GB" sz="1500" u="none" cap="none" strike="noStrike">
                <a:solidFill>
                  <a:srgbClr val="000000"/>
                </a:solidFill>
                <a:latin typeface="Lato"/>
                <a:ea typeface="Lato"/>
                <a:cs typeface="Lato"/>
                <a:sym typeface="Lato"/>
              </a:rPr>
              <a:t>Net pay</a:t>
            </a:r>
            <a:endParaRPr b="0" i="0" sz="15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0" i="0" lang="en-GB" sz="1500" u="none" cap="none" strike="noStrike">
                <a:solidFill>
                  <a:srgbClr val="000000"/>
                </a:solidFill>
                <a:latin typeface="Lato"/>
                <a:ea typeface="Lato"/>
                <a:cs typeface="Lato"/>
                <a:sym typeface="Lato"/>
              </a:rPr>
              <a:t>Deductions</a:t>
            </a:r>
            <a:endParaRPr b="0" i="0" sz="15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5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0" i="0" lang="en-GB" sz="1500" u="none" cap="none" strike="noStrike">
                <a:solidFill>
                  <a:srgbClr val="000000"/>
                </a:solidFill>
                <a:latin typeface="Lato"/>
                <a:ea typeface="Lato"/>
                <a:cs typeface="Lato"/>
                <a:sym typeface="Lato"/>
              </a:rPr>
              <a:t>Income tax</a:t>
            </a:r>
            <a:endParaRPr b="0" i="0" sz="15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0" i="0" lang="en-GB" sz="1500" u="none" cap="none" strike="noStrike">
                <a:solidFill>
                  <a:srgbClr val="000000"/>
                </a:solidFill>
                <a:latin typeface="Lato"/>
                <a:ea typeface="Lato"/>
                <a:cs typeface="Lato"/>
                <a:sym typeface="Lato"/>
              </a:rPr>
              <a:t>National insurance</a:t>
            </a:r>
            <a:endParaRPr b="0" i="0" sz="15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0" i="0" lang="en-GB" sz="1500" u="none" cap="none" strike="noStrike">
                <a:solidFill>
                  <a:srgbClr val="000000"/>
                </a:solidFill>
                <a:latin typeface="Lato"/>
                <a:ea typeface="Lato"/>
                <a:cs typeface="Lato"/>
                <a:sym typeface="Lato"/>
              </a:rPr>
              <a:t>Pension</a:t>
            </a:r>
            <a:endParaRPr b="0" i="0" sz="15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0" i="0" lang="en-GB" sz="1500" u="none" cap="none" strike="noStrike">
                <a:solidFill>
                  <a:srgbClr val="000000"/>
                </a:solidFill>
                <a:latin typeface="Lato"/>
                <a:ea typeface="Lato"/>
                <a:cs typeface="Lato"/>
                <a:sym typeface="Lato"/>
              </a:rPr>
              <a:t>Progressive taxation </a:t>
            </a:r>
            <a:endParaRPr b="0" i="0" sz="15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Lato"/>
                <a:ea typeface="Lato"/>
                <a:cs typeface="Lato"/>
                <a:sym typeface="Lato"/>
              </a:rPr>
              <a:t> </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0" i="0" sz="1800" u="sng"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Lato"/>
              <a:ea typeface="Lato"/>
              <a:cs typeface="Lato"/>
              <a:sym typeface="Lato"/>
            </a:endParaRPr>
          </a:p>
        </p:txBody>
      </p:sp>
      <p:sp>
        <p:nvSpPr>
          <p:cNvPr id="341" name="Google Shape;341;g1a5db231f5e_1_1681"/>
          <p:cNvSpPr txBox="1"/>
          <p:nvPr/>
        </p:nvSpPr>
        <p:spPr>
          <a:xfrm>
            <a:off x="1771550" y="1224775"/>
            <a:ext cx="5150100" cy="1246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50"/>
              <a:buFont typeface="Arial"/>
              <a:buNone/>
            </a:pPr>
            <a:r>
              <a:rPr b="0" i="0" lang="en-GB" sz="1600" u="none" cap="none" strike="noStrike">
                <a:solidFill>
                  <a:srgbClr val="464653"/>
                </a:solidFill>
                <a:highlight>
                  <a:srgbClr val="FFFFFF"/>
                </a:highlight>
                <a:latin typeface="Lato"/>
                <a:ea typeface="Lato"/>
                <a:cs typeface="Lato"/>
                <a:sym typeface="Lato"/>
              </a:rPr>
              <a:t>Karim is a nurse.  His </a:t>
            </a:r>
            <a:r>
              <a:rPr b="1" i="0" lang="en-GB" sz="1600" u="none" cap="none" strike="noStrike">
                <a:solidFill>
                  <a:srgbClr val="464653"/>
                </a:solidFill>
                <a:highlight>
                  <a:srgbClr val="FFFFFF"/>
                </a:highlight>
                <a:latin typeface="Lato"/>
                <a:ea typeface="Lato"/>
                <a:cs typeface="Lato"/>
                <a:sym typeface="Lato"/>
              </a:rPr>
              <a:t>gross annual salary</a:t>
            </a:r>
            <a:r>
              <a:rPr b="0" i="0" lang="en-GB" sz="1600" u="none" cap="none" strike="noStrike">
                <a:solidFill>
                  <a:srgbClr val="464653"/>
                </a:solidFill>
                <a:highlight>
                  <a:srgbClr val="FFFFFF"/>
                </a:highlight>
                <a:latin typeface="Lato"/>
                <a:ea typeface="Lato"/>
                <a:cs typeface="Lato"/>
                <a:sym typeface="Lato"/>
              </a:rPr>
              <a:t> is £31,000.   The amount he actually takes home at the end of the year is £25,000, called his</a:t>
            </a:r>
            <a:r>
              <a:rPr b="1" i="0" lang="en-GB" sz="1600" u="none" cap="none" strike="noStrike">
                <a:solidFill>
                  <a:srgbClr val="464653"/>
                </a:solidFill>
                <a:highlight>
                  <a:srgbClr val="FFFFFF"/>
                </a:highlight>
                <a:latin typeface="Lato"/>
                <a:ea typeface="Lato"/>
                <a:cs typeface="Lato"/>
                <a:sym typeface="Lato"/>
              </a:rPr>
              <a:t> net pay</a:t>
            </a:r>
            <a:r>
              <a:rPr b="0" i="0" lang="en-GB" sz="1600" u="none" cap="none" strike="noStrike">
                <a:solidFill>
                  <a:srgbClr val="464653"/>
                </a:solidFill>
                <a:highlight>
                  <a:srgbClr val="FFFFFF"/>
                </a:highlight>
                <a:latin typeface="Lato"/>
                <a:ea typeface="Lato"/>
                <a:cs typeface="Lato"/>
                <a:sym typeface="Lato"/>
              </a:rPr>
              <a:t>. </a:t>
            </a:r>
            <a:endParaRPr b="0" i="0" sz="1600" u="none" cap="none" strike="noStrike">
              <a:solidFill>
                <a:srgbClr val="464653"/>
              </a:solidFill>
              <a:highlight>
                <a:srgbClr val="FFFFFF"/>
              </a:highlight>
              <a:latin typeface="Lato"/>
              <a:ea typeface="Lato"/>
              <a:cs typeface="Lato"/>
              <a:sym typeface="Lato"/>
            </a:endParaRPr>
          </a:p>
          <a:p>
            <a:pPr indent="0" lvl="0" marL="0" marR="0" rtl="0" algn="l">
              <a:lnSpc>
                <a:spcPct val="100000"/>
              </a:lnSpc>
              <a:spcBef>
                <a:spcPts val="0"/>
              </a:spcBef>
              <a:spcAft>
                <a:spcPts val="0"/>
              </a:spcAft>
              <a:buClr>
                <a:srgbClr val="000000"/>
              </a:buClr>
              <a:buSzPts val="2050"/>
              <a:buFont typeface="Arial"/>
              <a:buNone/>
            </a:pPr>
            <a:r>
              <a:t/>
            </a:r>
            <a:endParaRPr b="0" i="0" sz="1600" u="none" cap="none" strike="noStrike">
              <a:solidFill>
                <a:srgbClr val="464653"/>
              </a:solidFill>
              <a:highlight>
                <a:srgbClr val="FFFFFF"/>
              </a:highlight>
              <a:latin typeface="Lato"/>
              <a:ea typeface="Lato"/>
              <a:cs typeface="Lato"/>
              <a:sym typeface="Lato"/>
            </a:endParaRPr>
          </a:p>
          <a:p>
            <a:pPr indent="0" lvl="0" marL="0" marR="0" rtl="0" algn="l">
              <a:lnSpc>
                <a:spcPct val="100000"/>
              </a:lnSpc>
              <a:spcBef>
                <a:spcPts val="0"/>
              </a:spcBef>
              <a:spcAft>
                <a:spcPts val="0"/>
              </a:spcAft>
              <a:buClr>
                <a:srgbClr val="000000"/>
              </a:buClr>
              <a:buSzPts val="2050"/>
              <a:buFont typeface="Arial"/>
              <a:buNone/>
            </a:pPr>
            <a:r>
              <a:t/>
            </a:r>
            <a:endParaRPr b="1" i="0" sz="500" u="none" cap="none" strike="noStrike">
              <a:solidFill>
                <a:schemeClr val="accent1"/>
              </a:solidFill>
              <a:latin typeface="Lato"/>
              <a:ea typeface="Lato"/>
              <a:cs typeface="Lato"/>
              <a:sym typeface="Lato"/>
            </a:endParaRPr>
          </a:p>
        </p:txBody>
      </p:sp>
      <p:pic>
        <p:nvPicPr>
          <p:cNvPr id="342" name="Google Shape;342;g1a5db231f5e_1_1681"/>
          <p:cNvPicPr preferRelativeResize="0"/>
          <p:nvPr/>
        </p:nvPicPr>
        <p:blipFill rotWithShape="1">
          <a:blip r:embed="rId3">
            <a:alphaModFix/>
          </a:blip>
          <a:srcRect b="0" l="0" r="0" t="0"/>
          <a:stretch/>
        </p:blipFill>
        <p:spPr>
          <a:xfrm>
            <a:off x="183550" y="1184100"/>
            <a:ext cx="1387648" cy="1387648"/>
          </a:xfrm>
          <a:prstGeom prst="rect">
            <a:avLst/>
          </a:prstGeom>
          <a:noFill/>
          <a:ln>
            <a:noFill/>
          </a:ln>
        </p:spPr>
      </p:pic>
      <p:sp>
        <p:nvSpPr>
          <p:cNvPr id="343" name="Google Shape;343;g1a5db231f5e_1_1681"/>
          <p:cNvSpPr txBox="1"/>
          <p:nvPr/>
        </p:nvSpPr>
        <p:spPr>
          <a:xfrm>
            <a:off x="273425" y="2808900"/>
            <a:ext cx="65562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chemeClr val="accent1"/>
                </a:solidFill>
                <a:highlight>
                  <a:schemeClr val="lt1"/>
                </a:highlight>
                <a:latin typeface="Lato"/>
                <a:ea typeface="Lato"/>
                <a:cs typeface="Lato"/>
                <a:sym typeface="Lato"/>
              </a:rPr>
              <a:t>Can you name the reasons for the difference between Karim’s gross and net pay?</a:t>
            </a:r>
            <a:endParaRPr b="0" i="0" sz="1600" u="none" cap="none" strike="noStrike">
              <a:solidFill>
                <a:srgbClr val="000000"/>
              </a:solidFill>
              <a:latin typeface="Arial"/>
              <a:ea typeface="Arial"/>
              <a:cs typeface="Arial"/>
              <a:sym typeface="Arial"/>
            </a:endParaRPr>
          </a:p>
        </p:txBody>
      </p:sp>
      <p:sp>
        <p:nvSpPr>
          <p:cNvPr id="344" name="Google Shape;344;g1a5db231f5e_1_1681"/>
          <p:cNvSpPr/>
          <p:nvPr/>
        </p:nvSpPr>
        <p:spPr>
          <a:xfrm>
            <a:off x="229475" y="3432450"/>
            <a:ext cx="6749100" cy="1602600"/>
          </a:xfrm>
          <a:prstGeom prst="roundRect">
            <a:avLst>
              <a:gd fmla="val 16667" name="adj"/>
            </a:avLst>
          </a:prstGeom>
          <a:solidFill>
            <a:srgbClr val="7EACF7"/>
          </a:solidFill>
          <a:ln cap="flat" cmpd="sng" w="9525">
            <a:solidFill>
              <a:srgbClr val="7EACF7"/>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Lato"/>
                <a:ea typeface="Lato"/>
                <a:cs typeface="Lato"/>
                <a:sym typeface="Lato"/>
              </a:rPr>
              <a:t>Gross pay - </a:t>
            </a:r>
            <a:r>
              <a:rPr b="0" i="0" lang="en-GB" sz="1600" u="none" cap="none" strike="noStrike">
                <a:solidFill>
                  <a:srgbClr val="000000"/>
                </a:solidFill>
                <a:latin typeface="Lato"/>
                <a:ea typeface="Lato"/>
                <a:cs typeface="Lato"/>
                <a:sym typeface="Lato"/>
              </a:rPr>
              <a:t>the total amount an employer pays to a member of staff</a:t>
            </a:r>
            <a:endParaRPr b="0" i="0" sz="16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Lato"/>
                <a:ea typeface="Lato"/>
                <a:cs typeface="Lato"/>
                <a:sym typeface="Lato"/>
              </a:rPr>
              <a:t>Net pay</a:t>
            </a:r>
            <a:r>
              <a:rPr b="0" i="0" lang="en-GB" sz="1600" u="none" cap="none" strike="noStrike">
                <a:solidFill>
                  <a:srgbClr val="000000"/>
                </a:solidFill>
                <a:latin typeface="Lato"/>
                <a:ea typeface="Lato"/>
                <a:cs typeface="Lato"/>
                <a:sym typeface="Lato"/>
              </a:rPr>
              <a:t> - the amount of money left after all regular deductions including income tax and national insurance, and any savings towards a pension</a:t>
            </a:r>
            <a:endParaRPr b="0" i="0" sz="1600" u="none" cap="none" strike="noStrike">
              <a:solidFill>
                <a:srgbClr val="000000"/>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25" name="Shape 925"/>
        <p:cNvGrpSpPr/>
        <p:nvPr/>
      </p:nvGrpSpPr>
      <p:grpSpPr>
        <a:xfrm>
          <a:off x="0" y="0"/>
          <a:ext cx="0" cy="0"/>
          <a:chOff x="0" y="0"/>
          <a:chExt cx="0" cy="0"/>
        </a:xfrm>
      </p:grpSpPr>
      <p:sp>
        <p:nvSpPr>
          <p:cNvPr id="926" name="Google Shape;926;g1a5db231f5e_1_978"/>
          <p:cNvSpPr txBox="1"/>
          <p:nvPr>
            <p:ph idx="12" type="sldNum"/>
          </p:nvPr>
        </p:nvSpPr>
        <p:spPr>
          <a:xfrm>
            <a:off x="86702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Clr>
                <a:srgbClr val="000000"/>
              </a:buClr>
              <a:buSzPts val="250"/>
              <a:buFont typeface="Arial"/>
              <a:buNone/>
            </a:pPr>
            <a:r>
              <a:rPr lang="en-GB" sz="1400"/>
              <a:t>60</a:t>
            </a:r>
            <a:endParaRPr sz="1400"/>
          </a:p>
        </p:txBody>
      </p:sp>
      <p:sp>
        <p:nvSpPr>
          <p:cNvPr id="927" name="Google Shape;927;g1a5db231f5e_1_978"/>
          <p:cNvSpPr txBox="1"/>
          <p:nvPr/>
        </p:nvSpPr>
        <p:spPr>
          <a:xfrm>
            <a:off x="0" y="985063"/>
            <a:ext cx="9144000" cy="9606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8000"/>
              <a:buFont typeface="Arial"/>
              <a:buNone/>
            </a:pPr>
            <a:r>
              <a:rPr b="1" i="0" lang="en-GB" sz="5600" u="none" cap="none" strike="noStrike">
                <a:solidFill>
                  <a:schemeClr val="lt1"/>
                </a:solidFill>
                <a:latin typeface="Lato Black"/>
                <a:ea typeface="Lato Black"/>
                <a:cs typeface="Lato Black"/>
                <a:sym typeface="Lato Black"/>
              </a:rPr>
              <a:t>Any questions?</a:t>
            </a:r>
            <a:endParaRPr b="1" i="0" sz="5600" u="none" cap="none" strike="noStrike">
              <a:solidFill>
                <a:schemeClr val="accent2"/>
              </a:solidFill>
              <a:latin typeface="Lato Black"/>
              <a:ea typeface="Lato Black"/>
              <a:cs typeface="Lato Black"/>
              <a:sym typeface="Lato Black"/>
            </a:endParaRPr>
          </a:p>
        </p:txBody>
      </p:sp>
      <p:sp>
        <p:nvSpPr>
          <p:cNvPr id="928" name="Google Shape;928;g1a5db231f5e_1_978"/>
          <p:cNvSpPr/>
          <p:nvPr/>
        </p:nvSpPr>
        <p:spPr>
          <a:xfrm>
            <a:off x="3806600" y="2159450"/>
            <a:ext cx="1734900" cy="1483800"/>
          </a:xfrm>
          <a:prstGeom prst="rect">
            <a:avLst/>
          </a:prstGeom>
          <a:solidFill>
            <a:srgbClr val="FF802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GB" sz="9600" u="none" cap="none" strike="noStrike">
                <a:solidFill>
                  <a:srgbClr val="000000"/>
                </a:solidFill>
                <a:latin typeface="Lato Black"/>
                <a:ea typeface="Lato Black"/>
                <a:cs typeface="Lato Black"/>
                <a:sym typeface="Lato Black"/>
              </a:rPr>
              <a:t>?</a:t>
            </a:r>
            <a:endParaRPr b="0" i="0" sz="9600" u="none" cap="none" strike="noStrike">
              <a:solidFill>
                <a:srgbClr val="000000"/>
              </a:solidFill>
              <a:latin typeface="Lato Black"/>
              <a:ea typeface="Lato Black"/>
              <a:cs typeface="Lato Black"/>
              <a:sym typeface="Lato Black"/>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sp>
        <p:nvSpPr>
          <p:cNvPr id="933" name="Google Shape;933;g277b2dab11a_0_0"/>
          <p:cNvSpPr/>
          <p:nvPr/>
        </p:nvSpPr>
        <p:spPr>
          <a:xfrm>
            <a:off x="6177819" y="1184061"/>
            <a:ext cx="2846400" cy="19956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g277b2dab11a_0_0"/>
          <p:cNvSpPr txBox="1"/>
          <p:nvPr/>
        </p:nvSpPr>
        <p:spPr>
          <a:xfrm>
            <a:off x="110800" y="391125"/>
            <a:ext cx="84897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800"/>
              <a:buFont typeface="Arial"/>
              <a:buNone/>
            </a:pPr>
            <a:r>
              <a:rPr b="1" lang="en-GB" sz="1800">
                <a:solidFill>
                  <a:schemeClr val="lt1"/>
                </a:solidFill>
                <a:latin typeface="Lato"/>
                <a:ea typeface="Lato"/>
                <a:cs typeface="Lato"/>
                <a:sym typeface="Lato"/>
                <a:extLst>
                  <a:ext uri="http://customooxmlschemas.google.com/">
                    <go:slidesCustomData xmlns:go="http://customooxmlschemas.google.com/" textRoundtripDataId="34"/>
                  </a:ext>
                </a:extLst>
              </a:rPr>
              <a:t>Services available for people who have concerns about their personal </a:t>
            </a:r>
            <a:r>
              <a:rPr b="1" lang="en-GB" sz="1800">
                <a:solidFill>
                  <a:schemeClr val="lt1"/>
                </a:solidFill>
                <a:latin typeface="Lato"/>
                <a:ea typeface="Lato"/>
                <a:cs typeface="Lato"/>
                <a:sym typeface="Lato"/>
                <a:extLst>
                  <a:ext uri="http://customooxmlschemas.google.com/">
                    <go:slidesCustomData xmlns:go="http://customooxmlschemas.google.com/" textRoundtripDataId="35"/>
                  </a:ext>
                </a:extLst>
              </a:rPr>
              <a:t>finances</a:t>
            </a:r>
            <a:endParaRPr b="0" i="0" sz="1400" u="none" cap="none" strike="noStrike">
              <a:solidFill>
                <a:schemeClr val="lt1"/>
              </a:solidFill>
              <a:latin typeface="Arial"/>
              <a:ea typeface="Arial"/>
              <a:cs typeface="Arial"/>
              <a:sym typeface="Arial"/>
            </a:endParaRPr>
          </a:p>
        </p:txBody>
      </p:sp>
      <p:grpSp>
        <p:nvGrpSpPr>
          <p:cNvPr id="935" name="Google Shape;935;g277b2dab11a_0_0"/>
          <p:cNvGrpSpPr/>
          <p:nvPr/>
        </p:nvGrpSpPr>
        <p:grpSpPr>
          <a:xfrm>
            <a:off x="151999" y="1183981"/>
            <a:ext cx="2846301" cy="2013581"/>
            <a:chOff x="463400" y="1321175"/>
            <a:chExt cx="2914500" cy="2113109"/>
          </a:xfrm>
        </p:grpSpPr>
        <p:sp>
          <p:nvSpPr>
            <p:cNvPr id="936" name="Google Shape;936;g277b2dab11a_0_0"/>
            <p:cNvSpPr/>
            <p:nvPr/>
          </p:nvSpPr>
          <p:spPr>
            <a:xfrm>
              <a:off x="463400" y="1321175"/>
              <a:ext cx="2914500" cy="20943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g277b2dab11a_0_0"/>
            <p:cNvSpPr txBox="1"/>
            <p:nvPr/>
          </p:nvSpPr>
          <p:spPr>
            <a:xfrm>
              <a:off x="1345676" y="1339984"/>
              <a:ext cx="2032200" cy="2094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300"/>
                <a:buFont typeface="Arial"/>
                <a:buNone/>
              </a:pPr>
              <a:r>
                <a:rPr b="0" i="0" lang="en-GB" sz="1300" u="sng" cap="none" strike="noStrike">
                  <a:solidFill>
                    <a:schemeClr val="lt1"/>
                  </a:solidFill>
                  <a:latin typeface="Lato"/>
                  <a:ea typeface="Lato"/>
                  <a:cs typeface="Lato"/>
                  <a:sym typeface="Lato"/>
                  <a:hlinkClick r:id="rId3">
                    <a:extLst>
                      <a:ext uri="{A12FA001-AC4F-418D-AE19-62706E023703}">
                        <ahyp:hlinkClr val="tx"/>
                      </a:ext>
                    </a:extLst>
                  </a:hlinkClick>
                </a:rPr>
                <a:t>Citizens Advice – Debt and Money</a:t>
              </a:r>
              <a:r>
                <a:rPr b="0" i="0" lang="en-GB" sz="1300" u="none" cap="none" strike="noStrike">
                  <a:solidFill>
                    <a:schemeClr val="lt1"/>
                  </a:solidFill>
                  <a:latin typeface="Lato"/>
                  <a:ea typeface="Lato"/>
                  <a:cs typeface="Lato"/>
                  <a:sym typeface="Lato"/>
                </a:rPr>
                <a:t> – </a:t>
              </a:r>
              <a:r>
                <a:rPr lang="en-GB" sz="1300">
                  <a:solidFill>
                    <a:schemeClr val="lt1"/>
                  </a:solidFill>
                  <a:latin typeface="Lato"/>
                  <a:ea typeface="Lato"/>
                  <a:cs typeface="Lato"/>
                  <a:sym typeface="Lato"/>
                </a:rPr>
                <a:t>T</a:t>
              </a:r>
              <a:r>
                <a:rPr b="0" i="0" lang="en-GB" sz="1300" u="none" cap="none" strike="noStrike">
                  <a:solidFill>
                    <a:schemeClr val="lt1"/>
                  </a:solidFill>
                  <a:latin typeface="Lato"/>
                  <a:ea typeface="Lato"/>
                  <a:cs typeface="Lato"/>
                  <a:sym typeface="Lato"/>
                </a:rPr>
                <a:t>his resource contains links to advice on a number of topics, including financial difficulties, cost of living and communicati</a:t>
              </a:r>
              <a:r>
                <a:rPr lang="en-GB" sz="1300">
                  <a:solidFill>
                    <a:schemeClr val="lt1"/>
                  </a:solidFill>
                  <a:latin typeface="Lato"/>
                  <a:ea typeface="Lato"/>
                  <a:cs typeface="Lato"/>
                  <a:sym typeface="Lato"/>
                </a:rPr>
                <a:t>ng</a:t>
              </a:r>
              <a:r>
                <a:rPr b="0" i="0" lang="en-GB" sz="1300" u="none" cap="none" strike="noStrike">
                  <a:solidFill>
                    <a:schemeClr val="lt1"/>
                  </a:solidFill>
                  <a:latin typeface="Lato"/>
                  <a:ea typeface="Lato"/>
                  <a:cs typeface="Lato"/>
                  <a:sym typeface="Lato"/>
                </a:rPr>
                <a:t> with creditors.</a:t>
              </a:r>
              <a:endParaRPr b="0" i="0" sz="1400" u="none" cap="none" strike="noStrike">
                <a:solidFill>
                  <a:srgbClr val="000000"/>
                </a:solidFill>
                <a:latin typeface="Arial"/>
                <a:ea typeface="Arial"/>
                <a:cs typeface="Arial"/>
                <a:sym typeface="Arial"/>
              </a:endParaRPr>
            </a:p>
          </p:txBody>
        </p:sp>
        <p:pic>
          <p:nvPicPr>
            <p:cNvPr id="938" name="Google Shape;938;g277b2dab11a_0_0"/>
            <p:cNvPicPr preferRelativeResize="0"/>
            <p:nvPr/>
          </p:nvPicPr>
          <p:blipFill rotWithShape="1">
            <a:blip r:embed="rId4">
              <a:alphaModFix/>
            </a:blip>
            <a:srcRect b="0" l="0" r="0" t="0"/>
            <a:stretch/>
          </p:blipFill>
          <p:spPr>
            <a:xfrm>
              <a:off x="532125" y="1419947"/>
              <a:ext cx="813554" cy="928675"/>
            </a:xfrm>
            <a:prstGeom prst="rect">
              <a:avLst/>
            </a:prstGeom>
            <a:noFill/>
            <a:ln>
              <a:noFill/>
            </a:ln>
          </p:spPr>
        </p:pic>
      </p:grpSp>
      <p:sp>
        <p:nvSpPr>
          <p:cNvPr id="939" name="Google Shape;939;g277b2dab11a_0_0"/>
          <p:cNvSpPr txBox="1"/>
          <p:nvPr/>
        </p:nvSpPr>
        <p:spPr>
          <a:xfrm>
            <a:off x="152000" y="3312950"/>
            <a:ext cx="8872200" cy="738900"/>
          </a:xfrm>
          <a:prstGeom prst="rect">
            <a:avLst/>
          </a:prstGeom>
          <a:no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GB" sz="1800">
                <a:solidFill>
                  <a:schemeClr val="accent2"/>
                </a:solidFill>
                <a:latin typeface="Lato"/>
                <a:ea typeface="Lato"/>
                <a:cs typeface="Lato"/>
                <a:sym typeface="Lato"/>
              </a:rPr>
              <a:t>At school, you can speak with an adult you trust. </a:t>
            </a:r>
            <a:endParaRPr b="1" sz="1800">
              <a:solidFill>
                <a:schemeClr val="accent2"/>
              </a:solidFill>
              <a:latin typeface="Lato"/>
              <a:ea typeface="Lato"/>
              <a:cs typeface="Lato"/>
              <a:sym typeface="Lato"/>
            </a:endParaRPr>
          </a:p>
          <a:p>
            <a:pPr indent="0" lvl="0" marL="0" rtl="0" algn="ctr">
              <a:spcBef>
                <a:spcPts val="0"/>
              </a:spcBef>
              <a:spcAft>
                <a:spcPts val="0"/>
              </a:spcAft>
              <a:buNone/>
            </a:pPr>
            <a:r>
              <a:rPr b="1" lang="en-GB" sz="1800">
                <a:solidFill>
                  <a:schemeClr val="accent2"/>
                </a:solidFill>
                <a:latin typeface="Lato"/>
                <a:ea typeface="Lato"/>
                <a:cs typeface="Lato"/>
                <a:sym typeface="Lato"/>
              </a:rPr>
              <a:t>This could be your form tutor, head of year or the school’s safeguarding officer.</a:t>
            </a:r>
            <a:endParaRPr b="1" sz="1800">
              <a:solidFill>
                <a:schemeClr val="accent2"/>
              </a:solidFill>
              <a:latin typeface="Lato"/>
              <a:ea typeface="Lato"/>
              <a:cs typeface="Lato"/>
              <a:sym typeface="Lato"/>
            </a:endParaRPr>
          </a:p>
        </p:txBody>
      </p:sp>
      <p:sp>
        <p:nvSpPr>
          <p:cNvPr id="940" name="Google Shape;940;g277b2dab11a_0_0"/>
          <p:cNvSpPr txBox="1"/>
          <p:nvPr>
            <p:ph idx="2" type="sldNum"/>
          </p:nvPr>
        </p:nvSpPr>
        <p:spPr>
          <a:xfrm>
            <a:off x="8595309" y="3039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GB"/>
              <a:t>‹#›</a:t>
            </a:fld>
            <a:endParaRPr/>
          </a:p>
        </p:txBody>
      </p:sp>
      <p:sp>
        <p:nvSpPr>
          <p:cNvPr id="941" name="Google Shape;941;g277b2dab11a_0_0"/>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grpSp>
        <p:nvGrpSpPr>
          <p:cNvPr id="942" name="Google Shape;942;g277b2dab11a_0_0"/>
          <p:cNvGrpSpPr/>
          <p:nvPr/>
        </p:nvGrpSpPr>
        <p:grpSpPr>
          <a:xfrm>
            <a:off x="3164819" y="1184021"/>
            <a:ext cx="2846301" cy="1995658"/>
            <a:chOff x="3237025" y="1184050"/>
            <a:chExt cx="2914500" cy="2094300"/>
          </a:xfrm>
        </p:grpSpPr>
        <p:sp>
          <p:nvSpPr>
            <p:cNvPr id="943" name="Google Shape;943;g277b2dab11a_0_0"/>
            <p:cNvSpPr/>
            <p:nvPr/>
          </p:nvSpPr>
          <p:spPr>
            <a:xfrm>
              <a:off x="3237025" y="1184050"/>
              <a:ext cx="2914500" cy="20943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44" name="Google Shape;944;g277b2dab11a_0_0"/>
            <p:cNvPicPr preferRelativeResize="0"/>
            <p:nvPr/>
          </p:nvPicPr>
          <p:blipFill>
            <a:blip r:embed="rId5">
              <a:alphaModFix/>
            </a:blip>
            <a:stretch>
              <a:fillRect/>
            </a:stretch>
          </p:blipFill>
          <p:spPr>
            <a:xfrm>
              <a:off x="3344950" y="1434825"/>
              <a:ext cx="666111" cy="400200"/>
            </a:xfrm>
            <a:prstGeom prst="rect">
              <a:avLst/>
            </a:prstGeom>
            <a:noFill/>
            <a:ln>
              <a:noFill/>
            </a:ln>
          </p:spPr>
        </p:pic>
        <p:sp>
          <p:nvSpPr>
            <p:cNvPr id="945" name="Google Shape;945;g277b2dab11a_0_0"/>
            <p:cNvSpPr txBox="1"/>
            <p:nvPr/>
          </p:nvSpPr>
          <p:spPr>
            <a:xfrm>
              <a:off x="4068426" y="1358613"/>
              <a:ext cx="2032200" cy="1852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300"/>
                <a:buFont typeface="Arial"/>
                <a:buNone/>
              </a:pPr>
              <a:r>
                <a:rPr lang="en-GB" sz="1300" u="sng">
                  <a:solidFill>
                    <a:schemeClr val="lt1"/>
                  </a:solidFill>
                  <a:latin typeface="Lato"/>
                  <a:ea typeface="Lato"/>
                  <a:cs typeface="Lato"/>
                  <a:sym typeface="Lato"/>
                  <a:hlinkClick r:id="rId6">
                    <a:extLst>
                      <a:ext uri="{A12FA001-AC4F-418D-AE19-62706E023703}">
                        <ahyp:hlinkClr val="tx"/>
                      </a:ext>
                    </a:extLst>
                  </a:hlinkClick>
                </a:rPr>
                <a:t>National Debtline </a:t>
              </a:r>
              <a:r>
                <a:rPr b="0" i="0" lang="en-GB" sz="1300" u="sng" cap="none" strike="noStrike">
                  <a:solidFill>
                    <a:schemeClr val="lt1"/>
                  </a:solidFill>
                  <a:latin typeface="Lato"/>
                  <a:ea typeface="Lato"/>
                  <a:cs typeface="Lato"/>
                  <a:sym typeface="Lato"/>
                  <a:hlinkClick r:id="rId7">
                    <a:extLst>
                      <a:ext uri="{A12FA001-AC4F-418D-AE19-62706E023703}">
                        <ahyp:hlinkClr val="tx"/>
                      </a:ext>
                    </a:extLst>
                  </a:hlinkClick>
                </a:rPr>
                <a:t> – Debt and Money</a:t>
              </a:r>
              <a:r>
                <a:rPr b="0" i="0" lang="en-GB" sz="1300" u="none" cap="none" strike="noStrike">
                  <a:solidFill>
                    <a:schemeClr val="lt1"/>
                  </a:solidFill>
                  <a:latin typeface="Lato"/>
                  <a:ea typeface="Lato"/>
                  <a:cs typeface="Lato"/>
                  <a:sym typeface="Lato"/>
                </a:rPr>
                <a:t> – </a:t>
              </a:r>
              <a:r>
                <a:rPr lang="en-GB" sz="1300">
                  <a:solidFill>
                    <a:schemeClr val="lt1"/>
                  </a:solidFill>
                  <a:latin typeface="Lato"/>
                  <a:ea typeface="Lato"/>
                  <a:cs typeface="Lato"/>
                  <a:sym typeface="Lato"/>
                </a:rPr>
                <a:t>a debt advice charity run by the </a:t>
              </a:r>
              <a:r>
                <a:rPr lang="en-GB" sz="1300" u="sng">
                  <a:solidFill>
                    <a:schemeClr val="lt1"/>
                  </a:solidFill>
                  <a:latin typeface="Lato"/>
                  <a:ea typeface="Lato"/>
                  <a:cs typeface="Lato"/>
                  <a:sym typeface="Lato"/>
                  <a:hlinkClick r:id="rId8">
                    <a:extLst>
                      <a:ext uri="{A12FA001-AC4F-418D-AE19-62706E023703}">
                        <ahyp:hlinkClr val="tx"/>
                      </a:ext>
                    </a:extLst>
                  </a:hlinkClick>
                </a:rPr>
                <a:t>Money Advice Trust</a:t>
              </a:r>
              <a:r>
                <a:rPr lang="en-GB" sz="1300">
                  <a:solidFill>
                    <a:schemeClr val="lt1"/>
                  </a:solidFill>
                  <a:latin typeface="Lato"/>
                  <a:ea typeface="Lato"/>
                  <a:cs typeface="Lato"/>
                  <a:sym typeface="Lato"/>
                </a:rPr>
                <a:t>, offering a  free and confidential debt advice service.</a:t>
              </a:r>
              <a:endParaRPr i="0" sz="1300" u="none" cap="none" strike="noStrike">
                <a:solidFill>
                  <a:schemeClr val="lt1"/>
                </a:solidFill>
                <a:latin typeface="Lato"/>
                <a:ea typeface="Lato"/>
                <a:cs typeface="Lato"/>
                <a:sym typeface="Lato"/>
              </a:endParaRPr>
            </a:p>
          </p:txBody>
        </p:sp>
      </p:grpSp>
      <p:pic>
        <p:nvPicPr>
          <p:cNvPr id="946" name="Google Shape;946;g277b2dab11a_0_0"/>
          <p:cNvPicPr preferRelativeResize="0"/>
          <p:nvPr/>
        </p:nvPicPr>
        <p:blipFill>
          <a:blip r:embed="rId9">
            <a:alphaModFix/>
          </a:blip>
          <a:stretch>
            <a:fillRect/>
          </a:stretch>
        </p:blipFill>
        <p:spPr>
          <a:xfrm>
            <a:off x="6341200" y="1426525"/>
            <a:ext cx="876125" cy="680625"/>
          </a:xfrm>
          <a:prstGeom prst="rect">
            <a:avLst/>
          </a:prstGeom>
          <a:noFill/>
          <a:ln>
            <a:noFill/>
          </a:ln>
        </p:spPr>
      </p:pic>
      <p:sp>
        <p:nvSpPr>
          <p:cNvPr id="947" name="Google Shape;947;g277b2dab11a_0_0"/>
          <p:cNvSpPr txBox="1"/>
          <p:nvPr/>
        </p:nvSpPr>
        <p:spPr>
          <a:xfrm>
            <a:off x="7264128" y="1459325"/>
            <a:ext cx="1760100" cy="615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900"/>
              </a:spcAft>
              <a:buClr>
                <a:srgbClr val="000000"/>
              </a:buClr>
              <a:buSzPts val="1300"/>
              <a:buFont typeface="Arial"/>
              <a:buNone/>
            </a:pPr>
            <a:r>
              <a:rPr b="1" lang="en-GB" sz="1300">
                <a:solidFill>
                  <a:schemeClr val="lt1"/>
                </a:solidFill>
                <a:latin typeface="Lato"/>
                <a:ea typeface="Lato"/>
                <a:cs typeface="Lato"/>
                <a:sym typeface="Lato"/>
              </a:rPr>
              <a:t>Childline </a:t>
            </a:r>
            <a:r>
              <a:rPr b="1" i="0" lang="en-GB" sz="1300" u="none" cap="none" strike="noStrike">
                <a:solidFill>
                  <a:schemeClr val="lt1"/>
                </a:solidFill>
                <a:latin typeface="Lato"/>
                <a:ea typeface="Lato"/>
                <a:cs typeface="Lato"/>
                <a:sym typeface="Lato"/>
                <a:extLst>
                  <a:ext uri="http://customooxmlschemas.google.com/">
                    <go:slidesCustomData xmlns:go="http://customooxmlschemas.google.com/" textRoundtripDataId="36"/>
                  </a:ext>
                </a:extLst>
              </a:rPr>
              <a:t>Helpline</a:t>
            </a:r>
            <a:br>
              <a:rPr b="0" i="0" lang="en-GB" sz="1300" u="none" cap="none" strike="noStrike">
                <a:solidFill>
                  <a:schemeClr val="lt1"/>
                </a:solidFill>
                <a:latin typeface="Lato"/>
                <a:ea typeface="Lato"/>
                <a:cs typeface="Lato"/>
                <a:sym typeface="Lato"/>
                <a:extLst>
                  <a:ext uri="http://customooxmlschemas.google.com/">
                    <go:slidesCustomData xmlns:go="http://customooxmlschemas.google.com/" textRoundtripDataId="37"/>
                  </a:ext>
                </a:extLst>
              </a:rPr>
            </a:br>
            <a:r>
              <a:rPr b="0" i="0" lang="en-GB" sz="1300" u="none" cap="none" strike="noStrike">
                <a:solidFill>
                  <a:schemeClr val="lt1"/>
                </a:solidFill>
                <a:latin typeface="Lato"/>
                <a:ea typeface="Lato"/>
                <a:cs typeface="Lato"/>
                <a:sym typeface="Lato"/>
                <a:extLst>
                  <a:ext uri="http://customooxmlschemas.google.com/">
                    <go:slidesCustomData xmlns:go="http://customooxmlschemas.google.com/" textRoundtripDataId="37"/>
                  </a:ext>
                </a:extLst>
              </a:rPr>
              <a:t>080</a:t>
            </a:r>
            <a:r>
              <a:rPr lang="en-GB" sz="1300">
                <a:solidFill>
                  <a:schemeClr val="lt1"/>
                </a:solidFill>
                <a:latin typeface="Lato"/>
                <a:ea typeface="Lato"/>
                <a:cs typeface="Lato"/>
                <a:sym typeface="Lato"/>
              </a:rPr>
              <a:t>0 1111</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951" name="Shape 951"/>
        <p:cNvGrpSpPr/>
        <p:nvPr/>
      </p:nvGrpSpPr>
      <p:grpSpPr>
        <a:xfrm>
          <a:off x="0" y="0"/>
          <a:ext cx="0" cy="0"/>
          <a:chOff x="0" y="0"/>
          <a:chExt cx="0" cy="0"/>
        </a:xfrm>
      </p:grpSpPr>
      <p:sp>
        <p:nvSpPr>
          <p:cNvPr id="952" name="Google Shape;952;g1a5db231f5e_1_1555"/>
          <p:cNvSpPr txBox="1"/>
          <p:nvPr/>
        </p:nvSpPr>
        <p:spPr>
          <a:xfrm>
            <a:off x="462425" y="1142575"/>
            <a:ext cx="8400600" cy="1179000"/>
          </a:xfrm>
          <a:prstGeom prst="rect">
            <a:avLst/>
          </a:prstGeom>
          <a:noFill/>
          <a:ln>
            <a:noFill/>
          </a:ln>
        </p:spPr>
        <p:txBody>
          <a:bodyPr anchorCtr="0" anchor="t" bIns="91425" lIns="91425" spcFirstLastPara="1" rIns="91425" wrap="square" tIns="91425">
            <a:spAutoFit/>
          </a:bodyPr>
          <a:lstStyle/>
          <a:p>
            <a:pPr indent="0" lvl="0" marL="457200" marR="0" rtl="0" algn="l">
              <a:lnSpc>
                <a:spcPct val="115000"/>
              </a:lnSpc>
              <a:spcBef>
                <a:spcPts val="0"/>
              </a:spcBef>
              <a:spcAft>
                <a:spcPts val="0"/>
              </a:spcAft>
              <a:buClr>
                <a:srgbClr val="000000"/>
              </a:buClr>
              <a:buSzPts val="1200"/>
              <a:buFont typeface="Arial"/>
              <a:buNone/>
            </a:pPr>
            <a:r>
              <a:t/>
            </a:r>
            <a:endParaRPr b="0" i="0" sz="16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400"/>
              <a:buFont typeface="Arial"/>
              <a:buNone/>
            </a:pPr>
            <a:r>
              <a:rPr b="0" i="1" lang="en-GB" sz="1600" u="none" cap="none" strike="noStrike">
                <a:solidFill>
                  <a:schemeClr val="lt1"/>
                </a:solidFill>
                <a:latin typeface="Lato"/>
                <a:ea typeface="Lato"/>
                <a:cs typeface="Lato"/>
                <a:sym typeface="Lato"/>
              </a:rPr>
              <a:t>Please visit the  FLIC learning hub - </a:t>
            </a:r>
            <a:r>
              <a:rPr b="0" i="1" lang="en-GB" sz="1600" u="sng" cap="none" strike="noStrike">
                <a:solidFill>
                  <a:schemeClr val="lt1"/>
                </a:solidFill>
                <a:latin typeface="Lato"/>
                <a:ea typeface="Lato"/>
                <a:cs typeface="Lato"/>
                <a:sym typeface="Lato"/>
                <a:hlinkClick r:id="rId3">
                  <a:extLst>
                    <a:ext uri="{A12FA001-AC4F-418D-AE19-62706E023703}">
                      <ahyp:hlinkClr val="tx"/>
                    </a:ext>
                  </a:extLst>
                </a:hlinkClick>
              </a:rPr>
              <a:t>https://ftflic.com/learning-hub/</a:t>
            </a:r>
            <a:r>
              <a:rPr b="0" i="1" lang="en-GB" sz="1600" u="none" cap="none" strike="noStrike">
                <a:solidFill>
                  <a:schemeClr val="lt1"/>
                </a:solidFill>
                <a:latin typeface="Lato"/>
                <a:ea typeface="Lato"/>
                <a:cs typeface="Lato"/>
                <a:sym typeface="Lato"/>
              </a:rPr>
              <a:t>  for further resources</a:t>
            </a:r>
            <a:endParaRPr b="0" i="1" sz="1600" u="none" cap="none" strike="noStrike">
              <a:solidFill>
                <a:schemeClr val="lt1"/>
              </a:solidFill>
              <a:latin typeface="Lato"/>
              <a:ea typeface="Lato"/>
              <a:cs typeface="Lato"/>
              <a:sym typeface="Lato"/>
            </a:endParaRPr>
          </a:p>
          <a:p>
            <a:pPr indent="0" lvl="0" marL="457200" marR="0" rtl="0" algn="l">
              <a:lnSpc>
                <a:spcPct val="115000"/>
              </a:lnSpc>
              <a:spcBef>
                <a:spcPts val="0"/>
              </a:spcBef>
              <a:spcAft>
                <a:spcPts val="0"/>
              </a:spcAft>
              <a:buClr>
                <a:srgbClr val="000000"/>
              </a:buClr>
              <a:buSzPts val="1200"/>
              <a:buFont typeface="Arial"/>
              <a:buNone/>
            </a:pPr>
            <a:r>
              <a:t/>
            </a:r>
            <a:endParaRPr b="0" i="0" sz="12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lt1"/>
              </a:solidFill>
              <a:latin typeface="Lato"/>
              <a:ea typeface="Lato"/>
              <a:cs typeface="Lato"/>
              <a:sym typeface="Lato"/>
            </a:endParaRPr>
          </a:p>
        </p:txBody>
      </p:sp>
      <p:sp>
        <p:nvSpPr>
          <p:cNvPr id="953" name="Google Shape;953;g1a5db231f5e_1_1555"/>
          <p:cNvSpPr txBox="1"/>
          <p:nvPr/>
        </p:nvSpPr>
        <p:spPr>
          <a:xfrm>
            <a:off x="1640100" y="403675"/>
            <a:ext cx="5863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3600"/>
              <a:buFont typeface="Arial"/>
              <a:buNone/>
            </a:pPr>
            <a:r>
              <a:rPr b="1" i="0" lang="en-GB" sz="2900" u="none" cap="none" strike="noStrike">
                <a:solidFill>
                  <a:schemeClr val="lt1"/>
                </a:solidFill>
                <a:latin typeface="Lato"/>
                <a:ea typeface="Lato"/>
                <a:cs typeface="Lato"/>
                <a:sym typeface="Lato"/>
              </a:rPr>
              <a:t>Links to learn more!</a:t>
            </a:r>
            <a:endParaRPr b="1" i="0" sz="2900" u="none" cap="none" strike="noStrike">
              <a:solidFill>
                <a:srgbClr val="000000"/>
              </a:solidFill>
              <a:latin typeface="Lato"/>
              <a:ea typeface="Lato"/>
              <a:cs typeface="Lato"/>
              <a:sym typeface="Lato"/>
            </a:endParaRPr>
          </a:p>
        </p:txBody>
      </p:sp>
      <p:sp>
        <p:nvSpPr>
          <p:cNvPr id="954" name="Google Shape;954;g1a5db231f5e_1_1555"/>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GB"/>
              <a:t>‹#›</a:t>
            </a:fld>
            <a:endParaRPr/>
          </a:p>
        </p:txBody>
      </p:sp>
      <p:sp>
        <p:nvSpPr>
          <p:cNvPr id="955" name="Google Shape;955;g1a5db231f5e_1_1555"/>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r>
              <a:rPr b="1" lang="en-GB" sz="1400">
                <a:latin typeface="Lato"/>
                <a:ea typeface="Lato"/>
                <a:cs typeface="Lato"/>
                <a:sym typeface="Lato"/>
              </a:rPr>
              <a:t>62</a:t>
            </a:r>
            <a:endParaRPr b="1" sz="1400">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g1a5db231f5e_1_616"/>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fld id="{00000000-1234-1234-1234-123412341234}" type="slidenum">
              <a:rPr lang="en-GB" sz="1400"/>
              <a:t>‹#›</a:t>
            </a:fld>
            <a:endParaRPr sz="1400"/>
          </a:p>
        </p:txBody>
      </p:sp>
      <p:sp>
        <p:nvSpPr>
          <p:cNvPr id="350" name="Google Shape;350;g1a5db231f5e_1_616"/>
          <p:cNvSpPr txBox="1"/>
          <p:nvPr/>
        </p:nvSpPr>
        <p:spPr>
          <a:xfrm>
            <a:off x="207975" y="235725"/>
            <a:ext cx="8713800" cy="206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en-GB" sz="2900" u="none" cap="none" strike="noStrike">
                <a:solidFill>
                  <a:schemeClr val="accent2"/>
                </a:solidFill>
                <a:latin typeface="Lato"/>
                <a:ea typeface="Lato"/>
                <a:cs typeface="Lato"/>
                <a:sym typeface="Lato"/>
              </a:rPr>
              <a:t>Wage slip deductions</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br>
              <a:rPr b="1" i="0" lang="en-GB" sz="2900" u="none" cap="none" strike="noStrike">
                <a:solidFill>
                  <a:schemeClr val="accent2"/>
                </a:solidFill>
                <a:latin typeface="Lato"/>
                <a:ea typeface="Lato"/>
                <a:cs typeface="Lato"/>
                <a:sym typeface="Lato"/>
              </a:rPr>
            </a:br>
            <a:r>
              <a:rPr b="0" i="0" lang="en-GB" sz="1600" u="none" cap="none" strike="noStrike">
                <a:solidFill>
                  <a:schemeClr val="lt1"/>
                </a:solidFill>
                <a:latin typeface="Lato"/>
                <a:ea typeface="Lato"/>
                <a:cs typeface="Lato"/>
                <a:sym typeface="Lato"/>
              </a:rPr>
              <a:t>For people in</a:t>
            </a:r>
            <a:r>
              <a:rPr b="0" i="0" lang="en-GB" sz="1600" u="none" cap="none" strike="noStrike">
                <a:solidFill>
                  <a:schemeClr val="lt1"/>
                </a:solidFill>
                <a:latin typeface="Lato"/>
                <a:ea typeface="Lato"/>
                <a:cs typeface="Lato"/>
                <a:sym typeface="Lato"/>
                <a:extLst>
                  <a:ext uri="http://customooxmlschemas.google.com/">
                    <go:slidesCustomData xmlns:go="http://customooxmlschemas.google.com/" textRoundtripDataId="0"/>
                  </a:ext>
                </a:extLst>
              </a:rPr>
              <a:t> employment, there will be some deductions which are taken away from their gross pay.</a:t>
            </a:r>
            <a:r>
              <a:rPr b="0" i="0" lang="en-GB" sz="1600" u="none" cap="none" strike="noStrike">
                <a:solidFill>
                  <a:schemeClr val="lt1"/>
                </a:solidFill>
                <a:latin typeface="Lato"/>
                <a:ea typeface="Lato"/>
                <a:cs typeface="Lato"/>
                <a:sym typeface="Lato"/>
              </a:rPr>
              <a:t> </a:t>
            </a:r>
            <a:endParaRPr b="0" i="0" sz="16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chemeClr val="lt1"/>
                </a:solidFill>
                <a:latin typeface="Lato"/>
                <a:ea typeface="Lato"/>
                <a:cs typeface="Lato"/>
                <a:sym typeface="Lato"/>
              </a:rPr>
              <a:t>These are the main ones, and we’ll focus on National Insurance and Income Tax in this lesson:</a:t>
            </a:r>
            <a:endParaRPr b="0" i="0" sz="1600" u="none" cap="none" strike="noStrike">
              <a:solidFill>
                <a:schemeClr val="lt1"/>
              </a:solidFill>
              <a:latin typeface="Arial"/>
              <a:ea typeface="Arial"/>
              <a:cs typeface="Arial"/>
              <a:sym typeface="Arial"/>
            </a:endParaRPr>
          </a:p>
        </p:txBody>
      </p:sp>
      <p:grpSp>
        <p:nvGrpSpPr>
          <p:cNvPr id="351" name="Google Shape;351;g1a5db231f5e_1_616"/>
          <p:cNvGrpSpPr/>
          <p:nvPr/>
        </p:nvGrpSpPr>
        <p:grpSpPr>
          <a:xfrm>
            <a:off x="572505" y="2692252"/>
            <a:ext cx="1162800" cy="1162800"/>
            <a:chOff x="2334700" y="2298950"/>
            <a:chExt cx="1162800" cy="1162800"/>
          </a:xfrm>
        </p:grpSpPr>
        <p:sp>
          <p:nvSpPr>
            <p:cNvPr id="352" name="Google Shape;352;g1a5db231f5e_1_616"/>
            <p:cNvSpPr/>
            <p:nvPr/>
          </p:nvSpPr>
          <p:spPr>
            <a:xfrm>
              <a:off x="2334700" y="2298950"/>
              <a:ext cx="1162800" cy="11628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g1a5db231f5e_1_616"/>
            <p:cNvSpPr txBox="1"/>
            <p:nvPr/>
          </p:nvSpPr>
          <p:spPr>
            <a:xfrm>
              <a:off x="2334700" y="2572550"/>
              <a:ext cx="11628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Lato Black"/>
                  <a:ea typeface="Lato Black"/>
                  <a:cs typeface="Lato Black"/>
                  <a:sym typeface="Lato Black"/>
                </a:rPr>
                <a:t>National Insurance </a:t>
              </a:r>
              <a:endParaRPr b="0" i="0" sz="1400" u="none" cap="none" strike="noStrike">
                <a:solidFill>
                  <a:schemeClr val="dk1"/>
                </a:solidFill>
                <a:latin typeface="Lato Black"/>
                <a:ea typeface="Lato Black"/>
                <a:cs typeface="Lato Black"/>
                <a:sym typeface="Lato Black"/>
              </a:endParaRPr>
            </a:p>
          </p:txBody>
        </p:sp>
      </p:grpSp>
      <p:grpSp>
        <p:nvGrpSpPr>
          <p:cNvPr id="354" name="Google Shape;354;g1a5db231f5e_1_616"/>
          <p:cNvGrpSpPr/>
          <p:nvPr/>
        </p:nvGrpSpPr>
        <p:grpSpPr>
          <a:xfrm>
            <a:off x="2505812" y="2657452"/>
            <a:ext cx="1162800" cy="1162800"/>
            <a:chOff x="3739450" y="2298950"/>
            <a:chExt cx="1162800" cy="1162800"/>
          </a:xfrm>
        </p:grpSpPr>
        <p:sp>
          <p:nvSpPr>
            <p:cNvPr id="355" name="Google Shape;355;g1a5db231f5e_1_616"/>
            <p:cNvSpPr/>
            <p:nvPr/>
          </p:nvSpPr>
          <p:spPr>
            <a:xfrm>
              <a:off x="3739450" y="2298950"/>
              <a:ext cx="1162800" cy="11628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g1a5db231f5e_1_616"/>
            <p:cNvSpPr txBox="1"/>
            <p:nvPr/>
          </p:nvSpPr>
          <p:spPr>
            <a:xfrm>
              <a:off x="3739450" y="2572550"/>
              <a:ext cx="11628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Lato Black"/>
                  <a:ea typeface="Lato Black"/>
                  <a:cs typeface="Lato Black"/>
                  <a:sym typeface="Lato Black"/>
                </a:rPr>
                <a:t>Income </a:t>
              </a:r>
              <a:endParaRPr b="0" i="0" sz="1400" u="none" cap="none" strike="noStrike">
                <a:solidFill>
                  <a:schemeClr val="dk1"/>
                </a:solidFill>
                <a:latin typeface="Lato Black"/>
                <a:ea typeface="Lato Black"/>
                <a:cs typeface="Lato Black"/>
                <a:sym typeface="Lato Black"/>
              </a:endParaRPr>
            </a:p>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Lato Black"/>
                  <a:ea typeface="Lato Black"/>
                  <a:cs typeface="Lato Black"/>
                  <a:sym typeface="Lato Black"/>
                </a:rPr>
                <a:t>Tax  </a:t>
              </a:r>
              <a:endParaRPr b="0" i="0" sz="1400" u="none" cap="none" strike="noStrike">
                <a:solidFill>
                  <a:schemeClr val="dk1"/>
                </a:solidFill>
                <a:latin typeface="Lato Black"/>
                <a:ea typeface="Lato Black"/>
                <a:cs typeface="Lato Black"/>
                <a:sym typeface="Lato Black"/>
              </a:endParaRPr>
            </a:p>
          </p:txBody>
        </p:sp>
      </p:grpSp>
      <p:grpSp>
        <p:nvGrpSpPr>
          <p:cNvPr id="357" name="Google Shape;357;g1a5db231f5e_1_616"/>
          <p:cNvGrpSpPr/>
          <p:nvPr/>
        </p:nvGrpSpPr>
        <p:grpSpPr>
          <a:xfrm>
            <a:off x="4439093" y="2657452"/>
            <a:ext cx="1162800" cy="1162800"/>
            <a:chOff x="5144200" y="2298950"/>
            <a:chExt cx="1162800" cy="1162800"/>
          </a:xfrm>
        </p:grpSpPr>
        <p:sp>
          <p:nvSpPr>
            <p:cNvPr id="358" name="Google Shape;358;g1a5db231f5e_1_616"/>
            <p:cNvSpPr/>
            <p:nvPr/>
          </p:nvSpPr>
          <p:spPr>
            <a:xfrm>
              <a:off x="5144200" y="2298950"/>
              <a:ext cx="1162800" cy="11628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g1a5db231f5e_1_616"/>
            <p:cNvSpPr txBox="1"/>
            <p:nvPr/>
          </p:nvSpPr>
          <p:spPr>
            <a:xfrm>
              <a:off x="5144200" y="2680250"/>
              <a:ext cx="11628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Lato Black"/>
                  <a:ea typeface="Lato Black"/>
                  <a:cs typeface="Lato Black"/>
                  <a:sym typeface="Lato Black"/>
                </a:rPr>
                <a:t>Pensions</a:t>
              </a:r>
              <a:endParaRPr b="0" i="0" sz="1400" u="none" cap="none" strike="noStrike">
                <a:solidFill>
                  <a:schemeClr val="dk1"/>
                </a:solidFill>
                <a:latin typeface="Lato Black"/>
                <a:ea typeface="Lato Black"/>
                <a:cs typeface="Lato Black"/>
                <a:sym typeface="Lato Black"/>
              </a:endParaRPr>
            </a:p>
          </p:txBody>
        </p:sp>
      </p:grpSp>
      <p:grpSp>
        <p:nvGrpSpPr>
          <p:cNvPr id="360" name="Google Shape;360;g1a5db231f5e_1_616"/>
          <p:cNvGrpSpPr/>
          <p:nvPr/>
        </p:nvGrpSpPr>
        <p:grpSpPr>
          <a:xfrm>
            <a:off x="6578175" y="2657452"/>
            <a:ext cx="1162800" cy="1162800"/>
            <a:chOff x="6548950" y="2298950"/>
            <a:chExt cx="1162800" cy="1162800"/>
          </a:xfrm>
        </p:grpSpPr>
        <p:sp>
          <p:nvSpPr>
            <p:cNvPr id="361" name="Google Shape;361;g1a5db231f5e_1_616"/>
            <p:cNvSpPr/>
            <p:nvPr/>
          </p:nvSpPr>
          <p:spPr>
            <a:xfrm>
              <a:off x="6548950" y="2298950"/>
              <a:ext cx="1162800" cy="11628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g1a5db231f5e_1_616"/>
            <p:cNvSpPr txBox="1"/>
            <p:nvPr/>
          </p:nvSpPr>
          <p:spPr>
            <a:xfrm>
              <a:off x="6548950" y="2572550"/>
              <a:ext cx="11628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Lato Black"/>
                  <a:ea typeface="Lato Black"/>
                  <a:cs typeface="Lato Black"/>
                  <a:sym typeface="Lato Black"/>
                </a:rPr>
                <a:t>Student loans</a:t>
              </a:r>
              <a:endParaRPr b="0" i="0" sz="1400" u="none" cap="none" strike="noStrike">
                <a:solidFill>
                  <a:schemeClr val="dk1"/>
                </a:solidFill>
                <a:latin typeface="Lato Black"/>
                <a:ea typeface="Lato Black"/>
                <a:cs typeface="Lato Black"/>
                <a:sym typeface="Lato Black"/>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g1a5db231f5e_1_604"/>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pic>
        <p:nvPicPr>
          <p:cNvPr descr="Before you get your hands on your pay, your employer makes what's known as deductions. These are things like income tax, national insurance, and a contribution towards your pension." id="368" name="Google Shape;368;g1a5db231f5e_1_604" title="How much do you really get paid?">
            <a:hlinkClick r:id="rId3"/>
          </p:cNvPr>
          <p:cNvPicPr preferRelativeResize="0"/>
          <p:nvPr/>
        </p:nvPicPr>
        <p:blipFill rotWithShape="1">
          <a:blip r:embed="rId4">
            <a:alphaModFix/>
          </a:blip>
          <a:srcRect b="0" l="0" r="0" t="0"/>
          <a:stretch/>
        </p:blipFill>
        <p:spPr>
          <a:xfrm>
            <a:off x="5066000" y="3508825"/>
            <a:ext cx="1381874" cy="1036400"/>
          </a:xfrm>
          <a:prstGeom prst="rect">
            <a:avLst/>
          </a:prstGeom>
          <a:noFill/>
          <a:ln>
            <a:noFill/>
          </a:ln>
        </p:spPr>
      </p:pic>
      <p:sp>
        <p:nvSpPr>
          <p:cNvPr id="369" name="Google Shape;369;g1a5db231f5e_1_604"/>
          <p:cNvSpPr/>
          <p:nvPr/>
        </p:nvSpPr>
        <p:spPr>
          <a:xfrm>
            <a:off x="3028200" y="3578225"/>
            <a:ext cx="1714500" cy="897600"/>
          </a:xfrm>
          <a:prstGeom prst="rightArrow">
            <a:avLst>
              <a:gd fmla="val 50000" name="adj1"/>
              <a:gd fmla="val 50000" name="adj2"/>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GB" sz="1000" u="sng" cap="none" strike="noStrike">
                <a:solidFill>
                  <a:schemeClr val="hlink"/>
                </a:solidFill>
                <a:latin typeface="Lato"/>
                <a:ea typeface="Lato"/>
                <a:cs typeface="Lato"/>
                <a:sym typeface="Lato"/>
                <a:hlinkClick r:id="rId5"/>
              </a:rPr>
              <a:t>Watch this video </a:t>
            </a:r>
            <a:endParaRPr b="0" i="0" sz="1000" u="none" cap="none" strike="noStrike">
              <a:solidFill>
                <a:srgbClr val="000000"/>
              </a:solidFill>
              <a:latin typeface="Lato"/>
              <a:ea typeface="Lato"/>
              <a:cs typeface="Lato"/>
              <a:sym typeface="Lato"/>
            </a:endParaRPr>
          </a:p>
        </p:txBody>
      </p:sp>
      <p:sp>
        <p:nvSpPr>
          <p:cNvPr id="370" name="Google Shape;370;g1a5db231f5e_1_604"/>
          <p:cNvSpPr txBox="1"/>
          <p:nvPr/>
        </p:nvSpPr>
        <p:spPr>
          <a:xfrm>
            <a:off x="2961088" y="1647325"/>
            <a:ext cx="6201300" cy="1416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1" i="0" lang="en-GB" sz="2200" u="none" cap="none" strike="noStrike">
                <a:solidFill>
                  <a:schemeClr val="dk1"/>
                </a:solidFill>
                <a:latin typeface="Lato"/>
                <a:ea typeface="Lato"/>
                <a:cs typeface="Lato"/>
                <a:sym typeface="Lato"/>
              </a:rPr>
              <a:t>Zara has been promoted and her salary has increased from £27,000 per year to £30,000.</a:t>
            </a:r>
            <a:endParaRPr b="1" i="0" sz="22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t/>
            </a:r>
            <a:endParaRPr b="1" i="0" sz="14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400"/>
              <a:buFont typeface="Arial"/>
              <a:buNone/>
            </a:pPr>
            <a:r>
              <a:rPr b="1" i="0" lang="en-GB" sz="2200" u="none" cap="none" strike="noStrike">
                <a:solidFill>
                  <a:srgbClr val="FF8022"/>
                </a:solidFill>
                <a:latin typeface="Lato"/>
                <a:ea typeface="Lato"/>
                <a:cs typeface="Lato"/>
                <a:sym typeface="Lato"/>
              </a:rPr>
              <a:t>How much will Zara get paid each month?</a:t>
            </a:r>
            <a:endParaRPr b="1" i="0" sz="2200" u="none" cap="none" strike="noStrike">
              <a:solidFill>
                <a:srgbClr val="FF8022"/>
              </a:solidFill>
              <a:latin typeface="Lato"/>
              <a:ea typeface="Lato"/>
              <a:cs typeface="Lato"/>
              <a:sym typeface="Lato"/>
            </a:endParaRPr>
          </a:p>
        </p:txBody>
      </p:sp>
      <p:sp>
        <p:nvSpPr>
          <p:cNvPr id="371" name="Google Shape;371;g1a5db231f5e_1_604"/>
          <p:cNvSpPr/>
          <p:nvPr/>
        </p:nvSpPr>
        <p:spPr>
          <a:xfrm>
            <a:off x="210900" y="1136875"/>
            <a:ext cx="2495100" cy="37332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g1a5db231f5e_1_604"/>
          <p:cNvSpPr txBox="1"/>
          <p:nvPr/>
        </p:nvSpPr>
        <p:spPr>
          <a:xfrm>
            <a:off x="363300" y="2658225"/>
            <a:ext cx="2413800" cy="24204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GB" sz="1400" u="none" cap="none" strike="noStrike">
                <a:solidFill>
                  <a:schemeClr val="dk1"/>
                </a:solidFill>
                <a:latin typeface="Lato Black"/>
                <a:ea typeface="Lato Black"/>
                <a:cs typeface="Lato Black"/>
                <a:sym typeface="Lato Black"/>
              </a:rPr>
              <a:t>Congratulations Zara, you’ve been promoted</a:t>
            </a:r>
            <a:endParaRPr b="1" i="0" sz="1400" u="none" cap="none" strike="noStrike">
              <a:solidFill>
                <a:schemeClr val="dk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800"/>
              <a:buFont typeface="Arial"/>
              <a:buNone/>
            </a:pPr>
            <a:r>
              <a:t/>
            </a:r>
            <a:endParaRPr b="1" i="0" sz="1400" u="none" cap="none" strike="noStrike">
              <a:solidFill>
                <a:schemeClr val="dk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800"/>
              <a:buFont typeface="Arial"/>
              <a:buNone/>
            </a:pPr>
            <a:r>
              <a:t/>
            </a:r>
            <a:endParaRPr b="1" i="0" sz="200" u="none" cap="none" strike="noStrike">
              <a:solidFill>
                <a:schemeClr val="dk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dk1"/>
                </a:solidFill>
                <a:latin typeface="Lato Black"/>
                <a:ea typeface="Lato Black"/>
                <a:cs typeface="Lato Black"/>
                <a:sym typeface="Lato Black"/>
                <a:extLst>
                  <a:ext uri="http://customooxmlschemas.google.com/">
                    <go:slidesCustomData xmlns:go="http://customooxmlschemas.google.com/" textRoundtripDataId="1"/>
                  </a:ext>
                </a:extLst>
              </a:rPr>
              <a:t>Job Title: </a:t>
            </a:r>
            <a:r>
              <a:rPr b="0" i="0" lang="en-GB" sz="1200" u="none" cap="none" strike="noStrike">
                <a:solidFill>
                  <a:schemeClr val="dk1"/>
                </a:solidFill>
                <a:latin typeface="Lato"/>
                <a:ea typeface="Lato"/>
                <a:cs typeface="Lato"/>
                <a:sym typeface="Lato"/>
                <a:extLst>
                  <a:ext uri="http://customooxmlschemas.google.com/">
                    <go:slidesCustomData xmlns:go="http://customooxmlschemas.google.com/" textRoundtripDataId="2"/>
                  </a:ext>
                </a:extLst>
              </a:rPr>
              <a:t>Senior estate agent</a:t>
            </a:r>
            <a:endParaRPr b="0" i="0" sz="12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dk1"/>
                </a:solidFill>
                <a:latin typeface="Lato Black"/>
                <a:ea typeface="Lato Black"/>
                <a:cs typeface="Lato Black"/>
                <a:sym typeface="Lato Black"/>
              </a:rPr>
              <a:t>Type of Employment: </a:t>
            </a:r>
            <a:r>
              <a:rPr b="0" i="0" lang="en-GB" sz="1200" u="none" cap="none" strike="noStrike">
                <a:solidFill>
                  <a:schemeClr val="dk1"/>
                </a:solidFill>
                <a:latin typeface="Lato"/>
                <a:ea typeface="Lato"/>
                <a:cs typeface="Lato"/>
                <a:sym typeface="Lato"/>
              </a:rPr>
              <a:t>Employed,</a:t>
            </a:r>
            <a:endParaRPr b="0" i="0" sz="12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0" i="0" lang="en-GB" sz="1200" u="none" cap="none" strike="noStrike">
                <a:solidFill>
                  <a:schemeClr val="dk1"/>
                </a:solidFill>
                <a:latin typeface="Lato"/>
                <a:ea typeface="Lato"/>
                <a:cs typeface="Lato"/>
                <a:sym typeface="Lato"/>
              </a:rPr>
              <a:t>full-time</a:t>
            </a:r>
            <a:endParaRPr b="0" i="0" sz="12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dk1"/>
                </a:solidFill>
                <a:latin typeface="Lato Black"/>
                <a:ea typeface="Lato Black"/>
                <a:cs typeface="Lato Black"/>
                <a:sym typeface="Lato Black"/>
              </a:rPr>
              <a:t>Weekly hours/days worked: </a:t>
            </a:r>
            <a:endParaRPr b="1" i="0" sz="1200" u="none" cap="none" strike="noStrike">
              <a:solidFill>
                <a:schemeClr val="dk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800"/>
              <a:buFont typeface="Arial"/>
              <a:buNone/>
            </a:pPr>
            <a:r>
              <a:rPr b="0" i="0" lang="en-GB" sz="1200" u="none" cap="none" strike="noStrike">
                <a:solidFill>
                  <a:schemeClr val="dk1"/>
                </a:solidFill>
                <a:latin typeface="Lato"/>
                <a:ea typeface="Lato"/>
                <a:cs typeface="Lato"/>
                <a:sym typeface="Lato"/>
              </a:rPr>
              <a:t> 5 days| 09:00 to 17:00</a:t>
            </a:r>
            <a:endParaRPr b="0" i="0" sz="12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dk1"/>
                </a:solidFill>
                <a:latin typeface="Lato Black"/>
                <a:ea typeface="Lato Black"/>
                <a:cs typeface="Lato Black"/>
                <a:sym typeface="Lato Black"/>
              </a:rPr>
              <a:t>Wage or salary: </a:t>
            </a:r>
            <a:r>
              <a:rPr b="0" i="0" lang="en-GB" sz="1200" u="none" cap="none" strike="noStrike">
                <a:solidFill>
                  <a:schemeClr val="dk1"/>
                </a:solidFill>
                <a:latin typeface="Lato"/>
                <a:ea typeface="Lato"/>
                <a:cs typeface="Lato"/>
                <a:sym typeface="Lato"/>
              </a:rPr>
              <a:t>£30,000</a:t>
            </a:r>
            <a:endParaRPr b="0" i="0" sz="12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200" u="none" cap="none" strike="noStrike">
              <a:solidFill>
                <a:srgbClr val="9E9E9E"/>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1" i="0" sz="1400" u="none" cap="none" strike="noStrike">
              <a:solidFill>
                <a:schemeClr val="dk1"/>
              </a:solidFill>
              <a:latin typeface="Lato Black"/>
              <a:ea typeface="Lato Black"/>
              <a:cs typeface="Lato Black"/>
              <a:sym typeface="Lato Black"/>
            </a:endParaRPr>
          </a:p>
        </p:txBody>
      </p:sp>
      <p:pic>
        <p:nvPicPr>
          <p:cNvPr id="373" name="Google Shape;373;g1a5db231f5e_1_604"/>
          <p:cNvPicPr preferRelativeResize="0"/>
          <p:nvPr/>
        </p:nvPicPr>
        <p:blipFill rotWithShape="1">
          <a:blip r:embed="rId6">
            <a:alphaModFix/>
          </a:blip>
          <a:srcRect b="0" l="0" r="0" t="0"/>
          <a:stretch/>
        </p:blipFill>
        <p:spPr>
          <a:xfrm>
            <a:off x="350075" y="1226550"/>
            <a:ext cx="1237499" cy="1237499"/>
          </a:xfrm>
          <a:prstGeom prst="rect">
            <a:avLst/>
          </a:prstGeom>
          <a:noFill/>
          <a:ln>
            <a:noFill/>
          </a:ln>
        </p:spPr>
      </p:pic>
      <p:sp>
        <p:nvSpPr>
          <p:cNvPr id="374" name="Google Shape;374;g1a5db231f5e_1_604"/>
          <p:cNvSpPr txBox="1"/>
          <p:nvPr/>
        </p:nvSpPr>
        <p:spPr>
          <a:xfrm>
            <a:off x="272450" y="263500"/>
            <a:ext cx="6246600" cy="10215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900" u="none" cap="none" strike="noStrike">
                <a:solidFill>
                  <a:schemeClr val="accent2"/>
                </a:solidFill>
                <a:latin typeface="Lato"/>
                <a:ea typeface="Lato"/>
                <a:cs typeface="Lato"/>
                <a:sym typeface="Lato"/>
              </a:rPr>
              <a:t>Take home pay</a:t>
            </a:r>
            <a:endParaRPr b="1" i="0" sz="2900" u="none" cap="none" strike="noStrike">
              <a:solidFill>
                <a:schemeClr val="accent2"/>
              </a:solidFill>
              <a:latin typeface="Lato"/>
              <a:ea typeface="Lato"/>
              <a:cs typeface="Lato"/>
              <a:sym typeface="Lato"/>
            </a:endParaRPr>
          </a:p>
        </p:txBody>
      </p:sp>
      <p:sp>
        <p:nvSpPr>
          <p:cNvPr id="375" name="Google Shape;375;g1a5db231f5e_1_604"/>
          <p:cNvSpPr txBox="1"/>
          <p:nvPr/>
        </p:nvSpPr>
        <p:spPr>
          <a:xfrm>
            <a:off x="2961100" y="4724625"/>
            <a:ext cx="39891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100" u="sng">
                <a:solidFill>
                  <a:schemeClr val="accent2"/>
                </a:solidFill>
                <a:latin typeface="Lato"/>
                <a:ea typeface="Lato"/>
                <a:cs typeface="Lato"/>
                <a:sym typeface="Lato"/>
                <a:hlinkClick r:id="rId7">
                  <a:extLst>
                    <a:ext uri="{A12FA001-AC4F-418D-AE19-62706E023703}">
                      <ahyp:hlinkClr val="tx"/>
                    </a:ext>
                  </a:extLst>
                </a:hlinkClick>
              </a:rPr>
              <a:t>https://www.youtube.com/watch?v=wBVH1ao-ZsU</a:t>
            </a:r>
            <a:r>
              <a:rPr b="1" lang="en-GB" sz="1100">
                <a:solidFill>
                  <a:schemeClr val="accent2"/>
                </a:solidFill>
                <a:latin typeface="Lato"/>
                <a:ea typeface="Lato"/>
                <a:cs typeface="Lato"/>
                <a:sym typeface="Lato"/>
              </a:rPr>
              <a:t> </a:t>
            </a:r>
            <a:endParaRPr>
              <a:solidFill>
                <a:schemeClr val="accent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g1da053489fc_0_1"/>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381" name="Google Shape;381;g1da053489fc_0_1"/>
          <p:cNvSpPr txBox="1"/>
          <p:nvPr/>
        </p:nvSpPr>
        <p:spPr>
          <a:xfrm>
            <a:off x="333000" y="204075"/>
            <a:ext cx="8267400" cy="655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chemeClr val="accent2"/>
                </a:solidFill>
                <a:latin typeface="Lato"/>
                <a:ea typeface="Lato"/>
                <a:cs typeface="Lato"/>
                <a:sym typeface="Lato"/>
              </a:rPr>
              <a:t>Speedy recap</a:t>
            </a:r>
            <a:endParaRPr b="1" i="0" sz="2900" u="none" cap="none" strike="noStrike">
              <a:solidFill>
                <a:schemeClr val="accent2"/>
              </a:solidFill>
              <a:latin typeface="Lato"/>
              <a:ea typeface="Lato"/>
              <a:cs typeface="Lato"/>
              <a:sym typeface="Lato"/>
            </a:endParaRPr>
          </a:p>
        </p:txBody>
      </p:sp>
      <p:sp>
        <p:nvSpPr>
          <p:cNvPr id="382" name="Google Shape;382;g1da053489fc_0_1"/>
          <p:cNvSpPr/>
          <p:nvPr/>
        </p:nvSpPr>
        <p:spPr>
          <a:xfrm>
            <a:off x="1550750" y="1695325"/>
            <a:ext cx="6222000" cy="1861500"/>
          </a:xfrm>
          <a:prstGeom prst="roundRect">
            <a:avLst>
              <a:gd fmla="val 16667"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GB" sz="2200" u="none" cap="none" strike="noStrike">
                <a:solidFill>
                  <a:schemeClr val="lt1"/>
                </a:solidFill>
                <a:latin typeface="Lato"/>
                <a:ea typeface="Lato"/>
                <a:cs typeface="Lato"/>
                <a:sym typeface="Lato"/>
              </a:rPr>
              <a:t>What are 4 deductions that need to be considered when explaining the difference between gross and net pay?</a:t>
            </a:r>
            <a:endParaRPr b="1" i="0" sz="22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2200"/>
              <a:buFont typeface="Arial"/>
              <a:buNone/>
            </a:pPr>
            <a:r>
              <a:rPr b="0" i="0" lang="en-GB" sz="2200" u="none" cap="none" strike="noStrike">
                <a:solidFill>
                  <a:schemeClr val="lt1"/>
                </a:solidFill>
                <a:latin typeface="Lato"/>
                <a:ea typeface="Lato"/>
                <a:cs typeface="Lato"/>
                <a:sym typeface="Lato"/>
              </a:rPr>
              <a:t>Stretch - order them from which you think will be biggest to smallest  in terms of amount.</a:t>
            </a:r>
            <a:endParaRPr b="0" i="0" sz="2200" u="none" cap="none" strike="noStrike">
              <a:solidFill>
                <a:schemeClr val="lt1"/>
              </a:solidFill>
              <a:latin typeface="Lato"/>
              <a:ea typeface="Lato"/>
              <a:cs typeface="Lato"/>
              <a:sym typeface="Lato"/>
            </a:endParaRPr>
          </a:p>
        </p:txBody>
      </p:sp>
      <p:pic>
        <p:nvPicPr>
          <p:cNvPr id="383" name="Google Shape;383;g1da053489fc_0_1"/>
          <p:cNvPicPr preferRelativeResize="0"/>
          <p:nvPr/>
        </p:nvPicPr>
        <p:blipFill rotWithShape="1">
          <a:blip r:embed="rId3">
            <a:alphaModFix/>
          </a:blip>
          <a:srcRect b="24944" l="0" r="0" t="25572"/>
          <a:stretch/>
        </p:blipFill>
        <p:spPr>
          <a:xfrm>
            <a:off x="3211775" y="3669625"/>
            <a:ext cx="2720450" cy="13461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FLIC_Presentation">
  <a:themeElements>
    <a:clrScheme name="Simple Light">
      <a:dk1>
        <a:srgbClr val="262A33"/>
      </a:dk1>
      <a:lt1>
        <a:srgbClr val="FFFFFF"/>
      </a:lt1>
      <a:dk2>
        <a:srgbClr val="262A33"/>
      </a:dk2>
      <a:lt2>
        <a:srgbClr val="262A33"/>
      </a:lt2>
      <a:accent1>
        <a:srgbClr val="0543B3"/>
      </a:accent1>
      <a:accent2>
        <a:srgbClr val="FF8022"/>
      </a:accent2>
      <a:accent3>
        <a:srgbClr val="FFFFFF"/>
      </a:accent3>
      <a:accent4>
        <a:srgbClr val="FFFFFF"/>
      </a:accent4>
      <a:accent5>
        <a:srgbClr val="FFFFFF"/>
      </a:accent5>
      <a:accent6>
        <a:srgbClr val="FFFFFF"/>
      </a:accent6>
      <a:hlink>
        <a:srgbClr val="0543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LIC_Presentation">
  <a:themeElements>
    <a:clrScheme name="Simple Light">
      <a:dk1>
        <a:srgbClr val="262A33"/>
      </a:dk1>
      <a:lt1>
        <a:srgbClr val="FFFFFF"/>
      </a:lt1>
      <a:dk2>
        <a:srgbClr val="262A33"/>
      </a:dk2>
      <a:lt2>
        <a:srgbClr val="262A33"/>
      </a:lt2>
      <a:accent1>
        <a:srgbClr val="0543B3"/>
      </a:accent1>
      <a:accent2>
        <a:srgbClr val="FF8022"/>
      </a:accent2>
      <a:accent3>
        <a:srgbClr val="FFFFFF"/>
      </a:accent3>
      <a:accent4>
        <a:srgbClr val="FFFFFF"/>
      </a:accent4>
      <a:accent5>
        <a:srgbClr val="FFFFFF"/>
      </a:accent5>
      <a:accent6>
        <a:srgbClr val="FFFFFF"/>
      </a:accent6>
      <a:hlink>
        <a:srgbClr val="0543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FLIC_Presentation">
  <a:themeElements>
    <a:clrScheme name="Simple Light">
      <a:dk1>
        <a:srgbClr val="262A33"/>
      </a:dk1>
      <a:lt1>
        <a:srgbClr val="FFFFFF"/>
      </a:lt1>
      <a:dk2>
        <a:srgbClr val="262A33"/>
      </a:dk2>
      <a:lt2>
        <a:srgbClr val="262A33"/>
      </a:lt2>
      <a:accent1>
        <a:srgbClr val="0543B3"/>
      </a:accent1>
      <a:accent2>
        <a:srgbClr val="FF8022"/>
      </a:accent2>
      <a:accent3>
        <a:srgbClr val="FFFFFF"/>
      </a:accent3>
      <a:accent4>
        <a:srgbClr val="FFFFFF"/>
      </a:accent4>
      <a:accent5>
        <a:srgbClr val="FFFFFF"/>
      </a:accent5>
      <a:accent6>
        <a:srgbClr val="FFFFFF"/>
      </a:accent6>
      <a:hlink>
        <a:srgbClr val="0543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FLIC_Presentation">
  <a:themeElements>
    <a:clrScheme name="Simple Light">
      <a:dk1>
        <a:srgbClr val="262A33"/>
      </a:dk1>
      <a:lt1>
        <a:srgbClr val="FFFFFF"/>
      </a:lt1>
      <a:dk2>
        <a:srgbClr val="262A33"/>
      </a:dk2>
      <a:lt2>
        <a:srgbClr val="262A33"/>
      </a:lt2>
      <a:accent1>
        <a:srgbClr val="0543B3"/>
      </a:accent1>
      <a:accent2>
        <a:srgbClr val="FF8022"/>
      </a:accent2>
      <a:accent3>
        <a:srgbClr val="FFFFFF"/>
      </a:accent3>
      <a:accent4>
        <a:srgbClr val="FFFFFF"/>
      </a:accent4>
      <a:accent5>
        <a:srgbClr val="FFFFFF"/>
      </a:accent5>
      <a:accent6>
        <a:srgbClr val="FFFFFF"/>
      </a:accent6>
      <a:hlink>
        <a:srgbClr val="0543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FLIC_Presentation">
  <a:themeElements>
    <a:clrScheme name="Simple Light">
      <a:dk1>
        <a:srgbClr val="262A33"/>
      </a:dk1>
      <a:lt1>
        <a:srgbClr val="FFFFFF"/>
      </a:lt1>
      <a:dk2>
        <a:srgbClr val="262A33"/>
      </a:dk2>
      <a:lt2>
        <a:srgbClr val="262A33"/>
      </a:lt2>
      <a:accent1>
        <a:srgbClr val="0543B3"/>
      </a:accent1>
      <a:accent2>
        <a:srgbClr val="FF8022"/>
      </a:accent2>
      <a:accent3>
        <a:srgbClr val="FFFFFF"/>
      </a:accent3>
      <a:accent4>
        <a:srgbClr val="FFFFFF"/>
      </a:accent4>
      <a:accent5>
        <a:srgbClr val="FFFFFF"/>
      </a:accent5>
      <a:accent6>
        <a:srgbClr val="FFFFFF"/>
      </a:accent6>
      <a:hlink>
        <a:srgbClr val="0543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FLIC_Presentation">
  <a:themeElements>
    <a:clrScheme name="Simple Light">
      <a:dk1>
        <a:srgbClr val="262A33"/>
      </a:dk1>
      <a:lt1>
        <a:srgbClr val="FFFFFF"/>
      </a:lt1>
      <a:dk2>
        <a:srgbClr val="262A33"/>
      </a:dk2>
      <a:lt2>
        <a:srgbClr val="262A33"/>
      </a:lt2>
      <a:accent1>
        <a:srgbClr val="0543B3"/>
      </a:accent1>
      <a:accent2>
        <a:srgbClr val="FF8022"/>
      </a:accent2>
      <a:accent3>
        <a:srgbClr val="FFFFFF"/>
      </a:accent3>
      <a:accent4>
        <a:srgbClr val="FFFFFF"/>
      </a:accent4>
      <a:accent5>
        <a:srgbClr val="FFFFFF"/>
      </a:accent5>
      <a:accent6>
        <a:srgbClr val="FFFFFF"/>
      </a:accent6>
      <a:hlink>
        <a:srgbClr val="0543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FLIC_Presentation">
  <a:themeElements>
    <a:clrScheme name="Simple Light">
      <a:dk1>
        <a:srgbClr val="262A33"/>
      </a:dk1>
      <a:lt1>
        <a:srgbClr val="FFFFFF"/>
      </a:lt1>
      <a:dk2>
        <a:srgbClr val="262A33"/>
      </a:dk2>
      <a:lt2>
        <a:srgbClr val="262A33"/>
      </a:lt2>
      <a:accent1>
        <a:srgbClr val="0543B3"/>
      </a:accent1>
      <a:accent2>
        <a:srgbClr val="FF8022"/>
      </a:accent2>
      <a:accent3>
        <a:srgbClr val="FFFFFF"/>
      </a:accent3>
      <a:accent4>
        <a:srgbClr val="FFFFFF"/>
      </a:accent4>
      <a:accent5>
        <a:srgbClr val="FFFFFF"/>
      </a:accent5>
      <a:accent6>
        <a:srgbClr val="FFFFFF"/>
      </a:accent6>
      <a:hlink>
        <a:srgbClr val="0543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Charlotte Jessop</dc:creator>
</cp:coreProperties>
</file>