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5"/>
    <p:sldMasterId id="2147483658" r:id="rId6"/>
    <p:sldMasterId id="2147483668"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 id="280" r:id="rId33"/>
    <p:sldId id="281" r:id="rId34"/>
    <p:sldId id="282" r:id="rId35"/>
    <p:sldId id="283" r:id="rId36"/>
    <p:sldId id="284" r:id="rId37"/>
    <p:sldId id="285" r:id="rId38"/>
    <p:sldId id="286" r:id="rId39"/>
    <p:sldId id="287" r:id="rId40"/>
    <p:sldId id="288" r:id="rId41"/>
    <p:sldId id="289" r:id="rId42"/>
    <p:sldId id="290" r:id="rId43"/>
    <p:sldId id="291" r:id="rId44"/>
    <p:sldId id="292" r:id="rId45"/>
    <p:sldId id="293" r:id="rId46"/>
  </p:sldIdLst>
  <p:sldSz cy="5143500" cx="9144000"/>
  <p:notesSz cx="6858000" cy="9144000"/>
  <p:embeddedFontLst>
    <p:embeddedFont>
      <p:font typeface="Roboto"/>
      <p:regular r:id="rId47"/>
      <p:bold r:id="rId48"/>
      <p:italic r:id="rId49"/>
      <p:boldItalic r:id="rId50"/>
    </p:embeddedFont>
    <p:embeddedFont>
      <p:font typeface="Lato"/>
      <p:regular r:id="rId51"/>
      <p:bold r:id="rId52"/>
      <p:italic r:id="rId53"/>
      <p:boldItalic r:id="rId54"/>
    </p:embeddedFont>
    <p:embeddedFont>
      <p:font typeface="Lato Light"/>
      <p:regular r:id="rId55"/>
      <p:bold r:id="rId56"/>
      <p:italic r:id="rId57"/>
      <p:boldItalic r:id="rId58"/>
    </p:embeddedFont>
    <p:embeddedFont>
      <p:font typeface="Lato Black"/>
      <p:bold r:id="rId59"/>
      <p:boldItalic r:id="rId6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27">
          <p15:clr>
            <a:srgbClr val="A4A3A4"/>
          </p15:clr>
        </p15:guide>
      </p15:sldGuideLst>
    </p:ext>
    <p:ext uri="GoogleSlidesCustomDataVersion2">
      <go:slidesCustomData xmlns:go="http://customooxmlschemas.google.com/" r:id="rId61" roundtripDataSignature="AMtx7mjZKmH2T4QMGlTysWekYH3JnBoKW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C9C977D6-BCB2-40B2-AEC9-8EEAF68BD6A3}">
  <a:tblStyle styleId="{C9C977D6-BCB2-40B2-AEC9-8EEAF68BD6A3}"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 styleId="{3495AB4F-2AAE-46D2-8B40-35587FC6C2EE}" styleName="Table_1">
    <a:wholeTbl>
      <a:tcTxStyle>
        <a:font>
          <a:latin typeface="Arial"/>
          <a:ea typeface="Arial"/>
          <a:cs typeface="Arial"/>
        </a:font>
        <a:srgbClr val="000000"/>
      </a:tcTxStyle>
      <a:tcStyle>
        <a:tcBdr>
          <a:left>
            <a:ln cap="flat" cmpd="sng" w="12700">
              <a:solidFill>
                <a:srgbClr val="000000"/>
              </a:solidFill>
              <a:prstDash val="solid"/>
              <a:round/>
              <a:headEnd len="sm" w="sm" type="none"/>
              <a:tailEnd len="sm" w="sm" type="none"/>
            </a:ln>
          </a:left>
          <a:right>
            <a:ln cap="flat" cmpd="sng" w="12700">
              <a:solidFill>
                <a:srgbClr val="000000"/>
              </a:solidFill>
              <a:prstDash val="solid"/>
              <a:round/>
              <a:headEnd len="sm" w="sm" type="none"/>
              <a:tailEnd len="sm" w="sm" type="none"/>
            </a:ln>
          </a:right>
          <a:top>
            <a:ln cap="flat" cmpd="sng" w="12700">
              <a:solidFill>
                <a:srgbClr val="000000"/>
              </a:solidFill>
              <a:prstDash val="solid"/>
              <a:round/>
              <a:headEnd len="sm" w="sm" type="none"/>
              <a:tailEnd len="sm" w="sm" type="none"/>
            </a:ln>
          </a:top>
          <a:bottom>
            <a:ln cap="flat" cmpd="sng" w="12700">
              <a:solidFill>
                <a:srgbClr val="000000"/>
              </a:solidFill>
              <a:prstDash val="solid"/>
              <a:round/>
              <a:headEnd len="sm" w="sm" type="none"/>
              <a:tailEnd len="sm" w="sm" type="none"/>
            </a:ln>
          </a:bottom>
          <a:insideH>
            <a:ln cap="flat" cmpd="sng" w="12700">
              <a:solidFill>
                <a:srgbClr val="000000"/>
              </a:solidFill>
              <a:prstDash val="solid"/>
              <a:round/>
              <a:headEnd len="sm" w="sm" type="none"/>
              <a:tailEnd len="sm" w="sm" type="none"/>
            </a:ln>
          </a:insideH>
          <a:insideV>
            <a:ln cap="flat" cmpd="sng" w="12700">
              <a:solidFill>
                <a:srgbClr val="000000"/>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27"/>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2.xml"/><Relationship Id="rId42" Type="http://schemas.openxmlformats.org/officeDocument/2006/relationships/slide" Target="slides/slide34.xml"/><Relationship Id="rId41" Type="http://schemas.openxmlformats.org/officeDocument/2006/relationships/slide" Target="slides/slide33.xml"/><Relationship Id="rId44" Type="http://schemas.openxmlformats.org/officeDocument/2006/relationships/slide" Target="slides/slide36.xml"/><Relationship Id="rId43" Type="http://schemas.openxmlformats.org/officeDocument/2006/relationships/slide" Target="slides/slide35.xml"/><Relationship Id="rId46" Type="http://schemas.openxmlformats.org/officeDocument/2006/relationships/slide" Target="slides/slide38.xml"/><Relationship Id="rId45" Type="http://schemas.openxmlformats.org/officeDocument/2006/relationships/slide" Target="slides/slide3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1.xml"/><Relationship Id="rId48" Type="http://schemas.openxmlformats.org/officeDocument/2006/relationships/font" Target="fonts/Roboto-bold.fntdata"/><Relationship Id="rId47" Type="http://schemas.openxmlformats.org/officeDocument/2006/relationships/font" Target="fonts/Roboto-regular.fntdata"/><Relationship Id="rId49" Type="http://schemas.openxmlformats.org/officeDocument/2006/relationships/font" Target="fonts/Roboto-italic.fntdata"/><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slideMaster" Target="slideMasters/slideMaster3.xml"/><Relationship Id="rId8" Type="http://schemas.openxmlformats.org/officeDocument/2006/relationships/notesMaster" Target="notesMasters/notesMaster1.xml"/><Relationship Id="rId31" Type="http://schemas.openxmlformats.org/officeDocument/2006/relationships/slide" Target="slides/slide23.xml"/><Relationship Id="rId30" Type="http://schemas.openxmlformats.org/officeDocument/2006/relationships/slide" Target="slides/slide22.xml"/><Relationship Id="rId33" Type="http://schemas.openxmlformats.org/officeDocument/2006/relationships/slide" Target="slides/slide25.xml"/><Relationship Id="rId32" Type="http://schemas.openxmlformats.org/officeDocument/2006/relationships/slide" Target="slides/slide24.xml"/><Relationship Id="rId35" Type="http://schemas.openxmlformats.org/officeDocument/2006/relationships/slide" Target="slides/slide27.xml"/><Relationship Id="rId34" Type="http://schemas.openxmlformats.org/officeDocument/2006/relationships/slide" Target="slides/slide26.xml"/><Relationship Id="rId37" Type="http://schemas.openxmlformats.org/officeDocument/2006/relationships/slide" Target="slides/slide29.xml"/><Relationship Id="rId36" Type="http://schemas.openxmlformats.org/officeDocument/2006/relationships/slide" Target="slides/slide28.xml"/><Relationship Id="rId39" Type="http://schemas.openxmlformats.org/officeDocument/2006/relationships/slide" Target="slides/slide31.xml"/><Relationship Id="rId38" Type="http://schemas.openxmlformats.org/officeDocument/2006/relationships/slide" Target="slides/slide30.xml"/><Relationship Id="rId61" Type="http://customschemas.google.com/relationships/presentationmetadata" Target="metadata"/><Relationship Id="rId20" Type="http://schemas.openxmlformats.org/officeDocument/2006/relationships/slide" Target="slides/slide12.xml"/><Relationship Id="rId22" Type="http://schemas.openxmlformats.org/officeDocument/2006/relationships/slide" Target="slides/slide14.xml"/><Relationship Id="rId21" Type="http://schemas.openxmlformats.org/officeDocument/2006/relationships/slide" Target="slides/slide13.xml"/><Relationship Id="rId24" Type="http://schemas.openxmlformats.org/officeDocument/2006/relationships/slide" Target="slides/slide16.xml"/><Relationship Id="rId23" Type="http://schemas.openxmlformats.org/officeDocument/2006/relationships/slide" Target="slides/slide15.xml"/><Relationship Id="rId60" Type="http://schemas.openxmlformats.org/officeDocument/2006/relationships/font" Target="fonts/LatoBlack-boldItalic.fntdata"/><Relationship Id="rId26" Type="http://schemas.openxmlformats.org/officeDocument/2006/relationships/slide" Target="slides/slide18.xml"/><Relationship Id="rId25" Type="http://schemas.openxmlformats.org/officeDocument/2006/relationships/slide" Target="slides/slide17.xml"/><Relationship Id="rId28" Type="http://schemas.openxmlformats.org/officeDocument/2006/relationships/slide" Target="slides/slide20.xml"/><Relationship Id="rId27" Type="http://schemas.openxmlformats.org/officeDocument/2006/relationships/slide" Target="slides/slide19.xml"/><Relationship Id="rId29" Type="http://schemas.openxmlformats.org/officeDocument/2006/relationships/slide" Target="slides/slide21.xml"/><Relationship Id="rId51" Type="http://schemas.openxmlformats.org/officeDocument/2006/relationships/font" Target="fonts/Lato-regular.fntdata"/><Relationship Id="rId50" Type="http://schemas.openxmlformats.org/officeDocument/2006/relationships/font" Target="fonts/Roboto-boldItalic.fntdata"/><Relationship Id="rId53" Type="http://schemas.openxmlformats.org/officeDocument/2006/relationships/font" Target="fonts/Lato-italic.fntdata"/><Relationship Id="rId52" Type="http://schemas.openxmlformats.org/officeDocument/2006/relationships/font" Target="fonts/Lato-bold.fntdata"/><Relationship Id="rId11" Type="http://schemas.openxmlformats.org/officeDocument/2006/relationships/slide" Target="slides/slide3.xml"/><Relationship Id="rId55" Type="http://schemas.openxmlformats.org/officeDocument/2006/relationships/font" Target="fonts/LatoLight-regular.fntdata"/><Relationship Id="rId10" Type="http://schemas.openxmlformats.org/officeDocument/2006/relationships/slide" Target="slides/slide2.xml"/><Relationship Id="rId54" Type="http://schemas.openxmlformats.org/officeDocument/2006/relationships/font" Target="fonts/Lato-boldItalic.fntdata"/><Relationship Id="rId13" Type="http://schemas.openxmlformats.org/officeDocument/2006/relationships/slide" Target="slides/slide5.xml"/><Relationship Id="rId57" Type="http://schemas.openxmlformats.org/officeDocument/2006/relationships/font" Target="fonts/LatoLight-italic.fntdata"/><Relationship Id="rId12" Type="http://schemas.openxmlformats.org/officeDocument/2006/relationships/slide" Target="slides/slide4.xml"/><Relationship Id="rId56" Type="http://schemas.openxmlformats.org/officeDocument/2006/relationships/font" Target="fonts/LatoLight-bold.fntdata"/><Relationship Id="rId15" Type="http://schemas.openxmlformats.org/officeDocument/2006/relationships/slide" Target="slides/slide7.xml"/><Relationship Id="rId59" Type="http://schemas.openxmlformats.org/officeDocument/2006/relationships/font" Target="fonts/LatoBlack-bold.fntdata"/><Relationship Id="rId14" Type="http://schemas.openxmlformats.org/officeDocument/2006/relationships/slide" Target="slides/slide6.xml"/><Relationship Id="rId58" Type="http://schemas.openxmlformats.org/officeDocument/2006/relationships/font" Target="fonts/LatoLight-boldItalic.fntdata"/><Relationship Id="rId17" Type="http://schemas.openxmlformats.org/officeDocument/2006/relationships/slide" Target="slides/slide9.xml"/><Relationship Id="rId16" Type="http://schemas.openxmlformats.org/officeDocument/2006/relationships/slide" Target="slides/slide8.xml"/><Relationship Id="rId19" Type="http://schemas.openxmlformats.org/officeDocument/2006/relationships/slide" Target="slides/slide11.xml"/><Relationship Id="rId18"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document/d/1Q7eBGhOmAfbJ6RSRv9RUI2qG42u-uED_ycwBdG-9g1Y/edit" TargetMode="Externa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document/d/1Q7eBGhOmAfbJ6RSRv9RUI2qG42u-uED_ycwBdG-9g1Y/edit" TargetMode="Externa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citizensadvice.org.uk/consumer/insurance/insurance/types-of-insurance/buildings-insurance/#:~:text=Buildings%20insurance%20isn't%20compulsory,it%20were%20damaged%20or%20destroyed." TargetMode="Externa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8" name="Google Shape;138;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1bec17b0239_0_2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5" name="Google Shape;215;g1bec17b0239_0_24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g1c5e3994c1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9" name="Google Shape;229;g1c5e3994c12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t>Additional context</a:t>
            </a:r>
            <a:endParaRPr b="1"/>
          </a:p>
          <a:p>
            <a:pPr indent="0" lvl="0" marL="0" rtl="0" algn="l">
              <a:lnSpc>
                <a:spcPct val="100000"/>
              </a:lnSpc>
              <a:spcBef>
                <a:spcPts val="0"/>
              </a:spcBef>
              <a:spcAft>
                <a:spcPts val="0"/>
              </a:spcAft>
              <a:buSzPts val="1100"/>
              <a:buNone/>
            </a:pPr>
            <a:r>
              <a:rPr lang="en-GB"/>
              <a:t>We all encounter risks in our everyday lives.</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g277c21c5e4a_0_9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7" name="Google Shape;237;g277c21c5e4a_0_9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g1bec17b0239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5" name="Google Shape;245;g1bec17b0239_0_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a:solidFill>
                  <a:schemeClr val="dk1"/>
                </a:solidFill>
              </a:rPr>
              <a:t>Delivery instruction</a:t>
            </a:r>
            <a:endParaRPr b="1">
              <a:solidFill>
                <a:schemeClr val="dk1"/>
              </a:solidFill>
            </a:endParaRPr>
          </a:p>
          <a:p>
            <a:pPr indent="0" lvl="0" marL="0" rtl="0" algn="l">
              <a:lnSpc>
                <a:spcPct val="100000"/>
              </a:lnSpc>
              <a:spcBef>
                <a:spcPts val="0"/>
              </a:spcBef>
              <a:spcAft>
                <a:spcPts val="0"/>
              </a:spcAft>
              <a:buSzPts val="1100"/>
              <a:buNone/>
            </a:pPr>
            <a:r>
              <a:rPr lang="en-GB">
                <a:solidFill>
                  <a:schemeClr val="dk1"/>
                </a:solidFill>
                <a:latin typeface="Lato"/>
                <a:ea typeface="Lato"/>
                <a:cs typeface="Lato"/>
                <a:sym typeface="Lato"/>
              </a:rPr>
              <a:t>Mini whiteboards can be used if available. </a:t>
            </a:r>
            <a:endParaRPr>
              <a:solidFill>
                <a:schemeClr val="dk1"/>
              </a:solidFill>
              <a:latin typeface="Lato"/>
              <a:ea typeface="Lato"/>
              <a:cs typeface="Lato"/>
              <a:sym typeface="Lato"/>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g1bec17b0239_0_2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2" name="Google Shape;262;g1bec17b0239_0_20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solidFill>
                <a:schemeClr val="dk1"/>
              </a:solidFill>
              <a:latin typeface="Lato"/>
              <a:ea typeface="Lato"/>
              <a:cs typeface="Lato"/>
              <a:sym typeface="Lato"/>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g1bec17b0239_0_2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0" name="Google Shape;290;g1bec17b0239_0_26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solidFill>
                  <a:schemeClr val="dk1"/>
                </a:solidFill>
                <a:latin typeface="Lato"/>
                <a:ea typeface="Lato"/>
                <a:cs typeface="Lato"/>
                <a:sym typeface="Lato"/>
              </a:rPr>
              <a:t> travel, car, nd third party  insurance, https://www.young-enterprise.org.uk/wp-content/uploads/2019/10/Spending-Sense-Resource-2019-WEB4_FINAL.pdf</a:t>
            </a:r>
            <a:endParaRPr>
              <a:solidFill>
                <a:schemeClr val="dk1"/>
              </a:solidFill>
              <a:latin typeface="Lato"/>
              <a:ea typeface="Lato"/>
              <a:cs typeface="Lato"/>
              <a:sym typeface="Lato"/>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g1bec17b0239_0_2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1" name="Google Shape;321;g1bec17b0239_0_29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solidFill>
                  <a:schemeClr val="dk1"/>
                </a:solidFill>
                <a:latin typeface="Lato"/>
                <a:ea typeface="Lato"/>
                <a:cs typeface="Lato"/>
                <a:sym typeface="Lato"/>
              </a:rPr>
              <a:t>Prompt question</a:t>
            </a:r>
            <a:endParaRPr b="1">
              <a:solidFill>
                <a:schemeClr val="dk1"/>
              </a:solidFill>
              <a:latin typeface="Lato"/>
              <a:ea typeface="Lato"/>
              <a:cs typeface="Lato"/>
              <a:sym typeface="Lato"/>
            </a:endParaRPr>
          </a:p>
          <a:p>
            <a:pPr indent="-298450" lvl="0" marL="457200" rtl="0" algn="l">
              <a:lnSpc>
                <a:spcPct val="100000"/>
              </a:lnSpc>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What might happen to someone if they </a:t>
            </a:r>
            <a:r>
              <a:rPr lang="en-GB">
                <a:solidFill>
                  <a:schemeClr val="dk1"/>
                </a:solidFill>
                <a:latin typeface="Lato"/>
                <a:ea typeface="Lato"/>
                <a:cs typeface="Lato"/>
                <a:sym typeface="Lato"/>
              </a:rPr>
              <a:t>drive</a:t>
            </a:r>
            <a:r>
              <a:rPr lang="en-GB">
                <a:solidFill>
                  <a:schemeClr val="dk1"/>
                </a:solidFill>
                <a:latin typeface="Lato"/>
                <a:ea typeface="Lato"/>
                <a:cs typeface="Lato"/>
                <a:sym typeface="Lato"/>
              </a:rPr>
              <a:t> without </a:t>
            </a:r>
            <a:r>
              <a:rPr lang="en-GB">
                <a:solidFill>
                  <a:schemeClr val="dk1"/>
                </a:solidFill>
                <a:latin typeface="Lato"/>
                <a:ea typeface="Lato"/>
                <a:cs typeface="Lato"/>
                <a:sym typeface="Lato"/>
              </a:rPr>
              <a:t>insurance?</a:t>
            </a:r>
            <a:endParaRPr>
              <a:solidFill>
                <a:schemeClr val="dk1"/>
              </a:solidFill>
              <a:latin typeface="Lato"/>
              <a:ea typeface="Lato"/>
              <a:cs typeface="Lato"/>
              <a:sym typeface="Lato"/>
            </a:endParaRPr>
          </a:p>
          <a:p>
            <a:pPr indent="0" lvl="0" marL="457200" rtl="0" algn="l">
              <a:lnSpc>
                <a:spcPct val="100000"/>
              </a:lnSpc>
              <a:spcBef>
                <a:spcPts val="0"/>
              </a:spcBef>
              <a:spcAft>
                <a:spcPts val="0"/>
              </a:spcAft>
              <a:buNone/>
            </a:pPr>
            <a:r>
              <a:t/>
            </a:r>
            <a:endParaRPr>
              <a:solidFill>
                <a:schemeClr val="dk1"/>
              </a:solidFill>
              <a:latin typeface="Lato"/>
              <a:ea typeface="Lato"/>
              <a:cs typeface="Lato"/>
              <a:sym typeface="Lato"/>
            </a:endParaRPr>
          </a:p>
          <a:p>
            <a:pPr indent="0" lvl="0" marL="0" rtl="0" algn="l">
              <a:lnSpc>
                <a:spcPct val="100000"/>
              </a:lnSpc>
              <a:spcBef>
                <a:spcPts val="0"/>
              </a:spcBef>
              <a:spcAft>
                <a:spcPts val="0"/>
              </a:spcAft>
              <a:buSzPts val="1100"/>
              <a:buNone/>
            </a:pPr>
            <a:r>
              <a:rPr b="1" lang="en-GB">
                <a:solidFill>
                  <a:schemeClr val="dk1"/>
                </a:solidFill>
                <a:latin typeface="Lato"/>
                <a:ea typeface="Lato"/>
                <a:cs typeface="Lato"/>
                <a:sym typeface="Lato"/>
              </a:rPr>
              <a:t>Teacher explanation</a:t>
            </a:r>
            <a:endParaRPr b="1">
              <a:solidFill>
                <a:schemeClr val="dk1"/>
              </a:solidFill>
              <a:latin typeface="Lato"/>
              <a:ea typeface="Lato"/>
              <a:cs typeface="Lato"/>
              <a:sym typeface="Lato"/>
            </a:endParaRPr>
          </a:p>
          <a:p>
            <a:pPr indent="0" lvl="0" marL="0" rtl="0" algn="l">
              <a:lnSpc>
                <a:spcPct val="100000"/>
              </a:lnSpc>
              <a:spcBef>
                <a:spcPts val="0"/>
              </a:spcBef>
              <a:spcAft>
                <a:spcPts val="0"/>
              </a:spcAft>
              <a:buSzPts val="1100"/>
              <a:buNone/>
            </a:pPr>
            <a:r>
              <a:rPr lang="en-GB">
                <a:solidFill>
                  <a:srgbClr val="202124"/>
                </a:solidFill>
                <a:highlight>
                  <a:srgbClr val="FFFFFF"/>
                </a:highlight>
              </a:rPr>
              <a:t>If a person drives without car </a:t>
            </a:r>
            <a:r>
              <a:rPr lang="en-GB">
                <a:solidFill>
                  <a:srgbClr val="202124"/>
                </a:solidFill>
                <a:highlight>
                  <a:srgbClr val="FFFFFF"/>
                </a:highlight>
              </a:rPr>
              <a:t>insurance</a:t>
            </a:r>
            <a:r>
              <a:rPr lang="en-GB">
                <a:solidFill>
                  <a:srgbClr val="202124"/>
                </a:solidFill>
                <a:highlight>
                  <a:srgbClr val="FFFFFF"/>
                </a:highlight>
              </a:rPr>
              <a:t> the consequences can be having their license taken away and/or a fine/criminal record</a:t>
            </a:r>
            <a:endParaRPr b="1">
              <a:solidFill>
                <a:schemeClr val="dk1"/>
              </a:solidFill>
              <a:latin typeface="Lato"/>
              <a:ea typeface="Lato"/>
              <a:cs typeface="Lato"/>
              <a:sym typeface="Lato"/>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g1c5e3994c12_0_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9" name="Google Shape;349;g1c5e3994c12_0_9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solidFill>
                <a:schemeClr val="dk1"/>
              </a:solidFill>
              <a:latin typeface="Lato"/>
              <a:ea typeface="Lato"/>
              <a:cs typeface="Lato"/>
              <a:sym typeface="Lato"/>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0" name="Shape 380"/>
        <p:cNvGrpSpPr/>
        <p:nvPr/>
      </p:nvGrpSpPr>
      <p:grpSpPr>
        <a:xfrm>
          <a:off x="0" y="0"/>
          <a:ext cx="0" cy="0"/>
          <a:chOff x="0" y="0"/>
          <a:chExt cx="0" cy="0"/>
        </a:xfrm>
      </p:grpSpPr>
      <p:sp>
        <p:nvSpPr>
          <p:cNvPr id="381" name="Google Shape;381;g2033913ece2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2" name="Google Shape;382;g2033913ece2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a:t>Delivery instruction</a:t>
            </a:r>
            <a:endParaRPr b="1"/>
          </a:p>
          <a:p>
            <a:pPr indent="0" lvl="0" marL="0" rtl="0" algn="l">
              <a:spcBef>
                <a:spcPts val="0"/>
              </a:spcBef>
              <a:spcAft>
                <a:spcPts val="0"/>
              </a:spcAft>
              <a:buNone/>
            </a:pPr>
            <a:r>
              <a:rPr lang="en-GB"/>
              <a:t>The class should be split into 2 groups: half </a:t>
            </a:r>
            <a:r>
              <a:rPr lang="en-GB"/>
              <a:t>looking at health and half looking at life insurance.</a:t>
            </a:r>
            <a:endParaRPr/>
          </a:p>
          <a:p>
            <a:pPr indent="0" lvl="0" marL="0" rtl="0" algn="l">
              <a:spcBef>
                <a:spcPts val="0"/>
              </a:spcBef>
              <a:spcAft>
                <a:spcPts val="0"/>
              </a:spcAft>
              <a:buNone/>
            </a:pPr>
            <a:r>
              <a:rPr lang="en-GB"/>
              <a:t>Give students 3 mins in pairs to consider the 3 questions.</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rPr b="1" lang="en-GB"/>
              <a:t>Teacher context</a:t>
            </a:r>
            <a:endParaRPr b="1"/>
          </a:p>
          <a:p>
            <a:pPr indent="0" lvl="0" marL="0" rtl="0" algn="l">
              <a:spcBef>
                <a:spcPts val="0"/>
              </a:spcBef>
              <a:spcAft>
                <a:spcPts val="0"/>
              </a:spcAft>
              <a:buNone/>
            </a:pPr>
            <a:r>
              <a:rPr lang="en-GB"/>
              <a:t>Other types of insurance including travel, home and phone insurance will be covered later through case studies.</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5" name="Shape 395"/>
        <p:cNvGrpSpPr/>
        <p:nvPr/>
      </p:nvGrpSpPr>
      <p:grpSpPr>
        <a:xfrm>
          <a:off x="0" y="0"/>
          <a:ext cx="0" cy="0"/>
          <a:chOff x="0" y="0"/>
          <a:chExt cx="0" cy="0"/>
        </a:xfrm>
      </p:grpSpPr>
      <p:sp>
        <p:nvSpPr>
          <p:cNvPr id="396" name="Google Shape;396;g1646f31eaf0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97" name="Google Shape;397;g1646f31eaf0_0_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277c21c5e4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5" name="Google Shape;145;g277c21c5e4a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3" name="Shape 413"/>
        <p:cNvGrpSpPr/>
        <p:nvPr/>
      </p:nvGrpSpPr>
      <p:grpSpPr>
        <a:xfrm>
          <a:off x="0" y="0"/>
          <a:ext cx="0" cy="0"/>
          <a:chOff x="0" y="0"/>
          <a:chExt cx="0" cy="0"/>
        </a:xfrm>
      </p:grpSpPr>
      <p:sp>
        <p:nvSpPr>
          <p:cNvPr id="414" name="Google Shape;414;g1ba74555ce4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5" name="Google Shape;415;g1ba74555ce4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a:t>Teacher explanation</a:t>
            </a:r>
            <a:endParaRPr b="1"/>
          </a:p>
          <a:p>
            <a:pPr indent="-298450" lvl="0" marL="457200" rtl="0" algn="l">
              <a:spcBef>
                <a:spcPts val="0"/>
              </a:spcBef>
              <a:spcAft>
                <a:spcPts val="0"/>
              </a:spcAft>
              <a:buSzPts val="1100"/>
              <a:buChar char="●"/>
            </a:pPr>
            <a:r>
              <a:rPr lang="en-GB"/>
              <a:t>The </a:t>
            </a:r>
            <a:r>
              <a:rPr lang="en-GB"/>
              <a:t>purpose</a:t>
            </a:r>
            <a:r>
              <a:rPr lang="en-GB"/>
              <a:t> of having insurance is to protect someone against certain risks</a:t>
            </a:r>
            <a:endParaRPr/>
          </a:p>
          <a:p>
            <a:pPr indent="-298450" lvl="0" marL="457200" rtl="0" algn="l">
              <a:spcBef>
                <a:spcPts val="0"/>
              </a:spcBef>
              <a:spcAft>
                <a:spcPts val="0"/>
              </a:spcAft>
              <a:buSzPts val="1100"/>
              <a:buChar char="●"/>
            </a:pPr>
            <a:r>
              <a:rPr lang="en-GB"/>
              <a:t>The consequences of not having insurance are having to pay big amounts of money if something goes wrong. For example, if a pet gets very sick and needs an operation the pet </a:t>
            </a:r>
            <a:r>
              <a:rPr lang="en-GB"/>
              <a:t>owner</a:t>
            </a:r>
            <a:r>
              <a:rPr lang="en-GB"/>
              <a:t> would need to pay the full amount of money for </a:t>
            </a:r>
            <a:r>
              <a:rPr lang="en-GB"/>
              <a:t>the</a:t>
            </a:r>
            <a:r>
              <a:rPr lang="en-GB"/>
              <a:t> operation </a:t>
            </a:r>
            <a:r>
              <a:rPr lang="en-GB"/>
              <a:t>which</a:t>
            </a:r>
            <a:r>
              <a:rPr lang="en-GB"/>
              <a:t> may be a very big </a:t>
            </a:r>
            <a:r>
              <a:rPr lang="en-GB"/>
              <a:t>expense.</a:t>
            </a:r>
            <a:r>
              <a:rPr lang="en-GB"/>
              <a:t> </a:t>
            </a:r>
            <a:endParaRPr/>
          </a:p>
          <a:p>
            <a:pPr indent="-298450" lvl="0" marL="457200" rtl="0" algn="l">
              <a:spcBef>
                <a:spcPts val="0"/>
              </a:spcBef>
              <a:spcAft>
                <a:spcPts val="0"/>
              </a:spcAft>
              <a:buSzPts val="1100"/>
              <a:buChar char="●"/>
            </a:pPr>
            <a:r>
              <a:rPr lang="en-GB"/>
              <a:t>It’s very important to note the importance of reading terms and conditions in the policy. </a:t>
            </a:r>
            <a:r>
              <a:rPr lang="en-GB"/>
              <a:t>Insurance</a:t>
            </a:r>
            <a:r>
              <a:rPr lang="en-GB"/>
              <a:t> policies will cover some things but not others. The more that’s covered, the higher the premium (cost) will be. The message is to do proper </a:t>
            </a:r>
            <a:r>
              <a:rPr lang="en-GB"/>
              <a:t>research</a:t>
            </a:r>
            <a:r>
              <a:rPr lang="en-GB"/>
              <a:t>. We’ll see this come up later with expensive equipment. Content </a:t>
            </a:r>
            <a:r>
              <a:rPr lang="en-GB"/>
              <a:t>insurance</a:t>
            </a:r>
            <a:r>
              <a:rPr lang="en-GB"/>
              <a:t> may cover some contents but not all expensive items.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0" name="Shape 420"/>
        <p:cNvGrpSpPr/>
        <p:nvPr/>
      </p:nvGrpSpPr>
      <p:grpSpPr>
        <a:xfrm>
          <a:off x="0" y="0"/>
          <a:ext cx="0" cy="0"/>
          <a:chOff x="0" y="0"/>
          <a:chExt cx="0" cy="0"/>
        </a:xfrm>
      </p:grpSpPr>
      <p:sp>
        <p:nvSpPr>
          <p:cNvPr id="421" name="Google Shape;421;g217ada97e00_0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2" name="Google Shape;422;g217ada97e00_0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a:t>Teacher explanation</a:t>
            </a:r>
            <a:endParaRPr b="1"/>
          </a:p>
          <a:p>
            <a:pPr indent="-298450" lvl="0" marL="457200" rtl="0" algn="l">
              <a:spcBef>
                <a:spcPts val="0"/>
              </a:spcBef>
              <a:spcAft>
                <a:spcPts val="0"/>
              </a:spcAft>
              <a:buSzPts val="1100"/>
              <a:buChar char="●"/>
            </a:pPr>
            <a:r>
              <a:rPr lang="en-GB"/>
              <a:t>The purpose of having insurance is to protect someone against certain risks</a:t>
            </a:r>
            <a:endParaRPr/>
          </a:p>
          <a:p>
            <a:pPr indent="-298450" lvl="0" marL="457200" rtl="0" algn="l">
              <a:spcBef>
                <a:spcPts val="0"/>
              </a:spcBef>
              <a:spcAft>
                <a:spcPts val="0"/>
              </a:spcAft>
              <a:buSzPts val="1100"/>
              <a:buChar char="●"/>
            </a:pPr>
            <a:r>
              <a:rPr lang="en-GB"/>
              <a:t>The consequences of not having insurance are having to pay big amounts of money if something goes wrong. For example, if a pet gets very sick and needs an operation the pet owner would need to pay the full amount of money for the operation which may be a very big expense. </a:t>
            </a:r>
            <a:endParaRPr/>
          </a:p>
          <a:p>
            <a:pPr indent="-298450" lvl="0" marL="457200" rtl="0" algn="l">
              <a:spcBef>
                <a:spcPts val="0"/>
              </a:spcBef>
              <a:spcAft>
                <a:spcPts val="0"/>
              </a:spcAft>
              <a:buSzPts val="1100"/>
              <a:buChar char="●"/>
            </a:pPr>
            <a:r>
              <a:rPr lang="en-GB"/>
              <a:t>It’s very important to note the importance of reading terms and conditions in the policy. Insurance policies will cover some things but not others. The more that’s covered, the higher the premium (cost) will be. The message is to do proper research. We’ll see this come up later with expensive equipment. Content insurance may cover some contents but not all expensive items.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8" name="Shape 428"/>
        <p:cNvGrpSpPr/>
        <p:nvPr/>
      </p:nvGrpSpPr>
      <p:grpSpPr>
        <a:xfrm>
          <a:off x="0" y="0"/>
          <a:ext cx="0" cy="0"/>
          <a:chOff x="0" y="0"/>
          <a:chExt cx="0" cy="0"/>
        </a:xfrm>
      </p:grpSpPr>
      <p:sp>
        <p:nvSpPr>
          <p:cNvPr id="429" name="Google Shape;429;g277c21c5e4a_0_14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30" name="Google Shape;430;g277c21c5e4a_0_14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6" name="Shape 436"/>
        <p:cNvGrpSpPr/>
        <p:nvPr/>
      </p:nvGrpSpPr>
      <p:grpSpPr>
        <a:xfrm>
          <a:off x="0" y="0"/>
          <a:ext cx="0" cy="0"/>
          <a:chOff x="0" y="0"/>
          <a:chExt cx="0" cy="0"/>
        </a:xfrm>
      </p:grpSpPr>
      <p:sp>
        <p:nvSpPr>
          <p:cNvPr id="437" name="Google Shape;437;g1c5e3994c12_0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8" name="Google Shape;438;g1c5e3994c12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5" name="Shape 445"/>
        <p:cNvGrpSpPr/>
        <p:nvPr/>
      </p:nvGrpSpPr>
      <p:grpSpPr>
        <a:xfrm>
          <a:off x="0" y="0"/>
          <a:ext cx="0" cy="0"/>
          <a:chOff x="0" y="0"/>
          <a:chExt cx="0" cy="0"/>
        </a:xfrm>
      </p:grpSpPr>
      <p:sp>
        <p:nvSpPr>
          <p:cNvPr id="446" name="Google Shape;446;g1bec17b023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7" name="Google Shape;447;g1bec17b023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a:t>Delivery instruction</a:t>
            </a:r>
            <a:endParaRPr b="1"/>
          </a:p>
          <a:p>
            <a:pPr indent="0" lvl="0" marL="0" rtl="0" algn="l">
              <a:spcBef>
                <a:spcPts val="0"/>
              </a:spcBef>
              <a:spcAft>
                <a:spcPts val="0"/>
              </a:spcAft>
              <a:buNone/>
            </a:pPr>
            <a:r>
              <a:rPr lang="en-GB"/>
              <a:t>Mini whiteboards may be used.</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4" name="Shape 454"/>
        <p:cNvGrpSpPr/>
        <p:nvPr/>
      </p:nvGrpSpPr>
      <p:grpSpPr>
        <a:xfrm>
          <a:off x="0" y="0"/>
          <a:ext cx="0" cy="0"/>
          <a:chOff x="0" y="0"/>
          <a:chExt cx="0" cy="0"/>
        </a:xfrm>
      </p:grpSpPr>
      <p:sp>
        <p:nvSpPr>
          <p:cNvPr id="455" name="Google Shape;455;g1c5e3994c12_0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6" name="Google Shape;456;g1c5e3994c12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Teacher explanation notes</a:t>
            </a:r>
            <a:endParaRPr/>
          </a:p>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3" name="Shape 463"/>
        <p:cNvGrpSpPr/>
        <p:nvPr/>
      </p:nvGrpSpPr>
      <p:grpSpPr>
        <a:xfrm>
          <a:off x="0" y="0"/>
          <a:ext cx="0" cy="0"/>
          <a:chOff x="0" y="0"/>
          <a:chExt cx="0" cy="0"/>
        </a:xfrm>
      </p:grpSpPr>
      <p:sp>
        <p:nvSpPr>
          <p:cNvPr id="464" name="Google Shape;464;g1bec17b0239_0_1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5" name="Google Shape;465;g1bec17b0239_0_1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0" name="Shape 470"/>
        <p:cNvGrpSpPr/>
        <p:nvPr/>
      </p:nvGrpSpPr>
      <p:grpSpPr>
        <a:xfrm>
          <a:off x="0" y="0"/>
          <a:ext cx="0" cy="0"/>
          <a:chOff x="0" y="0"/>
          <a:chExt cx="0" cy="0"/>
        </a:xfrm>
      </p:grpSpPr>
      <p:sp>
        <p:nvSpPr>
          <p:cNvPr id="471" name="Google Shape;471;g1c5e3994c12_0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2" name="Google Shape;472;g1c5e3994c12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If problems accessing the PDF, please see a word version here: </a:t>
            </a:r>
            <a:r>
              <a:rPr lang="en-GB" u="sng">
                <a:solidFill>
                  <a:schemeClr val="hlink"/>
                </a:solidFill>
                <a:hlinkClick r:id="rId2"/>
              </a:rPr>
              <a:t>https://docs.google.com/document/d/1Q7eBGhOmAfbJ6RSRv9RUI2qG42u-uED_ycwBdG-9g1Y/edit</a:t>
            </a:r>
            <a:r>
              <a:rPr lang="en-GB"/>
              <a:t>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0" name="Shape 480"/>
        <p:cNvGrpSpPr/>
        <p:nvPr/>
      </p:nvGrpSpPr>
      <p:grpSpPr>
        <a:xfrm>
          <a:off x="0" y="0"/>
          <a:ext cx="0" cy="0"/>
          <a:chOff x="0" y="0"/>
          <a:chExt cx="0" cy="0"/>
        </a:xfrm>
      </p:grpSpPr>
      <p:sp>
        <p:nvSpPr>
          <p:cNvPr id="481" name="Google Shape;481;g27976b0ee37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2" name="Google Shape;482;g27976b0ee37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If problems accessing the PDF, please see a word version here: </a:t>
            </a:r>
            <a:r>
              <a:rPr lang="en-GB" u="sng">
                <a:solidFill>
                  <a:schemeClr val="hlink"/>
                </a:solidFill>
                <a:hlinkClick r:id="rId2"/>
              </a:rPr>
              <a:t>https://docs.google.com/document/d/1Q7eBGhOmAfbJ6RSRv9RUI2qG42u-uED_ycwBdG-9g1Y/edit</a:t>
            </a:r>
            <a:r>
              <a:rPr lang="en-GB"/>
              <a:t>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0" name="Shape 490"/>
        <p:cNvGrpSpPr/>
        <p:nvPr/>
      </p:nvGrpSpPr>
      <p:grpSpPr>
        <a:xfrm>
          <a:off x="0" y="0"/>
          <a:ext cx="0" cy="0"/>
          <a:chOff x="0" y="0"/>
          <a:chExt cx="0" cy="0"/>
        </a:xfrm>
      </p:grpSpPr>
      <p:sp>
        <p:nvSpPr>
          <p:cNvPr id="491" name="Google Shape;491;g1bec17b0239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2" name="Google Shape;492;g1bec17b0239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a:t>Delivery tips</a:t>
            </a:r>
            <a:endParaRPr b="1"/>
          </a:p>
          <a:p>
            <a:pPr indent="0" lvl="0" marL="0" rtl="0" algn="l">
              <a:spcBef>
                <a:spcPts val="0"/>
              </a:spcBef>
              <a:spcAft>
                <a:spcPts val="0"/>
              </a:spcAft>
              <a:buNone/>
            </a:pPr>
            <a:r>
              <a:rPr lang="en-GB"/>
              <a:t>Adaptive learning - hand out David’s case study to less confident </a:t>
            </a:r>
            <a:r>
              <a:rPr lang="en-GB"/>
              <a:t>students</a:t>
            </a:r>
            <a:r>
              <a:rPr lang="en-GB"/>
              <a:t> and Smita’s case study to more confident students. Suzanne’s comes in the middle in terms of </a:t>
            </a:r>
            <a:r>
              <a:rPr lang="en-GB"/>
              <a:t>difficulty</a:t>
            </a:r>
            <a:r>
              <a:rPr lang="en-GB"/>
              <a:t> to analyse. </a:t>
            </a:r>
            <a:endParaRPr/>
          </a:p>
          <a:p>
            <a:pPr indent="0" lvl="0" marL="0" rtl="0" algn="l">
              <a:spcBef>
                <a:spcPts val="0"/>
              </a:spcBef>
              <a:spcAft>
                <a:spcPts val="0"/>
              </a:spcAft>
              <a:buNone/>
            </a:pPr>
            <a:r>
              <a:t/>
            </a:r>
            <a:endParaRPr b="1"/>
          </a:p>
          <a:p>
            <a:pPr indent="0" lvl="0" marL="0" rtl="0" algn="l">
              <a:spcBef>
                <a:spcPts val="0"/>
              </a:spcBef>
              <a:spcAft>
                <a:spcPts val="0"/>
              </a:spcAft>
              <a:buNone/>
            </a:pPr>
            <a:r>
              <a:rPr b="1" lang="en-GB"/>
              <a:t>Additional context</a:t>
            </a:r>
            <a:endParaRPr b="1"/>
          </a:p>
          <a:p>
            <a:pPr indent="0" lvl="0" marL="0" rtl="0" algn="l">
              <a:spcBef>
                <a:spcPts val="0"/>
              </a:spcBef>
              <a:spcAft>
                <a:spcPts val="0"/>
              </a:spcAft>
              <a:buNone/>
            </a:pPr>
            <a:r>
              <a:t/>
            </a:r>
            <a:endParaRPr b="1"/>
          </a:p>
          <a:p>
            <a:pPr indent="0" lvl="0" marL="0" rtl="0" algn="l">
              <a:spcBef>
                <a:spcPts val="0"/>
              </a:spcBef>
              <a:spcAft>
                <a:spcPts val="0"/>
              </a:spcAft>
              <a:buNone/>
            </a:pPr>
            <a:r>
              <a:rPr lang="en-GB" sz="1300">
                <a:solidFill>
                  <a:srgbClr val="575756"/>
                </a:solidFill>
              </a:rPr>
              <a:t>Paying by monthly installments will sometimes end up costing more than paying up front, and some insurers will require the policy holder to enter a credit agreement</a:t>
            </a:r>
            <a:r>
              <a:rPr lang="en-GB">
                <a:solidFill>
                  <a:schemeClr val="dk1"/>
                </a:solidFill>
              </a:rPr>
              <a:t>		</a:t>
            </a:r>
            <a:r>
              <a:rPr lang="en-GB" sz="1300">
                <a:solidFill>
                  <a:schemeClr val="dk1"/>
                </a:solidFill>
              </a:rPr>
              <a:t> 								</a:t>
            </a:r>
            <a:br>
              <a:rPr lang="en-GB" sz="1300">
                <a:solidFill>
                  <a:schemeClr val="dk1"/>
                </a:solidFill>
              </a:rPr>
            </a:br>
            <a:r>
              <a:rPr lang="en-GB" sz="1300">
                <a:solidFill>
                  <a:srgbClr val="575756"/>
                </a:solidFill>
              </a:rPr>
              <a:t>There may be a cancellation charge if canceling any annual policy mid term, but this should be disclosed in the sales process </a:t>
            </a:r>
            <a:br>
              <a:rPr lang="en-GB" sz="1300">
                <a:solidFill>
                  <a:srgbClr val="575756"/>
                </a:solidFill>
              </a:rPr>
            </a:br>
            <a:r>
              <a:rPr lang="en-GB" sz="1300">
                <a:solidFill>
                  <a:schemeClr val="dk1"/>
                </a:solidFill>
              </a:rPr>
              <a:t> 							</a:t>
            </a:r>
            <a:endParaRPr sz="13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GB">
                <a:solidFill>
                  <a:schemeClr val="dk1"/>
                </a:solidFill>
              </a:rPr>
              <a:t>						 					</a:t>
            </a:r>
            <a:endParaRPr>
              <a:solidFill>
                <a:schemeClr val="dk1"/>
              </a:solidFill>
            </a:endParaRPr>
          </a:p>
          <a:p>
            <a:pPr indent="0" lvl="0" marL="0" rtl="0" algn="l">
              <a:spcBef>
                <a:spcPts val="0"/>
              </a:spcBef>
              <a:spcAft>
                <a:spcPts val="0"/>
              </a:spcAft>
              <a:buClr>
                <a:schemeClr val="dk1"/>
              </a:buClr>
              <a:buSzPts val="1100"/>
              <a:buFont typeface="Arial"/>
              <a:buNone/>
            </a:pPr>
            <a:r>
              <a:rPr lang="en-GB">
                <a:solidFill>
                  <a:schemeClr val="dk1"/>
                </a:solidFill>
              </a:rPr>
              <a:t>				</a:t>
            </a:r>
            <a:endParaRPr>
              <a:solidFill>
                <a:schemeClr val="dk1"/>
              </a:solidFill>
            </a:endParaRPr>
          </a:p>
          <a:p>
            <a:pPr indent="0" lvl="0" marL="0" rtl="0" algn="l">
              <a:spcBef>
                <a:spcPts val="0"/>
              </a:spcBef>
              <a:spcAft>
                <a:spcPts val="0"/>
              </a:spcAft>
              <a:buClr>
                <a:schemeClr val="dk1"/>
              </a:buClr>
              <a:buSzPts val="1100"/>
              <a:buFont typeface="Arial"/>
              <a:buNone/>
            </a:pPr>
            <a:r>
              <a:rPr lang="en-GB">
                <a:solidFill>
                  <a:schemeClr val="dk1"/>
                </a:solidFill>
              </a:rPr>
              <a:t>			</a:t>
            </a:r>
            <a:endParaRPr>
              <a:solidFill>
                <a:schemeClr val="dk1"/>
              </a:solidFill>
            </a:endParaRPr>
          </a:p>
          <a:p>
            <a:pPr indent="0" lvl="0" marL="0" rtl="0" algn="l">
              <a:spcBef>
                <a:spcPts val="0"/>
              </a:spcBef>
              <a:spcAft>
                <a:spcPts val="0"/>
              </a:spcAft>
              <a:buClr>
                <a:schemeClr val="dk1"/>
              </a:buClr>
              <a:buSzPts val="1100"/>
              <a:buFont typeface="Arial"/>
              <a:buNone/>
            </a:pPr>
            <a:r>
              <a:rPr lang="en-GB">
                <a:solidFill>
                  <a:schemeClr val="dk1"/>
                </a:solidFill>
              </a:rPr>
              <a:t>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1466ef7c98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2" name="Google Shape;152;g1466ef7c987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4" name="Shape 504"/>
        <p:cNvGrpSpPr/>
        <p:nvPr/>
      </p:nvGrpSpPr>
      <p:grpSpPr>
        <a:xfrm>
          <a:off x="0" y="0"/>
          <a:ext cx="0" cy="0"/>
          <a:chOff x="0" y="0"/>
          <a:chExt cx="0" cy="0"/>
        </a:xfrm>
      </p:grpSpPr>
      <p:sp>
        <p:nvSpPr>
          <p:cNvPr id="505" name="Google Shape;505;g1bec17b0239_0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6" name="Google Shape;506;g1bec17b0239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6" name="Shape 516"/>
        <p:cNvGrpSpPr/>
        <p:nvPr/>
      </p:nvGrpSpPr>
      <p:grpSpPr>
        <a:xfrm>
          <a:off x="0" y="0"/>
          <a:ext cx="0" cy="0"/>
          <a:chOff x="0" y="0"/>
          <a:chExt cx="0" cy="0"/>
        </a:xfrm>
      </p:grpSpPr>
      <p:sp>
        <p:nvSpPr>
          <p:cNvPr id="517" name="Google Shape;517;g1c7a9b755ab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8" name="Google Shape;518;g1c7a9b755ab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a:t>Teacher </a:t>
            </a:r>
            <a:r>
              <a:rPr b="1" lang="en-GB"/>
              <a:t>explanation</a:t>
            </a:r>
            <a:r>
              <a:rPr b="1" lang="en-GB"/>
              <a:t> </a:t>
            </a:r>
            <a:endParaRPr b="1"/>
          </a:p>
          <a:p>
            <a:pPr indent="0" lvl="0" marL="0" rtl="0" algn="l">
              <a:spcBef>
                <a:spcPts val="0"/>
              </a:spcBef>
              <a:spcAft>
                <a:spcPts val="0"/>
              </a:spcAft>
              <a:buNone/>
            </a:pPr>
            <a:r>
              <a:rPr lang="en-GB"/>
              <a:t>Key messages to draw out from the class:</a:t>
            </a:r>
            <a:endParaRPr/>
          </a:p>
          <a:p>
            <a:pPr indent="0" lvl="0" marL="0" rtl="0" algn="l">
              <a:spcBef>
                <a:spcPts val="0"/>
              </a:spcBef>
              <a:spcAft>
                <a:spcPts val="0"/>
              </a:spcAft>
              <a:buClr>
                <a:schemeClr val="dk1"/>
              </a:buClr>
              <a:buSzPts val="1100"/>
              <a:buFont typeface="Arial"/>
              <a:buNone/>
            </a:pPr>
            <a:r>
              <a:rPr lang="en-GB">
                <a:solidFill>
                  <a:schemeClr val="dk1"/>
                </a:solidFill>
                <a:highlight>
                  <a:srgbClr val="FFFFFF"/>
                </a:highlight>
                <a:latin typeface="Roboto"/>
                <a:ea typeface="Roboto"/>
                <a:cs typeface="Roboto"/>
                <a:sym typeface="Roboto"/>
              </a:rPr>
              <a:t>- Shop around for the best deals</a:t>
            </a:r>
            <a:endParaRPr>
              <a:solidFill>
                <a:schemeClr val="dk1"/>
              </a:solidFill>
              <a:highlight>
                <a:srgbClr val="FFFFFF"/>
              </a:highlight>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en-GB">
                <a:solidFill>
                  <a:schemeClr val="dk1"/>
                </a:solidFill>
                <a:highlight>
                  <a:srgbClr val="FFFFFF"/>
                </a:highlight>
                <a:latin typeface="Roboto"/>
                <a:ea typeface="Roboto"/>
                <a:cs typeface="Roboto"/>
                <a:sym typeface="Roboto"/>
              </a:rPr>
              <a:t>- A higher premium tends to mean lower excess and vice versa</a:t>
            </a:r>
            <a:endParaRPr>
              <a:solidFill>
                <a:schemeClr val="dk1"/>
              </a:solidFill>
              <a:highlight>
                <a:srgbClr val="FFFFFF"/>
              </a:highlight>
              <a:latin typeface="Roboto"/>
              <a:ea typeface="Roboto"/>
              <a:cs typeface="Roboto"/>
              <a:sym typeface="Roboto"/>
            </a:endParaRPr>
          </a:p>
          <a:p>
            <a:pPr indent="0" lvl="0" marL="0" rtl="0" algn="l">
              <a:spcBef>
                <a:spcPts val="0"/>
              </a:spcBef>
              <a:spcAft>
                <a:spcPts val="0"/>
              </a:spcAft>
              <a:buNone/>
            </a:pPr>
            <a:r>
              <a:rPr lang="en-GB">
                <a:solidFill>
                  <a:schemeClr val="dk1"/>
                </a:solidFill>
                <a:highlight>
                  <a:srgbClr val="FFFFFF"/>
                </a:highlight>
                <a:latin typeface="Roboto"/>
                <a:ea typeface="Roboto"/>
                <a:cs typeface="Roboto"/>
                <a:sym typeface="Roboto"/>
              </a:rPr>
              <a:t>- Read carefully what's included in the policy to make sure it addresses personal requirements and risks.</a:t>
            </a:r>
            <a:endParaRPr>
              <a:solidFill>
                <a:schemeClr val="dk1"/>
              </a:solidFill>
              <a:highlight>
                <a:srgbClr val="FFFFFF"/>
              </a:highlight>
              <a:latin typeface="Roboto"/>
              <a:ea typeface="Roboto"/>
              <a:cs typeface="Roboto"/>
              <a:sym typeface="Roboto"/>
            </a:endParaRPr>
          </a:p>
          <a:p>
            <a:pPr indent="0" lvl="0" marL="0" rtl="0" algn="l">
              <a:spcBef>
                <a:spcPts val="0"/>
              </a:spcBef>
              <a:spcAft>
                <a:spcPts val="0"/>
              </a:spcAft>
              <a:buNone/>
            </a:pPr>
            <a:r>
              <a:t/>
            </a:r>
            <a:endParaRPr>
              <a:solidFill>
                <a:schemeClr val="dk1"/>
              </a:solidFill>
              <a:highlight>
                <a:srgbClr val="FFFFFF"/>
              </a:highlight>
              <a:latin typeface="Roboto"/>
              <a:ea typeface="Roboto"/>
              <a:cs typeface="Roboto"/>
              <a:sym typeface="Roboto"/>
            </a:endParaRPr>
          </a:p>
          <a:p>
            <a:pPr indent="0" lvl="0" marL="0" rtl="0" algn="l">
              <a:spcBef>
                <a:spcPts val="500"/>
              </a:spcBef>
              <a:spcAft>
                <a:spcPts val="0"/>
              </a:spcAft>
              <a:buNone/>
            </a:pPr>
            <a:r>
              <a:rPr lang="en-GB">
                <a:solidFill>
                  <a:schemeClr val="dk1"/>
                </a:solidFill>
                <a:latin typeface="Lato"/>
                <a:ea typeface="Lato"/>
                <a:cs typeface="Lato"/>
                <a:sym typeface="Lato"/>
              </a:rPr>
              <a:t>Learn more about building insurance at </a:t>
            </a:r>
            <a:r>
              <a:rPr lang="en-GB" u="sng">
                <a:solidFill>
                  <a:srgbClr val="0543B3"/>
                </a:solidFill>
                <a:latin typeface="Lato"/>
                <a:ea typeface="Lato"/>
                <a:cs typeface="Lato"/>
                <a:sym typeface="Lato"/>
                <a:hlinkClick r:id="rId2">
                  <a:extLst>
                    <a:ext uri="{A12FA001-AC4F-418D-AE19-62706E023703}">
                      <ahyp:hlinkClr val="tx"/>
                    </a:ext>
                  </a:extLst>
                </a:hlinkClick>
              </a:rPr>
              <a:t>Citizens Advice</a:t>
            </a:r>
            <a:endParaRPr>
              <a:solidFill>
                <a:schemeClr val="dk1"/>
              </a:solidFill>
              <a:latin typeface="Lato"/>
              <a:ea typeface="Lato"/>
              <a:cs typeface="Lato"/>
              <a:sym typeface="Lato"/>
            </a:endParaRPr>
          </a:p>
          <a:p>
            <a:pPr indent="0" lvl="0" marL="0" rtl="0" algn="l">
              <a:spcBef>
                <a:spcPts val="1000"/>
              </a:spcBef>
              <a:spcAft>
                <a:spcPts val="0"/>
              </a:spcAft>
              <a:buNone/>
            </a:pPr>
            <a:r>
              <a:t/>
            </a:r>
            <a:endParaRPr sz="1050">
              <a:solidFill>
                <a:schemeClr val="dk1"/>
              </a:solidFill>
              <a:highlight>
                <a:srgbClr val="FFFFFF"/>
              </a:highlight>
              <a:latin typeface="Roboto"/>
              <a:ea typeface="Roboto"/>
              <a:cs typeface="Roboto"/>
              <a:sym typeface="Roboto"/>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7" name="Shape 527"/>
        <p:cNvGrpSpPr/>
        <p:nvPr/>
      </p:nvGrpSpPr>
      <p:grpSpPr>
        <a:xfrm>
          <a:off x="0" y="0"/>
          <a:ext cx="0" cy="0"/>
          <a:chOff x="0" y="0"/>
          <a:chExt cx="0" cy="0"/>
        </a:xfrm>
      </p:grpSpPr>
      <p:sp>
        <p:nvSpPr>
          <p:cNvPr id="528" name="Google Shape;528;g1bec17b0239_0_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9" name="Google Shape;529;g1bec17b0239_0_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a:t>Teacher explanation notes</a:t>
            </a:r>
            <a:endParaRPr b="1"/>
          </a:p>
          <a:p>
            <a:pPr indent="0" lvl="0" marL="0" rtl="0" algn="l">
              <a:spcBef>
                <a:spcPts val="0"/>
              </a:spcBef>
              <a:spcAft>
                <a:spcPts val="0"/>
              </a:spcAft>
              <a:buNone/>
            </a:pPr>
            <a:r>
              <a:rPr lang="en-GB"/>
              <a:t>Please note that some key points have been drawn out on the slide but there are many others that may be discussed.</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8" name="Shape 538"/>
        <p:cNvGrpSpPr/>
        <p:nvPr/>
      </p:nvGrpSpPr>
      <p:grpSpPr>
        <a:xfrm>
          <a:off x="0" y="0"/>
          <a:ext cx="0" cy="0"/>
          <a:chOff x="0" y="0"/>
          <a:chExt cx="0" cy="0"/>
        </a:xfrm>
      </p:grpSpPr>
      <p:sp>
        <p:nvSpPr>
          <p:cNvPr id="539" name="Google Shape;539;g1bec17b0239_0_1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0" name="Google Shape;540;g1bec17b0239_0_1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9" name="Shape 549"/>
        <p:cNvGrpSpPr/>
        <p:nvPr/>
      </p:nvGrpSpPr>
      <p:grpSpPr>
        <a:xfrm>
          <a:off x="0" y="0"/>
          <a:ext cx="0" cy="0"/>
          <a:chOff x="0" y="0"/>
          <a:chExt cx="0" cy="0"/>
        </a:xfrm>
      </p:grpSpPr>
      <p:sp>
        <p:nvSpPr>
          <p:cNvPr id="550" name="Google Shape;550;g1c5e3994c12_0_8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51" name="Google Shape;551;g1c5e3994c12_0_8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7" name="Shape 557"/>
        <p:cNvGrpSpPr/>
        <p:nvPr/>
      </p:nvGrpSpPr>
      <p:grpSpPr>
        <a:xfrm>
          <a:off x="0" y="0"/>
          <a:ext cx="0" cy="0"/>
          <a:chOff x="0" y="0"/>
          <a:chExt cx="0" cy="0"/>
        </a:xfrm>
      </p:grpSpPr>
      <p:sp>
        <p:nvSpPr>
          <p:cNvPr id="558" name="Google Shape;558;g1db0edaee7d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9" name="Google Shape;559;g1db0edaee7d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a:t>Teacher explanation notes</a:t>
            </a:r>
            <a:endParaRPr b="1"/>
          </a:p>
          <a:p>
            <a:pPr indent="0" lvl="0" marL="0" rtl="0" algn="l">
              <a:spcBef>
                <a:spcPts val="0"/>
              </a:spcBef>
              <a:spcAft>
                <a:spcPts val="0"/>
              </a:spcAft>
              <a:buNone/>
            </a:pPr>
            <a:r>
              <a:rPr lang="en-GB"/>
              <a:t>Please note that some key points have been drawn out on the slide but there are many others that may be discussed.</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8" name="Shape 568"/>
        <p:cNvGrpSpPr/>
        <p:nvPr/>
      </p:nvGrpSpPr>
      <p:grpSpPr>
        <a:xfrm>
          <a:off x="0" y="0"/>
          <a:ext cx="0" cy="0"/>
          <a:chOff x="0" y="0"/>
          <a:chExt cx="0" cy="0"/>
        </a:xfrm>
      </p:grpSpPr>
      <p:sp>
        <p:nvSpPr>
          <p:cNvPr id="569" name="Google Shape;569;g138dbd52ed1_0_3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70" name="Google Shape;570;g138dbd52ed1_0_3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5" name="Shape 575"/>
        <p:cNvGrpSpPr/>
        <p:nvPr/>
      </p:nvGrpSpPr>
      <p:grpSpPr>
        <a:xfrm>
          <a:off x="0" y="0"/>
          <a:ext cx="0" cy="0"/>
          <a:chOff x="0" y="0"/>
          <a:chExt cx="0" cy="0"/>
        </a:xfrm>
      </p:grpSpPr>
      <p:sp>
        <p:nvSpPr>
          <p:cNvPr id="576" name="Google Shape;576;g277c21c5e4a_0_1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77" name="Google Shape;577;g277c21c5e4a_0_19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4" name="Shape 594"/>
        <p:cNvGrpSpPr/>
        <p:nvPr/>
      </p:nvGrpSpPr>
      <p:grpSpPr>
        <a:xfrm>
          <a:off x="0" y="0"/>
          <a:ext cx="0" cy="0"/>
          <a:chOff x="0" y="0"/>
          <a:chExt cx="0" cy="0"/>
        </a:xfrm>
      </p:grpSpPr>
      <p:sp>
        <p:nvSpPr>
          <p:cNvPr id="595" name="Google Shape;595;g157707a00a2_0_5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96" name="Google Shape;596;g157707a00a2_0_5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sz="1200">
              <a:latin typeface="Lato"/>
              <a:ea typeface="Lato"/>
              <a:cs typeface="Lato"/>
              <a:sym typeface="Lato"/>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132c63cc0bd_0_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9" name="Google Shape;159;g132c63cc0bd_0_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sz="1200">
              <a:latin typeface="Lato"/>
              <a:ea typeface="Lato"/>
              <a:cs typeface="Lato"/>
              <a:sym typeface="Lato"/>
            </a:endParaRPr>
          </a:p>
          <a:p>
            <a:pPr indent="0" lvl="0" marL="0" rtl="0" algn="l">
              <a:lnSpc>
                <a:spcPct val="100000"/>
              </a:lnSpc>
              <a:spcBef>
                <a:spcPts val="0"/>
              </a:spcBef>
              <a:spcAft>
                <a:spcPts val="0"/>
              </a:spcAft>
              <a:buSzPts val="1100"/>
              <a:buNone/>
            </a:pPr>
            <a:r>
              <a:t/>
            </a:r>
            <a:endParaRPr sz="1200">
              <a:latin typeface="Lato"/>
              <a:ea typeface="Lato"/>
              <a:cs typeface="Lato"/>
              <a:sym typeface="Lato"/>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277c21c5e4a_0_5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7" name="Google Shape;167;g277c21c5e4a_0_5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157707a00a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5" name="Google Shape;175;g157707a00a2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t>Teacher explanation</a:t>
            </a:r>
            <a:endParaRPr b="1"/>
          </a:p>
          <a:p>
            <a:pPr indent="-298450" lvl="0" marL="457200" rtl="0" algn="l">
              <a:lnSpc>
                <a:spcPct val="100000"/>
              </a:lnSpc>
              <a:spcBef>
                <a:spcPts val="0"/>
              </a:spcBef>
              <a:spcAft>
                <a:spcPts val="0"/>
              </a:spcAft>
              <a:buSzPts val="1100"/>
              <a:buAutoNum type="arabicPeriod"/>
            </a:pPr>
            <a:r>
              <a:rPr lang="en-GB"/>
              <a:t>Risks include: injury while mountain climbing, losing/damaging his mountain </a:t>
            </a:r>
            <a:r>
              <a:rPr lang="en-GB"/>
              <a:t>climbing</a:t>
            </a:r>
            <a:r>
              <a:rPr lang="en-GB"/>
              <a:t> equipment, injury or disruption on the train, </a:t>
            </a:r>
            <a:endParaRPr/>
          </a:p>
          <a:p>
            <a:pPr indent="-298450" lvl="0" marL="457200" rtl="0" algn="l">
              <a:lnSpc>
                <a:spcPct val="100000"/>
              </a:lnSpc>
              <a:spcBef>
                <a:spcPts val="0"/>
              </a:spcBef>
              <a:spcAft>
                <a:spcPts val="0"/>
              </a:spcAft>
              <a:buSzPts val="1100"/>
              <a:buAutoNum type="arabicPeriod"/>
            </a:pPr>
            <a:r>
              <a:rPr lang="en-GB"/>
              <a:t>Financial risks include: losing the monetary value of his mountain climbing equipment, damaging his rental car and needing to pay for repair.</a:t>
            </a:r>
            <a:endParaRPr/>
          </a:p>
          <a:p>
            <a:pPr indent="-298450" lvl="0" marL="457200" rtl="0" algn="l">
              <a:lnSpc>
                <a:spcPct val="100000"/>
              </a:lnSpc>
              <a:spcBef>
                <a:spcPts val="0"/>
              </a:spcBef>
              <a:spcAft>
                <a:spcPts val="0"/>
              </a:spcAft>
              <a:buSzPts val="1100"/>
              <a:buAutoNum type="arabicPeriod"/>
            </a:pPr>
            <a:r>
              <a:rPr lang="en-GB"/>
              <a:t>Lucy</a:t>
            </a:r>
            <a:r>
              <a:rPr lang="en-GB"/>
              <a:t> can buy insurance to minimise the financial risks. He can also go climbing with a friend or instructor to manage health risks or potential injury. </a:t>
            </a:r>
            <a:endParaRPr/>
          </a:p>
          <a:p>
            <a:pPr indent="0" lvl="0" marL="0" rtl="0" algn="l">
              <a:lnSpc>
                <a:spcPct val="100000"/>
              </a:lnSpc>
              <a:spcBef>
                <a:spcPts val="0"/>
              </a:spcBef>
              <a:spcAft>
                <a:spcPts val="0"/>
              </a:spcAft>
              <a:buNone/>
            </a:pPr>
            <a:r>
              <a:t/>
            </a:r>
            <a:endParaRPr/>
          </a:p>
          <a:p>
            <a:pPr indent="0" lvl="0" marL="0" rtl="0" algn="l">
              <a:lnSpc>
                <a:spcPct val="100000"/>
              </a:lnSpc>
              <a:spcBef>
                <a:spcPts val="0"/>
              </a:spcBef>
              <a:spcAft>
                <a:spcPts val="0"/>
              </a:spcAft>
              <a:buNone/>
            </a:pPr>
            <a:r>
              <a:rPr i="1" lang="en-GB"/>
              <a:t>There may be other answers not written above.</a:t>
            </a:r>
            <a:endParaRPr i="1"/>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1bec17b0239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4" name="Google Shape;184;g1bec17b0239_0_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t>Additional context</a:t>
            </a:r>
            <a:endParaRPr b="1"/>
          </a:p>
          <a:p>
            <a:pPr indent="0" lvl="0" marL="0" rtl="0" algn="l">
              <a:lnSpc>
                <a:spcPct val="100000"/>
              </a:lnSpc>
              <a:spcBef>
                <a:spcPts val="0"/>
              </a:spcBef>
              <a:spcAft>
                <a:spcPts val="0"/>
              </a:spcAft>
              <a:buSzPts val="1100"/>
              <a:buNone/>
            </a:pPr>
            <a:r>
              <a:rPr lang="en-GB"/>
              <a:t>We all encounter risks in our everyday lives.</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2023e313b6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2" name="Google Shape;192;g2023e313b6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g1879f4e4dde_1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1" name="Google Shape;201;g1879f4e4dde_1_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 Id="rId3"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 Id="rId3" Type="http://schemas.openxmlformats.org/officeDocument/2006/relationships/image" Target="../media/image3.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9.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9.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9.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9.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9.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8.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type="title">
  <p:cSld name="TITLE">
    <p:bg>
      <p:bgPr>
        <a:solidFill>
          <a:srgbClr val="262A33"/>
        </a:solidFill>
      </p:bgPr>
    </p:bg>
    <p:spTree>
      <p:nvGrpSpPr>
        <p:cNvPr id="7" name="Shape 7"/>
        <p:cNvGrpSpPr/>
        <p:nvPr/>
      </p:nvGrpSpPr>
      <p:grpSpPr>
        <a:xfrm>
          <a:off x="0" y="0"/>
          <a:ext cx="0" cy="0"/>
          <a:chOff x="0" y="0"/>
          <a:chExt cx="0" cy="0"/>
        </a:xfrm>
      </p:grpSpPr>
      <p:pic>
        <p:nvPicPr>
          <p:cNvPr id="8" name="Google Shape;8;p26"/>
          <p:cNvPicPr preferRelativeResize="0"/>
          <p:nvPr/>
        </p:nvPicPr>
        <p:blipFill rotWithShape="1">
          <a:blip r:embed="rId2">
            <a:alphaModFix/>
          </a:blip>
          <a:srcRect b="-5224" l="-1905" r="-1091" t="-5235"/>
          <a:stretch/>
        </p:blipFill>
        <p:spPr>
          <a:xfrm>
            <a:off x="426625" y="222564"/>
            <a:ext cx="2516427" cy="696225"/>
          </a:xfrm>
          <a:prstGeom prst="rect">
            <a:avLst/>
          </a:prstGeom>
          <a:noFill/>
          <a:ln>
            <a:noFill/>
          </a:ln>
        </p:spPr>
      </p:pic>
      <p:pic>
        <p:nvPicPr>
          <p:cNvPr id="9" name="Google Shape;9;p26"/>
          <p:cNvPicPr preferRelativeResize="0"/>
          <p:nvPr/>
        </p:nvPicPr>
        <p:blipFill rotWithShape="1">
          <a:blip r:embed="rId3">
            <a:alphaModFix/>
          </a:blip>
          <a:srcRect b="-2277" l="-4222" r="-3757" t="-2440"/>
          <a:stretch/>
        </p:blipFill>
        <p:spPr>
          <a:xfrm rot="-5400000">
            <a:off x="7181808" y="3222276"/>
            <a:ext cx="2039601" cy="1978026"/>
          </a:xfrm>
          <a:prstGeom prst="rect">
            <a:avLst/>
          </a:prstGeom>
          <a:noFill/>
          <a:ln>
            <a:noFill/>
          </a:ln>
        </p:spPr>
      </p:pic>
    </p:spTree>
  </p:cSld>
  <p:clrMapOvr>
    <a:masterClrMapping/>
  </p:clrMapOvr>
  <p:extLst>
    <p:ext uri="{DCECCB84-F9BA-43D5-87BE-67443E8EF086}">
      <p15:sldGuideLst>
        <p15:guide id="1" pos="302">
          <p15:clr>
            <a:srgbClr val="FA7B17"/>
          </p15:clr>
        </p15:guide>
      </p15:sldGuideLst>
    </p:ext>
  </p:extLs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1">
  <p:cSld name="TITLE_AND_TWO_COLUMNS_1">
    <p:spTree>
      <p:nvGrpSpPr>
        <p:cNvPr id="46" name="Shape 46"/>
        <p:cNvGrpSpPr/>
        <p:nvPr/>
      </p:nvGrpSpPr>
      <p:grpSpPr>
        <a:xfrm>
          <a:off x="0" y="0"/>
          <a:ext cx="0" cy="0"/>
          <a:chOff x="0" y="0"/>
          <a:chExt cx="0" cy="0"/>
        </a:xfrm>
      </p:grpSpPr>
      <p:sp>
        <p:nvSpPr>
          <p:cNvPr id="47" name="Google Shape;47;g157707a00a2_0_189"/>
          <p:cNvSpPr/>
          <p:nvPr/>
        </p:nvSpPr>
        <p:spPr>
          <a:xfrm>
            <a:off x="0" y="0"/>
            <a:ext cx="9144000" cy="10155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48" name="Google Shape;48;g157707a00a2_0_189"/>
          <p:cNvPicPr preferRelativeResize="0"/>
          <p:nvPr/>
        </p:nvPicPr>
        <p:blipFill rotWithShape="1">
          <a:blip r:embed="rId2">
            <a:alphaModFix/>
          </a:blip>
          <a:srcRect b="-9683" l="-7535" r="-5779" t="-8128"/>
          <a:stretch/>
        </p:blipFill>
        <p:spPr>
          <a:xfrm>
            <a:off x="8055750" y="4325600"/>
            <a:ext cx="835000" cy="643375"/>
          </a:xfrm>
          <a:prstGeom prst="rect">
            <a:avLst/>
          </a:prstGeom>
          <a:noFill/>
          <a:ln>
            <a:noFill/>
          </a:ln>
        </p:spPr>
      </p:pic>
      <p:sp>
        <p:nvSpPr>
          <p:cNvPr id="49" name="Google Shape;49;g157707a00a2_0_189"/>
          <p:cNvSpPr/>
          <p:nvPr/>
        </p:nvSpPr>
        <p:spPr>
          <a:xfrm>
            <a:off x="8371895" y="380155"/>
            <a:ext cx="772200" cy="271200"/>
          </a:xfrm>
          <a:prstGeom prst="rect">
            <a:avLst/>
          </a:prstGeom>
          <a:solidFill>
            <a:srgbClr val="FF80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8022"/>
              </a:solidFill>
              <a:latin typeface="Arial"/>
              <a:ea typeface="Arial"/>
              <a:cs typeface="Arial"/>
              <a:sym typeface="Arial"/>
            </a:endParaRPr>
          </a:p>
        </p:txBody>
      </p:sp>
      <p:sp>
        <p:nvSpPr>
          <p:cNvPr id="50" name="Google Shape;50;g157707a00a2_0_189"/>
          <p:cNvSpPr txBox="1"/>
          <p:nvPr>
            <p:ph idx="1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type="title">
  <p:cSld name="TITLE">
    <p:bg>
      <p:bgPr>
        <a:solidFill>
          <a:srgbClr val="262A33"/>
        </a:solidFill>
      </p:bgPr>
    </p:bg>
    <p:spTree>
      <p:nvGrpSpPr>
        <p:cNvPr id="51" name="Shape 51"/>
        <p:cNvGrpSpPr/>
        <p:nvPr/>
      </p:nvGrpSpPr>
      <p:grpSpPr>
        <a:xfrm>
          <a:off x="0" y="0"/>
          <a:ext cx="0" cy="0"/>
          <a:chOff x="0" y="0"/>
          <a:chExt cx="0" cy="0"/>
        </a:xfrm>
      </p:grpSpPr>
      <p:sp>
        <p:nvSpPr>
          <p:cNvPr id="52" name="Google Shape;52;g157707a00a2_0_16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pic>
        <p:nvPicPr>
          <p:cNvPr id="53" name="Google Shape;53;g157707a00a2_0_162"/>
          <p:cNvPicPr preferRelativeResize="0"/>
          <p:nvPr/>
        </p:nvPicPr>
        <p:blipFill rotWithShape="1">
          <a:blip r:embed="rId2">
            <a:alphaModFix/>
          </a:blip>
          <a:srcRect b="-5224" l="-1905" r="-1091" t="-5235"/>
          <a:stretch/>
        </p:blipFill>
        <p:spPr>
          <a:xfrm>
            <a:off x="426625" y="302950"/>
            <a:ext cx="2516427" cy="696225"/>
          </a:xfrm>
          <a:prstGeom prst="rect">
            <a:avLst/>
          </a:prstGeom>
          <a:noFill/>
          <a:ln>
            <a:noFill/>
          </a:ln>
        </p:spPr>
      </p:pic>
      <p:pic>
        <p:nvPicPr>
          <p:cNvPr id="54" name="Google Shape;54;g157707a00a2_0_162"/>
          <p:cNvPicPr preferRelativeResize="0"/>
          <p:nvPr/>
        </p:nvPicPr>
        <p:blipFill rotWithShape="1">
          <a:blip r:embed="rId3">
            <a:alphaModFix/>
          </a:blip>
          <a:srcRect b="-2280" l="-4222" r="-3757" t="-2440"/>
          <a:stretch/>
        </p:blipFill>
        <p:spPr>
          <a:xfrm rot="-5400000">
            <a:off x="7182681" y="3219806"/>
            <a:ext cx="2039601" cy="1978026"/>
          </a:xfrm>
          <a:prstGeom prst="rect">
            <a:avLst/>
          </a:prstGeom>
          <a:noFill/>
          <a:ln>
            <a:noFill/>
          </a:ln>
        </p:spPr>
      </p:pic>
      <p:sp>
        <p:nvSpPr>
          <p:cNvPr id="55" name="Google Shape;55;g157707a00a2_0_162"/>
          <p:cNvSpPr/>
          <p:nvPr/>
        </p:nvSpPr>
        <p:spPr>
          <a:xfrm>
            <a:off x="8371895" y="380155"/>
            <a:ext cx="772200" cy="271200"/>
          </a:xfrm>
          <a:prstGeom prst="rect">
            <a:avLst/>
          </a:prstGeom>
          <a:solidFill>
            <a:srgbClr val="FF80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8022"/>
              </a:solidFill>
              <a:latin typeface="Arial"/>
              <a:ea typeface="Arial"/>
              <a:cs typeface="Arial"/>
              <a:sym typeface="Arial"/>
            </a:endParaRPr>
          </a:p>
        </p:txBody>
      </p:sp>
      <p:sp>
        <p:nvSpPr>
          <p:cNvPr id="56" name="Google Shape;56;g157707a00a2_0_162"/>
          <p:cNvSpPr txBox="1"/>
          <p:nvPr>
            <p:ph idx="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extLst>
    <p:ext uri="{DCECCB84-F9BA-43D5-87BE-67443E8EF086}">
      <p15:sldGuideLst>
        <p15:guide id="1" pos="302">
          <p15:clr>
            <a:srgbClr val="FA7B17"/>
          </p15:clr>
        </p15:guide>
      </p15:sldGuideLst>
    </p:ext>
  </p:extLst>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type="tx">
  <p:cSld name="TITLE_AND_BODY">
    <p:bg>
      <p:bgPr>
        <a:solidFill>
          <a:srgbClr val="262A33"/>
        </a:solidFill>
      </p:bgPr>
    </p:bg>
    <p:spTree>
      <p:nvGrpSpPr>
        <p:cNvPr id="57" name="Shape 57"/>
        <p:cNvGrpSpPr/>
        <p:nvPr/>
      </p:nvGrpSpPr>
      <p:grpSpPr>
        <a:xfrm>
          <a:off x="0" y="0"/>
          <a:ext cx="0" cy="0"/>
          <a:chOff x="0" y="0"/>
          <a:chExt cx="0" cy="0"/>
        </a:xfrm>
      </p:grpSpPr>
      <p:pic>
        <p:nvPicPr>
          <p:cNvPr id="58" name="Google Shape;58;g157707a00a2_0_168"/>
          <p:cNvPicPr preferRelativeResize="0"/>
          <p:nvPr/>
        </p:nvPicPr>
        <p:blipFill rotWithShape="1">
          <a:blip r:embed="rId2">
            <a:alphaModFix/>
          </a:blip>
          <a:srcRect b="-8415" l="-5675" r="-7635" t="-10644"/>
          <a:stretch/>
        </p:blipFill>
        <p:spPr>
          <a:xfrm>
            <a:off x="8069450" y="4311925"/>
            <a:ext cx="835000" cy="650200"/>
          </a:xfrm>
          <a:prstGeom prst="rect">
            <a:avLst/>
          </a:prstGeom>
          <a:noFill/>
          <a:ln>
            <a:noFill/>
          </a:ln>
        </p:spPr>
      </p:pic>
      <p:sp>
        <p:nvSpPr>
          <p:cNvPr id="59" name="Google Shape;59;g157707a00a2_0_168"/>
          <p:cNvSpPr/>
          <p:nvPr/>
        </p:nvSpPr>
        <p:spPr>
          <a:xfrm>
            <a:off x="8371895" y="380155"/>
            <a:ext cx="772200" cy="271200"/>
          </a:xfrm>
          <a:prstGeom prst="rect">
            <a:avLst/>
          </a:prstGeom>
          <a:solidFill>
            <a:srgbClr val="FF80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8022"/>
              </a:solidFill>
              <a:latin typeface="Arial"/>
              <a:ea typeface="Arial"/>
              <a:cs typeface="Arial"/>
              <a:sym typeface="Arial"/>
            </a:endParaRPr>
          </a:p>
        </p:txBody>
      </p:sp>
      <p:sp>
        <p:nvSpPr>
          <p:cNvPr id="60" name="Google Shape;60;g157707a00a2_0_168"/>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61" name="Google Shape;61;g157707a00a2_0_168"/>
          <p:cNvSpPr txBox="1"/>
          <p:nvPr>
            <p:ph idx="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pullout" type="titleOnly">
  <p:cSld name="TITLE_ONLY">
    <p:bg>
      <p:bgPr>
        <a:solidFill>
          <a:srgbClr val="262A33"/>
        </a:solidFill>
      </p:bgPr>
    </p:bg>
    <p:spTree>
      <p:nvGrpSpPr>
        <p:cNvPr id="62" name="Shape 62"/>
        <p:cNvGrpSpPr/>
        <p:nvPr/>
      </p:nvGrpSpPr>
      <p:grpSpPr>
        <a:xfrm>
          <a:off x="0" y="0"/>
          <a:ext cx="0" cy="0"/>
          <a:chOff x="0" y="0"/>
          <a:chExt cx="0" cy="0"/>
        </a:xfrm>
      </p:grpSpPr>
      <p:pic>
        <p:nvPicPr>
          <p:cNvPr id="63" name="Google Shape;63;g157707a00a2_0_173"/>
          <p:cNvPicPr preferRelativeResize="0"/>
          <p:nvPr/>
        </p:nvPicPr>
        <p:blipFill rotWithShape="1">
          <a:blip r:embed="rId2">
            <a:alphaModFix/>
          </a:blip>
          <a:srcRect b="-8415" l="-5675" r="-7635" t="-10644"/>
          <a:stretch/>
        </p:blipFill>
        <p:spPr>
          <a:xfrm>
            <a:off x="8069450" y="4311925"/>
            <a:ext cx="835000" cy="650200"/>
          </a:xfrm>
          <a:prstGeom prst="rect">
            <a:avLst/>
          </a:prstGeom>
          <a:noFill/>
          <a:ln>
            <a:noFill/>
          </a:ln>
        </p:spPr>
      </p:pic>
      <p:sp>
        <p:nvSpPr>
          <p:cNvPr id="64" name="Google Shape;64;g157707a00a2_0_173"/>
          <p:cNvSpPr/>
          <p:nvPr/>
        </p:nvSpPr>
        <p:spPr>
          <a:xfrm>
            <a:off x="8371895" y="380155"/>
            <a:ext cx="772200" cy="271200"/>
          </a:xfrm>
          <a:prstGeom prst="rect">
            <a:avLst/>
          </a:prstGeom>
          <a:solidFill>
            <a:srgbClr val="FF80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8022"/>
              </a:solidFill>
              <a:latin typeface="Arial"/>
              <a:ea typeface="Arial"/>
              <a:cs typeface="Arial"/>
              <a:sym typeface="Arial"/>
            </a:endParaRPr>
          </a:p>
        </p:txBody>
      </p:sp>
      <p:sp>
        <p:nvSpPr>
          <p:cNvPr id="65" name="Google Shape;65;g157707a00a2_0_173"/>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66" name="Google Shape;66;g157707a00a2_0_173"/>
          <p:cNvSpPr txBox="1"/>
          <p:nvPr>
            <p:ph idx="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s" type="secHead">
  <p:cSld name="SECTION_HEADER">
    <p:bg>
      <p:bgPr>
        <a:solidFill>
          <a:srgbClr val="262A33"/>
        </a:solidFill>
      </p:bgPr>
    </p:bg>
    <p:spTree>
      <p:nvGrpSpPr>
        <p:cNvPr id="67" name="Shape 67"/>
        <p:cNvGrpSpPr/>
        <p:nvPr/>
      </p:nvGrpSpPr>
      <p:grpSpPr>
        <a:xfrm>
          <a:off x="0" y="0"/>
          <a:ext cx="0" cy="0"/>
          <a:chOff x="0" y="0"/>
          <a:chExt cx="0" cy="0"/>
        </a:xfrm>
      </p:grpSpPr>
      <p:sp>
        <p:nvSpPr>
          <p:cNvPr id="68" name="Google Shape;68;g157707a00a2_0_178"/>
          <p:cNvSpPr txBox="1"/>
          <p:nvPr/>
        </p:nvSpPr>
        <p:spPr>
          <a:xfrm>
            <a:off x="388800" y="298800"/>
            <a:ext cx="6785400" cy="7815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2400"/>
              <a:buFont typeface="Arial"/>
              <a:buNone/>
            </a:pPr>
            <a:r>
              <a:rPr b="1" i="0" lang="en-GB" sz="2400" u="none" cap="none" strike="noStrike">
                <a:solidFill>
                  <a:srgbClr val="FF8022"/>
                </a:solidFill>
                <a:latin typeface="Lato"/>
                <a:ea typeface="Lato"/>
                <a:cs typeface="Lato"/>
                <a:sym typeface="Lato"/>
              </a:rPr>
              <a:t>Contents</a:t>
            </a:r>
            <a:endParaRPr b="1" i="0" sz="2400" u="none" cap="none" strike="noStrike">
              <a:solidFill>
                <a:srgbClr val="FF8022"/>
              </a:solidFill>
              <a:latin typeface="Lato"/>
              <a:ea typeface="Lato"/>
              <a:cs typeface="Lato"/>
              <a:sym typeface="Lato"/>
            </a:endParaRPr>
          </a:p>
        </p:txBody>
      </p:sp>
      <p:pic>
        <p:nvPicPr>
          <p:cNvPr id="69" name="Google Shape;69;g157707a00a2_0_178"/>
          <p:cNvPicPr preferRelativeResize="0"/>
          <p:nvPr/>
        </p:nvPicPr>
        <p:blipFill rotWithShape="1">
          <a:blip r:embed="rId2">
            <a:alphaModFix/>
          </a:blip>
          <a:srcRect b="-8415" l="-5675" r="-7635" t="-10644"/>
          <a:stretch/>
        </p:blipFill>
        <p:spPr>
          <a:xfrm>
            <a:off x="8069450" y="4311925"/>
            <a:ext cx="835000" cy="650200"/>
          </a:xfrm>
          <a:prstGeom prst="rect">
            <a:avLst/>
          </a:prstGeom>
          <a:noFill/>
          <a:ln>
            <a:noFill/>
          </a:ln>
        </p:spPr>
      </p:pic>
      <p:sp>
        <p:nvSpPr>
          <p:cNvPr id="70" name="Google Shape;70;g157707a00a2_0_178"/>
          <p:cNvSpPr/>
          <p:nvPr/>
        </p:nvSpPr>
        <p:spPr>
          <a:xfrm>
            <a:off x="8371895" y="380155"/>
            <a:ext cx="772200" cy="271200"/>
          </a:xfrm>
          <a:prstGeom prst="rect">
            <a:avLst/>
          </a:prstGeom>
          <a:solidFill>
            <a:srgbClr val="FF80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8022"/>
              </a:solidFill>
              <a:latin typeface="Arial"/>
              <a:ea typeface="Arial"/>
              <a:cs typeface="Arial"/>
              <a:sym typeface="Arial"/>
            </a:endParaRPr>
          </a:p>
        </p:txBody>
      </p:sp>
      <p:sp>
        <p:nvSpPr>
          <p:cNvPr id="71" name="Google Shape;71;g157707a00a2_0_178"/>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72" name="Google Shape;72;g157707a00a2_0_178"/>
          <p:cNvSpPr txBox="1"/>
          <p:nvPr>
            <p:ph idx="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2">
  <p:cSld name="TITLE_AND_BODY_1">
    <p:bg>
      <p:bgPr>
        <a:solidFill>
          <a:srgbClr val="0543B3"/>
        </a:solidFill>
      </p:bgPr>
    </p:bg>
    <p:spTree>
      <p:nvGrpSpPr>
        <p:cNvPr id="73" name="Shape 73"/>
        <p:cNvGrpSpPr/>
        <p:nvPr/>
      </p:nvGrpSpPr>
      <p:grpSpPr>
        <a:xfrm>
          <a:off x="0" y="0"/>
          <a:ext cx="0" cy="0"/>
          <a:chOff x="0" y="0"/>
          <a:chExt cx="0" cy="0"/>
        </a:xfrm>
      </p:grpSpPr>
      <p:pic>
        <p:nvPicPr>
          <p:cNvPr id="74" name="Google Shape;74;g157707a00a2_0_184"/>
          <p:cNvPicPr preferRelativeResize="0"/>
          <p:nvPr/>
        </p:nvPicPr>
        <p:blipFill rotWithShape="1">
          <a:blip r:embed="rId2">
            <a:alphaModFix/>
          </a:blip>
          <a:srcRect b="-8415" l="-5675" r="-7635" t="-10644"/>
          <a:stretch/>
        </p:blipFill>
        <p:spPr>
          <a:xfrm>
            <a:off x="8069450" y="4311925"/>
            <a:ext cx="835000" cy="650200"/>
          </a:xfrm>
          <a:prstGeom prst="rect">
            <a:avLst/>
          </a:prstGeom>
          <a:noFill/>
          <a:ln>
            <a:noFill/>
          </a:ln>
        </p:spPr>
      </p:pic>
      <p:sp>
        <p:nvSpPr>
          <p:cNvPr id="75" name="Google Shape;75;g157707a00a2_0_184"/>
          <p:cNvSpPr/>
          <p:nvPr/>
        </p:nvSpPr>
        <p:spPr>
          <a:xfrm>
            <a:off x="8371895" y="380155"/>
            <a:ext cx="772200" cy="271200"/>
          </a:xfrm>
          <a:prstGeom prst="rect">
            <a:avLst/>
          </a:prstGeom>
          <a:solidFill>
            <a:srgbClr val="FF80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8022"/>
              </a:solidFill>
              <a:latin typeface="Arial"/>
              <a:ea typeface="Arial"/>
              <a:cs typeface="Arial"/>
              <a:sym typeface="Arial"/>
            </a:endParaRPr>
          </a:p>
        </p:txBody>
      </p:sp>
      <p:sp>
        <p:nvSpPr>
          <p:cNvPr id="76" name="Google Shape;76;g157707a00a2_0_184"/>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77" name="Google Shape;77;g157707a00a2_0_184"/>
          <p:cNvSpPr txBox="1"/>
          <p:nvPr>
            <p:ph idx="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pullout 1">
  <p:cSld name="TITLE_ONLY_1">
    <p:bg>
      <p:bgPr>
        <a:solidFill>
          <a:srgbClr val="0543B3"/>
        </a:solidFill>
      </p:bgPr>
    </p:bg>
    <p:spTree>
      <p:nvGrpSpPr>
        <p:cNvPr id="78" name="Shape 78"/>
        <p:cNvGrpSpPr/>
        <p:nvPr/>
      </p:nvGrpSpPr>
      <p:grpSpPr>
        <a:xfrm>
          <a:off x="0" y="0"/>
          <a:ext cx="0" cy="0"/>
          <a:chOff x="0" y="0"/>
          <a:chExt cx="0" cy="0"/>
        </a:xfrm>
      </p:grpSpPr>
      <p:pic>
        <p:nvPicPr>
          <p:cNvPr id="79" name="Google Shape;79;g157707a00a2_0_194"/>
          <p:cNvPicPr preferRelativeResize="0"/>
          <p:nvPr/>
        </p:nvPicPr>
        <p:blipFill rotWithShape="1">
          <a:blip r:embed="rId2">
            <a:alphaModFix/>
          </a:blip>
          <a:srcRect b="-8415" l="-5675" r="-7635" t="-10644"/>
          <a:stretch/>
        </p:blipFill>
        <p:spPr>
          <a:xfrm>
            <a:off x="8069450" y="4311925"/>
            <a:ext cx="835000" cy="650200"/>
          </a:xfrm>
          <a:prstGeom prst="rect">
            <a:avLst/>
          </a:prstGeom>
          <a:noFill/>
          <a:ln>
            <a:noFill/>
          </a:ln>
        </p:spPr>
      </p:pic>
      <p:sp>
        <p:nvSpPr>
          <p:cNvPr id="80" name="Google Shape;80;g157707a00a2_0_194"/>
          <p:cNvSpPr/>
          <p:nvPr/>
        </p:nvSpPr>
        <p:spPr>
          <a:xfrm>
            <a:off x="8371895" y="380155"/>
            <a:ext cx="772200" cy="271200"/>
          </a:xfrm>
          <a:prstGeom prst="rect">
            <a:avLst/>
          </a:prstGeom>
          <a:solidFill>
            <a:srgbClr val="FF80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8022"/>
              </a:solidFill>
              <a:latin typeface="Arial"/>
              <a:ea typeface="Arial"/>
              <a:cs typeface="Arial"/>
              <a:sym typeface="Arial"/>
            </a:endParaRPr>
          </a:p>
        </p:txBody>
      </p:sp>
      <p:sp>
        <p:nvSpPr>
          <p:cNvPr id="81" name="Google Shape;81;g157707a00a2_0_194"/>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type="twoColTx">
  <p:cSld name="TITLE_AND_TWO_COLUMNS">
    <p:spTree>
      <p:nvGrpSpPr>
        <p:cNvPr id="82" name="Shape 82"/>
        <p:cNvGrpSpPr/>
        <p:nvPr/>
      </p:nvGrpSpPr>
      <p:grpSpPr>
        <a:xfrm>
          <a:off x="0" y="0"/>
          <a:ext cx="0" cy="0"/>
          <a:chOff x="0" y="0"/>
          <a:chExt cx="0" cy="0"/>
        </a:xfrm>
      </p:grpSpPr>
      <p:sp>
        <p:nvSpPr>
          <p:cNvPr id="83" name="Google Shape;83;g157707a00a2_0_198"/>
          <p:cNvSpPr/>
          <p:nvPr/>
        </p:nvSpPr>
        <p:spPr>
          <a:xfrm>
            <a:off x="0" y="0"/>
            <a:ext cx="9144000" cy="1015500"/>
          </a:xfrm>
          <a:prstGeom prst="rect">
            <a:avLst/>
          </a:prstGeom>
          <a:solidFill>
            <a:srgbClr val="262A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84" name="Google Shape;84;g157707a00a2_0_198"/>
          <p:cNvPicPr preferRelativeResize="0"/>
          <p:nvPr/>
        </p:nvPicPr>
        <p:blipFill rotWithShape="1">
          <a:blip r:embed="rId2">
            <a:alphaModFix/>
          </a:blip>
          <a:srcRect b="-9683" l="-7535" r="-5779" t="-8128"/>
          <a:stretch/>
        </p:blipFill>
        <p:spPr>
          <a:xfrm>
            <a:off x="8055750" y="4325600"/>
            <a:ext cx="835000" cy="643375"/>
          </a:xfrm>
          <a:prstGeom prst="rect">
            <a:avLst/>
          </a:prstGeom>
          <a:noFill/>
          <a:ln>
            <a:noFill/>
          </a:ln>
        </p:spPr>
      </p:pic>
      <p:sp>
        <p:nvSpPr>
          <p:cNvPr id="85" name="Google Shape;85;g157707a00a2_0_198"/>
          <p:cNvSpPr/>
          <p:nvPr/>
        </p:nvSpPr>
        <p:spPr>
          <a:xfrm>
            <a:off x="8371895" y="380155"/>
            <a:ext cx="772200" cy="271200"/>
          </a:xfrm>
          <a:prstGeom prst="rect">
            <a:avLst/>
          </a:prstGeom>
          <a:solidFill>
            <a:srgbClr val="FF80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8022"/>
              </a:solidFill>
              <a:latin typeface="Arial"/>
              <a:ea typeface="Arial"/>
              <a:cs typeface="Arial"/>
              <a:sym typeface="Arial"/>
            </a:endParaRPr>
          </a:p>
        </p:txBody>
      </p:sp>
      <p:sp>
        <p:nvSpPr>
          <p:cNvPr id="86" name="Google Shape;86;g157707a00a2_0_198"/>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2 1">
  <p:cSld name="Divider slide 2">
    <p:spTree>
      <p:nvGrpSpPr>
        <p:cNvPr id="87" name="Shape 87"/>
        <p:cNvGrpSpPr/>
        <p:nvPr/>
      </p:nvGrpSpPr>
      <p:grpSpPr>
        <a:xfrm>
          <a:off x="0" y="0"/>
          <a:ext cx="0" cy="0"/>
          <a:chOff x="0" y="0"/>
          <a:chExt cx="0" cy="0"/>
        </a:xfrm>
      </p:grpSpPr>
      <p:sp>
        <p:nvSpPr>
          <p:cNvPr id="88" name="Google Shape;88;g157707a00a2_0_203"/>
          <p:cNvSpPr txBox="1"/>
          <p:nvPr>
            <p:ph idx="12" type="sldNum"/>
          </p:nvPr>
        </p:nvSpPr>
        <p:spPr>
          <a:xfrm>
            <a:off x="8372475" y="403225"/>
            <a:ext cx="473100" cy="225300"/>
          </a:xfrm>
          <a:prstGeom prst="rect">
            <a:avLst/>
          </a:prstGeom>
          <a:noFill/>
          <a:ln>
            <a:noFill/>
          </a:ln>
        </p:spPr>
        <p:txBody>
          <a:bodyPr anchorCtr="0" anchor="ctr" bIns="91425" lIns="91425" spcFirstLastPara="1" rIns="91425" wrap="square" tIns="91425">
            <a:noAutofit/>
          </a:bodyPr>
          <a:lstStyle>
            <a:lvl1pPr indent="0" lvl="0" marL="0" marR="0" algn="ctr">
              <a:lnSpc>
                <a:spcPct val="100000"/>
              </a:lnSpc>
              <a:spcBef>
                <a:spcPts val="0"/>
              </a:spcBef>
              <a:spcAft>
                <a:spcPts val="0"/>
              </a:spcAft>
              <a:buClr>
                <a:srgbClr val="262A33"/>
              </a:buClr>
              <a:buSzPts val="1200"/>
              <a:buFont typeface="Lato"/>
              <a:buNone/>
              <a:defRPr b="1" i="0" sz="1200" u="none" cap="none" strike="noStrike">
                <a:solidFill>
                  <a:srgbClr val="262A33"/>
                </a:solidFill>
                <a:latin typeface="Lato"/>
                <a:ea typeface="Lato"/>
                <a:cs typeface="Lato"/>
                <a:sym typeface="Lato"/>
              </a:defRPr>
            </a:lvl1pPr>
            <a:lvl2pPr indent="0" lvl="1" marL="0" marR="0" algn="ctr">
              <a:lnSpc>
                <a:spcPct val="100000"/>
              </a:lnSpc>
              <a:spcBef>
                <a:spcPts val="0"/>
              </a:spcBef>
              <a:spcAft>
                <a:spcPts val="0"/>
              </a:spcAft>
              <a:buClr>
                <a:srgbClr val="262A33"/>
              </a:buClr>
              <a:buSzPts val="1200"/>
              <a:buFont typeface="Lato"/>
              <a:buNone/>
              <a:defRPr b="1" i="0" sz="1200" u="none" cap="none" strike="noStrike">
                <a:solidFill>
                  <a:srgbClr val="262A33"/>
                </a:solidFill>
                <a:latin typeface="Lato"/>
                <a:ea typeface="Lato"/>
                <a:cs typeface="Lato"/>
                <a:sym typeface="Lato"/>
              </a:defRPr>
            </a:lvl2pPr>
            <a:lvl3pPr indent="0" lvl="2" marL="0" marR="0" algn="ctr">
              <a:lnSpc>
                <a:spcPct val="100000"/>
              </a:lnSpc>
              <a:spcBef>
                <a:spcPts val="0"/>
              </a:spcBef>
              <a:spcAft>
                <a:spcPts val="0"/>
              </a:spcAft>
              <a:buClr>
                <a:srgbClr val="262A33"/>
              </a:buClr>
              <a:buSzPts val="1200"/>
              <a:buFont typeface="Lato"/>
              <a:buNone/>
              <a:defRPr b="1" i="0" sz="1200" u="none" cap="none" strike="noStrike">
                <a:solidFill>
                  <a:srgbClr val="262A33"/>
                </a:solidFill>
                <a:latin typeface="Lato"/>
                <a:ea typeface="Lato"/>
                <a:cs typeface="Lato"/>
                <a:sym typeface="Lato"/>
              </a:defRPr>
            </a:lvl3pPr>
            <a:lvl4pPr indent="0" lvl="3" marL="0" marR="0" algn="ctr">
              <a:lnSpc>
                <a:spcPct val="100000"/>
              </a:lnSpc>
              <a:spcBef>
                <a:spcPts val="0"/>
              </a:spcBef>
              <a:spcAft>
                <a:spcPts val="0"/>
              </a:spcAft>
              <a:buClr>
                <a:srgbClr val="262A33"/>
              </a:buClr>
              <a:buSzPts val="1200"/>
              <a:buFont typeface="Lato"/>
              <a:buNone/>
              <a:defRPr b="1" i="0" sz="1200" u="none" cap="none" strike="noStrike">
                <a:solidFill>
                  <a:srgbClr val="262A33"/>
                </a:solidFill>
                <a:latin typeface="Lato"/>
                <a:ea typeface="Lato"/>
                <a:cs typeface="Lato"/>
                <a:sym typeface="Lato"/>
              </a:defRPr>
            </a:lvl4pPr>
            <a:lvl5pPr indent="0" lvl="4" marL="0" marR="0" algn="ctr">
              <a:lnSpc>
                <a:spcPct val="100000"/>
              </a:lnSpc>
              <a:spcBef>
                <a:spcPts val="0"/>
              </a:spcBef>
              <a:spcAft>
                <a:spcPts val="0"/>
              </a:spcAft>
              <a:buClr>
                <a:srgbClr val="262A33"/>
              </a:buClr>
              <a:buSzPts val="1200"/>
              <a:buFont typeface="Lato"/>
              <a:buNone/>
              <a:defRPr b="1" i="0" sz="1200" u="none" cap="none" strike="noStrike">
                <a:solidFill>
                  <a:srgbClr val="262A33"/>
                </a:solidFill>
                <a:latin typeface="Lato"/>
                <a:ea typeface="Lato"/>
                <a:cs typeface="Lato"/>
                <a:sym typeface="Lato"/>
              </a:defRPr>
            </a:lvl5pPr>
            <a:lvl6pPr indent="0" lvl="5" marL="0" marR="0" algn="ctr">
              <a:lnSpc>
                <a:spcPct val="100000"/>
              </a:lnSpc>
              <a:spcBef>
                <a:spcPts val="0"/>
              </a:spcBef>
              <a:spcAft>
                <a:spcPts val="0"/>
              </a:spcAft>
              <a:buClr>
                <a:srgbClr val="262A33"/>
              </a:buClr>
              <a:buSzPts val="1200"/>
              <a:buFont typeface="Lato"/>
              <a:buNone/>
              <a:defRPr b="1" i="0" sz="1200" u="none" cap="none" strike="noStrike">
                <a:solidFill>
                  <a:srgbClr val="262A33"/>
                </a:solidFill>
                <a:latin typeface="Lato"/>
                <a:ea typeface="Lato"/>
                <a:cs typeface="Lato"/>
                <a:sym typeface="Lato"/>
              </a:defRPr>
            </a:lvl6pPr>
            <a:lvl7pPr indent="0" lvl="6" marL="0" marR="0" algn="ctr">
              <a:lnSpc>
                <a:spcPct val="100000"/>
              </a:lnSpc>
              <a:spcBef>
                <a:spcPts val="0"/>
              </a:spcBef>
              <a:spcAft>
                <a:spcPts val="0"/>
              </a:spcAft>
              <a:buClr>
                <a:srgbClr val="262A33"/>
              </a:buClr>
              <a:buSzPts val="1200"/>
              <a:buFont typeface="Lato"/>
              <a:buNone/>
              <a:defRPr b="1" i="0" sz="1200" u="none" cap="none" strike="noStrike">
                <a:solidFill>
                  <a:srgbClr val="262A33"/>
                </a:solidFill>
                <a:latin typeface="Lato"/>
                <a:ea typeface="Lato"/>
                <a:cs typeface="Lato"/>
                <a:sym typeface="Lato"/>
              </a:defRPr>
            </a:lvl7pPr>
            <a:lvl8pPr indent="0" lvl="7" marL="0" marR="0" algn="ctr">
              <a:lnSpc>
                <a:spcPct val="100000"/>
              </a:lnSpc>
              <a:spcBef>
                <a:spcPts val="0"/>
              </a:spcBef>
              <a:spcAft>
                <a:spcPts val="0"/>
              </a:spcAft>
              <a:buClr>
                <a:srgbClr val="262A33"/>
              </a:buClr>
              <a:buSzPts val="1200"/>
              <a:buFont typeface="Lato"/>
              <a:buNone/>
              <a:defRPr b="1" i="0" sz="1200" u="none" cap="none" strike="noStrike">
                <a:solidFill>
                  <a:srgbClr val="262A33"/>
                </a:solidFill>
                <a:latin typeface="Lato"/>
                <a:ea typeface="Lato"/>
                <a:cs typeface="Lato"/>
                <a:sym typeface="Lato"/>
              </a:defRPr>
            </a:lvl8pPr>
            <a:lvl9pPr indent="0" lvl="8" marL="0" marR="0" algn="ctr">
              <a:lnSpc>
                <a:spcPct val="100000"/>
              </a:lnSpc>
              <a:spcBef>
                <a:spcPts val="0"/>
              </a:spcBef>
              <a:spcAft>
                <a:spcPts val="0"/>
              </a:spcAft>
              <a:buClr>
                <a:srgbClr val="262A33"/>
              </a:buClr>
              <a:buSzPts val="1200"/>
              <a:buFont typeface="Lato"/>
              <a:buNone/>
              <a:defRPr b="1" i="0" sz="1200" u="none" cap="none" strike="noStrike">
                <a:solidFill>
                  <a:srgbClr val="262A33"/>
                </a:solidFill>
                <a:latin typeface="Lato"/>
                <a:ea typeface="Lato"/>
                <a:cs typeface="Lato"/>
                <a:sym typeface="Lato"/>
              </a:defRPr>
            </a:lvl9pPr>
          </a:lstStyle>
          <a:p>
            <a:pPr indent="0" lvl="0" marL="0" rtl="0" algn="ctr">
              <a:spcBef>
                <a:spcPts val="0"/>
              </a:spcBef>
              <a:spcAft>
                <a:spcPts val="0"/>
              </a:spcAft>
              <a:buNone/>
            </a:pPr>
            <a:fld id="{00000000-1234-1234-1234-123412341234}" type="slidenum">
              <a:rPr lang="en-GB"/>
              <a:t>‹#›</a:t>
            </a:fld>
            <a:endParaRPr b="0" sz="1000">
              <a:solidFill>
                <a:schemeClr val="dk2"/>
              </a:solidFill>
              <a:latin typeface="Arial"/>
              <a:ea typeface="Arial"/>
              <a:cs typeface="Arial"/>
              <a:sym typeface="Arial"/>
            </a:endParaRPr>
          </a:p>
        </p:txBody>
      </p:sp>
      <p:sp>
        <p:nvSpPr>
          <p:cNvPr id="89" name="Google Shape;89;g157707a00a2_0_203"/>
          <p:cNvSpPr/>
          <p:nvPr/>
        </p:nvSpPr>
        <p:spPr>
          <a:xfrm>
            <a:off x="8371895" y="380155"/>
            <a:ext cx="772200" cy="271200"/>
          </a:xfrm>
          <a:prstGeom prst="rect">
            <a:avLst/>
          </a:prstGeom>
          <a:solidFill>
            <a:srgbClr val="FF80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8022"/>
              </a:solidFill>
              <a:latin typeface="Arial"/>
              <a:ea typeface="Arial"/>
              <a:cs typeface="Arial"/>
              <a:sym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1">
  <p:cSld name="TITLE_AND_TWO_COLUMNS_1">
    <p:spTree>
      <p:nvGrpSpPr>
        <p:cNvPr id="92" name="Shape 92"/>
        <p:cNvGrpSpPr/>
        <p:nvPr/>
      </p:nvGrpSpPr>
      <p:grpSpPr>
        <a:xfrm>
          <a:off x="0" y="0"/>
          <a:ext cx="0" cy="0"/>
          <a:chOff x="0" y="0"/>
          <a:chExt cx="0" cy="0"/>
        </a:xfrm>
      </p:grpSpPr>
      <p:sp>
        <p:nvSpPr>
          <p:cNvPr id="93" name="Google Shape;93;g1646f31eaf0_0_344"/>
          <p:cNvSpPr/>
          <p:nvPr/>
        </p:nvSpPr>
        <p:spPr>
          <a:xfrm>
            <a:off x="0" y="0"/>
            <a:ext cx="9144000" cy="10155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94" name="Google Shape;94;g1646f31eaf0_0_344"/>
          <p:cNvPicPr preferRelativeResize="0"/>
          <p:nvPr/>
        </p:nvPicPr>
        <p:blipFill rotWithShape="1">
          <a:blip r:embed="rId2">
            <a:alphaModFix/>
          </a:blip>
          <a:srcRect b="-9684" l="-7535" r="-5779" t="-8128"/>
          <a:stretch/>
        </p:blipFill>
        <p:spPr>
          <a:xfrm>
            <a:off x="8055750" y="4325600"/>
            <a:ext cx="835000" cy="643375"/>
          </a:xfrm>
          <a:prstGeom prst="rect">
            <a:avLst/>
          </a:prstGeom>
          <a:noFill/>
          <a:ln>
            <a:noFill/>
          </a:ln>
        </p:spPr>
      </p:pic>
      <p:sp>
        <p:nvSpPr>
          <p:cNvPr id="95" name="Google Shape;95;g1646f31eaf0_0_344"/>
          <p:cNvSpPr/>
          <p:nvPr/>
        </p:nvSpPr>
        <p:spPr>
          <a:xfrm>
            <a:off x="8371895" y="380155"/>
            <a:ext cx="772200" cy="271200"/>
          </a:xfrm>
          <a:prstGeom prst="rect">
            <a:avLst/>
          </a:prstGeom>
          <a:solidFill>
            <a:srgbClr val="FF80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8022"/>
              </a:solidFill>
              <a:latin typeface="Arial"/>
              <a:ea typeface="Arial"/>
              <a:cs typeface="Arial"/>
              <a:sym typeface="Arial"/>
            </a:endParaRPr>
          </a:p>
        </p:txBody>
      </p:sp>
      <p:sp>
        <p:nvSpPr>
          <p:cNvPr id="96" name="Google Shape;96;g1646f31eaf0_0_344"/>
          <p:cNvSpPr txBox="1"/>
          <p:nvPr>
            <p:ph idx="1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pullout" type="titleOnly">
  <p:cSld name="TITLE_ONLY">
    <p:bg>
      <p:bgPr>
        <a:solidFill>
          <a:srgbClr val="262A33"/>
        </a:solidFill>
      </p:bgPr>
    </p:bg>
    <p:spTree>
      <p:nvGrpSpPr>
        <p:cNvPr id="10" name="Shape 10"/>
        <p:cNvGrpSpPr/>
        <p:nvPr/>
      </p:nvGrpSpPr>
      <p:grpSpPr>
        <a:xfrm>
          <a:off x="0" y="0"/>
          <a:ext cx="0" cy="0"/>
          <a:chOff x="0" y="0"/>
          <a:chExt cx="0" cy="0"/>
        </a:xfrm>
      </p:grpSpPr>
      <p:pic>
        <p:nvPicPr>
          <p:cNvPr id="11" name="Google Shape;11;p29"/>
          <p:cNvPicPr preferRelativeResize="0"/>
          <p:nvPr/>
        </p:nvPicPr>
        <p:blipFill rotWithShape="1">
          <a:blip r:embed="rId2">
            <a:alphaModFix/>
          </a:blip>
          <a:srcRect b="0" l="0" r="0" t="0"/>
          <a:stretch/>
        </p:blipFill>
        <p:spPr>
          <a:xfrm>
            <a:off x="8052064" y="4271278"/>
            <a:ext cx="793551" cy="585406"/>
          </a:xfrm>
          <a:prstGeom prst="rect">
            <a:avLst/>
          </a:prstGeom>
          <a:noFill/>
          <a:ln>
            <a:noFill/>
          </a:ln>
        </p:spPr>
      </p:pic>
      <p:sp>
        <p:nvSpPr>
          <p:cNvPr id="12" name="Google Shape;12;p29"/>
          <p:cNvSpPr/>
          <p:nvPr/>
        </p:nvSpPr>
        <p:spPr>
          <a:xfrm>
            <a:off x="8371895" y="380155"/>
            <a:ext cx="772105" cy="271306"/>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accent2"/>
              </a:solidFill>
              <a:latin typeface="Arial"/>
              <a:ea typeface="Arial"/>
              <a:cs typeface="Arial"/>
              <a:sym typeface="Arial"/>
            </a:endParaRPr>
          </a:p>
        </p:txBody>
      </p:sp>
      <p:sp>
        <p:nvSpPr>
          <p:cNvPr id="13" name="Google Shape;13;p29"/>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lvl1pPr indent="0" lvl="0"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1pPr>
            <a:lvl2pPr indent="0" lvl="1"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2pPr>
            <a:lvl3pPr indent="0" lvl="2"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3pPr>
            <a:lvl4pPr indent="0" lvl="3"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4pPr>
            <a:lvl5pPr indent="0" lvl="4"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5pPr>
            <a:lvl6pPr indent="0" lvl="5"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6pPr>
            <a:lvl7pPr indent="0" lvl="6"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7pPr>
            <a:lvl8pPr indent="0" lvl="7"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8pPr>
            <a:lvl9pPr indent="0" lvl="8"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type="title">
  <p:cSld name="TITLE">
    <p:bg>
      <p:bgPr>
        <a:solidFill>
          <a:srgbClr val="262A33"/>
        </a:solidFill>
      </p:bgPr>
    </p:bg>
    <p:spTree>
      <p:nvGrpSpPr>
        <p:cNvPr id="97" name="Shape 97"/>
        <p:cNvGrpSpPr/>
        <p:nvPr/>
      </p:nvGrpSpPr>
      <p:grpSpPr>
        <a:xfrm>
          <a:off x="0" y="0"/>
          <a:ext cx="0" cy="0"/>
          <a:chOff x="0" y="0"/>
          <a:chExt cx="0" cy="0"/>
        </a:xfrm>
      </p:grpSpPr>
      <p:sp>
        <p:nvSpPr>
          <p:cNvPr id="98" name="Google Shape;98;g1646f31eaf0_0_31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pic>
        <p:nvPicPr>
          <p:cNvPr id="99" name="Google Shape;99;g1646f31eaf0_0_317"/>
          <p:cNvPicPr preferRelativeResize="0"/>
          <p:nvPr/>
        </p:nvPicPr>
        <p:blipFill rotWithShape="1">
          <a:blip r:embed="rId2">
            <a:alphaModFix/>
          </a:blip>
          <a:srcRect b="-5224" l="-1905" r="-1091" t="-5235"/>
          <a:stretch/>
        </p:blipFill>
        <p:spPr>
          <a:xfrm>
            <a:off x="426625" y="302950"/>
            <a:ext cx="2516427" cy="696225"/>
          </a:xfrm>
          <a:prstGeom prst="rect">
            <a:avLst/>
          </a:prstGeom>
          <a:noFill/>
          <a:ln>
            <a:noFill/>
          </a:ln>
        </p:spPr>
      </p:pic>
      <p:pic>
        <p:nvPicPr>
          <p:cNvPr id="100" name="Google Shape;100;g1646f31eaf0_0_317"/>
          <p:cNvPicPr preferRelativeResize="0"/>
          <p:nvPr/>
        </p:nvPicPr>
        <p:blipFill rotWithShape="1">
          <a:blip r:embed="rId3">
            <a:alphaModFix/>
          </a:blip>
          <a:srcRect b="-2272" l="-4222" r="-3757" t="-2439"/>
          <a:stretch/>
        </p:blipFill>
        <p:spPr>
          <a:xfrm rot="-5400000">
            <a:off x="7182681" y="3219806"/>
            <a:ext cx="2039601" cy="1978026"/>
          </a:xfrm>
          <a:prstGeom prst="rect">
            <a:avLst/>
          </a:prstGeom>
          <a:noFill/>
          <a:ln>
            <a:noFill/>
          </a:ln>
        </p:spPr>
      </p:pic>
      <p:sp>
        <p:nvSpPr>
          <p:cNvPr id="101" name="Google Shape;101;g1646f31eaf0_0_317"/>
          <p:cNvSpPr/>
          <p:nvPr/>
        </p:nvSpPr>
        <p:spPr>
          <a:xfrm>
            <a:off x="8371895" y="380155"/>
            <a:ext cx="772200" cy="271200"/>
          </a:xfrm>
          <a:prstGeom prst="rect">
            <a:avLst/>
          </a:prstGeom>
          <a:solidFill>
            <a:srgbClr val="FF80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8022"/>
              </a:solidFill>
              <a:latin typeface="Arial"/>
              <a:ea typeface="Arial"/>
              <a:cs typeface="Arial"/>
              <a:sym typeface="Arial"/>
            </a:endParaRPr>
          </a:p>
        </p:txBody>
      </p:sp>
      <p:sp>
        <p:nvSpPr>
          <p:cNvPr id="102" name="Google Shape;102;g1646f31eaf0_0_317"/>
          <p:cNvSpPr txBox="1"/>
          <p:nvPr>
            <p:ph idx="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extLst>
    <p:ext uri="{DCECCB84-F9BA-43D5-87BE-67443E8EF086}">
      <p15:sldGuideLst>
        <p15:guide id="1" pos="302">
          <p15:clr>
            <a:srgbClr val="FA7B17"/>
          </p15:clr>
        </p15:guide>
      </p15:sldGuideLst>
    </p:ext>
  </p:extLst>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pullout" type="titleOnly">
  <p:cSld name="TITLE_ONLY">
    <p:bg>
      <p:bgPr>
        <a:solidFill>
          <a:srgbClr val="262A33"/>
        </a:solidFill>
      </p:bgPr>
    </p:bg>
    <p:spTree>
      <p:nvGrpSpPr>
        <p:cNvPr id="103" name="Shape 103"/>
        <p:cNvGrpSpPr/>
        <p:nvPr/>
      </p:nvGrpSpPr>
      <p:grpSpPr>
        <a:xfrm>
          <a:off x="0" y="0"/>
          <a:ext cx="0" cy="0"/>
          <a:chOff x="0" y="0"/>
          <a:chExt cx="0" cy="0"/>
        </a:xfrm>
      </p:grpSpPr>
      <p:pic>
        <p:nvPicPr>
          <p:cNvPr id="104" name="Google Shape;104;g1646f31eaf0_0_323"/>
          <p:cNvPicPr preferRelativeResize="0"/>
          <p:nvPr/>
        </p:nvPicPr>
        <p:blipFill rotWithShape="1">
          <a:blip r:embed="rId2">
            <a:alphaModFix/>
          </a:blip>
          <a:srcRect b="-8416" l="-5676" r="-7636" t="-10644"/>
          <a:stretch/>
        </p:blipFill>
        <p:spPr>
          <a:xfrm>
            <a:off x="8069450" y="4311925"/>
            <a:ext cx="835000" cy="650200"/>
          </a:xfrm>
          <a:prstGeom prst="rect">
            <a:avLst/>
          </a:prstGeom>
          <a:noFill/>
          <a:ln>
            <a:noFill/>
          </a:ln>
        </p:spPr>
      </p:pic>
      <p:sp>
        <p:nvSpPr>
          <p:cNvPr id="105" name="Google Shape;105;g1646f31eaf0_0_323"/>
          <p:cNvSpPr/>
          <p:nvPr/>
        </p:nvSpPr>
        <p:spPr>
          <a:xfrm>
            <a:off x="8371895" y="380155"/>
            <a:ext cx="772200" cy="271200"/>
          </a:xfrm>
          <a:prstGeom prst="rect">
            <a:avLst/>
          </a:prstGeom>
          <a:solidFill>
            <a:srgbClr val="FF80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8022"/>
              </a:solidFill>
              <a:latin typeface="Arial"/>
              <a:ea typeface="Arial"/>
              <a:cs typeface="Arial"/>
              <a:sym typeface="Arial"/>
            </a:endParaRPr>
          </a:p>
        </p:txBody>
      </p:sp>
      <p:sp>
        <p:nvSpPr>
          <p:cNvPr id="106" name="Google Shape;106;g1646f31eaf0_0_323"/>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107" name="Google Shape;107;g1646f31eaf0_0_323"/>
          <p:cNvSpPr txBox="1"/>
          <p:nvPr>
            <p:ph idx="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type="tx">
  <p:cSld name="TITLE_AND_BODY">
    <p:bg>
      <p:bgPr>
        <a:solidFill>
          <a:srgbClr val="262A33"/>
        </a:solidFill>
      </p:bgPr>
    </p:bg>
    <p:spTree>
      <p:nvGrpSpPr>
        <p:cNvPr id="108" name="Shape 108"/>
        <p:cNvGrpSpPr/>
        <p:nvPr/>
      </p:nvGrpSpPr>
      <p:grpSpPr>
        <a:xfrm>
          <a:off x="0" y="0"/>
          <a:ext cx="0" cy="0"/>
          <a:chOff x="0" y="0"/>
          <a:chExt cx="0" cy="0"/>
        </a:xfrm>
      </p:grpSpPr>
      <p:pic>
        <p:nvPicPr>
          <p:cNvPr id="109" name="Google Shape;109;g1646f31eaf0_0_328"/>
          <p:cNvPicPr preferRelativeResize="0"/>
          <p:nvPr/>
        </p:nvPicPr>
        <p:blipFill rotWithShape="1">
          <a:blip r:embed="rId2">
            <a:alphaModFix/>
          </a:blip>
          <a:srcRect b="-8416" l="-5676" r="-7636" t="-10644"/>
          <a:stretch/>
        </p:blipFill>
        <p:spPr>
          <a:xfrm>
            <a:off x="8069450" y="4311925"/>
            <a:ext cx="835000" cy="650200"/>
          </a:xfrm>
          <a:prstGeom prst="rect">
            <a:avLst/>
          </a:prstGeom>
          <a:noFill/>
          <a:ln>
            <a:noFill/>
          </a:ln>
        </p:spPr>
      </p:pic>
      <p:sp>
        <p:nvSpPr>
          <p:cNvPr id="110" name="Google Shape;110;g1646f31eaf0_0_328"/>
          <p:cNvSpPr/>
          <p:nvPr/>
        </p:nvSpPr>
        <p:spPr>
          <a:xfrm>
            <a:off x="8371895" y="380155"/>
            <a:ext cx="772200" cy="271200"/>
          </a:xfrm>
          <a:prstGeom prst="rect">
            <a:avLst/>
          </a:prstGeom>
          <a:solidFill>
            <a:srgbClr val="FF80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8022"/>
              </a:solidFill>
              <a:latin typeface="Arial"/>
              <a:ea typeface="Arial"/>
              <a:cs typeface="Arial"/>
              <a:sym typeface="Arial"/>
            </a:endParaRPr>
          </a:p>
        </p:txBody>
      </p:sp>
      <p:sp>
        <p:nvSpPr>
          <p:cNvPr id="111" name="Google Shape;111;g1646f31eaf0_0_328"/>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112" name="Google Shape;112;g1646f31eaf0_0_328"/>
          <p:cNvSpPr txBox="1"/>
          <p:nvPr>
            <p:ph idx="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s" type="secHead">
  <p:cSld name="SECTION_HEADER">
    <p:bg>
      <p:bgPr>
        <a:solidFill>
          <a:srgbClr val="262A33"/>
        </a:solidFill>
      </p:bgPr>
    </p:bg>
    <p:spTree>
      <p:nvGrpSpPr>
        <p:cNvPr id="113" name="Shape 113"/>
        <p:cNvGrpSpPr/>
        <p:nvPr/>
      </p:nvGrpSpPr>
      <p:grpSpPr>
        <a:xfrm>
          <a:off x="0" y="0"/>
          <a:ext cx="0" cy="0"/>
          <a:chOff x="0" y="0"/>
          <a:chExt cx="0" cy="0"/>
        </a:xfrm>
      </p:grpSpPr>
      <p:sp>
        <p:nvSpPr>
          <p:cNvPr id="114" name="Google Shape;114;g1646f31eaf0_0_333"/>
          <p:cNvSpPr txBox="1"/>
          <p:nvPr/>
        </p:nvSpPr>
        <p:spPr>
          <a:xfrm>
            <a:off x="388800" y="298800"/>
            <a:ext cx="6785400" cy="7815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2400"/>
              <a:buFont typeface="Arial"/>
              <a:buNone/>
            </a:pPr>
            <a:r>
              <a:rPr b="1" i="0" lang="en-GB" sz="2400" u="none" cap="none" strike="noStrike">
                <a:solidFill>
                  <a:srgbClr val="FF8022"/>
                </a:solidFill>
                <a:latin typeface="Lato"/>
                <a:ea typeface="Lato"/>
                <a:cs typeface="Lato"/>
                <a:sym typeface="Lato"/>
              </a:rPr>
              <a:t>Contents</a:t>
            </a:r>
            <a:endParaRPr b="1" i="0" sz="2400" u="none" cap="none" strike="noStrike">
              <a:solidFill>
                <a:srgbClr val="FF8022"/>
              </a:solidFill>
              <a:latin typeface="Lato"/>
              <a:ea typeface="Lato"/>
              <a:cs typeface="Lato"/>
              <a:sym typeface="Lato"/>
            </a:endParaRPr>
          </a:p>
        </p:txBody>
      </p:sp>
      <p:pic>
        <p:nvPicPr>
          <p:cNvPr id="115" name="Google Shape;115;g1646f31eaf0_0_333"/>
          <p:cNvPicPr preferRelativeResize="0"/>
          <p:nvPr/>
        </p:nvPicPr>
        <p:blipFill rotWithShape="1">
          <a:blip r:embed="rId2">
            <a:alphaModFix/>
          </a:blip>
          <a:srcRect b="-8416" l="-5676" r="-7636" t="-10644"/>
          <a:stretch/>
        </p:blipFill>
        <p:spPr>
          <a:xfrm>
            <a:off x="8069450" y="4311925"/>
            <a:ext cx="835000" cy="650200"/>
          </a:xfrm>
          <a:prstGeom prst="rect">
            <a:avLst/>
          </a:prstGeom>
          <a:noFill/>
          <a:ln>
            <a:noFill/>
          </a:ln>
        </p:spPr>
      </p:pic>
      <p:sp>
        <p:nvSpPr>
          <p:cNvPr id="116" name="Google Shape;116;g1646f31eaf0_0_333"/>
          <p:cNvSpPr/>
          <p:nvPr/>
        </p:nvSpPr>
        <p:spPr>
          <a:xfrm>
            <a:off x="8371895" y="380155"/>
            <a:ext cx="772200" cy="271200"/>
          </a:xfrm>
          <a:prstGeom prst="rect">
            <a:avLst/>
          </a:prstGeom>
          <a:solidFill>
            <a:srgbClr val="FF80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8022"/>
              </a:solidFill>
              <a:latin typeface="Arial"/>
              <a:ea typeface="Arial"/>
              <a:cs typeface="Arial"/>
              <a:sym typeface="Arial"/>
            </a:endParaRPr>
          </a:p>
        </p:txBody>
      </p:sp>
      <p:sp>
        <p:nvSpPr>
          <p:cNvPr id="117" name="Google Shape;117;g1646f31eaf0_0_333"/>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118" name="Google Shape;118;g1646f31eaf0_0_333"/>
          <p:cNvSpPr txBox="1"/>
          <p:nvPr>
            <p:ph idx="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2">
  <p:cSld name="TITLE_AND_BODY_1">
    <p:bg>
      <p:bgPr>
        <a:solidFill>
          <a:srgbClr val="0543B3"/>
        </a:solidFill>
      </p:bgPr>
    </p:bg>
    <p:spTree>
      <p:nvGrpSpPr>
        <p:cNvPr id="119" name="Shape 119"/>
        <p:cNvGrpSpPr/>
        <p:nvPr/>
      </p:nvGrpSpPr>
      <p:grpSpPr>
        <a:xfrm>
          <a:off x="0" y="0"/>
          <a:ext cx="0" cy="0"/>
          <a:chOff x="0" y="0"/>
          <a:chExt cx="0" cy="0"/>
        </a:xfrm>
      </p:grpSpPr>
      <p:pic>
        <p:nvPicPr>
          <p:cNvPr id="120" name="Google Shape;120;g1646f31eaf0_0_339"/>
          <p:cNvPicPr preferRelativeResize="0"/>
          <p:nvPr/>
        </p:nvPicPr>
        <p:blipFill rotWithShape="1">
          <a:blip r:embed="rId2">
            <a:alphaModFix/>
          </a:blip>
          <a:srcRect b="-8416" l="-5676" r="-7636" t="-10644"/>
          <a:stretch/>
        </p:blipFill>
        <p:spPr>
          <a:xfrm>
            <a:off x="8069450" y="4311925"/>
            <a:ext cx="835000" cy="650200"/>
          </a:xfrm>
          <a:prstGeom prst="rect">
            <a:avLst/>
          </a:prstGeom>
          <a:noFill/>
          <a:ln>
            <a:noFill/>
          </a:ln>
        </p:spPr>
      </p:pic>
      <p:sp>
        <p:nvSpPr>
          <p:cNvPr id="121" name="Google Shape;121;g1646f31eaf0_0_339"/>
          <p:cNvSpPr/>
          <p:nvPr/>
        </p:nvSpPr>
        <p:spPr>
          <a:xfrm>
            <a:off x="8371895" y="380155"/>
            <a:ext cx="772200" cy="271200"/>
          </a:xfrm>
          <a:prstGeom prst="rect">
            <a:avLst/>
          </a:prstGeom>
          <a:solidFill>
            <a:srgbClr val="FF80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8022"/>
              </a:solidFill>
              <a:latin typeface="Arial"/>
              <a:ea typeface="Arial"/>
              <a:cs typeface="Arial"/>
              <a:sym typeface="Arial"/>
            </a:endParaRPr>
          </a:p>
        </p:txBody>
      </p:sp>
      <p:sp>
        <p:nvSpPr>
          <p:cNvPr id="122" name="Google Shape;122;g1646f31eaf0_0_339"/>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123" name="Google Shape;123;g1646f31eaf0_0_339"/>
          <p:cNvSpPr txBox="1"/>
          <p:nvPr>
            <p:ph idx="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pullout 1">
  <p:cSld name="TITLE_ONLY_1">
    <p:bg>
      <p:bgPr>
        <a:solidFill>
          <a:srgbClr val="0543B3"/>
        </a:solidFill>
      </p:bgPr>
    </p:bg>
    <p:spTree>
      <p:nvGrpSpPr>
        <p:cNvPr id="124" name="Shape 124"/>
        <p:cNvGrpSpPr/>
        <p:nvPr/>
      </p:nvGrpSpPr>
      <p:grpSpPr>
        <a:xfrm>
          <a:off x="0" y="0"/>
          <a:ext cx="0" cy="0"/>
          <a:chOff x="0" y="0"/>
          <a:chExt cx="0" cy="0"/>
        </a:xfrm>
      </p:grpSpPr>
      <p:pic>
        <p:nvPicPr>
          <p:cNvPr id="125" name="Google Shape;125;g1646f31eaf0_0_349"/>
          <p:cNvPicPr preferRelativeResize="0"/>
          <p:nvPr/>
        </p:nvPicPr>
        <p:blipFill rotWithShape="1">
          <a:blip r:embed="rId2">
            <a:alphaModFix/>
          </a:blip>
          <a:srcRect b="-8416" l="-5676" r="-7636" t="-10644"/>
          <a:stretch/>
        </p:blipFill>
        <p:spPr>
          <a:xfrm>
            <a:off x="8069450" y="4311925"/>
            <a:ext cx="835000" cy="650200"/>
          </a:xfrm>
          <a:prstGeom prst="rect">
            <a:avLst/>
          </a:prstGeom>
          <a:noFill/>
          <a:ln>
            <a:noFill/>
          </a:ln>
        </p:spPr>
      </p:pic>
      <p:sp>
        <p:nvSpPr>
          <p:cNvPr id="126" name="Google Shape;126;g1646f31eaf0_0_349"/>
          <p:cNvSpPr/>
          <p:nvPr/>
        </p:nvSpPr>
        <p:spPr>
          <a:xfrm>
            <a:off x="8371895" y="380155"/>
            <a:ext cx="772200" cy="271200"/>
          </a:xfrm>
          <a:prstGeom prst="rect">
            <a:avLst/>
          </a:prstGeom>
          <a:solidFill>
            <a:srgbClr val="FF80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8022"/>
              </a:solidFill>
              <a:latin typeface="Arial"/>
              <a:ea typeface="Arial"/>
              <a:cs typeface="Arial"/>
              <a:sym typeface="Arial"/>
            </a:endParaRPr>
          </a:p>
        </p:txBody>
      </p:sp>
      <p:sp>
        <p:nvSpPr>
          <p:cNvPr id="127" name="Google Shape;127;g1646f31eaf0_0_349"/>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type="twoColTx">
  <p:cSld name="TITLE_AND_TWO_COLUMNS">
    <p:spTree>
      <p:nvGrpSpPr>
        <p:cNvPr id="128" name="Shape 128"/>
        <p:cNvGrpSpPr/>
        <p:nvPr/>
      </p:nvGrpSpPr>
      <p:grpSpPr>
        <a:xfrm>
          <a:off x="0" y="0"/>
          <a:ext cx="0" cy="0"/>
          <a:chOff x="0" y="0"/>
          <a:chExt cx="0" cy="0"/>
        </a:xfrm>
      </p:grpSpPr>
      <p:sp>
        <p:nvSpPr>
          <p:cNvPr id="129" name="Google Shape;129;g1646f31eaf0_0_353"/>
          <p:cNvSpPr/>
          <p:nvPr/>
        </p:nvSpPr>
        <p:spPr>
          <a:xfrm>
            <a:off x="0" y="0"/>
            <a:ext cx="9144000" cy="1015500"/>
          </a:xfrm>
          <a:prstGeom prst="rect">
            <a:avLst/>
          </a:prstGeom>
          <a:solidFill>
            <a:srgbClr val="262A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30" name="Google Shape;130;g1646f31eaf0_0_353"/>
          <p:cNvPicPr preferRelativeResize="0"/>
          <p:nvPr/>
        </p:nvPicPr>
        <p:blipFill rotWithShape="1">
          <a:blip r:embed="rId2">
            <a:alphaModFix/>
          </a:blip>
          <a:srcRect b="-9684" l="-7535" r="-5779" t="-8128"/>
          <a:stretch/>
        </p:blipFill>
        <p:spPr>
          <a:xfrm>
            <a:off x="8055750" y="4325600"/>
            <a:ext cx="835000" cy="643375"/>
          </a:xfrm>
          <a:prstGeom prst="rect">
            <a:avLst/>
          </a:prstGeom>
          <a:noFill/>
          <a:ln>
            <a:noFill/>
          </a:ln>
        </p:spPr>
      </p:pic>
      <p:sp>
        <p:nvSpPr>
          <p:cNvPr id="131" name="Google Shape;131;g1646f31eaf0_0_353"/>
          <p:cNvSpPr/>
          <p:nvPr/>
        </p:nvSpPr>
        <p:spPr>
          <a:xfrm>
            <a:off x="8371895" y="380155"/>
            <a:ext cx="772200" cy="271200"/>
          </a:xfrm>
          <a:prstGeom prst="rect">
            <a:avLst/>
          </a:prstGeom>
          <a:solidFill>
            <a:srgbClr val="FF80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8022"/>
              </a:solidFill>
              <a:latin typeface="Arial"/>
              <a:ea typeface="Arial"/>
              <a:cs typeface="Arial"/>
              <a:sym typeface="Arial"/>
            </a:endParaRPr>
          </a:p>
        </p:txBody>
      </p:sp>
      <p:sp>
        <p:nvSpPr>
          <p:cNvPr id="132" name="Google Shape;132;g1646f31eaf0_0_353"/>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2 1">
  <p:cSld name="Divider slide 2">
    <p:spTree>
      <p:nvGrpSpPr>
        <p:cNvPr id="133" name="Shape 133"/>
        <p:cNvGrpSpPr/>
        <p:nvPr/>
      </p:nvGrpSpPr>
      <p:grpSpPr>
        <a:xfrm>
          <a:off x="0" y="0"/>
          <a:ext cx="0" cy="0"/>
          <a:chOff x="0" y="0"/>
          <a:chExt cx="0" cy="0"/>
        </a:xfrm>
      </p:grpSpPr>
      <p:sp>
        <p:nvSpPr>
          <p:cNvPr id="134" name="Google Shape;134;g1646f31eaf0_0_358"/>
          <p:cNvSpPr txBox="1"/>
          <p:nvPr>
            <p:ph idx="12" type="sldNum"/>
          </p:nvPr>
        </p:nvSpPr>
        <p:spPr>
          <a:xfrm>
            <a:off x="8372475" y="403225"/>
            <a:ext cx="473100" cy="225300"/>
          </a:xfrm>
          <a:prstGeom prst="rect">
            <a:avLst/>
          </a:prstGeom>
          <a:noFill/>
          <a:ln>
            <a:noFill/>
          </a:ln>
        </p:spPr>
        <p:txBody>
          <a:bodyPr anchorCtr="0" anchor="ctr" bIns="91425" lIns="91425" spcFirstLastPara="1" rIns="91425" wrap="square" tIns="91425">
            <a:noAutofit/>
          </a:bodyPr>
          <a:lstStyle>
            <a:lvl1pPr indent="0" lvl="0" marL="0" marR="0" algn="ctr">
              <a:lnSpc>
                <a:spcPct val="100000"/>
              </a:lnSpc>
              <a:spcBef>
                <a:spcPts val="0"/>
              </a:spcBef>
              <a:spcAft>
                <a:spcPts val="0"/>
              </a:spcAft>
              <a:buClr>
                <a:srgbClr val="262A33"/>
              </a:buClr>
              <a:buSzPts val="1200"/>
              <a:buFont typeface="Lato"/>
              <a:buNone/>
              <a:defRPr b="1" i="0" sz="1200" u="none" cap="none" strike="noStrike">
                <a:solidFill>
                  <a:srgbClr val="262A33"/>
                </a:solidFill>
                <a:latin typeface="Lato"/>
                <a:ea typeface="Lato"/>
                <a:cs typeface="Lato"/>
                <a:sym typeface="Lato"/>
              </a:defRPr>
            </a:lvl1pPr>
            <a:lvl2pPr indent="0" lvl="1" marL="0" marR="0" algn="ctr">
              <a:lnSpc>
                <a:spcPct val="100000"/>
              </a:lnSpc>
              <a:spcBef>
                <a:spcPts val="0"/>
              </a:spcBef>
              <a:spcAft>
                <a:spcPts val="0"/>
              </a:spcAft>
              <a:buClr>
                <a:srgbClr val="262A33"/>
              </a:buClr>
              <a:buSzPts val="1200"/>
              <a:buFont typeface="Lato"/>
              <a:buNone/>
              <a:defRPr b="1" i="0" sz="1200" u="none" cap="none" strike="noStrike">
                <a:solidFill>
                  <a:srgbClr val="262A33"/>
                </a:solidFill>
                <a:latin typeface="Lato"/>
                <a:ea typeface="Lato"/>
                <a:cs typeface="Lato"/>
                <a:sym typeface="Lato"/>
              </a:defRPr>
            </a:lvl2pPr>
            <a:lvl3pPr indent="0" lvl="2" marL="0" marR="0" algn="ctr">
              <a:lnSpc>
                <a:spcPct val="100000"/>
              </a:lnSpc>
              <a:spcBef>
                <a:spcPts val="0"/>
              </a:spcBef>
              <a:spcAft>
                <a:spcPts val="0"/>
              </a:spcAft>
              <a:buClr>
                <a:srgbClr val="262A33"/>
              </a:buClr>
              <a:buSzPts val="1200"/>
              <a:buFont typeface="Lato"/>
              <a:buNone/>
              <a:defRPr b="1" i="0" sz="1200" u="none" cap="none" strike="noStrike">
                <a:solidFill>
                  <a:srgbClr val="262A33"/>
                </a:solidFill>
                <a:latin typeface="Lato"/>
                <a:ea typeface="Lato"/>
                <a:cs typeface="Lato"/>
                <a:sym typeface="Lato"/>
              </a:defRPr>
            </a:lvl3pPr>
            <a:lvl4pPr indent="0" lvl="3" marL="0" marR="0" algn="ctr">
              <a:lnSpc>
                <a:spcPct val="100000"/>
              </a:lnSpc>
              <a:spcBef>
                <a:spcPts val="0"/>
              </a:spcBef>
              <a:spcAft>
                <a:spcPts val="0"/>
              </a:spcAft>
              <a:buClr>
                <a:srgbClr val="262A33"/>
              </a:buClr>
              <a:buSzPts val="1200"/>
              <a:buFont typeface="Lato"/>
              <a:buNone/>
              <a:defRPr b="1" i="0" sz="1200" u="none" cap="none" strike="noStrike">
                <a:solidFill>
                  <a:srgbClr val="262A33"/>
                </a:solidFill>
                <a:latin typeface="Lato"/>
                <a:ea typeface="Lato"/>
                <a:cs typeface="Lato"/>
                <a:sym typeface="Lato"/>
              </a:defRPr>
            </a:lvl4pPr>
            <a:lvl5pPr indent="0" lvl="4" marL="0" marR="0" algn="ctr">
              <a:lnSpc>
                <a:spcPct val="100000"/>
              </a:lnSpc>
              <a:spcBef>
                <a:spcPts val="0"/>
              </a:spcBef>
              <a:spcAft>
                <a:spcPts val="0"/>
              </a:spcAft>
              <a:buClr>
                <a:srgbClr val="262A33"/>
              </a:buClr>
              <a:buSzPts val="1200"/>
              <a:buFont typeface="Lato"/>
              <a:buNone/>
              <a:defRPr b="1" i="0" sz="1200" u="none" cap="none" strike="noStrike">
                <a:solidFill>
                  <a:srgbClr val="262A33"/>
                </a:solidFill>
                <a:latin typeface="Lato"/>
                <a:ea typeface="Lato"/>
                <a:cs typeface="Lato"/>
                <a:sym typeface="Lato"/>
              </a:defRPr>
            </a:lvl5pPr>
            <a:lvl6pPr indent="0" lvl="5" marL="0" marR="0" algn="ctr">
              <a:lnSpc>
                <a:spcPct val="100000"/>
              </a:lnSpc>
              <a:spcBef>
                <a:spcPts val="0"/>
              </a:spcBef>
              <a:spcAft>
                <a:spcPts val="0"/>
              </a:spcAft>
              <a:buClr>
                <a:srgbClr val="262A33"/>
              </a:buClr>
              <a:buSzPts val="1200"/>
              <a:buFont typeface="Lato"/>
              <a:buNone/>
              <a:defRPr b="1" i="0" sz="1200" u="none" cap="none" strike="noStrike">
                <a:solidFill>
                  <a:srgbClr val="262A33"/>
                </a:solidFill>
                <a:latin typeface="Lato"/>
                <a:ea typeface="Lato"/>
                <a:cs typeface="Lato"/>
                <a:sym typeface="Lato"/>
              </a:defRPr>
            </a:lvl6pPr>
            <a:lvl7pPr indent="0" lvl="6" marL="0" marR="0" algn="ctr">
              <a:lnSpc>
                <a:spcPct val="100000"/>
              </a:lnSpc>
              <a:spcBef>
                <a:spcPts val="0"/>
              </a:spcBef>
              <a:spcAft>
                <a:spcPts val="0"/>
              </a:spcAft>
              <a:buClr>
                <a:srgbClr val="262A33"/>
              </a:buClr>
              <a:buSzPts val="1200"/>
              <a:buFont typeface="Lato"/>
              <a:buNone/>
              <a:defRPr b="1" i="0" sz="1200" u="none" cap="none" strike="noStrike">
                <a:solidFill>
                  <a:srgbClr val="262A33"/>
                </a:solidFill>
                <a:latin typeface="Lato"/>
                <a:ea typeface="Lato"/>
                <a:cs typeface="Lato"/>
                <a:sym typeface="Lato"/>
              </a:defRPr>
            </a:lvl7pPr>
            <a:lvl8pPr indent="0" lvl="7" marL="0" marR="0" algn="ctr">
              <a:lnSpc>
                <a:spcPct val="100000"/>
              </a:lnSpc>
              <a:spcBef>
                <a:spcPts val="0"/>
              </a:spcBef>
              <a:spcAft>
                <a:spcPts val="0"/>
              </a:spcAft>
              <a:buClr>
                <a:srgbClr val="262A33"/>
              </a:buClr>
              <a:buSzPts val="1200"/>
              <a:buFont typeface="Lato"/>
              <a:buNone/>
              <a:defRPr b="1" i="0" sz="1200" u="none" cap="none" strike="noStrike">
                <a:solidFill>
                  <a:srgbClr val="262A33"/>
                </a:solidFill>
                <a:latin typeface="Lato"/>
                <a:ea typeface="Lato"/>
                <a:cs typeface="Lato"/>
                <a:sym typeface="Lato"/>
              </a:defRPr>
            </a:lvl8pPr>
            <a:lvl9pPr indent="0" lvl="8" marL="0" marR="0" algn="ctr">
              <a:lnSpc>
                <a:spcPct val="100000"/>
              </a:lnSpc>
              <a:spcBef>
                <a:spcPts val="0"/>
              </a:spcBef>
              <a:spcAft>
                <a:spcPts val="0"/>
              </a:spcAft>
              <a:buClr>
                <a:srgbClr val="262A33"/>
              </a:buClr>
              <a:buSzPts val="1200"/>
              <a:buFont typeface="Lato"/>
              <a:buNone/>
              <a:defRPr b="1" i="0" sz="1200" u="none" cap="none" strike="noStrike">
                <a:solidFill>
                  <a:srgbClr val="262A33"/>
                </a:solidFill>
                <a:latin typeface="Lato"/>
                <a:ea typeface="Lato"/>
                <a:cs typeface="Lato"/>
                <a:sym typeface="Lato"/>
              </a:defRPr>
            </a:lvl9pPr>
          </a:lstStyle>
          <a:p>
            <a:pPr indent="0" lvl="0" marL="0" rtl="0" algn="ctr">
              <a:spcBef>
                <a:spcPts val="0"/>
              </a:spcBef>
              <a:spcAft>
                <a:spcPts val="0"/>
              </a:spcAft>
              <a:buNone/>
            </a:pPr>
            <a:fld id="{00000000-1234-1234-1234-123412341234}" type="slidenum">
              <a:rPr lang="en-GB"/>
              <a:t>‹#›</a:t>
            </a:fld>
            <a:endParaRPr b="0" sz="1000">
              <a:solidFill>
                <a:schemeClr val="dk2"/>
              </a:solidFill>
              <a:latin typeface="Arial"/>
              <a:ea typeface="Arial"/>
              <a:cs typeface="Arial"/>
              <a:sym typeface="Arial"/>
            </a:endParaRPr>
          </a:p>
        </p:txBody>
      </p:sp>
      <p:sp>
        <p:nvSpPr>
          <p:cNvPr id="135" name="Google Shape;135;g1646f31eaf0_0_358"/>
          <p:cNvSpPr/>
          <p:nvPr/>
        </p:nvSpPr>
        <p:spPr>
          <a:xfrm>
            <a:off x="8371895" y="380155"/>
            <a:ext cx="772200" cy="271200"/>
          </a:xfrm>
          <a:prstGeom prst="rect">
            <a:avLst/>
          </a:prstGeom>
          <a:solidFill>
            <a:srgbClr val="FF80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8022"/>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type="tx">
  <p:cSld name="TITLE_AND_BODY">
    <p:bg>
      <p:bgPr>
        <a:solidFill>
          <a:srgbClr val="262A33"/>
        </a:solidFill>
      </p:bgPr>
    </p:bg>
    <p:spTree>
      <p:nvGrpSpPr>
        <p:cNvPr id="14" name="Shape 14"/>
        <p:cNvGrpSpPr/>
        <p:nvPr/>
      </p:nvGrpSpPr>
      <p:grpSpPr>
        <a:xfrm>
          <a:off x="0" y="0"/>
          <a:ext cx="0" cy="0"/>
          <a:chOff x="0" y="0"/>
          <a:chExt cx="0" cy="0"/>
        </a:xfrm>
      </p:grpSpPr>
      <p:pic>
        <p:nvPicPr>
          <p:cNvPr id="15" name="Google Shape;15;p28"/>
          <p:cNvPicPr preferRelativeResize="0"/>
          <p:nvPr/>
        </p:nvPicPr>
        <p:blipFill rotWithShape="1">
          <a:blip r:embed="rId2">
            <a:alphaModFix/>
          </a:blip>
          <a:srcRect b="0" l="0" r="0" t="0"/>
          <a:stretch/>
        </p:blipFill>
        <p:spPr>
          <a:xfrm>
            <a:off x="8052064" y="4271278"/>
            <a:ext cx="793551" cy="585406"/>
          </a:xfrm>
          <a:prstGeom prst="rect">
            <a:avLst/>
          </a:prstGeom>
          <a:noFill/>
          <a:ln>
            <a:noFill/>
          </a:ln>
        </p:spPr>
      </p:pic>
      <p:sp>
        <p:nvSpPr>
          <p:cNvPr id="16" name="Google Shape;16;p28"/>
          <p:cNvSpPr/>
          <p:nvPr/>
        </p:nvSpPr>
        <p:spPr>
          <a:xfrm>
            <a:off x="8371895" y="380155"/>
            <a:ext cx="772105" cy="271306"/>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accent2"/>
              </a:solidFill>
              <a:latin typeface="Arial"/>
              <a:ea typeface="Arial"/>
              <a:cs typeface="Arial"/>
              <a:sym typeface="Arial"/>
            </a:endParaRPr>
          </a:p>
        </p:txBody>
      </p:sp>
      <p:sp>
        <p:nvSpPr>
          <p:cNvPr id="17" name="Google Shape;17;p28"/>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lvl1pPr indent="0" lvl="0"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1pPr>
            <a:lvl2pPr indent="0" lvl="1"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2pPr>
            <a:lvl3pPr indent="0" lvl="2"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3pPr>
            <a:lvl4pPr indent="0" lvl="3"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4pPr>
            <a:lvl5pPr indent="0" lvl="4"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5pPr>
            <a:lvl6pPr indent="0" lvl="5"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6pPr>
            <a:lvl7pPr indent="0" lvl="6"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7pPr>
            <a:lvl8pPr indent="0" lvl="7"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8pPr>
            <a:lvl9pPr indent="0" lvl="8"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2">
  <p:cSld name="TITLE_AND_BODY_1">
    <p:bg>
      <p:bgPr>
        <a:solidFill>
          <a:srgbClr val="0543B3"/>
        </a:solidFill>
      </p:bgPr>
    </p:bg>
    <p:spTree>
      <p:nvGrpSpPr>
        <p:cNvPr id="18" name="Shape 18"/>
        <p:cNvGrpSpPr/>
        <p:nvPr/>
      </p:nvGrpSpPr>
      <p:grpSpPr>
        <a:xfrm>
          <a:off x="0" y="0"/>
          <a:ext cx="0" cy="0"/>
          <a:chOff x="0" y="0"/>
          <a:chExt cx="0" cy="0"/>
        </a:xfrm>
      </p:grpSpPr>
      <p:pic>
        <p:nvPicPr>
          <p:cNvPr id="19" name="Google Shape;19;p32"/>
          <p:cNvPicPr preferRelativeResize="0"/>
          <p:nvPr/>
        </p:nvPicPr>
        <p:blipFill rotWithShape="1">
          <a:blip r:embed="rId2">
            <a:alphaModFix/>
          </a:blip>
          <a:srcRect b="0" l="0" r="0" t="0"/>
          <a:stretch/>
        </p:blipFill>
        <p:spPr>
          <a:xfrm>
            <a:off x="8052064" y="4271278"/>
            <a:ext cx="793551" cy="585406"/>
          </a:xfrm>
          <a:prstGeom prst="rect">
            <a:avLst/>
          </a:prstGeom>
          <a:noFill/>
          <a:ln>
            <a:noFill/>
          </a:ln>
        </p:spPr>
      </p:pic>
      <p:sp>
        <p:nvSpPr>
          <p:cNvPr id="20" name="Google Shape;20;p32"/>
          <p:cNvSpPr/>
          <p:nvPr/>
        </p:nvSpPr>
        <p:spPr>
          <a:xfrm>
            <a:off x="8371895" y="380155"/>
            <a:ext cx="772200" cy="2712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accent2"/>
              </a:solidFill>
              <a:latin typeface="Arial"/>
              <a:ea typeface="Arial"/>
              <a:cs typeface="Arial"/>
              <a:sym typeface="Arial"/>
            </a:endParaRPr>
          </a:p>
        </p:txBody>
      </p:sp>
      <p:sp>
        <p:nvSpPr>
          <p:cNvPr id="21" name="Google Shape;21;p32"/>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lvl1pPr indent="0" lvl="0"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1pPr>
            <a:lvl2pPr indent="0" lvl="1"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2pPr>
            <a:lvl3pPr indent="0" lvl="2"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3pPr>
            <a:lvl4pPr indent="0" lvl="3"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4pPr>
            <a:lvl5pPr indent="0" lvl="4"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5pPr>
            <a:lvl6pPr indent="0" lvl="5"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6pPr>
            <a:lvl7pPr indent="0" lvl="6"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7pPr>
            <a:lvl8pPr indent="0" lvl="7"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8pPr>
            <a:lvl9pPr indent="0" lvl="8"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type="twoColTx">
  <p:cSld name="TITLE_AND_TWO_COLUMNS">
    <p:spTree>
      <p:nvGrpSpPr>
        <p:cNvPr id="22" name="Shape 22"/>
        <p:cNvGrpSpPr/>
        <p:nvPr/>
      </p:nvGrpSpPr>
      <p:grpSpPr>
        <a:xfrm>
          <a:off x="0" y="0"/>
          <a:ext cx="0" cy="0"/>
          <a:chOff x="0" y="0"/>
          <a:chExt cx="0" cy="0"/>
        </a:xfrm>
      </p:grpSpPr>
      <p:sp>
        <p:nvSpPr>
          <p:cNvPr id="23" name="Google Shape;23;p31"/>
          <p:cNvSpPr/>
          <p:nvPr/>
        </p:nvSpPr>
        <p:spPr>
          <a:xfrm>
            <a:off x="0" y="0"/>
            <a:ext cx="9144000" cy="1015500"/>
          </a:xfrm>
          <a:prstGeom prst="rect">
            <a:avLst/>
          </a:prstGeom>
          <a:solidFill>
            <a:srgbClr val="262A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4" name="Google Shape;24;p31"/>
          <p:cNvPicPr preferRelativeResize="0"/>
          <p:nvPr/>
        </p:nvPicPr>
        <p:blipFill rotWithShape="1">
          <a:blip r:embed="rId2">
            <a:alphaModFix/>
          </a:blip>
          <a:srcRect b="0" l="0" r="0" t="0"/>
          <a:stretch/>
        </p:blipFill>
        <p:spPr>
          <a:xfrm>
            <a:off x="8050064" y="4271275"/>
            <a:ext cx="792833" cy="585406"/>
          </a:xfrm>
          <a:prstGeom prst="rect">
            <a:avLst/>
          </a:prstGeom>
          <a:noFill/>
          <a:ln>
            <a:noFill/>
          </a:ln>
        </p:spPr>
      </p:pic>
      <p:sp>
        <p:nvSpPr>
          <p:cNvPr id="25" name="Google Shape;25;p31"/>
          <p:cNvSpPr/>
          <p:nvPr/>
        </p:nvSpPr>
        <p:spPr>
          <a:xfrm>
            <a:off x="8371895" y="380155"/>
            <a:ext cx="772105" cy="271306"/>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accent2"/>
              </a:solidFill>
              <a:latin typeface="Arial"/>
              <a:ea typeface="Arial"/>
              <a:cs typeface="Arial"/>
              <a:sym typeface="Arial"/>
            </a:endParaRPr>
          </a:p>
        </p:txBody>
      </p:sp>
      <p:sp>
        <p:nvSpPr>
          <p:cNvPr id="26" name="Google Shape;26;p31"/>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lvl1pPr indent="0" lvl="0"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1pPr>
            <a:lvl2pPr indent="0" lvl="1"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2pPr>
            <a:lvl3pPr indent="0" lvl="2"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3pPr>
            <a:lvl4pPr indent="0" lvl="3"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4pPr>
            <a:lvl5pPr indent="0" lvl="4"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5pPr>
            <a:lvl6pPr indent="0" lvl="5"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6pPr>
            <a:lvl7pPr indent="0" lvl="6"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7pPr>
            <a:lvl8pPr indent="0" lvl="7"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8pPr>
            <a:lvl9pPr indent="0" lvl="8"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pullout 1">
  <p:cSld name="TITLE_ONLY_1">
    <p:bg>
      <p:bgPr>
        <a:solidFill>
          <a:srgbClr val="0543B3"/>
        </a:solidFill>
      </p:bgPr>
    </p:bg>
    <p:spTree>
      <p:nvGrpSpPr>
        <p:cNvPr id="27" name="Shape 27"/>
        <p:cNvGrpSpPr/>
        <p:nvPr/>
      </p:nvGrpSpPr>
      <p:grpSpPr>
        <a:xfrm>
          <a:off x="0" y="0"/>
          <a:ext cx="0" cy="0"/>
          <a:chOff x="0" y="0"/>
          <a:chExt cx="0" cy="0"/>
        </a:xfrm>
      </p:grpSpPr>
      <p:pic>
        <p:nvPicPr>
          <p:cNvPr id="28" name="Google Shape;28;p30"/>
          <p:cNvPicPr preferRelativeResize="0"/>
          <p:nvPr/>
        </p:nvPicPr>
        <p:blipFill rotWithShape="1">
          <a:blip r:embed="rId2">
            <a:alphaModFix/>
          </a:blip>
          <a:srcRect b="0" l="0" r="0" t="0"/>
          <a:stretch/>
        </p:blipFill>
        <p:spPr>
          <a:xfrm>
            <a:off x="8052064" y="4271278"/>
            <a:ext cx="793551" cy="585406"/>
          </a:xfrm>
          <a:prstGeom prst="rect">
            <a:avLst/>
          </a:prstGeom>
          <a:noFill/>
          <a:ln>
            <a:noFill/>
          </a:ln>
        </p:spPr>
      </p:pic>
      <p:sp>
        <p:nvSpPr>
          <p:cNvPr id="29" name="Google Shape;29;p30"/>
          <p:cNvSpPr/>
          <p:nvPr/>
        </p:nvSpPr>
        <p:spPr>
          <a:xfrm>
            <a:off x="8371895" y="380155"/>
            <a:ext cx="772105" cy="271306"/>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accent2"/>
              </a:solidFill>
              <a:latin typeface="Arial"/>
              <a:ea typeface="Arial"/>
              <a:cs typeface="Arial"/>
              <a:sym typeface="Arial"/>
            </a:endParaRPr>
          </a:p>
        </p:txBody>
      </p:sp>
      <p:sp>
        <p:nvSpPr>
          <p:cNvPr id="30" name="Google Shape;30;p30"/>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lvl1pPr indent="0" lvl="0"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1pPr>
            <a:lvl2pPr indent="0" lvl="1"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2pPr>
            <a:lvl3pPr indent="0" lvl="2"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3pPr>
            <a:lvl4pPr indent="0" lvl="3"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4pPr>
            <a:lvl5pPr indent="0" lvl="4"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5pPr>
            <a:lvl6pPr indent="0" lvl="5"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6pPr>
            <a:lvl7pPr indent="0" lvl="6"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7pPr>
            <a:lvl8pPr indent="0" lvl="7"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8pPr>
            <a:lvl9pPr indent="0" lvl="8"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p:cSld name="1_Divider slide">
    <p:bg>
      <p:bgPr>
        <a:solidFill>
          <a:srgbClr val="262A33"/>
        </a:solidFill>
      </p:bgPr>
    </p:bg>
    <p:spTree>
      <p:nvGrpSpPr>
        <p:cNvPr id="31" name="Shape 31"/>
        <p:cNvGrpSpPr/>
        <p:nvPr/>
      </p:nvGrpSpPr>
      <p:grpSpPr>
        <a:xfrm>
          <a:off x="0" y="0"/>
          <a:ext cx="0" cy="0"/>
          <a:chOff x="0" y="0"/>
          <a:chExt cx="0" cy="0"/>
        </a:xfrm>
      </p:grpSpPr>
      <p:pic>
        <p:nvPicPr>
          <p:cNvPr id="32" name="Google Shape;32;p24"/>
          <p:cNvPicPr preferRelativeResize="0"/>
          <p:nvPr/>
        </p:nvPicPr>
        <p:blipFill rotWithShape="1">
          <a:blip r:embed="rId2">
            <a:alphaModFix/>
          </a:blip>
          <a:srcRect b="0" l="0" r="0" t="0"/>
          <a:stretch/>
        </p:blipFill>
        <p:spPr>
          <a:xfrm>
            <a:off x="8052064" y="4271278"/>
            <a:ext cx="793551" cy="585406"/>
          </a:xfrm>
          <a:prstGeom prst="rect">
            <a:avLst/>
          </a:prstGeom>
          <a:noFill/>
          <a:ln>
            <a:noFill/>
          </a:ln>
        </p:spPr>
      </p:pic>
      <p:sp>
        <p:nvSpPr>
          <p:cNvPr id="33" name="Google Shape;33;p24"/>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5">
  <p:cSld name="TITLE_AND_TWO_COLUMNS_6">
    <p:spTree>
      <p:nvGrpSpPr>
        <p:cNvPr id="34" name="Shape 34"/>
        <p:cNvGrpSpPr/>
        <p:nvPr/>
      </p:nvGrpSpPr>
      <p:grpSpPr>
        <a:xfrm>
          <a:off x="0" y="0"/>
          <a:ext cx="0" cy="0"/>
          <a:chOff x="0" y="0"/>
          <a:chExt cx="0" cy="0"/>
        </a:xfrm>
      </p:grpSpPr>
      <p:sp>
        <p:nvSpPr>
          <p:cNvPr id="35" name="Google Shape;35;g14b5d431ea2_0_117"/>
          <p:cNvSpPr/>
          <p:nvPr/>
        </p:nvSpPr>
        <p:spPr>
          <a:xfrm>
            <a:off x="0" y="0"/>
            <a:ext cx="9144000" cy="1015500"/>
          </a:xfrm>
          <a:prstGeom prst="rect">
            <a:avLst/>
          </a:prstGeom>
          <a:solidFill>
            <a:srgbClr val="262A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6" name="Google Shape;36;g14b5d431ea2_0_117"/>
          <p:cNvPicPr preferRelativeResize="0"/>
          <p:nvPr/>
        </p:nvPicPr>
        <p:blipFill rotWithShape="1">
          <a:blip r:embed="rId2">
            <a:alphaModFix/>
          </a:blip>
          <a:srcRect b="0" l="0" r="0" t="0"/>
          <a:stretch/>
        </p:blipFill>
        <p:spPr>
          <a:xfrm>
            <a:off x="8050064" y="4271275"/>
            <a:ext cx="792833" cy="585405"/>
          </a:xfrm>
          <a:prstGeom prst="rect">
            <a:avLst/>
          </a:prstGeom>
          <a:noFill/>
          <a:ln>
            <a:noFill/>
          </a:ln>
        </p:spPr>
      </p:pic>
      <p:sp>
        <p:nvSpPr>
          <p:cNvPr id="37" name="Google Shape;37;g14b5d431ea2_0_117"/>
          <p:cNvSpPr/>
          <p:nvPr/>
        </p:nvSpPr>
        <p:spPr>
          <a:xfrm>
            <a:off x="8371895" y="380155"/>
            <a:ext cx="772200" cy="2712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accent2"/>
              </a:solidFill>
              <a:latin typeface="Arial"/>
              <a:ea typeface="Arial"/>
              <a:cs typeface="Arial"/>
              <a:sym typeface="Arial"/>
            </a:endParaRPr>
          </a:p>
        </p:txBody>
      </p:sp>
      <p:sp>
        <p:nvSpPr>
          <p:cNvPr id="38" name="Google Shape;38;g14b5d431ea2_0_117"/>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lvl1pPr indent="0" lvl="0"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1pPr>
            <a:lvl2pPr indent="0" lvl="1"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2pPr>
            <a:lvl3pPr indent="0" lvl="2"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3pPr>
            <a:lvl4pPr indent="0" lvl="3"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4pPr>
            <a:lvl5pPr indent="0" lvl="4"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5pPr>
            <a:lvl6pPr indent="0" lvl="5"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6pPr>
            <a:lvl7pPr indent="0" lvl="6"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7pPr>
            <a:lvl8pPr indent="0" lvl="7"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8pPr>
            <a:lvl9pPr indent="0" lvl="8"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1">
  <p:cSld name="TITLE_AND_TWO_COLUMNS_1">
    <p:spTree>
      <p:nvGrpSpPr>
        <p:cNvPr id="39" name="Shape 39"/>
        <p:cNvGrpSpPr/>
        <p:nvPr/>
      </p:nvGrpSpPr>
      <p:grpSpPr>
        <a:xfrm>
          <a:off x="0" y="0"/>
          <a:ext cx="0" cy="0"/>
          <a:chOff x="0" y="0"/>
          <a:chExt cx="0" cy="0"/>
        </a:xfrm>
      </p:grpSpPr>
      <p:sp>
        <p:nvSpPr>
          <p:cNvPr id="40" name="Google Shape;40;g1646f31eaf0_0_102"/>
          <p:cNvSpPr/>
          <p:nvPr/>
        </p:nvSpPr>
        <p:spPr>
          <a:xfrm>
            <a:off x="0" y="0"/>
            <a:ext cx="9144000" cy="10155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41" name="Google Shape;41;g1646f31eaf0_0_102"/>
          <p:cNvPicPr preferRelativeResize="0"/>
          <p:nvPr/>
        </p:nvPicPr>
        <p:blipFill rotWithShape="1">
          <a:blip r:embed="rId2">
            <a:alphaModFix/>
          </a:blip>
          <a:srcRect b="-9683" l="-7535" r="-5779" t="-8128"/>
          <a:stretch/>
        </p:blipFill>
        <p:spPr>
          <a:xfrm>
            <a:off x="8055750" y="4325600"/>
            <a:ext cx="835000" cy="643375"/>
          </a:xfrm>
          <a:prstGeom prst="rect">
            <a:avLst/>
          </a:prstGeom>
          <a:noFill/>
          <a:ln>
            <a:noFill/>
          </a:ln>
        </p:spPr>
      </p:pic>
      <p:sp>
        <p:nvSpPr>
          <p:cNvPr id="42" name="Google Shape;42;g1646f31eaf0_0_102"/>
          <p:cNvSpPr/>
          <p:nvPr/>
        </p:nvSpPr>
        <p:spPr>
          <a:xfrm>
            <a:off x="8371895" y="380155"/>
            <a:ext cx="772200" cy="271200"/>
          </a:xfrm>
          <a:prstGeom prst="rect">
            <a:avLst/>
          </a:prstGeom>
          <a:solidFill>
            <a:srgbClr val="FF80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8022"/>
              </a:solidFill>
              <a:latin typeface="Arial"/>
              <a:ea typeface="Arial"/>
              <a:cs typeface="Arial"/>
              <a:sym typeface="Arial"/>
            </a:endParaRPr>
          </a:p>
        </p:txBody>
      </p:sp>
      <p:sp>
        <p:nvSpPr>
          <p:cNvPr id="43" name="Google Shape;43;g1646f31eaf0_0_102"/>
          <p:cNvSpPr txBox="1"/>
          <p:nvPr>
            <p:ph idx="1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0"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slideLayout" Target="../slideLayouts/slideLayout11.xml"/><Relationship Id="rId3" Type="http://schemas.openxmlformats.org/officeDocument/2006/relationships/slideLayout" Target="../slideLayouts/slideLayout12.xml"/><Relationship Id="rId4" Type="http://schemas.openxmlformats.org/officeDocument/2006/relationships/slideLayout" Target="../slideLayouts/slideLayout13.xml"/><Relationship Id="rId10" Type="http://schemas.openxmlformats.org/officeDocument/2006/relationships/theme" Target="../theme/theme1.xml"/><Relationship Id="rId9" Type="http://schemas.openxmlformats.org/officeDocument/2006/relationships/slideLayout" Target="../slideLayouts/slideLayout18.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slideLayout" Target="../slideLayouts/slideLayout20.xml"/><Relationship Id="rId3" Type="http://schemas.openxmlformats.org/officeDocument/2006/relationships/slideLayout" Target="../slideLayouts/slideLayout21.xml"/><Relationship Id="rId4" Type="http://schemas.openxmlformats.org/officeDocument/2006/relationships/slideLayout" Target="../slideLayouts/slideLayout22.xml"/><Relationship Id="rId10" Type="http://schemas.openxmlformats.org/officeDocument/2006/relationships/theme" Target="../theme/theme3.xml"/><Relationship Id="rId9" Type="http://schemas.openxmlformats.org/officeDocument/2006/relationships/slideLayout" Target="../slideLayouts/slideLayout27.xml"/><Relationship Id="rId5" Type="http://schemas.openxmlformats.org/officeDocument/2006/relationships/slideLayout" Target="../slideLayouts/slideLayout23.xml"/><Relationship Id="rId6" Type="http://schemas.openxmlformats.org/officeDocument/2006/relationships/slideLayout" Target="../slideLayouts/slideLayout24.xml"/><Relationship Id="rId7" Type="http://schemas.openxmlformats.org/officeDocument/2006/relationships/slideLayout" Target="../slideLayouts/slideLayout25.xml"/><Relationship Id="rId8"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2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44" name="Shape 44"/>
        <p:cNvGrpSpPr/>
        <p:nvPr/>
      </p:nvGrpSpPr>
      <p:grpSpPr>
        <a:xfrm>
          <a:off x="0" y="0"/>
          <a:ext cx="0" cy="0"/>
          <a:chOff x="0" y="0"/>
          <a:chExt cx="0" cy="0"/>
        </a:xfrm>
      </p:grpSpPr>
      <p:sp>
        <p:nvSpPr>
          <p:cNvPr id="45" name="Google Shape;45;g157707a00a2_0_16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90" name="Shape 90"/>
        <p:cNvGrpSpPr/>
        <p:nvPr/>
      </p:nvGrpSpPr>
      <p:grpSpPr>
        <a:xfrm>
          <a:off x="0" y="0"/>
          <a:ext cx="0" cy="0"/>
          <a:chOff x="0" y="0"/>
          <a:chExt cx="0" cy="0"/>
        </a:xfrm>
      </p:grpSpPr>
      <p:sp>
        <p:nvSpPr>
          <p:cNvPr id="91" name="Google Shape;91;g1646f31eaf0_0_31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15.png"/><Relationship Id="rId4" Type="http://schemas.openxmlformats.org/officeDocument/2006/relationships/image" Target="../media/image30.jpg"/><Relationship Id="rId11" Type="http://schemas.openxmlformats.org/officeDocument/2006/relationships/image" Target="../media/image17.jpg"/><Relationship Id="rId10" Type="http://schemas.openxmlformats.org/officeDocument/2006/relationships/image" Target="../media/image20.png"/><Relationship Id="rId12" Type="http://schemas.openxmlformats.org/officeDocument/2006/relationships/image" Target="../media/image13.png"/><Relationship Id="rId9" Type="http://schemas.openxmlformats.org/officeDocument/2006/relationships/image" Target="../media/image38.png"/><Relationship Id="rId5" Type="http://schemas.openxmlformats.org/officeDocument/2006/relationships/image" Target="../media/image16.jpg"/><Relationship Id="rId6" Type="http://schemas.openxmlformats.org/officeDocument/2006/relationships/image" Target="../media/image22.jpg"/><Relationship Id="rId7" Type="http://schemas.openxmlformats.org/officeDocument/2006/relationships/image" Target="../media/image11.png"/><Relationship Id="rId8" Type="http://schemas.openxmlformats.org/officeDocument/2006/relationships/image" Target="../media/image2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15.png"/><Relationship Id="rId4" Type="http://schemas.openxmlformats.org/officeDocument/2006/relationships/image" Target="../media/image30.jpg"/><Relationship Id="rId11" Type="http://schemas.openxmlformats.org/officeDocument/2006/relationships/image" Target="../media/image17.jpg"/><Relationship Id="rId10" Type="http://schemas.openxmlformats.org/officeDocument/2006/relationships/image" Target="../media/image20.png"/><Relationship Id="rId12" Type="http://schemas.openxmlformats.org/officeDocument/2006/relationships/image" Target="../media/image18.png"/><Relationship Id="rId9" Type="http://schemas.openxmlformats.org/officeDocument/2006/relationships/image" Target="../media/image38.png"/><Relationship Id="rId5" Type="http://schemas.openxmlformats.org/officeDocument/2006/relationships/image" Target="../media/image16.jpg"/><Relationship Id="rId6" Type="http://schemas.openxmlformats.org/officeDocument/2006/relationships/image" Target="../media/image22.jpg"/><Relationship Id="rId7" Type="http://schemas.openxmlformats.org/officeDocument/2006/relationships/image" Target="../media/image11.png"/><Relationship Id="rId8" Type="http://schemas.openxmlformats.org/officeDocument/2006/relationships/image" Target="../media/image21.png"/></Relationships>
</file>

<file path=ppt/slides/_rels/slide15.xml.rels><?xml version="1.0" encoding="UTF-8" standalone="yes"?><Relationships xmlns="http://schemas.openxmlformats.org/package/2006/relationships"><Relationship Id="rId11" Type="http://schemas.openxmlformats.org/officeDocument/2006/relationships/image" Target="../media/image17.jpg"/><Relationship Id="rId10" Type="http://schemas.openxmlformats.org/officeDocument/2006/relationships/image" Target="../media/image20.png"/><Relationship Id="rId13" Type="http://schemas.openxmlformats.org/officeDocument/2006/relationships/image" Target="../media/image19.png"/><Relationship Id="rId12" Type="http://schemas.openxmlformats.org/officeDocument/2006/relationships/image" Target="../media/image18.png"/><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15.png"/><Relationship Id="rId4" Type="http://schemas.openxmlformats.org/officeDocument/2006/relationships/image" Target="../media/image30.jpg"/><Relationship Id="rId9" Type="http://schemas.openxmlformats.org/officeDocument/2006/relationships/image" Target="../media/image38.png"/><Relationship Id="rId5" Type="http://schemas.openxmlformats.org/officeDocument/2006/relationships/image" Target="../media/image16.jpg"/><Relationship Id="rId6" Type="http://schemas.openxmlformats.org/officeDocument/2006/relationships/image" Target="../media/image22.jpg"/><Relationship Id="rId7" Type="http://schemas.openxmlformats.org/officeDocument/2006/relationships/image" Target="../media/image11.png"/><Relationship Id="rId8" Type="http://schemas.openxmlformats.org/officeDocument/2006/relationships/image" Target="../media/image21.png"/></Relationships>
</file>

<file path=ppt/slides/_rels/slide16.xml.rels><?xml version="1.0" encoding="UTF-8" standalone="yes"?><Relationships xmlns="http://schemas.openxmlformats.org/package/2006/relationships"><Relationship Id="rId11" Type="http://schemas.openxmlformats.org/officeDocument/2006/relationships/image" Target="../media/image17.jpg"/><Relationship Id="rId10" Type="http://schemas.openxmlformats.org/officeDocument/2006/relationships/image" Target="../media/image20.png"/><Relationship Id="rId12" Type="http://schemas.openxmlformats.org/officeDocument/2006/relationships/image" Target="../media/image18.png"/><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15.png"/><Relationship Id="rId4" Type="http://schemas.openxmlformats.org/officeDocument/2006/relationships/image" Target="../media/image30.jpg"/><Relationship Id="rId9" Type="http://schemas.openxmlformats.org/officeDocument/2006/relationships/image" Target="../media/image38.png"/><Relationship Id="rId5" Type="http://schemas.openxmlformats.org/officeDocument/2006/relationships/image" Target="../media/image16.jpg"/><Relationship Id="rId6" Type="http://schemas.openxmlformats.org/officeDocument/2006/relationships/image" Target="../media/image22.jpg"/><Relationship Id="rId7" Type="http://schemas.openxmlformats.org/officeDocument/2006/relationships/image" Target="../media/image11.png"/><Relationship Id="rId8" Type="http://schemas.openxmlformats.org/officeDocument/2006/relationships/image" Target="../media/image21.png"/></Relationships>
</file>

<file path=ppt/slides/_rels/slide17.xml.rels><?xml version="1.0" encoding="UTF-8" standalone="yes"?><Relationships xmlns="http://schemas.openxmlformats.org/package/2006/relationships"><Relationship Id="rId11" Type="http://schemas.openxmlformats.org/officeDocument/2006/relationships/image" Target="../media/image20.png"/><Relationship Id="rId10" Type="http://schemas.openxmlformats.org/officeDocument/2006/relationships/image" Target="../media/image38.png"/><Relationship Id="rId13" Type="http://schemas.openxmlformats.org/officeDocument/2006/relationships/image" Target="../media/image18.png"/><Relationship Id="rId12" Type="http://schemas.openxmlformats.org/officeDocument/2006/relationships/image" Target="../media/image17.jpg"/><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19.png"/><Relationship Id="rId4" Type="http://schemas.openxmlformats.org/officeDocument/2006/relationships/image" Target="../media/image15.png"/><Relationship Id="rId9" Type="http://schemas.openxmlformats.org/officeDocument/2006/relationships/image" Target="../media/image21.png"/><Relationship Id="rId5" Type="http://schemas.openxmlformats.org/officeDocument/2006/relationships/image" Target="../media/image30.jpg"/><Relationship Id="rId6" Type="http://schemas.openxmlformats.org/officeDocument/2006/relationships/image" Target="../media/image16.jpg"/><Relationship Id="rId7" Type="http://schemas.openxmlformats.org/officeDocument/2006/relationships/image" Target="../media/image22.jpg"/><Relationship Id="rId8" Type="http://schemas.openxmlformats.org/officeDocument/2006/relationships/image" Target="../media/image1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8.xml"/><Relationship Id="rId3" Type="http://schemas.openxmlformats.org/officeDocument/2006/relationships/image" Target="../media/image33.png"/><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image" Target="../media/image26.png"/><Relationship Id="rId4" Type="http://schemas.openxmlformats.org/officeDocument/2006/relationships/image" Target="../media/image29.png"/><Relationship Id="rId5" Type="http://schemas.openxmlformats.org/officeDocument/2006/relationships/image" Target="../media/image3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3.xml"/><Relationship Id="rId3" Type="http://schemas.openxmlformats.org/officeDocument/2006/relationships/hyperlink" Target="http://www.youtube.com/watch?v=sHgsiNm0x88" TargetMode="External"/><Relationship Id="rId4" Type="http://schemas.openxmlformats.org/officeDocument/2006/relationships/image" Target="../media/image25.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4.xml"/><Relationship Id="rId3" Type="http://schemas.openxmlformats.org/officeDocument/2006/relationships/image" Target="../media/image2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5.xml"/><Relationship Id="rId3" Type="http://schemas.openxmlformats.org/officeDocument/2006/relationships/image" Target="../media/image2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7.xml"/><Relationship Id="rId3" Type="http://schemas.openxmlformats.org/officeDocument/2006/relationships/image" Target="../media/image2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8.xml"/><Relationship Id="rId3" Type="http://schemas.openxmlformats.org/officeDocument/2006/relationships/image" Target="../media/image2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9.xml"/><Relationship Id="rId3" Type="http://schemas.openxmlformats.org/officeDocument/2006/relationships/image" Target="../media/image31.png"/><Relationship Id="rId4" Type="http://schemas.openxmlformats.org/officeDocument/2006/relationships/image" Target="../media/image41.png"/><Relationship Id="rId5" Type="http://schemas.openxmlformats.org/officeDocument/2006/relationships/image" Target="../media/image40.png"/><Relationship Id="rId6" Type="http://schemas.openxmlformats.org/officeDocument/2006/relationships/image" Target="../media/image2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30.xml"/><Relationship Id="rId3" Type="http://schemas.openxmlformats.org/officeDocument/2006/relationships/image" Target="../media/image31.png"/><Relationship Id="rId4" Type="http://schemas.openxmlformats.org/officeDocument/2006/relationships/image" Target="../media/image4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31.xml"/><Relationship Id="rId3" Type="http://schemas.openxmlformats.org/officeDocument/2006/relationships/image" Target="../media/image40.png"/><Relationship Id="rId4" Type="http://schemas.openxmlformats.org/officeDocument/2006/relationships/image" Target="../media/image3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32.xml"/><Relationship Id="rId3" Type="http://schemas.openxmlformats.org/officeDocument/2006/relationships/image" Target="../media/image28.png"/><Relationship Id="rId4" Type="http://schemas.openxmlformats.org/officeDocument/2006/relationships/image" Target="../media/image3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3.xml"/><Relationship Id="rId3" Type="http://schemas.openxmlformats.org/officeDocument/2006/relationships/image" Target="../media/image34.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35.xml"/><Relationship Id="rId3" Type="http://schemas.openxmlformats.org/officeDocument/2006/relationships/image" Target="../media/image39.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7.xml"/><Relationship Id="rId3" Type="http://schemas.openxmlformats.org/officeDocument/2006/relationships/hyperlink" Target="https://www.citizensadvice.org.uk/debt-and-money/" TargetMode="External"/><Relationship Id="rId4" Type="http://schemas.openxmlformats.org/officeDocument/2006/relationships/image" Target="../media/image35.png"/><Relationship Id="rId9" Type="http://schemas.openxmlformats.org/officeDocument/2006/relationships/image" Target="../media/image37.png"/><Relationship Id="rId5" Type="http://schemas.openxmlformats.org/officeDocument/2006/relationships/image" Target="../media/image36.png"/><Relationship Id="rId6" Type="http://schemas.openxmlformats.org/officeDocument/2006/relationships/hyperlink" Target="https://www.nationaldebtline.org/" TargetMode="External"/><Relationship Id="rId7" Type="http://schemas.openxmlformats.org/officeDocument/2006/relationships/hyperlink" Target="https://www.nationaldebtline.org/" TargetMode="External"/><Relationship Id="rId8" Type="http://schemas.openxmlformats.org/officeDocument/2006/relationships/hyperlink" Target="http://www.moneyadvicetrust.org/Pages/default.aspx" TargetMode="External"/></Relationships>
</file>

<file path=ppt/slides/_rels/slide38.xml.rels><?xml version="1.0" encoding="UTF-8" standalone="yes"?><Relationships xmlns="http://schemas.openxmlformats.org/package/2006/relationships"><Relationship Id="rId10" Type="http://schemas.openxmlformats.org/officeDocument/2006/relationships/hyperlink" Target="https://natwest.mymoneysense.com/teachers/resources-12-16s/topic-8-when-might-i-need-insurance/interactive/" TargetMode="External"/><Relationship Id="rId1" Type="http://schemas.openxmlformats.org/officeDocument/2006/relationships/slideLayout" Target="../slideLayouts/slideLayout3.xml"/><Relationship Id="rId2" Type="http://schemas.openxmlformats.org/officeDocument/2006/relationships/notesSlide" Target="../notesSlides/notesSlide38.xml"/><Relationship Id="rId3" Type="http://schemas.openxmlformats.org/officeDocument/2006/relationships/hyperlink" Target="https://ftflic.com/learning-hub/" TargetMode="External"/><Relationship Id="rId4" Type="http://schemas.openxmlformats.org/officeDocument/2006/relationships/hyperlink" Target="https://www.theaa.com/car-insurance/advice/factors-that-affect-car-insurance-premiums" TargetMode="External"/><Relationship Id="rId9" Type="http://schemas.openxmlformats.org/officeDocument/2006/relationships/hyperlink" Target="https://www.bbc.co.uk/news/uk-wales-64187351" TargetMode="External"/><Relationship Id="rId5" Type="http://schemas.openxmlformats.org/officeDocument/2006/relationships/hyperlink" Target="https://www.moneyhelper.org.uk/en/everyday-money/insurance" TargetMode="External"/><Relationship Id="rId6" Type="http://schemas.openxmlformats.org/officeDocument/2006/relationships/hyperlink" Target="https://www.moneyhelper.org.uk/en/everyday-money/insurance" TargetMode="External"/><Relationship Id="rId7" Type="http://schemas.openxmlformats.org/officeDocument/2006/relationships/hyperlink" Target="https://www.bbc.co.uk/news/uk-wales-64187351" TargetMode="External"/><Relationship Id="rId8" Type="http://schemas.openxmlformats.org/officeDocument/2006/relationships/hyperlink" Target="https://www.bbc.co.uk/news/uk-wales-64187351"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8.xml"/><Relationship Id="rId3"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62A33"/>
        </a:solidFill>
      </p:bgPr>
    </p:bg>
    <p:spTree>
      <p:nvGrpSpPr>
        <p:cNvPr id="139" name="Shape 139"/>
        <p:cNvGrpSpPr/>
        <p:nvPr/>
      </p:nvGrpSpPr>
      <p:grpSpPr>
        <a:xfrm>
          <a:off x="0" y="0"/>
          <a:ext cx="0" cy="0"/>
          <a:chOff x="0" y="0"/>
          <a:chExt cx="0" cy="0"/>
        </a:xfrm>
      </p:grpSpPr>
      <p:pic>
        <p:nvPicPr>
          <p:cNvPr id="140" name="Google Shape;140;p1"/>
          <p:cNvPicPr preferRelativeResize="0"/>
          <p:nvPr/>
        </p:nvPicPr>
        <p:blipFill rotWithShape="1">
          <a:blip r:embed="rId3">
            <a:alphaModFix/>
          </a:blip>
          <a:srcRect b="0" l="0" r="0" t="0"/>
          <a:stretch/>
        </p:blipFill>
        <p:spPr>
          <a:xfrm>
            <a:off x="6383475" y="152400"/>
            <a:ext cx="2608123" cy="2608123"/>
          </a:xfrm>
          <a:prstGeom prst="rect">
            <a:avLst/>
          </a:prstGeom>
          <a:noFill/>
          <a:ln>
            <a:noFill/>
          </a:ln>
        </p:spPr>
      </p:pic>
      <p:sp>
        <p:nvSpPr>
          <p:cNvPr id="141" name="Google Shape;141;p1"/>
          <p:cNvSpPr txBox="1"/>
          <p:nvPr/>
        </p:nvSpPr>
        <p:spPr>
          <a:xfrm>
            <a:off x="360375" y="4529800"/>
            <a:ext cx="66813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1" i="0" lang="en-GB" sz="1000" u="none" cap="none" strike="noStrike">
                <a:solidFill>
                  <a:schemeClr val="accent2"/>
                </a:solidFill>
                <a:latin typeface="Arial"/>
                <a:ea typeface="Arial"/>
                <a:cs typeface="Arial"/>
                <a:sym typeface="Arial"/>
              </a:rPr>
              <a:t>This session is aimed at key stage four (recommended for Year 11)</a:t>
            </a:r>
            <a:endParaRPr b="1" i="0" sz="1000" u="none" cap="none" strike="noStrike">
              <a:solidFill>
                <a:schemeClr val="accent2"/>
              </a:solidFill>
              <a:latin typeface="Arial"/>
              <a:ea typeface="Arial"/>
              <a:cs typeface="Arial"/>
              <a:sym typeface="Arial"/>
            </a:endParaRPr>
          </a:p>
        </p:txBody>
      </p:sp>
      <p:sp>
        <p:nvSpPr>
          <p:cNvPr id="142" name="Google Shape;142;p1"/>
          <p:cNvSpPr txBox="1"/>
          <p:nvPr/>
        </p:nvSpPr>
        <p:spPr>
          <a:xfrm>
            <a:off x="434325" y="1253100"/>
            <a:ext cx="5870700" cy="18843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4800"/>
              <a:buFont typeface="Arial"/>
              <a:buNone/>
            </a:pPr>
            <a:r>
              <a:rPr b="1" i="0" lang="en-GB" sz="4800" u="none" cap="none" strike="noStrike">
                <a:solidFill>
                  <a:srgbClr val="FFFFFF"/>
                </a:solidFill>
                <a:latin typeface="Lato Black"/>
                <a:ea typeface="Lato Black"/>
                <a:cs typeface="Lato Black"/>
                <a:sym typeface="Lato Black"/>
              </a:rPr>
              <a:t>How to protect my financial future</a:t>
            </a:r>
            <a:endParaRPr b="1" i="0" sz="4800" u="none" cap="none" strike="noStrike">
              <a:solidFill>
                <a:srgbClr val="FFFFFF"/>
              </a:solidFill>
              <a:latin typeface="Lato Black"/>
              <a:ea typeface="Lato Black"/>
              <a:cs typeface="Lato Black"/>
              <a:sym typeface="Lato Black"/>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g1bec17b0239_0_247"/>
          <p:cNvSpPr txBox="1"/>
          <p:nvPr>
            <p:ph idx="1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Clr>
                <a:srgbClr val="000000"/>
              </a:buClr>
              <a:buSzPts val="1000"/>
              <a:buFont typeface="Arial"/>
              <a:buNone/>
            </a:pPr>
            <a:r>
              <a:rPr lang="en-GB">
                <a:latin typeface="Lato"/>
                <a:ea typeface="Lato"/>
                <a:cs typeface="Lato"/>
                <a:sym typeface="Lato"/>
              </a:rPr>
              <a:t>10</a:t>
            </a:r>
            <a:endParaRPr>
              <a:latin typeface="Lato"/>
              <a:ea typeface="Lato"/>
              <a:cs typeface="Lato"/>
              <a:sym typeface="Lato"/>
            </a:endParaRPr>
          </a:p>
        </p:txBody>
      </p:sp>
      <p:sp>
        <p:nvSpPr>
          <p:cNvPr id="218" name="Google Shape;218;g1bec17b0239_0_247"/>
          <p:cNvSpPr txBox="1"/>
          <p:nvPr>
            <p:ph type="ctrTitle"/>
          </p:nvPr>
        </p:nvSpPr>
        <p:spPr>
          <a:xfrm>
            <a:off x="379375" y="253750"/>
            <a:ext cx="69450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lang="en-GB" sz="2900">
                <a:solidFill>
                  <a:schemeClr val="accent2"/>
                </a:solidFill>
                <a:latin typeface="Lato"/>
                <a:ea typeface="Lato"/>
                <a:cs typeface="Lato"/>
                <a:sym typeface="Lato"/>
              </a:rPr>
              <a:t>Buzzword buster </a:t>
            </a:r>
            <a:endParaRPr b="1" i="0" sz="2900" u="none" cap="none" strike="noStrike">
              <a:solidFill>
                <a:schemeClr val="accent2"/>
              </a:solidFill>
              <a:latin typeface="Lato"/>
              <a:ea typeface="Lato"/>
              <a:cs typeface="Lato"/>
              <a:sym typeface="Lato"/>
            </a:endParaRPr>
          </a:p>
        </p:txBody>
      </p:sp>
      <p:sp>
        <p:nvSpPr>
          <p:cNvPr id="219" name="Google Shape;219;g1bec17b0239_0_247"/>
          <p:cNvSpPr txBox="1"/>
          <p:nvPr/>
        </p:nvSpPr>
        <p:spPr>
          <a:xfrm>
            <a:off x="316675" y="1066550"/>
            <a:ext cx="8089500" cy="492600"/>
          </a:xfrm>
          <a:prstGeom prst="rect">
            <a:avLst/>
          </a:prstGeom>
          <a:noFill/>
          <a:ln>
            <a:noFill/>
          </a:ln>
        </p:spPr>
        <p:txBody>
          <a:bodyPr anchorCtr="0" anchor="ctr" bIns="91425" lIns="91425" spcFirstLastPara="1" rIns="91425" wrap="square" tIns="91425">
            <a:spAutoFit/>
          </a:bodyPr>
          <a:lstStyle/>
          <a:p>
            <a:pPr indent="0" lvl="0" marL="0" rtl="0" algn="l">
              <a:spcBef>
                <a:spcPts val="0"/>
              </a:spcBef>
              <a:spcAft>
                <a:spcPts val="0"/>
              </a:spcAft>
              <a:buClr>
                <a:srgbClr val="000000"/>
              </a:buClr>
              <a:buSzPts val="990"/>
              <a:buFont typeface="Arial"/>
              <a:buNone/>
            </a:pPr>
            <a:r>
              <a:rPr b="1" lang="en-GB" sz="2000">
                <a:solidFill>
                  <a:schemeClr val="accent1"/>
                </a:solidFill>
                <a:latin typeface="Lato"/>
                <a:ea typeface="Lato"/>
                <a:cs typeface="Lato"/>
                <a:sym typeface="Lato"/>
              </a:rPr>
              <a:t>Match the key term to the definition </a:t>
            </a:r>
            <a:endParaRPr b="1" sz="2000">
              <a:solidFill>
                <a:schemeClr val="accent1"/>
              </a:solidFill>
              <a:latin typeface="Lato"/>
              <a:ea typeface="Lato"/>
              <a:cs typeface="Lato"/>
              <a:sym typeface="Lato"/>
            </a:endParaRPr>
          </a:p>
        </p:txBody>
      </p:sp>
      <p:sp>
        <p:nvSpPr>
          <p:cNvPr id="220" name="Google Shape;220;g1bec17b0239_0_247"/>
          <p:cNvSpPr txBox="1"/>
          <p:nvPr/>
        </p:nvSpPr>
        <p:spPr>
          <a:xfrm>
            <a:off x="240475" y="1617750"/>
            <a:ext cx="40671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1" name="Google Shape;221;g1bec17b0239_0_247"/>
          <p:cNvSpPr txBox="1"/>
          <p:nvPr/>
        </p:nvSpPr>
        <p:spPr>
          <a:xfrm>
            <a:off x="284175" y="1745450"/>
            <a:ext cx="3000000" cy="2955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2000">
                <a:solidFill>
                  <a:srgbClr val="00A500"/>
                </a:solidFill>
                <a:latin typeface="Lato"/>
                <a:ea typeface="Lato"/>
                <a:cs typeface="Lato"/>
                <a:sym typeface="Lato"/>
              </a:rPr>
              <a:t>1.Insurance (B)</a:t>
            </a:r>
            <a:endParaRPr b="1" sz="2000">
              <a:solidFill>
                <a:srgbClr val="00A500"/>
              </a:solidFill>
              <a:latin typeface="Lato"/>
              <a:ea typeface="Lato"/>
              <a:cs typeface="Lato"/>
              <a:sym typeface="Lato"/>
            </a:endParaRPr>
          </a:p>
          <a:p>
            <a:pPr indent="0" lvl="0" marL="0" rtl="0" algn="l">
              <a:spcBef>
                <a:spcPts val="0"/>
              </a:spcBef>
              <a:spcAft>
                <a:spcPts val="0"/>
              </a:spcAft>
              <a:buNone/>
            </a:pPr>
            <a:r>
              <a:t/>
            </a:r>
            <a:endParaRPr b="1" sz="2000">
              <a:solidFill>
                <a:srgbClr val="00A500"/>
              </a:solidFill>
              <a:latin typeface="Lato"/>
              <a:ea typeface="Lato"/>
              <a:cs typeface="Lato"/>
              <a:sym typeface="Lato"/>
            </a:endParaRPr>
          </a:p>
          <a:p>
            <a:pPr indent="0" lvl="0" marL="0" rtl="0" algn="l">
              <a:spcBef>
                <a:spcPts val="0"/>
              </a:spcBef>
              <a:spcAft>
                <a:spcPts val="0"/>
              </a:spcAft>
              <a:buNone/>
            </a:pPr>
            <a:r>
              <a:rPr b="1" lang="en-GB" sz="2000">
                <a:solidFill>
                  <a:srgbClr val="00A500"/>
                </a:solidFill>
                <a:latin typeface="Lato"/>
                <a:ea typeface="Lato"/>
                <a:cs typeface="Lato"/>
                <a:sym typeface="Lato"/>
              </a:rPr>
              <a:t>2.Claim (A)</a:t>
            </a:r>
            <a:endParaRPr b="1" sz="2000">
              <a:solidFill>
                <a:srgbClr val="00A500"/>
              </a:solidFill>
              <a:latin typeface="Lato"/>
              <a:ea typeface="Lato"/>
              <a:cs typeface="Lato"/>
              <a:sym typeface="Lato"/>
            </a:endParaRPr>
          </a:p>
          <a:p>
            <a:pPr indent="0" lvl="0" marL="0" rtl="0" algn="l">
              <a:spcBef>
                <a:spcPts val="0"/>
              </a:spcBef>
              <a:spcAft>
                <a:spcPts val="0"/>
              </a:spcAft>
              <a:buNone/>
            </a:pPr>
            <a:r>
              <a:t/>
            </a:r>
            <a:endParaRPr b="1" sz="2000">
              <a:solidFill>
                <a:srgbClr val="00A500"/>
              </a:solidFill>
              <a:latin typeface="Lato"/>
              <a:ea typeface="Lato"/>
              <a:cs typeface="Lato"/>
              <a:sym typeface="Lato"/>
            </a:endParaRPr>
          </a:p>
          <a:p>
            <a:pPr indent="0" lvl="0" marL="0" rtl="0" algn="l">
              <a:spcBef>
                <a:spcPts val="0"/>
              </a:spcBef>
              <a:spcAft>
                <a:spcPts val="0"/>
              </a:spcAft>
              <a:buNone/>
            </a:pPr>
            <a:r>
              <a:rPr b="1" lang="en-GB" sz="2000">
                <a:solidFill>
                  <a:srgbClr val="00A500"/>
                </a:solidFill>
                <a:latin typeface="Lato"/>
                <a:ea typeface="Lato"/>
                <a:cs typeface="Lato"/>
                <a:sym typeface="Lato"/>
              </a:rPr>
              <a:t>3.</a:t>
            </a:r>
            <a:r>
              <a:rPr b="1" lang="en-GB" sz="2000">
                <a:solidFill>
                  <a:srgbClr val="00A500"/>
                </a:solidFill>
                <a:latin typeface="Lato"/>
                <a:ea typeface="Lato"/>
                <a:cs typeface="Lato"/>
                <a:sym typeface="Lato"/>
              </a:rPr>
              <a:t>Premium (E)</a:t>
            </a:r>
            <a:endParaRPr b="1" sz="2000">
              <a:solidFill>
                <a:srgbClr val="00A500"/>
              </a:solidFill>
              <a:latin typeface="Lato"/>
              <a:ea typeface="Lato"/>
              <a:cs typeface="Lato"/>
              <a:sym typeface="Lato"/>
            </a:endParaRPr>
          </a:p>
          <a:p>
            <a:pPr indent="0" lvl="0" marL="0" rtl="0" algn="l">
              <a:spcBef>
                <a:spcPts val="0"/>
              </a:spcBef>
              <a:spcAft>
                <a:spcPts val="0"/>
              </a:spcAft>
              <a:buNone/>
            </a:pPr>
            <a:r>
              <a:t/>
            </a:r>
            <a:endParaRPr b="1" sz="2000">
              <a:solidFill>
                <a:srgbClr val="00A500"/>
              </a:solidFill>
              <a:latin typeface="Lato"/>
              <a:ea typeface="Lato"/>
              <a:cs typeface="Lato"/>
              <a:sym typeface="Lato"/>
            </a:endParaRPr>
          </a:p>
          <a:p>
            <a:pPr indent="0" lvl="0" marL="0" rtl="0" algn="l">
              <a:spcBef>
                <a:spcPts val="0"/>
              </a:spcBef>
              <a:spcAft>
                <a:spcPts val="0"/>
              </a:spcAft>
              <a:buNone/>
            </a:pPr>
            <a:r>
              <a:rPr b="1" lang="en-GB" sz="2000">
                <a:solidFill>
                  <a:srgbClr val="00A500"/>
                </a:solidFill>
                <a:latin typeface="Lato"/>
                <a:ea typeface="Lato"/>
                <a:cs typeface="Lato"/>
                <a:sym typeface="Lato"/>
              </a:rPr>
              <a:t>4.Excess (D)</a:t>
            </a:r>
            <a:endParaRPr b="1" sz="2000">
              <a:solidFill>
                <a:srgbClr val="00A500"/>
              </a:solidFill>
              <a:latin typeface="Lato"/>
              <a:ea typeface="Lato"/>
              <a:cs typeface="Lato"/>
              <a:sym typeface="Lato"/>
            </a:endParaRPr>
          </a:p>
          <a:p>
            <a:pPr indent="0" lvl="0" marL="0" rtl="0" algn="l">
              <a:spcBef>
                <a:spcPts val="0"/>
              </a:spcBef>
              <a:spcAft>
                <a:spcPts val="0"/>
              </a:spcAft>
              <a:buNone/>
            </a:pPr>
            <a:r>
              <a:t/>
            </a:r>
            <a:endParaRPr b="1" sz="2000">
              <a:solidFill>
                <a:srgbClr val="00A500"/>
              </a:solidFill>
              <a:latin typeface="Lato"/>
              <a:ea typeface="Lato"/>
              <a:cs typeface="Lato"/>
              <a:sym typeface="Lato"/>
            </a:endParaRPr>
          </a:p>
          <a:p>
            <a:pPr indent="0" lvl="0" marL="0" rtl="0" algn="l">
              <a:spcBef>
                <a:spcPts val="0"/>
              </a:spcBef>
              <a:spcAft>
                <a:spcPts val="0"/>
              </a:spcAft>
              <a:buNone/>
            </a:pPr>
            <a:r>
              <a:rPr b="1" lang="en-GB" sz="2000">
                <a:solidFill>
                  <a:srgbClr val="00A500"/>
                </a:solidFill>
                <a:latin typeface="Lato"/>
                <a:ea typeface="Lato"/>
                <a:cs typeface="Lato"/>
                <a:sym typeface="Lato"/>
              </a:rPr>
              <a:t>5.</a:t>
            </a:r>
            <a:r>
              <a:rPr b="1" lang="en-GB" sz="2000">
                <a:solidFill>
                  <a:srgbClr val="00A500"/>
                </a:solidFill>
                <a:latin typeface="Lato"/>
                <a:ea typeface="Lato"/>
                <a:cs typeface="Lato"/>
                <a:sym typeface="Lato"/>
              </a:rPr>
              <a:t>Policy (C)</a:t>
            </a:r>
            <a:endParaRPr b="1" sz="1800">
              <a:solidFill>
                <a:srgbClr val="00A500"/>
              </a:solidFill>
            </a:endParaRPr>
          </a:p>
        </p:txBody>
      </p:sp>
      <p:sp>
        <p:nvSpPr>
          <p:cNvPr id="222" name="Google Shape;222;g1bec17b0239_0_247"/>
          <p:cNvSpPr/>
          <p:nvPr/>
        </p:nvSpPr>
        <p:spPr>
          <a:xfrm>
            <a:off x="6662406" y="1908211"/>
            <a:ext cx="2068500" cy="896700"/>
          </a:xfrm>
          <a:prstGeom prst="wedgeRoundRectCallout">
            <a:avLst>
              <a:gd fmla="val -20833" name="adj1"/>
              <a:gd fmla="val 62500" name="adj2"/>
              <a:gd fmla="val 0" name="adj3"/>
            </a:avLst>
          </a:prstGeom>
          <a:solidFill>
            <a:srgbClr val="0543B3"/>
          </a:solidFill>
          <a:ln cap="flat" cmpd="sng" w="25400">
            <a:solidFill>
              <a:srgbClr val="FF802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lang="en-GB">
                <a:solidFill>
                  <a:srgbClr val="FFFFFF"/>
                </a:solidFill>
                <a:latin typeface="Lato"/>
                <a:ea typeface="Lato"/>
                <a:cs typeface="Lato"/>
                <a:sym typeface="Lato"/>
              </a:rPr>
              <a:t>(C)The contract which describes w</a:t>
            </a:r>
            <a:r>
              <a:rPr lang="en-GB">
                <a:solidFill>
                  <a:srgbClr val="FFFFFF"/>
                </a:solidFill>
                <a:latin typeface="Lato"/>
                <a:ea typeface="Lato"/>
                <a:cs typeface="Lato"/>
                <a:sym typeface="Lato"/>
              </a:rPr>
              <a:t>ho and what is covered by insurance</a:t>
            </a:r>
            <a:endParaRPr i="0" u="none" cap="none" strike="noStrike">
              <a:solidFill>
                <a:srgbClr val="FFFFFF"/>
              </a:solidFill>
              <a:latin typeface="Lato"/>
              <a:ea typeface="Lato"/>
              <a:cs typeface="Lato"/>
              <a:sym typeface="Lato"/>
            </a:endParaRPr>
          </a:p>
        </p:txBody>
      </p:sp>
      <p:sp>
        <p:nvSpPr>
          <p:cNvPr id="223" name="Google Shape;223;g1bec17b0239_0_247"/>
          <p:cNvSpPr/>
          <p:nvPr/>
        </p:nvSpPr>
        <p:spPr>
          <a:xfrm>
            <a:off x="4716188" y="1559150"/>
            <a:ext cx="1803300" cy="1891500"/>
          </a:xfrm>
          <a:prstGeom prst="wedgeRoundRectCallout">
            <a:avLst>
              <a:gd fmla="val -20833" name="adj1"/>
              <a:gd fmla="val 62500" name="adj2"/>
              <a:gd fmla="val 0" name="adj3"/>
            </a:avLst>
          </a:prstGeom>
          <a:solidFill>
            <a:srgbClr val="0543B3"/>
          </a:solidFill>
          <a:ln cap="flat" cmpd="sng" w="25400">
            <a:solidFill>
              <a:srgbClr val="FF8022"/>
            </a:solidFill>
            <a:prstDash val="solid"/>
            <a:round/>
            <a:headEnd len="sm" w="sm" type="none"/>
            <a:tailEnd len="sm" w="sm" type="none"/>
          </a:ln>
        </p:spPr>
        <p:txBody>
          <a:bodyPr anchorCtr="0" anchor="ctr" bIns="45700" lIns="91425" spcFirstLastPara="1" rIns="91425" wrap="square" tIns="45700">
            <a:noAutofit/>
          </a:bodyPr>
          <a:lstStyle/>
          <a:p>
            <a:pPr indent="0" lvl="0" marL="0" rtl="0" algn="l">
              <a:lnSpc>
                <a:spcPct val="115000"/>
              </a:lnSpc>
              <a:spcBef>
                <a:spcPts val="0"/>
              </a:spcBef>
              <a:spcAft>
                <a:spcPts val="0"/>
              </a:spcAft>
              <a:buNone/>
            </a:pPr>
            <a:r>
              <a:t/>
            </a:r>
            <a:endParaRPr>
              <a:solidFill>
                <a:schemeClr val="lt1"/>
              </a:solidFill>
              <a:latin typeface="Lato"/>
              <a:ea typeface="Lato"/>
              <a:cs typeface="Lato"/>
              <a:sym typeface="Lato"/>
            </a:endParaRPr>
          </a:p>
          <a:p>
            <a:pPr indent="0" lvl="0" marL="0" rtl="0" algn="l">
              <a:lnSpc>
                <a:spcPct val="115000"/>
              </a:lnSpc>
              <a:spcBef>
                <a:spcPts val="0"/>
              </a:spcBef>
              <a:spcAft>
                <a:spcPts val="0"/>
              </a:spcAft>
              <a:buNone/>
            </a:pPr>
            <a:r>
              <a:rPr lang="en-GB">
                <a:solidFill>
                  <a:schemeClr val="lt1"/>
                </a:solidFill>
                <a:latin typeface="Lato"/>
                <a:ea typeface="Lato"/>
                <a:cs typeface="Lato"/>
                <a:sym typeface="Lato"/>
              </a:rPr>
              <a:t>(B)A way of paying a company in order to be protected from having to pay a larger amount of money</a:t>
            </a:r>
            <a:endParaRPr>
              <a:solidFill>
                <a:schemeClr val="lt1"/>
              </a:solidFill>
              <a:latin typeface="Lato"/>
              <a:ea typeface="Lato"/>
              <a:cs typeface="Lato"/>
              <a:sym typeface="Lato"/>
            </a:endParaRPr>
          </a:p>
          <a:p>
            <a:pPr indent="0" lvl="0" marL="0" marR="0" rtl="0" algn="ctr">
              <a:lnSpc>
                <a:spcPct val="100000"/>
              </a:lnSpc>
              <a:spcBef>
                <a:spcPts val="0"/>
              </a:spcBef>
              <a:spcAft>
                <a:spcPts val="0"/>
              </a:spcAft>
              <a:buNone/>
            </a:pPr>
            <a:r>
              <a:t/>
            </a:r>
            <a:endParaRPr>
              <a:solidFill>
                <a:schemeClr val="lt1"/>
              </a:solidFill>
              <a:latin typeface="Lato"/>
              <a:ea typeface="Lato"/>
              <a:cs typeface="Lato"/>
              <a:sym typeface="Lato"/>
            </a:endParaRPr>
          </a:p>
        </p:txBody>
      </p:sp>
      <p:sp>
        <p:nvSpPr>
          <p:cNvPr id="224" name="Google Shape;224;g1bec17b0239_0_247"/>
          <p:cNvSpPr/>
          <p:nvPr/>
        </p:nvSpPr>
        <p:spPr>
          <a:xfrm>
            <a:off x="6420775" y="3530351"/>
            <a:ext cx="2115900" cy="791700"/>
          </a:xfrm>
          <a:prstGeom prst="wedgeRoundRectCallout">
            <a:avLst>
              <a:gd fmla="val -20833" name="adj1"/>
              <a:gd fmla="val 62500" name="adj2"/>
              <a:gd fmla="val 0" name="adj3"/>
            </a:avLst>
          </a:prstGeom>
          <a:solidFill>
            <a:srgbClr val="0543B3"/>
          </a:solidFill>
          <a:ln cap="flat" cmpd="sng" w="25400">
            <a:solidFill>
              <a:srgbClr val="FF802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lang="en-GB">
                <a:solidFill>
                  <a:srgbClr val="FFFFFF"/>
                </a:solidFill>
                <a:latin typeface="Lato"/>
                <a:ea typeface="Lato"/>
                <a:cs typeface="Lato"/>
                <a:sym typeface="Lato"/>
              </a:rPr>
              <a:t>(E)Amount paid each month/year for insurance</a:t>
            </a:r>
            <a:endParaRPr i="0" u="none" cap="none" strike="noStrike">
              <a:solidFill>
                <a:srgbClr val="FFFFFF"/>
              </a:solidFill>
              <a:latin typeface="Lato"/>
              <a:ea typeface="Lato"/>
              <a:cs typeface="Lato"/>
              <a:sym typeface="Lato"/>
            </a:endParaRPr>
          </a:p>
        </p:txBody>
      </p:sp>
      <p:sp>
        <p:nvSpPr>
          <p:cNvPr id="225" name="Google Shape;225;g1bec17b0239_0_247"/>
          <p:cNvSpPr/>
          <p:nvPr/>
        </p:nvSpPr>
        <p:spPr>
          <a:xfrm>
            <a:off x="2178300" y="1842500"/>
            <a:ext cx="2358000" cy="1891500"/>
          </a:xfrm>
          <a:prstGeom prst="wedgeRoundRectCallout">
            <a:avLst>
              <a:gd fmla="val -20833" name="adj1"/>
              <a:gd fmla="val 62500" name="adj2"/>
              <a:gd fmla="val 0" name="adj3"/>
            </a:avLst>
          </a:prstGeom>
          <a:solidFill>
            <a:srgbClr val="0543B3"/>
          </a:solidFill>
          <a:ln cap="flat" cmpd="sng" w="25400">
            <a:solidFill>
              <a:srgbClr val="FF8022"/>
            </a:solidFill>
            <a:prstDash val="solid"/>
            <a:round/>
            <a:headEnd len="sm" w="sm" type="none"/>
            <a:tailEnd len="sm" w="sm" type="none"/>
          </a:ln>
        </p:spPr>
        <p:txBody>
          <a:bodyPr anchorCtr="0" anchor="ctr" bIns="45700" lIns="91425" spcFirstLastPara="1" rIns="91425" wrap="square" tIns="45700">
            <a:noAutofit/>
          </a:bodyPr>
          <a:lstStyle/>
          <a:p>
            <a:pPr indent="0" lvl="0" marL="0" rtl="0" algn="l">
              <a:lnSpc>
                <a:spcPct val="115000"/>
              </a:lnSpc>
              <a:spcBef>
                <a:spcPts val="0"/>
              </a:spcBef>
              <a:spcAft>
                <a:spcPts val="0"/>
              </a:spcAft>
              <a:buNone/>
            </a:pPr>
            <a:r>
              <a:t/>
            </a:r>
            <a:endParaRPr>
              <a:solidFill>
                <a:schemeClr val="lt1"/>
              </a:solidFill>
              <a:latin typeface="Lato"/>
              <a:ea typeface="Lato"/>
              <a:cs typeface="Lato"/>
              <a:sym typeface="Lato"/>
            </a:endParaRPr>
          </a:p>
          <a:p>
            <a:pPr indent="0" lvl="0" marL="0" rtl="0" algn="l">
              <a:lnSpc>
                <a:spcPct val="115000"/>
              </a:lnSpc>
              <a:spcBef>
                <a:spcPts val="0"/>
              </a:spcBef>
              <a:spcAft>
                <a:spcPts val="0"/>
              </a:spcAft>
              <a:buNone/>
            </a:pPr>
            <a:r>
              <a:rPr lang="en-GB">
                <a:solidFill>
                  <a:schemeClr val="lt1"/>
                </a:solidFill>
                <a:latin typeface="Lato"/>
                <a:ea typeface="Lato"/>
                <a:cs typeface="Lato"/>
                <a:sym typeface="Lato"/>
              </a:rPr>
              <a:t>(A)When someone asks their insurance company for money or replacement products, e.g. if an insured product has been damaged or stolen</a:t>
            </a:r>
            <a:endParaRPr>
              <a:solidFill>
                <a:schemeClr val="lt1"/>
              </a:solidFill>
              <a:latin typeface="Lato"/>
              <a:ea typeface="Lato"/>
              <a:cs typeface="Lato"/>
              <a:sym typeface="Lato"/>
            </a:endParaRPr>
          </a:p>
        </p:txBody>
      </p:sp>
      <p:sp>
        <p:nvSpPr>
          <p:cNvPr id="226" name="Google Shape;226;g1bec17b0239_0_247"/>
          <p:cNvSpPr/>
          <p:nvPr/>
        </p:nvSpPr>
        <p:spPr>
          <a:xfrm>
            <a:off x="4058575" y="3886924"/>
            <a:ext cx="2000400" cy="1060500"/>
          </a:xfrm>
          <a:prstGeom prst="wedgeRoundRectCallout">
            <a:avLst>
              <a:gd fmla="val -20833" name="adj1"/>
              <a:gd fmla="val 62500" name="adj2"/>
              <a:gd fmla="val 0" name="adj3"/>
            </a:avLst>
          </a:prstGeom>
          <a:solidFill>
            <a:srgbClr val="0543B3"/>
          </a:solidFill>
          <a:ln cap="flat" cmpd="sng" w="25400">
            <a:solidFill>
              <a:srgbClr val="FF8022"/>
            </a:solidFill>
            <a:prstDash val="solid"/>
            <a:round/>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a:solidFill>
                <a:schemeClr val="lt1"/>
              </a:solidFill>
              <a:latin typeface="Lato"/>
              <a:ea typeface="Lato"/>
              <a:cs typeface="Lato"/>
              <a:sym typeface="Lato"/>
            </a:endParaRPr>
          </a:p>
          <a:p>
            <a:pPr indent="0" lvl="0" marL="0" rtl="0" algn="l">
              <a:spcBef>
                <a:spcPts val="0"/>
              </a:spcBef>
              <a:spcAft>
                <a:spcPts val="0"/>
              </a:spcAft>
              <a:buNone/>
            </a:pPr>
            <a:r>
              <a:rPr lang="en-GB">
                <a:solidFill>
                  <a:schemeClr val="lt1"/>
                </a:solidFill>
                <a:latin typeface="Lato"/>
                <a:ea typeface="Lato"/>
                <a:cs typeface="Lato"/>
                <a:sym typeface="Lato"/>
              </a:rPr>
              <a:t>(D)The agreed amount of money paid at the start of a claim  when someone makes a claim </a:t>
            </a:r>
            <a:endParaRPr>
              <a:solidFill>
                <a:schemeClr val="lt1"/>
              </a:solidFill>
              <a:latin typeface="Lato"/>
              <a:ea typeface="Lato"/>
              <a:cs typeface="Lato"/>
              <a:sym typeface="Lato"/>
            </a:endParaRPr>
          </a:p>
          <a:p>
            <a:pPr indent="0" lvl="0" marL="0" marR="0" rtl="0" algn="l">
              <a:lnSpc>
                <a:spcPct val="100000"/>
              </a:lnSpc>
              <a:spcBef>
                <a:spcPts val="0"/>
              </a:spcBef>
              <a:spcAft>
                <a:spcPts val="0"/>
              </a:spcAft>
              <a:buNone/>
            </a:pPr>
            <a:r>
              <a:t/>
            </a:r>
            <a:endParaRPr>
              <a:solidFill>
                <a:srgbClr val="FFFFFF"/>
              </a:solidFill>
              <a:latin typeface="Lato"/>
              <a:ea typeface="Lato"/>
              <a:cs typeface="Lato"/>
              <a:sym typeface="Lato"/>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g1c5e3994c12_0_0"/>
          <p:cNvSpPr txBox="1"/>
          <p:nvPr>
            <p:ph idx="1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000"/>
              <a:buNone/>
            </a:pPr>
            <a:r>
              <a:rPr lang="en-GB">
                <a:latin typeface="Lato"/>
                <a:ea typeface="Lato"/>
                <a:cs typeface="Lato"/>
                <a:sym typeface="Lato"/>
              </a:rPr>
              <a:t>11</a:t>
            </a:r>
            <a:endParaRPr>
              <a:latin typeface="Lato"/>
              <a:ea typeface="Lato"/>
              <a:cs typeface="Lato"/>
              <a:sym typeface="Lato"/>
            </a:endParaRPr>
          </a:p>
        </p:txBody>
      </p:sp>
      <p:sp>
        <p:nvSpPr>
          <p:cNvPr id="232" name="Google Shape;232;g1c5e3994c12_0_0"/>
          <p:cNvSpPr txBox="1"/>
          <p:nvPr>
            <p:ph type="ctrTitle"/>
          </p:nvPr>
        </p:nvSpPr>
        <p:spPr>
          <a:xfrm>
            <a:off x="379375" y="253750"/>
            <a:ext cx="57021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t/>
            </a:r>
            <a:endParaRPr b="1" i="0" sz="32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rPr b="1" lang="en-GB" sz="2900">
                <a:solidFill>
                  <a:schemeClr val="accent2"/>
                </a:solidFill>
                <a:latin typeface="Lato"/>
                <a:ea typeface="Lato"/>
                <a:cs typeface="Lato"/>
                <a:sym typeface="Lato"/>
              </a:rPr>
              <a:t>Risk and insurance</a:t>
            </a:r>
            <a:endParaRPr b="0" i="0" sz="29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t/>
            </a:r>
            <a:endParaRPr b="1" i="0" sz="2900" u="none" cap="none" strike="noStrike">
              <a:solidFill>
                <a:schemeClr val="accent2"/>
              </a:solidFill>
              <a:latin typeface="Lato"/>
              <a:ea typeface="Lato"/>
              <a:cs typeface="Lato"/>
              <a:sym typeface="Lato"/>
            </a:endParaRPr>
          </a:p>
        </p:txBody>
      </p:sp>
      <p:sp>
        <p:nvSpPr>
          <p:cNvPr id="233" name="Google Shape;233;g1c5e3994c12_0_0"/>
          <p:cNvSpPr txBox="1"/>
          <p:nvPr/>
        </p:nvSpPr>
        <p:spPr>
          <a:xfrm>
            <a:off x="499555" y="1304231"/>
            <a:ext cx="5289600" cy="6333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3600"/>
              <a:buFont typeface="Arial"/>
              <a:buNone/>
            </a:pPr>
            <a:r>
              <a:t/>
            </a:r>
            <a:endParaRPr b="1" i="0" sz="2200" u="none" cap="none" strike="noStrike">
              <a:solidFill>
                <a:srgbClr val="FF8022"/>
              </a:solidFill>
              <a:latin typeface="Lato Black"/>
              <a:ea typeface="Lato Black"/>
              <a:cs typeface="Lato Black"/>
              <a:sym typeface="Lato Black"/>
            </a:endParaRPr>
          </a:p>
        </p:txBody>
      </p:sp>
      <p:sp>
        <p:nvSpPr>
          <p:cNvPr id="234" name="Google Shape;234;g1c5e3994c12_0_0"/>
          <p:cNvSpPr txBox="1"/>
          <p:nvPr/>
        </p:nvSpPr>
        <p:spPr>
          <a:xfrm>
            <a:off x="422225" y="1149175"/>
            <a:ext cx="8397900" cy="35841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a:solidFill>
                <a:schemeClr val="dk1"/>
              </a:solidFill>
              <a:latin typeface="Lato"/>
              <a:ea typeface="Lato"/>
              <a:cs typeface="Lato"/>
              <a:sym typeface="Lato"/>
            </a:endParaRPr>
          </a:p>
          <a:p>
            <a:pPr indent="0" lvl="0" marL="0" marR="0" rtl="0" algn="l">
              <a:lnSpc>
                <a:spcPct val="100000"/>
              </a:lnSpc>
              <a:spcBef>
                <a:spcPts val="0"/>
              </a:spcBef>
              <a:spcAft>
                <a:spcPts val="0"/>
              </a:spcAft>
              <a:buNone/>
            </a:pPr>
            <a:r>
              <a:rPr b="1" lang="en-GB" sz="2200">
                <a:solidFill>
                  <a:schemeClr val="accent1"/>
                </a:solidFill>
                <a:latin typeface="Lato"/>
                <a:ea typeface="Lato"/>
                <a:cs typeface="Lato"/>
                <a:sym typeface="Lato"/>
              </a:rPr>
              <a:t>OVER TO YOU…</a:t>
            </a:r>
            <a:endParaRPr b="1" sz="2200">
              <a:solidFill>
                <a:schemeClr val="accent1"/>
              </a:solidFill>
              <a:latin typeface="Lato"/>
              <a:ea typeface="Lato"/>
              <a:cs typeface="Lato"/>
              <a:sym typeface="Lato"/>
            </a:endParaRPr>
          </a:p>
          <a:p>
            <a:pPr indent="0" lvl="0" marL="0" marR="0" rtl="0" algn="l">
              <a:lnSpc>
                <a:spcPct val="100000"/>
              </a:lnSpc>
              <a:spcBef>
                <a:spcPts val="0"/>
              </a:spcBef>
              <a:spcAft>
                <a:spcPts val="0"/>
              </a:spcAft>
              <a:buNone/>
            </a:pPr>
            <a:r>
              <a:t/>
            </a:r>
            <a:endParaRPr b="1">
              <a:solidFill>
                <a:schemeClr val="dk1"/>
              </a:solidFill>
              <a:latin typeface="Lato"/>
              <a:ea typeface="Lato"/>
              <a:cs typeface="Lato"/>
              <a:sym typeface="Lato"/>
            </a:endParaRPr>
          </a:p>
          <a:p>
            <a:pPr indent="-355600" lvl="0" marL="457200" marR="0" rtl="0" algn="l">
              <a:lnSpc>
                <a:spcPct val="100000"/>
              </a:lnSpc>
              <a:spcBef>
                <a:spcPts val="0"/>
              </a:spcBef>
              <a:spcAft>
                <a:spcPts val="0"/>
              </a:spcAft>
              <a:buClr>
                <a:schemeClr val="accent2"/>
              </a:buClr>
              <a:buSzPts val="2000"/>
              <a:buFont typeface="Lato"/>
              <a:buChar char="●"/>
            </a:pPr>
            <a:r>
              <a:rPr lang="en-GB" sz="2000">
                <a:latin typeface="Lato"/>
                <a:ea typeface="Lato"/>
                <a:cs typeface="Lato"/>
                <a:sym typeface="Lato"/>
              </a:rPr>
              <a:t>In your own words, describe to your partner the relationship between risk and insurance. </a:t>
            </a:r>
            <a:endParaRPr sz="2000">
              <a:latin typeface="Lato"/>
              <a:ea typeface="Lato"/>
              <a:cs typeface="Lato"/>
              <a:sym typeface="Lato"/>
            </a:endParaRPr>
          </a:p>
          <a:p>
            <a:pPr indent="0" lvl="0" marL="457200" marR="0" rtl="0" algn="l">
              <a:lnSpc>
                <a:spcPct val="100000"/>
              </a:lnSpc>
              <a:spcBef>
                <a:spcPts val="0"/>
              </a:spcBef>
              <a:spcAft>
                <a:spcPts val="0"/>
              </a:spcAft>
              <a:buNone/>
            </a:pPr>
            <a:r>
              <a:t/>
            </a:r>
            <a:endParaRPr sz="2000">
              <a:latin typeface="Lato"/>
              <a:ea typeface="Lato"/>
              <a:cs typeface="Lato"/>
              <a:sym typeface="Lato"/>
            </a:endParaRPr>
          </a:p>
          <a:p>
            <a:pPr indent="-355600" lvl="0" marL="457200" marR="0" rtl="0" algn="l">
              <a:lnSpc>
                <a:spcPct val="100000"/>
              </a:lnSpc>
              <a:spcBef>
                <a:spcPts val="0"/>
              </a:spcBef>
              <a:spcAft>
                <a:spcPts val="0"/>
              </a:spcAft>
              <a:buClr>
                <a:schemeClr val="accent2"/>
              </a:buClr>
              <a:buSzPts val="2000"/>
              <a:buFont typeface="Lato"/>
              <a:buChar char="●"/>
            </a:pPr>
            <a:r>
              <a:rPr lang="en-GB" sz="2000">
                <a:latin typeface="Lato"/>
                <a:ea typeface="Lato"/>
                <a:cs typeface="Lato"/>
                <a:sym typeface="Lato"/>
              </a:rPr>
              <a:t>Your neighbour then needs to improve on your response.</a:t>
            </a:r>
            <a:endParaRPr sz="2000">
              <a:latin typeface="Lato"/>
              <a:ea typeface="Lato"/>
              <a:cs typeface="Lato"/>
              <a:sym typeface="Lato"/>
            </a:endParaRPr>
          </a:p>
          <a:p>
            <a:pPr indent="0" lvl="0" marL="457200" marR="0" rtl="0" algn="l">
              <a:lnSpc>
                <a:spcPct val="100000"/>
              </a:lnSpc>
              <a:spcBef>
                <a:spcPts val="0"/>
              </a:spcBef>
              <a:spcAft>
                <a:spcPts val="0"/>
              </a:spcAft>
              <a:buNone/>
            </a:pPr>
            <a:r>
              <a:t/>
            </a:r>
            <a:endParaRPr sz="2000">
              <a:latin typeface="Lato"/>
              <a:ea typeface="Lato"/>
              <a:cs typeface="Lato"/>
              <a:sym typeface="Lato"/>
            </a:endParaRPr>
          </a:p>
          <a:p>
            <a:pPr indent="-355600" lvl="0" marL="457200" marR="0" rtl="0" algn="l">
              <a:lnSpc>
                <a:spcPct val="100000"/>
              </a:lnSpc>
              <a:spcBef>
                <a:spcPts val="0"/>
              </a:spcBef>
              <a:spcAft>
                <a:spcPts val="0"/>
              </a:spcAft>
              <a:buClr>
                <a:schemeClr val="accent2"/>
              </a:buClr>
              <a:buSzPts val="2000"/>
              <a:buFont typeface="Lato"/>
              <a:buChar char="●"/>
            </a:pPr>
            <a:r>
              <a:rPr lang="en-GB" sz="2000">
                <a:latin typeface="Lato"/>
                <a:ea typeface="Lato"/>
                <a:cs typeface="Lato"/>
                <a:sym typeface="Lato"/>
              </a:rPr>
              <a:t>Be ready to share with the class. </a:t>
            </a:r>
            <a:endParaRPr sz="2000">
              <a:latin typeface="Lato"/>
              <a:ea typeface="Lato"/>
              <a:cs typeface="Lato"/>
              <a:sym typeface="Lato"/>
            </a:endParaRPr>
          </a:p>
          <a:p>
            <a:pPr indent="0" lvl="0" marL="0" marR="0" rtl="0" algn="l">
              <a:lnSpc>
                <a:spcPct val="100000"/>
              </a:lnSpc>
              <a:spcBef>
                <a:spcPts val="1000"/>
              </a:spcBef>
              <a:spcAft>
                <a:spcPts val="0"/>
              </a:spcAft>
              <a:buNone/>
            </a:pPr>
            <a:r>
              <a:t/>
            </a:r>
            <a:endParaRPr/>
          </a:p>
          <a:p>
            <a:pPr indent="0" lvl="0" marL="0" rtl="0" algn="l">
              <a:lnSpc>
                <a:spcPct val="115000"/>
              </a:lnSpc>
              <a:spcBef>
                <a:spcPts val="1000"/>
              </a:spcBef>
              <a:spcAft>
                <a:spcPts val="0"/>
              </a:spcAft>
              <a:buNone/>
            </a:pPr>
            <a:r>
              <a:rPr lang="en-GB"/>
              <a:t>						 					</a:t>
            </a:r>
            <a:endParaRPr/>
          </a:p>
          <a:p>
            <a:pPr indent="0" lvl="0" marL="0" marR="0" rtl="0" algn="l">
              <a:lnSpc>
                <a:spcPct val="100000"/>
              </a:lnSpc>
              <a:spcBef>
                <a:spcPts val="1000"/>
              </a:spcBef>
              <a:spcAft>
                <a:spcPts val="0"/>
              </a:spcAft>
              <a:buNone/>
            </a:pPr>
            <a:r>
              <a:rPr lang="en-GB"/>
              <a:t>				</a:t>
            </a:r>
            <a:endParaRPr/>
          </a:p>
          <a:p>
            <a:pPr indent="0" lvl="0" marL="0" marR="0" rtl="0" algn="l">
              <a:lnSpc>
                <a:spcPct val="100000"/>
              </a:lnSpc>
              <a:spcBef>
                <a:spcPts val="1000"/>
              </a:spcBef>
              <a:spcAft>
                <a:spcPts val="0"/>
              </a:spcAft>
              <a:buNone/>
            </a:pPr>
            <a:r>
              <a:rPr lang="en-GB"/>
              <a:t>			</a:t>
            </a:r>
            <a:endParaRPr/>
          </a:p>
          <a:p>
            <a:pPr indent="0" lvl="0" marL="0" marR="0" rtl="0" algn="l">
              <a:lnSpc>
                <a:spcPct val="100000"/>
              </a:lnSpc>
              <a:spcBef>
                <a:spcPts val="1000"/>
              </a:spcBef>
              <a:spcAft>
                <a:spcPts val="0"/>
              </a:spcAft>
              <a:buNone/>
            </a:pPr>
            <a:r>
              <a:rPr lang="en-GB"/>
              <a:t>		</a:t>
            </a:r>
            <a:endParaRPr/>
          </a:p>
          <a:p>
            <a:pPr indent="0" lvl="0" marL="0" marR="0" rtl="0" algn="l">
              <a:lnSpc>
                <a:spcPct val="100000"/>
              </a:lnSpc>
              <a:spcBef>
                <a:spcPts val="1000"/>
              </a:spcBef>
              <a:spcAft>
                <a:spcPts val="0"/>
              </a:spcAft>
              <a:buClr>
                <a:srgbClr val="000000"/>
              </a:buClr>
              <a:buSzPts val="2000"/>
              <a:buFont typeface="Arial"/>
              <a:buNone/>
            </a:pPr>
            <a:r>
              <a:rPr lang="en-GB">
                <a:solidFill>
                  <a:schemeClr val="dk1"/>
                </a:solidFill>
                <a:latin typeface="Lato"/>
                <a:ea typeface="Lato"/>
                <a:cs typeface="Lato"/>
                <a:sym typeface="Lato"/>
              </a:rPr>
              <a:t> </a:t>
            </a:r>
            <a:endParaRPr b="1">
              <a:solidFill>
                <a:schemeClr val="dk1"/>
              </a:solidFill>
            </a:endParaRPr>
          </a:p>
          <a:p>
            <a:pPr indent="0" lvl="0" marL="0" marR="0" rtl="0" algn="l">
              <a:lnSpc>
                <a:spcPct val="100000"/>
              </a:lnSpc>
              <a:spcBef>
                <a:spcPts val="1000"/>
              </a:spcBef>
              <a:spcAft>
                <a:spcPts val="0"/>
              </a:spcAft>
              <a:buClr>
                <a:srgbClr val="000000"/>
              </a:buClr>
              <a:buSzPts val="2000"/>
              <a:buFont typeface="Arial"/>
              <a:buNone/>
            </a:pPr>
            <a:r>
              <a:t/>
            </a:r>
            <a:endParaRPr>
              <a:solidFill>
                <a:schemeClr val="dk1"/>
              </a:solidFill>
              <a:latin typeface="Lato"/>
              <a:ea typeface="Lato"/>
              <a:cs typeface="Lato"/>
              <a:sym typeface="Lato"/>
            </a:endParaRPr>
          </a:p>
          <a:p>
            <a:pPr indent="0" lvl="0" marL="0" marR="0" rtl="0" algn="l">
              <a:lnSpc>
                <a:spcPct val="100000"/>
              </a:lnSpc>
              <a:spcBef>
                <a:spcPts val="1000"/>
              </a:spcBef>
              <a:spcAft>
                <a:spcPts val="0"/>
              </a:spcAft>
              <a:buClr>
                <a:srgbClr val="000000"/>
              </a:buClr>
              <a:buSzPts val="2000"/>
              <a:buFont typeface="Arial"/>
              <a:buNone/>
            </a:pPr>
            <a:r>
              <a:t/>
            </a:r>
            <a:endParaRPr b="0" i="0" u="none" cap="none" strike="noStrike">
              <a:solidFill>
                <a:schemeClr val="dk1"/>
              </a:solidFill>
              <a:latin typeface="Lato"/>
              <a:ea typeface="Lato"/>
              <a:cs typeface="Lato"/>
              <a:sym typeface="Lato"/>
            </a:endParaRPr>
          </a:p>
          <a:p>
            <a:pPr indent="0" lvl="0" marL="457200" marR="0" rtl="0" algn="l">
              <a:lnSpc>
                <a:spcPct val="100000"/>
              </a:lnSpc>
              <a:spcBef>
                <a:spcPts val="1000"/>
              </a:spcBef>
              <a:spcAft>
                <a:spcPts val="0"/>
              </a:spcAft>
              <a:buClr>
                <a:srgbClr val="000000"/>
              </a:buClr>
              <a:buSzPts val="2000"/>
              <a:buFont typeface="Arial"/>
              <a:buNone/>
            </a:pPr>
            <a:r>
              <a:t/>
            </a:r>
            <a:endParaRPr b="0" i="0" u="none" cap="none" strike="noStrike">
              <a:solidFill>
                <a:schemeClr val="dk1"/>
              </a:solidFill>
              <a:latin typeface="Lato"/>
              <a:ea typeface="Lato"/>
              <a:cs typeface="Lato"/>
              <a:sym typeface="Lato"/>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g277c21c5e4a_0_98"/>
          <p:cNvSpPr txBox="1"/>
          <p:nvPr/>
        </p:nvSpPr>
        <p:spPr>
          <a:xfrm>
            <a:off x="439450" y="978750"/>
            <a:ext cx="6212100" cy="400200"/>
          </a:xfrm>
          <a:prstGeom prst="rect">
            <a:avLst/>
          </a:prstGeom>
          <a:noFill/>
          <a:ln>
            <a:noFill/>
          </a:ln>
        </p:spPr>
        <p:txBody>
          <a:bodyPr anchorCtr="0" anchor="b"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0" name="Google Shape;240;g277c21c5e4a_0_98"/>
          <p:cNvSpPr txBox="1"/>
          <p:nvPr/>
        </p:nvSpPr>
        <p:spPr>
          <a:xfrm>
            <a:off x="360374" y="629069"/>
            <a:ext cx="66255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600"/>
              <a:buFont typeface="Arial"/>
              <a:buNone/>
            </a:pPr>
            <a:r>
              <a:rPr b="0" i="0" lang="en-GB" sz="2000" u="none" cap="none" strike="noStrike">
                <a:solidFill>
                  <a:schemeClr val="accent2"/>
                </a:solidFill>
                <a:latin typeface="Lato Black"/>
                <a:ea typeface="Lato Black"/>
                <a:cs typeface="Lato Black"/>
                <a:sym typeface="Lato Black"/>
              </a:rPr>
              <a:t>By the end of the session, I will be able to:</a:t>
            </a:r>
            <a:endParaRPr b="0" i="0" sz="2000" u="none" cap="none" strike="noStrike">
              <a:solidFill>
                <a:schemeClr val="accent2"/>
              </a:solidFill>
              <a:latin typeface="Lato Black"/>
              <a:ea typeface="Lato Black"/>
              <a:cs typeface="Lato Black"/>
              <a:sym typeface="Lato Black"/>
            </a:endParaRPr>
          </a:p>
        </p:txBody>
      </p:sp>
      <p:sp>
        <p:nvSpPr>
          <p:cNvPr id="241" name="Google Shape;241;g277c21c5e4a_0_98"/>
          <p:cNvSpPr txBox="1"/>
          <p:nvPr/>
        </p:nvSpPr>
        <p:spPr>
          <a:xfrm>
            <a:off x="439450" y="1263400"/>
            <a:ext cx="8040300" cy="2339700"/>
          </a:xfrm>
          <a:prstGeom prst="rect">
            <a:avLst/>
          </a:prstGeom>
          <a:noFill/>
          <a:ln>
            <a:noFill/>
          </a:ln>
        </p:spPr>
        <p:txBody>
          <a:bodyPr anchorCtr="0" anchor="t" bIns="91425" lIns="91425" spcFirstLastPara="1" rIns="91425" wrap="square" tIns="91425">
            <a:spAutoFit/>
          </a:bodyPr>
          <a:lstStyle/>
          <a:p>
            <a:pPr indent="-381000" lvl="0" marL="457200" marR="0" rtl="0" algn="l">
              <a:lnSpc>
                <a:spcPct val="100000"/>
              </a:lnSpc>
              <a:spcBef>
                <a:spcPts val="0"/>
              </a:spcBef>
              <a:spcAft>
                <a:spcPts val="0"/>
              </a:spcAft>
              <a:buClr>
                <a:srgbClr val="00FF00"/>
              </a:buClr>
              <a:buSzPts val="2400"/>
              <a:buFont typeface="Lato"/>
              <a:buChar char="●"/>
            </a:pPr>
            <a:r>
              <a:rPr b="1" i="0" lang="en-GB" sz="2400" u="none" cap="none" strike="noStrike">
                <a:solidFill>
                  <a:srgbClr val="00FF00"/>
                </a:solidFill>
                <a:latin typeface="Lato"/>
                <a:ea typeface="Lato"/>
                <a:cs typeface="Lato"/>
                <a:sym typeface="Lato"/>
              </a:rPr>
              <a:t>Describe the relationship between risk and insurance</a:t>
            </a:r>
            <a:endParaRPr b="1" i="0" sz="2400" u="none" cap="none" strike="noStrike">
              <a:solidFill>
                <a:srgbClr val="00FF00"/>
              </a:solidFill>
              <a:latin typeface="Lato"/>
              <a:ea typeface="Lato"/>
              <a:cs typeface="Lato"/>
              <a:sym typeface="Lato"/>
            </a:endParaRPr>
          </a:p>
          <a:p>
            <a:pPr indent="0" lvl="0" marL="914400" marR="0" rtl="0" algn="l">
              <a:lnSpc>
                <a:spcPct val="100000"/>
              </a:lnSpc>
              <a:spcBef>
                <a:spcPts val="0"/>
              </a:spcBef>
              <a:spcAft>
                <a:spcPts val="0"/>
              </a:spcAft>
              <a:buClr>
                <a:srgbClr val="000000"/>
              </a:buClr>
              <a:buSzPts val="2400"/>
              <a:buFont typeface="Arial"/>
              <a:buNone/>
            </a:pPr>
            <a:r>
              <a:t/>
            </a:r>
            <a:endParaRPr b="1" i="0" sz="1200" u="none" cap="none" strike="noStrike">
              <a:solidFill>
                <a:schemeClr val="lt1"/>
              </a:solidFill>
              <a:latin typeface="Lato"/>
              <a:ea typeface="Lato"/>
              <a:cs typeface="Lato"/>
              <a:sym typeface="Lato"/>
            </a:endParaRPr>
          </a:p>
          <a:p>
            <a:pPr indent="-368300" lvl="0" marL="457200" marR="0" rtl="0" algn="l">
              <a:lnSpc>
                <a:spcPct val="100000"/>
              </a:lnSpc>
              <a:spcBef>
                <a:spcPts val="0"/>
              </a:spcBef>
              <a:spcAft>
                <a:spcPts val="0"/>
              </a:spcAft>
              <a:buClr>
                <a:schemeClr val="accent2"/>
              </a:buClr>
              <a:buSzPts val="2200"/>
              <a:buFont typeface="Lato"/>
              <a:buChar char="●"/>
            </a:pPr>
            <a:r>
              <a:rPr b="1" i="0" lang="en-GB" sz="2200" u="none" cap="none" strike="noStrike">
                <a:solidFill>
                  <a:schemeClr val="lt1"/>
                </a:solidFill>
                <a:latin typeface="Lato"/>
                <a:ea typeface="Lato"/>
                <a:cs typeface="Lato"/>
                <a:sym typeface="Lato"/>
              </a:rPr>
              <a:t>Identify different types of insurance plans and key features of insurance plans</a:t>
            </a:r>
            <a:endParaRPr b="0" i="0" sz="2400" u="none" cap="none" strike="noStrike">
              <a:solidFill>
                <a:schemeClr val="lt1"/>
              </a:solidFill>
              <a:latin typeface="Lato"/>
              <a:ea typeface="Lato"/>
              <a:cs typeface="Lato"/>
              <a:sym typeface="Lato"/>
            </a:endParaRPr>
          </a:p>
          <a:p>
            <a:pPr indent="0" lvl="0" marL="914400" marR="0" rtl="0" algn="l">
              <a:lnSpc>
                <a:spcPct val="100000"/>
              </a:lnSpc>
              <a:spcBef>
                <a:spcPts val="0"/>
              </a:spcBef>
              <a:spcAft>
                <a:spcPts val="0"/>
              </a:spcAft>
              <a:buClr>
                <a:srgbClr val="000000"/>
              </a:buClr>
              <a:buSzPts val="2400"/>
              <a:buFont typeface="Arial"/>
              <a:buNone/>
            </a:pPr>
            <a:r>
              <a:t/>
            </a:r>
            <a:endParaRPr b="1" i="0" sz="1200" u="none" cap="none" strike="noStrike">
              <a:solidFill>
                <a:schemeClr val="lt1"/>
              </a:solidFill>
              <a:latin typeface="Lato"/>
              <a:ea typeface="Lato"/>
              <a:cs typeface="Lato"/>
              <a:sym typeface="Lato"/>
            </a:endParaRPr>
          </a:p>
          <a:p>
            <a:pPr indent="-381000" lvl="0" marL="457200" marR="0" rtl="0" algn="l">
              <a:lnSpc>
                <a:spcPct val="100000"/>
              </a:lnSpc>
              <a:spcBef>
                <a:spcPts val="0"/>
              </a:spcBef>
              <a:spcAft>
                <a:spcPts val="0"/>
              </a:spcAft>
              <a:buClr>
                <a:schemeClr val="accent2"/>
              </a:buClr>
              <a:buSzPts val="2400"/>
              <a:buFont typeface="Lato"/>
              <a:buChar char="●"/>
            </a:pPr>
            <a:r>
              <a:rPr b="1" i="0" lang="en-GB" sz="2400" u="none" cap="none" strike="noStrike">
                <a:solidFill>
                  <a:schemeClr val="lt1"/>
                </a:solidFill>
                <a:latin typeface="Lato"/>
                <a:ea typeface="Lato"/>
                <a:cs typeface="Lato"/>
                <a:sym typeface="Lato"/>
              </a:rPr>
              <a:t>Compare and assess different insurance products</a:t>
            </a:r>
            <a:endParaRPr b="1" i="0" sz="2400" u="none" cap="none" strike="noStrike">
              <a:solidFill>
                <a:schemeClr val="lt1"/>
              </a:solidFill>
              <a:latin typeface="Lato"/>
              <a:ea typeface="Lato"/>
              <a:cs typeface="Lato"/>
              <a:sym typeface="Lato"/>
            </a:endParaRPr>
          </a:p>
          <a:p>
            <a:pPr indent="0" lvl="0" marL="914400" marR="0" rtl="0" algn="l">
              <a:lnSpc>
                <a:spcPct val="107000"/>
              </a:lnSpc>
              <a:spcBef>
                <a:spcPts val="0"/>
              </a:spcBef>
              <a:spcAft>
                <a:spcPts val="0"/>
              </a:spcAft>
              <a:buClr>
                <a:srgbClr val="000000"/>
              </a:buClr>
              <a:buSzPts val="2400"/>
              <a:buFont typeface="Arial"/>
              <a:buNone/>
            </a:pPr>
            <a:r>
              <a:t/>
            </a:r>
            <a:endParaRPr b="1" i="0" sz="2400" u="none" cap="none" strike="noStrike">
              <a:solidFill>
                <a:schemeClr val="lt1"/>
              </a:solidFill>
              <a:latin typeface="Lato"/>
              <a:ea typeface="Lato"/>
              <a:cs typeface="Lato"/>
              <a:sym typeface="Lato"/>
            </a:endParaRPr>
          </a:p>
        </p:txBody>
      </p:sp>
      <p:sp>
        <p:nvSpPr>
          <p:cNvPr id="242" name="Google Shape;242;g277c21c5e4a_0_98"/>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rgbClr val="000000"/>
              </a:buClr>
              <a:buSzPts val="1000"/>
              <a:buFont typeface="Arial"/>
              <a:buNone/>
            </a:pPr>
            <a:fld id="{00000000-1234-1234-1234-123412341234}" type="slidenum">
              <a:rPr lang="en-GB"/>
              <a:t>‹#›</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g1bec17b0239_0_24"/>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Clr>
                <a:srgbClr val="000000"/>
              </a:buClr>
              <a:buSzPts val="1000"/>
              <a:buFont typeface="Arial"/>
              <a:buNone/>
            </a:pPr>
            <a:fld id="{00000000-1234-1234-1234-123412341234}" type="slidenum">
              <a:rPr lang="en-GB"/>
              <a:t>‹#›</a:t>
            </a:fld>
            <a:endParaRPr/>
          </a:p>
        </p:txBody>
      </p:sp>
      <p:sp>
        <p:nvSpPr>
          <p:cNvPr id="248" name="Google Shape;248;g1bec17b0239_0_24"/>
          <p:cNvSpPr txBox="1"/>
          <p:nvPr/>
        </p:nvSpPr>
        <p:spPr>
          <a:xfrm>
            <a:off x="489224" y="247400"/>
            <a:ext cx="7429800" cy="7812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3600"/>
              <a:buFont typeface="Arial"/>
              <a:buNone/>
            </a:pPr>
            <a:r>
              <a:rPr b="1" lang="en-GB" sz="2900">
                <a:solidFill>
                  <a:srgbClr val="FF8022"/>
                </a:solidFill>
                <a:latin typeface="Lato"/>
                <a:ea typeface="Lato"/>
                <a:cs typeface="Lato"/>
                <a:sym typeface="Lato"/>
              </a:rPr>
              <a:t>Types of i</a:t>
            </a:r>
            <a:r>
              <a:rPr b="1" i="0" lang="en-GB" sz="2900" u="none" cap="none" strike="noStrike">
                <a:solidFill>
                  <a:srgbClr val="FF8022"/>
                </a:solidFill>
                <a:latin typeface="Lato"/>
                <a:ea typeface="Lato"/>
                <a:cs typeface="Lato"/>
                <a:sym typeface="Lato"/>
              </a:rPr>
              <a:t>n</a:t>
            </a:r>
            <a:r>
              <a:rPr b="1" lang="en-GB" sz="2900">
                <a:solidFill>
                  <a:srgbClr val="FF8022"/>
                </a:solidFill>
                <a:latin typeface="Lato"/>
                <a:ea typeface="Lato"/>
                <a:cs typeface="Lato"/>
                <a:sym typeface="Lato"/>
              </a:rPr>
              <a:t>surance</a:t>
            </a:r>
            <a:endParaRPr b="1" sz="2900">
              <a:solidFill>
                <a:srgbClr val="FF8022"/>
              </a:solidFill>
              <a:latin typeface="Lato"/>
              <a:ea typeface="Lato"/>
              <a:cs typeface="Lato"/>
              <a:sym typeface="Lato"/>
            </a:endParaRPr>
          </a:p>
          <a:p>
            <a:pPr indent="0" lvl="0" marL="0" marR="0" rtl="0" algn="l">
              <a:lnSpc>
                <a:spcPct val="100000"/>
              </a:lnSpc>
              <a:spcBef>
                <a:spcPts val="0"/>
              </a:spcBef>
              <a:spcAft>
                <a:spcPts val="0"/>
              </a:spcAft>
              <a:buClr>
                <a:srgbClr val="000000"/>
              </a:buClr>
              <a:buSzPts val="3600"/>
              <a:buFont typeface="Arial"/>
              <a:buNone/>
            </a:pPr>
            <a:r>
              <a:rPr lang="en-GB" sz="2500">
                <a:solidFill>
                  <a:srgbClr val="FF8022"/>
                </a:solidFill>
                <a:latin typeface="Lato"/>
                <a:ea typeface="Lato"/>
                <a:cs typeface="Lato"/>
                <a:sym typeface="Lato"/>
              </a:rPr>
              <a:t>How many types can you name?</a:t>
            </a:r>
            <a:endParaRPr sz="2500">
              <a:solidFill>
                <a:srgbClr val="FF8022"/>
              </a:solidFill>
              <a:latin typeface="Lato"/>
              <a:ea typeface="Lato"/>
              <a:cs typeface="Lato"/>
              <a:sym typeface="Lato"/>
            </a:endParaRPr>
          </a:p>
          <a:p>
            <a:pPr indent="0" lvl="0" marL="0" marR="0" rtl="0" algn="l">
              <a:lnSpc>
                <a:spcPct val="115000"/>
              </a:lnSpc>
              <a:spcBef>
                <a:spcPts val="0"/>
              </a:spcBef>
              <a:spcAft>
                <a:spcPts val="0"/>
              </a:spcAft>
              <a:buClr>
                <a:srgbClr val="000000"/>
              </a:buClr>
              <a:buSzPts val="3600"/>
              <a:buFont typeface="Arial"/>
              <a:buNone/>
            </a:pPr>
            <a:r>
              <a:t/>
            </a:r>
            <a:endParaRPr b="0" i="0" sz="2500" u="none" cap="none" strike="noStrike">
              <a:solidFill>
                <a:srgbClr val="FF8022"/>
              </a:solidFill>
              <a:latin typeface="Lato"/>
              <a:ea typeface="Lato"/>
              <a:cs typeface="Lato"/>
              <a:sym typeface="Lato"/>
            </a:endParaRPr>
          </a:p>
        </p:txBody>
      </p:sp>
      <p:sp>
        <p:nvSpPr>
          <p:cNvPr id="249" name="Google Shape;249;g1bec17b0239_0_24"/>
          <p:cNvSpPr txBox="1"/>
          <p:nvPr/>
        </p:nvSpPr>
        <p:spPr>
          <a:xfrm>
            <a:off x="5738375" y="1314625"/>
            <a:ext cx="27816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50" name="Google Shape;250;g1bec17b0239_0_24"/>
          <p:cNvPicPr preferRelativeResize="0"/>
          <p:nvPr/>
        </p:nvPicPr>
        <p:blipFill rotWithShape="1">
          <a:blip r:embed="rId3">
            <a:alphaModFix/>
          </a:blip>
          <a:srcRect b="15533" l="0" r="13666" t="0"/>
          <a:stretch/>
        </p:blipFill>
        <p:spPr>
          <a:xfrm>
            <a:off x="7318975" y="1314625"/>
            <a:ext cx="1768100" cy="1257124"/>
          </a:xfrm>
          <a:prstGeom prst="rect">
            <a:avLst/>
          </a:prstGeom>
          <a:noFill/>
          <a:ln cap="flat" cmpd="sng" w="19050">
            <a:solidFill>
              <a:schemeClr val="accent2"/>
            </a:solidFill>
            <a:prstDash val="solid"/>
            <a:round/>
            <a:headEnd len="sm" w="sm" type="none"/>
            <a:tailEnd len="sm" w="sm" type="none"/>
          </a:ln>
        </p:spPr>
      </p:pic>
      <p:pic>
        <p:nvPicPr>
          <p:cNvPr descr="Building house - bricks and project royalty free stock photo" id="251" name="Google Shape;251;g1bec17b0239_0_24" title="Building house - bricks and project royalty free stock photo"/>
          <p:cNvPicPr preferRelativeResize="0"/>
          <p:nvPr/>
        </p:nvPicPr>
        <p:blipFill rotWithShape="1">
          <a:blip r:embed="rId4">
            <a:alphaModFix/>
          </a:blip>
          <a:srcRect b="0" l="2390" r="49902" t="0"/>
          <a:stretch/>
        </p:blipFill>
        <p:spPr>
          <a:xfrm>
            <a:off x="64625" y="1314625"/>
            <a:ext cx="1683674" cy="1257125"/>
          </a:xfrm>
          <a:prstGeom prst="rect">
            <a:avLst/>
          </a:prstGeom>
          <a:noFill/>
          <a:ln cap="flat" cmpd="sng" w="19050">
            <a:solidFill>
              <a:schemeClr val="accent2"/>
            </a:solidFill>
            <a:prstDash val="solid"/>
            <a:round/>
            <a:headEnd len="sm" w="sm" type="none"/>
            <a:tailEnd len="sm" w="sm" type="none"/>
          </a:ln>
        </p:spPr>
      </p:pic>
      <p:pic>
        <p:nvPicPr>
          <p:cNvPr descr="Let's Take Care of Our Loved Pets stock photography" id="252" name="Google Shape;252;g1bec17b0239_0_24" title="Let's Take Care of Our Loved Pets stock photography"/>
          <p:cNvPicPr preferRelativeResize="0"/>
          <p:nvPr/>
        </p:nvPicPr>
        <p:blipFill rotWithShape="1">
          <a:blip r:embed="rId5">
            <a:alphaModFix/>
          </a:blip>
          <a:srcRect b="15775" l="0" r="13427" t="0"/>
          <a:stretch/>
        </p:blipFill>
        <p:spPr>
          <a:xfrm>
            <a:off x="1831850" y="1369138"/>
            <a:ext cx="1768100" cy="1148101"/>
          </a:xfrm>
          <a:prstGeom prst="rect">
            <a:avLst/>
          </a:prstGeom>
          <a:noFill/>
          <a:ln cap="flat" cmpd="sng" w="19050">
            <a:solidFill>
              <a:schemeClr val="accent2"/>
            </a:solidFill>
            <a:prstDash val="solid"/>
            <a:round/>
            <a:headEnd len="sm" w="sm" type="none"/>
            <a:tailEnd len="sm" w="sm" type="none"/>
          </a:ln>
        </p:spPr>
      </p:pic>
      <p:pic>
        <p:nvPicPr>
          <p:cNvPr descr="Protect your home - insurance concept royalty free stock images" id="253" name="Google Shape;253;g1bec17b0239_0_24" title="Protect your home - insurance concept royalty free stock images"/>
          <p:cNvPicPr preferRelativeResize="0"/>
          <p:nvPr/>
        </p:nvPicPr>
        <p:blipFill rotWithShape="1">
          <a:blip r:embed="rId6">
            <a:alphaModFix/>
          </a:blip>
          <a:srcRect b="22357" l="5631" r="10819" t="26735"/>
          <a:stretch/>
        </p:blipFill>
        <p:spPr>
          <a:xfrm>
            <a:off x="3685350" y="1386575"/>
            <a:ext cx="1768100" cy="1148099"/>
          </a:xfrm>
          <a:prstGeom prst="rect">
            <a:avLst/>
          </a:prstGeom>
          <a:noFill/>
          <a:ln cap="flat" cmpd="sng" w="19050">
            <a:solidFill>
              <a:schemeClr val="accent2"/>
            </a:solidFill>
            <a:prstDash val="solid"/>
            <a:round/>
            <a:headEnd len="sm" w="sm" type="none"/>
            <a:tailEnd len="sm" w="sm" type="none"/>
          </a:ln>
        </p:spPr>
      </p:pic>
      <p:pic>
        <p:nvPicPr>
          <p:cNvPr id="254" name="Google Shape;254;g1bec17b0239_0_24"/>
          <p:cNvPicPr preferRelativeResize="0"/>
          <p:nvPr/>
        </p:nvPicPr>
        <p:blipFill rotWithShape="1">
          <a:blip r:embed="rId7">
            <a:alphaModFix/>
          </a:blip>
          <a:srcRect b="0" l="9897" r="13373" t="0"/>
          <a:stretch/>
        </p:blipFill>
        <p:spPr>
          <a:xfrm>
            <a:off x="5544375" y="1333825"/>
            <a:ext cx="1683676" cy="1257124"/>
          </a:xfrm>
          <a:prstGeom prst="rect">
            <a:avLst/>
          </a:prstGeom>
          <a:noFill/>
          <a:ln cap="flat" cmpd="sng" w="19050">
            <a:solidFill>
              <a:schemeClr val="accent2"/>
            </a:solidFill>
            <a:prstDash val="solid"/>
            <a:round/>
            <a:headEnd len="sm" w="sm" type="none"/>
            <a:tailEnd len="sm" w="sm" type="none"/>
          </a:ln>
        </p:spPr>
      </p:pic>
      <p:pic>
        <p:nvPicPr>
          <p:cNvPr id="255" name="Google Shape;255;g1bec17b0239_0_24"/>
          <p:cNvPicPr preferRelativeResize="0"/>
          <p:nvPr/>
        </p:nvPicPr>
        <p:blipFill rotWithShape="1">
          <a:blip r:embed="rId8">
            <a:alphaModFix/>
          </a:blip>
          <a:srcRect b="0" l="4770" r="0" t="0"/>
          <a:stretch/>
        </p:blipFill>
        <p:spPr>
          <a:xfrm>
            <a:off x="81175" y="2842725"/>
            <a:ext cx="1683676" cy="1197900"/>
          </a:xfrm>
          <a:prstGeom prst="rect">
            <a:avLst/>
          </a:prstGeom>
          <a:noFill/>
          <a:ln cap="flat" cmpd="sng" w="19050">
            <a:solidFill>
              <a:schemeClr val="accent2"/>
            </a:solidFill>
            <a:prstDash val="solid"/>
            <a:round/>
            <a:headEnd len="sm" w="sm" type="none"/>
            <a:tailEnd len="sm" w="sm" type="none"/>
          </a:ln>
        </p:spPr>
      </p:pic>
      <p:pic>
        <p:nvPicPr>
          <p:cNvPr id="256" name="Google Shape;256;g1bec17b0239_0_24"/>
          <p:cNvPicPr preferRelativeResize="0"/>
          <p:nvPr/>
        </p:nvPicPr>
        <p:blipFill>
          <a:blip r:embed="rId9">
            <a:alphaModFix/>
          </a:blip>
          <a:stretch>
            <a:fillRect/>
          </a:stretch>
        </p:blipFill>
        <p:spPr>
          <a:xfrm>
            <a:off x="1825551" y="2842725"/>
            <a:ext cx="1768100" cy="1180207"/>
          </a:xfrm>
          <a:prstGeom prst="rect">
            <a:avLst/>
          </a:prstGeom>
          <a:noFill/>
          <a:ln cap="flat" cmpd="sng" w="19050">
            <a:solidFill>
              <a:schemeClr val="accent2"/>
            </a:solidFill>
            <a:prstDash val="solid"/>
            <a:round/>
            <a:headEnd len="sm" w="sm" type="none"/>
            <a:tailEnd len="sm" w="sm" type="none"/>
          </a:ln>
        </p:spPr>
      </p:pic>
      <p:pic>
        <p:nvPicPr>
          <p:cNvPr id="257" name="Google Shape;257;g1bec17b0239_0_24"/>
          <p:cNvPicPr preferRelativeResize="0"/>
          <p:nvPr/>
        </p:nvPicPr>
        <p:blipFill rotWithShape="1">
          <a:blip r:embed="rId10">
            <a:alphaModFix/>
          </a:blip>
          <a:srcRect b="20804" l="17552" r="0" t="0"/>
          <a:stretch/>
        </p:blipFill>
        <p:spPr>
          <a:xfrm>
            <a:off x="3671725" y="2842725"/>
            <a:ext cx="1768100" cy="1180201"/>
          </a:xfrm>
          <a:prstGeom prst="rect">
            <a:avLst/>
          </a:prstGeom>
          <a:noFill/>
          <a:ln cap="flat" cmpd="sng" w="19050">
            <a:solidFill>
              <a:schemeClr val="accent2"/>
            </a:solidFill>
            <a:prstDash val="solid"/>
            <a:round/>
            <a:headEnd len="sm" w="sm" type="none"/>
            <a:tailEnd len="sm" w="sm" type="none"/>
          </a:ln>
        </p:spPr>
      </p:pic>
      <p:pic>
        <p:nvPicPr>
          <p:cNvPr descr="Red car isolated stock photos" id="258" name="Google Shape;258;g1bec17b0239_0_24" title="Red car isolated stock photos"/>
          <p:cNvPicPr preferRelativeResize="0"/>
          <p:nvPr/>
        </p:nvPicPr>
        <p:blipFill rotWithShape="1">
          <a:blip r:embed="rId11">
            <a:alphaModFix/>
          </a:blip>
          <a:srcRect b="0" l="0" r="0" t="7697"/>
          <a:stretch/>
        </p:blipFill>
        <p:spPr>
          <a:xfrm>
            <a:off x="5517900" y="2850525"/>
            <a:ext cx="1683675" cy="1148099"/>
          </a:xfrm>
          <a:prstGeom prst="rect">
            <a:avLst/>
          </a:prstGeom>
          <a:noFill/>
          <a:ln cap="flat" cmpd="sng" w="19050">
            <a:solidFill>
              <a:schemeClr val="accent2"/>
            </a:solidFill>
            <a:prstDash val="solid"/>
            <a:round/>
            <a:headEnd len="sm" w="sm" type="none"/>
            <a:tailEnd len="sm" w="sm" type="none"/>
          </a:ln>
        </p:spPr>
      </p:pic>
      <p:pic>
        <p:nvPicPr>
          <p:cNvPr id="259" name="Google Shape;259;g1bec17b0239_0_24"/>
          <p:cNvPicPr preferRelativeResize="0"/>
          <p:nvPr/>
        </p:nvPicPr>
        <p:blipFill rotWithShape="1">
          <a:blip r:embed="rId12">
            <a:alphaModFix/>
          </a:blip>
          <a:srcRect b="0" l="0" r="0" t="6120"/>
          <a:stretch/>
        </p:blipFill>
        <p:spPr>
          <a:xfrm>
            <a:off x="7279650" y="2834475"/>
            <a:ext cx="1768100" cy="1180200"/>
          </a:xfrm>
          <a:prstGeom prst="rect">
            <a:avLst/>
          </a:prstGeom>
          <a:noFill/>
          <a:ln cap="flat" cmpd="sng" w="19050">
            <a:solidFill>
              <a:schemeClr val="accent2"/>
            </a:solidFill>
            <a:prstDash val="solid"/>
            <a:round/>
            <a:headEnd len="sm" w="sm" type="none"/>
            <a:tailEnd len="sm" w="sm" type="none"/>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g1bec17b0239_0_206"/>
          <p:cNvSpPr/>
          <p:nvPr/>
        </p:nvSpPr>
        <p:spPr>
          <a:xfrm>
            <a:off x="7784125" y="4224525"/>
            <a:ext cx="1308900" cy="781200"/>
          </a:xfrm>
          <a:prstGeom prst="roundRect">
            <a:avLst>
              <a:gd fmla="val 16667" name="adj"/>
            </a:avLst>
          </a:pr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g1bec17b0239_0_206"/>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Clr>
                <a:srgbClr val="000000"/>
              </a:buClr>
              <a:buSzPts val="1000"/>
              <a:buFont typeface="Arial"/>
              <a:buNone/>
            </a:pPr>
            <a:fld id="{00000000-1234-1234-1234-123412341234}" type="slidenum">
              <a:rPr lang="en-GB"/>
              <a:t>‹#›</a:t>
            </a:fld>
            <a:endParaRPr/>
          </a:p>
        </p:txBody>
      </p:sp>
      <p:sp>
        <p:nvSpPr>
          <p:cNvPr id="266" name="Google Shape;266;g1bec17b0239_0_206"/>
          <p:cNvSpPr txBox="1"/>
          <p:nvPr/>
        </p:nvSpPr>
        <p:spPr>
          <a:xfrm>
            <a:off x="5738375" y="1314625"/>
            <a:ext cx="27816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67" name="Google Shape;267;g1bec17b0239_0_206"/>
          <p:cNvPicPr preferRelativeResize="0"/>
          <p:nvPr/>
        </p:nvPicPr>
        <p:blipFill rotWithShape="1">
          <a:blip r:embed="rId3">
            <a:alphaModFix/>
          </a:blip>
          <a:srcRect b="15528" l="0" r="13666" t="7328"/>
          <a:stretch/>
        </p:blipFill>
        <p:spPr>
          <a:xfrm>
            <a:off x="7318975" y="3252450"/>
            <a:ext cx="1768100" cy="1148101"/>
          </a:xfrm>
          <a:prstGeom prst="rect">
            <a:avLst/>
          </a:prstGeom>
          <a:noFill/>
          <a:ln cap="flat" cmpd="sng" w="19050">
            <a:solidFill>
              <a:schemeClr val="accent2"/>
            </a:solidFill>
            <a:prstDash val="solid"/>
            <a:round/>
            <a:headEnd len="sm" w="sm" type="none"/>
            <a:tailEnd len="sm" w="sm" type="none"/>
          </a:ln>
        </p:spPr>
      </p:pic>
      <p:pic>
        <p:nvPicPr>
          <p:cNvPr descr="Building house - bricks and project royalty free stock photo" id="268" name="Google Shape;268;g1bec17b0239_0_206" title="Building house - bricks and project royalty free stock photo"/>
          <p:cNvPicPr preferRelativeResize="0"/>
          <p:nvPr/>
        </p:nvPicPr>
        <p:blipFill rotWithShape="1">
          <a:blip r:embed="rId4">
            <a:alphaModFix/>
          </a:blip>
          <a:srcRect b="0" l="2390" r="49902" t="0"/>
          <a:stretch/>
        </p:blipFill>
        <p:spPr>
          <a:xfrm>
            <a:off x="64625" y="1314625"/>
            <a:ext cx="1683674" cy="1257125"/>
          </a:xfrm>
          <a:prstGeom prst="rect">
            <a:avLst/>
          </a:prstGeom>
          <a:noFill/>
          <a:ln cap="flat" cmpd="sng" w="19050">
            <a:solidFill>
              <a:schemeClr val="accent2"/>
            </a:solidFill>
            <a:prstDash val="solid"/>
            <a:round/>
            <a:headEnd len="sm" w="sm" type="none"/>
            <a:tailEnd len="sm" w="sm" type="none"/>
          </a:ln>
        </p:spPr>
      </p:pic>
      <p:pic>
        <p:nvPicPr>
          <p:cNvPr descr="Let's Take Care of Our Loved Pets stock photography" id="269" name="Google Shape;269;g1bec17b0239_0_206" title="Let's Take Care of Our Loved Pets stock photography"/>
          <p:cNvPicPr preferRelativeResize="0"/>
          <p:nvPr/>
        </p:nvPicPr>
        <p:blipFill rotWithShape="1">
          <a:blip r:embed="rId5">
            <a:alphaModFix/>
          </a:blip>
          <a:srcRect b="15775" l="0" r="13427" t="0"/>
          <a:stretch/>
        </p:blipFill>
        <p:spPr>
          <a:xfrm>
            <a:off x="1831850" y="1369138"/>
            <a:ext cx="1768100" cy="1148101"/>
          </a:xfrm>
          <a:prstGeom prst="rect">
            <a:avLst/>
          </a:prstGeom>
          <a:noFill/>
          <a:ln cap="flat" cmpd="sng" w="19050">
            <a:solidFill>
              <a:schemeClr val="accent2"/>
            </a:solidFill>
            <a:prstDash val="solid"/>
            <a:round/>
            <a:headEnd len="sm" w="sm" type="none"/>
            <a:tailEnd len="sm" w="sm" type="none"/>
          </a:ln>
        </p:spPr>
      </p:pic>
      <p:pic>
        <p:nvPicPr>
          <p:cNvPr descr="Protect your home - insurance concept royalty free stock images" id="270" name="Google Shape;270;g1bec17b0239_0_206" title="Protect your home - insurance concept royalty free stock images"/>
          <p:cNvPicPr preferRelativeResize="0"/>
          <p:nvPr/>
        </p:nvPicPr>
        <p:blipFill rotWithShape="1">
          <a:blip r:embed="rId6">
            <a:alphaModFix/>
          </a:blip>
          <a:srcRect b="22357" l="5631" r="10819" t="26735"/>
          <a:stretch/>
        </p:blipFill>
        <p:spPr>
          <a:xfrm>
            <a:off x="3685350" y="1386575"/>
            <a:ext cx="1768100" cy="1148099"/>
          </a:xfrm>
          <a:prstGeom prst="rect">
            <a:avLst/>
          </a:prstGeom>
          <a:noFill/>
          <a:ln cap="flat" cmpd="sng" w="19050">
            <a:solidFill>
              <a:schemeClr val="accent2"/>
            </a:solidFill>
            <a:prstDash val="solid"/>
            <a:round/>
            <a:headEnd len="sm" w="sm" type="none"/>
            <a:tailEnd len="sm" w="sm" type="none"/>
          </a:ln>
        </p:spPr>
      </p:pic>
      <p:pic>
        <p:nvPicPr>
          <p:cNvPr id="271" name="Google Shape;271;g1bec17b0239_0_206"/>
          <p:cNvPicPr preferRelativeResize="0"/>
          <p:nvPr/>
        </p:nvPicPr>
        <p:blipFill rotWithShape="1">
          <a:blip r:embed="rId7">
            <a:alphaModFix/>
          </a:blip>
          <a:srcRect b="0" l="9897" r="13373" t="0"/>
          <a:stretch/>
        </p:blipFill>
        <p:spPr>
          <a:xfrm>
            <a:off x="5544375" y="1333825"/>
            <a:ext cx="1683676" cy="1257124"/>
          </a:xfrm>
          <a:prstGeom prst="rect">
            <a:avLst/>
          </a:prstGeom>
          <a:noFill/>
          <a:ln cap="flat" cmpd="sng" w="19050">
            <a:solidFill>
              <a:schemeClr val="accent2"/>
            </a:solidFill>
            <a:prstDash val="solid"/>
            <a:round/>
            <a:headEnd len="sm" w="sm" type="none"/>
            <a:tailEnd len="sm" w="sm" type="none"/>
          </a:ln>
        </p:spPr>
      </p:pic>
      <p:pic>
        <p:nvPicPr>
          <p:cNvPr id="272" name="Google Shape;272;g1bec17b0239_0_206"/>
          <p:cNvPicPr preferRelativeResize="0"/>
          <p:nvPr/>
        </p:nvPicPr>
        <p:blipFill rotWithShape="1">
          <a:blip r:embed="rId8">
            <a:alphaModFix/>
          </a:blip>
          <a:srcRect b="0" l="4770" r="0" t="0"/>
          <a:stretch/>
        </p:blipFill>
        <p:spPr>
          <a:xfrm>
            <a:off x="81175" y="3223725"/>
            <a:ext cx="1683676" cy="1197900"/>
          </a:xfrm>
          <a:prstGeom prst="rect">
            <a:avLst/>
          </a:prstGeom>
          <a:noFill/>
          <a:ln cap="flat" cmpd="sng" w="19050">
            <a:solidFill>
              <a:schemeClr val="accent2"/>
            </a:solidFill>
            <a:prstDash val="solid"/>
            <a:round/>
            <a:headEnd len="sm" w="sm" type="none"/>
            <a:tailEnd len="sm" w="sm" type="none"/>
          </a:ln>
        </p:spPr>
      </p:pic>
      <p:pic>
        <p:nvPicPr>
          <p:cNvPr id="273" name="Google Shape;273;g1bec17b0239_0_206"/>
          <p:cNvPicPr preferRelativeResize="0"/>
          <p:nvPr/>
        </p:nvPicPr>
        <p:blipFill>
          <a:blip r:embed="rId9">
            <a:alphaModFix/>
          </a:blip>
          <a:stretch>
            <a:fillRect/>
          </a:stretch>
        </p:blipFill>
        <p:spPr>
          <a:xfrm>
            <a:off x="1825551" y="3223725"/>
            <a:ext cx="1768100" cy="1180207"/>
          </a:xfrm>
          <a:prstGeom prst="rect">
            <a:avLst/>
          </a:prstGeom>
          <a:noFill/>
          <a:ln cap="flat" cmpd="sng" w="19050">
            <a:solidFill>
              <a:schemeClr val="accent2"/>
            </a:solidFill>
            <a:prstDash val="solid"/>
            <a:round/>
            <a:headEnd len="sm" w="sm" type="none"/>
            <a:tailEnd len="sm" w="sm" type="none"/>
          </a:ln>
        </p:spPr>
      </p:pic>
      <p:pic>
        <p:nvPicPr>
          <p:cNvPr id="274" name="Google Shape;274;g1bec17b0239_0_206"/>
          <p:cNvPicPr preferRelativeResize="0"/>
          <p:nvPr/>
        </p:nvPicPr>
        <p:blipFill rotWithShape="1">
          <a:blip r:embed="rId10">
            <a:alphaModFix/>
          </a:blip>
          <a:srcRect b="20804" l="17552" r="0" t="0"/>
          <a:stretch/>
        </p:blipFill>
        <p:spPr>
          <a:xfrm>
            <a:off x="3671725" y="3223725"/>
            <a:ext cx="1768100" cy="1131582"/>
          </a:xfrm>
          <a:prstGeom prst="rect">
            <a:avLst/>
          </a:prstGeom>
          <a:noFill/>
          <a:ln cap="flat" cmpd="sng" w="19050">
            <a:solidFill>
              <a:schemeClr val="accent2"/>
            </a:solidFill>
            <a:prstDash val="solid"/>
            <a:round/>
            <a:headEnd len="sm" w="sm" type="none"/>
            <a:tailEnd len="sm" w="sm" type="none"/>
          </a:ln>
        </p:spPr>
      </p:pic>
      <p:pic>
        <p:nvPicPr>
          <p:cNvPr descr="Red car isolated stock photos" id="275" name="Google Shape;275;g1bec17b0239_0_206" title="Red car isolated stock photos"/>
          <p:cNvPicPr preferRelativeResize="0"/>
          <p:nvPr/>
        </p:nvPicPr>
        <p:blipFill rotWithShape="1">
          <a:blip r:embed="rId11">
            <a:alphaModFix/>
          </a:blip>
          <a:srcRect b="0" l="0" r="0" t="7697"/>
          <a:stretch/>
        </p:blipFill>
        <p:spPr>
          <a:xfrm>
            <a:off x="5517900" y="3248037"/>
            <a:ext cx="1683675" cy="1131575"/>
          </a:xfrm>
          <a:prstGeom prst="rect">
            <a:avLst/>
          </a:prstGeom>
          <a:noFill/>
          <a:ln cap="flat" cmpd="sng" w="19050">
            <a:solidFill>
              <a:schemeClr val="accent2"/>
            </a:solidFill>
            <a:prstDash val="solid"/>
            <a:round/>
            <a:headEnd len="sm" w="sm" type="none"/>
            <a:tailEnd len="sm" w="sm" type="none"/>
          </a:ln>
        </p:spPr>
      </p:pic>
      <p:sp>
        <p:nvSpPr>
          <p:cNvPr id="276" name="Google Shape;276;g1bec17b0239_0_206"/>
          <p:cNvSpPr/>
          <p:nvPr/>
        </p:nvSpPr>
        <p:spPr>
          <a:xfrm>
            <a:off x="207675" y="2459100"/>
            <a:ext cx="1430700" cy="400200"/>
          </a:xfrm>
          <a:prstGeom prst="roundRect">
            <a:avLst>
              <a:gd fmla="val 16667" name="adj"/>
            </a:avLst>
          </a:prstGeom>
          <a:solidFill>
            <a:srgbClr val="FF8022"/>
          </a:solidFill>
          <a:ln cap="flat" cmpd="sng" w="9525">
            <a:solidFill>
              <a:srgbClr val="FF802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lang="en-GB">
                <a:solidFill>
                  <a:srgbClr val="FFFFFF"/>
                </a:solidFill>
                <a:latin typeface="Lato"/>
                <a:ea typeface="Lato"/>
                <a:cs typeface="Lato"/>
                <a:sym typeface="Lato"/>
              </a:rPr>
              <a:t>Building insurance</a:t>
            </a:r>
            <a:endParaRPr b="1" i="0" sz="1400" u="none" cap="none" strike="noStrike">
              <a:solidFill>
                <a:srgbClr val="FFFFFF"/>
              </a:solidFill>
              <a:latin typeface="Lato"/>
              <a:ea typeface="Lato"/>
              <a:cs typeface="Lato"/>
              <a:sym typeface="Lato"/>
            </a:endParaRPr>
          </a:p>
        </p:txBody>
      </p:sp>
      <p:sp>
        <p:nvSpPr>
          <p:cNvPr id="277" name="Google Shape;277;g1bec17b0239_0_206"/>
          <p:cNvSpPr/>
          <p:nvPr/>
        </p:nvSpPr>
        <p:spPr>
          <a:xfrm>
            <a:off x="2001475" y="2459100"/>
            <a:ext cx="1430700" cy="400200"/>
          </a:xfrm>
          <a:prstGeom prst="roundRect">
            <a:avLst>
              <a:gd fmla="val 16667" name="adj"/>
            </a:avLst>
          </a:prstGeom>
          <a:solidFill>
            <a:srgbClr val="FF8022"/>
          </a:solidFill>
          <a:ln cap="flat" cmpd="sng" w="9525">
            <a:solidFill>
              <a:srgbClr val="FF802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lang="en-GB">
                <a:solidFill>
                  <a:srgbClr val="FFFFFF"/>
                </a:solidFill>
                <a:latin typeface="Lato"/>
                <a:ea typeface="Lato"/>
                <a:cs typeface="Lato"/>
                <a:sym typeface="Lato"/>
              </a:rPr>
              <a:t>Pet</a:t>
            </a:r>
            <a:r>
              <a:rPr b="1" lang="en-GB">
                <a:solidFill>
                  <a:srgbClr val="FFFFFF"/>
                </a:solidFill>
                <a:latin typeface="Lato"/>
                <a:ea typeface="Lato"/>
                <a:cs typeface="Lato"/>
                <a:sym typeface="Lato"/>
              </a:rPr>
              <a:t> insurance</a:t>
            </a:r>
            <a:endParaRPr b="1" i="0" sz="1400" u="none" cap="none" strike="noStrike">
              <a:solidFill>
                <a:srgbClr val="FFFFFF"/>
              </a:solidFill>
              <a:latin typeface="Lato"/>
              <a:ea typeface="Lato"/>
              <a:cs typeface="Lato"/>
              <a:sym typeface="Lato"/>
            </a:endParaRPr>
          </a:p>
        </p:txBody>
      </p:sp>
      <p:sp>
        <p:nvSpPr>
          <p:cNvPr id="278" name="Google Shape;278;g1bec17b0239_0_206"/>
          <p:cNvSpPr/>
          <p:nvPr/>
        </p:nvSpPr>
        <p:spPr>
          <a:xfrm>
            <a:off x="3849125" y="2450500"/>
            <a:ext cx="1430700" cy="400200"/>
          </a:xfrm>
          <a:prstGeom prst="roundRect">
            <a:avLst>
              <a:gd fmla="val 16667" name="adj"/>
            </a:avLst>
          </a:prstGeom>
          <a:solidFill>
            <a:srgbClr val="FF8022"/>
          </a:solidFill>
          <a:ln cap="flat" cmpd="sng" w="9525">
            <a:solidFill>
              <a:srgbClr val="FF802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lang="en-GB" sz="1300">
                <a:solidFill>
                  <a:srgbClr val="FFFFFF"/>
                </a:solidFill>
                <a:latin typeface="Lato"/>
                <a:ea typeface="Lato"/>
                <a:cs typeface="Lato"/>
                <a:sym typeface="Lato"/>
              </a:rPr>
              <a:t>Home contents </a:t>
            </a:r>
            <a:r>
              <a:rPr b="1" lang="en-GB" sz="1300">
                <a:solidFill>
                  <a:srgbClr val="FFFFFF"/>
                </a:solidFill>
                <a:latin typeface="Lato"/>
                <a:ea typeface="Lato"/>
                <a:cs typeface="Lato"/>
                <a:sym typeface="Lato"/>
              </a:rPr>
              <a:t>insurance</a:t>
            </a:r>
            <a:endParaRPr b="1" i="0" sz="1300" u="none" cap="none" strike="noStrike">
              <a:solidFill>
                <a:srgbClr val="FFFFFF"/>
              </a:solidFill>
              <a:latin typeface="Lato"/>
              <a:ea typeface="Lato"/>
              <a:cs typeface="Lato"/>
              <a:sym typeface="Lato"/>
            </a:endParaRPr>
          </a:p>
        </p:txBody>
      </p:sp>
      <p:sp>
        <p:nvSpPr>
          <p:cNvPr id="279" name="Google Shape;279;g1bec17b0239_0_206"/>
          <p:cNvSpPr/>
          <p:nvPr/>
        </p:nvSpPr>
        <p:spPr>
          <a:xfrm>
            <a:off x="5677925" y="2450500"/>
            <a:ext cx="1430700" cy="400200"/>
          </a:xfrm>
          <a:prstGeom prst="roundRect">
            <a:avLst>
              <a:gd fmla="val 16667" name="adj"/>
            </a:avLst>
          </a:prstGeom>
          <a:solidFill>
            <a:srgbClr val="FF8022"/>
          </a:solidFill>
          <a:ln cap="flat" cmpd="sng" w="9525">
            <a:solidFill>
              <a:srgbClr val="FF802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lang="en-GB" sz="1300">
                <a:solidFill>
                  <a:srgbClr val="FFFFFF"/>
                </a:solidFill>
                <a:latin typeface="Lato"/>
                <a:ea typeface="Lato"/>
                <a:cs typeface="Lato"/>
                <a:sym typeface="Lato"/>
              </a:rPr>
              <a:t>Mobile phone</a:t>
            </a:r>
            <a:r>
              <a:rPr b="1" lang="en-GB" sz="1300">
                <a:solidFill>
                  <a:srgbClr val="FFFFFF"/>
                </a:solidFill>
                <a:latin typeface="Lato"/>
                <a:ea typeface="Lato"/>
                <a:cs typeface="Lato"/>
                <a:sym typeface="Lato"/>
              </a:rPr>
              <a:t> insurance</a:t>
            </a:r>
            <a:endParaRPr b="1" i="0" sz="1300" u="none" cap="none" strike="noStrike">
              <a:solidFill>
                <a:srgbClr val="FFFFFF"/>
              </a:solidFill>
              <a:latin typeface="Lato"/>
              <a:ea typeface="Lato"/>
              <a:cs typeface="Lato"/>
              <a:sym typeface="Lato"/>
            </a:endParaRPr>
          </a:p>
        </p:txBody>
      </p:sp>
      <p:sp>
        <p:nvSpPr>
          <p:cNvPr id="280" name="Google Shape;280;g1bec17b0239_0_206"/>
          <p:cNvSpPr/>
          <p:nvPr/>
        </p:nvSpPr>
        <p:spPr>
          <a:xfrm>
            <a:off x="7492600" y="4287900"/>
            <a:ext cx="1430700" cy="400200"/>
          </a:xfrm>
          <a:prstGeom prst="roundRect">
            <a:avLst>
              <a:gd fmla="val 16667" name="adj"/>
            </a:avLst>
          </a:prstGeom>
          <a:solidFill>
            <a:srgbClr val="FF8022"/>
          </a:solidFill>
          <a:ln cap="flat" cmpd="sng" w="9525">
            <a:solidFill>
              <a:srgbClr val="FF802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lang="en-GB" sz="1300">
                <a:solidFill>
                  <a:srgbClr val="FFFFFF"/>
                </a:solidFill>
                <a:latin typeface="Lato"/>
                <a:ea typeface="Lato"/>
                <a:cs typeface="Lato"/>
                <a:sym typeface="Lato"/>
              </a:rPr>
              <a:t>Third party </a:t>
            </a:r>
            <a:endParaRPr b="1" sz="1300">
              <a:solidFill>
                <a:srgbClr val="FFFFFF"/>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400"/>
              <a:buFont typeface="Arial"/>
              <a:buNone/>
            </a:pPr>
            <a:r>
              <a:rPr b="1" lang="en-GB" sz="1300">
                <a:solidFill>
                  <a:srgbClr val="FFFFFF"/>
                </a:solidFill>
                <a:latin typeface="Lato"/>
                <a:ea typeface="Lato"/>
                <a:cs typeface="Lato"/>
                <a:sym typeface="Lato"/>
              </a:rPr>
              <a:t>car </a:t>
            </a:r>
            <a:r>
              <a:rPr b="1" lang="en-GB" sz="1300">
                <a:solidFill>
                  <a:srgbClr val="FFFFFF"/>
                </a:solidFill>
                <a:latin typeface="Lato"/>
                <a:ea typeface="Lato"/>
                <a:cs typeface="Lato"/>
                <a:sym typeface="Lato"/>
              </a:rPr>
              <a:t>insurance</a:t>
            </a:r>
            <a:endParaRPr b="1" i="0" sz="1300" u="none" cap="none" strike="noStrike">
              <a:solidFill>
                <a:srgbClr val="FFFFFF"/>
              </a:solidFill>
              <a:latin typeface="Lato"/>
              <a:ea typeface="Lato"/>
              <a:cs typeface="Lato"/>
              <a:sym typeface="Lato"/>
            </a:endParaRPr>
          </a:p>
        </p:txBody>
      </p:sp>
      <p:pic>
        <p:nvPicPr>
          <p:cNvPr id="281" name="Google Shape;281;g1bec17b0239_0_206"/>
          <p:cNvPicPr preferRelativeResize="0"/>
          <p:nvPr/>
        </p:nvPicPr>
        <p:blipFill rotWithShape="1">
          <a:blip r:embed="rId12">
            <a:alphaModFix/>
          </a:blip>
          <a:srcRect b="0" l="0" r="4770" t="0"/>
          <a:stretch/>
        </p:blipFill>
        <p:spPr>
          <a:xfrm>
            <a:off x="7367650" y="1354200"/>
            <a:ext cx="1683676" cy="1257124"/>
          </a:xfrm>
          <a:prstGeom prst="rect">
            <a:avLst/>
          </a:prstGeom>
          <a:noFill/>
          <a:ln cap="flat" cmpd="sng" w="19050">
            <a:solidFill>
              <a:schemeClr val="accent2"/>
            </a:solidFill>
            <a:prstDash val="solid"/>
            <a:round/>
            <a:headEnd len="sm" w="sm" type="none"/>
            <a:tailEnd len="sm" w="sm" type="none"/>
          </a:ln>
        </p:spPr>
      </p:pic>
      <p:sp>
        <p:nvSpPr>
          <p:cNvPr id="282" name="Google Shape;282;g1bec17b0239_0_206"/>
          <p:cNvSpPr/>
          <p:nvPr/>
        </p:nvSpPr>
        <p:spPr>
          <a:xfrm>
            <a:off x="7492600" y="2459100"/>
            <a:ext cx="1430700" cy="400200"/>
          </a:xfrm>
          <a:prstGeom prst="roundRect">
            <a:avLst>
              <a:gd fmla="val 16667" name="adj"/>
            </a:avLst>
          </a:prstGeom>
          <a:solidFill>
            <a:srgbClr val="FF8022"/>
          </a:solidFill>
          <a:ln cap="flat" cmpd="sng" w="9525">
            <a:solidFill>
              <a:srgbClr val="FF802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lang="en-GB" sz="1100">
                <a:solidFill>
                  <a:srgbClr val="FFFFFF"/>
                </a:solidFill>
                <a:latin typeface="Lato"/>
                <a:ea typeface="Lato"/>
                <a:cs typeface="Lato"/>
                <a:sym typeface="Lato"/>
              </a:rPr>
              <a:t>Income  protection </a:t>
            </a:r>
            <a:r>
              <a:rPr b="1" lang="en-GB" sz="1100">
                <a:solidFill>
                  <a:srgbClr val="FFFFFF"/>
                </a:solidFill>
                <a:latin typeface="Lato"/>
                <a:ea typeface="Lato"/>
                <a:cs typeface="Lato"/>
                <a:sym typeface="Lato"/>
              </a:rPr>
              <a:t>insurance</a:t>
            </a:r>
            <a:endParaRPr b="1" i="0" sz="1100" u="none" cap="none" strike="noStrike">
              <a:solidFill>
                <a:srgbClr val="FFFFFF"/>
              </a:solidFill>
              <a:latin typeface="Lato"/>
              <a:ea typeface="Lato"/>
              <a:cs typeface="Lato"/>
              <a:sym typeface="Lato"/>
            </a:endParaRPr>
          </a:p>
        </p:txBody>
      </p:sp>
      <p:sp>
        <p:nvSpPr>
          <p:cNvPr id="283" name="Google Shape;283;g1bec17b0239_0_206"/>
          <p:cNvSpPr/>
          <p:nvPr/>
        </p:nvSpPr>
        <p:spPr>
          <a:xfrm>
            <a:off x="5663800" y="4287900"/>
            <a:ext cx="1430700" cy="400200"/>
          </a:xfrm>
          <a:prstGeom prst="roundRect">
            <a:avLst>
              <a:gd fmla="val 16667" name="adj"/>
            </a:avLst>
          </a:prstGeom>
          <a:solidFill>
            <a:srgbClr val="FF8022"/>
          </a:solidFill>
          <a:ln cap="flat" cmpd="sng" w="9525">
            <a:solidFill>
              <a:srgbClr val="FF802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lang="en-GB" sz="1300">
                <a:solidFill>
                  <a:srgbClr val="FFFFFF"/>
                </a:solidFill>
                <a:latin typeface="Lato"/>
                <a:ea typeface="Lato"/>
                <a:cs typeface="Lato"/>
                <a:sym typeface="Lato"/>
              </a:rPr>
              <a:t>Car insurance</a:t>
            </a:r>
            <a:endParaRPr b="1" i="0" sz="1300" u="none" cap="none" strike="noStrike">
              <a:solidFill>
                <a:srgbClr val="FFFFFF"/>
              </a:solidFill>
              <a:latin typeface="Lato"/>
              <a:ea typeface="Lato"/>
              <a:cs typeface="Lato"/>
              <a:sym typeface="Lato"/>
            </a:endParaRPr>
          </a:p>
        </p:txBody>
      </p:sp>
      <p:sp>
        <p:nvSpPr>
          <p:cNvPr id="284" name="Google Shape;284;g1bec17b0239_0_206"/>
          <p:cNvSpPr/>
          <p:nvPr/>
        </p:nvSpPr>
        <p:spPr>
          <a:xfrm>
            <a:off x="3835000" y="4287900"/>
            <a:ext cx="1430700" cy="400200"/>
          </a:xfrm>
          <a:prstGeom prst="roundRect">
            <a:avLst>
              <a:gd fmla="val 16667" name="adj"/>
            </a:avLst>
          </a:prstGeom>
          <a:solidFill>
            <a:srgbClr val="FF8022"/>
          </a:solidFill>
          <a:ln cap="flat" cmpd="sng" w="9525">
            <a:solidFill>
              <a:srgbClr val="FF802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lang="en-GB" sz="1300">
                <a:solidFill>
                  <a:srgbClr val="FFFFFF"/>
                </a:solidFill>
                <a:latin typeface="Lato"/>
                <a:ea typeface="Lato"/>
                <a:cs typeface="Lato"/>
                <a:sym typeface="Lato"/>
              </a:rPr>
              <a:t>Travel</a:t>
            </a:r>
            <a:r>
              <a:rPr b="1" lang="en-GB" sz="1300">
                <a:solidFill>
                  <a:srgbClr val="FFFFFF"/>
                </a:solidFill>
                <a:latin typeface="Lato"/>
                <a:ea typeface="Lato"/>
                <a:cs typeface="Lato"/>
                <a:sym typeface="Lato"/>
              </a:rPr>
              <a:t> insurance</a:t>
            </a:r>
            <a:endParaRPr b="1" i="0" sz="1300" u="none" cap="none" strike="noStrike">
              <a:solidFill>
                <a:srgbClr val="FFFFFF"/>
              </a:solidFill>
              <a:latin typeface="Lato"/>
              <a:ea typeface="Lato"/>
              <a:cs typeface="Lato"/>
              <a:sym typeface="Lato"/>
            </a:endParaRPr>
          </a:p>
        </p:txBody>
      </p:sp>
      <p:sp>
        <p:nvSpPr>
          <p:cNvPr id="285" name="Google Shape;285;g1bec17b0239_0_206"/>
          <p:cNvSpPr/>
          <p:nvPr/>
        </p:nvSpPr>
        <p:spPr>
          <a:xfrm>
            <a:off x="2006200" y="4287900"/>
            <a:ext cx="1430700" cy="400200"/>
          </a:xfrm>
          <a:prstGeom prst="roundRect">
            <a:avLst>
              <a:gd fmla="val 16667" name="adj"/>
            </a:avLst>
          </a:prstGeom>
          <a:solidFill>
            <a:srgbClr val="FF8022"/>
          </a:solidFill>
          <a:ln cap="flat" cmpd="sng" w="9525">
            <a:solidFill>
              <a:srgbClr val="FF802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lang="en-GB" sz="1300">
                <a:solidFill>
                  <a:srgbClr val="FFFFFF"/>
                </a:solidFill>
                <a:latin typeface="Lato"/>
                <a:ea typeface="Lato"/>
                <a:cs typeface="Lato"/>
                <a:sym typeface="Lato"/>
              </a:rPr>
              <a:t>Life </a:t>
            </a:r>
            <a:r>
              <a:rPr b="1" lang="en-GB" sz="1300">
                <a:solidFill>
                  <a:srgbClr val="FFFFFF"/>
                </a:solidFill>
                <a:latin typeface="Lato"/>
                <a:ea typeface="Lato"/>
                <a:cs typeface="Lato"/>
                <a:sym typeface="Lato"/>
              </a:rPr>
              <a:t>insurance</a:t>
            </a:r>
            <a:endParaRPr b="1" i="0" sz="1300" u="none" cap="none" strike="noStrike">
              <a:solidFill>
                <a:srgbClr val="FFFFFF"/>
              </a:solidFill>
              <a:latin typeface="Lato"/>
              <a:ea typeface="Lato"/>
              <a:cs typeface="Lato"/>
              <a:sym typeface="Lato"/>
            </a:endParaRPr>
          </a:p>
        </p:txBody>
      </p:sp>
      <p:sp>
        <p:nvSpPr>
          <p:cNvPr id="286" name="Google Shape;286;g1bec17b0239_0_206"/>
          <p:cNvSpPr/>
          <p:nvPr/>
        </p:nvSpPr>
        <p:spPr>
          <a:xfrm>
            <a:off x="253600" y="4287900"/>
            <a:ext cx="1430700" cy="400200"/>
          </a:xfrm>
          <a:prstGeom prst="roundRect">
            <a:avLst>
              <a:gd fmla="val 16667" name="adj"/>
            </a:avLst>
          </a:prstGeom>
          <a:solidFill>
            <a:srgbClr val="FF8022"/>
          </a:solidFill>
          <a:ln cap="flat" cmpd="sng" w="9525">
            <a:solidFill>
              <a:srgbClr val="FF802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lang="en-GB" sz="1300">
                <a:solidFill>
                  <a:srgbClr val="FFFFFF"/>
                </a:solidFill>
                <a:latin typeface="Lato"/>
                <a:ea typeface="Lato"/>
                <a:cs typeface="Lato"/>
                <a:sym typeface="Lato"/>
              </a:rPr>
              <a:t>Health</a:t>
            </a:r>
            <a:r>
              <a:rPr b="1" lang="en-GB" sz="1300">
                <a:solidFill>
                  <a:srgbClr val="FFFFFF"/>
                </a:solidFill>
                <a:latin typeface="Lato"/>
                <a:ea typeface="Lato"/>
                <a:cs typeface="Lato"/>
                <a:sym typeface="Lato"/>
              </a:rPr>
              <a:t> insurance</a:t>
            </a:r>
            <a:endParaRPr b="1" i="0" sz="1300" u="none" cap="none" strike="noStrike">
              <a:solidFill>
                <a:srgbClr val="FFFFFF"/>
              </a:solidFill>
              <a:latin typeface="Lato"/>
              <a:ea typeface="Lato"/>
              <a:cs typeface="Lato"/>
              <a:sym typeface="Lato"/>
            </a:endParaRPr>
          </a:p>
        </p:txBody>
      </p:sp>
      <p:sp>
        <p:nvSpPr>
          <p:cNvPr id="287" name="Google Shape;287;g1bec17b0239_0_206"/>
          <p:cNvSpPr txBox="1"/>
          <p:nvPr/>
        </p:nvSpPr>
        <p:spPr>
          <a:xfrm>
            <a:off x="489224" y="247400"/>
            <a:ext cx="7429800" cy="7812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3600"/>
              <a:buFont typeface="Arial"/>
              <a:buNone/>
            </a:pPr>
            <a:r>
              <a:rPr b="1" lang="en-GB" sz="2900">
                <a:solidFill>
                  <a:srgbClr val="FF8022"/>
                </a:solidFill>
                <a:latin typeface="Lato"/>
                <a:ea typeface="Lato"/>
                <a:cs typeface="Lato"/>
                <a:sym typeface="Lato"/>
              </a:rPr>
              <a:t>Types of i</a:t>
            </a:r>
            <a:r>
              <a:rPr b="1" i="0" lang="en-GB" sz="2900" u="none" cap="none" strike="noStrike">
                <a:solidFill>
                  <a:srgbClr val="FF8022"/>
                </a:solidFill>
                <a:latin typeface="Lato"/>
                <a:ea typeface="Lato"/>
                <a:cs typeface="Lato"/>
                <a:sym typeface="Lato"/>
              </a:rPr>
              <a:t>n</a:t>
            </a:r>
            <a:r>
              <a:rPr b="1" lang="en-GB" sz="2900">
                <a:solidFill>
                  <a:srgbClr val="FF8022"/>
                </a:solidFill>
                <a:latin typeface="Lato"/>
                <a:ea typeface="Lato"/>
                <a:cs typeface="Lato"/>
                <a:sym typeface="Lato"/>
              </a:rPr>
              <a:t>surance</a:t>
            </a:r>
            <a:endParaRPr b="1" sz="2900">
              <a:solidFill>
                <a:srgbClr val="FF8022"/>
              </a:solidFill>
              <a:latin typeface="Lato"/>
              <a:ea typeface="Lato"/>
              <a:cs typeface="Lato"/>
              <a:sym typeface="Lato"/>
            </a:endParaRPr>
          </a:p>
          <a:p>
            <a:pPr indent="0" lvl="0" marL="0" marR="0" rtl="0" algn="l">
              <a:lnSpc>
                <a:spcPct val="100000"/>
              </a:lnSpc>
              <a:spcBef>
                <a:spcPts val="0"/>
              </a:spcBef>
              <a:spcAft>
                <a:spcPts val="0"/>
              </a:spcAft>
              <a:buClr>
                <a:srgbClr val="000000"/>
              </a:buClr>
              <a:buSzPts val="3600"/>
              <a:buFont typeface="Arial"/>
              <a:buNone/>
            </a:pPr>
            <a:r>
              <a:t/>
            </a:r>
            <a:endParaRPr sz="2700">
              <a:solidFill>
                <a:srgbClr val="FF8022"/>
              </a:solidFill>
              <a:latin typeface="Lato"/>
              <a:ea typeface="Lato"/>
              <a:cs typeface="Lato"/>
              <a:sym typeface="Lato"/>
            </a:endParaRPr>
          </a:p>
          <a:p>
            <a:pPr indent="0" lvl="0" marL="0" marR="0" rtl="0" algn="l">
              <a:lnSpc>
                <a:spcPct val="115000"/>
              </a:lnSpc>
              <a:spcBef>
                <a:spcPts val="0"/>
              </a:spcBef>
              <a:spcAft>
                <a:spcPts val="0"/>
              </a:spcAft>
              <a:buClr>
                <a:srgbClr val="000000"/>
              </a:buClr>
              <a:buSzPts val="3600"/>
              <a:buFont typeface="Arial"/>
              <a:buNone/>
            </a:pPr>
            <a:r>
              <a:t/>
            </a:r>
            <a:endParaRPr b="0" i="0" sz="2700" u="none" cap="none" strike="noStrike">
              <a:solidFill>
                <a:srgbClr val="FF8022"/>
              </a:solidFill>
              <a:latin typeface="Lato"/>
              <a:ea typeface="Lato"/>
              <a:cs typeface="Lato"/>
              <a:sym typeface="Lato"/>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sp>
        <p:nvSpPr>
          <p:cNvPr id="292" name="Google Shape;292;g1bec17b0239_0_263"/>
          <p:cNvSpPr/>
          <p:nvPr/>
        </p:nvSpPr>
        <p:spPr>
          <a:xfrm>
            <a:off x="7784125" y="4224525"/>
            <a:ext cx="1308900" cy="781200"/>
          </a:xfrm>
          <a:prstGeom prst="roundRect">
            <a:avLst>
              <a:gd fmla="val 16667" name="adj"/>
            </a:avLst>
          </a:pr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g1bec17b0239_0_263"/>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Clr>
                <a:srgbClr val="000000"/>
              </a:buClr>
              <a:buSzPts val="1000"/>
              <a:buFont typeface="Arial"/>
              <a:buNone/>
            </a:pPr>
            <a:fld id="{00000000-1234-1234-1234-123412341234}" type="slidenum">
              <a:rPr lang="en-GB"/>
              <a:t>‹#›</a:t>
            </a:fld>
            <a:endParaRPr/>
          </a:p>
        </p:txBody>
      </p:sp>
      <p:sp>
        <p:nvSpPr>
          <p:cNvPr id="294" name="Google Shape;294;g1bec17b0239_0_263"/>
          <p:cNvSpPr txBox="1"/>
          <p:nvPr/>
        </p:nvSpPr>
        <p:spPr>
          <a:xfrm>
            <a:off x="489224" y="399800"/>
            <a:ext cx="7429800" cy="7812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3600"/>
              <a:buFont typeface="Arial"/>
              <a:buNone/>
            </a:pPr>
            <a:r>
              <a:rPr b="1" lang="en-GB" sz="2900">
                <a:solidFill>
                  <a:srgbClr val="FF8022"/>
                </a:solidFill>
                <a:latin typeface="Lato"/>
                <a:ea typeface="Lato"/>
                <a:cs typeface="Lato"/>
                <a:sym typeface="Lato"/>
              </a:rPr>
              <a:t>Types of i</a:t>
            </a:r>
            <a:r>
              <a:rPr b="1" i="0" lang="en-GB" sz="2900" u="none" cap="none" strike="noStrike">
                <a:solidFill>
                  <a:srgbClr val="FF8022"/>
                </a:solidFill>
                <a:latin typeface="Lato"/>
                <a:ea typeface="Lato"/>
                <a:cs typeface="Lato"/>
                <a:sym typeface="Lato"/>
              </a:rPr>
              <a:t>n</a:t>
            </a:r>
            <a:r>
              <a:rPr b="1" lang="en-GB" sz="2900">
                <a:solidFill>
                  <a:srgbClr val="FF8022"/>
                </a:solidFill>
                <a:latin typeface="Lato"/>
                <a:ea typeface="Lato"/>
                <a:cs typeface="Lato"/>
                <a:sym typeface="Lato"/>
              </a:rPr>
              <a:t>surance</a:t>
            </a:r>
            <a:endParaRPr b="1" i="0" sz="2900" u="none" cap="none" strike="noStrike">
              <a:solidFill>
                <a:srgbClr val="FF8022"/>
              </a:solidFill>
              <a:latin typeface="Lato"/>
              <a:ea typeface="Lato"/>
              <a:cs typeface="Lato"/>
              <a:sym typeface="Lato"/>
            </a:endParaRPr>
          </a:p>
          <a:p>
            <a:pPr indent="0" lvl="0" marL="0" marR="0" rtl="0" algn="l">
              <a:lnSpc>
                <a:spcPct val="115000"/>
              </a:lnSpc>
              <a:spcBef>
                <a:spcPts val="0"/>
              </a:spcBef>
              <a:spcAft>
                <a:spcPts val="0"/>
              </a:spcAft>
              <a:buClr>
                <a:srgbClr val="000000"/>
              </a:buClr>
              <a:buSzPts val="3600"/>
              <a:buFont typeface="Arial"/>
              <a:buNone/>
            </a:pPr>
            <a:r>
              <a:t/>
            </a:r>
            <a:endParaRPr b="0" i="0" sz="2700" u="none" cap="none" strike="noStrike">
              <a:solidFill>
                <a:srgbClr val="FF8022"/>
              </a:solidFill>
              <a:latin typeface="Lato"/>
              <a:ea typeface="Lato"/>
              <a:cs typeface="Lato"/>
              <a:sym typeface="Lato"/>
            </a:endParaRPr>
          </a:p>
        </p:txBody>
      </p:sp>
      <p:sp>
        <p:nvSpPr>
          <p:cNvPr id="295" name="Google Shape;295;g1bec17b0239_0_263"/>
          <p:cNvSpPr txBox="1"/>
          <p:nvPr/>
        </p:nvSpPr>
        <p:spPr>
          <a:xfrm>
            <a:off x="5738375" y="1314625"/>
            <a:ext cx="27816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96" name="Google Shape;296;g1bec17b0239_0_263"/>
          <p:cNvPicPr preferRelativeResize="0"/>
          <p:nvPr/>
        </p:nvPicPr>
        <p:blipFill rotWithShape="1">
          <a:blip r:embed="rId3">
            <a:alphaModFix/>
          </a:blip>
          <a:srcRect b="15528" l="0" r="13666" t="7328"/>
          <a:stretch/>
        </p:blipFill>
        <p:spPr>
          <a:xfrm>
            <a:off x="7318975" y="3252450"/>
            <a:ext cx="1768100" cy="1148101"/>
          </a:xfrm>
          <a:prstGeom prst="rect">
            <a:avLst/>
          </a:prstGeom>
          <a:noFill/>
          <a:ln cap="flat" cmpd="sng" w="19050">
            <a:solidFill>
              <a:schemeClr val="accent2"/>
            </a:solidFill>
            <a:prstDash val="solid"/>
            <a:round/>
            <a:headEnd len="sm" w="sm" type="none"/>
            <a:tailEnd len="sm" w="sm" type="none"/>
          </a:ln>
        </p:spPr>
      </p:pic>
      <p:pic>
        <p:nvPicPr>
          <p:cNvPr descr="Building house - bricks and project royalty free stock photo" id="297" name="Google Shape;297;g1bec17b0239_0_263" title="Building house - bricks and project royalty free stock photo"/>
          <p:cNvPicPr preferRelativeResize="0"/>
          <p:nvPr/>
        </p:nvPicPr>
        <p:blipFill rotWithShape="1">
          <a:blip r:embed="rId4">
            <a:alphaModFix/>
          </a:blip>
          <a:srcRect b="0" l="2390" r="49902" t="0"/>
          <a:stretch/>
        </p:blipFill>
        <p:spPr>
          <a:xfrm>
            <a:off x="64625" y="1314625"/>
            <a:ext cx="1683674" cy="1257125"/>
          </a:xfrm>
          <a:prstGeom prst="rect">
            <a:avLst/>
          </a:prstGeom>
          <a:noFill/>
          <a:ln cap="flat" cmpd="sng" w="19050">
            <a:solidFill>
              <a:schemeClr val="accent2"/>
            </a:solidFill>
            <a:prstDash val="solid"/>
            <a:round/>
            <a:headEnd len="sm" w="sm" type="none"/>
            <a:tailEnd len="sm" w="sm" type="none"/>
          </a:ln>
        </p:spPr>
      </p:pic>
      <p:pic>
        <p:nvPicPr>
          <p:cNvPr descr="Let's Take Care of Our Loved Pets stock photography" id="298" name="Google Shape;298;g1bec17b0239_0_263" title="Let's Take Care of Our Loved Pets stock photography"/>
          <p:cNvPicPr preferRelativeResize="0"/>
          <p:nvPr/>
        </p:nvPicPr>
        <p:blipFill rotWithShape="1">
          <a:blip r:embed="rId5">
            <a:alphaModFix/>
          </a:blip>
          <a:srcRect b="15775" l="0" r="13427" t="0"/>
          <a:stretch/>
        </p:blipFill>
        <p:spPr>
          <a:xfrm>
            <a:off x="1831850" y="1369138"/>
            <a:ext cx="1768100" cy="1148101"/>
          </a:xfrm>
          <a:prstGeom prst="rect">
            <a:avLst/>
          </a:prstGeom>
          <a:noFill/>
          <a:ln cap="flat" cmpd="sng" w="19050">
            <a:solidFill>
              <a:schemeClr val="accent2"/>
            </a:solidFill>
            <a:prstDash val="solid"/>
            <a:round/>
            <a:headEnd len="sm" w="sm" type="none"/>
            <a:tailEnd len="sm" w="sm" type="none"/>
          </a:ln>
        </p:spPr>
      </p:pic>
      <p:pic>
        <p:nvPicPr>
          <p:cNvPr descr="Protect your home - insurance concept royalty free stock images" id="299" name="Google Shape;299;g1bec17b0239_0_263" title="Protect your home - insurance concept royalty free stock images"/>
          <p:cNvPicPr preferRelativeResize="0"/>
          <p:nvPr/>
        </p:nvPicPr>
        <p:blipFill rotWithShape="1">
          <a:blip r:embed="rId6">
            <a:alphaModFix/>
          </a:blip>
          <a:srcRect b="22357" l="5631" r="10819" t="26735"/>
          <a:stretch/>
        </p:blipFill>
        <p:spPr>
          <a:xfrm>
            <a:off x="3685350" y="1386575"/>
            <a:ext cx="1768100" cy="1148099"/>
          </a:xfrm>
          <a:prstGeom prst="rect">
            <a:avLst/>
          </a:prstGeom>
          <a:noFill/>
          <a:ln cap="flat" cmpd="sng" w="19050">
            <a:solidFill>
              <a:schemeClr val="accent2"/>
            </a:solidFill>
            <a:prstDash val="solid"/>
            <a:round/>
            <a:headEnd len="sm" w="sm" type="none"/>
            <a:tailEnd len="sm" w="sm" type="none"/>
          </a:ln>
        </p:spPr>
      </p:pic>
      <p:pic>
        <p:nvPicPr>
          <p:cNvPr id="300" name="Google Shape;300;g1bec17b0239_0_263"/>
          <p:cNvPicPr preferRelativeResize="0"/>
          <p:nvPr/>
        </p:nvPicPr>
        <p:blipFill rotWithShape="1">
          <a:blip r:embed="rId7">
            <a:alphaModFix/>
          </a:blip>
          <a:srcRect b="0" l="9897" r="13373" t="0"/>
          <a:stretch/>
        </p:blipFill>
        <p:spPr>
          <a:xfrm>
            <a:off x="5544375" y="1333825"/>
            <a:ext cx="1683676" cy="1257124"/>
          </a:xfrm>
          <a:prstGeom prst="rect">
            <a:avLst/>
          </a:prstGeom>
          <a:noFill/>
          <a:ln cap="flat" cmpd="sng" w="19050">
            <a:solidFill>
              <a:schemeClr val="accent2"/>
            </a:solidFill>
            <a:prstDash val="solid"/>
            <a:round/>
            <a:headEnd len="sm" w="sm" type="none"/>
            <a:tailEnd len="sm" w="sm" type="none"/>
          </a:ln>
        </p:spPr>
      </p:pic>
      <p:pic>
        <p:nvPicPr>
          <p:cNvPr id="301" name="Google Shape;301;g1bec17b0239_0_263"/>
          <p:cNvPicPr preferRelativeResize="0"/>
          <p:nvPr/>
        </p:nvPicPr>
        <p:blipFill rotWithShape="1">
          <a:blip r:embed="rId8">
            <a:alphaModFix/>
          </a:blip>
          <a:srcRect b="0" l="4770" r="0" t="0"/>
          <a:stretch/>
        </p:blipFill>
        <p:spPr>
          <a:xfrm>
            <a:off x="81175" y="3223725"/>
            <a:ext cx="1683676" cy="1197900"/>
          </a:xfrm>
          <a:prstGeom prst="rect">
            <a:avLst/>
          </a:prstGeom>
          <a:noFill/>
          <a:ln cap="flat" cmpd="sng" w="19050">
            <a:solidFill>
              <a:schemeClr val="accent2"/>
            </a:solidFill>
            <a:prstDash val="solid"/>
            <a:round/>
            <a:headEnd len="sm" w="sm" type="none"/>
            <a:tailEnd len="sm" w="sm" type="none"/>
          </a:ln>
        </p:spPr>
      </p:pic>
      <p:pic>
        <p:nvPicPr>
          <p:cNvPr id="302" name="Google Shape;302;g1bec17b0239_0_263"/>
          <p:cNvPicPr preferRelativeResize="0"/>
          <p:nvPr/>
        </p:nvPicPr>
        <p:blipFill>
          <a:blip r:embed="rId9">
            <a:alphaModFix/>
          </a:blip>
          <a:stretch>
            <a:fillRect/>
          </a:stretch>
        </p:blipFill>
        <p:spPr>
          <a:xfrm>
            <a:off x="1825551" y="3223725"/>
            <a:ext cx="1768100" cy="1180207"/>
          </a:xfrm>
          <a:prstGeom prst="rect">
            <a:avLst/>
          </a:prstGeom>
          <a:noFill/>
          <a:ln cap="flat" cmpd="sng" w="19050">
            <a:solidFill>
              <a:schemeClr val="accent2"/>
            </a:solidFill>
            <a:prstDash val="solid"/>
            <a:round/>
            <a:headEnd len="sm" w="sm" type="none"/>
            <a:tailEnd len="sm" w="sm" type="none"/>
          </a:ln>
        </p:spPr>
      </p:pic>
      <p:pic>
        <p:nvPicPr>
          <p:cNvPr id="303" name="Google Shape;303;g1bec17b0239_0_263"/>
          <p:cNvPicPr preferRelativeResize="0"/>
          <p:nvPr/>
        </p:nvPicPr>
        <p:blipFill rotWithShape="1">
          <a:blip r:embed="rId10">
            <a:alphaModFix/>
          </a:blip>
          <a:srcRect b="20804" l="17552" r="0" t="0"/>
          <a:stretch/>
        </p:blipFill>
        <p:spPr>
          <a:xfrm>
            <a:off x="3671725" y="3223725"/>
            <a:ext cx="1768100" cy="1131582"/>
          </a:xfrm>
          <a:prstGeom prst="rect">
            <a:avLst/>
          </a:prstGeom>
          <a:noFill/>
          <a:ln cap="flat" cmpd="sng" w="19050">
            <a:solidFill>
              <a:schemeClr val="accent2"/>
            </a:solidFill>
            <a:prstDash val="solid"/>
            <a:round/>
            <a:headEnd len="sm" w="sm" type="none"/>
            <a:tailEnd len="sm" w="sm" type="none"/>
          </a:ln>
        </p:spPr>
      </p:pic>
      <p:pic>
        <p:nvPicPr>
          <p:cNvPr descr="Red car isolated stock photos" id="304" name="Google Shape;304;g1bec17b0239_0_263" title="Red car isolated stock photos"/>
          <p:cNvPicPr preferRelativeResize="0"/>
          <p:nvPr/>
        </p:nvPicPr>
        <p:blipFill rotWithShape="1">
          <a:blip r:embed="rId11">
            <a:alphaModFix/>
          </a:blip>
          <a:srcRect b="0" l="0" r="0" t="7697"/>
          <a:stretch/>
        </p:blipFill>
        <p:spPr>
          <a:xfrm>
            <a:off x="5517900" y="3248037"/>
            <a:ext cx="1683675" cy="1131575"/>
          </a:xfrm>
          <a:prstGeom prst="rect">
            <a:avLst/>
          </a:prstGeom>
          <a:noFill/>
          <a:ln cap="flat" cmpd="sng" w="19050">
            <a:solidFill>
              <a:schemeClr val="accent2"/>
            </a:solidFill>
            <a:prstDash val="solid"/>
            <a:round/>
            <a:headEnd len="sm" w="sm" type="none"/>
            <a:tailEnd len="sm" w="sm" type="none"/>
          </a:ln>
        </p:spPr>
      </p:pic>
      <p:sp>
        <p:nvSpPr>
          <p:cNvPr id="305" name="Google Shape;305;g1bec17b0239_0_263"/>
          <p:cNvSpPr/>
          <p:nvPr/>
        </p:nvSpPr>
        <p:spPr>
          <a:xfrm>
            <a:off x="207675" y="2459100"/>
            <a:ext cx="1430700" cy="400200"/>
          </a:xfrm>
          <a:prstGeom prst="roundRect">
            <a:avLst>
              <a:gd fmla="val 16667" name="adj"/>
            </a:avLst>
          </a:prstGeom>
          <a:solidFill>
            <a:srgbClr val="FF8022"/>
          </a:solidFill>
          <a:ln cap="flat" cmpd="sng" w="9525">
            <a:solidFill>
              <a:srgbClr val="FF802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lang="en-GB">
                <a:solidFill>
                  <a:srgbClr val="FFFFFF"/>
                </a:solidFill>
                <a:latin typeface="Lato"/>
                <a:ea typeface="Lato"/>
                <a:cs typeface="Lato"/>
                <a:sym typeface="Lato"/>
              </a:rPr>
              <a:t>Building insurance</a:t>
            </a:r>
            <a:endParaRPr b="1" i="0" sz="1400" u="none" cap="none" strike="noStrike">
              <a:solidFill>
                <a:srgbClr val="FFFFFF"/>
              </a:solidFill>
              <a:latin typeface="Lato"/>
              <a:ea typeface="Lato"/>
              <a:cs typeface="Lato"/>
              <a:sym typeface="Lato"/>
            </a:endParaRPr>
          </a:p>
        </p:txBody>
      </p:sp>
      <p:sp>
        <p:nvSpPr>
          <p:cNvPr id="306" name="Google Shape;306;g1bec17b0239_0_263"/>
          <p:cNvSpPr/>
          <p:nvPr/>
        </p:nvSpPr>
        <p:spPr>
          <a:xfrm>
            <a:off x="2001475" y="2459100"/>
            <a:ext cx="1430700" cy="400200"/>
          </a:xfrm>
          <a:prstGeom prst="roundRect">
            <a:avLst>
              <a:gd fmla="val 16667" name="adj"/>
            </a:avLst>
          </a:prstGeom>
          <a:solidFill>
            <a:srgbClr val="FF8022"/>
          </a:solidFill>
          <a:ln cap="flat" cmpd="sng" w="9525">
            <a:solidFill>
              <a:srgbClr val="FF802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lang="en-GB">
                <a:solidFill>
                  <a:srgbClr val="FFFFFF"/>
                </a:solidFill>
                <a:latin typeface="Lato"/>
                <a:ea typeface="Lato"/>
                <a:cs typeface="Lato"/>
                <a:sym typeface="Lato"/>
              </a:rPr>
              <a:t>Pet insurance</a:t>
            </a:r>
            <a:endParaRPr b="1" i="0" sz="1400" u="none" cap="none" strike="noStrike">
              <a:solidFill>
                <a:srgbClr val="FFFFFF"/>
              </a:solidFill>
              <a:latin typeface="Lato"/>
              <a:ea typeface="Lato"/>
              <a:cs typeface="Lato"/>
              <a:sym typeface="Lato"/>
            </a:endParaRPr>
          </a:p>
        </p:txBody>
      </p:sp>
      <p:sp>
        <p:nvSpPr>
          <p:cNvPr id="307" name="Google Shape;307;g1bec17b0239_0_263"/>
          <p:cNvSpPr/>
          <p:nvPr/>
        </p:nvSpPr>
        <p:spPr>
          <a:xfrm>
            <a:off x="3849125" y="2450500"/>
            <a:ext cx="1430700" cy="400200"/>
          </a:xfrm>
          <a:prstGeom prst="roundRect">
            <a:avLst>
              <a:gd fmla="val 16667" name="adj"/>
            </a:avLst>
          </a:prstGeom>
          <a:solidFill>
            <a:srgbClr val="FF8022"/>
          </a:solidFill>
          <a:ln cap="flat" cmpd="sng" w="9525">
            <a:solidFill>
              <a:srgbClr val="FF802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lang="en-GB" sz="1300">
                <a:solidFill>
                  <a:srgbClr val="FFFFFF"/>
                </a:solidFill>
                <a:latin typeface="Lato"/>
                <a:ea typeface="Lato"/>
                <a:cs typeface="Lato"/>
                <a:sym typeface="Lato"/>
              </a:rPr>
              <a:t>Home contents insurance</a:t>
            </a:r>
            <a:endParaRPr b="1" i="0" sz="1300" u="none" cap="none" strike="noStrike">
              <a:solidFill>
                <a:srgbClr val="FFFFFF"/>
              </a:solidFill>
              <a:latin typeface="Lato"/>
              <a:ea typeface="Lato"/>
              <a:cs typeface="Lato"/>
              <a:sym typeface="Lato"/>
            </a:endParaRPr>
          </a:p>
        </p:txBody>
      </p:sp>
      <p:sp>
        <p:nvSpPr>
          <p:cNvPr id="308" name="Google Shape;308;g1bec17b0239_0_263"/>
          <p:cNvSpPr/>
          <p:nvPr/>
        </p:nvSpPr>
        <p:spPr>
          <a:xfrm>
            <a:off x="5677925" y="2450500"/>
            <a:ext cx="1430700" cy="400200"/>
          </a:xfrm>
          <a:prstGeom prst="roundRect">
            <a:avLst>
              <a:gd fmla="val 16667" name="adj"/>
            </a:avLst>
          </a:prstGeom>
          <a:solidFill>
            <a:srgbClr val="FF8022"/>
          </a:solidFill>
          <a:ln cap="flat" cmpd="sng" w="9525">
            <a:solidFill>
              <a:srgbClr val="FF802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lang="en-GB" sz="1300">
                <a:solidFill>
                  <a:srgbClr val="FFFFFF"/>
                </a:solidFill>
                <a:latin typeface="Lato"/>
                <a:ea typeface="Lato"/>
                <a:cs typeface="Lato"/>
                <a:sym typeface="Lato"/>
              </a:rPr>
              <a:t>Mobile phone insurance</a:t>
            </a:r>
            <a:endParaRPr b="1" i="0" sz="1300" u="none" cap="none" strike="noStrike">
              <a:solidFill>
                <a:srgbClr val="FFFFFF"/>
              </a:solidFill>
              <a:latin typeface="Lato"/>
              <a:ea typeface="Lato"/>
              <a:cs typeface="Lato"/>
              <a:sym typeface="Lato"/>
            </a:endParaRPr>
          </a:p>
        </p:txBody>
      </p:sp>
      <p:sp>
        <p:nvSpPr>
          <p:cNvPr id="309" name="Google Shape;309;g1bec17b0239_0_263"/>
          <p:cNvSpPr/>
          <p:nvPr/>
        </p:nvSpPr>
        <p:spPr>
          <a:xfrm>
            <a:off x="7492600" y="4287900"/>
            <a:ext cx="1430700" cy="400200"/>
          </a:xfrm>
          <a:prstGeom prst="roundRect">
            <a:avLst>
              <a:gd fmla="val 16667" name="adj"/>
            </a:avLst>
          </a:prstGeom>
          <a:solidFill>
            <a:srgbClr val="FF8022"/>
          </a:solidFill>
          <a:ln cap="flat" cmpd="sng" w="9525">
            <a:solidFill>
              <a:srgbClr val="FF802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lang="en-GB" sz="1300">
                <a:solidFill>
                  <a:srgbClr val="FFFFFF"/>
                </a:solidFill>
                <a:latin typeface="Lato"/>
                <a:ea typeface="Lato"/>
                <a:cs typeface="Lato"/>
                <a:sym typeface="Lato"/>
              </a:rPr>
              <a:t>Third party </a:t>
            </a:r>
            <a:endParaRPr b="1" sz="1300">
              <a:solidFill>
                <a:srgbClr val="FFFFFF"/>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400"/>
              <a:buFont typeface="Arial"/>
              <a:buNone/>
            </a:pPr>
            <a:r>
              <a:rPr b="1" lang="en-GB" sz="1300">
                <a:solidFill>
                  <a:srgbClr val="FFFFFF"/>
                </a:solidFill>
                <a:latin typeface="Lato"/>
                <a:ea typeface="Lato"/>
                <a:cs typeface="Lato"/>
                <a:sym typeface="Lato"/>
              </a:rPr>
              <a:t>car insurance</a:t>
            </a:r>
            <a:endParaRPr b="1" i="0" sz="1300" u="none" cap="none" strike="noStrike">
              <a:solidFill>
                <a:srgbClr val="FFFFFF"/>
              </a:solidFill>
              <a:latin typeface="Lato"/>
              <a:ea typeface="Lato"/>
              <a:cs typeface="Lato"/>
              <a:sym typeface="Lato"/>
            </a:endParaRPr>
          </a:p>
        </p:txBody>
      </p:sp>
      <p:pic>
        <p:nvPicPr>
          <p:cNvPr id="310" name="Google Shape;310;g1bec17b0239_0_263"/>
          <p:cNvPicPr preferRelativeResize="0"/>
          <p:nvPr/>
        </p:nvPicPr>
        <p:blipFill rotWithShape="1">
          <a:blip r:embed="rId12">
            <a:alphaModFix/>
          </a:blip>
          <a:srcRect b="0" l="0" r="4770" t="0"/>
          <a:stretch/>
        </p:blipFill>
        <p:spPr>
          <a:xfrm>
            <a:off x="7367650" y="1354200"/>
            <a:ext cx="1683676" cy="1257124"/>
          </a:xfrm>
          <a:prstGeom prst="rect">
            <a:avLst/>
          </a:prstGeom>
          <a:noFill/>
          <a:ln cap="flat" cmpd="sng" w="19050">
            <a:solidFill>
              <a:schemeClr val="accent2"/>
            </a:solidFill>
            <a:prstDash val="solid"/>
            <a:round/>
            <a:headEnd len="sm" w="sm" type="none"/>
            <a:tailEnd len="sm" w="sm" type="none"/>
          </a:ln>
        </p:spPr>
      </p:pic>
      <p:sp>
        <p:nvSpPr>
          <p:cNvPr id="311" name="Google Shape;311;g1bec17b0239_0_263"/>
          <p:cNvSpPr/>
          <p:nvPr/>
        </p:nvSpPr>
        <p:spPr>
          <a:xfrm>
            <a:off x="7492600" y="2459100"/>
            <a:ext cx="1430700" cy="400200"/>
          </a:xfrm>
          <a:prstGeom prst="roundRect">
            <a:avLst>
              <a:gd fmla="val 16667" name="adj"/>
            </a:avLst>
          </a:prstGeom>
          <a:solidFill>
            <a:srgbClr val="FF8022"/>
          </a:solidFill>
          <a:ln cap="flat" cmpd="sng" w="9525">
            <a:solidFill>
              <a:srgbClr val="FF802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lang="en-GB" sz="1300">
                <a:solidFill>
                  <a:srgbClr val="FFFFFF"/>
                </a:solidFill>
                <a:latin typeface="Lato"/>
                <a:ea typeface="Lato"/>
                <a:cs typeface="Lato"/>
                <a:sym typeface="Lato"/>
              </a:rPr>
              <a:t>Income insurance</a:t>
            </a:r>
            <a:endParaRPr b="1" i="0" sz="1300" u="none" cap="none" strike="noStrike">
              <a:solidFill>
                <a:srgbClr val="FFFFFF"/>
              </a:solidFill>
              <a:latin typeface="Lato"/>
              <a:ea typeface="Lato"/>
              <a:cs typeface="Lato"/>
              <a:sym typeface="Lato"/>
            </a:endParaRPr>
          </a:p>
        </p:txBody>
      </p:sp>
      <p:sp>
        <p:nvSpPr>
          <p:cNvPr id="312" name="Google Shape;312;g1bec17b0239_0_263"/>
          <p:cNvSpPr/>
          <p:nvPr/>
        </p:nvSpPr>
        <p:spPr>
          <a:xfrm>
            <a:off x="5663800" y="4287900"/>
            <a:ext cx="1430700" cy="400200"/>
          </a:xfrm>
          <a:prstGeom prst="roundRect">
            <a:avLst>
              <a:gd fmla="val 16667" name="adj"/>
            </a:avLst>
          </a:prstGeom>
          <a:solidFill>
            <a:srgbClr val="FF8022"/>
          </a:solidFill>
          <a:ln cap="flat" cmpd="sng" w="9525">
            <a:solidFill>
              <a:srgbClr val="FF802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lang="en-GB" sz="1300">
                <a:solidFill>
                  <a:srgbClr val="FFFFFF"/>
                </a:solidFill>
                <a:latin typeface="Lato"/>
                <a:ea typeface="Lato"/>
                <a:cs typeface="Lato"/>
                <a:sym typeface="Lato"/>
              </a:rPr>
              <a:t>Car insurance</a:t>
            </a:r>
            <a:endParaRPr b="1" i="0" sz="1300" u="none" cap="none" strike="noStrike">
              <a:solidFill>
                <a:srgbClr val="FFFFFF"/>
              </a:solidFill>
              <a:latin typeface="Lato"/>
              <a:ea typeface="Lato"/>
              <a:cs typeface="Lato"/>
              <a:sym typeface="Lato"/>
            </a:endParaRPr>
          </a:p>
        </p:txBody>
      </p:sp>
      <p:sp>
        <p:nvSpPr>
          <p:cNvPr id="313" name="Google Shape;313;g1bec17b0239_0_263"/>
          <p:cNvSpPr/>
          <p:nvPr/>
        </p:nvSpPr>
        <p:spPr>
          <a:xfrm>
            <a:off x="3835000" y="4287900"/>
            <a:ext cx="1430700" cy="400200"/>
          </a:xfrm>
          <a:prstGeom prst="roundRect">
            <a:avLst>
              <a:gd fmla="val 16667" name="adj"/>
            </a:avLst>
          </a:prstGeom>
          <a:solidFill>
            <a:srgbClr val="FF8022"/>
          </a:solidFill>
          <a:ln cap="flat" cmpd="sng" w="9525">
            <a:solidFill>
              <a:srgbClr val="FF802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lang="en-GB" sz="1300">
                <a:solidFill>
                  <a:srgbClr val="FFFFFF"/>
                </a:solidFill>
                <a:latin typeface="Lato"/>
                <a:ea typeface="Lato"/>
                <a:cs typeface="Lato"/>
                <a:sym typeface="Lato"/>
              </a:rPr>
              <a:t>Travel insurance</a:t>
            </a:r>
            <a:endParaRPr b="1" i="0" sz="1300" u="none" cap="none" strike="noStrike">
              <a:solidFill>
                <a:srgbClr val="FFFFFF"/>
              </a:solidFill>
              <a:latin typeface="Lato"/>
              <a:ea typeface="Lato"/>
              <a:cs typeface="Lato"/>
              <a:sym typeface="Lato"/>
            </a:endParaRPr>
          </a:p>
        </p:txBody>
      </p:sp>
      <p:sp>
        <p:nvSpPr>
          <p:cNvPr id="314" name="Google Shape;314;g1bec17b0239_0_263"/>
          <p:cNvSpPr/>
          <p:nvPr/>
        </p:nvSpPr>
        <p:spPr>
          <a:xfrm>
            <a:off x="2006200" y="4287900"/>
            <a:ext cx="1430700" cy="400200"/>
          </a:xfrm>
          <a:prstGeom prst="roundRect">
            <a:avLst>
              <a:gd fmla="val 16667" name="adj"/>
            </a:avLst>
          </a:prstGeom>
          <a:solidFill>
            <a:srgbClr val="FF8022"/>
          </a:solidFill>
          <a:ln cap="flat" cmpd="sng" w="9525">
            <a:solidFill>
              <a:srgbClr val="FF802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lang="en-GB" sz="1300">
                <a:solidFill>
                  <a:srgbClr val="FFFFFF"/>
                </a:solidFill>
                <a:latin typeface="Lato"/>
                <a:ea typeface="Lato"/>
                <a:cs typeface="Lato"/>
                <a:sym typeface="Lato"/>
              </a:rPr>
              <a:t>Life insurance</a:t>
            </a:r>
            <a:endParaRPr b="1" i="0" sz="1300" u="none" cap="none" strike="noStrike">
              <a:solidFill>
                <a:srgbClr val="FFFFFF"/>
              </a:solidFill>
              <a:latin typeface="Lato"/>
              <a:ea typeface="Lato"/>
              <a:cs typeface="Lato"/>
              <a:sym typeface="Lato"/>
            </a:endParaRPr>
          </a:p>
        </p:txBody>
      </p:sp>
      <p:sp>
        <p:nvSpPr>
          <p:cNvPr id="315" name="Google Shape;315;g1bec17b0239_0_263"/>
          <p:cNvSpPr/>
          <p:nvPr/>
        </p:nvSpPr>
        <p:spPr>
          <a:xfrm>
            <a:off x="253600" y="4287900"/>
            <a:ext cx="1430700" cy="400200"/>
          </a:xfrm>
          <a:prstGeom prst="roundRect">
            <a:avLst>
              <a:gd fmla="val 16667" name="adj"/>
            </a:avLst>
          </a:prstGeom>
          <a:solidFill>
            <a:srgbClr val="FF8022"/>
          </a:solidFill>
          <a:ln cap="flat" cmpd="sng" w="9525">
            <a:solidFill>
              <a:srgbClr val="FF802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lang="en-GB" sz="1300">
                <a:solidFill>
                  <a:srgbClr val="FFFFFF"/>
                </a:solidFill>
                <a:latin typeface="Lato"/>
                <a:ea typeface="Lato"/>
                <a:cs typeface="Lato"/>
                <a:sym typeface="Lato"/>
              </a:rPr>
              <a:t>Health insurance</a:t>
            </a:r>
            <a:endParaRPr b="1" i="0" sz="1300" u="none" cap="none" strike="noStrike">
              <a:solidFill>
                <a:srgbClr val="FFFFFF"/>
              </a:solidFill>
              <a:latin typeface="Lato"/>
              <a:ea typeface="Lato"/>
              <a:cs typeface="Lato"/>
              <a:sym typeface="Lato"/>
            </a:endParaRPr>
          </a:p>
        </p:txBody>
      </p:sp>
      <p:pic>
        <p:nvPicPr>
          <p:cNvPr id="316" name="Google Shape;316;g1bec17b0239_0_263"/>
          <p:cNvPicPr preferRelativeResize="0"/>
          <p:nvPr/>
        </p:nvPicPr>
        <p:blipFill>
          <a:blip r:embed="rId13">
            <a:alphaModFix/>
          </a:blip>
          <a:stretch>
            <a:fillRect/>
          </a:stretch>
        </p:blipFill>
        <p:spPr>
          <a:xfrm>
            <a:off x="0" y="1003325"/>
            <a:ext cx="9144002" cy="4140175"/>
          </a:xfrm>
          <a:prstGeom prst="rect">
            <a:avLst/>
          </a:prstGeom>
          <a:noFill/>
          <a:ln>
            <a:noFill/>
          </a:ln>
        </p:spPr>
      </p:pic>
      <p:sp>
        <p:nvSpPr>
          <p:cNvPr id="317" name="Google Shape;317;g1bec17b0239_0_263"/>
          <p:cNvSpPr/>
          <p:nvPr/>
        </p:nvSpPr>
        <p:spPr>
          <a:xfrm>
            <a:off x="643575" y="1885325"/>
            <a:ext cx="8143800" cy="1902300"/>
          </a:xfrm>
          <a:prstGeom prst="snip1Rect">
            <a:avLst>
              <a:gd fmla="val 16667" name="adj"/>
            </a:avLst>
          </a:prstGeom>
          <a:solidFill>
            <a:srgbClr val="EEF4FD"/>
          </a:solidFill>
          <a:ln cap="flat" cmpd="sng" w="19050">
            <a:solidFill>
              <a:srgbClr val="0543B3"/>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1300"/>
              <a:buFont typeface="Arial"/>
              <a:buNone/>
            </a:pPr>
            <a:r>
              <a:rPr b="1" lang="en-GB" sz="2700">
                <a:solidFill>
                  <a:srgbClr val="0543B3"/>
                </a:solidFill>
                <a:latin typeface="Lato"/>
                <a:ea typeface="Lato"/>
                <a:cs typeface="Lato"/>
                <a:sym typeface="Lato"/>
              </a:rPr>
              <a:t>Which of these types of </a:t>
            </a:r>
            <a:r>
              <a:rPr b="1" lang="en-GB" sz="2700">
                <a:solidFill>
                  <a:srgbClr val="0543B3"/>
                </a:solidFill>
                <a:latin typeface="Lato"/>
                <a:ea typeface="Lato"/>
                <a:cs typeface="Lato"/>
                <a:sym typeface="Lato"/>
              </a:rPr>
              <a:t>insurance, if any, do you think are legal or contractual* requirements?</a:t>
            </a:r>
            <a:endParaRPr b="1" i="0" sz="2700" u="none" cap="none" strike="noStrike">
              <a:solidFill>
                <a:srgbClr val="0543B3"/>
              </a:solidFill>
              <a:latin typeface="Lato"/>
              <a:ea typeface="Lato"/>
              <a:cs typeface="Lato"/>
              <a:sym typeface="Lato"/>
            </a:endParaRPr>
          </a:p>
        </p:txBody>
      </p:sp>
      <p:sp>
        <p:nvSpPr>
          <p:cNvPr id="318" name="Google Shape;318;g1bec17b0239_0_263"/>
          <p:cNvSpPr txBox="1"/>
          <p:nvPr/>
        </p:nvSpPr>
        <p:spPr>
          <a:xfrm>
            <a:off x="76750" y="4568150"/>
            <a:ext cx="89853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200">
                <a:solidFill>
                  <a:schemeClr val="accent1"/>
                </a:solidFill>
                <a:latin typeface="Lato"/>
                <a:ea typeface="Lato"/>
                <a:cs typeface="Lato"/>
                <a:sym typeface="Lato"/>
              </a:rPr>
              <a:t>*Contractual </a:t>
            </a:r>
            <a:r>
              <a:rPr lang="en-GB" sz="1200">
                <a:solidFill>
                  <a:schemeClr val="accent1"/>
                </a:solidFill>
                <a:latin typeface="Lato"/>
                <a:ea typeface="Lato"/>
                <a:cs typeface="Lato"/>
                <a:sym typeface="Lato"/>
              </a:rPr>
              <a:t>requirements</a:t>
            </a:r>
            <a:r>
              <a:rPr lang="en-GB" sz="1200">
                <a:solidFill>
                  <a:schemeClr val="accent1"/>
                </a:solidFill>
                <a:latin typeface="Lato"/>
                <a:ea typeface="Lato"/>
                <a:cs typeface="Lato"/>
                <a:sym typeface="Lato"/>
              </a:rPr>
              <a:t> are pat of an agreement with a </a:t>
            </a:r>
            <a:r>
              <a:rPr lang="en-GB" sz="1200">
                <a:solidFill>
                  <a:schemeClr val="accent1"/>
                </a:solidFill>
                <a:latin typeface="Lato"/>
                <a:ea typeface="Lato"/>
                <a:cs typeface="Lato"/>
                <a:sym typeface="Lato"/>
              </a:rPr>
              <a:t>company vs a law</a:t>
            </a:r>
            <a:r>
              <a:rPr lang="en-GB" sz="1200">
                <a:solidFill>
                  <a:schemeClr val="accent1"/>
                </a:solidFill>
                <a:latin typeface="Lato"/>
                <a:ea typeface="Lato"/>
                <a:cs typeface="Lato"/>
                <a:sym typeface="Lato"/>
              </a:rPr>
              <a:t>. Nevertheless, failing to follow a contractual requirement can lead to </a:t>
            </a:r>
            <a:r>
              <a:rPr lang="en-GB" sz="1200">
                <a:solidFill>
                  <a:schemeClr val="accent1"/>
                </a:solidFill>
                <a:latin typeface="Lato"/>
                <a:ea typeface="Lato"/>
                <a:cs typeface="Lato"/>
                <a:sym typeface="Lato"/>
              </a:rPr>
              <a:t>serious</a:t>
            </a:r>
            <a:r>
              <a:rPr lang="en-GB" sz="1200">
                <a:solidFill>
                  <a:schemeClr val="accent1"/>
                </a:solidFill>
                <a:latin typeface="Lato"/>
                <a:ea typeface="Lato"/>
                <a:cs typeface="Lato"/>
                <a:sym typeface="Lato"/>
              </a:rPr>
              <a:t> penalties.  </a:t>
            </a:r>
            <a:endParaRPr sz="1200">
              <a:solidFill>
                <a:schemeClr val="accent1"/>
              </a:solidFill>
              <a:latin typeface="Lato"/>
              <a:ea typeface="Lato"/>
              <a:cs typeface="Lato"/>
              <a:sym typeface="Lato"/>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 name="Shape 322"/>
        <p:cNvGrpSpPr/>
        <p:nvPr/>
      </p:nvGrpSpPr>
      <p:grpSpPr>
        <a:xfrm>
          <a:off x="0" y="0"/>
          <a:ext cx="0" cy="0"/>
          <a:chOff x="0" y="0"/>
          <a:chExt cx="0" cy="0"/>
        </a:xfrm>
      </p:grpSpPr>
      <p:sp>
        <p:nvSpPr>
          <p:cNvPr id="323" name="Google Shape;323;g1bec17b0239_0_290"/>
          <p:cNvSpPr/>
          <p:nvPr/>
        </p:nvSpPr>
        <p:spPr>
          <a:xfrm>
            <a:off x="7784125" y="4529325"/>
            <a:ext cx="1308900" cy="781200"/>
          </a:xfrm>
          <a:prstGeom prst="roundRect">
            <a:avLst>
              <a:gd fmla="val 16667" name="adj"/>
            </a:avLst>
          </a:pr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g1bec17b0239_0_290"/>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Clr>
                <a:srgbClr val="000000"/>
              </a:buClr>
              <a:buSzPts val="1000"/>
              <a:buFont typeface="Arial"/>
              <a:buNone/>
            </a:pPr>
            <a:fld id="{00000000-1234-1234-1234-123412341234}" type="slidenum">
              <a:rPr lang="en-GB"/>
              <a:t>‹#›</a:t>
            </a:fld>
            <a:endParaRPr/>
          </a:p>
        </p:txBody>
      </p:sp>
      <p:sp>
        <p:nvSpPr>
          <p:cNvPr id="325" name="Google Shape;325;g1bec17b0239_0_290"/>
          <p:cNvSpPr txBox="1"/>
          <p:nvPr/>
        </p:nvSpPr>
        <p:spPr>
          <a:xfrm>
            <a:off x="489224" y="399800"/>
            <a:ext cx="7429800" cy="7812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3600"/>
              <a:buFont typeface="Arial"/>
              <a:buNone/>
            </a:pPr>
            <a:r>
              <a:rPr b="1" lang="en-GB" sz="2900">
                <a:solidFill>
                  <a:srgbClr val="FF8022"/>
                </a:solidFill>
                <a:latin typeface="Lato"/>
                <a:ea typeface="Lato"/>
                <a:cs typeface="Lato"/>
                <a:sym typeface="Lato"/>
              </a:rPr>
              <a:t>Types of i</a:t>
            </a:r>
            <a:r>
              <a:rPr b="1" i="0" lang="en-GB" sz="2900" u="none" cap="none" strike="noStrike">
                <a:solidFill>
                  <a:srgbClr val="FF8022"/>
                </a:solidFill>
                <a:latin typeface="Lato"/>
                <a:ea typeface="Lato"/>
                <a:cs typeface="Lato"/>
                <a:sym typeface="Lato"/>
              </a:rPr>
              <a:t>n</a:t>
            </a:r>
            <a:r>
              <a:rPr b="1" lang="en-GB" sz="2900">
                <a:solidFill>
                  <a:srgbClr val="FF8022"/>
                </a:solidFill>
                <a:latin typeface="Lato"/>
                <a:ea typeface="Lato"/>
                <a:cs typeface="Lato"/>
                <a:sym typeface="Lato"/>
              </a:rPr>
              <a:t>surance</a:t>
            </a:r>
            <a:endParaRPr b="1" i="0" sz="2900" u="none" cap="none" strike="noStrike">
              <a:solidFill>
                <a:srgbClr val="FF8022"/>
              </a:solidFill>
              <a:latin typeface="Lato"/>
              <a:ea typeface="Lato"/>
              <a:cs typeface="Lato"/>
              <a:sym typeface="Lato"/>
            </a:endParaRPr>
          </a:p>
          <a:p>
            <a:pPr indent="0" lvl="0" marL="0" marR="0" rtl="0" algn="l">
              <a:lnSpc>
                <a:spcPct val="115000"/>
              </a:lnSpc>
              <a:spcBef>
                <a:spcPts val="0"/>
              </a:spcBef>
              <a:spcAft>
                <a:spcPts val="0"/>
              </a:spcAft>
              <a:buClr>
                <a:srgbClr val="000000"/>
              </a:buClr>
              <a:buSzPts val="3600"/>
              <a:buFont typeface="Arial"/>
              <a:buNone/>
            </a:pPr>
            <a:r>
              <a:t/>
            </a:r>
            <a:endParaRPr b="0" i="0" sz="2700" u="none" cap="none" strike="noStrike">
              <a:solidFill>
                <a:srgbClr val="FF8022"/>
              </a:solidFill>
              <a:latin typeface="Lato"/>
              <a:ea typeface="Lato"/>
              <a:cs typeface="Lato"/>
              <a:sym typeface="Lato"/>
            </a:endParaRPr>
          </a:p>
        </p:txBody>
      </p:sp>
      <p:sp>
        <p:nvSpPr>
          <p:cNvPr id="326" name="Google Shape;326;g1bec17b0239_0_290"/>
          <p:cNvSpPr txBox="1"/>
          <p:nvPr/>
        </p:nvSpPr>
        <p:spPr>
          <a:xfrm>
            <a:off x="5738375" y="1314625"/>
            <a:ext cx="27816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27" name="Google Shape;327;g1bec17b0239_0_290"/>
          <p:cNvPicPr preferRelativeResize="0"/>
          <p:nvPr/>
        </p:nvPicPr>
        <p:blipFill rotWithShape="1">
          <a:blip r:embed="rId3">
            <a:alphaModFix/>
          </a:blip>
          <a:srcRect b="15528" l="0" r="13666" t="7328"/>
          <a:stretch/>
        </p:blipFill>
        <p:spPr>
          <a:xfrm>
            <a:off x="7318975" y="3557250"/>
            <a:ext cx="1768100" cy="1148101"/>
          </a:xfrm>
          <a:prstGeom prst="rect">
            <a:avLst/>
          </a:prstGeom>
          <a:noFill/>
          <a:ln cap="flat" cmpd="sng" w="19050">
            <a:solidFill>
              <a:schemeClr val="accent2"/>
            </a:solidFill>
            <a:prstDash val="solid"/>
            <a:round/>
            <a:headEnd len="sm" w="sm" type="none"/>
            <a:tailEnd len="sm" w="sm" type="none"/>
          </a:ln>
        </p:spPr>
      </p:pic>
      <p:pic>
        <p:nvPicPr>
          <p:cNvPr descr="Building house - bricks and project royalty free stock photo" id="328" name="Google Shape;328;g1bec17b0239_0_290" title="Building house - bricks and project royalty free stock photo"/>
          <p:cNvPicPr preferRelativeResize="0"/>
          <p:nvPr/>
        </p:nvPicPr>
        <p:blipFill rotWithShape="1">
          <a:blip r:embed="rId4">
            <a:alphaModFix/>
          </a:blip>
          <a:srcRect b="0" l="2390" r="49902" t="0"/>
          <a:stretch/>
        </p:blipFill>
        <p:spPr>
          <a:xfrm>
            <a:off x="64625" y="1314625"/>
            <a:ext cx="1683674" cy="1257125"/>
          </a:xfrm>
          <a:prstGeom prst="rect">
            <a:avLst/>
          </a:prstGeom>
          <a:noFill/>
          <a:ln cap="flat" cmpd="sng" w="19050">
            <a:solidFill>
              <a:schemeClr val="accent2"/>
            </a:solidFill>
            <a:prstDash val="solid"/>
            <a:round/>
            <a:headEnd len="sm" w="sm" type="none"/>
            <a:tailEnd len="sm" w="sm" type="none"/>
          </a:ln>
        </p:spPr>
      </p:pic>
      <p:pic>
        <p:nvPicPr>
          <p:cNvPr descr="Let's Take Care of Our Loved Pets stock photography" id="329" name="Google Shape;329;g1bec17b0239_0_290" title="Let's Take Care of Our Loved Pets stock photography"/>
          <p:cNvPicPr preferRelativeResize="0"/>
          <p:nvPr/>
        </p:nvPicPr>
        <p:blipFill rotWithShape="1">
          <a:blip r:embed="rId5">
            <a:alphaModFix/>
          </a:blip>
          <a:srcRect b="15775" l="0" r="13427" t="0"/>
          <a:stretch/>
        </p:blipFill>
        <p:spPr>
          <a:xfrm>
            <a:off x="1831850" y="1369138"/>
            <a:ext cx="1768100" cy="1148101"/>
          </a:xfrm>
          <a:prstGeom prst="rect">
            <a:avLst/>
          </a:prstGeom>
          <a:noFill/>
          <a:ln cap="flat" cmpd="sng" w="19050">
            <a:solidFill>
              <a:schemeClr val="accent2"/>
            </a:solidFill>
            <a:prstDash val="solid"/>
            <a:round/>
            <a:headEnd len="sm" w="sm" type="none"/>
            <a:tailEnd len="sm" w="sm" type="none"/>
          </a:ln>
        </p:spPr>
      </p:pic>
      <p:pic>
        <p:nvPicPr>
          <p:cNvPr descr="Protect your home - insurance concept royalty free stock images" id="330" name="Google Shape;330;g1bec17b0239_0_290" title="Protect your home - insurance concept royalty free stock images"/>
          <p:cNvPicPr preferRelativeResize="0"/>
          <p:nvPr/>
        </p:nvPicPr>
        <p:blipFill rotWithShape="1">
          <a:blip r:embed="rId6">
            <a:alphaModFix/>
          </a:blip>
          <a:srcRect b="22357" l="5631" r="10819" t="26735"/>
          <a:stretch/>
        </p:blipFill>
        <p:spPr>
          <a:xfrm>
            <a:off x="3685350" y="1386575"/>
            <a:ext cx="1768100" cy="1148099"/>
          </a:xfrm>
          <a:prstGeom prst="rect">
            <a:avLst/>
          </a:prstGeom>
          <a:noFill/>
          <a:ln cap="flat" cmpd="sng" w="19050">
            <a:solidFill>
              <a:schemeClr val="accent2"/>
            </a:solidFill>
            <a:prstDash val="solid"/>
            <a:round/>
            <a:headEnd len="sm" w="sm" type="none"/>
            <a:tailEnd len="sm" w="sm" type="none"/>
          </a:ln>
        </p:spPr>
      </p:pic>
      <p:pic>
        <p:nvPicPr>
          <p:cNvPr id="331" name="Google Shape;331;g1bec17b0239_0_290"/>
          <p:cNvPicPr preferRelativeResize="0"/>
          <p:nvPr/>
        </p:nvPicPr>
        <p:blipFill rotWithShape="1">
          <a:blip r:embed="rId7">
            <a:alphaModFix/>
          </a:blip>
          <a:srcRect b="0" l="9897" r="13373" t="0"/>
          <a:stretch/>
        </p:blipFill>
        <p:spPr>
          <a:xfrm>
            <a:off x="5544375" y="1333825"/>
            <a:ext cx="1683676" cy="1257124"/>
          </a:xfrm>
          <a:prstGeom prst="rect">
            <a:avLst/>
          </a:prstGeom>
          <a:noFill/>
          <a:ln cap="flat" cmpd="sng" w="19050">
            <a:solidFill>
              <a:schemeClr val="accent2"/>
            </a:solidFill>
            <a:prstDash val="solid"/>
            <a:round/>
            <a:headEnd len="sm" w="sm" type="none"/>
            <a:tailEnd len="sm" w="sm" type="none"/>
          </a:ln>
        </p:spPr>
      </p:pic>
      <p:pic>
        <p:nvPicPr>
          <p:cNvPr id="332" name="Google Shape;332;g1bec17b0239_0_290"/>
          <p:cNvPicPr preferRelativeResize="0"/>
          <p:nvPr/>
        </p:nvPicPr>
        <p:blipFill rotWithShape="1">
          <a:blip r:embed="rId8">
            <a:alphaModFix/>
          </a:blip>
          <a:srcRect b="0" l="4770" r="0" t="0"/>
          <a:stretch/>
        </p:blipFill>
        <p:spPr>
          <a:xfrm>
            <a:off x="81175" y="3528525"/>
            <a:ext cx="1683676" cy="1197900"/>
          </a:xfrm>
          <a:prstGeom prst="rect">
            <a:avLst/>
          </a:prstGeom>
          <a:noFill/>
          <a:ln cap="flat" cmpd="sng" w="19050">
            <a:solidFill>
              <a:schemeClr val="accent2"/>
            </a:solidFill>
            <a:prstDash val="solid"/>
            <a:round/>
            <a:headEnd len="sm" w="sm" type="none"/>
            <a:tailEnd len="sm" w="sm" type="none"/>
          </a:ln>
        </p:spPr>
      </p:pic>
      <p:pic>
        <p:nvPicPr>
          <p:cNvPr id="333" name="Google Shape;333;g1bec17b0239_0_290"/>
          <p:cNvPicPr preferRelativeResize="0"/>
          <p:nvPr/>
        </p:nvPicPr>
        <p:blipFill>
          <a:blip r:embed="rId9">
            <a:alphaModFix/>
          </a:blip>
          <a:stretch>
            <a:fillRect/>
          </a:stretch>
        </p:blipFill>
        <p:spPr>
          <a:xfrm>
            <a:off x="1825551" y="3528525"/>
            <a:ext cx="1768100" cy="1180207"/>
          </a:xfrm>
          <a:prstGeom prst="rect">
            <a:avLst/>
          </a:prstGeom>
          <a:noFill/>
          <a:ln cap="flat" cmpd="sng" w="19050">
            <a:solidFill>
              <a:schemeClr val="accent2"/>
            </a:solidFill>
            <a:prstDash val="solid"/>
            <a:round/>
            <a:headEnd len="sm" w="sm" type="none"/>
            <a:tailEnd len="sm" w="sm" type="none"/>
          </a:ln>
        </p:spPr>
      </p:pic>
      <p:pic>
        <p:nvPicPr>
          <p:cNvPr id="334" name="Google Shape;334;g1bec17b0239_0_290"/>
          <p:cNvPicPr preferRelativeResize="0"/>
          <p:nvPr/>
        </p:nvPicPr>
        <p:blipFill rotWithShape="1">
          <a:blip r:embed="rId10">
            <a:alphaModFix/>
          </a:blip>
          <a:srcRect b="20804" l="17552" r="0" t="0"/>
          <a:stretch/>
        </p:blipFill>
        <p:spPr>
          <a:xfrm>
            <a:off x="3671725" y="3528525"/>
            <a:ext cx="1768100" cy="1131582"/>
          </a:xfrm>
          <a:prstGeom prst="rect">
            <a:avLst/>
          </a:prstGeom>
          <a:noFill/>
          <a:ln cap="flat" cmpd="sng" w="19050">
            <a:solidFill>
              <a:schemeClr val="accent2"/>
            </a:solidFill>
            <a:prstDash val="solid"/>
            <a:round/>
            <a:headEnd len="sm" w="sm" type="none"/>
            <a:tailEnd len="sm" w="sm" type="none"/>
          </a:ln>
        </p:spPr>
      </p:pic>
      <p:pic>
        <p:nvPicPr>
          <p:cNvPr descr="Red car isolated stock photos" id="335" name="Google Shape;335;g1bec17b0239_0_290" title="Red car isolated stock photos"/>
          <p:cNvPicPr preferRelativeResize="0"/>
          <p:nvPr/>
        </p:nvPicPr>
        <p:blipFill rotWithShape="1">
          <a:blip r:embed="rId11">
            <a:alphaModFix/>
          </a:blip>
          <a:srcRect b="0" l="0" r="0" t="7697"/>
          <a:stretch/>
        </p:blipFill>
        <p:spPr>
          <a:xfrm>
            <a:off x="5517900" y="3552837"/>
            <a:ext cx="1683675" cy="1131575"/>
          </a:xfrm>
          <a:prstGeom prst="rect">
            <a:avLst/>
          </a:prstGeom>
          <a:noFill/>
          <a:ln cap="flat" cmpd="sng" w="19050">
            <a:solidFill>
              <a:schemeClr val="accent2"/>
            </a:solidFill>
            <a:prstDash val="solid"/>
            <a:round/>
            <a:headEnd len="sm" w="sm" type="none"/>
            <a:tailEnd len="sm" w="sm" type="none"/>
          </a:ln>
        </p:spPr>
      </p:pic>
      <p:sp>
        <p:nvSpPr>
          <p:cNvPr id="336" name="Google Shape;336;g1bec17b0239_0_290"/>
          <p:cNvSpPr/>
          <p:nvPr/>
        </p:nvSpPr>
        <p:spPr>
          <a:xfrm>
            <a:off x="228175" y="2117725"/>
            <a:ext cx="1430700" cy="1257000"/>
          </a:xfrm>
          <a:prstGeom prst="roundRect">
            <a:avLst>
              <a:gd fmla="val 16667" name="adj"/>
            </a:avLst>
          </a:prstGeom>
          <a:solidFill>
            <a:srgbClr val="00A500"/>
          </a:solidFill>
          <a:ln cap="flat" cmpd="sng" w="9525">
            <a:solidFill>
              <a:srgbClr val="FF802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lang="en-GB" sz="1200">
                <a:solidFill>
                  <a:srgbClr val="FFFFFF"/>
                </a:solidFill>
                <a:latin typeface="Lato"/>
                <a:ea typeface="Lato"/>
                <a:cs typeface="Lato"/>
                <a:sym typeface="Lato"/>
              </a:rPr>
              <a:t>Building insurance if a person has </a:t>
            </a:r>
            <a:r>
              <a:rPr b="1" lang="en-GB" sz="1200">
                <a:solidFill>
                  <a:srgbClr val="FFFFFF"/>
                </a:solidFill>
                <a:latin typeface="Lato"/>
                <a:ea typeface="Lato"/>
                <a:cs typeface="Lato"/>
                <a:sym typeface="Lato"/>
                <a:extLst>
                  <a:ext uri="http://customooxmlschemas.google.com/">
                    <go:slidesCustomData xmlns:go="http://customooxmlschemas.google.com/" textRoundtripDataId="0"/>
                  </a:ext>
                </a:extLst>
              </a:rPr>
              <a:t>a</a:t>
            </a:r>
            <a:r>
              <a:rPr b="1" lang="en-GB" sz="1200">
                <a:solidFill>
                  <a:srgbClr val="FFFFFF"/>
                </a:solidFill>
                <a:latin typeface="Lato"/>
                <a:ea typeface="Lato"/>
                <a:cs typeface="Lato"/>
                <a:sym typeface="Lato"/>
              </a:rPr>
              <a:t> mortgage</a:t>
            </a:r>
            <a:endParaRPr b="1" sz="1200">
              <a:solidFill>
                <a:srgbClr val="FFFFFF"/>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400"/>
              <a:buFont typeface="Arial"/>
              <a:buNone/>
            </a:pPr>
            <a:r>
              <a:rPr b="1" i="1" lang="en-GB" sz="1200">
                <a:solidFill>
                  <a:srgbClr val="FFFFFF"/>
                </a:solidFill>
                <a:latin typeface="Lato"/>
                <a:ea typeface="Lato"/>
                <a:cs typeface="Lato"/>
                <a:sym typeface="Lato"/>
              </a:rPr>
              <a:t>Contractual requirement vs legal</a:t>
            </a:r>
            <a:r>
              <a:rPr b="1" lang="en-GB" sz="1200">
                <a:solidFill>
                  <a:srgbClr val="FFFFFF"/>
                </a:solidFill>
                <a:latin typeface="Lato"/>
                <a:ea typeface="Lato"/>
                <a:cs typeface="Lato"/>
                <a:sym typeface="Lato"/>
              </a:rPr>
              <a:t> </a:t>
            </a:r>
            <a:endParaRPr b="1" i="0" sz="1200" u="none" cap="none" strike="noStrike">
              <a:solidFill>
                <a:srgbClr val="FFFFFF"/>
              </a:solidFill>
              <a:latin typeface="Lato"/>
              <a:ea typeface="Lato"/>
              <a:cs typeface="Lato"/>
              <a:sym typeface="Lato"/>
            </a:endParaRPr>
          </a:p>
        </p:txBody>
      </p:sp>
      <p:sp>
        <p:nvSpPr>
          <p:cNvPr id="337" name="Google Shape;337;g1bec17b0239_0_290"/>
          <p:cNvSpPr/>
          <p:nvPr/>
        </p:nvSpPr>
        <p:spPr>
          <a:xfrm>
            <a:off x="2001475" y="2459100"/>
            <a:ext cx="1430700" cy="400200"/>
          </a:xfrm>
          <a:prstGeom prst="roundRect">
            <a:avLst>
              <a:gd fmla="val 16667" name="adj"/>
            </a:avLst>
          </a:prstGeom>
          <a:solidFill>
            <a:srgbClr val="FF8022"/>
          </a:solidFill>
          <a:ln cap="flat" cmpd="sng" w="9525">
            <a:solidFill>
              <a:srgbClr val="FF802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lang="en-GB">
                <a:solidFill>
                  <a:srgbClr val="FFFFFF"/>
                </a:solidFill>
                <a:latin typeface="Lato"/>
                <a:ea typeface="Lato"/>
                <a:cs typeface="Lato"/>
                <a:sym typeface="Lato"/>
              </a:rPr>
              <a:t>Pet insurance</a:t>
            </a:r>
            <a:endParaRPr b="1" i="0" sz="1400" u="none" cap="none" strike="noStrike">
              <a:solidFill>
                <a:srgbClr val="FFFFFF"/>
              </a:solidFill>
              <a:latin typeface="Lato"/>
              <a:ea typeface="Lato"/>
              <a:cs typeface="Lato"/>
              <a:sym typeface="Lato"/>
            </a:endParaRPr>
          </a:p>
        </p:txBody>
      </p:sp>
      <p:sp>
        <p:nvSpPr>
          <p:cNvPr id="338" name="Google Shape;338;g1bec17b0239_0_290"/>
          <p:cNvSpPr/>
          <p:nvPr/>
        </p:nvSpPr>
        <p:spPr>
          <a:xfrm>
            <a:off x="3849125" y="2450500"/>
            <a:ext cx="1430700" cy="400200"/>
          </a:xfrm>
          <a:prstGeom prst="roundRect">
            <a:avLst>
              <a:gd fmla="val 16667" name="adj"/>
            </a:avLst>
          </a:prstGeom>
          <a:solidFill>
            <a:srgbClr val="FF8022"/>
          </a:solidFill>
          <a:ln cap="flat" cmpd="sng" w="9525">
            <a:solidFill>
              <a:srgbClr val="FF802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lang="en-GB" sz="1300">
                <a:solidFill>
                  <a:srgbClr val="FFFFFF"/>
                </a:solidFill>
                <a:latin typeface="Lato"/>
                <a:ea typeface="Lato"/>
                <a:cs typeface="Lato"/>
                <a:sym typeface="Lato"/>
              </a:rPr>
              <a:t>Home contents insurance</a:t>
            </a:r>
            <a:endParaRPr b="1" i="0" sz="1300" u="none" cap="none" strike="noStrike">
              <a:solidFill>
                <a:srgbClr val="FFFFFF"/>
              </a:solidFill>
              <a:latin typeface="Lato"/>
              <a:ea typeface="Lato"/>
              <a:cs typeface="Lato"/>
              <a:sym typeface="Lato"/>
            </a:endParaRPr>
          </a:p>
        </p:txBody>
      </p:sp>
      <p:sp>
        <p:nvSpPr>
          <p:cNvPr id="339" name="Google Shape;339;g1bec17b0239_0_290"/>
          <p:cNvSpPr/>
          <p:nvPr/>
        </p:nvSpPr>
        <p:spPr>
          <a:xfrm>
            <a:off x="5677925" y="2450500"/>
            <a:ext cx="1430700" cy="400200"/>
          </a:xfrm>
          <a:prstGeom prst="roundRect">
            <a:avLst>
              <a:gd fmla="val 16667" name="adj"/>
            </a:avLst>
          </a:prstGeom>
          <a:solidFill>
            <a:srgbClr val="FF8022"/>
          </a:solidFill>
          <a:ln cap="flat" cmpd="sng" w="9525">
            <a:solidFill>
              <a:srgbClr val="FF802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lang="en-GB" sz="1300">
                <a:solidFill>
                  <a:srgbClr val="FFFFFF"/>
                </a:solidFill>
                <a:latin typeface="Lato"/>
                <a:ea typeface="Lato"/>
                <a:cs typeface="Lato"/>
                <a:sym typeface="Lato"/>
              </a:rPr>
              <a:t>Mobile phone insurance</a:t>
            </a:r>
            <a:endParaRPr b="1" i="0" sz="1300" u="none" cap="none" strike="noStrike">
              <a:solidFill>
                <a:srgbClr val="FFFFFF"/>
              </a:solidFill>
              <a:latin typeface="Lato"/>
              <a:ea typeface="Lato"/>
              <a:cs typeface="Lato"/>
              <a:sym typeface="Lato"/>
            </a:endParaRPr>
          </a:p>
        </p:txBody>
      </p:sp>
      <p:sp>
        <p:nvSpPr>
          <p:cNvPr id="340" name="Google Shape;340;g1bec17b0239_0_290"/>
          <p:cNvSpPr/>
          <p:nvPr/>
        </p:nvSpPr>
        <p:spPr>
          <a:xfrm>
            <a:off x="7492600" y="4294600"/>
            <a:ext cx="1430700" cy="781200"/>
          </a:xfrm>
          <a:prstGeom prst="roundRect">
            <a:avLst>
              <a:gd fmla="val 16667" name="adj"/>
            </a:avLst>
          </a:prstGeom>
          <a:solidFill>
            <a:srgbClr val="00A500"/>
          </a:solidFill>
          <a:ln cap="flat" cmpd="sng" w="9525">
            <a:solidFill>
              <a:srgbClr val="FF802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1" sz="1300">
              <a:solidFill>
                <a:srgbClr val="FFFFFF"/>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400"/>
              <a:buFont typeface="Arial"/>
              <a:buNone/>
            </a:pPr>
            <a:r>
              <a:rPr b="1" lang="en-GB" sz="1300">
                <a:solidFill>
                  <a:srgbClr val="FFFFFF"/>
                </a:solidFill>
                <a:latin typeface="Lato"/>
                <a:ea typeface="Lato"/>
                <a:cs typeface="Lato"/>
                <a:sym typeface="Lato"/>
              </a:rPr>
              <a:t>Third party </a:t>
            </a:r>
            <a:endParaRPr b="1" sz="1300">
              <a:solidFill>
                <a:srgbClr val="FFFFFF"/>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400"/>
              <a:buFont typeface="Arial"/>
              <a:buNone/>
            </a:pPr>
            <a:r>
              <a:rPr b="1" lang="en-GB" sz="1300">
                <a:solidFill>
                  <a:srgbClr val="FFFFFF"/>
                </a:solidFill>
                <a:latin typeface="Lato"/>
                <a:ea typeface="Lato"/>
                <a:cs typeface="Lato"/>
                <a:sym typeface="Lato"/>
              </a:rPr>
              <a:t>car insurance</a:t>
            </a:r>
            <a:endParaRPr b="1" sz="1300">
              <a:solidFill>
                <a:srgbClr val="FFFFFF"/>
              </a:solidFill>
              <a:latin typeface="Lato"/>
              <a:ea typeface="Lato"/>
              <a:cs typeface="Lato"/>
              <a:sym typeface="Lato"/>
            </a:endParaRPr>
          </a:p>
          <a:p>
            <a:pPr indent="0" lvl="0" marL="0" rtl="0" algn="ctr">
              <a:spcBef>
                <a:spcPts val="0"/>
              </a:spcBef>
              <a:spcAft>
                <a:spcPts val="0"/>
              </a:spcAft>
              <a:buClr>
                <a:srgbClr val="000000"/>
              </a:buClr>
              <a:buSzPts val="1400"/>
              <a:buFont typeface="Arial"/>
              <a:buNone/>
            </a:pPr>
            <a:r>
              <a:rPr b="1" i="1" lang="en-GB" sz="1300">
                <a:solidFill>
                  <a:schemeClr val="lt1"/>
                </a:solidFill>
                <a:latin typeface="Lato"/>
                <a:ea typeface="Lato"/>
                <a:cs typeface="Lato"/>
                <a:sym typeface="Lato"/>
              </a:rPr>
              <a:t>Legal requirement</a:t>
            </a:r>
            <a:endParaRPr b="1" i="1" sz="1300">
              <a:solidFill>
                <a:schemeClr val="lt1"/>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400"/>
              <a:buFont typeface="Arial"/>
              <a:buNone/>
            </a:pPr>
            <a:r>
              <a:t/>
            </a:r>
            <a:endParaRPr b="1" sz="1300">
              <a:solidFill>
                <a:srgbClr val="FFFFFF"/>
              </a:solidFill>
              <a:latin typeface="Lato"/>
              <a:ea typeface="Lato"/>
              <a:cs typeface="Lato"/>
              <a:sym typeface="Lato"/>
            </a:endParaRPr>
          </a:p>
        </p:txBody>
      </p:sp>
      <p:pic>
        <p:nvPicPr>
          <p:cNvPr id="341" name="Google Shape;341;g1bec17b0239_0_290"/>
          <p:cNvPicPr preferRelativeResize="0"/>
          <p:nvPr/>
        </p:nvPicPr>
        <p:blipFill rotWithShape="1">
          <a:blip r:embed="rId12">
            <a:alphaModFix/>
          </a:blip>
          <a:srcRect b="0" l="0" r="4770" t="0"/>
          <a:stretch/>
        </p:blipFill>
        <p:spPr>
          <a:xfrm>
            <a:off x="7367650" y="1354200"/>
            <a:ext cx="1683676" cy="1257124"/>
          </a:xfrm>
          <a:prstGeom prst="rect">
            <a:avLst/>
          </a:prstGeom>
          <a:noFill/>
          <a:ln cap="flat" cmpd="sng" w="19050">
            <a:solidFill>
              <a:schemeClr val="accent2"/>
            </a:solidFill>
            <a:prstDash val="solid"/>
            <a:round/>
            <a:headEnd len="sm" w="sm" type="none"/>
            <a:tailEnd len="sm" w="sm" type="none"/>
          </a:ln>
        </p:spPr>
      </p:pic>
      <p:sp>
        <p:nvSpPr>
          <p:cNvPr id="342" name="Google Shape;342;g1bec17b0239_0_290"/>
          <p:cNvSpPr/>
          <p:nvPr/>
        </p:nvSpPr>
        <p:spPr>
          <a:xfrm>
            <a:off x="7492600" y="2459100"/>
            <a:ext cx="1430700" cy="400200"/>
          </a:xfrm>
          <a:prstGeom prst="roundRect">
            <a:avLst>
              <a:gd fmla="val 16667" name="adj"/>
            </a:avLst>
          </a:prstGeom>
          <a:solidFill>
            <a:srgbClr val="FF8022"/>
          </a:solidFill>
          <a:ln cap="flat" cmpd="sng" w="9525">
            <a:solidFill>
              <a:srgbClr val="FF802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lang="en-GB" sz="1300">
                <a:solidFill>
                  <a:srgbClr val="FFFFFF"/>
                </a:solidFill>
                <a:latin typeface="Lato"/>
                <a:ea typeface="Lato"/>
                <a:cs typeface="Lato"/>
                <a:sym typeface="Lato"/>
              </a:rPr>
              <a:t>Income insurance</a:t>
            </a:r>
            <a:endParaRPr b="1" i="0" sz="1300" u="none" cap="none" strike="noStrike">
              <a:solidFill>
                <a:srgbClr val="FFFFFF"/>
              </a:solidFill>
              <a:latin typeface="Lato"/>
              <a:ea typeface="Lato"/>
              <a:cs typeface="Lato"/>
              <a:sym typeface="Lato"/>
            </a:endParaRPr>
          </a:p>
        </p:txBody>
      </p:sp>
      <p:sp>
        <p:nvSpPr>
          <p:cNvPr id="343" name="Google Shape;343;g1bec17b0239_0_290"/>
          <p:cNvSpPr/>
          <p:nvPr/>
        </p:nvSpPr>
        <p:spPr>
          <a:xfrm>
            <a:off x="5663800" y="4457700"/>
            <a:ext cx="1430700" cy="618000"/>
          </a:xfrm>
          <a:prstGeom prst="roundRect">
            <a:avLst>
              <a:gd fmla="val 16667" name="adj"/>
            </a:avLst>
          </a:prstGeom>
          <a:solidFill>
            <a:srgbClr val="00A500"/>
          </a:solidFill>
          <a:ln cap="flat" cmpd="sng" w="9525">
            <a:solidFill>
              <a:srgbClr val="FF802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lang="en-GB" sz="1300">
                <a:solidFill>
                  <a:srgbClr val="FFFFFF"/>
                </a:solidFill>
                <a:latin typeface="Lato"/>
                <a:ea typeface="Lato"/>
                <a:cs typeface="Lato"/>
                <a:sym typeface="Lato"/>
              </a:rPr>
              <a:t>Car insurance</a:t>
            </a:r>
            <a:endParaRPr b="1" sz="1300">
              <a:solidFill>
                <a:srgbClr val="FFFFFF"/>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400"/>
              <a:buFont typeface="Arial"/>
              <a:buNone/>
            </a:pPr>
            <a:r>
              <a:rPr b="1" i="1" lang="en-GB" sz="1300">
                <a:solidFill>
                  <a:srgbClr val="FFFFFF"/>
                </a:solidFill>
                <a:latin typeface="Lato"/>
                <a:ea typeface="Lato"/>
                <a:cs typeface="Lato"/>
                <a:sym typeface="Lato"/>
              </a:rPr>
              <a:t>Legal requirement</a:t>
            </a:r>
            <a:endParaRPr b="1" i="1" sz="1300">
              <a:solidFill>
                <a:srgbClr val="FFFFFF"/>
              </a:solidFill>
              <a:latin typeface="Lato"/>
              <a:ea typeface="Lato"/>
              <a:cs typeface="Lato"/>
              <a:sym typeface="Lato"/>
            </a:endParaRPr>
          </a:p>
        </p:txBody>
      </p:sp>
      <p:sp>
        <p:nvSpPr>
          <p:cNvPr id="344" name="Google Shape;344;g1bec17b0239_0_290"/>
          <p:cNvSpPr/>
          <p:nvPr/>
        </p:nvSpPr>
        <p:spPr>
          <a:xfrm>
            <a:off x="3835000" y="4592700"/>
            <a:ext cx="1430700" cy="400200"/>
          </a:xfrm>
          <a:prstGeom prst="roundRect">
            <a:avLst>
              <a:gd fmla="val 16667" name="adj"/>
            </a:avLst>
          </a:prstGeom>
          <a:solidFill>
            <a:srgbClr val="FF8022"/>
          </a:solidFill>
          <a:ln cap="flat" cmpd="sng" w="9525">
            <a:solidFill>
              <a:srgbClr val="FF802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lang="en-GB" sz="1300">
                <a:solidFill>
                  <a:srgbClr val="FFFFFF"/>
                </a:solidFill>
                <a:latin typeface="Lato"/>
                <a:ea typeface="Lato"/>
                <a:cs typeface="Lato"/>
                <a:sym typeface="Lato"/>
              </a:rPr>
              <a:t>Travel insurance</a:t>
            </a:r>
            <a:endParaRPr b="1" i="0" sz="1300" u="none" cap="none" strike="noStrike">
              <a:solidFill>
                <a:srgbClr val="FFFFFF"/>
              </a:solidFill>
              <a:latin typeface="Lato"/>
              <a:ea typeface="Lato"/>
              <a:cs typeface="Lato"/>
              <a:sym typeface="Lato"/>
            </a:endParaRPr>
          </a:p>
        </p:txBody>
      </p:sp>
      <p:sp>
        <p:nvSpPr>
          <p:cNvPr id="345" name="Google Shape;345;g1bec17b0239_0_290"/>
          <p:cNvSpPr/>
          <p:nvPr/>
        </p:nvSpPr>
        <p:spPr>
          <a:xfrm>
            <a:off x="2006200" y="4592700"/>
            <a:ext cx="1430700" cy="400200"/>
          </a:xfrm>
          <a:prstGeom prst="roundRect">
            <a:avLst>
              <a:gd fmla="val 16667" name="adj"/>
            </a:avLst>
          </a:prstGeom>
          <a:solidFill>
            <a:srgbClr val="FF8022"/>
          </a:solidFill>
          <a:ln cap="flat" cmpd="sng" w="9525">
            <a:solidFill>
              <a:srgbClr val="FF802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lang="en-GB" sz="1300">
                <a:solidFill>
                  <a:srgbClr val="FFFFFF"/>
                </a:solidFill>
                <a:latin typeface="Lato"/>
                <a:ea typeface="Lato"/>
                <a:cs typeface="Lato"/>
                <a:sym typeface="Lato"/>
              </a:rPr>
              <a:t>Life insurance</a:t>
            </a:r>
            <a:endParaRPr b="1" i="0" sz="1300" u="none" cap="none" strike="noStrike">
              <a:solidFill>
                <a:srgbClr val="FFFFFF"/>
              </a:solidFill>
              <a:latin typeface="Lato"/>
              <a:ea typeface="Lato"/>
              <a:cs typeface="Lato"/>
              <a:sym typeface="Lato"/>
            </a:endParaRPr>
          </a:p>
        </p:txBody>
      </p:sp>
      <p:sp>
        <p:nvSpPr>
          <p:cNvPr id="346" name="Google Shape;346;g1bec17b0239_0_290"/>
          <p:cNvSpPr/>
          <p:nvPr/>
        </p:nvSpPr>
        <p:spPr>
          <a:xfrm>
            <a:off x="253600" y="4592700"/>
            <a:ext cx="1430700" cy="400200"/>
          </a:xfrm>
          <a:prstGeom prst="roundRect">
            <a:avLst>
              <a:gd fmla="val 16667" name="adj"/>
            </a:avLst>
          </a:prstGeom>
          <a:solidFill>
            <a:srgbClr val="FF8022"/>
          </a:solidFill>
          <a:ln cap="flat" cmpd="sng" w="9525">
            <a:solidFill>
              <a:srgbClr val="FF802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lang="en-GB" sz="1300">
                <a:solidFill>
                  <a:srgbClr val="FFFFFF"/>
                </a:solidFill>
                <a:latin typeface="Lato"/>
                <a:ea typeface="Lato"/>
                <a:cs typeface="Lato"/>
                <a:sym typeface="Lato"/>
              </a:rPr>
              <a:t>Health insurance</a:t>
            </a:r>
            <a:endParaRPr b="1" i="0" sz="1300" u="none" cap="none" strike="noStrike">
              <a:solidFill>
                <a:srgbClr val="FFFFFF"/>
              </a:solidFill>
              <a:latin typeface="Lato"/>
              <a:ea typeface="Lato"/>
              <a:cs typeface="Lato"/>
              <a:sym typeface="Lato"/>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0" name="Shape 350"/>
        <p:cNvGrpSpPr/>
        <p:nvPr/>
      </p:nvGrpSpPr>
      <p:grpSpPr>
        <a:xfrm>
          <a:off x="0" y="0"/>
          <a:ext cx="0" cy="0"/>
          <a:chOff x="0" y="0"/>
          <a:chExt cx="0" cy="0"/>
        </a:xfrm>
      </p:grpSpPr>
      <p:pic>
        <p:nvPicPr>
          <p:cNvPr id="351" name="Google Shape;351;g1c5e3994c12_0_97"/>
          <p:cNvPicPr preferRelativeResize="0"/>
          <p:nvPr/>
        </p:nvPicPr>
        <p:blipFill>
          <a:blip r:embed="rId3">
            <a:alphaModFix/>
          </a:blip>
          <a:stretch>
            <a:fillRect/>
          </a:stretch>
        </p:blipFill>
        <p:spPr>
          <a:xfrm>
            <a:off x="0" y="1003325"/>
            <a:ext cx="7228049" cy="4140175"/>
          </a:xfrm>
          <a:prstGeom prst="rect">
            <a:avLst/>
          </a:prstGeom>
          <a:noFill/>
          <a:ln>
            <a:noFill/>
          </a:ln>
        </p:spPr>
      </p:pic>
      <p:sp>
        <p:nvSpPr>
          <p:cNvPr id="352" name="Google Shape;352;g1c5e3994c12_0_97"/>
          <p:cNvSpPr/>
          <p:nvPr/>
        </p:nvSpPr>
        <p:spPr>
          <a:xfrm>
            <a:off x="7784125" y="4224525"/>
            <a:ext cx="1308900" cy="781200"/>
          </a:xfrm>
          <a:prstGeom prst="roundRect">
            <a:avLst>
              <a:gd fmla="val 16667" name="adj"/>
            </a:avLst>
          </a:pr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g1c5e3994c12_0_97"/>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Clr>
                <a:srgbClr val="000000"/>
              </a:buClr>
              <a:buSzPts val="1000"/>
              <a:buFont typeface="Arial"/>
              <a:buNone/>
            </a:pPr>
            <a:fld id="{00000000-1234-1234-1234-123412341234}" type="slidenum">
              <a:rPr lang="en-GB"/>
              <a:t>‹#›</a:t>
            </a:fld>
            <a:endParaRPr/>
          </a:p>
        </p:txBody>
      </p:sp>
      <p:sp>
        <p:nvSpPr>
          <p:cNvPr id="354" name="Google Shape;354;g1c5e3994c12_0_97"/>
          <p:cNvSpPr txBox="1"/>
          <p:nvPr/>
        </p:nvSpPr>
        <p:spPr>
          <a:xfrm>
            <a:off x="489224" y="323600"/>
            <a:ext cx="7429800" cy="7812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3600"/>
              <a:buFont typeface="Arial"/>
              <a:buNone/>
            </a:pPr>
            <a:r>
              <a:rPr b="1" lang="en-GB" sz="2900">
                <a:solidFill>
                  <a:srgbClr val="FF8022"/>
                </a:solidFill>
                <a:latin typeface="Lato"/>
                <a:ea typeface="Lato"/>
                <a:cs typeface="Lato"/>
                <a:sym typeface="Lato"/>
              </a:rPr>
              <a:t>Types of i</a:t>
            </a:r>
            <a:r>
              <a:rPr b="1" i="0" lang="en-GB" sz="2900" u="none" cap="none" strike="noStrike">
                <a:solidFill>
                  <a:srgbClr val="FF8022"/>
                </a:solidFill>
                <a:latin typeface="Lato"/>
                <a:ea typeface="Lato"/>
                <a:cs typeface="Lato"/>
                <a:sym typeface="Lato"/>
              </a:rPr>
              <a:t>n</a:t>
            </a:r>
            <a:r>
              <a:rPr b="1" lang="en-GB" sz="2900">
                <a:solidFill>
                  <a:srgbClr val="FF8022"/>
                </a:solidFill>
                <a:latin typeface="Lato"/>
                <a:ea typeface="Lato"/>
                <a:cs typeface="Lato"/>
                <a:sym typeface="Lato"/>
              </a:rPr>
              <a:t>surance</a:t>
            </a:r>
            <a:endParaRPr b="1" i="0" sz="2900" u="none" cap="none" strike="noStrike">
              <a:solidFill>
                <a:srgbClr val="FF8022"/>
              </a:solidFill>
              <a:latin typeface="Lato"/>
              <a:ea typeface="Lato"/>
              <a:cs typeface="Lato"/>
              <a:sym typeface="Lato"/>
            </a:endParaRPr>
          </a:p>
          <a:p>
            <a:pPr indent="0" lvl="0" marL="0" marR="0" rtl="0" algn="l">
              <a:lnSpc>
                <a:spcPct val="115000"/>
              </a:lnSpc>
              <a:spcBef>
                <a:spcPts val="0"/>
              </a:spcBef>
              <a:spcAft>
                <a:spcPts val="0"/>
              </a:spcAft>
              <a:buClr>
                <a:srgbClr val="000000"/>
              </a:buClr>
              <a:buSzPts val="3600"/>
              <a:buFont typeface="Arial"/>
              <a:buNone/>
            </a:pPr>
            <a:r>
              <a:t/>
            </a:r>
            <a:endParaRPr b="0" i="0" sz="2700" u="none" cap="none" strike="noStrike">
              <a:solidFill>
                <a:srgbClr val="FF8022"/>
              </a:solidFill>
              <a:latin typeface="Lato"/>
              <a:ea typeface="Lato"/>
              <a:cs typeface="Lato"/>
              <a:sym typeface="Lato"/>
            </a:endParaRPr>
          </a:p>
        </p:txBody>
      </p:sp>
      <p:sp>
        <p:nvSpPr>
          <p:cNvPr id="355" name="Google Shape;355;g1c5e3994c12_0_97"/>
          <p:cNvSpPr txBox="1"/>
          <p:nvPr/>
        </p:nvSpPr>
        <p:spPr>
          <a:xfrm>
            <a:off x="5738375" y="1314625"/>
            <a:ext cx="27816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56" name="Google Shape;356;g1c5e3994c12_0_97"/>
          <p:cNvPicPr preferRelativeResize="0"/>
          <p:nvPr/>
        </p:nvPicPr>
        <p:blipFill rotWithShape="1">
          <a:blip r:embed="rId4">
            <a:alphaModFix/>
          </a:blip>
          <a:srcRect b="15528" l="0" r="13666" t="7328"/>
          <a:stretch/>
        </p:blipFill>
        <p:spPr>
          <a:xfrm>
            <a:off x="7318975" y="3252450"/>
            <a:ext cx="1768100" cy="1148101"/>
          </a:xfrm>
          <a:prstGeom prst="rect">
            <a:avLst/>
          </a:prstGeom>
          <a:noFill/>
          <a:ln cap="flat" cmpd="sng" w="19050">
            <a:solidFill>
              <a:schemeClr val="accent2"/>
            </a:solidFill>
            <a:prstDash val="solid"/>
            <a:round/>
            <a:headEnd len="sm" w="sm" type="none"/>
            <a:tailEnd len="sm" w="sm" type="none"/>
          </a:ln>
        </p:spPr>
      </p:pic>
      <p:pic>
        <p:nvPicPr>
          <p:cNvPr descr="Building house - bricks and project royalty free stock photo" id="357" name="Google Shape;357;g1c5e3994c12_0_97" title="Building house - bricks and project royalty free stock photo"/>
          <p:cNvPicPr preferRelativeResize="0"/>
          <p:nvPr/>
        </p:nvPicPr>
        <p:blipFill rotWithShape="1">
          <a:blip r:embed="rId5">
            <a:alphaModFix/>
          </a:blip>
          <a:srcRect b="0" l="2390" r="49902" t="0"/>
          <a:stretch/>
        </p:blipFill>
        <p:spPr>
          <a:xfrm>
            <a:off x="64625" y="1314625"/>
            <a:ext cx="1683674" cy="1257125"/>
          </a:xfrm>
          <a:prstGeom prst="rect">
            <a:avLst/>
          </a:prstGeom>
          <a:noFill/>
          <a:ln cap="flat" cmpd="sng" w="19050">
            <a:solidFill>
              <a:schemeClr val="accent2"/>
            </a:solidFill>
            <a:prstDash val="solid"/>
            <a:round/>
            <a:headEnd len="sm" w="sm" type="none"/>
            <a:tailEnd len="sm" w="sm" type="none"/>
          </a:ln>
        </p:spPr>
      </p:pic>
      <p:pic>
        <p:nvPicPr>
          <p:cNvPr descr="Let's Take Care of Our Loved Pets stock photography" id="358" name="Google Shape;358;g1c5e3994c12_0_97" title="Let's Take Care of Our Loved Pets stock photography"/>
          <p:cNvPicPr preferRelativeResize="0"/>
          <p:nvPr/>
        </p:nvPicPr>
        <p:blipFill rotWithShape="1">
          <a:blip r:embed="rId6">
            <a:alphaModFix/>
          </a:blip>
          <a:srcRect b="15775" l="0" r="13427" t="0"/>
          <a:stretch/>
        </p:blipFill>
        <p:spPr>
          <a:xfrm>
            <a:off x="1831850" y="1369138"/>
            <a:ext cx="1768100" cy="1148101"/>
          </a:xfrm>
          <a:prstGeom prst="rect">
            <a:avLst/>
          </a:prstGeom>
          <a:noFill/>
          <a:ln cap="flat" cmpd="sng" w="19050">
            <a:solidFill>
              <a:schemeClr val="accent2"/>
            </a:solidFill>
            <a:prstDash val="solid"/>
            <a:round/>
            <a:headEnd len="sm" w="sm" type="none"/>
            <a:tailEnd len="sm" w="sm" type="none"/>
          </a:ln>
        </p:spPr>
      </p:pic>
      <p:pic>
        <p:nvPicPr>
          <p:cNvPr descr="Protect your home - insurance concept royalty free stock images" id="359" name="Google Shape;359;g1c5e3994c12_0_97" title="Protect your home - insurance concept royalty free stock images"/>
          <p:cNvPicPr preferRelativeResize="0"/>
          <p:nvPr/>
        </p:nvPicPr>
        <p:blipFill rotWithShape="1">
          <a:blip r:embed="rId7">
            <a:alphaModFix/>
          </a:blip>
          <a:srcRect b="22357" l="5631" r="10819" t="26735"/>
          <a:stretch/>
        </p:blipFill>
        <p:spPr>
          <a:xfrm>
            <a:off x="3685350" y="1386575"/>
            <a:ext cx="1768100" cy="1148099"/>
          </a:xfrm>
          <a:prstGeom prst="rect">
            <a:avLst/>
          </a:prstGeom>
          <a:noFill/>
          <a:ln cap="flat" cmpd="sng" w="19050">
            <a:solidFill>
              <a:schemeClr val="accent2"/>
            </a:solidFill>
            <a:prstDash val="solid"/>
            <a:round/>
            <a:headEnd len="sm" w="sm" type="none"/>
            <a:tailEnd len="sm" w="sm" type="none"/>
          </a:ln>
        </p:spPr>
      </p:pic>
      <p:pic>
        <p:nvPicPr>
          <p:cNvPr id="360" name="Google Shape;360;g1c5e3994c12_0_97"/>
          <p:cNvPicPr preferRelativeResize="0"/>
          <p:nvPr/>
        </p:nvPicPr>
        <p:blipFill rotWithShape="1">
          <a:blip r:embed="rId8">
            <a:alphaModFix/>
          </a:blip>
          <a:srcRect b="0" l="9897" r="13373" t="0"/>
          <a:stretch/>
        </p:blipFill>
        <p:spPr>
          <a:xfrm>
            <a:off x="5544375" y="1333825"/>
            <a:ext cx="1683676" cy="1257124"/>
          </a:xfrm>
          <a:prstGeom prst="rect">
            <a:avLst/>
          </a:prstGeom>
          <a:noFill/>
          <a:ln cap="flat" cmpd="sng" w="19050">
            <a:solidFill>
              <a:schemeClr val="accent2"/>
            </a:solidFill>
            <a:prstDash val="solid"/>
            <a:round/>
            <a:headEnd len="sm" w="sm" type="none"/>
            <a:tailEnd len="sm" w="sm" type="none"/>
          </a:ln>
        </p:spPr>
      </p:pic>
      <p:pic>
        <p:nvPicPr>
          <p:cNvPr id="361" name="Google Shape;361;g1c5e3994c12_0_97"/>
          <p:cNvPicPr preferRelativeResize="0"/>
          <p:nvPr/>
        </p:nvPicPr>
        <p:blipFill rotWithShape="1">
          <a:blip r:embed="rId9">
            <a:alphaModFix/>
          </a:blip>
          <a:srcRect b="0" l="4770" r="0" t="0"/>
          <a:stretch/>
        </p:blipFill>
        <p:spPr>
          <a:xfrm>
            <a:off x="81175" y="3223725"/>
            <a:ext cx="1683676" cy="1197900"/>
          </a:xfrm>
          <a:prstGeom prst="rect">
            <a:avLst/>
          </a:prstGeom>
          <a:noFill/>
          <a:ln cap="flat" cmpd="sng" w="19050">
            <a:solidFill>
              <a:schemeClr val="accent2"/>
            </a:solidFill>
            <a:prstDash val="solid"/>
            <a:round/>
            <a:headEnd len="sm" w="sm" type="none"/>
            <a:tailEnd len="sm" w="sm" type="none"/>
          </a:ln>
        </p:spPr>
      </p:pic>
      <p:pic>
        <p:nvPicPr>
          <p:cNvPr id="362" name="Google Shape;362;g1c5e3994c12_0_97"/>
          <p:cNvPicPr preferRelativeResize="0"/>
          <p:nvPr/>
        </p:nvPicPr>
        <p:blipFill>
          <a:blip r:embed="rId10">
            <a:alphaModFix/>
          </a:blip>
          <a:stretch>
            <a:fillRect/>
          </a:stretch>
        </p:blipFill>
        <p:spPr>
          <a:xfrm>
            <a:off x="1825551" y="3223725"/>
            <a:ext cx="1768100" cy="1180207"/>
          </a:xfrm>
          <a:prstGeom prst="rect">
            <a:avLst/>
          </a:prstGeom>
          <a:noFill/>
          <a:ln cap="flat" cmpd="sng" w="19050">
            <a:solidFill>
              <a:schemeClr val="accent2"/>
            </a:solidFill>
            <a:prstDash val="solid"/>
            <a:round/>
            <a:headEnd len="sm" w="sm" type="none"/>
            <a:tailEnd len="sm" w="sm" type="none"/>
          </a:ln>
        </p:spPr>
      </p:pic>
      <p:pic>
        <p:nvPicPr>
          <p:cNvPr id="363" name="Google Shape;363;g1c5e3994c12_0_97"/>
          <p:cNvPicPr preferRelativeResize="0"/>
          <p:nvPr/>
        </p:nvPicPr>
        <p:blipFill rotWithShape="1">
          <a:blip r:embed="rId11">
            <a:alphaModFix/>
          </a:blip>
          <a:srcRect b="20804" l="17552" r="0" t="0"/>
          <a:stretch/>
        </p:blipFill>
        <p:spPr>
          <a:xfrm>
            <a:off x="3671725" y="3223725"/>
            <a:ext cx="1768100" cy="1131582"/>
          </a:xfrm>
          <a:prstGeom prst="rect">
            <a:avLst/>
          </a:prstGeom>
          <a:noFill/>
          <a:ln cap="flat" cmpd="sng" w="19050">
            <a:solidFill>
              <a:schemeClr val="accent2"/>
            </a:solidFill>
            <a:prstDash val="solid"/>
            <a:round/>
            <a:headEnd len="sm" w="sm" type="none"/>
            <a:tailEnd len="sm" w="sm" type="none"/>
          </a:ln>
        </p:spPr>
      </p:pic>
      <p:pic>
        <p:nvPicPr>
          <p:cNvPr descr="Red car isolated stock photos" id="364" name="Google Shape;364;g1c5e3994c12_0_97" title="Red car isolated stock photos"/>
          <p:cNvPicPr preferRelativeResize="0"/>
          <p:nvPr/>
        </p:nvPicPr>
        <p:blipFill rotWithShape="1">
          <a:blip r:embed="rId12">
            <a:alphaModFix/>
          </a:blip>
          <a:srcRect b="0" l="0" r="0" t="7697"/>
          <a:stretch/>
        </p:blipFill>
        <p:spPr>
          <a:xfrm>
            <a:off x="5517900" y="3248037"/>
            <a:ext cx="1683675" cy="1131575"/>
          </a:xfrm>
          <a:prstGeom prst="rect">
            <a:avLst/>
          </a:prstGeom>
          <a:noFill/>
          <a:ln cap="flat" cmpd="sng" w="19050">
            <a:solidFill>
              <a:schemeClr val="accent2"/>
            </a:solidFill>
            <a:prstDash val="solid"/>
            <a:round/>
            <a:headEnd len="sm" w="sm" type="none"/>
            <a:tailEnd len="sm" w="sm" type="none"/>
          </a:ln>
        </p:spPr>
      </p:pic>
      <p:sp>
        <p:nvSpPr>
          <p:cNvPr id="365" name="Google Shape;365;g1c5e3994c12_0_97"/>
          <p:cNvSpPr/>
          <p:nvPr/>
        </p:nvSpPr>
        <p:spPr>
          <a:xfrm>
            <a:off x="207675" y="2459100"/>
            <a:ext cx="1430700" cy="400200"/>
          </a:xfrm>
          <a:prstGeom prst="roundRect">
            <a:avLst>
              <a:gd fmla="val 16667" name="adj"/>
            </a:avLst>
          </a:prstGeom>
          <a:solidFill>
            <a:srgbClr val="FF8022"/>
          </a:solidFill>
          <a:ln cap="flat" cmpd="sng" w="9525">
            <a:solidFill>
              <a:srgbClr val="FF802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lang="en-GB">
                <a:solidFill>
                  <a:srgbClr val="FFFFFF"/>
                </a:solidFill>
                <a:latin typeface="Lato"/>
                <a:ea typeface="Lato"/>
                <a:cs typeface="Lato"/>
                <a:sym typeface="Lato"/>
              </a:rPr>
              <a:t>Building insurance</a:t>
            </a:r>
            <a:endParaRPr b="1" i="0" sz="1400" u="none" cap="none" strike="noStrike">
              <a:solidFill>
                <a:srgbClr val="FFFFFF"/>
              </a:solidFill>
              <a:latin typeface="Lato"/>
              <a:ea typeface="Lato"/>
              <a:cs typeface="Lato"/>
              <a:sym typeface="Lato"/>
            </a:endParaRPr>
          </a:p>
        </p:txBody>
      </p:sp>
      <p:sp>
        <p:nvSpPr>
          <p:cNvPr id="366" name="Google Shape;366;g1c5e3994c12_0_97"/>
          <p:cNvSpPr/>
          <p:nvPr/>
        </p:nvSpPr>
        <p:spPr>
          <a:xfrm>
            <a:off x="2001475" y="2459100"/>
            <a:ext cx="1430700" cy="400200"/>
          </a:xfrm>
          <a:prstGeom prst="roundRect">
            <a:avLst>
              <a:gd fmla="val 16667" name="adj"/>
            </a:avLst>
          </a:prstGeom>
          <a:solidFill>
            <a:srgbClr val="FF8022"/>
          </a:solidFill>
          <a:ln cap="flat" cmpd="sng" w="9525">
            <a:solidFill>
              <a:srgbClr val="FF802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lang="en-GB">
                <a:solidFill>
                  <a:srgbClr val="FFFFFF"/>
                </a:solidFill>
                <a:latin typeface="Lato"/>
                <a:ea typeface="Lato"/>
                <a:cs typeface="Lato"/>
                <a:sym typeface="Lato"/>
              </a:rPr>
              <a:t>Pet insurance</a:t>
            </a:r>
            <a:endParaRPr b="1" i="0" sz="1400" u="none" cap="none" strike="noStrike">
              <a:solidFill>
                <a:srgbClr val="FFFFFF"/>
              </a:solidFill>
              <a:latin typeface="Lato"/>
              <a:ea typeface="Lato"/>
              <a:cs typeface="Lato"/>
              <a:sym typeface="Lato"/>
            </a:endParaRPr>
          </a:p>
        </p:txBody>
      </p:sp>
      <p:sp>
        <p:nvSpPr>
          <p:cNvPr id="367" name="Google Shape;367;g1c5e3994c12_0_97"/>
          <p:cNvSpPr/>
          <p:nvPr/>
        </p:nvSpPr>
        <p:spPr>
          <a:xfrm>
            <a:off x="3849125" y="2450500"/>
            <a:ext cx="1430700" cy="400200"/>
          </a:xfrm>
          <a:prstGeom prst="roundRect">
            <a:avLst>
              <a:gd fmla="val 16667" name="adj"/>
            </a:avLst>
          </a:prstGeom>
          <a:solidFill>
            <a:srgbClr val="FF8022"/>
          </a:solidFill>
          <a:ln cap="flat" cmpd="sng" w="9525">
            <a:solidFill>
              <a:srgbClr val="FF802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lang="en-GB" sz="1300">
                <a:solidFill>
                  <a:srgbClr val="FFFFFF"/>
                </a:solidFill>
                <a:latin typeface="Lato"/>
                <a:ea typeface="Lato"/>
                <a:cs typeface="Lato"/>
                <a:sym typeface="Lato"/>
              </a:rPr>
              <a:t>Home contents insurance</a:t>
            </a:r>
            <a:endParaRPr b="1" i="0" sz="1300" u="none" cap="none" strike="noStrike">
              <a:solidFill>
                <a:srgbClr val="FFFFFF"/>
              </a:solidFill>
              <a:latin typeface="Lato"/>
              <a:ea typeface="Lato"/>
              <a:cs typeface="Lato"/>
              <a:sym typeface="Lato"/>
            </a:endParaRPr>
          </a:p>
        </p:txBody>
      </p:sp>
      <p:sp>
        <p:nvSpPr>
          <p:cNvPr id="368" name="Google Shape;368;g1c5e3994c12_0_97"/>
          <p:cNvSpPr/>
          <p:nvPr/>
        </p:nvSpPr>
        <p:spPr>
          <a:xfrm>
            <a:off x="5677925" y="2450500"/>
            <a:ext cx="1430700" cy="400200"/>
          </a:xfrm>
          <a:prstGeom prst="roundRect">
            <a:avLst>
              <a:gd fmla="val 16667" name="adj"/>
            </a:avLst>
          </a:prstGeom>
          <a:solidFill>
            <a:srgbClr val="FF8022"/>
          </a:solidFill>
          <a:ln cap="flat" cmpd="sng" w="9525">
            <a:solidFill>
              <a:srgbClr val="FF802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lang="en-GB" sz="1300">
                <a:solidFill>
                  <a:srgbClr val="FFFFFF"/>
                </a:solidFill>
                <a:latin typeface="Lato"/>
                <a:ea typeface="Lato"/>
                <a:cs typeface="Lato"/>
                <a:sym typeface="Lato"/>
              </a:rPr>
              <a:t>Mobile phone insurance</a:t>
            </a:r>
            <a:endParaRPr b="1" i="0" sz="1300" u="none" cap="none" strike="noStrike">
              <a:solidFill>
                <a:srgbClr val="FFFFFF"/>
              </a:solidFill>
              <a:latin typeface="Lato"/>
              <a:ea typeface="Lato"/>
              <a:cs typeface="Lato"/>
              <a:sym typeface="Lato"/>
            </a:endParaRPr>
          </a:p>
        </p:txBody>
      </p:sp>
      <p:sp>
        <p:nvSpPr>
          <p:cNvPr id="369" name="Google Shape;369;g1c5e3994c12_0_97"/>
          <p:cNvSpPr/>
          <p:nvPr/>
        </p:nvSpPr>
        <p:spPr>
          <a:xfrm>
            <a:off x="7492600" y="4287900"/>
            <a:ext cx="1430700" cy="400200"/>
          </a:xfrm>
          <a:prstGeom prst="roundRect">
            <a:avLst>
              <a:gd fmla="val 16667" name="adj"/>
            </a:avLst>
          </a:prstGeom>
          <a:solidFill>
            <a:srgbClr val="00A500"/>
          </a:solidFill>
          <a:ln cap="flat" cmpd="sng" w="9525">
            <a:solidFill>
              <a:srgbClr val="FF802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lang="en-GB" sz="1300">
                <a:solidFill>
                  <a:srgbClr val="FFFFFF"/>
                </a:solidFill>
                <a:latin typeface="Lato"/>
                <a:ea typeface="Lato"/>
                <a:cs typeface="Lato"/>
                <a:sym typeface="Lato"/>
              </a:rPr>
              <a:t>Third party </a:t>
            </a:r>
            <a:endParaRPr b="1" sz="1300">
              <a:solidFill>
                <a:srgbClr val="FFFFFF"/>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400"/>
              <a:buFont typeface="Arial"/>
              <a:buNone/>
            </a:pPr>
            <a:r>
              <a:rPr b="1" lang="en-GB" sz="1300">
                <a:solidFill>
                  <a:srgbClr val="FFFFFF"/>
                </a:solidFill>
                <a:latin typeface="Lato"/>
                <a:ea typeface="Lato"/>
                <a:cs typeface="Lato"/>
                <a:sym typeface="Lato"/>
              </a:rPr>
              <a:t>car insurance</a:t>
            </a:r>
            <a:endParaRPr b="1" i="0" sz="1300" u="none" cap="none" strike="noStrike">
              <a:solidFill>
                <a:srgbClr val="FFFFFF"/>
              </a:solidFill>
              <a:latin typeface="Lato"/>
              <a:ea typeface="Lato"/>
              <a:cs typeface="Lato"/>
              <a:sym typeface="Lato"/>
            </a:endParaRPr>
          </a:p>
        </p:txBody>
      </p:sp>
      <p:pic>
        <p:nvPicPr>
          <p:cNvPr id="370" name="Google Shape;370;g1c5e3994c12_0_97"/>
          <p:cNvPicPr preferRelativeResize="0"/>
          <p:nvPr/>
        </p:nvPicPr>
        <p:blipFill rotWithShape="1">
          <a:blip r:embed="rId13">
            <a:alphaModFix/>
          </a:blip>
          <a:srcRect b="0" l="0" r="4770" t="0"/>
          <a:stretch/>
        </p:blipFill>
        <p:spPr>
          <a:xfrm>
            <a:off x="7367650" y="1354200"/>
            <a:ext cx="1683676" cy="1257124"/>
          </a:xfrm>
          <a:prstGeom prst="rect">
            <a:avLst/>
          </a:prstGeom>
          <a:noFill/>
          <a:ln cap="flat" cmpd="sng" w="19050">
            <a:solidFill>
              <a:schemeClr val="accent2"/>
            </a:solidFill>
            <a:prstDash val="solid"/>
            <a:round/>
            <a:headEnd len="sm" w="sm" type="none"/>
            <a:tailEnd len="sm" w="sm" type="none"/>
          </a:ln>
        </p:spPr>
      </p:pic>
      <p:sp>
        <p:nvSpPr>
          <p:cNvPr id="371" name="Google Shape;371;g1c5e3994c12_0_97"/>
          <p:cNvSpPr/>
          <p:nvPr/>
        </p:nvSpPr>
        <p:spPr>
          <a:xfrm>
            <a:off x="7492600" y="2459100"/>
            <a:ext cx="1430700" cy="400200"/>
          </a:xfrm>
          <a:prstGeom prst="roundRect">
            <a:avLst>
              <a:gd fmla="val 16667" name="adj"/>
            </a:avLst>
          </a:prstGeom>
          <a:solidFill>
            <a:srgbClr val="FF8022"/>
          </a:solidFill>
          <a:ln cap="flat" cmpd="sng" w="9525">
            <a:solidFill>
              <a:srgbClr val="FF802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lang="en-GB" sz="1300">
                <a:solidFill>
                  <a:srgbClr val="FFFFFF"/>
                </a:solidFill>
                <a:latin typeface="Lato"/>
                <a:ea typeface="Lato"/>
                <a:cs typeface="Lato"/>
                <a:sym typeface="Lato"/>
              </a:rPr>
              <a:t>Income insurance</a:t>
            </a:r>
            <a:endParaRPr b="1" i="0" sz="1300" u="none" cap="none" strike="noStrike">
              <a:solidFill>
                <a:srgbClr val="FFFFFF"/>
              </a:solidFill>
              <a:latin typeface="Lato"/>
              <a:ea typeface="Lato"/>
              <a:cs typeface="Lato"/>
              <a:sym typeface="Lato"/>
            </a:endParaRPr>
          </a:p>
        </p:txBody>
      </p:sp>
      <p:sp>
        <p:nvSpPr>
          <p:cNvPr id="372" name="Google Shape;372;g1c5e3994c12_0_97"/>
          <p:cNvSpPr/>
          <p:nvPr/>
        </p:nvSpPr>
        <p:spPr>
          <a:xfrm>
            <a:off x="5663800" y="4287900"/>
            <a:ext cx="1430700" cy="400200"/>
          </a:xfrm>
          <a:prstGeom prst="roundRect">
            <a:avLst>
              <a:gd fmla="val 16667" name="adj"/>
            </a:avLst>
          </a:prstGeom>
          <a:solidFill>
            <a:srgbClr val="00A500"/>
          </a:solidFill>
          <a:ln cap="flat" cmpd="sng" w="9525">
            <a:solidFill>
              <a:srgbClr val="FF802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lang="en-GB" sz="1300">
                <a:solidFill>
                  <a:srgbClr val="FFFFFF"/>
                </a:solidFill>
                <a:latin typeface="Lato"/>
                <a:ea typeface="Lato"/>
                <a:cs typeface="Lato"/>
                <a:sym typeface="Lato"/>
              </a:rPr>
              <a:t>Car insurance</a:t>
            </a:r>
            <a:endParaRPr b="1" i="0" sz="1300" u="none" cap="none" strike="noStrike">
              <a:solidFill>
                <a:srgbClr val="FFFFFF"/>
              </a:solidFill>
              <a:latin typeface="Lato"/>
              <a:ea typeface="Lato"/>
              <a:cs typeface="Lato"/>
              <a:sym typeface="Lato"/>
            </a:endParaRPr>
          </a:p>
        </p:txBody>
      </p:sp>
      <p:sp>
        <p:nvSpPr>
          <p:cNvPr id="373" name="Google Shape;373;g1c5e3994c12_0_97"/>
          <p:cNvSpPr/>
          <p:nvPr/>
        </p:nvSpPr>
        <p:spPr>
          <a:xfrm>
            <a:off x="3835000" y="4287900"/>
            <a:ext cx="1430700" cy="400200"/>
          </a:xfrm>
          <a:prstGeom prst="roundRect">
            <a:avLst>
              <a:gd fmla="val 16667" name="adj"/>
            </a:avLst>
          </a:prstGeom>
          <a:solidFill>
            <a:srgbClr val="FF8022"/>
          </a:solidFill>
          <a:ln cap="flat" cmpd="sng" w="9525">
            <a:solidFill>
              <a:srgbClr val="FF802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lang="en-GB" sz="1300">
                <a:solidFill>
                  <a:srgbClr val="FFFFFF"/>
                </a:solidFill>
                <a:latin typeface="Lato"/>
                <a:ea typeface="Lato"/>
                <a:cs typeface="Lato"/>
                <a:sym typeface="Lato"/>
              </a:rPr>
              <a:t>Travel insurance</a:t>
            </a:r>
            <a:endParaRPr b="1" i="0" sz="1300" u="none" cap="none" strike="noStrike">
              <a:solidFill>
                <a:srgbClr val="FFFFFF"/>
              </a:solidFill>
              <a:latin typeface="Lato"/>
              <a:ea typeface="Lato"/>
              <a:cs typeface="Lato"/>
              <a:sym typeface="Lato"/>
            </a:endParaRPr>
          </a:p>
        </p:txBody>
      </p:sp>
      <p:sp>
        <p:nvSpPr>
          <p:cNvPr id="374" name="Google Shape;374;g1c5e3994c12_0_97"/>
          <p:cNvSpPr/>
          <p:nvPr/>
        </p:nvSpPr>
        <p:spPr>
          <a:xfrm>
            <a:off x="2006200" y="4287900"/>
            <a:ext cx="1430700" cy="400200"/>
          </a:xfrm>
          <a:prstGeom prst="roundRect">
            <a:avLst>
              <a:gd fmla="val 16667" name="adj"/>
            </a:avLst>
          </a:prstGeom>
          <a:solidFill>
            <a:srgbClr val="FF8022"/>
          </a:solidFill>
          <a:ln cap="flat" cmpd="sng" w="9525">
            <a:solidFill>
              <a:srgbClr val="FF802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lang="en-GB" sz="1300">
                <a:solidFill>
                  <a:srgbClr val="FFFFFF"/>
                </a:solidFill>
                <a:latin typeface="Lato"/>
                <a:ea typeface="Lato"/>
                <a:cs typeface="Lato"/>
                <a:sym typeface="Lato"/>
              </a:rPr>
              <a:t>Life insurance</a:t>
            </a:r>
            <a:endParaRPr b="1" i="0" sz="1300" u="none" cap="none" strike="noStrike">
              <a:solidFill>
                <a:srgbClr val="FFFFFF"/>
              </a:solidFill>
              <a:latin typeface="Lato"/>
              <a:ea typeface="Lato"/>
              <a:cs typeface="Lato"/>
              <a:sym typeface="Lato"/>
            </a:endParaRPr>
          </a:p>
        </p:txBody>
      </p:sp>
      <p:sp>
        <p:nvSpPr>
          <p:cNvPr id="375" name="Google Shape;375;g1c5e3994c12_0_97"/>
          <p:cNvSpPr/>
          <p:nvPr/>
        </p:nvSpPr>
        <p:spPr>
          <a:xfrm>
            <a:off x="253600" y="4287900"/>
            <a:ext cx="1430700" cy="400200"/>
          </a:xfrm>
          <a:prstGeom prst="roundRect">
            <a:avLst>
              <a:gd fmla="val 16667" name="adj"/>
            </a:avLst>
          </a:prstGeom>
          <a:solidFill>
            <a:srgbClr val="FF8022"/>
          </a:solidFill>
          <a:ln cap="flat" cmpd="sng" w="9525">
            <a:solidFill>
              <a:srgbClr val="FF802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lang="en-GB" sz="1300">
                <a:solidFill>
                  <a:srgbClr val="FFFFFF"/>
                </a:solidFill>
                <a:latin typeface="Lato"/>
                <a:ea typeface="Lato"/>
                <a:cs typeface="Lato"/>
                <a:sym typeface="Lato"/>
              </a:rPr>
              <a:t>Health insurance</a:t>
            </a:r>
            <a:endParaRPr b="1" i="0" sz="1300" u="none" cap="none" strike="noStrike">
              <a:solidFill>
                <a:srgbClr val="FFFFFF"/>
              </a:solidFill>
              <a:latin typeface="Lato"/>
              <a:ea typeface="Lato"/>
              <a:cs typeface="Lato"/>
              <a:sym typeface="Lato"/>
            </a:endParaRPr>
          </a:p>
        </p:txBody>
      </p:sp>
      <p:pic>
        <p:nvPicPr>
          <p:cNvPr id="376" name="Google Shape;376;g1c5e3994c12_0_97"/>
          <p:cNvPicPr preferRelativeResize="0"/>
          <p:nvPr/>
        </p:nvPicPr>
        <p:blipFill>
          <a:blip r:embed="rId3">
            <a:alphaModFix/>
          </a:blip>
          <a:stretch>
            <a:fillRect/>
          </a:stretch>
        </p:blipFill>
        <p:spPr>
          <a:xfrm>
            <a:off x="0" y="1003325"/>
            <a:ext cx="7228049" cy="4140175"/>
          </a:xfrm>
          <a:prstGeom prst="rect">
            <a:avLst/>
          </a:prstGeom>
          <a:noFill/>
          <a:ln>
            <a:noFill/>
          </a:ln>
        </p:spPr>
      </p:pic>
      <p:sp>
        <p:nvSpPr>
          <p:cNvPr id="377" name="Google Shape;377;g1c5e3994c12_0_97"/>
          <p:cNvSpPr/>
          <p:nvPr/>
        </p:nvSpPr>
        <p:spPr>
          <a:xfrm>
            <a:off x="636975" y="1525500"/>
            <a:ext cx="5954100" cy="2762400"/>
          </a:xfrm>
          <a:prstGeom prst="snip1Rect">
            <a:avLst>
              <a:gd fmla="val 16667" name="adj"/>
            </a:avLst>
          </a:prstGeom>
          <a:solidFill>
            <a:srgbClr val="D0E3FF"/>
          </a:solidFill>
          <a:ln cap="flat"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1300"/>
              <a:buFont typeface="Arial"/>
              <a:buNone/>
            </a:pPr>
            <a:r>
              <a:t/>
            </a:r>
            <a:endParaRPr b="1" sz="2700">
              <a:solidFill>
                <a:srgbClr val="0543B3"/>
              </a:solidFill>
              <a:latin typeface="Lato"/>
              <a:ea typeface="Lato"/>
              <a:cs typeface="Lato"/>
              <a:sym typeface="Lato"/>
            </a:endParaRPr>
          </a:p>
          <a:p>
            <a:pPr indent="0" lvl="0" marL="0" marR="0" rtl="0" algn="ctr">
              <a:lnSpc>
                <a:spcPct val="115000"/>
              </a:lnSpc>
              <a:spcBef>
                <a:spcPts val="0"/>
              </a:spcBef>
              <a:spcAft>
                <a:spcPts val="0"/>
              </a:spcAft>
              <a:buClr>
                <a:srgbClr val="000000"/>
              </a:buClr>
              <a:buSzPts val="1300"/>
              <a:buFont typeface="Arial"/>
              <a:buNone/>
            </a:pPr>
            <a:r>
              <a:rPr b="1" lang="en-GB" sz="2700">
                <a:solidFill>
                  <a:srgbClr val="00A500"/>
                </a:solidFill>
                <a:latin typeface="Lato"/>
                <a:ea typeface="Lato"/>
                <a:cs typeface="Lato"/>
                <a:sym typeface="Lato"/>
              </a:rPr>
              <a:t>Quick explainer…</a:t>
            </a:r>
            <a:endParaRPr b="1" sz="2700">
              <a:solidFill>
                <a:srgbClr val="00A500"/>
              </a:solidFill>
              <a:latin typeface="Lato"/>
              <a:ea typeface="Lato"/>
              <a:cs typeface="Lato"/>
              <a:sym typeface="Lato"/>
            </a:endParaRPr>
          </a:p>
          <a:p>
            <a:pPr indent="-323850" lvl="0" marL="457200" rtl="0" algn="l">
              <a:spcBef>
                <a:spcPts val="1000"/>
              </a:spcBef>
              <a:spcAft>
                <a:spcPts val="0"/>
              </a:spcAft>
              <a:buClr>
                <a:srgbClr val="202124"/>
              </a:buClr>
              <a:buSzPts val="1500"/>
              <a:buFont typeface="Lato"/>
              <a:buChar char="●"/>
            </a:pPr>
            <a:r>
              <a:rPr lang="en-GB" sz="1500">
                <a:solidFill>
                  <a:srgbClr val="202124"/>
                </a:solidFill>
                <a:latin typeface="Lato"/>
                <a:ea typeface="Lato"/>
                <a:cs typeface="Lato"/>
                <a:sym typeface="Lato"/>
              </a:rPr>
              <a:t>Third-party car insurance is the </a:t>
            </a:r>
            <a:r>
              <a:rPr b="1" lang="en-GB" sz="1500">
                <a:solidFill>
                  <a:srgbClr val="202124"/>
                </a:solidFill>
                <a:latin typeface="Lato"/>
                <a:ea typeface="Lato"/>
                <a:cs typeface="Lato"/>
                <a:sym typeface="Lato"/>
              </a:rPr>
              <a:t>minimum level of car insurance the law allows</a:t>
            </a:r>
            <a:endParaRPr sz="1500">
              <a:solidFill>
                <a:srgbClr val="202124"/>
              </a:solidFill>
              <a:latin typeface="Lato"/>
              <a:ea typeface="Lato"/>
              <a:cs typeface="Lato"/>
              <a:sym typeface="Lato"/>
            </a:endParaRPr>
          </a:p>
          <a:p>
            <a:pPr indent="-323850" lvl="0" marL="457200" rtl="0" algn="l">
              <a:spcBef>
                <a:spcPts val="1000"/>
              </a:spcBef>
              <a:spcAft>
                <a:spcPts val="0"/>
              </a:spcAft>
              <a:buClr>
                <a:srgbClr val="202124"/>
              </a:buClr>
              <a:buSzPts val="1500"/>
              <a:buFont typeface="Lato"/>
              <a:buChar char="●"/>
            </a:pPr>
            <a:r>
              <a:rPr lang="en-GB" sz="1500">
                <a:solidFill>
                  <a:srgbClr val="202124"/>
                </a:solidFill>
                <a:latin typeface="Lato"/>
                <a:ea typeface="Lato"/>
                <a:cs typeface="Lato"/>
                <a:sym typeface="Lato"/>
              </a:rPr>
              <a:t>It covers </a:t>
            </a:r>
            <a:r>
              <a:rPr b="1" lang="en-GB" sz="1500">
                <a:solidFill>
                  <a:srgbClr val="202124"/>
                </a:solidFill>
                <a:latin typeface="Lato"/>
                <a:ea typeface="Lato"/>
                <a:cs typeface="Lato"/>
                <a:sym typeface="Lato"/>
              </a:rPr>
              <a:t>damage to another person's car</a:t>
            </a:r>
            <a:r>
              <a:rPr lang="en-GB" sz="1500">
                <a:solidFill>
                  <a:srgbClr val="202124"/>
                </a:solidFill>
                <a:latin typeface="Lato"/>
                <a:ea typeface="Lato"/>
                <a:cs typeface="Lato"/>
                <a:sym typeface="Lato"/>
              </a:rPr>
              <a:t>, along with costs to cover </a:t>
            </a:r>
            <a:r>
              <a:rPr b="1" lang="en-GB" sz="1500">
                <a:solidFill>
                  <a:srgbClr val="202124"/>
                </a:solidFill>
                <a:latin typeface="Lato"/>
                <a:ea typeface="Lato"/>
                <a:cs typeface="Lato"/>
                <a:sym typeface="Lato"/>
              </a:rPr>
              <a:t>other people for injuries</a:t>
            </a:r>
            <a:endParaRPr b="1" sz="1500">
              <a:solidFill>
                <a:srgbClr val="202124"/>
              </a:solidFill>
              <a:latin typeface="Lato"/>
              <a:ea typeface="Lato"/>
              <a:cs typeface="Lato"/>
              <a:sym typeface="Lato"/>
            </a:endParaRPr>
          </a:p>
          <a:p>
            <a:pPr indent="-323850" lvl="0" marL="457200" rtl="0" algn="l">
              <a:spcBef>
                <a:spcPts val="1000"/>
              </a:spcBef>
              <a:spcAft>
                <a:spcPts val="0"/>
              </a:spcAft>
              <a:buClr>
                <a:srgbClr val="202124"/>
              </a:buClr>
              <a:buSzPts val="1500"/>
              <a:buFont typeface="Lato"/>
              <a:buChar char="●"/>
            </a:pPr>
            <a:r>
              <a:rPr b="1" lang="en-GB" sz="1500">
                <a:solidFill>
                  <a:srgbClr val="202124"/>
                </a:solidFill>
                <a:latin typeface="Lato"/>
                <a:ea typeface="Lato"/>
                <a:cs typeface="Lato"/>
                <a:sym typeface="Lato"/>
              </a:rPr>
              <a:t>If the accident is the fault of the owner</a:t>
            </a:r>
            <a:r>
              <a:rPr lang="en-GB" sz="1500">
                <a:solidFill>
                  <a:srgbClr val="202124"/>
                </a:solidFill>
                <a:latin typeface="Lato"/>
                <a:ea typeface="Lato"/>
                <a:cs typeface="Lato"/>
                <a:sym typeface="Lato"/>
              </a:rPr>
              <a:t> of this type of insurance, it </a:t>
            </a:r>
            <a:r>
              <a:rPr b="1" lang="en-GB" sz="1500">
                <a:solidFill>
                  <a:srgbClr val="202124"/>
                </a:solidFill>
                <a:latin typeface="Lato"/>
                <a:ea typeface="Lato"/>
                <a:cs typeface="Lato"/>
                <a:sym typeface="Lato"/>
              </a:rPr>
              <a:t>won't </a:t>
            </a:r>
            <a:r>
              <a:rPr lang="en-GB" sz="1500">
                <a:solidFill>
                  <a:srgbClr val="202124"/>
                </a:solidFill>
                <a:latin typeface="Lato"/>
                <a:ea typeface="Lato"/>
                <a:cs typeface="Lato"/>
                <a:sym typeface="Lato"/>
              </a:rPr>
              <a:t>cover damage to their vehicle or their injuries</a:t>
            </a:r>
            <a:endParaRPr sz="1500">
              <a:latin typeface="Lato"/>
              <a:ea typeface="Lato"/>
              <a:cs typeface="Lato"/>
              <a:sym typeface="Lato"/>
            </a:endParaRPr>
          </a:p>
          <a:p>
            <a:pPr indent="0" lvl="0" marL="0" marR="0" rtl="0" algn="ctr">
              <a:lnSpc>
                <a:spcPct val="115000"/>
              </a:lnSpc>
              <a:spcBef>
                <a:spcPts val="0"/>
              </a:spcBef>
              <a:spcAft>
                <a:spcPts val="0"/>
              </a:spcAft>
              <a:buClr>
                <a:srgbClr val="000000"/>
              </a:buClr>
              <a:buSzPts val="1300"/>
              <a:buFont typeface="Arial"/>
              <a:buNone/>
            </a:pPr>
            <a:r>
              <a:t/>
            </a:r>
            <a:endParaRPr b="1" sz="2700">
              <a:solidFill>
                <a:srgbClr val="0543B3"/>
              </a:solidFill>
              <a:latin typeface="Lato"/>
              <a:ea typeface="Lato"/>
              <a:cs typeface="Lato"/>
              <a:sym typeface="Lato"/>
            </a:endParaRPr>
          </a:p>
          <a:p>
            <a:pPr indent="0" lvl="0" marL="0" marR="0" rtl="0" algn="ctr">
              <a:lnSpc>
                <a:spcPct val="115000"/>
              </a:lnSpc>
              <a:spcBef>
                <a:spcPts val="0"/>
              </a:spcBef>
              <a:spcAft>
                <a:spcPts val="0"/>
              </a:spcAft>
              <a:buClr>
                <a:srgbClr val="000000"/>
              </a:buClr>
              <a:buSzPts val="1300"/>
              <a:buFont typeface="Arial"/>
              <a:buNone/>
            </a:pPr>
            <a:r>
              <a:t/>
            </a:r>
            <a:endParaRPr b="1" sz="2700">
              <a:solidFill>
                <a:srgbClr val="0543B3"/>
              </a:solidFill>
              <a:latin typeface="Lato"/>
              <a:ea typeface="Lato"/>
              <a:cs typeface="Lato"/>
              <a:sym typeface="Lato"/>
            </a:endParaRPr>
          </a:p>
        </p:txBody>
      </p:sp>
      <p:pic>
        <p:nvPicPr>
          <p:cNvPr id="378" name="Google Shape;378;g1c5e3994c12_0_97"/>
          <p:cNvPicPr preferRelativeResize="0"/>
          <p:nvPr/>
        </p:nvPicPr>
        <p:blipFill>
          <a:blip r:embed="rId3">
            <a:alphaModFix/>
          </a:blip>
          <a:stretch>
            <a:fillRect/>
          </a:stretch>
        </p:blipFill>
        <p:spPr>
          <a:xfrm>
            <a:off x="7201575" y="1003325"/>
            <a:ext cx="1942424" cy="1902300"/>
          </a:xfrm>
          <a:prstGeom prst="rect">
            <a:avLst/>
          </a:prstGeom>
          <a:noFill/>
          <a:ln>
            <a:noFill/>
          </a:ln>
        </p:spPr>
      </p:pic>
      <p:pic>
        <p:nvPicPr>
          <p:cNvPr id="379" name="Google Shape;379;g1c5e3994c12_0_97"/>
          <p:cNvPicPr preferRelativeResize="0"/>
          <p:nvPr/>
        </p:nvPicPr>
        <p:blipFill>
          <a:blip r:embed="rId3">
            <a:alphaModFix/>
          </a:blip>
          <a:stretch>
            <a:fillRect/>
          </a:stretch>
        </p:blipFill>
        <p:spPr>
          <a:xfrm>
            <a:off x="7238275" y="989275"/>
            <a:ext cx="1942424" cy="19023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3" name="Shape 383"/>
        <p:cNvGrpSpPr/>
        <p:nvPr/>
      </p:nvGrpSpPr>
      <p:grpSpPr>
        <a:xfrm>
          <a:off x="0" y="0"/>
          <a:ext cx="0" cy="0"/>
          <a:chOff x="0" y="0"/>
          <a:chExt cx="0" cy="0"/>
        </a:xfrm>
      </p:grpSpPr>
      <p:sp>
        <p:nvSpPr>
          <p:cNvPr id="384" name="Google Shape;384;g2033913ece2_0_10"/>
          <p:cNvSpPr txBox="1"/>
          <p:nvPr>
            <p:ph idx="12" type="sldNum"/>
          </p:nvPr>
        </p:nvSpPr>
        <p:spPr>
          <a:xfrm>
            <a:off x="8595309" y="3039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r>
              <a:rPr lang="en-GB">
                <a:latin typeface="Lato"/>
                <a:ea typeface="Lato"/>
                <a:cs typeface="Lato"/>
                <a:sym typeface="Lato"/>
              </a:rPr>
              <a:t>18</a:t>
            </a:r>
            <a:endParaRPr>
              <a:latin typeface="Lato"/>
              <a:ea typeface="Lato"/>
              <a:cs typeface="Lato"/>
              <a:sym typeface="Lato"/>
            </a:endParaRPr>
          </a:p>
        </p:txBody>
      </p:sp>
      <p:sp>
        <p:nvSpPr>
          <p:cNvPr id="385" name="Google Shape;385;g2033913ece2_0_10"/>
          <p:cNvSpPr txBox="1"/>
          <p:nvPr>
            <p:ph type="ctrTitle"/>
          </p:nvPr>
        </p:nvSpPr>
        <p:spPr>
          <a:xfrm>
            <a:off x="379375" y="253750"/>
            <a:ext cx="69450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lang="en-GB" sz="2900">
                <a:solidFill>
                  <a:schemeClr val="accent2"/>
                </a:solidFill>
                <a:latin typeface="Lato"/>
                <a:ea typeface="Lato"/>
                <a:cs typeface="Lato"/>
                <a:sym typeface="Lato"/>
              </a:rPr>
              <a:t>Health insurance and life insurance  </a:t>
            </a:r>
            <a:endParaRPr b="1" i="0" sz="2900" u="none" cap="none" strike="noStrike">
              <a:solidFill>
                <a:schemeClr val="accent2"/>
              </a:solidFill>
              <a:latin typeface="Lato"/>
              <a:ea typeface="Lato"/>
              <a:cs typeface="Lato"/>
              <a:sym typeface="Lato"/>
            </a:endParaRPr>
          </a:p>
        </p:txBody>
      </p:sp>
      <p:sp>
        <p:nvSpPr>
          <p:cNvPr id="386" name="Google Shape;386;g2033913ece2_0_10"/>
          <p:cNvSpPr txBox="1"/>
          <p:nvPr/>
        </p:nvSpPr>
        <p:spPr>
          <a:xfrm>
            <a:off x="2362225" y="1055950"/>
            <a:ext cx="3428400" cy="5850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1000"/>
              </a:spcBef>
              <a:spcAft>
                <a:spcPts val="0"/>
              </a:spcAft>
              <a:buNone/>
            </a:pPr>
            <a:r>
              <a:rPr b="1" lang="en-GB" sz="2600">
                <a:solidFill>
                  <a:schemeClr val="accent2"/>
                </a:solidFill>
                <a:latin typeface="Lato"/>
                <a:ea typeface="Lato"/>
                <a:cs typeface="Lato"/>
                <a:sym typeface="Lato"/>
              </a:rPr>
              <a:t>THINK-PAIR-SHARE</a:t>
            </a:r>
            <a:endParaRPr b="1" sz="2600">
              <a:solidFill>
                <a:schemeClr val="accent2"/>
              </a:solidFill>
              <a:latin typeface="Lato"/>
              <a:ea typeface="Lato"/>
              <a:cs typeface="Lato"/>
              <a:sym typeface="Lato"/>
            </a:endParaRPr>
          </a:p>
        </p:txBody>
      </p:sp>
      <p:sp>
        <p:nvSpPr>
          <p:cNvPr id="387" name="Google Shape;387;g2033913ece2_0_10"/>
          <p:cNvSpPr txBox="1"/>
          <p:nvPr/>
        </p:nvSpPr>
        <p:spPr>
          <a:xfrm>
            <a:off x="635425" y="2643275"/>
            <a:ext cx="3335100" cy="2277900"/>
          </a:xfrm>
          <a:prstGeom prst="rect">
            <a:avLst/>
          </a:prstGeom>
          <a:solidFill>
            <a:schemeClr val="accent1"/>
          </a:solidFill>
          <a:ln>
            <a:noFill/>
          </a:ln>
        </p:spPr>
        <p:txBody>
          <a:bodyPr anchorCtr="0" anchor="t" bIns="91425" lIns="91425" spcFirstLastPara="1" rIns="91425" wrap="square" tIns="91425">
            <a:spAutoFit/>
          </a:bodyPr>
          <a:lstStyle/>
          <a:p>
            <a:pPr indent="-330200" lvl="0" marL="457200" rtl="0" algn="l">
              <a:spcBef>
                <a:spcPts val="0"/>
              </a:spcBef>
              <a:spcAft>
                <a:spcPts val="0"/>
              </a:spcAft>
              <a:buClr>
                <a:schemeClr val="lt1"/>
              </a:buClr>
              <a:buSzPts val="1600"/>
              <a:buFont typeface="Lato"/>
              <a:buAutoNum type="arabicPeriod"/>
            </a:pPr>
            <a:r>
              <a:rPr b="1" lang="en-GB" sz="1600">
                <a:solidFill>
                  <a:schemeClr val="lt1"/>
                </a:solidFill>
                <a:latin typeface="Lato"/>
                <a:ea typeface="Lato"/>
                <a:cs typeface="Lato"/>
                <a:sym typeface="Lato"/>
              </a:rPr>
              <a:t>What is it?</a:t>
            </a:r>
            <a:endParaRPr b="1" sz="1600">
              <a:solidFill>
                <a:schemeClr val="lt1"/>
              </a:solidFill>
              <a:latin typeface="Lato"/>
              <a:ea typeface="Lato"/>
              <a:cs typeface="Lato"/>
              <a:sym typeface="Lato"/>
            </a:endParaRPr>
          </a:p>
          <a:p>
            <a:pPr indent="-330200" lvl="0" marL="457200" rtl="0" algn="l">
              <a:spcBef>
                <a:spcPts val="0"/>
              </a:spcBef>
              <a:spcAft>
                <a:spcPts val="0"/>
              </a:spcAft>
              <a:buClr>
                <a:schemeClr val="lt1"/>
              </a:buClr>
              <a:buSzPts val="1600"/>
              <a:buFont typeface="Lato"/>
              <a:buAutoNum type="arabicPeriod"/>
            </a:pPr>
            <a:r>
              <a:rPr b="1" lang="en-GB" sz="1600">
                <a:solidFill>
                  <a:schemeClr val="lt1"/>
                </a:solidFill>
                <a:latin typeface="Lato"/>
                <a:ea typeface="Lato"/>
                <a:cs typeface="Lato"/>
                <a:sym typeface="Lato"/>
              </a:rPr>
              <a:t>Why might someone</a:t>
            </a:r>
            <a:r>
              <a:rPr b="1" lang="en-GB" sz="2000">
                <a:solidFill>
                  <a:schemeClr val="lt1"/>
                </a:solidFill>
                <a:latin typeface="Lato"/>
                <a:ea typeface="Lato"/>
                <a:cs typeface="Lato"/>
                <a:sym typeface="Lato"/>
              </a:rPr>
              <a:t> </a:t>
            </a:r>
            <a:r>
              <a:rPr b="1" lang="en-GB" sz="1600">
                <a:solidFill>
                  <a:schemeClr val="lt1"/>
                </a:solidFill>
                <a:latin typeface="Lato"/>
                <a:ea typeface="Lato"/>
                <a:cs typeface="Lato"/>
                <a:sym typeface="Lato"/>
              </a:rPr>
              <a:t>buy it?</a:t>
            </a:r>
            <a:endParaRPr b="1" sz="2000">
              <a:solidFill>
                <a:schemeClr val="lt1"/>
              </a:solidFill>
              <a:latin typeface="Lato"/>
              <a:ea typeface="Lato"/>
              <a:cs typeface="Lato"/>
              <a:sym typeface="Lato"/>
            </a:endParaRPr>
          </a:p>
          <a:p>
            <a:pPr indent="0" lvl="0" marL="457200" rtl="0" algn="l">
              <a:spcBef>
                <a:spcPts val="0"/>
              </a:spcBef>
              <a:spcAft>
                <a:spcPts val="0"/>
              </a:spcAft>
              <a:buNone/>
            </a:pPr>
            <a:r>
              <a:t/>
            </a:r>
            <a:endParaRPr b="1" sz="2000">
              <a:solidFill>
                <a:schemeClr val="lt1"/>
              </a:solidFill>
              <a:latin typeface="Lato"/>
              <a:ea typeface="Lato"/>
              <a:cs typeface="Lato"/>
              <a:sym typeface="Lato"/>
            </a:endParaRPr>
          </a:p>
          <a:p>
            <a:pPr indent="0" lvl="0" marL="0" rtl="0" algn="l">
              <a:spcBef>
                <a:spcPts val="0"/>
              </a:spcBef>
              <a:spcAft>
                <a:spcPts val="0"/>
              </a:spcAft>
              <a:buNone/>
            </a:pPr>
            <a:r>
              <a:t/>
            </a:r>
            <a:endParaRPr b="1" sz="2000">
              <a:solidFill>
                <a:schemeClr val="lt1"/>
              </a:solidFill>
              <a:latin typeface="Lato"/>
              <a:ea typeface="Lato"/>
              <a:cs typeface="Lato"/>
              <a:sym typeface="Lato"/>
            </a:endParaRPr>
          </a:p>
          <a:p>
            <a:pPr indent="0" lvl="0" marL="0" rtl="0" algn="l">
              <a:spcBef>
                <a:spcPts val="0"/>
              </a:spcBef>
              <a:spcAft>
                <a:spcPts val="0"/>
              </a:spcAft>
              <a:buNone/>
            </a:pPr>
            <a:r>
              <a:t/>
            </a:r>
            <a:endParaRPr b="1" sz="2000">
              <a:solidFill>
                <a:schemeClr val="lt1"/>
              </a:solidFill>
              <a:latin typeface="Lato"/>
              <a:ea typeface="Lato"/>
              <a:cs typeface="Lato"/>
              <a:sym typeface="Lato"/>
            </a:endParaRPr>
          </a:p>
          <a:p>
            <a:pPr indent="0" lvl="0" marL="0" rtl="0" algn="l">
              <a:spcBef>
                <a:spcPts val="0"/>
              </a:spcBef>
              <a:spcAft>
                <a:spcPts val="0"/>
              </a:spcAft>
              <a:buNone/>
            </a:pPr>
            <a:r>
              <a:t/>
            </a:r>
            <a:endParaRPr b="1" sz="2000">
              <a:solidFill>
                <a:schemeClr val="lt1"/>
              </a:solidFill>
              <a:latin typeface="Lato"/>
              <a:ea typeface="Lato"/>
              <a:cs typeface="Lato"/>
              <a:sym typeface="Lato"/>
            </a:endParaRPr>
          </a:p>
          <a:p>
            <a:pPr indent="0" lvl="0" marL="0" rtl="0" algn="l">
              <a:spcBef>
                <a:spcPts val="0"/>
              </a:spcBef>
              <a:spcAft>
                <a:spcPts val="0"/>
              </a:spcAft>
              <a:buNone/>
            </a:pPr>
            <a:r>
              <a:t/>
            </a:r>
            <a:endParaRPr b="1" sz="2000">
              <a:solidFill>
                <a:schemeClr val="lt1"/>
              </a:solidFill>
              <a:latin typeface="Lato"/>
              <a:ea typeface="Lato"/>
              <a:cs typeface="Lato"/>
              <a:sym typeface="Lato"/>
            </a:endParaRPr>
          </a:p>
        </p:txBody>
      </p:sp>
      <p:pic>
        <p:nvPicPr>
          <p:cNvPr id="388" name="Google Shape;388;g2033913ece2_0_10"/>
          <p:cNvPicPr preferRelativeResize="0"/>
          <p:nvPr/>
        </p:nvPicPr>
        <p:blipFill>
          <a:blip r:embed="rId3">
            <a:alphaModFix/>
          </a:blip>
          <a:stretch>
            <a:fillRect/>
          </a:stretch>
        </p:blipFill>
        <p:spPr>
          <a:xfrm>
            <a:off x="1530275" y="1548550"/>
            <a:ext cx="1126575" cy="1126575"/>
          </a:xfrm>
          <a:prstGeom prst="rect">
            <a:avLst/>
          </a:prstGeom>
          <a:noFill/>
          <a:ln>
            <a:noFill/>
          </a:ln>
        </p:spPr>
      </p:pic>
      <p:sp>
        <p:nvSpPr>
          <p:cNvPr id="389" name="Google Shape;389;g2033913ece2_0_10"/>
          <p:cNvSpPr txBox="1"/>
          <p:nvPr/>
        </p:nvSpPr>
        <p:spPr>
          <a:xfrm>
            <a:off x="4512450" y="2643275"/>
            <a:ext cx="3335100" cy="2277900"/>
          </a:xfrm>
          <a:prstGeom prst="rect">
            <a:avLst/>
          </a:prstGeom>
          <a:solidFill>
            <a:schemeClr val="accent2"/>
          </a:solidFill>
          <a:ln>
            <a:noFill/>
          </a:ln>
        </p:spPr>
        <p:txBody>
          <a:bodyPr anchorCtr="0" anchor="t" bIns="91425" lIns="91425" spcFirstLastPara="1" rIns="91425" wrap="square" tIns="91425">
            <a:spAutoFit/>
          </a:bodyPr>
          <a:lstStyle/>
          <a:p>
            <a:pPr indent="-330200" lvl="0" marL="457200" rtl="0" algn="l">
              <a:spcBef>
                <a:spcPts val="0"/>
              </a:spcBef>
              <a:spcAft>
                <a:spcPts val="0"/>
              </a:spcAft>
              <a:buClr>
                <a:schemeClr val="dk1"/>
              </a:buClr>
              <a:buSzPts val="1600"/>
              <a:buFont typeface="Lato"/>
              <a:buAutoNum type="arabicPeriod"/>
            </a:pPr>
            <a:r>
              <a:rPr b="1" lang="en-GB" sz="1600">
                <a:solidFill>
                  <a:schemeClr val="dk1"/>
                </a:solidFill>
                <a:latin typeface="Lato"/>
                <a:ea typeface="Lato"/>
                <a:cs typeface="Lato"/>
                <a:sym typeface="Lato"/>
              </a:rPr>
              <a:t>What is it?</a:t>
            </a:r>
            <a:endParaRPr b="1" sz="1600">
              <a:solidFill>
                <a:schemeClr val="dk1"/>
              </a:solidFill>
              <a:latin typeface="Lato"/>
              <a:ea typeface="Lato"/>
              <a:cs typeface="Lato"/>
              <a:sym typeface="Lato"/>
            </a:endParaRPr>
          </a:p>
          <a:p>
            <a:pPr indent="-330200" lvl="0" marL="457200" rtl="0" algn="l">
              <a:spcBef>
                <a:spcPts val="0"/>
              </a:spcBef>
              <a:spcAft>
                <a:spcPts val="0"/>
              </a:spcAft>
              <a:buClr>
                <a:schemeClr val="dk1"/>
              </a:buClr>
              <a:buSzPts val="1600"/>
              <a:buFont typeface="Lato"/>
              <a:buAutoNum type="arabicPeriod"/>
            </a:pPr>
            <a:r>
              <a:rPr b="1" lang="en-GB" sz="1600">
                <a:solidFill>
                  <a:schemeClr val="dk1"/>
                </a:solidFill>
                <a:latin typeface="Lato"/>
                <a:ea typeface="Lato"/>
                <a:cs typeface="Lato"/>
                <a:sym typeface="Lato"/>
              </a:rPr>
              <a:t>Why might someone</a:t>
            </a:r>
            <a:r>
              <a:rPr b="1" lang="en-GB" sz="2000">
                <a:solidFill>
                  <a:schemeClr val="dk1"/>
                </a:solidFill>
                <a:latin typeface="Lato"/>
                <a:ea typeface="Lato"/>
                <a:cs typeface="Lato"/>
                <a:sym typeface="Lato"/>
              </a:rPr>
              <a:t> </a:t>
            </a:r>
            <a:r>
              <a:rPr b="1" lang="en-GB" sz="1600">
                <a:solidFill>
                  <a:schemeClr val="dk1"/>
                </a:solidFill>
                <a:latin typeface="Lato"/>
                <a:ea typeface="Lato"/>
                <a:cs typeface="Lato"/>
                <a:sym typeface="Lato"/>
              </a:rPr>
              <a:t>buy</a:t>
            </a:r>
            <a:r>
              <a:rPr b="1" lang="en-GB" sz="1600">
                <a:solidFill>
                  <a:schemeClr val="dk1"/>
                </a:solidFill>
                <a:latin typeface="Lato"/>
                <a:ea typeface="Lato"/>
                <a:cs typeface="Lato"/>
                <a:sym typeface="Lato"/>
              </a:rPr>
              <a:t> it?</a:t>
            </a:r>
            <a:endParaRPr b="1" sz="1600">
              <a:solidFill>
                <a:schemeClr val="dk1"/>
              </a:solidFill>
              <a:latin typeface="Lato"/>
              <a:ea typeface="Lato"/>
              <a:cs typeface="Lato"/>
              <a:sym typeface="Lato"/>
            </a:endParaRPr>
          </a:p>
          <a:p>
            <a:pPr indent="0" lvl="0" marL="457200" rtl="0" algn="l">
              <a:spcBef>
                <a:spcPts val="0"/>
              </a:spcBef>
              <a:spcAft>
                <a:spcPts val="0"/>
              </a:spcAft>
              <a:buNone/>
            </a:pPr>
            <a:r>
              <a:t/>
            </a:r>
            <a:endParaRPr b="1" sz="2000">
              <a:solidFill>
                <a:schemeClr val="dk1"/>
              </a:solidFill>
              <a:latin typeface="Lato"/>
              <a:ea typeface="Lato"/>
              <a:cs typeface="Lato"/>
              <a:sym typeface="Lato"/>
            </a:endParaRPr>
          </a:p>
          <a:p>
            <a:pPr indent="0" lvl="0" marL="0" rtl="0" algn="l">
              <a:spcBef>
                <a:spcPts val="0"/>
              </a:spcBef>
              <a:spcAft>
                <a:spcPts val="0"/>
              </a:spcAft>
              <a:buNone/>
            </a:pPr>
            <a:r>
              <a:t/>
            </a:r>
            <a:endParaRPr b="1" sz="2000">
              <a:solidFill>
                <a:schemeClr val="dk1"/>
              </a:solidFill>
              <a:latin typeface="Lato"/>
              <a:ea typeface="Lato"/>
              <a:cs typeface="Lato"/>
              <a:sym typeface="Lato"/>
            </a:endParaRPr>
          </a:p>
          <a:p>
            <a:pPr indent="0" lvl="0" marL="0" rtl="0" algn="l">
              <a:spcBef>
                <a:spcPts val="0"/>
              </a:spcBef>
              <a:spcAft>
                <a:spcPts val="0"/>
              </a:spcAft>
              <a:buNone/>
            </a:pPr>
            <a:r>
              <a:t/>
            </a:r>
            <a:endParaRPr b="1" sz="2000">
              <a:solidFill>
                <a:schemeClr val="dk1"/>
              </a:solidFill>
              <a:latin typeface="Lato"/>
              <a:ea typeface="Lato"/>
              <a:cs typeface="Lato"/>
              <a:sym typeface="Lato"/>
            </a:endParaRPr>
          </a:p>
          <a:p>
            <a:pPr indent="0" lvl="0" marL="0" rtl="0" algn="l">
              <a:spcBef>
                <a:spcPts val="0"/>
              </a:spcBef>
              <a:spcAft>
                <a:spcPts val="0"/>
              </a:spcAft>
              <a:buNone/>
            </a:pPr>
            <a:r>
              <a:t/>
            </a:r>
            <a:endParaRPr b="1" sz="2000">
              <a:solidFill>
                <a:schemeClr val="dk1"/>
              </a:solidFill>
              <a:latin typeface="Lato"/>
              <a:ea typeface="Lato"/>
              <a:cs typeface="Lato"/>
              <a:sym typeface="Lato"/>
            </a:endParaRPr>
          </a:p>
          <a:p>
            <a:pPr indent="0" lvl="0" marL="0" rtl="0" algn="l">
              <a:spcBef>
                <a:spcPts val="0"/>
              </a:spcBef>
              <a:spcAft>
                <a:spcPts val="0"/>
              </a:spcAft>
              <a:buNone/>
            </a:pPr>
            <a:r>
              <a:t/>
            </a:r>
            <a:endParaRPr b="1" sz="2000">
              <a:solidFill>
                <a:schemeClr val="dk1"/>
              </a:solidFill>
              <a:latin typeface="Lato"/>
              <a:ea typeface="Lato"/>
              <a:cs typeface="Lato"/>
              <a:sym typeface="Lato"/>
            </a:endParaRPr>
          </a:p>
        </p:txBody>
      </p:sp>
      <p:pic>
        <p:nvPicPr>
          <p:cNvPr id="390" name="Google Shape;390;g2033913ece2_0_10"/>
          <p:cNvPicPr preferRelativeResize="0"/>
          <p:nvPr/>
        </p:nvPicPr>
        <p:blipFill>
          <a:blip r:embed="rId4">
            <a:alphaModFix/>
          </a:blip>
          <a:stretch>
            <a:fillRect/>
          </a:stretch>
        </p:blipFill>
        <p:spPr>
          <a:xfrm>
            <a:off x="5533225" y="1602325"/>
            <a:ext cx="1019025" cy="1019025"/>
          </a:xfrm>
          <a:prstGeom prst="rect">
            <a:avLst/>
          </a:prstGeom>
          <a:noFill/>
          <a:ln>
            <a:noFill/>
          </a:ln>
        </p:spPr>
      </p:pic>
      <p:sp>
        <p:nvSpPr>
          <p:cNvPr id="391" name="Google Shape;391;g2033913ece2_0_10"/>
          <p:cNvSpPr txBox="1"/>
          <p:nvPr/>
        </p:nvSpPr>
        <p:spPr>
          <a:xfrm rot="-5400000">
            <a:off x="-778575" y="3581525"/>
            <a:ext cx="2293200" cy="415500"/>
          </a:xfrm>
          <a:prstGeom prst="rect">
            <a:avLst/>
          </a:prstGeom>
          <a:solidFill>
            <a:schemeClr val="accent6"/>
          </a:solidFill>
          <a:ln cap="flat" cmpd="sng" w="9525">
            <a:solidFill>
              <a:schemeClr val="accent1"/>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b="1" lang="en-GB" sz="1500">
                <a:solidFill>
                  <a:schemeClr val="dk2"/>
                </a:solidFill>
                <a:latin typeface="Lato"/>
                <a:ea typeface="Lato"/>
                <a:cs typeface="Lato"/>
                <a:sym typeface="Lato"/>
              </a:rPr>
              <a:t>Health insurance </a:t>
            </a:r>
            <a:endParaRPr b="1" sz="1500">
              <a:solidFill>
                <a:schemeClr val="dk2"/>
              </a:solidFill>
              <a:latin typeface="Lato"/>
              <a:ea typeface="Lato"/>
              <a:cs typeface="Lato"/>
              <a:sym typeface="Lato"/>
            </a:endParaRPr>
          </a:p>
        </p:txBody>
      </p:sp>
      <p:sp>
        <p:nvSpPr>
          <p:cNvPr id="392" name="Google Shape;392;g2033913ece2_0_10"/>
          <p:cNvSpPr txBox="1"/>
          <p:nvPr/>
        </p:nvSpPr>
        <p:spPr>
          <a:xfrm rot="-5400000">
            <a:off x="3107650" y="3576550"/>
            <a:ext cx="2283000" cy="415500"/>
          </a:xfrm>
          <a:prstGeom prst="rect">
            <a:avLst/>
          </a:prstGeom>
          <a:solidFill>
            <a:schemeClr val="accent6"/>
          </a:solidFill>
          <a:ln cap="flat" cmpd="sng" w="9525">
            <a:solidFill>
              <a:schemeClr val="accent1"/>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b="1" lang="en-GB" sz="1500">
                <a:solidFill>
                  <a:schemeClr val="dk2"/>
                </a:solidFill>
                <a:latin typeface="Lato"/>
                <a:ea typeface="Lato"/>
                <a:cs typeface="Lato"/>
                <a:sym typeface="Lato"/>
              </a:rPr>
              <a:t>Life</a:t>
            </a:r>
            <a:r>
              <a:rPr b="1" lang="en-GB" sz="1500">
                <a:solidFill>
                  <a:schemeClr val="dk2"/>
                </a:solidFill>
                <a:latin typeface="Lato"/>
                <a:ea typeface="Lato"/>
                <a:cs typeface="Lato"/>
                <a:sym typeface="Lato"/>
              </a:rPr>
              <a:t> insurance </a:t>
            </a:r>
            <a:endParaRPr b="1" sz="1500">
              <a:solidFill>
                <a:schemeClr val="dk2"/>
              </a:solidFill>
              <a:latin typeface="Lato"/>
              <a:ea typeface="Lato"/>
              <a:cs typeface="Lato"/>
              <a:sym typeface="Lato"/>
            </a:endParaRPr>
          </a:p>
        </p:txBody>
      </p:sp>
      <p:sp>
        <p:nvSpPr>
          <p:cNvPr id="393" name="Google Shape;393;g2033913ece2_0_10"/>
          <p:cNvSpPr txBox="1"/>
          <p:nvPr/>
        </p:nvSpPr>
        <p:spPr>
          <a:xfrm>
            <a:off x="4650600" y="3328475"/>
            <a:ext cx="3058800" cy="1585500"/>
          </a:xfrm>
          <a:prstGeom prst="rect">
            <a:avLst/>
          </a:prstGeom>
          <a:solidFill>
            <a:schemeClr val="accent2"/>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300">
                <a:latin typeface="Lato"/>
                <a:ea typeface="Lato"/>
                <a:cs typeface="Lato"/>
                <a:sym typeface="Lato"/>
              </a:rPr>
              <a:t>It lets someone leave behind a lump sum, helping them pay bills, rent, the mortgage or help towards living costs if they die during the contract period. </a:t>
            </a:r>
            <a:endParaRPr sz="1300">
              <a:latin typeface="Lato"/>
              <a:ea typeface="Lato"/>
              <a:cs typeface="Lato"/>
              <a:sym typeface="Lato"/>
            </a:endParaRPr>
          </a:p>
          <a:p>
            <a:pPr indent="0" lvl="0" marL="0" rtl="0" algn="l">
              <a:spcBef>
                <a:spcPts val="0"/>
              </a:spcBef>
              <a:spcAft>
                <a:spcPts val="0"/>
              </a:spcAft>
              <a:buNone/>
            </a:pPr>
            <a:r>
              <a:t/>
            </a:r>
            <a:endParaRPr sz="1300">
              <a:latin typeface="Lato"/>
              <a:ea typeface="Lato"/>
              <a:cs typeface="Lato"/>
              <a:sym typeface="Lato"/>
            </a:endParaRPr>
          </a:p>
          <a:p>
            <a:pPr indent="0" lvl="0" marL="0" rtl="0" algn="l">
              <a:spcBef>
                <a:spcPts val="0"/>
              </a:spcBef>
              <a:spcAft>
                <a:spcPts val="0"/>
              </a:spcAft>
              <a:buNone/>
            </a:pPr>
            <a:r>
              <a:rPr lang="en-GB" sz="1300">
                <a:latin typeface="Lato"/>
                <a:ea typeface="Lato"/>
                <a:cs typeface="Lato"/>
                <a:sym typeface="Lato"/>
              </a:rPr>
              <a:t>Someone might buy it to repay a mortgage or pay for funeral costs.</a:t>
            </a:r>
            <a:endParaRPr sz="1300"/>
          </a:p>
        </p:txBody>
      </p:sp>
      <p:sp>
        <p:nvSpPr>
          <p:cNvPr id="394" name="Google Shape;394;g2033913ece2_0_10"/>
          <p:cNvSpPr txBox="1"/>
          <p:nvPr/>
        </p:nvSpPr>
        <p:spPr>
          <a:xfrm>
            <a:off x="789725" y="3405875"/>
            <a:ext cx="3013500" cy="1513500"/>
          </a:xfrm>
          <a:prstGeom prst="rect">
            <a:avLst/>
          </a:prstGeom>
          <a:noFill/>
          <a:ln>
            <a:noFill/>
          </a:ln>
        </p:spPr>
        <p:txBody>
          <a:bodyPr anchorCtr="0" anchor="t" bIns="91425" lIns="91425" spcFirstLastPara="1" rIns="91425" wrap="square" tIns="91425">
            <a:spAutoFit/>
          </a:bodyPr>
          <a:lstStyle/>
          <a:p>
            <a:pPr indent="0" lvl="0" marL="0" rtl="0" algn="l">
              <a:spcBef>
                <a:spcPts val="1000"/>
              </a:spcBef>
              <a:spcAft>
                <a:spcPts val="0"/>
              </a:spcAft>
              <a:buNone/>
            </a:pPr>
            <a:r>
              <a:rPr lang="en-GB" sz="1300">
                <a:solidFill>
                  <a:schemeClr val="lt1"/>
                </a:solidFill>
                <a:latin typeface="Lato"/>
                <a:ea typeface="Lato"/>
                <a:cs typeface="Lato"/>
                <a:sym typeface="Lato"/>
              </a:rPr>
              <a:t>Health insurance, or private medical insurance, covers the </a:t>
            </a:r>
            <a:r>
              <a:rPr b="1" lang="en-GB" sz="1300">
                <a:solidFill>
                  <a:schemeClr val="lt1"/>
                </a:solidFill>
                <a:latin typeface="Lato"/>
                <a:ea typeface="Lato"/>
                <a:cs typeface="Lato"/>
                <a:sym typeface="Lato"/>
              </a:rPr>
              <a:t>costs of private healthcare </a:t>
            </a:r>
            <a:r>
              <a:rPr lang="en-GB" sz="1300">
                <a:solidFill>
                  <a:schemeClr val="lt1"/>
                </a:solidFill>
                <a:latin typeface="Lato"/>
                <a:ea typeface="Lato"/>
                <a:cs typeface="Lato"/>
                <a:sym typeface="Lato"/>
              </a:rPr>
              <a:t>provided to a person or their family. </a:t>
            </a:r>
            <a:endParaRPr sz="1300">
              <a:solidFill>
                <a:schemeClr val="lt1"/>
              </a:solidFill>
              <a:latin typeface="Lato"/>
              <a:ea typeface="Lato"/>
              <a:cs typeface="Lato"/>
              <a:sym typeface="Lato"/>
            </a:endParaRPr>
          </a:p>
          <a:p>
            <a:pPr indent="0" lvl="0" marL="0" rtl="0" algn="l">
              <a:spcBef>
                <a:spcPts val="1000"/>
              </a:spcBef>
              <a:spcAft>
                <a:spcPts val="1000"/>
              </a:spcAft>
              <a:buNone/>
            </a:pPr>
            <a:r>
              <a:rPr lang="en-GB" sz="1300">
                <a:solidFill>
                  <a:schemeClr val="lt1"/>
                </a:solidFill>
                <a:latin typeface="Lato"/>
                <a:ea typeface="Lato"/>
                <a:cs typeface="Lato"/>
                <a:sym typeface="Lato"/>
              </a:rPr>
              <a:t>Someone might get it to avoid long waiting times on the NHS.</a:t>
            </a:r>
            <a:endParaRPr sz="1300">
              <a:solidFill>
                <a:schemeClr val="lt1"/>
              </a:solidFill>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4"/>
                                        </p:tgtEl>
                                        <p:attrNameLst>
                                          <p:attrName>style.visibility</p:attrName>
                                        </p:attrNameLst>
                                      </p:cBhvr>
                                      <p:to>
                                        <p:strVal val="visible"/>
                                      </p:to>
                                    </p:set>
                                    <p:animEffect filter="fade" transition="in">
                                      <p:cBhvr>
                                        <p:cTn dur="1000"/>
                                        <p:tgtEl>
                                          <p:spTgt spid="394"/>
                                        </p:tgtEl>
                                      </p:cBhvr>
                                    </p:animEffect>
                                  </p:childTnLst>
                                </p:cTn>
                              </p:par>
                              <p:par>
                                <p:cTn fill="hold" nodeType="withEffect" presetClass="entr" presetID="10" presetSubtype="0">
                                  <p:stCondLst>
                                    <p:cond delay="0"/>
                                  </p:stCondLst>
                                  <p:childTnLst>
                                    <p:set>
                                      <p:cBhvr>
                                        <p:cTn dur="1" fill="hold">
                                          <p:stCondLst>
                                            <p:cond delay="0"/>
                                          </p:stCondLst>
                                        </p:cTn>
                                        <p:tgtEl>
                                          <p:spTgt spid="393"/>
                                        </p:tgtEl>
                                        <p:attrNameLst>
                                          <p:attrName>style.visibility</p:attrName>
                                        </p:attrNameLst>
                                      </p:cBhvr>
                                      <p:to>
                                        <p:strVal val="visible"/>
                                      </p:to>
                                    </p:set>
                                    <p:animEffect filter="fade" transition="in">
                                      <p:cBhvr>
                                        <p:cTn dur="1000"/>
                                        <p:tgtEl>
                                          <p:spTgt spid="39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8" name="Shape 398"/>
        <p:cNvGrpSpPr/>
        <p:nvPr/>
      </p:nvGrpSpPr>
      <p:grpSpPr>
        <a:xfrm>
          <a:off x="0" y="0"/>
          <a:ext cx="0" cy="0"/>
          <a:chOff x="0" y="0"/>
          <a:chExt cx="0" cy="0"/>
        </a:xfrm>
      </p:grpSpPr>
      <p:sp>
        <p:nvSpPr>
          <p:cNvPr id="399" name="Google Shape;399;g1646f31eaf0_0_33"/>
          <p:cNvSpPr/>
          <p:nvPr/>
        </p:nvSpPr>
        <p:spPr>
          <a:xfrm>
            <a:off x="7788725" y="4260700"/>
            <a:ext cx="1135500" cy="615600"/>
          </a:xfrm>
          <a:prstGeom prst="roundRect">
            <a:avLst>
              <a:gd fmla="val 16667" name="adj"/>
            </a:avLst>
          </a:pr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 name="Google Shape;400;g1646f31eaf0_0_33"/>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Clr>
                <a:srgbClr val="000000"/>
              </a:buClr>
              <a:buSzPts val="1000"/>
              <a:buFont typeface="Arial"/>
              <a:buNone/>
            </a:pPr>
            <a:fld id="{00000000-1234-1234-1234-123412341234}" type="slidenum">
              <a:rPr lang="en-GB"/>
              <a:t>‹#›</a:t>
            </a:fld>
            <a:endParaRPr/>
          </a:p>
        </p:txBody>
      </p:sp>
      <p:sp>
        <p:nvSpPr>
          <p:cNvPr id="401" name="Google Shape;401;g1646f31eaf0_0_33"/>
          <p:cNvSpPr txBox="1"/>
          <p:nvPr/>
        </p:nvSpPr>
        <p:spPr>
          <a:xfrm>
            <a:off x="410225" y="832800"/>
            <a:ext cx="8563500" cy="2625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GB" sz="1500">
                <a:solidFill>
                  <a:schemeClr val="lt1"/>
                </a:solidFill>
                <a:latin typeface="Lato"/>
                <a:ea typeface="Lato"/>
                <a:cs typeface="Lato"/>
                <a:sym typeface="Lato"/>
              </a:rPr>
              <a:t>Sports stars most valuable assets are often </a:t>
            </a:r>
            <a:r>
              <a:rPr lang="en-GB" sz="1500">
                <a:solidFill>
                  <a:schemeClr val="lt1"/>
                </a:solidFill>
                <a:latin typeface="Lato"/>
                <a:ea typeface="Lato"/>
                <a:cs typeface="Lato"/>
                <a:sym typeface="Lato"/>
              </a:rPr>
              <a:t>their</a:t>
            </a:r>
            <a:r>
              <a:rPr lang="en-GB" sz="1500">
                <a:solidFill>
                  <a:schemeClr val="lt1"/>
                </a:solidFill>
                <a:latin typeface="Lato"/>
                <a:ea typeface="Lato"/>
                <a:cs typeface="Lato"/>
                <a:sym typeface="Lato"/>
              </a:rPr>
              <a:t> body parts. Footballers would be forced to retire if they suffered a serious injury to their legs and tennis players would be out of the game if they </a:t>
            </a:r>
            <a:r>
              <a:rPr lang="en-GB" sz="1500">
                <a:solidFill>
                  <a:schemeClr val="lt1"/>
                </a:solidFill>
                <a:latin typeface="Lato"/>
                <a:ea typeface="Lato"/>
                <a:cs typeface="Lato"/>
                <a:sym typeface="Lato"/>
              </a:rPr>
              <a:t>injure</a:t>
            </a:r>
            <a:r>
              <a:rPr lang="en-GB" sz="1500">
                <a:solidFill>
                  <a:schemeClr val="lt1"/>
                </a:solidFill>
                <a:latin typeface="Lato"/>
                <a:ea typeface="Lato"/>
                <a:cs typeface="Lato"/>
                <a:sym typeface="Lato"/>
              </a:rPr>
              <a:t> </a:t>
            </a:r>
            <a:r>
              <a:rPr lang="en-GB" sz="1500">
                <a:solidFill>
                  <a:schemeClr val="lt1"/>
                </a:solidFill>
                <a:latin typeface="Lato"/>
                <a:ea typeface="Lato"/>
                <a:cs typeface="Lato"/>
                <a:sym typeface="Lato"/>
              </a:rPr>
              <a:t>their</a:t>
            </a:r>
            <a:r>
              <a:rPr lang="en-GB" sz="1500">
                <a:solidFill>
                  <a:schemeClr val="lt1"/>
                </a:solidFill>
                <a:latin typeface="Lato"/>
                <a:ea typeface="Lato"/>
                <a:cs typeface="Lato"/>
                <a:sym typeface="Lato"/>
              </a:rPr>
              <a:t> arms. To protect their valuable assets, they have </a:t>
            </a:r>
            <a:r>
              <a:rPr lang="en-GB" sz="1500">
                <a:solidFill>
                  <a:schemeClr val="lt1"/>
                </a:solidFill>
                <a:latin typeface="Lato"/>
                <a:ea typeface="Lato"/>
                <a:cs typeface="Lato"/>
                <a:sym typeface="Lato"/>
              </a:rPr>
              <a:t>specialist</a:t>
            </a:r>
            <a:r>
              <a:rPr lang="en-GB" sz="1500">
                <a:solidFill>
                  <a:schemeClr val="lt1"/>
                </a:solidFill>
                <a:latin typeface="Lato"/>
                <a:ea typeface="Lato"/>
                <a:cs typeface="Lato"/>
                <a:sym typeface="Lato"/>
              </a:rPr>
              <a:t> insurance policies. </a:t>
            </a:r>
            <a:endParaRPr sz="1500">
              <a:solidFill>
                <a:schemeClr val="lt1"/>
              </a:solidFill>
              <a:latin typeface="Lato"/>
              <a:ea typeface="Lato"/>
              <a:cs typeface="Lato"/>
              <a:sym typeface="Lato"/>
            </a:endParaRPr>
          </a:p>
          <a:p>
            <a:pPr indent="0" lvl="0" marL="0" rtl="0" algn="l">
              <a:lnSpc>
                <a:spcPct val="100000"/>
              </a:lnSpc>
              <a:spcBef>
                <a:spcPts val="1900"/>
              </a:spcBef>
              <a:spcAft>
                <a:spcPts val="0"/>
              </a:spcAft>
              <a:buNone/>
            </a:pPr>
            <a:r>
              <a:rPr b="1" lang="en-GB" sz="1600">
                <a:solidFill>
                  <a:schemeClr val="lt1"/>
                </a:solidFill>
                <a:latin typeface="Lato"/>
                <a:ea typeface="Lato"/>
                <a:cs typeface="Lato"/>
                <a:sym typeface="Lato"/>
              </a:rPr>
              <a:t>Based on 2022 values, can you guess…</a:t>
            </a:r>
            <a:endParaRPr b="1" sz="1600">
              <a:solidFill>
                <a:schemeClr val="lt1"/>
              </a:solidFill>
              <a:latin typeface="Lato"/>
              <a:ea typeface="Lato"/>
              <a:cs typeface="Lato"/>
              <a:sym typeface="Lato"/>
            </a:endParaRPr>
          </a:p>
          <a:p>
            <a:pPr indent="-330200" lvl="0" marL="457200" rtl="0" algn="l">
              <a:lnSpc>
                <a:spcPct val="100000"/>
              </a:lnSpc>
              <a:spcBef>
                <a:spcPts val="0"/>
              </a:spcBef>
              <a:spcAft>
                <a:spcPts val="0"/>
              </a:spcAft>
              <a:buClr>
                <a:schemeClr val="lt1"/>
              </a:buClr>
              <a:buSzPts val="1600"/>
              <a:buFont typeface="Lato"/>
              <a:buAutoNum type="arabicPeriod"/>
            </a:pPr>
            <a:r>
              <a:rPr b="1" lang="en-GB" sz="1600">
                <a:solidFill>
                  <a:schemeClr val="lt1"/>
                </a:solidFill>
                <a:latin typeface="Lato"/>
                <a:ea typeface="Lato"/>
                <a:cs typeface="Lato"/>
                <a:sym typeface="Lato"/>
              </a:rPr>
              <a:t>Which athlete has the most expensive body parts insurance plan?</a:t>
            </a:r>
            <a:endParaRPr b="1" sz="1600">
              <a:solidFill>
                <a:schemeClr val="lt1"/>
              </a:solidFill>
              <a:latin typeface="Lato"/>
              <a:ea typeface="Lato"/>
              <a:cs typeface="Lato"/>
              <a:sym typeface="Lato"/>
            </a:endParaRPr>
          </a:p>
          <a:p>
            <a:pPr indent="-330200" lvl="0" marL="457200" rtl="0" algn="l">
              <a:lnSpc>
                <a:spcPct val="100000"/>
              </a:lnSpc>
              <a:spcBef>
                <a:spcPts val="0"/>
              </a:spcBef>
              <a:spcAft>
                <a:spcPts val="0"/>
              </a:spcAft>
              <a:buClr>
                <a:schemeClr val="lt1"/>
              </a:buClr>
              <a:buSzPts val="1600"/>
              <a:buFont typeface="Lato"/>
              <a:buAutoNum type="arabicPeriod"/>
            </a:pPr>
            <a:r>
              <a:rPr b="1" lang="en-GB" sz="1600">
                <a:solidFill>
                  <a:schemeClr val="lt1"/>
                </a:solidFill>
                <a:latin typeface="Lato"/>
                <a:ea typeface="Lato"/>
                <a:cs typeface="Lato"/>
                <a:sym typeface="Lato"/>
              </a:rPr>
              <a:t>How much the insurance costs?</a:t>
            </a:r>
            <a:endParaRPr b="1" sz="1600">
              <a:solidFill>
                <a:schemeClr val="lt1"/>
              </a:solidFill>
              <a:latin typeface="Lato"/>
              <a:ea typeface="Lato"/>
              <a:cs typeface="Lato"/>
              <a:sym typeface="Lato"/>
            </a:endParaRPr>
          </a:p>
          <a:p>
            <a:pPr indent="0" lvl="0" marL="0" marR="0" rtl="0" algn="l">
              <a:lnSpc>
                <a:spcPct val="115000"/>
              </a:lnSpc>
              <a:spcBef>
                <a:spcPts val="0"/>
              </a:spcBef>
              <a:spcAft>
                <a:spcPts val="0"/>
              </a:spcAft>
              <a:buNone/>
            </a:pPr>
            <a:r>
              <a:t/>
            </a:r>
            <a:endParaRPr sz="2000">
              <a:solidFill>
                <a:schemeClr val="lt1"/>
              </a:solidFill>
              <a:latin typeface="Lato"/>
              <a:ea typeface="Lato"/>
              <a:cs typeface="Lato"/>
              <a:sym typeface="Lato"/>
            </a:endParaRPr>
          </a:p>
          <a:p>
            <a:pPr indent="0" lvl="0" marL="0" marR="0" rtl="0" algn="l">
              <a:lnSpc>
                <a:spcPct val="115000"/>
              </a:lnSpc>
              <a:spcBef>
                <a:spcPts val="0"/>
              </a:spcBef>
              <a:spcAft>
                <a:spcPts val="0"/>
              </a:spcAft>
              <a:buClr>
                <a:srgbClr val="000000"/>
              </a:buClr>
              <a:buSzPts val="2600"/>
              <a:buFont typeface="Arial"/>
              <a:buNone/>
            </a:pPr>
            <a:r>
              <a:t/>
            </a:r>
            <a:endParaRPr b="0" i="0" sz="2000" u="none" cap="none" strike="noStrike">
              <a:solidFill>
                <a:schemeClr val="lt1"/>
              </a:solidFill>
              <a:latin typeface="Lato"/>
              <a:ea typeface="Lato"/>
              <a:cs typeface="Lato"/>
              <a:sym typeface="Lato"/>
            </a:endParaRPr>
          </a:p>
        </p:txBody>
      </p:sp>
      <p:sp>
        <p:nvSpPr>
          <p:cNvPr id="402" name="Google Shape;402;g1646f31eaf0_0_33"/>
          <p:cNvSpPr txBox="1"/>
          <p:nvPr/>
        </p:nvSpPr>
        <p:spPr>
          <a:xfrm>
            <a:off x="489225" y="323600"/>
            <a:ext cx="7887300" cy="7812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3600"/>
              <a:buFont typeface="Arial"/>
              <a:buNone/>
            </a:pPr>
            <a:r>
              <a:rPr b="1" lang="en-GB" sz="2900">
                <a:solidFill>
                  <a:srgbClr val="FF8022"/>
                </a:solidFill>
                <a:latin typeface="Lato"/>
                <a:ea typeface="Lato"/>
                <a:cs typeface="Lato"/>
                <a:sym typeface="Lato"/>
              </a:rPr>
              <a:t>Some of the priciest </a:t>
            </a:r>
            <a:r>
              <a:rPr b="1" lang="en-GB" sz="2900">
                <a:solidFill>
                  <a:srgbClr val="FF8022"/>
                </a:solidFill>
                <a:latin typeface="Lato"/>
                <a:ea typeface="Lato"/>
                <a:cs typeface="Lato"/>
                <a:sym typeface="Lato"/>
              </a:rPr>
              <a:t>insurance</a:t>
            </a:r>
            <a:r>
              <a:rPr b="1" lang="en-GB" sz="2900">
                <a:solidFill>
                  <a:srgbClr val="FF8022"/>
                </a:solidFill>
                <a:latin typeface="Lato"/>
                <a:ea typeface="Lato"/>
                <a:cs typeface="Lato"/>
                <a:sym typeface="Lato"/>
              </a:rPr>
              <a:t> plans</a:t>
            </a:r>
            <a:endParaRPr b="1" i="0" sz="2900" u="none" cap="none" strike="noStrike">
              <a:solidFill>
                <a:srgbClr val="FF8022"/>
              </a:solidFill>
              <a:latin typeface="Lato"/>
              <a:ea typeface="Lato"/>
              <a:cs typeface="Lato"/>
              <a:sym typeface="Lato"/>
            </a:endParaRPr>
          </a:p>
          <a:p>
            <a:pPr indent="0" lvl="0" marL="0" marR="0" rtl="0" algn="l">
              <a:lnSpc>
                <a:spcPct val="115000"/>
              </a:lnSpc>
              <a:spcBef>
                <a:spcPts val="0"/>
              </a:spcBef>
              <a:spcAft>
                <a:spcPts val="0"/>
              </a:spcAft>
              <a:buClr>
                <a:srgbClr val="000000"/>
              </a:buClr>
              <a:buSzPts val="3600"/>
              <a:buFont typeface="Arial"/>
              <a:buNone/>
            </a:pPr>
            <a:r>
              <a:t/>
            </a:r>
            <a:endParaRPr b="0" i="0" sz="2700" u="none" cap="none" strike="noStrike">
              <a:solidFill>
                <a:srgbClr val="FF8022"/>
              </a:solidFill>
              <a:latin typeface="Lato"/>
              <a:ea typeface="Lato"/>
              <a:cs typeface="Lato"/>
              <a:sym typeface="Lato"/>
            </a:endParaRPr>
          </a:p>
        </p:txBody>
      </p:sp>
      <p:sp>
        <p:nvSpPr>
          <p:cNvPr id="403" name="Google Shape;403;g1646f31eaf0_0_33"/>
          <p:cNvSpPr txBox="1"/>
          <p:nvPr/>
        </p:nvSpPr>
        <p:spPr>
          <a:xfrm>
            <a:off x="5738375" y="1314625"/>
            <a:ext cx="27816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404" name="Google Shape;404;g1646f31eaf0_0_33"/>
          <p:cNvPicPr preferRelativeResize="0"/>
          <p:nvPr/>
        </p:nvPicPr>
        <p:blipFill>
          <a:blip r:embed="rId3">
            <a:alphaModFix/>
          </a:blip>
          <a:stretch>
            <a:fillRect/>
          </a:stretch>
        </p:blipFill>
        <p:spPr>
          <a:xfrm>
            <a:off x="738750" y="3148950"/>
            <a:ext cx="2508455" cy="1597400"/>
          </a:xfrm>
          <a:prstGeom prst="rect">
            <a:avLst/>
          </a:prstGeom>
          <a:noFill/>
          <a:ln>
            <a:noFill/>
          </a:ln>
          <a:effectLst>
            <a:outerShdw blurRad="57150" rotWithShape="0" algn="bl" dir="5400000" dist="19050">
              <a:srgbClr val="000000">
                <a:alpha val="50000"/>
              </a:srgbClr>
            </a:outerShdw>
          </a:effectLst>
        </p:spPr>
      </p:pic>
      <p:pic>
        <p:nvPicPr>
          <p:cNvPr id="405" name="Google Shape;405;g1646f31eaf0_0_33"/>
          <p:cNvPicPr preferRelativeResize="0"/>
          <p:nvPr/>
        </p:nvPicPr>
        <p:blipFill rotWithShape="1">
          <a:blip r:embed="rId4">
            <a:alphaModFix/>
          </a:blip>
          <a:srcRect b="0" l="0" r="12441" t="0"/>
          <a:stretch/>
        </p:blipFill>
        <p:spPr>
          <a:xfrm>
            <a:off x="3392253" y="3148950"/>
            <a:ext cx="2508455" cy="1597399"/>
          </a:xfrm>
          <a:prstGeom prst="rect">
            <a:avLst/>
          </a:prstGeom>
          <a:noFill/>
          <a:ln>
            <a:noFill/>
          </a:ln>
          <a:effectLst>
            <a:outerShdw blurRad="57150" rotWithShape="0" algn="bl" dir="5400000" dist="19050">
              <a:srgbClr val="000000">
                <a:alpha val="50000"/>
              </a:srgbClr>
            </a:outerShdw>
          </a:effectLst>
        </p:spPr>
      </p:pic>
      <p:pic>
        <p:nvPicPr>
          <p:cNvPr id="406" name="Google Shape;406;g1646f31eaf0_0_33"/>
          <p:cNvPicPr preferRelativeResize="0"/>
          <p:nvPr/>
        </p:nvPicPr>
        <p:blipFill rotWithShape="1">
          <a:blip r:embed="rId5">
            <a:alphaModFix/>
          </a:blip>
          <a:srcRect b="0" l="9190" r="3450" t="0"/>
          <a:stretch/>
        </p:blipFill>
        <p:spPr>
          <a:xfrm>
            <a:off x="6007307" y="3148950"/>
            <a:ext cx="2479969" cy="1597400"/>
          </a:xfrm>
          <a:prstGeom prst="rect">
            <a:avLst/>
          </a:prstGeom>
          <a:noFill/>
          <a:ln>
            <a:noFill/>
          </a:ln>
          <a:effectLst>
            <a:outerShdw blurRad="57150" rotWithShape="0" algn="bl" dir="5400000" dist="19050">
              <a:srgbClr val="000000">
                <a:alpha val="50000"/>
              </a:srgbClr>
            </a:outerShdw>
          </a:effectLst>
        </p:spPr>
      </p:pic>
      <p:sp>
        <p:nvSpPr>
          <p:cNvPr id="407" name="Google Shape;407;g1646f31eaf0_0_33"/>
          <p:cNvSpPr txBox="1"/>
          <p:nvPr/>
        </p:nvSpPr>
        <p:spPr>
          <a:xfrm>
            <a:off x="6026825" y="4763650"/>
            <a:ext cx="2493300" cy="415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1500">
                <a:solidFill>
                  <a:schemeClr val="accent2"/>
                </a:solidFill>
                <a:latin typeface="Lato"/>
                <a:ea typeface="Lato"/>
                <a:cs typeface="Lato"/>
                <a:sym typeface="Lato"/>
              </a:rPr>
              <a:t>Wrists £12 million</a:t>
            </a:r>
            <a:endParaRPr b="1" sz="1500">
              <a:solidFill>
                <a:schemeClr val="accent2"/>
              </a:solidFill>
              <a:latin typeface="Lato"/>
              <a:ea typeface="Lato"/>
              <a:cs typeface="Lato"/>
              <a:sym typeface="Lato"/>
            </a:endParaRPr>
          </a:p>
        </p:txBody>
      </p:sp>
      <p:sp>
        <p:nvSpPr>
          <p:cNvPr id="408" name="Google Shape;408;g1646f31eaf0_0_33"/>
          <p:cNvSpPr txBox="1"/>
          <p:nvPr/>
        </p:nvSpPr>
        <p:spPr>
          <a:xfrm>
            <a:off x="3296225" y="4746350"/>
            <a:ext cx="2493300" cy="415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1500">
                <a:solidFill>
                  <a:schemeClr val="accent2"/>
                </a:solidFill>
                <a:latin typeface="Lato"/>
                <a:ea typeface="Lato"/>
                <a:cs typeface="Lato"/>
                <a:sym typeface="Lato"/>
              </a:rPr>
              <a:t>Legs and face £155 million</a:t>
            </a:r>
            <a:endParaRPr b="1" sz="1500">
              <a:solidFill>
                <a:schemeClr val="accent2"/>
              </a:solidFill>
              <a:latin typeface="Lato"/>
              <a:ea typeface="Lato"/>
              <a:cs typeface="Lato"/>
              <a:sym typeface="Lato"/>
            </a:endParaRPr>
          </a:p>
        </p:txBody>
      </p:sp>
      <p:sp>
        <p:nvSpPr>
          <p:cNvPr id="409" name="Google Shape;409;g1646f31eaf0_0_33"/>
          <p:cNvSpPr txBox="1"/>
          <p:nvPr/>
        </p:nvSpPr>
        <p:spPr>
          <a:xfrm>
            <a:off x="718025" y="4763650"/>
            <a:ext cx="2493300" cy="8814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b="1" lang="en-GB">
                <a:solidFill>
                  <a:schemeClr val="accent2"/>
                </a:solidFill>
                <a:latin typeface="Lato"/>
                <a:ea typeface="Lato"/>
                <a:cs typeface="Lato"/>
                <a:sym typeface="Lato"/>
              </a:rPr>
              <a:t>Legs, Left foot £650 million</a:t>
            </a:r>
            <a:endParaRPr b="1">
              <a:solidFill>
                <a:schemeClr val="accent2"/>
              </a:solidFill>
              <a:latin typeface="Lato"/>
              <a:ea typeface="Lato"/>
              <a:cs typeface="Lato"/>
              <a:sym typeface="Lato"/>
            </a:endParaRPr>
          </a:p>
          <a:p>
            <a:pPr indent="0" lvl="0" marL="0" rtl="0" algn="ctr">
              <a:spcBef>
                <a:spcPts val="1700"/>
              </a:spcBef>
              <a:spcAft>
                <a:spcPts val="0"/>
              </a:spcAft>
              <a:buNone/>
            </a:pPr>
            <a:r>
              <a:t/>
            </a:r>
            <a:endParaRPr b="1" sz="1500">
              <a:solidFill>
                <a:schemeClr val="accent2"/>
              </a:solidFill>
              <a:latin typeface="Lato"/>
              <a:ea typeface="Lato"/>
              <a:cs typeface="Lato"/>
              <a:sym typeface="Lato"/>
            </a:endParaRPr>
          </a:p>
        </p:txBody>
      </p:sp>
      <p:sp>
        <p:nvSpPr>
          <p:cNvPr id="410" name="Google Shape;410;g1646f31eaf0_0_33"/>
          <p:cNvSpPr txBox="1"/>
          <p:nvPr/>
        </p:nvSpPr>
        <p:spPr>
          <a:xfrm>
            <a:off x="718025" y="2799775"/>
            <a:ext cx="2493300" cy="8814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b="1" i="1" lang="en-GB">
                <a:solidFill>
                  <a:srgbClr val="FCE5CD"/>
                </a:solidFill>
                <a:latin typeface="Lato"/>
                <a:ea typeface="Lato"/>
                <a:cs typeface="Lato"/>
                <a:sym typeface="Lato"/>
              </a:rPr>
              <a:t>Lionel Messi</a:t>
            </a:r>
            <a:endParaRPr b="1" i="1">
              <a:solidFill>
                <a:srgbClr val="FCE5CD"/>
              </a:solidFill>
              <a:latin typeface="Lato"/>
              <a:ea typeface="Lato"/>
              <a:cs typeface="Lato"/>
              <a:sym typeface="Lato"/>
            </a:endParaRPr>
          </a:p>
          <a:p>
            <a:pPr indent="0" lvl="0" marL="0" rtl="0" algn="ctr">
              <a:spcBef>
                <a:spcPts val="1700"/>
              </a:spcBef>
              <a:spcAft>
                <a:spcPts val="0"/>
              </a:spcAft>
              <a:buNone/>
            </a:pPr>
            <a:r>
              <a:t/>
            </a:r>
            <a:endParaRPr b="1" i="1" sz="1500">
              <a:solidFill>
                <a:srgbClr val="FCE5CD"/>
              </a:solidFill>
              <a:latin typeface="Lato"/>
              <a:ea typeface="Lato"/>
              <a:cs typeface="Lato"/>
              <a:sym typeface="Lato"/>
            </a:endParaRPr>
          </a:p>
        </p:txBody>
      </p:sp>
      <p:sp>
        <p:nvSpPr>
          <p:cNvPr id="411" name="Google Shape;411;g1646f31eaf0_0_33"/>
          <p:cNvSpPr txBox="1"/>
          <p:nvPr/>
        </p:nvSpPr>
        <p:spPr>
          <a:xfrm>
            <a:off x="3380600" y="2849250"/>
            <a:ext cx="2493300" cy="8814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b="1" i="1" lang="en-GB">
                <a:solidFill>
                  <a:srgbClr val="FCE5CD"/>
                </a:solidFill>
                <a:latin typeface="Lato"/>
                <a:ea typeface="Lato"/>
                <a:cs typeface="Lato"/>
                <a:sym typeface="Lato"/>
              </a:rPr>
              <a:t>David Beckham</a:t>
            </a:r>
            <a:endParaRPr b="1" i="1">
              <a:solidFill>
                <a:srgbClr val="FCE5CD"/>
              </a:solidFill>
              <a:latin typeface="Lato"/>
              <a:ea typeface="Lato"/>
              <a:cs typeface="Lato"/>
              <a:sym typeface="Lato"/>
            </a:endParaRPr>
          </a:p>
          <a:p>
            <a:pPr indent="0" lvl="0" marL="0" rtl="0" algn="ctr">
              <a:spcBef>
                <a:spcPts val="1700"/>
              </a:spcBef>
              <a:spcAft>
                <a:spcPts val="0"/>
              </a:spcAft>
              <a:buNone/>
            </a:pPr>
            <a:r>
              <a:t/>
            </a:r>
            <a:endParaRPr b="1" i="1" sz="1500">
              <a:solidFill>
                <a:srgbClr val="FCE5CD"/>
              </a:solidFill>
              <a:latin typeface="Lato"/>
              <a:ea typeface="Lato"/>
              <a:cs typeface="Lato"/>
              <a:sym typeface="Lato"/>
            </a:endParaRPr>
          </a:p>
        </p:txBody>
      </p:sp>
      <p:sp>
        <p:nvSpPr>
          <p:cNvPr id="412" name="Google Shape;412;g1646f31eaf0_0_33"/>
          <p:cNvSpPr txBox="1"/>
          <p:nvPr/>
        </p:nvSpPr>
        <p:spPr>
          <a:xfrm>
            <a:off x="5971400" y="2849250"/>
            <a:ext cx="2493300" cy="8814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b="1" i="1" lang="en-GB">
                <a:solidFill>
                  <a:srgbClr val="FCE5CD"/>
                </a:solidFill>
                <a:latin typeface="Lato"/>
                <a:ea typeface="Lato"/>
                <a:cs typeface="Lato"/>
                <a:sym typeface="Lato"/>
              </a:rPr>
              <a:t>Venus Williams</a:t>
            </a:r>
            <a:endParaRPr b="1" i="1">
              <a:solidFill>
                <a:srgbClr val="FCE5CD"/>
              </a:solidFill>
              <a:latin typeface="Lato"/>
              <a:ea typeface="Lato"/>
              <a:cs typeface="Lato"/>
              <a:sym typeface="Lato"/>
            </a:endParaRPr>
          </a:p>
          <a:p>
            <a:pPr indent="0" lvl="0" marL="0" rtl="0" algn="ctr">
              <a:spcBef>
                <a:spcPts val="1700"/>
              </a:spcBef>
              <a:spcAft>
                <a:spcPts val="0"/>
              </a:spcAft>
              <a:buNone/>
            </a:pPr>
            <a:r>
              <a:t/>
            </a:r>
            <a:endParaRPr b="1" i="1" sz="1500">
              <a:solidFill>
                <a:srgbClr val="FCE5CD"/>
              </a:solidFill>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7"/>
                                        </p:tgtEl>
                                        <p:attrNameLst>
                                          <p:attrName>style.visibility</p:attrName>
                                        </p:attrNameLst>
                                      </p:cBhvr>
                                      <p:to>
                                        <p:strVal val="visible"/>
                                      </p:to>
                                    </p:set>
                                    <p:animEffect filter="fade" transition="in">
                                      <p:cBhvr>
                                        <p:cTn dur="1000"/>
                                        <p:tgtEl>
                                          <p:spTgt spid="407"/>
                                        </p:tgtEl>
                                      </p:cBhvr>
                                    </p:animEffect>
                                  </p:childTnLst>
                                </p:cTn>
                              </p:par>
                              <p:par>
                                <p:cTn fill="hold" nodeType="withEffect" presetClass="entr" presetID="10" presetSubtype="0">
                                  <p:stCondLst>
                                    <p:cond delay="0"/>
                                  </p:stCondLst>
                                  <p:childTnLst>
                                    <p:set>
                                      <p:cBhvr>
                                        <p:cTn dur="1" fill="hold">
                                          <p:stCondLst>
                                            <p:cond delay="0"/>
                                          </p:stCondLst>
                                        </p:cTn>
                                        <p:tgtEl>
                                          <p:spTgt spid="408"/>
                                        </p:tgtEl>
                                        <p:attrNameLst>
                                          <p:attrName>style.visibility</p:attrName>
                                        </p:attrNameLst>
                                      </p:cBhvr>
                                      <p:to>
                                        <p:strVal val="visible"/>
                                      </p:to>
                                    </p:set>
                                    <p:animEffect filter="fade" transition="in">
                                      <p:cBhvr>
                                        <p:cTn dur="1000"/>
                                        <p:tgtEl>
                                          <p:spTgt spid="408"/>
                                        </p:tgtEl>
                                      </p:cBhvr>
                                    </p:animEffect>
                                  </p:childTnLst>
                                </p:cTn>
                              </p:par>
                              <p:par>
                                <p:cTn fill="hold" nodeType="withEffect" presetClass="entr" presetID="10" presetSubtype="0">
                                  <p:stCondLst>
                                    <p:cond delay="0"/>
                                  </p:stCondLst>
                                  <p:childTnLst>
                                    <p:set>
                                      <p:cBhvr>
                                        <p:cTn dur="1" fill="hold">
                                          <p:stCondLst>
                                            <p:cond delay="0"/>
                                          </p:stCondLst>
                                        </p:cTn>
                                        <p:tgtEl>
                                          <p:spTgt spid="409"/>
                                        </p:tgtEl>
                                        <p:attrNameLst>
                                          <p:attrName>style.visibility</p:attrName>
                                        </p:attrNameLst>
                                      </p:cBhvr>
                                      <p:to>
                                        <p:strVal val="visible"/>
                                      </p:to>
                                    </p:set>
                                    <p:animEffect filter="fade" transition="in">
                                      <p:cBhvr>
                                        <p:cTn dur="1000"/>
                                        <p:tgtEl>
                                          <p:spTgt spid="40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g277c21c5e4a_0_0"/>
          <p:cNvSpPr txBox="1"/>
          <p:nvPr>
            <p:ph idx="1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fld id="{00000000-1234-1234-1234-123412341234}" type="slidenum">
              <a:rPr lang="en-GB"/>
              <a:t>‹#›</a:t>
            </a:fld>
            <a:endParaRPr/>
          </a:p>
        </p:txBody>
      </p:sp>
      <p:sp>
        <p:nvSpPr>
          <p:cNvPr id="148" name="Google Shape;148;g277c21c5e4a_0_0"/>
          <p:cNvSpPr txBox="1"/>
          <p:nvPr>
            <p:ph type="ctrTitle"/>
          </p:nvPr>
        </p:nvSpPr>
        <p:spPr>
          <a:xfrm>
            <a:off x="379375" y="253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t/>
            </a:r>
            <a:endParaRPr b="0" i="0" sz="2900" u="none" cap="none" strike="noStrike">
              <a:solidFill>
                <a:schemeClr val="accent2"/>
              </a:solidFill>
              <a:latin typeface="Lato Black"/>
              <a:ea typeface="Lato Black"/>
              <a:cs typeface="Lato Black"/>
              <a:sym typeface="Lato Black"/>
            </a:endParaRPr>
          </a:p>
          <a:p>
            <a:pPr indent="0" lvl="0" marL="0" marR="0" rtl="0" algn="l">
              <a:lnSpc>
                <a:spcPct val="100000"/>
              </a:lnSpc>
              <a:spcBef>
                <a:spcPts val="0"/>
              </a:spcBef>
              <a:spcAft>
                <a:spcPts val="0"/>
              </a:spcAft>
              <a:buClr>
                <a:srgbClr val="000000"/>
              </a:buClr>
              <a:buSzPts val="990"/>
              <a:buFont typeface="Arial"/>
              <a:buNone/>
            </a:pPr>
            <a:r>
              <a:rPr b="0" i="0" lang="en-GB" sz="2900" u="none" cap="none" strike="noStrike">
                <a:solidFill>
                  <a:schemeClr val="accent2"/>
                </a:solidFill>
                <a:latin typeface="Lato Black"/>
                <a:ea typeface="Lato Black"/>
                <a:cs typeface="Lato Black"/>
                <a:sym typeface="Lato Black"/>
              </a:rPr>
              <a:t>Unit outline</a:t>
            </a:r>
            <a:endParaRPr b="1" i="0" sz="29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t/>
            </a:r>
            <a:endParaRPr b="1" i="0" sz="2900" u="none" cap="none" strike="noStrike">
              <a:solidFill>
                <a:schemeClr val="accent2"/>
              </a:solidFill>
              <a:latin typeface="Lato"/>
              <a:ea typeface="Lato"/>
              <a:cs typeface="Lato"/>
              <a:sym typeface="Lato"/>
            </a:endParaRPr>
          </a:p>
        </p:txBody>
      </p:sp>
      <p:graphicFrame>
        <p:nvGraphicFramePr>
          <p:cNvPr id="149" name="Google Shape;149;g277c21c5e4a_0_0"/>
          <p:cNvGraphicFramePr/>
          <p:nvPr/>
        </p:nvGraphicFramePr>
        <p:xfrm>
          <a:off x="871975" y="1721850"/>
          <a:ext cx="3000000" cy="3000000"/>
        </p:xfrm>
        <a:graphic>
          <a:graphicData uri="http://schemas.openxmlformats.org/drawingml/2006/table">
            <a:tbl>
              <a:tblPr>
                <a:noFill/>
                <a:tableStyleId>{C9C977D6-BCB2-40B2-AEC9-8EEAF68BD6A3}</a:tableStyleId>
              </a:tblPr>
              <a:tblGrid>
                <a:gridCol w="1206500"/>
                <a:gridCol w="1206500"/>
                <a:gridCol w="1206500"/>
                <a:gridCol w="1206500"/>
                <a:gridCol w="1206500"/>
                <a:gridCol w="1206500"/>
              </a:tblGrid>
              <a:tr h="381000">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solidFill>
                            <a:srgbClr val="262A33"/>
                          </a:solidFill>
                          <a:latin typeface="Lato"/>
                          <a:ea typeface="Lato"/>
                          <a:cs typeface="Lato"/>
                          <a:sym typeface="Lato"/>
                        </a:rPr>
                        <a:t>Session 1</a:t>
                      </a:r>
                      <a:endParaRPr b="1" sz="1400" u="none" cap="none" strike="noStrike">
                        <a:solidFill>
                          <a:srgbClr val="262A33"/>
                        </a:solidFill>
                        <a:latin typeface="Lato"/>
                        <a:ea typeface="Lato"/>
                        <a:cs typeface="Lato"/>
                        <a:sym typeface="Lato"/>
                      </a:endParaRPr>
                    </a:p>
                  </a:txBody>
                  <a:tcPr marT="91425" marB="91425" marR="91425" marL="91425">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solidFill>
                      <a:srgbClr val="F9CB9C"/>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solidFill>
                            <a:srgbClr val="262A33"/>
                          </a:solidFill>
                          <a:latin typeface="Lato"/>
                          <a:ea typeface="Lato"/>
                          <a:cs typeface="Lato"/>
                          <a:sym typeface="Lato"/>
                        </a:rPr>
                        <a:t>Session 2</a:t>
                      </a:r>
                      <a:endParaRPr b="1" sz="1400" u="none" cap="none" strike="noStrike">
                        <a:solidFill>
                          <a:srgbClr val="262A33"/>
                        </a:solidFill>
                        <a:latin typeface="Lato"/>
                        <a:ea typeface="Lato"/>
                        <a:cs typeface="Lato"/>
                        <a:sym typeface="Lato"/>
                      </a:endParaRPr>
                    </a:p>
                  </a:txBody>
                  <a:tcPr marT="91425" marB="91425" marR="91425" marL="91425">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solidFill>
                      <a:srgbClr val="F9CB9C"/>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solidFill>
                            <a:srgbClr val="262A33"/>
                          </a:solidFill>
                          <a:latin typeface="Lato"/>
                          <a:ea typeface="Lato"/>
                          <a:cs typeface="Lato"/>
                          <a:sym typeface="Lato"/>
                        </a:rPr>
                        <a:t>Session 3</a:t>
                      </a:r>
                      <a:endParaRPr b="1" sz="1400" u="none" cap="none" strike="noStrike">
                        <a:solidFill>
                          <a:srgbClr val="262A33"/>
                        </a:solidFill>
                        <a:latin typeface="Lato"/>
                        <a:ea typeface="Lato"/>
                        <a:cs typeface="Lato"/>
                        <a:sym typeface="Lato"/>
                      </a:endParaRPr>
                    </a:p>
                  </a:txBody>
                  <a:tcPr marT="91425" marB="91425" marR="91425" marL="91425">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solidFill>
                      <a:srgbClr val="F9CB9C"/>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solidFill>
                            <a:srgbClr val="262A33"/>
                          </a:solidFill>
                          <a:latin typeface="Lato"/>
                          <a:ea typeface="Lato"/>
                          <a:cs typeface="Lato"/>
                          <a:sym typeface="Lato"/>
                        </a:rPr>
                        <a:t>Session 4</a:t>
                      </a:r>
                      <a:endParaRPr b="1" sz="1400" u="none" cap="none" strike="noStrike">
                        <a:solidFill>
                          <a:srgbClr val="262A33"/>
                        </a:solidFill>
                        <a:latin typeface="Lato"/>
                        <a:ea typeface="Lato"/>
                        <a:cs typeface="Lato"/>
                        <a:sym typeface="Lato"/>
                      </a:endParaRPr>
                    </a:p>
                  </a:txBody>
                  <a:tcPr marT="91425" marB="91425" marR="91425" marL="91425">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solidFill>
                      <a:srgbClr val="F9CB9C"/>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solidFill>
                            <a:srgbClr val="262A33"/>
                          </a:solidFill>
                          <a:latin typeface="Lato"/>
                          <a:ea typeface="Lato"/>
                          <a:cs typeface="Lato"/>
                          <a:sym typeface="Lato"/>
                        </a:rPr>
                        <a:t>Session 5</a:t>
                      </a:r>
                      <a:endParaRPr b="1" sz="1400" u="none" cap="none" strike="noStrike">
                        <a:solidFill>
                          <a:srgbClr val="262A33"/>
                        </a:solidFill>
                        <a:latin typeface="Lato"/>
                        <a:ea typeface="Lato"/>
                        <a:cs typeface="Lato"/>
                        <a:sym typeface="Lato"/>
                      </a:endParaRPr>
                    </a:p>
                  </a:txBody>
                  <a:tcPr marT="91425" marB="91425" marR="91425" marL="91425">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solidFill>
                      <a:schemeClr val="accent2"/>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solidFill>
                            <a:srgbClr val="262A33"/>
                          </a:solidFill>
                          <a:latin typeface="Lato"/>
                          <a:ea typeface="Lato"/>
                          <a:cs typeface="Lato"/>
                          <a:sym typeface="Lato"/>
                        </a:rPr>
                        <a:t>Session 6</a:t>
                      </a:r>
                      <a:endParaRPr b="1" sz="1400" u="none" cap="none" strike="noStrike">
                        <a:solidFill>
                          <a:srgbClr val="262A33"/>
                        </a:solidFill>
                        <a:latin typeface="Lato"/>
                        <a:ea typeface="Lato"/>
                        <a:cs typeface="Lato"/>
                        <a:sym typeface="Lato"/>
                      </a:endParaRPr>
                    </a:p>
                  </a:txBody>
                  <a:tcPr marT="91425" marB="91425" marR="91425" marL="91425">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solidFill>
                      <a:srgbClr val="F9CB9C"/>
                    </a:solidFill>
                  </a:tcPr>
                </a:tc>
              </a:tr>
              <a:tr h="381000">
                <a:tc>
                  <a:txBody>
                    <a:bodyPr/>
                    <a:lstStyle/>
                    <a:p>
                      <a:pPr indent="0" lvl="0" marL="0" marR="0" rtl="0" algn="ctr">
                        <a:lnSpc>
                          <a:spcPct val="115000"/>
                        </a:lnSpc>
                        <a:spcBef>
                          <a:spcPts val="0"/>
                        </a:spcBef>
                        <a:spcAft>
                          <a:spcPts val="0"/>
                        </a:spcAft>
                        <a:buClr>
                          <a:srgbClr val="000000"/>
                        </a:buClr>
                        <a:buSzPts val="1400"/>
                        <a:buFont typeface="Arial"/>
                        <a:buNone/>
                      </a:pPr>
                      <a:r>
                        <a:rPr lang="en-GB" sz="1400" u="none" cap="none" strike="noStrike">
                          <a:solidFill>
                            <a:srgbClr val="262A33"/>
                          </a:solidFill>
                          <a:latin typeface="Lato"/>
                          <a:ea typeface="Lato"/>
                          <a:cs typeface="Lato"/>
                          <a:sym typeface="Lato"/>
                        </a:rPr>
                        <a:t>Take home pay </a:t>
                      </a:r>
                      <a:endParaRPr b="0" sz="1400" u="none" cap="none" strike="noStrike">
                        <a:latin typeface="Lato"/>
                        <a:ea typeface="Lato"/>
                        <a:cs typeface="Lato"/>
                        <a:sym typeface="Lato"/>
                      </a:endParaRPr>
                    </a:p>
                  </a:txBody>
                  <a:tcPr marT="63500" marB="63500" marR="63500" marL="63500" anchor="ctr">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solidFill>
                      <a:schemeClr val="accent6"/>
                    </a:solidFill>
                  </a:tcPr>
                </a:tc>
                <a:tc>
                  <a:txBody>
                    <a:bodyPr/>
                    <a:lstStyle/>
                    <a:p>
                      <a:pPr indent="0" lvl="0" marL="0" marR="0" rtl="0" algn="ctr">
                        <a:lnSpc>
                          <a:spcPct val="115000"/>
                        </a:lnSpc>
                        <a:spcBef>
                          <a:spcPts val="0"/>
                        </a:spcBef>
                        <a:spcAft>
                          <a:spcPts val="0"/>
                        </a:spcAft>
                        <a:buClr>
                          <a:srgbClr val="000000"/>
                        </a:buClr>
                        <a:buSzPts val="1400"/>
                        <a:buFont typeface="Arial"/>
                        <a:buNone/>
                      </a:pPr>
                      <a:r>
                        <a:rPr lang="en-GB" sz="1400" u="none" cap="none" strike="noStrike">
                          <a:latin typeface="Lato"/>
                          <a:ea typeface="Lato"/>
                          <a:cs typeface="Lato"/>
                          <a:sym typeface="Lato"/>
                        </a:rPr>
                        <a:t>Budgeting for the future</a:t>
                      </a:r>
                      <a:endParaRPr b="0" sz="1400" u="none" cap="none" strike="noStrike">
                        <a:latin typeface="Lato"/>
                        <a:ea typeface="Lato"/>
                        <a:cs typeface="Lato"/>
                        <a:sym typeface="Lato"/>
                      </a:endParaRPr>
                    </a:p>
                  </a:txBody>
                  <a:tcPr marT="63500" marB="63500" marR="63500" marL="63500" anchor="ctr">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400"/>
                        <a:buFont typeface="Arial"/>
                        <a:buNone/>
                      </a:pPr>
                      <a:r>
                        <a:rPr b="0" lang="en-GB" sz="1400" u="none" cap="none" strike="noStrike">
                          <a:latin typeface="Lato"/>
                          <a:ea typeface="Lato"/>
                          <a:cs typeface="Lato"/>
                          <a:sym typeface="Lato"/>
                        </a:rPr>
                        <a:t> Savings</a:t>
                      </a:r>
                      <a:endParaRPr b="0" sz="1400" u="none" cap="none" strike="noStrike">
                        <a:latin typeface="Lato"/>
                        <a:ea typeface="Lato"/>
                        <a:cs typeface="Lato"/>
                        <a:sym typeface="Lato"/>
                      </a:endParaRPr>
                    </a:p>
                  </a:txBody>
                  <a:tcPr marT="63500" marB="63500" marR="63500" marL="63500" anchor="ctr">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400"/>
                        <a:buFont typeface="Arial"/>
                        <a:buNone/>
                      </a:pPr>
                      <a:r>
                        <a:rPr lang="en-GB" sz="1400" u="none" cap="none" strike="noStrike">
                          <a:latin typeface="Lato"/>
                          <a:ea typeface="Lato"/>
                          <a:cs typeface="Lato"/>
                          <a:sym typeface="Lato"/>
                        </a:rPr>
                        <a:t>Investing for the long term</a:t>
                      </a:r>
                      <a:endParaRPr b="0" sz="1400" u="none" cap="none" strike="noStrike">
                        <a:latin typeface="Lato"/>
                        <a:ea typeface="Lato"/>
                        <a:cs typeface="Lato"/>
                        <a:sym typeface="Lato"/>
                      </a:endParaRPr>
                    </a:p>
                  </a:txBody>
                  <a:tcPr marT="63500" marB="63500" marR="63500" marL="63500" anchor="ctr">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solidFill>
                      <a:schemeClr val="lt1"/>
                    </a:solidFill>
                  </a:tcPr>
                </a:tc>
                <a:tc>
                  <a:txBody>
                    <a:bodyPr/>
                    <a:lstStyle/>
                    <a:p>
                      <a:pPr indent="0" lvl="0" marL="0" marR="0" rtl="0" algn="ctr">
                        <a:lnSpc>
                          <a:spcPct val="115000"/>
                        </a:lnSpc>
                        <a:spcBef>
                          <a:spcPts val="0"/>
                        </a:spcBef>
                        <a:spcAft>
                          <a:spcPts val="0"/>
                        </a:spcAft>
                        <a:buClr>
                          <a:srgbClr val="000000"/>
                        </a:buClr>
                        <a:buSzPts val="1400"/>
                        <a:buFont typeface="Arial"/>
                        <a:buNone/>
                      </a:pPr>
                      <a:r>
                        <a:rPr b="1" lang="en-GB" sz="1400" u="none" cap="none" strike="noStrike">
                          <a:solidFill>
                            <a:schemeClr val="accent2"/>
                          </a:solidFill>
                          <a:latin typeface="Lato"/>
                          <a:ea typeface="Lato"/>
                          <a:cs typeface="Lato"/>
                          <a:sym typeface="Lato"/>
                        </a:rPr>
                        <a:t>Insurance </a:t>
                      </a:r>
                      <a:endParaRPr b="1" sz="1400" u="none" cap="none" strike="noStrike">
                        <a:solidFill>
                          <a:schemeClr val="accent2"/>
                        </a:solidFill>
                        <a:latin typeface="Lato"/>
                        <a:ea typeface="Lato"/>
                        <a:cs typeface="Lato"/>
                        <a:sym typeface="Lato"/>
                      </a:endParaRPr>
                    </a:p>
                  </a:txBody>
                  <a:tcPr marT="63500" marB="63500" marR="63500" marL="63500" anchor="ctr">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n-GB" sz="1400" u="none" cap="none" strike="noStrike">
                          <a:solidFill>
                            <a:srgbClr val="262A33"/>
                          </a:solidFill>
                          <a:latin typeface="Lato"/>
                          <a:ea typeface="Lato"/>
                          <a:cs typeface="Lato"/>
                          <a:sym typeface="Lato"/>
                        </a:rPr>
                        <a:t>Decision making - investment exercise</a:t>
                      </a:r>
                      <a:endParaRPr b="0" sz="1400" u="none" cap="none" strike="noStrike">
                        <a:solidFill>
                          <a:srgbClr val="262A33"/>
                        </a:solidFill>
                        <a:latin typeface="Lato"/>
                        <a:ea typeface="Lato"/>
                        <a:cs typeface="Lato"/>
                        <a:sym typeface="Lato"/>
                      </a:endParaRPr>
                    </a:p>
                  </a:txBody>
                  <a:tcPr marT="91425" marB="91425" marR="91425" marL="91425" anchor="ctr">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tcPr>
                </a:tc>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6" name="Shape 416"/>
        <p:cNvGrpSpPr/>
        <p:nvPr/>
      </p:nvGrpSpPr>
      <p:grpSpPr>
        <a:xfrm>
          <a:off x="0" y="0"/>
          <a:ext cx="0" cy="0"/>
          <a:chOff x="0" y="0"/>
          <a:chExt cx="0" cy="0"/>
        </a:xfrm>
      </p:grpSpPr>
      <p:sp>
        <p:nvSpPr>
          <p:cNvPr id="417" name="Google Shape;417;g1ba74555ce4_0_2"/>
          <p:cNvSpPr txBox="1"/>
          <p:nvPr>
            <p:ph idx="12" type="sldNum"/>
          </p:nvPr>
        </p:nvSpPr>
        <p:spPr>
          <a:xfrm>
            <a:off x="8595309" y="3039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r>
              <a:rPr lang="en-GB">
                <a:latin typeface="Lato"/>
                <a:ea typeface="Lato"/>
                <a:cs typeface="Lato"/>
                <a:sym typeface="Lato"/>
              </a:rPr>
              <a:t>20</a:t>
            </a:r>
            <a:endParaRPr>
              <a:latin typeface="Lato"/>
              <a:ea typeface="Lato"/>
              <a:cs typeface="Lato"/>
              <a:sym typeface="Lato"/>
            </a:endParaRPr>
          </a:p>
        </p:txBody>
      </p:sp>
      <p:sp>
        <p:nvSpPr>
          <p:cNvPr id="418" name="Google Shape;418;g1ba74555ce4_0_2"/>
          <p:cNvSpPr txBox="1"/>
          <p:nvPr/>
        </p:nvSpPr>
        <p:spPr>
          <a:xfrm>
            <a:off x="636125" y="1563050"/>
            <a:ext cx="7328700" cy="4587000"/>
          </a:xfrm>
          <a:prstGeom prst="rect">
            <a:avLst/>
          </a:prstGeom>
          <a:noFill/>
          <a:ln>
            <a:noFill/>
          </a:ln>
        </p:spPr>
        <p:txBody>
          <a:bodyPr anchorCtr="0" anchor="t" bIns="91425" lIns="91425" spcFirstLastPara="1" rIns="91425" wrap="square" tIns="91425">
            <a:spAutoFit/>
          </a:bodyPr>
          <a:lstStyle/>
          <a:p>
            <a:pPr indent="-393700" lvl="0" marL="457200" rtl="0" algn="l">
              <a:spcBef>
                <a:spcPts val="0"/>
              </a:spcBef>
              <a:spcAft>
                <a:spcPts val="0"/>
              </a:spcAft>
              <a:buClr>
                <a:schemeClr val="accent2"/>
              </a:buClr>
              <a:buSzPts val="2600"/>
              <a:buFont typeface="Lato"/>
              <a:buChar char="★"/>
            </a:pPr>
            <a:r>
              <a:rPr lang="en-GB" sz="2600">
                <a:latin typeface="Lato"/>
                <a:ea typeface="Lato"/>
                <a:cs typeface="Lato"/>
                <a:sym typeface="Lato"/>
              </a:rPr>
              <a:t>What’s the purpose of having insurance?</a:t>
            </a:r>
            <a:endParaRPr sz="2600">
              <a:latin typeface="Lato"/>
              <a:ea typeface="Lato"/>
              <a:cs typeface="Lato"/>
              <a:sym typeface="Lato"/>
            </a:endParaRPr>
          </a:p>
          <a:p>
            <a:pPr indent="0" lvl="0" marL="457200" rtl="0" algn="l">
              <a:spcBef>
                <a:spcPts val="0"/>
              </a:spcBef>
              <a:spcAft>
                <a:spcPts val="0"/>
              </a:spcAft>
              <a:buNone/>
            </a:pPr>
            <a:r>
              <a:t/>
            </a:r>
            <a:endParaRPr sz="2600">
              <a:latin typeface="Lato"/>
              <a:ea typeface="Lato"/>
              <a:cs typeface="Lato"/>
              <a:sym typeface="Lato"/>
            </a:endParaRPr>
          </a:p>
          <a:p>
            <a:pPr indent="-393700" lvl="0" marL="457200" rtl="0" algn="l">
              <a:spcBef>
                <a:spcPts val="0"/>
              </a:spcBef>
              <a:spcAft>
                <a:spcPts val="0"/>
              </a:spcAft>
              <a:buClr>
                <a:schemeClr val="accent2"/>
              </a:buClr>
              <a:buSzPts val="2600"/>
              <a:buFont typeface="Lato"/>
              <a:buChar char="★"/>
            </a:pPr>
            <a:r>
              <a:rPr lang="en-GB" sz="2600">
                <a:latin typeface="Lato"/>
                <a:ea typeface="Lato"/>
                <a:cs typeface="Lato"/>
                <a:sym typeface="Lato"/>
              </a:rPr>
              <a:t>What are the consequences of not having insurance?</a:t>
            </a:r>
            <a:endParaRPr sz="2600">
              <a:latin typeface="Lato"/>
              <a:ea typeface="Lato"/>
              <a:cs typeface="Lato"/>
              <a:sym typeface="Lato"/>
            </a:endParaRPr>
          </a:p>
          <a:p>
            <a:pPr indent="0" lvl="0" marL="457200" rtl="0" algn="l">
              <a:spcBef>
                <a:spcPts val="0"/>
              </a:spcBef>
              <a:spcAft>
                <a:spcPts val="0"/>
              </a:spcAft>
              <a:buNone/>
            </a:pPr>
            <a:r>
              <a:t/>
            </a:r>
            <a:endParaRPr sz="2600">
              <a:latin typeface="Lato"/>
              <a:ea typeface="Lato"/>
              <a:cs typeface="Lato"/>
              <a:sym typeface="Lato"/>
            </a:endParaRPr>
          </a:p>
          <a:p>
            <a:pPr indent="-393700" lvl="0" marL="457200" rtl="0" algn="l">
              <a:spcBef>
                <a:spcPts val="0"/>
              </a:spcBef>
              <a:spcAft>
                <a:spcPts val="0"/>
              </a:spcAft>
              <a:buClr>
                <a:schemeClr val="accent2"/>
              </a:buClr>
              <a:buSzPts val="2600"/>
              <a:buFont typeface="Lato"/>
              <a:buChar char="★"/>
            </a:pPr>
            <a:r>
              <a:rPr lang="en-GB" sz="2600">
                <a:latin typeface="Lato"/>
                <a:ea typeface="Lato"/>
                <a:cs typeface="Lato"/>
                <a:sym typeface="Lato"/>
              </a:rPr>
              <a:t>Stretch - does having </a:t>
            </a:r>
            <a:r>
              <a:rPr lang="en-GB" sz="2600">
                <a:latin typeface="Lato"/>
                <a:ea typeface="Lato"/>
                <a:cs typeface="Lato"/>
                <a:sym typeface="Lato"/>
              </a:rPr>
              <a:t>insurance</a:t>
            </a:r>
            <a:r>
              <a:rPr lang="en-GB" sz="2600">
                <a:latin typeface="Lato"/>
                <a:ea typeface="Lato"/>
                <a:cs typeface="Lato"/>
                <a:sym typeface="Lato"/>
              </a:rPr>
              <a:t> cover against all risks?</a:t>
            </a:r>
            <a:endParaRPr sz="2600">
              <a:latin typeface="Lato"/>
              <a:ea typeface="Lato"/>
              <a:cs typeface="Lato"/>
              <a:sym typeface="Lato"/>
            </a:endParaRPr>
          </a:p>
          <a:p>
            <a:pPr indent="0" lvl="0" marL="0" rtl="0" algn="l">
              <a:spcBef>
                <a:spcPts val="0"/>
              </a:spcBef>
              <a:spcAft>
                <a:spcPts val="0"/>
              </a:spcAft>
              <a:buNone/>
            </a:pPr>
            <a:r>
              <a:t/>
            </a:r>
            <a:endParaRPr sz="2600">
              <a:latin typeface="Lato"/>
              <a:ea typeface="Lato"/>
              <a:cs typeface="Lato"/>
              <a:sym typeface="Lato"/>
            </a:endParaRPr>
          </a:p>
          <a:p>
            <a:pPr indent="0" lvl="0" marL="0" rtl="0" algn="l">
              <a:spcBef>
                <a:spcPts val="0"/>
              </a:spcBef>
              <a:spcAft>
                <a:spcPts val="0"/>
              </a:spcAft>
              <a:buNone/>
            </a:pPr>
            <a:r>
              <a:t/>
            </a:r>
            <a:endParaRPr sz="2600">
              <a:latin typeface="Lato"/>
              <a:ea typeface="Lato"/>
              <a:cs typeface="Lato"/>
              <a:sym typeface="Lato"/>
            </a:endParaRPr>
          </a:p>
          <a:p>
            <a:pPr indent="0" lvl="0" marL="457200" rtl="0" algn="l">
              <a:spcBef>
                <a:spcPts val="0"/>
              </a:spcBef>
              <a:spcAft>
                <a:spcPts val="0"/>
              </a:spcAft>
              <a:buNone/>
            </a:pPr>
            <a:r>
              <a:t/>
            </a:r>
            <a:endParaRPr sz="2600">
              <a:latin typeface="Lato"/>
              <a:ea typeface="Lato"/>
              <a:cs typeface="Lato"/>
              <a:sym typeface="Lato"/>
            </a:endParaRPr>
          </a:p>
          <a:p>
            <a:pPr indent="0" lvl="0" marL="457200" rtl="0" algn="l">
              <a:spcBef>
                <a:spcPts val="0"/>
              </a:spcBef>
              <a:spcAft>
                <a:spcPts val="0"/>
              </a:spcAft>
              <a:buNone/>
            </a:pPr>
            <a:r>
              <a:t/>
            </a:r>
            <a:endParaRPr sz="2600">
              <a:latin typeface="Lato"/>
              <a:ea typeface="Lato"/>
              <a:cs typeface="Lato"/>
              <a:sym typeface="Lato"/>
            </a:endParaRPr>
          </a:p>
        </p:txBody>
      </p:sp>
      <p:sp>
        <p:nvSpPr>
          <p:cNvPr id="419" name="Google Shape;419;g1ba74555ce4_0_2"/>
          <p:cNvSpPr txBox="1"/>
          <p:nvPr>
            <p:ph type="ctrTitle"/>
          </p:nvPr>
        </p:nvSpPr>
        <p:spPr>
          <a:xfrm>
            <a:off x="379375" y="253750"/>
            <a:ext cx="69450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lang="en-GB" sz="2900">
                <a:solidFill>
                  <a:schemeClr val="accent2"/>
                </a:solidFill>
                <a:latin typeface="Lato"/>
                <a:ea typeface="Lato"/>
                <a:cs typeface="Lato"/>
                <a:sym typeface="Lato"/>
              </a:rPr>
              <a:t>Reflection</a:t>
            </a:r>
            <a:endParaRPr b="1" i="0" sz="2900" u="none" cap="none" strike="noStrike">
              <a:solidFill>
                <a:schemeClr val="accent2"/>
              </a:solidFill>
              <a:latin typeface="Lato"/>
              <a:ea typeface="Lato"/>
              <a:cs typeface="Lato"/>
              <a:sym typeface="Lato"/>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3" name="Shape 423"/>
        <p:cNvGrpSpPr/>
        <p:nvPr/>
      </p:nvGrpSpPr>
      <p:grpSpPr>
        <a:xfrm>
          <a:off x="0" y="0"/>
          <a:ext cx="0" cy="0"/>
          <a:chOff x="0" y="0"/>
          <a:chExt cx="0" cy="0"/>
        </a:xfrm>
      </p:grpSpPr>
      <p:sp>
        <p:nvSpPr>
          <p:cNvPr id="424" name="Google Shape;424;g217ada97e00_0_47"/>
          <p:cNvSpPr/>
          <p:nvPr/>
        </p:nvSpPr>
        <p:spPr>
          <a:xfrm>
            <a:off x="7492350" y="4265350"/>
            <a:ext cx="1922700" cy="841200"/>
          </a:xfrm>
          <a:prstGeom prst="roundRect">
            <a:avLst>
              <a:gd fmla="val 16667" name="adj"/>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 name="Google Shape;425;g217ada97e00_0_47"/>
          <p:cNvSpPr txBox="1"/>
          <p:nvPr>
            <p:ph idx="12" type="sldNum"/>
          </p:nvPr>
        </p:nvSpPr>
        <p:spPr>
          <a:xfrm>
            <a:off x="8595309" y="3039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r>
              <a:rPr lang="en-GB">
                <a:latin typeface="Lato"/>
                <a:ea typeface="Lato"/>
                <a:cs typeface="Lato"/>
                <a:sym typeface="Lato"/>
              </a:rPr>
              <a:t>21</a:t>
            </a:r>
            <a:endParaRPr>
              <a:latin typeface="Lato"/>
              <a:ea typeface="Lato"/>
              <a:cs typeface="Lato"/>
              <a:sym typeface="Lato"/>
            </a:endParaRPr>
          </a:p>
        </p:txBody>
      </p:sp>
      <p:sp>
        <p:nvSpPr>
          <p:cNvPr id="426" name="Google Shape;426;g217ada97e00_0_47"/>
          <p:cNvSpPr txBox="1"/>
          <p:nvPr/>
        </p:nvSpPr>
        <p:spPr>
          <a:xfrm>
            <a:off x="360375" y="1026100"/>
            <a:ext cx="8490000" cy="6280200"/>
          </a:xfrm>
          <a:prstGeom prst="rect">
            <a:avLst/>
          </a:prstGeom>
          <a:noFill/>
          <a:ln>
            <a:noFill/>
          </a:ln>
        </p:spPr>
        <p:txBody>
          <a:bodyPr anchorCtr="0" anchor="t" bIns="91425" lIns="91425" spcFirstLastPara="1" rIns="91425" wrap="square" tIns="91425">
            <a:spAutoFit/>
          </a:bodyPr>
          <a:lstStyle/>
          <a:p>
            <a:pPr indent="-368300" lvl="0" marL="457200" rtl="0" algn="l">
              <a:spcBef>
                <a:spcPts val="0"/>
              </a:spcBef>
              <a:spcAft>
                <a:spcPts val="0"/>
              </a:spcAft>
              <a:buClr>
                <a:schemeClr val="accent2"/>
              </a:buClr>
              <a:buSzPts val="2200"/>
              <a:buFont typeface="Lato"/>
              <a:buChar char="★"/>
            </a:pPr>
            <a:r>
              <a:rPr lang="en-GB" sz="2200">
                <a:latin typeface="Lato"/>
                <a:ea typeface="Lato"/>
                <a:cs typeface="Lato"/>
                <a:sym typeface="Lato"/>
              </a:rPr>
              <a:t>What’s the purpose of having insurance?</a:t>
            </a:r>
            <a:endParaRPr sz="2200">
              <a:latin typeface="Lato"/>
              <a:ea typeface="Lato"/>
              <a:cs typeface="Lato"/>
              <a:sym typeface="Lato"/>
            </a:endParaRPr>
          </a:p>
          <a:p>
            <a:pPr indent="-323850" lvl="1" marL="914400" rtl="0" algn="l">
              <a:spcBef>
                <a:spcPts val="1000"/>
              </a:spcBef>
              <a:spcAft>
                <a:spcPts val="0"/>
              </a:spcAft>
              <a:buSzPts val="1500"/>
              <a:buFont typeface="Lato"/>
              <a:buChar char="○"/>
            </a:pPr>
            <a:r>
              <a:rPr lang="en-GB" sz="1500">
                <a:latin typeface="Lato"/>
                <a:ea typeface="Lato"/>
                <a:cs typeface="Lato"/>
                <a:sym typeface="Lato"/>
              </a:rPr>
              <a:t>The purpose of having insurance is to protect someone against certain risks</a:t>
            </a:r>
            <a:endParaRPr sz="2600">
              <a:latin typeface="Lato"/>
              <a:ea typeface="Lato"/>
              <a:cs typeface="Lato"/>
              <a:sym typeface="Lato"/>
            </a:endParaRPr>
          </a:p>
          <a:p>
            <a:pPr indent="-368300" lvl="0" marL="457200" rtl="0" algn="l">
              <a:spcBef>
                <a:spcPts val="1000"/>
              </a:spcBef>
              <a:spcAft>
                <a:spcPts val="0"/>
              </a:spcAft>
              <a:buClr>
                <a:schemeClr val="accent2"/>
              </a:buClr>
              <a:buSzPts val="2200"/>
              <a:buFont typeface="Lato"/>
              <a:buChar char="★"/>
            </a:pPr>
            <a:r>
              <a:rPr lang="en-GB" sz="2200">
                <a:latin typeface="Lato"/>
                <a:ea typeface="Lato"/>
                <a:cs typeface="Lato"/>
                <a:sym typeface="Lato"/>
              </a:rPr>
              <a:t>What are the consequences of not having insurance?</a:t>
            </a:r>
            <a:endParaRPr sz="2200">
              <a:latin typeface="Lato"/>
              <a:ea typeface="Lato"/>
              <a:cs typeface="Lato"/>
              <a:sym typeface="Lato"/>
            </a:endParaRPr>
          </a:p>
          <a:p>
            <a:pPr indent="-323850" lvl="1" marL="914400" rtl="0" algn="l">
              <a:spcBef>
                <a:spcPts val="1000"/>
              </a:spcBef>
              <a:spcAft>
                <a:spcPts val="0"/>
              </a:spcAft>
              <a:buSzPts val="1500"/>
              <a:buFont typeface="Lato"/>
              <a:buChar char="○"/>
            </a:pPr>
            <a:r>
              <a:rPr lang="en-GB" sz="1500">
                <a:latin typeface="Lato"/>
                <a:ea typeface="Lato"/>
                <a:cs typeface="Lato"/>
                <a:sym typeface="Lato"/>
              </a:rPr>
              <a:t>The consequences of not having insurance are having to pay big amounts of money if something goes wrong. For example, if a pet gets very sick and needs an operation the pet owner would need to pay the full amount of money for the operation which may be a very big expense. </a:t>
            </a:r>
            <a:endParaRPr sz="2600">
              <a:latin typeface="Lato"/>
              <a:ea typeface="Lato"/>
              <a:cs typeface="Lato"/>
              <a:sym typeface="Lato"/>
            </a:endParaRPr>
          </a:p>
          <a:p>
            <a:pPr indent="-368300" lvl="0" marL="457200" rtl="0" algn="l">
              <a:spcBef>
                <a:spcPts val="1000"/>
              </a:spcBef>
              <a:spcAft>
                <a:spcPts val="0"/>
              </a:spcAft>
              <a:buClr>
                <a:schemeClr val="accent2"/>
              </a:buClr>
              <a:buSzPts val="2200"/>
              <a:buFont typeface="Lato"/>
              <a:buChar char="★"/>
            </a:pPr>
            <a:r>
              <a:rPr lang="en-GB" sz="2200">
                <a:latin typeface="Lato"/>
                <a:ea typeface="Lato"/>
                <a:cs typeface="Lato"/>
                <a:sym typeface="Lato"/>
              </a:rPr>
              <a:t>Stretch - does having insurance cover against all risks?</a:t>
            </a:r>
            <a:endParaRPr sz="2200">
              <a:latin typeface="Lato"/>
              <a:ea typeface="Lato"/>
              <a:cs typeface="Lato"/>
              <a:sym typeface="Lato"/>
            </a:endParaRPr>
          </a:p>
          <a:p>
            <a:pPr indent="-323850" lvl="1" marL="914400" rtl="0" algn="l">
              <a:spcBef>
                <a:spcPts val="1000"/>
              </a:spcBef>
              <a:spcAft>
                <a:spcPts val="0"/>
              </a:spcAft>
              <a:buSzPts val="1500"/>
              <a:buFont typeface="Lato"/>
              <a:buChar char="○"/>
            </a:pPr>
            <a:r>
              <a:rPr lang="en-GB" sz="1500">
                <a:latin typeface="Lato"/>
                <a:ea typeface="Lato"/>
                <a:cs typeface="Lato"/>
                <a:sym typeface="Lato"/>
              </a:rPr>
              <a:t>It’s very important to note the importance of reading terms and conditions in the policy. Insurance policies will cover some things but not others. The more that’s covered, the higher the premium (cost) will be. The message is to do proper research. We’ll see this come up later with expensive equipment. Content insurance may cover some contents but not all expensive items.</a:t>
            </a:r>
            <a:endParaRPr sz="1500">
              <a:latin typeface="Lato"/>
              <a:ea typeface="Lato"/>
              <a:cs typeface="Lato"/>
              <a:sym typeface="Lato"/>
            </a:endParaRPr>
          </a:p>
          <a:p>
            <a:pPr indent="0" lvl="0" marL="914400" rtl="0" algn="l">
              <a:spcBef>
                <a:spcPts val="1000"/>
              </a:spcBef>
              <a:spcAft>
                <a:spcPts val="0"/>
              </a:spcAft>
              <a:buNone/>
            </a:pPr>
            <a:r>
              <a:t/>
            </a:r>
            <a:endParaRPr sz="2600">
              <a:latin typeface="Lato"/>
              <a:ea typeface="Lato"/>
              <a:cs typeface="Lato"/>
              <a:sym typeface="Lato"/>
            </a:endParaRPr>
          </a:p>
          <a:p>
            <a:pPr indent="0" lvl="0" marL="0" rtl="0" algn="l">
              <a:spcBef>
                <a:spcPts val="0"/>
              </a:spcBef>
              <a:spcAft>
                <a:spcPts val="0"/>
              </a:spcAft>
              <a:buNone/>
            </a:pPr>
            <a:r>
              <a:t/>
            </a:r>
            <a:endParaRPr sz="2600">
              <a:latin typeface="Lato"/>
              <a:ea typeface="Lato"/>
              <a:cs typeface="Lato"/>
              <a:sym typeface="Lato"/>
            </a:endParaRPr>
          </a:p>
          <a:p>
            <a:pPr indent="0" lvl="0" marL="0" rtl="0" algn="l">
              <a:spcBef>
                <a:spcPts val="0"/>
              </a:spcBef>
              <a:spcAft>
                <a:spcPts val="0"/>
              </a:spcAft>
              <a:buNone/>
            </a:pPr>
            <a:r>
              <a:t/>
            </a:r>
            <a:endParaRPr sz="2600">
              <a:latin typeface="Lato"/>
              <a:ea typeface="Lato"/>
              <a:cs typeface="Lato"/>
              <a:sym typeface="Lato"/>
            </a:endParaRPr>
          </a:p>
          <a:p>
            <a:pPr indent="0" lvl="0" marL="457200" rtl="0" algn="l">
              <a:spcBef>
                <a:spcPts val="0"/>
              </a:spcBef>
              <a:spcAft>
                <a:spcPts val="0"/>
              </a:spcAft>
              <a:buNone/>
            </a:pPr>
            <a:r>
              <a:t/>
            </a:r>
            <a:endParaRPr sz="2600">
              <a:latin typeface="Lato"/>
              <a:ea typeface="Lato"/>
              <a:cs typeface="Lato"/>
              <a:sym typeface="Lato"/>
            </a:endParaRPr>
          </a:p>
          <a:p>
            <a:pPr indent="0" lvl="0" marL="457200" rtl="0" algn="l">
              <a:spcBef>
                <a:spcPts val="0"/>
              </a:spcBef>
              <a:spcAft>
                <a:spcPts val="0"/>
              </a:spcAft>
              <a:buNone/>
            </a:pPr>
            <a:r>
              <a:t/>
            </a:r>
            <a:endParaRPr sz="2600">
              <a:latin typeface="Lato"/>
              <a:ea typeface="Lato"/>
              <a:cs typeface="Lato"/>
              <a:sym typeface="Lato"/>
            </a:endParaRPr>
          </a:p>
        </p:txBody>
      </p:sp>
      <p:sp>
        <p:nvSpPr>
          <p:cNvPr id="427" name="Google Shape;427;g217ada97e00_0_47"/>
          <p:cNvSpPr txBox="1"/>
          <p:nvPr>
            <p:ph type="ctrTitle"/>
          </p:nvPr>
        </p:nvSpPr>
        <p:spPr>
          <a:xfrm>
            <a:off x="379375" y="253750"/>
            <a:ext cx="69450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lang="en-GB" sz="2900">
                <a:solidFill>
                  <a:schemeClr val="accent2"/>
                </a:solidFill>
                <a:latin typeface="Lato"/>
                <a:ea typeface="Lato"/>
                <a:cs typeface="Lato"/>
                <a:sym typeface="Lato"/>
              </a:rPr>
              <a:t>Reflection</a:t>
            </a:r>
            <a:endParaRPr b="1" i="0" sz="2900" u="none" cap="none" strike="noStrike">
              <a:solidFill>
                <a:schemeClr val="accent2"/>
              </a:solidFill>
              <a:latin typeface="Lato"/>
              <a:ea typeface="Lato"/>
              <a:cs typeface="Lato"/>
              <a:sym typeface="Lato"/>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1" name="Shape 431"/>
        <p:cNvGrpSpPr/>
        <p:nvPr/>
      </p:nvGrpSpPr>
      <p:grpSpPr>
        <a:xfrm>
          <a:off x="0" y="0"/>
          <a:ext cx="0" cy="0"/>
          <a:chOff x="0" y="0"/>
          <a:chExt cx="0" cy="0"/>
        </a:xfrm>
      </p:grpSpPr>
      <p:sp>
        <p:nvSpPr>
          <p:cNvPr id="432" name="Google Shape;432;g277c21c5e4a_0_144"/>
          <p:cNvSpPr txBox="1"/>
          <p:nvPr/>
        </p:nvSpPr>
        <p:spPr>
          <a:xfrm>
            <a:off x="439450" y="978750"/>
            <a:ext cx="6212100" cy="400200"/>
          </a:xfrm>
          <a:prstGeom prst="rect">
            <a:avLst/>
          </a:prstGeom>
          <a:noFill/>
          <a:ln>
            <a:noFill/>
          </a:ln>
        </p:spPr>
        <p:txBody>
          <a:bodyPr anchorCtr="0" anchor="b"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3" name="Google Shape;433;g277c21c5e4a_0_144"/>
          <p:cNvSpPr txBox="1"/>
          <p:nvPr/>
        </p:nvSpPr>
        <p:spPr>
          <a:xfrm>
            <a:off x="360374" y="629069"/>
            <a:ext cx="66255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600"/>
              <a:buFont typeface="Arial"/>
              <a:buNone/>
            </a:pPr>
            <a:r>
              <a:rPr b="0" i="0" lang="en-GB" sz="2000" u="none" cap="none" strike="noStrike">
                <a:solidFill>
                  <a:schemeClr val="accent2"/>
                </a:solidFill>
                <a:latin typeface="Lato Black"/>
                <a:ea typeface="Lato Black"/>
                <a:cs typeface="Lato Black"/>
                <a:sym typeface="Lato Black"/>
              </a:rPr>
              <a:t>By the end of the session, I will be able to:</a:t>
            </a:r>
            <a:endParaRPr b="0" i="0" sz="2000" u="none" cap="none" strike="noStrike">
              <a:solidFill>
                <a:schemeClr val="accent2"/>
              </a:solidFill>
              <a:latin typeface="Lato Black"/>
              <a:ea typeface="Lato Black"/>
              <a:cs typeface="Lato Black"/>
              <a:sym typeface="Lato Black"/>
            </a:endParaRPr>
          </a:p>
        </p:txBody>
      </p:sp>
      <p:sp>
        <p:nvSpPr>
          <p:cNvPr id="434" name="Google Shape;434;g277c21c5e4a_0_144"/>
          <p:cNvSpPr txBox="1"/>
          <p:nvPr/>
        </p:nvSpPr>
        <p:spPr>
          <a:xfrm>
            <a:off x="439450" y="1263400"/>
            <a:ext cx="8040300" cy="2339700"/>
          </a:xfrm>
          <a:prstGeom prst="rect">
            <a:avLst/>
          </a:prstGeom>
          <a:noFill/>
          <a:ln>
            <a:noFill/>
          </a:ln>
        </p:spPr>
        <p:txBody>
          <a:bodyPr anchorCtr="0" anchor="t" bIns="91425" lIns="91425" spcFirstLastPara="1" rIns="91425" wrap="square" tIns="91425">
            <a:spAutoFit/>
          </a:bodyPr>
          <a:lstStyle/>
          <a:p>
            <a:pPr indent="-381000" lvl="0" marL="457200" marR="0" rtl="0" algn="l">
              <a:lnSpc>
                <a:spcPct val="100000"/>
              </a:lnSpc>
              <a:spcBef>
                <a:spcPts val="0"/>
              </a:spcBef>
              <a:spcAft>
                <a:spcPts val="0"/>
              </a:spcAft>
              <a:buClr>
                <a:srgbClr val="00FF00"/>
              </a:buClr>
              <a:buSzPts val="2400"/>
              <a:buFont typeface="Lato"/>
              <a:buChar char="●"/>
            </a:pPr>
            <a:r>
              <a:rPr b="1" i="0" lang="en-GB" sz="2400" u="none" cap="none" strike="noStrike">
                <a:solidFill>
                  <a:srgbClr val="00FF00"/>
                </a:solidFill>
                <a:latin typeface="Lato"/>
                <a:ea typeface="Lato"/>
                <a:cs typeface="Lato"/>
                <a:sym typeface="Lato"/>
              </a:rPr>
              <a:t>Describe the relationship between risk and insurance</a:t>
            </a:r>
            <a:endParaRPr b="1" i="0" sz="2400" u="none" cap="none" strike="noStrike">
              <a:solidFill>
                <a:srgbClr val="00FF00"/>
              </a:solidFill>
              <a:latin typeface="Lato"/>
              <a:ea typeface="Lato"/>
              <a:cs typeface="Lato"/>
              <a:sym typeface="Lato"/>
            </a:endParaRPr>
          </a:p>
          <a:p>
            <a:pPr indent="0" lvl="0" marL="914400" marR="0" rtl="0" algn="l">
              <a:lnSpc>
                <a:spcPct val="100000"/>
              </a:lnSpc>
              <a:spcBef>
                <a:spcPts val="0"/>
              </a:spcBef>
              <a:spcAft>
                <a:spcPts val="0"/>
              </a:spcAft>
              <a:buClr>
                <a:srgbClr val="000000"/>
              </a:buClr>
              <a:buSzPts val="2400"/>
              <a:buFont typeface="Arial"/>
              <a:buNone/>
            </a:pPr>
            <a:r>
              <a:t/>
            </a:r>
            <a:endParaRPr b="1" i="0" sz="1200" u="none" cap="none" strike="noStrike">
              <a:solidFill>
                <a:srgbClr val="00FF00"/>
              </a:solidFill>
              <a:latin typeface="Lato"/>
              <a:ea typeface="Lato"/>
              <a:cs typeface="Lato"/>
              <a:sym typeface="Lato"/>
            </a:endParaRPr>
          </a:p>
          <a:p>
            <a:pPr indent="-368300" lvl="0" marL="457200" marR="0" rtl="0" algn="l">
              <a:lnSpc>
                <a:spcPct val="100000"/>
              </a:lnSpc>
              <a:spcBef>
                <a:spcPts val="0"/>
              </a:spcBef>
              <a:spcAft>
                <a:spcPts val="0"/>
              </a:spcAft>
              <a:buClr>
                <a:srgbClr val="00FF00"/>
              </a:buClr>
              <a:buSzPts val="2200"/>
              <a:buFont typeface="Lato"/>
              <a:buChar char="●"/>
            </a:pPr>
            <a:r>
              <a:rPr b="1" i="0" lang="en-GB" sz="2200" u="none" cap="none" strike="noStrike">
                <a:solidFill>
                  <a:srgbClr val="00FF00"/>
                </a:solidFill>
                <a:latin typeface="Lato"/>
                <a:ea typeface="Lato"/>
                <a:cs typeface="Lato"/>
                <a:sym typeface="Lato"/>
              </a:rPr>
              <a:t>Identify different types of insurance plans and key features of insurance plans</a:t>
            </a:r>
            <a:endParaRPr b="0" i="0" sz="2400" u="none" cap="none" strike="noStrike">
              <a:solidFill>
                <a:srgbClr val="00FF00"/>
              </a:solidFill>
              <a:latin typeface="Lato"/>
              <a:ea typeface="Lato"/>
              <a:cs typeface="Lato"/>
              <a:sym typeface="Lato"/>
            </a:endParaRPr>
          </a:p>
          <a:p>
            <a:pPr indent="0" lvl="0" marL="914400" marR="0" rtl="0" algn="l">
              <a:lnSpc>
                <a:spcPct val="100000"/>
              </a:lnSpc>
              <a:spcBef>
                <a:spcPts val="0"/>
              </a:spcBef>
              <a:spcAft>
                <a:spcPts val="0"/>
              </a:spcAft>
              <a:buClr>
                <a:srgbClr val="000000"/>
              </a:buClr>
              <a:buSzPts val="2400"/>
              <a:buFont typeface="Arial"/>
              <a:buNone/>
            </a:pPr>
            <a:r>
              <a:t/>
            </a:r>
            <a:endParaRPr b="1" i="0" sz="1200" u="none" cap="none" strike="noStrike">
              <a:solidFill>
                <a:schemeClr val="lt1"/>
              </a:solidFill>
              <a:latin typeface="Lato"/>
              <a:ea typeface="Lato"/>
              <a:cs typeface="Lato"/>
              <a:sym typeface="Lato"/>
            </a:endParaRPr>
          </a:p>
          <a:p>
            <a:pPr indent="-381000" lvl="0" marL="457200" marR="0" rtl="0" algn="l">
              <a:lnSpc>
                <a:spcPct val="100000"/>
              </a:lnSpc>
              <a:spcBef>
                <a:spcPts val="0"/>
              </a:spcBef>
              <a:spcAft>
                <a:spcPts val="0"/>
              </a:spcAft>
              <a:buClr>
                <a:schemeClr val="accent2"/>
              </a:buClr>
              <a:buSzPts val="2400"/>
              <a:buFont typeface="Lato"/>
              <a:buChar char="●"/>
            </a:pPr>
            <a:r>
              <a:rPr b="1" i="0" lang="en-GB" sz="2400" u="none" cap="none" strike="noStrike">
                <a:solidFill>
                  <a:schemeClr val="lt1"/>
                </a:solidFill>
                <a:latin typeface="Lato"/>
                <a:ea typeface="Lato"/>
                <a:cs typeface="Lato"/>
                <a:sym typeface="Lato"/>
              </a:rPr>
              <a:t>Compare and assess different insurance products</a:t>
            </a:r>
            <a:endParaRPr b="1" i="0" sz="2400" u="none" cap="none" strike="noStrike">
              <a:solidFill>
                <a:schemeClr val="lt1"/>
              </a:solidFill>
              <a:latin typeface="Lato"/>
              <a:ea typeface="Lato"/>
              <a:cs typeface="Lato"/>
              <a:sym typeface="Lato"/>
            </a:endParaRPr>
          </a:p>
          <a:p>
            <a:pPr indent="0" lvl="0" marL="914400" marR="0" rtl="0" algn="l">
              <a:lnSpc>
                <a:spcPct val="107000"/>
              </a:lnSpc>
              <a:spcBef>
                <a:spcPts val="0"/>
              </a:spcBef>
              <a:spcAft>
                <a:spcPts val="0"/>
              </a:spcAft>
              <a:buClr>
                <a:srgbClr val="000000"/>
              </a:buClr>
              <a:buSzPts val="2400"/>
              <a:buFont typeface="Arial"/>
              <a:buNone/>
            </a:pPr>
            <a:r>
              <a:t/>
            </a:r>
            <a:endParaRPr b="1" i="0" sz="2400" u="none" cap="none" strike="noStrike">
              <a:solidFill>
                <a:schemeClr val="lt1"/>
              </a:solidFill>
              <a:latin typeface="Lato"/>
              <a:ea typeface="Lato"/>
              <a:cs typeface="Lato"/>
              <a:sym typeface="Lato"/>
            </a:endParaRPr>
          </a:p>
        </p:txBody>
      </p:sp>
      <p:sp>
        <p:nvSpPr>
          <p:cNvPr id="435" name="Google Shape;435;g277c21c5e4a_0_144"/>
          <p:cNvSpPr txBox="1"/>
          <p:nvPr>
            <p:ph idx="12" type="sldNum"/>
          </p:nvPr>
        </p:nvSpPr>
        <p:spPr>
          <a:xfrm>
            <a:off x="8556784" y="4749851"/>
            <a:ext cx="548700" cy="393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fld id="{00000000-1234-1234-1234-123412341234}" type="slidenum">
              <a:rPr lang="en-GB"/>
              <a:t>‹#›</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9" name="Shape 439"/>
        <p:cNvGrpSpPr/>
        <p:nvPr/>
      </p:nvGrpSpPr>
      <p:grpSpPr>
        <a:xfrm>
          <a:off x="0" y="0"/>
          <a:ext cx="0" cy="0"/>
          <a:chOff x="0" y="0"/>
          <a:chExt cx="0" cy="0"/>
        </a:xfrm>
      </p:grpSpPr>
      <p:sp>
        <p:nvSpPr>
          <p:cNvPr id="440" name="Google Shape;440;g1c5e3994c12_0_41"/>
          <p:cNvSpPr txBox="1"/>
          <p:nvPr>
            <p:ph idx="12" type="sldNum"/>
          </p:nvPr>
        </p:nvSpPr>
        <p:spPr>
          <a:xfrm>
            <a:off x="8595309" y="3039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r>
              <a:rPr lang="en-GB">
                <a:latin typeface="Lato"/>
                <a:ea typeface="Lato"/>
                <a:cs typeface="Lato"/>
                <a:sym typeface="Lato"/>
              </a:rPr>
              <a:t>23</a:t>
            </a:r>
            <a:endParaRPr>
              <a:latin typeface="Lato"/>
              <a:ea typeface="Lato"/>
              <a:cs typeface="Lato"/>
              <a:sym typeface="Lato"/>
            </a:endParaRPr>
          </a:p>
        </p:txBody>
      </p:sp>
      <p:sp>
        <p:nvSpPr>
          <p:cNvPr id="441" name="Google Shape;441;g1c5e3994c12_0_41"/>
          <p:cNvSpPr txBox="1"/>
          <p:nvPr/>
        </p:nvSpPr>
        <p:spPr>
          <a:xfrm>
            <a:off x="249675" y="1105850"/>
            <a:ext cx="4615200" cy="3786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800">
                <a:latin typeface="Lato"/>
                <a:ea typeface="Lato"/>
                <a:cs typeface="Lato"/>
                <a:sym typeface="Lato"/>
              </a:rPr>
              <a:t>Buying</a:t>
            </a:r>
            <a:r>
              <a:rPr lang="en-GB" sz="1800">
                <a:latin typeface="Lato"/>
                <a:ea typeface="Lato"/>
                <a:cs typeface="Lato"/>
                <a:sym typeface="Lato"/>
              </a:rPr>
              <a:t> insurance can be a bit of a mystery. There are a number of </a:t>
            </a:r>
            <a:r>
              <a:rPr b="1" lang="en-GB" sz="1800">
                <a:solidFill>
                  <a:schemeClr val="accent2"/>
                </a:solidFill>
                <a:latin typeface="Lato"/>
                <a:ea typeface="Lato"/>
                <a:cs typeface="Lato"/>
                <a:sym typeface="Lato"/>
              </a:rPr>
              <a:t>different </a:t>
            </a:r>
            <a:r>
              <a:rPr b="1" lang="en-GB" sz="1800">
                <a:solidFill>
                  <a:schemeClr val="accent2"/>
                </a:solidFill>
                <a:latin typeface="Lato"/>
                <a:ea typeface="Lato"/>
                <a:cs typeface="Lato"/>
                <a:sym typeface="Lato"/>
              </a:rPr>
              <a:t>factors</a:t>
            </a:r>
            <a:r>
              <a:rPr lang="en-GB" sz="1800">
                <a:latin typeface="Lato"/>
                <a:ea typeface="Lato"/>
                <a:cs typeface="Lato"/>
                <a:sym typeface="Lato"/>
              </a:rPr>
              <a:t> affecting insurance premiums. It’s important to be aware of these to try and get the best possible deal.</a:t>
            </a:r>
            <a:endParaRPr sz="1800">
              <a:latin typeface="Lato"/>
              <a:ea typeface="Lato"/>
              <a:cs typeface="Lato"/>
              <a:sym typeface="Lato"/>
            </a:endParaRPr>
          </a:p>
          <a:p>
            <a:pPr indent="0" lvl="0" marL="0" rtl="0" algn="l">
              <a:spcBef>
                <a:spcPts val="0"/>
              </a:spcBef>
              <a:spcAft>
                <a:spcPts val="0"/>
              </a:spcAft>
              <a:buNone/>
            </a:pPr>
            <a:r>
              <a:t/>
            </a:r>
            <a:endParaRPr sz="1800">
              <a:latin typeface="Lato"/>
              <a:ea typeface="Lato"/>
              <a:cs typeface="Lato"/>
              <a:sym typeface="Lato"/>
            </a:endParaRPr>
          </a:p>
          <a:p>
            <a:pPr indent="0" lvl="0" marL="0" rtl="0" algn="l">
              <a:spcBef>
                <a:spcPts val="0"/>
              </a:spcBef>
              <a:spcAft>
                <a:spcPts val="0"/>
              </a:spcAft>
              <a:buNone/>
            </a:pPr>
            <a:r>
              <a:rPr lang="en-GB" sz="1800">
                <a:latin typeface="Lato"/>
                <a:ea typeface="Lato"/>
                <a:cs typeface="Lato"/>
                <a:sym typeface="Lato"/>
              </a:rPr>
              <a:t>When looking for the best deal, a top tip is to </a:t>
            </a:r>
            <a:r>
              <a:rPr b="1" lang="en-GB" sz="1800">
                <a:solidFill>
                  <a:schemeClr val="accent2"/>
                </a:solidFill>
                <a:latin typeface="Lato"/>
                <a:ea typeface="Lato"/>
                <a:cs typeface="Lato"/>
                <a:sym typeface="Lato"/>
              </a:rPr>
              <a:t>shop around</a:t>
            </a:r>
            <a:r>
              <a:rPr lang="en-GB" sz="1800">
                <a:latin typeface="Lato"/>
                <a:ea typeface="Lato"/>
                <a:cs typeface="Lato"/>
                <a:sym typeface="Lato"/>
              </a:rPr>
              <a:t> by looking at lots of price comparison websites and using other other ways like specialist broker firms.</a:t>
            </a:r>
            <a:endParaRPr sz="1800">
              <a:latin typeface="Lato"/>
              <a:ea typeface="Lato"/>
              <a:cs typeface="Lato"/>
              <a:sym typeface="Lato"/>
            </a:endParaRPr>
          </a:p>
          <a:p>
            <a:pPr indent="0" lvl="0" marL="0" rtl="0" algn="l">
              <a:spcBef>
                <a:spcPts val="0"/>
              </a:spcBef>
              <a:spcAft>
                <a:spcPts val="0"/>
              </a:spcAft>
              <a:buNone/>
            </a:pPr>
            <a:r>
              <a:t/>
            </a:r>
            <a:endParaRPr sz="1800">
              <a:latin typeface="Lato"/>
              <a:ea typeface="Lato"/>
              <a:cs typeface="Lato"/>
              <a:sym typeface="Lato"/>
            </a:endParaRPr>
          </a:p>
          <a:p>
            <a:pPr indent="0" lvl="0" marL="0" rtl="0" algn="l">
              <a:spcBef>
                <a:spcPts val="0"/>
              </a:spcBef>
              <a:spcAft>
                <a:spcPts val="0"/>
              </a:spcAft>
              <a:buNone/>
            </a:pPr>
            <a:r>
              <a:rPr lang="en-GB" sz="1800" u="sng">
                <a:latin typeface="Lato"/>
                <a:ea typeface="Lato"/>
                <a:cs typeface="Lato"/>
                <a:sym typeface="Lato"/>
              </a:rPr>
              <a:t>Watch the video to learn more about car insurance. </a:t>
            </a:r>
            <a:endParaRPr sz="1800" u="sng">
              <a:latin typeface="Lato"/>
              <a:ea typeface="Lato"/>
              <a:cs typeface="Lato"/>
              <a:sym typeface="Lato"/>
            </a:endParaRPr>
          </a:p>
        </p:txBody>
      </p:sp>
      <p:sp>
        <p:nvSpPr>
          <p:cNvPr id="442" name="Google Shape;442;g1c5e3994c12_0_41"/>
          <p:cNvSpPr txBox="1"/>
          <p:nvPr>
            <p:ph type="ctrTitle"/>
          </p:nvPr>
        </p:nvSpPr>
        <p:spPr>
          <a:xfrm>
            <a:off x="379375" y="253750"/>
            <a:ext cx="69450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t/>
            </a:r>
            <a:endParaRPr b="1" i="0" sz="32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rPr b="1" lang="en-GB" sz="2900">
                <a:solidFill>
                  <a:schemeClr val="accent2"/>
                </a:solidFill>
                <a:latin typeface="Lato"/>
                <a:ea typeface="Lato"/>
                <a:cs typeface="Lato"/>
                <a:sym typeface="Lato"/>
              </a:rPr>
              <a:t>Factors affecting cost - c</a:t>
            </a:r>
            <a:r>
              <a:rPr b="1" lang="en-GB" sz="2900">
                <a:solidFill>
                  <a:schemeClr val="accent2"/>
                </a:solidFill>
                <a:latin typeface="Lato"/>
                <a:ea typeface="Lato"/>
                <a:cs typeface="Lato"/>
                <a:sym typeface="Lato"/>
              </a:rPr>
              <a:t>ar insurance </a:t>
            </a:r>
            <a:endParaRPr b="1" i="0" sz="29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t/>
            </a:r>
            <a:endParaRPr b="1" i="0" sz="2900" u="none" cap="none" strike="noStrike">
              <a:solidFill>
                <a:schemeClr val="accent2"/>
              </a:solidFill>
              <a:latin typeface="Lato"/>
              <a:ea typeface="Lato"/>
              <a:cs typeface="Lato"/>
              <a:sym typeface="Lato"/>
            </a:endParaRPr>
          </a:p>
        </p:txBody>
      </p:sp>
      <p:pic>
        <p:nvPicPr>
          <p:cNvPr descr="Ever wondered what makes the cost of your car insurance go up and down? Our quick guide explains how insurers use all sorts of details to calculate your premiums, including details about your vehicle, how you drive and where you live. &#10;&#10;This information is used to estimate how likely you are to make a claim. The more likely it is that you’ll need to claim, the more an insurer will probably ask you to pay for your premium.&#10;&#10;For more information on how to lower your premiums, visit our website www.theaa.com." id="443" name="Google Shape;443;g1c5e3994c12_0_41" title="How do insurers work out car insurance premiums?">
            <a:hlinkClick r:id="rId3"/>
          </p:cNvPr>
          <p:cNvPicPr preferRelativeResize="0"/>
          <p:nvPr/>
        </p:nvPicPr>
        <p:blipFill>
          <a:blip r:embed="rId4">
            <a:alphaModFix/>
          </a:blip>
          <a:stretch>
            <a:fillRect/>
          </a:stretch>
        </p:blipFill>
        <p:spPr>
          <a:xfrm>
            <a:off x="5000225" y="1454725"/>
            <a:ext cx="3699800" cy="2774850"/>
          </a:xfrm>
          <a:prstGeom prst="rect">
            <a:avLst/>
          </a:prstGeom>
          <a:noFill/>
          <a:ln>
            <a:noFill/>
          </a:ln>
          <a:effectLst>
            <a:outerShdw blurRad="57150" rotWithShape="0" algn="bl" dir="5400000" dist="19050">
              <a:srgbClr val="000000">
                <a:alpha val="50000"/>
              </a:srgbClr>
            </a:outerShdw>
          </a:effectLst>
        </p:spPr>
      </p:pic>
      <p:sp>
        <p:nvSpPr>
          <p:cNvPr id="444" name="Google Shape;444;g1c5e3994c12_0_41"/>
          <p:cNvSpPr txBox="1"/>
          <p:nvPr/>
        </p:nvSpPr>
        <p:spPr>
          <a:xfrm>
            <a:off x="141700" y="4798075"/>
            <a:ext cx="69450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100">
                <a:latin typeface="Lato"/>
                <a:ea typeface="Lato"/>
                <a:cs typeface="Lato"/>
                <a:sym typeface="Lato"/>
              </a:rPr>
              <a:t>*From the video: No claims discount is the reduced price of insurance if no claim is made.</a:t>
            </a:r>
            <a:endParaRPr sz="1100">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3"/>
                                        </p:tgtEl>
                                        <p:attrNameLst>
                                          <p:attrName>style.visibility</p:attrName>
                                        </p:attrNameLst>
                                      </p:cBhvr>
                                      <p:to>
                                        <p:strVal val="visible"/>
                                      </p:to>
                                    </p:set>
                                    <p:animEffect filter="fade" transition="in">
                                      <p:cBhvr>
                                        <p:cTn dur="1000"/>
                                        <p:tgtEl>
                                          <p:spTgt spid="44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8" name="Shape 448"/>
        <p:cNvGrpSpPr/>
        <p:nvPr/>
      </p:nvGrpSpPr>
      <p:grpSpPr>
        <a:xfrm>
          <a:off x="0" y="0"/>
          <a:ext cx="0" cy="0"/>
          <a:chOff x="0" y="0"/>
          <a:chExt cx="0" cy="0"/>
        </a:xfrm>
      </p:grpSpPr>
      <p:sp>
        <p:nvSpPr>
          <p:cNvPr id="449" name="Google Shape;449;g1bec17b0239_0_0"/>
          <p:cNvSpPr txBox="1"/>
          <p:nvPr>
            <p:ph idx="12" type="sldNum"/>
          </p:nvPr>
        </p:nvSpPr>
        <p:spPr>
          <a:xfrm>
            <a:off x="8595309" y="3039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r>
              <a:rPr lang="en-GB">
                <a:latin typeface="Lato"/>
                <a:ea typeface="Lato"/>
                <a:cs typeface="Lato"/>
                <a:sym typeface="Lato"/>
              </a:rPr>
              <a:t>24</a:t>
            </a:r>
            <a:endParaRPr>
              <a:latin typeface="Lato"/>
              <a:ea typeface="Lato"/>
              <a:cs typeface="Lato"/>
              <a:sym typeface="Lato"/>
            </a:endParaRPr>
          </a:p>
        </p:txBody>
      </p:sp>
      <p:sp>
        <p:nvSpPr>
          <p:cNvPr id="450" name="Google Shape;450;g1bec17b0239_0_0"/>
          <p:cNvSpPr txBox="1"/>
          <p:nvPr/>
        </p:nvSpPr>
        <p:spPr>
          <a:xfrm>
            <a:off x="249675" y="1105850"/>
            <a:ext cx="8894400" cy="3232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2200">
                <a:latin typeface="Lato"/>
                <a:ea typeface="Lato"/>
                <a:cs typeface="Lato"/>
                <a:sym typeface="Lato"/>
              </a:rPr>
              <a:t>Karim is looking to get car </a:t>
            </a:r>
            <a:r>
              <a:rPr lang="en-GB" sz="2200">
                <a:latin typeface="Lato"/>
                <a:ea typeface="Lato"/>
                <a:cs typeface="Lato"/>
                <a:sym typeface="Lato"/>
              </a:rPr>
              <a:t>insurance for a second-hand Kia Picanto car. He is 24 years old, lives in Newcastle and passed his driving test when he was 18 years old. </a:t>
            </a:r>
            <a:endParaRPr sz="2200">
              <a:latin typeface="Lato"/>
              <a:ea typeface="Lato"/>
              <a:cs typeface="Lato"/>
              <a:sym typeface="Lato"/>
            </a:endParaRPr>
          </a:p>
          <a:p>
            <a:pPr indent="0" lvl="0" marL="0" rtl="0" algn="l">
              <a:spcBef>
                <a:spcPts val="0"/>
              </a:spcBef>
              <a:spcAft>
                <a:spcPts val="0"/>
              </a:spcAft>
              <a:buNone/>
            </a:pPr>
            <a:r>
              <a:rPr lang="en-GB" sz="2200">
                <a:latin typeface="Lato"/>
                <a:ea typeface="Lato"/>
                <a:cs typeface="Lato"/>
                <a:sym typeface="Lato"/>
              </a:rPr>
              <a:t>So far, he has not got any points on his licence and drives an average of 4,500 miles per year.</a:t>
            </a:r>
            <a:endParaRPr sz="2200">
              <a:latin typeface="Lato"/>
              <a:ea typeface="Lato"/>
              <a:cs typeface="Lato"/>
              <a:sym typeface="Lato"/>
            </a:endParaRPr>
          </a:p>
          <a:p>
            <a:pPr indent="0" lvl="0" marL="0" rtl="0" algn="l">
              <a:spcBef>
                <a:spcPts val="0"/>
              </a:spcBef>
              <a:spcAft>
                <a:spcPts val="0"/>
              </a:spcAft>
              <a:buNone/>
            </a:pPr>
            <a:r>
              <a:t/>
            </a:r>
            <a:endParaRPr sz="2200">
              <a:latin typeface="Lato"/>
              <a:ea typeface="Lato"/>
              <a:cs typeface="Lato"/>
              <a:sym typeface="Lato"/>
            </a:endParaRPr>
          </a:p>
          <a:p>
            <a:pPr indent="0" lvl="0" marL="0" rtl="0" algn="l">
              <a:spcBef>
                <a:spcPts val="0"/>
              </a:spcBef>
              <a:spcAft>
                <a:spcPts val="0"/>
              </a:spcAft>
              <a:buNone/>
            </a:pPr>
            <a:r>
              <a:t/>
            </a:r>
            <a:endParaRPr b="1" sz="2200">
              <a:latin typeface="Lato"/>
              <a:ea typeface="Lato"/>
              <a:cs typeface="Lato"/>
              <a:sym typeface="Lato"/>
            </a:endParaRPr>
          </a:p>
          <a:p>
            <a:pPr indent="0" lvl="0" marL="0" rtl="0" algn="l">
              <a:spcBef>
                <a:spcPts val="0"/>
              </a:spcBef>
              <a:spcAft>
                <a:spcPts val="0"/>
              </a:spcAft>
              <a:buNone/>
            </a:pPr>
            <a:r>
              <a:t/>
            </a:r>
            <a:endParaRPr sz="2200">
              <a:latin typeface="Lato"/>
              <a:ea typeface="Lato"/>
              <a:cs typeface="Lato"/>
              <a:sym typeface="Lato"/>
            </a:endParaRPr>
          </a:p>
          <a:p>
            <a:pPr indent="0" lvl="0" marL="0" rtl="0" algn="l">
              <a:spcBef>
                <a:spcPts val="0"/>
              </a:spcBef>
              <a:spcAft>
                <a:spcPts val="0"/>
              </a:spcAft>
              <a:buNone/>
            </a:pPr>
            <a:r>
              <a:t/>
            </a:r>
            <a:endParaRPr sz="2200">
              <a:latin typeface="Lato"/>
              <a:ea typeface="Lato"/>
              <a:cs typeface="Lato"/>
              <a:sym typeface="Lato"/>
            </a:endParaRPr>
          </a:p>
        </p:txBody>
      </p:sp>
      <p:sp>
        <p:nvSpPr>
          <p:cNvPr id="451" name="Google Shape;451;g1bec17b0239_0_0"/>
          <p:cNvSpPr txBox="1"/>
          <p:nvPr>
            <p:ph type="ctrTitle"/>
          </p:nvPr>
        </p:nvSpPr>
        <p:spPr>
          <a:xfrm>
            <a:off x="379375" y="253750"/>
            <a:ext cx="69450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t/>
            </a:r>
            <a:endParaRPr b="1" i="0" sz="32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rPr b="1" lang="en-GB" sz="2900">
                <a:solidFill>
                  <a:schemeClr val="accent2"/>
                </a:solidFill>
                <a:latin typeface="Lato"/>
                <a:ea typeface="Lato"/>
                <a:cs typeface="Lato"/>
                <a:sym typeface="Lato"/>
              </a:rPr>
              <a:t>Car insurance - case study</a:t>
            </a:r>
            <a:endParaRPr b="1" i="0" sz="29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t/>
            </a:r>
            <a:endParaRPr b="1" i="0" sz="2900" u="none" cap="none" strike="noStrike">
              <a:solidFill>
                <a:schemeClr val="accent2"/>
              </a:solidFill>
              <a:latin typeface="Lato"/>
              <a:ea typeface="Lato"/>
              <a:cs typeface="Lato"/>
              <a:sym typeface="Lato"/>
            </a:endParaRPr>
          </a:p>
        </p:txBody>
      </p:sp>
      <p:pic>
        <p:nvPicPr>
          <p:cNvPr id="452" name="Google Shape;452;g1bec17b0239_0_0"/>
          <p:cNvPicPr preferRelativeResize="0"/>
          <p:nvPr/>
        </p:nvPicPr>
        <p:blipFill>
          <a:blip r:embed="rId3">
            <a:alphaModFix/>
          </a:blip>
          <a:stretch>
            <a:fillRect/>
          </a:stretch>
        </p:blipFill>
        <p:spPr>
          <a:xfrm>
            <a:off x="49275" y="2500275"/>
            <a:ext cx="2337750" cy="2337750"/>
          </a:xfrm>
          <a:prstGeom prst="rect">
            <a:avLst/>
          </a:prstGeom>
          <a:noFill/>
          <a:ln>
            <a:noFill/>
          </a:ln>
        </p:spPr>
      </p:pic>
      <p:sp>
        <p:nvSpPr>
          <p:cNvPr id="453" name="Google Shape;453;g1bec17b0239_0_0"/>
          <p:cNvSpPr txBox="1"/>
          <p:nvPr/>
        </p:nvSpPr>
        <p:spPr>
          <a:xfrm>
            <a:off x="2729400" y="3054575"/>
            <a:ext cx="6248100" cy="1200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2200">
                <a:solidFill>
                  <a:schemeClr val="accent2"/>
                </a:solidFill>
                <a:latin typeface="Lato"/>
                <a:ea typeface="Lato"/>
                <a:cs typeface="Lato"/>
                <a:sym typeface="Lato"/>
              </a:rPr>
              <a:t>What are the different factors mentioned in the case study that would affect the price of Karim’s insurance plan?</a:t>
            </a:r>
            <a:endParaRPr>
              <a:solidFill>
                <a:schemeClr val="accent2"/>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7" name="Shape 457"/>
        <p:cNvGrpSpPr/>
        <p:nvPr/>
      </p:nvGrpSpPr>
      <p:grpSpPr>
        <a:xfrm>
          <a:off x="0" y="0"/>
          <a:ext cx="0" cy="0"/>
          <a:chOff x="0" y="0"/>
          <a:chExt cx="0" cy="0"/>
        </a:xfrm>
      </p:grpSpPr>
      <p:sp>
        <p:nvSpPr>
          <p:cNvPr id="458" name="Google Shape;458;g1c5e3994c12_0_34"/>
          <p:cNvSpPr txBox="1"/>
          <p:nvPr>
            <p:ph idx="12" type="sldNum"/>
          </p:nvPr>
        </p:nvSpPr>
        <p:spPr>
          <a:xfrm>
            <a:off x="8595309" y="3039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r>
              <a:rPr lang="en-GB">
                <a:latin typeface="Lato"/>
                <a:ea typeface="Lato"/>
                <a:cs typeface="Lato"/>
                <a:sym typeface="Lato"/>
              </a:rPr>
              <a:t>25</a:t>
            </a:r>
            <a:endParaRPr>
              <a:latin typeface="Lato"/>
              <a:ea typeface="Lato"/>
              <a:cs typeface="Lato"/>
              <a:sym typeface="Lato"/>
            </a:endParaRPr>
          </a:p>
        </p:txBody>
      </p:sp>
      <p:sp>
        <p:nvSpPr>
          <p:cNvPr id="459" name="Google Shape;459;g1c5e3994c12_0_34"/>
          <p:cNvSpPr txBox="1"/>
          <p:nvPr/>
        </p:nvSpPr>
        <p:spPr>
          <a:xfrm>
            <a:off x="249675" y="1029650"/>
            <a:ext cx="8639100" cy="3232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2200">
                <a:latin typeface="Lato"/>
                <a:ea typeface="Lato"/>
                <a:cs typeface="Lato"/>
                <a:sym typeface="Lato"/>
              </a:rPr>
              <a:t>Karim</a:t>
            </a:r>
            <a:r>
              <a:rPr lang="en-GB" sz="2200">
                <a:latin typeface="Lato"/>
                <a:ea typeface="Lato"/>
                <a:cs typeface="Lato"/>
                <a:sym typeface="Lato"/>
              </a:rPr>
              <a:t> is looking to get car insurance for a </a:t>
            </a:r>
            <a:r>
              <a:rPr b="1" lang="en-GB" sz="2200">
                <a:solidFill>
                  <a:schemeClr val="accent2"/>
                </a:solidFill>
                <a:latin typeface="Lato"/>
                <a:ea typeface="Lato"/>
                <a:cs typeface="Lato"/>
                <a:sym typeface="Lato"/>
              </a:rPr>
              <a:t>second-hand Kia Picanto </a:t>
            </a:r>
            <a:r>
              <a:rPr b="1" lang="en-GB" sz="2200">
                <a:solidFill>
                  <a:schemeClr val="accent1"/>
                </a:solidFill>
                <a:latin typeface="Lato"/>
                <a:ea typeface="Lato"/>
                <a:cs typeface="Lato"/>
                <a:sym typeface="Lato"/>
              </a:rPr>
              <a:t>[car model]</a:t>
            </a:r>
            <a:r>
              <a:rPr lang="en-GB" sz="2200">
                <a:latin typeface="Lato"/>
                <a:ea typeface="Lato"/>
                <a:cs typeface="Lato"/>
                <a:sym typeface="Lato"/>
              </a:rPr>
              <a:t> car. </a:t>
            </a:r>
            <a:endParaRPr sz="2200">
              <a:latin typeface="Lato"/>
              <a:ea typeface="Lato"/>
              <a:cs typeface="Lato"/>
              <a:sym typeface="Lato"/>
            </a:endParaRPr>
          </a:p>
          <a:p>
            <a:pPr indent="0" lvl="0" marL="0" rtl="0" algn="l">
              <a:spcBef>
                <a:spcPts val="0"/>
              </a:spcBef>
              <a:spcAft>
                <a:spcPts val="0"/>
              </a:spcAft>
              <a:buNone/>
            </a:pPr>
            <a:r>
              <a:rPr lang="en-GB" sz="2200">
                <a:latin typeface="Lato"/>
                <a:ea typeface="Lato"/>
                <a:cs typeface="Lato"/>
                <a:sym typeface="Lato"/>
              </a:rPr>
              <a:t>He is </a:t>
            </a:r>
            <a:r>
              <a:rPr b="1" lang="en-GB" sz="2200">
                <a:solidFill>
                  <a:schemeClr val="accent2"/>
                </a:solidFill>
                <a:latin typeface="Lato"/>
                <a:ea typeface="Lato"/>
                <a:cs typeface="Lato"/>
                <a:sym typeface="Lato"/>
              </a:rPr>
              <a:t>24 years old</a:t>
            </a:r>
            <a:r>
              <a:rPr lang="en-GB" sz="2200">
                <a:latin typeface="Lato"/>
                <a:ea typeface="Lato"/>
                <a:cs typeface="Lato"/>
                <a:sym typeface="Lato"/>
              </a:rPr>
              <a:t> </a:t>
            </a:r>
            <a:r>
              <a:rPr b="1" lang="en-GB" sz="2200">
                <a:solidFill>
                  <a:schemeClr val="accent1"/>
                </a:solidFill>
                <a:latin typeface="Lato"/>
                <a:ea typeface="Lato"/>
                <a:cs typeface="Lato"/>
                <a:sym typeface="Lato"/>
              </a:rPr>
              <a:t>[age]</a:t>
            </a:r>
            <a:r>
              <a:rPr lang="en-GB" sz="2200">
                <a:latin typeface="Lato"/>
                <a:ea typeface="Lato"/>
                <a:cs typeface="Lato"/>
                <a:sym typeface="Lato"/>
              </a:rPr>
              <a:t>, lives in </a:t>
            </a:r>
            <a:r>
              <a:rPr b="1" lang="en-GB" sz="2200">
                <a:solidFill>
                  <a:schemeClr val="accent2"/>
                </a:solidFill>
                <a:latin typeface="Lato"/>
                <a:ea typeface="Lato"/>
                <a:cs typeface="Lato"/>
                <a:sym typeface="Lato"/>
              </a:rPr>
              <a:t>Newcastle</a:t>
            </a:r>
            <a:r>
              <a:rPr lang="en-GB" sz="2200">
                <a:latin typeface="Lato"/>
                <a:ea typeface="Lato"/>
                <a:cs typeface="Lato"/>
                <a:sym typeface="Lato"/>
              </a:rPr>
              <a:t> </a:t>
            </a:r>
            <a:r>
              <a:rPr b="1" lang="en-GB" sz="2200">
                <a:solidFill>
                  <a:schemeClr val="accent1"/>
                </a:solidFill>
                <a:latin typeface="Lato"/>
                <a:ea typeface="Lato"/>
                <a:cs typeface="Lato"/>
                <a:sym typeface="Lato"/>
              </a:rPr>
              <a:t>[area]</a:t>
            </a:r>
            <a:r>
              <a:rPr lang="en-GB" sz="2200">
                <a:latin typeface="Lato"/>
                <a:ea typeface="Lato"/>
                <a:cs typeface="Lato"/>
                <a:sym typeface="Lato"/>
              </a:rPr>
              <a:t> </a:t>
            </a:r>
            <a:r>
              <a:rPr lang="en-GB" sz="2200">
                <a:latin typeface="Lato"/>
                <a:ea typeface="Lato"/>
                <a:cs typeface="Lato"/>
                <a:sym typeface="Lato"/>
              </a:rPr>
              <a:t>and passed his driving test when he was </a:t>
            </a:r>
            <a:r>
              <a:rPr b="1" lang="en-GB" sz="2200">
                <a:solidFill>
                  <a:schemeClr val="accent2"/>
                </a:solidFill>
                <a:latin typeface="Lato"/>
                <a:ea typeface="Lato"/>
                <a:cs typeface="Lato"/>
                <a:sym typeface="Lato"/>
              </a:rPr>
              <a:t>18 years old</a:t>
            </a:r>
            <a:r>
              <a:rPr lang="en-GB" sz="2200">
                <a:latin typeface="Lato"/>
                <a:ea typeface="Lato"/>
                <a:cs typeface="Lato"/>
                <a:sym typeface="Lato"/>
              </a:rPr>
              <a:t> </a:t>
            </a:r>
            <a:r>
              <a:rPr b="1" lang="en-GB" sz="2200">
                <a:solidFill>
                  <a:schemeClr val="accent1"/>
                </a:solidFill>
                <a:latin typeface="Lato"/>
                <a:ea typeface="Lato"/>
                <a:cs typeface="Lato"/>
                <a:sym typeface="Lato"/>
              </a:rPr>
              <a:t>[years driving]</a:t>
            </a:r>
            <a:r>
              <a:rPr lang="en-GB" sz="2200">
                <a:latin typeface="Lato"/>
                <a:ea typeface="Lato"/>
                <a:cs typeface="Lato"/>
                <a:sym typeface="Lato"/>
              </a:rPr>
              <a:t>. </a:t>
            </a:r>
            <a:endParaRPr sz="2200">
              <a:latin typeface="Lato"/>
              <a:ea typeface="Lato"/>
              <a:cs typeface="Lato"/>
              <a:sym typeface="Lato"/>
            </a:endParaRPr>
          </a:p>
          <a:p>
            <a:pPr indent="0" lvl="0" marL="0" rtl="0" algn="l">
              <a:spcBef>
                <a:spcPts val="0"/>
              </a:spcBef>
              <a:spcAft>
                <a:spcPts val="0"/>
              </a:spcAft>
              <a:buNone/>
            </a:pPr>
            <a:r>
              <a:rPr lang="en-GB" sz="2200">
                <a:latin typeface="Lato"/>
                <a:ea typeface="Lato"/>
                <a:cs typeface="Lato"/>
                <a:sym typeface="Lato"/>
              </a:rPr>
              <a:t>So far, he has </a:t>
            </a:r>
            <a:r>
              <a:rPr b="1" lang="en-GB" sz="2200">
                <a:solidFill>
                  <a:schemeClr val="accent2"/>
                </a:solidFill>
                <a:latin typeface="Lato"/>
                <a:ea typeface="Lato"/>
                <a:cs typeface="Lato"/>
                <a:sym typeface="Lato"/>
              </a:rPr>
              <a:t>not got any points</a:t>
            </a:r>
            <a:r>
              <a:rPr lang="en-GB" sz="2200">
                <a:latin typeface="Lato"/>
                <a:ea typeface="Lato"/>
                <a:cs typeface="Lato"/>
                <a:sym typeface="Lato"/>
              </a:rPr>
              <a:t> on his licence </a:t>
            </a:r>
            <a:r>
              <a:rPr b="1" lang="en-GB" sz="2200">
                <a:solidFill>
                  <a:schemeClr val="accent1"/>
                </a:solidFill>
                <a:latin typeface="Lato"/>
                <a:ea typeface="Lato"/>
                <a:cs typeface="Lato"/>
                <a:sym typeface="Lato"/>
              </a:rPr>
              <a:t>[previous history]</a:t>
            </a:r>
            <a:r>
              <a:rPr lang="en-GB" sz="2200">
                <a:latin typeface="Lato"/>
                <a:ea typeface="Lato"/>
                <a:cs typeface="Lato"/>
                <a:sym typeface="Lato"/>
              </a:rPr>
              <a:t> </a:t>
            </a:r>
            <a:r>
              <a:rPr lang="en-GB" sz="2200">
                <a:latin typeface="Lato"/>
                <a:ea typeface="Lato"/>
                <a:cs typeface="Lato"/>
                <a:sym typeface="Lato"/>
              </a:rPr>
              <a:t>and drives an average of 4, 500 miles per year </a:t>
            </a:r>
            <a:r>
              <a:rPr b="1" lang="en-GB" sz="2200">
                <a:solidFill>
                  <a:schemeClr val="accent1"/>
                </a:solidFill>
                <a:latin typeface="Lato"/>
                <a:ea typeface="Lato"/>
                <a:cs typeface="Lato"/>
                <a:sym typeface="Lato"/>
              </a:rPr>
              <a:t>[mileage]</a:t>
            </a:r>
            <a:r>
              <a:rPr lang="en-GB" sz="2200">
                <a:latin typeface="Lato"/>
                <a:ea typeface="Lato"/>
                <a:cs typeface="Lato"/>
                <a:sym typeface="Lato"/>
              </a:rPr>
              <a:t>.</a:t>
            </a:r>
            <a:endParaRPr sz="2200">
              <a:latin typeface="Lato"/>
              <a:ea typeface="Lato"/>
              <a:cs typeface="Lato"/>
              <a:sym typeface="Lato"/>
            </a:endParaRPr>
          </a:p>
          <a:p>
            <a:pPr indent="0" lvl="0" marL="0" rtl="0" algn="l">
              <a:spcBef>
                <a:spcPts val="0"/>
              </a:spcBef>
              <a:spcAft>
                <a:spcPts val="0"/>
              </a:spcAft>
              <a:buNone/>
            </a:pPr>
            <a:r>
              <a:t/>
            </a:r>
            <a:endParaRPr sz="2200">
              <a:latin typeface="Lato"/>
              <a:ea typeface="Lato"/>
              <a:cs typeface="Lato"/>
              <a:sym typeface="Lato"/>
            </a:endParaRPr>
          </a:p>
          <a:p>
            <a:pPr indent="0" lvl="0" marL="0" rtl="0" algn="l">
              <a:spcBef>
                <a:spcPts val="0"/>
              </a:spcBef>
              <a:spcAft>
                <a:spcPts val="0"/>
              </a:spcAft>
              <a:buNone/>
            </a:pPr>
            <a:r>
              <a:t/>
            </a:r>
            <a:endParaRPr sz="2200">
              <a:latin typeface="Lato"/>
              <a:ea typeface="Lato"/>
              <a:cs typeface="Lato"/>
              <a:sym typeface="Lato"/>
            </a:endParaRPr>
          </a:p>
          <a:p>
            <a:pPr indent="0" lvl="0" marL="0" rtl="0" algn="l">
              <a:spcBef>
                <a:spcPts val="0"/>
              </a:spcBef>
              <a:spcAft>
                <a:spcPts val="0"/>
              </a:spcAft>
              <a:buNone/>
            </a:pPr>
            <a:r>
              <a:t/>
            </a:r>
            <a:endParaRPr sz="2200">
              <a:latin typeface="Lato"/>
              <a:ea typeface="Lato"/>
              <a:cs typeface="Lato"/>
              <a:sym typeface="Lato"/>
            </a:endParaRPr>
          </a:p>
        </p:txBody>
      </p:sp>
      <p:sp>
        <p:nvSpPr>
          <p:cNvPr id="460" name="Google Shape;460;g1c5e3994c12_0_34"/>
          <p:cNvSpPr txBox="1"/>
          <p:nvPr>
            <p:ph type="ctrTitle"/>
          </p:nvPr>
        </p:nvSpPr>
        <p:spPr>
          <a:xfrm>
            <a:off x="379375" y="253750"/>
            <a:ext cx="69450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t/>
            </a:r>
            <a:endParaRPr b="1" i="0" sz="32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rPr b="1" lang="en-GB" sz="2900">
                <a:solidFill>
                  <a:schemeClr val="accent2"/>
                </a:solidFill>
                <a:latin typeface="Lato"/>
                <a:ea typeface="Lato"/>
                <a:cs typeface="Lato"/>
                <a:sym typeface="Lato"/>
              </a:rPr>
              <a:t>Car insurance - case study</a:t>
            </a:r>
            <a:endParaRPr b="1" i="0" sz="29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t/>
            </a:r>
            <a:endParaRPr b="1" i="0" sz="3200" u="none" cap="none" strike="noStrike">
              <a:solidFill>
                <a:schemeClr val="accent2"/>
              </a:solidFill>
              <a:latin typeface="Lato"/>
              <a:ea typeface="Lato"/>
              <a:cs typeface="Lato"/>
              <a:sym typeface="Lato"/>
            </a:endParaRPr>
          </a:p>
        </p:txBody>
      </p:sp>
      <p:pic>
        <p:nvPicPr>
          <p:cNvPr id="461" name="Google Shape;461;g1c5e3994c12_0_34"/>
          <p:cNvPicPr preferRelativeResize="0"/>
          <p:nvPr/>
        </p:nvPicPr>
        <p:blipFill>
          <a:blip r:embed="rId3">
            <a:alphaModFix/>
          </a:blip>
          <a:stretch>
            <a:fillRect/>
          </a:stretch>
        </p:blipFill>
        <p:spPr>
          <a:xfrm>
            <a:off x="249675" y="3100400"/>
            <a:ext cx="2337750" cy="2337750"/>
          </a:xfrm>
          <a:prstGeom prst="rect">
            <a:avLst/>
          </a:prstGeom>
          <a:noFill/>
          <a:ln>
            <a:noFill/>
          </a:ln>
        </p:spPr>
      </p:pic>
      <p:sp>
        <p:nvSpPr>
          <p:cNvPr id="462" name="Google Shape;462;g1c5e3994c12_0_34"/>
          <p:cNvSpPr txBox="1"/>
          <p:nvPr/>
        </p:nvSpPr>
        <p:spPr>
          <a:xfrm>
            <a:off x="2749125" y="3566975"/>
            <a:ext cx="6248100" cy="1200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2200">
                <a:solidFill>
                  <a:schemeClr val="accent2"/>
                </a:solidFill>
                <a:latin typeface="Lato"/>
                <a:ea typeface="Lato"/>
                <a:cs typeface="Lato"/>
                <a:sym typeface="Lato"/>
              </a:rPr>
              <a:t>How might these</a:t>
            </a:r>
            <a:r>
              <a:rPr b="1" lang="en-GB" sz="2200">
                <a:solidFill>
                  <a:schemeClr val="accent2"/>
                </a:solidFill>
                <a:latin typeface="Lato"/>
                <a:ea typeface="Lato"/>
                <a:cs typeface="Lato"/>
                <a:sym typeface="Lato"/>
              </a:rPr>
              <a:t> different factors mentioned in the case study affect the price of Karim’s insurance plan?</a:t>
            </a:r>
            <a:endParaRPr>
              <a:solidFill>
                <a:schemeClr val="accent2"/>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6" name="Shape 466"/>
        <p:cNvGrpSpPr/>
        <p:nvPr/>
      </p:nvGrpSpPr>
      <p:grpSpPr>
        <a:xfrm>
          <a:off x="0" y="0"/>
          <a:ext cx="0" cy="0"/>
          <a:chOff x="0" y="0"/>
          <a:chExt cx="0" cy="0"/>
        </a:xfrm>
      </p:grpSpPr>
      <p:sp>
        <p:nvSpPr>
          <p:cNvPr id="467" name="Google Shape;467;g1bec17b0239_0_128"/>
          <p:cNvSpPr txBox="1"/>
          <p:nvPr>
            <p:ph idx="12" type="sldNum"/>
          </p:nvPr>
        </p:nvSpPr>
        <p:spPr>
          <a:xfrm>
            <a:off x="8595309" y="3039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r>
              <a:rPr lang="en-GB">
                <a:latin typeface="Lato"/>
                <a:ea typeface="Lato"/>
                <a:cs typeface="Lato"/>
                <a:sym typeface="Lato"/>
              </a:rPr>
              <a:t>26</a:t>
            </a:r>
            <a:endParaRPr>
              <a:latin typeface="Lato"/>
              <a:ea typeface="Lato"/>
              <a:cs typeface="Lato"/>
              <a:sym typeface="Lato"/>
            </a:endParaRPr>
          </a:p>
        </p:txBody>
      </p:sp>
      <p:sp>
        <p:nvSpPr>
          <p:cNvPr id="468" name="Google Shape;468;g1bec17b0239_0_128"/>
          <p:cNvSpPr txBox="1"/>
          <p:nvPr>
            <p:ph type="ctrTitle"/>
          </p:nvPr>
        </p:nvSpPr>
        <p:spPr>
          <a:xfrm>
            <a:off x="379375" y="253750"/>
            <a:ext cx="69450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t/>
            </a:r>
            <a:endParaRPr b="1" i="0" sz="32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rPr b="1" lang="en-GB" sz="2900">
                <a:solidFill>
                  <a:schemeClr val="accent2"/>
                </a:solidFill>
                <a:latin typeface="Lato"/>
                <a:ea typeface="Lato"/>
                <a:cs typeface="Lato"/>
                <a:sym typeface="Lato"/>
              </a:rPr>
              <a:t>To insure or not to insure?</a:t>
            </a:r>
            <a:endParaRPr b="1" i="0" sz="29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t/>
            </a:r>
            <a:endParaRPr b="1" i="0" sz="2900" u="none" cap="none" strike="noStrike">
              <a:solidFill>
                <a:schemeClr val="accent2"/>
              </a:solidFill>
              <a:latin typeface="Lato"/>
              <a:ea typeface="Lato"/>
              <a:cs typeface="Lato"/>
              <a:sym typeface="Lato"/>
            </a:endParaRPr>
          </a:p>
        </p:txBody>
      </p:sp>
      <p:sp>
        <p:nvSpPr>
          <p:cNvPr id="469" name="Google Shape;469;g1bec17b0239_0_128"/>
          <p:cNvSpPr txBox="1"/>
          <p:nvPr/>
        </p:nvSpPr>
        <p:spPr>
          <a:xfrm>
            <a:off x="249675" y="1182050"/>
            <a:ext cx="8107200" cy="4186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2000"/>
              <a:t>When it comes to buying insurance, there is an </a:t>
            </a:r>
            <a:r>
              <a:rPr b="1" lang="en-GB" sz="2000">
                <a:solidFill>
                  <a:schemeClr val="accent1"/>
                </a:solidFill>
              </a:rPr>
              <a:t>opportunity cost</a:t>
            </a:r>
            <a:r>
              <a:rPr lang="en-GB" sz="2000"/>
              <a:t> (the cost of missing out on the next best option).  </a:t>
            </a:r>
            <a:endParaRPr sz="2000"/>
          </a:p>
          <a:p>
            <a:pPr indent="0" lvl="0" marL="0" rtl="0" algn="l">
              <a:spcBef>
                <a:spcPts val="0"/>
              </a:spcBef>
              <a:spcAft>
                <a:spcPts val="0"/>
              </a:spcAft>
              <a:buNone/>
            </a:pPr>
            <a:r>
              <a:rPr lang="en-GB" sz="2000"/>
              <a:t>In other words, ‘</a:t>
            </a:r>
            <a:r>
              <a:rPr i="1" lang="en-GB" sz="2000"/>
              <a:t>What could someone do with that money otherwise?</a:t>
            </a:r>
            <a:r>
              <a:rPr lang="en-GB" sz="2000"/>
              <a:t>’</a:t>
            </a:r>
            <a:endParaRPr sz="2000"/>
          </a:p>
          <a:p>
            <a:pPr indent="0" lvl="0" marL="0" rtl="0" algn="l">
              <a:spcBef>
                <a:spcPts val="0"/>
              </a:spcBef>
              <a:spcAft>
                <a:spcPts val="0"/>
              </a:spcAft>
              <a:buNone/>
            </a:pPr>
            <a:r>
              <a:t/>
            </a:r>
            <a:endParaRPr sz="2000"/>
          </a:p>
          <a:p>
            <a:pPr indent="0" lvl="0" marL="0" rtl="0" algn="l">
              <a:spcBef>
                <a:spcPts val="0"/>
              </a:spcBef>
              <a:spcAft>
                <a:spcPts val="0"/>
              </a:spcAft>
              <a:buNone/>
            </a:pPr>
            <a:r>
              <a:rPr lang="en-GB" sz="2000"/>
              <a:t>When deciding whether to buy an insurance policy, it’s important to look at an individual’s circumstances and the risks to the person if they don’t have insurance. </a:t>
            </a:r>
            <a:endParaRPr sz="2000"/>
          </a:p>
          <a:p>
            <a:pPr indent="0" lvl="0" marL="0" rtl="0" algn="l">
              <a:spcBef>
                <a:spcPts val="0"/>
              </a:spcBef>
              <a:spcAft>
                <a:spcPts val="0"/>
              </a:spcAft>
              <a:buNone/>
            </a:pPr>
            <a:r>
              <a:t/>
            </a:r>
            <a:endParaRPr sz="2000"/>
          </a:p>
          <a:p>
            <a:pPr indent="0" lvl="0" marL="0" rtl="0" algn="l">
              <a:spcBef>
                <a:spcPts val="0"/>
              </a:spcBef>
              <a:spcAft>
                <a:spcPts val="0"/>
              </a:spcAft>
              <a:buNone/>
            </a:pPr>
            <a:r>
              <a:rPr lang="en-GB" sz="2000"/>
              <a:t>We need to take into account:</a:t>
            </a:r>
            <a:endParaRPr sz="2000"/>
          </a:p>
          <a:p>
            <a:pPr indent="0" lvl="0" marL="0" rtl="0" algn="l">
              <a:spcBef>
                <a:spcPts val="0"/>
              </a:spcBef>
              <a:spcAft>
                <a:spcPts val="0"/>
              </a:spcAft>
              <a:buNone/>
            </a:pPr>
            <a:r>
              <a:rPr b="1" lang="en-GB" sz="2000">
                <a:solidFill>
                  <a:schemeClr val="accent1"/>
                </a:solidFill>
              </a:rPr>
              <a:t>(1) whether it’s worth buying the insurance </a:t>
            </a:r>
            <a:endParaRPr b="1" sz="2000">
              <a:solidFill>
                <a:schemeClr val="accent1"/>
              </a:solidFill>
            </a:endParaRPr>
          </a:p>
          <a:p>
            <a:pPr indent="0" lvl="0" marL="0" rtl="0" algn="l">
              <a:spcBef>
                <a:spcPts val="0"/>
              </a:spcBef>
              <a:spcAft>
                <a:spcPts val="0"/>
              </a:spcAft>
              <a:buNone/>
            </a:pPr>
            <a:r>
              <a:rPr b="1" lang="en-GB" sz="2000">
                <a:solidFill>
                  <a:schemeClr val="accent1"/>
                </a:solidFill>
              </a:rPr>
              <a:t>(2) the best insurance deal for the situation</a:t>
            </a:r>
            <a:endParaRPr b="1" sz="2000">
              <a:solidFill>
                <a:schemeClr val="accent1"/>
              </a:solidFill>
            </a:endParaRPr>
          </a:p>
          <a:p>
            <a:pPr indent="0" lvl="0" marL="0" rtl="0" algn="l">
              <a:spcBef>
                <a:spcPts val="0"/>
              </a:spcBef>
              <a:spcAft>
                <a:spcPts val="0"/>
              </a:spcAft>
              <a:buNone/>
            </a:pPr>
            <a:r>
              <a:t/>
            </a:r>
            <a:endParaRPr sz="2000"/>
          </a:p>
          <a:p>
            <a:pPr indent="0" lvl="0" marL="0" rtl="0" algn="l">
              <a:spcBef>
                <a:spcPts val="0"/>
              </a:spcBef>
              <a:spcAft>
                <a:spcPts val="0"/>
              </a:spcAft>
              <a:buNone/>
            </a:pPr>
            <a:r>
              <a:t/>
            </a:r>
            <a:endParaRPr sz="2000"/>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3" name="Shape 473"/>
        <p:cNvGrpSpPr/>
        <p:nvPr/>
      </p:nvGrpSpPr>
      <p:grpSpPr>
        <a:xfrm>
          <a:off x="0" y="0"/>
          <a:ext cx="0" cy="0"/>
          <a:chOff x="0" y="0"/>
          <a:chExt cx="0" cy="0"/>
        </a:xfrm>
      </p:grpSpPr>
      <p:sp>
        <p:nvSpPr>
          <p:cNvPr id="474" name="Google Shape;474;g1c5e3994c12_0_51"/>
          <p:cNvSpPr txBox="1"/>
          <p:nvPr>
            <p:ph idx="12" type="sldNum"/>
          </p:nvPr>
        </p:nvSpPr>
        <p:spPr>
          <a:xfrm>
            <a:off x="8595309" y="3039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r>
              <a:rPr lang="en-GB">
                <a:latin typeface="Lato"/>
                <a:ea typeface="Lato"/>
                <a:cs typeface="Lato"/>
                <a:sym typeface="Lato"/>
              </a:rPr>
              <a:t>27</a:t>
            </a:r>
            <a:endParaRPr>
              <a:latin typeface="Lato"/>
              <a:ea typeface="Lato"/>
              <a:cs typeface="Lato"/>
              <a:sym typeface="Lato"/>
            </a:endParaRPr>
          </a:p>
        </p:txBody>
      </p:sp>
      <p:sp>
        <p:nvSpPr>
          <p:cNvPr id="475" name="Google Shape;475;g1c5e3994c12_0_51"/>
          <p:cNvSpPr txBox="1"/>
          <p:nvPr>
            <p:ph type="ctrTitle"/>
          </p:nvPr>
        </p:nvSpPr>
        <p:spPr>
          <a:xfrm>
            <a:off x="379375" y="253750"/>
            <a:ext cx="69450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t/>
            </a:r>
            <a:endParaRPr b="1" i="0" sz="32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rPr b="1" lang="en-GB" sz="2900">
                <a:solidFill>
                  <a:schemeClr val="accent2"/>
                </a:solidFill>
                <a:latin typeface="Lato"/>
                <a:ea typeface="Lato"/>
                <a:cs typeface="Lato"/>
                <a:sym typeface="Lato"/>
              </a:rPr>
              <a:t>To insure or not to insure?</a:t>
            </a:r>
            <a:endParaRPr b="1" i="0" sz="29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t/>
            </a:r>
            <a:endParaRPr b="1" i="0" sz="3200" u="none" cap="none" strike="noStrike">
              <a:solidFill>
                <a:schemeClr val="accent2"/>
              </a:solidFill>
              <a:latin typeface="Lato"/>
              <a:ea typeface="Lato"/>
              <a:cs typeface="Lato"/>
              <a:sym typeface="Lato"/>
            </a:endParaRPr>
          </a:p>
        </p:txBody>
      </p:sp>
      <p:sp>
        <p:nvSpPr>
          <p:cNvPr id="476" name="Google Shape;476;g1c5e3994c12_0_51"/>
          <p:cNvSpPr txBox="1"/>
          <p:nvPr/>
        </p:nvSpPr>
        <p:spPr>
          <a:xfrm>
            <a:off x="153450" y="1105500"/>
            <a:ext cx="5385300" cy="2816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1700">
                <a:solidFill>
                  <a:schemeClr val="accent1"/>
                </a:solidFill>
                <a:latin typeface="Lato"/>
                <a:ea typeface="Lato"/>
                <a:cs typeface="Lato"/>
                <a:sym typeface="Lato"/>
              </a:rPr>
              <a:t>ACTIVITY</a:t>
            </a:r>
            <a:endParaRPr b="1" sz="1700">
              <a:latin typeface="Lato"/>
              <a:ea typeface="Lato"/>
              <a:cs typeface="Lato"/>
              <a:sym typeface="Lato"/>
            </a:endParaRPr>
          </a:p>
          <a:p>
            <a:pPr indent="0" lvl="0" marL="0" rtl="0" algn="l">
              <a:spcBef>
                <a:spcPts val="0"/>
              </a:spcBef>
              <a:spcAft>
                <a:spcPts val="0"/>
              </a:spcAft>
              <a:buNone/>
            </a:pPr>
            <a:r>
              <a:rPr lang="en-GB" sz="1600">
                <a:latin typeface="Lato"/>
                <a:ea typeface="Lato"/>
                <a:cs typeface="Lato"/>
                <a:sym typeface="Lato"/>
              </a:rPr>
              <a:t>In pairs, choose 2 </a:t>
            </a:r>
            <a:r>
              <a:rPr lang="en-GB" sz="1600">
                <a:latin typeface="Lato"/>
                <a:ea typeface="Lato"/>
                <a:cs typeface="Lato"/>
                <a:sym typeface="Lato"/>
              </a:rPr>
              <a:t>profiles</a:t>
            </a:r>
            <a:r>
              <a:rPr lang="en-GB" sz="1600">
                <a:latin typeface="Lato"/>
                <a:ea typeface="Lato"/>
                <a:cs typeface="Lato"/>
                <a:sym typeface="Lato"/>
              </a:rPr>
              <a:t> to read </a:t>
            </a:r>
            <a:r>
              <a:rPr lang="en-GB" sz="1600">
                <a:latin typeface="Lato"/>
                <a:ea typeface="Lato"/>
                <a:cs typeface="Lato"/>
                <a:sym typeface="Lato"/>
              </a:rPr>
              <a:t>through</a:t>
            </a:r>
            <a:r>
              <a:rPr lang="en-GB" sz="1600">
                <a:latin typeface="Lato"/>
                <a:ea typeface="Lato"/>
                <a:cs typeface="Lato"/>
                <a:sym typeface="Lato"/>
              </a:rPr>
              <a:t> and answer the three questions per profile. You can create a table to take notes. You have 10 minutes.</a:t>
            </a:r>
            <a:endParaRPr sz="1600">
              <a:latin typeface="Lato"/>
              <a:ea typeface="Lato"/>
              <a:cs typeface="Lato"/>
              <a:sym typeface="Lato"/>
            </a:endParaRPr>
          </a:p>
          <a:p>
            <a:pPr indent="0" lvl="0" marL="0" rtl="0" algn="l">
              <a:spcBef>
                <a:spcPts val="0"/>
              </a:spcBef>
              <a:spcAft>
                <a:spcPts val="0"/>
              </a:spcAft>
              <a:buNone/>
            </a:pPr>
            <a:r>
              <a:t/>
            </a:r>
            <a:endParaRPr sz="800">
              <a:latin typeface="Lato"/>
              <a:ea typeface="Lato"/>
              <a:cs typeface="Lato"/>
              <a:sym typeface="Lato"/>
            </a:endParaRPr>
          </a:p>
          <a:p>
            <a:pPr indent="0" lvl="0" marL="0" rtl="0" algn="l">
              <a:spcBef>
                <a:spcPts val="0"/>
              </a:spcBef>
              <a:spcAft>
                <a:spcPts val="0"/>
              </a:spcAft>
              <a:buNone/>
            </a:pPr>
            <a:r>
              <a:rPr lang="en-GB" sz="1600">
                <a:latin typeface="Lato"/>
                <a:ea typeface="Lato"/>
                <a:cs typeface="Lato"/>
                <a:sym typeface="Lato"/>
              </a:rPr>
              <a:t>If you finish answering the questions on your 2 profiles, begin </a:t>
            </a:r>
            <a:r>
              <a:rPr lang="en-GB" sz="1600">
                <a:latin typeface="Lato"/>
                <a:ea typeface="Lato"/>
                <a:cs typeface="Lato"/>
                <a:sym typeface="Lato"/>
              </a:rPr>
              <a:t>answering</a:t>
            </a:r>
            <a:r>
              <a:rPr lang="en-GB" sz="1600">
                <a:latin typeface="Lato"/>
                <a:ea typeface="Lato"/>
                <a:cs typeface="Lato"/>
                <a:sym typeface="Lato"/>
              </a:rPr>
              <a:t> the questions on the 3rd profile.</a:t>
            </a:r>
            <a:endParaRPr sz="1600">
              <a:latin typeface="Lato"/>
              <a:ea typeface="Lato"/>
              <a:cs typeface="Lato"/>
              <a:sym typeface="Lato"/>
            </a:endParaRPr>
          </a:p>
          <a:p>
            <a:pPr indent="0" lvl="0" marL="0" rtl="0" algn="l">
              <a:spcBef>
                <a:spcPts val="0"/>
              </a:spcBef>
              <a:spcAft>
                <a:spcPts val="0"/>
              </a:spcAft>
              <a:buNone/>
            </a:pPr>
            <a:r>
              <a:t/>
            </a:r>
            <a:endParaRPr sz="1600">
              <a:latin typeface="Lato"/>
              <a:ea typeface="Lato"/>
              <a:cs typeface="Lato"/>
              <a:sym typeface="Lato"/>
            </a:endParaRPr>
          </a:p>
          <a:p>
            <a:pPr indent="0" lvl="0" marL="0" rtl="0" algn="l">
              <a:spcBef>
                <a:spcPts val="0"/>
              </a:spcBef>
              <a:spcAft>
                <a:spcPts val="0"/>
              </a:spcAft>
              <a:buNone/>
            </a:pPr>
            <a:r>
              <a:rPr lang="en-GB" sz="1600">
                <a:latin typeface="Lato"/>
                <a:ea typeface="Lato"/>
                <a:cs typeface="Lato"/>
                <a:sym typeface="Lato"/>
              </a:rPr>
              <a:t>Be ready to discuss your responses with the class.</a:t>
            </a:r>
            <a:endParaRPr sz="1600">
              <a:latin typeface="Lato"/>
              <a:ea typeface="Lato"/>
              <a:cs typeface="Lato"/>
              <a:sym typeface="Lato"/>
            </a:endParaRPr>
          </a:p>
          <a:p>
            <a:pPr indent="0" lvl="0" marL="0" rtl="0" algn="l">
              <a:spcBef>
                <a:spcPts val="0"/>
              </a:spcBef>
              <a:spcAft>
                <a:spcPts val="0"/>
              </a:spcAft>
              <a:buNone/>
            </a:pPr>
            <a:r>
              <a:t/>
            </a:r>
            <a:endParaRPr b="1" sz="1700">
              <a:latin typeface="Lato"/>
              <a:ea typeface="Lato"/>
              <a:cs typeface="Lato"/>
              <a:sym typeface="Lato"/>
            </a:endParaRPr>
          </a:p>
          <a:p>
            <a:pPr indent="0" lvl="0" marL="0" rtl="0" algn="l">
              <a:spcBef>
                <a:spcPts val="0"/>
              </a:spcBef>
              <a:spcAft>
                <a:spcPts val="0"/>
              </a:spcAft>
              <a:buNone/>
            </a:pPr>
            <a:r>
              <a:t/>
            </a:r>
            <a:endParaRPr b="1" sz="1700">
              <a:latin typeface="Lato"/>
              <a:ea typeface="Lato"/>
              <a:cs typeface="Lato"/>
              <a:sym typeface="Lato"/>
            </a:endParaRPr>
          </a:p>
        </p:txBody>
      </p:sp>
      <p:graphicFrame>
        <p:nvGraphicFramePr>
          <p:cNvPr id="477" name="Google Shape;477;g1c5e3994c12_0_51"/>
          <p:cNvGraphicFramePr/>
          <p:nvPr/>
        </p:nvGraphicFramePr>
        <p:xfrm>
          <a:off x="201675" y="3512425"/>
          <a:ext cx="3000000" cy="3000000"/>
        </p:xfrm>
        <a:graphic>
          <a:graphicData uri="http://schemas.openxmlformats.org/drawingml/2006/table">
            <a:tbl>
              <a:tblPr>
                <a:noFill/>
                <a:tableStyleId>{3495AB4F-2AAE-46D2-8B40-35587FC6C2EE}</a:tableStyleId>
              </a:tblPr>
              <a:tblGrid>
                <a:gridCol w="1219200"/>
                <a:gridCol w="2924175"/>
                <a:gridCol w="771525"/>
                <a:gridCol w="1504950"/>
              </a:tblGrid>
              <a:tr h="482950">
                <a:tc>
                  <a:txBody>
                    <a:bodyPr/>
                    <a:lstStyle/>
                    <a:p>
                      <a:pPr indent="0" lvl="0" marL="0" rtl="0" algn="l">
                        <a:spcBef>
                          <a:spcPts val="0"/>
                        </a:spcBef>
                        <a:spcAft>
                          <a:spcPts val="0"/>
                        </a:spcAft>
                        <a:buNone/>
                      </a:pPr>
                      <a:r>
                        <a:rPr b="1" lang="en-GB" sz="1000">
                          <a:solidFill>
                            <a:schemeClr val="lt1"/>
                          </a:solidFill>
                          <a:latin typeface="Lato"/>
                          <a:ea typeface="Lato"/>
                          <a:cs typeface="Lato"/>
                          <a:sym typeface="Lato"/>
                        </a:rPr>
                        <a:t>Risks</a:t>
                      </a:r>
                      <a:endParaRPr b="1" sz="1000">
                        <a:solidFill>
                          <a:schemeClr val="lt1"/>
                        </a:solidFill>
                        <a:latin typeface="Lato"/>
                        <a:ea typeface="Lato"/>
                        <a:cs typeface="Lato"/>
                        <a:sym typeface="Lato"/>
                      </a:endParaRPr>
                    </a:p>
                  </a:txBody>
                  <a:tcPr marT="63500" marB="63500" marR="63500" marL="63500">
                    <a:solidFill>
                      <a:schemeClr val="accent2"/>
                    </a:solidFill>
                  </a:tcPr>
                </a:tc>
                <a:tc>
                  <a:txBody>
                    <a:bodyPr/>
                    <a:lstStyle/>
                    <a:p>
                      <a:pPr indent="0" lvl="0" marL="0" rtl="0" algn="l">
                        <a:spcBef>
                          <a:spcPts val="0"/>
                        </a:spcBef>
                        <a:spcAft>
                          <a:spcPts val="0"/>
                        </a:spcAft>
                        <a:buNone/>
                      </a:pPr>
                      <a:r>
                        <a:rPr b="1" lang="en-GB" sz="1000">
                          <a:solidFill>
                            <a:schemeClr val="lt1"/>
                          </a:solidFill>
                          <a:latin typeface="Lato"/>
                          <a:ea typeface="Lato"/>
                          <a:cs typeface="Lato"/>
                          <a:sym typeface="Lato"/>
                        </a:rPr>
                        <a:t>Advantages and disadvantages of buying insurance</a:t>
                      </a:r>
                      <a:endParaRPr b="1" sz="1000">
                        <a:solidFill>
                          <a:schemeClr val="lt1"/>
                        </a:solidFill>
                        <a:latin typeface="Lato"/>
                        <a:ea typeface="Lato"/>
                        <a:cs typeface="Lato"/>
                        <a:sym typeface="Lato"/>
                      </a:endParaRPr>
                    </a:p>
                  </a:txBody>
                  <a:tcPr marT="63500" marB="63500" marR="63500" marL="63500">
                    <a:solidFill>
                      <a:schemeClr val="accent2"/>
                    </a:solidFill>
                  </a:tcPr>
                </a:tc>
                <a:tc>
                  <a:txBody>
                    <a:bodyPr/>
                    <a:lstStyle/>
                    <a:p>
                      <a:pPr indent="0" lvl="0" marL="0" rtl="0" algn="l">
                        <a:spcBef>
                          <a:spcPts val="0"/>
                        </a:spcBef>
                        <a:spcAft>
                          <a:spcPts val="0"/>
                        </a:spcAft>
                        <a:buNone/>
                      </a:pPr>
                      <a:r>
                        <a:rPr b="1" lang="en-GB" sz="1000">
                          <a:solidFill>
                            <a:schemeClr val="lt1"/>
                          </a:solidFill>
                          <a:latin typeface="Lato"/>
                          <a:ea typeface="Lato"/>
                          <a:cs typeface="Lato"/>
                          <a:sym typeface="Lato"/>
                        </a:rPr>
                        <a:t>Should they buy insurance?</a:t>
                      </a:r>
                      <a:endParaRPr b="1" sz="1000">
                        <a:solidFill>
                          <a:schemeClr val="lt1"/>
                        </a:solidFill>
                        <a:latin typeface="Lato"/>
                        <a:ea typeface="Lato"/>
                        <a:cs typeface="Lato"/>
                        <a:sym typeface="Lato"/>
                      </a:endParaRPr>
                    </a:p>
                  </a:txBody>
                  <a:tcPr marT="63500" marB="63500" marR="63500" marL="63500">
                    <a:solidFill>
                      <a:schemeClr val="accent2"/>
                    </a:solidFill>
                  </a:tcPr>
                </a:tc>
                <a:tc>
                  <a:txBody>
                    <a:bodyPr/>
                    <a:lstStyle/>
                    <a:p>
                      <a:pPr indent="0" lvl="0" marL="0" rtl="0" algn="l">
                        <a:spcBef>
                          <a:spcPts val="0"/>
                        </a:spcBef>
                        <a:spcAft>
                          <a:spcPts val="0"/>
                        </a:spcAft>
                        <a:buNone/>
                      </a:pPr>
                      <a:r>
                        <a:rPr b="1" lang="en-GB" sz="1000">
                          <a:solidFill>
                            <a:schemeClr val="lt1"/>
                          </a:solidFill>
                          <a:latin typeface="Lato"/>
                          <a:ea typeface="Lato"/>
                          <a:cs typeface="Lato"/>
                          <a:sym typeface="Lato"/>
                        </a:rPr>
                        <a:t>Which insurance offer should they go for?</a:t>
                      </a:r>
                      <a:endParaRPr b="1" sz="1000">
                        <a:solidFill>
                          <a:schemeClr val="lt1"/>
                        </a:solidFill>
                        <a:latin typeface="Lato"/>
                        <a:ea typeface="Lato"/>
                        <a:cs typeface="Lato"/>
                        <a:sym typeface="Lato"/>
                      </a:endParaRPr>
                    </a:p>
                  </a:txBody>
                  <a:tcPr marT="63500" marB="63500" marR="63500" marL="63500">
                    <a:solidFill>
                      <a:schemeClr val="accent2"/>
                    </a:solidFill>
                  </a:tcPr>
                </a:tc>
              </a:tr>
              <a:tr h="663400">
                <a:tc>
                  <a:txBody>
                    <a:bodyPr/>
                    <a:lstStyle/>
                    <a:p>
                      <a:pPr indent="0" lvl="0" marL="0" rtl="0" algn="l">
                        <a:spcBef>
                          <a:spcPts val="0"/>
                        </a:spcBef>
                        <a:spcAft>
                          <a:spcPts val="0"/>
                        </a:spcAft>
                        <a:buNone/>
                      </a:pPr>
                      <a:r>
                        <a:t/>
                      </a:r>
                      <a:endParaRPr b="1" sz="1100">
                        <a:latin typeface="Lato"/>
                        <a:ea typeface="Lato"/>
                        <a:cs typeface="Lato"/>
                        <a:sym typeface="Lato"/>
                      </a:endParaRPr>
                    </a:p>
                  </a:txBody>
                  <a:tcPr marT="63500" marB="63500" marR="63500" marL="63500"/>
                </a:tc>
                <a:tc>
                  <a:txBody>
                    <a:bodyPr/>
                    <a:lstStyle/>
                    <a:p>
                      <a:pPr indent="0" lvl="0" marL="0" rtl="0" algn="l">
                        <a:spcBef>
                          <a:spcPts val="0"/>
                        </a:spcBef>
                        <a:spcAft>
                          <a:spcPts val="0"/>
                        </a:spcAft>
                        <a:buNone/>
                      </a:pPr>
                      <a:r>
                        <a:t/>
                      </a:r>
                      <a:endParaRPr b="1" sz="1100">
                        <a:latin typeface="Lato"/>
                        <a:ea typeface="Lato"/>
                        <a:cs typeface="Lato"/>
                        <a:sym typeface="Lato"/>
                      </a:endParaRPr>
                    </a:p>
                  </a:txBody>
                  <a:tcPr marT="63500" marB="63500" marR="63500" marL="63500"/>
                </a:tc>
                <a:tc>
                  <a:txBody>
                    <a:bodyPr/>
                    <a:lstStyle/>
                    <a:p>
                      <a:pPr indent="0" lvl="0" marL="0" rtl="0" algn="l">
                        <a:spcBef>
                          <a:spcPts val="0"/>
                        </a:spcBef>
                        <a:spcAft>
                          <a:spcPts val="0"/>
                        </a:spcAft>
                        <a:buNone/>
                      </a:pPr>
                      <a:r>
                        <a:t/>
                      </a:r>
                      <a:endParaRPr b="1" sz="1100">
                        <a:latin typeface="Lato"/>
                        <a:ea typeface="Lato"/>
                        <a:cs typeface="Lato"/>
                        <a:sym typeface="Lato"/>
                      </a:endParaRPr>
                    </a:p>
                  </a:txBody>
                  <a:tcPr marT="63500" marB="63500" marR="63500" marL="63500"/>
                </a:tc>
                <a:tc>
                  <a:txBody>
                    <a:bodyPr/>
                    <a:lstStyle/>
                    <a:p>
                      <a:pPr indent="0" lvl="0" marL="0" rtl="0" algn="l">
                        <a:spcBef>
                          <a:spcPts val="0"/>
                        </a:spcBef>
                        <a:spcAft>
                          <a:spcPts val="0"/>
                        </a:spcAft>
                        <a:buNone/>
                      </a:pPr>
                      <a:r>
                        <a:t/>
                      </a:r>
                      <a:endParaRPr b="1" sz="1100">
                        <a:latin typeface="Lato"/>
                        <a:ea typeface="Lato"/>
                        <a:cs typeface="Lato"/>
                        <a:sym typeface="Lato"/>
                      </a:endParaRPr>
                    </a:p>
                  </a:txBody>
                  <a:tcPr marT="63500" marB="63500" marR="63500" marL="63500"/>
                </a:tc>
              </a:tr>
            </a:tbl>
          </a:graphicData>
        </a:graphic>
      </p:graphicFrame>
      <p:pic>
        <p:nvPicPr>
          <p:cNvPr id="478" name="Google Shape;478;g1c5e3994c12_0_51"/>
          <p:cNvPicPr preferRelativeResize="0"/>
          <p:nvPr/>
        </p:nvPicPr>
        <p:blipFill rotWithShape="1">
          <a:blip r:embed="rId3">
            <a:alphaModFix/>
          </a:blip>
          <a:srcRect b="0" l="30313" r="30277" t="0"/>
          <a:stretch/>
        </p:blipFill>
        <p:spPr>
          <a:xfrm rot="341983">
            <a:off x="7125125" y="1374849"/>
            <a:ext cx="1784675" cy="2547349"/>
          </a:xfrm>
          <a:prstGeom prst="rect">
            <a:avLst/>
          </a:prstGeom>
          <a:noFill/>
          <a:ln cap="flat" cmpd="sng" w="19050">
            <a:solidFill>
              <a:schemeClr val="accent2"/>
            </a:solidFill>
            <a:prstDash val="solid"/>
            <a:round/>
            <a:headEnd len="sm" w="sm" type="none"/>
            <a:tailEnd len="sm" w="sm" type="none"/>
          </a:ln>
        </p:spPr>
      </p:pic>
      <p:sp>
        <p:nvSpPr>
          <p:cNvPr id="479" name="Google Shape;479;g1c5e3994c12_0_51"/>
          <p:cNvSpPr txBox="1"/>
          <p:nvPr/>
        </p:nvSpPr>
        <p:spPr>
          <a:xfrm>
            <a:off x="211525" y="4899100"/>
            <a:ext cx="30000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800">
                <a:solidFill>
                  <a:schemeClr val="accent2"/>
                </a:solidFill>
                <a:latin typeface="Lato"/>
                <a:ea typeface="Lato"/>
                <a:cs typeface="Lato"/>
                <a:sym typeface="Lato"/>
              </a:rPr>
              <a:t>Resource 1 | Insurance</a:t>
            </a:r>
            <a:endParaRPr b="1" sz="800">
              <a:solidFill>
                <a:schemeClr val="accent2"/>
              </a:solidFill>
              <a:latin typeface="Lato"/>
              <a:ea typeface="Lato"/>
              <a:cs typeface="Lato"/>
              <a:sym typeface="Lato"/>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3" name="Shape 483"/>
        <p:cNvGrpSpPr/>
        <p:nvPr/>
      </p:nvGrpSpPr>
      <p:grpSpPr>
        <a:xfrm>
          <a:off x="0" y="0"/>
          <a:ext cx="0" cy="0"/>
          <a:chOff x="0" y="0"/>
          <a:chExt cx="0" cy="0"/>
        </a:xfrm>
      </p:grpSpPr>
      <p:sp>
        <p:nvSpPr>
          <p:cNvPr id="484" name="Google Shape;484;g27976b0ee37_1_0"/>
          <p:cNvSpPr txBox="1"/>
          <p:nvPr>
            <p:ph idx="12" type="sldNum"/>
          </p:nvPr>
        </p:nvSpPr>
        <p:spPr>
          <a:xfrm>
            <a:off x="8595309" y="3039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r>
              <a:rPr lang="en-GB">
                <a:latin typeface="Lato"/>
                <a:ea typeface="Lato"/>
                <a:cs typeface="Lato"/>
                <a:sym typeface="Lato"/>
              </a:rPr>
              <a:t>27</a:t>
            </a:r>
            <a:endParaRPr>
              <a:latin typeface="Lato"/>
              <a:ea typeface="Lato"/>
              <a:cs typeface="Lato"/>
              <a:sym typeface="Lato"/>
            </a:endParaRPr>
          </a:p>
        </p:txBody>
      </p:sp>
      <p:sp>
        <p:nvSpPr>
          <p:cNvPr id="485" name="Google Shape;485;g27976b0ee37_1_0"/>
          <p:cNvSpPr txBox="1"/>
          <p:nvPr>
            <p:ph type="ctrTitle"/>
          </p:nvPr>
        </p:nvSpPr>
        <p:spPr>
          <a:xfrm>
            <a:off x="379375" y="253750"/>
            <a:ext cx="69450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t/>
            </a:r>
            <a:endParaRPr b="1" i="0" sz="32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rPr b="1" lang="en-GB" sz="2900">
                <a:solidFill>
                  <a:schemeClr val="accent2"/>
                </a:solidFill>
                <a:latin typeface="Lato"/>
                <a:ea typeface="Lato"/>
                <a:cs typeface="Lato"/>
                <a:sym typeface="Lato"/>
              </a:rPr>
              <a:t>To insure or not to insure?</a:t>
            </a:r>
            <a:endParaRPr b="1" i="0" sz="29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t/>
            </a:r>
            <a:endParaRPr b="1" i="0" sz="3200" u="none" cap="none" strike="noStrike">
              <a:solidFill>
                <a:schemeClr val="accent2"/>
              </a:solidFill>
              <a:latin typeface="Lato"/>
              <a:ea typeface="Lato"/>
              <a:cs typeface="Lato"/>
              <a:sym typeface="Lato"/>
            </a:endParaRPr>
          </a:p>
        </p:txBody>
      </p:sp>
      <p:sp>
        <p:nvSpPr>
          <p:cNvPr id="486" name="Google Shape;486;g27976b0ee37_1_0"/>
          <p:cNvSpPr txBox="1"/>
          <p:nvPr/>
        </p:nvSpPr>
        <p:spPr>
          <a:xfrm>
            <a:off x="153450" y="1105500"/>
            <a:ext cx="5385300" cy="2816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1700">
                <a:solidFill>
                  <a:schemeClr val="accent1"/>
                </a:solidFill>
                <a:latin typeface="Lato"/>
                <a:ea typeface="Lato"/>
                <a:cs typeface="Lato"/>
                <a:sym typeface="Lato"/>
              </a:rPr>
              <a:t>ACTIVITY</a:t>
            </a:r>
            <a:endParaRPr b="1" sz="1700">
              <a:latin typeface="Lato"/>
              <a:ea typeface="Lato"/>
              <a:cs typeface="Lato"/>
              <a:sym typeface="Lato"/>
            </a:endParaRPr>
          </a:p>
          <a:p>
            <a:pPr indent="0" lvl="0" marL="0" rtl="0" algn="l">
              <a:spcBef>
                <a:spcPts val="0"/>
              </a:spcBef>
              <a:spcAft>
                <a:spcPts val="0"/>
              </a:spcAft>
              <a:buNone/>
            </a:pPr>
            <a:r>
              <a:rPr lang="en-GB" sz="1600">
                <a:latin typeface="Lato"/>
                <a:ea typeface="Lato"/>
                <a:cs typeface="Lato"/>
                <a:sym typeface="Lato"/>
              </a:rPr>
              <a:t>In pairs, choose 2 profiles to read through and answer the three questions per profile. You can create a table to take notes. You have 10 minutes.</a:t>
            </a:r>
            <a:endParaRPr sz="1600">
              <a:latin typeface="Lato"/>
              <a:ea typeface="Lato"/>
              <a:cs typeface="Lato"/>
              <a:sym typeface="Lato"/>
            </a:endParaRPr>
          </a:p>
          <a:p>
            <a:pPr indent="0" lvl="0" marL="0" rtl="0" algn="l">
              <a:spcBef>
                <a:spcPts val="0"/>
              </a:spcBef>
              <a:spcAft>
                <a:spcPts val="0"/>
              </a:spcAft>
              <a:buNone/>
            </a:pPr>
            <a:r>
              <a:t/>
            </a:r>
            <a:endParaRPr sz="800">
              <a:latin typeface="Lato"/>
              <a:ea typeface="Lato"/>
              <a:cs typeface="Lato"/>
              <a:sym typeface="Lato"/>
            </a:endParaRPr>
          </a:p>
          <a:p>
            <a:pPr indent="0" lvl="0" marL="0" rtl="0" algn="l">
              <a:spcBef>
                <a:spcPts val="0"/>
              </a:spcBef>
              <a:spcAft>
                <a:spcPts val="0"/>
              </a:spcAft>
              <a:buNone/>
            </a:pPr>
            <a:r>
              <a:rPr lang="en-GB" sz="1600">
                <a:latin typeface="Lato"/>
                <a:ea typeface="Lato"/>
                <a:cs typeface="Lato"/>
                <a:sym typeface="Lato"/>
              </a:rPr>
              <a:t>If you finish answering the questions on your 2 profiles, begin answering the questions on the 3rd profile.</a:t>
            </a:r>
            <a:endParaRPr sz="1600">
              <a:latin typeface="Lato"/>
              <a:ea typeface="Lato"/>
              <a:cs typeface="Lato"/>
              <a:sym typeface="Lato"/>
            </a:endParaRPr>
          </a:p>
          <a:p>
            <a:pPr indent="0" lvl="0" marL="0" rtl="0" algn="l">
              <a:spcBef>
                <a:spcPts val="0"/>
              </a:spcBef>
              <a:spcAft>
                <a:spcPts val="0"/>
              </a:spcAft>
              <a:buNone/>
            </a:pPr>
            <a:r>
              <a:t/>
            </a:r>
            <a:endParaRPr sz="1600">
              <a:latin typeface="Lato"/>
              <a:ea typeface="Lato"/>
              <a:cs typeface="Lato"/>
              <a:sym typeface="Lato"/>
            </a:endParaRPr>
          </a:p>
          <a:p>
            <a:pPr indent="0" lvl="0" marL="0" rtl="0" algn="l">
              <a:spcBef>
                <a:spcPts val="0"/>
              </a:spcBef>
              <a:spcAft>
                <a:spcPts val="0"/>
              </a:spcAft>
              <a:buNone/>
            </a:pPr>
            <a:r>
              <a:rPr lang="en-GB" sz="1600">
                <a:latin typeface="Lato"/>
                <a:ea typeface="Lato"/>
                <a:cs typeface="Lato"/>
                <a:sym typeface="Lato"/>
              </a:rPr>
              <a:t>Be ready to discuss your responses with the class.</a:t>
            </a:r>
            <a:endParaRPr sz="1600">
              <a:latin typeface="Lato"/>
              <a:ea typeface="Lato"/>
              <a:cs typeface="Lato"/>
              <a:sym typeface="Lato"/>
            </a:endParaRPr>
          </a:p>
          <a:p>
            <a:pPr indent="0" lvl="0" marL="0" rtl="0" algn="l">
              <a:spcBef>
                <a:spcPts val="0"/>
              </a:spcBef>
              <a:spcAft>
                <a:spcPts val="0"/>
              </a:spcAft>
              <a:buNone/>
            </a:pPr>
            <a:r>
              <a:t/>
            </a:r>
            <a:endParaRPr b="1" sz="1700">
              <a:latin typeface="Lato"/>
              <a:ea typeface="Lato"/>
              <a:cs typeface="Lato"/>
              <a:sym typeface="Lato"/>
            </a:endParaRPr>
          </a:p>
          <a:p>
            <a:pPr indent="0" lvl="0" marL="0" rtl="0" algn="l">
              <a:spcBef>
                <a:spcPts val="0"/>
              </a:spcBef>
              <a:spcAft>
                <a:spcPts val="0"/>
              </a:spcAft>
              <a:buNone/>
            </a:pPr>
            <a:r>
              <a:t/>
            </a:r>
            <a:endParaRPr b="1" sz="1700">
              <a:latin typeface="Lato"/>
              <a:ea typeface="Lato"/>
              <a:cs typeface="Lato"/>
              <a:sym typeface="Lato"/>
            </a:endParaRPr>
          </a:p>
        </p:txBody>
      </p:sp>
      <p:graphicFrame>
        <p:nvGraphicFramePr>
          <p:cNvPr id="487" name="Google Shape;487;g27976b0ee37_1_0"/>
          <p:cNvGraphicFramePr/>
          <p:nvPr/>
        </p:nvGraphicFramePr>
        <p:xfrm>
          <a:off x="201675" y="3512425"/>
          <a:ext cx="3000000" cy="3000000"/>
        </p:xfrm>
        <a:graphic>
          <a:graphicData uri="http://schemas.openxmlformats.org/drawingml/2006/table">
            <a:tbl>
              <a:tblPr>
                <a:noFill/>
                <a:tableStyleId>{3495AB4F-2AAE-46D2-8B40-35587FC6C2EE}</a:tableStyleId>
              </a:tblPr>
              <a:tblGrid>
                <a:gridCol w="1219200"/>
                <a:gridCol w="2924175"/>
                <a:gridCol w="771525"/>
                <a:gridCol w="1504950"/>
              </a:tblGrid>
              <a:tr h="482950">
                <a:tc>
                  <a:txBody>
                    <a:bodyPr/>
                    <a:lstStyle/>
                    <a:p>
                      <a:pPr indent="0" lvl="0" marL="0" rtl="0" algn="l">
                        <a:spcBef>
                          <a:spcPts val="0"/>
                        </a:spcBef>
                        <a:spcAft>
                          <a:spcPts val="0"/>
                        </a:spcAft>
                        <a:buNone/>
                      </a:pPr>
                      <a:r>
                        <a:rPr b="1" lang="en-GB" sz="1000">
                          <a:solidFill>
                            <a:schemeClr val="lt1"/>
                          </a:solidFill>
                          <a:latin typeface="Lato"/>
                          <a:ea typeface="Lato"/>
                          <a:cs typeface="Lato"/>
                          <a:sym typeface="Lato"/>
                        </a:rPr>
                        <a:t>Risks</a:t>
                      </a:r>
                      <a:endParaRPr b="1" sz="1000">
                        <a:solidFill>
                          <a:schemeClr val="lt1"/>
                        </a:solidFill>
                        <a:latin typeface="Lato"/>
                        <a:ea typeface="Lato"/>
                        <a:cs typeface="Lato"/>
                        <a:sym typeface="Lato"/>
                      </a:endParaRPr>
                    </a:p>
                  </a:txBody>
                  <a:tcPr marT="63500" marB="63500" marR="63500" marL="63500">
                    <a:solidFill>
                      <a:schemeClr val="accent2"/>
                    </a:solidFill>
                  </a:tcPr>
                </a:tc>
                <a:tc>
                  <a:txBody>
                    <a:bodyPr/>
                    <a:lstStyle/>
                    <a:p>
                      <a:pPr indent="0" lvl="0" marL="0" rtl="0" algn="l">
                        <a:spcBef>
                          <a:spcPts val="0"/>
                        </a:spcBef>
                        <a:spcAft>
                          <a:spcPts val="0"/>
                        </a:spcAft>
                        <a:buNone/>
                      </a:pPr>
                      <a:r>
                        <a:rPr b="1" lang="en-GB" sz="1000">
                          <a:solidFill>
                            <a:schemeClr val="lt1"/>
                          </a:solidFill>
                          <a:latin typeface="Lato"/>
                          <a:ea typeface="Lato"/>
                          <a:cs typeface="Lato"/>
                          <a:sym typeface="Lato"/>
                        </a:rPr>
                        <a:t>Advantages and disadvantages of buying insurance</a:t>
                      </a:r>
                      <a:endParaRPr b="1" sz="1000">
                        <a:solidFill>
                          <a:schemeClr val="lt1"/>
                        </a:solidFill>
                        <a:latin typeface="Lato"/>
                        <a:ea typeface="Lato"/>
                        <a:cs typeface="Lato"/>
                        <a:sym typeface="Lato"/>
                      </a:endParaRPr>
                    </a:p>
                  </a:txBody>
                  <a:tcPr marT="63500" marB="63500" marR="63500" marL="63500">
                    <a:solidFill>
                      <a:schemeClr val="accent2"/>
                    </a:solidFill>
                  </a:tcPr>
                </a:tc>
                <a:tc>
                  <a:txBody>
                    <a:bodyPr/>
                    <a:lstStyle/>
                    <a:p>
                      <a:pPr indent="0" lvl="0" marL="0" rtl="0" algn="l">
                        <a:spcBef>
                          <a:spcPts val="0"/>
                        </a:spcBef>
                        <a:spcAft>
                          <a:spcPts val="0"/>
                        </a:spcAft>
                        <a:buNone/>
                      </a:pPr>
                      <a:r>
                        <a:rPr b="1" lang="en-GB" sz="1000">
                          <a:solidFill>
                            <a:schemeClr val="lt1"/>
                          </a:solidFill>
                          <a:latin typeface="Lato"/>
                          <a:ea typeface="Lato"/>
                          <a:cs typeface="Lato"/>
                          <a:sym typeface="Lato"/>
                        </a:rPr>
                        <a:t>Should they buy insurance?</a:t>
                      </a:r>
                      <a:endParaRPr b="1" sz="1000">
                        <a:solidFill>
                          <a:schemeClr val="lt1"/>
                        </a:solidFill>
                        <a:latin typeface="Lato"/>
                        <a:ea typeface="Lato"/>
                        <a:cs typeface="Lato"/>
                        <a:sym typeface="Lato"/>
                      </a:endParaRPr>
                    </a:p>
                  </a:txBody>
                  <a:tcPr marT="63500" marB="63500" marR="63500" marL="63500">
                    <a:solidFill>
                      <a:schemeClr val="accent2"/>
                    </a:solidFill>
                  </a:tcPr>
                </a:tc>
                <a:tc>
                  <a:txBody>
                    <a:bodyPr/>
                    <a:lstStyle/>
                    <a:p>
                      <a:pPr indent="0" lvl="0" marL="0" rtl="0" algn="l">
                        <a:spcBef>
                          <a:spcPts val="0"/>
                        </a:spcBef>
                        <a:spcAft>
                          <a:spcPts val="0"/>
                        </a:spcAft>
                        <a:buNone/>
                      </a:pPr>
                      <a:r>
                        <a:rPr b="1" lang="en-GB" sz="1000">
                          <a:solidFill>
                            <a:schemeClr val="lt1"/>
                          </a:solidFill>
                          <a:latin typeface="Lato"/>
                          <a:ea typeface="Lato"/>
                          <a:cs typeface="Lato"/>
                          <a:sym typeface="Lato"/>
                        </a:rPr>
                        <a:t>Which insurance offer should they go for?</a:t>
                      </a:r>
                      <a:endParaRPr b="1" sz="1000">
                        <a:solidFill>
                          <a:schemeClr val="lt1"/>
                        </a:solidFill>
                        <a:latin typeface="Lato"/>
                        <a:ea typeface="Lato"/>
                        <a:cs typeface="Lato"/>
                        <a:sym typeface="Lato"/>
                      </a:endParaRPr>
                    </a:p>
                  </a:txBody>
                  <a:tcPr marT="63500" marB="63500" marR="63500" marL="63500">
                    <a:solidFill>
                      <a:schemeClr val="accent2"/>
                    </a:solidFill>
                  </a:tcPr>
                </a:tc>
              </a:tr>
              <a:tr h="663400">
                <a:tc>
                  <a:txBody>
                    <a:bodyPr/>
                    <a:lstStyle/>
                    <a:p>
                      <a:pPr indent="0" lvl="0" marL="0" rtl="0" algn="l">
                        <a:spcBef>
                          <a:spcPts val="0"/>
                        </a:spcBef>
                        <a:spcAft>
                          <a:spcPts val="0"/>
                        </a:spcAft>
                        <a:buNone/>
                      </a:pPr>
                      <a:r>
                        <a:t/>
                      </a:r>
                      <a:endParaRPr b="1" sz="1100">
                        <a:latin typeface="Lato"/>
                        <a:ea typeface="Lato"/>
                        <a:cs typeface="Lato"/>
                        <a:sym typeface="Lato"/>
                      </a:endParaRPr>
                    </a:p>
                  </a:txBody>
                  <a:tcPr marT="63500" marB="63500" marR="63500" marL="63500"/>
                </a:tc>
                <a:tc>
                  <a:txBody>
                    <a:bodyPr/>
                    <a:lstStyle/>
                    <a:p>
                      <a:pPr indent="0" lvl="0" marL="0" rtl="0" algn="l">
                        <a:spcBef>
                          <a:spcPts val="0"/>
                        </a:spcBef>
                        <a:spcAft>
                          <a:spcPts val="0"/>
                        </a:spcAft>
                        <a:buNone/>
                      </a:pPr>
                      <a:r>
                        <a:t/>
                      </a:r>
                      <a:endParaRPr b="1" sz="1100">
                        <a:latin typeface="Lato"/>
                        <a:ea typeface="Lato"/>
                        <a:cs typeface="Lato"/>
                        <a:sym typeface="Lato"/>
                      </a:endParaRPr>
                    </a:p>
                  </a:txBody>
                  <a:tcPr marT="63500" marB="63500" marR="63500" marL="63500"/>
                </a:tc>
                <a:tc>
                  <a:txBody>
                    <a:bodyPr/>
                    <a:lstStyle/>
                    <a:p>
                      <a:pPr indent="0" lvl="0" marL="0" rtl="0" algn="l">
                        <a:spcBef>
                          <a:spcPts val="0"/>
                        </a:spcBef>
                        <a:spcAft>
                          <a:spcPts val="0"/>
                        </a:spcAft>
                        <a:buNone/>
                      </a:pPr>
                      <a:r>
                        <a:t/>
                      </a:r>
                      <a:endParaRPr b="1" sz="1100">
                        <a:latin typeface="Lato"/>
                        <a:ea typeface="Lato"/>
                        <a:cs typeface="Lato"/>
                        <a:sym typeface="Lato"/>
                      </a:endParaRPr>
                    </a:p>
                  </a:txBody>
                  <a:tcPr marT="63500" marB="63500" marR="63500" marL="63500"/>
                </a:tc>
                <a:tc>
                  <a:txBody>
                    <a:bodyPr/>
                    <a:lstStyle/>
                    <a:p>
                      <a:pPr indent="0" lvl="0" marL="0" rtl="0" algn="l">
                        <a:spcBef>
                          <a:spcPts val="0"/>
                        </a:spcBef>
                        <a:spcAft>
                          <a:spcPts val="0"/>
                        </a:spcAft>
                        <a:buNone/>
                      </a:pPr>
                      <a:r>
                        <a:t/>
                      </a:r>
                      <a:endParaRPr b="1" sz="1100">
                        <a:latin typeface="Lato"/>
                        <a:ea typeface="Lato"/>
                        <a:cs typeface="Lato"/>
                        <a:sym typeface="Lato"/>
                      </a:endParaRPr>
                    </a:p>
                  </a:txBody>
                  <a:tcPr marT="63500" marB="63500" marR="63500" marL="63500"/>
                </a:tc>
              </a:tr>
            </a:tbl>
          </a:graphicData>
        </a:graphic>
      </p:graphicFrame>
      <p:pic>
        <p:nvPicPr>
          <p:cNvPr id="488" name="Google Shape;488;g27976b0ee37_1_0"/>
          <p:cNvPicPr preferRelativeResize="0"/>
          <p:nvPr/>
        </p:nvPicPr>
        <p:blipFill rotWithShape="1">
          <a:blip r:embed="rId3">
            <a:alphaModFix/>
          </a:blip>
          <a:srcRect b="0" l="30313" r="30277" t="0"/>
          <a:stretch/>
        </p:blipFill>
        <p:spPr>
          <a:xfrm rot="341983">
            <a:off x="7125125" y="1374849"/>
            <a:ext cx="1784675" cy="2547349"/>
          </a:xfrm>
          <a:prstGeom prst="rect">
            <a:avLst/>
          </a:prstGeom>
          <a:noFill/>
          <a:ln cap="flat" cmpd="sng" w="19050">
            <a:solidFill>
              <a:schemeClr val="accent2"/>
            </a:solidFill>
            <a:prstDash val="solid"/>
            <a:round/>
            <a:headEnd len="sm" w="sm" type="none"/>
            <a:tailEnd len="sm" w="sm" type="none"/>
          </a:ln>
        </p:spPr>
      </p:pic>
      <p:sp>
        <p:nvSpPr>
          <p:cNvPr id="489" name="Google Shape;489;g27976b0ee37_1_0"/>
          <p:cNvSpPr txBox="1"/>
          <p:nvPr/>
        </p:nvSpPr>
        <p:spPr>
          <a:xfrm>
            <a:off x="211525" y="4899100"/>
            <a:ext cx="30000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800">
                <a:solidFill>
                  <a:schemeClr val="accent2"/>
                </a:solidFill>
                <a:latin typeface="Lato"/>
                <a:ea typeface="Lato"/>
                <a:cs typeface="Lato"/>
                <a:sym typeface="Lato"/>
              </a:rPr>
              <a:t>Resource 1 | Insurance</a:t>
            </a:r>
            <a:endParaRPr b="1" sz="800">
              <a:solidFill>
                <a:schemeClr val="accent2"/>
              </a:solidFill>
              <a:latin typeface="Lato"/>
              <a:ea typeface="Lato"/>
              <a:cs typeface="Lato"/>
              <a:sym typeface="Lato"/>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3" name="Shape 493"/>
        <p:cNvGrpSpPr/>
        <p:nvPr/>
      </p:nvGrpSpPr>
      <p:grpSpPr>
        <a:xfrm>
          <a:off x="0" y="0"/>
          <a:ext cx="0" cy="0"/>
          <a:chOff x="0" y="0"/>
          <a:chExt cx="0" cy="0"/>
        </a:xfrm>
      </p:grpSpPr>
      <p:sp>
        <p:nvSpPr>
          <p:cNvPr id="494" name="Google Shape;494;g1bec17b0239_0_31"/>
          <p:cNvSpPr txBox="1"/>
          <p:nvPr>
            <p:ph idx="12" type="sldNum"/>
          </p:nvPr>
        </p:nvSpPr>
        <p:spPr>
          <a:xfrm>
            <a:off x="8595309" y="3039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r>
              <a:rPr lang="en-GB">
                <a:latin typeface="Lato"/>
                <a:ea typeface="Lato"/>
                <a:cs typeface="Lato"/>
                <a:sym typeface="Lato"/>
              </a:rPr>
              <a:t>28</a:t>
            </a:r>
            <a:endParaRPr>
              <a:latin typeface="Lato"/>
              <a:ea typeface="Lato"/>
              <a:cs typeface="Lato"/>
              <a:sym typeface="Lato"/>
            </a:endParaRPr>
          </a:p>
        </p:txBody>
      </p:sp>
      <p:sp>
        <p:nvSpPr>
          <p:cNvPr id="495" name="Google Shape;495;g1bec17b0239_0_31"/>
          <p:cNvSpPr txBox="1"/>
          <p:nvPr/>
        </p:nvSpPr>
        <p:spPr>
          <a:xfrm>
            <a:off x="1187475" y="185150"/>
            <a:ext cx="9109200" cy="6312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400"/>
              <a:buFont typeface="Arial"/>
              <a:buNone/>
            </a:pPr>
            <a:r>
              <a:rPr b="1" lang="en-GB" sz="2900">
                <a:solidFill>
                  <a:schemeClr val="accent2"/>
                </a:solidFill>
                <a:latin typeface="Lato"/>
                <a:ea typeface="Lato"/>
                <a:cs typeface="Lato"/>
                <a:sym typeface="Lato"/>
              </a:rPr>
              <a:t>To insure or not to insure?</a:t>
            </a:r>
            <a:endParaRPr b="1" i="0" sz="2900" u="none" cap="none" strike="noStrike">
              <a:solidFill>
                <a:schemeClr val="accent2"/>
              </a:solidFill>
              <a:latin typeface="Lato"/>
              <a:ea typeface="Lato"/>
              <a:cs typeface="Lato"/>
              <a:sym typeface="Lato"/>
            </a:endParaRPr>
          </a:p>
        </p:txBody>
      </p:sp>
      <p:sp>
        <p:nvSpPr>
          <p:cNvPr id="496" name="Google Shape;496;g1bec17b0239_0_31"/>
          <p:cNvSpPr txBox="1"/>
          <p:nvPr/>
        </p:nvSpPr>
        <p:spPr>
          <a:xfrm>
            <a:off x="1042875" y="3587050"/>
            <a:ext cx="1834200" cy="431100"/>
          </a:xfrm>
          <a:prstGeom prst="rect">
            <a:avLst/>
          </a:prstGeom>
          <a:solidFill>
            <a:schemeClr val="accent2"/>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1600">
                <a:solidFill>
                  <a:schemeClr val="lt1"/>
                </a:solidFill>
                <a:latin typeface="Lato"/>
                <a:ea typeface="Lato"/>
                <a:cs typeface="Lato"/>
                <a:sym typeface="Lato"/>
              </a:rPr>
              <a:t>Profile 1: David</a:t>
            </a:r>
            <a:endParaRPr b="1" sz="1600">
              <a:solidFill>
                <a:schemeClr val="lt1"/>
              </a:solidFill>
              <a:latin typeface="Lato"/>
              <a:ea typeface="Lato"/>
              <a:cs typeface="Lato"/>
              <a:sym typeface="Lato"/>
            </a:endParaRPr>
          </a:p>
        </p:txBody>
      </p:sp>
      <p:sp>
        <p:nvSpPr>
          <p:cNvPr id="497" name="Google Shape;497;g1bec17b0239_0_31"/>
          <p:cNvSpPr txBox="1"/>
          <p:nvPr/>
        </p:nvSpPr>
        <p:spPr>
          <a:xfrm>
            <a:off x="93050" y="4900400"/>
            <a:ext cx="35976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800"/>
              <a:buFont typeface="Arial"/>
              <a:buNone/>
            </a:pPr>
            <a:r>
              <a:rPr b="1" i="1" lang="en-GB" sz="1000" u="none" cap="none" strike="noStrike">
                <a:solidFill>
                  <a:srgbClr val="FF8022"/>
                </a:solidFill>
                <a:latin typeface="Lato"/>
                <a:ea typeface="Lato"/>
                <a:cs typeface="Lato"/>
                <a:sym typeface="Lato"/>
              </a:rPr>
              <a:t>Resource 1: </a:t>
            </a:r>
            <a:r>
              <a:rPr b="1" i="1" lang="en-GB" sz="1000">
                <a:solidFill>
                  <a:srgbClr val="FF8022"/>
                </a:solidFill>
                <a:latin typeface="Lato"/>
                <a:ea typeface="Lato"/>
                <a:cs typeface="Lato"/>
                <a:sym typeface="Lato"/>
              </a:rPr>
              <a:t>To insure or not to insure?</a:t>
            </a:r>
            <a:endParaRPr b="1" i="1" sz="1000">
              <a:solidFill>
                <a:srgbClr val="FF8022"/>
              </a:solidFill>
              <a:latin typeface="Lato"/>
              <a:ea typeface="Lato"/>
              <a:cs typeface="Lato"/>
              <a:sym typeface="Lato"/>
            </a:endParaRPr>
          </a:p>
        </p:txBody>
      </p:sp>
      <p:pic>
        <p:nvPicPr>
          <p:cNvPr id="498" name="Google Shape;498;g1bec17b0239_0_31"/>
          <p:cNvPicPr preferRelativeResize="0"/>
          <p:nvPr/>
        </p:nvPicPr>
        <p:blipFill rotWithShape="1">
          <a:blip r:embed="rId3">
            <a:alphaModFix/>
          </a:blip>
          <a:srcRect b="0" l="0" r="0" t="0"/>
          <a:stretch/>
        </p:blipFill>
        <p:spPr>
          <a:xfrm>
            <a:off x="448799" y="171188"/>
            <a:ext cx="690376" cy="690376"/>
          </a:xfrm>
          <a:prstGeom prst="rect">
            <a:avLst/>
          </a:prstGeom>
          <a:noFill/>
          <a:ln>
            <a:noFill/>
          </a:ln>
        </p:spPr>
      </p:pic>
      <p:pic>
        <p:nvPicPr>
          <p:cNvPr id="499" name="Google Shape;499;g1bec17b0239_0_31"/>
          <p:cNvPicPr preferRelativeResize="0"/>
          <p:nvPr/>
        </p:nvPicPr>
        <p:blipFill rotWithShape="1">
          <a:blip r:embed="rId4">
            <a:alphaModFix/>
          </a:blip>
          <a:srcRect b="0" l="4488" r="5567" t="3938"/>
          <a:stretch/>
        </p:blipFill>
        <p:spPr>
          <a:xfrm>
            <a:off x="1083025" y="1653300"/>
            <a:ext cx="1764900" cy="1736400"/>
          </a:xfrm>
          <a:prstGeom prst="ellipse">
            <a:avLst/>
          </a:prstGeom>
          <a:noFill/>
          <a:ln>
            <a:noFill/>
          </a:ln>
        </p:spPr>
      </p:pic>
      <p:pic>
        <p:nvPicPr>
          <p:cNvPr id="500" name="Google Shape;500;g1bec17b0239_0_31"/>
          <p:cNvPicPr preferRelativeResize="0"/>
          <p:nvPr/>
        </p:nvPicPr>
        <p:blipFill rotWithShape="1">
          <a:blip r:embed="rId5">
            <a:alphaModFix/>
          </a:blip>
          <a:srcRect b="18818" l="0" r="0" t="8968"/>
          <a:stretch/>
        </p:blipFill>
        <p:spPr>
          <a:xfrm>
            <a:off x="3704400" y="1703550"/>
            <a:ext cx="1735200" cy="1736400"/>
          </a:xfrm>
          <a:prstGeom prst="ellipse">
            <a:avLst/>
          </a:prstGeom>
          <a:noFill/>
          <a:ln>
            <a:noFill/>
          </a:ln>
        </p:spPr>
      </p:pic>
      <p:pic>
        <p:nvPicPr>
          <p:cNvPr id="501" name="Google Shape;501;g1bec17b0239_0_31"/>
          <p:cNvPicPr preferRelativeResize="0"/>
          <p:nvPr/>
        </p:nvPicPr>
        <p:blipFill rotWithShape="1">
          <a:blip r:embed="rId6">
            <a:alphaModFix/>
          </a:blip>
          <a:srcRect b="0" l="15621" r="16457" t="0"/>
          <a:stretch/>
        </p:blipFill>
        <p:spPr>
          <a:xfrm>
            <a:off x="6141875" y="1680300"/>
            <a:ext cx="1714500" cy="1682400"/>
          </a:xfrm>
          <a:prstGeom prst="ellipse">
            <a:avLst/>
          </a:prstGeom>
          <a:noFill/>
          <a:ln>
            <a:noFill/>
          </a:ln>
        </p:spPr>
      </p:pic>
      <p:sp>
        <p:nvSpPr>
          <p:cNvPr id="502" name="Google Shape;502;g1bec17b0239_0_31"/>
          <p:cNvSpPr txBox="1"/>
          <p:nvPr/>
        </p:nvSpPr>
        <p:spPr>
          <a:xfrm>
            <a:off x="3654900" y="3587050"/>
            <a:ext cx="1834200" cy="431100"/>
          </a:xfrm>
          <a:prstGeom prst="rect">
            <a:avLst/>
          </a:prstGeom>
          <a:solidFill>
            <a:schemeClr val="accent2"/>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1600">
                <a:solidFill>
                  <a:schemeClr val="lt1"/>
                </a:solidFill>
                <a:latin typeface="Lato"/>
                <a:ea typeface="Lato"/>
                <a:cs typeface="Lato"/>
                <a:sym typeface="Lato"/>
              </a:rPr>
              <a:t>Profile 2: Suzanne</a:t>
            </a:r>
            <a:endParaRPr b="1" sz="1600">
              <a:solidFill>
                <a:schemeClr val="lt1"/>
              </a:solidFill>
              <a:latin typeface="Lato"/>
              <a:ea typeface="Lato"/>
              <a:cs typeface="Lato"/>
              <a:sym typeface="Lato"/>
            </a:endParaRPr>
          </a:p>
        </p:txBody>
      </p:sp>
      <p:sp>
        <p:nvSpPr>
          <p:cNvPr id="503" name="Google Shape;503;g1bec17b0239_0_31"/>
          <p:cNvSpPr txBox="1"/>
          <p:nvPr/>
        </p:nvSpPr>
        <p:spPr>
          <a:xfrm>
            <a:off x="6158225" y="3587050"/>
            <a:ext cx="1834200" cy="431100"/>
          </a:xfrm>
          <a:prstGeom prst="rect">
            <a:avLst/>
          </a:prstGeom>
          <a:solidFill>
            <a:schemeClr val="accent2"/>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1600">
                <a:solidFill>
                  <a:schemeClr val="lt1"/>
                </a:solidFill>
                <a:latin typeface="Lato"/>
                <a:ea typeface="Lato"/>
                <a:cs typeface="Lato"/>
                <a:sym typeface="Lato"/>
              </a:rPr>
              <a:t>Profile 3: Smita</a:t>
            </a:r>
            <a:endParaRPr b="1" sz="1600">
              <a:solidFill>
                <a:schemeClr val="lt1"/>
              </a:solidFill>
              <a:latin typeface="Lato"/>
              <a:ea typeface="Lato"/>
              <a:cs typeface="Lato"/>
              <a:sym typeface="Lato"/>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g1466ef7c987_0_0"/>
          <p:cNvSpPr txBox="1"/>
          <p:nvPr/>
        </p:nvSpPr>
        <p:spPr>
          <a:xfrm>
            <a:off x="360375" y="270375"/>
            <a:ext cx="8031000" cy="7812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3600"/>
              <a:buFont typeface="Arial"/>
              <a:buNone/>
            </a:pPr>
            <a:r>
              <a:rPr b="1" i="0" lang="en-GB" sz="2900" u="none" cap="none" strike="noStrike">
                <a:solidFill>
                  <a:srgbClr val="FF8022"/>
                </a:solidFill>
                <a:latin typeface="Lato"/>
                <a:ea typeface="Lato"/>
                <a:cs typeface="Lato"/>
                <a:sym typeface="Lato"/>
              </a:rPr>
              <a:t>Having a respectful learning environment</a:t>
            </a:r>
            <a:endParaRPr b="1" i="0" sz="2900" u="none" cap="none" strike="noStrike">
              <a:solidFill>
                <a:srgbClr val="FF8022"/>
              </a:solidFill>
              <a:latin typeface="Lato"/>
              <a:ea typeface="Lato"/>
              <a:cs typeface="Lato"/>
              <a:sym typeface="Lato"/>
            </a:endParaRPr>
          </a:p>
        </p:txBody>
      </p:sp>
      <p:sp>
        <p:nvSpPr>
          <p:cNvPr id="155" name="Google Shape;155;g1466ef7c987_0_0"/>
          <p:cNvSpPr txBox="1"/>
          <p:nvPr/>
        </p:nvSpPr>
        <p:spPr>
          <a:xfrm>
            <a:off x="324100" y="1254075"/>
            <a:ext cx="7638000" cy="1908600"/>
          </a:xfrm>
          <a:prstGeom prst="rect">
            <a:avLst/>
          </a:prstGeom>
          <a:noFill/>
          <a:ln>
            <a:noFill/>
          </a:ln>
        </p:spPr>
        <p:txBody>
          <a:bodyPr anchorCtr="0" anchor="t" bIns="91425" lIns="91425" spcFirstLastPara="1" rIns="91425" wrap="square" tIns="91425">
            <a:spAutoFit/>
          </a:bodyPr>
          <a:lstStyle/>
          <a:p>
            <a:pPr indent="-330200" lvl="0" marL="457200" marR="0" rtl="0" algn="l">
              <a:lnSpc>
                <a:spcPct val="150000"/>
              </a:lnSpc>
              <a:spcBef>
                <a:spcPts val="0"/>
              </a:spcBef>
              <a:spcAft>
                <a:spcPts val="0"/>
              </a:spcAft>
              <a:buClr>
                <a:schemeClr val="accent2"/>
              </a:buClr>
              <a:buSzPts val="1600"/>
              <a:buFont typeface="Lato"/>
              <a:buChar char="●"/>
            </a:pPr>
            <a:r>
              <a:rPr b="1" i="0" lang="en-GB" sz="1600" u="none" cap="none" strike="noStrike">
                <a:solidFill>
                  <a:schemeClr val="accent2"/>
                </a:solidFill>
                <a:latin typeface="Lato"/>
                <a:ea typeface="Lato"/>
                <a:cs typeface="Lato"/>
                <a:sym typeface="Lato"/>
              </a:rPr>
              <a:t>We will listen to each other respectfully</a:t>
            </a:r>
            <a:endParaRPr b="1" i="0" sz="1600" u="none" cap="none" strike="noStrike">
              <a:solidFill>
                <a:schemeClr val="accent2"/>
              </a:solidFill>
              <a:latin typeface="Lato"/>
              <a:ea typeface="Lato"/>
              <a:cs typeface="Lato"/>
              <a:sym typeface="Lato"/>
            </a:endParaRPr>
          </a:p>
          <a:p>
            <a:pPr indent="-330200" lvl="0" marL="457200" marR="0" rtl="0" algn="l">
              <a:lnSpc>
                <a:spcPct val="150000"/>
              </a:lnSpc>
              <a:spcBef>
                <a:spcPts val="0"/>
              </a:spcBef>
              <a:spcAft>
                <a:spcPts val="0"/>
              </a:spcAft>
              <a:buClr>
                <a:schemeClr val="accent2"/>
              </a:buClr>
              <a:buSzPts val="1600"/>
              <a:buFont typeface="Lato"/>
              <a:buChar char="●"/>
            </a:pPr>
            <a:r>
              <a:rPr b="1" i="0" lang="en-GB" sz="1600" u="none" cap="none" strike="noStrike">
                <a:solidFill>
                  <a:schemeClr val="accent2"/>
                </a:solidFill>
                <a:latin typeface="Lato"/>
                <a:ea typeface="Lato"/>
                <a:cs typeface="Lato"/>
                <a:sym typeface="Lato"/>
              </a:rPr>
              <a:t>We will avoid making judgements or assumptions about others</a:t>
            </a:r>
            <a:endParaRPr b="1" i="0" sz="1600" u="none" cap="none" strike="noStrike">
              <a:solidFill>
                <a:schemeClr val="accent2"/>
              </a:solidFill>
              <a:latin typeface="Lato"/>
              <a:ea typeface="Lato"/>
              <a:cs typeface="Lato"/>
              <a:sym typeface="Lato"/>
            </a:endParaRPr>
          </a:p>
          <a:p>
            <a:pPr indent="-330200" lvl="0" marL="457200" marR="0" rtl="0" algn="l">
              <a:lnSpc>
                <a:spcPct val="150000"/>
              </a:lnSpc>
              <a:spcBef>
                <a:spcPts val="0"/>
              </a:spcBef>
              <a:spcAft>
                <a:spcPts val="0"/>
              </a:spcAft>
              <a:buClr>
                <a:schemeClr val="accent2"/>
              </a:buClr>
              <a:buSzPts val="1600"/>
              <a:buFont typeface="Lato"/>
              <a:buChar char="●"/>
            </a:pPr>
            <a:r>
              <a:rPr b="1" i="0" lang="en-GB" sz="1600" u="none" cap="none" strike="noStrike">
                <a:solidFill>
                  <a:schemeClr val="accent2"/>
                </a:solidFill>
                <a:latin typeface="Lato"/>
                <a:ea typeface="Lato"/>
                <a:cs typeface="Lato"/>
                <a:sym typeface="Lato"/>
              </a:rPr>
              <a:t>We will comment on what has been said, not the person who has said it</a:t>
            </a:r>
            <a:endParaRPr b="1" i="0" sz="1600" u="none" cap="none" strike="noStrike">
              <a:solidFill>
                <a:schemeClr val="accent2"/>
              </a:solidFill>
              <a:latin typeface="Lato"/>
              <a:ea typeface="Lato"/>
              <a:cs typeface="Lato"/>
              <a:sym typeface="Lato"/>
            </a:endParaRPr>
          </a:p>
          <a:p>
            <a:pPr indent="-330200" lvl="0" marL="457200" marR="0" rtl="0" algn="l">
              <a:lnSpc>
                <a:spcPct val="150000"/>
              </a:lnSpc>
              <a:spcBef>
                <a:spcPts val="0"/>
              </a:spcBef>
              <a:spcAft>
                <a:spcPts val="0"/>
              </a:spcAft>
              <a:buClr>
                <a:schemeClr val="accent2"/>
              </a:buClr>
              <a:buSzPts val="1600"/>
              <a:buFont typeface="Lato"/>
              <a:buChar char="●"/>
            </a:pPr>
            <a:r>
              <a:rPr b="1" i="0" lang="en-GB" sz="1600" u="none" cap="none" strike="noStrike">
                <a:solidFill>
                  <a:schemeClr val="accent2"/>
                </a:solidFill>
                <a:latin typeface="Lato"/>
                <a:ea typeface="Lato"/>
                <a:cs typeface="Lato"/>
                <a:sym typeface="Lato"/>
              </a:rPr>
              <a:t>We won’t put anyone on the spot and we have the right to pass</a:t>
            </a:r>
            <a:endParaRPr b="1" i="0" sz="1600" u="none" cap="none" strike="noStrike">
              <a:solidFill>
                <a:schemeClr val="accent2"/>
              </a:solidFill>
              <a:latin typeface="Lato"/>
              <a:ea typeface="Lato"/>
              <a:cs typeface="Lato"/>
              <a:sym typeface="Lato"/>
            </a:endParaRPr>
          </a:p>
          <a:p>
            <a:pPr indent="-330200" lvl="0" marL="457200" marR="0" rtl="0" algn="l">
              <a:lnSpc>
                <a:spcPct val="150000"/>
              </a:lnSpc>
              <a:spcBef>
                <a:spcPts val="0"/>
              </a:spcBef>
              <a:spcAft>
                <a:spcPts val="0"/>
              </a:spcAft>
              <a:buClr>
                <a:schemeClr val="accent2"/>
              </a:buClr>
              <a:buSzPts val="1600"/>
              <a:buFont typeface="Lato"/>
              <a:buChar char="●"/>
            </a:pPr>
            <a:r>
              <a:rPr b="1" i="0" lang="en-GB" sz="1600" u="none" cap="none" strike="noStrike">
                <a:solidFill>
                  <a:schemeClr val="accent2"/>
                </a:solidFill>
                <a:latin typeface="Lato"/>
                <a:ea typeface="Lato"/>
                <a:cs typeface="Lato"/>
                <a:sym typeface="Lato"/>
              </a:rPr>
              <a:t>We will not share personal stories or ask personal questions</a:t>
            </a:r>
            <a:endParaRPr b="1" i="0" sz="1600" u="none" cap="none" strike="noStrike">
              <a:solidFill>
                <a:schemeClr val="accent2"/>
              </a:solidFill>
              <a:latin typeface="Lato"/>
              <a:ea typeface="Lato"/>
              <a:cs typeface="Lato"/>
              <a:sym typeface="Lato"/>
            </a:endParaRPr>
          </a:p>
        </p:txBody>
      </p:sp>
      <p:sp>
        <p:nvSpPr>
          <p:cNvPr id="156" name="Google Shape;156;g1466ef7c987_0_0"/>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Clr>
                <a:srgbClr val="000000"/>
              </a:buClr>
              <a:buSzPts val="1000"/>
              <a:buFont typeface="Arial"/>
              <a:buNone/>
            </a:pPr>
            <a:fld id="{00000000-1234-1234-1234-123412341234}" type="slidenum">
              <a:rPr lang="en-GB"/>
              <a:t>‹#›</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7" name="Shape 507"/>
        <p:cNvGrpSpPr/>
        <p:nvPr/>
      </p:nvGrpSpPr>
      <p:grpSpPr>
        <a:xfrm>
          <a:off x="0" y="0"/>
          <a:ext cx="0" cy="0"/>
          <a:chOff x="0" y="0"/>
          <a:chExt cx="0" cy="0"/>
        </a:xfrm>
      </p:grpSpPr>
      <p:sp>
        <p:nvSpPr>
          <p:cNvPr id="508" name="Google Shape;508;g1bec17b0239_0_39"/>
          <p:cNvSpPr txBox="1"/>
          <p:nvPr>
            <p:ph idx="12" type="sldNum"/>
          </p:nvPr>
        </p:nvSpPr>
        <p:spPr>
          <a:xfrm>
            <a:off x="8595309" y="3039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r>
              <a:rPr lang="en-GB">
                <a:latin typeface="Lato"/>
                <a:ea typeface="Lato"/>
                <a:cs typeface="Lato"/>
                <a:sym typeface="Lato"/>
              </a:rPr>
              <a:t>29</a:t>
            </a:r>
            <a:endParaRPr>
              <a:latin typeface="Lato"/>
              <a:ea typeface="Lato"/>
              <a:cs typeface="Lato"/>
              <a:sym typeface="Lato"/>
            </a:endParaRPr>
          </a:p>
        </p:txBody>
      </p:sp>
      <p:sp>
        <p:nvSpPr>
          <p:cNvPr id="509" name="Google Shape;509;g1bec17b0239_0_39"/>
          <p:cNvSpPr txBox="1"/>
          <p:nvPr/>
        </p:nvSpPr>
        <p:spPr>
          <a:xfrm>
            <a:off x="3742825" y="1859925"/>
            <a:ext cx="4569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510" name="Google Shape;510;g1bec17b0239_0_39"/>
          <p:cNvSpPr txBox="1"/>
          <p:nvPr/>
        </p:nvSpPr>
        <p:spPr>
          <a:xfrm>
            <a:off x="2809950" y="1161900"/>
            <a:ext cx="6168000" cy="3889200"/>
          </a:xfrm>
          <a:prstGeom prst="rect">
            <a:avLst/>
          </a:prstGeom>
          <a:solidFill>
            <a:schemeClr val="accent6"/>
          </a:solidFill>
          <a:ln cap="flat" cmpd="sng" w="38100">
            <a:solidFill>
              <a:srgbClr val="00FF0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b="1" lang="en-GB">
                <a:latin typeface="Lato"/>
                <a:ea typeface="Lato"/>
                <a:cs typeface="Lato"/>
                <a:sym typeface="Lato"/>
              </a:rPr>
              <a:t>Risks include:</a:t>
            </a:r>
            <a:endParaRPr b="1">
              <a:latin typeface="Lato"/>
              <a:ea typeface="Lato"/>
              <a:cs typeface="Lato"/>
              <a:sym typeface="Lato"/>
            </a:endParaRPr>
          </a:p>
          <a:p>
            <a:pPr indent="-317500" lvl="0" marL="457200" rtl="0" algn="l">
              <a:spcBef>
                <a:spcPts val="0"/>
              </a:spcBef>
              <a:spcAft>
                <a:spcPts val="0"/>
              </a:spcAft>
              <a:buSzPts val="1400"/>
              <a:buFont typeface="Lato"/>
              <a:buChar char="●"/>
            </a:pPr>
            <a:r>
              <a:rPr lang="en-GB">
                <a:latin typeface="Lato"/>
                <a:ea typeface="Lato"/>
                <a:cs typeface="Lato"/>
                <a:sym typeface="Lato"/>
              </a:rPr>
              <a:t>Damaging or </a:t>
            </a:r>
            <a:r>
              <a:rPr lang="en-GB">
                <a:latin typeface="Lato"/>
                <a:ea typeface="Lato"/>
                <a:cs typeface="Lato"/>
                <a:sym typeface="Lato"/>
              </a:rPr>
              <a:t>losing</a:t>
            </a:r>
            <a:r>
              <a:rPr lang="en-GB">
                <a:latin typeface="Lato"/>
                <a:ea typeface="Lato"/>
                <a:cs typeface="Lato"/>
                <a:sym typeface="Lato"/>
              </a:rPr>
              <a:t> his phone</a:t>
            </a:r>
            <a:endParaRPr>
              <a:latin typeface="Lato"/>
              <a:ea typeface="Lato"/>
              <a:cs typeface="Lato"/>
              <a:sym typeface="Lato"/>
            </a:endParaRPr>
          </a:p>
          <a:p>
            <a:pPr indent="0" lvl="0" marL="457200" rtl="0" algn="l">
              <a:spcBef>
                <a:spcPts val="0"/>
              </a:spcBef>
              <a:spcAft>
                <a:spcPts val="0"/>
              </a:spcAft>
              <a:buNone/>
            </a:pPr>
            <a:r>
              <a:t/>
            </a:r>
            <a:endParaRPr>
              <a:latin typeface="Lato"/>
              <a:ea typeface="Lato"/>
              <a:cs typeface="Lato"/>
              <a:sym typeface="Lato"/>
            </a:endParaRPr>
          </a:p>
          <a:p>
            <a:pPr indent="0" lvl="0" marL="0" rtl="0" algn="l">
              <a:spcBef>
                <a:spcPts val="0"/>
              </a:spcBef>
              <a:spcAft>
                <a:spcPts val="0"/>
              </a:spcAft>
              <a:buNone/>
            </a:pPr>
            <a:r>
              <a:rPr b="1" lang="en-GB">
                <a:latin typeface="Lato"/>
                <a:ea typeface="Lato"/>
                <a:cs typeface="Lato"/>
                <a:sym typeface="Lato"/>
              </a:rPr>
              <a:t>Key factors to consider:</a:t>
            </a:r>
            <a:endParaRPr b="1">
              <a:latin typeface="Lato"/>
              <a:ea typeface="Lato"/>
              <a:cs typeface="Lato"/>
              <a:sym typeface="Lato"/>
            </a:endParaRPr>
          </a:p>
          <a:p>
            <a:pPr indent="-317500" lvl="0" marL="457200" rtl="0" algn="l">
              <a:spcBef>
                <a:spcPts val="0"/>
              </a:spcBef>
              <a:spcAft>
                <a:spcPts val="0"/>
              </a:spcAft>
              <a:buSzPts val="1400"/>
              <a:buFont typeface="Lato"/>
              <a:buChar char="●"/>
            </a:pPr>
            <a:r>
              <a:rPr lang="en-GB">
                <a:latin typeface="Lato"/>
                <a:ea typeface="Lato"/>
                <a:cs typeface="Lato"/>
                <a:sym typeface="Lato"/>
              </a:rPr>
              <a:t>The different prices of the policies</a:t>
            </a:r>
            <a:endParaRPr>
              <a:latin typeface="Lato"/>
              <a:ea typeface="Lato"/>
              <a:cs typeface="Lato"/>
              <a:sym typeface="Lato"/>
            </a:endParaRPr>
          </a:p>
          <a:p>
            <a:pPr indent="-317500" lvl="1" marL="914400" rtl="0" algn="l">
              <a:spcBef>
                <a:spcPts val="0"/>
              </a:spcBef>
              <a:spcAft>
                <a:spcPts val="0"/>
              </a:spcAft>
              <a:buSzPts val="1400"/>
              <a:buFont typeface="Lato"/>
              <a:buChar char="○"/>
            </a:pPr>
            <a:r>
              <a:rPr lang="en-GB">
                <a:latin typeface="Lato"/>
                <a:ea typeface="Lato"/>
                <a:cs typeface="Lato"/>
                <a:sym typeface="Lato"/>
              </a:rPr>
              <a:t>Premium cost on a monthly basis totals £20 x 24 months = £480 over the two years </a:t>
            </a:r>
            <a:endParaRPr>
              <a:latin typeface="Lato"/>
              <a:ea typeface="Lato"/>
              <a:cs typeface="Lato"/>
              <a:sym typeface="Lato"/>
            </a:endParaRPr>
          </a:p>
          <a:p>
            <a:pPr indent="-317500" lvl="1" marL="914400" rtl="0" algn="l">
              <a:spcBef>
                <a:spcPts val="0"/>
              </a:spcBef>
              <a:spcAft>
                <a:spcPts val="0"/>
              </a:spcAft>
              <a:buSzPts val="1400"/>
              <a:buFont typeface="Lato"/>
              <a:buChar char="○"/>
            </a:pPr>
            <a:r>
              <a:rPr lang="en-GB">
                <a:latin typeface="Lato"/>
                <a:ea typeface="Lato"/>
                <a:cs typeface="Lato"/>
                <a:sym typeface="Lato"/>
              </a:rPr>
              <a:t>This is compared to a fixed amount of £420 upfront</a:t>
            </a:r>
            <a:endParaRPr>
              <a:latin typeface="Lato"/>
              <a:ea typeface="Lato"/>
              <a:cs typeface="Lato"/>
              <a:sym typeface="Lato"/>
            </a:endParaRPr>
          </a:p>
          <a:p>
            <a:pPr indent="-317500" lvl="0" marL="457200" rtl="0" algn="l">
              <a:spcBef>
                <a:spcPts val="1000"/>
              </a:spcBef>
              <a:spcAft>
                <a:spcPts val="0"/>
              </a:spcAft>
              <a:buSzPts val="1400"/>
              <a:buFont typeface="Lato"/>
              <a:buChar char="●"/>
            </a:pPr>
            <a:r>
              <a:rPr lang="en-GB">
                <a:latin typeface="Lato"/>
                <a:ea typeface="Lato"/>
                <a:cs typeface="Lato"/>
                <a:sym typeface="Lato"/>
              </a:rPr>
              <a:t>Although the upfront cost works out at less, does David have £400 to spend upfront? He will also need to pay £100 for the excess if something goes wrong with the phone</a:t>
            </a:r>
            <a:endParaRPr>
              <a:latin typeface="Lato"/>
              <a:ea typeface="Lato"/>
              <a:cs typeface="Lato"/>
              <a:sym typeface="Lato"/>
            </a:endParaRPr>
          </a:p>
          <a:p>
            <a:pPr indent="-317500" lvl="0" marL="457200" rtl="0" algn="l">
              <a:spcBef>
                <a:spcPts val="1000"/>
              </a:spcBef>
              <a:spcAft>
                <a:spcPts val="0"/>
              </a:spcAft>
              <a:buSzPts val="1400"/>
              <a:buFont typeface="Lato"/>
              <a:buChar char="●"/>
            </a:pPr>
            <a:r>
              <a:rPr lang="en-GB">
                <a:latin typeface="Lato"/>
                <a:ea typeface="Lato"/>
                <a:cs typeface="Lato"/>
                <a:sym typeface="Lato"/>
              </a:rPr>
              <a:t>The opportunity cost of that money i.e. David saving the £20 per month or £400 over the two years, is </a:t>
            </a:r>
            <a:r>
              <a:rPr lang="en-GB">
                <a:latin typeface="Lato"/>
                <a:ea typeface="Lato"/>
                <a:cs typeface="Lato"/>
                <a:sym typeface="Lato"/>
              </a:rPr>
              <a:t>money</a:t>
            </a:r>
            <a:r>
              <a:rPr lang="en-GB">
                <a:latin typeface="Lato"/>
                <a:ea typeface="Lato"/>
                <a:cs typeface="Lato"/>
                <a:sym typeface="Lato"/>
              </a:rPr>
              <a:t> that he could save for another item or invest. David might also be able to use that money to repair or replace his phone, or even buy a new phone if his old phone is in good condition</a:t>
            </a:r>
            <a:endParaRPr>
              <a:latin typeface="Lato"/>
              <a:ea typeface="Lato"/>
              <a:cs typeface="Lato"/>
              <a:sym typeface="Lato"/>
            </a:endParaRPr>
          </a:p>
        </p:txBody>
      </p:sp>
      <p:sp>
        <p:nvSpPr>
          <p:cNvPr id="511" name="Google Shape;511;g1bec17b0239_0_39"/>
          <p:cNvSpPr txBox="1"/>
          <p:nvPr/>
        </p:nvSpPr>
        <p:spPr>
          <a:xfrm>
            <a:off x="93050" y="4900400"/>
            <a:ext cx="35976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800"/>
              <a:buFont typeface="Arial"/>
              <a:buNone/>
            </a:pPr>
            <a:r>
              <a:rPr b="1" i="1" lang="en-GB" sz="1000" u="none" cap="none" strike="noStrike">
                <a:solidFill>
                  <a:srgbClr val="FF8022"/>
                </a:solidFill>
                <a:latin typeface="Lato"/>
                <a:ea typeface="Lato"/>
                <a:cs typeface="Lato"/>
                <a:sym typeface="Lato"/>
              </a:rPr>
              <a:t>Resource 1: </a:t>
            </a:r>
            <a:r>
              <a:rPr b="1" i="1" lang="en-GB" sz="1000">
                <a:solidFill>
                  <a:srgbClr val="FF8022"/>
                </a:solidFill>
                <a:latin typeface="Lato"/>
                <a:ea typeface="Lato"/>
                <a:cs typeface="Lato"/>
                <a:sym typeface="Lato"/>
              </a:rPr>
              <a:t>To insure or not to insure?</a:t>
            </a:r>
            <a:endParaRPr b="1" i="1" sz="1000">
              <a:solidFill>
                <a:srgbClr val="FF8022"/>
              </a:solidFill>
              <a:latin typeface="Lato"/>
              <a:ea typeface="Lato"/>
              <a:cs typeface="Lato"/>
              <a:sym typeface="Lato"/>
            </a:endParaRPr>
          </a:p>
        </p:txBody>
      </p:sp>
      <p:sp>
        <p:nvSpPr>
          <p:cNvPr id="512" name="Google Shape;512;g1bec17b0239_0_39"/>
          <p:cNvSpPr txBox="1"/>
          <p:nvPr/>
        </p:nvSpPr>
        <p:spPr>
          <a:xfrm>
            <a:off x="377450" y="3668125"/>
            <a:ext cx="1962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a:latin typeface="Lato"/>
                <a:ea typeface="Lato"/>
                <a:cs typeface="Lato"/>
                <a:sym typeface="Lato"/>
              </a:rPr>
              <a:t>Profile 1: David</a:t>
            </a:r>
            <a:endParaRPr b="1">
              <a:latin typeface="Lato"/>
              <a:ea typeface="Lato"/>
              <a:cs typeface="Lato"/>
              <a:sym typeface="Lato"/>
            </a:endParaRPr>
          </a:p>
        </p:txBody>
      </p:sp>
      <p:sp>
        <p:nvSpPr>
          <p:cNvPr id="513" name="Google Shape;513;g1bec17b0239_0_39"/>
          <p:cNvSpPr txBox="1"/>
          <p:nvPr/>
        </p:nvSpPr>
        <p:spPr>
          <a:xfrm>
            <a:off x="1399725" y="200788"/>
            <a:ext cx="9109200" cy="6312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400"/>
              <a:buFont typeface="Arial"/>
              <a:buNone/>
            </a:pPr>
            <a:r>
              <a:rPr b="1" lang="en-GB" sz="2900">
                <a:solidFill>
                  <a:schemeClr val="accent2"/>
                </a:solidFill>
                <a:latin typeface="Lato"/>
                <a:ea typeface="Lato"/>
                <a:cs typeface="Lato"/>
                <a:sym typeface="Lato"/>
              </a:rPr>
              <a:t>Feedback | </a:t>
            </a:r>
            <a:r>
              <a:rPr b="1" lang="en-GB" sz="2900">
                <a:solidFill>
                  <a:schemeClr val="accent2"/>
                </a:solidFill>
                <a:latin typeface="Lato"/>
                <a:ea typeface="Lato"/>
                <a:cs typeface="Lato"/>
                <a:sym typeface="Lato"/>
              </a:rPr>
              <a:t>To insure or not to insure?</a:t>
            </a:r>
            <a:endParaRPr b="1" i="0" sz="2900" u="none" cap="none" strike="noStrike">
              <a:solidFill>
                <a:schemeClr val="accent2"/>
              </a:solidFill>
              <a:latin typeface="Lato"/>
              <a:ea typeface="Lato"/>
              <a:cs typeface="Lato"/>
              <a:sym typeface="Lato"/>
            </a:endParaRPr>
          </a:p>
        </p:txBody>
      </p:sp>
      <p:pic>
        <p:nvPicPr>
          <p:cNvPr id="514" name="Google Shape;514;g1bec17b0239_0_39"/>
          <p:cNvPicPr preferRelativeResize="0"/>
          <p:nvPr/>
        </p:nvPicPr>
        <p:blipFill rotWithShape="1">
          <a:blip r:embed="rId3">
            <a:alphaModFix/>
          </a:blip>
          <a:srcRect b="0" l="0" r="0" t="0"/>
          <a:stretch/>
        </p:blipFill>
        <p:spPr>
          <a:xfrm>
            <a:off x="448799" y="171188"/>
            <a:ext cx="690376" cy="690376"/>
          </a:xfrm>
          <a:prstGeom prst="rect">
            <a:avLst/>
          </a:prstGeom>
          <a:noFill/>
          <a:ln>
            <a:noFill/>
          </a:ln>
        </p:spPr>
      </p:pic>
      <p:pic>
        <p:nvPicPr>
          <p:cNvPr id="515" name="Google Shape;515;g1bec17b0239_0_39"/>
          <p:cNvPicPr preferRelativeResize="0"/>
          <p:nvPr/>
        </p:nvPicPr>
        <p:blipFill rotWithShape="1">
          <a:blip r:embed="rId4">
            <a:alphaModFix/>
          </a:blip>
          <a:srcRect b="0" l="4488" r="5567" t="3938"/>
          <a:stretch/>
        </p:blipFill>
        <p:spPr>
          <a:xfrm>
            <a:off x="361800" y="1703550"/>
            <a:ext cx="1764900" cy="1736400"/>
          </a:xfrm>
          <a:prstGeom prst="ellipse">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9" name="Shape 519"/>
        <p:cNvGrpSpPr/>
        <p:nvPr/>
      </p:nvGrpSpPr>
      <p:grpSpPr>
        <a:xfrm>
          <a:off x="0" y="0"/>
          <a:ext cx="0" cy="0"/>
          <a:chOff x="0" y="0"/>
          <a:chExt cx="0" cy="0"/>
        </a:xfrm>
      </p:grpSpPr>
      <p:sp>
        <p:nvSpPr>
          <p:cNvPr id="520" name="Google Shape;520;g1c7a9b755ab_0_13"/>
          <p:cNvSpPr txBox="1"/>
          <p:nvPr>
            <p:ph idx="12" type="sldNum"/>
          </p:nvPr>
        </p:nvSpPr>
        <p:spPr>
          <a:xfrm>
            <a:off x="8595309" y="3039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r>
              <a:rPr lang="en-GB">
                <a:latin typeface="Lato"/>
                <a:ea typeface="Lato"/>
                <a:cs typeface="Lato"/>
                <a:sym typeface="Lato"/>
              </a:rPr>
              <a:t>31</a:t>
            </a:r>
            <a:endParaRPr>
              <a:latin typeface="Lato"/>
              <a:ea typeface="Lato"/>
              <a:cs typeface="Lato"/>
              <a:sym typeface="Lato"/>
            </a:endParaRPr>
          </a:p>
        </p:txBody>
      </p:sp>
      <p:pic>
        <p:nvPicPr>
          <p:cNvPr id="521" name="Google Shape;521;g1c7a9b755ab_0_13"/>
          <p:cNvPicPr preferRelativeResize="0"/>
          <p:nvPr/>
        </p:nvPicPr>
        <p:blipFill rotWithShape="1">
          <a:blip r:embed="rId3">
            <a:alphaModFix/>
          </a:blip>
          <a:srcRect b="18818" l="0" r="0" t="8968"/>
          <a:stretch/>
        </p:blipFill>
        <p:spPr>
          <a:xfrm>
            <a:off x="304450" y="1703550"/>
            <a:ext cx="1735200" cy="1736400"/>
          </a:xfrm>
          <a:prstGeom prst="ellipse">
            <a:avLst/>
          </a:prstGeom>
          <a:noFill/>
          <a:ln>
            <a:noFill/>
          </a:ln>
        </p:spPr>
      </p:pic>
      <p:sp>
        <p:nvSpPr>
          <p:cNvPr id="522" name="Google Shape;522;g1c7a9b755ab_0_13"/>
          <p:cNvSpPr txBox="1"/>
          <p:nvPr/>
        </p:nvSpPr>
        <p:spPr>
          <a:xfrm>
            <a:off x="93050" y="4900400"/>
            <a:ext cx="35976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800"/>
              <a:buFont typeface="Arial"/>
              <a:buNone/>
            </a:pPr>
            <a:r>
              <a:rPr b="1" i="1" lang="en-GB" sz="1000" u="none" cap="none" strike="noStrike">
                <a:solidFill>
                  <a:srgbClr val="FF8022"/>
                </a:solidFill>
                <a:latin typeface="Lato"/>
                <a:ea typeface="Lato"/>
                <a:cs typeface="Lato"/>
                <a:sym typeface="Lato"/>
              </a:rPr>
              <a:t>Resource 1: </a:t>
            </a:r>
            <a:r>
              <a:rPr b="1" i="1" lang="en-GB" sz="1000">
                <a:solidFill>
                  <a:srgbClr val="FF8022"/>
                </a:solidFill>
                <a:latin typeface="Lato"/>
                <a:ea typeface="Lato"/>
                <a:cs typeface="Lato"/>
                <a:sym typeface="Lato"/>
              </a:rPr>
              <a:t>To insure or not to insure?</a:t>
            </a:r>
            <a:endParaRPr b="1" i="1" sz="1000">
              <a:solidFill>
                <a:srgbClr val="FF8022"/>
              </a:solidFill>
              <a:latin typeface="Lato"/>
              <a:ea typeface="Lato"/>
              <a:cs typeface="Lato"/>
              <a:sym typeface="Lato"/>
            </a:endParaRPr>
          </a:p>
        </p:txBody>
      </p:sp>
      <p:sp>
        <p:nvSpPr>
          <p:cNvPr id="523" name="Google Shape;523;g1c7a9b755ab_0_13"/>
          <p:cNvSpPr txBox="1"/>
          <p:nvPr/>
        </p:nvSpPr>
        <p:spPr>
          <a:xfrm>
            <a:off x="2129125" y="1083075"/>
            <a:ext cx="6858000" cy="3904500"/>
          </a:xfrm>
          <a:prstGeom prst="rect">
            <a:avLst/>
          </a:prstGeom>
          <a:solidFill>
            <a:schemeClr val="accent6"/>
          </a:solidFill>
          <a:ln cap="flat" cmpd="sng" w="38100">
            <a:solidFill>
              <a:srgbClr val="00FF0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500"/>
              </a:spcBef>
              <a:spcAft>
                <a:spcPts val="0"/>
              </a:spcAft>
              <a:buNone/>
            </a:pPr>
            <a:r>
              <a:rPr b="1" lang="en-GB" sz="1250">
                <a:latin typeface="Lato"/>
                <a:ea typeface="Lato"/>
                <a:cs typeface="Lato"/>
                <a:sym typeface="Lato"/>
              </a:rPr>
              <a:t>Risks include:</a:t>
            </a:r>
            <a:endParaRPr b="1" sz="1250">
              <a:latin typeface="Lato"/>
              <a:ea typeface="Lato"/>
              <a:cs typeface="Lato"/>
              <a:sym typeface="Lato"/>
            </a:endParaRPr>
          </a:p>
          <a:p>
            <a:pPr indent="-307975" lvl="0" marL="457200" rtl="0" algn="l">
              <a:spcBef>
                <a:spcPts val="500"/>
              </a:spcBef>
              <a:spcAft>
                <a:spcPts val="0"/>
              </a:spcAft>
              <a:buSzPts val="1250"/>
              <a:buFont typeface="Lato"/>
              <a:buChar char="●"/>
            </a:pPr>
            <a:r>
              <a:rPr lang="en-GB" sz="1250">
                <a:latin typeface="Lato"/>
                <a:ea typeface="Lato"/>
                <a:cs typeface="Lato"/>
                <a:sym typeface="Lato"/>
              </a:rPr>
              <a:t>Losing or damaging expensive and meaningful camera items</a:t>
            </a:r>
            <a:endParaRPr sz="1250">
              <a:latin typeface="Lato"/>
              <a:ea typeface="Lato"/>
              <a:cs typeface="Lato"/>
              <a:sym typeface="Lato"/>
            </a:endParaRPr>
          </a:p>
          <a:p>
            <a:pPr indent="-307975" lvl="0" marL="457200" rtl="0" algn="l">
              <a:spcBef>
                <a:spcPts val="500"/>
              </a:spcBef>
              <a:spcAft>
                <a:spcPts val="0"/>
              </a:spcAft>
              <a:buSzPts val="1250"/>
              <a:buFont typeface="Lato"/>
              <a:buChar char="●"/>
            </a:pPr>
            <a:r>
              <a:rPr lang="en-GB" sz="1250">
                <a:latin typeface="Lato"/>
                <a:ea typeface="Lato"/>
                <a:cs typeface="Lato"/>
                <a:sym typeface="Lato"/>
              </a:rPr>
              <a:t>House damage e.g. from flooding, fire or a storm</a:t>
            </a:r>
            <a:endParaRPr sz="1250">
              <a:latin typeface="Lato"/>
              <a:ea typeface="Lato"/>
              <a:cs typeface="Lato"/>
              <a:sym typeface="Lato"/>
            </a:endParaRPr>
          </a:p>
          <a:p>
            <a:pPr indent="0" lvl="0" marL="0" rtl="0" algn="l">
              <a:spcBef>
                <a:spcPts val="1000"/>
              </a:spcBef>
              <a:spcAft>
                <a:spcPts val="0"/>
              </a:spcAft>
              <a:buNone/>
            </a:pPr>
            <a:r>
              <a:rPr b="1" lang="en-GB" sz="1250">
                <a:latin typeface="Lato"/>
                <a:ea typeface="Lato"/>
                <a:cs typeface="Lato"/>
                <a:sym typeface="Lato"/>
              </a:rPr>
              <a:t>Key factors to consider:</a:t>
            </a:r>
            <a:endParaRPr b="1" sz="1250">
              <a:latin typeface="Lato"/>
              <a:ea typeface="Lato"/>
              <a:cs typeface="Lato"/>
              <a:sym typeface="Lato"/>
            </a:endParaRPr>
          </a:p>
          <a:p>
            <a:pPr indent="-307975" lvl="0" marL="457200" rtl="0" algn="l">
              <a:spcBef>
                <a:spcPts val="500"/>
              </a:spcBef>
              <a:spcAft>
                <a:spcPts val="0"/>
              </a:spcAft>
              <a:buSzPts val="1250"/>
              <a:buFont typeface="Lato"/>
              <a:buChar char="●"/>
            </a:pPr>
            <a:r>
              <a:rPr lang="en-GB" sz="1250">
                <a:latin typeface="Lato"/>
                <a:ea typeface="Lato"/>
                <a:cs typeface="Lato"/>
                <a:sym typeface="Lato"/>
              </a:rPr>
              <a:t>Premium vs excess: generally the higher the premium the lower the excess will be</a:t>
            </a:r>
            <a:endParaRPr sz="1250">
              <a:latin typeface="Lato"/>
              <a:ea typeface="Lato"/>
              <a:cs typeface="Lato"/>
              <a:sym typeface="Lato"/>
            </a:endParaRPr>
          </a:p>
          <a:p>
            <a:pPr indent="-307975" lvl="0" marL="457200" rtl="0" algn="l">
              <a:spcBef>
                <a:spcPts val="500"/>
              </a:spcBef>
              <a:spcAft>
                <a:spcPts val="0"/>
              </a:spcAft>
              <a:buSzPts val="1250"/>
              <a:buFont typeface="Lato"/>
              <a:buChar char="●"/>
            </a:pPr>
            <a:r>
              <a:rPr lang="en-GB" sz="1250">
                <a:latin typeface="Lato"/>
                <a:ea typeface="Lato"/>
                <a:cs typeface="Lato"/>
                <a:sym typeface="Lato"/>
              </a:rPr>
              <a:t>Whether to buy individual building and contents or insurance, or buying the combined package to lower overall costs</a:t>
            </a:r>
            <a:endParaRPr sz="1250">
              <a:latin typeface="Lato"/>
              <a:ea typeface="Lato"/>
              <a:cs typeface="Lato"/>
              <a:sym typeface="Lato"/>
            </a:endParaRPr>
          </a:p>
          <a:p>
            <a:pPr indent="-307975" lvl="0" marL="457200" rtl="0" algn="l">
              <a:spcBef>
                <a:spcPts val="500"/>
              </a:spcBef>
              <a:spcAft>
                <a:spcPts val="0"/>
              </a:spcAft>
              <a:buSzPts val="1250"/>
              <a:buFont typeface="Lato"/>
              <a:buChar char="●"/>
            </a:pPr>
            <a:r>
              <a:rPr lang="en-GB" sz="1250">
                <a:latin typeface="Lato"/>
                <a:ea typeface="Lato"/>
                <a:cs typeface="Lato"/>
                <a:sym typeface="Lato"/>
              </a:rPr>
              <a:t>The level of risk of </a:t>
            </a:r>
            <a:r>
              <a:rPr i="1" lang="en-GB" sz="1250">
                <a:latin typeface="Lato"/>
                <a:ea typeface="Lato"/>
                <a:cs typeface="Lato"/>
                <a:sym typeface="Lato"/>
              </a:rPr>
              <a:t>not </a:t>
            </a:r>
            <a:r>
              <a:rPr lang="en-GB" sz="1250">
                <a:latin typeface="Lato"/>
                <a:ea typeface="Lato"/>
                <a:cs typeface="Lato"/>
                <a:sym typeface="Lato"/>
              </a:rPr>
              <a:t>insuring a house might depend on the safety of the area. </a:t>
            </a:r>
            <a:r>
              <a:rPr lang="en-GB" sz="1250">
                <a:latin typeface="Lato"/>
                <a:ea typeface="Lato"/>
                <a:cs typeface="Lato"/>
                <a:sym typeface="Lato"/>
                <a:extLst>
                  <a:ext uri="http://customooxmlschemas.google.com/">
                    <go:slidesCustomData xmlns:go="http://customooxmlschemas.google.com/" textRoundtripDataId="1"/>
                  </a:ext>
                </a:extLst>
              </a:rPr>
              <a:t>However, having building and contents insurance is generally</a:t>
            </a:r>
            <a:r>
              <a:rPr lang="en-GB" sz="1250">
                <a:latin typeface="Lato"/>
                <a:ea typeface="Lato"/>
                <a:cs typeface="Lato"/>
                <a:sym typeface="Lato"/>
                <a:extLst>
                  <a:ext uri="http://customooxmlschemas.google.com/">
                    <go:slidesCustomData xmlns:go="http://customooxmlschemas.google.com/" textRoundtripDataId="2"/>
                  </a:ext>
                </a:extLst>
              </a:rPr>
              <a:t> advisable</a:t>
            </a:r>
            <a:endParaRPr sz="1250">
              <a:latin typeface="Lato"/>
              <a:ea typeface="Lato"/>
              <a:cs typeface="Lato"/>
              <a:sym typeface="Lato"/>
            </a:endParaRPr>
          </a:p>
          <a:p>
            <a:pPr indent="-307975" lvl="0" marL="457200" rtl="0" algn="l">
              <a:spcBef>
                <a:spcPts val="1000"/>
              </a:spcBef>
              <a:spcAft>
                <a:spcPts val="0"/>
              </a:spcAft>
              <a:buSzPts val="1250"/>
              <a:buFont typeface="Lato"/>
              <a:buChar char="●"/>
            </a:pPr>
            <a:r>
              <a:rPr lang="en-GB" sz="1250">
                <a:latin typeface="Lato"/>
                <a:ea typeface="Lato"/>
                <a:cs typeface="Lato"/>
                <a:sym typeface="Lato"/>
              </a:rPr>
              <a:t>Has Suzanne checked that her policy limits cover her high tech camera and other equipment if stolen? Remember the policy might cover some items, but not all</a:t>
            </a:r>
            <a:endParaRPr sz="1250">
              <a:latin typeface="Lato"/>
              <a:ea typeface="Lato"/>
              <a:cs typeface="Lato"/>
              <a:sym typeface="Lato"/>
            </a:endParaRPr>
          </a:p>
          <a:p>
            <a:pPr indent="-307975" lvl="0" marL="457200" rtl="0" algn="l">
              <a:spcBef>
                <a:spcPts val="1000"/>
              </a:spcBef>
              <a:spcAft>
                <a:spcPts val="0"/>
              </a:spcAft>
              <a:buSzPts val="1250"/>
              <a:buFont typeface="Lato"/>
              <a:buChar char="●"/>
            </a:pPr>
            <a:r>
              <a:rPr lang="en-GB" sz="1250">
                <a:latin typeface="Lato"/>
                <a:ea typeface="Lato"/>
                <a:cs typeface="Lato"/>
                <a:sym typeface="Lato"/>
              </a:rPr>
              <a:t>When owning a home building insurance is usually a priority and if Suzanne has a mortgage (a loan to help buy  a house) she may be required to have buildings insurance</a:t>
            </a:r>
            <a:endParaRPr sz="1250">
              <a:latin typeface="Lato"/>
              <a:ea typeface="Lato"/>
              <a:cs typeface="Lato"/>
              <a:sym typeface="Lato"/>
            </a:endParaRPr>
          </a:p>
          <a:p>
            <a:pPr indent="-307975" lvl="0" marL="457200" rtl="0" algn="l">
              <a:spcBef>
                <a:spcPts val="1000"/>
              </a:spcBef>
              <a:spcAft>
                <a:spcPts val="1000"/>
              </a:spcAft>
              <a:buSzPts val="1250"/>
              <a:buFont typeface="Lato"/>
              <a:buChar char="●"/>
            </a:pPr>
            <a:r>
              <a:rPr lang="en-GB" sz="1250">
                <a:latin typeface="Lato"/>
                <a:ea typeface="Lato"/>
                <a:cs typeface="Lato"/>
                <a:sym typeface="Lato"/>
              </a:rPr>
              <a:t>It’s important to note that Suzanne is a </a:t>
            </a:r>
            <a:r>
              <a:rPr b="1" lang="en-GB" sz="1250">
                <a:latin typeface="Lato"/>
                <a:ea typeface="Lato"/>
                <a:cs typeface="Lato"/>
                <a:sym typeface="Lato"/>
              </a:rPr>
              <a:t>not</a:t>
            </a:r>
            <a:r>
              <a:rPr lang="en-GB" sz="1250">
                <a:latin typeface="Lato"/>
                <a:ea typeface="Lato"/>
                <a:cs typeface="Lato"/>
                <a:sym typeface="Lato"/>
              </a:rPr>
              <a:t> a professional </a:t>
            </a:r>
            <a:r>
              <a:rPr lang="en-GB" sz="1250">
                <a:latin typeface="Lato"/>
                <a:ea typeface="Lato"/>
                <a:cs typeface="Lato"/>
                <a:sym typeface="Lato"/>
              </a:rPr>
              <a:t>photographer</a:t>
            </a:r>
            <a:r>
              <a:rPr lang="en-GB" sz="1250">
                <a:latin typeface="Lato"/>
                <a:ea typeface="Lato"/>
                <a:cs typeface="Lato"/>
                <a:sym typeface="Lato"/>
              </a:rPr>
              <a:t>. If she was, she might need a separate commercial policy</a:t>
            </a:r>
            <a:endParaRPr sz="1250">
              <a:latin typeface="Lato"/>
              <a:ea typeface="Lato"/>
              <a:cs typeface="Lato"/>
              <a:sym typeface="Lato"/>
            </a:endParaRPr>
          </a:p>
        </p:txBody>
      </p:sp>
      <p:sp>
        <p:nvSpPr>
          <p:cNvPr id="524" name="Google Shape;524;g1c7a9b755ab_0_13"/>
          <p:cNvSpPr txBox="1"/>
          <p:nvPr/>
        </p:nvSpPr>
        <p:spPr>
          <a:xfrm>
            <a:off x="346300" y="3558950"/>
            <a:ext cx="16515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1300">
                <a:latin typeface="Lato"/>
                <a:ea typeface="Lato"/>
                <a:cs typeface="Lato"/>
                <a:sym typeface="Lato"/>
              </a:rPr>
              <a:t>Profile 2: Suzanne</a:t>
            </a:r>
            <a:endParaRPr b="1" sz="1300">
              <a:latin typeface="Lato"/>
              <a:ea typeface="Lato"/>
              <a:cs typeface="Lato"/>
              <a:sym typeface="Lato"/>
            </a:endParaRPr>
          </a:p>
        </p:txBody>
      </p:sp>
      <p:pic>
        <p:nvPicPr>
          <p:cNvPr id="525" name="Google Shape;525;g1c7a9b755ab_0_13"/>
          <p:cNvPicPr preferRelativeResize="0"/>
          <p:nvPr/>
        </p:nvPicPr>
        <p:blipFill rotWithShape="1">
          <a:blip r:embed="rId4">
            <a:alphaModFix/>
          </a:blip>
          <a:srcRect b="0" l="0" r="0" t="0"/>
          <a:stretch/>
        </p:blipFill>
        <p:spPr>
          <a:xfrm>
            <a:off x="448799" y="171188"/>
            <a:ext cx="690376" cy="690376"/>
          </a:xfrm>
          <a:prstGeom prst="rect">
            <a:avLst/>
          </a:prstGeom>
          <a:noFill/>
          <a:ln>
            <a:noFill/>
          </a:ln>
        </p:spPr>
      </p:pic>
      <p:sp>
        <p:nvSpPr>
          <p:cNvPr id="526" name="Google Shape;526;g1c7a9b755ab_0_13"/>
          <p:cNvSpPr txBox="1"/>
          <p:nvPr/>
        </p:nvSpPr>
        <p:spPr>
          <a:xfrm>
            <a:off x="1399725" y="200788"/>
            <a:ext cx="9109200" cy="6312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400"/>
              <a:buFont typeface="Arial"/>
              <a:buNone/>
            </a:pPr>
            <a:r>
              <a:rPr b="1" lang="en-GB" sz="2900">
                <a:solidFill>
                  <a:schemeClr val="accent2"/>
                </a:solidFill>
                <a:latin typeface="Lato"/>
                <a:ea typeface="Lato"/>
                <a:cs typeface="Lato"/>
                <a:sym typeface="Lato"/>
              </a:rPr>
              <a:t>Feedback | To insure or not to insure?</a:t>
            </a:r>
            <a:endParaRPr b="1" i="0" sz="2900" u="none" cap="none" strike="noStrike">
              <a:solidFill>
                <a:schemeClr val="accent2"/>
              </a:solidFill>
              <a:latin typeface="Lato"/>
              <a:ea typeface="Lato"/>
              <a:cs typeface="Lato"/>
              <a:sym typeface="Lato"/>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0" name="Shape 530"/>
        <p:cNvGrpSpPr/>
        <p:nvPr/>
      </p:nvGrpSpPr>
      <p:grpSpPr>
        <a:xfrm>
          <a:off x="0" y="0"/>
          <a:ext cx="0" cy="0"/>
          <a:chOff x="0" y="0"/>
          <a:chExt cx="0" cy="0"/>
        </a:xfrm>
      </p:grpSpPr>
      <p:sp>
        <p:nvSpPr>
          <p:cNvPr id="531" name="Google Shape;531;g1bec17b0239_0_73"/>
          <p:cNvSpPr txBox="1"/>
          <p:nvPr>
            <p:ph idx="12" type="sldNum"/>
          </p:nvPr>
        </p:nvSpPr>
        <p:spPr>
          <a:xfrm>
            <a:off x="8595309" y="3039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r>
              <a:rPr lang="en-GB">
                <a:latin typeface="Lato"/>
                <a:ea typeface="Lato"/>
                <a:cs typeface="Lato"/>
                <a:sym typeface="Lato"/>
              </a:rPr>
              <a:t>33</a:t>
            </a:r>
            <a:endParaRPr>
              <a:latin typeface="Lato"/>
              <a:ea typeface="Lato"/>
              <a:cs typeface="Lato"/>
              <a:sym typeface="Lato"/>
            </a:endParaRPr>
          </a:p>
        </p:txBody>
      </p:sp>
      <p:pic>
        <p:nvPicPr>
          <p:cNvPr id="532" name="Google Shape;532;g1bec17b0239_0_73"/>
          <p:cNvPicPr preferRelativeResize="0"/>
          <p:nvPr/>
        </p:nvPicPr>
        <p:blipFill rotWithShape="1">
          <a:blip r:embed="rId3">
            <a:alphaModFix/>
          </a:blip>
          <a:srcRect b="0" l="15621" r="16457" t="0"/>
          <a:stretch/>
        </p:blipFill>
        <p:spPr>
          <a:xfrm>
            <a:off x="346625" y="1835750"/>
            <a:ext cx="1714500" cy="1682400"/>
          </a:xfrm>
          <a:prstGeom prst="ellipse">
            <a:avLst/>
          </a:prstGeom>
          <a:noFill/>
          <a:ln>
            <a:noFill/>
          </a:ln>
        </p:spPr>
      </p:pic>
      <p:sp>
        <p:nvSpPr>
          <p:cNvPr id="533" name="Google Shape;533;g1bec17b0239_0_73"/>
          <p:cNvSpPr txBox="1"/>
          <p:nvPr/>
        </p:nvSpPr>
        <p:spPr>
          <a:xfrm>
            <a:off x="93050" y="4900400"/>
            <a:ext cx="35976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800"/>
              <a:buFont typeface="Arial"/>
              <a:buNone/>
            </a:pPr>
            <a:r>
              <a:rPr b="1" i="1" lang="en-GB" sz="1000" u="none" cap="none" strike="noStrike">
                <a:solidFill>
                  <a:srgbClr val="FF8022"/>
                </a:solidFill>
                <a:latin typeface="Lato"/>
                <a:ea typeface="Lato"/>
                <a:cs typeface="Lato"/>
                <a:sym typeface="Lato"/>
              </a:rPr>
              <a:t>Resource 1: </a:t>
            </a:r>
            <a:r>
              <a:rPr b="1" i="1" lang="en-GB" sz="1000">
                <a:solidFill>
                  <a:srgbClr val="FF8022"/>
                </a:solidFill>
                <a:latin typeface="Lato"/>
                <a:ea typeface="Lato"/>
                <a:cs typeface="Lato"/>
                <a:sym typeface="Lato"/>
              </a:rPr>
              <a:t>To insure or not to insure?</a:t>
            </a:r>
            <a:endParaRPr b="1" i="1" sz="1000">
              <a:solidFill>
                <a:srgbClr val="FF8022"/>
              </a:solidFill>
              <a:latin typeface="Lato"/>
              <a:ea typeface="Lato"/>
              <a:cs typeface="Lato"/>
              <a:sym typeface="Lato"/>
            </a:endParaRPr>
          </a:p>
        </p:txBody>
      </p:sp>
      <p:sp>
        <p:nvSpPr>
          <p:cNvPr id="534" name="Google Shape;534;g1bec17b0239_0_73"/>
          <p:cNvSpPr txBox="1"/>
          <p:nvPr/>
        </p:nvSpPr>
        <p:spPr>
          <a:xfrm>
            <a:off x="2348750" y="1052300"/>
            <a:ext cx="6711900" cy="4032900"/>
          </a:xfrm>
          <a:prstGeom prst="rect">
            <a:avLst/>
          </a:prstGeom>
          <a:solidFill>
            <a:schemeClr val="accent6"/>
          </a:solidFill>
          <a:ln cap="flat" cmpd="sng" w="38100">
            <a:solidFill>
              <a:srgbClr val="00FF0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b="1" lang="en-GB" sz="1250">
                <a:latin typeface="Lato"/>
                <a:ea typeface="Lato"/>
                <a:cs typeface="Lato"/>
                <a:sym typeface="Lato"/>
              </a:rPr>
              <a:t>Risks include:</a:t>
            </a:r>
            <a:endParaRPr b="1" sz="1250">
              <a:latin typeface="Lato"/>
              <a:ea typeface="Lato"/>
              <a:cs typeface="Lato"/>
              <a:sym typeface="Lato"/>
            </a:endParaRPr>
          </a:p>
          <a:p>
            <a:pPr indent="-307975" lvl="0" marL="457200" rtl="0" algn="l">
              <a:spcBef>
                <a:spcPts val="500"/>
              </a:spcBef>
              <a:spcAft>
                <a:spcPts val="0"/>
              </a:spcAft>
              <a:buSzPts val="1250"/>
              <a:buFont typeface="Lato"/>
              <a:buChar char="●"/>
            </a:pPr>
            <a:r>
              <a:rPr lang="en-GB" sz="1250">
                <a:latin typeface="Lato"/>
                <a:ea typeface="Lato"/>
                <a:cs typeface="Lato"/>
                <a:sym typeface="Lato"/>
              </a:rPr>
              <a:t>Losing or damaging travel items from her flight</a:t>
            </a:r>
            <a:endParaRPr sz="1250">
              <a:latin typeface="Lato"/>
              <a:ea typeface="Lato"/>
              <a:cs typeface="Lato"/>
              <a:sym typeface="Lato"/>
            </a:endParaRPr>
          </a:p>
          <a:p>
            <a:pPr indent="-307975" lvl="0" marL="457200" rtl="0" algn="l">
              <a:spcBef>
                <a:spcPts val="500"/>
              </a:spcBef>
              <a:spcAft>
                <a:spcPts val="0"/>
              </a:spcAft>
              <a:buSzPts val="1250"/>
              <a:buFont typeface="Lato"/>
              <a:buChar char="●"/>
            </a:pPr>
            <a:r>
              <a:rPr lang="en-GB" sz="1250">
                <a:latin typeface="Lato"/>
                <a:ea typeface="Lato"/>
                <a:cs typeface="Lato"/>
                <a:sym typeface="Lato"/>
              </a:rPr>
              <a:t>Losing or damaging ski equipment when on holiday</a:t>
            </a:r>
            <a:endParaRPr sz="1250">
              <a:latin typeface="Lato"/>
              <a:ea typeface="Lato"/>
              <a:cs typeface="Lato"/>
              <a:sym typeface="Lato"/>
            </a:endParaRPr>
          </a:p>
          <a:p>
            <a:pPr indent="-307975" lvl="0" marL="457200" rtl="0" algn="l">
              <a:spcBef>
                <a:spcPts val="500"/>
              </a:spcBef>
              <a:spcAft>
                <a:spcPts val="0"/>
              </a:spcAft>
              <a:buSzPts val="1250"/>
              <a:buFont typeface="Lato"/>
              <a:buChar char="●"/>
            </a:pPr>
            <a:r>
              <a:rPr lang="en-GB" sz="1250">
                <a:latin typeface="Lato"/>
                <a:ea typeface="Lato"/>
                <a:cs typeface="Lato"/>
                <a:sym typeface="Lato"/>
              </a:rPr>
              <a:t>Physical</a:t>
            </a:r>
            <a:r>
              <a:rPr lang="en-GB" sz="1250">
                <a:latin typeface="Lato"/>
                <a:ea typeface="Lato"/>
                <a:cs typeface="Lato"/>
                <a:sym typeface="Lato"/>
              </a:rPr>
              <a:t> injury from skiing</a:t>
            </a:r>
            <a:endParaRPr sz="1250">
              <a:latin typeface="Lato"/>
              <a:ea typeface="Lato"/>
              <a:cs typeface="Lato"/>
              <a:sym typeface="Lato"/>
            </a:endParaRPr>
          </a:p>
          <a:p>
            <a:pPr indent="0" lvl="0" marL="0" rtl="0" algn="l">
              <a:spcBef>
                <a:spcPts val="500"/>
              </a:spcBef>
              <a:spcAft>
                <a:spcPts val="0"/>
              </a:spcAft>
              <a:buNone/>
            </a:pPr>
            <a:r>
              <a:rPr b="1" lang="en-GB" sz="1250">
                <a:latin typeface="Lato"/>
                <a:ea typeface="Lato"/>
                <a:cs typeface="Lato"/>
                <a:sym typeface="Lato"/>
              </a:rPr>
              <a:t>Key factors to consider:</a:t>
            </a:r>
            <a:endParaRPr b="1" sz="1250">
              <a:latin typeface="Lato"/>
              <a:ea typeface="Lato"/>
              <a:cs typeface="Lato"/>
              <a:sym typeface="Lato"/>
            </a:endParaRPr>
          </a:p>
          <a:p>
            <a:pPr indent="-307975" lvl="0" marL="457200" rtl="0" algn="l">
              <a:spcBef>
                <a:spcPts val="500"/>
              </a:spcBef>
              <a:spcAft>
                <a:spcPts val="0"/>
              </a:spcAft>
              <a:buSzPts val="1250"/>
              <a:buFont typeface="Lato"/>
              <a:buChar char="●"/>
            </a:pPr>
            <a:r>
              <a:rPr lang="en-GB" sz="1250">
                <a:latin typeface="Lato"/>
                <a:ea typeface="Lato"/>
                <a:cs typeface="Lato"/>
                <a:sym typeface="Lato"/>
              </a:rPr>
              <a:t>Smita is an excellent skier and likes to ski both on and off piste so Max Adventure policy may be more appropriate than  Adventure basics. However, for Max </a:t>
            </a:r>
            <a:r>
              <a:rPr lang="en-GB" sz="1250">
                <a:latin typeface="Lato"/>
                <a:ea typeface="Lato"/>
                <a:cs typeface="Lato"/>
                <a:sym typeface="Lato"/>
              </a:rPr>
              <a:t>Adventurer</a:t>
            </a:r>
            <a:r>
              <a:rPr lang="en-GB" sz="1250">
                <a:latin typeface="Lato"/>
                <a:ea typeface="Lato"/>
                <a:cs typeface="Lato"/>
                <a:sym typeface="Lato"/>
              </a:rPr>
              <a:t> she will need to hire and pay for a professional guide to get the </a:t>
            </a:r>
            <a:r>
              <a:rPr lang="en-GB" sz="1250">
                <a:latin typeface="Lato"/>
                <a:ea typeface="Lato"/>
                <a:cs typeface="Lato"/>
                <a:sym typeface="Lato"/>
              </a:rPr>
              <a:t>necessary</a:t>
            </a:r>
            <a:r>
              <a:rPr lang="en-GB" sz="1250">
                <a:latin typeface="Lato"/>
                <a:ea typeface="Lato"/>
                <a:cs typeface="Lato"/>
                <a:sym typeface="Lato"/>
              </a:rPr>
              <a:t> cove</a:t>
            </a:r>
            <a:endParaRPr sz="1250">
              <a:latin typeface="Lato"/>
              <a:ea typeface="Lato"/>
              <a:cs typeface="Lato"/>
              <a:sym typeface="Lato"/>
            </a:endParaRPr>
          </a:p>
          <a:p>
            <a:pPr indent="-307975" lvl="0" marL="457200" rtl="0" algn="l">
              <a:spcBef>
                <a:spcPts val="500"/>
              </a:spcBef>
              <a:spcAft>
                <a:spcPts val="0"/>
              </a:spcAft>
              <a:buSzPts val="1250"/>
              <a:buFont typeface="Lato"/>
              <a:buChar char="●"/>
            </a:pPr>
            <a:r>
              <a:rPr lang="en-GB" sz="1250">
                <a:latin typeface="Lato"/>
                <a:ea typeface="Lato"/>
                <a:cs typeface="Lato"/>
                <a:sym typeface="Lato"/>
              </a:rPr>
              <a:t>This will depend on how much Smita earns and whether she can afford the higher premium. If not, it may be for this holiday she is less adventurous </a:t>
            </a:r>
            <a:endParaRPr sz="1250">
              <a:latin typeface="Lato"/>
              <a:ea typeface="Lato"/>
              <a:cs typeface="Lato"/>
              <a:sym typeface="Lato"/>
            </a:endParaRPr>
          </a:p>
          <a:p>
            <a:pPr indent="-307975" lvl="0" marL="457200" rtl="0" algn="l">
              <a:spcBef>
                <a:spcPts val="500"/>
              </a:spcBef>
              <a:spcAft>
                <a:spcPts val="0"/>
              </a:spcAft>
              <a:buSzPts val="1250"/>
              <a:buFont typeface="Lato"/>
              <a:buChar char="●"/>
            </a:pPr>
            <a:r>
              <a:rPr lang="en-GB" sz="1250">
                <a:latin typeface="Lato"/>
                <a:ea typeface="Lato"/>
                <a:cs typeface="Lato"/>
                <a:sym typeface="Lato"/>
              </a:rPr>
              <a:t>Nevertheless, skiing is a high risk sport and the cost of rescue on the slopes or medical provision if needed may be very expensive, so insurance is likely to be recommended</a:t>
            </a:r>
            <a:endParaRPr sz="1250">
              <a:latin typeface="Lato"/>
              <a:ea typeface="Lato"/>
              <a:cs typeface="Lato"/>
              <a:sym typeface="Lato"/>
            </a:endParaRPr>
          </a:p>
          <a:p>
            <a:pPr indent="-307975" lvl="0" marL="457200" rtl="0" algn="l">
              <a:spcBef>
                <a:spcPts val="500"/>
              </a:spcBef>
              <a:spcAft>
                <a:spcPts val="0"/>
              </a:spcAft>
              <a:buSzPts val="1250"/>
              <a:buFont typeface="Lato"/>
              <a:buChar char="●"/>
            </a:pPr>
            <a:r>
              <a:rPr lang="en-GB" sz="1250">
                <a:latin typeface="Lato"/>
                <a:ea typeface="Lato"/>
                <a:cs typeface="Lato"/>
                <a:sym typeface="Lato"/>
              </a:rPr>
              <a:t>Smita also needs to consider the total cost of the goods she is travelling with to decide </a:t>
            </a:r>
            <a:r>
              <a:rPr lang="en-GB" sz="1250">
                <a:latin typeface="Lato"/>
                <a:ea typeface="Lato"/>
                <a:cs typeface="Lato"/>
                <a:sym typeface="Lato"/>
              </a:rPr>
              <a:t>whether</a:t>
            </a:r>
            <a:r>
              <a:rPr lang="en-GB" sz="1250">
                <a:latin typeface="Lato"/>
                <a:ea typeface="Lato"/>
                <a:cs typeface="Lato"/>
                <a:sym typeface="Lato"/>
              </a:rPr>
              <a:t> it is worth it for her to buy travel </a:t>
            </a:r>
            <a:r>
              <a:rPr lang="en-GB" sz="1250">
                <a:latin typeface="Lato"/>
                <a:ea typeface="Lato"/>
                <a:cs typeface="Lato"/>
                <a:sym typeface="Lato"/>
              </a:rPr>
              <a:t>insurance</a:t>
            </a:r>
            <a:r>
              <a:rPr lang="en-GB" sz="1250">
                <a:latin typeface="Lato"/>
                <a:ea typeface="Lato"/>
                <a:cs typeface="Lato"/>
                <a:sym typeface="Lato"/>
              </a:rPr>
              <a:t> to cover the items she is bringing with. It’s likely that her ski gear is expensive so insurance is worthwhile</a:t>
            </a:r>
            <a:endParaRPr sz="1250">
              <a:latin typeface="Lato"/>
              <a:ea typeface="Lato"/>
              <a:cs typeface="Lato"/>
              <a:sym typeface="Lato"/>
            </a:endParaRPr>
          </a:p>
          <a:p>
            <a:pPr indent="-307975" lvl="0" marL="457200" rtl="0" algn="l">
              <a:spcBef>
                <a:spcPts val="500"/>
              </a:spcBef>
              <a:spcAft>
                <a:spcPts val="500"/>
              </a:spcAft>
              <a:buSzPts val="1250"/>
              <a:buFont typeface="Lato"/>
              <a:buChar char="●"/>
            </a:pPr>
            <a:r>
              <a:rPr lang="en-GB" sz="1250">
                <a:latin typeface="Lato"/>
                <a:ea typeface="Lato"/>
                <a:cs typeface="Lato"/>
                <a:sym typeface="Lato"/>
              </a:rPr>
              <a:t>The Max Combo may be the best option to minimise the most risks and it has a price advantage compared to doing the travel and adventure policies separately</a:t>
            </a:r>
            <a:endParaRPr sz="1250">
              <a:latin typeface="Lato"/>
              <a:ea typeface="Lato"/>
              <a:cs typeface="Lato"/>
              <a:sym typeface="Lato"/>
            </a:endParaRPr>
          </a:p>
        </p:txBody>
      </p:sp>
      <p:sp>
        <p:nvSpPr>
          <p:cNvPr id="535" name="Google Shape;535;g1bec17b0239_0_73"/>
          <p:cNvSpPr txBox="1"/>
          <p:nvPr/>
        </p:nvSpPr>
        <p:spPr>
          <a:xfrm>
            <a:off x="533400" y="3563700"/>
            <a:ext cx="16515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1300">
                <a:latin typeface="Lato"/>
                <a:ea typeface="Lato"/>
                <a:cs typeface="Lato"/>
                <a:sym typeface="Lato"/>
              </a:rPr>
              <a:t>Profile 3: Smita</a:t>
            </a:r>
            <a:endParaRPr b="1" sz="1300">
              <a:latin typeface="Lato"/>
              <a:ea typeface="Lato"/>
              <a:cs typeface="Lato"/>
              <a:sym typeface="Lato"/>
            </a:endParaRPr>
          </a:p>
        </p:txBody>
      </p:sp>
      <p:pic>
        <p:nvPicPr>
          <p:cNvPr id="536" name="Google Shape;536;g1bec17b0239_0_73"/>
          <p:cNvPicPr preferRelativeResize="0"/>
          <p:nvPr/>
        </p:nvPicPr>
        <p:blipFill rotWithShape="1">
          <a:blip r:embed="rId4">
            <a:alphaModFix/>
          </a:blip>
          <a:srcRect b="0" l="0" r="0" t="0"/>
          <a:stretch/>
        </p:blipFill>
        <p:spPr>
          <a:xfrm>
            <a:off x="448799" y="171188"/>
            <a:ext cx="690376" cy="690376"/>
          </a:xfrm>
          <a:prstGeom prst="rect">
            <a:avLst/>
          </a:prstGeom>
          <a:noFill/>
          <a:ln>
            <a:noFill/>
          </a:ln>
        </p:spPr>
      </p:pic>
      <p:sp>
        <p:nvSpPr>
          <p:cNvPr id="537" name="Google Shape;537;g1bec17b0239_0_73"/>
          <p:cNvSpPr txBox="1"/>
          <p:nvPr/>
        </p:nvSpPr>
        <p:spPr>
          <a:xfrm>
            <a:off x="1399725" y="200788"/>
            <a:ext cx="9109200" cy="6312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400"/>
              <a:buFont typeface="Arial"/>
              <a:buNone/>
            </a:pPr>
            <a:r>
              <a:rPr b="1" lang="en-GB" sz="2900">
                <a:solidFill>
                  <a:schemeClr val="accent2"/>
                </a:solidFill>
                <a:latin typeface="Lato"/>
                <a:ea typeface="Lato"/>
                <a:cs typeface="Lato"/>
                <a:sym typeface="Lato"/>
              </a:rPr>
              <a:t>Feedback | To insure or not to insure?</a:t>
            </a:r>
            <a:endParaRPr b="1" i="0" sz="2900" u="none" cap="none" strike="noStrike">
              <a:solidFill>
                <a:schemeClr val="accent2"/>
              </a:solidFill>
              <a:latin typeface="Lato"/>
              <a:ea typeface="Lato"/>
              <a:cs typeface="Lato"/>
              <a:sym typeface="Lato"/>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1" name="Shape 541"/>
        <p:cNvGrpSpPr/>
        <p:nvPr/>
      </p:nvGrpSpPr>
      <p:grpSpPr>
        <a:xfrm>
          <a:off x="0" y="0"/>
          <a:ext cx="0" cy="0"/>
          <a:chOff x="0" y="0"/>
          <a:chExt cx="0" cy="0"/>
        </a:xfrm>
      </p:grpSpPr>
      <p:sp>
        <p:nvSpPr>
          <p:cNvPr id="542" name="Google Shape;542;g1bec17b0239_0_164"/>
          <p:cNvSpPr txBox="1"/>
          <p:nvPr>
            <p:ph idx="12" type="sldNum"/>
          </p:nvPr>
        </p:nvSpPr>
        <p:spPr>
          <a:xfrm>
            <a:off x="8676695" y="403106"/>
            <a:ext cx="473700" cy="225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Clr>
                <a:srgbClr val="000000"/>
              </a:buClr>
              <a:buSzPts val="1000"/>
              <a:buFont typeface="Arial"/>
              <a:buNone/>
            </a:pPr>
            <a:fld id="{00000000-1234-1234-1234-123412341234}" type="slidenum">
              <a:rPr lang="en-GB"/>
              <a:t>‹#›</a:t>
            </a:fld>
            <a:endParaRPr/>
          </a:p>
        </p:txBody>
      </p:sp>
      <p:sp>
        <p:nvSpPr>
          <p:cNvPr id="543" name="Google Shape;543;g1bec17b0239_0_164"/>
          <p:cNvSpPr txBox="1"/>
          <p:nvPr/>
        </p:nvSpPr>
        <p:spPr>
          <a:xfrm>
            <a:off x="603100" y="955025"/>
            <a:ext cx="7502400" cy="1108200"/>
          </a:xfrm>
          <a:prstGeom prst="rect">
            <a:avLst/>
          </a:prstGeom>
          <a:noFill/>
          <a:ln>
            <a:noFill/>
          </a:ln>
        </p:spPr>
        <p:txBody>
          <a:bodyPr anchorCtr="0" anchor="t" bIns="91425" lIns="91425" spcFirstLastPara="1" rIns="91425" wrap="square" tIns="91425">
            <a:spAutoFit/>
          </a:bodyPr>
          <a:lstStyle/>
          <a:p>
            <a:pPr indent="-355600" lvl="0" marL="457200" rtl="0" algn="l">
              <a:spcBef>
                <a:spcPts val="0"/>
              </a:spcBef>
              <a:spcAft>
                <a:spcPts val="0"/>
              </a:spcAft>
              <a:buClr>
                <a:schemeClr val="accent2"/>
              </a:buClr>
              <a:buSzPts val="2000"/>
              <a:buChar char="●"/>
            </a:pPr>
            <a:r>
              <a:rPr lang="en-GB" sz="2000">
                <a:solidFill>
                  <a:schemeClr val="lt1"/>
                </a:solidFill>
                <a:latin typeface="Lato"/>
                <a:ea typeface="Lato"/>
                <a:cs typeface="Lato"/>
                <a:sym typeface="Lato"/>
              </a:rPr>
              <a:t>When it comes to buying insurance it’s important to weigh up </a:t>
            </a:r>
            <a:r>
              <a:rPr b="1" lang="en-GB" sz="2000" u="sng">
                <a:solidFill>
                  <a:schemeClr val="lt1"/>
                </a:solidFill>
                <a:latin typeface="Lato"/>
                <a:ea typeface="Lato"/>
                <a:cs typeface="Lato"/>
                <a:sym typeface="Lato"/>
              </a:rPr>
              <a:t>personal risks and costs</a:t>
            </a:r>
            <a:r>
              <a:rPr lang="en-GB" sz="2000">
                <a:solidFill>
                  <a:schemeClr val="lt1"/>
                </a:solidFill>
                <a:latin typeface="Lato"/>
                <a:ea typeface="Lato"/>
                <a:cs typeface="Lato"/>
                <a:sym typeface="Lato"/>
              </a:rPr>
              <a:t>, and remember it’s </a:t>
            </a:r>
            <a:r>
              <a:rPr b="1" lang="en-GB" sz="2000">
                <a:solidFill>
                  <a:schemeClr val="lt1"/>
                </a:solidFill>
                <a:latin typeface="Lato"/>
                <a:ea typeface="Lato"/>
                <a:cs typeface="Lato"/>
                <a:sym typeface="Lato"/>
              </a:rPr>
              <a:t>mandatory</a:t>
            </a:r>
            <a:r>
              <a:rPr lang="en-GB" sz="2000">
                <a:solidFill>
                  <a:schemeClr val="lt1"/>
                </a:solidFill>
                <a:latin typeface="Lato"/>
                <a:ea typeface="Lato"/>
                <a:cs typeface="Lato"/>
                <a:sym typeface="Lato"/>
              </a:rPr>
              <a:t> to buy car insurance and sometimes building insurance too!</a:t>
            </a:r>
            <a:endParaRPr sz="2000">
              <a:solidFill>
                <a:schemeClr val="lt1"/>
              </a:solidFill>
              <a:latin typeface="Lato"/>
              <a:ea typeface="Lato"/>
              <a:cs typeface="Lato"/>
              <a:sym typeface="Lato"/>
            </a:endParaRPr>
          </a:p>
        </p:txBody>
      </p:sp>
      <p:sp>
        <p:nvSpPr>
          <p:cNvPr id="544" name="Google Shape;544;g1bec17b0239_0_164"/>
          <p:cNvSpPr txBox="1"/>
          <p:nvPr/>
        </p:nvSpPr>
        <p:spPr>
          <a:xfrm>
            <a:off x="519375" y="177200"/>
            <a:ext cx="9109200" cy="6312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400"/>
              <a:buFont typeface="Arial"/>
              <a:buNone/>
            </a:pPr>
            <a:r>
              <a:rPr b="1" lang="en-GB" sz="2900">
                <a:solidFill>
                  <a:schemeClr val="accent2"/>
                </a:solidFill>
                <a:latin typeface="Lato"/>
                <a:ea typeface="Lato"/>
                <a:cs typeface="Lato"/>
                <a:sym typeface="Lato"/>
              </a:rPr>
              <a:t>Key takeaways</a:t>
            </a:r>
            <a:endParaRPr b="1" sz="2900">
              <a:solidFill>
                <a:schemeClr val="accent2"/>
              </a:solidFill>
              <a:latin typeface="Lato"/>
              <a:ea typeface="Lato"/>
              <a:cs typeface="Lato"/>
              <a:sym typeface="Lato"/>
            </a:endParaRPr>
          </a:p>
        </p:txBody>
      </p:sp>
      <p:sp>
        <p:nvSpPr>
          <p:cNvPr id="545" name="Google Shape;545;g1bec17b0239_0_164"/>
          <p:cNvSpPr txBox="1"/>
          <p:nvPr/>
        </p:nvSpPr>
        <p:spPr>
          <a:xfrm>
            <a:off x="86025" y="4641900"/>
            <a:ext cx="75024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200">
                <a:solidFill>
                  <a:schemeClr val="lt1"/>
                </a:solidFill>
                <a:latin typeface="Lato"/>
                <a:ea typeface="Lato"/>
                <a:cs typeface="Lato"/>
                <a:sym typeface="Lato"/>
              </a:rPr>
              <a:t>Read more about the consequences for Adam of not reading the insurance small print here: https://www.bbc.co.uk/news/uk-wales-64187351</a:t>
            </a:r>
            <a:endParaRPr sz="1000"/>
          </a:p>
        </p:txBody>
      </p:sp>
      <p:pic>
        <p:nvPicPr>
          <p:cNvPr id="546" name="Google Shape;546;g1bec17b0239_0_164"/>
          <p:cNvPicPr preferRelativeResize="0"/>
          <p:nvPr/>
        </p:nvPicPr>
        <p:blipFill>
          <a:blip r:embed="rId3">
            <a:alphaModFix/>
          </a:blip>
          <a:stretch>
            <a:fillRect/>
          </a:stretch>
        </p:blipFill>
        <p:spPr>
          <a:xfrm>
            <a:off x="3420450" y="101000"/>
            <a:ext cx="874625" cy="874625"/>
          </a:xfrm>
          <a:prstGeom prst="rect">
            <a:avLst/>
          </a:prstGeom>
          <a:noFill/>
          <a:ln>
            <a:noFill/>
          </a:ln>
        </p:spPr>
      </p:pic>
      <p:sp>
        <p:nvSpPr>
          <p:cNvPr id="547" name="Google Shape;547;g1bec17b0239_0_164"/>
          <p:cNvSpPr txBox="1"/>
          <p:nvPr/>
        </p:nvSpPr>
        <p:spPr>
          <a:xfrm>
            <a:off x="629425" y="2201450"/>
            <a:ext cx="7502400" cy="1108200"/>
          </a:xfrm>
          <a:prstGeom prst="rect">
            <a:avLst/>
          </a:prstGeom>
          <a:noFill/>
          <a:ln>
            <a:noFill/>
          </a:ln>
        </p:spPr>
        <p:txBody>
          <a:bodyPr anchorCtr="0" anchor="t" bIns="91425" lIns="91425" spcFirstLastPara="1" rIns="91425" wrap="square" tIns="91425">
            <a:spAutoFit/>
          </a:bodyPr>
          <a:lstStyle/>
          <a:p>
            <a:pPr indent="-355600" lvl="0" marL="457200" rtl="0" algn="l">
              <a:spcBef>
                <a:spcPts val="0"/>
              </a:spcBef>
              <a:spcAft>
                <a:spcPts val="0"/>
              </a:spcAft>
              <a:buClr>
                <a:schemeClr val="accent2"/>
              </a:buClr>
              <a:buSzPts val="2000"/>
              <a:buChar char="●"/>
            </a:pPr>
            <a:r>
              <a:rPr lang="en-GB" sz="2000">
                <a:solidFill>
                  <a:schemeClr val="lt1"/>
                </a:solidFill>
                <a:latin typeface="Lato"/>
                <a:ea typeface="Lato"/>
                <a:cs typeface="Lato"/>
                <a:sym typeface="Lato"/>
              </a:rPr>
              <a:t>It’s important that each person carefully assesses their choices and carries out </a:t>
            </a:r>
            <a:r>
              <a:rPr b="1" lang="en-GB" sz="2000" u="sng">
                <a:solidFill>
                  <a:schemeClr val="lt1"/>
                </a:solidFill>
                <a:latin typeface="Lato"/>
                <a:ea typeface="Lato"/>
                <a:cs typeface="Lato"/>
                <a:sym typeface="Lato"/>
              </a:rPr>
              <a:t>research</a:t>
            </a:r>
            <a:r>
              <a:rPr lang="en-GB" sz="2000">
                <a:solidFill>
                  <a:schemeClr val="lt1"/>
                </a:solidFill>
                <a:latin typeface="Lato"/>
                <a:ea typeface="Lato"/>
                <a:cs typeface="Lato"/>
                <a:sym typeface="Lato"/>
              </a:rPr>
              <a:t> to find the best options and deals for their personal circumstances. </a:t>
            </a:r>
            <a:endParaRPr/>
          </a:p>
        </p:txBody>
      </p:sp>
      <p:sp>
        <p:nvSpPr>
          <p:cNvPr id="548" name="Google Shape;548;g1bec17b0239_0_164"/>
          <p:cNvSpPr txBox="1"/>
          <p:nvPr/>
        </p:nvSpPr>
        <p:spPr>
          <a:xfrm>
            <a:off x="617950" y="3375775"/>
            <a:ext cx="7108500" cy="1323600"/>
          </a:xfrm>
          <a:prstGeom prst="rect">
            <a:avLst/>
          </a:prstGeom>
          <a:noFill/>
          <a:ln>
            <a:noFill/>
          </a:ln>
        </p:spPr>
        <p:txBody>
          <a:bodyPr anchorCtr="0" anchor="t" bIns="91425" lIns="91425" spcFirstLastPara="1" rIns="91425" wrap="square" tIns="91425">
            <a:spAutoFit/>
          </a:bodyPr>
          <a:lstStyle/>
          <a:p>
            <a:pPr indent="-355600" lvl="0" marL="457200" rtl="0" algn="l">
              <a:spcBef>
                <a:spcPts val="0"/>
              </a:spcBef>
              <a:spcAft>
                <a:spcPts val="0"/>
              </a:spcAft>
              <a:buClr>
                <a:schemeClr val="accent2"/>
              </a:buClr>
              <a:buSzPts val="2000"/>
              <a:buFont typeface="Lato"/>
              <a:buChar char="●"/>
            </a:pPr>
            <a:r>
              <a:rPr lang="en-GB" sz="2000">
                <a:solidFill>
                  <a:schemeClr val="lt1"/>
                </a:solidFill>
                <a:latin typeface="Lato"/>
                <a:ea typeface="Lato"/>
                <a:cs typeface="Lato"/>
                <a:sym typeface="Lato"/>
              </a:rPr>
              <a:t>Lastly, taking the time to </a:t>
            </a:r>
            <a:r>
              <a:rPr b="1" lang="en-GB" sz="2000" u="sng">
                <a:solidFill>
                  <a:schemeClr val="lt1"/>
                </a:solidFill>
                <a:latin typeface="Lato"/>
                <a:ea typeface="Lato"/>
                <a:cs typeface="Lato"/>
                <a:sym typeface="Lato"/>
              </a:rPr>
              <a:t>read the small print</a:t>
            </a:r>
            <a:r>
              <a:rPr lang="en-GB" sz="2000">
                <a:solidFill>
                  <a:schemeClr val="lt1"/>
                </a:solidFill>
                <a:latin typeface="Lato"/>
                <a:ea typeface="Lato"/>
                <a:cs typeface="Lato"/>
                <a:sym typeface="Lato"/>
              </a:rPr>
              <a:t> pays off! Fully understand what the policy includes so that you can’t be caught out!</a:t>
            </a:r>
            <a:endParaRPr/>
          </a:p>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43"/>
                                        </p:tgtEl>
                                        <p:attrNameLst>
                                          <p:attrName>style.visibility</p:attrName>
                                        </p:attrNameLst>
                                      </p:cBhvr>
                                      <p:to>
                                        <p:strVal val="visible"/>
                                      </p:to>
                                    </p:set>
                                    <p:animEffect filter="fade" transition="in">
                                      <p:cBhvr>
                                        <p:cTn dur="1000"/>
                                        <p:tgtEl>
                                          <p:spTgt spid="54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47"/>
                                        </p:tgtEl>
                                        <p:attrNameLst>
                                          <p:attrName>style.visibility</p:attrName>
                                        </p:attrNameLst>
                                      </p:cBhvr>
                                      <p:to>
                                        <p:strVal val="visible"/>
                                      </p:to>
                                    </p:set>
                                    <p:animEffect filter="fade" transition="in">
                                      <p:cBhvr>
                                        <p:cTn dur="1000"/>
                                        <p:tgtEl>
                                          <p:spTgt spid="54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48"/>
                                        </p:tgtEl>
                                        <p:attrNameLst>
                                          <p:attrName>style.visibility</p:attrName>
                                        </p:attrNameLst>
                                      </p:cBhvr>
                                      <p:to>
                                        <p:strVal val="visible"/>
                                      </p:to>
                                    </p:set>
                                    <p:animEffect filter="fade" transition="in">
                                      <p:cBhvr>
                                        <p:cTn dur="1000"/>
                                        <p:tgtEl>
                                          <p:spTgt spid="54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2" name="Shape 552"/>
        <p:cNvGrpSpPr/>
        <p:nvPr/>
      </p:nvGrpSpPr>
      <p:grpSpPr>
        <a:xfrm>
          <a:off x="0" y="0"/>
          <a:ext cx="0" cy="0"/>
          <a:chOff x="0" y="0"/>
          <a:chExt cx="0" cy="0"/>
        </a:xfrm>
      </p:grpSpPr>
      <p:sp>
        <p:nvSpPr>
          <p:cNvPr id="553" name="Google Shape;553;g1c5e3994c12_0_81"/>
          <p:cNvSpPr txBox="1"/>
          <p:nvPr/>
        </p:nvSpPr>
        <p:spPr>
          <a:xfrm>
            <a:off x="439450" y="978750"/>
            <a:ext cx="6212100" cy="400200"/>
          </a:xfrm>
          <a:prstGeom prst="rect">
            <a:avLst/>
          </a:prstGeom>
          <a:noFill/>
          <a:ln>
            <a:noFill/>
          </a:ln>
        </p:spPr>
        <p:txBody>
          <a:bodyPr anchorCtr="0" anchor="b"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4" name="Google Shape;554;g1c5e3994c12_0_81"/>
          <p:cNvSpPr txBox="1"/>
          <p:nvPr/>
        </p:nvSpPr>
        <p:spPr>
          <a:xfrm>
            <a:off x="360374" y="629069"/>
            <a:ext cx="66255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600"/>
              <a:buFont typeface="Arial"/>
              <a:buNone/>
            </a:pPr>
            <a:r>
              <a:rPr b="1" i="0" lang="en-GB" sz="2000" u="none" cap="none" strike="noStrike">
                <a:solidFill>
                  <a:schemeClr val="accent2"/>
                </a:solidFill>
                <a:latin typeface="Lato"/>
                <a:ea typeface="Lato"/>
                <a:cs typeface="Lato"/>
                <a:sym typeface="Lato"/>
              </a:rPr>
              <a:t>By the end of the session, I will be able to:</a:t>
            </a:r>
            <a:endParaRPr b="1" i="0" sz="2000" u="none" cap="none" strike="noStrike">
              <a:solidFill>
                <a:schemeClr val="accent2"/>
              </a:solidFill>
              <a:latin typeface="Lato"/>
              <a:ea typeface="Lato"/>
              <a:cs typeface="Lato"/>
              <a:sym typeface="Lato"/>
            </a:endParaRPr>
          </a:p>
        </p:txBody>
      </p:sp>
      <p:sp>
        <p:nvSpPr>
          <p:cNvPr id="555" name="Google Shape;555;g1c5e3994c12_0_81"/>
          <p:cNvSpPr txBox="1"/>
          <p:nvPr/>
        </p:nvSpPr>
        <p:spPr>
          <a:xfrm>
            <a:off x="488176" y="1274075"/>
            <a:ext cx="7708800" cy="2247300"/>
          </a:xfrm>
          <a:prstGeom prst="rect">
            <a:avLst/>
          </a:prstGeom>
          <a:noFill/>
          <a:ln>
            <a:noFill/>
          </a:ln>
        </p:spPr>
        <p:txBody>
          <a:bodyPr anchorCtr="0" anchor="t" bIns="91425" lIns="91425" spcFirstLastPara="1" rIns="91425" wrap="square" tIns="91425">
            <a:spAutoFit/>
          </a:bodyPr>
          <a:lstStyle/>
          <a:p>
            <a:pPr indent="-368300" lvl="0" marL="457200" rtl="0" algn="l">
              <a:spcBef>
                <a:spcPts val="0"/>
              </a:spcBef>
              <a:spcAft>
                <a:spcPts val="0"/>
              </a:spcAft>
              <a:buClr>
                <a:srgbClr val="00FF00"/>
              </a:buClr>
              <a:buSzPts val="2200"/>
              <a:buFont typeface="Lato"/>
              <a:buChar char="●"/>
            </a:pPr>
            <a:r>
              <a:rPr b="1" lang="en-GB" sz="2200">
                <a:solidFill>
                  <a:srgbClr val="00FF00"/>
                </a:solidFill>
                <a:latin typeface="Lato"/>
                <a:ea typeface="Lato"/>
                <a:cs typeface="Lato"/>
                <a:sym typeface="Lato"/>
              </a:rPr>
              <a:t>Describe the relationship between risk and insurance</a:t>
            </a:r>
            <a:endParaRPr b="1" sz="2200">
              <a:solidFill>
                <a:srgbClr val="00FF00"/>
              </a:solidFill>
              <a:latin typeface="Lato"/>
              <a:ea typeface="Lato"/>
              <a:cs typeface="Lato"/>
              <a:sym typeface="Lato"/>
            </a:endParaRPr>
          </a:p>
          <a:p>
            <a:pPr indent="0" lvl="0" marL="914400" rtl="0" algn="l">
              <a:spcBef>
                <a:spcPts val="0"/>
              </a:spcBef>
              <a:spcAft>
                <a:spcPts val="0"/>
              </a:spcAft>
              <a:buNone/>
            </a:pPr>
            <a:r>
              <a:t/>
            </a:r>
            <a:endParaRPr sz="2200">
              <a:solidFill>
                <a:schemeClr val="lt1"/>
              </a:solidFill>
              <a:latin typeface="Lato"/>
              <a:ea typeface="Lato"/>
              <a:cs typeface="Lato"/>
              <a:sym typeface="Lato"/>
            </a:endParaRPr>
          </a:p>
          <a:p>
            <a:pPr indent="-368300" lvl="0" marL="457200" rtl="0" algn="l">
              <a:spcBef>
                <a:spcPts val="0"/>
              </a:spcBef>
              <a:spcAft>
                <a:spcPts val="0"/>
              </a:spcAft>
              <a:buClr>
                <a:srgbClr val="00FF00"/>
              </a:buClr>
              <a:buSzPts val="2200"/>
              <a:buFont typeface="Lato"/>
              <a:buChar char="●"/>
            </a:pPr>
            <a:r>
              <a:rPr b="1" lang="en-GB" sz="2200">
                <a:solidFill>
                  <a:srgbClr val="00FF00"/>
                </a:solidFill>
                <a:latin typeface="Lato"/>
                <a:ea typeface="Lato"/>
                <a:cs typeface="Lato"/>
                <a:sym typeface="Lato"/>
              </a:rPr>
              <a:t>Identify different types of insurance plans and key features of insurance plans</a:t>
            </a:r>
            <a:endParaRPr sz="2200">
              <a:solidFill>
                <a:srgbClr val="00FF00"/>
              </a:solidFill>
              <a:latin typeface="Lato"/>
              <a:ea typeface="Lato"/>
              <a:cs typeface="Lato"/>
              <a:sym typeface="Lato"/>
            </a:endParaRPr>
          </a:p>
          <a:p>
            <a:pPr indent="0" lvl="0" marL="914400" rtl="0" algn="l">
              <a:spcBef>
                <a:spcPts val="0"/>
              </a:spcBef>
              <a:spcAft>
                <a:spcPts val="0"/>
              </a:spcAft>
              <a:buNone/>
            </a:pPr>
            <a:r>
              <a:t/>
            </a:r>
            <a:endParaRPr sz="2200">
              <a:solidFill>
                <a:schemeClr val="lt1"/>
              </a:solidFill>
              <a:latin typeface="Lato"/>
              <a:ea typeface="Lato"/>
              <a:cs typeface="Lato"/>
              <a:sym typeface="Lato"/>
            </a:endParaRPr>
          </a:p>
          <a:p>
            <a:pPr indent="-381000" lvl="0" marL="457200" rtl="0" algn="l">
              <a:spcBef>
                <a:spcPts val="0"/>
              </a:spcBef>
              <a:spcAft>
                <a:spcPts val="0"/>
              </a:spcAft>
              <a:buClr>
                <a:srgbClr val="00FF00"/>
              </a:buClr>
              <a:buSzPts val="2400"/>
              <a:buFont typeface="Lato"/>
              <a:buChar char="●"/>
            </a:pPr>
            <a:r>
              <a:rPr b="1" lang="en-GB" sz="2400">
                <a:solidFill>
                  <a:srgbClr val="00FF00"/>
                </a:solidFill>
                <a:latin typeface="Lato"/>
                <a:ea typeface="Lato"/>
                <a:cs typeface="Lato"/>
                <a:sym typeface="Lato"/>
              </a:rPr>
              <a:t>Compare and assess different insurance products</a:t>
            </a:r>
            <a:endParaRPr b="0" i="0" sz="2200" u="none" cap="none" strike="noStrike">
              <a:solidFill>
                <a:schemeClr val="lt1"/>
              </a:solidFill>
              <a:latin typeface="Lato Light"/>
              <a:ea typeface="Lato Light"/>
              <a:cs typeface="Lato Light"/>
              <a:sym typeface="Lato Light"/>
            </a:endParaRPr>
          </a:p>
        </p:txBody>
      </p:sp>
      <p:sp>
        <p:nvSpPr>
          <p:cNvPr id="556" name="Google Shape;556;g1c5e3994c12_0_81"/>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Clr>
                <a:srgbClr val="000000"/>
              </a:buClr>
              <a:buSzPts val="1000"/>
              <a:buFont typeface="Arial"/>
              <a:buNone/>
            </a:pPr>
            <a:fld id="{00000000-1234-1234-1234-123412341234}" type="slidenum">
              <a:rPr lang="en-GB"/>
              <a:t>‹#›</a:t>
            </a:fld>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0" name="Shape 560"/>
        <p:cNvGrpSpPr/>
        <p:nvPr/>
      </p:nvGrpSpPr>
      <p:grpSpPr>
        <a:xfrm>
          <a:off x="0" y="0"/>
          <a:ext cx="0" cy="0"/>
          <a:chOff x="0" y="0"/>
          <a:chExt cx="0" cy="0"/>
        </a:xfrm>
      </p:grpSpPr>
      <p:sp>
        <p:nvSpPr>
          <p:cNvPr id="561" name="Google Shape;561;g1db0edaee7d_0_4"/>
          <p:cNvSpPr/>
          <p:nvPr/>
        </p:nvSpPr>
        <p:spPr>
          <a:xfrm>
            <a:off x="7655050" y="4231775"/>
            <a:ext cx="1324500" cy="688200"/>
          </a:xfrm>
          <a:prstGeom prst="roundRect">
            <a:avLst>
              <a:gd fmla="val 16667" name="adj"/>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 name="Google Shape;562;g1db0edaee7d_0_4"/>
          <p:cNvSpPr txBox="1"/>
          <p:nvPr>
            <p:ph idx="12" type="sldNum"/>
          </p:nvPr>
        </p:nvSpPr>
        <p:spPr>
          <a:xfrm>
            <a:off x="8595309" y="3039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r>
              <a:rPr lang="en-GB">
                <a:latin typeface="Lato"/>
                <a:ea typeface="Lato"/>
                <a:cs typeface="Lato"/>
                <a:sym typeface="Lato"/>
              </a:rPr>
              <a:t>36</a:t>
            </a:r>
            <a:endParaRPr>
              <a:latin typeface="Lato"/>
              <a:ea typeface="Lato"/>
              <a:cs typeface="Lato"/>
              <a:sym typeface="Lato"/>
            </a:endParaRPr>
          </a:p>
        </p:txBody>
      </p:sp>
      <p:sp>
        <p:nvSpPr>
          <p:cNvPr id="563" name="Google Shape;563;g1db0edaee7d_0_4"/>
          <p:cNvSpPr txBox="1"/>
          <p:nvPr/>
        </p:nvSpPr>
        <p:spPr>
          <a:xfrm>
            <a:off x="101075" y="1189650"/>
            <a:ext cx="5403600" cy="3139200"/>
          </a:xfrm>
          <a:prstGeom prst="rect">
            <a:avLst/>
          </a:prstGeom>
          <a:noFill/>
          <a:ln cap="flat" cmpd="sng" w="38100">
            <a:solidFill>
              <a:schemeClr val="accent2"/>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15000"/>
              </a:lnSpc>
              <a:spcBef>
                <a:spcPts val="0"/>
              </a:spcBef>
              <a:spcAft>
                <a:spcPts val="0"/>
              </a:spcAft>
              <a:buNone/>
            </a:pPr>
            <a:r>
              <a:rPr lang="en-GB" sz="900"/>
              <a:t>		 	 	 		</a:t>
            </a:r>
            <a:endParaRPr sz="900"/>
          </a:p>
          <a:p>
            <a:pPr indent="0" lvl="0" marL="0" marR="0" rtl="0" algn="l">
              <a:lnSpc>
                <a:spcPct val="115000"/>
              </a:lnSpc>
              <a:spcBef>
                <a:spcPts val="0"/>
              </a:spcBef>
              <a:spcAft>
                <a:spcPts val="0"/>
              </a:spcAft>
              <a:buNone/>
            </a:pPr>
            <a:r>
              <a:t/>
            </a:r>
            <a:endParaRPr sz="2400">
              <a:solidFill>
                <a:srgbClr val="FF8022"/>
              </a:solidFill>
              <a:latin typeface="Lato"/>
              <a:ea typeface="Lato"/>
              <a:cs typeface="Lato"/>
              <a:sym typeface="Lato"/>
            </a:endParaRPr>
          </a:p>
        </p:txBody>
      </p:sp>
      <p:sp>
        <p:nvSpPr>
          <p:cNvPr id="564" name="Google Shape;564;g1db0edaee7d_0_4"/>
          <p:cNvSpPr txBox="1"/>
          <p:nvPr/>
        </p:nvSpPr>
        <p:spPr>
          <a:xfrm>
            <a:off x="5462950" y="1265100"/>
            <a:ext cx="3440400" cy="2893800"/>
          </a:xfrm>
          <a:prstGeom prst="rect">
            <a:avLst/>
          </a:prstGeom>
          <a:noFill/>
          <a:ln>
            <a:noFill/>
          </a:ln>
        </p:spPr>
        <p:txBody>
          <a:bodyPr anchorCtr="0" anchor="t" bIns="91425" lIns="91425" spcFirstLastPara="1" rIns="91425" wrap="square" tIns="91425">
            <a:spAutoFit/>
          </a:bodyPr>
          <a:lstStyle/>
          <a:p>
            <a:pPr indent="-355600" lvl="0" marL="457200" marR="0" rtl="0" algn="ctr">
              <a:lnSpc>
                <a:spcPct val="100000"/>
              </a:lnSpc>
              <a:spcBef>
                <a:spcPts val="0"/>
              </a:spcBef>
              <a:spcAft>
                <a:spcPts val="0"/>
              </a:spcAft>
              <a:buClr>
                <a:schemeClr val="dk1"/>
              </a:buClr>
              <a:buSzPts val="2000"/>
              <a:buFont typeface="Lato"/>
              <a:buChar char="●"/>
            </a:pPr>
            <a:r>
              <a:rPr b="1" lang="en-GB" sz="2000">
                <a:solidFill>
                  <a:schemeClr val="dk1"/>
                </a:solidFill>
                <a:latin typeface="Lato"/>
                <a:ea typeface="Lato"/>
                <a:cs typeface="Lato"/>
                <a:sym typeface="Lato"/>
              </a:rPr>
              <a:t>Respond to the question with 4-6 points, using at least one example.</a:t>
            </a:r>
            <a:endParaRPr b="1" sz="2000">
              <a:solidFill>
                <a:schemeClr val="dk1"/>
              </a:solidFill>
              <a:latin typeface="Lato"/>
              <a:ea typeface="Lato"/>
              <a:cs typeface="Lato"/>
              <a:sym typeface="Lato"/>
            </a:endParaRPr>
          </a:p>
          <a:p>
            <a:pPr indent="0" lvl="0" marL="457200" marR="0" rtl="0" algn="l">
              <a:lnSpc>
                <a:spcPct val="100000"/>
              </a:lnSpc>
              <a:spcBef>
                <a:spcPts val="0"/>
              </a:spcBef>
              <a:spcAft>
                <a:spcPts val="0"/>
              </a:spcAft>
              <a:buNone/>
            </a:pPr>
            <a:r>
              <a:t/>
            </a:r>
            <a:endParaRPr b="1" sz="2000">
              <a:solidFill>
                <a:schemeClr val="dk1"/>
              </a:solidFill>
              <a:latin typeface="Lato"/>
              <a:ea typeface="Lato"/>
              <a:cs typeface="Lato"/>
              <a:sym typeface="Lato"/>
            </a:endParaRPr>
          </a:p>
          <a:p>
            <a:pPr indent="-355600" lvl="0" marL="457200" marR="0" rtl="0" algn="ctr">
              <a:lnSpc>
                <a:spcPct val="100000"/>
              </a:lnSpc>
              <a:spcBef>
                <a:spcPts val="0"/>
              </a:spcBef>
              <a:spcAft>
                <a:spcPts val="0"/>
              </a:spcAft>
              <a:buClr>
                <a:schemeClr val="dk1"/>
              </a:buClr>
              <a:buSzPts val="2000"/>
              <a:buFont typeface="Lato"/>
              <a:buChar char="●"/>
            </a:pPr>
            <a:r>
              <a:rPr b="1" lang="en-GB" sz="2000">
                <a:solidFill>
                  <a:schemeClr val="dk1"/>
                </a:solidFill>
                <a:latin typeface="Lato"/>
                <a:ea typeface="Lato"/>
                <a:cs typeface="Lato"/>
                <a:sym typeface="Lato"/>
              </a:rPr>
              <a:t>This may be in the form of a role play or multi step social post.</a:t>
            </a:r>
            <a:endParaRPr b="1" sz="2000">
              <a:solidFill>
                <a:schemeClr val="dk1"/>
              </a:solidFill>
              <a:latin typeface="Lato"/>
              <a:ea typeface="Lato"/>
              <a:cs typeface="Lato"/>
              <a:sym typeface="Lato"/>
            </a:endParaRPr>
          </a:p>
          <a:p>
            <a:pPr indent="0" lvl="0" marL="457200" marR="0" rtl="0" algn="ctr">
              <a:lnSpc>
                <a:spcPct val="100000"/>
              </a:lnSpc>
              <a:spcBef>
                <a:spcPts val="0"/>
              </a:spcBef>
              <a:spcAft>
                <a:spcPts val="0"/>
              </a:spcAft>
              <a:buNone/>
            </a:pPr>
            <a:r>
              <a:t/>
            </a:r>
            <a:endParaRPr b="1" sz="2000">
              <a:solidFill>
                <a:schemeClr val="dk1"/>
              </a:solidFill>
              <a:latin typeface="Lato"/>
              <a:ea typeface="Lato"/>
              <a:cs typeface="Lato"/>
              <a:sym typeface="Lato"/>
            </a:endParaRPr>
          </a:p>
          <a:p>
            <a:pPr indent="0" lvl="0" marL="457200" marR="0" rtl="0" algn="ctr">
              <a:lnSpc>
                <a:spcPct val="100000"/>
              </a:lnSpc>
              <a:spcBef>
                <a:spcPts val="0"/>
              </a:spcBef>
              <a:spcAft>
                <a:spcPts val="0"/>
              </a:spcAft>
              <a:buNone/>
            </a:pPr>
            <a:r>
              <a:t/>
            </a:r>
            <a:endParaRPr b="0" i="0" sz="1600" u="none" cap="none" strike="noStrike">
              <a:solidFill>
                <a:schemeClr val="dk1"/>
              </a:solidFill>
              <a:latin typeface="Lato"/>
              <a:ea typeface="Lato"/>
              <a:cs typeface="Lato"/>
              <a:sym typeface="Lato"/>
            </a:endParaRPr>
          </a:p>
        </p:txBody>
      </p:sp>
      <p:sp>
        <p:nvSpPr>
          <p:cNvPr id="565" name="Google Shape;565;g1db0edaee7d_0_4"/>
          <p:cNvSpPr txBox="1"/>
          <p:nvPr/>
        </p:nvSpPr>
        <p:spPr>
          <a:xfrm>
            <a:off x="448800" y="240348"/>
            <a:ext cx="6465900" cy="5496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000000"/>
              </a:buClr>
              <a:buSzPts val="990"/>
              <a:buFont typeface="Arial"/>
              <a:buNone/>
            </a:pPr>
            <a:r>
              <a:rPr b="1" lang="en-GB" sz="2900">
                <a:solidFill>
                  <a:srgbClr val="FF8022"/>
                </a:solidFill>
                <a:latin typeface="Lato"/>
                <a:ea typeface="Lato"/>
                <a:cs typeface="Lato"/>
                <a:sym typeface="Lato"/>
              </a:rPr>
              <a:t>*Exit ticket*</a:t>
            </a:r>
            <a:endParaRPr b="1" sz="2900">
              <a:solidFill>
                <a:srgbClr val="FF8022"/>
              </a:solidFill>
              <a:latin typeface="Lato"/>
              <a:ea typeface="Lato"/>
              <a:cs typeface="Lato"/>
              <a:sym typeface="Lato"/>
            </a:endParaRPr>
          </a:p>
          <a:p>
            <a:pPr indent="0" lvl="0" marL="0" marR="0" rtl="0" algn="l">
              <a:lnSpc>
                <a:spcPct val="115000"/>
              </a:lnSpc>
              <a:spcBef>
                <a:spcPts val="0"/>
              </a:spcBef>
              <a:spcAft>
                <a:spcPts val="0"/>
              </a:spcAft>
              <a:buClr>
                <a:srgbClr val="000000"/>
              </a:buClr>
              <a:buSzPts val="3600"/>
              <a:buFont typeface="Arial"/>
              <a:buNone/>
            </a:pPr>
            <a:r>
              <a:t/>
            </a:r>
            <a:endParaRPr b="1" sz="3400">
              <a:solidFill>
                <a:srgbClr val="FF8022"/>
              </a:solidFill>
              <a:latin typeface="Lato Black"/>
              <a:ea typeface="Lato Black"/>
              <a:cs typeface="Lato Black"/>
              <a:sym typeface="Lato Black"/>
            </a:endParaRPr>
          </a:p>
          <a:p>
            <a:pPr indent="0" lvl="0" marL="0" marR="0" rtl="0" algn="l">
              <a:lnSpc>
                <a:spcPct val="115000"/>
              </a:lnSpc>
              <a:spcBef>
                <a:spcPts val="0"/>
              </a:spcBef>
              <a:spcAft>
                <a:spcPts val="0"/>
              </a:spcAft>
              <a:buClr>
                <a:srgbClr val="000000"/>
              </a:buClr>
              <a:buSzPts val="3600"/>
              <a:buFont typeface="Arial"/>
              <a:buNone/>
            </a:pPr>
            <a:r>
              <a:t/>
            </a:r>
            <a:endParaRPr b="1" i="0" sz="3400" u="none" cap="none" strike="noStrike">
              <a:solidFill>
                <a:srgbClr val="FF8022"/>
              </a:solidFill>
              <a:latin typeface="Lato Black"/>
              <a:ea typeface="Lato Black"/>
              <a:cs typeface="Lato Black"/>
              <a:sym typeface="Lato Black"/>
            </a:endParaRPr>
          </a:p>
          <a:p>
            <a:pPr indent="0" lvl="0" marL="0" marR="0" rtl="0" algn="l">
              <a:lnSpc>
                <a:spcPct val="115000"/>
              </a:lnSpc>
              <a:spcBef>
                <a:spcPts val="0"/>
              </a:spcBef>
              <a:spcAft>
                <a:spcPts val="0"/>
              </a:spcAft>
              <a:buClr>
                <a:srgbClr val="000000"/>
              </a:buClr>
              <a:buSzPts val="3600"/>
              <a:buFont typeface="Arial"/>
              <a:buNone/>
            </a:pPr>
            <a:r>
              <a:t/>
            </a:r>
            <a:endParaRPr b="0" i="0" sz="3400" u="none" cap="none" strike="noStrike">
              <a:solidFill>
                <a:srgbClr val="000000"/>
              </a:solidFill>
              <a:latin typeface="Lato"/>
              <a:ea typeface="Lato"/>
              <a:cs typeface="Lato"/>
              <a:sym typeface="Lato"/>
            </a:endParaRPr>
          </a:p>
        </p:txBody>
      </p:sp>
      <p:sp>
        <p:nvSpPr>
          <p:cNvPr id="566" name="Google Shape;566;g1db0edaee7d_0_4"/>
          <p:cNvSpPr txBox="1"/>
          <p:nvPr/>
        </p:nvSpPr>
        <p:spPr>
          <a:xfrm>
            <a:off x="154475" y="1260000"/>
            <a:ext cx="5232000" cy="30099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GB" sz="1900">
                <a:solidFill>
                  <a:schemeClr val="accent1"/>
                </a:solidFill>
                <a:latin typeface="Lato"/>
                <a:ea typeface="Lato"/>
                <a:cs typeface="Lato"/>
                <a:sym typeface="Lato"/>
              </a:rPr>
              <a:t>There are a whole range of insurance   policies available to cover a variety of different situations. </a:t>
            </a:r>
            <a:endParaRPr b="1" sz="1900">
              <a:solidFill>
                <a:schemeClr val="accent1"/>
              </a:solidFill>
              <a:latin typeface="Lato"/>
              <a:ea typeface="Lato"/>
              <a:cs typeface="Lato"/>
              <a:sym typeface="Lato"/>
            </a:endParaRPr>
          </a:p>
          <a:p>
            <a:pPr indent="0" lvl="0" marL="0" rtl="0" algn="l">
              <a:lnSpc>
                <a:spcPct val="115000"/>
              </a:lnSpc>
              <a:spcBef>
                <a:spcPts val="0"/>
              </a:spcBef>
              <a:spcAft>
                <a:spcPts val="0"/>
              </a:spcAft>
              <a:buNone/>
            </a:pPr>
            <a:r>
              <a:rPr b="1" lang="en-GB" sz="1900">
                <a:solidFill>
                  <a:schemeClr val="accent1"/>
                </a:solidFill>
                <a:latin typeface="Lato"/>
                <a:ea typeface="Lato"/>
                <a:cs typeface="Lato"/>
                <a:sym typeface="Lato"/>
              </a:rPr>
              <a:t>You’ve been asked to respond to the following question as part of a social media post.</a:t>
            </a:r>
            <a:endParaRPr b="1" sz="1900">
              <a:solidFill>
                <a:schemeClr val="accent1"/>
              </a:solidFill>
              <a:latin typeface="Lato"/>
              <a:ea typeface="Lato"/>
              <a:cs typeface="Lato"/>
              <a:sym typeface="Lato"/>
            </a:endParaRPr>
          </a:p>
          <a:p>
            <a:pPr indent="0" lvl="0" marL="0" rtl="0" algn="l">
              <a:lnSpc>
                <a:spcPct val="115000"/>
              </a:lnSpc>
              <a:spcBef>
                <a:spcPts val="0"/>
              </a:spcBef>
              <a:spcAft>
                <a:spcPts val="0"/>
              </a:spcAft>
              <a:buNone/>
            </a:pPr>
            <a:r>
              <a:t/>
            </a:r>
            <a:endParaRPr b="1" sz="1600">
              <a:solidFill>
                <a:schemeClr val="accent2"/>
              </a:solidFill>
              <a:latin typeface="Lato"/>
              <a:ea typeface="Lato"/>
              <a:cs typeface="Lato"/>
              <a:sym typeface="Lato"/>
            </a:endParaRPr>
          </a:p>
          <a:p>
            <a:pPr indent="0" lvl="0" marL="0" rtl="0" algn="l">
              <a:lnSpc>
                <a:spcPct val="115000"/>
              </a:lnSpc>
              <a:spcBef>
                <a:spcPts val="0"/>
              </a:spcBef>
              <a:spcAft>
                <a:spcPts val="0"/>
              </a:spcAft>
              <a:buNone/>
            </a:pPr>
            <a:r>
              <a:rPr b="1" lang="en-GB" sz="2600">
                <a:solidFill>
                  <a:schemeClr val="accent1"/>
                </a:solidFill>
                <a:latin typeface="Lato"/>
                <a:ea typeface="Lato"/>
                <a:cs typeface="Lato"/>
                <a:sym typeface="Lato"/>
              </a:rPr>
              <a:t>Is it always worth buying insurance to protect against risk? </a:t>
            </a:r>
            <a:endParaRPr sz="1800">
              <a:solidFill>
                <a:schemeClr val="accent1"/>
              </a:solidFill>
            </a:endParaRPr>
          </a:p>
        </p:txBody>
      </p:sp>
      <p:pic>
        <p:nvPicPr>
          <p:cNvPr id="567" name="Google Shape;567;g1db0edaee7d_0_4"/>
          <p:cNvPicPr preferRelativeResize="0"/>
          <p:nvPr/>
        </p:nvPicPr>
        <p:blipFill>
          <a:blip r:embed="rId3">
            <a:alphaModFix/>
          </a:blip>
          <a:stretch>
            <a:fillRect/>
          </a:stretch>
        </p:blipFill>
        <p:spPr>
          <a:xfrm>
            <a:off x="6497525" y="3413350"/>
            <a:ext cx="1730150" cy="173015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1" name="Shape 571"/>
        <p:cNvGrpSpPr/>
        <p:nvPr/>
      </p:nvGrpSpPr>
      <p:grpSpPr>
        <a:xfrm>
          <a:off x="0" y="0"/>
          <a:ext cx="0" cy="0"/>
          <a:chOff x="0" y="0"/>
          <a:chExt cx="0" cy="0"/>
        </a:xfrm>
      </p:grpSpPr>
      <p:sp>
        <p:nvSpPr>
          <p:cNvPr id="572" name="Google Shape;572;g138dbd52ed1_0_332"/>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Clr>
                <a:srgbClr val="000000"/>
              </a:buClr>
              <a:buSzPts val="1000"/>
              <a:buFont typeface="Arial"/>
              <a:buNone/>
            </a:pPr>
            <a:fld id="{00000000-1234-1234-1234-123412341234}" type="slidenum">
              <a:rPr lang="en-GB"/>
              <a:t>‹#›</a:t>
            </a:fld>
            <a:endParaRPr/>
          </a:p>
        </p:txBody>
      </p:sp>
      <p:sp>
        <p:nvSpPr>
          <p:cNvPr id="573" name="Google Shape;573;g138dbd52ed1_0_332"/>
          <p:cNvSpPr txBox="1"/>
          <p:nvPr/>
        </p:nvSpPr>
        <p:spPr>
          <a:xfrm>
            <a:off x="0" y="985063"/>
            <a:ext cx="9144000" cy="960600"/>
          </a:xfrm>
          <a:prstGeom prst="rect">
            <a:avLst/>
          </a:prstGeom>
          <a:noFill/>
          <a:ln>
            <a:noFill/>
          </a:ln>
        </p:spPr>
        <p:txBody>
          <a:bodyPr anchorCtr="0" anchor="t" bIns="91425" lIns="91425" spcFirstLastPara="1" rIns="91425" wrap="square" tIns="91425">
            <a:spAutoFit/>
          </a:bodyPr>
          <a:lstStyle/>
          <a:p>
            <a:pPr indent="0" lvl="0" marL="0" marR="0" rtl="0" algn="ctr">
              <a:lnSpc>
                <a:spcPct val="90000"/>
              </a:lnSpc>
              <a:spcBef>
                <a:spcPts val="0"/>
              </a:spcBef>
              <a:spcAft>
                <a:spcPts val="0"/>
              </a:spcAft>
              <a:buClr>
                <a:srgbClr val="000000"/>
              </a:buClr>
              <a:buSzPts val="8000"/>
              <a:buFont typeface="Arial"/>
              <a:buNone/>
            </a:pPr>
            <a:r>
              <a:rPr b="1" i="0" lang="en-GB" sz="5600" u="none" cap="none" strike="noStrike">
                <a:solidFill>
                  <a:schemeClr val="lt1"/>
                </a:solidFill>
                <a:latin typeface="Lato Black"/>
                <a:ea typeface="Lato Black"/>
                <a:cs typeface="Lato Black"/>
                <a:sym typeface="Lato Black"/>
              </a:rPr>
              <a:t>Any questions?</a:t>
            </a:r>
            <a:endParaRPr b="1" i="0" sz="5600" u="none" cap="none" strike="noStrike">
              <a:solidFill>
                <a:schemeClr val="accent2"/>
              </a:solidFill>
              <a:latin typeface="Lato Black"/>
              <a:ea typeface="Lato Black"/>
              <a:cs typeface="Lato Black"/>
              <a:sym typeface="Lato Black"/>
            </a:endParaRPr>
          </a:p>
        </p:txBody>
      </p:sp>
      <p:sp>
        <p:nvSpPr>
          <p:cNvPr id="574" name="Google Shape;574;g138dbd52ed1_0_332"/>
          <p:cNvSpPr/>
          <p:nvPr/>
        </p:nvSpPr>
        <p:spPr>
          <a:xfrm>
            <a:off x="3806600" y="2159450"/>
            <a:ext cx="1734900" cy="1483800"/>
          </a:xfrm>
          <a:prstGeom prst="rect">
            <a:avLst/>
          </a:prstGeom>
          <a:solidFill>
            <a:srgbClr val="FF802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600"/>
              <a:buFont typeface="Arial"/>
              <a:buNone/>
            </a:pPr>
            <a:r>
              <a:rPr b="0" i="0" lang="en-GB" sz="9600" u="none" cap="none" strike="noStrike">
                <a:solidFill>
                  <a:srgbClr val="000000"/>
                </a:solidFill>
                <a:latin typeface="Lato Black"/>
                <a:ea typeface="Lato Black"/>
                <a:cs typeface="Lato Black"/>
                <a:sym typeface="Lato Black"/>
              </a:rPr>
              <a:t>?</a:t>
            </a:r>
            <a:endParaRPr b="0" i="0" sz="9600" u="none" cap="none" strike="noStrike">
              <a:solidFill>
                <a:srgbClr val="000000"/>
              </a:solidFill>
              <a:latin typeface="Lato Black"/>
              <a:ea typeface="Lato Black"/>
              <a:cs typeface="Lato Black"/>
              <a:sym typeface="Lato Black"/>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8" name="Shape 578"/>
        <p:cNvGrpSpPr/>
        <p:nvPr/>
      </p:nvGrpSpPr>
      <p:grpSpPr>
        <a:xfrm>
          <a:off x="0" y="0"/>
          <a:ext cx="0" cy="0"/>
          <a:chOff x="0" y="0"/>
          <a:chExt cx="0" cy="0"/>
        </a:xfrm>
      </p:grpSpPr>
      <p:sp>
        <p:nvSpPr>
          <p:cNvPr id="579" name="Google Shape;579;g277c21c5e4a_0_190"/>
          <p:cNvSpPr/>
          <p:nvPr/>
        </p:nvSpPr>
        <p:spPr>
          <a:xfrm>
            <a:off x="6177819" y="1184061"/>
            <a:ext cx="2846400" cy="1995600"/>
          </a:xfrm>
          <a:prstGeom prst="rect">
            <a:avLst/>
          </a:prstGeom>
          <a:no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0" name="Google Shape;580;g277c21c5e4a_0_190"/>
          <p:cNvSpPr txBox="1"/>
          <p:nvPr/>
        </p:nvSpPr>
        <p:spPr>
          <a:xfrm>
            <a:off x="110800" y="391125"/>
            <a:ext cx="84897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200"/>
              </a:spcBef>
              <a:spcAft>
                <a:spcPts val="1200"/>
              </a:spcAft>
              <a:buClr>
                <a:srgbClr val="000000"/>
              </a:buClr>
              <a:buSzPts val="1800"/>
              <a:buFont typeface="Arial"/>
              <a:buNone/>
            </a:pPr>
            <a:r>
              <a:rPr b="1" lang="en-GB" sz="1800">
                <a:solidFill>
                  <a:schemeClr val="lt1"/>
                </a:solidFill>
                <a:latin typeface="Lato"/>
                <a:ea typeface="Lato"/>
                <a:cs typeface="Lato"/>
                <a:sym typeface="Lato"/>
                <a:extLst>
                  <a:ext uri="http://customooxmlschemas.google.com/">
                    <go:slidesCustomData xmlns:go="http://customooxmlschemas.google.com/" textRoundtripDataId="3"/>
                  </a:ext>
                </a:extLst>
              </a:rPr>
              <a:t>Services available for people who have concerns about their personal </a:t>
            </a:r>
            <a:r>
              <a:rPr b="1" lang="en-GB" sz="1800">
                <a:solidFill>
                  <a:schemeClr val="lt1"/>
                </a:solidFill>
                <a:latin typeface="Lato"/>
                <a:ea typeface="Lato"/>
                <a:cs typeface="Lato"/>
                <a:sym typeface="Lato"/>
                <a:extLst>
                  <a:ext uri="http://customooxmlschemas.google.com/">
                    <go:slidesCustomData xmlns:go="http://customooxmlschemas.google.com/" textRoundtripDataId="4"/>
                  </a:ext>
                </a:extLst>
              </a:rPr>
              <a:t>finances</a:t>
            </a:r>
            <a:endParaRPr b="0" i="0" sz="1400" u="none" cap="none" strike="noStrike">
              <a:solidFill>
                <a:schemeClr val="lt1"/>
              </a:solidFill>
              <a:latin typeface="Arial"/>
              <a:ea typeface="Arial"/>
              <a:cs typeface="Arial"/>
              <a:sym typeface="Arial"/>
            </a:endParaRPr>
          </a:p>
        </p:txBody>
      </p:sp>
      <p:grpSp>
        <p:nvGrpSpPr>
          <p:cNvPr id="581" name="Google Shape;581;g277c21c5e4a_0_190"/>
          <p:cNvGrpSpPr/>
          <p:nvPr/>
        </p:nvGrpSpPr>
        <p:grpSpPr>
          <a:xfrm>
            <a:off x="151999" y="1183981"/>
            <a:ext cx="2846301" cy="2013581"/>
            <a:chOff x="463400" y="1321175"/>
            <a:chExt cx="2914500" cy="2113109"/>
          </a:xfrm>
        </p:grpSpPr>
        <p:sp>
          <p:nvSpPr>
            <p:cNvPr id="582" name="Google Shape;582;g277c21c5e4a_0_190"/>
            <p:cNvSpPr/>
            <p:nvPr/>
          </p:nvSpPr>
          <p:spPr>
            <a:xfrm>
              <a:off x="463400" y="1321175"/>
              <a:ext cx="2914500" cy="2094300"/>
            </a:xfrm>
            <a:prstGeom prst="rect">
              <a:avLst/>
            </a:prstGeom>
            <a:no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3" name="Google Shape;583;g277c21c5e4a_0_190"/>
            <p:cNvSpPr txBox="1"/>
            <p:nvPr/>
          </p:nvSpPr>
          <p:spPr>
            <a:xfrm>
              <a:off x="1345676" y="1339984"/>
              <a:ext cx="2032200" cy="20943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200"/>
                </a:spcBef>
                <a:spcAft>
                  <a:spcPts val="1200"/>
                </a:spcAft>
                <a:buClr>
                  <a:srgbClr val="000000"/>
                </a:buClr>
                <a:buSzPts val="1300"/>
                <a:buFont typeface="Arial"/>
                <a:buNone/>
              </a:pPr>
              <a:r>
                <a:rPr b="0" i="0" lang="en-GB" sz="1300" u="sng" cap="none" strike="noStrike">
                  <a:solidFill>
                    <a:schemeClr val="lt1"/>
                  </a:solidFill>
                  <a:latin typeface="Lato"/>
                  <a:ea typeface="Lato"/>
                  <a:cs typeface="Lato"/>
                  <a:sym typeface="Lato"/>
                  <a:hlinkClick r:id="rId3">
                    <a:extLst>
                      <a:ext uri="{A12FA001-AC4F-418D-AE19-62706E023703}">
                        <ahyp:hlinkClr val="tx"/>
                      </a:ext>
                    </a:extLst>
                  </a:hlinkClick>
                </a:rPr>
                <a:t>Citizens Advice – Debt and Money</a:t>
              </a:r>
              <a:r>
                <a:rPr b="0" i="0" lang="en-GB" sz="1300" u="none" cap="none" strike="noStrike">
                  <a:solidFill>
                    <a:schemeClr val="lt1"/>
                  </a:solidFill>
                  <a:latin typeface="Lato"/>
                  <a:ea typeface="Lato"/>
                  <a:cs typeface="Lato"/>
                  <a:sym typeface="Lato"/>
                </a:rPr>
                <a:t> – </a:t>
              </a:r>
              <a:r>
                <a:rPr lang="en-GB" sz="1300">
                  <a:solidFill>
                    <a:schemeClr val="lt1"/>
                  </a:solidFill>
                  <a:latin typeface="Lato"/>
                  <a:ea typeface="Lato"/>
                  <a:cs typeface="Lato"/>
                  <a:sym typeface="Lato"/>
                </a:rPr>
                <a:t>T</a:t>
              </a:r>
              <a:r>
                <a:rPr b="0" i="0" lang="en-GB" sz="1300" u="none" cap="none" strike="noStrike">
                  <a:solidFill>
                    <a:schemeClr val="lt1"/>
                  </a:solidFill>
                  <a:latin typeface="Lato"/>
                  <a:ea typeface="Lato"/>
                  <a:cs typeface="Lato"/>
                  <a:sym typeface="Lato"/>
                </a:rPr>
                <a:t>his resource contains links to advice on a number of topics, including financial difficulties, cost of living and communicati</a:t>
              </a:r>
              <a:r>
                <a:rPr lang="en-GB" sz="1300">
                  <a:solidFill>
                    <a:schemeClr val="lt1"/>
                  </a:solidFill>
                  <a:latin typeface="Lato"/>
                  <a:ea typeface="Lato"/>
                  <a:cs typeface="Lato"/>
                  <a:sym typeface="Lato"/>
                </a:rPr>
                <a:t>ng</a:t>
              </a:r>
              <a:r>
                <a:rPr b="0" i="0" lang="en-GB" sz="1300" u="none" cap="none" strike="noStrike">
                  <a:solidFill>
                    <a:schemeClr val="lt1"/>
                  </a:solidFill>
                  <a:latin typeface="Lato"/>
                  <a:ea typeface="Lato"/>
                  <a:cs typeface="Lato"/>
                  <a:sym typeface="Lato"/>
                </a:rPr>
                <a:t> with creditors.</a:t>
              </a:r>
              <a:endParaRPr b="0" i="0" sz="1400" u="none" cap="none" strike="noStrike">
                <a:solidFill>
                  <a:srgbClr val="000000"/>
                </a:solidFill>
                <a:latin typeface="Arial"/>
                <a:ea typeface="Arial"/>
                <a:cs typeface="Arial"/>
                <a:sym typeface="Arial"/>
              </a:endParaRPr>
            </a:p>
          </p:txBody>
        </p:sp>
        <p:pic>
          <p:nvPicPr>
            <p:cNvPr id="584" name="Google Shape;584;g277c21c5e4a_0_190"/>
            <p:cNvPicPr preferRelativeResize="0"/>
            <p:nvPr/>
          </p:nvPicPr>
          <p:blipFill rotWithShape="1">
            <a:blip r:embed="rId4">
              <a:alphaModFix/>
            </a:blip>
            <a:srcRect b="0" l="0" r="0" t="0"/>
            <a:stretch/>
          </p:blipFill>
          <p:spPr>
            <a:xfrm>
              <a:off x="532125" y="1419947"/>
              <a:ext cx="813554" cy="928675"/>
            </a:xfrm>
            <a:prstGeom prst="rect">
              <a:avLst/>
            </a:prstGeom>
            <a:noFill/>
            <a:ln>
              <a:noFill/>
            </a:ln>
          </p:spPr>
        </p:pic>
      </p:grpSp>
      <p:sp>
        <p:nvSpPr>
          <p:cNvPr id="585" name="Google Shape;585;g277c21c5e4a_0_190"/>
          <p:cNvSpPr txBox="1"/>
          <p:nvPr/>
        </p:nvSpPr>
        <p:spPr>
          <a:xfrm>
            <a:off x="152000" y="3312950"/>
            <a:ext cx="8872200" cy="738900"/>
          </a:xfrm>
          <a:prstGeom prst="rect">
            <a:avLst/>
          </a:prstGeom>
          <a:noFill/>
          <a:ln cap="flat" cmpd="sng" w="19050">
            <a:solidFill>
              <a:schemeClr val="accent2"/>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b="1" lang="en-GB" sz="1800">
                <a:solidFill>
                  <a:schemeClr val="accent2"/>
                </a:solidFill>
                <a:latin typeface="Lato"/>
                <a:ea typeface="Lato"/>
                <a:cs typeface="Lato"/>
                <a:sym typeface="Lato"/>
              </a:rPr>
              <a:t>At school, you can speak with an adult you trust. </a:t>
            </a:r>
            <a:endParaRPr b="1" sz="1800">
              <a:solidFill>
                <a:schemeClr val="accent2"/>
              </a:solidFill>
              <a:latin typeface="Lato"/>
              <a:ea typeface="Lato"/>
              <a:cs typeface="Lato"/>
              <a:sym typeface="Lato"/>
            </a:endParaRPr>
          </a:p>
          <a:p>
            <a:pPr indent="0" lvl="0" marL="0" rtl="0" algn="ctr">
              <a:spcBef>
                <a:spcPts val="0"/>
              </a:spcBef>
              <a:spcAft>
                <a:spcPts val="0"/>
              </a:spcAft>
              <a:buNone/>
            </a:pPr>
            <a:r>
              <a:rPr b="1" lang="en-GB" sz="1800">
                <a:solidFill>
                  <a:schemeClr val="accent2"/>
                </a:solidFill>
                <a:latin typeface="Lato"/>
                <a:ea typeface="Lato"/>
                <a:cs typeface="Lato"/>
                <a:sym typeface="Lato"/>
              </a:rPr>
              <a:t>This could be your form tutor, head of year or the school’s safeguarding officer.</a:t>
            </a:r>
            <a:endParaRPr b="1" sz="1800">
              <a:solidFill>
                <a:schemeClr val="accent2"/>
              </a:solidFill>
              <a:latin typeface="Lato"/>
              <a:ea typeface="Lato"/>
              <a:cs typeface="Lato"/>
              <a:sym typeface="Lato"/>
            </a:endParaRPr>
          </a:p>
        </p:txBody>
      </p:sp>
      <p:sp>
        <p:nvSpPr>
          <p:cNvPr id="586" name="Google Shape;586;g277c21c5e4a_0_190"/>
          <p:cNvSpPr txBox="1"/>
          <p:nvPr>
            <p:ph idx="4294967295" type="sldNum"/>
          </p:nvPr>
        </p:nvSpPr>
        <p:spPr>
          <a:xfrm>
            <a:off x="8595309" y="303951"/>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r>
              <a:rPr b="1" lang="en-GB" sz="1400">
                <a:latin typeface="Lato"/>
                <a:ea typeface="Lato"/>
                <a:cs typeface="Lato"/>
                <a:sym typeface="Lato"/>
              </a:rPr>
              <a:t>33</a:t>
            </a:r>
            <a:endParaRPr b="1" sz="1400">
              <a:latin typeface="Lato"/>
              <a:ea typeface="Lato"/>
              <a:cs typeface="Lato"/>
              <a:sym typeface="Lato"/>
            </a:endParaRPr>
          </a:p>
        </p:txBody>
      </p:sp>
      <p:sp>
        <p:nvSpPr>
          <p:cNvPr id="587" name="Google Shape;587;g277c21c5e4a_0_190"/>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grpSp>
        <p:nvGrpSpPr>
          <p:cNvPr id="588" name="Google Shape;588;g277c21c5e4a_0_190"/>
          <p:cNvGrpSpPr/>
          <p:nvPr/>
        </p:nvGrpSpPr>
        <p:grpSpPr>
          <a:xfrm>
            <a:off x="3164819" y="1184021"/>
            <a:ext cx="2846301" cy="1995658"/>
            <a:chOff x="3237025" y="1184050"/>
            <a:chExt cx="2914500" cy="2094300"/>
          </a:xfrm>
        </p:grpSpPr>
        <p:sp>
          <p:nvSpPr>
            <p:cNvPr id="589" name="Google Shape;589;g277c21c5e4a_0_190"/>
            <p:cNvSpPr/>
            <p:nvPr/>
          </p:nvSpPr>
          <p:spPr>
            <a:xfrm>
              <a:off x="3237025" y="1184050"/>
              <a:ext cx="2914500" cy="2094300"/>
            </a:xfrm>
            <a:prstGeom prst="rect">
              <a:avLst/>
            </a:prstGeom>
            <a:no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90" name="Google Shape;590;g277c21c5e4a_0_190"/>
            <p:cNvPicPr preferRelativeResize="0"/>
            <p:nvPr/>
          </p:nvPicPr>
          <p:blipFill>
            <a:blip r:embed="rId5">
              <a:alphaModFix/>
            </a:blip>
            <a:stretch>
              <a:fillRect/>
            </a:stretch>
          </p:blipFill>
          <p:spPr>
            <a:xfrm>
              <a:off x="3344950" y="1434825"/>
              <a:ext cx="666111" cy="400200"/>
            </a:xfrm>
            <a:prstGeom prst="rect">
              <a:avLst/>
            </a:prstGeom>
            <a:noFill/>
            <a:ln>
              <a:noFill/>
            </a:ln>
          </p:spPr>
        </p:pic>
        <p:sp>
          <p:nvSpPr>
            <p:cNvPr id="591" name="Google Shape;591;g277c21c5e4a_0_190"/>
            <p:cNvSpPr txBox="1"/>
            <p:nvPr/>
          </p:nvSpPr>
          <p:spPr>
            <a:xfrm>
              <a:off x="4068426" y="1358613"/>
              <a:ext cx="2032200" cy="18528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200"/>
                </a:spcBef>
                <a:spcAft>
                  <a:spcPts val="1200"/>
                </a:spcAft>
                <a:buClr>
                  <a:srgbClr val="000000"/>
                </a:buClr>
                <a:buSzPts val="1300"/>
                <a:buFont typeface="Arial"/>
                <a:buNone/>
              </a:pPr>
              <a:r>
                <a:rPr lang="en-GB" sz="1300" u="sng">
                  <a:solidFill>
                    <a:schemeClr val="lt1"/>
                  </a:solidFill>
                  <a:latin typeface="Lato"/>
                  <a:ea typeface="Lato"/>
                  <a:cs typeface="Lato"/>
                  <a:sym typeface="Lato"/>
                  <a:hlinkClick r:id="rId6">
                    <a:extLst>
                      <a:ext uri="{A12FA001-AC4F-418D-AE19-62706E023703}">
                        <ahyp:hlinkClr val="tx"/>
                      </a:ext>
                    </a:extLst>
                  </a:hlinkClick>
                </a:rPr>
                <a:t>National Debtline </a:t>
              </a:r>
              <a:r>
                <a:rPr b="0" i="0" lang="en-GB" sz="1300" u="sng" cap="none" strike="noStrike">
                  <a:solidFill>
                    <a:schemeClr val="lt1"/>
                  </a:solidFill>
                  <a:latin typeface="Lato"/>
                  <a:ea typeface="Lato"/>
                  <a:cs typeface="Lato"/>
                  <a:sym typeface="Lato"/>
                  <a:hlinkClick r:id="rId7">
                    <a:extLst>
                      <a:ext uri="{A12FA001-AC4F-418D-AE19-62706E023703}">
                        <ahyp:hlinkClr val="tx"/>
                      </a:ext>
                    </a:extLst>
                  </a:hlinkClick>
                </a:rPr>
                <a:t> – Debt and Money</a:t>
              </a:r>
              <a:r>
                <a:rPr b="0" i="0" lang="en-GB" sz="1300" u="none" cap="none" strike="noStrike">
                  <a:solidFill>
                    <a:schemeClr val="lt1"/>
                  </a:solidFill>
                  <a:latin typeface="Lato"/>
                  <a:ea typeface="Lato"/>
                  <a:cs typeface="Lato"/>
                  <a:sym typeface="Lato"/>
                </a:rPr>
                <a:t> – </a:t>
              </a:r>
              <a:r>
                <a:rPr lang="en-GB" sz="1300">
                  <a:solidFill>
                    <a:schemeClr val="lt1"/>
                  </a:solidFill>
                  <a:latin typeface="Lato"/>
                  <a:ea typeface="Lato"/>
                  <a:cs typeface="Lato"/>
                  <a:sym typeface="Lato"/>
                </a:rPr>
                <a:t>a debt advice charity run by the </a:t>
              </a:r>
              <a:r>
                <a:rPr lang="en-GB" sz="1300" u="sng">
                  <a:solidFill>
                    <a:schemeClr val="lt1"/>
                  </a:solidFill>
                  <a:latin typeface="Lato"/>
                  <a:ea typeface="Lato"/>
                  <a:cs typeface="Lato"/>
                  <a:sym typeface="Lato"/>
                  <a:hlinkClick r:id="rId8">
                    <a:extLst>
                      <a:ext uri="{A12FA001-AC4F-418D-AE19-62706E023703}">
                        <ahyp:hlinkClr val="tx"/>
                      </a:ext>
                    </a:extLst>
                  </a:hlinkClick>
                </a:rPr>
                <a:t>Money Advice Trust</a:t>
              </a:r>
              <a:r>
                <a:rPr lang="en-GB" sz="1300">
                  <a:solidFill>
                    <a:schemeClr val="lt1"/>
                  </a:solidFill>
                  <a:latin typeface="Lato"/>
                  <a:ea typeface="Lato"/>
                  <a:cs typeface="Lato"/>
                  <a:sym typeface="Lato"/>
                </a:rPr>
                <a:t>, offering a  free and confidential debt advice service.</a:t>
              </a:r>
              <a:endParaRPr i="0" sz="1300" u="none" cap="none" strike="noStrike">
                <a:solidFill>
                  <a:schemeClr val="lt1"/>
                </a:solidFill>
                <a:latin typeface="Lato"/>
                <a:ea typeface="Lato"/>
                <a:cs typeface="Lato"/>
                <a:sym typeface="Lato"/>
              </a:endParaRPr>
            </a:p>
          </p:txBody>
        </p:sp>
      </p:grpSp>
      <p:pic>
        <p:nvPicPr>
          <p:cNvPr id="592" name="Google Shape;592;g277c21c5e4a_0_190"/>
          <p:cNvPicPr preferRelativeResize="0"/>
          <p:nvPr/>
        </p:nvPicPr>
        <p:blipFill>
          <a:blip r:embed="rId9">
            <a:alphaModFix/>
          </a:blip>
          <a:stretch>
            <a:fillRect/>
          </a:stretch>
        </p:blipFill>
        <p:spPr>
          <a:xfrm>
            <a:off x="6341200" y="1426525"/>
            <a:ext cx="876125" cy="680625"/>
          </a:xfrm>
          <a:prstGeom prst="rect">
            <a:avLst/>
          </a:prstGeom>
          <a:noFill/>
          <a:ln>
            <a:noFill/>
          </a:ln>
        </p:spPr>
      </p:pic>
      <p:sp>
        <p:nvSpPr>
          <p:cNvPr id="593" name="Google Shape;593;g277c21c5e4a_0_190"/>
          <p:cNvSpPr txBox="1"/>
          <p:nvPr/>
        </p:nvSpPr>
        <p:spPr>
          <a:xfrm>
            <a:off x="7264128" y="1459325"/>
            <a:ext cx="1760100" cy="6150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1900"/>
              </a:spcAft>
              <a:buClr>
                <a:srgbClr val="000000"/>
              </a:buClr>
              <a:buSzPts val="1300"/>
              <a:buFont typeface="Arial"/>
              <a:buNone/>
            </a:pPr>
            <a:r>
              <a:rPr b="1" lang="en-GB" sz="1300">
                <a:solidFill>
                  <a:schemeClr val="lt1"/>
                </a:solidFill>
                <a:latin typeface="Lato"/>
                <a:ea typeface="Lato"/>
                <a:cs typeface="Lato"/>
                <a:sym typeface="Lato"/>
              </a:rPr>
              <a:t>Childline </a:t>
            </a:r>
            <a:r>
              <a:rPr b="1" i="0" lang="en-GB" sz="1300" u="none" cap="none" strike="noStrike">
                <a:solidFill>
                  <a:schemeClr val="lt1"/>
                </a:solidFill>
                <a:latin typeface="Lato"/>
                <a:ea typeface="Lato"/>
                <a:cs typeface="Lato"/>
                <a:sym typeface="Lato"/>
                <a:extLst>
                  <a:ext uri="http://customooxmlschemas.google.com/">
                    <go:slidesCustomData xmlns:go="http://customooxmlschemas.google.com/" textRoundtripDataId="5"/>
                  </a:ext>
                </a:extLst>
              </a:rPr>
              <a:t>Helpline</a:t>
            </a:r>
            <a:br>
              <a:rPr b="0" i="0" lang="en-GB" sz="1300" u="none" cap="none" strike="noStrike">
                <a:solidFill>
                  <a:schemeClr val="lt1"/>
                </a:solidFill>
                <a:latin typeface="Lato"/>
                <a:ea typeface="Lato"/>
                <a:cs typeface="Lato"/>
                <a:sym typeface="Lato"/>
                <a:extLst>
                  <a:ext uri="http://customooxmlschemas.google.com/">
                    <go:slidesCustomData xmlns:go="http://customooxmlschemas.google.com/" textRoundtripDataId="6"/>
                  </a:ext>
                </a:extLst>
              </a:rPr>
            </a:br>
            <a:r>
              <a:rPr b="0" i="0" lang="en-GB" sz="1300" u="none" cap="none" strike="noStrike">
                <a:solidFill>
                  <a:schemeClr val="lt1"/>
                </a:solidFill>
                <a:latin typeface="Lato"/>
                <a:ea typeface="Lato"/>
                <a:cs typeface="Lato"/>
                <a:sym typeface="Lato"/>
                <a:extLst>
                  <a:ext uri="http://customooxmlschemas.google.com/">
                    <go:slidesCustomData xmlns:go="http://customooxmlschemas.google.com/" textRoundtripDataId="6"/>
                  </a:ext>
                </a:extLst>
              </a:rPr>
              <a:t>080</a:t>
            </a:r>
            <a:r>
              <a:rPr lang="en-GB" sz="1300">
                <a:solidFill>
                  <a:schemeClr val="lt1"/>
                </a:solidFill>
                <a:latin typeface="Lato"/>
                <a:ea typeface="Lato"/>
                <a:cs typeface="Lato"/>
                <a:sym typeface="Lato"/>
              </a:rPr>
              <a:t>0 1111</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597" name="Shape 597"/>
        <p:cNvGrpSpPr/>
        <p:nvPr/>
      </p:nvGrpSpPr>
      <p:grpSpPr>
        <a:xfrm>
          <a:off x="0" y="0"/>
          <a:ext cx="0" cy="0"/>
          <a:chOff x="0" y="0"/>
          <a:chExt cx="0" cy="0"/>
        </a:xfrm>
      </p:grpSpPr>
      <p:sp>
        <p:nvSpPr>
          <p:cNvPr id="598" name="Google Shape;598;g157707a00a2_0_57"/>
          <p:cNvSpPr txBox="1"/>
          <p:nvPr/>
        </p:nvSpPr>
        <p:spPr>
          <a:xfrm>
            <a:off x="462425" y="1142575"/>
            <a:ext cx="7875600" cy="27399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800"/>
              <a:buFont typeface="Arial"/>
              <a:buNone/>
            </a:pPr>
            <a:r>
              <a:rPr b="1" i="0" lang="en-GB" sz="1800" u="none" cap="none" strike="noStrike">
                <a:solidFill>
                  <a:schemeClr val="lt1"/>
                </a:solidFill>
                <a:latin typeface="Lato Black"/>
                <a:ea typeface="Lato Black"/>
                <a:cs typeface="Lato Black"/>
                <a:sym typeface="Lato Black"/>
              </a:rPr>
              <a:t>Articles to extend learning</a:t>
            </a:r>
            <a:r>
              <a:rPr b="1" i="0" lang="en-GB" sz="3600" u="none" cap="none" strike="noStrike">
                <a:solidFill>
                  <a:schemeClr val="lt1"/>
                </a:solidFill>
                <a:latin typeface="Lato Black"/>
                <a:ea typeface="Lato Black"/>
                <a:cs typeface="Lato Black"/>
                <a:sym typeface="Lato Black"/>
              </a:rPr>
              <a:t> </a:t>
            </a:r>
            <a:endParaRPr b="1" i="0" sz="3600" u="none" cap="none" strike="noStrike">
              <a:solidFill>
                <a:schemeClr val="lt1"/>
              </a:solidFill>
              <a:latin typeface="Lato Black"/>
              <a:ea typeface="Lato Black"/>
              <a:cs typeface="Lato Black"/>
              <a:sym typeface="Lato Black"/>
            </a:endParaRPr>
          </a:p>
          <a:p>
            <a:pPr indent="0" lvl="0" marL="0" marR="0" rtl="0" algn="l">
              <a:lnSpc>
                <a:spcPct val="115000"/>
              </a:lnSpc>
              <a:spcBef>
                <a:spcPts val="0"/>
              </a:spcBef>
              <a:spcAft>
                <a:spcPts val="0"/>
              </a:spcAft>
              <a:buClr>
                <a:srgbClr val="000000"/>
              </a:buClr>
              <a:buSzPts val="1400"/>
              <a:buFont typeface="Arial"/>
              <a:buNone/>
            </a:pPr>
            <a:r>
              <a:t/>
            </a:r>
            <a:endParaRPr b="0" i="0" sz="1400" u="none" cap="none" strike="noStrike">
              <a:solidFill>
                <a:schemeClr val="lt1"/>
              </a:solidFill>
              <a:latin typeface="Lato"/>
              <a:ea typeface="Lato"/>
              <a:cs typeface="Lato"/>
              <a:sym typeface="Lato"/>
            </a:endParaRPr>
          </a:p>
          <a:p>
            <a:pPr indent="0" lvl="0" marL="0" marR="0" rtl="0" algn="l">
              <a:lnSpc>
                <a:spcPct val="115000"/>
              </a:lnSpc>
              <a:spcBef>
                <a:spcPts val="0"/>
              </a:spcBef>
              <a:spcAft>
                <a:spcPts val="0"/>
              </a:spcAft>
              <a:buClr>
                <a:srgbClr val="000000"/>
              </a:buClr>
              <a:buSzPts val="1400"/>
              <a:buFont typeface="Arial"/>
              <a:buNone/>
            </a:pPr>
            <a:r>
              <a:rPr b="0" i="0" lang="en-GB" sz="1400" u="none" cap="none" strike="noStrike">
                <a:solidFill>
                  <a:schemeClr val="lt1"/>
                </a:solidFill>
                <a:latin typeface="Lato"/>
                <a:ea typeface="Lato"/>
                <a:cs typeface="Lato"/>
                <a:sym typeface="Lato"/>
              </a:rPr>
              <a:t>Please visit the  FLIC learning hub - </a:t>
            </a:r>
            <a:r>
              <a:rPr b="0" i="0" lang="en-GB" sz="1400" u="sng" cap="none" strike="noStrike">
                <a:solidFill>
                  <a:schemeClr val="lt1"/>
                </a:solidFill>
                <a:latin typeface="Lato"/>
                <a:ea typeface="Lato"/>
                <a:cs typeface="Lato"/>
                <a:sym typeface="Lato"/>
                <a:hlinkClick r:id="rId3">
                  <a:extLst>
                    <a:ext uri="{A12FA001-AC4F-418D-AE19-62706E023703}">
                      <ahyp:hlinkClr val="tx"/>
                    </a:ext>
                  </a:extLst>
                </a:hlinkClick>
              </a:rPr>
              <a:t>https://ftflic.com/learning-hub/</a:t>
            </a:r>
            <a:r>
              <a:rPr b="0" i="0" lang="en-GB" sz="1400" u="none" cap="none" strike="noStrike">
                <a:solidFill>
                  <a:schemeClr val="lt1"/>
                </a:solidFill>
                <a:latin typeface="Lato"/>
                <a:ea typeface="Lato"/>
                <a:cs typeface="Lato"/>
                <a:sym typeface="Lato"/>
              </a:rPr>
              <a:t>  for further resources</a:t>
            </a:r>
            <a:endParaRPr b="0" i="0" sz="1400" u="none" cap="none" strike="noStrike">
              <a:solidFill>
                <a:schemeClr val="lt1"/>
              </a:solidFill>
              <a:latin typeface="Lato"/>
              <a:ea typeface="Lato"/>
              <a:cs typeface="Lato"/>
              <a:sym typeface="Lato"/>
            </a:endParaRPr>
          </a:p>
          <a:p>
            <a:pPr indent="0" lvl="0" marL="0" marR="0" rtl="0" algn="l">
              <a:lnSpc>
                <a:spcPct val="115000"/>
              </a:lnSpc>
              <a:spcBef>
                <a:spcPts val="0"/>
              </a:spcBef>
              <a:spcAft>
                <a:spcPts val="0"/>
              </a:spcAft>
              <a:buClr>
                <a:srgbClr val="000000"/>
              </a:buClr>
              <a:buSzPts val="1400"/>
              <a:buFont typeface="Arial"/>
              <a:buNone/>
            </a:pPr>
            <a:r>
              <a:t/>
            </a:r>
            <a:endParaRPr b="0" i="0" sz="1400" u="none" cap="none" strike="noStrike">
              <a:solidFill>
                <a:schemeClr val="lt1"/>
              </a:solidFill>
              <a:latin typeface="Lato"/>
              <a:ea typeface="Lato"/>
              <a:cs typeface="Lato"/>
              <a:sym typeface="Lato"/>
            </a:endParaRPr>
          </a:p>
          <a:p>
            <a:pPr indent="-317500" lvl="0" marL="457200" marR="0" rtl="0" algn="l">
              <a:lnSpc>
                <a:spcPct val="115000"/>
              </a:lnSpc>
              <a:spcBef>
                <a:spcPts val="0"/>
              </a:spcBef>
              <a:spcAft>
                <a:spcPts val="0"/>
              </a:spcAft>
              <a:buClr>
                <a:schemeClr val="lt1"/>
              </a:buClr>
              <a:buSzPts val="1400"/>
              <a:buFont typeface="Lato"/>
              <a:buAutoNum type="arabicPeriod"/>
            </a:pPr>
            <a:r>
              <a:rPr lang="en-GB">
                <a:solidFill>
                  <a:schemeClr val="lt1"/>
                </a:solidFill>
                <a:latin typeface="Lato"/>
                <a:ea typeface="Lato"/>
                <a:cs typeface="Lato"/>
                <a:sym typeface="Lato"/>
              </a:rPr>
              <a:t>The AA ‘</a:t>
            </a:r>
            <a:r>
              <a:rPr lang="en-GB" u="sng">
                <a:solidFill>
                  <a:schemeClr val="lt1"/>
                </a:solidFill>
                <a:latin typeface="Lato"/>
                <a:ea typeface="Lato"/>
                <a:cs typeface="Lato"/>
                <a:sym typeface="Lato"/>
                <a:hlinkClick r:id="rId4">
                  <a:extLst>
                    <a:ext uri="{A12FA001-AC4F-418D-AE19-62706E023703}">
                      <ahyp:hlinkClr val="tx"/>
                    </a:ext>
                  </a:extLst>
                </a:hlinkClick>
              </a:rPr>
              <a:t>How the cost of your car insurance is calculated’</a:t>
            </a:r>
            <a:endParaRPr>
              <a:solidFill>
                <a:schemeClr val="lt1"/>
              </a:solidFill>
              <a:latin typeface="Lato"/>
              <a:ea typeface="Lato"/>
              <a:cs typeface="Lato"/>
              <a:sym typeface="Lato"/>
            </a:endParaRPr>
          </a:p>
          <a:p>
            <a:pPr indent="-317500" lvl="0" marL="457200" marR="0" rtl="0" algn="l">
              <a:lnSpc>
                <a:spcPct val="115000"/>
              </a:lnSpc>
              <a:spcBef>
                <a:spcPts val="0"/>
              </a:spcBef>
              <a:spcAft>
                <a:spcPts val="0"/>
              </a:spcAft>
              <a:buClr>
                <a:schemeClr val="lt1"/>
              </a:buClr>
              <a:buSzPts val="1400"/>
              <a:buFont typeface="Lato"/>
              <a:buAutoNum type="arabicPeriod"/>
            </a:pPr>
            <a:r>
              <a:rPr lang="en-GB">
                <a:solidFill>
                  <a:schemeClr val="lt1"/>
                </a:solidFill>
                <a:latin typeface="Lato"/>
                <a:ea typeface="Lato"/>
                <a:cs typeface="Lato"/>
                <a:sym typeface="Lato"/>
              </a:rPr>
              <a:t>Money Helper ‘</a:t>
            </a:r>
            <a:r>
              <a:rPr lang="en-GB" u="sng">
                <a:solidFill>
                  <a:schemeClr val="lt1"/>
                </a:solidFill>
                <a:latin typeface="Lato"/>
                <a:ea typeface="Lato"/>
                <a:cs typeface="Lato"/>
                <a:sym typeface="Lato"/>
                <a:hlinkClick r:id="rId5">
                  <a:extLst>
                    <a:ext uri="{A12FA001-AC4F-418D-AE19-62706E023703}">
                      <ahyp:hlinkClr val="tx"/>
                    </a:ext>
                  </a:extLst>
                </a:hlinkClick>
              </a:rPr>
              <a:t>Insurance’</a:t>
            </a:r>
            <a:r>
              <a:rPr lang="en-GB">
                <a:solidFill>
                  <a:schemeClr val="lt1"/>
                </a:solidFill>
                <a:uFill>
                  <a:noFill/>
                </a:uFill>
                <a:latin typeface="Lato"/>
                <a:ea typeface="Lato"/>
                <a:cs typeface="Lato"/>
                <a:sym typeface="Lato"/>
                <a:hlinkClick r:id="rId6">
                  <a:extLst>
                    <a:ext uri="{A12FA001-AC4F-418D-AE19-62706E023703}">
                      <ahyp:hlinkClr val="tx"/>
                    </a:ext>
                  </a:extLst>
                </a:hlinkClick>
              </a:rPr>
              <a:t> </a:t>
            </a:r>
            <a:r>
              <a:rPr lang="en-GB">
                <a:solidFill>
                  <a:schemeClr val="lt1"/>
                </a:solidFill>
                <a:latin typeface="Lato"/>
                <a:ea typeface="Lato"/>
                <a:cs typeface="Lato"/>
                <a:sym typeface="Lato"/>
              </a:rPr>
              <a:t>page </a:t>
            </a:r>
            <a:endParaRPr>
              <a:solidFill>
                <a:schemeClr val="lt1"/>
              </a:solidFill>
              <a:latin typeface="Lato"/>
              <a:ea typeface="Lato"/>
              <a:cs typeface="Lato"/>
              <a:sym typeface="Lato"/>
            </a:endParaRPr>
          </a:p>
          <a:p>
            <a:pPr indent="-317500" lvl="0" marL="457200" marR="0" rtl="0" algn="l">
              <a:lnSpc>
                <a:spcPct val="115000"/>
              </a:lnSpc>
              <a:spcBef>
                <a:spcPts val="0"/>
              </a:spcBef>
              <a:spcAft>
                <a:spcPts val="0"/>
              </a:spcAft>
              <a:buClr>
                <a:schemeClr val="lt1"/>
              </a:buClr>
              <a:buSzPts val="1400"/>
              <a:buFont typeface="Lato"/>
              <a:buAutoNum type="arabicPeriod"/>
            </a:pPr>
            <a:r>
              <a:rPr lang="en-GB">
                <a:solidFill>
                  <a:schemeClr val="lt1"/>
                </a:solidFill>
                <a:latin typeface="Lato"/>
                <a:ea typeface="Lato"/>
                <a:cs typeface="Lato"/>
                <a:sym typeface="Lato"/>
              </a:rPr>
              <a:t>BBC Jan (2023) </a:t>
            </a:r>
            <a:r>
              <a:rPr lang="en-GB" u="sng">
                <a:solidFill>
                  <a:schemeClr val="lt1"/>
                </a:solidFill>
                <a:latin typeface="Lato"/>
                <a:ea typeface="Lato"/>
                <a:cs typeface="Lato"/>
                <a:sym typeface="Lato"/>
                <a:hlinkClick r:id="rId7">
                  <a:extLst>
                    <a:ext uri="{A12FA001-AC4F-418D-AE19-62706E023703}">
                      <ahyp:hlinkClr val="tx"/>
                    </a:ext>
                  </a:extLst>
                </a:hlinkClick>
              </a:rPr>
              <a:t>‘Travel insurance </a:t>
            </a:r>
            <a:r>
              <a:rPr lang="en-GB" u="sng">
                <a:solidFill>
                  <a:schemeClr val="lt1"/>
                </a:solidFill>
                <a:latin typeface="Lato"/>
                <a:ea typeface="Lato"/>
                <a:cs typeface="Lato"/>
                <a:sym typeface="Lato"/>
                <a:hlinkClick r:id="rId8">
                  <a:extLst>
                    <a:ext uri="{A12FA001-AC4F-418D-AE19-62706E023703}">
                      <ahyp:hlinkClr val="tx"/>
                    </a:ext>
                  </a:extLst>
                </a:hlinkClick>
              </a:rPr>
              <a:t>warning</a:t>
            </a:r>
            <a:r>
              <a:rPr lang="en-GB" u="sng">
                <a:solidFill>
                  <a:schemeClr val="lt1"/>
                </a:solidFill>
                <a:latin typeface="Lato"/>
                <a:ea typeface="Lato"/>
                <a:cs typeface="Lato"/>
                <a:sym typeface="Lato"/>
                <a:hlinkClick r:id="rId9">
                  <a:extLst>
                    <a:ext uri="{A12FA001-AC4F-418D-AE19-62706E023703}">
                      <ahyp:hlinkClr val="tx"/>
                    </a:ext>
                  </a:extLst>
                </a:hlinkClick>
              </a:rPr>
              <a:t> after Thailand motorbike crash’</a:t>
            </a:r>
            <a:r>
              <a:rPr lang="en-GB">
                <a:solidFill>
                  <a:schemeClr val="lt1"/>
                </a:solidFill>
                <a:latin typeface="Lato"/>
                <a:ea typeface="Lato"/>
                <a:cs typeface="Lato"/>
                <a:sym typeface="Lato"/>
              </a:rPr>
              <a:t> </a:t>
            </a:r>
            <a:endParaRPr>
              <a:solidFill>
                <a:schemeClr val="lt1"/>
              </a:solidFill>
              <a:latin typeface="Lato"/>
              <a:ea typeface="Lato"/>
              <a:cs typeface="Lato"/>
              <a:sym typeface="Lato"/>
            </a:endParaRPr>
          </a:p>
          <a:p>
            <a:pPr indent="-317500" lvl="0" marL="457200" rtl="0" algn="l">
              <a:spcBef>
                <a:spcPts val="0"/>
              </a:spcBef>
              <a:spcAft>
                <a:spcPts val="0"/>
              </a:spcAft>
              <a:buClr>
                <a:schemeClr val="lt1"/>
              </a:buClr>
              <a:buSzPts val="1400"/>
              <a:buFont typeface="Lato"/>
              <a:buAutoNum type="arabicPeriod"/>
            </a:pPr>
            <a:r>
              <a:rPr lang="en-GB">
                <a:solidFill>
                  <a:schemeClr val="lt1"/>
                </a:solidFill>
                <a:latin typeface="Lato"/>
                <a:ea typeface="Lato"/>
                <a:cs typeface="Lato"/>
                <a:sym typeface="Lato"/>
              </a:rPr>
              <a:t>Natwest MoneySense </a:t>
            </a:r>
            <a:r>
              <a:rPr lang="en-GB" u="sng">
                <a:solidFill>
                  <a:schemeClr val="lt1"/>
                </a:solidFill>
                <a:latin typeface="Lato"/>
                <a:ea typeface="Lato"/>
                <a:cs typeface="Lato"/>
                <a:sym typeface="Lato"/>
                <a:hlinkClick r:id="rId10">
                  <a:extLst>
                    <a:ext uri="{A12FA001-AC4F-418D-AE19-62706E023703}">
                      <ahyp:hlinkClr val="tx"/>
                    </a:ext>
                  </a:extLst>
                </a:hlinkClick>
              </a:rPr>
              <a:t>quiz</a:t>
            </a:r>
            <a:r>
              <a:rPr lang="en-GB">
                <a:solidFill>
                  <a:schemeClr val="lt1"/>
                </a:solidFill>
                <a:latin typeface="Lato"/>
                <a:ea typeface="Lato"/>
                <a:cs typeface="Lato"/>
                <a:sym typeface="Lato"/>
              </a:rPr>
              <a:t> </a:t>
            </a:r>
            <a:endParaRPr i="0" u="none" cap="none" strike="noStrike">
              <a:solidFill>
                <a:schemeClr val="lt1"/>
              </a:solidFill>
              <a:latin typeface="Lato"/>
              <a:ea typeface="Lato"/>
              <a:cs typeface="Lato"/>
              <a:sym typeface="Lato"/>
            </a:endParaRPr>
          </a:p>
          <a:p>
            <a:pPr indent="0" lvl="0" marL="0" marR="0" rtl="0" algn="l">
              <a:lnSpc>
                <a:spcPct val="115000"/>
              </a:lnSpc>
              <a:spcBef>
                <a:spcPts val="0"/>
              </a:spcBef>
              <a:spcAft>
                <a:spcPts val="0"/>
              </a:spcAft>
              <a:buClr>
                <a:srgbClr val="000000"/>
              </a:buClr>
              <a:buSzPts val="1400"/>
              <a:buFont typeface="Arial"/>
              <a:buNone/>
            </a:pPr>
            <a:r>
              <a:t/>
            </a:r>
            <a:endParaRPr b="0" i="0" sz="1400" u="none" cap="none" strike="noStrike">
              <a:solidFill>
                <a:schemeClr val="lt1"/>
              </a:solidFill>
              <a:latin typeface="Lato"/>
              <a:ea typeface="Lato"/>
              <a:cs typeface="Lato"/>
              <a:sym typeface="Lato"/>
            </a:endParaRPr>
          </a:p>
        </p:txBody>
      </p:sp>
      <p:sp>
        <p:nvSpPr>
          <p:cNvPr id="599" name="Google Shape;599;g157707a00a2_0_57"/>
          <p:cNvSpPr txBox="1"/>
          <p:nvPr/>
        </p:nvSpPr>
        <p:spPr>
          <a:xfrm>
            <a:off x="1640100" y="403675"/>
            <a:ext cx="5863800" cy="6312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0"/>
              </a:spcBef>
              <a:spcAft>
                <a:spcPts val="0"/>
              </a:spcAft>
              <a:buClr>
                <a:srgbClr val="000000"/>
              </a:buClr>
              <a:buSzPts val="3600"/>
              <a:buFont typeface="Arial"/>
              <a:buNone/>
            </a:pPr>
            <a:r>
              <a:rPr b="1" i="0" lang="en-GB" sz="2900" u="none" cap="none" strike="noStrike">
                <a:solidFill>
                  <a:schemeClr val="lt1"/>
                </a:solidFill>
                <a:latin typeface="Lato"/>
                <a:ea typeface="Lato"/>
                <a:cs typeface="Lato"/>
                <a:sym typeface="Lato"/>
              </a:rPr>
              <a:t>Links to learn more!</a:t>
            </a:r>
            <a:endParaRPr b="1" i="0" sz="2900" u="none" cap="none" strike="noStrike">
              <a:solidFill>
                <a:srgbClr val="000000"/>
              </a:solidFill>
              <a:latin typeface="Lato"/>
              <a:ea typeface="Lato"/>
              <a:cs typeface="Lato"/>
              <a:sym typeface="Lato"/>
            </a:endParaRPr>
          </a:p>
        </p:txBody>
      </p:sp>
      <p:sp>
        <p:nvSpPr>
          <p:cNvPr id="600" name="Google Shape;600;g157707a00a2_0_57"/>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Clr>
                <a:srgbClr val="000000"/>
              </a:buClr>
              <a:buSzPts val="1000"/>
              <a:buFont typeface="Arial"/>
              <a:buNone/>
            </a:pPr>
            <a:fld id="{00000000-1234-1234-1234-123412341234}" type="slidenum">
              <a:rPr lang="en-GB"/>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g132c63cc0bd_0_20"/>
          <p:cNvSpPr txBox="1"/>
          <p:nvPr/>
        </p:nvSpPr>
        <p:spPr>
          <a:xfrm>
            <a:off x="311700" y="3442550"/>
            <a:ext cx="8520600" cy="792600"/>
          </a:xfrm>
          <a:prstGeom prst="rect">
            <a:avLst/>
          </a:prstGeom>
          <a:noFill/>
          <a:ln>
            <a:noFill/>
          </a:ln>
        </p:spPr>
        <p:txBody>
          <a:bodyPr anchorCtr="0" anchor="t" bIns="91425" lIns="91425" spcFirstLastPara="1" rIns="91425" wrap="square" tIns="91425">
            <a:norm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595959"/>
              </a:solidFill>
              <a:latin typeface="Arial"/>
              <a:ea typeface="Arial"/>
              <a:cs typeface="Arial"/>
              <a:sym typeface="Arial"/>
            </a:endParaRPr>
          </a:p>
        </p:txBody>
      </p:sp>
      <p:sp>
        <p:nvSpPr>
          <p:cNvPr id="162" name="Google Shape;162;g132c63cc0bd_0_20"/>
          <p:cNvSpPr txBox="1"/>
          <p:nvPr/>
        </p:nvSpPr>
        <p:spPr>
          <a:xfrm>
            <a:off x="439450" y="978750"/>
            <a:ext cx="6212100" cy="400200"/>
          </a:xfrm>
          <a:prstGeom prst="rect">
            <a:avLst/>
          </a:prstGeom>
          <a:noFill/>
          <a:ln>
            <a:noFill/>
          </a:ln>
        </p:spPr>
        <p:txBody>
          <a:bodyPr anchorCtr="0" anchor="b"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 name="Google Shape;163;g132c63cc0bd_0_20"/>
          <p:cNvSpPr txBox="1"/>
          <p:nvPr/>
        </p:nvSpPr>
        <p:spPr>
          <a:xfrm>
            <a:off x="84525" y="1491150"/>
            <a:ext cx="9144000" cy="13854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0"/>
              </a:spcBef>
              <a:spcAft>
                <a:spcPts val="0"/>
              </a:spcAft>
              <a:buClr>
                <a:srgbClr val="000000"/>
              </a:buClr>
              <a:buSzPts val="8000"/>
              <a:buFont typeface="Arial"/>
              <a:buNone/>
            </a:pPr>
            <a:r>
              <a:rPr b="0" i="0" lang="en-GB" sz="2400" u="none" cap="none" strike="noStrike">
                <a:solidFill>
                  <a:schemeClr val="lt1"/>
                </a:solidFill>
                <a:latin typeface="Lato"/>
                <a:ea typeface="Lato"/>
                <a:cs typeface="Lato"/>
                <a:sym typeface="Lato"/>
              </a:rPr>
              <a:t>Session </a:t>
            </a:r>
            <a:r>
              <a:rPr lang="en-GB" sz="2400">
                <a:solidFill>
                  <a:schemeClr val="lt1"/>
                </a:solidFill>
                <a:latin typeface="Lato"/>
                <a:ea typeface="Lato"/>
                <a:cs typeface="Lato"/>
                <a:sym typeface="Lato"/>
              </a:rPr>
              <a:t>5</a:t>
            </a:r>
            <a:r>
              <a:rPr b="0" i="0" lang="en-GB" sz="2400" u="none" cap="none" strike="noStrike">
                <a:solidFill>
                  <a:schemeClr val="lt1"/>
                </a:solidFill>
                <a:latin typeface="Lato"/>
                <a:ea typeface="Lato"/>
                <a:cs typeface="Lato"/>
                <a:sym typeface="Lato"/>
              </a:rPr>
              <a:t>:</a:t>
            </a:r>
            <a:endParaRPr b="0" i="0" sz="2400" u="none" cap="none" strike="noStrike">
              <a:solidFill>
                <a:schemeClr val="lt1"/>
              </a:solidFill>
              <a:latin typeface="Lato"/>
              <a:ea typeface="Lato"/>
              <a:cs typeface="Lato"/>
              <a:sym typeface="Lato"/>
            </a:endParaRPr>
          </a:p>
          <a:p>
            <a:pPr indent="0" lvl="0" marL="0" marR="0" rtl="0" algn="ctr">
              <a:lnSpc>
                <a:spcPct val="90000"/>
              </a:lnSpc>
              <a:spcBef>
                <a:spcPts val="0"/>
              </a:spcBef>
              <a:spcAft>
                <a:spcPts val="0"/>
              </a:spcAft>
              <a:buClr>
                <a:srgbClr val="000000"/>
              </a:buClr>
              <a:buSzPts val="8000"/>
              <a:buFont typeface="Arial"/>
              <a:buNone/>
            </a:pPr>
            <a:r>
              <a:rPr b="1" lang="en-GB" sz="5600">
                <a:solidFill>
                  <a:schemeClr val="lt1"/>
                </a:solidFill>
                <a:latin typeface="Lato Black"/>
                <a:ea typeface="Lato Black"/>
                <a:cs typeface="Lato Black"/>
                <a:sym typeface="Lato Black"/>
              </a:rPr>
              <a:t>Insurance</a:t>
            </a:r>
            <a:endParaRPr b="1" i="0" sz="5600" u="none" cap="none" strike="noStrike">
              <a:solidFill>
                <a:schemeClr val="accent2"/>
              </a:solidFill>
              <a:latin typeface="Lato Black"/>
              <a:ea typeface="Lato Black"/>
              <a:cs typeface="Lato Black"/>
              <a:sym typeface="Lato Black"/>
            </a:endParaRPr>
          </a:p>
        </p:txBody>
      </p:sp>
      <p:sp>
        <p:nvSpPr>
          <p:cNvPr id="164" name="Google Shape;164;g132c63cc0bd_0_20"/>
          <p:cNvSpPr txBox="1"/>
          <p:nvPr/>
        </p:nvSpPr>
        <p:spPr>
          <a:xfrm>
            <a:off x="8832300" y="338075"/>
            <a:ext cx="414600" cy="21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a:latin typeface="Lato"/>
                <a:ea typeface="Lato"/>
                <a:cs typeface="Lato"/>
                <a:sym typeface="Lato"/>
              </a:rPr>
              <a:t>4</a:t>
            </a:r>
            <a:endParaRPr b="1">
              <a:latin typeface="Lato"/>
              <a:ea typeface="Lato"/>
              <a:cs typeface="Lato"/>
              <a:sym typeface="Lat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g277c21c5e4a_0_52"/>
          <p:cNvSpPr txBox="1"/>
          <p:nvPr/>
        </p:nvSpPr>
        <p:spPr>
          <a:xfrm>
            <a:off x="439450" y="978750"/>
            <a:ext cx="6212100" cy="400200"/>
          </a:xfrm>
          <a:prstGeom prst="rect">
            <a:avLst/>
          </a:prstGeom>
          <a:noFill/>
          <a:ln>
            <a:noFill/>
          </a:ln>
        </p:spPr>
        <p:txBody>
          <a:bodyPr anchorCtr="0" anchor="b"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 name="Google Shape;170;g277c21c5e4a_0_52"/>
          <p:cNvSpPr txBox="1"/>
          <p:nvPr/>
        </p:nvSpPr>
        <p:spPr>
          <a:xfrm>
            <a:off x="360374" y="629069"/>
            <a:ext cx="66255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600"/>
              <a:buFont typeface="Arial"/>
              <a:buNone/>
            </a:pPr>
            <a:r>
              <a:rPr b="0" i="0" lang="en-GB" sz="2000" u="none" cap="none" strike="noStrike">
                <a:solidFill>
                  <a:schemeClr val="accent2"/>
                </a:solidFill>
                <a:latin typeface="Lato Black"/>
                <a:ea typeface="Lato Black"/>
                <a:cs typeface="Lato Black"/>
                <a:sym typeface="Lato Black"/>
              </a:rPr>
              <a:t>By the end of the session, I will be able to:</a:t>
            </a:r>
            <a:endParaRPr b="0" i="0" sz="2000" u="none" cap="none" strike="noStrike">
              <a:solidFill>
                <a:schemeClr val="accent2"/>
              </a:solidFill>
              <a:latin typeface="Lato Black"/>
              <a:ea typeface="Lato Black"/>
              <a:cs typeface="Lato Black"/>
              <a:sym typeface="Lato Black"/>
            </a:endParaRPr>
          </a:p>
        </p:txBody>
      </p:sp>
      <p:sp>
        <p:nvSpPr>
          <p:cNvPr id="171" name="Google Shape;171;g277c21c5e4a_0_52"/>
          <p:cNvSpPr txBox="1"/>
          <p:nvPr/>
        </p:nvSpPr>
        <p:spPr>
          <a:xfrm>
            <a:off x="439450" y="1263400"/>
            <a:ext cx="8040300" cy="2339700"/>
          </a:xfrm>
          <a:prstGeom prst="rect">
            <a:avLst/>
          </a:prstGeom>
          <a:noFill/>
          <a:ln>
            <a:noFill/>
          </a:ln>
        </p:spPr>
        <p:txBody>
          <a:bodyPr anchorCtr="0" anchor="t" bIns="91425" lIns="91425" spcFirstLastPara="1" rIns="91425" wrap="square" tIns="91425">
            <a:spAutoFit/>
          </a:bodyPr>
          <a:lstStyle/>
          <a:p>
            <a:pPr indent="-381000" lvl="0" marL="457200" marR="0" rtl="0" algn="l">
              <a:lnSpc>
                <a:spcPct val="100000"/>
              </a:lnSpc>
              <a:spcBef>
                <a:spcPts val="0"/>
              </a:spcBef>
              <a:spcAft>
                <a:spcPts val="0"/>
              </a:spcAft>
              <a:buClr>
                <a:schemeClr val="accent2"/>
              </a:buClr>
              <a:buSzPts val="2400"/>
              <a:buFont typeface="Lato"/>
              <a:buChar char="●"/>
            </a:pPr>
            <a:r>
              <a:rPr b="1" i="0" lang="en-GB" sz="2400" u="none" cap="none" strike="noStrike">
                <a:solidFill>
                  <a:schemeClr val="lt1"/>
                </a:solidFill>
                <a:latin typeface="Lato"/>
                <a:ea typeface="Lato"/>
                <a:cs typeface="Lato"/>
                <a:sym typeface="Lato"/>
              </a:rPr>
              <a:t>Describe the relationship between risk and insurance</a:t>
            </a:r>
            <a:endParaRPr b="1" i="0" sz="2400" u="none" cap="none" strike="noStrike">
              <a:solidFill>
                <a:schemeClr val="lt1"/>
              </a:solidFill>
              <a:latin typeface="Lato"/>
              <a:ea typeface="Lato"/>
              <a:cs typeface="Lato"/>
              <a:sym typeface="Lato"/>
            </a:endParaRPr>
          </a:p>
          <a:p>
            <a:pPr indent="0" lvl="0" marL="914400" marR="0" rtl="0" algn="l">
              <a:lnSpc>
                <a:spcPct val="100000"/>
              </a:lnSpc>
              <a:spcBef>
                <a:spcPts val="0"/>
              </a:spcBef>
              <a:spcAft>
                <a:spcPts val="0"/>
              </a:spcAft>
              <a:buClr>
                <a:srgbClr val="000000"/>
              </a:buClr>
              <a:buSzPts val="2400"/>
              <a:buFont typeface="Arial"/>
              <a:buNone/>
            </a:pPr>
            <a:r>
              <a:t/>
            </a:r>
            <a:endParaRPr b="1" i="0" sz="1200" u="none" cap="none" strike="noStrike">
              <a:solidFill>
                <a:schemeClr val="lt1"/>
              </a:solidFill>
              <a:latin typeface="Lato"/>
              <a:ea typeface="Lato"/>
              <a:cs typeface="Lato"/>
              <a:sym typeface="Lato"/>
            </a:endParaRPr>
          </a:p>
          <a:p>
            <a:pPr indent="-368300" lvl="0" marL="457200" marR="0" rtl="0" algn="l">
              <a:lnSpc>
                <a:spcPct val="100000"/>
              </a:lnSpc>
              <a:spcBef>
                <a:spcPts val="0"/>
              </a:spcBef>
              <a:spcAft>
                <a:spcPts val="0"/>
              </a:spcAft>
              <a:buClr>
                <a:schemeClr val="accent2"/>
              </a:buClr>
              <a:buSzPts val="2200"/>
              <a:buFont typeface="Lato"/>
              <a:buChar char="●"/>
            </a:pPr>
            <a:r>
              <a:rPr b="1" i="0" lang="en-GB" sz="2200" u="none" cap="none" strike="noStrike">
                <a:solidFill>
                  <a:schemeClr val="lt1"/>
                </a:solidFill>
                <a:latin typeface="Lato"/>
                <a:ea typeface="Lato"/>
                <a:cs typeface="Lato"/>
                <a:sym typeface="Lato"/>
              </a:rPr>
              <a:t>Identify different types of insurance plans and key features of insurance plans</a:t>
            </a:r>
            <a:endParaRPr b="0" i="0" sz="2400" u="none" cap="none" strike="noStrike">
              <a:solidFill>
                <a:schemeClr val="lt1"/>
              </a:solidFill>
              <a:latin typeface="Lato"/>
              <a:ea typeface="Lato"/>
              <a:cs typeface="Lato"/>
              <a:sym typeface="Lato"/>
            </a:endParaRPr>
          </a:p>
          <a:p>
            <a:pPr indent="0" lvl="0" marL="914400" marR="0" rtl="0" algn="l">
              <a:lnSpc>
                <a:spcPct val="100000"/>
              </a:lnSpc>
              <a:spcBef>
                <a:spcPts val="0"/>
              </a:spcBef>
              <a:spcAft>
                <a:spcPts val="0"/>
              </a:spcAft>
              <a:buClr>
                <a:srgbClr val="000000"/>
              </a:buClr>
              <a:buSzPts val="2400"/>
              <a:buFont typeface="Arial"/>
              <a:buNone/>
            </a:pPr>
            <a:r>
              <a:t/>
            </a:r>
            <a:endParaRPr b="1" i="0" sz="1200" u="none" cap="none" strike="noStrike">
              <a:solidFill>
                <a:schemeClr val="lt1"/>
              </a:solidFill>
              <a:latin typeface="Lato"/>
              <a:ea typeface="Lato"/>
              <a:cs typeface="Lato"/>
              <a:sym typeface="Lato"/>
            </a:endParaRPr>
          </a:p>
          <a:p>
            <a:pPr indent="-381000" lvl="0" marL="457200" marR="0" rtl="0" algn="l">
              <a:lnSpc>
                <a:spcPct val="100000"/>
              </a:lnSpc>
              <a:spcBef>
                <a:spcPts val="0"/>
              </a:spcBef>
              <a:spcAft>
                <a:spcPts val="0"/>
              </a:spcAft>
              <a:buClr>
                <a:schemeClr val="accent2"/>
              </a:buClr>
              <a:buSzPts val="2400"/>
              <a:buFont typeface="Lato"/>
              <a:buChar char="●"/>
            </a:pPr>
            <a:r>
              <a:rPr b="1" i="0" lang="en-GB" sz="2400" u="none" cap="none" strike="noStrike">
                <a:solidFill>
                  <a:schemeClr val="lt1"/>
                </a:solidFill>
                <a:latin typeface="Lato"/>
                <a:ea typeface="Lato"/>
                <a:cs typeface="Lato"/>
                <a:sym typeface="Lato"/>
              </a:rPr>
              <a:t>Compare and assess different insurance products</a:t>
            </a:r>
            <a:endParaRPr b="1" i="0" sz="2400" u="none" cap="none" strike="noStrike">
              <a:solidFill>
                <a:schemeClr val="lt1"/>
              </a:solidFill>
              <a:latin typeface="Lato"/>
              <a:ea typeface="Lato"/>
              <a:cs typeface="Lato"/>
              <a:sym typeface="Lato"/>
            </a:endParaRPr>
          </a:p>
          <a:p>
            <a:pPr indent="0" lvl="0" marL="914400" marR="0" rtl="0" algn="l">
              <a:lnSpc>
                <a:spcPct val="107000"/>
              </a:lnSpc>
              <a:spcBef>
                <a:spcPts val="0"/>
              </a:spcBef>
              <a:spcAft>
                <a:spcPts val="0"/>
              </a:spcAft>
              <a:buClr>
                <a:srgbClr val="000000"/>
              </a:buClr>
              <a:buSzPts val="2400"/>
              <a:buFont typeface="Arial"/>
              <a:buNone/>
            </a:pPr>
            <a:r>
              <a:t/>
            </a:r>
            <a:endParaRPr b="1" i="0" sz="2400" u="none" cap="none" strike="noStrike">
              <a:solidFill>
                <a:schemeClr val="lt1"/>
              </a:solidFill>
              <a:latin typeface="Lato"/>
              <a:ea typeface="Lato"/>
              <a:cs typeface="Lato"/>
              <a:sym typeface="Lato"/>
            </a:endParaRPr>
          </a:p>
        </p:txBody>
      </p:sp>
      <p:sp>
        <p:nvSpPr>
          <p:cNvPr id="172" name="Google Shape;172;g277c21c5e4a_0_52"/>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rgbClr val="000000"/>
              </a:buClr>
              <a:buSzPts val="1000"/>
              <a:buFont typeface="Arial"/>
              <a:buNone/>
            </a:pPr>
            <a:fld id="{00000000-1234-1234-1234-123412341234}" type="slidenum">
              <a:rPr lang="en-GB"/>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g157707a00a2_0_0"/>
          <p:cNvSpPr txBox="1"/>
          <p:nvPr>
            <p:ph idx="1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000"/>
              <a:buNone/>
            </a:pPr>
            <a:r>
              <a:rPr lang="en-GB">
                <a:latin typeface="Lato"/>
                <a:ea typeface="Lato"/>
                <a:cs typeface="Lato"/>
                <a:sym typeface="Lato"/>
              </a:rPr>
              <a:t>6</a:t>
            </a:r>
            <a:endParaRPr>
              <a:latin typeface="Lato"/>
              <a:ea typeface="Lato"/>
              <a:cs typeface="Lato"/>
              <a:sym typeface="Lato"/>
            </a:endParaRPr>
          </a:p>
        </p:txBody>
      </p:sp>
      <p:sp>
        <p:nvSpPr>
          <p:cNvPr id="178" name="Google Shape;178;g157707a00a2_0_0"/>
          <p:cNvSpPr txBox="1"/>
          <p:nvPr>
            <p:ph type="ctrTitle"/>
          </p:nvPr>
        </p:nvSpPr>
        <p:spPr>
          <a:xfrm>
            <a:off x="193625" y="242750"/>
            <a:ext cx="57021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t/>
            </a:r>
            <a:endParaRPr b="1" i="0" sz="32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accent2"/>
                </a:solidFill>
                <a:latin typeface="Lato"/>
                <a:ea typeface="Lato"/>
                <a:cs typeface="Lato"/>
                <a:sym typeface="Lato"/>
              </a:rPr>
              <a:t>Starter </a:t>
            </a:r>
            <a:r>
              <a:rPr b="1" lang="en-GB" sz="2900">
                <a:solidFill>
                  <a:schemeClr val="accent2"/>
                </a:solidFill>
                <a:latin typeface="Lato"/>
                <a:ea typeface="Lato"/>
                <a:cs typeface="Lato"/>
                <a:sym typeface="Lato"/>
              </a:rPr>
              <a:t>-</a:t>
            </a:r>
            <a:r>
              <a:rPr b="1" i="0" lang="en-GB" sz="2900" u="none" cap="none" strike="noStrike">
                <a:solidFill>
                  <a:schemeClr val="accent2"/>
                </a:solidFill>
                <a:latin typeface="Lato"/>
                <a:ea typeface="Lato"/>
                <a:cs typeface="Lato"/>
                <a:sym typeface="Lato"/>
              </a:rPr>
              <a:t> In</a:t>
            </a:r>
            <a:r>
              <a:rPr b="1" lang="en-GB" sz="2900">
                <a:solidFill>
                  <a:schemeClr val="accent2"/>
                </a:solidFill>
                <a:latin typeface="Lato"/>
                <a:ea typeface="Lato"/>
                <a:cs typeface="Lato"/>
                <a:sym typeface="Lato"/>
              </a:rPr>
              <a:t>surance</a:t>
            </a:r>
            <a:endParaRPr b="1" i="0" sz="29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t/>
            </a:r>
            <a:endParaRPr b="1" i="0" sz="3200" u="none" cap="none" strike="noStrike">
              <a:solidFill>
                <a:schemeClr val="accent2"/>
              </a:solidFill>
              <a:latin typeface="Lato"/>
              <a:ea typeface="Lato"/>
              <a:cs typeface="Lato"/>
              <a:sym typeface="Lato"/>
            </a:endParaRPr>
          </a:p>
        </p:txBody>
      </p:sp>
      <p:sp>
        <p:nvSpPr>
          <p:cNvPr id="179" name="Google Shape;179;g157707a00a2_0_0"/>
          <p:cNvSpPr txBox="1"/>
          <p:nvPr/>
        </p:nvSpPr>
        <p:spPr>
          <a:xfrm>
            <a:off x="499555" y="1304231"/>
            <a:ext cx="5289665" cy="633319"/>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3600"/>
              <a:buFont typeface="Arial"/>
              <a:buNone/>
            </a:pPr>
            <a:r>
              <a:t/>
            </a:r>
            <a:endParaRPr b="1" i="0" sz="2200" u="none" cap="none" strike="noStrike">
              <a:solidFill>
                <a:srgbClr val="FF8022"/>
              </a:solidFill>
              <a:latin typeface="Lato Black"/>
              <a:ea typeface="Lato Black"/>
              <a:cs typeface="Lato Black"/>
              <a:sym typeface="Lato Black"/>
            </a:endParaRPr>
          </a:p>
        </p:txBody>
      </p:sp>
      <p:sp>
        <p:nvSpPr>
          <p:cNvPr id="180" name="Google Shape;180;g157707a00a2_0_0"/>
          <p:cNvSpPr txBox="1"/>
          <p:nvPr/>
        </p:nvSpPr>
        <p:spPr>
          <a:xfrm>
            <a:off x="193625" y="1225375"/>
            <a:ext cx="7017000" cy="33075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2000"/>
              <a:buFont typeface="Arial"/>
              <a:buNone/>
            </a:pPr>
            <a:r>
              <a:rPr lang="en-GB" sz="1800">
                <a:solidFill>
                  <a:schemeClr val="dk1"/>
                </a:solidFill>
                <a:latin typeface="Lato"/>
                <a:ea typeface="Lato"/>
                <a:cs typeface="Lato"/>
                <a:sym typeface="Lato"/>
              </a:rPr>
              <a:t>Lucy</a:t>
            </a:r>
            <a:r>
              <a:rPr lang="en-GB" sz="1800">
                <a:solidFill>
                  <a:schemeClr val="dk1"/>
                </a:solidFill>
                <a:latin typeface="Lato"/>
                <a:ea typeface="Lato"/>
                <a:cs typeface="Lato"/>
                <a:sym typeface="Lato"/>
              </a:rPr>
              <a:t> is planning to go on a package holiday to Spain. </a:t>
            </a:r>
            <a:endParaRPr sz="1800">
              <a:solidFill>
                <a:schemeClr val="dk1"/>
              </a:solidFill>
              <a:latin typeface="Lato"/>
              <a:ea typeface="Lato"/>
              <a:cs typeface="Lato"/>
              <a:sym typeface="Lato"/>
            </a:endParaRPr>
          </a:p>
          <a:p>
            <a:pPr indent="0" lvl="0" marL="0" marR="0" rtl="0" algn="l">
              <a:lnSpc>
                <a:spcPct val="100000"/>
              </a:lnSpc>
              <a:spcBef>
                <a:spcPts val="0"/>
              </a:spcBef>
              <a:spcAft>
                <a:spcPts val="0"/>
              </a:spcAft>
              <a:buClr>
                <a:srgbClr val="000000"/>
              </a:buClr>
              <a:buSzPts val="2000"/>
              <a:buFont typeface="Arial"/>
              <a:buNone/>
            </a:pPr>
            <a:r>
              <a:rPr lang="en-GB" sz="1800">
                <a:solidFill>
                  <a:schemeClr val="dk1"/>
                </a:solidFill>
                <a:latin typeface="Lato"/>
                <a:ea typeface="Lato"/>
                <a:cs typeface="Lato"/>
                <a:sym typeface="Lato"/>
              </a:rPr>
              <a:t>Lucy</a:t>
            </a:r>
            <a:r>
              <a:rPr lang="en-GB" sz="1800">
                <a:solidFill>
                  <a:schemeClr val="dk1"/>
                </a:solidFill>
                <a:latin typeface="Lato"/>
                <a:ea typeface="Lato"/>
                <a:cs typeface="Lato"/>
                <a:sym typeface="Lato"/>
              </a:rPr>
              <a:t> is a keen mountain climber and will be bringing equipment including her climbing shoes, ropes, harness, chalk and helmet. </a:t>
            </a:r>
            <a:endParaRPr sz="1800">
              <a:solidFill>
                <a:schemeClr val="dk1"/>
              </a:solidFill>
              <a:latin typeface="Lato"/>
              <a:ea typeface="Lato"/>
              <a:cs typeface="Lato"/>
              <a:sym typeface="Lato"/>
            </a:endParaRPr>
          </a:p>
          <a:p>
            <a:pPr indent="0" lvl="0" marL="0" marR="0" rtl="0" algn="l">
              <a:lnSpc>
                <a:spcPct val="100000"/>
              </a:lnSpc>
              <a:spcBef>
                <a:spcPts val="0"/>
              </a:spcBef>
              <a:spcAft>
                <a:spcPts val="0"/>
              </a:spcAft>
              <a:buClr>
                <a:srgbClr val="000000"/>
              </a:buClr>
              <a:buSzPts val="2000"/>
              <a:buFont typeface="Arial"/>
              <a:buNone/>
            </a:pPr>
            <a:r>
              <a:rPr lang="en-GB" sz="1800">
                <a:solidFill>
                  <a:schemeClr val="dk1"/>
                </a:solidFill>
                <a:latin typeface="Lato"/>
                <a:ea typeface="Lato"/>
                <a:cs typeface="Lato"/>
                <a:sym typeface="Lato"/>
              </a:rPr>
              <a:t>She’ll be travelling there and back by train and by car. </a:t>
            </a:r>
            <a:endParaRPr sz="1800">
              <a:solidFill>
                <a:schemeClr val="dk1"/>
              </a:solidFill>
              <a:latin typeface="Lato"/>
              <a:ea typeface="Lato"/>
              <a:cs typeface="Lato"/>
              <a:sym typeface="Lato"/>
            </a:endParaRPr>
          </a:p>
          <a:p>
            <a:pPr indent="0" lvl="0" marL="0" marR="0" rtl="0" algn="l">
              <a:lnSpc>
                <a:spcPct val="100000"/>
              </a:lnSpc>
              <a:spcBef>
                <a:spcPts val="0"/>
              </a:spcBef>
              <a:spcAft>
                <a:spcPts val="0"/>
              </a:spcAft>
              <a:buClr>
                <a:srgbClr val="000000"/>
              </a:buClr>
              <a:buSzPts val="2000"/>
              <a:buFont typeface="Arial"/>
              <a:buNone/>
            </a:pPr>
            <a:r>
              <a:rPr lang="en-GB" sz="1800">
                <a:solidFill>
                  <a:schemeClr val="dk1"/>
                </a:solidFill>
                <a:latin typeface="Lato"/>
                <a:ea typeface="Lato"/>
                <a:cs typeface="Lato"/>
                <a:sym typeface="Lato"/>
              </a:rPr>
              <a:t>She’ll hire a car at the train station in Spain and drop it back off on her return.</a:t>
            </a:r>
            <a:endParaRPr sz="1800">
              <a:solidFill>
                <a:schemeClr val="dk1"/>
              </a:solidFill>
              <a:latin typeface="Lato"/>
              <a:ea typeface="Lato"/>
              <a:cs typeface="Lato"/>
              <a:sym typeface="Lato"/>
            </a:endParaRPr>
          </a:p>
          <a:p>
            <a:pPr indent="0" lvl="0" marL="0" marR="0" rtl="0" algn="l">
              <a:lnSpc>
                <a:spcPct val="100000"/>
              </a:lnSpc>
              <a:spcBef>
                <a:spcPts val="0"/>
              </a:spcBef>
              <a:spcAft>
                <a:spcPts val="0"/>
              </a:spcAft>
              <a:buClr>
                <a:srgbClr val="000000"/>
              </a:buClr>
              <a:buSzPts val="2000"/>
              <a:buFont typeface="Arial"/>
              <a:buNone/>
            </a:pPr>
            <a:r>
              <a:t/>
            </a:r>
            <a:endParaRPr sz="1800">
              <a:solidFill>
                <a:schemeClr val="dk1"/>
              </a:solidFill>
              <a:latin typeface="Lato"/>
              <a:ea typeface="Lato"/>
              <a:cs typeface="Lato"/>
              <a:sym typeface="Lato"/>
            </a:endParaRPr>
          </a:p>
          <a:p>
            <a:pPr indent="-342900" lvl="0" marL="457200" rtl="0" algn="l">
              <a:lnSpc>
                <a:spcPct val="115000"/>
              </a:lnSpc>
              <a:spcBef>
                <a:spcPts val="0"/>
              </a:spcBef>
              <a:spcAft>
                <a:spcPts val="0"/>
              </a:spcAft>
              <a:buClr>
                <a:schemeClr val="accent2"/>
              </a:buClr>
              <a:buSzPts val="1800"/>
              <a:buFont typeface="Lato"/>
              <a:buAutoNum type="arabicPeriod"/>
            </a:pPr>
            <a:r>
              <a:rPr b="1" lang="en-GB" sz="1800">
                <a:solidFill>
                  <a:schemeClr val="dk1"/>
                </a:solidFill>
                <a:latin typeface="Lato"/>
                <a:ea typeface="Lato"/>
                <a:cs typeface="Lato"/>
                <a:sym typeface="Lato"/>
              </a:rPr>
              <a:t>What are the </a:t>
            </a:r>
            <a:r>
              <a:rPr b="1" lang="en-GB" sz="1800">
                <a:solidFill>
                  <a:schemeClr val="accent2"/>
                </a:solidFill>
                <a:latin typeface="Lato"/>
                <a:ea typeface="Lato"/>
                <a:cs typeface="Lato"/>
                <a:sym typeface="Lato"/>
              </a:rPr>
              <a:t>risks </a:t>
            </a:r>
            <a:r>
              <a:rPr b="1" lang="en-GB" sz="1800">
                <a:solidFill>
                  <a:schemeClr val="dk1"/>
                </a:solidFill>
                <a:latin typeface="Lato"/>
                <a:ea typeface="Lato"/>
                <a:cs typeface="Lato"/>
                <a:sym typeface="Lato"/>
              </a:rPr>
              <a:t>Lucy faces? Are these low, medium or high?</a:t>
            </a:r>
            <a:endParaRPr b="1" sz="1800">
              <a:solidFill>
                <a:schemeClr val="dk1"/>
              </a:solidFill>
              <a:latin typeface="Lato"/>
              <a:ea typeface="Lato"/>
              <a:cs typeface="Lato"/>
              <a:sym typeface="Lato"/>
            </a:endParaRPr>
          </a:p>
          <a:p>
            <a:pPr indent="-330200" lvl="1" marL="914400" rtl="0" algn="l">
              <a:lnSpc>
                <a:spcPct val="115000"/>
              </a:lnSpc>
              <a:spcBef>
                <a:spcPts val="0"/>
              </a:spcBef>
              <a:spcAft>
                <a:spcPts val="0"/>
              </a:spcAft>
              <a:buClr>
                <a:schemeClr val="accent2"/>
              </a:buClr>
              <a:buSzPts val="1600"/>
              <a:buFont typeface="Lato"/>
              <a:buAutoNum type="alphaLcPeriod"/>
            </a:pPr>
            <a:r>
              <a:rPr b="1" lang="en-GB" sz="1600">
                <a:solidFill>
                  <a:schemeClr val="dk1"/>
                </a:solidFill>
                <a:latin typeface="Lato"/>
                <a:ea typeface="Lato"/>
                <a:cs typeface="Lato"/>
                <a:sym typeface="Lato"/>
              </a:rPr>
              <a:t>Stretch - can you order the risks from most to least likely?</a:t>
            </a:r>
            <a:endParaRPr b="1" sz="1600">
              <a:solidFill>
                <a:schemeClr val="dk1"/>
              </a:solidFill>
              <a:latin typeface="Lato"/>
              <a:ea typeface="Lato"/>
              <a:cs typeface="Lato"/>
              <a:sym typeface="Lato"/>
            </a:endParaRPr>
          </a:p>
          <a:p>
            <a:pPr indent="-342900" lvl="0" marL="457200" rtl="0" algn="l">
              <a:lnSpc>
                <a:spcPct val="115000"/>
              </a:lnSpc>
              <a:spcBef>
                <a:spcPts val="0"/>
              </a:spcBef>
              <a:spcAft>
                <a:spcPts val="0"/>
              </a:spcAft>
              <a:buClr>
                <a:schemeClr val="accent2"/>
              </a:buClr>
              <a:buSzPts val="1800"/>
              <a:buFont typeface="Lato"/>
              <a:buAutoNum type="arabicPeriod"/>
            </a:pPr>
            <a:r>
              <a:rPr b="1" lang="en-GB" sz="1800">
                <a:solidFill>
                  <a:schemeClr val="dk1"/>
                </a:solidFill>
                <a:latin typeface="Lato"/>
                <a:ea typeface="Lato"/>
                <a:cs typeface="Lato"/>
                <a:sym typeface="Lato"/>
              </a:rPr>
              <a:t>What are the potential </a:t>
            </a:r>
            <a:r>
              <a:rPr b="1" lang="en-GB" sz="1800">
                <a:solidFill>
                  <a:schemeClr val="accent2"/>
                </a:solidFill>
                <a:latin typeface="Lato"/>
                <a:ea typeface="Lato"/>
                <a:cs typeface="Lato"/>
                <a:sym typeface="Lato"/>
              </a:rPr>
              <a:t>financial risks</a:t>
            </a:r>
            <a:r>
              <a:rPr b="1" lang="en-GB" sz="1800">
                <a:solidFill>
                  <a:schemeClr val="dk1"/>
                </a:solidFill>
                <a:latin typeface="Lato"/>
                <a:ea typeface="Lato"/>
                <a:cs typeface="Lato"/>
                <a:sym typeface="Lato"/>
              </a:rPr>
              <a:t>?</a:t>
            </a:r>
            <a:endParaRPr b="1" sz="1800">
              <a:solidFill>
                <a:schemeClr val="dk1"/>
              </a:solidFill>
              <a:latin typeface="Lato"/>
              <a:ea typeface="Lato"/>
              <a:cs typeface="Lato"/>
              <a:sym typeface="Lato"/>
            </a:endParaRPr>
          </a:p>
          <a:p>
            <a:pPr indent="-342900" lvl="0" marL="457200" rtl="0" algn="l">
              <a:spcBef>
                <a:spcPts val="0"/>
              </a:spcBef>
              <a:spcAft>
                <a:spcPts val="0"/>
              </a:spcAft>
              <a:buClr>
                <a:schemeClr val="accent2"/>
              </a:buClr>
              <a:buSzPts val="1800"/>
              <a:buFont typeface="Lato"/>
              <a:buAutoNum type="arabicPeriod"/>
            </a:pPr>
            <a:r>
              <a:rPr b="1" lang="en-GB" sz="1800">
                <a:solidFill>
                  <a:schemeClr val="dk1"/>
                </a:solidFill>
                <a:latin typeface="Lato"/>
                <a:ea typeface="Lato"/>
                <a:cs typeface="Lato"/>
                <a:sym typeface="Lato"/>
              </a:rPr>
              <a:t>What can Lucy do to </a:t>
            </a:r>
            <a:r>
              <a:rPr b="1" lang="en-GB" sz="1800">
                <a:solidFill>
                  <a:schemeClr val="accent2"/>
                </a:solidFill>
                <a:latin typeface="Lato"/>
                <a:ea typeface="Lato"/>
                <a:cs typeface="Lato"/>
                <a:sym typeface="Lato"/>
              </a:rPr>
              <a:t>mitigate </a:t>
            </a:r>
            <a:r>
              <a:rPr b="1" lang="en-GB" sz="1800">
                <a:solidFill>
                  <a:schemeClr val="dk1"/>
                </a:solidFill>
                <a:latin typeface="Lato"/>
                <a:ea typeface="Lato"/>
                <a:cs typeface="Lato"/>
                <a:sym typeface="Lato"/>
              </a:rPr>
              <a:t>(prevent or minimise) the risks?</a:t>
            </a:r>
            <a:endParaRPr b="1" sz="1800">
              <a:latin typeface="Lato"/>
              <a:ea typeface="Lato"/>
              <a:cs typeface="Lato"/>
              <a:sym typeface="Lato"/>
            </a:endParaRPr>
          </a:p>
          <a:p>
            <a:pPr indent="0" lvl="0" marL="0" marR="0" rtl="0" algn="l">
              <a:lnSpc>
                <a:spcPct val="100000"/>
              </a:lnSpc>
              <a:spcBef>
                <a:spcPts val="0"/>
              </a:spcBef>
              <a:spcAft>
                <a:spcPts val="0"/>
              </a:spcAft>
              <a:buClr>
                <a:srgbClr val="000000"/>
              </a:buClr>
              <a:buSzPts val="2000"/>
              <a:buFont typeface="Arial"/>
              <a:buNone/>
            </a:pPr>
            <a:r>
              <a:t/>
            </a:r>
            <a:endParaRPr i="0" sz="2000" u="none" cap="none" strike="noStrike">
              <a:solidFill>
                <a:schemeClr val="dk1"/>
              </a:solidFill>
              <a:latin typeface="Lato"/>
              <a:ea typeface="Lato"/>
              <a:cs typeface="Lato"/>
              <a:sym typeface="Lato"/>
            </a:endParaRPr>
          </a:p>
          <a:p>
            <a:pPr indent="0" lvl="0" marL="457200" marR="0" rtl="0" algn="l">
              <a:lnSpc>
                <a:spcPct val="100000"/>
              </a:lnSpc>
              <a:spcBef>
                <a:spcPts val="0"/>
              </a:spcBef>
              <a:spcAft>
                <a:spcPts val="0"/>
              </a:spcAft>
              <a:buClr>
                <a:srgbClr val="000000"/>
              </a:buClr>
              <a:buSzPts val="2000"/>
              <a:buFont typeface="Arial"/>
              <a:buNone/>
            </a:pPr>
            <a:r>
              <a:t/>
            </a:r>
            <a:endParaRPr i="0" sz="2000" u="none" cap="none" strike="noStrike">
              <a:solidFill>
                <a:schemeClr val="dk1"/>
              </a:solidFill>
              <a:latin typeface="Lato"/>
              <a:ea typeface="Lato"/>
              <a:cs typeface="Lato"/>
              <a:sym typeface="Lato"/>
            </a:endParaRPr>
          </a:p>
        </p:txBody>
      </p:sp>
      <p:sp>
        <p:nvSpPr>
          <p:cNvPr id="181" name="Google Shape;181;g157707a00a2_0_0"/>
          <p:cNvSpPr/>
          <p:nvPr/>
        </p:nvSpPr>
        <p:spPr>
          <a:xfrm>
            <a:off x="7346725" y="1225375"/>
            <a:ext cx="1624800" cy="2892900"/>
          </a:xfrm>
          <a:prstGeom prst="roundRect">
            <a:avLst>
              <a:gd fmla="val 16667" name="adj"/>
            </a:avLst>
          </a:prstGeom>
          <a:solidFill>
            <a:srgbClr val="7EACF7"/>
          </a:solidFill>
          <a:ln cap="flat" cmpd="sng" w="9525">
            <a:solidFill>
              <a:srgbClr val="7EACF7"/>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1" i="0" lang="en-GB" sz="1800" u="sng" cap="none" strike="noStrike">
                <a:solidFill>
                  <a:srgbClr val="000000"/>
                </a:solidFill>
                <a:latin typeface="Lato"/>
                <a:ea typeface="Lato"/>
                <a:cs typeface="Lato"/>
                <a:sym typeface="Lato"/>
              </a:rPr>
              <a:t>Keywords</a:t>
            </a:r>
            <a:endParaRPr b="1" i="0" sz="1800" u="sng"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t/>
            </a:r>
            <a:endParaRPr sz="1600">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rPr lang="en-GB" sz="1600">
                <a:latin typeface="Lato"/>
                <a:ea typeface="Lato"/>
                <a:cs typeface="Lato"/>
                <a:sym typeface="Lato"/>
              </a:rPr>
              <a:t>Risk</a:t>
            </a:r>
            <a:endParaRPr sz="1600">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t/>
            </a:r>
            <a:endParaRPr sz="800">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rPr b="0" i="0" lang="en-GB" sz="1600" u="none" cap="none" strike="noStrike">
                <a:solidFill>
                  <a:srgbClr val="000000"/>
                </a:solidFill>
                <a:latin typeface="Lato"/>
                <a:ea typeface="Lato"/>
                <a:cs typeface="Lato"/>
                <a:sym typeface="Lato"/>
              </a:rPr>
              <a:t>In</a:t>
            </a:r>
            <a:r>
              <a:rPr lang="en-GB" sz="1600">
                <a:latin typeface="Lato"/>
                <a:ea typeface="Lato"/>
                <a:cs typeface="Lato"/>
                <a:sym typeface="Lato"/>
              </a:rPr>
              <a:t>surance</a:t>
            </a:r>
            <a:endParaRPr sz="1600">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t/>
            </a:r>
            <a:endParaRPr sz="800">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rPr lang="en-GB" sz="1600">
                <a:latin typeface="Lato"/>
                <a:ea typeface="Lato"/>
                <a:cs typeface="Lato"/>
                <a:sym typeface="Lato"/>
              </a:rPr>
              <a:t>Claim </a:t>
            </a:r>
            <a:endParaRPr sz="1600">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t/>
            </a:r>
            <a:endParaRPr sz="800">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rPr lang="en-GB" sz="1600">
                <a:latin typeface="Lato"/>
                <a:ea typeface="Lato"/>
                <a:cs typeface="Lato"/>
                <a:sym typeface="Lato"/>
              </a:rPr>
              <a:t>Policy </a:t>
            </a:r>
            <a:endParaRPr sz="1600">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t/>
            </a:r>
            <a:endParaRPr sz="800">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rPr lang="en-GB" sz="1600">
                <a:latin typeface="Lato"/>
                <a:ea typeface="Lato"/>
                <a:cs typeface="Lato"/>
                <a:sym typeface="Lato"/>
              </a:rPr>
              <a:t>Excess </a:t>
            </a:r>
            <a:endParaRPr sz="1600">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t/>
            </a:r>
            <a:endParaRPr sz="800">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rPr lang="en-GB" sz="1600">
                <a:latin typeface="Lato"/>
                <a:ea typeface="Lato"/>
                <a:cs typeface="Lato"/>
                <a:sym typeface="Lato"/>
              </a:rPr>
              <a:t>Premium </a:t>
            </a:r>
            <a:endParaRPr b="0" i="0" sz="1600" u="none" cap="none" strike="noStrike">
              <a:solidFill>
                <a:srgbClr val="000000"/>
              </a:solidFill>
              <a:latin typeface="Lato"/>
              <a:ea typeface="Lato"/>
              <a:cs typeface="Lato"/>
              <a:sym typeface="Lato"/>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g1bec17b0239_0_14"/>
          <p:cNvSpPr txBox="1"/>
          <p:nvPr>
            <p:ph idx="1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000"/>
              <a:buNone/>
            </a:pPr>
            <a:r>
              <a:rPr lang="en-GB">
                <a:latin typeface="Lato"/>
                <a:ea typeface="Lato"/>
                <a:cs typeface="Lato"/>
                <a:sym typeface="Lato"/>
              </a:rPr>
              <a:t>7</a:t>
            </a:r>
            <a:endParaRPr>
              <a:latin typeface="Lato"/>
              <a:ea typeface="Lato"/>
              <a:cs typeface="Lato"/>
              <a:sym typeface="Lato"/>
            </a:endParaRPr>
          </a:p>
        </p:txBody>
      </p:sp>
      <p:sp>
        <p:nvSpPr>
          <p:cNvPr id="187" name="Google Shape;187;g1bec17b0239_0_14"/>
          <p:cNvSpPr txBox="1"/>
          <p:nvPr>
            <p:ph type="ctrTitle"/>
          </p:nvPr>
        </p:nvSpPr>
        <p:spPr>
          <a:xfrm>
            <a:off x="379375" y="253750"/>
            <a:ext cx="57021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t/>
            </a:r>
            <a:endParaRPr b="1" i="0" sz="32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rPr b="1" lang="en-GB" sz="2900">
                <a:solidFill>
                  <a:schemeClr val="accent2"/>
                </a:solidFill>
                <a:latin typeface="Lato"/>
                <a:ea typeface="Lato"/>
                <a:cs typeface="Lato"/>
                <a:sym typeface="Lato"/>
              </a:rPr>
              <a:t>Risk readiness</a:t>
            </a:r>
            <a:endParaRPr b="1" i="0" sz="29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t/>
            </a:r>
            <a:endParaRPr b="1" i="0" sz="2900" u="none" cap="none" strike="noStrike">
              <a:solidFill>
                <a:schemeClr val="accent2"/>
              </a:solidFill>
              <a:latin typeface="Lato"/>
              <a:ea typeface="Lato"/>
              <a:cs typeface="Lato"/>
              <a:sym typeface="Lato"/>
            </a:endParaRPr>
          </a:p>
        </p:txBody>
      </p:sp>
      <p:sp>
        <p:nvSpPr>
          <p:cNvPr id="188" name="Google Shape;188;g1bec17b0239_0_14"/>
          <p:cNvSpPr txBox="1"/>
          <p:nvPr/>
        </p:nvSpPr>
        <p:spPr>
          <a:xfrm>
            <a:off x="499555" y="1304231"/>
            <a:ext cx="5289600" cy="6333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3600"/>
              <a:buFont typeface="Arial"/>
              <a:buNone/>
            </a:pPr>
            <a:r>
              <a:t/>
            </a:r>
            <a:endParaRPr b="1" i="0" sz="2200" u="none" cap="none" strike="noStrike">
              <a:solidFill>
                <a:srgbClr val="FF8022"/>
              </a:solidFill>
              <a:latin typeface="Lato Black"/>
              <a:ea typeface="Lato Black"/>
              <a:cs typeface="Lato Black"/>
              <a:sym typeface="Lato Black"/>
            </a:endParaRPr>
          </a:p>
        </p:txBody>
      </p:sp>
      <p:sp>
        <p:nvSpPr>
          <p:cNvPr id="189" name="Google Shape;189;g1bec17b0239_0_14"/>
          <p:cNvSpPr txBox="1"/>
          <p:nvPr/>
        </p:nvSpPr>
        <p:spPr>
          <a:xfrm>
            <a:off x="422225" y="1149175"/>
            <a:ext cx="8397900" cy="35841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1000"/>
              </a:spcBef>
              <a:spcAft>
                <a:spcPts val="0"/>
              </a:spcAft>
              <a:buClr>
                <a:srgbClr val="000000"/>
              </a:buClr>
              <a:buSzPts val="2000"/>
              <a:buFont typeface="Arial"/>
              <a:buNone/>
            </a:pPr>
            <a:r>
              <a:t/>
            </a:r>
            <a:endParaRPr>
              <a:solidFill>
                <a:schemeClr val="dk1"/>
              </a:solidFill>
              <a:latin typeface="Lato"/>
              <a:ea typeface="Lato"/>
              <a:cs typeface="Lato"/>
              <a:sym typeface="Lato"/>
            </a:endParaRPr>
          </a:p>
          <a:p>
            <a:pPr indent="-387350" lvl="0" marL="457200" marR="0" rtl="0" algn="l">
              <a:lnSpc>
                <a:spcPct val="100000"/>
              </a:lnSpc>
              <a:spcBef>
                <a:spcPts val="0"/>
              </a:spcBef>
              <a:spcAft>
                <a:spcPts val="0"/>
              </a:spcAft>
              <a:buClr>
                <a:schemeClr val="accent2"/>
              </a:buClr>
              <a:buSzPts val="2500"/>
              <a:buFont typeface="Lato"/>
              <a:buChar char="★"/>
            </a:pPr>
            <a:r>
              <a:rPr lang="en-GB" sz="2000">
                <a:latin typeface="Lato"/>
                <a:ea typeface="Lato"/>
                <a:cs typeface="Lato"/>
                <a:sym typeface="Lato"/>
              </a:rPr>
              <a:t>Risk involves thinking about what </a:t>
            </a:r>
            <a:r>
              <a:rPr b="1" lang="en-GB" sz="2000">
                <a:solidFill>
                  <a:schemeClr val="accent2"/>
                </a:solidFill>
                <a:latin typeface="Lato"/>
                <a:ea typeface="Lato"/>
                <a:cs typeface="Lato"/>
                <a:sym typeface="Lato"/>
              </a:rPr>
              <a:t>might happen</a:t>
            </a:r>
            <a:r>
              <a:rPr lang="en-GB" sz="2000">
                <a:latin typeface="Lato"/>
                <a:ea typeface="Lato"/>
                <a:cs typeface="Lato"/>
                <a:sym typeface="Lato"/>
              </a:rPr>
              <a:t>, not what will happen. </a:t>
            </a:r>
            <a:endParaRPr sz="2000">
              <a:latin typeface="Lato"/>
              <a:ea typeface="Lato"/>
              <a:cs typeface="Lato"/>
              <a:sym typeface="Lato"/>
            </a:endParaRPr>
          </a:p>
          <a:p>
            <a:pPr indent="-342900" lvl="1" marL="914400" marR="0" rtl="0" algn="l">
              <a:lnSpc>
                <a:spcPct val="100000"/>
              </a:lnSpc>
              <a:spcBef>
                <a:spcPts val="0"/>
              </a:spcBef>
              <a:spcAft>
                <a:spcPts val="0"/>
              </a:spcAft>
              <a:buSzPts val="1800"/>
              <a:buChar char="○"/>
            </a:pPr>
            <a:r>
              <a:rPr lang="en-GB" sz="1800">
                <a:latin typeface="Lato"/>
                <a:ea typeface="Lato"/>
                <a:cs typeface="Lato"/>
                <a:sym typeface="Lato"/>
              </a:rPr>
              <a:t>It involves thinking about </a:t>
            </a:r>
            <a:r>
              <a:rPr b="1" lang="en-GB" sz="1800">
                <a:solidFill>
                  <a:schemeClr val="accent1"/>
                </a:solidFill>
                <a:latin typeface="Lato"/>
                <a:ea typeface="Lato"/>
                <a:cs typeface="Lato"/>
                <a:sym typeface="Lato"/>
              </a:rPr>
              <a:t>chance</a:t>
            </a:r>
            <a:r>
              <a:rPr lang="en-GB" sz="1800">
                <a:latin typeface="Lato"/>
                <a:ea typeface="Lato"/>
                <a:cs typeface="Lato"/>
                <a:sym typeface="Lato"/>
              </a:rPr>
              <a:t> or </a:t>
            </a:r>
            <a:r>
              <a:rPr b="1" lang="en-GB" sz="1800">
                <a:solidFill>
                  <a:schemeClr val="accent1"/>
                </a:solidFill>
                <a:latin typeface="Lato"/>
                <a:ea typeface="Lato"/>
                <a:cs typeface="Lato"/>
                <a:sym typeface="Lato"/>
              </a:rPr>
              <a:t>uncertainty.</a:t>
            </a:r>
            <a:endParaRPr b="1" sz="1800">
              <a:solidFill>
                <a:schemeClr val="accent1"/>
              </a:solidFill>
              <a:latin typeface="Lato"/>
              <a:ea typeface="Lato"/>
              <a:cs typeface="Lato"/>
              <a:sym typeface="Lato"/>
            </a:endParaRPr>
          </a:p>
          <a:p>
            <a:pPr indent="0" lvl="0" marL="914400" marR="0" rtl="0" algn="l">
              <a:lnSpc>
                <a:spcPct val="100000"/>
              </a:lnSpc>
              <a:spcBef>
                <a:spcPts val="1000"/>
              </a:spcBef>
              <a:spcAft>
                <a:spcPts val="0"/>
              </a:spcAft>
              <a:buNone/>
            </a:pPr>
            <a:r>
              <a:t/>
            </a:r>
            <a:endParaRPr b="1" sz="1700">
              <a:solidFill>
                <a:schemeClr val="accent1"/>
              </a:solidFill>
              <a:latin typeface="Lato"/>
              <a:ea typeface="Lato"/>
              <a:cs typeface="Lato"/>
              <a:sym typeface="Lato"/>
            </a:endParaRPr>
          </a:p>
          <a:p>
            <a:pPr indent="-387350" lvl="0" marL="457200" marR="0" rtl="0" algn="l">
              <a:lnSpc>
                <a:spcPct val="100000"/>
              </a:lnSpc>
              <a:spcBef>
                <a:spcPts val="0"/>
              </a:spcBef>
              <a:spcAft>
                <a:spcPts val="0"/>
              </a:spcAft>
              <a:buClr>
                <a:schemeClr val="accent2"/>
              </a:buClr>
              <a:buSzPts val="2500"/>
              <a:buFont typeface="Lato"/>
              <a:buChar char="★"/>
            </a:pPr>
            <a:r>
              <a:rPr lang="en-GB" sz="2000">
                <a:latin typeface="Lato"/>
                <a:ea typeface="Lato"/>
                <a:cs typeface="Lato"/>
                <a:sym typeface="Lato"/>
              </a:rPr>
              <a:t>Everyone has their own view of risk shaped by their </a:t>
            </a:r>
            <a:r>
              <a:rPr b="1" lang="en-GB" sz="2000">
                <a:solidFill>
                  <a:schemeClr val="accent2"/>
                </a:solidFill>
                <a:latin typeface="Lato"/>
                <a:ea typeface="Lato"/>
                <a:cs typeface="Lato"/>
                <a:sym typeface="Lato"/>
              </a:rPr>
              <a:t>circumstances, experiences and personality. </a:t>
            </a:r>
            <a:endParaRPr b="1" sz="2000">
              <a:solidFill>
                <a:schemeClr val="accent2"/>
              </a:solidFill>
              <a:latin typeface="Lato"/>
              <a:ea typeface="Lato"/>
              <a:cs typeface="Lato"/>
              <a:sym typeface="Lato"/>
            </a:endParaRPr>
          </a:p>
          <a:p>
            <a:pPr indent="-342900" lvl="1" marL="914400" rtl="0" algn="l">
              <a:spcBef>
                <a:spcPts val="0"/>
              </a:spcBef>
              <a:spcAft>
                <a:spcPts val="0"/>
              </a:spcAft>
              <a:buSzPts val="1800"/>
              <a:buFont typeface="Lato"/>
              <a:buChar char="○"/>
            </a:pPr>
            <a:r>
              <a:rPr lang="en-GB" sz="1800">
                <a:latin typeface="Lato"/>
                <a:ea typeface="Lato"/>
                <a:cs typeface="Lato"/>
                <a:sym typeface="Lato"/>
              </a:rPr>
              <a:t>Some people are more </a:t>
            </a:r>
            <a:r>
              <a:rPr b="1" lang="en-GB" sz="1800">
                <a:solidFill>
                  <a:schemeClr val="accent1"/>
                </a:solidFill>
                <a:latin typeface="Lato"/>
                <a:ea typeface="Lato"/>
                <a:cs typeface="Lato"/>
                <a:sym typeface="Lato"/>
              </a:rPr>
              <a:t>risk-averse</a:t>
            </a:r>
            <a:r>
              <a:rPr lang="en-GB" sz="1800">
                <a:solidFill>
                  <a:schemeClr val="accent1"/>
                </a:solidFill>
                <a:latin typeface="Lato"/>
                <a:ea typeface="Lato"/>
                <a:cs typeface="Lato"/>
                <a:sym typeface="Lato"/>
              </a:rPr>
              <a:t> </a:t>
            </a:r>
            <a:r>
              <a:rPr lang="en-GB" sz="1800">
                <a:latin typeface="Lato"/>
                <a:ea typeface="Lato"/>
                <a:cs typeface="Lato"/>
                <a:sym typeface="Lato"/>
              </a:rPr>
              <a:t>and some are more </a:t>
            </a:r>
            <a:r>
              <a:rPr b="1" lang="en-GB" sz="1800">
                <a:solidFill>
                  <a:schemeClr val="accent1"/>
                </a:solidFill>
                <a:latin typeface="Lato"/>
                <a:ea typeface="Lato"/>
                <a:cs typeface="Lato"/>
                <a:sym typeface="Lato"/>
              </a:rPr>
              <a:t>risk taking. </a:t>
            </a:r>
            <a:endParaRPr b="1" sz="1800">
              <a:solidFill>
                <a:schemeClr val="accent1"/>
              </a:solidFill>
              <a:latin typeface="Lato"/>
              <a:ea typeface="Lato"/>
              <a:cs typeface="Lato"/>
              <a:sym typeface="Lato"/>
            </a:endParaRPr>
          </a:p>
          <a:p>
            <a:pPr indent="0" lvl="0" marL="914400" rtl="0" algn="l">
              <a:spcBef>
                <a:spcPts val="0"/>
              </a:spcBef>
              <a:spcAft>
                <a:spcPts val="0"/>
              </a:spcAft>
              <a:buNone/>
            </a:pPr>
            <a:r>
              <a:t/>
            </a:r>
            <a:endParaRPr b="1" sz="1700">
              <a:solidFill>
                <a:schemeClr val="accent1"/>
              </a:solidFill>
              <a:latin typeface="Lato"/>
              <a:ea typeface="Lato"/>
              <a:cs typeface="Lato"/>
              <a:sym typeface="Lato"/>
            </a:endParaRPr>
          </a:p>
          <a:p>
            <a:pPr indent="-387350" lvl="0" marL="457200" marR="0" rtl="0" algn="l">
              <a:lnSpc>
                <a:spcPct val="100000"/>
              </a:lnSpc>
              <a:spcBef>
                <a:spcPts val="0"/>
              </a:spcBef>
              <a:spcAft>
                <a:spcPts val="0"/>
              </a:spcAft>
              <a:buClr>
                <a:schemeClr val="accent2"/>
              </a:buClr>
              <a:buSzPts val="2500"/>
              <a:buFont typeface="Lato"/>
              <a:buChar char="★"/>
            </a:pPr>
            <a:r>
              <a:rPr lang="en-GB" sz="2000">
                <a:latin typeface="Lato"/>
                <a:ea typeface="Lato"/>
                <a:cs typeface="Lato"/>
                <a:sym typeface="Lato"/>
              </a:rPr>
              <a:t>There are a variety of actions that can be taken to </a:t>
            </a:r>
            <a:r>
              <a:rPr b="1" lang="en-GB" sz="2000">
                <a:solidFill>
                  <a:schemeClr val="accent2"/>
                </a:solidFill>
                <a:latin typeface="Lato"/>
                <a:ea typeface="Lato"/>
                <a:cs typeface="Lato"/>
                <a:sym typeface="Lato"/>
              </a:rPr>
              <a:t>mitigate risk </a:t>
            </a:r>
            <a:r>
              <a:rPr lang="en-GB" sz="2000">
                <a:latin typeface="Lato"/>
                <a:ea typeface="Lato"/>
                <a:cs typeface="Lato"/>
                <a:sym typeface="Lato"/>
              </a:rPr>
              <a:t>and it’s important to think about the consequences of any decisions. </a:t>
            </a:r>
            <a:endParaRPr sz="2000">
              <a:latin typeface="Lato"/>
              <a:ea typeface="Lato"/>
              <a:cs typeface="Lato"/>
              <a:sym typeface="Lato"/>
            </a:endParaRPr>
          </a:p>
          <a:p>
            <a:pPr indent="-342900" lvl="1" marL="914400" marR="0" rtl="0" algn="l">
              <a:lnSpc>
                <a:spcPct val="100000"/>
              </a:lnSpc>
              <a:spcBef>
                <a:spcPts val="0"/>
              </a:spcBef>
              <a:spcAft>
                <a:spcPts val="0"/>
              </a:spcAft>
              <a:buSzPts val="1800"/>
              <a:buFont typeface="Lato"/>
              <a:buChar char="○"/>
            </a:pPr>
            <a:r>
              <a:rPr lang="en-GB" sz="1800">
                <a:latin typeface="Lato"/>
                <a:ea typeface="Lato"/>
                <a:cs typeface="Lato"/>
                <a:sym typeface="Lato"/>
              </a:rPr>
              <a:t>One way to mitigate financial risk is to </a:t>
            </a:r>
            <a:r>
              <a:rPr b="1" lang="en-GB" sz="1800">
                <a:solidFill>
                  <a:schemeClr val="accent1"/>
                </a:solidFill>
                <a:latin typeface="Lato"/>
                <a:ea typeface="Lato"/>
                <a:cs typeface="Lato"/>
                <a:sym typeface="Lato"/>
              </a:rPr>
              <a:t>buy insurance.</a:t>
            </a:r>
            <a:endParaRPr b="1" sz="1800">
              <a:solidFill>
                <a:schemeClr val="accent1"/>
              </a:solidFill>
              <a:latin typeface="Lato"/>
              <a:ea typeface="Lato"/>
              <a:cs typeface="Lato"/>
              <a:sym typeface="Lato"/>
            </a:endParaRPr>
          </a:p>
          <a:p>
            <a:pPr indent="0" lvl="0" marL="0" marR="0" rtl="0" algn="l">
              <a:lnSpc>
                <a:spcPct val="100000"/>
              </a:lnSpc>
              <a:spcBef>
                <a:spcPts val="1000"/>
              </a:spcBef>
              <a:spcAft>
                <a:spcPts val="0"/>
              </a:spcAft>
              <a:buNone/>
            </a:pPr>
            <a:r>
              <a:t/>
            </a:r>
            <a:endParaRPr/>
          </a:p>
          <a:p>
            <a:pPr indent="0" lvl="0" marL="0" marR="0" rtl="0" algn="l">
              <a:lnSpc>
                <a:spcPct val="100000"/>
              </a:lnSpc>
              <a:spcBef>
                <a:spcPts val="1000"/>
              </a:spcBef>
              <a:spcAft>
                <a:spcPts val="0"/>
              </a:spcAft>
              <a:buNone/>
            </a:pPr>
            <a:r>
              <a:t/>
            </a:r>
            <a:endParaRPr/>
          </a:p>
          <a:p>
            <a:pPr indent="0" lvl="0" marL="0" rtl="0" algn="l">
              <a:lnSpc>
                <a:spcPct val="115000"/>
              </a:lnSpc>
              <a:spcBef>
                <a:spcPts val="1000"/>
              </a:spcBef>
              <a:spcAft>
                <a:spcPts val="0"/>
              </a:spcAft>
              <a:buNone/>
            </a:pPr>
            <a:r>
              <a:rPr lang="en-GB"/>
              <a:t>						 					</a:t>
            </a:r>
            <a:endParaRPr/>
          </a:p>
          <a:p>
            <a:pPr indent="0" lvl="0" marL="0" marR="0" rtl="0" algn="l">
              <a:lnSpc>
                <a:spcPct val="100000"/>
              </a:lnSpc>
              <a:spcBef>
                <a:spcPts val="1000"/>
              </a:spcBef>
              <a:spcAft>
                <a:spcPts val="0"/>
              </a:spcAft>
              <a:buNone/>
            </a:pPr>
            <a:r>
              <a:rPr lang="en-GB"/>
              <a:t>				</a:t>
            </a:r>
            <a:endParaRPr/>
          </a:p>
          <a:p>
            <a:pPr indent="0" lvl="0" marL="0" marR="0" rtl="0" algn="l">
              <a:lnSpc>
                <a:spcPct val="100000"/>
              </a:lnSpc>
              <a:spcBef>
                <a:spcPts val="1000"/>
              </a:spcBef>
              <a:spcAft>
                <a:spcPts val="0"/>
              </a:spcAft>
              <a:buNone/>
            </a:pPr>
            <a:r>
              <a:rPr lang="en-GB"/>
              <a:t>			</a:t>
            </a:r>
            <a:endParaRPr/>
          </a:p>
          <a:p>
            <a:pPr indent="0" lvl="0" marL="0" marR="0" rtl="0" algn="l">
              <a:lnSpc>
                <a:spcPct val="100000"/>
              </a:lnSpc>
              <a:spcBef>
                <a:spcPts val="1000"/>
              </a:spcBef>
              <a:spcAft>
                <a:spcPts val="0"/>
              </a:spcAft>
              <a:buNone/>
            </a:pPr>
            <a:r>
              <a:rPr lang="en-GB"/>
              <a:t>		</a:t>
            </a:r>
            <a:endParaRPr/>
          </a:p>
          <a:p>
            <a:pPr indent="0" lvl="0" marL="0" marR="0" rtl="0" algn="l">
              <a:lnSpc>
                <a:spcPct val="100000"/>
              </a:lnSpc>
              <a:spcBef>
                <a:spcPts val="1000"/>
              </a:spcBef>
              <a:spcAft>
                <a:spcPts val="0"/>
              </a:spcAft>
              <a:buClr>
                <a:srgbClr val="000000"/>
              </a:buClr>
              <a:buSzPts val="2000"/>
              <a:buFont typeface="Arial"/>
              <a:buNone/>
            </a:pPr>
            <a:r>
              <a:rPr lang="en-GB">
                <a:solidFill>
                  <a:schemeClr val="dk1"/>
                </a:solidFill>
                <a:latin typeface="Lato"/>
                <a:ea typeface="Lato"/>
                <a:cs typeface="Lato"/>
                <a:sym typeface="Lato"/>
              </a:rPr>
              <a:t> </a:t>
            </a:r>
            <a:endParaRPr b="1">
              <a:solidFill>
                <a:schemeClr val="dk1"/>
              </a:solidFill>
            </a:endParaRPr>
          </a:p>
          <a:p>
            <a:pPr indent="0" lvl="0" marL="0" marR="0" rtl="0" algn="l">
              <a:lnSpc>
                <a:spcPct val="100000"/>
              </a:lnSpc>
              <a:spcBef>
                <a:spcPts val="1000"/>
              </a:spcBef>
              <a:spcAft>
                <a:spcPts val="0"/>
              </a:spcAft>
              <a:buClr>
                <a:srgbClr val="000000"/>
              </a:buClr>
              <a:buSzPts val="2000"/>
              <a:buFont typeface="Arial"/>
              <a:buNone/>
            </a:pPr>
            <a:r>
              <a:t/>
            </a:r>
            <a:endParaRPr>
              <a:solidFill>
                <a:schemeClr val="dk1"/>
              </a:solidFill>
              <a:latin typeface="Lato"/>
              <a:ea typeface="Lato"/>
              <a:cs typeface="Lato"/>
              <a:sym typeface="Lato"/>
            </a:endParaRPr>
          </a:p>
          <a:p>
            <a:pPr indent="0" lvl="0" marL="0" marR="0" rtl="0" algn="l">
              <a:lnSpc>
                <a:spcPct val="100000"/>
              </a:lnSpc>
              <a:spcBef>
                <a:spcPts val="1000"/>
              </a:spcBef>
              <a:spcAft>
                <a:spcPts val="0"/>
              </a:spcAft>
              <a:buClr>
                <a:srgbClr val="000000"/>
              </a:buClr>
              <a:buSzPts val="2000"/>
              <a:buFont typeface="Arial"/>
              <a:buNone/>
            </a:pPr>
            <a:r>
              <a:t/>
            </a:r>
            <a:endParaRPr b="0" i="0" u="none" cap="none" strike="noStrike">
              <a:solidFill>
                <a:schemeClr val="dk1"/>
              </a:solidFill>
              <a:latin typeface="Lato"/>
              <a:ea typeface="Lato"/>
              <a:cs typeface="Lato"/>
              <a:sym typeface="Lato"/>
            </a:endParaRPr>
          </a:p>
          <a:p>
            <a:pPr indent="0" lvl="0" marL="457200" marR="0" rtl="0" algn="l">
              <a:lnSpc>
                <a:spcPct val="100000"/>
              </a:lnSpc>
              <a:spcBef>
                <a:spcPts val="1000"/>
              </a:spcBef>
              <a:spcAft>
                <a:spcPts val="0"/>
              </a:spcAft>
              <a:buClr>
                <a:srgbClr val="000000"/>
              </a:buClr>
              <a:buSzPts val="2000"/>
              <a:buFont typeface="Arial"/>
              <a:buNone/>
            </a:pPr>
            <a:r>
              <a:t/>
            </a:r>
            <a:endParaRPr b="0" i="0" u="none" cap="none" strike="noStrike">
              <a:solidFill>
                <a:schemeClr val="dk1"/>
              </a:solidFill>
              <a:latin typeface="Lato"/>
              <a:ea typeface="Lato"/>
              <a:cs typeface="Lato"/>
              <a:sym typeface="Lato"/>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g2023e313b6e_0_0"/>
          <p:cNvSpPr txBox="1"/>
          <p:nvPr>
            <p:ph idx="12" type="sldNum"/>
          </p:nvPr>
        </p:nvSpPr>
        <p:spPr>
          <a:xfrm>
            <a:off x="8595309" y="3039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r>
              <a:rPr lang="en-GB">
                <a:latin typeface="Lato"/>
                <a:ea typeface="Lato"/>
                <a:cs typeface="Lato"/>
                <a:sym typeface="Lato"/>
              </a:rPr>
              <a:t>8</a:t>
            </a:r>
            <a:endParaRPr>
              <a:latin typeface="Lato"/>
              <a:ea typeface="Lato"/>
              <a:cs typeface="Lato"/>
              <a:sym typeface="Lato"/>
            </a:endParaRPr>
          </a:p>
        </p:txBody>
      </p:sp>
      <p:sp>
        <p:nvSpPr>
          <p:cNvPr id="195" name="Google Shape;195;g2023e313b6e_0_0"/>
          <p:cNvSpPr txBox="1"/>
          <p:nvPr>
            <p:ph type="ctrTitle"/>
          </p:nvPr>
        </p:nvSpPr>
        <p:spPr>
          <a:xfrm>
            <a:off x="379375" y="253750"/>
            <a:ext cx="57021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t/>
            </a:r>
            <a:endParaRPr b="1" i="0" sz="32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rPr b="1" lang="en-GB" sz="2900">
                <a:solidFill>
                  <a:schemeClr val="accent2"/>
                </a:solidFill>
                <a:latin typeface="Lato"/>
                <a:ea typeface="Lato"/>
                <a:cs typeface="Lato"/>
                <a:sym typeface="Lato"/>
              </a:rPr>
              <a:t>Insurance</a:t>
            </a:r>
            <a:endParaRPr b="0" i="0" sz="29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t/>
            </a:r>
            <a:endParaRPr b="1" i="0" sz="3200" u="none" cap="none" strike="noStrike">
              <a:solidFill>
                <a:schemeClr val="accent2"/>
              </a:solidFill>
              <a:latin typeface="Lato"/>
              <a:ea typeface="Lato"/>
              <a:cs typeface="Lato"/>
              <a:sym typeface="Lato"/>
            </a:endParaRPr>
          </a:p>
        </p:txBody>
      </p:sp>
      <p:sp>
        <p:nvSpPr>
          <p:cNvPr id="196" name="Google Shape;196;g2023e313b6e_0_0"/>
          <p:cNvSpPr txBox="1"/>
          <p:nvPr/>
        </p:nvSpPr>
        <p:spPr>
          <a:xfrm>
            <a:off x="205900" y="964075"/>
            <a:ext cx="6633000" cy="3879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2000">
                <a:solidFill>
                  <a:schemeClr val="accent2"/>
                </a:solidFill>
                <a:highlight>
                  <a:srgbClr val="FFFFFF"/>
                </a:highlight>
                <a:latin typeface="Lato"/>
                <a:ea typeface="Lato"/>
                <a:cs typeface="Lato"/>
                <a:sym typeface="Lato"/>
              </a:rPr>
              <a:t>Insurance</a:t>
            </a:r>
            <a:r>
              <a:rPr lang="en-GB" sz="2000">
                <a:solidFill>
                  <a:schemeClr val="accent2"/>
                </a:solidFill>
                <a:highlight>
                  <a:srgbClr val="FFFFFF"/>
                </a:highlight>
                <a:latin typeface="Lato"/>
                <a:ea typeface="Lato"/>
                <a:cs typeface="Lato"/>
                <a:sym typeface="Lato"/>
              </a:rPr>
              <a:t> </a:t>
            </a:r>
            <a:r>
              <a:rPr lang="en-GB" sz="2000">
                <a:highlight>
                  <a:srgbClr val="FFFFFF"/>
                </a:highlight>
                <a:latin typeface="Lato"/>
                <a:ea typeface="Lato"/>
                <a:cs typeface="Lato"/>
                <a:sym typeface="Lato"/>
              </a:rPr>
              <a:t>involves paying</a:t>
            </a:r>
            <a:r>
              <a:rPr lang="en-GB" sz="2000">
                <a:highlight>
                  <a:srgbClr val="FFFFFF"/>
                </a:highlight>
                <a:latin typeface="Lato"/>
                <a:ea typeface="Lato"/>
                <a:cs typeface="Lato"/>
                <a:sym typeface="Lato"/>
              </a:rPr>
              <a:t> some money (known as a </a:t>
            </a:r>
            <a:r>
              <a:rPr b="1" lang="en-GB" sz="2000">
                <a:solidFill>
                  <a:schemeClr val="accent1"/>
                </a:solidFill>
                <a:highlight>
                  <a:srgbClr val="FFFFFF"/>
                </a:highlight>
                <a:latin typeface="Lato"/>
                <a:ea typeface="Lato"/>
                <a:cs typeface="Lato"/>
                <a:sym typeface="Lato"/>
              </a:rPr>
              <a:t>premium</a:t>
            </a:r>
            <a:r>
              <a:rPr lang="en-GB" sz="2000">
                <a:highlight>
                  <a:srgbClr val="FFFFFF"/>
                </a:highlight>
                <a:latin typeface="Lato"/>
                <a:ea typeface="Lato"/>
                <a:cs typeface="Lato"/>
                <a:sym typeface="Lato"/>
              </a:rPr>
              <a:t>) to an insurance company in return for a promise that the insurance company will pay a larger sum of money if a certain bad event happens*. This promise is a legal contract known as a </a:t>
            </a:r>
            <a:r>
              <a:rPr b="1" lang="en-GB" sz="2000">
                <a:solidFill>
                  <a:schemeClr val="accent1"/>
                </a:solidFill>
                <a:highlight>
                  <a:srgbClr val="FFFFFF"/>
                </a:highlight>
                <a:latin typeface="Lato"/>
                <a:ea typeface="Lato"/>
                <a:cs typeface="Lato"/>
                <a:sym typeface="Lato"/>
              </a:rPr>
              <a:t>policy</a:t>
            </a:r>
            <a:r>
              <a:rPr lang="en-GB" sz="2000">
                <a:highlight>
                  <a:srgbClr val="FFFFFF"/>
                </a:highlight>
                <a:latin typeface="Lato"/>
                <a:ea typeface="Lato"/>
                <a:cs typeface="Lato"/>
                <a:sym typeface="Lato"/>
              </a:rPr>
              <a:t>. </a:t>
            </a:r>
            <a:endParaRPr sz="2000">
              <a:highlight>
                <a:srgbClr val="FFFFFF"/>
              </a:highlight>
              <a:latin typeface="Lato"/>
              <a:ea typeface="Lato"/>
              <a:cs typeface="Lato"/>
              <a:sym typeface="Lato"/>
            </a:endParaRPr>
          </a:p>
          <a:p>
            <a:pPr indent="0" lvl="0" marL="0" rtl="0" algn="l">
              <a:spcBef>
                <a:spcPts val="0"/>
              </a:spcBef>
              <a:spcAft>
                <a:spcPts val="0"/>
              </a:spcAft>
              <a:buNone/>
            </a:pPr>
            <a:r>
              <a:t/>
            </a:r>
            <a:endParaRPr sz="2000">
              <a:highlight>
                <a:srgbClr val="FFFFFF"/>
              </a:highlight>
              <a:latin typeface="Lato"/>
              <a:ea typeface="Lato"/>
              <a:cs typeface="Lato"/>
              <a:sym typeface="Lato"/>
            </a:endParaRPr>
          </a:p>
          <a:p>
            <a:pPr indent="0" lvl="0" marL="0" rtl="0" algn="l">
              <a:spcBef>
                <a:spcPts val="0"/>
              </a:spcBef>
              <a:spcAft>
                <a:spcPts val="0"/>
              </a:spcAft>
              <a:buNone/>
            </a:pPr>
            <a:r>
              <a:rPr b="1" lang="en-GB" sz="2000">
                <a:highlight>
                  <a:srgbClr val="FFFFFF"/>
                </a:highlight>
                <a:latin typeface="Lato"/>
                <a:ea typeface="Lato"/>
                <a:cs typeface="Lato"/>
                <a:sym typeface="Lato"/>
              </a:rPr>
              <a:t>Example car insurance: </a:t>
            </a:r>
            <a:r>
              <a:rPr lang="en-GB" sz="2000">
                <a:highlight>
                  <a:srgbClr val="FFFFFF"/>
                </a:highlight>
                <a:latin typeface="Lato"/>
                <a:ea typeface="Lato"/>
                <a:cs typeface="Lato"/>
                <a:sym typeface="Lato"/>
              </a:rPr>
              <a:t>if a car crash happens (and the person involved had been paying car insurance premiums) they would then make a </a:t>
            </a:r>
            <a:r>
              <a:rPr b="1" lang="en-GB" sz="2000">
                <a:solidFill>
                  <a:schemeClr val="accent1"/>
                </a:solidFill>
                <a:highlight>
                  <a:srgbClr val="FFFFFF"/>
                </a:highlight>
                <a:latin typeface="Lato"/>
                <a:ea typeface="Lato"/>
                <a:cs typeface="Lato"/>
                <a:sym typeface="Lato"/>
              </a:rPr>
              <a:t>claim</a:t>
            </a:r>
            <a:r>
              <a:rPr lang="en-GB" sz="2000">
                <a:highlight>
                  <a:srgbClr val="FFFFFF"/>
                </a:highlight>
                <a:latin typeface="Lato"/>
                <a:ea typeface="Lato"/>
                <a:cs typeface="Lato"/>
                <a:sym typeface="Lato"/>
              </a:rPr>
              <a:t> for this larger sum of money. The</a:t>
            </a:r>
            <a:r>
              <a:rPr lang="en-GB" sz="2000">
                <a:solidFill>
                  <a:schemeClr val="dk2"/>
                </a:solidFill>
                <a:highlight>
                  <a:srgbClr val="FFFFFF"/>
                </a:highlight>
                <a:latin typeface="Lato"/>
                <a:ea typeface="Lato"/>
                <a:cs typeface="Lato"/>
                <a:sym typeface="Lato"/>
              </a:rPr>
              <a:t> insurer will then </a:t>
            </a:r>
            <a:r>
              <a:rPr lang="en-GB" sz="2000">
                <a:highlight>
                  <a:srgbClr val="FFFFFF"/>
                </a:highlight>
                <a:latin typeface="Lato"/>
                <a:ea typeface="Lato"/>
                <a:cs typeface="Lato"/>
                <a:sym typeface="Lato"/>
              </a:rPr>
              <a:t>give the car owner money to repair the car </a:t>
            </a:r>
            <a:r>
              <a:rPr i="1" lang="en-GB" sz="2000">
                <a:highlight>
                  <a:srgbClr val="FFFFFF"/>
                </a:highlight>
                <a:latin typeface="Lato"/>
                <a:ea typeface="Lato"/>
                <a:cs typeface="Lato"/>
                <a:sym typeface="Lato"/>
              </a:rPr>
              <a:t>or</a:t>
            </a:r>
            <a:r>
              <a:rPr lang="en-GB" sz="2000">
                <a:highlight>
                  <a:srgbClr val="FFFFFF"/>
                </a:highlight>
                <a:latin typeface="Lato"/>
                <a:ea typeface="Lato"/>
                <a:cs typeface="Lato"/>
                <a:sym typeface="Lato"/>
              </a:rPr>
              <a:t> arrange to repair </a:t>
            </a:r>
            <a:r>
              <a:rPr lang="en-GB" sz="2000">
                <a:highlight>
                  <a:srgbClr val="FFFFFF"/>
                </a:highlight>
                <a:latin typeface="Lato"/>
                <a:ea typeface="Lato"/>
                <a:cs typeface="Lato"/>
                <a:sym typeface="Lato"/>
              </a:rPr>
              <a:t>the</a:t>
            </a:r>
            <a:r>
              <a:rPr lang="en-GB" sz="2000">
                <a:highlight>
                  <a:srgbClr val="FFFFFF"/>
                </a:highlight>
                <a:latin typeface="Lato"/>
                <a:ea typeface="Lato"/>
                <a:cs typeface="Lato"/>
                <a:sym typeface="Lato"/>
              </a:rPr>
              <a:t> car. The amount depends on the </a:t>
            </a:r>
            <a:r>
              <a:rPr b="1" lang="en-GB" sz="2000">
                <a:solidFill>
                  <a:schemeClr val="accent1"/>
                </a:solidFill>
                <a:highlight>
                  <a:srgbClr val="FFFFFF"/>
                </a:highlight>
                <a:latin typeface="Lato"/>
                <a:ea typeface="Lato"/>
                <a:cs typeface="Lato"/>
                <a:sym typeface="Lato"/>
              </a:rPr>
              <a:t>terms and </a:t>
            </a:r>
            <a:r>
              <a:rPr b="1" lang="en-GB" sz="2000">
                <a:solidFill>
                  <a:schemeClr val="accent1"/>
                </a:solidFill>
                <a:highlight>
                  <a:srgbClr val="FFFFFF"/>
                </a:highlight>
                <a:latin typeface="Lato"/>
                <a:ea typeface="Lato"/>
                <a:cs typeface="Lato"/>
                <a:sym typeface="Lato"/>
              </a:rPr>
              <a:t>conditions</a:t>
            </a:r>
            <a:r>
              <a:rPr lang="en-GB" sz="2000">
                <a:highlight>
                  <a:srgbClr val="FFFFFF"/>
                </a:highlight>
                <a:latin typeface="Lato"/>
                <a:ea typeface="Lato"/>
                <a:cs typeface="Lato"/>
                <a:sym typeface="Lato"/>
              </a:rPr>
              <a:t> in the </a:t>
            </a:r>
            <a:r>
              <a:rPr b="1" lang="en-GB" sz="2000">
                <a:solidFill>
                  <a:schemeClr val="accent1"/>
                </a:solidFill>
                <a:highlight>
                  <a:srgbClr val="FFFFFF"/>
                </a:highlight>
                <a:latin typeface="Lato"/>
                <a:ea typeface="Lato"/>
                <a:cs typeface="Lato"/>
                <a:sym typeface="Lato"/>
              </a:rPr>
              <a:t>policy</a:t>
            </a:r>
            <a:r>
              <a:rPr lang="en-GB" sz="2000">
                <a:highlight>
                  <a:srgbClr val="FFFFFF"/>
                </a:highlight>
                <a:latin typeface="Lato"/>
                <a:ea typeface="Lato"/>
                <a:cs typeface="Lato"/>
                <a:sym typeface="Lato"/>
              </a:rPr>
              <a:t>.</a:t>
            </a:r>
            <a:endParaRPr sz="2000">
              <a:latin typeface="Lato"/>
              <a:ea typeface="Lato"/>
              <a:cs typeface="Lato"/>
              <a:sym typeface="Lato"/>
            </a:endParaRPr>
          </a:p>
        </p:txBody>
      </p:sp>
      <p:pic>
        <p:nvPicPr>
          <p:cNvPr id="197" name="Google Shape;197;g2023e313b6e_0_0"/>
          <p:cNvPicPr preferRelativeResize="0"/>
          <p:nvPr/>
        </p:nvPicPr>
        <p:blipFill>
          <a:blip r:embed="rId3">
            <a:alphaModFix/>
          </a:blip>
          <a:stretch>
            <a:fillRect/>
          </a:stretch>
        </p:blipFill>
        <p:spPr>
          <a:xfrm>
            <a:off x="6909600" y="1930701"/>
            <a:ext cx="1905000" cy="1905000"/>
          </a:xfrm>
          <a:prstGeom prst="rect">
            <a:avLst/>
          </a:prstGeom>
          <a:noFill/>
          <a:ln>
            <a:noFill/>
          </a:ln>
        </p:spPr>
      </p:pic>
      <p:sp>
        <p:nvSpPr>
          <p:cNvPr id="198" name="Google Shape;198;g2023e313b6e_0_0"/>
          <p:cNvSpPr txBox="1"/>
          <p:nvPr/>
        </p:nvSpPr>
        <p:spPr>
          <a:xfrm>
            <a:off x="215975" y="4688425"/>
            <a:ext cx="7871400" cy="477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100">
                <a:latin typeface="Lato"/>
                <a:ea typeface="Lato"/>
                <a:cs typeface="Lato"/>
                <a:sym typeface="Lato"/>
              </a:rPr>
              <a:t>*</a:t>
            </a:r>
            <a:r>
              <a:rPr lang="en-GB" sz="800">
                <a:solidFill>
                  <a:srgbClr val="222222"/>
                </a:solidFill>
                <a:highlight>
                  <a:srgbClr val="FFFFFF"/>
                </a:highlight>
                <a:latin typeface="Lato"/>
                <a:ea typeface="Lato"/>
                <a:cs typeface="Lato"/>
                <a:sym typeface="Lato"/>
              </a:rPr>
              <a:t>Not everybody is expected to claim on their policy. Risk is ‘pooled’ meaning somebody’s money is put into a big pool with lots of other people and the people who suffer the unfortunate bad event are covered by insurance, but not everyone does suffer this event and that’s why insurance works for the companies.</a:t>
            </a:r>
            <a:endParaRPr sz="1100">
              <a:latin typeface="Lato"/>
              <a:ea typeface="Lato"/>
              <a:cs typeface="Lato"/>
              <a:sym typeface="Lato"/>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g1879f4e4dde_1_1"/>
          <p:cNvSpPr txBox="1"/>
          <p:nvPr>
            <p:ph idx="1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Clr>
                <a:srgbClr val="000000"/>
              </a:buClr>
              <a:buSzPts val="1000"/>
              <a:buFont typeface="Arial"/>
              <a:buNone/>
            </a:pPr>
            <a:r>
              <a:rPr lang="en-GB">
                <a:latin typeface="Lato"/>
                <a:ea typeface="Lato"/>
                <a:cs typeface="Lato"/>
                <a:sym typeface="Lato"/>
              </a:rPr>
              <a:t>9</a:t>
            </a:r>
            <a:endParaRPr>
              <a:latin typeface="Lato"/>
              <a:ea typeface="Lato"/>
              <a:cs typeface="Lato"/>
              <a:sym typeface="Lato"/>
            </a:endParaRPr>
          </a:p>
        </p:txBody>
      </p:sp>
      <p:sp>
        <p:nvSpPr>
          <p:cNvPr id="204" name="Google Shape;204;g1879f4e4dde_1_1"/>
          <p:cNvSpPr txBox="1"/>
          <p:nvPr>
            <p:ph type="ctrTitle"/>
          </p:nvPr>
        </p:nvSpPr>
        <p:spPr>
          <a:xfrm>
            <a:off x="379375" y="253750"/>
            <a:ext cx="69450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lang="en-GB" sz="2900">
                <a:solidFill>
                  <a:schemeClr val="accent2"/>
                </a:solidFill>
                <a:latin typeface="Lato"/>
                <a:ea typeface="Lato"/>
                <a:cs typeface="Lato"/>
                <a:sym typeface="Lato"/>
              </a:rPr>
              <a:t>Buzzword buster </a:t>
            </a:r>
            <a:endParaRPr b="1" i="0" sz="2900" u="none" cap="none" strike="noStrike">
              <a:solidFill>
                <a:schemeClr val="accent2"/>
              </a:solidFill>
              <a:latin typeface="Lato"/>
              <a:ea typeface="Lato"/>
              <a:cs typeface="Lato"/>
              <a:sym typeface="Lato"/>
            </a:endParaRPr>
          </a:p>
        </p:txBody>
      </p:sp>
      <p:sp>
        <p:nvSpPr>
          <p:cNvPr id="205" name="Google Shape;205;g1879f4e4dde_1_1"/>
          <p:cNvSpPr txBox="1"/>
          <p:nvPr/>
        </p:nvSpPr>
        <p:spPr>
          <a:xfrm>
            <a:off x="316675" y="1066550"/>
            <a:ext cx="8089500" cy="492600"/>
          </a:xfrm>
          <a:prstGeom prst="rect">
            <a:avLst/>
          </a:prstGeom>
          <a:noFill/>
          <a:ln>
            <a:noFill/>
          </a:ln>
        </p:spPr>
        <p:txBody>
          <a:bodyPr anchorCtr="0" anchor="ctr" bIns="91425" lIns="91425" spcFirstLastPara="1" rIns="91425" wrap="square" tIns="91425">
            <a:spAutoFit/>
          </a:bodyPr>
          <a:lstStyle/>
          <a:p>
            <a:pPr indent="0" lvl="0" marL="0" rtl="0" algn="l">
              <a:spcBef>
                <a:spcPts val="0"/>
              </a:spcBef>
              <a:spcAft>
                <a:spcPts val="0"/>
              </a:spcAft>
              <a:buClr>
                <a:srgbClr val="000000"/>
              </a:buClr>
              <a:buSzPts val="990"/>
              <a:buFont typeface="Arial"/>
              <a:buNone/>
            </a:pPr>
            <a:r>
              <a:rPr b="1" lang="en-GB" sz="2000">
                <a:solidFill>
                  <a:schemeClr val="accent1"/>
                </a:solidFill>
                <a:latin typeface="Lato"/>
                <a:ea typeface="Lato"/>
                <a:cs typeface="Lato"/>
                <a:sym typeface="Lato"/>
              </a:rPr>
              <a:t>Match the key term to the definition </a:t>
            </a:r>
            <a:endParaRPr b="1" sz="2000">
              <a:solidFill>
                <a:schemeClr val="accent1"/>
              </a:solidFill>
              <a:latin typeface="Lato"/>
              <a:ea typeface="Lato"/>
              <a:cs typeface="Lato"/>
              <a:sym typeface="Lato"/>
            </a:endParaRPr>
          </a:p>
        </p:txBody>
      </p:sp>
      <p:sp>
        <p:nvSpPr>
          <p:cNvPr id="206" name="Google Shape;206;g1879f4e4dde_1_1"/>
          <p:cNvSpPr txBox="1"/>
          <p:nvPr/>
        </p:nvSpPr>
        <p:spPr>
          <a:xfrm>
            <a:off x="240475" y="1617750"/>
            <a:ext cx="40671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7" name="Google Shape;207;g1879f4e4dde_1_1"/>
          <p:cNvSpPr txBox="1"/>
          <p:nvPr/>
        </p:nvSpPr>
        <p:spPr>
          <a:xfrm>
            <a:off x="284175" y="1745450"/>
            <a:ext cx="3000000" cy="2955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2000">
                <a:latin typeface="Lato"/>
                <a:ea typeface="Lato"/>
                <a:cs typeface="Lato"/>
                <a:sym typeface="Lato"/>
              </a:rPr>
              <a:t>1.</a:t>
            </a:r>
            <a:r>
              <a:rPr b="1" lang="en-GB" sz="2000">
                <a:latin typeface="Lato"/>
                <a:ea typeface="Lato"/>
                <a:cs typeface="Lato"/>
                <a:sym typeface="Lato"/>
              </a:rPr>
              <a:t>Insurance</a:t>
            </a:r>
            <a:endParaRPr b="1" sz="2000">
              <a:latin typeface="Lato"/>
              <a:ea typeface="Lato"/>
              <a:cs typeface="Lato"/>
              <a:sym typeface="Lato"/>
            </a:endParaRPr>
          </a:p>
          <a:p>
            <a:pPr indent="0" lvl="0" marL="0" rtl="0" algn="l">
              <a:spcBef>
                <a:spcPts val="0"/>
              </a:spcBef>
              <a:spcAft>
                <a:spcPts val="0"/>
              </a:spcAft>
              <a:buNone/>
            </a:pPr>
            <a:r>
              <a:t/>
            </a:r>
            <a:endParaRPr b="1" sz="2000">
              <a:latin typeface="Lato"/>
              <a:ea typeface="Lato"/>
              <a:cs typeface="Lato"/>
              <a:sym typeface="Lato"/>
            </a:endParaRPr>
          </a:p>
          <a:p>
            <a:pPr indent="0" lvl="0" marL="0" rtl="0" algn="l">
              <a:spcBef>
                <a:spcPts val="0"/>
              </a:spcBef>
              <a:spcAft>
                <a:spcPts val="0"/>
              </a:spcAft>
              <a:buNone/>
            </a:pPr>
            <a:r>
              <a:rPr b="1" lang="en-GB" sz="2000">
                <a:latin typeface="Lato"/>
                <a:ea typeface="Lato"/>
                <a:cs typeface="Lato"/>
                <a:sym typeface="Lato"/>
              </a:rPr>
              <a:t>2.Claim </a:t>
            </a:r>
            <a:endParaRPr b="1" sz="2000">
              <a:latin typeface="Lato"/>
              <a:ea typeface="Lato"/>
              <a:cs typeface="Lato"/>
              <a:sym typeface="Lato"/>
            </a:endParaRPr>
          </a:p>
          <a:p>
            <a:pPr indent="0" lvl="0" marL="0" rtl="0" algn="l">
              <a:spcBef>
                <a:spcPts val="0"/>
              </a:spcBef>
              <a:spcAft>
                <a:spcPts val="0"/>
              </a:spcAft>
              <a:buNone/>
            </a:pPr>
            <a:r>
              <a:t/>
            </a:r>
            <a:endParaRPr b="1" sz="2000">
              <a:latin typeface="Lato"/>
              <a:ea typeface="Lato"/>
              <a:cs typeface="Lato"/>
              <a:sym typeface="Lato"/>
            </a:endParaRPr>
          </a:p>
          <a:p>
            <a:pPr indent="0" lvl="0" marL="0" rtl="0" algn="l">
              <a:spcBef>
                <a:spcPts val="0"/>
              </a:spcBef>
              <a:spcAft>
                <a:spcPts val="0"/>
              </a:spcAft>
              <a:buNone/>
            </a:pPr>
            <a:r>
              <a:rPr b="1" lang="en-GB" sz="2000">
                <a:latin typeface="Lato"/>
                <a:ea typeface="Lato"/>
                <a:cs typeface="Lato"/>
                <a:sym typeface="Lato"/>
              </a:rPr>
              <a:t>3.Premium</a:t>
            </a:r>
            <a:endParaRPr b="1" sz="2000">
              <a:latin typeface="Lato"/>
              <a:ea typeface="Lato"/>
              <a:cs typeface="Lato"/>
              <a:sym typeface="Lato"/>
            </a:endParaRPr>
          </a:p>
          <a:p>
            <a:pPr indent="0" lvl="0" marL="0" rtl="0" algn="l">
              <a:spcBef>
                <a:spcPts val="0"/>
              </a:spcBef>
              <a:spcAft>
                <a:spcPts val="0"/>
              </a:spcAft>
              <a:buNone/>
            </a:pPr>
            <a:r>
              <a:t/>
            </a:r>
            <a:endParaRPr b="1" sz="2000">
              <a:latin typeface="Lato"/>
              <a:ea typeface="Lato"/>
              <a:cs typeface="Lato"/>
              <a:sym typeface="Lato"/>
            </a:endParaRPr>
          </a:p>
          <a:p>
            <a:pPr indent="0" lvl="0" marL="0" rtl="0" algn="l">
              <a:spcBef>
                <a:spcPts val="0"/>
              </a:spcBef>
              <a:spcAft>
                <a:spcPts val="0"/>
              </a:spcAft>
              <a:buNone/>
            </a:pPr>
            <a:r>
              <a:rPr b="1" lang="en-GB" sz="2000">
                <a:latin typeface="Lato"/>
                <a:ea typeface="Lato"/>
                <a:cs typeface="Lato"/>
                <a:sym typeface="Lato"/>
              </a:rPr>
              <a:t>4.Excess </a:t>
            </a:r>
            <a:endParaRPr b="1" sz="2000">
              <a:latin typeface="Lato"/>
              <a:ea typeface="Lato"/>
              <a:cs typeface="Lato"/>
              <a:sym typeface="Lato"/>
            </a:endParaRPr>
          </a:p>
          <a:p>
            <a:pPr indent="0" lvl="0" marL="0" rtl="0" algn="l">
              <a:spcBef>
                <a:spcPts val="0"/>
              </a:spcBef>
              <a:spcAft>
                <a:spcPts val="0"/>
              </a:spcAft>
              <a:buNone/>
            </a:pPr>
            <a:r>
              <a:t/>
            </a:r>
            <a:endParaRPr b="1" sz="2000">
              <a:latin typeface="Lato"/>
              <a:ea typeface="Lato"/>
              <a:cs typeface="Lato"/>
              <a:sym typeface="Lato"/>
            </a:endParaRPr>
          </a:p>
          <a:p>
            <a:pPr indent="0" lvl="0" marL="0" rtl="0" algn="l">
              <a:spcBef>
                <a:spcPts val="0"/>
              </a:spcBef>
              <a:spcAft>
                <a:spcPts val="0"/>
              </a:spcAft>
              <a:buNone/>
            </a:pPr>
            <a:r>
              <a:rPr b="1" lang="en-GB" sz="2000">
                <a:latin typeface="Lato"/>
                <a:ea typeface="Lato"/>
                <a:cs typeface="Lato"/>
                <a:sym typeface="Lato"/>
              </a:rPr>
              <a:t>5.</a:t>
            </a:r>
            <a:r>
              <a:rPr b="1" lang="en-GB" sz="2000">
                <a:latin typeface="Lato"/>
                <a:ea typeface="Lato"/>
                <a:cs typeface="Lato"/>
                <a:sym typeface="Lato"/>
              </a:rPr>
              <a:t>Policy</a:t>
            </a:r>
            <a:endParaRPr b="1" sz="1800"/>
          </a:p>
        </p:txBody>
      </p:sp>
      <p:sp>
        <p:nvSpPr>
          <p:cNvPr id="208" name="Google Shape;208;g1879f4e4dde_1_1"/>
          <p:cNvSpPr/>
          <p:nvPr/>
        </p:nvSpPr>
        <p:spPr>
          <a:xfrm>
            <a:off x="6662406" y="1908211"/>
            <a:ext cx="2068500" cy="896700"/>
          </a:xfrm>
          <a:prstGeom prst="wedgeRoundRectCallout">
            <a:avLst>
              <a:gd fmla="val -20833" name="adj1"/>
              <a:gd fmla="val 62500" name="adj2"/>
              <a:gd fmla="val 0" name="adj3"/>
            </a:avLst>
          </a:prstGeom>
          <a:solidFill>
            <a:srgbClr val="0543B3"/>
          </a:solidFill>
          <a:ln cap="flat" cmpd="sng" w="25400">
            <a:solidFill>
              <a:srgbClr val="FF802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lang="en-GB">
                <a:solidFill>
                  <a:srgbClr val="FFFFFF"/>
                </a:solidFill>
                <a:latin typeface="Lato"/>
                <a:ea typeface="Lato"/>
                <a:cs typeface="Lato"/>
                <a:sym typeface="Lato"/>
              </a:rPr>
              <a:t>(C)T</a:t>
            </a:r>
            <a:r>
              <a:rPr lang="en-GB">
                <a:solidFill>
                  <a:schemeClr val="lt1"/>
                </a:solidFill>
                <a:latin typeface="Lato"/>
                <a:ea typeface="Lato"/>
                <a:cs typeface="Lato"/>
                <a:sym typeface="Lato"/>
              </a:rPr>
              <a:t>he contract which describes who and what is covered by insurance</a:t>
            </a:r>
            <a:endParaRPr i="0" u="none" cap="none" strike="noStrike">
              <a:solidFill>
                <a:srgbClr val="FFFFFF"/>
              </a:solidFill>
              <a:latin typeface="Lato"/>
              <a:ea typeface="Lato"/>
              <a:cs typeface="Lato"/>
              <a:sym typeface="Lato"/>
            </a:endParaRPr>
          </a:p>
        </p:txBody>
      </p:sp>
      <p:sp>
        <p:nvSpPr>
          <p:cNvPr id="209" name="Google Shape;209;g1879f4e4dde_1_1"/>
          <p:cNvSpPr/>
          <p:nvPr/>
        </p:nvSpPr>
        <p:spPr>
          <a:xfrm>
            <a:off x="4058575" y="3886924"/>
            <a:ext cx="2000400" cy="1060500"/>
          </a:xfrm>
          <a:prstGeom prst="wedgeRoundRectCallout">
            <a:avLst>
              <a:gd fmla="val -20833" name="adj1"/>
              <a:gd fmla="val 62500" name="adj2"/>
              <a:gd fmla="val 0" name="adj3"/>
            </a:avLst>
          </a:prstGeom>
          <a:solidFill>
            <a:srgbClr val="0543B3"/>
          </a:solidFill>
          <a:ln cap="flat" cmpd="sng" w="25400">
            <a:solidFill>
              <a:srgbClr val="FF8022"/>
            </a:solidFill>
            <a:prstDash val="solid"/>
            <a:round/>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a:solidFill>
                <a:schemeClr val="lt1"/>
              </a:solidFill>
              <a:latin typeface="Lato"/>
              <a:ea typeface="Lato"/>
              <a:cs typeface="Lato"/>
              <a:sym typeface="Lato"/>
            </a:endParaRPr>
          </a:p>
          <a:p>
            <a:pPr indent="0" lvl="0" marL="0" rtl="0" algn="l">
              <a:spcBef>
                <a:spcPts val="0"/>
              </a:spcBef>
              <a:spcAft>
                <a:spcPts val="0"/>
              </a:spcAft>
              <a:buNone/>
            </a:pPr>
            <a:r>
              <a:rPr lang="en-GB">
                <a:solidFill>
                  <a:schemeClr val="lt1"/>
                </a:solidFill>
                <a:latin typeface="Lato"/>
                <a:ea typeface="Lato"/>
                <a:cs typeface="Lato"/>
                <a:sym typeface="Lato"/>
              </a:rPr>
              <a:t>(D)The agreed amount of money paid at the start of a claim  when someone makes a claim </a:t>
            </a:r>
            <a:endParaRPr>
              <a:solidFill>
                <a:schemeClr val="lt1"/>
              </a:solidFill>
              <a:latin typeface="Lato"/>
              <a:ea typeface="Lato"/>
              <a:cs typeface="Lato"/>
              <a:sym typeface="Lato"/>
            </a:endParaRPr>
          </a:p>
          <a:p>
            <a:pPr indent="0" lvl="0" marL="0" marR="0" rtl="0" algn="l">
              <a:lnSpc>
                <a:spcPct val="100000"/>
              </a:lnSpc>
              <a:spcBef>
                <a:spcPts val="0"/>
              </a:spcBef>
              <a:spcAft>
                <a:spcPts val="0"/>
              </a:spcAft>
              <a:buNone/>
            </a:pPr>
            <a:r>
              <a:t/>
            </a:r>
            <a:endParaRPr>
              <a:solidFill>
                <a:srgbClr val="FFFFFF"/>
              </a:solidFill>
              <a:latin typeface="Lato"/>
              <a:ea typeface="Lato"/>
              <a:cs typeface="Lato"/>
              <a:sym typeface="Lato"/>
            </a:endParaRPr>
          </a:p>
        </p:txBody>
      </p:sp>
      <p:sp>
        <p:nvSpPr>
          <p:cNvPr id="210" name="Google Shape;210;g1879f4e4dde_1_1"/>
          <p:cNvSpPr/>
          <p:nvPr/>
        </p:nvSpPr>
        <p:spPr>
          <a:xfrm>
            <a:off x="4716188" y="1559150"/>
            <a:ext cx="1803300" cy="1891500"/>
          </a:xfrm>
          <a:prstGeom prst="wedgeRoundRectCallout">
            <a:avLst>
              <a:gd fmla="val -20833" name="adj1"/>
              <a:gd fmla="val 62500" name="adj2"/>
              <a:gd fmla="val 0" name="adj3"/>
            </a:avLst>
          </a:prstGeom>
          <a:solidFill>
            <a:srgbClr val="0543B3"/>
          </a:solidFill>
          <a:ln cap="flat" cmpd="sng" w="25400">
            <a:solidFill>
              <a:srgbClr val="FF8022"/>
            </a:solidFill>
            <a:prstDash val="solid"/>
            <a:round/>
            <a:headEnd len="sm" w="sm" type="none"/>
            <a:tailEnd len="sm" w="sm" type="none"/>
          </a:ln>
        </p:spPr>
        <p:txBody>
          <a:bodyPr anchorCtr="0" anchor="ctr" bIns="45700" lIns="91425" spcFirstLastPara="1" rIns="91425" wrap="square" tIns="45700">
            <a:noAutofit/>
          </a:bodyPr>
          <a:lstStyle/>
          <a:p>
            <a:pPr indent="0" lvl="0" marL="0" rtl="0" algn="l">
              <a:lnSpc>
                <a:spcPct val="115000"/>
              </a:lnSpc>
              <a:spcBef>
                <a:spcPts val="0"/>
              </a:spcBef>
              <a:spcAft>
                <a:spcPts val="0"/>
              </a:spcAft>
              <a:buNone/>
            </a:pPr>
            <a:r>
              <a:t/>
            </a:r>
            <a:endParaRPr>
              <a:solidFill>
                <a:schemeClr val="lt1"/>
              </a:solidFill>
              <a:latin typeface="Lato"/>
              <a:ea typeface="Lato"/>
              <a:cs typeface="Lato"/>
              <a:sym typeface="Lato"/>
            </a:endParaRPr>
          </a:p>
          <a:p>
            <a:pPr indent="0" lvl="0" marL="0" rtl="0" algn="l">
              <a:lnSpc>
                <a:spcPct val="115000"/>
              </a:lnSpc>
              <a:spcBef>
                <a:spcPts val="0"/>
              </a:spcBef>
              <a:spcAft>
                <a:spcPts val="0"/>
              </a:spcAft>
              <a:buNone/>
            </a:pPr>
            <a:r>
              <a:rPr lang="en-GB">
                <a:solidFill>
                  <a:schemeClr val="lt1"/>
                </a:solidFill>
                <a:latin typeface="Lato"/>
                <a:ea typeface="Lato"/>
                <a:cs typeface="Lato"/>
                <a:sym typeface="Lato"/>
              </a:rPr>
              <a:t>(B)A way of paying a company in order to be protected from having to pay a larger amount of money</a:t>
            </a:r>
            <a:endParaRPr>
              <a:solidFill>
                <a:schemeClr val="lt1"/>
              </a:solidFill>
              <a:latin typeface="Lato"/>
              <a:ea typeface="Lato"/>
              <a:cs typeface="Lato"/>
              <a:sym typeface="Lato"/>
            </a:endParaRPr>
          </a:p>
          <a:p>
            <a:pPr indent="0" lvl="0" marL="0" marR="0" rtl="0" algn="ctr">
              <a:lnSpc>
                <a:spcPct val="100000"/>
              </a:lnSpc>
              <a:spcBef>
                <a:spcPts val="0"/>
              </a:spcBef>
              <a:spcAft>
                <a:spcPts val="0"/>
              </a:spcAft>
              <a:buNone/>
            </a:pPr>
            <a:r>
              <a:t/>
            </a:r>
            <a:endParaRPr>
              <a:solidFill>
                <a:schemeClr val="lt1"/>
              </a:solidFill>
              <a:latin typeface="Lato"/>
              <a:ea typeface="Lato"/>
              <a:cs typeface="Lato"/>
              <a:sym typeface="Lato"/>
            </a:endParaRPr>
          </a:p>
        </p:txBody>
      </p:sp>
      <p:sp>
        <p:nvSpPr>
          <p:cNvPr id="211" name="Google Shape;211;g1879f4e4dde_1_1"/>
          <p:cNvSpPr/>
          <p:nvPr/>
        </p:nvSpPr>
        <p:spPr>
          <a:xfrm>
            <a:off x="6420775" y="3530351"/>
            <a:ext cx="2115900" cy="791700"/>
          </a:xfrm>
          <a:prstGeom prst="wedgeRoundRectCallout">
            <a:avLst>
              <a:gd fmla="val -20833" name="adj1"/>
              <a:gd fmla="val 62500" name="adj2"/>
              <a:gd fmla="val 0" name="adj3"/>
            </a:avLst>
          </a:prstGeom>
          <a:solidFill>
            <a:srgbClr val="0543B3"/>
          </a:solidFill>
          <a:ln cap="flat" cmpd="sng" w="25400">
            <a:solidFill>
              <a:srgbClr val="FF802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lang="en-GB">
                <a:solidFill>
                  <a:srgbClr val="FFFFFF"/>
                </a:solidFill>
                <a:latin typeface="Lato"/>
                <a:ea typeface="Lato"/>
                <a:cs typeface="Lato"/>
                <a:sym typeface="Lato"/>
              </a:rPr>
              <a:t>(E)</a:t>
            </a:r>
            <a:r>
              <a:rPr lang="en-GB">
                <a:solidFill>
                  <a:srgbClr val="FFFFFF"/>
                </a:solidFill>
                <a:latin typeface="Lato"/>
                <a:ea typeface="Lato"/>
                <a:cs typeface="Lato"/>
                <a:sym typeface="Lato"/>
              </a:rPr>
              <a:t>Amount</a:t>
            </a:r>
            <a:r>
              <a:rPr lang="en-GB">
                <a:solidFill>
                  <a:srgbClr val="FFFFFF"/>
                </a:solidFill>
                <a:latin typeface="Lato"/>
                <a:ea typeface="Lato"/>
                <a:cs typeface="Lato"/>
                <a:sym typeface="Lato"/>
              </a:rPr>
              <a:t> paid each month/year for insurance</a:t>
            </a:r>
            <a:endParaRPr i="0" u="none" cap="none" strike="noStrike">
              <a:solidFill>
                <a:srgbClr val="FFFFFF"/>
              </a:solidFill>
              <a:latin typeface="Lato"/>
              <a:ea typeface="Lato"/>
              <a:cs typeface="Lato"/>
              <a:sym typeface="Lato"/>
            </a:endParaRPr>
          </a:p>
        </p:txBody>
      </p:sp>
      <p:sp>
        <p:nvSpPr>
          <p:cNvPr id="212" name="Google Shape;212;g1879f4e4dde_1_1"/>
          <p:cNvSpPr/>
          <p:nvPr/>
        </p:nvSpPr>
        <p:spPr>
          <a:xfrm>
            <a:off x="2178300" y="1842500"/>
            <a:ext cx="2358000" cy="1891500"/>
          </a:xfrm>
          <a:prstGeom prst="wedgeRoundRectCallout">
            <a:avLst>
              <a:gd fmla="val -20833" name="adj1"/>
              <a:gd fmla="val 62500" name="adj2"/>
              <a:gd fmla="val 0" name="adj3"/>
            </a:avLst>
          </a:prstGeom>
          <a:solidFill>
            <a:srgbClr val="0543B3"/>
          </a:solidFill>
          <a:ln cap="flat" cmpd="sng" w="25400">
            <a:solidFill>
              <a:srgbClr val="FF8022"/>
            </a:solidFill>
            <a:prstDash val="solid"/>
            <a:round/>
            <a:headEnd len="sm" w="sm" type="none"/>
            <a:tailEnd len="sm" w="sm" type="none"/>
          </a:ln>
        </p:spPr>
        <p:txBody>
          <a:bodyPr anchorCtr="0" anchor="ctr" bIns="45700" lIns="91425" spcFirstLastPara="1" rIns="91425" wrap="square" tIns="45700">
            <a:noAutofit/>
          </a:bodyPr>
          <a:lstStyle/>
          <a:p>
            <a:pPr indent="0" lvl="0" marL="0" rtl="0" algn="l">
              <a:lnSpc>
                <a:spcPct val="115000"/>
              </a:lnSpc>
              <a:spcBef>
                <a:spcPts val="0"/>
              </a:spcBef>
              <a:spcAft>
                <a:spcPts val="0"/>
              </a:spcAft>
              <a:buNone/>
            </a:pPr>
            <a:r>
              <a:rPr lang="en-GB">
                <a:solidFill>
                  <a:schemeClr val="lt1"/>
                </a:solidFill>
                <a:latin typeface="Lato"/>
                <a:ea typeface="Lato"/>
                <a:cs typeface="Lato"/>
                <a:sym typeface="Lato"/>
              </a:rPr>
              <a:t>(A)When someone asks their insurance company for money or replacement products, e.g. if an insured product has been damaged or stolen</a:t>
            </a:r>
            <a:endParaRPr>
              <a:solidFill>
                <a:schemeClr val="lt1"/>
              </a:solidFill>
              <a:latin typeface="Lato"/>
              <a:ea typeface="Lato"/>
              <a:cs typeface="Lato"/>
              <a:sym typeface="Lato"/>
            </a:endParaRPr>
          </a:p>
        </p:txBody>
      </p:sp>
    </p:spTree>
  </p:cSld>
  <p:clrMapOvr>
    <a:masterClrMapping/>
  </p:clrMapOvr>
</p:sld>
</file>

<file path=ppt/theme/theme1.xml><?xml version="1.0" encoding="utf-8"?>
<a:theme xmlns:a="http://schemas.openxmlformats.org/drawingml/2006/main" xmlns:r="http://schemas.openxmlformats.org/officeDocument/2006/relationships" name="FLIC_Presentation">
  <a:themeElements>
    <a:clrScheme name="Simple Light">
      <a:dk1>
        <a:srgbClr val="262A33"/>
      </a:dk1>
      <a:lt1>
        <a:srgbClr val="FFFFFF"/>
      </a:lt1>
      <a:dk2>
        <a:srgbClr val="262A33"/>
      </a:dk2>
      <a:lt2>
        <a:srgbClr val="262A33"/>
      </a:lt2>
      <a:accent1>
        <a:srgbClr val="0543B3"/>
      </a:accent1>
      <a:accent2>
        <a:srgbClr val="FF8022"/>
      </a:accent2>
      <a:accent3>
        <a:srgbClr val="FFFFFF"/>
      </a:accent3>
      <a:accent4>
        <a:srgbClr val="FFFFFF"/>
      </a:accent4>
      <a:accent5>
        <a:srgbClr val="FFFFFF"/>
      </a:accent5>
      <a:accent6>
        <a:srgbClr val="FFFFFF"/>
      </a:accent6>
      <a:hlink>
        <a:srgbClr val="0543B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FLIC_Presentation">
  <a:themeElements>
    <a:clrScheme name="Simple Light">
      <a:dk1>
        <a:srgbClr val="262A33"/>
      </a:dk1>
      <a:lt1>
        <a:srgbClr val="FFFFFF"/>
      </a:lt1>
      <a:dk2>
        <a:srgbClr val="262A33"/>
      </a:dk2>
      <a:lt2>
        <a:srgbClr val="262A33"/>
      </a:lt2>
      <a:accent1>
        <a:srgbClr val="0543B3"/>
      </a:accent1>
      <a:accent2>
        <a:srgbClr val="FF8022"/>
      </a:accent2>
      <a:accent3>
        <a:srgbClr val="FFFFFF"/>
      </a:accent3>
      <a:accent4>
        <a:srgbClr val="FFFFFF"/>
      </a:accent4>
      <a:accent5>
        <a:srgbClr val="FFFFFF"/>
      </a:accent5>
      <a:accent6>
        <a:srgbClr val="FFFFFF"/>
      </a:accent6>
      <a:hlink>
        <a:srgbClr val="0543B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FLIC_Presentation">
  <a:themeElements>
    <a:clrScheme name="Simple Light">
      <a:dk1>
        <a:srgbClr val="262A33"/>
      </a:dk1>
      <a:lt1>
        <a:srgbClr val="FFFFFF"/>
      </a:lt1>
      <a:dk2>
        <a:srgbClr val="262A33"/>
      </a:dk2>
      <a:lt2>
        <a:srgbClr val="262A33"/>
      </a:lt2>
      <a:accent1>
        <a:srgbClr val="0543B3"/>
      </a:accent1>
      <a:accent2>
        <a:srgbClr val="FF8022"/>
      </a:accent2>
      <a:accent3>
        <a:srgbClr val="FFFFFF"/>
      </a:accent3>
      <a:accent4>
        <a:srgbClr val="FFFFFF"/>
      </a:accent4>
      <a:accent5>
        <a:srgbClr val="FFFFFF"/>
      </a:accent5>
      <a:accent6>
        <a:srgbClr val="FFFFFF"/>
      </a:accent6>
      <a:hlink>
        <a:srgbClr val="0543B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Charlotte Jessop</dc:creator>
</cp:coreProperties>
</file>