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 id="2147483705" r:id="rId7"/>
    <p:sldMasterId id="2147483706" r:id="rId8"/>
    <p:sldMasterId id="214748370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Lst>
  <p:sldSz cy="5143500" cx="9144000"/>
  <p:notesSz cx="6858000" cy="9144000"/>
  <p:embeddedFontLst>
    <p:embeddedFont>
      <p:font typeface="Lato"/>
      <p:regular r:id="rId42"/>
      <p:bold r:id="rId43"/>
      <p:italic r:id="rId44"/>
      <p:boldItalic r:id="rId45"/>
    </p:embeddedFont>
    <p:embeddedFont>
      <p:font typeface="Lato Black"/>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52898A-FE10-4342-B4EA-71C9459594AB}">
  <a:tblStyle styleId="{2C52898A-FE10-4342-B4EA-71C9459594A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font" Target="fonts/Lato-regular.fntdata"/><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font" Target="fonts/Lato-italic.fntdata"/><Relationship Id="rId21" Type="http://schemas.openxmlformats.org/officeDocument/2006/relationships/slide" Target="slides/slide11.xml"/><Relationship Id="rId43" Type="http://schemas.openxmlformats.org/officeDocument/2006/relationships/font" Target="fonts/Lato-bold.fntdata"/><Relationship Id="rId24" Type="http://schemas.openxmlformats.org/officeDocument/2006/relationships/slide" Target="slides/slide14.xml"/><Relationship Id="rId46" Type="http://schemas.openxmlformats.org/officeDocument/2006/relationships/font" Target="fonts/LatoBlack-bold.fntdata"/><Relationship Id="rId23" Type="http://schemas.openxmlformats.org/officeDocument/2006/relationships/slide" Target="slides/slide13.xml"/><Relationship Id="rId45" Type="http://schemas.openxmlformats.org/officeDocument/2006/relationships/font" Target="fonts/Lato-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47" Type="http://schemas.openxmlformats.org/officeDocument/2006/relationships/font" Target="fonts/LatoBlack-boldItalic.fntdata"/><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22/jan/13/investors-sue-kim-kardashian-and-floyd-mayweather-jr-over-crypto-scheme-ethereummax"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JVtgv6Zmq4"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s.bitcoin.com/spike-lee-directs-commercial-cryptocurrency-atm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41ce6527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41ce6527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59bed3ceb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2559bed3ceb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559bed3ceb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2559bed3ceb_0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Teacher explanation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Zak - male - gender - </a:t>
            </a:r>
            <a:endParaRPr/>
          </a:p>
          <a:p>
            <a:pPr indent="0" lvl="0" marL="0" rtl="0" algn="l">
              <a:lnSpc>
                <a:spcPct val="100000"/>
              </a:lnSpc>
              <a:spcBef>
                <a:spcPts val="0"/>
              </a:spcBef>
              <a:spcAft>
                <a:spcPts val="0"/>
              </a:spcAft>
              <a:buSzPts val="1100"/>
              <a:buNone/>
            </a:pPr>
            <a:r>
              <a:rPr lang="en-GB"/>
              <a:t>20 years old - age -</a:t>
            </a:r>
            <a:endParaRPr/>
          </a:p>
          <a:p>
            <a:pPr indent="0" lvl="0" marL="0" rtl="0" algn="l">
              <a:lnSpc>
                <a:spcPct val="100000"/>
              </a:lnSpc>
              <a:spcBef>
                <a:spcPts val="0"/>
              </a:spcBef>
              <a:spcAft>
                <a:spcPts val="0"/>
              </a:spcAft>
              <a:buSzPts val="1100"/>
              <a:buNone/>
            </a:pPr>
            <a:r>
              <a:rPr lang="en-GB"/>
              <a:t>University studying software design - education and technical knowledge - </a:t>
            </a:r>
            <a:endParaRPr/>
          </a:p>
          <a:p>
            <a:pPr indent="0" lvl="0" marL="0" rtl="0" algn="l">
              <a:lnSpc>
                <a:spcPct val="100000"/>
              </a:lnSpc>
              <a:spcBef>
                <a:spcPts val="0"/>
              </a:spcBef>
              <a:spcAft>
                <a:spcPts val="0"/>
              </a:spcAft>
              <a:buSzPts val="1100"/>
              <a:buNone/>
            </a:pPr>
            <a:r>
              <a:rPr lang="en-GB"/>
              <a:t>Carer - financial responsibilities - </a:t>
            </a:r>
            <a:endParaRPr/>
          </a:p>
          <a:p>
            <a:pPr indent="0" lvl="0" marL="0" rtl="0" algn="l">
              <a:lnSpc>
                <a:spcPct val="100000"/>
              </a:lnSpc>
              <a:spcBef>
                <a:spcPts val="0"/>
              </a:spcBef>
              <a:spcAft>
                <a:spcPts val="0"/>
              </a:spcAft>
              <a:buSzPts val="1100"/>
              <a:buNone/>
            </a:pPr>
            <a:r>
              <a:rPr lang="en-GB"/>
              <a:t>Bands - celebrities - </a:t>
            </a:r>
            <a:endParaRPr/>
          </a:p>
          <a:p>
            <a:pPr indent="0" lvl="0" marL="0" rtl="0" algn="l">
              <a:lnSpc>
                <a:spcPct val="100000"/>
              </a:lnSpc>
              <a:spcBef>
                <a:spcPts val="0"/>
              </a:spcBef>
              <a:spcAft>
                <a:spcPts val="0"/>
              </a:spcAft>
              <a:buSzPts val="1100"/>
              <a:buNone/>
            </a:pPr>
            <a:r>
              <a:rPr lang="en-GB"/>
              <a:t>Friends - social / personal influence -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559bed3ce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559bed3ceb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559bed3ceb_0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2559bed3ceb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6363"/>
              </a:lnSpc>
              <a:spcBef>
                <a:spcPts val="0"/>
              </a:spcBef>
              <a:spcAft>
                <a:spcPts val="0"/>
              </a:spcAft>
              <a:buClr>
                <a:schemeClr val="dk1"/>
              </a:buClr>
              <a:buSzPts val="1100"/>
              <a:buFont typeface="Arial"/>
              <a:buNone/>
            </a:pPr>
            <a:r>
              <a:rPr lang="en-GB"/>
              <a:t>Teacher prompt questions</a:t>
            </a:r>
            <a:endParaRPr/>
          </a:p>
          <a:p>
            <a:pPr indent="-298450" lvl="0" marL="457200" rtl="0" algn="l">
              <a:lnSpc>
                <a:spcPct val="115000"/>
              </a:lnSpc>
              <a:spcBef>
                <a:spcPts val="0"/>
              </a:spcBef>
              <a:spcAft>
                <a:spcPts val="0"/>
              </a:spcAft>
              <a:buClr>
                <a:schemeClr val="dk1"/>
              </a:buClr>
              <a:buSzPts val="1100"/>
              <a:buChar char="●"/>
            </a:pPr>
            <a:r>
              <a:rPr lang="en-GB"/>
              <a:t>W</a:t>
            </a:r>
            <a:r>
              <a:rPr lang="en-GB"/>
              <a:t>hy did the value of the coin decrease?</a:t>
            </a:r>
            <a:endParaRPr/>
          </a:p>
          <a:p>
            <a:pPr indent="-298450" lvl="0" marL="457200" rtl="0" algn="l">
              <a:lnSpc>
                <a:spcPct val="115000"/>
              </a:lnSpc>
              <a:spcBef>
                <a:spcPts val="0"/>
              </a:spcBef>
              <a:spcAft>
                <a:spcPts val="0"/>
              </a:spcAft>
              <a:buClr>
                <a:schemeClr val="dk1"/>
              </a:buClr>
              <a:buSzPts val="1100"/>
              <a:buChar char="●"/>
            </a:pPr>
            <a:r>
              <a:rPr lang="en-GB"/>
              <a:t>Why is that a bad thing?</a:t>
            </a:r>
            <a:endParaRPr/>
          </a:p>
          <a:p>
            <a:pPr indent="-298450" lvl="0" marL="457200" rtl="0" algn="l">
              <a:lnSpc>
                <a:spcPct val="115000"/>
              </a:lnSpc>
              <a:spcBef>
                <a:spcPts val="0"/>
              </a:spcBef>
              <a:spcAft>
                <a:spcPts val="0"/>
              </a:spcAft>
              <a:buClr>
                <a:schemeClr val="dk1"/>
              </a:buClr>
              <a:buSzPts val="1100"/>
              <a:buChar char="●"/>
            </a:pPr>
            <a:r>
              <a:rPr lang="en-GB"/>
              <a:t>Who would have been able to benefit in this scenario?</a:t>
            </a:r>
            <a:endParaRPr/>
          </a:p>
          <a:p>
            <a:pPr indent="-298450" lvl="0" marL="457200" rtl="0" algn="l">
              <a:lnSpc>
                <a:spcPct val="115000"/>
              </a:lnSpc>
              <a:spcBef>
                <a:spcPts val="0"/>
              </a:spcBef>
              <a:spcAft>
                <a:spcPts val="0"/>
              </a:spcAft>
              <a:buClr>
                <a:schemeClr val="dk1"/>
              </a:buClr>
              <a:buSzPts val="1100"/>
              <a:buChar char="●"/>
            </a:pPr>
            <a:r>
              <a:rPr lang="en-GB"/>
              <a:t>How might someone protect themselves or make the best out of this situation?</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559bed3ceb_0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559bed3ceb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59bed3ceb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559bed3ceb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Source: </a:t>
            </a:r>
            <a:r>
              <a:rPr lang="en-GB" u="sng">
                <a:solidFill>
                  <a:schemeClr val="hlink"/>
                </a:solidFill>
                <a:hlinkClick r:id="rId2"/>
              </a:rPr>
              <a:t>https://www.theguardian.com/technology/2022/jan/13/investors-sue-kim-kardashian-and-floyd-mayweather-jr-over-crypto-scheme-ethereummax</a:t>
            </a:r>
            <a:r>
              <a:rPr lang="en-GB"/>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559bed3ceb_0_3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559bed3ceb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Alternative video: </a:t>
            </a:r>
            <a:r>
              <a:rPr lang="en-GB" u="sng">
                <a:solidFill>
                  <a:schemeClr val="hlink"/>
                </a:solidFill>
                <a:hlinkClick r:id="rId2"/>
              </a:rPr>
              <a:t>https://www.youtube.com/watch?v=YJVtgv6Zmq4</a:t>
            </a:r>
            <a:r>
              <a:rPr lang="en-GB"/>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799afe064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799afe064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559bed3ceb_0_8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559bed3ceb_0_8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799afe06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799afe06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7b7656c3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77b7656c3f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559bed3ceb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559bed3ceb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59bed3ceb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559bed3ceb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solidFill>
                  <a:schemeClr val="dk1"/>
                </a:solidFill>
              </a:rPr>
              <a:t>https://www.theguardian.com/technology/2022/nov/19/the-money-is-gone-people-who-lost-out-in-ftxs-collapse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799afe064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799afe064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559bed3ceb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559bed3ceb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44746"/>
                </a:solidFill>
                <a:latin typeface="Lato"/>
                <a:ea typeface="Lato"/>
                <a:cs typeface="Lato"/>
                <a:sym typeface="Lato"/>
              </a:rPr>
              <a:t>Teacher delivery</a:t>
            </a:r>
            <a:endParaRPr b="1">
              <a:solidFill>
                <a:srgbClr val="444746"/>
              </a:solidFill>
              <a:latin typeface="Lato"/>
              <a:ea typeface="Lato"/>
              <a:cs typeface="Lato"/>
              <a:sym typeface="Lato"/>
            </a:endParaRPr>
          </a:p>
          <a:p>
            <a:pPr indent="0" lvl="0" marL="0" rtl="0" algn="l">
              <a:spcBef>
                <a:spcPts val="0"/>
              </a:spcBef>
              <a:spcAft>
                <a:spcPts val="0"/>
              </a:spcAft>
              <a:buNone/>
            </a:pPr>
            <a:r>
              <a:rPr lang="en-GB">
                <a:solidFill>
                  <a:srgbClr val="444746"/>
                </a:solidFill>
                <a:latin typeface="Lato"/>
                <a:ea typeface="Lato"/>
                <a:cs typeface="Lato"/>
                <a:sym typeface="Lato"/>
              </a:rPr>
              <a:t>Use whiteboard to draw a line graph to illustrate changes - Y axis - low to high. X axis - years</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559bed3ceb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559bed3ceb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799afe064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799afe064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59bed3ceb_0_7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2559bed3ceb_0_7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559bed3ceb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2559bed3ceb_0_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62879bfa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562879bfa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559bed3ceb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559bed3ceb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f56b337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25f56b337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77b7656c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77b7656c3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59bed3ceb_0_8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2559bed3ceb_0_8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59bed3ceb_0_5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2559bed3ceb_0_5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41ce6527f1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141ce6527f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59bed3ce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559bed3ceb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 </a:t>
            </a:r>
            <a:endParaRPr b="1"/>
          </a:p>
          <a:p>
            <a:pPr indent="0" lvl="0" marL="0" rtl="0" algn="l">
              <a:lnSpc>
                <a:spcPct val="100000"/>
              </a:lnSpc>
              <a:spcBef>
                <a:spcPts val="0"/>
              </a:spcBef>
              <a:spcAft>
                <a:spcPts val="0"/>
              </a:spcAft>
              <a:buSzPts val="1100"/>
              <a:buNone/>
            </a:pPr>
            <a:r>
              <a:rPr lang="en-GB"/>
              <a:t>Teacher to circulate and invite feedback; or all students can show their responses on their hands.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59bed3ceb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559bed3ceb_0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59bed3ceb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559bed3ceb_0_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59bed3ceb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2559bed3ceb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rgbClr val="1155CC"/>
                </a:solidFill>
                <a:highlight>
                  <a:schemeClr val="lt1"/>
                </a:highlight>
                <a:latin typeface="Lato"/>
                <a:ea typeface="Lato"/>
                <a:cs typeface="Lato"/>
                <a:sym typeface="Lato"/>
                <a:hlinkClick r:id="rId2">
                  <a:extLst>
                    <a:ext uri="{A12FA001-AC4F-418D-AE19-62706E023703}">
                      <ahyp:hlinkClr val="tx"/>
                    </a:ext>
                  </a:extLst>
                </a:hlinkClick>
              </a:rPr>
              <a:t>https://news.bitcoin.com/spike-lee-directs-commercial-cryptocurrency-atms/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3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TITLE_1">
    <p:bg>
      <p:bgPr>
        <a:solidFill>
          <a:srgbClr val="262A33"/>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3" name="Google Shape;53;p13"/>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
        <p:nvSpPr>
          <p:cNvPr id="54" name="Google Shape;54;p1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p1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1">
    <p:bg>
      <p:bgPr>
        <a:solidFill>
          <a:srgbClr val="262A33"/>
        </a:solidFill>
      </p:bgPr>
    </p:bg>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58" name="Google Shape;58;p1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9" name="Google Shape;59;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TITLE_AND_BODY_1">
    <p:bg>
      <p:bgPr>
        <a:solidFill>
          <a:srgbClr val="262A33"/>
        </a:solidFill>
      </p:bgPr>
    </p:bg>
    <p:spTree>
      <p:nvGrpSpPr>
        <p:cNvPr id="6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63" name="Google Shape;63;p1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4" name="Google Shape;64;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1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SECTION_HEADER_1">
    <p:bg>
      <p:bgPr>
        <a:solidFill>
          <a:srgbClr val="262A33"/>
        </a:solidFill>
      </p:bgPr>
    </p:bg>
    <p:spTree>
      <p:nvGrpSpPr>
        <p:cNvPr id="66" name="Shape 66"/>
        <p:cNvGrpSpPr/>
        <p:nvPr/>
      </p:nvGrpSpPr>
      <p:grpSpPr>
        <a:xfrm>
          <a:off x="0" y="0"/>
          <a:ext cx="0" cy="0"/>
          <a:chOff x="0" y="0"/>
          <a:chExt cx="0" cy="0"/>
        </a:xfrm>
      </p:grpSpPr>
      <p:sp>
        <p:nvSpPr>
          <p:cNvPr id="67" name="Google Shape;67;p16"/>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8" name="Google Shape;68;p1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69" name="Google Shape;69;p1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0" name="Google Shape;70;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1" name="Google Shape;71;p1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_1">
    <p:bg>
      <p:bgPr>
        <a:solidFill>
          <a:srgbClr val="0543B3"/>
        </a:solidFill>
      </p:bgPr>
    </p:bg>
    <p:spTree>
      <p:nvGrpSpPr>
        <p:cNvPr id="72"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74" name="Google Shape;74;p1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p1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77" name="Shape 77"/>
        <p:cNvGrpSpPr/>
        <p:nvPr/>
      </p:nvGrpSpPr>
      <p:grpSpPr>
        <a:xfrm>
          <a:off x="0" y="0"/>
          <a:ext cx="0" cy="0"/>
          <a:chOff x="0" y="0"/>
          <a:chExt cx="0" cy="0"/>
        </a:xfrm>
      </p:grpSpPr>
      <p:sp>
        <p:nvSpPr>
          <p:cNvPr id="78" name="Google Shape;78;p1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0" name="Google Shape;80;p1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p1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_1">
    <p:bg>
      <p:bgPr>
        <a:solidFill>
          <a:srgbClr val="0543B3"/>
        </a:solidFill>
      </p:bgPr>
    </p:bg>
    <p:spTree>
      <p:nvGrpSpPr>
        <p:cNvPr id="82" name="Shape 82"/>
        <p:cNvGrpSpPr/>
        <p:nvPr/>
      </p:nvGrpSpPr>
      <p:grpSpPr>
        <a:xfrm>
          <a:off x="0" y="0"/>
          <a:ext cx="0" cy="0"/>
          <a:chOff x="0" y="0"/>
          <a:chExt cx="0" cy="0"/>
        </a:xfrm>
      </p:grpSpPr>
      <p:pic>
        <p:nvPicPr>
          <p:cNvPr id="83" name="Google Shape;83;p1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84" name="Google Shape;84;p1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5" name="Google Shape;85;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p:cSld name="TITLE_AND_TWO_COLUMNS_2">
    <p:spTree>
      <p:nvGrpSpPr>
        <p:cNvPr id="86" name="Shape 86"/>
        <p:cNvGrpSpPr/>
        <p:nvPr/>
      </p:nvGrpSpPr>
      <p:grpSpPr>
        <a:xfrm>
          <a:off x="0" y="0"/>
          <a:ext cx="0" cy="0"/>
          <a:chOff x="0" y="0"/>
          <a:chExt cx="0" cy="0"/>
        </a:xfrm>
      </p:grpSpPr>
      <p:sp>
        <p:nvSpPr>
          <p:cNvPr id="87" name="Google Shape;87;p2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p20"/>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89" name="Google Shape;89;p2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90" name="Google Shape;90;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93" name="Shape 93"/>
        <p:cNvGrpSpPr/>
        <p:nvPr/>
      </p:nvGrpSpPr>
      <p:grpSpPr>
        <a:xfrm>
          <a:off x="0" y="0"/>
          <a:ext cx="0" cy="0"/>
          <a:chOff x="0" y="0"/>
          <a:chExt cx="0" cy="0"/>
        </a:xfrm>
      </p:grpSpPr>
      <p:sp>
        <p:nvSpPr>
          <p:cNvPr id="94" name="Google Shape;94;p2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2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96" name="Google Shape;96;p2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7" name="Google Shape;97;p2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8"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0" name="Google Shape;100;p2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1" name="Google Shape;101;p2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02" name="Shape 102"/>
        <p:cNvGrpSpPr/>
        <p:nvPr/>
      </p:nvGrpSpPr>
      <p:grpSpPr>
        <a:xfrm>
          <a:off x="0" y="0"/>
          <a:ext cx="0" cy="0"/>
          <a:chOff x="0" y="0"/>
          <a:chExt cx="0" cy="0"/>
        </a:xfrm>
      </p:grpSpPr>
      <p:pic>
        <p:nvPicPr>
          <p:cNvPr id="103" name="Google Shape;103;p2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04" name="Google Shape;104;p24"/>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5"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7" name="Google Shape;107;p2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8" name="Google Shape;108;p2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09"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1" name="Google Shape;111;p2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2" name="Google Shape;112;p2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13" name="Shape 113"/>
        <p:cNvGrpSpPr/>
        <p:nvPr/>
      </p:nvGrpSpPr>
      <p:grpSpPr>
        <a:xfrm>
          <a:off x="0" y="0"/>
          <a:ext cx="0" cy="0"/>
          <a:chOff x="0" y="0"/>
          <a:chExt cx="0" cy="0"/>
        </a:xfrm>
      </p:grpSpPr>
      <p:pic>
        <p:nvPicPr>
          <p:cNvPr id="114" name="Google Shape;114;p2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5" name="Google Shape;115;p2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6" name="Google Shape;116;p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17" name="Shape 117"/>
        <p:cNvGrpSpPr/>
        <p:nvPr/>
      </p:nvGrpSpPr>
      <p:grpSpPr>
        <a:xfrm>
          <a:off x="0" y="0"/>
          <a:ext cx="0" cy="0"/>
          <a:chOff x="0" y="0"/>
          <a:chExt cx="0" cy="0"/>
        </a:xfrm>
      </p:grpSpPr>
      <p:pic>
        <p:nvPicPr>
          <p:cNvPr id="118" name="Google Shape;118;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9" name="Google Shape;119;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20" name="Shape 120"/>
        <p:cNvGrpSpPr/>
        <p:nvPr/>
      </p:nvGrpSpPr>
      <p:grpSpPr>
        <a:xfrm>
          <a:off x="0" y="0"/>
          <a:ext cx="0" cy="0"/>
          <a:chOff x="0" y="0"/>
          <a:chExt cx="0" cy="0"/>
        </a:xfrm>
      </p:grpSpPr>
      <p:sp>
        <p:nvSpPr>
          <p:cNvPr id="121" name="Google Shape;121;p2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29"/>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3" name="Google Shape;123;p2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4" name="Google Shape;124;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27" name="Shape 127"/>
        <p:cNvGrpSpPr/>
        <p:nvPr/>
      </p:nvGrpSpPr>
      <p:grpSpPr>
        <a:xfrm>
          <a:off x="0" y="0"/>
          <a:ext cx="0" cy="0"/>
          <a:chOff x="0" y="0"/>
          <a:chExt cx="0" cy="0"/>
        </a:xfrm>
      </p:grpSpPr>
      <p:pic>
        <p:nvPicPr>
          <p:cNvPr id="128" name="Google Shape;128;p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29" name="Google Shape;129;p31"/>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30" name="Shape 130"/>
        <p:cNvGrpSpPr/>
        <p:nvPr/>
      </p:nvGrpSpPr>
      <p:grpSpPr>
        <a:xfrm>
          <a:off x="0" y="0"/>
          <a:ext cx="0" cy="0"/>
          <a:chOff x="0" y="0"/>
          <a:chExt cx="0" cy="0"/>
        </a:xfrm>
      </p:grpSpPr>
      <p:pic>
        <p:nvPicPr>
          <p:cNvPr id="131" name="Google Shape;131;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2" name="Google Shape;132;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3" name="Google Shape;133;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4" name="Shape 134"/>
        <p:cNvGrpSpPr/>
        <p:nvPr/>
      </p:nvGrpSpPr>
      <p:grpSpPr>
        <a:xfrm>
          <a:off x="0" y="0"/>
          <a:ext cx="0" cy="0"/>
          <a:chOff x="0" y="0"/>
          <a:chExt cx="0" cy="0"/>
        </a:xfrm>
      </p:grpSpPr>
      <p:pic>
        <p:nvPicPr>
          <p:cNvPr id="135" name="Google Shape;135;p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6" name="Google Shape;136;p3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7" name="Google Shape;137;p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38" name="Shape 138"/>
        <p:cNvGrpSpPr/>
        <p:nvPr/>
      </p:nvGrpSpPr>
      <p:grpSpPr>
        <a:xfrm>
          <a:off x="0" y="0"/>
          <a:ext cx="0" cy="0"/>
          <a:chOff x="0" y="0"/>
          <a:chExt cx="0" cy="0"/>
        </a:xfrm>
      </p:grpSpPr>
      <p:pic>
        <p:nvPicPr>
          <p:cNvPr id="139" name="Google Shape;139;p3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0" name="Google Shape;140;p3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1" name="Google Shape;141;p3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42" name="Shape 142"/>
        <p:cNvGrpSpPr/>
        <p:nvPr/>
      </p:nvGrpSpPr>
      <p:grpSpPr>
        <a:xfrm>
          <a:off x="0" y="0"/>
          <a:ext cx="0" cy="0"/>
          <a:chOff x="0" y="0"/>
          <a:chExt cx="0" cy="0"/>
        </a:xfrm>
      </p:grpSpPr>
      <p:sp>
        <p:nvSpPr>
          <p:cNvPr id="143" name="Google Shape;143;p3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3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45" name="Google Shape;145;p3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6" name="Google Shape;146;p3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47" name="Shape 147"/>
        <p:cNvGrpSpPr/>
        <p:nvPr/>
      </p:nvGrpSpPr>
      <p:grpSpPr>
        <a:xfrm>
          <a:off x="0" y="0"/>
          <a:ext cx="0" cy="0"/>
          <a:chOff x="0" y="0"/>
          <a:chExt cx="0" cy="0"/>
        </a:xfrm>
      </p:grpSpPr>
      <p:pic>
        <p:nvPicPr>
          <p:cNvPr id="148" name="Google Shape;148;p3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9" name="Google Shape;149;p3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0" name="Google Shape;150;p3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51" name="Shape 151"/>
        <p:cNvGrpSpPr/>
        <p:nvPr/>
      </p:nvGrpSpPr>
      <p:grpSpPr>
        <a:xfrm>
          <a:off x="0" y="0"/>
          <a:ext cx="0" cy="0"/>
          <a:chOff x="0" y="0"/>
          <a:chExt cx="0" cy="0"/>
        </a:xfrm>
      </p:grpSpPr>
      <p:pic>
        <p:nvPicPr>
          <p:cNvPr id="152" name="Google Shape;152;p3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3" name="Google Shape;153;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54" name="Shape 154"/>
        <p:cNvGrpSpPr/>
        <p:nvPr/>
      </p:nvGrpSpPr>
      <p:grpSpPr>
        <a:xfrm>
          <a:off x="0" y="0"/>
          <a:ext cx="0" cy="0"/>
          <a:chOff x="0" y="0"/>
          <a:chExt cx="0" cy="0"/>
        </a:xfrm>
      </p:grpSpPr>
      <p:sp>
        <p:nvSpPr>
          <p:cNvPr id="155" name="Google Shape;155;p3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p3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57" name="Google Shape;157;p3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8" name="Google Shape;158;p3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59" name="Shape 159"/>
        <p:cNvGrpSpPr/>
        <p:nvPr/>
      </p:nvGrpSpPr>
      <p:grpSpPr>
        <a:xfrm>
          <a:off x="0" y="0"/>
          <a:ext cx="0" cy="0"/>
          <a:chOff x="0" y="0"/>
          <a:chExt cx="0" cy="0"/>
        </a:xfrm>
      </p:grpSpPr>
      <p:sp>
        <p:nvSpPr>
          <p:cNvPr id="160" name="Google Shape;160;p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9"/>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62" name="Google Shape;162;p3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3" name="Google Shape;163;p3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
    <p:spTree>
      <p:nvGrpSpPr>
        <p:cNvPr id="164" name="Shape 164"/>
        <p:cNvGrpSpPr/>
        <p:nvPr/>
      </p:nvGrpSpPr>
      <p:grpSpPr>
        <a:xfrm>
          <a:off x="0" y="0"/>
          <a:ext cx="0" cy="0"/>
          <a:chOff x="0" y="0"/>
          <a:chExt cx="0" cy="0"/>
        </a:xfrm>
      </p:grpSpPr>
      <p:sp>
        <p:nvSpPr>
          <p:cNvPr id="165" name="Google Shape;165;p40"/>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40"/>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67" name="Google Shape;167;p4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68" name="Google Shape;168;p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71" name="Shape 171"/>
        <p:cNvGrpSpPr/>
        <p:nvPr/>
      </p:nvGrpSpPr>
      <p:grpSpPr>
        <a:xfrm>
          <a:off x="0" y="0"/>
          <a:ext cx="0" cy="0"/>
          <a:chOff x="0" y="0"/>
          <a:chExt cx="0" cy="0"/>
        </a:xfrm>
      </p:grpSpPr>
      <p:sp>
        <p:nvSpPr>
          <p:cNvPr id="172" name="Google Shape;172;p4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4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74" name="Google Shape;174;p4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75" name="Google Shape;175;p4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76" name="Shape 176"/>
        <p:cNvGrpSpPr/>
        <p:nvPr/>
      </p:nvGrpSpPr>
      <p:grpSpPr>
        <a:xfrm>
          <a:off x="0" y="0"/>
          <a:ext cx="0" cy="0"/>
          <a:chOff x="0" y="0"/>
          <a:chExt cx="0" cy="0"/>
        </a:xfrm>
      </p:grpSpPr>
      <p:sp>
        <p:nvSpPr>
          <p:cNvPr id="177" name="Google Shape;17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8" name="Google Shape;178;p43"/>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79" name="Google Shape;179;p43"/>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180" name="Google Shape;180;p4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81" name="Google Shape;181;p4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2" name="Shape 182"/>
        <p:cNvGrpSpPr/>
        <p:nvPr/>
      </p:nvGrpSpPr>
      <p:grpSpPr>
        <a:xfrm>
          <a:off x="0" y="0"/>
          <a:ext cx="0" cy="0"/>
          <a:chOff x="0" y="0"/>
          <a:chExt cx="0" cy="0"/>
        </a:xfrm>
      </p:grpSpPr>
      <p:pic>
        <p:nvPicPr>
          <p:cNvPr id="183" name="Google Shape;183;p4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84" name="Google Shape;184;p4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85" name="Google Shape;185;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4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87" name="Shape 187"/>
        <p:cNvGrpSpPr/>
        <p:nvPr/>
      </p:nvGrpSpPr>
      <p:grpSpPr>
        <a:xfrm>
          <a:off x="0" y="0"/>
          <a:ext cx="0" cy="0"/>
          <a:chOff x="0" y="0"/>
          <a:chExt cx="0" cy="0"/>
        </a:xfrm>
      </p:grpSpPr>
      <p:pic>
        <p:nvPicPr>
          <p:cNvPr id="188" name="Google Shape;188;p4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89" name="Google Shape;189;p4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90" name="Google Shape;190;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1" name="Google Shape;191;p4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192" name="Shape 192"/>
        <p:cNvGrpSpPr/>
        <p:nvPr/>
      </p:nvGrpSpPr>
      <p:grpSpPr>
        <a:xfrm>
          <a:off x="0" y="0"/>
          <a:ext cx="0" cy="0"/>
          <a:chOff x="0" y="0"/>
          <a:chExt cx="0" cy="0"/>
        </a:xfrm>
      </p:grpSpPr>
      <p:sp>
        <p:nvSpPr>
          <p:cNvPr id="193" name="Google Shape;193;p46"/>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194" name="Google Shape;194;p4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195" name="Google Shape;195;p4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96" name="Google Shape;196;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7" name="Google Shape;197;p4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8" name="Shape 198"/>
        <p:cNvGrpSpPr/>
        <p:nvPr/>
      </p:nvGrpSpPr>
      <p:grpSpPr>
        <a:xfrm>
          <a:off x="0" y="0"/>
          <a:ext cx="0" cy="0"/>
          <a:chOff x="0" y="0"/>
          <a:chExt cx="0" cy="0"/>
        </a:xfrm>
      </p:grpSpPr>
      <p:pic>
        <p:nvPicPr>
          <p:cNvPr id="199" name="Google Shape;199;p4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00" name="Google Shape;200;p4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01" name="Google Shape;201;p4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2" name="Google Shape;202;p4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3" name="Shape 203"/>
        <p:cNvGrpSpPr/>
        <p:nvPr/>
      </p:nvGrpSpPr>
      <p:grpSpPr>
        <a:xfrm>
          <a:off x="0" y="0"/>
          <a:ext cx="0" cy="0"/>
          <a:chOff x="0" y="0"/>
          <a:chExt cx="0" cy="0"/>
        </a:xfrm>
      </p:grpSpPr>
      <p:pic>
        <p:nvPicPr>
          <p:cNvPr id="204" name="Google Shape;204;p4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05" name="Google Shape;205;p4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06" name="Google Shape;206;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07" name="Shape 207"/>
        <p:cNvGrpSpPr/>
        <p:nvPr/>
      </p:nvGrpSpPr>
      <p:grpSpPr>
        <a:xfrm>
          <a:off x="0" y="0"/>
          <a:ext cx="0" cy="0"/>
          <a:chOff x="0" y="0"/>
          <a:chExt cx="0" cy="0"/>
        </a:xfrm>
      </p:grpSpPr>
      <p:sp>
        <p:nvSpPr>
          <p:cNvPr id="208" name="Google Shape;208;p4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9" name="Google Shape;209;p49"/>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10" name="Google Shape;210;p4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11" name="Google Shape;211;p4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12" name="Shape 212"/>
        <p:cNvGrpSpPr/>
        <p:nvPr/>
      </p:nvGrpSpPr>
      <p:grpSpPr>
        <a:xfrm>
          <a:off x="0" y="0"/>
          <a:ext cx="0" cy="0"/>
          <a:chOff x="0" y="0"/>
          <a:chExt cx="0" cy="0"/>
        </a:xfrm>
      </p:grpSpPr>
      <p:sp>
        <p:nvSpPr>
          <p:cNvPr id="213" name="Google Shape;213;p50"/>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214" name="Google Shape;214;p5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217" name="Shape 217"/>
        <p:cNvGrpSpPr/>
        <p:nvPr/>
      </p:nvGrpSpPr>
      <p:grpSpPr>
        <a:xfrm>
          <a:off x="0" y="0"/>
          <a:ext cx="0" cy="0"/>
          <a:chOff x="0" y="0"/>
          <a:chExt cx="0" cy="0"/>
        </a:xfrm>
      </p:grpSpPr>
      <p:sp>
        <p:nvSpPr>
          <p:cNvPr id="218" name="Google Shape;21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9" name="Google Shape;219;p5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220" name="Google Shape;220;p52"/>
          <p:cNvPicPr preferRelativeResize="0"/>
          <p:nvPr/>
        </p:nvPicPr>
        <p:blipFill rotWithShape="1">
          <a:blip r:embed="rId3">
            <a:alphaModFix/>
          </a:blip>
          <a:srcRect b="-2272" l="-4222" r="-3757" t="-2439"/>
          <a:stretch/>
        </p:blipFill>
        <p:spPr>
          <a:xfrm rot="-5400000">
            <a:off x="7182681" y="3219806"/>
            <a:ext cx="2039601" cy="1978026"/>
          </a:xfrm>
          <a:prstGeom prst="rect">
            <a:avLst/>
          </a:prstGeom>
          <a:noFill/>
          <a:ln>
            <a:noFill/>
          </a:ln>
        </p:spPr>
      </p:pic>
      <p:sp>
        <p:nvSpPr>
          <p:cNvPr id="221" name="Google Shape;221;p5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2" name="Google Shape;222;p5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223" name="Shape 223"/>
        <p:cNvGrpSpPr/>
        <p:nvPr/>
      </p:nvGrpSpPr>
      <p:grpSpPr>
        <a:xfrm>
          <a:off x="0" y="0"/>
          <a:ext cx="0" cy="0"/>
          <a:chOff x="0" y="0"/>
          <a:chExt cx="0" cy="0"/>
        </a:xfrm>
      </p:grpSpPr>
      <p:pic>
        <p:nvPicPr>
          <p:cNvPr id="224" name="Google Shape;224;p5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25" name="Google Shape;225;p5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26" name="Google Shape;226;p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7" name="Google Shape;227;p5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28" name="Shape 228"/>
        <p:cNvGrpSpPr/>
        <p:nvPr/>
      </p:nvGrpSpPr>
      <p:grpSpPr>
        <a:xfrm>
          <a:off x="0" y="0"/>
          <a:ext cx="0" cy="0"/>
          <a:chOff x="0" y="0"/>
          <a:chExt cx="0" cy="0"/>
        </a:xfrm>
      </p:grpSpPr>
      <p:pic>
        <p:nvPicPr>
          <p:cNvPr id="229" name="Google Shape;229;p5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30" name="Google Shape;230;p5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31" name="Google Shape;231;p5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2" name="Google Shape;232;p5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33" name="Shape 233"/>
        <p:cNvGrpSpPr/>
        <p:nvPr/>
      </p:nvGrpSpPr>
      <p:grpSpPr>
        <a:xfrm>
          <a:off x="0" y="0"/>
          <a:ext cx="0" cy="0"/>
          <a:chOff x="0" y="0"/>
          <a:chExt cx="0" cy="0"/>
        </a:xfrm>
      </p:grpSpPr>
      <p:sp>
        <p:nvSpPr>
          <p:cNvPr id="234" name="Google Shape;234;p55"/>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5" name="Google Shape;235;p5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36" name="Google Shape;236;p5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37" name="Google Shape;237;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8" name="Google Shape;238;p5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39" name="Shape 239"/>
        <p:cNvGrpSpPr/>
        <p:nvPr/>
      </p:nvGrpSpPr>
      <p:grpSpPr>
        <a:xfrm>
          <a:off x="0" y="0"/>
          <a:ext cx="0" cy="0"/>
          <a:chOff x="0" y="0"/>
          <a:chExt cx="0" cy="0"/>
        </a:xfrm>
      </p:grpSpPr>
      <p:pic>
        <p:nvPicPr>
          <p:cNvPr id="240" name="Google Shape;240;p5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41" name="Google Shape;241;p5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2" name="Google Shape;242;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43" name="Google Shape;243;p5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44" name="Shape 244"/>
        <p:cNvGrpSpPr/>
        <p:nvPr/>
      </p:nvGrpSpPr>
      <p:grpSpPr>
        <a:xfrm>
          <a:off x="0" y="0"/>
          <a:ext cx="0" cy="0"/>
          <a:chOff x="0" y="0"/>
          <a:chExt cx="0" cy="0"/>
        </a:xfrm>
      </p:grpSpPr>
      <p:sp>
        <p:nvSpPr>
          <p:cNvPr id="245" name="Google Shape;245;p5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6" name="Google Shape;246;p5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47" name="Google Shape;247;p5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48" name="Google Shape;248;p5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1000"/>
              <a:buFont typeface="Arial"/>
              <a:buNone/>
              <a:defRPr b="1" sz="1400">
                <a:solidFill>
                  <a:schemeClr val="dk1"/>
                </a:solidFill>
                <a:latin typeface="Lato"/>
                <a:ea typeface="Lato"/>
                <a:cs typeface="Lato"/>
                <a:sym typeface="Lato"/>
              </a:defRPr>
            </a:lvl9pPr>
          </a:lstStyle>
          <a:p>
            <a:pPr indent="0" lvl="0" marL="0" rtl="0" algn="l">
              <a:spcBef>
                <a:spcPts val="0"/>
              </a:spcBef>
              <a:spcAft>
                <a:spcPts val="0"/>
              </a:spcAft>
              <a:buNone/>
            </a:pPr>
            <a:r>
              <a:rPr lang="en-GB"/>
              <a:t>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49" name="Shape 249"/>
        <p:cNvGrpSpPr/>
        <p:nvPr/>
      </p:nvGrpSpPr>
      <p:grpSpPr>
        <a:xfrm>
          <a:off x="0" y="0"/>
          <a:ext cx="0" cy="0"/>
          <a:chOff x="0" y="0"/>
          <a:chExt cx="0" cy="0"/>
        </a:xfrm>
      </p:grpSpPr>
      <p:pic>
        <p:nvPicPr>
          <p:cNvPr id="250" name="Google Shape;250;p5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251" name="Google Shape;251;p5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52" name="Google Shape;252;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53" name="Shape 253"/>
        <p:cNvGrpSpPr/>
        <p:nvPr/>
      </p:nvGrpSpPr>
      <p:grpSpPr>
        <a:xfrm>
          <a:off x="0" y="0"/>
          <a:ext cx="0" cy="0"/>
          <a:chOff x="0" y="0"/>
          <a:chExt cx="0" cy="0"/>
        </a:xfrm>
      </p:grpSpPr>
      <p:sp>
        <p:nvSpPr>
          <p:cNvPr id="254" name="Google Shape;254;p5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p59"/>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256" name="Google Shape;256;p5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257" name="Google Shape;257;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58" name="Shape 258"/>
        <p:cNvGrpSpPr/>
        <p:nvPr/>
      </p:nvGrpSpPr>
      <p:grpSpPr>
        <a:xfrm>
          <a:off x="0" y="0"/>
          <a:ext cx="0" cy="0"/>
          <a:chOff x="0" y="0"/>
          <a:chExt cx="0" cy="0"/>
        </a:xfrm>
      </p:grpSpPr>
      <p:sp>
        <p:nvSpPr>
          <p:cNvPr id="259" name="Google Shape;259;p60"/>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rtl="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260" name="Google Shape;260;p6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37.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1" name="Shape 91"/>
        <p:cNvGrpSpPr/>
        <p:nvPr/>
      </p:nvGrpSpPr>
      <p:grpSpPr>
        <a:xfrm>
          <a:off x="0" y="0"/>
          <a:ext cx="0" cy="0"/>
          <a:chOff x="0" y="0"/>
          <a:chExt cx="0" cy="0"/>
        </a:xfrm>
      </p:grpSpPr>
      <p:sp>
        <p:nvSpPr>
          <p:cNvPr id="92" name="Google Shape;9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5" name="Shape 125"/>
        <p:cNvGrpSpPr/>
        <p:nvPr/>
      </p:nvGrpSpPr>
      <p:grpSpPr>
        <a:xfrm>
          <a:off x="0" y="0"/>
          <a:ext cx="0" cy="0"/>
          <a:chOff x="0" y="0"/>
          <a:chExt cx="0" cy="0"/>
        </a:xfrm>
      </p:grpSpPr>
      <p:sp>
        <p:nvSpPr>
          <p:cNvPr id="126" name="Google Shape;12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9" name="Shape 169"/>
        <p:cNvGrpSpPr/>
        <p:nvPr/>
      </p:nvGrpSpPr>
      <p:grpSpPr>
        <a:xfrm>
          <a:off x="0" y="0"/>
          <a:ext cx="0" cy="0"/>
          <a:chOff x="0" y="0"/>
          <a:chExt cx="0" cy="0"/>
        </a:xfrm>
      </p:grpSpPr>
      <p:sp>
        <p:nvSpPr>
          <p:cNvPr id="170" name="Google Shape;17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5" name="Shape 215"/>
        <p:cNvGrpSpPr/>
        <p:nvPr/>
      </p:nvGrpSpPr>
      <p:grpSpPr>
        <a:xfrm>
          <a:off x="0" y="0"/>
          <a:ext cx="0" cy="0"/>
          <a:chOff x="0" y="0"/>
          <a:chExt cx="0" cy="0"/>
        </a:xfrm>
      </p:grpSpPr>
      <p:sp>
        <p:nvSpPr>
          <p:cNvPr id="216" name="Google Shape;21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 Id="rId3" Type="http://schemas.openxmlformats.org/officeDocument/2006/relationships/image" Target="../media/image5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image" Target="../media/image5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hyperlink" Target="http://www.youtube.com/watch?v=CakdQBB5QnQ" TargetMode="External"/><Relationship Id="rId5" Type="http://schemas.openxmlformats.org/officeDocument/2006/relationships/image" Target="../media/image51.jpg"/><Relationship Id="rId6" Type="http://schemas.openxmlformats.org/officeDocument/2006/relationships/hyperlink" Target="https://www.youtube.com/watch?v=CakdQBB5Qn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0.xml"/><Relationship Id="rId3"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1.xml"/><Relationship Id="rId3" Type="http://schemas.openxmlformats.org/officeDocument/2006/relationships/hyperlink" Target="https://www.theguardian.com/technology/2022/nov/19/the-money-is-gone-people-who-lost-out-in-ftxs-collapse" TargetMode="External"/><Relationship Id="rId4" Type="http://schemas.openxmlformats.org/officeDocument/2006/relationships/image" Target="../media/image49.png"/><Relationship Id="rId5"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 Id="rId3" Type="http://schemas.openxmlformats.org/officeDocument/2006/relationships/image" Target="../media/image55.png"/><Relationship Id="rId4" Type="http://schemas.openxmlformats.org/officeDocument/2006/relationships/image" Target="../media/image53.png"/><Relationship Id="rId5" Type="http://schemas.openxmlformats.org/officeDocument/2006/relationships/hyperlink" Target="https://www.fca.org.uk/investsmart/crypto-basics#section-investing-in-crypt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hyperlink" Target="https://www.citizensadvice.org.uk/debt-and-money/" TargetMode="External"/><Relationship Id="rId4" Type="http://schemas.openxmlformats.org/officeDocument/2006/relationships/image" Target="../media/image45.png"/><Relationship Id="rId9"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1.xml.rels><?xml version="1.0" encoding="UTF-8" standalone="yes"?><Relationships xmlns="http://schemas.openxmlformats.org/package/2006/relationships"><Relationship Id="rId11" Type="http://schemas.openxmlformats.org/officeDocument/2006/relationships/hyperlink" Target="https://www.ft.com/content/2691366f-d381-40cd-a769-6559779151c2" TargetMode="External"/><Relationship Id="rId10" Type="http://schemas.openxmlformats.org/officeDocument/2006/relationships/hyperlink" Target="https://www.ft.com/content/2691366f-d381-40cd-a769-6559779151c2" TargetMode="External"/><Relationship Id="rId13" Type="http://schemas.openxmlformats.org/officeDocument/2006/relationships/hyperlink" Target="https://podcasts.apple.com/gb/podcast/money-clinic-with-claer-barrett/id287031335?i=1000617647379" TargetMode="External"/><Relationship Id="rId12" Type="http://schemas.openxmlformats.org/officeDocument/2006/relationships/hyperlink" Target="https://www.ft.com/content/52b7553a-199d-4637-b7fe-42ae7c8aca7f" TargetMode="External"/><Relationship Id="rId1" Type="http://schemas.openxmlformats.org/officeDocument/2006/relationships/slideLayout" Target="../slideLayouts/slideLayout48.xml"/><Relationship Id="rId2" Type="http://schemas.openxmlformats.org/officeDocument/2006/relationships/notesSlide" Target="../notesSlides/notesSlide31.xml"/><Relationship Id="rId3" Type="http://schemas.openxmlformats.org/officeDocument/2006/relationships/hyperlink" Target="https://www.fca.org.uk/investsmart/crypto-basics#section-investing-in-crypto-" TargetMode="External"/><Relationship Id="rId4" Type="http://schemas.openxmlformats.org/officeDocument/2006/relationships/hyperlink" Target="https://www.ft.com/video/f7a7fad1-f3ed-41ee-94a7-e1311989aa7e" TargetMode="External"/><Relationship Id="rId9" Type="http://schemas.openxmlformats.org/officeDocument/2006/relationships/hyperlink" Target="https://www.cnet.com/personal-finance/crypto/cryptocurrency-pump-and-dump-schemes-what-you-should-know-about-these-scams/" TargetMode="External"/><Relationship Id="rId15" Type="http://schemas.openxmlformats.org/officeDocument/2006/relationships/hyperlink" Target="https://ftflic.com/learning-hub/" TargetMode="External"/><Relationship Id="rId14" Type="http://schemas.openxmlformats.org/officeDocument/2006/relationships/hyperlink" Target="https://podcasts.apple.com/gb/podcast/money-clinic-with-claer-barrett/id287031335?i=1000617647379" TargetMode="External"/><Relationship Id="rId5" Type="http://schemas.openxmlformats.org/officeDocument/2006/relationships/hyperlink" Target="https://www.ft.com/video/f7a7fad1-f3ed-41ee-94a7-e1311989aa7e" TargetMode="External"/><Relationship Id="rId6" Type="http://schemas.openxmlformats.org/officeDocument/2006/relationships/hyperlink" Target="https://www.ft.com/content/52c98479-e50a-4cb0-9f88-a427f1818e28" TargetMode="External"/><Relationship Id="rId7" Type="http://schemas.openxmlformats.org/officeDocument/2006/relationships/hyperlink" Target="https://www.nytimes.com/2021/08/05/business/hype-coins-cryptocurrency.html" TargetMode="External"/><Relationship Id="rId8" Type="http://schemas.openxmlformats.org/officeDocument/2006/relationships/hyperlink" Target="https://www.cnet.com/personal-finance/crypto/cryptocurrency-pump-and-dump-schemes-what-you-should-know-about-these-sca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 Id="rId3" Type="http://schemas.openxmlformats.org/officeDocument/2006/relationships/hyperlink" Target="https://youtu.be/5XMFEUNut18" TargetMode="External"/><Relationship Id="rId4" Type="http://schemas.openxmlformats.org/officeDocument/2006/relationships/image" Target="../media/image29.png"/><Relationship Id="rId5" Type="http://schemas.openxmlformats.org/officeDocument/2006/relationships/image" Target="../media/image38.png"/><Relationship Id="rId6" Type="http://schemas.openxmlformats.org/officeDocument/2006/relationships/image" Target="../media/image27.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38.png"/><Relationship Id="rId5" Type="http://schemas.openxmlformats.org/officeDocument/2006/relationships/image" Target="../media/image27.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8.png"/><Relationship Id="rId5" Type="http://schemas.openxmlformats.org/officeDocument/2006/relationships/image" Target="../media/image27.png"/><Relationship Id="rId6"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264" name="Shape 264"/>
        <p:cNvGrpSpPr/>
        <p:nvPr/>
      </p:nvGrpSpPr>
      <p:grpSpPr>
        <a:xfrm>
          <a:off x="0" y="0"/>
          <a:ext cx="0" cy="0"/>
          <a:chOff x="0" y="0"/>
          <a:chExt cx="0" cy="0"/>
        </a:xfrm>
      </p:grpSpPr>
      <p:sp>
        <p:nvSpPr>
          <p:cNvPr id="265" name="Google Shape;265;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pic>
        <p:nvPicPr>
          <p:cNvPr id="266" name="Google Shape;266;p61"/>
          <p:cNvPicPr preferRelativeResize="0"/>
          <p:nvPr/>
        </p:nvPicPr>
        <p:blipFill>
          <a:blip r:embed="rId3">
            <a:alphaModFix/>
          </a:blip>
          <a:stretch>
            <a:fillRect/>
          </a:stretch>
        </p:blipFill>
        <p:spPr>
          <a:xfrm>
            <a:off x="402375" y="2879425"/>
            <a:ext cx="1868099" cy="1868099"/>
          </a:xfrm>
          <a:prstGeom prst="rect">
            <a:avLst/>
          </a:prstGeom>
          <a:noFill/>
          <a:ln>
            <a:noFill/>
          </a:ln>
        </p:spPr>
      </p:pic>
      <p:sp>
        <p:nvSpPr>
          <p:cNvPr id="267" name="Google Shape;267;p6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800">
              <a:solidFill>
                <a:srgbClr val="FFFFFF"/>
              </a:solidFill>
              <a:latin typeface="Lato Black"/>
              <a:ea typeface="Lato Black"/>
              <a:cs typeface="Lato Black"/>
              <a:sym typeface="Lato Black"/>
            </a:endParaRPr>
          </a:p>
        </p:txBody>
      </p:sp>
      <p:sp>
        <p:nvSpPr>
          <p:cNvPr id="268" name="Google Shape;268;p61"/>
          <p:cNvSpPr txBox="1"/>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Preparing for my financial future</a:t>
            </a:r>
            <a:endParaRPr b="1" sz="4800">
              <a:solidFill>
                <a:srgbClr val="FFFFFF"/>
              </a:solidFill>
              <a:latin typeface="Lato"/>
              <a:ea typeface="Lato"/>
              <a:cs typeface="Lato"/>
              <a:sym typeface="Lato"/>
            </a:endParaRPr>
          </a:p>
          <a:p>
            <a:pPr indent="0" lvl="0" marL="0" rtl="0" algn="l">
              <a:spcBef>
                <a:spcPts val="0"/>
              </a:spcBef>
              <a:spcAft>
                <a:spcPts val="0"/>
              </a:spcAft>
              <a:buNone/>
            </a:pPr>
            <a:r>
              <a:t/>
            </a:r>
            <a:endParaRPr b="1" sz="4800">
              <a:solidFill>
                <a:srgbClr val="FFFFFF"/>
              </a:solidFill>
              <a:latin typeface="Lato Black"/>
              <a:ea typeface="Lato Black"/>
              <a:cs typeface="Lato Black"/>
              <a:sym typeface="Lato Black"/>
            </a:endParaRPr>
          </a:p>
        </p:txBody>
      </p:sp>
      <p:sp>
        <p:nvSpPr>
          <p:cNvPr id="269" name="Google Shape;269;p6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FF8022"/>
                </a:solidFill>
                <a:latin typeface="Arial"/>
                <a:ea typeface="Arial"/>
                <a:cs typeface="Arial"/>
                <a:sym typeface="Arial"/>
              </a:rPr>
              <a:t>This session is aimed at key stage five (recommended for Year 12 and 13)</a:t>
            </a:r>
            <a:endParaRPr b="1" i="0" sz="1000" u="none" cap="none" strike="noStrike">
              <a:solidFill>
                <a:srgbClr val="FF802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70"/>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350" name="Google Shape;350;p70"/>
          <p:cNvSpPr txBox="1"/>
          <p:nvPr/>
        </p:nvSpPr>
        <p:spPr>
          <a:xfrm>
            <a:off x="35900" y="1178800"/>
            <a:ext cx="9144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What are the factors that would influence this person’s decision to use cryptocurrency? </a:t>
            </a:r>
            <a:endParaRPr b="1" i="0" sz="1800" u="none" cap="none" strike="noStrike">
              <a:solidFill>
                <a:srgbClr val="000000"/>
              </a:solidFill>
              <a:latin typeface="Lato"/>
              <a:ea typeface="Lato"/>
              <a:cs typeface="Lato"/>
              <a:sym typeface="Lato"/>
            </a:endParaRPr>
          </a:p>
        </p:txBody>
      </p:sp>
      <p:sp>
        <p:nvSpPr>
          <p:cNvPr id="351" name="Google Shape;351;p70"/>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Zak.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20 years old and is about to complete his last year at university studying software design. He will be living with his dad, who is a carer for his mum. He will not be able to leave home as he has not saved enough money for his own place. Zak is really interested in cryptocurrency, especially since some of his favourite bands have recently invested. It is all his friends at university talk about.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352" name="Google Shape;352;p70"/>
          <p:cNvPicPr preferRelativeResize="0"/>
          <p:nvPr/>
        </p:nvPicPr>
        <p:blipFill rotWithShape="1">
          <a:blip r:embed="rId3">
            <a:alphaModFix/>
          </a:blip>
          <a:srcRect b="0" l="0" r="0" t="0"/>
          <a:stretch/>
        </p:blipFill>
        <p:spPr>
          <a:xfrm>
            <a:off x="509925" y="1777150"/>
            <a:ext cx="2563200" cy="2683225"/>
          </a:xfrm>
          <a:prstGeom prst="rect">
            <a:avLst/>
          </a:prstGeom>
          <a:noFill/>
          <a:ln>
            <a:noFill/>
          </a:ln>
        </p:spPr>
      </p:pic>
      <p:sp>
        <p:nvSpPr>
          <p:cNvPr id="353" name="Google Shape;353;p70"/>
          <p:cNvSpPr txBox="1"/>
          <p:nvPr>
            <p:ph idx="12" type="sldNum"/>
          </p:nvPr>
        </p:nvSpPr>
        <p:spPr>
          <a:xfrm>
            <a:off x="8760684" y="88926"/>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71"/>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sp>
        <p:nvSpPr>
          <p:cNvPr id="359" name="Google Shape;359;p71"/>
          <p:cNvSpPr txBox="1"/>
          <p:nvPr/>
        </p:nvSpPr>
        <p:spPr>
          <a:xfrm>
            <a:off x="0" y="1178800"/>
            <a:ext cx="92661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sng" cap="none" strike="noStrike">
                <a:solidFill>
                  <a:srgbClr val="000000"/>
                </a:solidFill>
                <a:latin typeface="Lato"/>
                <a:ea typeface="Lato"/>
                <a:cs typeface="Lato"/>
                <a:sym typeface="Lato"/>
              </a:rPr>
              <a:t>How</a:t>
            </a:r>
            <a:r>
              <a:rPr b="1" i="0" lang="en-GB" sz="1700" u="none" cap="none" strike="noStrike">
                <a:solidFill>
                  <a:srgbClr val="000000"/>
                </a:solidFill>
                <a:latin typeface="Lato"/>
                <a:ea typeface="Lato"/>
                <a:cs typeface="Lato"/>
                <a:sym typeface="Lato"/>
              </a:rPr>
              <a:t> might the highlighted factors influence Zak’s decision to use cryptocurrency? </a:t>
            </a:r>
            <a:endParaRPr b="1" i="0" sz="1700" u="none" cap="none" strike="noStrike">
              <a:solidFill>
                <a:srgbClr val="000000"/>
              </a:solidFill>
              <a:latin typeface="Lato"/>
              <a:ea typeface="Lato"/>
              <a:cs typeface="Lato"/>
              <a:sym typeface="Lato"/>
            </a:endParaRPr>
          </a:p>
        </p:txBody>
      </p:sp>
      <p:sp>
        <p:nvSpPr>
          <p:cNvPr id="360" name="Google Shape;360;p71"/>
          <p:cNvSpPr txBox="1"/>
          <p:nvPr/>
        </p:nvSpPr>
        <p:spPr>
          <a:xfrm>
            <a:off x="3486975" y="1918800"/>
            <a:ext cx="5273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This is </a:t>
            </a:r>
            <a:r>
              <a:rPr b="1" i="0" lang="en-GB" sz="1600" u="none" cap="none" strike="noStrike">
                <a:solidFill>
                  <a:schemeClr val="accent2"/>
                </a:solidFill>
                <a:latin typeface="Lato"/>
                <a:ea typeface="Lato"/>
                <a:cs typeface="Lato"/>
                <a:sym typeface="Lato"/>
              </a:rPr>
              <a:t>Zak</a:t>
            </a:r>
            <a:r>
              <a:rPr b="1" i="0" lang="en-GB"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Zak is </a:t>
            </a:r>
            <a:r>
              <a:rPr b="1" i="0" lang="en-GB" sz="1600" u="none" cap="none" strike="noStrike">
                <a:solidFill>
                  <a:schemeClr val="accent2"/>
                </a:solidFill>
                <a:latin typeface="Lato"/>
                <a:ea typeface="Lato"/>
                <a:cs typeface="Lato"/>
                <a:sym typeface="Lato"/>
              </a:rPr>
              <a:t>20 years old</a:t>
            </a:r>
            <a:r>
              <a:rPr b="1" i="0" lang="en-GB" sz="1600" u="none" cap="none" strike="noStrike">
                <a:solidFill>
                  <a:srgbClr val="000000"/>
                </a:solidFill>
                <a:latin typeface="Lato"/>
                <a:ea typeface="Lato"/>
                <a:cs typeface="Lato"/>
                <a:sym typeface="Lato"/>
              </a:rPr>
              <a:t> and is about to complete his last year at </a:t>
            </a:r>
            <a:r>
              <a:rPr b="1" i="0" lang="en-GB" sz="1600" u="none" cap="none" strike="noStrike">
                <a:solidFill>
                  <a:schemeClr val="accent2"/>
                </a:solidFill>
                <a:latin typeface="Lato"/>
                <a:ea typeface="Lato"/>
                <a:cs typeface="Lato"/>
                <a:sym typeface="Lato"/>
              </a:rPr>
              <a:t>university </a:t>
            </a:r>
            <a:r>
              <a:rPr b="1" i="0" lang="en-GB" sz="1600" u="none" cap="none" strike="noStrike">
                <a:solidFill>
                  <a:srgbClr val="000000"/>
                </a:solidFill>
                <a:latin typeface="Lato"/>
                <a:ea typeface="Lato"/>
                <a:cs typeface="Lato"/>
                <a:sym typeface="Lato"/>
              </a:rPr>
              <a:t>studying</a:t>
            </a:r>
            <a:r>
              <a:rPr b="1" i="0" lang="en-GB" sz="1600" u="none" cap="none" strike="noStrike">
                <a:solidFill>
                  <a:schemeClr val="accent2"/>
                </a:solidFill>
                <a:latin typeface="Lato"/>
                <a:ea typeface="Lato"/>
                <a:cs typeface="Lato"/>
                <a:sym typeface="Lato"/>
              </a:rPr>
              <a:t> software design</a:t>
            </a:r>
            <a:r>
              <a:rPr b="1" i="0" lang="en-GB" sz="1600" u="none" cap="none" strike="noStrike">
                <a:solidFill>
                  <a:srgbClr val="000000"/>
                </a:solidFill>
                <a:latin typeface="Lato"/>
                <a:ea typeface="Lato"/>
                <a:cs typeface="Lato"/>
                <a:sym typeface="Lato"/>
              </a:rPr>
              <a:t>. He will be living with his dad, who is a </a:t>
            </a:r>
            <a:r>
              <a:rPr b="1" i="0" lang="en-GB" sz="1600" u="none" cap="none" strike="noStrike">
                <a:solidFill>
                  <a:schemeClr val="accent2"/>
                </a:solidFill>
                <a:latin typeface="Lato"/>
                <a:ea typeface="Lato"/>
                <a:cs typeface="Lato"/>
                <a:sym typeface="Lato"/>
              </a:rPr>
              <a:t>carer </a:t>
            </a:r>
            <a:r>
              <a:rPr b="1" i="0" lang="en-GB" sz="1600" u="none" cap="none" strike="noStrike">
                <a:solidFill>
                  <a:srgbClr val="000000"/>
                </a:solidFill>
                <a:latin typeface="Lato"/>
                <a:ea typeface="Lato"/>
                <a:cs typeface="Lato"/>
                <a:sym typeface="Lato"/>
              </a:rPr>
              <a:t>for his mum. He will not be able to leave home as he has not saved enough money for his own place. Zak is really interested in cryptocurrency, especially since some of his favourite </a:t>
            </a:r>
            <a:r>
              <a:rPr b="1" i="0" lang="en-GB" sz="1600" u="none" cap="none" strike="noStrike">
                <a:solidFill>
                  <a:schemeClr val="accent2"/>
                </a:solidFill>
                <a:latin typeface="Lato"/>
                <a:ea typeface="Lato"/>
                <a:cs typeface="Lato"/>
                <a:sym typeface="Lato"/>
              </a:rPr>
              <a:t>bands </a:t>
            </a:r>
            <a:r>
              <a:rPr b="1" i="0" lang="en-GB" sz="1600" u="none" cap="none" strike="noStrike">
                <a:solidFill>
                  <a:srgbClr val="000000"/>
                </a:solidFill>
                <a:latin typeface="Lato"/>
                <a:ea typeface="Lato"/>
                <a:cs typeface="Lato"/>
                <a:sym typeface="Lato"/>
              </a:rPr>
              <a:t>have recently invested. It is all his </a:t>
            </a:r>
            <a:r>
              <a:rPr b="1" i="0" lang="en-GB" sz="1600" u="none" cap="none" strike="noStrike">
                <a:solidFill>
                  <a:schemeClr val="accent2"/>
                </a:solidFill>
                <a:latin typeface="Lato"/>
                <a:ea typeface="Lato"/>
                <a:cs typeface="Lato"/>
                <a:sym typeface="Lato"/>
              </a:rPr>
              <a:t>friends </a:t>
            </a:r>
            <a:r>
              <a:rPr b="1" i="0" lang="en-GB" sz="1600" u="none" cap="none" strike="noStrike">
                <a:solidFill>
                  <a:srgbClr val="000000"/>
                </a:solidFill>
                <a:latin typeface="Lato"/>
                <a:ea typeface="Lato"/>
                <a:cs typeface="Lato"/>
                <a:sym typeface="Lato"/>
              </a:rPr>
              <a:t>at university talk </a:t>
            </a:r>
            <a:r>
              <a:rPr b="1" i="0" lang="en-GB" sz="1600" u="none" cap="none" strike="noStrike">
                <a:solidFill>
                  <a:schemeClr val="dk1"/>
                </a:solidFill>
                <a:latin typeface="Lato"/>
                <a:ea typeface="Lato"/>
                <a:cs typeface="Lato"/>
                <a:sym typeface="Lato"/>
              </a:rPr>
              <a:t>about</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pic>
        <p:nvPicPr>
          <p:cNvPr id="361" name="Google Shape;361;p71"/>
          <p:cNvPicPr preferRelativeResize="0"/>
          <p:nvPr/>
        </p:nvPicPr>
        <p:blipFill rotWithShape="1">
          <a:blip r:embed="rId3">
            <a:alphaModFix/>
          </a:blip>
          <a:srcRect b="0" l="0" r="0" t="0"/>
          <a:stretch/>
        </p:blipFill>
        <p:spPr>
          <a:xfrm>
            <a:off x="539650" y="1782000"/>
            <a:ext cx="2563200" cy="2683225"/>
          </a:xfrm>
          <a:prstGeom prst="rect">
            <a:avLst/>
          </a:prstGeom>
          <a:noFill/>
          <a:ln>
            <a:noFill/>
          </a:ln>
        </p:spPr>
      </p:pic>
      <p:sp>
        <p:nvSpPr>
          <p:cNvPr id="362" name="Google Shape;362;p71"/>
          <p:cNvSpPr txBox="1"/>
          <p:nvPr>
            <p:ph idx="12" type="sldNum"/>
          </p:nvPr>
        </p:nvSpPr>
        <p:spPr>
          <a:xfrm>
            <a:off x="8760684" y="113076"/>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72"/>
          <p:cNvSpPr txBox="1"/>
          <p:nvPr/>
        </p:nvSpPr>
        <p:spPr>
          <a:xfrm>
            <a:off x="194150" y="1182725"/>
            <a:ext cx="5683200" cy="4002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Lots of factors will determine who might engage with cryptocurrency.</a:t>
            </a:r>
            <a:endParaRPr b="0"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Some personal circumstances lead to people having a more positive relationship with money. They then may invest in things such as cryptocurrency which could </a:t>
            </a:r>
            <a:r>
              <a:rPr b="1" i="0" lang="en-GB" sz="1900" u="none" cap="none" strike="noStrike">
                <a:solidFill>
                  <a:srgbClr val="000000"/>
                </a:solidFill>
                <a:latin typeface="Lato"/>
                <a:ea typeface="Lato"/>
                <a:cs typeface="Lato"/>
                <a:sym typeface="Lato"/>
              </a:rPr>
              <a:t>improve their standard of living.</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349250" lvl="0" marL="457200" marR="0" rtl="0" algn="l">
              <a:lnSpc>
                <a:spcPct val="100000"/>
              </a:lnSpc>
              <a:spcBef>
                <a:spcPts val="0"/>
              </a:spcBef>
              <a:spcAft>
                <a:spcPts val="0"/>
              </a:spcAft>
              <a:buClr>
                <a:srgbClr val="000000"/>
              </a:buClr>
              <a:buSzPts val="1900"/>
              <a:buFont typeface="Lato"/>
              <a:buChar char="●"/>
            </a:pPr>
            <a:r>
              <a:rPr b="0" i="0" lang="en-GB" sz="1900" u="none" cap="none" strike="noStrike">
                <a:solidFill>
                  <a:srgbClr val="000000"/>
                </a:solidFill>
                <a:latin typeface="Lato"/>
                <a:ea typeface="Lato"/>
                <a:cs typeface="Lato"/>
                <a:sym typeface="Lato"/>
              </a:rPr>
              <a:t>However, some influencing factors such as information from friends and the media could </a:t>
            </a:r>
            <a:r>
              <a:rPr b="1" i="0" lang="en-GB" sz="1900" u="none" cap="none" strike="noStrike">
                <a:solidFill>
                  <a:srgbClr val="000000"/>
                </a:solidFill>
                <a:latin typeface="Lato"/>
                <a:ea typeface="Lato"/>
                <a:cs typeface="Lato"/>
                <a:sym typeface="Lato"/>
              </a:rPr>
              <a:t>encourage a lot of risk-taking behaviour.</a:t>
            </a:r>
            <a:endParaRPr b="1" i="0" sz="19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368" name="Google Shape;368;p72"/>
          <p:cNvSpPr txBox="1"/>
          <p:nvPr/>
        </p:nvSpPr>
        <p:spPr>
          <a:xfrm>
            <a:off x="311700" y="173427"/>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1900" u="none" cap="none" strike="noStrike">
              <a:solidFill>
                <a:schemeClr val="accent2"/>
              </a:solidFill>
              <a:latin typeface="Lato"/>
              <a:ea typeface="Lato"/>
              <a:cs typeface="Lato"/>
              <a:sym typeface="Lato"/>
            </a:endParaRPr>
          </a:p>
        </p:txBody>
      </p:sp>
      <p:sp>
        <p:nvSpPr>
          <p:cNvPr id="369" name="Google Shape;369;p72"/>
          <p:cNvSpPr txBox="1"/>
          <p:nvPr>
            <p:ph idx="12" type="sldNum"/>
          </p:nvPr>
        </p:nvSpPr>
        <p:spPr>
          <a:xfrm>
            <a:off x="8764359" y="10100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12  </a:t>
            </a:r>
            <a:endParaRPr/>
          </a:p>
        </p:txBody>
      </p:sp>
      <p:pic>
        <p:nvPicPr>
          <p:cNvPr id="370" name="Google Shape;370;p72"/>
          <p:cNvPicPr preferRelativeResize="0"/>
          <p:nvPr/>
        </p:nvPicPr>
        <p:blipFill rotWithShape="1">
          <a:blip r:embed="rId3">
            <a:alphaModFix/>
          </a:blip>
          <a:srcRect b="0" l="0" r="0" t="0"/>
          <a:stretch/>
        </p:blipFill>
        <p:spPr>
          <a:xfrm>
            <a:off x="6435850" y="1721400"/>
            <a:ext cx="2208550" cy="220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73"/>
          <p:cNvSpPr txBox="1"/>
          <p:nvPr/>
        </p:nvSpPr>
        <p:spPr>
          <a:xfrm>
            <a:off x="227950" y="1238775"/>
            <a:ext cx="4148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What do you think happened next?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200" u="none" cap="none" strike="noStrike">
                <a:solidFill>
                  <a:schemeClr val="dk1"/>
                </a:solidFill>
                <a:latin typeface="Lato"/>
                <a:ea typeface="Lato"/>
                <a:cs typeface="Lato"/>
                <a:sym typeface="Lato"/>
              </a:rPr>
              <a:t>W</a:t>
            </a:r>
            <a:r>
              <a:rPr b="1" i="0" lang="en-GB" sz="2000" u="none" cap="none" strike="noStrike">
                <a:solidFill>
                  <a:schemeClr val="dk1"/>
                </a:solidFill>
                <a:latin typeface="Lato"/>
                <a:ea typeface="Lato"/>
                <a:cs typeface="Lato"/>
                <a:sym typeface="Lato"/>
              </a:rPr>
              <a:t>hat do you think consumers did?</a:t>
            </a:r>
            <a:endParaRPr b="1" i="0" sz="2000" u="none" cap="none" strike="noStrike">
              <a:solidFill>
                <a:schemeClr val="dk1"/>
              </a:solidFill>
              <a:latin typeface="Lato"/>
              <a:ea typeface="Lato"/>
              <a:cs typeface="Lato"/>
              <a:sym typeface="Lato"/>
            </a:endParaRPr>
          </a:p>
          <a:p>
            <a:pPr indent="-360000" lvl="0" marL="360000" marR="0" rtl="0" algn="l">
              <a:lnSpc>
                <a:spcPct val="100000"/>
              </a:lnSpc>
              <a:spcBef>
                <a:spcPts val="0"/>
              </a:spcBef>
              <a:spcAft>
                <a:spcPts val="0"/>
              </a:spcAft>
              <a:buClr>
                <a:schemeClr val="dk1"/>
              </a:buClr>
              <a:buSzPts val="1400"/>
              <a:buFont typeface="Lato"/>
              <a:buChar char="●"/>
            </a:pPr>
            <a:r>
              <a:rPr b="1" i="0" lang="en-GB" sz="2000" u="none" cap="none" strike="noStrike">
                <a:solidFill>
                  <a:schemeClr val="dk1"/>
                </a:solidFill>
                <a:latin typeface="Lato"/>
                <a:ea typeface="Lato"/>
                <a:cs typeface="Lato"/>
                <a:sym typeface="Lato"/>
              </a:rPr>
              <a:t>What do you think happened to the value of the coin?</a:t>
            </a:r>
            <a:endParaRPr b="1" i="0" sz="2000" u="none" cap="none" strike="noStrike">
              <a:solidFill>
                <a:schemeClr val="dk1"/>
              </a:solidFill>
              <a:latin typeface="Lato"/>
              <a:ea typeface="Lato"/>
              <a:cs typeface="Lato"/>
              <a:sym typeface="Lato"/>
            </a:endParaRPr>
          </a:p>
        </p:txBody>
      </p:sp>
      <p:grpSp>
        <p:nvGrpSpPr>
          <p:cNvPr id="376" name="Google Shape;376;p73"/>
          <p:cNvGrpSpPr/>
          <p:nvPr/>
        </p:nvGrpSpPr>
        <p:grpSpPr>
          <a:xfrm>
            <a:off x="2278050" y="1104808"/>
            <a:ext cx="5750246" cy="3952816"/>
            <a:chOff x="199275" y="872125"/>
            <a:chExt cx="5906775" cy="4037193"/>
          </a:xfrm>
        </p:grpSpPr>
        <p:pic>
          <p:nvPicPr>
            <p:cNvPr id="377" name="Google Shape;377;p73"/>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78" name="Google Shape;378;p73"/>
            <p:cNvPicPr preferRelativeResize="0"/>
            <p:nvPr/>
          </p:nvPicPr>
          <p:blipFill rotWithShape="1">
            <a:blip r:embed="rId4">
              <a:alphaModFix/>
            </a:blip>
            <a:srcRect b="0" l="0" r="0" t="0"/>
            <a:stretch/>
          </p:blipFill>
          <p:spPr>
            <a:xfrm>
              <a:off x="199275" y="2193868"/>
              <a:ext cx="5187726" cy="2715450"/>
            </a:xfrm>
            <a:prstGeom prst="rect">
              <a:avLst/>
            </a:prstGeom>
            <a:noFill/>
            <a:ln>
              <a:noFill/>
            </a:ln>
          </p:spPr>
        </p:pic>
      </p:grpSp>
      <p:sp>
        <p:nvSpPr>
          <p:cNvPr id="379" name="Google Shape;379;p73"/>
          <p:cNvSpPr txBox="1"/>
          <p:nvPr/>
        </p:nvSpPr>
        <p:spPr>
          <a:xfrm>
            <a:off x="2279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does social media impact decision making?</a:t>
            </a:r>
            <a:endParaRPr b="1" i="0" sz="2900" u="none" cap="none" strike="noStrike">
              <a:solidFill>
                <a:schemeClr val="accent2"/>
              </a:solidFill>
              <a:latin typeface="Lato"/>
              <a:ea typeface="Lato"/>
              <a:cs typeface="Lato"/>
              <a:sym typeface="Lato"/>
            </a:endParaRPr>
          </a:p>
        </p:txBody>
      </p:sp>
      <p:sp>
        <p:nvSpPr>
          <p:cNvPr id="380" name="Google Shape;380;p73"/>
          <p:cNvSpPr txBox="1"/>
          <p:nvPr>
            <p:ph idx="12" type="sldNum"/>
          </p:nvPr>
        </p:nvSpPr>
        <p:spPr>
          <a:xfrm>
            <a:off x="8728134" y="12050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13</a:t>
            </a:r>
            <a:endParaRPr/>
          </a:p>
        </p:txBody>
      </p:sp>
      <p:sp>
        <p:nvSpPr>
          <p:cNvPr id="381" name="Google Shape;381;p73"/>
          <p:cNvSpPr txBox="1"/>
          <p:nvPr/>
        </p:nvSpPr>
        <p:spPr>
          <a:xfrm>
            <a:off x="4220700" y="2420475"/>
            <a:ext cx="435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pSp>
        <p:nvGrpSpPr>
          <p:cNvPr id="386" name="Google Shape;386;p74"/>
          <p:cNvGrpSpPr/>
          <p:nvPr/>
        </p:nvGrpSpPr>
        <p:grpSpPr>
          <a:xfrm>
            <a:off x="5113779" y="1531694"/>
            <a:ext cx="3906151" cy="2764299"/>
            <a:chOff x="199275" y="872125"/>
            <a:chExt cx="5906775" cy="4066342"/>
          </a:xfrm>
        </p:grpSpPr>
        <p:pic>
          <p:nvPicPr>
            <p:cNvPr id="387" name="Google Shape;387;p74"/>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88" name="Google Shape;388;p74"/>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389" name="Google Shape;389;p74"/>
          <p:cNvSpPr txBox="1"/>
          <p:nvPr/>
        </p:nvSpPr>
        <p:spPr>
          <a:xfrm>
            <a:off x="0" y="858775"/>
            <a:ext cx="72696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Influencers </a:t>
            </a:r>
            <a:r>
              <a:rPr b="0" i="0" lang="en-GB" sz="1400" u="none" cap="none" strike="noStrike">
                <a:solidFill>
                  <a:srgbClr val="000000"/>
                </a:solidFill>
                <a:latin typeface="Lato"/>
                <a:ea typeface="Lato"/>
                <a:cs typeface="Lato"/>
                <a:sym typeface="Lato"/>
              </a:rPr>
              <a:t>promote everything from fashion to sport and also cryptocurrencies.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Companies pay them to do this because seeing someone popular endorse a product can be really encouraging. But </a:t>
            </a:r>
            <a:r>
              <a:rPr b="1" i="0" lang="en-GB" sz="1400" u="none" cap="none" strike="noStrike">
                <a:solidFill>
                  <a:srgbClr val="000000"/>
                </a:solidFill>
                <a:latin typeface="Lato"/>
                <a:ea typeface="Lato"/>
                <a:cs typeface="Lato"/>
                <a:sym typeface="Lato"/>
              </a:rPr>
              <a:t>influencers are not always right!</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Reality star </a:t>
            </a:r>
            <a:r>
              <a:rPr b="1" i="0" lang="en-GB" sz="1400" u="none" cap="none" strike="noStrike">
                <a:solidFill>
                  <a:srgbClr val="000000"/>
                </a:solidFill>
                <a:latin typeface="Lato"/>
                <a:ea typeface="Lato"/>
                <a:cs typeface="Lato"/>
                <a:sym typeface="Lato"/>
              </a:rPr>
              <a:t>Kim Kardashian</a:t>
            </a:r>
            <a:r>
              <a:rPr b="0" i="0" lang="en-GB" sz="1400" u="none" cap="none" strike="noStrike">
                <a:solidFill>
                  <a:srgbClr val="000000"/>
                </a:solidFill>
                <a:latin typeface="Lato"/>
                <a:ea typeface="Lato"/>
                <a:cs typeface="Lato"/>
                <a:sym typeface="Lato"/>
              </a:rPr>
              <a:t> and boxer </a:t>
            </a:r>
            <a:r>
              <a:rPr b="1" i="0" lang="en-GB" sz="1400" u="none" cap="none" strike="noStrike">
                <a:solidFill>
                  <a:srgbClr val="000000"/>
                </a:solidFill>
                <a:latin typeface="Lato"/>
                <a:ea typeface="Lato"/>
                <a:cs typeface="Lato"/>
                <a:sym typeface="Lato"/>
              </a:rPr>
              <a:t>Floyd Mayweather</a:t>
            </a:r>
            <a:r>
              <a:rPr b="0" i="0" lang="en-GB" sz="1400" u="none" cap="none" strike="noStrike">
                <a:solidFill>
                  <a:srgbClr val="000000"/>
                </a:solidFill>
                <a:latin typeface="Lato"/>
                <a:ea typeface="Lato"/>
                <a:cs typeface="Lato"/>
                <a:sym typeface="Lato"/>
              </a:rPr>
              <a:t> promoted the Ethereum Max coin to their followers last year. But then, the value of the coin fell sharply. If you had put </a:t>
            </a:r>
            <a:r>
              <a:rPr b="1" i="0" lang="en-GB" sz="1400" u="none" cap="none" strike="noStrike">
                <a:solidFill>
                  <a:schemeClr val="accent1"/>
                </a:solidFill>
                <a:latin typeface="Lato"/>
                <a:ea typeface="Lato"/>
                <a:cs typeface="Lato"/>
                <a:sym typeface="Lato"/>
              </a:rPr>
              <a:t>$100</a:t>
            </a:r>
            <a:r>
              <a:rPr b="0" i="0" lang="en-GB" sz="1400" u="none" cap="none" strike="noStrike">
                <a:solidFill>
                  <a:srgbClr val="000000"/>
                </a:solidFill>
                <a:latin typeface="Lato"/>
                <a:ea typeface="Lato"/>
                <a:cs typeface="Lato"/>
                <a:sym typeface="Lato"/>
              </a:rPr>
              <a:t> into the coins when those ads ran in </a:t>
            </a:r>
            <a:r>
              <a:rPr b="0" i="0" lang="en-GB" sz="1400" u="none" cap="none" strike="noStrike">
                <a:solidFill>
                  <a:srgbClr val="000000"/>
                </a:solidFill>
                <a:latin typeface="Lato"/>
                <a:ea typeface="Lato"/>
                <a:cs typeface="Lato"/>
                <a:sym typeface="Lato"/>
              </a:rPr>
              <a:t>May</a:t>
            </a:r>
            <a:r>
              <a:rPr b="0" i="0" lang="en-GB" sz="1400" u="none" cap="none" strike="noStrike">
                <a:solidFill>
                  <a:srgbClr val="000000"/>
                </a:solidFill>
                <a:latin typeface="Lato"/>
                <a:ea typeface="Lato"/>
                <a:cs typeface="Lato"/>
                <a:sym typeface="Lato"/>
              </a:rPr>
              <a:t> 2021, it would have been worth just </a:t>
            </a:r>
            <a:r>
              <a:rPr b="1" i="0" lang="en-GB" sz="1400" u="none" cap="none" strike="noStrike">
                <a:solidFill>
                  <a:schemeClr val="accent1"/>
                </a:solidFill>
                <a:latin typeface="Lato"/>
                <a:ea typeface="Lato"/>
                <a:cs typeface="Lato"/>
                <a:sym typeface="Lato"/>
              </a:rPr>
              <a:t>$3</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by the end of the year</a:t>
            </a: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r>
              <a:rPr b="0" i="0" lang="en-GB" sz="1400" u="none" cap="none" strike="noStrike">
                <a:solidFill>
                  <a:srgbClr val="000000"/>
                </a:solidFill>
                <a:latin typeface="Lato"/>
                <a:ea typeface="Lato"/>
                <a:cs typeface="Lato"/>
                <a:sym typeface="Lato"/>
              </a:rPr>
              <a:t>The celebrities, along with the executives from EthereumMax, hit the headlines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when investors sued, accusing them of allegedly making “false and misleading”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statements to their fans.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Lato"/>
                <a:ea typeface="Lato"/>
                <a:cs typeface="Lato"/>
                <a:sym typeface="Lato"/>
              </a:rPr>
            </a:br>
            <a:endParaRPr b="0" i="0" sz="1400" u="none" cap="none" strike="noStrike">
              <a:solidFill>
                <a:srgbClr val="000000"/>
              </a:solidFill>
              <a:latin typeface="Lato"/>
              <a:ea typeface="Lato"/>
              <a:cs typeface="Lato"/>
              <a:sym typeface="Lato"/>
            </a:endParaRPr>
          </a:p>
        </p:txBody>
      </p:sp>
      <p:sp>
        <p:nvSpPr>
          <p:cNvPr id="390" name="Google Shape;390;p74"/>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does social media impact decision-making?</a:t>
            </a:r>
            <a:endParaRPr b="0" i="0" sz="2900" u="none" cap="none" strike="noStrike">
              <a:solidFill>
                <a:schemeClr val="accent2"/>
              </a:solidFill>
              <a:latin typeface="Arial"/>
              <a:ea typeface="Arial"/>
              <a:cs typeface="Arial"/>
              <a:sym typeface="Arial"/>
            </a:endParaRPr>
          </a:p>
        </p:txBody>
      </p:sp>
      <p:sp>
        <p:nvSpPr>
          <p:cNvPr id="391" name="Google Shape;391;p74"/>
          <p:cNvSpPr txBox="1"/>
          <p:nvPr>
            <p:ph idx="12" type="sldNum"/>
          </p:nvPr>
        </p:nvSpPr>
        <p:spPr>
          <a:xfrm>
            <a:off x="8752284" y="13260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14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75"/>
          <p:cNvGrpSpPr/>
          <p:nvPr/>
        </p:nvGrpSpPr>
        <p:grpSpPr>
          <a:xfrm>
            <a:off x="5113779" y="1531694"/>
            <a:ext cx="3906151" cy="2764299"/>
            <a:chOff x="199275" y="872125"/>
            <a:chExt cx="5906775" cy="4066342"/>
          </a:xfrm>
        </p:grpSpPr>
        <p:pic>
          <p:nvPicPr>
            <p:cNvPr id="397" name="Google Shape;397;p75"/>
            <p:cNvPicPr preferRelativeResize="0"/>
            <p:nvPr/>
          </p:nvPicPr>
          <p:blipFill rotWithShape="1">
            <a:blip r:embed="rId3">
              <a:alphaModFix/>
            </a:blip>
            <a:srcRect b="0" l="0" r="0" t="0"/>
            <a:stretch/>
          </p:blipFill>
          <p:spPr>
            <a:xfrm>
              <a:off x="3473975" y="872125"/>
              <a:ext cx="2632075" cy="4023625"/>
            </a:xfrm>
            <a:prstGeom prst="rect">
              <a:avLst/>
            </a:prstGeom>
            <a:noFill/>
            <a:ln>
              <a:noFill/>
            </a:ln>
          </p:spPr>
        </p:pic>
        <p:pic>
          <p:nvPicPr>
            <p:cNvPr id="398" name="Google Shape;398;p75"/>
            <p:cNvPicPr preferRelativeResize="0"/>
            <p:nvPr/>
          </p:nvPicPr>
          <p:blipFill rotWithShape="1">
            <a:blip r:embed="rId4">
              <a:alphaModFix/>
            </a:blip>
            <a:srcRect b="0" l="0" r="0" t="0"/>
            <a:stretch/>
          </p:blipFill>
          <p:spPr>
            <a:xfrm>
              <a:off x="199275" y="2223017"/>
              <a:ext cx="5187726" cy="2715450"/>
            </a:xfrm>
            <a:prstGeom prst="rect">
              <a:avLst/>
            </a:prstGeom>
            <a:noFill/>
            <a:ln>
              <a:noFill/>
            </a:ln>
          </p:spPr>
        </p:pic>
      </p:grpSp>
      <p:sp>
        <p:nvSpPr>
          <p:cNvPr id="399" name="Google Shape;399;p75"/>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What happened next?</a:t>
            </a:r>
            <a:endParaRPr b="0" i="0" sz="2900" u="none" cap="none" strike="noStrike">
              <a:solidFill>
                <a:schemeClr val="accent2"/>
              </a:solidFill>
              <a:latin typeface="Arial"/>
              <a:ea typeface="Arial"/>
              <a:cs typeface="Arial"/>
              <a:sym typeface="Arial"/>
            </a:endParaRPr>
          </a:p>
        </p:txBody>
      </p:sp>
      <p:sp>
        <p:nvSpPr>
          <p:cNvPr id="400" name="Google Shape;400;p75"/>
          <p:cNvSpPr txBox="1"/>
          <p:nvPr>
            <p:ph idx="12" type="sldNum"/>
          </p:nvPr>
        </p:nvSpPr>
        <p:spPr>
          <a:xfrm>
            <a:off x="8679834" y="10845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15</a:t>
            </a:r>
            <a:endParaRPr/>
          </a:p>
        </p:txBody>
      </p:sp>
      <p:sp>
        <p:nvSpPr>
          <p:cNvPr id="401" name="Google Shape;401;p75"/>
          <p:cNvSpPr txBox="1"/>
          <p:nvPr/>
        </p:nvSpPr>
        <p:spPr>
          <a:xfrm>
            <a:off x="227950" y="1314975"/>
            <a:ext cx="5526000" cy="290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2400">
                <a:solidFill>
                  <a:schemeClr val="accent1"/>
                </a:solidFill>
                <a:latin typeface="Lato"/>
                <a:ea typeface="Lato"/>
                <a:cs typeface="Lato"/>
                <a:sym typeface="Lato"/>
              </a:rPr>
              <a:t>Kim Kardashian had to pay a $1.26 million fine for promotion of the token without disclosing that she was paid for the promotion.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rPr b="1" lang="en-GB" sz="1900">
                <a:solidFill>
                  <a:schemeClr val="accent2"/>
                </a:solidFill>
                <a:highlight>
                  <a:srgbClr val="FFFFFF"/>
                </a:highlight>
                <a:latin typeface="Lato"/>
                <a:ea typeface="Lato"/>
                <a:cs typeface="Lato"/>
                <a:sym typeface="Lato"/>
              </a:rPr>
              <a:t>The value of the company’s EthereumMax tokens increased by as much as 1,370% after the social media posts before crashing to an </a:t>
            </a:r>
            <a:r>
              <a:rPr b="1" lang="en-GB" sz="1900" u="sng">
                <a:solidFill>
                  <a:schemeClr val="accent2"/>
                </a:solidFill>
                <a:highlight>
                  <a:srgbClr val="FFFFFF"/>
                </a:highlight>
                <a:latin typeface="Lato"/>
                <a:ea typeface="Lato"/>
                <a:cs typeface="Lato"/>
                <a:sym typeface="Lato"/>
              </a:rPr>
              <a:t>all-time low</a:t>
            </a:r>
            <a:r>
              <a:rPr b="1" lang="en-GB" sz="1900">
                <a:solidFill>
                  <a:schemeClr val="accent2"/>
                </a:solidFill>
                <a:highlight>
                  <a:srgbClr val="FFFFFF"/>
                </a:highlight>
                <a:latin typeface="Lato"/>
                <a:ea typeface="Lato"/>
                <a:cs typeface="Lato"/>
                <a:sym typeface="Lato"/>
              </a:rPr>
              <a:t>.</a:t>
            </a:r>
            <a:endParaRPr b="1" sz="3000">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6"/>
          <p:cNvSpPr txBox="1"/>
          <p:nvPr>
            <p:ph type="ctrTitle"/>
          </p:nvPr>
        </p:nvSpPr>
        <p:spPr>
          <a:xfrm>
            <a:off x="292900" y="294252"/>
            <a:ext cx="67851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Other red flags! ‘</a:t>
            </a:r>
            <a:r>
              <a:rPr b="1" i="0" lang="en-GB" sz="2900" u="none" cap="none" strike="noStrike">
                <a:solidFill>
                  <a:schemeClr val="accent2"/>
                </a:solidFill>
                <a:latin typeface="Lato"/>
                <a:ea typeface="Lato"/>
                <a:cs typeface="Lato"/>
                <a:sym typeface="Lato"/>
              </a:rPr>
              <a:t>Pump</a:t>
            </a:r>
            <a:r>
              <a:rPr b="1" i="0" lang="en-GB" sz="2900" u="none" cap="none" strike="noStrike">
                <a:solidFill>
                  <a:schemeClr val="accent2"/>
                </a:solidFill>
                <a:latin typeface="Lato"/>
                <a:ea typeface="Lato"/>
                <a:cs typeface="Lato"/>
                <a:sym typeface="Lato"/>
              </a:rPr>
              <a:t> and dump’</a:t>
            </a:r>
            <a:endParaRPr b="1" i="0" sz="2900" u="none" cap="none" strike="noStrike">
              <a:solidFill>
                <a:srgbClr val="FF8022"/>
              </a:solidFill>
              <a:latin typeface="Lato"/>
              <a:ea typeface="Lato"/>
              <a:cs typeface="Lato"/>
              <a:sym typeface="Lato"/>
            </a:endParaRPr>
          </a:p>
        </p:txBody>
      </p:sp>
      <p:pic>
        <p:nvPicPr>
          <p:cNvPr descr="Flag" id="407" name="Google Shape;407;p76"/>
          <p:cNvPicPr preferRelativeResize="0"/>
          <p:nvPr/>
        </p:nvPicPr>
        <p:blipFill rotWithShape="1">
          <a:blip r:embed="rId3">
            <a:alphaModFix/>
          </a:blip>
          <a:srcRect b="0" l="0" r="0" t="0"/>
          <a:stretch/>
        </p:blipFill>
        <p:spPr>
          <a:xfrm>
            <a:off x="4195605" y="1164742"/>
            <a:ext cx="914400" cy="914400"/>
          </a:xfrm>
          <a:prstGeom prst="rect">
            <a:avLst/>
          </a:prstGeom>
          <a:noFill/>
          <a:ln>
            <a:noFill/>
          </a:ln>
        </p:spPr>
      </p:pic>
      <p:pic>
        <p:nvPicPr>
          <p:cNvPr descr="Flag" id="408" name="Google Shape;408;p76"/>
          <p:cNvPicPr preferRelativeResize="0"/>
          <p:nvPr/>
        </p:nvPicPr>
        <p:blipFill rotWithShape="1">
          <a:blip r:embed="rId3">
            <a:alphaModFix/>
          </a:blip>
          <a:srcRect b="0" l="0" r="0" t="0"/>
          <a:stretch/>
        </p:blipFill>
        <p:spPr>
          <a:xfrm>
            <a:off x="4195605" y="2333242"/>
            <a:ext cx="914400" cy="914400"/>
          </a:xfrm>
          <a:prstGeom prst="rect">
            <a:avLst/>
          </a:prstGeom>
          <a:noFill/>
          <a:ln>
            <a:noFill/>
          </a:ln>
        </p:spPr>
      </p:pic>
      <p:pic>
        <p:nvPicPr>
          <p:cNvPr descr="Flag" id="409" name="Google Shape;409;p76"/>
          <p:cNvPicPr preferRelativeResize="0"/>
          <p:nvPr/>
        </p:nvPicPr>
        <p:blipFill rotWithShape="1">
          <a:blip r:embed="rId3">
            <a:alphaModFix/>
          </a:blip>
          <a:srcRect b="0" l="0" r="0" t="0"/>
          <a:stretch/>
        </p:blipFill>
        <p:spPr>
          <a:xfrm>
            <a:off x="4195605" y="3483514"/>
            <a:ext cx="914400" cy="914400"/>
          </a:xfrm>
          <a:prstGeom prst="rect">
            <a:avLst/>
          </a:prstGeom>
          <a:noFill/>
          <a:ln>
            <a:noFill/>
          </a:ln>
        </p:spPr>
      </p:pic>
      <p:sp>
        <p:nvSpPr>
          <p:cNvPr id="410" name="Google Shape;410;p76"/>
          <p:cNvSpPr txBox="1"/>
          <p:nvPr/>
        </p:nvSpPr>
        <p:spPr>
          <a:xfrm>
            <a:off x="5133617" y="1240942"/>
            <a:ext cx="41880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Unknown coins rising rapidly in value</a:t>
            </a:r>
            <a:endParaRPr b="0" i="0" sz="2800" u="none" cap="none" strike="noStrike">
              <a:solidFill>
                <a:schemeClr val="lt1"/>
              </a:solidFill>
              <a:latin typeface="Arial"/>
              <a:ea typeface="Arial"/>
              <a:cs typeface="Arial"/>
              <a:sym typeface="Arial"/>
            </a:endParaRPr>
          </a:p>
        </p:txBody>
      </p:sp>
      <p:sp>
        <p:nvSpPr>
          <p:cNvPr id="411" name="Google Shape;411;p76"/>
          <p:cNvSpPr txBox="1"/>
          <p:nvPr/>
        </p:nvSpPr>
        <p:spPr>
          <a:xfrm>
            <a:off x="5133617" y="2455706"/>
            <a:ext cx="18333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Paid ads</a:t>
            </a:r>
            <a:endParaRPr b="0" i="0" sz="2800" u="none" cap="none" strike="noStrike">
              <a:solidFill>
                <a:schemeClr val="lt1"/>
              </a:solidFill>
              <a:latin typeface="Arial"/>
              <a:ea typeface="Arial"/>
              <a:cs typeface="Arial"/>
              <a:sym typeface="Arial"/>
            </a:endParaRPr>
          </a:p>
        </p:txBody>
      </p:sp>
      <p:sp>
        <p:nvSpPr>
          <p:cNvPr id="412" name="Google Shape;412;p76"/>
          <p:cNvSpPr txBox="1"/>
          <p:nvPr/>
        </p:nvSpPr>
        <p:spPr>
          <a:xfrm>
            <a:off x="5133617" y="3432664"/>
            <a:ext cx="34806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i="0" lang="en-GB" sz="2800" u="none" cap="none" strike="noStrike">
                <a:solidFill>
                  <a:schemeClr val="lt1"/>
                </a:solidFill>
                <a:latin typeface="Lato"/>
                <a:ea typeface="Lato"/>
                <a:cs typeface="Lato"/>
                <a:sym typeface="Lato"/>
              </a:rPr>
              <a:t>Lots of social media activity</a:t>
            </a:r>
            <a:endParaRPr b="0" i="0" sz="2800" u="none" cap="none" strike="noStrike">
              <a:solidFill>
                <a:schemeClr val="lt1"/>
              </a:solidFill>
              <a:latin typeface="Arial"/>
              <a:ea typeface="Arial"/>
              <a:cs typeface="Arial"/>
              <a:sym typeface="Arial"/>
            </a:endParaRPr>
          </a:p>
        </p:txBody>
      </p:sp>
      <p:sp>
        <p:nvSpPr>
          <p:cNvPr id="413" name="Google Shape;413;p76"/>
          <p:cNvSpPr txBox="1"/>
          <p:nvPr>
            <p:ph idx="12" type="sldNum"/>
          </p:nvPr>
        </p:nvSpPr>
        <p:spPr>
          <a:xfrm>
            <a:off x="8614234" y="3411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b="1" lang="en-GB" sz="1400">
                <a:latin typeface="Lato"/>
                <a:ea typeface="Lato"/>
                <a:cs typeface="Lato"/>
                <a:sym typeface="Lato"/>
              </a:rPr>
              <a:t>16</a:t>
            </a:r>
            <a:endParaRPr b="1" sz="1400">
              <a:latin typeface="Lato"/>
              <a:ea typeface="Lato"/>
              <a:cs typeface="Lato"/>
              <a:sym typeface="Lato"/>
            </a:endParaRPr>
          </a:p>
        </p:txBody>
      </p:sp>
      <p:pic>
        <p:nvPicPr>
          <p:cNvPr descr="Be careful of pump-and-dump schemes in crypto! A pump and dump is a manipulative scheme where investors artificially inflate the price of an asset and then sell it for a profit.&#10;&#10; In this video, we'll cover:&#10;1. How does a pump-and-dump scheme work?&#10;2. How to spot and avoid a pump-and-dump scheme?&#10;&#10;Have you encountered a pump-and-dump scheme before?&#10;&#10;Links:&#10;CoinGecko: https://www.coingecko.com/&#10;GeckoTerminal: https://www.geckoterminal.com/&#10;&#10;Timestamps:&#10;00:00 Intro&#10;00:23 What is pump-and-dump&#10;01:01&quot;Pump&quot; phase&#10;01:25 &quot;Dump&quot; phase&#10;01:45 Examples&#10;02:14 How to spot &#10;03:00 Outro&#10;&#10;Download CoinGecko App!📱&#10;iOS: https://gcko.io/coingecko-ios&#10;Android: https://gcko.io/coingecko-android&#10;&#10;Follow us!&#10;Twitter: https://twitter.com/coingecko &#10;Instagram: https://www.instagram.com/coingecko &#10;TikTok: https://www.tiktok.com/@coingeckotv &#10;Telegram: https://t.me/coingecko &#10;&#10;Subscribe to CoinGecko's Newsletter! 📩&#10;https://landing.coingecko.com/newsletter/&#10;&#10;#pumpanddump #pump #dump #fomo #liquidation #financialrisk #dyor  #education #educationalvideo #educational #cryptotrading #cryptotrader" id="414" name="Google Shape;414;p76" title="Crypto Pump and Dump EXPLAINED: How to Spot and Avoid It">
            <a:hlinkClick r:id="rId4"/>
          </p:cNvPr>
          <p:cNvPicPr preferRelativeResize="0"/>
          <p:nvPr/>
        </p:nvPicPr>
        <p:blipFill>
          <a:blip r:embed="rId5">
            <a:alphaModFix/>
          </a:blip>
          <a:stretch>
            <a:fillRect/>
          </a:stretch>
        </p:blipFill>
        <p:spPr>
          <a:xfrm>
            <a:off x="535350" y="1676675"/>
            <a:ext cx="3541075" cy="1991850"/>
          </a:xfrm>
          <a:prstGeom prst="rect">
            <a:avLst/>
          </a:prstGeom>
          <a:noFill/>
          <a:ln>
            <a:noFill/>
          </a:ln>
        </p:spPr>
      </p:pic>
      <p:sp>
        <p:nvSpPr>
          <p:cNvPr id="415" name="Google Shape;415;p76"/>
          <p:cNvSpPr txBox="1"/>
          <p:nvPr/>
        </p:nvSpPr>
        <p:spPr>
          <a:xfrm>
            <a:off x="529475" y="3759300"/>
            <a:ext cx="3541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chemeClr val="lt1"/>
                </a:solidFill>
                <a:latin typeface="Lato"/>
                <a:ea typeface="Lato"/>
                <a:cs typeface="Lato"/>
                <a:sym typeface="Lato"/>
              </a:rPr>
              <a:t>Play until 1:00</a:t>
            </a:r>
            <a:endParaRPr sz="1100">
              <a:solidFill>
                <a:schemeClr val="lt1"/>
              </a:solidFill>
              <a:latin typeface="Lato"/>
              <a:ea typeface="Lato"/>
              <a:cs typeface="Lato"/>
              <a:sym typeface="Lato"/>
            </a:endParaRPr>
          </a:p>
          <a:p>
            <a:pPr indent="0" lvl="0" marL="0" rtl="0" algn="l">
              <a:spcBef>
                <a:spcPts val="0"/>
              </a:spcBef>
              <a:spcAft>
                <a:spcPts val="0"/>
              </a:spcAft>
              <a:buNone/>
            </a:pPr>
            <a:r>
              <a:rPr lang="en-GB" sz="1100" u="sng">
                <a:solidFill>
                  <a:schemeClr val="lt1"/>
                </a:solidFill>
                <a:latin typeface="Lato"/>
                <a:ea typeface="Lato"/>
                <a:cs typeface="Lato"/>
                <a:sym typeface="Lato"/>
                <a:hlinkClick r:id="rId6">
                  <a:extLst>
                    <a:ext uri="{A12FA001-AC4F-418D-AE19-62706E023703}">
                      <ahyp:hlinkClr val="tx"/>
                    </a:ext>
                  </a:extLst>
                </a:hlinkClick>
              </a:rPr>
              <a:t>https://www.youtube.com/watch?v=CakdQBB5QnQ</a:t>
            </a:r>
            <a:r>
              <a:rPr lang="en-GB" sz="1100">
                <a:solidFill>
                  <a:schemeClr val="lt1"/>
                </a:solidFill>
                <a:latin typeface="Lato"/>
                <a:ea typeface="Lato"/>
                <a:cs typeface="Lato"/>
                <a:sym typeface="Lato"/>
              </a:rPr>
              <a:t> </a:t>
            </a:r>
            <a:endParaRPr sz="11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7"/>
          <p:cNvSpPr txBox="1"/>
          <p:nvPr/>
        </p:nvSpPr>
        <p:spPr>
          <a:xfrm>
            <a:off x="3332311" y="1993925"/>
            <a:ext cx="56040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sz="2200">
                <a:solidFill>
                  <a:srgbClr val="0543B3"/>
                </a:solidFill>
                <a:latin typeface="Lato"/>
                <a:ea typeface="Lato"/>
                <a:cs typeface="Lato"/>
                <a:sym typeface="Lato"/>
              </a:rPr>
              <a:t>Using full sentences, state and explain two ways that young people might be influenced to buy cryptocurrency.</a:t>
            </a:r>
            <a:endParaRPr b="1" i="1" sz="2200">
              <a:solidFill>
                <a:srgbClr val="0543B3"/>
              </a:solidFill>
              <a:latin typeface="Lato"/>
              <a:ea typeface="Lato"/>
              <a:cs typeface="Lato"/>
              <a:sym typeface="Lato"/>
            </a:endParaRPr>
          </a:p>
          <a:p>
            <a:pPr indent="0" lvl="0" marL="0" rtl="0" algn="ctr">
              <a:spcBef>
                <a:spcPts val="0"/>
              </a:spcBef>
              <a:spcAft>
                <a:spcPts val="0"/>
              </a:spcAft>
              <a:buNone/>
            </a:pPr>
            <a:r>
              <a:rPr b="1" i="1" lang="en-GB" sz="2200">
                <a:solidFill>
                  <a:srgbClr val="0543B3"/>
                </a:solidFill>
                <a:latin typeface="Lato"/>
                <a:ea typeface="Lato"/>
                <a:cs typeface="Lato"/>
                <a:sym typeface="Lato"/>
              </a:rPr>
              <a:t>Include possible problems with the influences you have explained.</a:t>
            </a:r>
            <a:endParaRPr b="1" i="1" sz="2200">
              <a:solidFill>
                <a:srgbClr val="0543B3"/>
              </a:solidFill>
              <a:latin typeface="Lato"/>
              <a:ea typeface="Lato"/>
              <a:cs typeface="Lato"/>
              <a:sym typeface="Lato"/>
            </a:endParaRPr>
          </a:p>
        </p:txBody>
      </p:sp>
      <p:pic>
        <p:nvPicPr>
          <p:cNvPr id="421" name="Google Shape;421;p77"/>
          <p:cNvPicPr preferRelativeResize="0"/>
          <p:nvPr/>
        </p:nvPicPr>
        <p:blipFill>
          <a:blip r:embed="rId3">
            <a:alphaModFix/>
          </a:blip>
          <a:stretch>
            <a:fillRect/>
          </a:stretch>
        </p:blipFill>
        <p:spPr>
          <a:xfrm>
            <a:off x="557500" y="1622413"/>
            <a:ext cx="2405325" cy="2405325"/>
          </a:xfrm>
          <a:prstGeom prst="rect">
            <a:avLst/>
          </a:prstGeom>
          <a:noFill/>
          <a:ln>
            <a:noFill/>
          </a:ln>
        </p:spPr>
      </p:pic>
      <p:sp>
        <p:nvSpPr>
          <p:cNvPr id="422" name="Google Shape;422;p77"/>
          <p:cNvSpPr txBox="1"/>
          <p:nvPr>
            <p:ph type="ctrTitle"/>
          </p:nvPr>
        </p:nvSpPr>
        <p:spPr>
          <a:xfrm>
            <a:off x="186000" y="211100"/>
            <a:ext cx="7810800" cy="65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What factors </a:t>
            </a:r>
            <a:r>
              <a:rPr b="1" lang="en-GB" sz="2900">
                <a:solidFill>
                  <a:srgbClr val="FF8022"/>
                </a:solidFill>
                <a:latin typeface="Lato"/>
                <a:ea typeface="Lato"/>
                <a:cs typeface="Lato"/>
                <a:sym typeface="Lato"/>
              </a:rPr>
              <a:t>influence financial decisions?</a:t>
            </a:r>
            <a:r>
              <a:rPr b="1" lang="en-GB" sz="2900">
                <a:solidFill>
                  <a:srgbClr val="FF8022"/>
                </a:solidFill>
                <a:latin typeface="Lato"/>
                <a:ea typeface="Lato"/>
                <a:cs typeface="Lato"/>
                <a:sym typeface="Lato"/>
              </a:rPr>
              <a:t> </a:t>
            </a:r>
            <a:endParaRPr b="1" i="0" sz="2900" u="none" cap="none" strike="noStrike">
              <a:solidFill>
                <a:srgbClr val="FF8022"/>
              </a:solidFill>
              <a:latin typeface="Lato"/>
              <a:ea typeface="Lato"/>
              <a:cs typeface="Lato"/>
              <a:sym typeface="Lato"/>
            </a:endParaRPr>
          </a:p>
        </p:txBody>
      </p:sp>
      <p:sp>
        <p:nvSpPr>
          <p:cNvPr id="423" name="Google Shape;423;p77"/>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17</a:t>
            </a:r>
            <a:endParaRPr b="1" sz="14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8"/>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29" name="Google Shape;429;p7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431" name="Google Shape;431;p78"/>
          <p:cNvSpPr txBox="1"/>
          <p:nvPr/>
        </p:nvSpPr>
        <p:spPr>
          <a:xfrm>
            <a:off x="360375" y="855175"/>
            <a:ext cx="8051700" cy="230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rgbClr val="FF8022"/>
                </a:solidFill>
                <a:latin typeface="Lato"/>
                <a:ea typeface="Lato"/>
                <a:cs typeface="Lato"/>
                <a:sym typeface="Lato"/>
              </a:rPr>
              <a:t>By the end of the session, I will be able to:</a:t>
            </a:r>
            <a:endParaRPr b="1" sz="2000">
              <a:solidFill>
                <a:srgbClr val="FF8022"/>
              </a:solidFill>
              <a:latin typeface="Lato"/>
              <a:ea typeface="Lato"/>
              <a:cs typeface="Lato"/>
              <a:sym typeface="Lato"/>
            </a:endParaRPr>
          </a:p>
          <a:p>
            <a:pPr indent="0" lvl="0" marL="0" rtl="0" algn="l">
              <a:lnSpc>
                <a:spcPct val="115000"/>
              </a:lnSpc>
              <a:spcBef>
                <a:spcPts val="0"/>
              </a:spcBef>
              <a:spcAft>
                <a:spcPts val="0"/>
              </a:spcAft>
              <a:buNone/>
            </a:pPr>
            <a:r>
              <a:t/>
            </a:r>
            <a:endParaRPr sz="2000">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Recognise the influence of social media and my peers on my financial decisions</a:t>
            </a:r>
            <a:endParaRPr sz="2200">
              <a:solidFill>
                <a:srgbClr val="00FF00"/>
              </a:solidFill>
              <a:latin typeface="Lato"/>
              <a:ea typeface="Lato"/>
              <a:cs typeface="Lato"/>
              <a:sym typeface="Lato"/>
            </a:endParaRPr>
          </a:p>
          <a:p>
            <a:pPr indent="-368300" lvl="0" marL="457200" marR="0" rtl="0" algn="l">
              <a:lnSpc>
                <a:spcPct val="115000"/>
              </a:lnSpc>
              <a:spcBef>
                <a:spcPts val="0"/>
              </a:spcBef>
              <a:spcAft>
                <a:spcPts val="0"/>
              </a:spcAft>
              <a:buClr>
                <a:srgbClr val="FFFFFF"/>
              </a:buClr>
              <a:buSzPts val="2200"/>
              <a:buFont typeface="Lato"/>
              <a:buChar char="●"/>
            </a:pPr>
            <a:r>
              <a:rPr lang="en-GB" sz="2200">
                <a:solidFill>
                  <a:srgbClr val="FFFFFF"/>
                </a:solidFill>
                <a:latin typeface="Lato"/>
                <a:ea typeface="Lato"/>
                <a:cs typeface="Lato"/>
                <a:sym typeface="Lato"/>
              </a:rPr>
              <a:t>Describe key historical crypto events</a:t>
            </a:r>
            <a:endParaRPr sz="2200">
              <a:solidFill>
                <a:srgbClr val="FFFFFF"/>
              </a:solidFill>
              <a:latin typeface="Lato"/>
              <a:ea typeface="Lato"/>
              <a:cs typeface="Lato"/>
              <a:sym typeface="Lato"/>
            </a:endParaRPr>
          </a:p>
          <a:p>
            <a:pPr indent="0" lvl="0" marL="457200" marR="0" rtl="0" algn="l">
              <a:lnSpc>
                <a:spcPct val="115000"/>
              </a:lnSpc>
              <a:spcBef>
                <a:spcPts val="0"/>
              </a:spcBef>
              <a:spcAft>
                <a:spcPts val="0"/>
              </a:spcAft>
              <a:buNone/>
            </a:pPr>
            <a:r>
              <a:t/>
            </a:r>
            <a:endParaRPr sz="1600">
              <a:solidFill>
                <a:srgbClr val="FFFFFF"/>
              </a:solidFill>
              <a:latin typeface="Lato"/>
              <a:ea typeface="Lato"/>
              <a:cs typeface="Lato"/>
              <a:sym typeface="Lato"/>
            </a:endParaRPr>
          </a:p>
        </p:txBody>
      </p:sp>
      <p:sp>
        <p:nvSpPr>
          <p:cNvPr id="432" name="Google Shape;432;p78"/>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i="0" sz="2000" u="none" cap="none" strike="noStrike">
              <a:solidFill>
                <a:schemeClr val="lt1"/>
              </a:solidFill>
              <a:latin typeface="Lato Black"/>
              <a:ea typeface="Lato Black"/>
              <a:cs typeface="Lato Black"/>
              <a:sym typeface="Lato Black"/>
            </a:endParaRPr>
          </a:p>
        </p:txBody>
      </p:sp>
      <p:sp>
        <p:nvSpPr>
          <p:cNvPr id="433" name="Google Shape;433;p78"/>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9"/>
          <p:cNvSpPr txBox="1"/>
          <p:nvPr>
            <p:ph idx="12" type="sldNum"/>
          </p:nvPr>
        </p:nvSpPr>
        <p:spPr>
          <a:xfrm>
            <a:off x="8763009" y="110776"/>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19   </a:t>
            </a:r>
            <a:endParaRPr/>
          </a:p>
        </p:txBody>
      </p:sp>
      <p:pic>
        <p:nvPicPr>
          <p:cNvPr id="439" name="Google Shape;439;p79"/>
          <p:cNvPicPr preferRelativeResize="0"/>
          <p:nvPr/>
        </p:nvPicPr>
        <p:blipFill>
          <a:blip r:embed="rId3">
            <a:alphaModFix/>
          </a:blip>
          <a:stretch>
            <a:fillRect/>
          </a:stretch>
        </p:blipFill>
        <p:spPr>
          <a:xfrm>
            <a:off x="2293750" y="1825093"/>
            <a:ext cx="4604877" cy="3289207"/>
          </a:xfrm>
          <a:prstGeom prst="rect">
            <a:avLst/>
          </a:prstGeom>
          <a:noFill/>
          <a:ln>
            <a:noFill/>
          </a:ln>
        </p:spPr>
      </p:pic>
      <p:sp>
        <p:nvSpPr>
          <p:cNvPr id="440" name="Google Shape;440;p79"/>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441" name="Google Shape;441;p79"/>
          <p:cNvSpPr txBox="1"/>
          <p:nvPr/>
        </p:nvSpPr>
        <p:spPr>
          <a:xfrm>
            <a:off x="87500" y="1067550"/>
            <a:ext cx="8953200" cy="523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Describe changes to the FTX token price in </a:t>
            </a:r>
            <a:r>
              <a:rPr b="1" lang="en-GB" sz="2200">
                <a:solidFill>
                  <a:schemeClr val="lt1"/>
                </a:solidFill>
                <a:latin typeface="Lato"/>
                <a:ea typeface="Lato"/>
                <a:cs typeface="Lato"/>
                <a:sym typeface="Lato"/>
              </a:rPr>
              <a:t>November</a:t>
            </a:r>
            <a:r>
              <a:rPr b="1" lang="en-GB" sz="2200">
                <a:solidFill>
                  <a:schemeClr val="lt1"/>
                </a:solidFill>
                <a:latin typeface="Lato"/>
                <a:ea typeface="Lato"/>
                <a:cs typeface="Lato"/>
                <a:sym typeface="Lato"/>
              </a:rPr>
              <a:t> 2022</a:t>
            </a:r>
            <a:endParaRPr b="1" sz="2200">
              <a:solidFill>
                <a:schemeClr val="lt1"/>
              </a:solidFill>
              <a:latin typeface="Lato"/>
              <a:ea typeface="Lato"/>
              <a:cs typeface="Lato"/>
              <a:sym typeface="Lato"/>
            </a:endParaRPr>
          </a:p>
        </p:txBody>
      </p:sp>
      <p:pic>
        <p:nvPicPr>
          <p:cNvPr id="442" name="Google Shape;442;p79"/>
          <p:cNvPicPr preferRelativeResize="0"/>
          <p:nvPr/>
        </p:nvPicPr>
        <p:blipFill>
          <a:blip r:embed="rId4">
            <a:alphaModFix/>
          </a:blip>
          <a:stretch>
            <a:fillRect/>
          </a:stretch>
        </p:blipFill>
        <p:spPr>
          <a:xfrm>
            <a:off x="7146140" y="2251850"/>
            <a:ext cx="1616860" cy="1672634"/>
          </a:xfrm>
          <a:prstGeom prst="rect">
            <a:avLst/>
          </a:prstGeom>
          <a:noFill/>
          <a:ln>
            <a:noFill/>
          </a:ln>
        </p:spPr>
      </p:pic>
      <p:pic>
        <p:nvPicPr>
          <p:cNvPr id="443" name="Google Shape;443;p79"/>
          <p:cNvPicPr preferRelativeResize="0"/>
          <p:nvPr/>
        </p:nvPicPr>
        <p:blipFill>
          <a:blip r:embed="rId4">
            <a:alphaModFix/>
          </a:blip>
          <a:stretch>
            <a:fillRect/>
          </a:stretch>
        </p:blipFill>
        <p:spPr>
          <a:xfrm>
            <a:off x="357750" y="2285666"/>
            <a:ext cx="1616860" cy="16726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75" name="Google Shape;275;p6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276" name="Google Shape;276;p62"/>
          <p:cNvGraphicFramePr/>
          <p:nvPr/>
        </p:nvGraphicFramePr>
        <p:xfrm>
          <a:off x="431175" y="1732525"/>
          <a:ext cx="3000000" cy="3000000"/>
        </p:xfrm>
        <a:graphic>
          <a:graphicData uri="http://schemas.openxmlformats.org/drawingml/2006/table">
            <a:tbl>
              <a:tblPr>
                <a:noFill/>
                <a:tableStyleId>{2C52898A-FE10-4342-B4EA-71C9459594AB}</a:tableStyleId>
              </a:tblPr>
              <a:tblGrid>
                <a:gridCol w="1351825"/>
                <a:gridCol w="1351825"/>
                <a:gridCol w="1296900"/>
                <a:gridCol w="1472650"/>
                <a:gridCol w="1285925"/>
                <a:gridCol w="1351825"/>
              </a:tblGrid>
              <a:tr h="52767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Managing Student Finance</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Cryptocurrency </a:t>
                      </a:r>
                      <a:r>
                        <a:rPr b="1" lang="en-GB" sz="1400" u="none" cap="none" strike="noStrike">
                          <a:solidFill>
                            <a:schemeClr val="accent2"/>
                          </a:solidFill>
                          <a:latin typeface="Lato"/>
                          <a:ea typeface="Lato"/>
                          <a:cs typeface="Lato"/>
                          <a:sym typeface="Lato"/>
                        </a:rPr>
                        <a:t>Risk and Reward</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Decision- Making</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80"/>
          <p:cNvSpPr txBox="1"/>
          <p:nvPr>
            <p:ph idx="12" type="sldNum"/>
          </p:nvPr>
        </p:nvSpPr>
        <p:spPr>
          <a:xfrm>
            <a:off x="8763009" y="110776"/>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20  </a:t>
            </a:r>
            <a:endParaRPr/>
          </a:p>
        </p:txBody>
      </p:sp>
      <p:pic>
        <p:nvPicPr>
          <p:cNvPr id="449" name="Google Shape;449;p80"/>
          <p:cNvPicPr preferRelativeResize="0"/>
          <p:nvPr/>
        </p:nvPicPr>
        <p:blipFill>
          <a:blip r:embed="rId3">
            <a:alphaModFix/>
          </a:blip>
          <a:stretch>
            <a:fillRect/>
          </a:stretch>
        </p:blipFill>
        <p:spPr>
          <a:xfrm>
            <a:off x="2293750" y="1825093"/>
            <a:ext cx="4604877" cy="3289207"/>
          </a:xfrm>
          <a:prstGeom prst="rect">
            <a:avLst/>
          </a:prstGeom>
          <a:noFill/>
          <a:ln>
            <a:noFill/>
          </a:ln>
        </p:spPr>
      </p:pic>
      <p:sp>
        <p:nvSpPr>
          <p:cNvPr id="450" name="Google Shape;450;p80"/>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451" name="Google Shape;451;p80"/>
          <p:cNvSpPr txBox="1"/>
          <p:nvPr/>
        </p:nvSpPr>
        <p:spPr>
          <a:xfrm>
            <a:off x="87500" y="1067550"/>
            <a:ext cx="8844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This graph shows how quickly the value of the FTX crypto exchange’s crypto coin, FTT,  </a:t>
            </a:r>
            <a:r>
              <a:rPr b="1" lang="en-GB" sz="1600">
                <a:solidFill>
                  <a:schemeClr val="accent2"/>
                </a:solidFill>
                <a:latin typeface="Lato"/>
                <a:ea typeface="Lato"/>
                <a:cs typeface="Lato"/>
                <a:sym typeface="Lato"/>
              </a:rPr>
              <a:t>collapsed </a:t>
            </a:r>
            <a:r>
              <a:rPr b="1" lang="en-GB" sz="1600">
                <a:latin typeface="Lato"/>
                <a:ea typeface="Lato"/>
                <a:cs typeface="Lato"/>
                <a:sym typeface="Lato"/>
              </a:rPr>
              <a:t>when people were worried that FTX was not being run properly.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452" name="Google Shape;452;p80"/>
          <p:cNvSpPr/>
          <p:nvPr/>
        </p:nvSpPr>
        <p:spPr>
          <a:xfrm>
            <a:off x="205350" y="2108300"/>
            <a:ext cx="1762800" cy="1240800"/>
          </a:xfrm>
          <a:prstGeom prst="wedgeRectCallout">
            <a:avLst>
              <a:gd fmla="val 73257" name="adj1"/>
              <a:gd fmla="val -300"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The first week of November the FTX token value steadily </a:t>
            </a:r>
            <a:r>
              <a:rPr lang="en-GB">
                <a:latin typeface="Lato"/>
                <a:ea typeface="Lato"/>
                <a:cs typeface="Lato"/>
                <a:sym typeface="Lato"/>
              </a:rPr>
              <a:t>fluctuate</a:t>
            </a:r>
            <a:r>
              <a:rPr lang="en-GB">
                <a:latin typeface="Lato"/>
                <a:ea typeface="Lato"/>
                <a:cs typeface="Lato"/>
                <a:sym typeface="Lato"/>
              </a:rPr>
              <a:t> between $23-26</a:t>
            </a:r>
            <a:endParaRPr>
              <a:latin typeface="Lato"/>
              <a:ea typeface="Lato"/>
              <a:cs typeface="Lato"/>
              <a:sym typeface="Lato"/>
            </a:endParaRPr>
          </a:p>
        </p:txBody>
      </p:sp>
      <p:sp>
        <p:nvSpPr>
          <p:cNvPr id="453" name="Google Shape;453;p80"/>
          <p:cNvSpPr/>
          <p:nvPr/>
        </p:nvSpPr>
        <p:spPr>
          <a:xfrm>
            <a:off x="7105875" y="1825100"/>
            <a:ext cx="1959900" cy="1351200"/>
          </a:xfrm>
          <a:prstGeom prst="wedgeRectCallout">
            <a:avLst>
              <a:gd fmla="val -61516" name="adj1"/>
              <a:gd fmla="val 48248"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Between the 8th and 10th November the value of the token dramatically decreased from $23 to $15</a:t>
            </a:r>
            <a:endParaRPr>
              <a:latin typeface="Lato"/>
              <a:ea typeface="Lato"/>
              <a:cs typeface="Lato"/>
              <a:sym typeface="Lato"/>
            </a:endParaRPr>
          </a:p>
        </p:txBody>
      </p:sp>
      <p:sp>
        <p:nvSpPr>
          <p:cNvPr id="454" name="Google Shape;454;p80"/>
          <p:cNvSpPr/>
          <p:nvPr/>
        </p:nvSpPr>
        <p:spPr>
          <a:xfrm>
            <a:off x="7106000" y="3349100"/>
            <a:ext cx="1959900" cy="955800"/>
          </a:xfrm>
          <a:prstGeom prst="wedgeRectCallout">
            <a:avLst>
              <a:gd fmla="val -61522" name="adj1"/>
              <a:gd fmla="val 36326" name="adj2"/>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By the third week of November the value of the token was less than $5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1"/>
          <p:cNvSpPr txBox="1"/>
          <p:nvPr>
            <p:ph idx="12" type="sldNum"/>
          </p:nvPr>
        </p:nvSpPr>
        <p:spPr>
          <a:xfrm>
            <a:off x="8739284" y="132576"/>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a:t>
            </a:r>
            <a:endParaRPr/>
          </a:p>
        </p:txBody>
      </p:sp>
      <p:sp>
        <p:nvSpPr>
          <p:cNvPr id="460" name="Google Shape;460;p81"/>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FTX case study</a:t>
            </a:r>
            <a:endParaRPr b="0" i="0" sz="2900" u="none" cap="none" strike="noStrike">
              <a:solidFill>
                <a:schemeClr val="accent2"/>
              </a:solidFill>
              <a:latin typeface="Arial"/>
              <a:ea typeface="Arial"/>
              <a:cs typeface="Arial"/>
              <a:sym typeface="Arial"/>
            </a:endParaRPr>
          </a:p>
        </p:txBody>
      </p:sp>
      <p:sp>
        <p:nvSpPr>
          <p:cNvPr id="461" name="Google Shape;461;p81"/>
          <p:cNvSpPr txBox="1"/>
          <p:nvPr/>
        </p:nvSpPr>
        <p:spPr>
          <a:xfrm>
            <a:off x="360375" y="2266950"/>
            <a:ext cx="3304200" cy="2401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lt1"/>
                </a:solidFill>
                <a:latin typeface="Lato"/>
                <a:ea typeface="Lato"/>
                <a:cs typeface="Lato"/>
                <a:sym typeface="Lato"/>
              </a:rPr>
              <a:t>“I and many others - we got caught up in a kind of intense euphoria last year, about the small guy’s chance of going from zero to hero, and this is now the morning after. The hardest thing about this loss is - we didn’t get the chance to lose the money ourselves, it was just taken from us.”</a:t>
            </a:r>
            <a:endParaRPr sz="1700">
              <a:solidFill>
                <a:schemeClr val="lt1"/>
              </a:solidFill>
              <a:latin typeface="Lato"/>
              <a:ea typeface="Lato"/>
              <a:cs typeface="Lato"/>
              <a:sym typeface="Lato"/>
            </a:endParaRPr>
          </a:p>
        </p:txBody>
      </p:sp>
      <p:sp>
        <p:nvSpPr>
          <p:cNvPr id="462" name="Google Shape;462;p81"/>
          <p:cNvSpPr/>
          <p:nvPr/>
        </p:nvSpPr>
        <p:spPr>
          <a:xfrm>
            <a:off x="360375" y="1162275"/>
            <a:ext cx="3304200" cy="986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Read the quote below. </a:t>
            </a:r>
            <a:endParaRPr b="1" sz="1600">
              <a:solidFill>
                <a:schemeClr val="lt1"/>
              </a:solidFill>
              <a:latin typeface="Lato"/>
              <a:ea typeface="Lato"/>
              <a:cs typeface="Lato"/>
              <a:sym typeface="Lato"/>
            </a:endParaRPr>
          </a:p>
          <a:p>
            <a:pPr indent="0" lvl="0" marL="0" rtl="0" algn="ctr">
              <a:spcBef>
                <a:spcPts val="0"/>
              </a:spcBef>
              <a:spcAft>
                <a:spcPts val="0"/>
              </a:spcAft>
              <a:buNone/>
            </a:pPr>
            <a:r>
              <a:rPr b="1" lang="en-GB" sz="1600">
                <a:solidFill>
                  <a:schemeClr val="lt1"/>
                </a:solidFill>
                <a:latin typeface="Lato"/>
                <a:ea typeface="Lato"/>
                <a:cs typeface="Lato"/>
                <a:sym typeface="Lato"/>
              </a:rPr>
              <a:t>What do you think happened?</a:t>
            </a:r>
            <a:endParaRPr b="1" sz="1600">
              <a:solidFill>
                <a:schemeClr val="lt1"/>
              </a:solidFill>
              <a:latin typeface="Lato"/>
              <a:ea typeface="Lato"/>
              <a:cs typeface="Lato"/>
              <a:sym typeface="Lato"/>
            </a:endParaRPr>
          </a:p>
          <a:p>
            <a:pPr indent="0" lvl="0" marL="0" rtl="0" algn="ctr">
              <a:spcBef>
                <a:spcPts val="0"/>
              </a:spcBef>
              <a:spcAft>
                <a:spcPts val="0"/>
              </a:spcAft>
              <a:buNone/>
            </a:pPr>
            <a:r>
              <a:rPr b="1" lang="en-GB" sz="1600">
                <a:solidFill>
                  <a:schemeClr val="lt1"/>
                </a:solidFill>
                <a:latin typeface="Lato"/>
                <a:ea typeface="Lato"/>
                <a:cs typeface="Lato"/>
                <a:sym typeface="Lato"/>
              </a:rPr>
              <a:t>How might this person feel?</a:t>
            </a:r>
            <a:endParaRPr b="1" sz="1600">
              <a:solidFill>
                <a:schemeClr val="lt1"/>
              </a:solidFill>
              <a:latin typeface="Lato"/>
              <a:ea typeface="Lato"/>
              <a:cs typeface="Lato"/>
              <a:sym typeface="Lato"/>
            </a:endParaRPr>
          </a:p>
        </p:txBody>
      </p:sp>
      <p:sp>
        <p:nvSpPr>
          <p:cNvPr id="463" name="Google Shape;463;p81"/>
          <p:cNvSpPr txBox="1"/>
          <p:nvPr/>
        </p:nvSpPr>
        <p:spPr>
          <a:xfrm>
            <a:off x="284175" y="4756050"/>
            <a:ext cx="309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accent2"/>
                </a:solidFill>
                <a:latin typeface="Lato"/>
                <a:ea typeface="Lato"/>
                <a:cs typeface="Lato"/>
                <a:sym typeface="Lato"/>
              </a:rPr>
              <a:t>Source found </a:t>
            </a:r>
            <a:r>
              <a:rPr lang="en-GB" sz="1200" u="sng">
                <a:solidFill>
                  <a:schemeClr val="accent2"/>
                </a:solidFill>
                <a:latin typeface="Lato"/>
                <a:ea typeface="Lato"/>
                <a:cs typeface="Lato"/>
                <a:sym typeface="Lato"/>
                <a:hlinkClick r:id="rId3">
                  <a:extLst>
                    <a:ext uri="{A12FA001-AC4F-418D-AE19-62706E023703}">
                      <ahyp:hlinkClr val="tx"/>
                    </a:ext>
                  </a:extLst>
                </a:hlinkClick>
              </a:rPr>
              <a:t>here</a:t>
            </a:r>
            <a:r>
              <a:rPr lang="en-GB" sz="1200">
                <a:solidFill>
                  <a:schemeClr val="accent2"/>
                </a:solidFill>
                <a:latin typeface="Lato"/>
                <a:ea typeface="Lato"/>
                <a:cs typeface="Lato"/>
                <a:sym typeface="Lato"/>
              </a:rPr>
              <a:t>.</a:t>
            </a:r>
            <a:endParaRPr sz="1200">
              <a:solidFill>
                <a:schemeClr val="accent2"/>
              </a:solidFill>
              <a:latin typeface="Lato"/>
              <a:ea typeface="Lato"/>
              <a:cs typeface="Lato"/>
              <a:sym typeface="Lato"/>
            </a:endParaRPr>
          </a:p>
        </p:txBody>
      </p:sp>
      <p:pic>
        <p:nvPicPr>
          <p:cNvPr id="464" name="Google Shape;464;p81"/>
          <p:cNvPicPr preferRelativeResize="0"/>
          <p:nvPr/>
        </p:nvPicPr>
        <p:blipFill rotWithShape="1">
          <a:blip r:embed="rId4">
            <a:alphaModFix/>
          </a:blip>
          <a:srcRect b="0" l="0" r="0" t="0"/>
          <a:stretch/>
        </p:blipFill>
        <p:spPr>
          <a:xfrm>
            <a:off x="4069200" y="1844148"/>
            <a:ext cx="1823725" cy="2183850"/>
          </a:xfrm>
          <a:prstGeom prst="rect">
            <a:avLst/>
          </a:prstGeom>
          <a:noFill/>
          <a:ln cap="flat" cmpd="sng" w="19050">
            <a:solidFill>
              <a:srgbClr val="FF8022"/>
            </a:solidFill>
            <a:prstDash val="solid"/>
            <a:round/>
            <a:headEnd len="sm" w="sm" type="none"/>
            <a:tailEnd len="sm" w="sm" type="none"/>
          </a:ln>
        </p:spPr>
      </p:pic>
      <p:pic>
        <p:nvPicPr>
          <p:cNvPr id="465" name="Google Shape;465;p81"/>
          <p:cNvPicPr preferRelativeResize="0"/>
          <p:nvPr/>
        </p:nvPicPr>
        <p:blipFill>
          <a:blip r:embed="rId5">
            <a:alphaModFix/>
          </a:blip>
          <a:stretch>
            <a:fillRect/>
          </a:stretch>
        </p:blipFill>
        <p:spPr>
          <a:xfrm>
            <a:off x="6126100" y="2173950"/>
            <a:ext cx="2613175" cy="1738950"/>
          </a:xfrm>
          <a:prstGeom prst="rect">
            <a:avLst/>
          </a:prstGeom>
          <a:noFill/>
          <a:ln cap="flat" cmpd="sng" w="28575">
            <a:solidFill>
              <a:schemeClr val="accent2"/>
            </a:solidFill>
            <a:prstDash val="solid"/>
            <a:round/>
            <a:headEnd len="sm" w="sm" type="none"/>
            <a:tailEnd len="sm" w="sm" type="none"/>
          </a:ln>
        </p:spPr>
      </p:pic>
      <p:sp>
        <p:nvSpPr>
          <p:cNvPr id="466" name="Google Shape;466;p81"/>
          <p:cNvSpPr txBox="1"/>
          <p:nvPr/>
        </p:nvSpPr>
        <p:spPr>
          <a:xfrm>
            <a:off x="3872950" y="1046675"/>
            <a:ext cx="5131200" cy="4002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Lato"/>
                <a:ea typeface="Lato"/>
                <a:cs typeface="Lato"/>
                <a:sym typeface="Lato"/>
              </a:rPr>
              <a:t>Explanation</a:t>
            </a:r>
            <a:endParaRPr b="1" sz="1600">
              <a:latin typeface="Lato"/>
              <a:ea typeface="Lato"/>
              <a:cs typeface="Lato"/>
              <a:sym typeface="Lato"/>
            </a:endParaRPr>
          </a:p>
          <a:p>
            <a:pPr indent="0" lvl="0" marL="0" rtl="0" algn="l">
              <a:spcBef>
                <a:spcPts val="0"/>
              </a:spcBef>
              <a:spcAft>
                <a:spcPts val="0"/>
              </a:spcAft>
              <a:buNone/>
            </a:pPr>
            <a:r>
              <a:rPr lang="en-GB" sz="1450">
                <a:latin typeface="Lato"/>
                <a:ea typeface="Lato"/>
                <a:cs typeface="Lato"/>
                <a:sym typeface="Lato"/>
              </a:rPr>
              <a:t>People talk about cryptocurrencies but there also places where </a:t>
            </a:r>
            <a:r>
              <a:rPr b="1" lang="en-GB" sz="1450">
                <a:latin typeface="Lato"/>
                <a:ea typeface="Lato"/>
                <a:cs typeface="Lato"/>
                <a:sym typeface="Lato"/>
              </a:rPr>
              <a:t>people hold their coins</a:t>
            </a:r>
            <a:r>
              <a:rPr lang="en-GB" sz="1450">
                <a:latin typeface="Lato"/>
                <a:ea typeface="Lato"/>
                <a:cs typeface="Lato"/>
                <a:sym typeface="Lato"/>
              </a:rPr>
              <a:t> and </a:t>
            </a:r>
            <a:r>
              <a:rPr b="1" lang="en-GB" sz="1450">
                <a:latin typeface="Lato"/>
                <a:ea typeface="Lato"/>
                <a:cs typeface="Lato"/>
                <a:sym typeface="Lato"/>
              </a:rPr>
              <a:t>exchange their coins</a:t>
            </a:r>
            <a:r>
              <a:rPr lang="en-GB" sz="1450">
                <a:latin typeface="Lato"/>
                <a:ea typeface="Lato"/>
                <a:cs typeface="Lato"/>
                <a:sym typeface="Lato"/>
              </a:rPr>
              <a:t> called </a:t>
            </a:r>
            <a:r>
              <a:rPr b="1" lang="en-GB" sz="1450">
                <a:solidFill>
                  <a:schemeClr val="accent2"/>
                </a:solidFill>
                <a:latin typeface="Lato"/>
                <a:ea typeface="Lato"/>
                <a:cs typeface="Lato"/>
                <a:sym typeface="Lato"/>
              </a:rPr>
              <a:t>exchanges.</a:t>
            </a:r>
            <a:endParaRPr b="1" sz="1450">
              <a:solidFill>
                <a:schemeClr val="accent2"/>
              </a:solidFill>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0" rtl="0" algn="l">
              <a:spcBef>
                <a:spcPts val="0"/>
              </a:spcBef>
              <a:spcAft>
                <a:spcPts val="0"/>
              </a:spcAft>
              <a:buNone/>
            </a:pPr>
            <a:r>
              <a:rPr b="1" lang="en-GB" sz="1450">
                <a:latin typeface="Lato"/>
                <a:ea typeface="Lato"/>
                <a:cs typeface="Lato"/>
                <a:sym typeface="Lato"/>
              </a:rPr>
              <a:t>FTX </a:t>
            </a:r>
            <a:r>
              <a:rPr lang="en-GB" sz="1450">
                <a:latin typeface="Lato"/>
                <a:ea typeface="Lato"/>
                <a:cs typeface="Lato"/>
                <a:sym typeface="Lato"/>
              </a:rPr>
              <a:t>is an example of an exchange which went </a:t>
            </a:r>
            <a:r>
              <a:rPr b="1" lang="en-GB" sz="1450">
                <a:latin typeface="Lato"/>
                <a:ea typeface="Lato"/>
                <a:cs typeface="Lato"/>
                <a:sym typeface="Lato"/>
              </a:rPr>
              <a:t>bankrupt</a:t>
            </a:r>
            <a:r>
              <a:rPr lang="en-GB" sz="1450">
                <a:latin typeface="Lato"/>
                <a:ea typeface="Lato"/>
                <a:cs typeface="Lato"/>
                <a:sym typeface="Lato"/>
              </a:rPr>
              <a:t>. Lots of </a:t>
            </a:r>
            <a:r>
              <a:rPr b="1" lang="en-GB" sz="1450">
                <a:latin typeface="Lato"/>
                <a:ea typeface="Lato"/>
                <a:cs typeface="Lato"/>
                <a:sym typeface="Lato"/>
              </a:rPr>
              <a:t>well known</a:t>
            </a:r>
            <a:r>
              <a:rPr lang="en-GB" sz="1450">
                <a:latin typeface="Lato"/>
                <a:ea typeface="Lato"/>
                <a:cs typeface="Lato"/>
                <a:sym typeface="Lato"/>
              </a:rPr>
              <a:t> </a:t>
            </a:r>
            <a:r>
              <a:rPr b="1" lang="en-GB" sz="1450">
                <a:latin typeface="Lato"/>
                <a:ea typeface="Lato"/>
                <a:cs typeface="Lato"/>
                <a:sym typeface="Lato"/>
              </a:rPr>
              <a:t>investors</a:t>
            </a:r>
            <a:r>
              <a:rPr lang="en-GB" sz="1450">
                <a:latin typeface="Lato"/>
                <a:ea typeface="Lato"/>
                <a:cs typeface="Lato"/>
                <a:sym typeface="Lato"/>
              </a:rPr>
              <a:t> had put money into FTX and </a:t>
            </a:r>
            <a:r>
              <a:rPr b="1" lang="en-GB" sz="1450">
                <a:latin typeface="Lato"/>
                <a:ea typeface="Lato"/>
                <a:cs typeface="Lato"/>
                <a:sym typeface="Lato"/>
              </a:rPr>
              <a:t>over a million people had deposited mone</a:t>
            </a:r>
            <a:r>
              <a:rPr lang="en-GB" sz="1450">
                <a:latin typeface="Lato"/>
                <a:ea typeface="Lato"/>
                <a:cs typeface="Lato"/>
                <a:sym typeface="Lato"/>
              </a:rPr>
              <a:t>y at the exchange. Famous people like supermodels and sports stars had also advertised FTX. Lots of people </a:t>
            </a:r>
            <a:r>
              <a:rPr b="1" lang="en-GB" sz="1450">
                <a:latin typeface="Lato"/>
                <a:ea typeface="Lato"/>
                <a:cs typeface="Lato"/>
                <a:sym typeface="Lato"/>
              </a:rPr>
              <a:t>lost a lot of money </a:t>
            </a:r>
            <a:r>
              <a:rPr lang="en-GB" sz="1450">
                <a:latin typeface="Lato"/>
                <a:ea typeface="Lato"/>
                <a:cs typeface="Lato"/>
                <a:sym typeface="Lato"/>
              </a:rPr>
              <a:t>when it went bankrupt.</a:t>
            </a:r>
            <a:endParaRPr sz="1450">
              <a:latin typeface="Lato"/>
              <a:ea typeface="Lato"/>
              <a:cs typeface="Lato"/>
              <a:sym typeface="Lato"/>
            </a:endParaRPr>
          </a:p>
          <a:p>
            <a:pPr indent="0" lvl="0" marL="0" rtl="0" algn="l">
              <a:spcBef>
                <a:spcPts val="0"/>
              </a:spcBef>
              <a:spcAft>
                <a:spcPts val="0"/>
              </a:spcAft>
              <a:buNone/>
            </a:pPr>
            <a:r>
              <a:t/>
            </a:r>
            <a:endParaRPr sz="1450">
              <a:latin typeface="Lato"/>
              <a:ea typeface="Lato"/>
              <a:cs typeface="Lato"/>
              <a:sym typeface="Lato"/>
            </a:endParaRPr>
          </a:p>
          <a:p>
            <a:pPr indent="0" lvl="0" marL="0" rtl="0" algn="l">
              <a:spcBef>
                <a:spcPts val="0"/>
              </a:spcBef>
              <a:spcAft>
                <a:spcPts val="0"/>
              </a:spcAft>
              <a:buNone/>
            </a:pPr>
            <a:r>
              <a:rPr lang="en-GB" sz="1450">
                <a:latin typeface="Lato"/>
                <a:ea typeface="Lato"/>
                <a:cs typeface="Lato"/>
                <a:sym typeface="Lato"/>
              </a:rPr>
              <a:t>The main reason this happened is  because crypto exchanges and crypto organisations are currently </a:t>
            </a:r>
            <a:r>
              <a:rPr b="1" lang="en-GB" sz="1450">
                <a:solidFill>
                  <a:schemeClr val="accent2"/>
                </a:solidFill>
                <a:latin typeface="Lato"/>
                <a:ea typeface="Lato"/>
                <a:cs typeface="Lato"/>
                <a:sym typeface="Lato"/>
              </a:rPr>
              <a:t>unregulated</a:t>
            </a:r>
            <a:r>
              <a:rPr lang="en-GB" sz="1450">
                <a:solidFill>
                  <a:schemeClr val="accent2"/>
                </a:solidFill>
                <a:latin typeface="Lato"/>
                <a:ea typeface="Lato"/>
                <a:cs typeface="Lato"/>
                <a:sym typeface="Lato"/>
              </a:rPr>
              <a:t>. </a:t>
            </a:r>
            <a:r>
              <a:rPr lang="en-GB" sz="1450">
                <a:solidFill>
                  <a:schemeClr val="dk1"/>
                </a:solidFill>
                <a:latin typeface="Lato"/>
                <a:ea typeface="Lato"/>
                <a:cs typeface="Lato"/>
                <a:sym typeface="Lato"/>
              </a:rPr>
              <a:t>This means customers and investors </a:t>
            </a:r>
            <a:r>
              <a:rPr b="1" lang="en-GB" sz="1450">
                <a:solidFill>
                  <a:schemeClr val="dk1"/>
                </a:solidFill>
                <a:latin typeface="Lato"/>
                <a:ea typeface="Lato"/>
                <a:cs typeface="Lato"/>
                <a:sym typeface="Lato"/>
              </a:rPr>
              <a:t>don’t have the same protections</a:t>
            </a:r>
            <a:r>
              <a:rPr lang="en-GB" sz="1450">
                <a:solidFill>
                  <a:schemeClr val="dk1"/>
                </a:solidFill>
                <a:latin typeface="Lato"/>
                <a:ea typeface="Lato"/>
                <a:cs typeface="Lato"/>
                <a:sym typeface="Lato"/>
              </a:rPr>
              <a:t> as putting money in a regular bank. </a:t>
            </a:r>
            <a:endParaRPr sz="1450">
              <a:solidFill>
                <a:schemeClr val="dk1"/>
              </a:solidFill>
              <a:latin typeface="Lato"/>
              <a:ea typeface="Lato"/>
              <a:cs typeface="Lato"/>
              <a:sym typeface="Lato"/>
            </a:endParaRPr>
          </a:p>
          <a:p>
            <a:pPr indent="0" lvl="0" marL="0" rtl="0" algn="l">
              <a:spcBef>
                <a:spcPts val="0"/>
              </a:spcBef>
              <a:spcAft>
                <a:spcPts val="0"/>
              </a:spcAft>
              <a:buNone/>
            </a:pPr>
            <a:r>
              <a:t/>
            </a:r>
            <a:endParaRPr sz="1450">
              <a:solidFill>
                <a:schemeClr val="dk1"/>
              </a:solidFill>
              <a:latin typeface="Lato"/>
              <a:ea typeface="Lato"/>
              <a:cs typeface="Lato"/>
              <a:sym typeface="Lato"/>
            </a:endParaRPr>
          </a:p>
        </p:txBody>
      </p:sp>
      <p:sp>
        <p:nvSpPr>
          <p:cNvPr id="467" name="Google Shape;467;p81"/>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21</a:t>
            </a:r>
            <a:endParaRPr b="1" sz="14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82"/>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Optional chronology activity</a:t>
            </a:r>
            <a:endParaRPr b="0" i="0" sz="2900" u="none" cap="none" strike="noStrike">
              <a:solidFill>
                <a:schemeClr val="accent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3"/>
          <p:cNvSpPr txBox="1"/>
          <p:nvPr>
            <p:ph idx="12" type="sldNum"/>
          </p:nvPr>
        </p:nvSpPr>
        <p:spPr>
          <a:xfrm>
            <a:off x="8759234" y="125926"/>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23  </a:t>
            </a:r>
            <a:endParaRPr/>
          </a:p>
        </p:txBody>
      </p:sp>
      <p:sp>
        <p:nvSpPr>
          <p:cNvPr id="478" name="Google Shape;478;p83"/>
          <p:cNvSpPr txBox="1"/>
          <p:nvPr/>
        </p:nvSpPr>
        <p:spPr>
          <a:xfrm>
            <a:off x="49200" y="34725"/>
            <a:ext cx="86364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Crypto </a:t>
            </a:r>
            <a:r>
              <a:rPr b="1" lang="en-GB" sz="2900">
                <a:solidFill>
                  <a:schemeClr val="accent2"/>
                </a:solidFill>
                <a:latin typeface="Lato"/>
                <a:ea typeface="Lato"/>
                <a:cs typeface="Lato"/>
                <a:sym typeface="Lato"/>
              </a:rPr>
              <a:t>timeline</a:t>
            </a:r>
            <a:r>
              <a:rPr b="1" lang="en-GB" sz="2900">
                <a:solidFill>
                  <a:schemeClr val="accent2"/>
                </a:solidFill>
                <a:latin typeface="Lato"/>
                <a:ea typeface="Lato"/>
                <a:cs typeface="Lato"/>
                <a:sym typeface="Lato"/>
              </a:rPr>
              <a:t> | </a:t>
            </a:r>
            <a:r>
              <a:rPr lang="en-GB" sz="2600">
                <a:solidFill>
                  <a:schemeClr val="accent2"/>
                </a:solidFill>
                <a:latin typeface="Lato"/>
                <a:ea typeface="Lato"/>
                <a:cs typeface="Lato"/>
                <a:sym typeface="Lato"/>
              </a:rPr>
              <a:t>Can you order the five events below?</a:t>
            </a:r>
            <a:endParaRPr sz="26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accent2"/>
                </a:solidFill>
                <a:latin typeface="Lato"/>
                <a:ea typeface="Lato"/>
                <a:cs typeface="Lato"/>
                <a:sym typeface="Lato"/>
              </a:rPr>
              <a:t>Stretch - estimate the year that the events took place</a:t>
            </a:r>
            <a:endParaRPr sz="2200">
              <a:solidFill>
                <a:schemeClr val="accent2"/>
              </a:solidFill>
              <a:latin typeface="Lato"/>
              <a:ea typeface="Lato"/>
              <a:cs typeface="Lato"/>
              <a:sym typeface="Lato"/>
            </a:endParaRPr>
          </a:p>
        </p:txBody>
      </p:sp>
      <p:sp>
        <p:nvSpPr>
          <p:cNvPr id="479" name="Google Shape;479;p83"/>
          <p:cNvSpPr/>
          <p:nvPr/>
        </p:nvSpPr>
        <p:spPr>
          <a:xfrm>
            <a:off x="955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000">
                <a:latin typeface="Lato"/>
                <a:ea typeface="Lato"/>
                <a:cs typeface="Lato"/>
                <a:sym typeface="Lato"/>
              </a:rPr>
              <a:t>Crypto ‘winter’</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sp>
        <p:nvSpPr>
          <p:cNvPr id="480" name="Google Shape;480;p83"/>
          <p:cNvSpPr/>
          <p:nvPr/>
        </p:nvSpPr>
        <p:spPr>
          <a:xfrm>
            <a:off x="1942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revisited</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A year later the crypto market crashed again, causing an unprecedented amount of financial loss for investors and causing multiple high profile companies (including FTX) to collapse and go bankrupt. Prices have not recovered to 2021 highs and regulators around the world have responded by cracking down on crypto like never before.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81" name="Google Shape;481;p83"/>
          <p:cNvSpPr/>
          <p:nvPr/>
        </p:nvSpPr>
        <p:spPr>
          <a:xfrm>
            <a:off x="3773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0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bull run</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crypto industry enjoyed mainstream attention like never before when many big-name companies and investors bought into digital assets. Prices of popular tokens sky-rocketed, including bitcoin which nearly reached $70,000. Companies like Coinbase and (now bankrupt) FTX advertised during the Super Bowl in a watershed moment for the industry.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82" name="Google Shape;482;p83"/>
          <p:cNvSpPr/>
          <p:nvPr/>
        </p:nvSpPr>
        <p:spPr>
          <a:xfrm>
            <a:off x="560427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latin typeface="Lato"/>
                <a:ea typeface="Lato"/>
                <a:cs typeface="Lato"/>
                <a:sym typeface="Lato"/>
              </a:rPr>
              <a:t>Silk Road</a:t>
            </a:r>
            <a:endParaRPr b="1" sz="10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Was an online darknet marketplace used to trade in illicit goods. Users were able to buy and sell anonymously using cryptocurrency. The platform was eventually shut down by authorities and its founder, Ross Ulbricht, was sentenced to life in prison.</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83" name="Google Shape;483;p83"/>
          <p:cNvSpPr/>
          <p:nvPr/>
        </p:nvSpPr>
        <p:spPr>
          <a:xfrm>
            <a:off x="7378225" y="19817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000">
                <a:latin typeface="Lato"/>
                <a:ea typeface="Lato"/>
                <a:cs typeface="Lato"/>
                <a:sym typeface="Lato"/>
              </a:rPr>
              <a:t>Mt. Gox collapse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Mt. Gox was - at its height - the world’s largest bitcoin exchange, processing roughly 70% of all bitcoin transactions. It was hacked and compromised, causing the price of bitcoin to plummet.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84" name="Google Shape;484;p83"/>
          <p:cNvSpPr/>
          <p:nvPr/>
        </p:nvSpPr>
        <p:spPr>
          <a:xfrm>
            <a:off x="98325" y="1124750"/>
            <a:ext cx="9045600" cy="6156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3"/>
          <p:cNvSpPr txBox="1"/>
          <p:nvPr/>
        </p:nvSpPr>
        <p:spPr>
          <a:xfrm>
            <a:off x="83200" y="15495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2010</a:t>
            </a:r>
            <a:endParaRPr b="1"/>
          </a:p>
        </p:txBody>
      </p:sp>
      <p:sp>
        <p:nvSpPr>
          <p:cNvPr id="486" name="Google Shape;486;p83"/>
          <p:cNvSpPr txBox="1"/>
          <p:nvPr/>
        </p:nvSpPr>
        <p:spPr>
          <a:xfrm>
            <a:off x="8123825" y="1543600"/>
            <a:ext cx="6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2023</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4"/>
          <p:cNvSpPr txBox="1"/>
          <p:nvPr>
            <p:ph idx="12" type="sldNum"/>
          </p:nvPr>
        </p:nvSpPr>
        <p:spPr>
          <a:xfrm>
            <a:off x="8759234" y="122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24</a:t>
            </a:r>
            <a:endParaRPr/>
          </a:p>
        </p:txBody>
      </p:sp>
      <p:sp>
        <p:nvSpPr>
          <p:cNvPr id="492" name="Google Shape;492;p84"/>
          <p:cNvSpPr txBox="1"/>
          <p:nvPr/>
        </p:nvSpPr>
        <p:spPr>
          <a:xfrm>
            <a:off x="205350" y="40550"/>
            <a:ext cx="80703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Crypto timeline</a:t>
            </a:r>
            <a:endParaRPr b="1" sz="29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900">
                <a:solidFill>
                  <a:srgbClr val="00FF00"/>
                </a:solidFill>
                <a:latin typeface="Lato"/>
                <a:ea typeface="Lato"/>
                <a:cs typeface="Lato"/>
                <a:sym typeface="Lato"/>
              </a:rPr>
              <a:t>ANSWERS</a:t>
            </a:r>
            <a:endParaRPr sz="2900">
              <a:solidFill>
                <a:srgbClr val="00FF00"/>
              </a:solidFill>
              <a:latin typeface="Lato"/>
              <a:ea typeface="Lato"/>
              <a:cs typeface="Lato"/>
              <a:sym typeface="Lato"/>
            </a:endParaRPr>
          </a:p>
        </p:txBody>
      </p:sp>
      <p:sp>
        <p:nvSpPr>
          <p:cNvPr id="493" name="Google Shape;493;p84"/>
          <p:cNvSpPr/>
          <p:nvPr/>
        </p:nvSpPr>
        <p:spPr>
          <a:xfrm>
            <a:off x="3727113"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Lato"/>
                <a:ea typeface="Lato"/>
                <a:cs typeface="Lato"/>
                <a:sym typeface="Lato"/>
              </a:rPr>
              <a:t>2018</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prices of popular cryptocurrencies like bitcoin and ethereum collapsed from what was (at the time) all time highs. The period is infamous in crypto history for causing widespread financial losses for early crypto investors.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p:txBody>
      </p:sp>
      <p:sp>
        <p:nvSpPr>
          <p:cNvPr id="494" name="Google Shape;494;p84"/>
          <p:cNvSpPr/>
          <p:nvPr/>
        </p:nvSpPr>
        <p:spPr>
          <a:xfrm>
            <a:off x="73429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latin typeface="Lato"/>
              <a:ea typeface="Lato"/>
              <a:cs typeface="Lato"/>
              <a:sym typeface="Lato"/>
            </a:endParaRPr>
          </a:p>
          <a:p>
            <a:pPr indent="0" lvl="0" marL="0" rtl="0" algn="l">
              <a:lnSpc>
                <a:spcPct val="115000"/>
              </a:lnSpc>
              <a:spcBef>
                <a:spcPts val="0"/>
              </a:spcBef>
              <a:spcAft>
                <a:spcPts val="0"/>
              </a:spcAft>
              <a:buNone/>
            </a:pPr>
            <a:r>
              <a:rPr b="1" lang="en-GB" sz="1100">
                <a:latin typeface="Lato"/>
                <a:ea typeface="Lato"/>
                <a:cs typeface="Lato"/>
                <a:sym typeface="Lato"/>
              </a:rPr>
              <a:t>2022</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‘winter’ revisited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A year later the crypto market crashed again, causing an </a:t>
            </a:r>
            <a:r>
              <a:rPr b="1" lang="en-GB" sz="900">
                <a:latin typeface="Lato"/>
                <a:ea typeface="Lato"/>
                <a:cs typeface="Lato"/>
                <a:sym typeface="Lato"/>
              </a:rPr>
              <a:t>unprecedented amount of financial loss for investors and causing multiple high profile companies (including FTX) to collapse and go bankrupt.</a:t>
            </a:r>
            <a:r>
              <a:rPr lang="en-GB" sz="900">
                <a:latin typeface="Lato"/>
                <a:ea typeface="Lato"/>
                <a:cs typeface="Lato"/>
                <a:sym typeface="Lato"/>
              </a:rPr>
              <a:t> Prices have not recovered to 2021 highs and </a:t>
            </a:r>
            <a:r>
              <a:rPr b="1" lang="en-GB" sz="900">
                <a:latin typeface="Lato"/>
                <a:ea typeface="Lato"/>
                <a:cs typeface="Lato"/>
                <a:sym typeface="Lato"/>
              </a:rPr>
              <a:t>regulators around the world have responded by cracking down on crypto</a:t>
            </a:r>
            <a:r>
              <a:rPr lang="en-GB" sz="900">
                <a:latin typeface="Lato"/>
                <a:ea typeface="Lato"/>
                <a:cs typeface="Lato"/>
                <a:sym typeface="Lato"/>
              </a:rPr>
              <a:t> like never before.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95" name="Google Shape;495;p84"/>
          <p:cNvSpPr/>
          <p:nvPr/>
        </p:nvSpPr>
        <p:spPr>
          <a:xfrm>
            <a:off x="55350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100">
              <a:latin typeface="Lato"/>
              <a:ea typeface="Lato"/>
              <a:cs typeface="Lato"/>
              <a:sym typeface="Lato"/>
            </a:endParaRPr>
          </a:p>
          <a:p>
            <a:pPr indent="0" lvl="0" marL="0" rtl="0" algn="l">
              <a:lnSpc>
                <a:spcPct val="115000"/>
              </a:lnSpc>
              <a:spcBef>
                <a:spcPts val="0"/>
              </a:spcBef>
              <a:spcAft>
                <a:spcPts val="0"/>
              </a:spcAft>
              <a:buNone/>
            </a:pPr>
            <a:r>
              <a:rPr b="1" lang="en-GB" sz="1100">
                <a:latin typeface="Lato"/>
                <a:ea typeface="Lato"/>
                <a:cs typeface="Lato"/>
                <a:sym typeface="Lato"/>
              </a:rPr>
              <a:t>2021</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Crypto bull run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The crypto industry enjoyed mainstream attention like never before when </a:t>
            </a:r>
            <a:r>
              <a:rPr b="1" lang="en-GB" sz="900">
                <a:latin typeface="Lato"/>
                <a:ea typeface="Lato"/>
                <a:cs typeface="Lato"/>
                <a:sym typeface="Lato"/>
              </a:rPr>
              <a:t>many big-name companies and investors bought into digital assets.</a:t>
            </a:r>
            <a:r>
              <a:rPr lang="en-GB" sz="900">
                <a:latin typeface="Lato"/>
                <a:ea typeface="Lato"/>
                <a:cs typeface="Lato"/>
                <a:sym typeface="Lato"/>
              </a:rPr>
              <a:t> Prices of popular tokens sky-rocketed, including bitcoin which nearly reached $70,000. Companies like Coinbase and (now bankrupt) FTX </a:t>
            </a:r>
            <a:r>
              <a:rPr b="1" lang="en-GB" sz="900">
                <a:latin typeface="Lato"/>
                <a:ea typeface="Lato"/>
                <a:cs typeface="Lato"/>
                <a:sym typeface="Lato"/>
              </a:rPr>
              <a:t>advertised during the Super Bowl </a:t>
            </a:r>
            <a:r>
              <a:rPr lang="en-GB" sz="900">
                <a:latin typeface="Lato"/>
                <a:ea typeface="Lato"/>
                <a:cs typeface="Lato"/>
                <a:sym typeface="Lato"/>
              </a:rPr>
              <a:t>in a watershed moment for the industry.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96" name="Google Shape;496;p84"/>
          <p:cNvSpPr/>
          <p:nvPr/>
        </p:nvSpPr>
        <p:spPr>
          <a:xfrm>
            <a:off x="149100" y="1987650"/>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latin typeface="Lato"/>
                <a:ea typeface="Lato"/>
                <a:cs typeface="Lato"/>
                <a:sym typeface="Lato"/>
              </a:rPr>
              <a:t>2011</a:t>
            </a:r>
            <a:endParaRPr b="1" sz="1100">
              <a:latin typeface="Lato"/>
              <a:ea typeface="Lato"/>
              <a:cs typeface="Lato"/>
              <a:sym typeface="Lato"/>
            </a:endParaRPr>
          </a:p>
          <a:p>
            <a:pPr indent="0" lvl="0" marL="0" rtl="0" algn="l">
              <a:spcBef>
                <a:spcPts val="0"/>
              </a:spcBef>
              <a:spcAft>
                <a:spcPts val="0"/>
              </a:spcAft>
              <a:buNone/>
            </a:pPr>
            <a:r>
              <a:rPr b="1" lang="en-GB" sz="1000">
                <a:latin typeface="Lato"/>
                <a:ea typeface="Lato"/>
                <a:cs typeface="Lato"/>
                <a:sym typeface="Lato"/>
              </a:rPr>
              <a:t>Silk Road (2011)</a:t>
            </a:r>
            <a:endParaRPr b="1" sz="10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Was an online </a:t>
            </a:r>
            <a:r>
              <a:rPr b="1" lang="en-GB" sz="900">
                <a:latin typeface="Lato"/>
                <a:ea typeface="Lato"/>
                <a:cs typeface="Lato"/>
                <a:sym typeface="Lato"/>
              </a:rPr>
              <a:t>darknet marketplace</a:t>
            </a:r>
            <a:r>
              <a:rPr lang="en-GB" sz="900">
                <a:latin typeface="Lato"/>
                <a:ea typeface="Lato"/>
                <a:cs typeface="Lato"/>
                <a:sym typeface="Lato"/>
              </a:rPr>
              <a:t> used to trade in illicit goods. Users were able to buy and sell anonymously using cryptocurrency. </a:t>
            </a:r>
            <a:r>
              <a:rPr b="1" lang="en-GB" sz="900">
                <a:latin typeface="Lato"/>
                <a:ea typeface="Lato"/>
                <a:cs typeface="Lato"/>
                <a:sym typeface="Lato"/>
              </a:rPr>
              <a:t>The platform was eventually shut down</a:t>
            </a:r>
            <a:r>
              <a:rPr lang="en-GB" sz="900">
                <a:latin typeface="Lato"/>
                <a:ea typeface="Lato"/>
                <a:cs typeface="Lato"/>
                <a:sym typeface="Lato"/>
              </a:rPr>
              <a:t> by authorities and its founder, </a:t>
            </a:r>
            <a:r>
              <a:rPr b="1" lang="en-GB" sz="900">
                <a:latin typeface="Lato"/>
                <a:ea typeface="Lato"/>
                <a:cs typeface="Lato"/>
                <a:sym typeface="Lato"/>
              </a:rPr>
              <a:t>Ross Ulbricht, was sentenced to life in prison.</a:t>
            </a:r>
            <a:endParaRPr b="1" sz="9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97" name="Google Shape;497;p84"/>
          <p:cNvSpPr/>
          <p:nvPr/>
        </p:nvSpPr>
        <p:spPr>
          <a:xfrm>
            <a:off x="1958025" y="1981175"/>
            <a:ext cx="1604700" cy="29499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a:latin typeface="Lato"/>
                <a:ea typeface="Lato"/>
                <a:cs typeface="Lato"/>
                <a:sym typeface="Lato"/>
              </a:rPr>
              <a:t>2014</a:t>
            </a:r>
            <a:endParaRPr b="1" sz="1100">
              <a:latin typeface="Lato"/>
              <a:ea typeface="Lato"/>
              <a:cs typeface="Lato"/>
              <a:sym typeface="Lato"/>
            </a:endParaRPr>
          </a:p>
          <a:p>
            <a:pPr indent="0" lvl="0" marL="0" rtl="0" algn="l">
              <a:lnSpc>
                <a:spcPct val="115000"/>
              </a:lnSpc>
              <a:spcBef>
                <a:spcPts val="0"/>
              </a:spcBef>
              <a:spcAft>
                <a:spcPts val="0"/>
              </a:spcAft>
              <a:buNone/>
            </a:pPr>
            <a:r>
              <a:rPr b="1" lang="en-GB" sz="1000">
                <a:latin typeface="Lato"/>
                <a:ea typeface="Lato"/>
                <a:cs typeface="Lato"/>
                <a:sym typeface="Lato"/>
              </a:rPr>
              <a:t>Mt. Gox collapse </a:t>
            </a:r>
            <a:endParaRPr b="1" sz="10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rPr lang="en-GB" sz="900">
                <a:latin typeface="Lato"/>
                <a:ea typeface="Lato"/>
                <a:cs typeface="Lato"/>
                <a:sym typeface="Lato"/>
              </a:rPr>
              <a:t>Mt. Gox was - at its height - the world’s largest bitcoin exchange, processing roughly 70% of all bitcoin transactions. It was </a:t>
            </a:r>
            <a:r>
              <a:rPr b="1" lang="en-GB" sz="900">
                <a:latin typeface="Lato"/>
                <a:ea typeface="Lato"/>
                <a:cs typeface="Lato"/>
                <a:sym typeface="Lato"/>
              </a:rPr>
              <a:t>hacked </a:t>
            </a:r>
            <a:r>
              <a:rPr lang="en-GB" sz="900">
                <a:latin typeface="Lato"/>
                <a:ea typeface="Lato"/>
                <a:cs typeface="Lato"/>
                <a:sym typeface="Lato"/>
              </a:rPr>
              <a:t>and compromised, c</a:t>
            </a:r>
            <a:r>
              <a:rPr b="1" lang="en-GB" sz="900">
                <a:latin typeface="Lato"/>
                <a:ea typeface="Lato"/>
                <a:cs typeface="Lato"/>
                <a:sym typeface="Lato"/>
              </a:rPr>
              <a:t>ausing the price of bitcoin to plummet. </a:t>
            </a:r>
            <a:endParaRPr b="1"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a:p>
            <a:pPr indent="0" lvl="0" marL="0" rtl="0" algn="l">
              <a:lnSpc>
                <a:spcPct val="115000"/>
              </a:lnSpc>
              <a:spcBef>
                <a:spcPts val="0"/>
              </a:spcBef>
              <a:spcAft>
                <a:spcPts val="0"/>
              </a:spcAft>
              <a:buNone/>
            </a:pPr>
            <a:r>
              <a:t/>
            </a:r>
            <a:endParaRPr sz="900">
              <a:latin typeface="Lato"/>
              <a:ea typeface="Lato"/>
              <a:cs typeface="Lato"/>
              <a:sym typeface="Lato"/>
            </a:endParaRPr>
          </a:p>
        </p:txBody>
      </p:sp>
      <p:sp>
        <p:nvSpPr>
          <p:cNvPr id="498" name="Google Shape;498;p84"/>
          <p:cNvSpPr txBox="1"/>
          <p:nvPr/>
        </p:nvSpPr>
        <p:spPr>
          <a:xfrm>
            <a:off x="87500" y="1143750"/>
            <a:ext cx="8953200" cy="615600"/>
          </a:xfrm>
          <a:prstGeom prst="rect">
            <a:avLst/>
          </a:prstGeom>
          <a:solidFill>
            <a:schemeClr val="accent2"/>
          </a:solid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What were the causes of changes to the crypto token value in each event?</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What was the impact for individuals and organisations?</a:t>
            </a:r>
            <a:endParaRPr b="1">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5"/>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End of o</a:t>
            </a:r>
            <a:r>
              <a:rPr b="1" lang="en-GB" sz="2900">
                <a:solidFill>
                  <a:schemeClr val="accent2"/>
                </a:solidFill>
                <a:latin typeface="Lato"/>
                <a:ea typeface="Lato"/>
                <a:cs typeface="Lato"/>
                <a:sym typeface="Lato"/>
              </a:rPr>
              <a:t>ptional chronology activity</a:t>
            </a:r>
            <a:endParaRPr b="0" i="0" sz="2900" u="none" cap="none" strike="noStrike">
              <a:solidFill>
                <a:schemeClr val="accent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6"/>
          <p:cNvSpPr txBox="1"/>
          <p:nvPr>
            <p:ph type="ctrTitle"/>
          </p:nvPr>
        </p:nvSpPr>
        <p:spPr>
          <a:xfrm>
            <a:off x="292893" y="284163"/>
            <a:ext cx="7610700" cy="1168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Did you know?</a:t>
            </a:r>
            <a:endParaRPr b="1" i="0" sz="2900" u="none" cap="none" strike="noStrike">
              <a:solidFill>
                <a:srgbClr val="FF8022"/>
              </a:solidFill>
              <a:latin typeface="Lato"/>
              <a:ea typeface="Lato"/>
              <a:cs typeface="Lato"/>
              <a:sym typeface="Lato"/>
            </a:endParaRPr>
          </a:p>
        </p:txBody>
      </p:sp>
      <p:sp>
        <p:nvSpPr>
          <p:cNvPr id="509" name="Google Shape;509;p8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26</a:t>
            </a:r>
            <a:endParaRPr b="1" sz="1400">
              <a:latin typeface="Lato"/>
              <a:ea typeface="Lato"/>
              <a:cs typeface="Lato"/>
              <a:sym typeface="Lato"/>
            </a:endParaRPr>
          </a:p>
        </p:txBody>
      </p:sp>
      <p:pic>
        <p:nvPicPr>
          <p:cNvPr id="510" name="Google Shape;510;p86"/>
          <p:cNvPicPr preferRelativeResize="0"/>
          <p:nvPr/>
        </p:nvPicPr>
        <p:blipFill>
          <a:blip r:embed="rId3">
            <a:alphaModFix/>
          </a:blip>
          <a:stretch>
            <a:fillRect/>
          </a:stretch>
        </p:blipFill>
        <p:spPr>
          <a:xfrm>
            <a:off x="76200" y="1605206"/>
            <a:ext cx="2370616" cy="2452764"/>
          </a:xfrm>
          <a:prstGeom prst="rect">
            <a:avLst/>
          </a:prstGeom>
          <a:noFill/>
          <a:ln>
            <a:noFill/>
          </a:ln>
        </p:spPr>
      </p:pic>
      <p:pic>
        <p:nvPicPr>
          <p:cNvPr id="511" name="Google Shape;511;p86"/>
          <p:cNvPicPr preferRelativeResize="0"/>
          <p:nvPr/>
        </p:nvPicPr>
        <p:blipFill rotWithShape="1">
          <a:blip r:embed="rId4">
            <a:alphaModFix/>
          </a:blip>
          <a:srcRect b="0" l="0" r="5695" t="0"/>
          <a:stretch/>
        </p:blipFill>
        <p:spPr>
          <a:xfrm>
            <a:off x="4544824" y="1580750"/>
            <a:ext cx="2280201" cy="2501675"/>
          </a:xfrm>
          <a:prstGeom prst="rect">
            <a:avLst/>
          </a:prstGeom>
          <a:noFill/>
          <a:ln>
            <a:noFill/>
          </a:ln>
        </p:spPr>
      </p:pic>
      <p:sp>
        <p:nvSpPr>
          <p:cNvPr id="512" name="Google Shape;512;p86"/>
          <p:cNvSpPr txBox="1"/>
          <p:nvPr/>
        </p:nvSpPr>
        <p:spPr>
          <a:xfrm>
            <a:off x="2547950" y="1618700"/>
            <a:ext cx="1936500" cy="24249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lt1"/>
                </a:solidFill>
                <a:latin typeface="Lato"/>
                <a:ea typeface="Lato"/>
                <a:cs typeface="Lato"/>
                <a:sym typeface="Lato"/>
              </a:rPr>
              <a:t>A crypto </a:t>
            </a:r>
            <a:r>
              <a:rPr b="1" lang="en-GB" sz="1300">
                <a:solidFill>
                  <a:schemeClr val="lt1"/>
                </a:solidFill>
                <a:latin typeface="Lato"/>
                <a:ea typeface="Lato"/>
                <a:cs typeface="Lato"/>
                <a:sym typeface="Lato"/>
              </a:rPr>
              <a:t>company’s registration number can be checked</a:t>
            </a:r>
            <a:r>
              <a:rPr lang="en-GB" sz="1300">
                <a:solidFill>
                  <a:schemeClr val="lt1"/>
                </a:solidFill>
                <a:latin typeface="Lato"/>
                <a:ea typeface="Lato"/>
                <a:cs typeface="Lato"/>
                <a:sym typeface="Lato"/>
              </a:rPr>
              <a:t> on Companies House to check whether it is a legitimate company (applies to UK firms only).</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p:txBody>
      </p:sp>
      <p:sp>
        <p:nvSpPr>
          <p:cNvPr id="513" name="Google Shape;513;p86"/>
          <p:cNvSpPr txBox="1"/>
          <p:nvPr/>
        </p:nvSpPr>
        <p:spPr>
          <a:xfrm>
            <a:off x="6914050" y="1580750"/>
            <a:ext cx="2123100" cy="25017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rPr lang="en-GB" sz="1300">
                <a:solidFill>
                  <a:schemeClr val="lt1"/>
                </a:solidFill>
                <a:latin typeface="Lato"/>
                <a:ea typeface="Lato"/>
                <a:cs typeface="Lato"/>
                <a:sym typeface="Lato"/>
              </a:rPr>
              <a:t>Most cryptocurrencies are </a:t>
            </a:r>
            <a:r>
              <a:rPr b="1" lang="en-GB" sz="1300">
                <a:solidFill>
                  <a:schemeClr val="lt1"/>
                </a:solidFill>
                <a:latin typeface="Lato"/>
                <a:ea typeface="Lato"/>
                <a:cs typeface="Lato"/>
                <a:sym typeface="Lato"/>
              </a:rPr>
              <a:t>not regulated</a:t>
            </a:r>
            <a:r>
              <a:rPr lang="en-GB" sz="1300">
                <a:solidFill>
                  <a:schemeClr val="lt1"/>
                </a:solidFill>
                <a:latin typeface="Lato"/>
                <a:ea typeface="Lato"/>
                <a:cs typeface="Lato"/>
                <a:sym typeface="Lato"/>
              </a:rPr>
              <a:t> by the </a:t>
            </a:r>
            <a:r>
              <a:rPr lang="en-GB" sz="1300" u="sng">
                <a:solidFill>
                  <a:schemeClr val="lt1"/>
                </a:solidFill>
                <a:latin typeface="Lato"/>
                <a:ea typeface="Lato"/>
                <a:cs typeface="Lato"/>
                <a:sym typeface="Lato"/>
                <a:hlinkClick r:id="rId5">
                  <a:extLst>
                    <a:ext uri="{A12FA001-AC4F-418D-AE19-62706E023703}">
                      <ahyp:hlinkClr val="tx"/>
                    </a:ext>
                  </a:extLst>
                </a:hlinkClick>
              </a:rPr>
              <a:t>FCA</a:t>
            </a:r>
            <a:r>
              <a:rPr lang="en-GB" sz="1300">
                <a:solidFill>
                  <a:schemeClr val="lt1"/>
                </a:solidFill>
                <a:latin typeface="Lato"/>
                <a:ea typeface="Lato"/>
                <a:cs typeface="Lato"/>
                <a:sym typeface="Lato"/>
              </a:rPr>
              <a:t> (Financial Conduct Authority), even if the firm providing the crypto is. This means people aren’t protected by the UK’s Financial Compensation Scheme. </a:t>
            </a:r>
            <a:endParaRPr sz="1300">
              <a:solidFill>
                <a:schemeClr val="lt1"/>
              </a:solidFill>
              <a:latin typeface="Lato"/>
              <a:ea typeface="Lato"/>
              <a:cs typeface="Lato"/>
              <a:sym typeface="Lato"/>
            </a:endParaRPr>
          </a:p>
          <a:p>
            <a:pPr indent="0" lvl="0" marL="0" rtl="0" algn="ctr">
              <a:spcBef>
                <a:spcPts val="0"/>
              </a:spcBef>
              <a:spcAft>
                <a:spcPts val="0"/>
              </a:spcAft>
              <a:buNone/>
            </a:pPr>
            <a:r>
              <a:rPr b="1" lang="en-GB" sz="1300">
                <a:solidFill>
                  <a:schemeClr val="lt1"/>
                </a:solidFill>
                <a:latin typeface="Lato"/>
                <a:ea typeface="Lato"/>
                <a:cs typeface="Lato"/>
                <a:sym typeface="Lato"/>
              </a:rPr>
              <a:t>If someone is scammed, they are unlikely to get their money back.</a:t>
            </a:r>
            <a:endParaRPr b="1"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a:p>
            <a:pPr indent="0" lvl="0" marL="0" rtl="0" algn="ctr">
              <a:spcBef>
                <a:spcPts val="0"/>
              </a:spcBef>
              <a:spcAft>
                <a:spcPts val="0"/>
              </a:spcAft>
              <a:buNone/>
            </a:pPr>
            <a:r>
              <a:t/>
            </a:r>
            <a:endParaRPr sz="13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87"/>
          <p:cNvSpPr txBox="1"/>
          <p:nvPr>
            <p:ph idx="12" type="sldNum"/>
          </p:nvPr>
        </p:nvSpPr>
        <p:spPr>
          <a:xfrm>
            <a:off x="8400350" y="399100"/>
            <a:ext cx="661500" cy="255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t>27</a:t>
            </a:r>
            <a:endParaRPr/>
          </a:p>
        </p:txBody>
      </p:sp>
      <p:sp>
        <p:nvSpPr>
          <p:cNvPr id="519" name="Google Shape;519;p87"/>
          <p:cNvSpPr txBox="1"/>
          <p:nvPr/>
        </p:nvSpPr>
        <p:spPr>
          <a:xfrm>
            <a:off x="0" y="131300"/>
            <a:ext cx="5984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000000"/>
              </a:solidFill>
              <a:latin typeface="Lato"/>
              <a:ea typeface="Lato"/>
              <a:cs typeface="Lato"/>
              <a:sym typeface="Lato"/>
            </a:endParaRPr>
          </a:p>
        </p:txBody>
      </p:sp>
      <p:pic>
        <p:nvPicPr>
          <p:cNvPr id="520" name="Google Shape;520;p87"/>
          <p:cNvPicPr preferRelativeResize="0"/>
          <p:nvPr/>
        </p:nvPicPr>
        <p:blipFill rotWithShape="1">
          <a:blip r:embed="rId3">
            <a:alphaModFix/>
          </a:blip>
          <a:srcRect b="0" l="0" r="0" t="0"/>
          <a:stretch/>
        </p:blipFill>
        <p:spPr>
          <a:xfrm>
            <a:off x="6178000" y="1549625"/>
            <a:ext cx="2600750" cy="2600750"/>
          </a:xfrm>
          <a:prstGeom prst="rect">
            <a:avLst/>
          </a:prstGeom>
          <a:noFill/>
          <a:ln>
            <a:noFill/>
          </a:ln>
        </p:spPr>
      </p:pic>
      <p:sp>
        <p:nvSpPr>
          <p:cNvPr id="521" name="Google Shape;521;p87"/>
          <p:cNvSpPr txBox="1"/>
          <p:nvPr/>
        </p:nvSpPr>
        <p:spPr>
          <a:xfrm>
            <a:off x="227950" y="1238775"/>
            <a:ext cx="6162600" cy="309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9900"/>
              </a:buClr>
              <a:buSzPts val="3000"/>
              <a:buFont typeface="Lato"/>
              <a:buNone/>
            </a:pPr>
            <a:r>
              <a:t/>
            </a:r>
            <a:endParaRPr b="1" i="0" sz="15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You receive this message from a </a:t>
            </a:r>
            <a:r>
              <a:rPr b="1" i="0" lang="en-GB" sz="2400" u="none" cap="none" strike="noStrike">
                <a:solidFill>
                  <a:srgbClr val="FF9900"/>
                </a:solidFill>
                <a:latin typeface="Lato"/>
                <a:ea typeface="Lato"/>
                <a:cs typeface="Lato"/>
                <a:sym typeface="Lato"/>
              </a:rPr>
              <a:t>friend</a:t>
            </a:r>
            <a:r>
              <a:rPr b="1" i="0" lang="en-GB" sz="2400" u="none" cap="none" strike="noStrike">
                <a:solidFill>
                  <a:srgbClr val="FF9900"/>
                </a:solidFill>
                <a:latin typeface="Lato"/>
                <a:ea typeface="Lato"/>
                <a:cs typeface="Lato"/>
                <a:sym typeface="Lato"/>
              </a:rPr>
              <a:t>:</a:t>
            </a:r>
            <a:endParaRPr b="1" i="0" sz="2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t/>
            </a:r>
            <a:endParaRPr b="1" i="0" sz="1400" u="none" cap="none" strike="noStrike">
              <a:solidFill>
                <a:srgbClr val="FF99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“Hey! Have you seen the price of Kattacoin?!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It’s 15% cheaper than it has been.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1" lang="en-GB" sz="2200" u="none" cap="none" strike="noStrike">
                <a:solidFill>
                  <a:schemeClr val="dk1"/>
                </a:solidFill>
                <a:latin typeface="Lato"/>
                <a:ea typeface="Lato"/>
                <a:cs typeface="Lato"/>
                <a:sym typeface="Lato"/>
              </a:rPr>
              <a:t>You should buy. I have!!!”</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1"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FF9900"/>
              </a:buClr>
              <a:buSzPts val="3000"/>
              <a:buFont typeface="Lato"/>
              <a:buNone/>
            </a:pPr>
            <a:r>
              <a:rPr b="1" i="0" lang="en-GB" sz="2400" u="none" cap="none" strike="noStrike">
                <a:solidFill>
                  <a:srgbClr val="FF9900"/>
                </a:solidFill>
                <a:latin typeface="Lato"/>
                <a:ea typeface="Lato"/>
                <a:cs typeface="Lato"/>
                <a:sym typeface="Lato"/>
              </a:rPr>
              <a:t>Use the worksheet to create a conversation in response to the message</a:t>
            </a:r>
            <a:endParaRPr b="1" i="1" sz="2200" u="none" cap="none" strike="noStrike">
              <a:solidFill>
                <a:schemeClr val="dk1"/>
              </a:solidFill>
              <a:latin typeface="Lato"/>
              <a:ea typeface="Lato"/>
              <a:cs typeface="Lato"/>
              <a:sym typeface="Lato"/>
            </a:endParaRPr>
          </a:p>
        </p:txBody>
      </p:sp>
      <p:sp>
        <p:nvSpPr>
          <p:cNvPr id="522" name="Google Shape;522;p87"/>
          <p:cNvSpPr txBox="1"/>
          <p:nvPr/>
        </p:nvSpPr>
        <p:spPr>
          <a:xfrm>
            <a:off x="205350" y="192950"/>
            <a:ext cx="80703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to manage influences</a:t>
            </a:r>
            <a:endParaRPr b="0" i="0" sz="2900" u="none" cap="none" strike="noStrike">
              <a:solidFill>
                <a:schemeClr val="accent2"/>
              </a:solidFill>
              <a:latin typeface="Arial"/>
              <a:ea typeface="Arial"/>
              <a:cs typeface="Arial"/>
              <a:sym typeface="Arial"/>
            </a:endParaRPr>
          </a:p>
        </p:txBody>
      </p:sp>
      <p:sp>
        <p:nvSpPr>
          <p:cNvPr id="523" name="Google Shape;523;p87"/>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a:t>
            </a:r>
            <a:r>
              <a:rPr b="1" i="1" lang="en-GB" sz="1000">
                <a:solidFill>
                  <a:schemeClr val="accent2"/>
                </a:solidFill>
                <a:latin typeface="Lato"/>
                <a:ea typeface="Lato"/>
                <a:cs typeface="Lato"/>
                <a:sym typeface="Lato"/>
              </a:rPr>
              <a:t>: 1</a:t>
            </a:r>
            <a:r>
              <a:rPr b="1" i="1" lang="en-GB" sz="1000" u="none" cap="none" strike="noStrike">
                <a:solidFill>
                  <a:schemeClr val="accent2"/>
                </a:solidFill>
                <a:latin typeface="Lato"/>
                <a:ea typeface="Lato"/>
                <a:cs typeface="Lato"/>
                <a:sym typeface="Lato"/>
              </a:rPr>
              <a:t> Text conversation template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88"/>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29" name="Google Shape;529;p8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8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531" name="Google Shape;531;p88"/>
          <p:cNvSpPr txBox="1"/>
          <p:nvPr/>
        </p:nvSpPr>
        <p:spPr>
          <a:xfrm>
            <a:off x="360375" y="855175"/>
            <a:ext cx="8051700" cy="230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rgbClr val="FF8022"/>
                </a:solidFill>
                <a:latin typeface="Lato"/>
                <a:ea typeface="Lato"/>
                <a:cs typeface="Lato"/>
                <a:sym typeface="Lato"/>
              </a:rPr>
              <a:t>By the end of the session, I will be able to:</a:t>
            </a:r>
            <a:endParaRPr b="1" sz="2000">
              <a:solidFill>
                <a:srgbClr val="FF8022"/>
              </a:solidFill>
              <a:latin typeface="Lato"/>
              <a:ea typeface="Lato"/>
              <a:cs typeface="Lato"/>
              <a:sym typeface="Lato"/>
            </a:endParaRPr>
          </a:p>
          <a:p>
            <a:pPr indent="0" lvl="0" marL="0" rtl="0" algn="l">
              <a:lnSpc>
                <a:spcPct val="115000"/>
              </a:lnSpc>
              <a:spcBef>
                <a:spcPts val="0"/>
              </a:spcBef>
              <a:spcAft>
                <a:spcPts val="0"/>
              </a:spcAft>
              <a:buNone/>
            </a:pPr>
            <a:r>
              <a:t/>
            </a:r>
            <a:endParaRPr sz="2000">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Recognise the influence of social media and my peers on my financial decisions</a:t>
            </a:r>
            <a:endParaRPr sz="2200">
              <a:solidFill>
                <a:srgbClr val="00FF00"/>
              </a:solidFill>
              <a:latin typeface="Lato"/>
              <a:ea typeface="Lato"/>
              <a:cs typeface="Lato"/>
              <a:sym typeface="Lato"/>
            </a:endParaRPr>
          </a:p>
          <a:p>
            <a:pPr indent="-368300" lvl="0" marL="457200" marR="0" rtl="0" algn="l">
              <a:lnSpc>
                <a:spcPct val="115000"/>
              </a:lnSpc>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Describe key historical crypto events</a:t>
            </a:r>
            <a:endParaRPr sz="2200">
              <a:solidFill>
                <a:srgbClr val="00FF00"/>
              </a:solidFill>
              <a:latin typeface="Lato"/>
              <a:ea typeface="Lato"/>
              <a:cs typeface="Lato"/>
              <a:sym typeface="Lato"/>
            </a:endParaRPr>
          </a:p>
          <a:p>
            <a:pPr indent="0" lvl="0" marL="457200" marR="0" rtl="0" algn="l">
              <a:lnSpc>
                <a:spcPct val="115000"/>
              </a:lnSpc>
              <a:spcBef>
                <a:spcPts val="0"/>
              </a:spcBef>
              <a:spcAft>
                <a:spcPts val="0"/>
              </a:spcAft>
              <a:buNone/>
            </a:pPr>
            <a:r>
              <a:t/>
            </a:r>
            <a:endParaRPr sz="1600">
              <a:solidFill>
                <a:srgbClr val="FFFFFF"/>
              </a:solidFill>
              <a:latin typeface="Lato"/>
              <a:ea typeface="Lato"/>
              <a:cs typeface="Lato"/>
              <a:sym typeface="Lato"/>
            </a:endParaRPr>
          </a:p>
        </p:txBody>
      </p:sp>
      <p:sp>
        <p:nvSpPr>
          <p:cNvPr id="532" name="Google Shape;532;p88"/>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i="0" sz="2000" u="none" cap="none" strike="noStrike">
              <a:solidFill>
                <a:schemeClr val="lt1"/>
              </a:solidFill>
              <a:latin typeface="Lato Black"/>
              <a:ea typeface="Lato Black"/>
              <a:cs typeface="Lato Black"/>
              <a:sym typeface="Lato Black"/>
            </a:endParaRPr>
          </a:p>
        </p:txBody>
      </p:sp>
      <p:sp>
        <p:nvSpPr>
          <p:cNvPr id="533" name="Google Shape;533;p88"/>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GB"/>
              <a:t>‹#›</a:t>
            </a:fld>
            <a:endParaRPr/>
          </a:p>
        </p:txBody>
      </p:sp>
      <p:sp>
        <p:nvSpPr>
          <p:cNvPr id="539" name="Google Shape;539;p89"/>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40" name="Google Shape;540;p89"/>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6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282" name="Google Shape;282;p6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283" name="Google Shape;283;p6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rPr>
              <a:t>Services available for people who have concerns about their personal </a:t>
            </a:r>
            <a:r>
              <a:rPr b="1" lang="en-GB" sz="1800">
                <a:solidFill>
                  <a:schemeClr val="lt1"/>
                </a:solidFill>
                <a:latin typeface="Lato"/>
                <a:ea typeface="Lato"/>
                <a:cs typeface="Lato"/>
                <a:sym typeface="Lato"/>
              </a:rPr>
              <a:t>finances</a:t>
            </a:r>
            <a:endParaRPr b="0" i="0" sz="1400" u="none" cap="none" strike="noStrike">
              <a:solidFill>
                <a:schemeClr val="lt1"/>
              </a:solidFill>
              <a:latin typeface="Arial"/>
              <a:ea typeface="Arial"/>
              <a:cs typeface="Arial"/>
              <a:sym typeface="Arial"/>
            </a:endParaRPr>
          </a:p>
        </p:txBody>
      </p:sp>
      <p:grpSp>
        <p:nvGrpSpPr>
          <p:cNvPr id="547" name="Google Shape;547;p90"/>
          <p:cNvGrpSpPr/>
          <p:nvPr/>
        </p:nvGrpSpPr>
        <p:grpSpPr>
          <a:xfrm>
            <a:off x="151999" y="1183981"/>
            <a:ext cx="2846301" cy="2013581"/>
            <a:chOff x="463400" y="1321175"/>
            <a:chExt cx="2914500" cy="2113109"/>
          </a:xfrm>
        </p:grpSpPr>
        <p:sp>
          <p:nvSpPr>
            <p:cNvPr id="548" name="Google Shape;548;p9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550" name="Google Shape;550;p9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51" name="Google Shape;551;p9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552" name="Google Shape;552;p9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553" name="Google Shape;553;p90"/>
          <p:cNvGrpSpPr/>
          <p:nvPr/>
        </p:nvGrpSpPr>
        <p:grpSpPr>
          <a:xfrm>
            <a:off x="3164819" y="1184021"/>
            <a:ext cx="2846301" cy="1995658"/>
            <a:chOff x="3237025" y="1184050"/>
            <a:chExt cx="2914500" cy="2094300"/>
          </a:xfrm>
        </p:grpSpPr>
        <p:sp>
          <p:nvSpPr>
            <p:cNvPr id="554" name="Google Shape;554;p9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5" name="Google Shape;555;p9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556" name="Google Shape;556;p9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557" name="Google Shape;557;p9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558" name="Google Shape;558;p9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rPr>
              <a:t>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
        <p:nvSpPr>
          <p:cNvPr id="559" name="Google Shape;559;p90"/>
          <p:cNvSpPr txBox="1"/>
          <p:nvPr/>
        </p:nvSpPr>
        <p:spPr>
          <a:xfrm>
            <a:off x="6101025" y="30945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fld id="{00000000-1234-1234-1234-123412341234}" type="slidenum">
              <a:rPr b="1" lang="en-GB">
                <a:solidFill>
                  <a:schemeClr val="dk1"/>
                </a:solidFill>
                <a:latin typeface="Lato"/>
                <a:ea typeface="Lato"/>
                <a:cs typeface="Lato"/>
                <a:sym typeface="Lato"/>
              </a:rPr>
              <a:t>‹#›</a:t>
            </a:fld>
            <a:endParaRPr b="1">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63" name="Shape 563"/>
        <p:cNvGrpSpPr/>
        <p:nvPr/>
      </p:nvGrpSpPr>
      <p:grpSpPr>
        <a:xfrm>
          <a:off x="0" y="0"/>
          <a:ext cx="0" cy="0"/>
          <a:chOff x="0" y="0"/>
          <a:chExt cx="0" cy="0"/>
        </a:xfrm>
      </p:grpSpPr>
      <p:sp>
        <p:nvSpPr>
          <p:cNvPr id="564" name="Google Shape;564;p91"/>
          <p:cNvSpPr txBox="1"/>
          <p:nvPr/>
        </p:nvSpPr>
        <p:spPr>
          <a:xfrm>
            <a:off x="462425" y="532975"/>
            <a:ext cx="8400600" cy="4619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200"/>
              <a:buFont typeface="Arial"/>
              <a:buNone/>
            </a:pPr>
            <a:r>
              <a:rPr b="1" i="0" lang="en-GB" sz="1200" u="none" cap="none" strike="noStrike">
                <a:solidFill>
                  <a:schemeClr val="lt1"/>
                </a:solidFill>
                <a:latin typeface="Lato Black"/>
                <a:ea typeface="Lato Black"/>
                <a:cs typeface="Lato Black"/>
                <a:sym typeface="Lato Black"/>
              </a:rPr>
              <a:t>RESOURCES TO EXTEND LEARNING</a:t>
            </a:r>
            <a:endParaRPr b="1" sz="1200">
              <a:solidFill>
                <a:schemeClr val="lt1"/>
              </a:solidFill>
              <a:latin typeface="Lato Black"/>
              <a:ea typeface="Lato Black"/>
              <a:cs typeface="Lato Black"/>
              <a:sym typeface="Lato Black"/>
            </a:endParaRPr>
          </a:p>
          <a:p>
            <a:pPr indent="0" lvl="0" marL="457200" marR="0" rtl="0" algn="l">
              <a:lnSpc>
                <a:spcPct val="150000"/>
              </a:lnSpc>
              <a:spcBef>
                <a:spcPts val="0"/>
              </a:spcBef>
              <a:spcAft>
                <a:spcPts val="0"/>
              </a:spcAft>
              <a:buClr>
                <a:srgbClr val="000000"/>
              </a:buClr>
              <a:buSzPts val="1200"/>
              <a:buFont typeface="Arial"/>
              <a:buNone/>
            </a:pPr>
            <a:r>
              <a:t/>
            </a:r>
            <a:endParaRPr b="1" sz="1200">
              <a:solidFill>
                <a:schemeClr val="lt1"/>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1200"/>
              <a:buFont typeface="Arial"/>
              <a:buNone/>
            </a:pPr>
            <a:r>
              <a:rPr b="1" lang="en-GB" sz="1200" u="sng">
                <a:solidFill>
                  <a:schemeClr val="lt1"/>
                </a:solidFill>
                <a:latin typeface="Lato Black"/>
                <a:ea typeface="Lato Black"/>
                <a:cs typeface="Lato Black"/>
                <a:sym typeface="Lato Black"/>
                <a:hlinkClick r:id="rId3">
                  <a:extLst>
                    <a:ext uri="{A12FA001-AC4F-418D-AE19-62706E023703}">
                      <ahyp:hlinkClr val="tx"/>
                    </a:ext>
                  </a:extLst>
                </a:hlinkClick>
              </a:rPr>
              <a:t>The Financial Conduct Authority | Crypto: The basics</a:t>
            </a:r>
            <a:endParaRPr b="1" sz="1200">
              <a:solidFill>
                <a:schemeClr val="lt1"/>
              </a:solidFill>
              <a:latin typeface="Lato Black"/>
              <a:ea typeface="Lato Black"/>
              <a:cs typeface="Lato Black"/>
              <a:sym typeface="Lato Black"/>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Black"/>
                <a:ea typeface="Lato Black"/>
                <a:cs typeface="Lato Black"/>
                <a:sym typeface="Lato Black"/>
                <a:hlinkClick r:id="rId4">
                  <a:extLst>
                    <a:ext uri="{A12FA001-AC4F-418D-AE19-62706E023703}">
                      <ahyp:hlinkClr val="tx"/>
                    </a:ext>
                  </a:extLst>
                </a:hlinkClick>
              </a:rPr>
              <a:t>FTX: the legend of Sam Bankm</a:t>
            </a:r>
            <a:r>
              <a:rPr b="1" lang="en-GB" sz="1200" u="sng">
                <a:solidFill>
                  <a:schemeClr val="lt1"/>
                </a:solidFill>
                <a:latin typeface="Lato Black"/>
                <a:ea typeface="Lato Black"/>
                <a:cs typeface="Lato Black"/>
                <a:sym typeface="Lato Black"/>
                <a:hlinkClick r:id="rId5">
                  <a:extLst>
                    <a:ext uri="{A12FA001-AC4F-418D-AE19-62706E023703}">
                      <ahyp:hlinkClr val="tx"/>
                    </a:ext>
                  </a:extLst>
                </a:hlinkClick>
              </a:rPr>
              <a:t>an-Fried | FT Film</a:t>
            </a:r>
            <a:endParaRPr b="1" sz="1200">
              <a:solidFill>
                <a:schemeClr val="lt1"/>
              </a:solidFill>
              <a:latin typeface="Lato Black"/>
              <a:ea typeface="Lato Black"/>
              <a:cs typeface="Lato Black"/>
              <a:sym typeface="Lato Black"/>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Black"/>
                <a:ea typeface="Lato Black"/>
                <a:cs typeface="Lato Black"/>
                <a:sym typeface="Lato Black"/>
                <a:hlinkClick r:id="rId6">
                  <a:extLst>
                    <a:ext uri="{A12FA001-AC4F-418D-AE19-62706E023703}">
                      <ahyp:hlinkClr val="tx"/>
                    </a:ext>
                  </a:extLst>
                </a:hlinkClick>
              </a:rPr>
              <a:t>Blockchain a clickable guide </a:t>
            </a:r>
            <a:endParaRPr b="0" i="0" sz="1200" u="none" cap="none" strike="noStrike">
              <a:solidFill>
                <a:schemeClr val="lt1"/>
              </a:solidFill>
              <a:latin typeface="Lato"/>
              <a:ea typeface="Lato"/>
              <a:cs typeface="Lato"/>
              <a:sym typeface="Lato"/>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7">
                  <a:extLst>
                    <a:ext uri="{A12FA001-AC4F-418D-AE19-62706E023703}">
                      <ahyp:hlinkClr val="tx"/>
                    </a:ext>
                  </a:extLst>
                </a:hlinkClick>
              </a:rPr>
              <a:t>Going for Broke in Cryptoland </a:t>
            </a:r>
            <a:endParaRPr b="0" i="0" sz="1200" u="none" cap="none" strike="noStrike">
              <a:solidFill>
                <a:schemeClr val="lt1"/>
              </a:solidFill>
              <a:latin typeface="Lato"/>
              <a:ea typeface="Lato"/>
              <a:cs typeface="Lato"/>
              <a:sym typeface="Lato"/>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8">
                  <a:extLst>
                    <a:ext uri="{A12FA001-AC4F-418D-AE19-62706E023703}">
                      <ahyp:hlinkClr val="tx"/>
                    </a:ext>
                  </a:extLst>
                </a:hlinkClick>
              </a:rPr>
              <a:t>What you should know about pump and </a:t>
            </a:r>
            <a:r>
              <a:rPr b="1" i="0" lang="en-GB" sz="1200" u="sng" cap="none" strike="noStrike">
                <a:solidFill>
                  <a:schemeClr val="lt1"/>
                </a:solidFill>
                <a:latin typeface="Lato"/>
                <a:ea typeface="Lato"/>
                <a:cs typeface="Lato"/>
                <a:sym typeface="Lato"/>
                <a:hlinkClick r:id="rId9">
                  <a:extLst>
                    <a:ext uri="{A12FA001-AC4F-418D-AE19-62706E023703}">
                      <ahyp:hlinkClr val="tx"/>
                    </a:ext>
                  </a:extLst>
                </a:hlinkClick>
              </a:rPr>
              <a:t>dump </a:t>
            </a:r>
            <a:endParaRPr b="0" i="0" sz="1200" u="none" cap="none" strike="noStrike">
              <a:solidFill>
                <a:schemeClr val="lt1"/>
              </a:solidFill>
              <a:latin typeface="Lato"/>
              <a:ea typeface="Lato"/>
              <a:cs typeface="Lato"/>
              <a:sym typeface="Lato"/>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0">
                  <a:extLst>
                    <a:ext uri="{A12FA001-AC4F-418D-AE19-62706E023703}">
                      <ahyp:hlinkClr val="tx"/>
                    </a:ext>
                  </a:extLst>
                </a:hlinkClick>
              </a:rPr>
              <a:t>What are digital assets?</a:t>
            </a:r>
            <a:r>
              <a:rPr b="0" i="0" lang="en-GB" sz="1200" u="sng" cap="none" strike="noStrike">
                <a:solidFill>
                  <a:schemeClr val="lt1"/>
                </a:solidFill>
                <a:latin typeface="Lato"/>
                <a:ea typeface="Lato"/>
                <a:cs typeface="Lato"/>
                <a:sym typeface="Lato"/>
                <a:hlinkClick r:id="rId11">
                  <a:extLst>
                    <a:ext uri="{A12FA001-AC4F-418D-AE19-62706E023703}">
                      <ahyp:hlinkClr val="tx"/>
                    </a:ext>
                  </a:extLst>
                </a:hlinkClick>
              </a:rPr>
              <a:t> </a:t>
            </a:r>
            <a:endParaRPr b="0" i="0" sz="1200" u="none" cap="none" strike="noStrike">
              <a:solidFill>
                <a:schemeClr val="lt1"/>
              </a:solidFill>
              <a:latin typeface="Lato"/>
              <a:ea typeface="Lato"/>
              <a:cs typeface="Lato"/>
              <a:sym typeface="Lato"/>
            </a:endParaRPr>
          </a:p>
          <a:p>
            <a:pPr indent="0" lvl="0" marL="457200" marR="0" rtl="0" algn="l">
              <a:lnSpc>
                <a:spcPct val="115000"/>
              </a:lnSpc>
              <a:spcBef>
                <a:spcPts val="1000"/>
              </a:spcBef>
              <a:spcAft>
                <a:spcPts val="0"/>
              </a:spcAft>
              <a:buClr>
                <a:srgbClr val="000000"/>
              </a:buClr>
              <a:buSzPts val="1200"/>
              <a:buFont typeface="Arial"/>
              <a:buNone/>
            </a:pPr>
            <a:r>
              <a:rPr b="1" i="0" lang="en-GB" sz="1200" u="sng" cap="none" strike="noStrike">
                <a:solidFill>
                  <a:schemeClr val="lt1"/>
                </a:solidFill>
                <a:latin typeface="Lato"/>
                <a:ea typeface="Lato"/>
                <a:cs typeface="Lato"/>
                <a:sym typeface="Lato"/>
                <a:hlinkClick r:id="rId12">
                  <a:extLst>
                    <a:ext uri="{A12FA001-AC4F-418D-AE19-62706E023703}">
                      <ahyp:hlinkClr val="tx"/>
                    </a:ext>
                  </a:extLst>
                </a:hlinkClick>
              </a:rPr>
              <a:t>Tech Tonic Season 4 podcast: A Sceptic’s Guide to Crypto </a:t>
            </a:r>
            <a:endParaRPr b="1" sz="1200">
              <a:solidFill>
                <a:schemeClr val="lt1"/>
              </a:solidFill>
              <a:latin typeface="Lato"/>
              <a:ea typeface="Lato"/>
              <a:cs typeface="Lato"/>
              <a:sym typeface="Lato"/>
            </a:endParaRPr>
          </a:p>
          <a:p>
            <a:pPr indent="0" lvl="0" marL="457200" marR="0" rtl="0" algn="l">
              <a:lnSpc>
                <a:spcPct val="115000"/>
              </a:lnSpc>
              <a:spcBef>
                <a:spcPts val="1000"/>
              </a:spcBef>
              <a:spcAft>
                <a:spcPts val="0"/>
              </a:spcAft>
              <a:buClr>
                <a:srgbClr val="000000"/>
              </a:buClr>
              <a:buSzPts val="1200"/>
              <a:buFont typeface="Arial"/>
              <a:buNone/>
            </a:pPr>
            <a:r>
              <a:rPr b="1" lang="en-GB" sz="1200" u="sng">
                <a:solidFill>
                  <a:schemeClr val="lt1"/>
                </a:solidFill>
                <a:latin typeface="Lato"/>
                <a:ea typeface="Lato"/>
                <a:cs typeface="Lato"/>
                <a:sym typeface="Lato"/>
                <a:hlinkClick r:id="rId13">
                  <a:extLst>
                    <a:ext uri="{A12FA001-AC4F-418D-AE19-62706E023703}">
                      <ahyp:hlinkClr val="tx"/>
                    </a:ext>
                  </a:extLst>
                </a:hlinkClick>
              </a:rPr>
              <a:t>Money Clinic podcast ‘</a:t>
            </a:r>
            <a:r>
              <a:rPr b="1" lang="en-GB" sz="1200" u="sng">
                <a:solidFill>
                  <a:schemeClr val="lt1"/>
                </a:solidFill>
                <a:hlinkClick r:id="rId14">
                  <a:extLst>
                    <a:ext uri="{A12FA001-AC4F-418D-AE19-62706E023703}">
                      <ahyp:hlinkClr val="tx"/>
                    </a:ext>
                  </a:extLst>
                </a:hlinkClick>
              </a:rPr>
              <a:t>When trading crypto becomes an addiction</a:t>
            </a:r>
            <a:endParaRPr b="0" i="0" sz="1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i="1">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Please visit the  FLIC learning hub - </a:t>
            </a:r>
            <a:r>
              <a:rPr b="0" i="1" lang="en-GB" sz="1400" u="sng" cap="none" strike="noStrike">
                <a:solidFill>
                  <a:schemeClr val="lt1"/>
                </a:solidFill>
                <a:latin typeface="Lato"/>
                <a:ea typeface="Lato"/>
                <a:cs typeface="Lato"/>
                <a:sym typeface="Lato"/>
                <a:hlinkClick r:id="rId15">
                  <a:extLst>
                    <a:ext uri="{A12FA001-AC4F-418D-AE19-62706E023703}">
                      <ahyp:hlinkClr val="tx"/>
                    </a:ext>
                  </a:extLst>
                </a:hlinkClick>
              </a:rPr>
              <a:t>https://ftflic.com/learning-hub/</a:t>
            </a:r>
            <a:r>
              <a:rPr b="0" i="1" lang="en-GB" sz="1400" u="none" cap="none" strike="noStrike">
                <a:solidFill>
                  <a:schemeClr val="lt1"/>
                </a:solidFill>
                <a:latin typeface="Lato"/>
                <a:ea typeface="Lato"/>
                <a:cs typeface="Lato"/>
                <a:sym typeface="Lato"/>
              </a:rPr>
              <a:t>  for further resources</a:t>
            </a:r>
            <a:endParaRPr b="0" i="1" sz="14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65" name="Google Shape;565;p91"/>
          <p:cNvSpPr txBox="1"/>
          <p:nvPr/>
        </p:nvSpPr>
        <p:spPr>
          <a:xfrm>
            <a:off x="1640100" y="2512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566" name="Google Shape;566;p9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b="1" lang="en-GB" sz="1400">
                <a:latin typeface="Lato"/>
                <a:ea typeface="Lato"/>
                <a:cs typeface="Lato"/>
                <a:sym typeface="Lato"/>
              </a:rPr>
              <a:t>‹#›</a:t>
            </a:fld>
            <a:endParaRPr b="1" sz="14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9" name="Google Shape;289;p6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4"/>
          <p:cNvSpPr txBox="1"/>
          <p:nvPr/>
        </p:nvSpPr>
        <p:spPr>
          <a:xfrm>
            <a:off x="0" y="1491150"/>
            <a:ext cx="9144000" cy="3195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4</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rtl="0" algn="ctr">
              <a:lnSpc>
                <a:spcPct val="120000"/>
              </a:lnSpc>
              <a:spcBef>
                <a:spcPts val="0"/>
              </a:spcBef>
              <a:spcAft>
                <a:spcPts val="0"/>
              </a:spcAft>
              <a:buClr>
                <a:srgbClr val="000000"/>
              </a:buClr>
              <a:buSzPts val="2400"/>
              <a:buFont typeface="Arial"/>
              <a:buNone/>
            </a:pPr>
            <a:r>
              <a:rPr b="1" lang="en-GB" sz="5600">
                <a:solidFill>
                  <a:schemeClr val="lt1"/>
                </a:solidFill>
                <a:latin typeface="Lato Black"/>
                <a:ea typeface="Lato Black"/>
                <a:cs typeface="Lato Black"/>
                <a:sym typeface="Lato Black"/>
              </a:rPr>
              <a:t>Cryptocurrency</a:t>
            </a:r>
            <a:endParaRPr sz="2400">
              <a:solidFill>
                <a:schemeClr val="lt1"/>
              </a:solidFill>
              <a:latin typeface="Lato"/>
              <a:ea typeface="Lato"/>
              <a:cs typeface="Lato"/>
              <a:sym typeface="Lato"/>
            </a:endParaRPr>
          </a:p>
          <a:p>
            <a:pPr indent="0" lvl="0" marL="0" rtl="0" algn="ctr">
              <a:lnSpc>
                <a:spcPct val="90000"/>
              </a:lnSpc>
              <a:spcBef>
                <a:spcPts val="0"/>
              </a:spcBef>
              <a:spcAft>
                <a:spcPts val="0"/>
              </a:spcAft>
              <a:buClr>
                <a:srgbClr val="000000"/>
              </a:buClr>
              <a:buSzPts val="5600"/>
              <a:buFont typeface="Arial"/>
              <a:buNone/>
            </a:pPr>
            <a:r>
              <a:t/>
            </a:r>
            <a:endParaRPr b="1" sz="5600">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1" sz="5600">
              <a:solidFill>
                <a:schemeClr val="lt1"/>
              </a:solidFill>
              <a:latin typeface="Lato Black"/>
              <a:ea typeface="Lato Black"/>
              <a:cs typeface="Lato Black"/>
              <a:sym typeface="Lato Black"/>
            </a:endParaRPr>
          </a:p>
        </p:txBody>
      </p:sp>
      <p:sp>
        <p:nvSpPr>
          <p:cNvPr id="291" name="Google Shape;291;p64"/>
          <p:cNvSpPr txBox="1"/>
          <p:nvPr/>
        </p:nvSpPr>
        <p:spPr>
          <a:xfrm>
            <a:off x="8832300" y="374300"/>
            <a:ext cx="474900" cy="2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65"/>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97" name="Google Shape;297;p6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299" name="Google Shape;299;p65"/>
          <p:cNvSpPr txBox="1"/>
          <p:nvPr/>
        </p:nvSpPr>
        <p:spPr>
          <a:xfrm>
            <a:off x="360375" y="855175"/>
            <a:ext cx="8051700" cy="269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rgbClr val="FF8022"/>
                </a:solidFill>
                <a:latin typeface="Lato"/>
                <a:ea typeface="Lato"/>
                <a:cs typeface="Lato"/>
                <a:sym typeface="Lato"/>
              </a:rPr>
              <a:t>By the end of the session, I will be able to:</a:t>
            </a:r>
            <a:endParaRPr b="1" sz="2000">
              <a:solidFill>
                <a:srgbClr val="FF8022"/>
              </a:solidFill>
              <a:latin typeface="Lato"/>
              <a:ea typeface="Lato"/>
              <a:cs typeface="Lato"/>
              <a:sym typeface="Lato"/>
            </a:endParaRPr>
          </a:p>
          <a:p>
            <a:pPr indent="0" lvl="0" marL="0" rtl="0" algn="l">
              <a:lnSpc>
                <a:spcPct val="115000"/>
              </a:lnSpc>
              <a:spcBef>
                <a:spcPts val="0"/>
              </a:spcBef>
              <a:spcAft>
                <a:spcPts val="0"/>
              </a:spcAft>
              <a:buNone/>
            </a:pPr>
            <a:r>
              <a:t/>
            </a:r>
            <a:endParaRPr sz="2000">
              <a:solidFill>
                <a:srgbClr val="FF8022"/>
              </a:solidFill>
              <a:latin typeface="Lato Black"/>
              <a:ea typeface="Lato Black"/>
              <a:cs typeface="Lato Black"/>
              <a:sym typeface="Lato Black"/>
            </a:endParaRPr>
          </a:p>
          <a:p>
            <a:pPr indent="-368300" lvl="0" marL="457200" marR="0" rtl="0" algn="l">
              <a:lnSpc>
                <a:spcPct val="115000"/>
              </a:lnSpc>
              <a:spcBef>
                <a:spcPts val="0"/>
              </a:spcBef>
              <a:spcAft>
                <a:spcPts val="0"/>
              </a:spcAft>
              <a:buClr>
                <a:srgbClr val="FFFFFF"/>
              </a:buClr>
              <a:buSzPts val="2200"/>
              <a:buFont typeface="Lato"/>
              <a:buChar char="●"/>
            </a:pPr>
            <a:r>
              <a:rPr lang="en-GB" sz="2200">
                <a:solidFill>
                  <a:srgbClr val="FFFFFF"/>
                </a:solidFill>
                <a:latin typeface="Lato"/>
                <a:ea typeface="Lato"/>
                <a:cs typeface="Lato"/>
                <a:sym typeface="Lato"/>
              </a:rPr>
              <a:t>Recognise the influence of social media and my peers on my financial decisions</a:t>
            </a:r>
            <a:endParaRPr sz="2200">
              <a:solidFill>
                <a:srgbClr val="FFFFFF"/>
              </a:solidFill>
              <a:latin typeface="Lato"/>
              <a:ea typeface="Lato"/>
              <a:cs typeface="Lato"/>
              <a:sym typeface="Lato"/>
            </a:endParaRPr>
          </a:p>
          <a:p>
            <a:pPr indent="-368300" lvl="0" marL="457200" rtl="0" algn="l">
              <a:lnSpc>
                <a:spcPct val="115000"/>
              </a:lnSpc>
              <a:spcBef>
                <a:spcPts val="0"/>
              </a:spcBef>
              <a:spcAft>
                <a:spcPts val="0"/>
              </a:spcAft>
              <a:buClr>
                <a:schemeClr val="lt1"/>
              </a:buClr>
              <a:buSzPts val="2200"/>
              <a:buFont typeface="Lato"/>
              <a:buChar char="●"/>
            </a:pPr>
            <a:r>
              <a:rPr lang="en-GB" sz="2200">
                <a:solidFill>
                  <a:schemeClr val="lt1"/>
                </a:solidFill>
                <a:latin typeface="Lato"/>
                <a:ea typeface="Lato"/>
                <a:cs typeface="Lato"/>
                <a:sym typeface="Lato"/>
              </a:rPr>
              <a:t>Describe key historical crypto events</a:t>
            </a:r>
            <a:endParaRPr sz="2200">
              <a:solidFill>
                <a:schemeClr val="lt1"/>
              </a:solidFill>
              <a:latin typeface="Lato"/>
              <a:ea typeface="Lato"/>
              <a:cs typeface="Lato"/>
              <a:sym typeface="Lato"/>
            </a:endParaRPr>
          </a:p>
          <a:p>
            <a:pPr indent="0" lvl="0" marL="457200" marR="0" rtl="0" algn="l">
              <a:lnSpc>
                <a:spcPct val="115000"/>
              </a:lnSpc>
              <a:spcBef>
                <a:spcPts val="0"/>
              </a:spcBef>
              <a:spcAft>
                <a:spcPts val="0"/>
              </a:spcAft>
              <a:buNone/>
            </a:pPr>
            <a:r>
              <a:t/>
            </a:r>
            <a:endParaRPr sz="2200">
              <a:solidFill>
                <a:srgbClr val="FFFFFF"/>
              </a:solidFill>
              <a:latin typeface="Lato"/>
              <a:ea typeface="Lato"/>
              <a:cs typeface="Lato"/>
              <a:sym typeface="Lato"/>
            </a:endParaRPr>
          </a:p>
          <a:p>
            <a:pPr indent="0" lvl="0" marL="457200" marR="0" rtl="0" algn="l">
              <a:lnSpc>
                <a:spcPct val="115000"/>
              </a:lnSpc>
              <a:spcBef>
                <a:spcPts val="0"/>
              </a:spcBef>
              <a:spcAft>
                <a:spcPts val="0"/>
              </a:spcAft>
              <a:buNone/>
            </a:pPr>
            <a:r>
              <a:t/>
            </a:r>
            <a:endParaRPr sz="1600">
              <a:solidFill>
                <a:srgbClr val="FFFFFF"/>
              </a:solidFill>
              <a:latin typeface="Lato"/>
              <a:ea typeface="Lato"/>
              <a:cs typeface="Lato"/>
              <a:sym typeface="Lato"/>
            </a:endParaRPr>
          </a:p>
        </p:txBody>
      </p:sp>
      <p:sp>
        <p:nvSpPr>
          <p:cNvPr id="300" name="Google Shape;300;p65"/>
          <p:cNvSpPr txBox="1"/>
          <p:nvPr/>
        </p:nvSpPr>
        <p:spPr>
          <a:xfrm>
            <a:off x="360375" y="452850"/>
            <a:ext cx="733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t/>
            </a:r>
            <a:endParaRPr i="0" sz="2000" u="none" cap="none" strike="noStrike">
              <a:solidFill>
                <a:schemeClr val="lt1"/>
              </a:solidFill>
              <a:latin typeface="Lato Black"/>
              <a:ea typeface="Lato Black"/>
              <a:cs typeface="Lato Black"/>
              <a:sym typeface="Lato Black"/>
            </a:endParaRPr>
          </a:p>
        </p:txBody>
      </p:sp>
      <p:sp>
        <p:nvSpPr>
          <p:cNvPr id="301" name="Google Shape;301;p65"/>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5</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6"/>
          <p:cNvSpPr txBox="1"/>
          <p:nvPr/>
        </p:nvSpPr>
        <p:spPr>
          <a:xfrm>
            <a:off x="311700" y="276950"/>
            <a:ext cx="83796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Would you recommend that a friend buys cryptocurrency?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lt1"/>
                </a:solidFill>
                <a:latin typeface="Lato"/>
                <a:ea typeface="Lato"/>
                <a:cs typeface="Lato"/>
                <a:sym typeface="Lato"/>
              </a:rPr>
              <a:t>Rate your answer out of 10 (1 being very unlikely to recommend and 10 being very likely to recommend). </a:t>
            </a:r>
            <a:endParaRPr sz="22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rPr lang="en-GB" sz="2200">
                <a:solidFill>
                  <a:schemeClr val="lt1"/>
                </a:solidFill>
                <a:latin typeface="Lato"/>
                <a:ea typeface="Lato"/>
                <a:cs typeface="Lato"/>
                <a:sym typeface="Lato"/>
              </a:rPr>
              <a:t>Write your answer in your book, explaining why.</a:t>
            </a:r>
            <a:endParaRPr sz="2200">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0" i="0" sz="2200" u="none" cap="none" strike="noStrike">
              <a:solidFill>
                <a:schemeClr val="accent2"/>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
        <p:nvSpPr>
          <p:cNvPr id="307" name="Google Shape;307;p66"/>
          <p:cNvSpPr txBox="1"/>
          <p:nvPr>
            <p:ph idx="12" type="sldNum"/>
          </p:nvPr>
        </p:nvSpPr>
        <p:spPr>
          <a:xfrm>
            <a:off x="8812659" y="361476"/>
            <a:ext cx="5487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b="1" lang="en-GB" sz="1400">
                <a:latin typeface="Lato"/>
                <a:ea typeface="Lato"/>
                <a:cs typeface="Lato"/>
                <a:sym typeface="Lato"/>
              </a:rPr>
              <a:t>6</a:t>
            </a:r>
            <a:endParaRPr b="1" sz="1400"/>
          </a:p>
        </p:txBody>
      </p:sp>
      <p:pic>
        <p:nvPicPr>
          <p:cNvPr id="308" name="Google Shape;308;p66"/>
          <p:cNvPicPr preferRelativeResize="0"/>
          <p:nvPr/>
        </p:nvPicPr>
        <p:blipFill>
          <a:blip r:embed="rId3">
            <a:alphaModFix/>
          </a:blip>
          <a:stretch>
            <a:fillRect/>
          </a:stretch>
        </p:blipFill>
        <p:spPr>
          <a:xfrm>
            <a:off x="3549000" y="2774450"/>
            <a:ext cx="1905000" cy="19050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7"/>
          <p:cNvSpPr txBox="1"/>
          <p:nvPr/>
        </p:nvSpPr>
        <p:spPr>
          <a:xfrm>
            <a:off x="479500" y="3640300"/>
            <a:ext cx="81198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1" i="0" lang="en-GB" sz="2400" u="none" cap="none" strike="noStrike">
                <a:solidFill>
                  <a:schemeClr val="accent2"/>
                </a:solidFill>
                <a:latin typeface="Lato"/>
                <a:ea typeface="Lato"/>
                <a:cs typeface="Lato"/>
                <a:sym typeface="Lato"/>
              </a:rPr>
              <a:t>What is the message being given in this bitcoin </a:t>
            </a:r>
            <a:r>
              <a:rPr b="1" i="0" lang="en-GB" sz="2400" u="sng" cap="none" strike="noStrike">
                <a:solidFill>
                  <a:schemeClr val="hlink"/>
                </a:solidFill>
                <a:latin typeface="Lato"/>
                <a:ea typeface="Lato"/>
                <a:cs typeface="Lato"/>
                <a:sym typeface="Lato"/>
                <a:hlinkClick r:id="rId3"/>
              </a:rPr>
              <a:t>advert</a:t>
            </a:r>
            <a:r>
              <a:rPr b="1" i="0" lang="en-GB" sz="2400" u="none" cap="none" strike="noStrike">
                <a:solidFill>
                  <a:schemeClr val="accent2"/>
                </a:solidFill>
                <a:latin typeface="Lato"/>
                <a:ea typeface="Lato"/>
                <a:cs typeface="Lato"/>
                <a:sym typeface="Lato"/>
              </a:rPr>
              <a:t>?</a:t>
            </a:r>
            <a:endParaRPr b="1" i="0" sz="2400" u="none" cap="none" strike="noStrike">
              <a:solidFill>
                <a:schemeClr val="accent2"/>
              </a:solidFill>
              <a:latin typeface="Lato"/>
              <a:ea typeface="Lato"/>
              <a:cs typeface="Lato"/>
              <a:sym typeface="Lato"/>
            </a:endParaRPr>
          </a:p>
        </p:txBody>
      </p:sp>
      <p:sp>
        <p:nvSpPr>
          <p:cNvPr id="314" name="Google Shape;314;p67"/>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315" name="Google Shape;315;p67"/>
          <p:cNvPicPr preferRelativeResize="0"/>
          <p:nvPr/>
        </p:nvPicPr>
        <p:blipFill rotWithShape="1">
          <a:blip r:embed="rId4">
            <a:alphaModFix/>
          </a:blip>
          <a:srcRect b="0" l="0" r="0" t="0"/>
          <a:stretch/>
        </p:blipFill>
        <p:spPr>
          <a:xfrm>
            <a:off x="6967875" y="1690702"/>
            <a:ext cx="1905000" cy="1905000"/>
          </a:xfrm>
          <a:prstGeom prst="rect">
            <a:avLst/>
          </a:prstGeom>
          <a:noFill/>
          <a:ln>
            <a:noFill/>
          </a:ln>
        </p:spPr>
      </p:pic>
      <p:pic>
        <p:nvPicPr>
          <p:cNvPr id="316" name="Google Shape;316;p67"/>
          <p:cNvPicPr preferRelativeResize="0"/>
          <p:nvPr/>
        </p:nvPicPr>
        <p:blipFill rotWithShape="1">
          <a:blip r:embed="rId5">
            <a:alphaModFix/>
          </a:blip>
          <a:srcRect b="0" l="0" r="0" t="0"/>
          <a:stretch/>
        </p:blipFill>
        <p:spPr>
          <a:xfrm>
            <a:off x="322650" y="1619252"/>
            <a:ext cx="1905000" cy="1905000"/>
          </a:xfrm>
          <a:prstGeom prst="rect">
            <a:avLst/>
          </a:prstGeom>
          <a:noFill/>
          <a:ln>
            <a:noFill/>
          </a:ln>
        </p:spPr>
      </p:pic>
      <p:pic>
        <p:nvPicPr>
          <p:cNvPr id="317" name="Google Shape;317;p67"/>
          <p:cNvPicPr preferRelativeResize="0"/>
          <p:nvPr/>
        </p:nvPicPr>
        <p:blipFill rotWithShape="1">
          <a:blip r:embed="rId6">
            <a:alphaModFix/>
          </a:blip>
          <a:srcRect b="0" l="0" r="0" t="0"/>
          <a:stretch/>
        </p:blipFill>
        <p:spPr>
          <a:xfrm>
            <a:off x="4838700" y="1646100"/>
            <a:ext cx="1905000" cy="1994200"/>
          </a:xfrm>
          <a:prstGeom prst="rect">
            <a:avLst/>
          </a:prstGeom>
          <a:noFill/>
          <a:ln>
            <a:noFill/>
          </a:ln>
        </p:spPr>
      </p:pic>
      <p:pic>
        <p:nvPicPr>
          <p:cNvPr id="318" name="Google Shape;318;p67"/>
          <p:cNvPicPr preferRelativeResize="0"/>
          <p:nvPr/>
        </p:nvPicPr>
        <p:blipFill rotWithShape="1">
          <a:blip r:embed="rId7">
            <a:alphaModFix/>
          </a:blip>
          <a:srcRect b="0" l="0" r="0" t="0"/>
          <a:stretch/>
        </p:blipFill>
        <p:spPr>
          <a:xfrm>
            <a:off x="2580675" y="1646102"/>
            <a:ext cx="1905000" cy="1905000"/>
          </a:xfrm>
          <a:prstGeom prst="rect">
            <a:avLst/>
          </a:prstGeom>
          <a:noFill/>
          <a:ln>
            <a:noFill/>
          </a:ln>
        </p:spPr>
      </p:pic>
      <p:sp>
        <p:nvSpPr>
          <p:cNvPr id="319" name="Google Shape;319;p67"/>
          <p:cNvSpPr txBox="1"/>
          <p:nvPr>
            <p:ph idx="12" type="sldNum"/>
          </p:nvPr>
        </p:nvSpPr>
        <p:spPr>
          <a:xfrm>
            <a:off x="8764359" y="16985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7</a:t>
            </a:r>
            <a:endParaRPr/>
          </a:p>
        </p:txBody>
      </p:sp>
      <p:sp>
        <p:nvSpPr>
          <p:cNvPr id="320" name="Google Shape;320;p67"/>
          <p:cNvSpPr txBox="1"/>
          <p:nvPr/>
        </p:nvSpPr>
        <p:spPr>
          <a:xfrm>
            <a:off x="156600" y="4693875"/>
            <a:ext cx="567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1000">
                <a:solidFill>
                  <a:schemeClr val="accent2"/>
                </a:solidFill>
                <a:latin typeface="Lato"/>
                <a:ea typeface="Lato"/>
                <a:cs typeface="Lato"/>
                <a:sym typeface="Lato"/>
              </a:rPr>
              <a:t>This activity is suggested for Years 11,12 and 13</a:t>
            </a:r>
            <a:endParaRPr b="1" i="1" sz="1000">
              <a:solidFill>
                <a:schemeClr val="accent2"/>
              </a:solidFill>
              <a:latin typeface="Lato"/>
              <a:ea typeface="Lato"/>
              <a:cs typeface="Lato"/>
              <a:sym typeface="Lato"/>
            </a:endParaRPr>
          </a:p>
          <a:p>
            <a:pPr indent="0" lvl="0" marL="0" rtl="0" algn="l">
              <a:spcBef>
                <a:spcPts val="0"/>
              </a:spcBef>
              <a:spcAft>
                <a:spcPts val="0"/>
              </a:spcAft>
              <a:buNone/>
            </a:pPr>
            <a:r>
              <a:rPr b="1" i="1" lang="en-GB" sz="1000">
                <a:solidFill>
                  <a:schemeClr val="accent2"/>
                </a:solidFill>
                <a:latin typeface="Lato"/>
                <a:ea typeface="Lato"/>
                <a:cs typeface="Lato"/>
                <a:sym typeface="Lato"/>
              </a:rPr>
              <a:t>Please note the information in the video applies to the US, not UK</a:t>
            </a:r>
            <a:endParaRPr b="1" i="1" sz="1000">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8"/>
          <p:cNvSpPr txBox="1"/>
          <p:nvPr/>
        </p:nvSpPr>
        <p:spPr>
          <a:xfrm>
            <a:off x="327100" y="3106900"/>
            <a:ext cx="8393400" cy="132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t/>
            </a:r>
            <a:endParaRPr b="0" i="0" sz="400" u="none" cap="none" strike="noStrike">
              <a:solidFill>
                <a:schemeClr val="accent1"/>
              </a:solidFill>
              <a:latin typeface="Arial"/>
              <a:ea typeface="Arial"/>
              <a:cs typeface="Arial"/>
              <a:sym typeface="Arial"/>
            </a:endParaRPr>
          </a:p>
          <a:p>
            <a:pPr indent="-361950" lvl="0" marL="457200" marR="0" rtl="0" algn="l">
              <a:lnSpc>
                <a:spcPct val="115000"/>
              </a:lnSpc>
              <a:spcBef>
                <a:spcPts val="0"/>
              </a:spcBef>
              <a:spcAft>
                <a:spcPts val="0"/>
              </a:spcAft>
              <a:buClr>
                <a:schemeClr val="accent1"/>
              </a:buClr>
              <a:buSzPts val="2100"/>
              <a:buFont typeface="Lato"/>
              <a:buAutoNum type="arabicPeriod"/>
            </a:pPr>
            <a:r>
              <a:rPr b="1" lang="en-GB" sz="2100">
                <a:solidFill>
                  <a:schemeClr val="accent1"/>
                </a:solidFill>
                <a:latin typeface="Lato"/>
                <a:ea typeface="Lato"/>
                <a:cs typeface="Lato"/>
                <a:sym typeface="Lato"/>
              </a:rPr>
              <a:t>Which audiences does crypto appeal to?</a:t>
            </a:r>
            <a:endParaRPr b="1" sz="2100">
              <a:solidFill>
                <a:schemeClr val="accent1"/>
              </a:solidFill>
              <a:latin typeface="Lato"/>
              <a:ea typeface="Lato"/>
              <a:cs typeface="Lato"/>
              <a:sym typeface="Lato"/>
            </a:endParaRPr>
          </a:p>
          <a:p>
            <a:pPr indent="-361950" lvl="0" marL="457200" marR="0" rtl="0" algn="l">
              <a:lnSpc>
                <a:spcPct val="115000"/>
              </a:lnSpc>
              <a:spcBef>
                <a:spcPts val="0"/>
              </a:spcBef>
              <a:spcAft>
                <a:spcPts val="0"/>
              </a:spcAft>
              <a:buClr>
                <a:schemeClr val="accent1"/>
              </a:buClr>
              <a:buSzPts val="2100"/>
              <a:buFont typeface="Lato"/>
              <a:buAutoNum type="arabicPeriod"/>
            </a:pPr>
            <a:r>
              <a:rPr b="1" lang="en-GB" sz="2100">
                <a:solidFill>
                  <a:schemeClr val="accent1"/>
                </a:solidFill>
                <a:latin typeface="Lato"/>
                <a:ea typeface="Lato"/>
                <a:cs typeface="Lato"/>
                <a:sym typeface="Lato"/>
              </a:rPr>
              <a:t>Why do we think crypto might appeal to these groups of people?</a:t>
            </a:r>
            <a:endParaRPr b="1" sz="2100">
              <a:solidFill>
                <a:schemeClr val="accent1"/>
              </a:solidFill>
              <a:latin typeface="Lato"/>
              <a:ea typeface="Lato"/>
              <a:cs typeface="Lato"/>
              <a:sym typeface="Lato"/>
            </a:endParaRPr>
          </a:p>
          <a:p>
            <a:pPr indent="-361950" lvl="0" marL="457200" marR="0" rtl="0" algn="l">
              <a:lnSpc>
                <a:spcPct val="115000"/>
              </a:lnSpc>
              <a:spcBef>
                <a:spcPts val="0"/>
              </a:spcBef>
              <a:spcAft>
                <a:spcPts val="0"/>
              </a:spcAft>
              <a:buClr>
                <a:schemeClr val="accent1"/>
              </a:buClr>
              <a:buSzPts val="2100"/>
              <a:buFont typeface="Lato"/>
              <a:buAutoNum type="arabicPeriod"/>
            </a:pPr>
            <a:r>
              <a:rPr b="1" lang="en-GB" sz="2100">
                <a:solidFill>
                  <a:schemeClr val="accent1"/>
                </a:solidFill>
                <a:latin typeface="Lato"/>
                <a:ea typeface="Lato"/>
                <a:cs typeface="Lato"/>
                <a:sym typeface="Lato"/>
              </a:rPr>
              <a:t>What are the potential problems or risks with this advert?</a:t>
            </a:r>
            <a:endParaRPr b="1" sz="2100">
              <a:solidFill>
                <a:schemeClr val="accent1"/>
              </a:solidFill>
              <a:latin typeface="Lato"/>
              <a:ea typeface="Lato"/>
              <a:cs typeface="Lato"/>
              <a:sym typeface="Lato"/>
            </a:endParaRPr>
          </a:p>
        </p:txBody>
      </p:sp>
      <p:sp>
        <p:nvSpPr>
          <p:cNvPr id="326" name="Google Shape;326;p68"/>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327" name="Google Shape;327;p68"/>
          <p:cNvPicPr preferRelativeResize="0"/>
          <p:nvPr/>
        </p:nvPicPr>
        <p:blipFill rotWithShape="1">
          <a:blip r:embed="rId3">
            <a:alphaModFix/>
          </a:blip>
          <a:srcRect b="0" l="0" r="0" t="0"/>
          <a:stretch/>
        </p:blipFill>
        <p:spPr>
          <a:xfrm>
            <a:off x="6967875" y="1233502"/>
            <a:ext cx="1905000" cy="1905000"/>
          </a:xfrm>
          <a:prstGeom prst="rect">
            <a:avLst/>
          </a:prstGeom>
          <a:noFill/>
          <a:ln>
            <a:noFill/>
          </a:ln>
        </p:spPr>
      </p:pic>
      <p:pic>
        <p:nvPicPr>
          <p:cNvPr id="328" name="Google Shape;328;p68"/>
          <p:cNvPicPr preferRelativeResize="0"/>
          <p:nvPr/>
        </p:nvPicPr>
        <p:blipFill rotWithShape="1">
          <a:blip r:embed="rId4">
            <a:alphaModFix/>
          </a:blip>
          <a:srcRect b="0" l="0" r="0" t="0"/>
          <a:stretch/>
        </p:blipFill>
        <p:spPr>
          <a:xfrm>
            <a:off x="322650" y="1162052"/>
            <a:ext cx="1905000" cy="1905000"/>
          </a:xfrm>
          <a:prstGeom prst="rect">
            <a:avLst/>
          </a:prstGeom>
          <a:noFill/>
          <a:ln>
            <a:noFill/>
          </a:ln>
        </p:spPr>
      </p:pic>
      <p:pic>
        <p:nvPicPr>
          <p:cNvPr id="329" name="Google Shape;329;p68"/>
          <p:cNvPicPr preferRelativeResize="0"/>
          <p:nvPr/>
        </p:nvPicPr>
        <p:blipFill rotWithShape="1">
          <a:blip r:embed="rId5">
            <a:alphaModFix/>
          </a:blip>
          <a:srcRect b="0" l="0" r="0" t="0"/>
          <a:stretch/>
        </p:blipFill>
        <p:spPr>
          <a:xfrm>
            <a:off x="4838700" y="1188900"/>
            <a:ext cx="1905000" cy="1994200"/>
          </a:xfrm>
          <a:prstGeom prst="rect">
            <a:avLst/>
          </a:prstGeom>
          <a:noFill/>
          <a:ln>
            <a:noFill/>
          </a:ln>
        </p:spPr>
      </p:pic>
      <p:pic>
        <p:nvPicPr>
          <p:cNvPr id="330" name="Google Shape;330;p68"/>
          <p:cNvPicPr preferRelativeResize="0"/>
          <p:nvPr/>
        </p:nvPicPr>
        <p:blipFill rotWithShape="1">
          <a:blip r:embed="rId6">
            <a:alphaModFix/>
          </a:blip>
          <a:srcRect b="0" l="0" r="0" t="0"/>
          <a:stretch/>
        </p:blipFill>
        <p:spPr>
          <a:xfrm>
            <a:off x="2580675" y="1188902"/>
            <a:ext cx="1905000" cy="1905000"/>
          </a:xfrm>
          <a:prstGeom prst="rect">
            <a:avLst/>
          </a:prstGeom>
          <a:noFill/>
          <a:ln>
            <a:noFill/>
          </a:ln>
        </p:spPr>
      </p:pic>
      <p:sp>
        <p:nvSpPr>
          <p:cNvPr id="331" name="Google Shape;331;p68"/>
          <p:cNvSpPr txBox="1"/>
          <p:nvPr>
            <p:ph idx="12" type="sldNum"/>
          </p:nvPr>
        </p:nvSpPr>
        <p:spPr>
          <a:xfrm>
            <a:off x="8872884" y="16985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8</a:t>
            </a:r>
            <a:endParaRPr/>
          </a:p>
        </p:txBody>
      </p:sp>
      <p:sp>
        <p:nvSpPr>
          <p:cNvPr id="332" name="Google Shape;332;p68"/>
          <p:cNvSpPr txBox="1"/>
          <p:nvPr/>
        </p:nvSpPr>
        <p:spPr>
          <a:xfrm>
            <a:off x="4200" y="4846275"/>
            <a:ext cx="4505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1000">
                <a:solidFill>
                  <a:schemeClr val="accent2"/>
                </a:solidFill>
                <a:latin typeface="Lato"/>
                <a:ea typeface="Lato"/>
                <a:cs typeface="Lato"/>
                <a:sym typeface="Lato"/>
              </a:rPr>
              <a:t>This activity is suggested for Years 11, 12 and 13</a:t>
            </a:r>
            <a:endParaRPr b="1" i="1" sz="1000">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9"/>
          <p:cNvSpPr/>
          <p:nvPr/>
        </p:nvSpPr>
        <p:spPr>
          <a:xfrm>
            <a:off x="7573500" y="4256500"/>
            <a:ext cx="13434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9"/>
          <p:cNvSpPr txBox="1"/>
          <p:nvPr/>
        </p:nvSpPr>
        <p:spPr>
          <a:xfrm>
            <a:off x="479500" y="2725900"/>
            <a:ext cx="8119800" cy="2413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Which audiences do crypto appeal to?</a:t>
            </a:r>
            <a:endParaRPr b="1" sz="1600">
              <a:solidFill>
                <a:schemeClr val="accent1"/>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chemeClr val="lt2"/>
                </a:solidFill>
                <a:latin typeface="Lato"/>
                <a:ea typeface="Lato"/>
                <a:cs typeface="Lato"/>
                <a:sym typeface="Lato"/>
              </a:rPr>
              <a:t>Often vulnerable groups of people like ethnic minorities or women.</a:t>
            </a:r>
            <a:endParaRPr b="1" sz="1600">
              <a:solidFill>
                <a:schemeClr val="lt2"/>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Why do we think crypto might appeal to these groups of people?</a:t>
            </a:r>
            <a:endParaRPr b="1" sz="1600">
              <a:solidFill>
                <a:schemeClr val="accent1"/>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chemeClr val="lt2"/>
                </a:solidFill>
                <a:latin typeface="Lato"/>
                <a:ea typeface="Lato"/>
                <a:cs typeface="Lato"/>
                <a:sym typeface="Lato"/>
              </a:rPr>
              <a:t>Because it looks like an alternative to traditional money and banks, so people may think that it promotes financial inclusion.</a:t>
            </a:r>
            <a:endParaRPr sz="1600">
              <a:solidFill>
                <a:schemeClr val="lt2"/>
              </a:solidFill>
              <a:latin typeface="Lato"/>
              <a:ea typeface="Lato"/>
              <a:cs typeface="Lato"/>
              <a:sym typeface="Lato"/>
            </a:endParaRPr>
          </a:p>
          <a:p>
            <a:pPr indent="-330200" lvl="0" marL="457200" marR="0" rtl="0" algn="l">
              <a:lnSpc>
                <a:spcPct val="115000"/>
              </a:lnSpc>
              <a:spcBef>
                <a:spcPts val="0"/>
              </a:spcBef>
              <a:spcAft>
                <a:spcPts val="0"/>
              </a:spcAft>
              <a:buClr>
                <a:schemeClr val="accent1"/>
              </a:buClr>
              <a:buSzPts val="1600"/>
              <a:buFont typeface="Lato"/>
              <a:buChar char="●"/>
            </a:pPr>
            <a:r>
              <a:rPr b="1" lang="en-GB" sz="1600">
                <a:solidFill>
                  <a:schemeClr val="accent1"/>
                </a:solidFill>
                <a:latin typeface="Lato"/>
                <a:ea typeface="Lato"/>
                <a:cs typeface="Lato"/>
                <a:sym typeface="Lato"/>
              </a:rPr>
              <a:t>What are the potential problems or risks with this advert?</a:t>
            </a:r>
            <a:endParaRPr b="1" sz="1600">
              <a:solidFill>
                <a:schemeClr val="accent1"/>
              </a:solidFill>
              <a:latin typeface="Lato"/>
              <a:ea typeface="Lato"/>
              <a:cs typeface="Lato"/>
              <a:sym typeface="Lato"/>
            </a:endParaRPr>
          </a:p>
          <a:p>
            <a:pPr indent="0" lvl="0" marL="0" marR="0" rtl="0" algn="l">
              <a:lnSpc>
                <a:spcPct val="115000"/>
              </a:lnSpc>
              <a:spcBef>
                <a:spcPts val="0"/>
              </a:spcBef>
              <a:spcAft>
                <a:spcPts val="0"/>
              </a:spcAft>
              <a:buNone/>
            </a:pPr>
            <a:r>
              <a:rPr lang="en-GB" sz="1600">
                <a:solidFill>
                  <a:schemeClr val="dk2"/>
                </a:solidFill>
                <a:latin typeface="Lato"/>
                <a:ea typeface="Lato"/>
                <a:cs typeface="Lato"/>
                <a:sym typeface="Lato"/>
              </a:rPr>
              <a:t>Crypto is not a good solution as it is unregulated so people can lose a lot of money and be involved in scams and not get their money back.</a:t>
            </a:r>
            <a:endParaRPr sz="1600">
              <a:solidFill>
                <a:schemeClr val="dk2"/>
              </a:solidFill>
              <a:latin typeface="Lato"/>
              <a:ea typeface="Lato"/>
              <a:cs typeface="Lato"/>
              <a:sym typeface="Lato"/>
            </a:endParaRPr>
          </a:p>
        </p:txBody>
      </p:sp>
      <p:sp>
        <p:nvSpPr>
          <p:cNvPr id="339" name="Google Shape;339;p69"/>
          <p:cNvSpPr txBox="1"/>
          <p:nvPr/>
        </p:nvSpPr>
        <p:spPr>
          <a:xfrm>
            <a:off x="186025" y="169852"/>
            <a:ext cx="7021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Who does cryptocurrency appeal to?</a:t>
            </a:r>
            <a:endParaRPr b="1" i="0" sz="2900" u="none" cap="none" strike="noStrike">
              <a:solidFill>
                <a:schemeClr val="accent2"/>
              </a:solidFill>
              <a:latin typeface="Lato"/>
              <a:ea typeface="Lato"/>
              <a:cs typeface="Lato"/>
              <a:sym typeface="Lato"/>
            </a:endParaRPr>
          </a:p>
        </p:txBody>
      </p:sp>
      <p:pic>
        <p:nvPicPr>
          <p:cNvPr id="340" name="Google Shape;340;p69"/>
          <p:cNvPicPr preferRelativeResize="0"/>
          <p:nvPr/>
        </p:nvPicPr>
        <p:blipFill rotWithShape="1">
          <a:blip r:embed="rId3">
            <a:alphaModFix/>
          </a:blip>
          <a:srcRect b="0" l="0" r="0" t="0"/>
          <a:stretch/>
        </p:blipFill>
        <p:spPr>
          <a:xfrm>
            <a:off x="6394146" y="1231101"/>
            <a:ext cx="1464567" cy="1280684"/>
          </a:xfrm>
          <a:prstGeom prst="rect">
            <a:avLst/>
          </a:prstGeom>
          <a:noFill/>
          <a:ln>
            <a:noFill/>
          </a:ln>
        </p:spPr>
      </p:pic>
      <p:pic>
        <p:nvPicPr>
          <p:cNvPr id="341" name="Google Shape;341;p69"/>
          <p:cNvPicPr preferRelativeResize="0"/>
          <p:nvPr/>
        </p:nvPicPr>
        <p:blipFill rotWithShape="1">
          <a:blip r:embed="rId4">
            <a:alphaModFix/>
          </a:blip>
          <a:srcRect b="0" l="0" r="0" t="0"/>
          <a:stretch/>
        </p:blipFill>
        <p:spPr>
          <a:xfrm>
            <a:off x="1285288" y="1213050"/>
            <a:ext cx="1464567" cy="1280684"/>
          </a:xfrm>
          <a:prstGeom prst="rect">
            <a:avLst/>
          </a:prstGeom>
          <a:noFill/>
          <a:ln>
            <a:noFill/>
          </a:ln>
        </p:spPr>
      </p:pic>
      <p:pic>
        <p:nvPicPr>
          <p:cNvPr id="342" name="Google Shape;342;p69"/>
          <p:cNvPicPr preferRelativeResize="0"/>
          <p:nvPr/>
        </p:nvPicPr>
        <p:blipFill rotWithShape="1">
          <a:blip r:embed="rId5">
            <a:alphaModFix/>
          </a:blip>
          <a:srcRect b="0" l="0" r="0" t="0"/>
          <a:stretch/>
        </p:blipFill>
        <p:spPr>
          <a:xfrm>
            <a:off x="4757233" y="1231099"/>
            <a:ext cx="1464567" cy="1340651"/>
          </a:xfrm>
          <a:prstGeom prst="rect">
            <a:avLst/>
          </a:prstGeom>
          <a:noFill/>
          <a:ln>
            <a:noFill/>
          </a:ln>
        </p:spPr>
      </p:pic>
      <p:pic>
        <p:nvPicPr>
          <p:cNvPr id="343" name="Google Shape;343;p69"/>
          <p:cNvPicPr preferRelativeResize="0"/>
          <p:nvPr/>
        </p:nvPicPr>
        <p:blipFill rotWithShape="1">
          <a:blip r:embed="rId6">
            <a:alphaModFix/>
          </a:blip>
          <a:srcRect b="0" l="0" r="0" t="0"/>
          <a:stretch/>
        </p:blipFill>
        <p:spPr>
          <a:xfrm>
            <a:off x="3021260" y="1231101"/>
            <a:ext cx="1464567" cy="1280684"/>
          </a:xfrm>
          <a:prstGeom prst="rect">
            <a:avLst/>
          </a:prstGeom>
          <a:noFill/>
          <a:ln>
            <a:noFill/>
          </a:ln>
        </p:spPr>
      </p:pic>
      <p:sp>
        <p:nvSpPr>
          <p:cNvPr id="344" name="Google Shape;344;p69"/>
          <p:cNvSpPr txBox="1"/>
          <p:nvPr>
            <p:ph idx="12" type="sldNum"/>
          </p:nvPr>
        </p:nvSpPr>
        <p:spPr>
          <a:xfrm>
            <a:off x="8812634" y="169851"/>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00"/>
              <a:buFont typeface="Arial"/>
              <a:buNone/>
            </a:pPr>
            <a:r>
              <a:rPr lang="en-GB"/>
              <a:t>        9</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