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8" r:id="rId5"/>
    <p:sldMasterId id="214748366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y="5143500" cx="9144000"/>
  <p:notesSz cx="6858000" cy="9144000"/>
  <p:embeddedFontLst>
    <p:embeddedFont>
      <p:font typeface="Lato"/>
      <p:regular r:id="rId23"/>
      <p:bold r:id="rId24"/>
      <p:italic r:id="rId25"/>
      <p:boldItalic r:id="rId26"/>
    </p:embeddedFont>
    <p:embeddedFont>
      <p:font typeface="Lato Black"/>
      <p:bold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02A2AE6-5053-4696-83E3-E8D81EFC05D4}">
  <a:tblStyle styleId="{D02A2AE6-5053-4696-83E3-E8D81EFC05D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D1F13A7E-0F92-4EBB-9FA7-C9628A65538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28" Type="http://schemas.openxmlformats.org/officeDocument/2006/relationships/font" Target="fonts/LatoBlack-boldItalic.fntdata"/><Relationship Id="rId27" Type="http://schemas.openxmlformats.org/officeDocument/2006/relationships/font" Target="fonts/LatoBlack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moneysavingexpert.com/loans/debt-help-plan/" TargetMode="External"/><Relationship Id="rId3" Type="http://schemas.openxmlformats.org/officeDocument/2006/relationships/hyperlink" Target="https://www.stepchange.org/" TargetMode="External"/><Relationship Id="rId4" Type="http://schemas.openxmlformats.org/officeDocument/2006/relationships/hyperlink" Target="https://www.moneyhelper.org.uk/en/everyday-money/types-of-credit/overdrafts-explained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60c99a85a_0_1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2160c99a85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160c99a85a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160c99a85a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160c99a85a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160c99a85a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180ff3f479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180ff3f47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160c99a85a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160c99a85a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160c99a85a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160c99a85a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77c2b4de5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g277c2b4de5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Lato"/>
              <a:buChar char="●"/>
            </a:pPr>
            <a:r>
              <a:rPr lang="en-GB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Read the </a:t>
            </a:r>
            <a:r>
              <a:rPr lang="en-GB" sz="10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moneysavingexpert debt problems guide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Lato"/>
              <a:buChar char="●"/>
            </a:pPr>
            <a:r>
              <a:rPr lang="en-GB" sz="10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https://www.stepchange.org/</a:t>
            </a:r>
            <a:r>
              <a:rPr lang="en-GB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Lato"/>
              <a:buChar char="●"/>
            </a:pPr>
            <a:r>
              <a:rPr lang="en-GB" sz="10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https://www.moneyhelper.org.uk/en/everyday-money/types-of-credit/overdrafts-explained</a:t>
            </a:r>
            <a:r>
              <a:rPr lang="en-GB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7c2b4de5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277c2b4de5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160c99a85a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160c99a85a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160c99a85a_0_1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2160c99a85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160c99a85a_0_1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2160c99a85a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60c99a85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160c99a85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160c99a85a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160c99a85a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160c99a85a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160c99a85a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60c99a85a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60c99a85a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TITLE_AND_TWO_COLUMNS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4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bg>
      <p:bgPr>
        <a:solidFill>
          <a:srgbClr val="262A33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 b="-5224" l="-1905" r="-1091" t="-5235"/>
          <a:stretch/>
        </p:blipFill>
        <p:spPr>
          <a:xfrm>
            <a:off x="426625" y="302950"/>
            <a:ext cx="2516427" cy="6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5"/>
          <p:cNvPicPr preferRelativeResize="0"/>
          <p:nvPr/>
        </p:nvPicPr>
        <p:blipFill rotWithShape="1">
          <a:blip r:embed="rId3">
            <a:alphaModFix/>
          </a:blip>
          <a:srcRect b="-2272" l="-4222" r="-3757" t="-2439"/>
          <a:stretch/>
        </p:blipFill>
        <p:spPr>
          <a:xfrm rot="-5400000">
            <a:off x="7182681" y="3219806"/>
            <a:ext cx="2039601" cy="197802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5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02">
          <p15:clr>
            <a:srgbClr val="FA7B17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bg>
      <p:bgPr>
        <a:solidFill>
          <a:srgbClr val="262A33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6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7" name="Google Shape;67;p16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7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7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" type="secHead">
  <p:cSld name="SECTION_HEADER">
    <p:bg>
      <p:bgPr>
        <a:solidFill>
          <a:srgbClr val="262A33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/>
        </p:nvSpPr>
        <p:spPr>
          <a:xfrm>
            <a:off x="388800" y="298800"/>
            <a:ext cx="6785400" cy="7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Contents</a:t>
            </a:r>
            <a:endParaRPr b="1" i="0" sz="24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5" name="Google Shape;75;p18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8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8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TITLE_AND_BODY_1">
    <p:bg>
      <p:bgPr>
        <a:solidFill>
          <a:srgbClr val="0543B3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9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9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TITLE_ONLY_1">
    <p:bg>
      <p:bgPr>
        <a:solidFill>
          <a:srgbClr val="0543B3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0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0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21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1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 1">
  <p:cSld name="Divider slide 2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/>
          <p:nvPr>
            <p:ph idx="12" type="sldNum"/>
          </p:nvPr>
        </p:nvSpPr>
        <p:spPr>
          <a:xfrm>
            <a:off x="8372475" y="403225"/>
            <a:ext cx="4731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citizensadvice.org.uk/debt-and-money/" TargetMode="External"/><Relationship Id="rId4" Type="http://schemas.openxmlformats.org/officeDocument/2006/relationships/image" Target="../media/image17.png"/><Relationship Id="rId9" Type="http://schemas.openxmlformats.org/officeDocument/2006/relationships/image" Target="../media/image14.png"/><Relationship Id="rId5" Type="http://schemas.openxmlformats.org/officeDocument/2006/relationships/image" Target="../media/image13.png"/><Relationship Id="rId6" Type="http://schemas.openxmlformats.org/officeDocument/2006/relationships/hyperlink" Target="https://www.nationaldebtline.org/" TargetMode="External"/><Relationship Id="rId7" Type="http://schemas.openxmlformats.org/officeDocument/2006/relationships/hyperlink" Target="https://www.nationaldebtline.org/" TargetMode="External"/><Relationship Id="rId8" Type="http://schemas.openxmlformats.org/officeDocument/2006/relationships/hyperlink" Target="http://www.moneyadvicetrust.org/Pages/default.aspx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ft.com/content/320c43fa-2e12-43d0-baaf-4a37ca93917b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A33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/>
          <p:nvPr>
            <p:ph type="ctrTitle"/>
          </p:nvPr>
        </p:nvSpPr>
        <p:spPr>
          <a:xfrm>
            <a:off x="360375" y="1329300"/>
            <a:ext cx="5870700" cy="18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GB" sz="4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Preparing for my financial future</a:t>
            </a:r>
            <a:endParaRPr b="1" i="0" sz="4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01" name="Google Shape;101;p23"/>
          <p:cNvSpPr txBox="1"/>
          <p:nvPr/>
        </p:nvSpPr>
        <p:spPr>
          <a:xfrm>
            <a:off x="360375" y="4529800"/>
            <a:ext cx="6681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This session is aimed at key stage five </a:t>
            </a:r>
            <a:endParaRPr b="1" i="0" sz="10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Google Shape;184;p32"/>
          <p:cNvGraphicFramePr/>
          <p:nvPr/>
        </p:nvGraphicFramePr>
        <p:xfrm>
          <a:off x="341375" y="1762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{D1F13A7E-0F92-4EBB-9FA7-C9628A655388}</a:tableStyleId>
              </a:tblPr>
              <a:tblGrid>
                <a:gridCol w="1820525"/>
                <a:gridCol w="3320350"/>
                <a:gridCol w="3320350"/>
              </a:tblGrid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Should be responsible for teaching young people about money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Should not be responsible for teaching young people about money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</a:tr>
              <a:tr h="3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Parents and carers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Schools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Other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5" name="Google Shape;185;p32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6" name="Google Shape;186;p32"/>
          <p:cNvSpPr txBox="1"/>
          <p:nvPr/>
        </p:nvSpPr>
        <p:spPr>
          <a:xfrm>
            <a:off x="341400" y="1219050"/>
            <a:ext cx="8461200" cy="4311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 Black"/>
                <a:ea typeface="Lato Black"/>
                <a:cs typeface="Lato Black"/>
                <a:sym typeface="Lato Black"/>
              </a:rPr>
              <a:t>Who should be responsible for teaching young people about money?</a:t>
            </a:r>
            <a:endParaRPr b="1"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7" name="Google Shape;187;p32"/>
          <p:cNvSpPr txBox="1"/>
          <p:nvPr/>
        </p:nvSpPr>
        <p:spPr>
          <a:xfrm>
            <a:off x="8693250" y="374300"/>
            <a:ext cx="450900" cy="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10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rgbClr val="FF8022"/>
              </a:buClr>
              <a:buSzPts val="2900"/>
              <a:buFont typeface="Lato"/>
              <a:buChar char="-"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Parents and carers perspective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3" name="Google Shape;193;p33"/>
          <p:cNvSpPr txBox="1"/>
          <p:nvPr/>
        </p:nvSpPr>
        <p:spPr>
          <a:xfrm>
            <a:off x="226050" y="1145850"/>
            <a:ext cx="8461200" cy="6156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Read the experience of the person below and 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identify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why this 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person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may or may not be the best person to teach a young 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person about financial literacy.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4" name="Google Shape;194;p33"/>
          <p:cNvSpPr txBox="1"/>
          <p:nvPr/>
        </p:nvSpPr>
        <p:spPr>
          <a:xfrm>
            <a:off x="138125" y="4616100"/>
            <a:ext cx="476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3"/>
          <p:cNvSpPr txBox="1"/>
          <p:nvPr/>
        </p:nvSpPr>
        <p:spPr>
          <a:xfrm>
            <a:off x="387325" y="1988175"/>
            <a:ext cx="51819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I am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the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owner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of my local village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convenience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shop. It is a family business that I took over from my dad. I feel both proud and lucky to be able run a business as I wasn’t really academic and didn’t do very well in school. However, it can be really stressful as business has really slowed down lately. I’ve had to take out a personal loan to cover my household costs but I’m sure things will pick up in the summer.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6" name="Google Shape;19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8525" y="2065775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3"/>
          <p:cNvSpPr txBox="1"/>
          <p:nvPr/>
        </p:nvSpPr>
        <p:spPr>
          <a:xfrm>
            <a:off x="8777775" y="313925"/>
            <a:ext cx="4509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11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rgbClr val="FF8022"/>
              </a:buClr>
              <a:buSzPts val="2900"/>
              <a:buFont typeface="Lato"/>
              <a:buChar char="-"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Parents and carers perspective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3" name="Google Shape;203;p34"/>
          <p:cNvSpPr txBox="1"/>
          <p:nvPr/>
        </p:nvSpPr>
        <p:spPr>
          <a:xfrm>
            <a:off x="226050" y="1145850"/>
            <a:ext cx="8461200" cy="6156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Read the experience of the person below and identify why this person may or may not be the best person to teach a young person about financial literacy. </a:t>
            </a:r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4" name="Google Shape;204;p34"/>
          <p:cNvSpPr txBox="1"/>
          <p:nvPr/>
        </p:nvSpPr>
        <p:spPr>
          <a:xfrm>
            <a:off x="138125" y="4616100"/>
            <a:ext cx="476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34"/>
          <p:cNvSpPr txBox="1"/>
          <p:nvPr/>
        </p:nvSpPr>
        <p:spPr>
          <a:xfrm>
            <a:off x="387325" y="1913475"/>
            <a:ext cx="5377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I am the owner of my local </a:t>
            </a: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village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convenience shop. It is a </a:t>
            </a: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family business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that I took over from my dad. I feel both proud and lucky to be able run a business as </a:t>
            </a: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I wasn’t really academic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and didn’t do very well in school. However, it can be really stressful as business has really slowed down lately. I’ve had to take out a </a:t>
            </a: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personal loan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to cover my household costs but I’m sure things will pick up in the summer.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06" name="Google Shape;20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7200" y="1959050"/>
            <a:ext cx="2143125" cy="2143125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07" name="Google Shape;207;p34"/>
          <p:cNvSpPr txBox="1"/>
          <p:nvPr/>
        </p:nvSpPr>
        <p:spPr>
          <a:xfrm>
            <a:off x="8745600" y="338075"/>
            <a:ext cx="398400" cy="2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12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13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3" name="Google Shape;213;p35"/>
          <p:cNvSpPr txBox="1"/>
          <p:nvPr/>
        </p:nvSpPr>
        <p:spPr>
          <a:xfrm>
            <a:off x="177400" y="1168275"/>
            <a:ext cx="87750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Lato"/>
                <a:ea typeface="Lato"/>
                <a:cs typeface="Lato"/>
                <a:sym typeface="Lato"/>
              </a:rPr>
              <a:t>“All young people should learn about the risks and opportunities of money at </a:t>
            </a:r>
            <a:r>
              <a:rPr b="1" lang="en-GB" sz="2200" u="sng">
                <a:latin typeface="Lato"/>
                <a:ea typeface="Lato"/>
                <a:cs typeface="Lato"/>
                <a:sym typeface="Lato"/>
              </a:rPr>
              <a:t>school.</a:t>
            </a:r>
            <a:r>
              <a:rPr b="1" lang="en-GB" sz="2200">
                <a:latin typeface="Lato"/>
                <a:ea typeface="Lato"/>
                <a:cs typeface="Lato"/>
                <a:sym typeface="Lato"/>
              </a:rPr>
              <a:t>”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Lato"/>
                <a:ea typeface="Lato"/>
                <a:cs typeface="Lato"/>
                <a:sym typeface="Lato"/>
              </a:rPr>
              <a:t> </a:t>
            </a:r>
            <a:endParaRPr b="1" sz="2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14" name="Google Shape;21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5500" y="2271825"/>
            <a:ext cx="2080775" cy="2080775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5"/>
          <p:cNvSpPr txBox="1"/>
          <p:nvPr>
            <p:ph type="ctrTitle"/>
          </p:nvPr>
        </p:nvSpPr>
        <p:spPr>
          <a:xfrm>
            <a:off x="259775" y="242750"/>
            <a:ext cx="57021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Debate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6" name="Google Shape;216;p35"/>
          <p:cNvSpPr txBox="1"/>
          <p:nvPr/>
        </p:nvSpPr>
        <p:spPr>
          <a:xfrm>
            <a:off x="512000" y="2271813"/>
            <a:ext cx="48438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Can or should parents and carers be responsible for ensuring that young people are educated on these topics?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How do young people teach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themselves?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Why are schools considered an ideal place to teach young people about these topics?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What limitations or challenges do schools face?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6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2" name="Google Shape;222;p36"/>
          <p:cNvSpPr txBox="1"/>
          <p:nvPr/>
        </p:nvSpPr>
        <p:spPr>
          <a:xfrm>
            <a:off x="246875" y="1339925"/>
            <a:ext cx="57153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You have the power to make a difference.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There are many students who are missing out on financial literacy education.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It would be life-changing for many young people and their families if they were to be guaranteed financial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literacy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education.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You can help this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happen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be writing a letter to your local MP sharing what you have learnt over the last six weeks and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presenting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reasons why more schools should include financial literacy in their curriculum.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23" name="Google Shape;223;p36"/>
          <p:cNvPicPr preferRelativeResize="0"/>
          <p:nvPr/>
        </p:nvPicPr>
        <p:blipFill rotWithShape="1">
          <a:blip r:embed="rId3">
            <a:alphaModFix/>
          </a:blip>
          <a:srcRect b="4480" l="5475" r="6782" t="4453"/>
          <a:stretch/>
        </p:blipFill>
        <p:spPr>
          <a:xfrm>
            <a:off x="6342625" y="1732950"/>
            <a:ext cx="2316200" cy="22109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6"/>
          <p:cNvSpPr txBox="1"/>
          <p:nvPr/>
        </p:nvSpPr>
        <p:spPr>
          <a:xfrm>
            <a:off x="8705400" y="326000"/>
            <a:ext cx="438600" cy="2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14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/>
          <p:nvPr/>
        </p:nvSpPr>
        <p:spPr>
          <a:xfrm>
            <a:off x="6177819" y="1184061"/>
            <a:ext cx="2846400" cy="1995600"/>
          </a:xfrm>
          <a:prstGeom prst="rect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7"/>
          <p:cNvSpPr txBox="1"/>
          <p:nvPr/>
        </p:nvSpPr>
        <p:spPr>
          <a:xfrm>
            <a:off x="110800" y="391125"/>
            <a:ext cx="848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Services available for people who have concerns about their personal </a:t>
            </a: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finances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1" name="Google Shape;231;p37"/>
          <p:cNvGrpSpPr/>
          <p:nvPr/>
        </p:nvGrpSpPr>
        <p:grpSpPr>
          <a:xfrm>
            <a:off x="151999" y="1183981"/>
            <a:ext cx="2846301" cy="2013581"/>
            <a:chOff x="463400" y="1321175"/>
            <a:chExt cx="2914500" cy="2113109"/>
          </a:xfrm>
        </p:grpSpPr>
        <p:sp>
          <p:nvSpPr>
            <p:cNvPr id="232" name="Google Shape;232;p37"/>
            <p:cNvSpPr/>
            <p:nvPr/>
          </p:nvSpPr>
          <p:spPr>
            <a:xfrm>
              <a:off x="463400" y="1321175"/>
              <a:ext cx="2914500" cy="20943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37"/>
            <p:cNvSpPr txBox="1"/>
            <p:nvPr/>
          </p:nvSpPr>
          <p:spPr>
            <a:xfrm>
              <a:off x="1345676" y="1339984"/>
              <a:ext cx="2032200" cy="209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GB" sz="1300" u="sng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Citizens Advice – Debt and Money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– 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T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his resource contains links to advice on a number of topics, including financial difficulties, cost of living and communicati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ng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with creditors.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4" name="Google Shape;234;p3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32125" y="1419947"/>
              <a:ext cx="813554" cy="928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" name="Google Shape;235;p37"/>
          <p:cNvSpPr txBox="1"/>
          <p:nvPr/>
        </p:nvSpPr>
        <p:spPr>
          <a:xfrm>
            <a:off x="152000" y="3312950"/>
            <a:ext cx="8872200" cy="738900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At school, you can speak with an adult you trust. </a:t>
            </a:r>
            <a:endParaRPr b="1" sz="18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This could be your form tutor, head of year or the school’s safeguarding officer.</a:t>
            </a:r>
            <a:endParaRPr b="1" sz="18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6" name="Google Shape;236;p37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7" name="Google Shape;237;p37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8" name="Google Shape;238;p37"/>
          <p:cNvGrpSpPr/>
          <p:nvPr/>
        </p:nvGrpSpPr>
        <p:grpSpPr>
          <a:xfrm>
            <a:off x="3164819" y="1184021"/>
            <a:ext cx="2846301" cy="1995658"/>
            <a:chOff x="3237025" y="1184050"/>
            <a:chExt cx="2914500" cy="2094300"/>
          </a:xfrm>
        </p:grpSpPr>
        <p:sp>
          <p:nvSpPr>
            <p:cNvPr id="239" name="Google Shape;239;p37"/>
            <p:cNvSpPr/>
            <p:nvPr/>
          </p:nvSpPr>
          <p:spPr>
            <a:xfrm>
              <a:off x="3237025" y="1184050"/>
              <a:ext cx="2914500" cy="20943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240" name="Google Shape;240;p3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44950" y="1434825"/>
              <a:ext cx="666111" cy="400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1" name="Google Shape;241;p37"/>
            <p:cNvSpPr txBox="1"/>
            <p:nvPr/>
          </p:nvSpPr>
          <p:spPr>
            <a:xfrm>
              <a:off x="4068426" y="1358613"/>
              <a:ext cx="2032200" cy="185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sz="1300" u="sng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6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National Debtline </a:t>
              </a:r>
              <a:r>
                <a:rPr b="0" i="0" lang="en-GB" sz="1300" u="sng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 – Debt and Money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– 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a debt advice charity run by the </a:t>
              </a:r>
              <a:r>
                <a:rPr lang="en-GB" sz="1300" u="sng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Money Advice Trust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, offering a  free and confidential debt advice service.</a:t>
              </a:r>
              <a:endParaRPr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pic>
        <p:nvPicPr>
          <p:cNvPr id="242" name="Google Shape;242;p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41200" y="1426525"/>
            <a:ext cx="876125" cy="680625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7"/>
          <p:cNvSpPr txBox="1"/>
          <p:nvPr/>
        </p:nvSpPr>
        <p:spPr>
          <a:xfrm>
            <a:off x="7264128" y="1459325"/>
            <a:ext cx="17601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GB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Childline </a:t>
            </a:r>
            <a:r>
              <a:rPr b="1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Helpline</a:t>
            </a:r>
            <a:br>
              <a:rPr b="0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0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080</a:t>
            </a:r>
            <a:r>
              <a:rPr lang="en-GB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0 1111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idx="12" type="sldNum"/>
          </p:nvPr>
        </p:nvSpPr>
        <p:spPr>
          <a:xfrm>
            <a:off x="85191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24"/>
          <p:cNvSpPr txBox="1"/>
          <p:nvPr>
            <p:ph type="ctrTitle"/>
          </p:nvPr>
        </p:nvSpPr>
        <p:spPr>
          <a:xfrm>
            <a:off x="379375" y="25375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i="0" lang="en-GB" sz="29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Unit outline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08" name="Google Shape;108;p24"/>
          <p:cNvGraphicFramePr/>
          <p:nvPr/>
        </p:nvGraphicFramePr>
        <p:xfrm>
          <a:off x="431175" y="1732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{D02A2AE6-5053-4696-83E3-E8D81EFC05D4}</a:tableStyleId>
              </a:tblPr>
              <a:tblGrid>
                <a:gridCol w="1351825"/>
                <a:gridCol w="1351825"/>
                <a:gridCol w="1296900"/>
                <a:gridCol w="1472650"/>
                <a:gridCol w="1285925"/>
                <a:gridCol w="1351825"/>
              </a:tblGrid>
              <a:tr h="527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1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2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3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4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5</a:t>
                      </a:r>
                      <a:endParaRPr b="1"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6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8022"/>
                    </a:solidFill>
                  </a:tcPr>
                </a:tc>
              </a:tr>
              <a:tr h="146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Managing Student Finance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Borrowing and Debt</a:t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solidFill>
                            <a:srgbClr val="262A33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Property - Renting and Buying</a:t>
                      </a:r>
                      <a:endParaRPr sz="1400" u="none" cap="none" strike="noStrike">
                        <a:solidFill>
                          <a:srgbClr val="262A33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Cryptocurrency </a:t>
                      </a: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Risk and Reward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Money and Well-being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>
                          <a:solidFill>
                            <a:schemeClr val="accent2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Decision- Making</a:t>
                      </a:r>
                      <a:endParaRPr b="1">
                        <a:solidFill>
                          <a:schemeClr val="accent2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>
                          <a:solidFill>
                            <a:schemeClr val="accent2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Financial literacy in the curriculum</a:t>
                      </a:r>
                      <a:endParaRPr b="1">
                        <a:solidFill>
                          <a:schemeClr val="accent2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543B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5"/>
          <p:cNvSpPr txBox="1"/>
          <p:nvPr/>
        </p:nvSpPr>
        <p:spPr>
          <a:xfrm>
            <a:off x="360375" y="270375"/>
            <a:ext cx="80310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29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Having a respectful learning environment</a:t>
            </a:r>
            <a:endParaRPr b="1" i="0" sz="29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4" name="Google Shape;114;p25"/>
          <p:cNvSpPr txBox="1"/>
          <p:nvPr/>
        </p:nvSpPr>
        <p:spPr>
          <a:xfrm>
            <a:off x="324100" y="1254075"/>
            <a:ext cx="76380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listen to each other respectfully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avoid making judgements or assumptions about others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comment on what has been said, not the person who has said it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won’t put anyone on the spot and we have the right to pass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not share personal stories or ask personal questions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5" name="Google Shape;115;p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25"/>
          <p:cNvSpPr txBox="1"/>
          <p:nvPr/>
        </p:nvSpPr>
        <p:spPr>
          <a:xfrm>
            <a:off x="8862300" y="326000"/>
            <a:ext cx="4002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3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/>
        </p:nvSpPr>
        <p:spPr>
          <a:xfrm>
            <a:off x="311700" y="34425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439450" y="978750"/>
            <a:ext cx="62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0" y="1491150"/>
            <a:ext cx="9144000" cy="244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GB" sz="2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Session</a:t>
            </a:r>
            <a:r>
              <a:rPr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6: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GB" sz="3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Financial literacy in the curriculum</a:t>
            </a:r>
            <a:endParaRPr b="1" sz="3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1" i="0" sz="5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24" name="Google Shape;124;p26"/>
          <p:cNvSpPr txBox="1"/>
          <p:nvPr/>
        </p:nvSpPr>
        <p:spPr>
          <a:xfrm>
            <a:off x="8681175" y="446725"/>
            <a:ext cx="4629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6"/>
          <p:cNvSpPr txBox="1"/>
          <p:nvPr/>
        </p:nvSpPr>
        <p:spPr>
          <a:xfrm>
            <a:off x="8701275" y="350150"/>
            <a:ext cx="422700" cy="2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4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/>
          <p:nvPr/>
        </p:nvSpPr>
        <p:spPr>
          <a:xfrm>
            <a:off x="439450" y="978750"/>
            <a:ext cx="62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7"/>
          <p:cNvSpPr txBox="1"/>
          <p:nvPr/>
        </p:nvSpPr>
        <p:spPr>
          <a:xfrm>
            <a:off x="360374" y="629069"/>
            <a:ext cx="6625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By the end of the session, I will be able to:</a:t>
            </a:r>
            <a:endParaRPr b="1" i="0" sz="20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2" name="Google Shape;132;p27"/>
          <p:cNvSpPr txBox="1"/>
          <p:nvPr/>
        </p:nvSpPr>
        <p:spPr>
          <a:xfrm>
            <a:off x="488176" y="1274075"/>
            <a:ext cx="7420200" cy="3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dentify the different ways young people can receive financial literacy education </a:t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Evaluate who is best placed to deliver financial literacy education</a:t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9144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Present a case for the importance of financial literacy education</a:t>
            </a:r>
            <a:endParaRPr b="1" sz="2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/>
        </p:nvSpPr>
        <p:spPr>
          <a:xfrm>
            <a:off x="8826050" y="351275"/>
            <a:ext cx="5475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5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6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0" name="Google Shape;140;p28"/>
          <p:cNvSpPr txBox="1"/>
          <p:nvPr/>
        </p:nvSpPr>
        <p:spPr>
          <a:xfrm>
            <a:off x="143100" y="1733725"/>
            <a:ext cx="8857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latin typeface="Lato"/>
                <a:ea typeface="Lato"/>
                <a:cs typeface="Lato"/>
                <a:sym typeface="Lato"/>
              </a:rPr>
              <a:t>What is your first reaction to this statement?</a:t>
            </a:r>
            <a:endParaRPr b="1" sz="18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1" name="Google Shape;14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250" y="2310625"/>
            <a:ext cx="2216400" cy="22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8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3" name="Google Shape;143;p28"/>
          <p:cNvSpPr txBox="1"/>
          <p:nvPr/>
        </p:nvSpPr>
        <p:spPr>
          <a:xfrm>
            <a:off x="216900" y="1157375"/>
            <a:ext cx="8710200" cy="4617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‘</a:t>
            </a:r>
            <a:r>
              <a:rPr b="1"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All young people should learn about the risks and opportunities of money at </a:t>
            </a:r>
            <a:r>
              <a:rPr b="1" lang="en-GB" sz="1800" u="sng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school.’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4" name="Google Shape;144;p28"/>
          <p:cNvPicPr preferRelativeResize="0"/>
          <p:nvPr/>
        </p:nvPicPr>
        <p:blipFill rotWithShape="1">
          <a:blip r:embed="rId4">
            <a:alphaModFix/>
          </a:blip>
          <a:srcRect b="14651" l="48119" r="0" t="12382"/>
          <a:stretch/>
        </p:blipFill>
        <p:spPr>
          <a:xfrm>
            <a:off x="1405600" y="2655950"/>
            <a:ext cx="1593425" cy="140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8"/>
          <p:cNvPicPr preferRelativeResize="0"/>
          <p:nvPr/>
        </p:nvPicPr>
        <p:blipFill rotWithShape="1">
          <a:blip r:embed="rId4">
            <a:alphaModFix/>
          </a:blip>
          <a:srcRect b="11087" l="0" r="48675" t="0"/>
          <a:stretch/>
        </p:blipFill>
        <p:spPr>
          <a:xfrm>
            <a:off x="5861020" y="2419350"/>
            <a:ext cx="1645155" cy="17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303750" y="1215550"/>
            <a:ext cx="85365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Thinking about what you have learnt over the last few weeks, 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you have two minutes to mind map the information that young people 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should be aware of when it comes to financial literacy.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52" name="Google Shape;152;p29"/>
          <p:cNvGrpSpPr/>
          <p:nvPr/>
        </p:nvGrpSpPr>
        <p:grpSpPr>
          <a:xfrm>
            <a:off x="1338927" y="2357423"/>
            <a:ext cx="6466157" cy="1430783"/>
            <a:chOff x="1040122" y="2411825"/>
            <a:chExt cx="4303026" cy="922491"/>
          </a:xfrm>
        </p:grpSpPr>
        <p:grpSp>
          <p:nvGrpSpPr>
            <p:cNvPr id="153" name="Google Shape;153;p29"/>
            <p:cNvGrpSpPr/>
            <p:nvPr/>
          </p:nvGrpSpPr>
          <p:grpSpPr>
            <a:xfrm>
              <a:off x="1040122" y="2445078"/>
              <a:ext cx="2103507" cy="889237"/>
              <a:chOff x="5840200" y="2827175"/>
              <a:chExt cx="3272413" cy="1474200"/>
            </a:xfrm>
          </p:grpSpPr>
          <p:sp>
            <p:nvSpPr>
              <p:cNvPr id="154" name="Google Shape;154;p29"/>
              <p:cNvSpPr/>
              <p:nvPr/>
            </p:nvSpPr>
            <p:spPr>
              <a:xfrm>
                <a:off x="7558913" y="2827175"/>
                <a:ext cx="1553700" cy="1474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8100">
                <a:solidFill>
                  <a:srgbClr val="262A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29"/>
              <p:cNvSpPr/>
              <p:nvPr/>
            </p:nvSpPr>
            <p:spPr>
              <a:xfrm>
                <a:off x="5840200" y="2827175"/>
                <a:ext cx="1553700" cy="14742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38100">
                <a:solidFill>
                  <a:srgbClr val="262A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156" name="Google Shape;156;p29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5973338" y="2920575"/>
                <a:ext cx="1287400" cy="1287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7" name="Google Shape;157;p2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7692050" y="2920576"/>
                <a:ext cx="1287400" cy="12874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58" name="Google Shape;158;p2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72150" y="2520313"/>
              <a:ext cx="738775" cy="738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29"/>
            <p:cNvSpPr/>
            <p:nvPr/>
          </p:nvSpPr>
          <p:spPr>
            <a:xfrm>
              <a:off x="3242198" y="2445103"/>
              <a:ext cx="998700" cy="8892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rgbClr val="262A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0" name="Google Shape;160;p2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415675" y="2411825"/>
              <a:ext cx="889250" cy="889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1" name="Google Shape;161;p29"/>
            <p:cNvSpPr/>
            <p:nvPr/>
          </p:nvSpPr>
          <p:spPr>
            <a:xfrm>
              <a:off x="4344448" y="2445116"/>
              <a:ext cx="998700" cy="8892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rgbClr val="262A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2" name="Google Shape;162;p29"/>
          <p:cNvSpPr txBox="1"/>
          <p:nvPr/>
        </p:nvSpPr>
        <p:spPr>
          <a:xfrm>
            <a:off x="8840250" y="336625"/>
            <a:ext cx="4629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7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30"/>
          <p:cNvGraphicFramePr/>
          <p:nvPr/>
        </p:nvGraphicFramePr>
        <p:xfrm>
          <a:off x="226038" y="192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{D1F13A7E-0F92-4EBB-9FA7-C9628A655388}</a:tableStyleId>
              </a:tblPr>
              <a:tblGrid>
                <a:gridCol w="1820525"/>
                <a:gridCol w="3320350"/>
                <a:gridCol w="3320350"/>
              </a:tblGrid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Should be responsible for teaching young people about money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Should not be responsible for teaching young people about money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</a:tr>
              <a:tr h="37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Parents and carers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Schools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</a:rPr>
                        <a:t>Other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8" name="Google Shape;168;p30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9" name="Google Shape;169;p30"/>
          <p:cNvSpPr txBox="1"/>
          <p:nvPr/>
        </p:nvSpPr>
        <p:spPr>
          <a:xfrm>
            <a:off x="226050" y="1145850"/>
            <a:ext cx="8461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 Black"/>
                <a:ea typeface="Lato Black"/>
                <a:cs typeface="Lato Black"/>
                <a:sym typeface="Lato Black"/>
              </a:rPr>
              <a:t>Who should be responsible for teaching young people about money?</a:t>
            </a:r>
            <a:endParaRPr sz="1600">
              <a:solidFill>
                <a:schemeClr val="accent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Create this table in your books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0" name="Google Shape;170;p30"/>
          <p:cNvSpPr txBox="1"/>
          <p:nvPr/>
        </p:nvSpPr>
        <p:spPr>
          <a:xfrm>
            <a:off x="8874375" y="325975"/>
            <a:ext cx="499200" cy="2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8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/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FF802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Financial literacy education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Clr>
                <a:srgbClr val="FF8022"/>
              </a:buClr>
              <a:buSzPts val="2900"/>
              <a:buFont typeface="Lato"/>
              <a:buChar char="-"/>
            </a:pPr>
            <a:r>
              <a:rPr b="1" lang="en-GB" sz="2900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A school’s perspective </a:t>
            </a:r>
            <a:endParaRPr b="1" sz="29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31"/>
          <p:cNvSpPr txBox="1"/>
          <p:nvPr/>
        </p:nvSpPr>
        <p:spPr>
          <a:xfrm>
            <a:off x="87375" y="4678875"/>
            <a:ext cx="599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u="sng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https://www.ft.com/content/320c43fa-2e12-43d0-baaf-4a37ca93917b</a:t>
            </a:r>
            <a:r>
              <a:rPr lang="en-GB" sz="10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0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0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7" name="Google Shape;177;p31"/>
          <p:cNvSpPr txBox="1"/>
          <p:nvPr/>
        </p:nvSpPr>
        <p:spPr>
          <a:xfrm>
            <a:off x="87375" y="1306825"/>
            <a:ext cx="58401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Read the Financial Times article ‘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Britain’s schools fail legal requirement to teach money matters’.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AutoNum type="arabicPeriod"/>
            </a:pPr>
            <a:r>
              <a:rPr b="1" lang="en-GB" sz="1800" u="sng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Underline</a:t>
            </a:r>
            <a:r>
              <a:rPr b="1"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reasons why schools </a:t>
            </a: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hould not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be responsible for teaching young people about money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AutoNum type="arabicPeriod"/>
            </a:pPr>
            <a:r>
              <a:rPr lang="en-GB" sz="1800">
                <a:solidFill>
                  <a:schemeClr val="accent1"/>
                </a:solidFill>
                <a:highlight>
                  <a:srgbClr val="FFFF00"/>
                </a:highlight>
                <a:latin typeface="Lato"/>
                <a:ea typeface="Lato"/>
                <a:cs typeface="Lato"/>
                <a:sym typeface="Lato"/>
              </a:rPr>
              <a:t>Highlight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reasons why schools </a:t>
            </a: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should 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be responsible for teaching young people about money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8" name="Google Shape;178;p31"/>
          <p:cNvSpPr txBox="1"/>
          <p:nvPr/>
        </p:nvSpPr>
        <p:spPr>
          <a:xfrm>
            <a:off x="8838150" y="348700"/>
            <a:ext cx="4992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9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9" name="Google Shape;179;p31"/>
          <p:cNvPicPr preferRelativeResize="0"/>
          <p:nvPr/>
        </p:nvPicPr>
        <p:blipFill rotWithShape="1">
          <a:blip r:embed="rId4">
            <a:alphaModFix/>
          </a:blip>
          <a:srcRect b="0" l="1797" r="0" t="0"/>
          <a:stretch/>
        </p:blipFill>
        <p:spPr>
          <a:xfrm>
            <a:off x="6374925" y="1306825"/>
            <a:ext cx="2125800" cy="287679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