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68" r:id="rId5"/>
    <p:sldMasterId id="2147483669" r:id="rId6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  <p:sldId id="269" r:id="rId21"/>
    <p:sldId id="270" r:id="rId22"/>
  </p:sldIdLst>
  <p:sldSz cy="5143500" cx="9144000"/>
  <p:notesSz cx="6858000" cy="9144000"/>
  <p:embeddedFontLst>
    <p:embeddedFont>
      <p:font typeface="Lato"/>
      <p:regular r:id="rId23"/>
      <p:bold r:id="rId24"/>
      <p:italic r:id="rId25"/>
      <p:boldItalic r:id="rId26"/>
    </p:embeddedFont>
    <p:embeddedFont>
      <p:font typeface="Lato Black"/>
      <p:bold r:id="rId27"/>
      <p:boldItalic r:id="rId28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D02A2AE6-5053-4696-83E3-E8D81EFC05D4}">
  <a:tblStyle styleId="{D02A2AE6-5053-4696-83E3-E8D81EFC05D4}" styleName="Table_0"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 b="off" i="off"/>
    </a:band1H>
    <a:band2H>
      <a:tcTxStyle b="off" i="off"/>
    </a:band2H>
    <a:band1V>
      <a:tcTxStyle b="off" i="off"/>
    </a:band1V>
    <a:band2V>
      <a:tcTxStyle b="off" i="off"/>
    </a:band2V>
    <a:lastCol>
      <a:tcTxStyle b="off" i="off"/>
    </a:lastCol>
    <a:firstCol>
      <a:tcTxStyle b="off" i="off"/>
    </a:firstCol>
    <a:lastRow>
      <a:tcTxStyle b="off" i="off"/>
    </a:lastRow>
    <a:seCell>
      <a:tcTxStyle b="off" i="off"/>
    </a:seCell>
    <a:swCell>
      <a:tcTxStyle b="off" i="off"/>
    </a:swCell>
    <a:firstRow>
      <a:tcTxStyle b="off" i="off"/>
    </a:firstRow>
    <a:neCell>
      <a:tcTxStyle b="off" i="off"/>
    </a:neCell>
    <a:nwCell>
      <a:tcTxStyle b="off" i="off"/>
    </a:nwCell>
  </a:tblStyle>
  <a:tblStyle styleId="{D1F13A7E-0F92-4EBB-9FA7-C9628A655388}" styleName="Table_1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3.xml"/><Relationship Id="rId22" Type="http://schemas.openxmlformats.org/officeDocument/2006/relationships/slide" Target="slides/slide15.xml"/><Relationship Id="rId21" Type="http://schemas.openxmlformats.org/officeDocument/2006/relationships/slide" Target="slides/slide14.xml"/><Relationship Id="rId24" Type="http://schemas.openxmlformats.org/officeDocument/2006/relationships/font" Target="fonts/Lato-bold.fntdata"/><Relationship Id="rId23" Type="http://schemas.openxmlformats.org/officeDocument/2006/relationships/font" Target="fonts/Lato-regular.fnt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9" Type="http://schemas.openxmlformats.org/officeDocument/2006/relationships/slide" Target="slides/slide2.xml"/><Relationship Id="rId26" Type="http://schemas.openxmlformats.org/officeDocument/2006/relationships/font" Target="fonts/Lato-boldItalic.fntdata"/><Relationship Id="rId25" Type="http://schemas.openxmlformats.org/officeDocument/2006/relationships/font" Target="fonts/Lato-italic.fntdata"/><Relationship Id="rId28" Type="http://schemas.openxmlformats.org/officeDocument/2006/relationships/font" Target="fonts/LatoBlack-boldItalic.fntdata"/><Relationship Id="rId27" Type="http://schemas.openxmlformats.org/officeDocument/2006/relationships/font" Target="fonts/LatoBlack-bold.fntdata"/><Relationship Id="rId5" Type="http://schemas.openxmlformats.org/officeDocument/2006/relationships/slideMaster" Target="slideMasters/slideMaster1.xml"/><Relationship Id="rId6" Type="http://schemas.openxmlformats.org/officeDocument/2006/relationships/slideMaster" Target="slideMasters/slideMaster2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11" Type="http://schemas.openxmlformats.org/officeDocument/2006/relationships/slide" Target="slides/slide4.xml"/><Relationship Id="rId10" Type="http://schemas.openxmlformats.org/officeDocument/2006/relationships/slide" Target="slides/slide3.xml"/><Relationship Id="rId13" Type="http://schemas.openxmlformats.org/officeDocument/2006/relationships/slide" Target="slides/slide6.xml"/><Relationship Id="rId12" Type="http://schemas.openxmlformats.org/officeDocument/2006/relationships/slide" Target="slides/slide5.xml"/><Relationship Id="rId15" Type="http://schemas.openxmlformats.org/officeDocument/2006/relationships/slide" Target="slides/slide8.xml"/><Relationship Id="rId14" Type="http://schemas.openxmlformats.org/officeDocument/2006/relationships/slide" Target="slides/slide7.xml"/><Relationship Id="rId17" Type="http://schemas.openxmlformats.org/officeDocument/2006/relationships/slide" Target="slides/slide10.xml"/><Relationship Id="rId16" Type="http://schemas.openxmlformats.org/officeDocument/2006/relationships/slide" Target="slides/slide9.xml"/><Relationship Id="rId19" Type="http://schemas.openxmlformats.org/officeDocument/2006/relationships/slide" Target="slides/slide12.xml"/><Relationship Id="rId18" Type="http://schemas.openxmlformats.org/officeDocument/2006/relationships/slide" Target="slides/slide11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hyperlink" Target="https://www.moneysavingexpert.com/loans/debt-help-plan/" TargetMode="External"/><Relationship Id="rId3" Type="http://schemas.openxmlformats.org/officeDocument/2006/relationships/hyperlink" Target="https://www.stepchange.org/" TargetMode="External"/><Relationship Id="rId4" Type="http://schemas.openxmlformats.org/officeDocument/2006/relationships/hyperlink" Target="https://www.moneyhelper.org.uk/en/everyday-money/types-of-credit/overdrafts-explained" TargetMode="Externa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g2160c99a85a_0_111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8" name="Google Shape;98;g2160c99a85a_0_1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0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Google Shape;181;g2160c99a85a_0_25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2" name="Google Shape;182;g2160c99a85a_0_25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8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g2160c99a85a_0_24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0" name="Google Shape;190;g2160c99a85a_0_24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8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Google Shape;199;g2180ff3f479_0_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0" name="Google Shape;200;g2180ff3f479_0_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8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Google Shape;209;g2160c99a85a_0_26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0" name="Google Shape;210;g2160c99a85a_0_26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7" name="Shape 2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Google Shape;218;g2160c99a85a_0_28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9" name="Google Shape;219;g2160c99a85a_0_28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5" name="Shape 2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Google Shape;226;g277c2b4de5e_0_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27" name="Google Shape;227;g277c2b4de5e_0_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2921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Lato"/>
              <a:buChar char="●"/>
            </a:pPr>
            <a:r>
              <a:rPr lang="en-GB" sz="10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rPr>
              <a:t>Read the </a:t>
            </a:r>
            <a:r>
              <a:rPr lang="en-GB" sz="1000" u="sng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  <a:hlinkClick r:id="rId2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moneysavingexpert debt problems guide</a:t>
            </a:r>
            <a:endParaRPr sz="1000">
              <a:solidFill>
                <a:schemeClr val="dk1"/>
              </a:solidFill>
              <a:latin typeface="Lato"/>
              <a:ea typeface="Lato"/>
              <a:cs typeface="Lato"/>
              <a:sym typeface="Lato"/>
            </a:endParaRPr>
          </a:p>
          <a:p>
            <a:pPr indent="-2921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Lato"/>
              <a:buChar char="●"/>
            </a:pPr>
            <a:r>
              <a:rPr lang="en-GB" sz="1000" u="sng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https://www.stepchange.org/</a:t>
            </a:r>
            <a:r>
              <a:rPr lang="en-GB" sz="10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rPr>
              <a:t> </a:t>
            </a:r>
            <a:endParaRPr sz="1000">
              <a:solidFill>
                <a:schemeClr val="dk1"/>
              </a:solidFill>
              <a:latin typeface="Lato"/>
              <a:ea typeface="Lato"/>
              <a:cs typeface="Lato"/>
              <a:sym typeface="Lato"/>
            </a:endParaRPr>
          </a:p>
          <a:p>
            <a:pPr indent="-2921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Lato"/>
              <a:buChar char="●"/>
            </a:pPr>
            <a:r>
              <a:rPr lang="en-GB" sz="1000" u="sng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  <a:hlinkClick r:id="rId4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https://www.moneyhelper.org.uk/en/everyday-money/types-of-credit/overdrafts-explained</a:t>
            </a:r>
            <a:r>
              <a:rPr lang="en-GB" sz="10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rPr>
              <a:t> 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g277c2b4de5e_0_6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04" name="Google Shape;104;g277c2b4de5e_0_6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g2160c99a85a_0_12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11" name="Google Shape;111;g2160c99a85a_0_12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g2160c99a85a_0_130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19" name="Google Shape;119;g2160c99a85a_0_13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 sz="1200"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 sz="1200">
              <a:latin typeface="Lato"/>
              <a:ea typeface="Lato"/>
              <a:cs typeface="Lato"/>
              <a:sym typeface="Lato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g2160c99a85a_0_136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28" name="Google Shape;128;g2160c99a85a_0_13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g2160c99a85a_0_5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7" name="Google Shape;137;g2160c99a85a_0_5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6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g2160c99a85a_0_22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8" name="Google Shape;148;g2160c99a85a_0_22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3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g2160c99a85a_0_23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5" name="Google Shape;165;g2160c99a85a_0_23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Google Shape;172;g2160c99a85a_0_23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3" name="Google Shape;173;g2160c99a85a_0_23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8.png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7.png"/><Relationship Id="rId3" Type="http://schemas.openxmlformats.org/officeDocument/2006/relationships/image" Target="../media/image1.png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2.png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2.png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2.png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2.png"/></Relationships>
</file>

<file path=ppt/slideLayouts/_rels/slideLayout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2.png"/></Relationships>
</file>

<file path=ppt/slideLayouts/_rels/slideLayout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8.png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slide 1">
  <p:cSld name="TITLE_AND_TWO_COLUMNS_1"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14"/>
          <p:cNvSpPr/>
          <p:nvPr/>
        </p:nvSpPr>
        <p:spPr>
          <a:xfrm>
            <a:off x="0" y="0"/>
            <a:ext cx="9144000" cy="1015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54" name="Google Shape;54;p14"/>
          <p:cNvPicPr preferRelativeResize="0"/>
          <p:nvPr/>
        </p:nvPicPr>
        <p:blipFill rotWithShape="1">
          <a:blip r:embed="rId2">
            <a:alphaModFix/>
          </a:blip>
          <a:srcRect b="-9684" l="-7535" r="-5779" t="-8129"/>
          <a:stretch/>
        </p:blipFill>
        <p:spPr>
          <a:xfrm>
            <a:off x="8055750" y="4325600"/>
            <a:ext cx="835000" cy="643375"/>
          </a:xfrm>
          <a:prstGeom prst="rect">
            <a:avLst/>
          </a:prstGeom>
          <a:noFill/>
          <a:ln>
            <a:noFill/>
          </a:ln>
        </p:spPr>
      </p:pic>
      <p:sp>
        <p:nvSpPr>
          <p:cNvPr id="55" name="Google Shape;55;p14"/>
          <p:cNvSpPr/>
          <p:nvPr/>
        </p:nvSpPr>
        <p:spPr>
          <a:xfrm>
            <a:off x="8371895" y="380155"/>
            <a:ext cx="772200" cy="271200"/>
          </a:xfrm>
          <a:prstGeom prst="rect">
            <a:avLst/>
          </a:prstGeom>
          <a:solidFill>
            <a:srgbClr val="FF802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FF802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6" name="Google Shape;56;p14"/>
          <p:cNvSpPr txBox="1"/>
          <p:nvPr>
            <p:ph idx="12" type="sldNum"/>
          </p:nvPr>
        </p:nvSpPr>
        <p:spPr>
          <a:xfrm>
            <a:off x="8595309" y="30395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1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1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1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1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1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1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1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1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1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ver" type="title">
  <p:cSld name="TITLE">
    <p:bg>
      <p:bgPr>
        <a:solidFill>
          <a:srgbClr val="262A33"/>
        </a:solidFill>
      </p:bgPr>
    </p:bg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pic>
        <p:nvPicPr>
          <p:cNvPr id="59" name="Google Shape;59;p15"/>
          <p:cNvPicPr preferRelativeResize="0"/>
          <p:nvPr/>
        </p:nvPicPr>
        <p:blipFill rotWithShape="1">
          <a:blip r:embed="rId2">
            <a:alphaModFix/>
          </a:blip>
          <a:srcRect b="-5224" l="-1905" r="-1091" t="-5235"/>
          <a:stretch/>
        </p:blipFill>
        <p:spPr>
          <a:xfrm>
            <a:off x="426625" y="302950"/>
            <a:ext cx="2516427" cy="696225"/>
          </a:xfrm>
          <a:prstGeom prst="rect">
            <a:avLst/>
          </a:prstGeom>
          <a:noFill/>
          <a:ln>
            <a:noFill/>
          </a:ln>
        </p:spPr>
      </p:pic>
      <p:pic>
        <p:nvPicPr>
          <p:cNvPr id="60" name="Google Shape;60;p15"/>
          <p:cNvPicPr preferRelativeResize="0"/>
          <p:nvPr/>
        </p:nvPicPr>
        <p:blipFill rotWithShape="1">
          <a:blip r:embed="rId3">
            <a:alphaModFix/>
          </a:blip>
          <a:srcRect b="-2272" l="-4222" r="-3757" t="-2439"/>
          <a:stretch/>
        </p:blipFill>
        <p:spPr>
          <a:xfrm rot="-5400000">
            <a:off x="7182681" y="3219806"/>
            <a:ext cx="2039601" cy="1978026"/>
          </a:xfrm>
          <a:prstGeom prst="rect">
            <a:avLst/>
          </a:prstGeom>
          <a:noFill/>
          <a:ln>
            <a:noFill/>
          </a:ln>
        </p:spPr>
      </p:pic>
      <p:sp>
        <p:nvSpPr>
          <p:cNvPr id="61" name="Google Shape;61;p15"/>
          <p:cNvSpPr/>
          <p:nvPr/>
        </p:nvSpPr>
        <p:spPr>
          <a:xfrm>
            <a:off x="8371895" y="380155"/>
            <a:ext cx="772200" cy="271200"/>
          </a:xfrm>
          <a:prstGeom prst="rect">
            <a:avLst/>
          </a:prstGeom>
          <a:solidFill>
            <a:srgbClr val="FF802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FF802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2" name="Google Shape;62;p15"/>
          <p:cNvSpPr txBox="1"/>
          <p:nvPr>
            <p:ph idx="2" type="sldNum"/>
          </p:nvPr>
        </p:nvSpPr>
        <p:spPr>
          <a:xfrm>
            <a:off x="8595309" y="30395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1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1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1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1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1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1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1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1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1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  <p:extLst>
    <p:ext uri="{DCECCB84-F9BA-43D5-87BE-67443E8EF086}">
      <p15:sldGuideLst>
        <p15:guide id="1" pos="302">
          <p15:clr>
            <a:srgbClr val="FA7B17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ivider slide" type="tx">
  <p:cSld name="TITLE_AND_BODY">
    <p:bg>
      <p:bgPr>
        <a:solidFill>
          <a:srgbClr val="262A33"/>
        </a:solidFill>
      </p:bgPr>
    </p:bg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4" name="Google Shape;64;p16"/>
          <p:cNvPicPr preferRelativeResize="0"/>
          <p:nvPr/>
        </p:nvPicPr>
        <p:blipFill rotWithShape="1">
          <a:blip r:embed="rId2">
            <a:alphaModFix/>
          </a:blip>
          <a:srcRect b="-8417" l="-5677" r="-7637" t="-10644"/>
          <a:stretch/>
        </p:blipFill>
        <p:spPr>
          <a:xfrm>
            <a:off x="8069450" y="4311925"/>
            <a:ext cx="835000" cy="650200"/>
          </a:xfrm>
          <a:prstGeom prst="rect">
            <a:avLst/>
          </a:prstGeom>
          <a:noFill/>
          <a:ln>
            <a:noFill/>
          </a:ln>
        </p:spPr>
      </p:pic>
      <p:sp>
        <p:nvSpPr>
          <p:cNvPr id="65" name="Google Shape;65;p16"/>
          <p:cNvSpPr/>
          <p:nvPr/>
        </p:nvSpPr>
        <p:spPr>
          <a:xfrm>
            <a:off x="8371895" y="380155"/>
            <a:ext cx="772200" cy="271200"/>
          </a:xfrm>
          <a:prstGeom prst="rect">
            <a:avLst/>
          </a:prstGeom>
          <a:solidFill>
            <a:srgbClr val="FF802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FF802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6" name="Google Shape;66;p16"/>
          <p:cNvSpPr txBox="1"/>
          <p:nvPr>
            <p:ph idx="12" type="sldNum"/>
          </p:nvPr>
        </p:nvSpPr>
        <p:spPr>
          <a:xfrm>
            <a:off x="8556784" y="474985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sp>
        <p:nvSpPr>
          <p:cNvPr id="67" name="Google Shape;67;p16"/>
          <p:cNvSpPr txBox="1"/>
          <p:nvPr>
            <p:ph idx="2" type="sldNum"/>
          </p:nvPr>
        </p:nvSpPr>
        <p:spPr>
          <a:xfrm>
            <a:off x="8595309" y="30395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1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1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1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1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1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1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1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1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1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ivider/pullout" type="titleOnly">
  <p:cSld name="TITLE_ONLY">
    <p:bg>
      <p:bgPr>
        <a:solidFill>
          <a:srgbClr val="262A33"/>
        </a:solidFill>
      </p:bgPr>
    </p:bg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9" name="Google Shape;69;p17"/>
          <p:cNvPicPr preferRelativeResize="0"/>
          <p:nvPr/>
        </p:nvPicPr>
        <p:blipFill rotWithShape="1">
          <a:blip r:embed="rId2">
            <a:alphaModFix/>
          </a:blip>
          <a:srcRect b="-8417" l="-5677" r="-7637" t="-10644"/>
          <a:stretch/>
        </p:blipFill>
        <p:spPr>
          <a:xfrm>
            <a:off x="8069450" y="4311925"/>
            <a:ext cx="835000" cy="650200"/>
          </a:xfrm>
          <a:prstGeom prst="rect">
            <a:avLst/>
          </a:prstGeom>
          <a:noFill/>
          <a:ln>
            <a:noFill/>
          </a:ln>
        </p:spPr>
      </p:pic>
      <p:sp>
        <p:nvSpPr>
          <p:cNvPr id="70" name="Google Shape;70;p17"/>
          <p:cNvSpPr/>
          <p:nvPr/>
        </p:nvSpPr>
        <p:spPr>
          <a:xfrm>
            <a:off x="8371895" y="380155"/>
            <a:ext cx="772200" cy="271200"/>
          </a:xfrm>
          <a:prstGeom prst="rect">
            <a:avLst/>
          </a:prstGeom>
          <a:solidFill>
            <a:srgbClr val="FF802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FF802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1" name="Google Shape;71;p17"/>
          <p:cNvSpPr txBox="1"/>
          <p:nvPr>
            <p:ph idx="12" type="sldNum"/>
          </p:nvPr>
        </p:nvSpPr>
        <p:spPr>
          <a:xfrm>
            <a:off x="8556784" y="474985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sp>
        <p:nvSpPr>
          <p:cNvPr id="72" name="Google Shape;72;p17"/>
          <p:cNvSpPr txBox="1"/>
          <p:nvPr>
            <p:ph idx="2" type="sldNum"/>
          </p:nvPr>
        </p:nvSpPr>
        <p:spPr>
          <a:xfrm>
            <a:off x="8595309" y="30395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1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1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1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1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1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1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1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1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1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s" type="secHead">
  <p:cSld name="SECTION_HEADER">
    <p:bg>
      <p:bgPr>
        <a:solidFill>
          <a:srgbClr val="262A33"/>
        </a:solidFill>
      </p:bgPr>
    </p:bg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8"/>
          <p:cNvSpPr txBox="1"/>
          <p:nvPr/>
        </p:nvSpPr>
        <p:spPr>
          <a:xfrm>
            <a:off x="388800" y="298800"/>
            <a:ext cx="6785400" cy="7815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b="1" i="0" lang="en-GB" sz="2400" u="none" cap="none" strike="noStrike">
                <a:solidFill>
                  <a:srgbClr val="FF8022"/>
                </a:solidFill>
                <a:latin typeface="Lato"/>
                <a:ea typeface="Lato"/>
                <a:cs typeface="Lato"/>
                <a:sym typeface="Lato"/>
              </a:rPr>
              <a:t>Contents</a:t>
            </a:r>
            <a:endParaRPr b="1" i="0" sz="2400" u="none" cap="none" strike="noStrike">
              <a:solidFill>
                <a:srgbClr val="FF8022"/>
              </a:solidFill>
              <a:latin typeface="Lato"/>
              <a:ea typeface="Lato"/>
              <a:cs typeface="Lato"/>
              <a:sym typeface="Lato"/>
            </a:endParaRPr>
          </a:p>
        </p:txBody>
      </p:sp>
      <p:pic>
        <p:nvPicPr>
          <p:cNvPr id="75" name="Google Shape;75;p18"/>
          <p:cNvPicPr preferRelativeResize="0"/>
          <p:nvPr/>
        </p:nvPicPr>
        <p:blipFill rotWithShape="1">
          <a:blip r:embed="rId2">
            <a:alphaModFix/>
          </a:blip>
          <a:srcRect b="-8417" l="-5677" r="-7637" t="-10644"/>
          <a:stretch/>
        </p:blipFill>
        <p:spPr>
          <a:xfrm>
            <a:off x="8069450" y="4311925"/>
            <a:ext cx="835000" cy="650200"/>
          </a:xfrm>
          <a:prstGeom prst="rect">
            <a:avLst/>
          </a:prstGeom>
          <a:noFill/>
          <a:ln>
            <a:noFill/>
          </a:ln>
        </p:spPr>
      </p:pic>
      <p:sp>
        <p:nvSpPr>
          <p:cNvPr id="76" name="Google Shape;76;p18"/>
          <p:cNvSpPr/>
          <p:nvPr/>
        </p:nvSpPr>
        <p:spPr>
          <a:xfrm>
            <a:off x="8371895" y="380155"/>
            <a:ext cx="772200" cy="271200"/>
          </a:xfrm>
          <a:prstGeom prst="rect">
            <a:avLst/>
          </a:prstGeom>
          <a:solidFill>
            <a:srgbClr val="FF802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FF802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7" name="Google Shape;77;p18"/>
          <p:cNvSpPr txBox="1"/>
          <p:nvPr>
            <p:ph idx="12" type="sldNum"/>
          </p:nvPr>
        </p:nvSpPr>
        <p:spPr>
          <a:xfrm>
            <a:off x="8556784" y="474985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sp>
        <p:nvSpPr>
          <p:cNvPr id="78" name="Google Shape;78;p18"/>
          <p:cNvSpPr txBox="1"/>
          <p:nvPr>
            <p:ph idx="2" type="sldNum"/>
          </p:nvPr>
        </p:nvSpPr>
        <p:spPr>
          <a:xfrm>
            <a:off x="8595309" y="30395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1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1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1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1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1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1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1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1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1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ivider slide 2">
  <p:cSld name="TITLE_AND_BODY_1">
    <p:bg>
      <p:bgPr>
        <a:solidFill>
          <a:srgbClr val="0543B3"/>
        </a:solidFill>
      </p:bgPr>
    </p:bg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0" name="Google Shape;80;p19"/>
          <p:cNvPicPr preferRelativeResize="0"/>
          <p:nvPr/>
        </p:nvPicPr>
        <p:blipFill rotWithShape="1">
          <a:blip r:embed="rId2">
            <a:alphaModFix/>
          </a:blip>
          <a:srcRect b="-8417" l="-5677" r="-7637" t="-10644"/>
          <a:stretch/>
        </p:blipFill>
        <p:spPr>
          <a:xfrm>
            <a:off x="8069450" y="4311925"/>
            <a:ext cx="835000" cy="650200"/>
          </a:xfrm>
          <a:prstGeom prst="rect">
            <a:avLst/>
          </a:prstGeom>
          <a:noFill/>
          <a:ln>
            <a:noFill/>
          </a:ln>
        </p:spPr>
      </p:pic>
      <p:sp>
        <p:nvSpPr>
          <p:cNvPr id="81" name="Google Shape;81;p19"/>
          <p:cNvSpPr/>
          <p:nvPr/>
        </p:nvSpPr>
        <p:spPr>
          <a:xfrm>
            <a:off x="8371895" y="380155"/>
            <a:ext cx="772200" cy="271200"/>
          </a:xfrm>
          <a:prstGeom prst="rect">
            <a:avLst/>
          </a:prstGeom>
          <a:solidFill>
            <a:srgbClr val="FF802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FF802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2" name="Google Shape;82;p19"/>
          <p:cNvSpPr txBox="1"/>
          <p:nvPr>
            <p:ph idx="12" type="sldNum"/>
          </p:nvPr>
        </p:nvSpPr>
        <p:spPr>
          <a:xfrm>
            <a:off x="8556784" y="474985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sp>
        <p:nvSpPr>
          <p:cNvPr id="83" name="Google Shape;83;p19"/>
          <p:cNvSpPr txBox="1"/>
          <p:nvPr>
            <p:ph idx="2" type="sldNum"/>
          </p:nvPr>
        </p:nvSpPr>
        <p:spPr>
          <a:xfrm>
            <a:off x="8595309" y="30395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1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1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1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1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1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1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1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1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1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ivider/pullout 1">
  <p:cSld name="TITLE_ONLY_1">
    <p:bg>
      <p:bgPr>
        <a:solidFill>
          <a:srgbClr val="0543B3"/>
        </a:solidFill>
      </p:bgPr>
    </p:bg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5" name="Google Shape;85;p20"/>
          <p:cNvPicPr preferRelativeResize="0"/>
          <p:nvPr/>
        </p:nvPicPr>
        <p:blipFill rotWithShape="1">
          <a:blip r:embed="rId2">
            <a:alphaModFix/>
          </a:blip>
          <a:srcRect b="-8417" l="-5677" r="-7637" t="-10644"/>
          <a:stretch/>
        </p:blipFill>
        <p:spPr>
          <a:xfrm>
            <a:off x="8069450" y="4311925"/>
            <a:ext cx="835000" cy="650200"/>
          </a:xfrm>
          <a:prstGeom prst="rect">
            <a:avLst/>
          </a:prstGeom>
          <a:noFill/>
          <a:ln>
            <a:noFill/>
          </a:ln>
        </p:spPr>
      </p:pic>
      <p:sp>
        <p:nvSpPr>
          <p:cNvPr id="86" name="Google Shape;86;p20"/>
          <p:cNvSpPr/>
          <p:nvPr/>
        </p:nvSpPr>
        <p:spPr>
          <a:xfrm>
            <a:off x="8371895" y="380155"/>
            <a:ext cx="772200" cy="271200"/>
          </a:xfrm>
          <a:prstGeom prst="rect">
            <a:avLst/>
          </a:prstGeom>
          <a:solidFill>
            <a:srgbClr val="FF802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FF802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7" name="Google Shape;87;p20"/>
          <p:cNvSpPr txBox="1"/>
          <p:nvPr>
            <p:ph idx="12" type="sldNum"/>
          </p:nvPr>
        </p:nvSpPr>
        <p:spPr>
          <a:xfrm>
            <a:off x="8556784" y="474985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slide" type="twoColTx">
  <p:cSld name="TITLE_AND_TWO_COLUMNS"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21"/>
          <p:cNvSpPr/>
          <p:nvPr/>
        </p:nvSpPr>
        <p:spPr>
          <a:xfrm>
            <a:off x="0" y="0"/>
            <a:ext cx="9144000" cy="1015500"/>
          </a:xfrm>
          <a:prstGeom prst="rect">
            <a:avLst/>
          </a:prstGeom>
          <a:solidFill>
            <a:srgbClr val="262A3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90" name="Google Shape;90;p21"/>
          <p:cNvPicPr preferRelativeResize="0"/>
          <p:nvPr/>
        </p:nvPicPr>
        <p:blipFill rotWithShape="1">
          <a:blip r:embed="rId2">
            <a:alphaModFix/>
          </a:blip>
          <a:srcRect b="-9684" l="-7535" r="-5779" t="-8129"/>
          <a:stretch/>
        </p:blipFill>
        <p:spPr>
          <a:xfrm>
            <a:off x="8055750" y="4325600"/>
            <a:ext cx="835000" cy="643375"/>
          </a:xfrm>
          <a:prstGeom prst="rect">
            <a:avLst/>
          </a:prstGeom>
          <a:noFill/>
          <a:ln>
            <a:noFill/>
          </a:ln>
        </p:spPr>
      </p:pic>
      <p:sp>
        <p:nvSpPr>
          <p:cNvPr id="91" name="Google Shape;91;p21"/>
          <p:cNvSpPr/>
          <p:nvPr/>
        </p:nvSpPr>
        <p:spPr>
          <a:xfrm>
            <a:off x="8371895" y="380155"/>
            <a:ext cx="772200" cy="271200"/>
          </a:xfrm>
          <a:prstGeom prst="rect">
            <a:avLst/>
          </a:prstGeom>
          <a:solidFill>
            <a:srgbClr val="FF802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FF802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2" name="Google Shape;92;p21"/>
          <p:cNvSpPr txBox="1"/>
          <p:nvPr>
            <p:ph idx="12" type="sldNum"/>
          </p:nvPr>
        </p:nvSpPr>
        <p:spPr>
          <a:xfrm>
            <a:off x="8556784" y="474985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ivider slide 2 1">
  <p:cSld name="Divider slide 2"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2"/>
          <p:cNvSpPr txBox="1"/>
          <p:nvPr>
            <p:ph idx="12" type="sldNum"/>
          </p:nvPr>
        </p:nvSpPr>
        <p:spPr>
          <a:xfrm>
            <a:off x="8372475" y="403225"/>
            <a:ext cx="473100" cy="225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A33"/>
              </a:buClr>
              <a:buSzPts val="1200"/>
              <a:buFont typeface="Lato"/>
              <a:buNone/>
              <a:defRPr b="1" i="0" sz="1200" u="none" cap="none" strike="noStrike">
                <a:solidFill>
                  <a:srgbClr val="262A33"/>
                </a:solidFill>
                <a:latin typeface="Lato"/>
                <a:ea typeface="Lato"/>
                <a:cs typeface="Lato"/>
                <a:sym typeface="Lato"/>
              </a:defRPr>
            </a:lvl1pPr>
            <a:lvl2pPr indent="0" lvl="1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A33"/>
              </a:buClr>
              <a:buSzPts val="1200"/>
              <a:buFont typeface="Lato"/>
              <a:buNone/>
              <a:defRPr b="1" i="0" sz="1200" u="none" cap="none" strike="noStrike">
                <a:solidFill>
                  <a:srgbClr val="262A33"/>
                </a:solidFill>
                <a:latin typeface="Lato"/>
                <a:ea typeface="Lato"/>
                <a:cs typeface="Lato"/>
                <a:sym typeface="Lato"/>
              </a:defRPr>
            </a:lvl2pPr>
            <a:lvl3pPr indent="0" lvl="2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A33"/>
              </a:buClr>
              <a:buSzPts val="1200"/>
              <a:buFont typeface="Lato"/>
              <a:buNone/>
              <a:defRPr b="1" i="0" sz="1200" u="none" cap="none" strike="noStrike">
                <a:solidFill>
                  <a:srgbClr val="262A33"/>
                </a:solidFill>
                <a:latin typeface="Lato"/>
                <a:ea typeface="Lato"/>
                <a:cs typeface="Lato"/>
                <a:sym typeface="Lato"/>
              </a:defRPr>
            </a:lvl3pPr>
            <a:lvl4pPr indent="0" lvl="3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A33"/>
              </a:buClr>
              <a:buSzPts val="1200"/>
              <a:buFont typeface="Lato"/>
              <a:buNone/>
              <a:defRPr b="1" i="0" sz="1200" u="none" cap="none" strike="noStrike">
                <a:solidFill>
                  <a:srgbClr val="262A33"/>
                </a:solidFill>
                <a:latin typeface="Lato"/>
                <a:ea typeface="Lato"/>
                <a:cs typeface="Lato"/>
                <a:sym typeface="Lato"/>
              </a:defRPr>
            </a:lvl4pPr>
            <a:lvl5pPr indent="0" lvl="4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A33"/>
              </a:buClr>
              <a:buSzPts val="1200"/>
              <a:buFont typeface="Lato"/>
              <a:buNone/>
              <a:defRPr b="1" i="0" sz="1200" u="none" cap="none" strike="noStrike">
                <a:solidFill>
                  <a:srgbClr val="262A33"/>
                </a:solidFill>
                <a:latin typeface="Lato"/>
                <a:ea typeface="Lato"/>
                <a:cs typeface="Lato"/>
                <a:sym typeface="Lato"/>
              </a:defRPr>
            </a:lvl5pPr>
            <a:lvl6pPr indent="0" lvl="5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A33"/>
              </a:buClr>
              <a:buSzPts val="1200"/>
              <a:buFont typeface="Lato"/>
              <a:buNone/>
              <a:defRPr b="1" i="0" sz="1200" u="none" cap="none" strike="noStrike">
                <a:solidFill>
                  <a:srgbClr val="262A33"/>
                </a:solidFill>
                <a:latin typeface="Lato"/>
                <a:ea typeface="Lato"/>
                <a:cs typeface="Lato"/>
                <a:sym typeface="Lato"/>
              </a:defRPr>
            </a:lvl6pPr>
            <a:lvl7pPr indent="0" lvl="6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A33"/>
              </a:buClr>
              <a:buSzPts val="1200"/>
              <a:buFont typeface="Lato"/>
              <a:buNone/>
              <a:defRPr b="1" i="0" sz="1200" u="none" cap="none" strike="noStrike">
                <a:solidFill>
                  <a:srgbClr val="262A33"/>
                </a:solidFill>
                <a:latin typeface="Lato"/>
                <a:ea typeface="Lato"/>
                <a:cs typeface="Lato"/>
                <a:sym typeface="Lato"/>
              </a:defRPr>
            </a:lvl7pPr>
            <a:lvl8pPr indent="0" lvl="7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A33"/>
              </a:buClr>
              <a:buSzPts val="1200"/>
              <a:buFont typeface="Lato"/>
              <a:buNone/>
              <a:defRPr b="1" i="0" sz="1200" u="none" cap="none" strike="noStrike">
                <a:solidFill>
                  <a:srgbClr val="262A33"/>
                </a:solidFill>
                <a:latin typeface="Lato"/>
                <a:ea typeface="Lato"/>
                <a:cs typeface="Lato"/>
                <a:sym typeface="Lato"/>
              </a:defRPr>
            </a:lvl8pPr>
            <a:lvl9pPr indent="0" lvl="8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A33"/>
              </a:buClr>
              <a:buSzPts val="1200"/>
              <a:buFont typeface="Lato"/>
              <a:buNone/>
              <a:defRPr b="1" i="0" sz="1200" u="none" cap="none" strike="noStrike">
                <a:solidFill>
                  <a:srgbClr val="262A33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 b="0" sz="1000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5" name="Google Shape;95;p22"/>
          <p:cNvSpPr/>
          <p:nvPr/>
        </p:nvSpPr>
        <p:spPr>
          <a:xfrm>
            <a:off x="8371895" y="380155"/>
            <a:ext cx="772200" cy="271200"/>
          </a:xfrm>
          <a:prstGeom prst="rect">
            <a:avLst/>
          </a:prstGeom>
          <a:solidFill>
            <a:srgbClr val="FF802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FF8022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_rels/slideMaster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10" Type="http://schemas.openxmlformats.org/officeDocument/2006/relationships/theme" Target="../theme/theme1.xml"/><Relationship Id="rId9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16.pn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16.png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18.png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15.png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7.xml"/><Relationship Id="rId2" Type="http://schemas.openxmlformats.org/officeDocument/2006/relationships/notesSlide" Target="../notesSlides/notesSlide15.xml"/><Relationship Id="rId3" Type="http://schemas.openxmlformats.org/officeDocument/2006/relationships/hyperlink" Target="https://www.citizensadvice.org.uk/debt-and-money/" TargetMode="External"/><Relationship Id="rId4" Type="http://schemas.openxmlformats.org/officeDocument/2006/relationships/image" Target="../media/image17.png"/><Relationship Id="rId9" Type="http://schemas.openxmlformats.org/officeDocument/2006/relationships/image" Target="../media/image14.png"/><Relationship Id="rId5" Type="http://schemas.openxmlformats.org/officeDocument/2006/relationships/image" Target="../media/image13.png"/><Relationship Id="rId6" Type="http://schemas.openxmlformats.org/officeDocument/2006/relationships/hyperlink" Target="https://www.nationaldebtline.org/" TargetMode="External"/><Relationship Id="rId7" Type="http://schemas.openxmlformats.org/officeDocument/2006/relationships/hyperlink" Target="https://www.nationaldebtline.org/" TargetMode="External"/><Relationship Id="rId8" Type="http://schemas.openxmlformats.org/officeDocument/2006/relationships/hyperlink" Target="http://www.moneyadvicetrust.org/Pages/default.aspx" TargetMode="Externa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18.png"/><Relationship Id="rId4" Type="http://schemas.openxmlformats.org/officeDocument/2006/relationships/image" Target="../media/image4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12.png"/><Relationship Id="rId4" Type="http://schemas.openxmlformats.org/officeDocument/2006/relationships/image" Target="../media/image10.png"/><Relationship Id="rId5" Type="http://schemas.openxmlformats.org/officeDocument/2006/relationships/image" Target="../media/image11.png"/><Relationship Id="rId6" Type="http://schemas.openxmlformats.org/officeDocument/2006/relationships/image" Target="../media/image6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9.xml"/><Relationship Id="rId3" Type="http://schemas.openxmlformats.org/officeDocument/2006/relationships/hyperlink" Target="https://www.ft.com/content/320c43fa-2e12-43d0-baaf-4a37ca93917b" TargetMode="External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262A33"/>
        </a:solidFill>
      </p:bgPr>
    </p:bg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23"/>
          <p:cNvSpPr txBox="1"/>
          <p:nvPr>
            <p:ph type="ctrTitle"/>
          </p:nvPr>
        </p:nvSpPr>
        <p:spPr>
          <a:xfrm>
            <a:off x="360375" y="1329300"/>
            <a:ext cx="5870700" cy="1884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0"/>
              <a:buFont typeface="Arial"/>
              <a:buNone/>
            </a:pPr>
            <a:r>
              <a:rPr b="1" i="0" lang="en-GB" sz="48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Preparing for my financial future</a:t>
            </a:r>
            <a:endParaRPr b="1" i="0" sz="4800" u="none" cap="none" strike="noStrike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1" i="0" sz="4800" u="none" cap="none" strike="noStrike">
              <a:solidFill>
                <a:schemeClr val="lt1"/>
              </a:solidFill>
              <a:latin typeface="Lato Black"/>
              <a:ea typeface="Lato Black"/>
              <a:cs typeface="Lato Black"/>
              <a:sym typeface="Lato Black"/>
            </a:endParaRPr>
          </a:p>
        </p:txBody>
      </p:sp>
      <p:sp>
        <p:nvSpPr>
          <p:cNvPr id="101" name="Google Shape;101;p23"/>
          <p:cNvSpPr txBox="1"/>
          <p:nvPr/>
        </p:nvSpPr>
        <p:spPr>
          <a:xfrm>
            <a:off x="360375" y="4529800"/>
            <a:ext cx="6681300" cy="338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1" i="0" lang="en-GB" sz="10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This session is aimed at key stage five </a:t>
            </a:r>
            <a:endParaRPr b="1" i="0" sz="1000" u="none" cap="none" strike="noStrike">
              <a:solidFill>
                <a:schemeClr val="accent2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3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4" name="Google Shape;184;p32"/>
          <p:cNvGraphicFramePr/>
          <p:nvPr/>
        </p:nvGraphicFramePr>
        <p:xfrm>
          <a:off x="341375" y="176207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{D1F13A7E-0F92-4EBB-9FA7-C9628A655388}</a:tableStyleId>
              </a:tblPr>
              <a:tblGrid>
                <a:gridCol w="1820525"/>
                <a:gridCol w="3320350"/>
                <a:gridCol w="3320350"/>
              </a:tblGrid>
              <a:tr h="6095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solidFill>
                          <a:schemeClr val="lt1"/>
                        </a:solidFill>
                      </a:endParaRPr>
                    </a:p>
                  </a:txBody>
                  <a:tcPr marT="91425" marB="91425" marR="91425" marL="91425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>
                          <a:solidFill>
                            <a:schemeClr val="lt1"/>
                          </a:solidFill>
                        </a:rPr>
                        <a:t>Should be responsible for teaching young people about money</a:t>
                      </a:r>
                      <a:endParaRPr b="1">
                        <a:solidFill>
                          <a:schemeClr val="lt1"/>
                        </a:solidFill>
                      </a:endParaRPr>
                    </a:p>
                  </a:txBody>
                  <a:tcPr marT="91425" marB="91425" marR="91425" marL="91425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>
                          <a:solidFill>
                            <a:schemeClr val="lt1"/>
                          </a:solidFill>
                        </a:rPr>
                        <a:t>Should not be responsible for teaching young people about money</a:t>
                      </a:r>
                      <a:endParaRPr b="1">
                        <a:solidFill>
                          <a:schemeClr val="lt1"/>
                        </a:solidFill>
                      </a:endParaRPr>
                    </a:p>
                  </a:txBody>
                  <a:tcPr marT="91425" marB="91425" marR="91425" marL="91425">
                    <a:solidFill>
                      <a:schemeClr val="accent2"/>
                    </a:solidFill>
                  </a:tcPr>
                </a:tc>
              </a:tr>
              <a:tr h="3752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>
                          <a:solidFill>
                            <a:schemeClr val="lt1"/>
                          </a:solidFill>
                        </a:rPr>
                        <a:t>Parents and carers</a:t>
                      </a:r>
                      <a:endParaRPr b="1">
                        <a:solidFill>
                          <a:schemeClr val="lt1"/>
                        </a:solidFill>
                      </a:endParaRPr>
                    </a:p>
                  </a:txBody>
                  <a:tcPr marT="91425" marB="91425" marR="91425" marL="91425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</a:tr>
              <a:tr h="3962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>
                          <a:solidFill>
                            <a:schemeClr val="lt1"/>
                          </a:solidFill>
                        </a:rPr>
                        <a:t>Schools</a:t>
                      </a:r>
                      <a:endParaRPr b="1">
                        <a:solidFill>
                          <a:schemeClr val="lt1"/>
                        </a:solidFill>
                      </a:endParaRPr>
                    </a:p>
                  </a:txBody>
                  <a:tcPr marT="91425" marB="91425" marR="91425" marL="91425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</a:tr>
              <a:tr h="3962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>
                          <a:solidFill>
                            <a:schemeClr val="lt1"/>
                          </a:solidFill>
                        </a:rPr>
                        <a:t>Other</a:t>
                      </a:r>
                      <a:endParaRPr b="1">
                        <a:solidFill>
                          <a:schemeClr val="lt1"/>
                        </a:solidFill>
                      </a:endParaRPr>
                    </a:p>
                  </a:txBody>
                  <a:tcPr marT="91425" marB="91425" marR="91425" marL="91425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</a:tr>
            </a:tbl>
          </a:graphicData>
        </a:graphic>
      </p:graphicFrame>
      <p:sp>
        <p:nvSpPr>
          <p:cNvPr id="185" name="Google Shape;185;p32"/>
          <p:cNvSpPr txBox="1"/>
          <p:nvPr/>
        </p:nvSpPr>
        <p:spPr>
          <a:xfrm>
            <a:off x="138125" y="253750"/>
            <a:ext cx="8092200" cy="516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600">
              <a:solidFill>
                <a:srgbClr val="FF8022"/>
              </a:solidFill>
              <a:latin typeface="Lato Black"/>
              <a:ea typeface="Lato Black"/>
              <a:cs typeface="Lato Black"/>
              <a:sym typeface="Lato Black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2900">
                <a:solidFill>
                  <a:srgbClr val="FF8022"/>
                </a:solidFill>
                <a:latin typeface="Lato"/>
                <a:ea typeface="Lato"/>
                <a:cs typeface="Lato"/>
                <a:sym typeface="Lato"/>
              </a:rPr>
              <a:t>Financial literacy education </a:t>
            </a:r>
            <a:endParaRPr b="1" sz="2900">
              <a:solidFill>
                <a:srgbClr val="FF8022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600">
              <a:solidFill>
                <a:srgbClr val="FF8022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186" name="Google Shape;186;p32"/>
          <p:cNvSpPr txBox="1"/>
          <p:nvPr/>
        </p:nvSpPr>
        <p:spPr>
          <a:xfrm>
            <a:off x="341400" y="1219050"/>
            <a:ext cx="8461200" cy="431100"/>
          </a:xfrm>
          <a:prstGeom prst="rect">
            <a:avLst/>
          </a:prstGeom>
          <a:noFill/>
          <a:ln cap="flat" cmpd="sng" w="19050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>
                <a:solidFill>
                  <a:schemeClr val="accent1"/>
                </a:solidFill>
                <a:latin typeface="Lato Black"/>
                <a:ea typeface="Lato Black"/>
                <a:cs typeface="Lato Black"/>
                <a:sym typeface="Lato Black"/>
              </a:rPr>
              <a:t>Who should be responsible for teaching young people about money?</a:t>
            </a:r>
            <a:endParaRPr b="1" sz="1600">
              <a:solidFill>
                <a:schemeClr val="accent1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187" name="Google Shape;187;p32"/>
          <p:cNvSpPr txBox="1"/>
          <p:nvPr/>
        </p:nvSpPr>
        <p:spPr>
          <a:xfrm>
            <a:off x="8693250" y="374300"/>
            <a:ext cx="450900" cy="241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>
                <a:latin typeface="Lato"/>
                <a:ea typeface="Lato"/>
                <a:cs typeface="Lato"/>
                <a:sym typeface="Lato"/>
              </a:rPr>
              <a:t>10</a:t>
            </a:r>
            <a:endParaRPr b="1">
              <a:latin typeface="Lato"/>
              <a:ea typeface="Lato"/>
              <a:cs typeface="Lato"/>
              <a:sym typeface="Lato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Google Shape;192;p33"/>
          <p:cNvSpPr txBox="1"/>
          <p:nvPr/>
        </p:nvSpPr>
        <p:spPr>
          <a:xfrm>
            <a:off x="138125" y="253750"/>
            <a:ext cx="8092200" cy="516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600">
              <a:solidFill>
                <a:srgbClr val="FF8022"/>
              </a:solidFill>
              <a:latin typeface="Lato Black"/>
              <a:ea typeface="Lato Black"/>
              <a:cs typeface="Lato Black"/>
              <a:sym typeface="Lato Black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2900">
                <a:solidFill>
                  <a:srgbClr val="FF8022"/>
                </a:solidFill>
                <a:latin typeface="Lato"/>
                <a:ea typeface="Lato"/>
                <a:cs typeface="Lato"/>
                <a:sym typeface="Lato"/>
              </a:rPr>
              <a:t>Financial literacy education</a:t>
            </a:r>
            <a:endParaRPr b="1" sz="2900">
              <a:solidFill>
                <a:srgbClr val="FF8022"/>
              </a:solidFill>
              <a:latin typeface="Lato"/>
              <a:ea typeface="Lato"/>
              <a:cs typeface="Lato"/>
              <a:sym typeface="Lato"/>
            </a:endParaRPr>
          </a:p>
          <a:p>
            <a:pPr indent="-412750" lvl="0" marL="457200" rtl="0" algn="l">
              <a:spcBef>
                <a:spcPts val="0"/>
              </a:spcBef>
              <a:spcAft>
                <a:spcPts val="0"/>
              </a:spcAft>
              <a:buClr>
                <a:srgbClr val="FF8022"/>
              </a:buClr>
              <a:buSzPts val="2900"/>
              <a:buFont typeface="Lato"/>
              <a:buChar char="-"/>
            </a:pPr>
            <a:r>
              <a:rPr b="1" lang="en-GB" sz="2900">
                <a:solidFill>
                  <a:srgbClr val="FF8022"/>
                </a:solidFill>
                <a:latin typeface="Lato"/>
                <a:ea typeface="Lato"/>
                <a:cs typeface="Lato"/>
                <a:sym typeface="Lato"/>
              </a:rPr>
              <a:t>Parents and carers perspective </a:t>
            </a:r>
            <a:endParaRPr b="1" sz="2900">
              <a:solidFill>
                <a:srgbClr val="FF8022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600">
              <a:solidFill>
                <a:srgbClr val="FF8022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193" name="Google Shape;193;p33"/>
          <p:cNvSpPr txBox="1"/>
          <p:nvPr/>
        </p:nvSpPr>
        <p:spPr>
          <a:xfrm>
            <a:off x="226050" y="1145850"/>
            <a:ext cx="8461200" cy="615600"/>
          </a:xfrm>
          <a:prstGeom prst="rect">
            <a:avLst/>
          </a:prstGeom>
          <a:noFill/>
          <a:ln cap="flat" cmpd="sng" w="19050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rPr>
              <a:t>Read the experience of the person below and </a:t>
            </a:r>
            <a:r>
              <a:rPr lang="en-GB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rPr>
              <a:t>identify</a:t>
            </a:r>
            <a:r>
              <a:rPr lang="en-GB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rPr>
              <a:t> why this </a:t>
            </a:r>
            <a:r>
              <a:rPr lang="en-GB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rPr>
              <a:t>person</a:t>
            </a:r>
            <a:r>
              <a:rPr lang="en-GB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rPr>
              <a:t> may or may not be the best person to teach a young </a:t>
            </a:r>
            <a:r>
              <a:rPr lang="en-GB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rPr>
              <a:t>person about financial literacy.</a:t>
            </a:r>
            <a:r>
              <a:rPr lang="en-GB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rPr>
              <a:t> </a:t>
            </a:r>
            <a:endParaRPr>
              <a:solidFill>
                <a:schemeClr val="accent1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194" name="Google Shape;194;p33"/>
          <p:cNvSpPr txBox="1"/>
          <p:nvPr/>
        </p:nvSpPr>
        <p:spPr>
          <a:xfrm>
            <a:off x="138125" y="4616100"/>
            <a:ext cx="47691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5" name="Google Shape;195;p33"/>
          <p:cNvSpPr txBox="1"/>
          <p:nvPr/>
        </p:nvSpPr>
        <p:spPr>
          <a:xfrm>
            <a:off x="387325" y="1988175"/>
            <a:ext cx="5181900" cy="2401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>
                <a:latin typeface="Lato"/>
                <a:ea typeface="Lato"/>
                <a:cs typeface="Lato"/>
                <a:sym typeface="Lato"/>
              </a:rPr>
              <a:t>I am </a:t>
            </a:r>
            <a:r>
              <a:rPr lang="en-GB" sz="1600">
                <a:latin typeface="Lato"/>
                <a:ea typeface="Lato"/>
                <a:cs typeface="Lato"/>
                <a:sym typeface="Lato"/>
              </a:rPr>
              <a:t>the</a:t>
            </a:r>
            <a:r>
              <a:rPr lang="en-GB" sz="1600">
                <a:latin typeface="Lato"/>
                <a:ea typeface="Lato"/>
                <a:cs typeface="Lato"/>
                <a:sym typeface="Lato"/>
              </a:rPr>
              <a:t> </a:t>
            </a:r>
            <a:r>
              <a:rPr lang="en-GB" sz="1600">
                <a:latin typeface="Lato"/>
                <a:ea typeface="Lato"/>
                <a:cs typeface="Lato"/>
                <a:sym typeface="Lato"/>
              </a:rPr>
              <a:t>owner</a:t>
            </a:r>
            <a:r>
              <a:rPr lang="en-GB" sz="1600">
                <a:latin typeface="Lato"/>
                <a:ea typeface="Lato"/>
                <a:cs typeface="Lato"/>
                <a:sym typeface="Lato"/>
              </a:rPr>
              <a:t> of my local village </a:t>
            </a:r>
            <a:r>
              <a:rPr lang="en-GB" sz="1600">
                <a:latin typeface="Lato"/>
                <a:ea typeface="Lato"/>
                <a:cs typeface="Lato"/>
                <a:sym typeface="Lato"/>
              </a:rPr>
              <a:t>convenience</a:t>
            </a:r>
            <a:r>
              <a:rPr lang="en-GB" sz="1600">
                <a:latin typeface="Lato"/>
                <a:ea typeface="Lato"/>
                <a:cs typeface="Lato"/>
                <a:sym typeface="Lato"/>
              </a:rPr>
              <a:t> shop. It is a family business that I took over from my dad. I feel both proud and lucky to be able run a business as I wasn’t really academic and didn’t do very well in school. However, it can be really stressful as business has really slowed down lately. I’ve had to take out a personal loan to cover my household costs but I’m sure things will pick up in the summer.</a:t>
            </a:r>
            <a:endParaRPr sz="1600"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00">
              <a:latin typeface="Lato"/>
              <a:ea typeface="Lato"/>
              <a:cs typeface="Lato"/>
              <a:sym typeface="Lato"/>
            </a:endParaRPr>
          </a:p>
        </p:txBody>
      </p:sp>
      <p:pic>
        <p:nvPicPr>
          <p:cNvPr id="196" name="Google Shape;196;p3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878525" y="2065775"/>
            <a:ext cx="2143125" cy="2143125"/>
          </a:xfrm>
          <a:prstGeom prst="rect">
            <a:avLst/>
          </a:prstGeom>
          <a:noFill/>
          <a:ln>
            <a:noFill/>
          </a:ln>
        </p:spPr>
      </p:pic>
      <p:sp>
        <p:nvSpPr>
          <p:cNvPr id="197" name="Google Shape;197;p33"/>
          <p:cNvSpPr txBox="1"/>
          <p:nvPr/>
        </p:nvSpPr>
        <p:spPr>
          <a:xfrm>
            <a:off x="8777775" y="313925"/>
            <a:ext cx="450900" cy="229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>
                <a:latin typeface="Lato"/>
                <a:ea typeface="Lato"/>
                <a:cs typeface="Lato"/>
                <a:sym typeface="Lato"/>
              </a:rPr>
              <a:t>11</a:t>
            </a:r>
            <a:endParaRPr b="1">
              <a:latin typeface="Lato"/>
              <a:ea typeface="Lato"/>
              <a:cs typeface="Lato"/>
              <a:sym typeface="Lato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1" name="Shape 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Google Shape;202;p34"/>
          <p:cNvSpPr txBox="1"/>
          <p:nvPr/>
        </p:nvSpPr>
        <p:spPr>
          <a:xfrm>
            <a:off x="138125" y="253750"/>
            <a:ext cx="8092200" cy="516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600">
              <a:solidFill>
                <a:srgbClr val="FF8022"/>
              </a:solidFill>
              <a:latin typeface="Lato Black"/>
              <a:ea typeface="Lato Black"/>
              <a:cs typeface="Lato Black"/>
              <a:sym typeface="Lato Black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2900">
                <a:solidFill>
                  <a:srgbClr val="FF8022"/>
                </a:solidFill>
                <a:latin typeface="Lato"/>
                <a:ea typeface="Lato"/>
                <a:cs typeface="Lato"/>
                <a:sym typeface="Lato"/>
              </a:rPr>
              <a:t>Financial literacy education</a:t>
            </a:r>
            <a:endParaRPr b="1" sz="2900">
              <a:solidFill>
                <a:srgbClr val="FF8022"/>
              </a:solidFill>
              <a:latin typeface="Lato"/>
              <a:ea typeface="Lato"/>
              <a:cs typeface="Lato"/>
              <a:sym typeface="Lato"/>
            </a:endParaRPr>
          </a:p>
          <a:p>
            <a:pPr indent="-412750" lvl="0" marL="457200" rtl="0" algn="l">
              <a:spcBef>
                <a:spcPts val="0"/>
              </a:spcBef>
              <a:spcAft>
                <a:spcPts val="0"/>
              </a:spcAft>
              <a:buClr>
                <a:srgbClr val="FF8022"/>
              </a:buClr>
              <a:buSzPts val="2900"/>
              <a:buFont typeface="Lato"/>
              <a:buChar char="-"/>
            </a:pPr>
            <a:r>
              <a:rPr b="1" lang="en-GB" sz="2900">
                <a:solidFill>
                  <a:srgbClr val="FF8022"/>
                </a:solidFill>
                <a:latin typeface="Lato"/>
                <a:ea typeface="Lato"/>
                <a:cs typeface="Lato"/>
                <a:sym typeface="Lato"/>
              </a:rPr>
              <a:t>Parents and carers perspective </a:t>
            </a:r>
            <a:endParaRPr b="1" sz="2900">
              <a:solidFill>
                <a:srgbClr val="FF8022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600">
              <a:solidFill>
                <a:srgbClr val="FF8022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203" name="Google Shape;203;p34"/>
          <p:cNvSpPr txBox="1"/>
          <p:nvPr/>
        </p:nvSpPr>
        <p:spPr>
          <a:xfrm>
            <a:off x="226050" y="1145850"/>
            <a:ext cx="8461200" cy="615600"/>
          </a:xfrm>
          <a:prstGeom prst="rect">
            <a:avLst/>
          </a:prstGeom>
          <a:noFill/>
          <a:ln cap="flat" cmpd="sng" w="19050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rPr>
              <a:t>Read the experience of the person below and identify why this person may or may not be the best person to teach a young person about financial literacy. </a:t>
            </a:r>
            <a:endParaRPr>
              <a:solidFill>
                <a:schemeClr val="accent1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204" name="Google Shape;204;p34"/>
          <p:cNvSpPr txBox="1"/>
          <p:nvPr/>
        </p:nvSpPr>
        <p:spPr>
          <a:xfrm>
            <a:off x="138125" y="4616100"/>
            <a:ext cx="47691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5" name="Google Shape;205;p34"/>
          <p:cNvSpPr txBox="1"/>
          <p:nvPr/>
        </p:nvSpPr>
        <p:spPr>
          <a:xfrm>
            <a:off x="387325" y="1913475"/>
            <a:ext cx="5377200" cy="2401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>
                <a:latin typeface="Lato"/>
                <a:ea typeface="Lato"/>
                <a:cs typeface="Lato"/>
                <a:sym typeface="Lato"/>
              </a:rPr>
              <a:t>I am the owner of my local </a:t>
            </a:r>
            <a:r>
              <a:rPr b="1" lang="en-GB" sz="1600">
                <a:solidFill>
                  <a:schemeClr val="accent2"/>
                </a:solidFill>
                <a:latin typeface="Lato"/>
                <a:ea typeface="Lato"/>
                <a:cs typeface="Lato"/>
                <a:sym typeface="Lato"/>
              </a:rPr>
              <a:t>village </a:t>
            </a:r>
            <a:r>
              <a:rPr lang="en-GB" sz="1600">
                <a:latin typeface="Lato"/>
                <a:ea typeface="Lato"/>
                <a:cs typeface="Lato"/>
                <a:sym typeface="Lato"/>
              </a:rPr>
              <a:t>convenience shop. It is a </a:t>
            </a:r>
            <a:r>
              <a:rPr b="1" lang="en-GB" sz="1600">
                <a:solidFill>
                  <a:schemeClr val="accent2"/>
                </a:solidFill>
                <a:latin typeface="Lato"/>
                <a:ea typeface="Lato"/>
                <a:cs typeface="Lato"/>
                <a:sym typeface="Lato"/>
              </a:rPr>
              <a:t>family business </a:t>
            </a:r>
            <a:r>
              <a:rPr lang="en-GB" sz="1600">
                <a:latin typeface="Lato"/>
                <a:ea typeface="Lato"/>
                <a:cs typeface="Lato"/>
                <a:sym typeface="Lato"/>
              </a:rPr>
              <a:t>that I took over from my dad. I feel both proud and lucky to be able run a business as </a:t>
            </a:r>
            <a:r>
              <a:rPr b="1" lang="en-GB" sz="1600">
                <a:solidFill>
                  <a:schemeClr val="accent2"/>
                </a:solidFill>
                <a:latin typeface="Lato"/>
                <a:ea typeface="Lato"/>
                <a:cs typeface="Lato"/>
                <a:sym typeface="Lato"/>
              </a:rPr>
              <a:t>I wasn’t really academic</a:t>
            </a:r>
            <a:r>
              <a:rPr lang="en-GB" sz="1600">
                <a:latin typeface="Lato"/>
                <a:ea typeface="Lato"/>
                <a:cs typeface="Lato"/>
                <a:sym typeface="Lato"/>
              </a:rPr>
              <a:t> and didn’t do very well in school. However, it can be really stressful as business has really slowed down lately. I’ve had to take out a </a:t>
            </a:r>
            <a:r>
              <a:rPr b="1" lang="en-GB" sz="1600">
                <a:solidFill>
                  <a:schemeClr val="accent2"/>
                </a:solidFill>
                <a:latin typeface="Lato"/>
                <a:ea typeface="Lato"/>
                <a:cs typeface="Lato"/>
                <a:sym typeface="Lato"/>
              </a:rPr>
              <a:t>personal loan </a:t>
            </a:r>
            <a:r>
              <a:rPr lang="en-GB" sz="1600">
                <a:latin typeface="Lato"/>
                <a:ea typeface="Lato"/>
                <a:cs typeface="Lato"/>
                <a:sym typeface="Lato"/>
              </a:rPr>
              <a:t>to cover my household costs but I’m sure things will pick up in the summer.</a:t>
            </a:r>
            <a:endParaRPr sz="1600"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00">
              <a:latin typeface="Lato"/>
              <a:ea typeface="Lato"/>
              <a:cs typeface="Lato"/>
              <a:sym typeface="Lato"/>
            </a:endParaRPr>
          </a:p>
        </p:txBody>
      </p:sp>
      <p:pic>
        <p:nvPicPr>
          <p:cNvPr id="206" name="Google Shape;206;p3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087200" y="1959050"/>
            <a:ext cx="2143125" cy="2143125"/>
          </a:xfrm>
          <a:prstGeom prst="rect">
            <a:avLst/>
          </a:prstGeom>
          <a:noFill/>
          <a:ln cap="flat" cmpd="sng" w="38100">
            <a:solidFill>
              <a:schemeClr val="accent2"/>
            </a:solidFill>
            <a:prstDash val="solid"/>
            <a:round/>
            <a:headEnd len="sm" w="sm" type="none"/>
            <a:tailEnd len="sm" w="sm" type="none"/>
          </a:ln>
        </p:spPr>
      </p:pic>
      <p:sp>
        <p:nvSpPr>
          <p:cNvPr id="207" name="Google Shape;207;p34"/>
          <p:cNvSpPr txBox="1"/>
          <p:nvPr/>
        </p:nvSpPr>
        <p:spPr>
          <a:xfrm>
            <a:off x="8745600" y="338075"/>
            <a:ext cx="398400" cy="205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>
                <a:latin typeface="Lato"/>
                <a:ea typeface="Lato"/>
                <a:cs typeface="Lato"/>
                <a:sym typeface="Lato"/>
              </a:rPr>
              <a:t>12</a:t>
            </a:r>
            <a:endParaRPr b="1">
              <a:latin typeface="Lato"/>
              <a:ea typeface="Lato"/>
              <a:cs typeface="Lato"/>
              <a:sym typeface="Lato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Google Shape;212;p35"/>
          <p:cNvSpPr txBox="1"/>
          <p:nvPr>
            <p:ph idx="12" type="sldNum"/>
          </p:nvPr>
        </p:nvSpPr>
        <p:spPr>
          <a:xfrm>
            <a:off x="8595309" y="303951"/>
            <a:ext cx="5487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lang="en-GB">
                <a:latin typeface="Lato"/>
                <a:ea typeface="Lato"/>
                <a:cs typeface="Lato"/>
                <a:sym typeface="Lato"/>
              </a:rPr>
              <a:t>13</a:t>
            </a:r>
            <a:endParaRPr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t/>
            </a:r>
            <a:endParaRPr/>
          </a:p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t/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213" name="Google Shape;213;p35"/>
          <p:cNvSpPr txBox="1"/>
          <p:nvPr/>
        </p:nvSpPr>
        <p:spPr>
          <a:xfrm>
            <a:off x="177400" y="1168275"/>
            <a:ext cx="8775000" cy="22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2200">
                <a:latin typeface="Lato"/>
                <a:ea typeface="Lato"/>
                <a:cs typeface="Lato"/>
                <a:sym typeface="Lato"/>
              </a:rPr>
              <a:t>“All young people should learn about the risks and opportunities of money at </a:t>
            </a:r>
            <a:r>
              <a:rPr b="1" lang="en-GB" sz="2200" u="sng">
                <a:latin typeface="Lato"/>
                <a:ea typeface="Lato"/>
                <a:cs typeface="Lato"/>
                <a:sym typeface="Lato"/>
              </a:rPr>
              <a:t>school.</a:t>
            </a:r>
            <a:r>
              <a:rPr b="1" lang="en-GB" sz="2200">
                <a:latin typeface="Lato"/>
                <a:ea typeface="Lato"/>
                <a:cs typeface="Lato"/>
                <a:sym typeface="Lato"/>
              </a:rPr>
              <a:t>”</a:t>
            </a:r>
            <a:endParaRPr b="1" sz="2200"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200"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200"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200"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2200">
                <a:latin typeface="Lato"/>
                <a:ea typeface="Lato"/>
                <a:cs typeface="Lato"/>
                <a:sym typeface="Lato"/>
              </a:rPr>
              <a:t> </a:t>
            </a:r>
            <a:endParaRPr b="1" sz="2200">
              <a:latin typeface="Lato"/>
              <a:ea typeface="Lato"/>
              <a:cs typeface="Lato"/>
              <a:sym typeface="Lato"/>
            </a:endParaRPr>
          </a:p>
        </p:txBody>
      </p:sp>
      <p:pic>
        <p:nvPicPr>
          <p:cNvPr id="214" name="Google Shape;214;p3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785500" y="2271825"/>
            <a:ext cx="2080775" cy="2080775"/>
          </a:xfrm>
          <a:prstGeom prst="rect">
            <a:avLst/>
          </a:prstGeom>
          <a:noFill/>
          <a:ln>
            <a:noFill/>
          </a:ln>
        </p:spPr>
      </p:pic>
      <p:sp>
        <p:nvSpPr>
          <p:cNvPr id="215" name="Google Shape;215;p35"/>
          <p:cNvSpPr txBox="1"/>
          <p:nvPr>
            <p:ph type="ctrTitle"/>
          </p:nvPr>
        </p:nvSpPr>
        <p:spPr>
          <a:xfrm>
            <a:off x="259775" y="242750"/>
            <a:ext cx="5702100" cy="516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90"/>
              <a:buFont typeface="Arial"/>
              <a:buNone/>
            </a:pPr>
            <a:r>
              <a:t/>
            </a:r>
            <a:endParaRPr i="0" sz="2600" u="none" cap="none" strike="noStrike">
              <a:solidFill>
                <a:schemeClr val="accent2"/>
              </a:solidFill>
              <a:latin typeface="Lato Black"/>
              <a:ea typeface="Lato Black"/>
              <a:cs typeface="Lato Black"/>
              <a:sym typeface="Lato Black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90"/>
              <a:buFont typeface="Arial"/>
              <a:buNone/>
            </a:pPr>
            <a:r>
              <a:rPr b="1" lang="en-GB" sz="2900">
                <a:solidFill>
                  <a:schemeClr val="accent2"/>
                </a:solidFill>
                <a:latin typeface="Lato"/>
                <a:ea typeface="Lato"/>
                <a:cs typeface="Lato"/>
                <a:sym typeface="Lato"/>
              </a:rPr>
              <a:t>Debate</a:t>
            </a:r>
            <a:endParaRPr b="1" i="0" sz="2900" u="none" cap="none" strike="noStrike">
              <a:solidFill>
                <a:schemeClr val="accent2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90"/>
              <a:buFont typeface="Arial"/>
              <a:buNone/>
            </a:pPr>
            <a:r>
              <a:t/>
            </a:r>
            <a:endParaRPr b="1" i="0" sz="2900" u="none" cap="none" strike="noStrike">
              <a:solidFill>
                <a:schemeClr val="accent2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216" name="Google Shape;216;p35"/>
          <p:cNvSpPr txBox="1"/>
          <p:nvPr/>
        </p:nvSpPr>
        <p:spPr>
          <a:xfrm>
            <a:off x="512000" y="2271813"/>
            <a:ext cx="4843800" cy="2647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SzPts val="1600"/>
              <a:buFont typeface="Lato"/>
              <a:buChar char="●"/>
            </a:pPr>
            <a:r>
              <a:rPr lang="en-GB" sz="1600">
                <a:latin typeface="Lato"/>
                <a:ea typeface="Lato"/>
                <a:cs typeface="Lato"/>
                <a:sym typeface="Lato"/>
              </a:rPr>
              <a:t>Can or should parents and carers be responsible for ensuring that young people are educated on these topics?</a:t>
            </a:r>
            <a:endParaRPr sz="1600"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00">
              <a:latin typeface="Lato"/>
              <a:ea typeface="Lato"/>
              <a:cs typeface="Lato"/>
              <a:sym typeface="Lato"/>
            </a:endParaRPr>
          </a:p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SzPts val="1600"/>
              <a:buFont typeface="Lato"/>
              <a:buChar char="●"/>
            </a:pPr>
            <a:r>
              <a:rPr lang="en-GB" sz="1600">
                <a:latin typeface="Lato"/>
                <a:ea typeface="Lato"/>
                <a:cs typeface="Lato"/>
                <a:sym typeface="Lato"/>
              </a:rPr>
              <a:t>How do young people teach </a:t>
            </a:r>
            <a:r>
              <a:rPr lang="en-GB" sz="1600">
                <a:latin typeface="Lato"/>
                <a:ea typeface="Lato"/>
                <a:cs typeface="Lato"/>
                <a:sym typeface="Lato"/>
              </a:rPr>
              <a:t>themselves?</a:t>
            </a:r>
            <a:endParaRPr sz="1600">
              <a:latin typeface="Lato"/>
              <a:ea typeface="Lato"/>
              <a:cs typeface="Lato"/>
              <a:sym typeface="Lato"/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00">
              <a:latin typeface="Lato"/>
              <a:ea typeface="Lato"/>
              <a:cs typeface="Lato"/>
              <a:sym typeface="Lato"/>
            </a:endParaRPr>
          </a:p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SzPts val="1600"/>
              <a:buFont typeface="Lato"/>
              <a:buChar char="●"/>
            </a:pPr>
            <a:r>
              <a:rPr lang="en-GB" sz="1600">
                <a:latin typeface="Lato"/>
                <a:ea typeface="Lato"/>
                <a:cs typeface="Lato"/>
                <a:sym typeface="Lato"/>
              </a:rPr>
              <a:t>Why are schools considered an ideal place to teach young people about these topics?</a:t>
            </a:r>
            <a:endParaRPr sz="1600">
              <a:latin typeface="Lato"/>
              <a:ea typeface="Lato"/>
              <a:cs typeface="Lato"/>
              <a:sym typeface="Lato"/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00">
              <a:latin typeface="Lato"/>
              <a:ea typeface="Lato"/>
              <a:cs typeface="Lato"/>
              <a:sym typeface="Lato"/>
            </a:endParaRPr>
          </a:p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SzPts val="1600"/>
              <a:buFont typeface="Lato"/>
              <a:buChar char="●"/>
            </a:pPr>
            <a:r>
              <a:rPr lang="en-GB" sz="1600">
                <a:latin typeface="Lato"/>
                <a:ea typeface="Lato"/>
                <a:cs typeface="Lato"/>
                <a:sym typeface="Lato"/>
              </a:rPr>
              <a:t>What limitations or challenges do schools face?</a:t>
            </a:r>
            <a:endParaRPr sz="1600">
              <a:latin typeface="Lato"/>
              <a:ea typeface="Lato"/>
              <a:cs typeface="Lato"/>
              <a:sym typeface="Lato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0" name="Shape 2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" name="Google Shape;221;p36"/>
          <p:cNvSpPr txBox="1"/>
          <p:nvPr/>
        </p:nvSpPr>
        <p:spPr>
          <a:xfrm>
            <a:off x="138125" y="253750"/>
            <a:ext cx="8092200" cy="516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600">
              <a:solidFill>
                <a:srgbClr val="FF8022"/>
              </a:solidFill>
              <a:latin typeface="Lato Black"/>
              <a:ea typeface="Lato Black"/>
              <a:cs typeface="Lato Black"/>
              <a:sym typeface="Lato Black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2900">
                <a:solidFill>
                  <a:srgbClr val="FF8022"/>
                </a:solidFill>
                <a:latin typeface="Lato"/>
                <a:ea typeface="Lato"/>
                <a:cs typeface="Lato"/>
                <a:sym typeface="Lato"/>
              </a:rPr>
              <a:t>Financial literacy education </a:t>
            </a:r>
            <a:endParaRPr b="1" sz="2900">
              <a:solidFill>
                <a:srgbClr val="FF8022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900">
              <a:solidFill>
                <a:srgbClr val="FF8022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222" name="Google Shape;222;p36"/>
          <p:cNvSpPr txBox="1"/>
          <p:nvPr/>
        </p:nvSpPr>
        <p:spPr>
          <a:xfrm>
            <a:off x="246875" y="1339925"/>
            <a:ext cx="5715300" cy="3140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>
                <a:latin typeface="Lato"/>
                <a:ea typeface="Lato"/>
                <a:cs typeface="Lato"/>
                <a:sym typeface="Lato"/>
              </a:rPr>
              <a:t>You have the power to make a difference.</a:t>
            </a:r>
            <a:endParaRPr sz="1600"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00"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>
                <a:latin typeface="Lato"/>
                <a:ea typeface="Lato"/>
                <a:cs typeface="Lato"/>
                <a:sym typeface="Lato"/>
              </a:rPr>
              <a:t>There are many students who are missing out on financial literacy education.</a:t>
            </a:r>
            <a:endParaRPr sz="1600"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>
                <a:latin typeface="Lato"/>
                <a:ea typeface="Lato"/>
                <a:cs typeface="Lato"/>
                <a:sym typeface="Lato"/>
              </a:rPr>
              <a:t>It would be life-changing for many young people and their families if they were to be guaranteed financial </a:t>
            </a:r>
            <a:r>
              <a:rPr lang="en-GB" sz="1600">
                <a:latin typeface="Lato"/>
                <a:ea typeface="Lato"/>
                <a:cs typeface="Lato"/>
                <a:sym typeface="Lato"/>
              </a:rPr>
              <a:t>literacy</a:t>
            </a:r>
            <a:r>
              <a:rPr lang="en-GB" sz="1600">
                <a:latin typeface="Lato"/>
                <a:ea typeface="Lato"/>
                <a:cs typeface="Lato"/>
                <a:sym typeface="Lato"/>
              </a:rPr>
              <a:t> education.</a:t>
            </a:r>
            <a:endParaRPr sz="1600"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00"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>
                <a:latin typeface="Lato"/>
                <a:ea typeface="Lato"/>
                <a:cs typeface="Lato"/>
                <a:sym typeface="Lato"/>
              </a:rPr>
              <a:t>You can help this </a:t>
            </a:r>
            <a:r>
              <a:rPr lang="en-GB" sz="1600">
                <a:latin typeface="Lato"/>
                <a:ea typeface="Lato"/>
                <a:cs typeface="Lato"/>
                <a:sym typeface="Lato"/>
              </a:rPr>
              <a:t>happen</a:t>
            </a:r>
            <a:r>
              <a:rPr lang="en-GB" sz="1600">
                <a:latin typeface="Lato"/>
                <a:ea typeface="Lato"/>
                <a:cs typeface="Lato"/>
                <a:sym typeface="Lato"/>
              </a:rPr>
              <a:t> be writing a letter to your local MP sharing what you have learnt over the last six weeks and </a:t>
            </a:r>
            <a:r>
              <a:rPr lang="en-GB" sz="1600">
                <a:latin typeface="Lato"/>
                <a:ea typeface="Lato"/>
                <a:cs typeface="Lato"/>
                <a:sym typeface="Lato"/>
              </a:rPr>
              <a:t>presenting</a:t>
            </a:r>
            <a:r>
              <a:rPr lang="en-GB" sz="1600">
                <a:latin typeface="Lato"/>
                <a:ea typeface="Lato"/>
                <a:cs typeface="Lato"/>
                <a:sym typeface="Lato"/>
              </a:rPr>
              <a:t> reasons why more schools should include financial literacy in their curriculum.</a:t>
            </a:r>
            <a:endParaRPr sz="1600">
              <a:latin typeface="Lato"/>
              <a:ea typeface="Lato"/>
              <a:cs typeface="Lato"/>
              <a:sym typeface="Lato"/>
            </a:endParaRPr>
          </a:p>
        </p:txBody>
      </p:sp>
      <p:pic>
        <p:nvPicPr>
          <p:cNvPr id="223" name="Google Shape;223;p36"/>
          <p:cNvPicPr preferRelativeResize="0"/>
          <p:nvPr/>
        </p:nvPicPr>
        <p:blipFill rotWithShape="1">
          <a:blip r:embed="rId3">
            <a:alphaModFix/>
          </a:blip>
          <a:srcRect b="4480" l="5475" r="6782" t="4453"/>
          <a:stretch/>
        </p:blipFill>
        <p:spPr>
          <a:xfrm>
            <a:off x="6342625" y="1732950"/>
            <a:ext cx="2316200" cy="2210950"/>
          </a:xfrm>
          <a:prstGeom prst="rect">
            <a:avLst/>
          </a:prstGeom>
          <a:noFill/>
          <a:ln>
            <a:noFill/>
          </a:ln>
        </p:spPr>
      </p:pic>
      <p:sp>
        <p:nvSpPr>
          <p:cNvPr id="224" name="Google Shape;224;p36"/>
          <p:cNvSpPr txBox="1"/>
          <p:nvPr/>
        </p:nvSpPr>
        <p:spPr>
          <a:xfrm>
            <a:off x="8705400" y="326000"/>
            <a:ext cx="438600" cy="265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>
                <a:latin typeface="Lato"/>
                <a:ea typeface="Lato"/>
                <a:cs typeface="Lato"/>
                <a:sym typeface="Lato"/>
              </a:rPr>
              <a:t>14</a:t>
            </a:r>
            <a:endParaRPr b="1">
              <a:latin typeface="Lato"/>
              <a:ea typeface="Lato"/>
              <a:cs typeface="Lato"/>
              <a:sym typeface="Lato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8" name="Shape 2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Google Shape;229;p37"/>
          <p:cNvSpPr/>
          <p:nvPr/>
        </p:nvSpPr>
        <p:spPr>
          <a:xfrm>
            <a:off x="6177819" y="1184061"/>
            <a:ext cx="2846400" cy="1995600"/>
          </a:xfrm>
          <a:prstGeom prst="rect">
            <a:avLst/>
          </a:prstGeom>
          <a:noFill/>
          <a:ln cap="flat" cmpd="sng" w="28575">
            <a:solidFill>
              <a:schemeClr val="accen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0" name="Google Shape;230;p37"/>
          <p:cNvSpPr txBox="1"/>
          <p:nvPr/>
        </p:nvSpPr>
        <p:spPr>
          <a:xfrm>
            <a:off x="110800" y="391125"/>
            <a:ext cx="84897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lang="en-GB" sz="18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Services available for people who have concerns about their personal </a:t>
            </a:r>
            <a:r>
              <a:rPr b="1" lang="en-GB" sz="18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finances</a:t>
            </a:r>
            <a:endParaRPr b="0" i="0" sz="1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231" name="Google Shape;231;p37"/>
          <p:cNvGrpSpPr/>
          <p:nvPr/>
        </p:nvGrpSpPr>
        <p:grpSpPr>
          <a:xfrm>
            <a:off x="151999" y="1183981"/>
            <a:ext cx="2846301" cy="2013581"/>
            <a:chOff x="463400" y="1321175"/>
            <a:chExt cx="2914500" cy="2113109"/>
          </a:xfrm>
        </p:grpSpPr>
        <p:sp>
          <p:nvSpPr>
            <p:cNvPr id="232" name="Google Shape;232;p37"/>
            <p:cNvSpPr/>
            <p:nvPr/>
          </p:nvSpPr>
          <p:spPr>
            <a:xfrm>
              <a:off x="463400" y="1321175"/>
              <a:ext cx="2914500" cy="2094300"/>
            </a:xfrm>
            <a:prstGeom prst="rect">
              <a:avLst/>
            </a:prstGeom>
            <a:noFill/>
            <a:ln cap="flat" cmpd="sng" w="28575">
              <a:solidFill>
                <a:schemeClr val="accen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3" name="Google Shape;233;p37"/>
            <p:cNvSpPr txBox="1"/>
            <p:nvPr/>
          </p:nvSpPr>
          <p:spPr>
            <a:xfrm>
              <a:off x="1345676" y="1339984"/>
              <a:ext cx="2032200" cy="2094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marR="0" rtl="0" algn="l">
                <a:lnSpc>
                  <a:spcPct val="115000"/>
                </a:lnSpc>
                <a:spcBef>
                  <a:spcPts val="1200"/>
                </a:spcBef>
                <a:spcAft>
                  <a:spcPts val="1200"/>
                </a:spcAft>
                <a:buClr>
                  <a:srgbClr val="000000"/>
                </a:buClr>
                <a:buSzPts val="1300"/>
                <a:buFont typeface="Arial"/>
                <a:buNone/>
              </a:pPr>
              <a:r>
                <a:rPr b="0" i="0" lang="en-GB" sz="1300" u="sng" cap="none" strike="noStrike">
                  <a:solidFill>
                    <a:schemeClr val="lt1"/>
                  </a:solidFill>
                  <a:latin typeface="Lato"/>
                  <a:ea typeface="Lato"/>
                  <a:cs typeface="Lato"/>
                  <a:sym typeface="Lato"/>
                  <a:hlinkClick r:id="rId3">
                    <a:extLst>
                      <a:ext uri="{A12FA001-AC4F-418D-AE19-62706E023703}">
                        <ahyp:hlinkClr val="tx"/>
                      </a:ext>
                    </a:extLst>
                  </a:hlinkClick>
                </a:rPr>
                <a:t>Citizens Advice – Debt and Money</a:t>
              </a:r>
              <a:r>
                <a:rPr b="0" i="0" lang="en-GB" sz="1300" u="none" cap="none" strike="noStrike">
                  <a:solidFill>
                    <a:schemeClr val="lt1"/>
                  </a:solidFill>
                  <a:latin typeface="Lato"/>
                  <a:ea typeface="Lato"/>
                  <a:cs typeface="Lato"/>
                  <a:sym typeface="Lato"/>
                </a:rPr>
                <a:t> – </a:t>
              </a:r>
              <a:r>
                <a:rPr lang="en-GB" sz="1300">
                  <a:solidFill>
                    <a:schemeClr val="lt1"/>
                  </a:solidFill>
                  <a:latin typeface="Lato"/>
                  <a:ea typeface="Lato"/>
                  <a:cs typeface="Lato"/>
                  <a:sym typeface="Lato"/>
                </a:rPr>
                <a:t>T</a:t>
              </a:r>
              <a:r>
                <a:rPr b="0" i="0" lang="en-GB" sz="1300" u="none" cap="none" strike="noStrike">
                  <a:solidFill>
                    <a:schemeClr val="lt1"/>
                  </a:solidFill>
                  <a:latin typeface="Lato"/>
                  <a:ea typeface="Lato"/>
                  <a:cs typeface="Lato"/>
                  <a:sym typeface="Lato"/>
                </a:rPr>
                <a:t>his resource contains links to advice on a number of topics, including financial difficulties, cost of living and communicati</a:t>
              </a:r>
              <a:r>
                <a:rPr lang="en-GB" sz="1300">
                  <a:solidFill>
                    <a:schemeClr val="lt1"/>
                  </a:solidFill>
                  <a:latin typeface="Lato"/>
                  <a:ea typeface="Lato"/>
                  <a:cs typeface="Lato"/>
                  <a:sym typeface="Lato"/>
                </a:rPr>
                <a:t>ng</a:t>
              </a:r>
              <a:r>
                <a:rPr b="0" i="0" lang="en-GB" sz="1300" u="none" cap="none" strike="noStrike">
                  <a:solidFill>
                    <a:schemeClr val="lt1"/>
                  </a:solidFill>
                  <a:latin typeface="Lato"/>
                  <a:ea typeface="Lato"/>
                  <a:cs typeface="Lato"/>
                  <a:sym typeface="Lato"/>
                </a:rPr>
                <a:t> with creditors.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id="234" name="Google Shape;234;p37"/>
            <p:cNvPicPr preferRelativeResize="0"/>
            <p:nvPr/>
          </p:nvPicPr>
          <p:blipFill rotWithShape="1">
            <a:blip r:embed="rId4">
              <a:alphaModFix/>
            </a:blip>
            <a:srcRect b="0" l="0" r="0" t="0"/>
            <a:stretch/>
          </p:blipFill>
          <p:spPr>
            <a:xfrm>
              <a:off x="532125" y="1419947"/>
              <a:ext cx="813554" cy="928675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235" name="Google Shape;235;p37"/>
          <p:cNvSpPr txBox="1"/>
          <p:nvPr/>
        </p:nvSpPr>
        <p:spPr>
          <a:xfrm>
            <a:off x="152000" y="3312950"/>
            <a:ext cx="8872200" cy="738900"/>
          </a:xfrm>
          <a:prstGeom prst="rect">
            <a:avLst/>
          </a:prstGeom>
          <a:noFill/>
          <a:ln cap="flat" cmpd="sng" w="19050">
            <a:solidFill>
              <a:schemeClr val="accen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1800">
                <a:solidFill>
                  <a:schemeClr val="accent2"/>
                </a:solidFill>
                <a:latin typeface="Lato"/>
                <a:ea typeface="Lato"/>
                <a:cs typeface="Lato"/>
                <a:sym typeface="Lato"/>
              </a:rPr>
              <a:t>At school, you can speak with an adult you trust. </a:t>
            </a:r>
            <a:endParaRPr b="1" sz="1800">
              <a:solidFill>
                <a:schemeClr val="accent2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1800">
                <a:solidFill>
                  <a:schemeClr val="accent2"/>
                </a:solidFill>
                <a:latin typeface="Lato"/>
                <a:ea typeface="Lato"/>
                <a:cs typeface="Lato"/>
                <a:sym typeface="Lato"/>
              </a:rPr>
              <a:t>This could be your form tutor, head of year or the school’s safeguarding officer.</a:t>
            </a:r>
            <a:endParaRPr b="1" sz="1800">
              <a:solidFill>
                <a:schemeClr val="accent2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236" name="Google Shape;236;p37"/>
          <p:cNvSpPr txBox="1"/>
          <p:nvPr>
            <p:ph idx="2" type="sldNum"/>
          </p:nvPr>
        </p:nvSpPr>
        <p:spPr>
          <a:xfrm>
            <a:off x="8595309" y="303951"/>
            <a:ext cx="5487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sp>
        <p:nvSpPr>
          <p:cNvPr id="237" name="Google Shape;237;p37"/>
          <p:cNvSpPr txBox="1"/>
          <p:nvPr/>
        </p:nvSpPr>
        <p:spPr>
          <a:xfrm>
            <a:off x="0" y="0"/>
            <a:ext cx="30000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238" name="Google Shape;238;p37"/>
          <p:cNvGrpSpPr/>
          <p:nvPr/>
        </p:nvGrpSpPr>
        <p:grpSpPr>
          <a:xfrm>
            <a:off x="3164819" y="1184021"/>
            <a:ext cx="2846301" cy="1995658"/>
            <a:chOff x="3237025" y="1184050"/>
            <a:chExt cx="2914500" cy="2094300"/>
          </a:xfrm>
        </p:grpSpPr>
        <p:sp>
          <p:nvSpPr>
            <p:cNvPr id="239" name="Google Shape;239;p37"/>
            <p:cNvSpPr/>
            <p:nvPr/>
          </p:nvSpPr>
          <p:spPr>
            <a:xfrm>
              <a:off x="3237025" y="1184050"/>
              <a:ext cx="2914500" cy="2094300"/>
            </a:xfrm>
            <a:prstGeom prst="rect">
              <a:avLst/>
            </a:prstGeom>
            <a:noFill/>
            <a:ln cap="flat" cmpd="sng" w="28575">
              <a:solidFill>
                <a:schemeClr val="accen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pic>
          <p:nvPicPr>
            <p:cNvPr id="240" name="Google Shape;240;p37"/>
            <p:cNvPicPr preferRelativeResize="0"/>
            <p:nvPr/>
          </p:nvPicPr>
          <p:blipFill>
            <a:blip r:embed="rId5">
              <a:alphaModFix/>
            </a:blip>
            <a:stretch>
              <a:fillRect/>
            </a:stretch>
          </p:blipFill>
          <p:spPr>
            <a:xfrm>
              <a:off x="3344950" y="1434825"/>
              <a:ext cx="666111" cy="40020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241" name="Google Shape;241;p37"/>
            <p:cNvSpPr txBox="1"/>
            <p:nvPr/>
          </p:nvSpPr>
          <p:spPr>
            <a:xfrm>
              <a:off x="4068426" y="1358613"/>
              <a:ext cx="2032200" cy="1852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marR="0" rtl="0" algn="l">
                <a:lnSpc>
                  <a:spcPct val="115000"/>
                </a:lnSpc>
                <a:spcBef>
                  <a:spcPts val="1200"/>
                </a:spcBef>
                <a:spcAft>
                  <a:spcPts val="1200"/>
                </a:spcAft>
                <a:buClr>
                  <a:srgbClr val="000000"/>
                </a:buClr>
                <a:buSzPts val="1300"/>
                <a:buFont typeface="Arial"/>
                <a:buNone/>
              </a:pPr>
              <a:r>
                <a:rPr lang="en-GB" sz="1300" u="sng">
                  <a:solidFill>
                    <a:schemeClr val="lt1"/>
                  </a:solidFill>
                  <a:latin typeface="Lato"/>
                  <a:ea typeface="Lato"/>
                  <a:cs typeface="Lato"/>
                  <a:sym typeface="Lato"/>
                  <a:hlinkClick r:id="rId6">
                    <a:extLst>
                      <a:ext uri="{A12FA001-AC4F-418D-AE19-62706E023703}">
                        <ahyp:hlinkClr val="tx"/>
                      </a:ext>
                    </a:extLst>
                  </a:hlinkClick>
                </a:rPr>
                <a:t>National Debtline </a:t>
              </a:r>
              <a:r>
                <a:rPr b="0" i="0" lang="en-GB" sz="1300" u="sng" cap="none" strike="noStrike">
                  <a:solidFill>
                    <a:schemeClr val="lt1"/>
                  </a:solidFill>
                  <a:latin typeface="Lato"/>
                  <a:ea typeface="Lato"/>
                  <a:cs typeface="Lato"/>
                  <a:sym typeface="Lato"/>
                  <a:hlinkClick r:id="rId7">
                    <a:extLst>
                      <a:ext uri="{A12FA001-AC4F-418D-AE19-62706E023703}">
                        <ahyp:hlinkClr val="tx"/>
                      </a:ext>
                    </a:extLst>
                  </a:hlinkClick>
                </a:rPr>
                <a:t> – Debt and Money</a:t>
              </a:r>
              <a:r>
                <a:rPr b="0" i="0" lang="en-GB" sz="1300" u="none" cap="none" strike="noStrike">
                  <a:solidFill>
                    <a:schemeClr val="lt1"/>
                  </a:solidFill>
                  <a:latin typeface="Lato"/>
                  <a:ea typeface="Lato"/>
                  <a:cs typeface="Lato"/>
                  <a:sym typeface="Lato"/>
                </a:rPr>
                <a:t> – </a:t>
              </a:r>
              <a:r>
                <a:rPr lang="en-GB" sz="1300">
                  <a:solidFill>
                    <a:schemeClr val="lt1"/>
                  </a:solidFill>
                  <a:latin typeface="Lato"/>
                  <a:ea typeface="Lato"/>
                  <a:cs typeface="Lato"/>
                  <a:sym typeface="Lato"/>
                </a:rPr>
                <a:t>a debt advice charity run by the </a:t>
              </a:r>
              <a:r>
                <a:rPr lang="en-GB" sz="1300" u="sng">
                  <a:solidFill>
                    <a:schemeClr val="lt1"/>
                  </a:solidFill>
                  <a:latin typeface="Lato"/>
                  <a:ea typeface="Lato"/>
                  <a:cs typeface="Lato"/>
                  <a:sym typeface="Lato"/>
                  <a:hlinkClick r:id="rId8">
                    <a:extLst>
                      <a:ext uri="{A12FA001-AC4F-418D-AE19-62706E023703}">
                        <ahyp:hlinkClr val="tx"/>
                      </a:ext>
                    </a:extLst>
                  </a:hlinkClick>
                </a:rPr>
                <a:t>Money Advice Trust</a:t>
              </a:r>
              <a:r>
                <a:rPr lang="en-GB" sz="1300">
                  <a:solidFill>
                    <a:schemeClr val="lt1"/>
                  </a:solidFill>
                  <a:latin typeface="Lato"/>
                  <a:ea typeface="Lato"/>
                  <a:cs typeface="Lato"/>
                  <a:sym typeface="Lato"/>
                </a:rPr>
                <a:t>, offering a  free and confidential debt advice service.</a:t>
              </a:r>
              <a:endParaRPr i="0" sz="13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endParaRPr>
            </a:p>
          </p:txBody>
        </p:sp>
      </p:grpSp>
      <p:pic>
        <p:nvPicPr>
          <p:cNvPr id="242" name="Google Shape;242;p37"/>
          <p:cNvPicPr preferRelativeResize="0"/>
          <p:nvPr/>
        </p:nvPicPr>
        <p:blipFill>
          <a:blip r:embed="rId9">
            <a:alphaModFix/>
          </a:blip>
          <a:stretch>
            <a:fillRect/>
          </a:stretch>
        </p:blipFill>
        <p:spPr>
          <a:xfrm>
            <a:off x="6341200" y="1426525"/>
            <a:ext cx="876125" cy="680625"/>
          </a:xfrm>
          <a:prstGeom prst="rect">
            <a:avLst/>
          </a:prstGeom>
          <a:noFill/>
          <a:ln>
            <a:noFill/>
          </a:ln>
        </p:spPr>
      </p:pic>
      <p:sp>
        <p:nvSpPr>
          <p:cNvPr id="243" name="Google Shape;243;p37"/>
          <p:cNvSpPr txBox="1"/>
          <p:nvPr/>
        </p:nvSpPr>
        <p:spPr>
          <a:xfrm>
            <a:off x="7264128" y="1459325"/>
            <a:ext cx="1760100" cy="615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190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b="1" lang="en-GB" sz="13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Childline </a:t>
            </a:r>
            <a:r>
              <a:rPr b="1" i="0" lang="en-GB" sz="13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Helpline</a:t>
            </a:r>
            <a:br>
              <a:rPr b="0" i="0" lang="en-GB" sz="13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</a:br>
            <a:r>
              <a:rPr b="0" i="0" lang="en-GB" sz="13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080</a:t>
            </a:r>
            <a:r>
              <a:rPr lang="en-GB" sz="13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0 1111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24"/>
          <p:cNvSpPr txBox="1"/>
          <p:nvPr>
            <p:ph idx="12" type="sldNum"/>
          </p:nvPr>
        </p:nvSpPr>
        <p:spPr>
          <a:xfrm>
            <a:off x="8519109" y="30395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fld id="{00000000-1234-1234-1234-123412341234}" type="slidenum">
              <a:rPr lang="en-GB">
                <a:latin typeface="Lato"/>
                <a:ea typeface="Lato"/>
                <a:cs typeface="Lato"/>
                <a:sym typeface="Lato"/>
              </a:rPr>
              <a:t>‹#›</a:t>
            </a:fld>
            <a:endParaRPr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t/>
            </a:r>
            <a:endParaRPr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t/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107" name="Google Shape;107;p24"/>
          <p:cNvSpPr txBox="1"/>
          <p:nvPr>
            <p:ph type="ctrTitle"/>
          </p:nvPr>
        </p:nvSpPr>
        <p:spPr>
          <a:xfrm>
            <a:off x="379375" y="253750"/>
            <a:ext cx="7731600" cy="516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90"/>
              <a:buFont typeface="Arial"/>
              <a:buNone/>
            </a:pPr>
            <a:r>
              <a:t/>
            </a:r>
            <a:endParaRPr b="0" i="0" sz="2900" u="none" cap="none" strike="noStrike">
              <a:solidFill>
                <a:schemeClr val="accent2"/>
              </a:solidFill>
              <a:latin typeface="Lato Black"/>
              <a:ea typeface="Lato Black"/>
              <a:cs typeface="Lato Black"/>
              <a:sym typeface="Lato Black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90"/>
              <a:buFont typeface="Arial"/>
              <a:buNone/>
            </a:pPr>
            <a:r>
              <a:rPr b="1" i="0" lang="en-GB" sz="2900" u="none" cap="none" strike="noStrike">
                <a:solidFill>
                  <a:schemeClr val="accent2"/>
                </a:solidFill>
                <a:latin typeface="Lato"/>
                <a:ea typeface="Lato"/>
                <a:cs typeface="Lato"/>
                <a:sym typeface="Lato"/>
              </a:rPr>
              <a:t>Unit outline</a:t>
            </a:r>
            <a:endParaRPr b="1" i="0" sz="2900" u="none" cap="none" strike="noStrike">
              <a:solidFill>
                <a:schemeClr val="accent2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90"/>
              <a:buFont typeface="Arial"/>
              <a:buNone/>
            </a:pPr>
            <a:r>
              <a:t/>
            </a:r>
            <a:endParaRPr b="1" i="0" sz="2900" u="none" cap="none" strike="noStrike">
              <a:solidFill>
                <a:schemeClr val="accent2"/>
              </a:solidFill>
              <a:latin typeface="Lato"/>
              <a:ea typeface="Lato"/>
              <a:cs typeface="Lato"/>
              <a:sym typeface="Lato"/>
            </a:endParaRPr>
          </a:p>
        </p:txBody>
      </p:sp>
      <p:graphicFrame>
        <p:nvGraphicFramePr>
          <p:cNvPr id="108" name="Google Shape;108;p24"/>
          <p:cNvGraphicFramePr/>
          <p:nvPr/>
        </p:nvGraphicFramePr>
        <p:xfrm>
          <a:off x="431175" y="173252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{D02A2AE6-5053-4696-83E3-E8D81EFC05D4}</a:tableStyleId>
              </a:tblPr>
              <a:tblGrid>
                <a:gridCol w="1351825"/>
                <a:gridCol w="1351825"/>
                <a:gridCol w="1296900"/>
                <a:gridCol w="1472650"/>
                <a:gridCol w="1285925"/>
                <a:gridCol w="1351825"/>
              </a:tblGrid>
              <a:tr h="52767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b="1" lang="en-GB" sz="14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Session 1</a:t>
                      </a:r>
                      <a:endParaRPr b="1" sz="14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 anchor="ctr">
                    <a:lnL cap="flat" cmpd="sng" w="2857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9CB9C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b="1" lang="en-GB" sz="14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Session 2</a:t>
                      </a:r>
                      <a:endParaRPr b="1" sz="14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 anchor="ctr">
                    <a:lnL cap="flat" cmpd="sng" w="2857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rgbClr val="0543B3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9CB9C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b="1" lang="en-GB" sz="1400" u="none" cap="none" strike="noStrike">
                          <a:solidFill>
                            <a:srgbClr val="262A33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Session 3</a:t>
                      </a:r>
                      <a:endParaRPr b="1" sz="1400" u="none" cap="none" strike="noStrike">
                        <a:solidFill>
                          <a:srgbClr val="262A33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 anchor="ctr">
                    <a:lnL cap="flat" cmpd="sng" w="28575">
                      <a:solidFill>
                        <a:srgbClr val="0543B3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rgbClr val="0543B3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rgbClr val="0543B3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rgbClr val="0543B3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9CB9C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b="1" lang="en-GB" sz="14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Session 4</a:t>
                      </a:r>
                      <a:endParaRPr b="1" sz="14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 anchor="ctr">
                    <a:lnL cap="flat" cmpd="sng" w="28575">
                      <a:solidFill>
                        <a:srgbClr val="0543B3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rgbClr val="0543B3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9CB9C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b="1" lang="en-GB" sz="1400" u="none" cap="none" strike="noStrike">
                          <a:solidFill>
                            <a:srgbClr val="262A33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Session 5</a:t>
                      </a:r>
                      <a:endParaRPr b="1" sz="1400" u="none" cap="none" strike="noStrike">
                        <a:solidFill>
                          <a:srgbClr val="262A33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 anchor="ctr">
                    <a:lnL cap="flat" cmpd="sng" w="28575">
                      <a:solidFill>
                        <a:srgbClr val="0543B3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rgbClr val="0543B3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rgbClr val="0543B3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rgbClr val="0543B3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9CB9C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b="1" lang="en-GB" sz="14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Session 6</a:t>
                      </a:r>
                      <a:endParaRPr b="1" sz="14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 anchor="ctr">
                    <a:lnL cap="flat" cmpd="sng" w="28575">
                      <a:solidFill>
                        <a:srgbClr val="0543B3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8022"/>
                    </a:solidFill>
                  </a:tcPr>
                </a:tc>
              </a:tr>
              <a:tr h="1463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GB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Managing Student Finance</a:t>
                      </a:r>
                      <a:endParaRPr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 anchor="ctr">
                    <a:lnL cap="flat" cmpd="sng" w="2857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GB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Borrowing and Debt</a:t>
                      </a:r>
                      <a:endParaRPr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 anchor="ctr">
                    <a:lnL cap="flat" cmpd="sng" w="2857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rgbClr val="0543B3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GB">
                          <a:solidFill>
                            <a:srgbClr val="262A33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Property - Renting and Buying</a:t>
                      </a:r>
                      <a:endParaRPr sz="1400" u="none" cap="none" strike="noStrike">
                        <a:solidFill>
                          <a:srgbClr val="262A33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 anchor="ctr">
                    <a:lnL cap="flat" cmpd="sng" w="28575">
                      <a:solidFill>
                        <a:srgbClr val="0543B3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rgbClr val="0543B3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rgbClr val="0543B3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rgbClr val="0543B3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GB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Cryptocurrency </a:t>
                      </a:r>
                      <a:r>
                        <a:rPr lang="en-GB" sz="14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Risk and Reward</a:t>
                      </a:r>
                      <a:endParaRPr sz="14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 anchor="ctr">
                    <a:lnL cap="flat" cmpd="sng" w="28575">
                      <a:solidFill>
                        <a:srgbClr val="0543B3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rgbClr val="0543B3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GB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Money and Well-being</a:t>
                      </a:r>
                      <a:endParaRPr sz="14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 anchor="ctr">
                    <a:lnL cap="flat" cmpd="sng" w="28575">
                      <a:solidFill>
                        <a:srgbClr val="0543B3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rgbClr val="0543B3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rgbClr val="0543B3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rgbClr val="0543B3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b="1" lang="en-GB">
                          <a:solidFill>
                            <a:schemeClr val="accent2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Decision- Making</a:t>
                      </a:r>
                      <a:endParaRPr b="1">
                        <a:solidFill>
                          <a:schemeClr val="accent2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b="1" lang="en-GB">
                          <a:solidFill>
                            <a:schemeClr val="accent2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Financial literacy in the curriculum</a:t>
                      </a:r>
                      <a:endParaRPr b="1">
                        <a:solidFill>
                          <a:schemeClr val="accent2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 anchor="ctr">
                    <a:lnL cap="flat" cmpd="sng" w="28575">
                      <a:solidFill>
                        <a:srgbClr val="0543B3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25"/>
          <p:cNvSpPr txBox="1"/>
          <p:nvPr/>
        </p:nvSpPr>
        <p:spPr>
          <a:xfrm>
            <a:off x="360375" y="270375"/>
            <a:ext cx="8031000" cy="781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rPr b="1" i="0" lang="en-GB" sz="2900" u="none" cap="none" strike="noStrike">
                <a:solidFill>
                  <a:srgbClr val="FF8022"/>
                </a:solidFill>
                <a:latin typeface="Lato"/>
                <a:ea typeface="Lato"/>
                <a:cs typeface="Lato"/>
                <a:sym typeface="Lato"/>
              </a:rPr>
              <a:t>Having a respectful learning environment</a:t>
            </a:r>
            <a:endParaRPr b="1" i="0" sz="2900" u="none" cap="none" strike="noStrike">
              <a:solidFill>
                <a:srgbClr val="FF8022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114" name="Google Shape;114;p25"/>
          <p:cNvSpPr txBox="1"/>
          <p:nvPr/>
        </p:nvSpPr>
        <p:spPr>
          <a:xfrm>
            <a:off x="324100" y="1254075"/>
            <a:ext cx="7638000" cy="1908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330200" lvl="0" marL="4572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Lato"/>
              <a:buChar char="●"/>
            </a:pPr>
            <a:r>
              <a:rPr b="1" i="0" lang="en-GB" sz="1600" u="none" cap="none" strike="noStrike">
                <a:solidFill>
                  <a:schemeClr val="accent2"/>
                </a:solidFill>
                <a:latin typeface="Lato"/>
                <a:ea typeface="Lato"/>
                <a:cs typeface="Lato"/>
                <a:sym typeface="Lato"/>
              </a:rPr>
              <a:t>We will listen to each other respectfully</a:t>
            </a:r>
            <a:endParaRPr b="1" i="0" sz="1600" u="none" cap="none" strike="noStrike">
              <a:solidFill>
                <a:schemeClr val="accent2"/>
              </a:solidFill>
              <a:latin typeface="Lato"/>
              <a:ea typeface="Lato"/>
              <a:cs typeface="Lato"/>
              <a:sym typeface="Lato"/>
            </a:endParaRPr>
          </a:p>
          <a:p>
            <a:pPr indent="-330200" lvl="0" marL="4572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Lato"/>
              <a:buChar char="●"/>
            </a:pPr>
            <a:r>
              <a:rPr b="1" i="0" lang="en-GB" sz="1600" u="none" cap="none" strike="noStrike">
                <a:solidFill>
                  <a:schemeClr val="accent2"/>
                </a:solidFill>
                <a:latin typeface="Lato"/>
                <a:ea typeface="Lato"/>
                <a:cs typeface="Lato"/>
                <a:sym typeface="Lato"/>
              </a:rPr>
              <a:t>We will avoid making judgements or assumptions about others</a:t>
            </a:r>
            <a:endParaRPr b="1" i="0" sz="1600" u="none" cap="none" strike="noStrike">
              <a:solidFill>
                <a:schemeClr val="accent2"/>
              </a:solidFill>
              <a:latin typeface="Lato"/>
              <a:ea typeface="Lato"/>
              <a:cs typeface="Lato"/>
              <a:sym typeface="Lato"/>
            </a:endParaRPr>
          </a:p>
          <a:p>
            <a:pPr indent="-330200" lvl="0" marL="4572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Lato"/>
              <a:buChar char="●"/>
            </a:pPr>
            <a:r>
              <a:rPr b="1" i="0" lang="en-GB" sz="1600" u="none" cap="none" strike="noStrike">
                <a:solidFill>
                  <a:schemeClr val="accent2"/>
                </a:solidFill>
                <a:latin typeface="Lato"/>
                <a:ea typeface="Lato"/>
                <a:cs typeface="Lato"/>
                <a:sym typeface="Lato"/>
              </a:rPr>
              <a:t>We will comment on what has been said, not the person who has said it</a:t>
            </a:r>
            <a:endParaRPr b="1" i="0" sz="1600" u="none" cap="none" strike="noStrike">
              <a:solidFill>
                <a:schemeClr val="accent2"/>
              </a:solidFill>
              <a:latin typeface="Lato"/>
              <a:ea typeface="Lato"/>
              <a:cs typeface="Lato"/>
              <a:sym typeface="Lato"/>
            </a:endParaRPr>
          </a:p>
          <a:p>
            <a:pPr indent="-330200" lvl="0" marL="4572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Lato"/>
              <a:buChar char="●"/>
            </a:pPr>
            <a:r>
              <a:rPr b="1" i="0" lang="en-GB" sz="1600" u="none" cap="none" strike="noStrike">
                <a:solidFill>
                  <a:schemeClr val="accent2"/>
                </a:solidFill>
                <a:latin typeface="Lato"/>
                <a:ea typeface="Lato"/>
                <a:cs typeface="Lato"/>
                <a:sym typeface="Lato"/>
              </a:rPr>
              <a:t>We won’t put anyone on the spot and we have the right to pass</a:t>
            </a:r>
            <a:endParaRPr b="1" i="0" sz="1600" u="none" cap="none" strike="noStrike">
              <a:solidFill>
                <a:schemeClr val="accent2"/>
              </a:solidFill>
              <a:latin typeface="Lato"/>
              <a:ea typeface="Lato"/>
              <a:cs typeface="Lato"/>
              <a:sym typeface="Lato"/>
            </a:endParaRPr>
          </a:p>
          <a:p>
            <a:pPr indent="-330200" lvl="0" marL="4572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Lato"/>
              <a:buChar char="●"/>
            </a:pPr>
            <a:r>
              <a:rPr b="1" i="0" lang="en-GB" sz="1600" u="none" cap="none" strike="noStrike">
                <a:solidFill>
                  <a:schemeClr val="accent2"/>
                </a:solidFill>
                <a:latin typeface="Lato"/>
                <a:ea typeface="Lato"/>
                <a:cs typeface="Lato"/>
                <a:sym typeface="Lato"/>
              </a:rPr>
              <a:t>We will not share personal stories or ask personal questions</a:t>
            </a:r>
            <a:endParaRPr b="1" i="0" sz="1600" u="none" cap="none" strike="noStrike">
              <a:solidFill>
                <a:schemeClr val="accent2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115" name="Google Shape;115;p25"/>
          <p:cNvSpPr txBox="1"/>
          <p:nvPr>
            <p:ph idx="12" type="sldNum"/>
          </p:nvPr>
        </p:nvSpPr>
        <p:spPr>
          <a:xfrm>
            <a:off x="8556784" y="474985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sp>
        <p:nvSpPr>
          <p:cNvPr id="116" name="Google Shape;116;p25"/>
          <p:cNvSpPr txBox="1"/>
          <p:nvPr/>
        </p:nvSpPr>
        <p:spPr>
          <a:xfrm>
            <a:off x="8862300" y="326000"/>
            <a:ext cx="400200" cy="277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>
                <a:latin typeface="Lato"/>
                <a:ea typeface="Lato"/>
                <a:cs typeface="Lato"/>
                <a:sym typeface="Lato"/>
              </a:rPr>
              <a:t>3</a:t>
            </a:r>
            <a:endParaRPr b="1">
              <a:latin typeface="Lato"/>
              <a:ea typeface="Lato"/>
              <a:cs typeface="Lato"/>
              <a:sym typeface="Lato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26"/>
          <p:cNvSpPr txBox="1"/>
          <p:nvPr/>
        </p:nvSpPr>
        <p:spPr>
          <a:xfrm>
            <a:off x="311700" y="3442550"/>
            <a:ext cx="8520600" cy="7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t/>
            </a:r>
            <a:endParaRPr b="0" i="0" sz="2800" u="none" cap="none" strike="noStrike">
              <a:solidFill>
                <a:srgbClr val="595959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2" name="Google Shape;122;p26"/>
          <p:cNvSpPr txBox="1"/>
          <p:nvPr/>
        </p:nvSpPr>
        <p:spPr>
          <a:xfrm>
            <a:off x="439450" y="978750"/>
            <a:ext cx="62121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3" name="Google Shape;123;p26"/>
          <p:cNvSpPr txBox="1"/>
          <p:nvPr/>
        </p:nvSpPr>
        <p:spPr>
          <a:xfrm>
            <a:off x="0" y="1491150"/>
            <a:ext cx="9144000" cy="2447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Arial"/>
              <a:buNone/>
            </a:pPr>
            <a:r>
              <a:rPr b="0" i="0" lang="en-GB" sz="24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Session</a:t>
            </a:r>
            <a:r>
              <a:rPr lang="en-GB" sz="24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 6:</a:t>
            </a:r>
            <a:endParaRPr sz="2400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Arial"/>
              <a:buNone/>
            </a:pPr>
            <a:r>
              <a:rPr b="1" lang="en-GB" sz="36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Financial literacy in the curriculum</a:t>
            </a:r>
            <a:endParaRPr b="1" sz="3600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Arial"/>
              <a:buNone/>
            </a:pPr>
            <a:r>
              <a:t/>
            </a:r>
            <a:endParaRPr b="1" i="0" sz="5600" u="none" cap="none" strike="noStrike">
              <a:solidFill>
                <a:schemeClr val="accent2"/>
              </a:solidFill>
              <a:latin typeface="Lato Black"/>
              <a:ea typeface="Lato Black"/>
              <a:cs typeface="Lato Black"/>
              <a:sym typeface="Lato Black"/>
            </a:endParaRPr>
          </a:p>
        </p:txBody>
      </p:sp>
      <p:sp>
        <p:nvSpPr>
          <p:cNvPr id="124" name="Google Shape;124;p26"/>
          <p:cNvSpPr txBox="1"/>
          <p:nvPr/>
        </p:nvSpPr>
        <p:spPr>
          <a:xfrm>
            <a:off x="8681175" y="446725"/>
            <a:ext cx="462900" cy="193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5" name="Google Shape;125;p26"/>
          <p:cNvSpPr txBox="1"/>
          <p:nvPr/>
        </p:nvSpPr>
        <p:spPr>
          <a:xfrm>
            <a:off x="8701275" y="350150"/>
            <a:ext cx="422700" cy="205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>
                <a:latin typeface="Lato"/>
                <a:ea typeface="Lato"/>
                <a:cs typeface="Lato"/>
                <a:sym typeface="Lato"/>
              </a:rPr>
              <a:t>4</a:t>
            </a:r>
            <a:endParaRPr b="1">
              <a:latin typeface="Lato"/>
              <a:ea typeface="Lato"/>
              <a:cs typeface="Lato"/>
              <a:sym typeface="Lato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27"/>
          <p:cNvSpPr txBox="1"/>
          <p:nvPr/>
        </p:nvSpPr>
        <p:spPr>
          <a:xfrm>
            <a:off x="439450" y="978750"/>
            <a:ext cx="62121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1" name="Google Shape;131;p27"/>
          <p:cNvSpPr txBox="1"/>
          <p:nvPr/>
        </p:nvSpPr>
        <p:spPr>
          <a:xfrm>
            <a:off x="360374" y="629069"/>
            <a:ext cx="6625500" cy="4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1" i="0" lang="en-GB" sz="2000" u="none" cap="none" strike="noStrike">
                <a:solidFill>
                  <a:schemeClr val="accent2"/>
                </a:solidFill>
                <a:latin typeface="Lato"/>
                <a:ea typeface="Lato"/>
                <a:cs typeface="Lato"/>
                <a:sym typeface="Lato"/>
              </a:rPr>
              <a:t>By the end of the session, I will be able to:</a:t>
            </a:r>
            <a:endParaRPr b="1" i="0" sz="2000" u="none" cap="none" strike="noStrike">
              <a:solidFill>
                <a:schemeClr val="accent2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132" name="Google Shape;132;p27"/>
          <p:cNvSpPr txBox="1"/>
          <p:nvPr/>
        </p:nvSpPr>
        <p:spPr>
          <a:xfrm>
            <a:off x="488176" y="1274075"/>
            <a:ext cx="7420200" cy="3422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368300" lvl="0" marL="457200" marR="0" rtl="0" algn="l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200"/>
              <a:buFont typeface="Lato"/>
              <a:buChar char="●"/>
            </a:pPr>
            <a:r>
              <a:rPr b="1" lang="en-GB" sz="22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I</a:t>
            </a:r>
            <a:r>
              <a:rPr b="1" lang="en-GB" sz="22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dentify the different ways young people can receive financial literacy education </a:t>
            </a:r>
            <a:endParaRPr b="1" sz="2200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914400" marR="0" rtl="0" algn="l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200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  <a:p>
            <a:pPr indent="-368300" lvl="0" marL="457200" marR="0" rtl="0" algn="l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200"/>
              <a:buFont typeface="Lato"/>
              <a:buChar char="●"/>
            </a:pPr>
            <a:r>
              <a:rPr b="1" lang="en-GB" sz="22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Evaluate who is best placed to deliver financial literacy education</a:t>
            </a:r>
            <a:endParaRPr b="1" sz="2200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914400" marR="0" rtl="0" algn="l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200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  <a:p>
            <a:pPr indent="-368300" lvl="0" marL="457200" rtl="0" algn="l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200"/>
              <a:buFont typeface="Lato"/>
              <a:buChar char="●"/>
            </a:pPr>
            <a:r>
              <a:rPr b="1" lang="en-GB" sz="22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Present a case for the importance of financial literacy education</a:t>
            </a:r>
            <a:endParaRPr b="1" sz="2200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457200" marR="0" rtl="0" algn="l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i="0" sz="2200" u="none" cap="none" strike="noStrike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133" name="Google Shape;133;p27"/>
          <p:cNvSpPr txBox="1"/>
          <p:nvPr>
            <p:ph idx="12" type="sldNum"/>
          </p:nvPr>
        </p:nvSpPr>
        <p:spPr>
          <a:xfrm>
            <a:off x="8556784" y="474985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sp>
        <p:nvSpPr>
          <p:cNvPr id="134" name="Google Shape;134;p27"/>
          <p:cNvSpPr txBox="1"/>
          <p:nvPr/>
        </p:nvSpPr>
        <p:spPr>
          <a:xfrm>
            <a:off x="8826050" y="351275"/>
            <a:ext cx="547500" cy="229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>
                <a:latin typeface="Lato"/>
                <a:ea typeface="Lato"/>
                <a:cs typeface="Lato"/>
                <a:sym typeface="Lato"/>
              </a:rPr>
              <a:t>5</a:t>
            </a:r>
            <a:endParaRPr b="1">
              <a:latin typeface="Lato"/>
              <a:ea typeface="Lato"/>
              <a:cs typeface="Lato"/>
              <a:sym typeface="Lato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8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28"/>
          <p:cNvSpPr txBox="1"/>
          <p:nvPr>
            <p:ph idx="12" type="sldNum"/>
          </p:nvPr>
        </p:nvSpPr>
        <p:spPr>
          <a:xfrm>
            <a:off x="8595309" y="303951"/>
            <a:ext cx="5487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lang="en-GB">
                <a:latin typeface="Lato"/>
                <a:ea typeface="Lato"/>
                <a:cs typeface="Lato"/>
                <a:sym typeface="Lato"/>
              </a:rPr>
              <a:t>6</a:t>
            </a:r>
            <a:endParaRPr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t/>
            </a:r>
            <a:endParaRPr/>
          </a:p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t/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140" name="Google Shape;140;p28"/>
          <p:cNvSpPr txBox="1"/>
          <p:nvPr/>
        </p:nvSpPr>
        <p:spPr>
          <a:xfrm>
            <a:off x="143100" y="1733725"/>
            <a:ext cx="88578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1800">
                <a:latin typeface="Lato"/>
                <a:ea typeface="Lato"/>
                <a:cs typeface="Lato"/>
                <a:sym typeface="Lato"/>
              </a:rPr>
              <a:t>What is your first reaction to this statement?</a:t>
            </a:r>
            <a:endParaRPr b="1" sz="1800">
              <a:latin typeface="Lato"/>
              <a:ea typeface="Lato"/>
              <a:cs typeface="Lato"/>
              <a:sym typeface="Lato"/>
            </a:endParaRPr>
          </a:p>
        </p:txBody>
      </p:sp>
      <p:pic>
        <p:nvPicPr>
          <p:cNvPr id="141" name="Google Shape;141;p2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255250" y="2310625"/>
            <a:ext cx="2216400" cy="2216400"/>
          </a:xfrm>
          <a:prstGeom prst="rect">
            <a:avLst/>
          </a:prstGeom>
          <a:noFill/>
          <a:ln>
            <a:noFill/>
          </a:ln>
        </p:spPr>
      </p:pic>
      <p:sp>
        <p:nvSpPr>
          <p:cNvPr id="142" name="Google Shape;142;p28"/>
          <p:cNvSpPr txBox="1"/>
          <p:nvPr/>
        </p:nvSpPr>
        <p:spPr>
          <a:xfrm>
            <a:off x="138125" y="253750"/>
            <a:ext cx="8092200" cy="516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600">
              <a:solidFill>
                <a:srgbClr val="FF8022"/>
              </a:solidFill>
              <a:latin typeface="Lato Black"/>
              <a:ea typeface="Lato Black"/>
              <a:cs typeface="Lato Black"/>
              <a:sym typeface="Lato Black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2900">
                <a:solidFill>
                  <a:srgbClr val="FF8022"/>
                </a:solidFill>
                <a:latin typeface="Lato"/>
                <a:ea typeface="Lato"/>
                <a:cs typeface="Lato"/>
                <a:sym typeface="Lato"/>
              </a:rPr>
              <a:t>Financial literacy education </a:t>
            </a:r>
            <a:endParaRPr b="1" sz="2900">
              <a:solidFill>
                <a:srgbClr val="FF8022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900">
              <a:solidFill>
                <a:srgbClr val="FF8022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143" name="Google Shape;143;p28"/>
          <p:cNvSpPr txBox="1"/>
          <p:nvPr/>
        </p:nvSpPr>
        <p:spPr>
          <a:xfrm>
            <a:off x="216900" y="1157375"/>
            <a:ext cx="8710200" cy="461700"/>
          </a:xfrm>
          <a:prstGeom prst="rect">
            <a:avLst/>
          </a:prstGeom>
          <a:noFill/>
          <a:ln cap="flat" cmpd="sng" w="19050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18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rPr>
              <a:t>‘</a:t>
            </a:r>
            <a:r>
              <a:rPr b="1" lang="en-GB" sz="18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rPr>
              <a:t>All young people should learn about the risks and opportunities of money at </a:t>
            </a:r>
            <a:r>
              <a:rPr b="1" lang="en-GB" sz="1800" u="sng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rPr>
              <a:t>school.’</a:t>
            </a:r>
            <a:endParaRPr sz="1800">
              <a:solidFill>
                <a:schemeClr val="accent1"/>
              </a:solidFill>
              <a:latin typeface="Lato"/>
              <a:ea typeface="Lato"/>
              <a:cs typeface="Lato"/>
              <a:sym typeface="Lato"/>
            </a:endParaRPr>
          </a:p>
        </p:txBody>
      </p:sp>
      <p:pic>
        <p:nvPicPr>
          <p:cNvPr id="144" name="Google Shape;144;p28"/>
          <p:cNvPicPr preferRelativeResize="0"/>
          <p:nvPr/>
        </p:nvPicPr>
        <p:blipFill rotWithShape="1">
          <a:blip r:embed="rId4">
            <a:alphaModFix/>
          </a:blip>
          <a:srcRect b="14651" l="48119" r="0" t="12382"/>
          <a:stretch/>
        </p:blipFill>
        <p:spPr>
          <a:xfrm>
            <a:off x="1405600" y="2655950"/>
            <a:ext cx="1593425" cy="14069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45" name="Google Shape;145;p28"/>
          <p:cNvPicPr preferRelativeResize="0"/>
          <p:nvPr/>
        </p:nvPicPr>
        <p:blipFill rotWithShape="1">
          <a:blip r:embed="rId4">
            <a:alphaModFix/>
          </a:blip>
          <a:srcRect b="11087" l="0" r="48675" t="0"/>
          <a:stretch/>
        </p:blipFill>
        <p:spPr>
          <a:xfrm>
            <a:off x="5861020" y="2419350"/>
            <a:ext cx="1645155" cy="17892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9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p29"/>
          <p:cNvSpPr txBox="1"/>
          <p:nvPr/>
        </p:nvSpPr>
        <p:spPr>
          <a:xfrm>
            <a:off x="303750" y="1215550"/>
            <a:ext cx="8536500" cy="1847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>
                <a:latin typeface="Lato"/>
                <a:ea typeface="Lato"/>
                <a:cs typeface="Lato"/>
                <a:sym typeface="Lato"/>
              </a:rPr>
              <a:t>Thinking about what you have learnt over the last few weeks, </a:t>
            </a:r>
            <a:endParaRPr sz="1800"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>
                <a:latin typeface="Lato"/>
                <a:ea typeface="Lato"/>
                <a:cs typeface="Lato"/>
                <a:sym typeface="Lato"/>
              </a:rPr>
              <a:t>you have two minutes to mind map the information that young people </a:t>
            </a:r>
            <a:endParaRPr sz="1800"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>
                <a:latin typeface="Lato"/>
                <a:ea typeface="Lato"/>
                <a:cs typeface="Lato"/>
                <a:sym typeface="Lato"/>
              </a:rPr>
              <a:t>should be aware of when it comes to financial literacy.</a:t>
            </a:r>
            <a:endParaRPr sz="1800"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151" name="Google Shape;151;p29"/>
          <p:cNvSpPr txBox="1"/>
          <p:nvPr/>
        </p:nvSpPr>
        <p:spPr>
          <a:xfrm>
            <a:off x="138125" y="253750"/>
            <a:ext cx="8092200" cy="516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600">
              <a:solidFill>
                <a:srgbClr val="FF8022"/>
              </a:solidFill>
              <a:latin typeface="Lato Black"/>
              <a:ea typeface="Lato Black"/>
              <a:cs typeface="Lato Black"/>
              <a:sym typeface="Lato Black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2900">
                <a:solidFill>
                  <a:srgbClr val="FF8022"/>
                </a:solidFill>
                <a:latin typeface="Lato"/>
                <a:ea typeface="Lato"/>
                <a:cs typeface="Lato"/>
                <a:sym typeface="Lato"/>
              </a:rPr>
              <a:t>Financial literacy education </a:t>
            </a:r>
            <a:endParaRPr b="1" sz="2900">
              <a:solidFill>
                <a:srgbClr val="FF8022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900">
              <a:solidFill>
                <a:srgbClr val="FF8022"/>
              </a:solidFill>
              <a:latin typeface="Lato"/>
              <a:ea typeface="Lato"/>
              <a:cs typeface="Lato"/>
              <a:sym typeface="Lato"/>
            </a:endParaRPr>
          </a:p>
        </p:txBody>
      </p:sp>
      <p:grpSp>
        <p:nvGrpSpPr>
          <p:cNvPr id="152" name="Google Shape;152;p29"/>
          <p:cNvGrpSpPr/>
          <p:nvPr/>
        </p:nvGrpSpPr>
        <p:grpSpPr>
          <a:xfrm>
            <a:off x="1338927" y="2357423"/>
            <a:ext cx="6466157" cy="1430783"/>
            <a:chOff x="1040122" y="2411825"/>
            <a:chExt cx="4303026" cy="922491"/>
          </a:xfrm>
        </p:grpSpPr>
        <p:grpSp>
          <p:nvGrpSpPr>
            <p:cNvPr id="153" name="Google Shape;153;p29"/>
            <p:cNvGrpSpPr/>
            <p:nvPr/>
          </p:nvGrpSpPr>
          <p:grpSpPr>
            <a:xfrm>
              <a:off x="1040122" y="2445078"/>
              <a:ext cx="2103507" cy="889237"/>
              <a:chOff x="5840200" y="2827175"/>
              <a:chExt cx="3272413" cy="1474200"/>
            </a:xfrm>
          </p:grpSpPr>
          <p:sp>
            <p:nvSpPr>
              <p:cNvPr id="154" name="Google Shape;154;p29"/>
              <p:cNvSpPr/>
              <p:nvPr/>
            </p:nvSpPr>
            <p:spPr>
              <a:xfrm>
                <a:off x="7558913" y="2827175"/>
                <a:ext cx="1553700" cy="1474200"/>
              </a:xfrm>
              <a:prstGeom prst="roundRect">
                <a:avLst>
                  <a:gd fmla="val 16667" name="adj"/>
                </a:avLst>
              </a:prstGeom>
              <a:noFill/>
              <a:ln cap="flat" cmpd="sng" w="38100">
                <a:solidFill>
                  <a:srgbClr val="262A33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55" name="Google Shape;155;p29"/>
              <p:cNvSpPr/>
              <p:nvPr/>
            </p:nvSpPr>
            <p:spPr>
              <a:xfrm>
                <a:off x="5840200" y="2827175"/>
                <a:ext cx="1553700" cy="1474200"/>
              </a:xfrm>
              <a:prstGeom prst="roundRect">
                <a:avLst>
                  <a:gd fmla="val 16667" name="adj"/>
                </a:avLst>
              </a:prstGeom>
              <a:noFill/>
              <a:ln cap="flat" cmpd="sng" w="38100">
                <a:solidFill>
                  <a:srgbClr val="262A33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pic>
            <p:nvPicPr>
              <p:cNvPr id="156" name="Google Shape;156;p29"/>
              <p:cNvPicPr preferRelativeResize="0"/>
              <p:nvPr/>
            </p:nvPicPr>
            <p:blipFill rotWithShape="1">
              <a:blip r:embed="rId3">
                <a:alphaModFix/>
              </a:blip>
              <a:srcRect b="0" l="0" r="0" t="0"/>
              <a:stretch/>
            </p:blipFill>
            <p:spPr>
              <a:xfrm>
                <a:off x="5973338" y="2920575"/>
                <a:ext cx="1287400" cy="1287400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157" name="Google Shape;157;p29"/>
              <p:cNvPicPr preferRelativeResize="0"/>
              <p:nvPr/>
            </p:nvPicPr>
            <p:blipFill rotWithShape="1">
              <a:blip r:embed="rId4">
                <a:alphaModFix/>
              </a:blip>
              <a:srcRect b="0" l="0" r="0" t="0"/>
              <a:stretch/>
            </p:blipFill>
            <p:spPr>
              <a:xfrm>
                <a:off x="7692050" y="2920576"/>
                <a:ext cx="1287400" cy="1287400"/>
              </a:xfrm>
              <a:prstGeom prst="rect">
                <a:avLst/>
              </a:prstGeom>
              <a:noFill/>
              <a:ln>
                <a:noFill/>
              </a:ln>
            </p:spPr>
          </p:pic>
        </p:grpSp>
        <p:pic>
          <p:nvPicPr>
            <p:cNvPr id="158" name="Google Shape;158;p29"/>
            <p:cNvPicPr preferRelativeResize="0"/>
            <p:nvPr/>
          </p:nvPicPr>
          <p:blipFill>
            <a:blip r:embed="rId5">
              <a:alphaModFix/>
            </a:blip>
            <a:stretch>
              <a:fillRect/>
            </a:stretch>
          </p:blipFill>
          <p:spPr>
            <a:xfrm>
              <a:off x="3372150" y="2520313"/>
              <a:ext cx="738775" cy="738775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59" name="Google Shape;159;p29"/>
            <p:cNvSpPr/>
            <p:nvPr/>
          </p:nvSpPr>
          <p:spPr>
            <a:xfrm>
              <a:off x="3242198" y="2445103"/>
              <a:ext cx="998700" cy="889200"/>
            </a:xfrm>
            <a:prstGeom prst="roundRect">
              <a:avLst>
                <a:gd fmla="val 16667" name="adj"/>
              </a:avLst>
            </a:prstGeom>
            <a:noFill/>
            <a:ln cap="flat" cmpd="sng" w="38100">
              <a:solidFill>
                <a:srgbClr val="262A33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id="160" name="Google Shape;160;p29"/>
            <p:cNvPicPr preferRelativeResize="0"/>
            <p:nvPr/>
          </p:nvPicPr>
          <p:blipFill>
            <a:blip r:embed="rId6">
              <a:alphaModFix/>
            </a:blip>
            <a:stretch>
              <a:fillRect/>
            </a:stretch>
          </p:blipFill>
          <p:spPr>
            <a:xfrm>
              <a:off x="4415675" y="2411825"/>
              <a:ext cx="889250" cy="88925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61" name="Google Shape;161;p29"/>
            <p:cNvSpPr/>
            <p:nvPr/>
          </p:nvSpPr>
          <p:spPr>
            <a:xfrm>
              <a:off x="4344448" y="2445116"/>
              <a:ext cx="998700" cy="889200"/>
            </a:xfrm>
            <a:prstGeom prst="roundRect">
              <a:avLst>
                <a:gd fmla="val 16667" name="adj"/>
              </a:avLst>
            </a:prstGeom>
            <a:noFill/>
            <a:ln cap="flat" cmpd="sng" w="38100">
              <a:solidFill>
                <a:srgbClr val="262A33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62" name="Google Shape;162;p29"/>
          <p:cNvSpPr txBox="1"/>
          <p:nvPr/>
        </p:nvSpPr>
        <p:spPr>
          <a:xfrm>
            <a:off x="8840250" y="336625"/>
            <a:ext cx="462900" cy="229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>
                <a:latin typeface="Lato"/>
                <a:ea typeface="Lato"/>
                <a:cs typeface="Lato"/>
                <a:sym typeface="Lato"/>
              </a:rPr>
              <a:t>7</a:t>
            </a:r>
            <a:endParaRPr b="1">
              <a:latin typeface="Lato"/>
              <a:ea typeface="Lato"/>
              <a:cs typeface="Lato"/>
              <a:sym typeface="Lato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6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7" name="Google Shape;167;p30"/>
          <p:cNvGraphicFramePr/>
          <p:nvPr/>
        </p:nvGraphicFramePr>
        <p:xfrm>
          <a:off x="226038" y="192215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{D1F13A7E-0F92-4EBB-9FA7-C9628A655388}</a:tableStyleId>
              </a:tblPr>
              <a:tblGrid>
                <a:gridCol w="1820525"/>
                <a:gridCol w="3320350"/>
                <a:gridCol w="3320350"/>
              </a:tblGrid>
              <a:tr h="6095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solidFill>
                          <a:schemeClr val="lt1"/>
                        </a:solidFill>
                      </a:endParaRPr>
                    </a:p>
                  </a:txBody>
                  <a:tcPr marT="91425" marB="91425" marR="91425" marL="91425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>
                          <a:solidFill>
                            <a:schemeClr val="lt1"/>
                          </a:solidFill>
                        </a:rPr>
                        <a:t>Should be responsible for teaching young people about money</a:t>
                      </a:r>
                      <a:endParaRPr b="1">
                        <a:solidFill>
                          <a:schemeClr val="lt1"/>
                        </a:solidFill>
                      </a:endParaRPr>
                    </a:p>
                  </a:txBody>
                  <a:tcPr marT="91425" marB="91425" marR="91425" marL="91425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>
                          <a:solidFill>
                            <a:schemeClr val="lt1"/>
                          </a:solidFill>
                        </a:rPr>
                        <a:t>Should not be responsible for teaching young people about money</a:t>
                      </a:r>
                      <a:endParaRPr b="1">
                        <a:solidFill>
                          <a:schemeClr val="lt1"/>
                        </a:solidFill>
                      </a:endParaRPr>
                    </a:p>
                  </a:txBody>
                  <a:tcPr marT="91425" marB="91425" marR="91425" marL="91425">
                    <a:solidFill>
                      <a:schemeClr val="accent2"/>
                    </a:solidFill>
                  </a:tcPr>
                </a:tc>
              </a:tr>
              <a:tr h="3752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>
                          <a:solidFill>
                            <a:schemeClr val="lt1"/>
                          </a:solidFill>
                        </a:rPr>
                        <a:t>Parents and carers</a:t>
                      </a:r>
                      <a:endParaRPr b="1">
                        <a:solidFill>
                          <a:schemeClr val="lt1"/>
                        </a:solidFill>
                      </a:endParaRPr>
                    </a:p>
                  </a:txBody>
                  <a:tcPr marT="91425" marB="91425" marR="91425" marL="91425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</a:tr>
              <a:tr h="3962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>
                          <a:solidFill>
                            <a:schemeClr val="lt1"/>
                          </a:solidFill>
                        </a:rPr>
                        <a:t>Schools</a:t>
                      </a:r>
                      <a:endParaRPr b="1">
                        <a:solidFill>
                          <a:schemeClr val="lt1"/>
                        </a:solidFill>
                      </a:endParaRPr>
                    </a:p>
                  </a:txBody>
                  <a:tcPr marT="91425" marB="91425" marR="91425" marL="91425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</a:tr>
              <a:tr h="3962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>
                          <a:solidFill>
                            <a:schemeClr val="lt1"/>
                          </a:solidFill>
                        </a:rPr>
                        <a:t>Other</a:t>
                      </a:r>
                      <a:endParaRPr b="1">
                        <a:solidFill>
                          <a:schemeClr val="lt1"/>
                        </a:solidFill>
                      </a:endParaRPr>
                    </a:p>
                  </a:txBody>
                  <a:tcPr marT="91425" marB="91425" marR="91425" marL="91425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</a:tr>
            </a:tbl>
          </a:graphicData>
        </a:graphic>
      </p:graphicFrame>
      <p:sp>
        <p:nvSpPr>
          <p:cNvPr id="168" name="Google Shape;168;p30"/>
          <p:cNvSpPr txBox="1"/>
          <p:nvPr/>
        </p:nvSpPr>
        <p:spPr>
          <a:xfrm>
            <a:off x="138125" y="253750"/>
            <a:ext cx="8092200" cy="516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600">
              <a:solidFill>
                <a:srgbClr val="FF8022"/>
              </a:solidFill>
              <a:latin typeface="Lato Black"/>
              <a:ea typeface="Lato Black"/>
              <a:cs typeface="Lato Black"/>
              <a:sym typeface="Lato Black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2900">
                <a:solidFill>
                  <a:srgbClr val="FF8022"/>
                </a:solidFill>
                <a:latin typeface="Lato"/>
                <a:ea typeface="Lato"/>
                <a:cs typeface="Lato"/>
                <a:sym typeface="Lato"/>
              </a:rPr>
              <a:t>Financial literacy education </a:t>
            </a:r>
            <a:endParaRPr b="1" sz="2900">
              <a:solidFill>
                <a:srgbClr val="FF8022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600">
              <a:solidFill>
                <a:srgbClr val="FF8022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169" name="Google Shape;169;p30"/>
          <p:cNvSpPr txBox="1"/>
          <p:nvPr/>
        </p:nvSpPr>
        <p:spPr>
          <a:xfrm>
            <a:off x="226050" y="1145850"/>
            <a:ext cx="8461200" cy="677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>
                <a:solidFill>
                  <a:schemeClr val="accent1"/>
                </a:solidFill>
                <a:latin typeface="Lato Black"/>
                <a:ea typeface="Lato Black"/>
                <a:cs typeface="Lato Black"/>
                <a:sym typeface="Lato Black"/>
              </a:rPr>
              <a:t>Who should be responsible for teaching young people about money?</a:t>
            </a:r>
            <a:endParaRPr sz="1600">
              <a:solidFill>
                <a:schemeClr val="accent1"/>
              </a:solidFill>
              <a:latin typeface="Lato Black"/>
              <a:ea typeface="Lato Black"/>
              <a:cs typeface="Lato Black"/>
              <a:sym typeface="Lato Black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rPr>
              <a:t>Create this table in your books</a:t>
            </a:r>
            <a:endParaRPr sz="1600">
              <a:solidFill>
                <a:schemeClr val="accent1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170" name="Google Shape;170;p30"/>
          <p:cNvSpPr txBox="1"/>
          <p:nvPr/>
        </p:nvSpPr>
        <p:spPr>
          <a:xfrm>
            <a:off x="8874375" y="325975"/>
            <a:ext cx="499200" cy="205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>
                <a:latin typeface="Lato"/>
                <a:ea typeface="Lato"/>
                <a:cs typeface="Lato"/>
                <a:sym typeface="Lato"/>
              </a:rPr>
              <a:t>8</a:t>
            </a:r>
            <a:endParaRPr b="1">
              <a:latin typeface="Lato"/>
              <a:ea typeface="Lato"/>
              <a:cs typeface="Lato"/>
              <a:sym typeface="Lato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4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Google Shape;175;p31"/>
          <p:cNvSpPr txBox="1"/>
          <p:nvPr/>
        </p:nvSpPr>
        <p:spPr>
          <a:xfrm>
            <a:off x="138125" y="253750"/>
            <a:ext cx="8092200" cy="516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600">
              <a:solidFill>
                <a:srgbClr val="FF8022"/>
              </a:solidFill>
              <a:latin typeface="Lato Black"/>
              <a:ea typeface="Lato Black"/>
              <a:cs typeface="Lato Black"/>
              <a:sym typeface="Lato Black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2900">
                <a:solidFill>
                  <a:srgbClr val="FF8022"/>
                </a:solidFill>
                <a:latin typeface="Lato"/>
                <a:ea typeface="Lato"/>
                <a:cs typeface="Lato"/>
                <a:sym typeface="Lato"/>
              </a:rPr>
              <a:t>Financial literacy education</a:t>
            </a:r>
            <a:endParaRPr b="1" sz="2900">
              <a:solidFill>
                <a:srgbClr val="FF8022"/>
              </a:solidFill>
              <a:latin typeface="Lato"/>
              <a:ea typeface="Lato"/>
              <a:cs typeface="Lato"/>
              <a:sym typeface="Lato"/>
            </a:endParaRPr>
          </a:p>
          <a:p>
            <a:pPr indent="-412750" lvl="0" marL="457200" rtl="0" algn="l">
              <a:spcBef>
                <a:spcPts val="0"/>
              </a:spcBef>
              <a:spcAft>
                <a:spcPts val="0"/>
              </a:spcAft>
              <a:buClr>
                <a:srgbClr val="FF8022"/>
              </a:buClr>
              <a:buSzPts val="2900"/>
              <a:buFont typeface="Lato"/>
              <a:buChar char="-"/>
            </a:pPr>
            <a:r>
              <a:rPr b="1" lang="en-GB" sz="2900">
                <a:solidFill>
                  <a:srgbClr val="FF8022"/>
                </a:solidFill>
                <a:latin typeface="Lato"/>
                <a:ea typeface="Lato"/>
                <a:cs typeface="Lato"/>
                <a:sym typeface="Lato"/>
              </a:rPr>
              <a:t>A school’s perspective </a:t>
            </a:r>
            <a:endParaRPr b="1" sz="2900">
              <a:solidFill>
                <a:srgbClr val="FF8022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600">
              <a:solidFill>
                <a:srgbClr val="FF8022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176" name="Google Shape;176;p31"/>
          <p:cNvSpPr txBox="1"/>
          <p:nvPr/>
        </p:nvSpPr>
        <p:spPr>
          <a:xfrm>
            <a:off x="87375" y="4678875"/>
            <a:ext cx="5998200" cy="338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000" u="sng">
                <a:solidFill>
                  <a:schemeClr val="accent2"/>
                </a:solidFill>
                <a:latin typeface="Lato"/>
                <a:ea typeface="Lato"/>
                <a:cs typeface="Lato"/>
                <a:sym typeface="Lato"/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https://www.ft.com/content/320c43fa-2e12-43d0-baaf-4a37ca93917b</a:t>
            </a:r>
            <a:r>
              <a:rPr lang="en-GB" sz="1000">
                <a:solidFill>
                  <a:schemeClr val="accent2"/>
                </a:solidFill>
                <a:latin typeface="Lato"/>
                <a:ea typeface="Lato"/>
                <a:cs typeface="Lato"/>
                <a:sym typeface="Lato"/>
              </a:rPr>
              <a:t> </a:t>
            </a:r>
            <a:r>
              <a:rPr lang="en-GB" sz="1000">
                <a:solidFill>
                  <a:schemeClr val="accent2"/>
                </a:solidFill>
                <a:latin typeface="Lato"/>
                <a:ea typeface="Lato"/>
                <a:cs typeface="Lato"/>
                <a:sym typeface="Lato"/>
              </a:rPr>
              <a:t> </a:t>
            </a:r>
            <a:endParaRPr sz="1000">
              <a:solidFill>
                <a:schemeClr val="accent2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177" name="Google Shape;177;p31"/>
          <p:cNvSpPr txBox="1"/>
          <p:nvPr/>
        </p:nvSpPr>
        <p:spPr>
          <a:xfrm>
            <a:off x="87375" y="1306825"/>
            <a:ext cx="5840100" cy="2678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rPr>
              <a:t>Read the Financial Times article ‘</a:t>
            </a:r>
            <a:r>
              <a:rPr lang="en-GB" sz="18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rPr>
              <a:t>Britain’s schools fail legal requirement to teach money matters’.</a:t>
            </a:r>
            <a:endParaRPr sz="1800">
              <a:solidFill>
                <a:schemeClr val="accent1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accent1"/>
              </a:solidFill>
              <a:latin typeface="Lato"/>
              <a:ea typeface="Lato"/>
              <a:cs typeface="Lato"/>
              <a:sym typeface="Lato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Lato"/>
              <a:buAutoNum type="arabicPeriod"/>
            </a:pPr>
            <a:r>
              <a:rPr b="1" lang="en-GB" sz="1800" u="sng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rPr>
              <a:t>Underline</a:t>
            </a:r>
            <a:r>
              <a:rPr b="1" lang="en-GB" sz="18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rPr>
              <a:t> </a:t>
            </a:r>
            <a:r>
              <a:rPr lang="en-GB" sz="18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rPr>
              <a:t>reasons why schools </a:t>
            </a:r>
            <a:r>
              <a:rPr b="1" lang="en-GB" sz="1800">
                <a:solidFill>
                  <a:schemeClr val="accent2"/>
                </a:solidFill>
                <a:latin typeface="Lato"/>
                <a:ea typeface="Lato"/>
                <a:cs typeface="Lato"/>
                <a:sym typeface="Lato"/>
              </a:rPr>
              <a:t>s</a:t>
            </a:r>
            <a:r>
              <a:rPr b="1" lang="en-GB" sz="1800">
                <a:solidFill>
                  <a:schemeClr val="accent2"/>
                </a:solidFill>
                <a:latin typeface="Lato"/>
                <a:ea typeface="Lato"/>
                <a:cs typeface="Lato"/>
                <a:sym typeface="Lato"/>
              </a:rPr>
              <a:t>hould not</a:t>
            </a:r>
            <a:r>
              <a:rPr lang="en-GB" sz="18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rPr>
              <a:t> be responsible for teaching young people about money</a:t>
            </a:r>
            <a:endParaRPr sz="1800">
              <a:solidFill>
                <a:schemeClr val="accent1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accent1"/>
              </a:solidFill>
              <a:latin typeface="Lato"/>
              <a:ea typeface="Lato"/>
              <a:cs typeface="Lato"/>
              <a:sym typeface="Lato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Lato"/>
              <a:buAutoNum type="arabicPeriod"/>
            </a:pPr>
            <a:r>
              <a:rPr lang="en-GB" sz="1800">
                <a:solidFill>
                  <a:schemeClr val="accent1"/>
                </a:solidFill>
                <a:highlight>
                  <a:srgbClr val="FFFF00"/>
                </a:highlight>
                <a:latin typeface="Lato"/>
                <a:ea typeface="Lato"/>
                <a:cs typeface="Lato"/>
                <a:sym typeface="Lato"/>
              </a:rPr>
              <a:t>Highlight</a:t>
            </a:r>
            <a:r>
              <a:rPr lang="en-GB" sz="18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rPr>
              <a:t> reasons why schools </a:t>
            </a:r>
            <a:r>
              <a:rPr b="1" lang="en-GB" sz="1800">
                <a:solidFill>
                  <a:schemeClr val="accent2"/>
                </a:solidFill>
                <a:latin typeface="Lato"/>
                <a:ea typeface="Lato"/>
                <a:cs typeface="Lato"/>
                <a:sym typeface="Lato"/>
              </a:rPr>
              <a:t>should </a:t>
            </a:r>
            <a:r>
              <a:rPr lang="en-GB" sz="18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rPr>
              <a:t>be responsible for teaching young people about money</a:t>
            </a:r>
            <a:endParaRPr sz="1800">
              <a:solidFill>
                <a:schemeClr val="accent1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accent1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178" name="Google Shape;178;p31"/>
          <p:cNvSpPr txBox="1"/>
          <p:nvPr/>
        </p:nvSpPr>
        <p:spPr>
          <a:xfrm>
            <a:off x="8838150" y="348700"/>
            <a:ext cx="499200" cy="229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>
                <a:latin typeface="Lato"/>
                <a:ea typeface="Lato"/>
                <a:cs typeface="Lato"/>
                <a:sym typeface="Lato"/>
              </a:rPr>
              <a:t>9</a:t>
            </a:r>
            <a:endParaRPr b="1">
              <a:latin typeface="Lato"/>
              <a:ea typeface="Lato"/>
              <a:cs typeface="Lato"/>
              <a:sym typeface="Lato"/>
            </a:endParaRPr>
          </a:p>
        </p:txBody>
      </p:sp>
      <p:pic>
        <p:nvPicPr>
          <p:cNvPr id="179" name="Google Shape;179;p31"/>
          <p:cNvPicPr preferRelativeResize="0"/>
          <p:nvPr/>
        </p:nvPicPr>
        <p:blipFill rotWithShape="1">
          <a:blip r:embed="rId4">
            <a:alphaModFix/>
          </a:blip>
          <a:srcRect b="0" l="1797" r="0" t="0"/>
          <a:stretch/>
        </p:blipFill>
        <p:spPr>
          <a:xfrm>
            <a:off x="6374925" y="1306825"/>
            <a:ext cx="2125800" cy="2876799"/>
          </a:xfrm>
          <a:prstGeom prst="rect">
            <a:avLst/>
          </a:prstGeom>
          <a:noFill/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FLIC_Presentation">
  <a:themeElements>
    <a:clrScheme name="Simple Light">
      <a:dk1>
        <a:srgbClr val="262A33"/>
      </a:dk1>
      <a:lt1>
        <a:srgbClr val="FFFFFF"/>
      </a:lt1>
      <a:dk2>
        <a:srgbClr val="262A33"/>
      </a:dk2>
      <a:lt2>
        <a:srgbClr val="262A33"/>
      </a:lt2>
      <a:accent1>
        <a:srgbClr val="0543B3"/>
      </a:accent1>
      <a:accent2>
        <a:srgbClr val="FF8022"/>
      </a:accent2>
      <a:accent3>
        <a:srgbClr val="FFFFFF"/>
      </a:accent3>
      <a:accent4>
        <a:srgbClr val="FFFFFF"/>
      </a:accent4>
      <a:accent5>
        <a:srgbClr val="FFFFFF"/>
      </a:accent5>
      <a:accent6>
        <a:srgbClr val="FFFFFF"/>
      </a:accent6>
      <a:hlink>
        <a:srgbClr val="0543B3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