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5143500" cx="9144000"/>
  <p:notesSz cx="6858000" cy="9144000"/>
  <p:embeddedFontLst>
    <p:embeddedFont>
      <p:font typeface="Caveat"/>
      <p:regular r:id="rId41"/>
      <p:bold r:id="rId42"/>
    </p:embeddedFont>
    <p:embeddedFont>
      <p:font typeface="Lato"/>
      <p:regular r:id="rId43"/>
      <p:bold r:id="rId44"/>
      <p:italic r:id="rId45"/>
      <p:boldItalic r:id="rId46"/>
    </p:embeddedFont>
    <p:embeddedFont>
      <p:font typeface="Lato Light"/>
      <p:regular r:id="rId47"/>
      <p:bold r:id="rId48"/>
      <p:italic r:id="rId49"/>
      <p:boldItalic r:id="rId50"/>
    </p:embeddedFont>
    <p:embeddedFont>
      <p:font typeface="Lato Black"/>
      <p:bold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3" roundtripDataSignature="AMtx7mhjQs3Y5ZRzjOh5ZVD53TWR+sWz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BF7216-507F-4E31-A999-19AC005C42D4}">
  <a:tblStyle styleId="{FBBF7216-507F-4E31-A999-19AC005C42D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09DE1DD-9DA4-4B38-9A04-E3994CCC331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Caveat-bold.fntdata"/><Relationship Id="rId41" Type="http://schemas.openxmlformats.org/officeDocument/2006/relationships/font" Target="fonts/Caveat-regular.fntdata"/><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LatoLight-bold.fntdata"/><Relationship Id="rId47" Type="http://schemas.openxmlformats.org/officeDocument/2006/relationships/font" Target="fonts/LatoLight-regular.fntdata"/><Relationship Id="rId49" Type="http://schemas.openxmlformats.org/officeDocument/2006/relationships/font" Target="fonts/LatoLigh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atoBlack-bold.fntdata"/><Relationship Id="rId50" Type="http://schemas.openxmlformats.org/officeDocument/2006/relationships/font" Target="fonts/LatoLight-boldItalic.fntdata"/><Relationship Id="rId53" Type="http://customschemas.google.com/relationships/presentationmetadata" Target="metadata"/><Relationship Id="rId52" Type="http://schemas.openxmlformats.org/officeDocument/2006/relationships/font" Target="fonts/LatoBlack-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b20ae8815_1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b20ae8815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b20ae8815_1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7b20ae8815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b20ae8815_1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7b20ae8815_1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b20ae8815_1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b20ae8815_1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b20ae8815_1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7b20ae8815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7b20ae8815_1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7b20ae8815_1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e5f07f7f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e5f07f7f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There is no ‘right’ answer, students must be able to justify their choice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e5f07f7fed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e5f07f7fe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delivery</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There is no ‘right’ answer, students must be able to justify their choice</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e5f07f7fed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e5f07f7fe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b20ae8815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7b20ae8815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Josh oliver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7b20ae8815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7b20ae8815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7b81d9ff8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27b81d9ff88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Lato"/>
                <a:ea typeface="Lato"/>
                <a:cs typeface="Lato"/>
                <a:sym typeface="Lato"/>
              </a:rPr>
              <a:t>Teacher Explanation</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Emphasise that the goal isn't to predict the content perfectly, but to prime their thinking about mortgages. After watching the video, facilitate a brief discussion comparing the expected vs actual content of the video.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sz="1000">
                <a:solidFill>
                  <a:schemeClr val="dk1"/>
                </a:solidFill>
                <a:latin typeface="Lato"/>
                <a:ea typeface="Lato"/>
                <a:cs typeface="Lato"/>
                <a:sym typeface="Lato"/>
              </a:rPr>
              <a:t>Delivery Instructions</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Prior to playing the video (which is on the next slide), have students take a moment to jot down bullet points on what they expect the video will cover about mortgages. After the video, students should review their bullet points and note any discrepancies or new information learned.</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sz="1000">
                <a:solidFill>
                  <a:schemeClr val="dk1"/>
                </a:solidFill>
                <a:latin typeface="Lato"/>
                <a:ea typeface="Lato"/>
                <a:cs typeface="Lato"/>
                <a:sym typeface="Lato"/>
              </a:rPr>
              <a:t>Prompt Questions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7b20ae8815_1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7b20ae8815_1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e5f07f7fed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e5f07f7fed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Lato"/>
                <a:ea typeface="Lato"/>
                <a:cs typeface="Lato"/>
                <a:sym typeface="Lato"/>
              </a:rPr>
              <a:t>Delivery notes</a:t>
            </a:r>
            <a:endParaRPr b="1"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There is no correct answer. It’s </a:t>
            </a:r>
            <a:r>
              <a:rPr lang="en-GB" sz="1000">
                <a:solidFill>
                  <a:schemeClr val="dk1"/>
                </a:solidFill>
                <a:latin typeface="Lato"/>
                <a:ea typeface="Lato"/>
                <a:cs typeface="Lato"/>
                <a:sym typeface="Lato"/>
              </a:rPr>
              <a:t>important</a:t>
            </a:r>
            <a:r>
              <a:rPr lang="en-GB" sz="1000">
                <a:solidFill>
                  <a:schemeClr val="dk1"/>
                </a:solidFill>
                <a:latin typeface="Lato"/>
                <a:ea typeface="Lato"/>
                <a:cs typeface="Lato"/>
                <a:sym typeface="Lato"/>
              </a:rPr>
              <a:t> for young people to justify their choice.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Property </a:t>
            </a:r>
            <a:r>
              <a:rPr lang="en-GB" sz="1000">
                <a:solidFill>
                  <a:schemeClr val="dk1"/>
                </a:solidFill>
                <a:latin typeface="Lato"/>
                <a:ea typeface="Lato"/>
                <a:cs typeface="Lato"/>
                <a:sym typeface="Lato"/>
              </a:rPr>
              <a:t>value</a:t>
            </a:r>
            <a:r>
              <a:rPr lang="en-GB" sz="1000">
                <a:solidFill>
                  <a:schemeClr val="dk1"/>
                </a:solidFill>
                <a:latin typeface="Lato"/>
                <a:ea typeface="Lato"/>
                <a:cs typeface="Lato"/>
                <a:sym typeface="Lato"/>
              </a:rPr>
              <a:t>: </a:t>
            </a:r>
            <a:r>
              <a:rPr lang="en-GB" sz="1000">
                <a:solidFill>
                  <a:schemeClr val="dk1"/>
                </a:solidFill>
                <a:latin typeface="Lato"/>
                <a:ea typeface="Lato"/>
                <a:cs typeface="Lato"/>
                <a:sym typeface="Lato"/>
              </a:rPr>
              <a:t>£300k</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Deposit: £35k</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Mortgage required: 265/4.5</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Salary required: £58k per annum</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Property value: £350k</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Deposit: £35k</a:t>
            </a:r>
            <a:endParaRPr sz="10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Mortgage required: £315/4.5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Salary required: £70k per annum </a:t>
            </a:r>
            <a:endParaRPr sz="1000">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7b20ae8815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7b20ae8815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e5f07f7fed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e5f07f7fed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7b20ae8815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7b20ae8815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7aa1fdc2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7aa1fdc2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What are the pros and cons of taking out a credit card</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Pro- credit score, make purchase that she can afford but not in one lump sum</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Con - she adjusting to her new budget, typically accepted for one credit product at a time</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What features should Smita look out for when choosing a card?</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Low or no interest</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e5f07f7fed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e5f07f7fed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7b20ae8815_1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7b20ae8815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7aa1fdc25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7aa1fdc25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198af312f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2198af312f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e7d11a1f19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1e7d11a1f19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110aa2861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26110aa286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5b7efee9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55b7efee9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447029be0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447029be05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000">
                <a:latin typeface="Lato"/>
                <a:ea typeface="Lato"/>
                <a:cs typeface="Lato"/>
                <a:sym typeface="Lato"/>
              </a:rPr>
              <a:t>Teacher Explanation</a:t>
            </a:r>
            <a:endParaRPr b="1" sz="1000">
              <a:latin typeface="Lato"/>
              <a:ea typeface="Lato"/>
              <a:cs typeface="Lato"/>
              <a:sym typeface="Lato"/>
            </a:endParaRPr>
          </a:p>
          <a:p>
            <a:pPr indent="0" lvl="0" marL="0" rtl="0" algn="l">
              <a:lnSpc>
                <a:spcPct val="100000"/>
              </a:lnSpc>
              <a:spcBef>
                <a:spcPts val="0"/>
              </a:spcBef>
              <a:spcAft>
                <a:spcPts val="0"/>
              </a:spcAft>
              <a:buSzPts val="1100"/>
              <a:buNone/>
            </a:pPr>
            <a:r>
              <a:t/>
            </a:r>
            <a:endParaRPr b="1" sz="1000">
              <a:latin typeface="Lato"/>
              <a:ea typeface="Lato"/>
              <a:cs typeface="Lato"/>
              <a:sym typeface="Lato"/>
            </a:endParaRPr>
          </a:p>
          <a:p>
            <a:pPr indent="0" lvl="0" marL="0" rtl="0" algn="l">
              <a:lnSpc>
                <a:spcPct val="100000"/>
              </a:lnSpc>
              <a:spcBef>
                <a:spcPts val="0"/>
              </a:spcBef>
              <a:spcAft>
                <a:spcPts val="0"/>
              </a:spcAft>
              <a:buSzPts val="1100"/>
              <a:buNone/>
            </a:pPr>
            <a:r>
              <a:rPr b="1" lang="en-GB" sz="1000">
                <a:latin typeface="Lato"/>
                <a:ea typeface="Lato"/>
                <a:cs typeface="Lato"/>
                <a:sym typeface="Lato"/>
              </a:rPr>
              <a:t>Delivery Instructions</a:t>
            </a:r>
            <a:endParaRPr b="1" sz="10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sz="1000">
              <a:latin typeface="Lato"/>
              <a:ea typeface="Lato"/>
              <a:cs typeface="Lato"/>
              <a:sym typeface="Lato"/>
            </a:endParaRPr>
          </a:p>
          <a:p>
            <a:pPr indent="0" lvl="0" marL="0" rtl="0" algn="l">
              <a:lnSpc>
                <a:spcPct val="100000"/>
              </a:lnSpc>
              <a:spcBef>
                <a:spcPts val="0"/>
              </a:spcBef>
              <a:spcAft>
                <a:spcPts val="0"/>
              </a:spcAft>
              <a:buSzPts val="1100"/>
              <a:buNone/>
            </a:pPr>
            <a:r>
              <a:rPr b="1" lang="en-GB" sz="1000">
                <a:latin typeface="Lato"/>
                <a:ea typeface="Lato"/>
                <a:cs typeface="Lato"/>
                <a:sym typeface="Lato"/>
              </a:rPr>
              <a:t>Prompt Questions</a:t>
            </a:r>
            <a:endParaRPr b="1" sz="10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Employment status?</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Spending habits?</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What does it mean to build a credit score? How can someone do this?</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What is a </a:t>
            </a:r>
            <a:r>
              <a:rPr lang="en-GB" sz="1000">
                <a:solidFill>
                  <a:schemeClr val="dk1"/>
                </a:solidFill>
                <a:latin typeface="Lato"/>
                <a:ea typeface="Lato"/>
                <a:cs typeface="Lato"/>
                <a:sym typeface="Lato"/>
              </a:rPr>
              <a:t>mortgage</a:t>
            </a:r>
            <a:r>
              <a:rPr lang="en-GB" sz="1000">
                <a:solidFill>
                  <a:schemeClr val="dk1"/>
                </a:solidFill>
                <a:latin typeface="Lato"/>
                <a:ea typeface="Lato"/>
                <a:cs typeface="Lato"/>
                <a:sym typeface="Lato"/>
              </a:rPr>
              <a:t>?</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b20ae8815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b20ae8815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b20ae8815_1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7b20ae8815_1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7b20ae8815_1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7b20ae8815_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46" name="Shape 46"/>
        <p:cNvGrpSpPr/>
        <p:nvPr/>
      </p:nvGrpSpPr>
      <p:grpSpPr>
        <a:xfrm>
          <a:off x="0" y="0"/>
          <a:ext cx="0" cy="0"/>
          <a:chOff x="0" y="0"/>
          <a:chExt cx="0" cy="0"/>
        </a:xfrm>
      </p:grpSpPr>
      <p:pic>
        <p:nvPicPr>
          <p:cNvPr id="47" name="Google Shape;47;g139b5aa61ea_0_76"/>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48" name="Google Shape;48;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9" name="Google Shape;49;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1" name="Shape 51"/>
        <p:cNvGrpSpPr/>
        <p:nvPr/>
      </p:nvGrpSpPr>
      <p:grpSpPr>
        <a:xfrm>
          <a:off x="0" y="0"/>
          <a:ext cx="0" cy="0"/>
          <a:chOff x="0" y="0"/>
          <a:chExt cx="0" cy="0"/>
        </a:xfrm>
      </p:grpSpPr>
      <p:sp>
        <p:nvSpPr>
          <p:cNvPr id="52" name="Google Shape;52;g139b5aa61ea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g139b5aa61ea_0_6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4" name="Google Shape;54;g139b5aa61ea_0_65"/>
          <p:cNvPicPr preferRelativeResize="0"/>
          <p:nvPr/>
        </p:nvPicPr>
        <p:blipFill rotWithShape="1">
          <a:blip r:embed="rId3">
            <a:alphaModFix/>
          </a:blip>
          <a:srcRect b="-2278" l="-4222" r="-3757" t="-2440"/>
          <a:stretch/>
        </p:blipFill>
        <p:spPr>
          <a:xfrm rot="-5400000">
            <a:off x="7182681" y="3219806"/>
            <a:ext cx="2039601" cy="1978026"/>
          </a:xfrm>
          <a:prstGeom prst="rect">
            <a:avLst/>
          </a:prstGeom>
          <a:noFill/>
          <a:ln>
            <a:noFill/>
          </a:ln>
        </p:spPr>
      </p:pic>
      <p:sp>
        <p:nvSpPr>
          <p:cNvPr id="55" name="Google Shape;55;g139b5aa61ea_0_6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6" name="Google Shape;56;g139b5aa61ea_0_6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7" name="Shape 57"/>
        <p:cNvGrpSpPr/>
        <p:nvPr/>
      </p:nvGrpSpPr>
      <p:grpSpPr>
        <a:xfrm>
          <a:off x="0" y="0"/>
          <a:ext cx="0" cy="0"/>
          <a:chOff x="0" y="0"/>
          <a:chExt cx="0" cy="0"/>
        </a:xfrm>
      </p:grpSpPr>
      <p:pic>
        <p:nvPicPr>
          <p:cNvPr id="58" name="Google Shape;58;g139b5aa61ea_0_7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59" name="Google Shape;59;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2" name="Shape 62"/>
        <p:cNvGrpSpPr/>
        <p:nvPr/>
      </p:nvGrpSpPr>
      <p:grpSpPr>
        <a:xfrm>
          <a:off x="0" y="0"/>
          <a:ext cx="0" cy="0"/>
          <a:chOff x="0" y="0"/>
          <a:chExt cx="0" cy="0"/>
        </a:xfrm>
      </p:grpSpPr>
      <p:sp>
        <p:nvSpPr>
          <p:cNvPr id="63" name="Google Shape;63;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4" name="Google Shape;64;g139b5aa61ea_0_8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5" name="Google Shape;65;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6" name="Google Shape;66;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8" name="Shape 68"/>
        <p:cNvGrpSpPr/>
        <p:nvPr/>
      </p:nvGrpSpPr>
      <p:grpSpPr>
        <a:xfrm>
          <a:off x="0" y="0"/>
          <a:ext cx="0" cy="0"/>
          <a:chOff x="0" y="0"/>
          <a:chExt cx="0" cy="0"/>
        </a:xfrm>
      </p:grpSpPr>
      <p:pic>
        <p:nvPicPr>
          <p:cNvPr id="69" name="Google Shape;69;g139b5aa61ea_0_8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0" name="Google Shape;70;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3" name="Shape 73"/>
        <p:cNvGrpSpPr/>
        <p:nvPr/>
      </p:nvGrpSpPr>
      <p:grpSpPr>
        <a:xfrm>
          <a:off x="0" y="0"/>
          <a:ext cx="0" cy="0"/>
          <a:chOff x="0" y="0"/>
          <a:chExt cx="0" cy="0"/>
        </a:xfrm>
      </p:grpSpPr>
      <p:pic>
        <p:nvPicPr>
          <p:cNvPr id="74" name="Google Shape;74;g139b5aa61ea_0_9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5" name="Google Shape;75;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77" name="Shape 77"/>
        <p:cNvGrpSpPr/>
        <p:nvPr/>
      </p:nvGrpSpPr>
      <p:grpSpPr>
        <a:xfrm>
          <a:off x="0" y="0"/>
          <a:ext cx="0" cy="0"/>
          <a:chOff x="0" y="0"/>
          <a:chExt cx="0" cy="0"/>
        </a:xfrm>
      </p:grpSpPr>
      <p:sp>
        <p:nvSpPr>
          <p:cNvPr id="78" name="Google Shape;78;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g139b5aa61ea_0_10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0" name="Google Shape;80;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2" name="Shape 82"/>
        <p:cNvGrpSpPr/>
        <p:nvPr/>
      </p:nvGrpSpPr>
      <p:grpSpPr>
        <a:xfrm>
          <a:off x="0" y="0"/>
          <a:ext cx="0" cy="0"/>
          <a:chOff x="0" y="0"/>
          <a:chExt cx="0" cy="0"/>
        </a:xfrm>
      </p:grpSpPr>
      <p:sp>
        <p:nvSpPr>
          <p:cNvPr id="83" name="Google Shape;83;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4" name="Google Shape;84;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87" name="Shape 87"/>
        <p:cNvGrpSpPr/>
        <p:nvPr/>
      </p:nvGrpSpPr>
      <p:grpSpPr>
        <a:xfrm>
          <a:off x="0" y="0"/>
          <a:ext cx="0" cy="0"/>
          <a:chOff x="0" y="0"/>
          <a:chExt cx="0" cy="0"/>
        </a:xfrm>
      </p:grpSpPr>
      <p:pic>
        <p:nvPicPr>
          <p:cNvPr id="88" name="Google Shape;88;g1e7d11a1f19_0_20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89" name="Google Shape;89;g1e7d11a1f19_0_205"/>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90" name="Shape 90"/>
        <p:cNvGrpSpPr/>
        <p:nvPr/>
      </p:nvGrpSpPr>
      <p:grpSpPr>
        <a:xfrm>
          <a:off x="0" y="0"/>
          <a:ext cx="0" cy="0"/>
          <a:chOff x="0" y="0"/>
          <a:chExt cx="0" cy="0"/>
        </a:xfrm>
      </p:grpSpPr>
      <p:pic>
        <p:nvPicPr>
          <p:cNvPr id="91" name="Google Shape;91;g1e7d11a1f19_0_20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2" name="Google Shape;92;g1e7d11a1f19_0_20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3" name="Google Shape;93;g1e7d11a1f19_0_20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94" name="Shape 94"/>
        <p:cNvGrpSpPr/>
        <p:nvPr/>
      </p:nvGrpSpPr>
      <p:grpSpPr>
        <a:xfrm>
          <a:off x="0" y="0"/>
          <a:ext cx="0" cy="0"/>
          <a:chOff x="0" y="0"/>
          <a:chExt cx="0" cy="0"/>
        </a:xfrm>
      </p:grpSpPr>
      <p:pic>
        <p:nvPicPr>
          <p:cNvPr id="95" name="Google Shape;95;g1e7d11a1f19_0_21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6" name="Google Shape;96;g1e7d11a1f19_0_21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7" name="Google Shape;97;g1e7d11a1f19_0_21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98" name="Shape 98"/>
        <p:cNvGrpSpPr/>
        <p:nvPr/>
      </p:nvGrpSpPr>
      <p:grpSpPr>
        <a:xfrm>
          <a:off x="0" y="0"/>
          <a:ext cx="0" cy="0"/>
          <a:chOff x="0" y="0"/>
          <a:chExt cx="0" cy="0"/>
        </a:xfrm>
      </p:grpSpPr>
      <p:pic>
        <p:nvPicPr>
          <p:cNvPr id="99" name="Google Shape;99;g1e7d11a1f19_0_21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0" name="Google Shape;100;g1e7d11a1f19_0_21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1" name="Google Shape;101;g1e7d11a1f19_0_21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2" name="Shape 102"/>
        <p:cNvGrpSpPr/>
        <p:nvPr/>
      </p:nvGrpSpPr>
      <p:grpSpPr>
        <a:xfrm>
          <a:off x="0" y="0"/>
          <a:ext cx="0" cy="0"/>
          <a:chOff x="0" y="0"/>
          <a:chExt cx="0" cy="0"/>
        </a:xfrm>
      </p:grpSpPr>
      <p:sp>
        <p:nvSpPr>
          <p:cNvPr id="103" name="Google Shape;103;g1e7d11a1f19_0_22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g1e7d11a1f19_0_220"/>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05" name="Google Shape;105;g1e7d11a1f19_0_22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6" name="Google Shape;106;g1e7d11a1f19_0_2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7" name="Shape 107"/>
        <p:cNvGrpSpPr/>
        <p:nvPr/>
      </p:nvGrpSpPr>
      <p:grpSpPr>
        <a:xfrm>
          <a:off x="0" y="0"/>
          <a:ext cx="0" cy="0"/>
          <a:chOff x="0" y="0"/>
          <a:chExt cx="0" cy="0"/>
        </a:xfrm>
      </p:grpSpPr>
      <p:sp>
        <p:nvSpPr>
          <p:cNvPr id="108" name="Google Shape;108;g1e7d11a1f19_0_22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g1e7d11a1f19_0_225"/>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10" name="Google Shape;110;g1e7d11a1f19_0_22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1" name="Google Shape;111;g1e7d11a1f19_0_22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12" name="Shape 112"/>
        <p:cNvGrpSpPr/>
        <p:nvPr/>
      </p:nvGrpSpPr>
      <p:grpSpPr>
        <a:xfrm>
          <a:off x="0" y="0"/>
          <a:ext cx="0" cy="0"/>
          <a:chOff x="0" y="0"/>
          <a:chExt cx="0" cy="0"/>
        </a:xfrm>
      </p:grpSpPr>
      <p:pic>
        <p:nvPicPr>
          <p:cNvPr id="113" name="Google Shape;113;g1e7d11a1f19_0_2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4" name="Google Shape;114;g1e7d11a1f19_0_23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5" name="Google Shape;115;g1e7d11a1f19_0_2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16" name="Shape 116"/>
        <p:cNvGrpSpPr/>
        <p:nvPr/>
      </p:nvGrpSpPr>
      <p:grpSpPr>
        <a:xfrm>
          <a:off x="0" y="0"/>
          <a:ext cx="0" cy="0"/>
          <a:chOff x="0" y="0"/>
          <a:chExt cx="0" cy="0"/>
        </a:xfrm>
      </p:grpSpPr>
      <p:pic>
        <p:nvPicPr>
          <p:cNvPr id="117" name="Google Shape;117;g1e7d11a1f19_0_23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8" name="Google Shape;118;g1e7d11a1f19_0_2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19" name="Shape 119"/>
        <p:cNvGrpSpPr/>
        <p:nvPr/>
      </p:nvGrpSpPr>
      <p:grpSpPr>
        <a:xfrm>
          <a:off x="0" y="0"/>
          <a:ext cx="0" cy="0"/>
          <a:chOff x="0" y="0"/>
          <a:chExt cx="0" cy="0"/>
        </a:xfrm>
      </p:grpSpPr>
      <p:sp>
        <p:nvSpPr>
          <p:cNvPr id="120" name="Google Shape;120;g1e7d11a1f19_0_23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g1e7d11a1f19_0_23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22" name="Google Shape;122;g1e7d11a1f19_0_23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3" name="Google Shape;123;g1e7d11a1f19_0_23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1" name="Shape 41"/>
        <p:cNvGrpSpPr/>
        <p:nvPr/>
      </p:nvGrpSpPr>
      <p:grpSpPr>
        <a:xfrm>
          <a:off x="0" y="0"/>
          <a:ext cx="0" cy="0"/>
          <a:chOff x="0" y="0"/>
          <a:chExt cx="0" cy="0"/>
        </a:xfrm>
      </p:grpSpPr>
      <p:sp>
        <p:nvSpPr>
          <p:cNvPr id="42" name="Google Shape;42;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139b5aa61ea_0_9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4" name="Google Shape;44;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5" name="Google Shape;45;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0" Type="http://schemas.openxmlformats.org/officeDocument/2006/relationships/theme" Target="../theme/theme4.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0" Type="http://schemas.openxmlformats.org/officeDocument/2006/relationships/theme" Target="../theme/theme2.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 name="Shape 39"/>
        <p:cNvGrpSpPr/>
        <p:nvPr/>
      </p:nvGrpSpPr>
      <p:grpSpPr>
        <a:xfrm>
          <a:off x="0" y="0"/>
          <a:ext cx="0" cy="0"/>
          <a:chOff x="0" y="0"/>
          <a:chExt cx="0" cy="0"/>
        </a:xfrm>
      </p:grpSpPr>
      <p:sp>
        <p:nvSpPr>
          <p:cNvPr id="40" name="Google Shape;40;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5" name="Shape 85"/>
        <p:cNvGrpSpPr/>
        <p:nvPr/>
      </p:nvGrpSpPr>
      <p:grpSpPr>
        <a:xfrm>
          <a:off x="0" y="0"/>
          <a:ext cx="0" cy="0"/>
          <a:chOff x="0" y="0"/>
          <a:chExt cx="0" cy="0"/>
        </a:xfrm>
      </p:grpSpPr>
      <p:sp>
        <p:nvSpPr>
          <p:cNvPr id="86" name="Google Shape;86;g1e7d11a1f19_0_2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31.png"/><Relationship Id="rId11" Type="http://schemas.openxmlformats.org/officeDocument/2006/relationships/slide" Target="/ppt/slides/slide30.xml"/><Relationship Id="rId10" Type="http://schemas.openxmlformats.org/officeDocument/2006/relationships/slide" Target="/ppt/slides/slide16.xml"/><Relationship Id="rId9" Type="http://schemas.openxmlformats.org/officeDocument/2006/relationships/slide" Target="/ppt/slides/slide27.xml"/><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36.png"/><Relationship Id="rId8" Type="http://schemas.openxmlformats.org/officeDocument/2006/relationships/slide" Target="/ppt/slides/slide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hyperlink" Target="https://www.youtube.com/watch?v=AFVYSwKWwK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31.png"/><Relationship Id="rId11" Type="http://schemas.openxmlformats.org/officeDocument/2006/relationships/slide" Target="/ppt/slides/slide30.xml"/><Relationship Id="rId10" Type="http://schemas.openxmlformats.org/officeDocument/2006/relationships/slide" Target="/ppt/slides/slide16.xml"/><Relationship Id="rId9" Type="http://schemas.openxmlformats.org/officeDocument/2006/relationships/slide" Target="/ppt/slides/slide27.xml"/><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36.png"/><Relationship Id="rId8" Type="http://schemas.openxmlformats.org/officeDocument/2006/relationships/slide" Target="/ppt/slides/slide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hyperlink" Target="http://www.youtube.com/watch?v=g-uAurjxCiU" TargetMode="External"/><Relationship Id="rId4" Type="http://schemas.openxmlformats.org/officeDocument/2006/relationships/image" Target="../media/image27.jpg"/><Relationship Id="rId5" Type="http://schemas.openxmlformats.org/officeDocument/2006/relationships/hyperlink" Target="https://www.youtube.com/watch?v=g-uAurjxCi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31.png"/><Relationship Id="rId11" Type="http://schemas.openxmlformats.org/officeDocument/2006/relationships/slide" Target="/ppt/slides/slide30.xml"/><Relationship Id="rId10" Type="http://schemas.openxmlformats.org/officeDocument/2006/relationships/slide" Target="/ppt/slides/slide16.xml"/><Relationship Id="rId9" Type="http://schemas.openxmlformats.org/officeDocument/2006/relationships/slide" Target="/ppt/slides/slide27.xml"/><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36.png"/><Relationship Id="rId8" Type="http://schemas.openxmlformats.org/officeDocument/2006/relationships/slide" Target="/ppt/slid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31.png"/><Relationship Id="rId11" Type="http://schemas.openxmlformats.org/officeDocument/2006/relationships/slide" Target="/ppt/slides/slide30.xml"/><Relationship Id="rId10" Type="http://schemas.openxmlformats.org/officeDocument/2006/relationships/slide" Target="/ppt/slides/slide16.xml"/><Relationship Id="rId9" Type="http://schemas.openxmlformats.org/officeDocument/2006/relationships/slide" Target="/ppt/slides/slide27.xml"/><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36.png"/><Relationship Id="rId8" Type="http://schemas.openxmlformats.org/officeDocument/2006/relationships/slide" Target="/ppt/slid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hyperlink" Target="https://www.citizensadvice.org.uk/debt-and-money/" TargetMode="External"/><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1.png"/><Relationship Id="rId11" Type="http://schemas.openxmlformats.org/officeDocument/2006/relationships/slide" Target="/ppt/slides/slide30.xml"/><Relationship Id="rId10" Type="http://schemas.openxmlformats.org/officeDocument/2006/relationships/slide" Target="/ppt/slides/slide16.xml"/><Relationship Id="rId9" Type="http://schemas.openxmlformats.org/officeDocument/2006/relationships/slide" Target="/ppt/slides/slide27.xml"/><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36.png"/><Relationship Id="rId8" Type="http://schemas.openxmlformats.org/officeDocument/2006/relationships/slide" Target="/ppt/slides/slide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27" name="Shape 127"/>
        <p:cNvGrpSpPr/>
        <p:nvPr/>
      </p:nvGrpSpPr>
      <p:grpSpPr>
        <a:xfrm>
          <a:off x="0" y="0"/>
          <a:ext cx="0" cy="0"/>
          <a:chOff x="0" y="0"/>
          <a:chExt cx="0" cy="0"/>
        </a:xfrm>
      </p:grpSpPr>
      <p:sp>
        <p:nvSpPr>
          <p:cNvPr id="128" name="Google Shape;128;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Arial"/>
                <a:ea typeface="Arial"/>
                <a:cs typeface="Arial"/>
                <a:sym typeface="Arial"/>
              </a:rPr>
              <a:t>This session is aimed at key stage four and five (recommended for Year 12 and above)</a:t>
            </a:r>
            <a:endParaRPr b="1" i="0" sz="1000" u="none" cap="none" strike="noStrike">
              <a:solidFill>
                <a:srgbClr val="FF8022"/>
              </a:solidFill>
              <a:latin typeface="Arial"/>
              <a:ea typeface="Arial"/>
              <a:cs typeface="Arial"/>
              <a:sym typeface="Arial"/>
            </a:endParaRPr>
          </a:p>
        </p:txBody>
      </p:sp>
      <p:sp>
        <p:nvSpPr>
          <p:cNvPr id="129" name="Google Shape;129;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prepare for your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7b20ae8815_1_32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24" name="Google Shape;224;g27b20ae8815_1_321"/>
          <p:cNvSpPr txBox="1"/>
          <p:nvPr/>
        </p:nvSpPr>
        <p:spPr>
          <a:xfrm>
            <a:off x="286900" y="1095700"/>
            <a:ext cx="891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Smita is planning to buy a home within the next 5 years. </a:t>
            </a:r>
            <a:endParaRPr b="1" sz="1600">
              <a:solidFill>
                <a:schemeClr val="accent1"/>
              </a:solidFill>
              <a:latin typeface="Lato"/>
              <a:ea typeface="Lato"/>
              <a:cs typeface="Lato"/>
              <a:sym typeface="Lato"/>
            </a:endParaRPr>
          </a:p>
          <a:p>
            <a:pPr indent="0" lvl="0" marL="0" rtl="0" algn="l">
              <a:spcBef>
                <a:spcPts val="0"/>
              </a:spcBef>
              <a:spcAft>
                <a:spcPts val="0"/>
              </a:spcAft>
              <a:buNone/>
            </a:pPr>
            <a:r>
              <a:rPr b="1" lang="en-GB" sz="1600">
                <a:solidFill>
                  <a:schemeClr val="accent1"/>
                </a:solidFill>
                <a:latin typeface="Lato"/>
                <a:ea typeface="Lato"/>
                <a:cs typeface="Lato"/>
                <a:sym typeface="Lato"/>
              </a:rPr>
              <a:t>Which savings account should she consider and why?</a:t>
            </a:r>
            <a:endParaRPr b="1" sz="1600">
              <a:solidFill>
                <a:schemeClr val="accent1"/>
              </a:solidFill>
              <a:latin typeface="Lato"/>
              <a:ea typeface="Lato"/>
              <a:cs typeface="Lato"/>
              <a:sym typeface="Lato"/>
            </a:endParaRPr>
          </a:p>
        </p:txBody>
      </p:sp>
      <p:sp>
        <p:nvSpPr>
          <p:cNvPr id="225" name="Google Shape;225;g27b20ae8815_1_321"/>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Savings (ISAs) -</a:t>
            </a:r>
            <a:r>
              <a:rPr b="1" i="1" lang="en-GB" sz="2900">
                <a:solidFill>
                  <a:schemeClr val="accent2"/>
                </a:solidFill>
                <a:latin typeface="Lato"/>
                <a:ea typeface="Lato"/>
                <a:cs typeface="Lato"/>
                <a:sym typeface="Lato"/>
              </a:rPr>
              <a:t> medium term</a:t>
            </a:r>
            <a:endParaRPr b="1" sz="2900">
              <a:solidFill>
                <a:schemeClr val="accent2"/>
              </a:solidFill>
              <a:latin typeface="Lato"/>
              <a:ea typeface="Lato"/>
              <a:cs typeface="Lato"/>
              <a:sym typeface="Lato"/>
            </a:endParaRPr>
          </a:p>
        </p:txBody>
      </p:sp>
      <p:graphicFrame>
        <p:nvGraphicFramePr>
          <p:cNvPr id="226" name="Google Shape;226;g27b20ae8815_1_321"/>
          <p:cNvGraphicFramePr/>
          <p:nvPr/>
        </p:nvGraphicFramePr>
        <p:xfrm>
          <a:off x="286900" y="1862938"/>
          <a:ext cx="3000000" cy="3000000"/>
        </p:xfrm>
        <a:graphic>
          <a:graphicData uri="http://schemas.openxmlformats.org/drawingml/2006/table">
            <a:tbl>
              <a:tblPr>
                <a:noFill/>
                <a:tableStyleId>{009DE1DD-9DA4-4B38-9A04-E3994CCC3318}</a:tableStyleId>
              </a:tblPr>
              <a:tblGrid>
                <a:gridCol w="2136325"/>
                <a:gridCol w="1174675"/>
                <a:gridCol w="1828450"/>
                <a:gridCol w="1432575"/>
                <a:gridCol w="1870875"/>
              </a:tblGrid>
              <a:tr h="356775">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Age to open</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Annual deposit limit</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Savings at risk?</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Government bonus?</a:t>
                      </a:r>
                      <a:endParaRPr b="1">
                        <a:solidFill>
                          <a:srgbClr val="FFFFFF"/>
                        </a:solidFill>
                        <a:latin typeface="Lato"/>
                        <a:ea typeface="Lato"/>
                        <a:cs typeface="Lato"/>
                        <a:sym typeface="Lato"/>
                      </a:endParaRPr>
                    </a:p>
                  </a:txBody>
                  <a:tcPr marT="91425" marB="91425" marR="91425" marL="91425">
                    <a:solidFill>
                      <a:srgbClr val="FF8022"/>
                    </a:solidFill>
                  </a:tcPr>
                </a:tc>
              </a:tr>
              <a:tr h="396200">
                <a:tc>
                  <a:txBody>
                    <a:bodyPr/>
                    <a:lstStyle/>
                    <a:p>
                      <a:pPr indent="0" lvl="0" marL="0" rtl="0" algn="l">
                        <a:spcBef>
                          <a:spcPts val="0"/>
                        </a:spcBef>
                        <a:spcAft>
                          <a:spcPts val="0"/>
                        </a:spcAft>
                        <a:buNone/>
                      </a:pPr>
                      <a:r>
                        <a:rPr b="1" lang="en-GB">
                          <a:latin typeface="Lato"/>
                          <a:ea typeface="Lato"/>
                          <a:cs typeface="Lato"/>
                          <a:sym typeface="Lato"/>
                        </a:rPr>
                        <a:t>Cash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16+</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Stocks and shares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Lifetime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18-39</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£4,000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 25%</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Junior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0-17</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£9,000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bl>
          </a:graphicData>
        </a:graphic>
      </p:graphicFrame>
      <p:sp>
        <p:nvSpPr>
          <p:cNvPr id="227" name="Google Shape;227;g27b20ae8815_1_321"/>
          <p:cNvSpPr/>
          <p:nvPr/>
        </p:nvSpPr>
        <p:spPr>
          <a:xfrm>
            <a:off x="7624475" y="4466125"/>
            <a:ext cx="1482600" cy="516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28" name="Google Shape;228;g27b20ae8815_1_321"/>
          <p:cNvSpPr txBox="1"/>
          <p:nvPr/>
        </p:nvSpPr>
        <p:spPr>
          <a:xfrm>
            <a:off x="6017720" y="4193427"/>
            <a:ext cx="1138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300" u="none" cap="none" strike="noStrike">
                <a:solidFill>
                  <a:srgbClr val="FFFFFF"/>
                </a:solidFill>
                <a:latin typeface="Arial"/>
                <a:ea typeface="Arial"/>
                <a:cs typeface="Arial"/>
                <a:sym typeface="Arial"/>
              </a:rPr>
              <a:t>Lunch out</a:t>
            </a:r>
            <a:endParaRPr b="0" i="0" sz="1300" u="none" cap="none" strike="noStrike">
              <a:solidFill>
                <a:srgbClr val="FFFFFF"/>
              </a:solidFill>
              <a:latin typeface="Arial"/>
              <a:ea typeface="Arial"/>
              <a:cs typeface="Arial"/>
              <a:sym typeface="Arial"/>
            </a:endParaRPr>
          </a:p>
        </p:txBody>
      </p:sp>
      <p:sp>
        <p:nvSpPr>
          <p:cNvPr id="229" name="Google Shape;229;g27b20ae8815_1_321"/>
          <p:cNvSpPr txBox="1"/>
          <p:nvPr/>
        </p:nvSpPr>
        <p:spPr>
          <a:xfrm>
            <a:off x="7521800" y="4549250"/>
            <a:ext cx="1120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300" u="none" cap="none" strike="noStrike">
                <a:solidFill>
                  <a:srgbClr val="FFFFFF"/>
                </a:solidFill>
                <a:latin typeface="Arial"/>
                <a:ea typeface="Arial"/>
                <a:cs typeface="Arial"/>
                <a:sym typeface="Arial"/>
              </a:rPr>
              <a:t>Lunch out</a:t>
            </a:r>
            <a:endParaRPr b="0" i="0" sz="1300" u="none" cap="none" strike="noStrike">
              <a:solidFill>
                <a:srgbClr val="FFFFFF"/>
              </a:solidFill>
              <a:latin typeface="Arial"/>
              <a:ea typeface="Arial"/>
              <a:cs typeface="Arial"/>
              <a:sym typeface="Arial"/>
            </a:endParaRPr>
          </a:p>
        </p:txBody>
      </p:sp>
      <p:sp>
        <p:nvSpPr>
          <p:cNvPr id="230" name="Google Shape;230;g27b20ae8815_1_321"/>
          <p:cNvSpPr/>
          <p:nvPr/>
        </p:nvSpPr>
        <p:spPr>
          <a:xfrm>
            <a:off x="2424402" y="41196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Stocks and shares ISA</a:t>
            </a:r>
            <a:endParaRPr b="1" sz="1700">
              <a:solidFill>
                <a:srgbClr val="FFFFFF"/>
              </a:solidFill>
              <a:latin typeface="Lato"/>
              <a:ea typeface="Lato"/>
              <a:cs typeface="Lato"/>
              <a:sym typeface="Lato"/>
            </a:endParaRPr>
          </a:p>
        </p:txBody>
      </p:sp>
      <p:sp>
        <p:nvSpPr>
          <p:cNvPr id="231" name="Google Shape;231;g27b20ae8815_1_321"/>
          <p:cNvSpPr/>
          <p:nvPr/>
        </p:nvSpPr>
        <p:spPr>
          <a:xfrm>
            <a:off x="4561903" y="4119625"/>
            <a:ext cx="2019000" cy="727500"/>
          </a:xfrm>
          <a:prstGeom prst="roundRect">
            <a:avLst>
              <a:gd fmla="val 16667" name="adj"/>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dk1"/>
                </a:solidFill>
                <a:latin typeface="Lato"/>
                <a:ea typeface="Lato"/>
                <a:cs typeface="Lato"/>
                <a:sym typeface="Lato"/>
              </a:rPr>
              <a:t>Lifetime ISA</a:t>
            </a:r>
            <a:endParaRPr b="1" sz="1700">
              <a:solidFill>
                <a:schemeClr val="dk1"/>
              </a:solidFill>
              <a:latin typeface="Lato"/>
              <a:ea typeface="Lato"/>
              <a:cs typeface="Lato"/>
              <a:sym typeface="Lato"/>
            </a:endParaRPr>
          </a:p>
        </p:txBody>
      </p:sp>
      <p:sp>
        <p:nvSpPr>
          <p:cNvPr id="232" name="Google Shape;232;g27b20ae8815_1_321"/>
          <p:cNvSpPr/>
          <p:nvPr/>
        </p:nvSpPr>
        <p:spPr>
          <a:xfrm>
            <a:off x="6710735" y="41196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Junior ISA</a:t>
            </a:r>
            <a:endParaRPr b="1" sz="1700">
              <a:solidFill>
                <a:srgbClr val="FFFFFF"/>
              </a:solidFill>
              <a:latin typeface="Lato"/>
              <a:ea typeface="Lato"/>
              <a:cs typeface="Lato"/>
              <a:sym typeface="Lato"/>
            </a:endParaRPr>
          </a:p>
        </p:txBody>
      </p:sp>
      <p:sp>
        <p:nvSpPr>
          <p:cNvPr id="233" name="Google Shape;233;g27b20ae8815_1_321"/>
          <p:cNvSpPr/>
          <p:nvPr/>
        </p:nvSpPr>
        <p:spPr>
          <a:xfrm>
            <a:off x="286900" y="41196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Cash ISA</a:t>
            </a:r>
            <a:endParaRPr b="1" sz="17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7b20ae8815_1_34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39" name="Google Shape;239;g27b20ae8815_1_349"/>
          <p:cNvSpPr txBox="1"/>
          <p:nvPr/>
        </p:nvSpPr>
        <p:spPr>
          <a:xfrm>
            <a:off x="286900" y="1141400"/>
            <a:ext cx="8442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Smita </a:t>
            </a:r>
            <a:r>
              <a:rPr b="1" lang="en-GB" sz="1600">
                <a:solidFill>
                  <a:schemeClr val="accent1"/>
                </a:solidFill>
                <a:latin typeface="Lato"/>
                <a:ea typeface="Lato"/>
                <a:cs typeface="Lato"/>
                <a:sym typeface="Lato"/>
              </a:rPr>
              <a:t>leave some savings to grow for the next 5 to 10 to years, and is willing to take some risk with these savings. </a:t>
            </a:r>
            <a:endParaRPr b="1" sz="1600">
              <a:solidFill>
                <a:schemeClr val="accent1"/>
              </a:solidFill>
              <a:latin typeface="Lato"/>
              <a:ea typeface="Lato"/>
              <a:cs typeface="Lato"/>
              <a:sym typeface="Lato"/>
            </a:endParaRPr>
          </a:p>
          <a:p>
            <a:pPr indent="0" lvl="0" marL="0" rtl="0" algn="l">
              <a:spcBef>
                <a:spcPts val="0"/>
              </a:spcBef>
              <a:spcAft>
                <a:spcPts val="0"/>
              </a:spcAft>
              <a:buNone/>
            </a:pPr>
            <a:r>
              <a:rPr b="1" lang="en-GB" sz="1600">
                <a:solidFill>
                  <a:schemeClr val="accent1"/>
                </a:solidFill>
                <a:latin typeface="Lato"/>
                <a:ea typeface="Lato"/>
                <a:cs typeface="Lato"/>
                <a:sym typeface="Lato"/>
              </a:rPr>
              <a:t>Which savings account should she consider and why?</a:t>
            </a:r>
            <a:endParaRPr b="1" sz="1600">
              <a:solidFill>
                <a:schemeClr val="accent1"/>
              </a:solidFill>
              <a:latin typeface="Lato"/>
              <a:ea typeface="Lato"/>
              <a:cs typeface="Lato"/>
              <a:sym typeface="Lato"/>
            </a:endParaRPr>
          </a:p>
        </p:txBody>
      </p:sp>
      <p:sp>
        <p:nvSpPr>
          <p:cNvPr id="240" name="Google Shape;240;g27b20ae8815_1_349"/>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Savings (ISAs) -</a:t>
            </a:r>
            <a:r>
              <a:rPr b="1" i="1" lang="en-GB" sz="2900">
                <a:solidFill>
                  <a:schemeClr val="accent2"/>
                </a:solidFill>
                <a:latin typeface="Lato"/>
                <a:ea typeface="Lato"/>
                <a:cs typeface="Lato"/>
                <a:sym typeface="Lato"/>
              </a:rPr>
              <a:t> medium term</a:t>
            </a:r>
            <a:endParaRPr b="1" sz="2900">
              <a:solidFill>
                <a:schemeClr val="accent2"/>
              </a:solidFill>
              <a:latin typeface="Lato"/>
              <a:ea typeface="Lato"/>
              <a:cs typeface="Lato"/>
              <a:sym typeface="Lato"/>
            </a:endParaRPr>
          </a:p>
        </p:txBody>
      </p:sp>
      <p:graphicFrame>
        <p:nvGraphicFramePr>
          <p:cNvPr id="241" name="Google Shape;241;g27b20ae8815_1_349"/>
          <p:cNvGraphicFramePr/>
          <p:nvPr/>
        </p:nvGraphicFramePr>
        <p:xfrm>
          <a:off x="286900" y="2091538"/>
          <a:ext cx="3000000" cy="3000000"/>
        </p:xfrm>
        <a:graphic>
          <a:graphicData uri="http://schemas.openxmlformats.org/drawingml/2006/table">
            <a:tbl>
              <a:tblPr>
                <a:noFill/>
                <a:tableStyleId>{009DE1DD-9DA4-4B38-9A04-E3994CCC3318}</a:tableStyleId>
              </a:tblPr>
              <a:tblGrid>
                <a:gridCol w="2136325"/>
                <a:gridCol w="1174675"/>
                <a:gridCol w="1828450"/>
                <a:gridCol w="1432575"/>
                <a:gridCol w="1870875"/>
              </a:tblGrid>
              <a:tr h="356775">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Age to open</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Annual deposit limit</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Savings at risk?</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Government bonus?</a:t>
                      </a:r>
                      <a:endParaRPr b="1">
                        <a:solidFill>
                          <a:srgbClr val="FFFFFF"/>
                        </a:solidFill>
                        <a:latin typeface="Lato"/>
                        <a:ea typeface="Lato"/>
                        <a:cs typeface="Lato"/>
                        <a:sym typeface="Lato"/>
                      </a:endParaRPr>
                    </a:p>
                  </a:txBody>
                  <a:tcPr marT="91425" marB="91425" marR="91425" marL="91425">
                    <a:solidFill>
                      <a:srgbClr val="FF8022"/>
                    </a:solidFill>
                  </a:tcPr>
                </a:tc>
              </a:tr>
              <a:tr h="396200">
                <a:tc>
                  <a:txBody>
                    <a:bodyPr/>
                    <a:lstStyle/>
                    <a:p>
                      <a:pPr indent="0" lvl="0" marL="0" rtl="0" algn="l">
                        <a:spcBef>
                          <a:spcPts val="0"/>
                        </a:spcBef>
                        <a:spcAft>
                          <a:spcPts val="0"/>
                        </a:spcAft>
                        <a:buNone/>
                      </a:pPr>
                      <a:r>
                        <a:rPr b="1" lang="en-GB">
                          <a:latin typeface="Lato"/>
                          <a:ea typeface="Lato"/>
                          <a:cs typeface="Lato"/>
                          <a:sym typeface="Lato"/>
                        </a:rPr>
                        <a:t>Cash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16+</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Stocks and shares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Lifetime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18-39</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£4,000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 25%</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Junior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0-17</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£9,000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bl>
          </a:graphicData>
        </a:graphic>
      </p:graphicFrame>
      <p:sp>
        <p:nvSpPr>
          <p:cNvPr id="242" name="Google Shape;242;g27b20ae8815_1_349"/>
          <p:cNvSpPr/>
          <p:nvPr/>
        </p:nvSpPr>
        <p:spPr>
          <a:xfrm>
            <a:off x="7624475" y="4466125"/>
            <a:ext cx="1482600" cy="516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43" name="Google Shape;243;g27b20ae8815_1_349"/>
          <p:cNvSpPr txBox="1"/>
          <p:nvPr/>
        </p:nvSpPr>
        <p:spPr>
          <a:xfrm>
            <a:off x="6017720" y="4193427"/>
            <a:ext cx="1138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300" u="none" cap="none" strike="noStrike">
                <a:solidFill>
                  <a:srgbClr val="FFFFFF"/>
                </a:solidFill>
                <a:latin typeface="Arial"/>
                <a:ea typeface="Arial"/>
                <a:cs typeface="Arial"/>
                <a:sym typeface="Arial"/>
              </a:rPr>
              <a:t>Lunch out</a:t>
            </a:r>
            <a:endParaRPr b="0" i="0" sz="1300" u="none" cap="none" strike="noStrike">
              <a:solidFill>
                <a:srgbClr val="FFFFFF"/>
              </a:solidFill>
              <a:latin typeface="Arial"/>
              <a:ea typeface="Arial"/>
              <a:cs typeface="Arial"/>
              <a:sym typeface="Arial"/>
            </a:endParaRPr>
          </a:p>
        </p:txBody>
      </p:sp>
      <p:sp>
        <p:nvSpPr>
          <p:cNvPr id="244" name="Google Shape;244;g27b20ae8815_1_349"/>
          <p:cNvSpPr txBox="1"/>
          <p:nvPr/>
        </p:nvSpPr>
        <p:spPr>
          <a:xfrm>
            <a:off x="7521800" y="4549250"/>
            <a:ext cx="1120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300" u="none" cap="none" strike="noStrike">
                <a:solidFill>
                  <a:srgbClr val="FFFFFF"/>
                </a:solidFill>
                <a:latin typeface="Arial"/>
                <a:ea typeface="Arial"/>
                <a:cs typeface="Arial"/>
                <a:sym typeface="Arial"/>
              </a:rPr>
              <a:t>Lunch out</a:t>
            </a:r>
            <a:endParaRPr b="0" i="0" sz="1300" u="none" cap="none" strike="noStrike">
              <a:solidFill>
                <a:srgbClr val="FFFFFF"/>
              </a:solidFill>
              <a:latin typeface="Arial"/>
              <a:ea typeface="Arial"/>
              <a:cs typeface="Arial"/>
              <a:sym typeface="Arial"/>
            </a:endParaRPr>
          </a:p>
        </p:txBody>
      </p:sp>
      <p:sp>
        <p:nvSpPr>
          <p:cNvPr id="245" name="Google Shape;245;g27b20ae8815_1_349"/>
          <p:cNvSpPr/>
          <p:nvPr/>
        </p:nvSpPr>
        <p:spPr>
          <a:xfrm>
            <a:off x="2424402" y="42720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Stocks and shares ISA</a:t>
            </a:r>
            <a:endParaRPr b="1" sz="1700">
              <a:solidFill>
                <a:srgbClr val="FFFFFF"/>
              </a:solidFill>
              <a:latin typeface="Lato"/>
              <a:ea typeface="Lato"/>
              <a:cs typeface="Lato"/>
              <a:sym typeface="Lato"/>
            </a:endParaRPr>
          </a:p>
        </p:txBody>
      </p:sp>
      <p:sp>
        <p:nvSpPr>
          <p:cNvPr id="246" name="Google Shape;246;g27b20ae8815_1_349"/>
          <p:cNvSpPr/>
          <p:nvPr/>
        </p:nvSpPr>
        <p:spPr>
          <a:xfrm>
            <a:off x="4561903" y="42720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Lifetime ISA</a:t>
            </a:r>
            <a:endParaRPr b="1" sz="1700">
              <a:solidFill>
                <a:srgbClr val="FFFFFF"/>
              </a:solidFill>
              <a:latin typeface="Lato"/>
              <a:ea typeface="Lato"/>
              <a:cs typeface="Lato"/>
              <a:sym typeface="Lato"/>
            </a:endParaRPr>
          </a:p>
        </p:txBody>
      </p:sp>
      <p:sp>
        <p:nvSpPr>
          <p:cNvPr id="247" name="Google Shape;247;g27b20ae8815_1_349"/>
          <p:cNvSpPr/>
          <p:nvPr/>
        </p:nvSpPr>
        <p:spPr>
          <a:xfrm>
            <a:off x="6710735" y="42720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Junior ISA</a:t>
            </a:r>
            <a:endParaRPr b="1" sz="1700">
              <a:solidFill>
                <a:srgbClr val="FFFFFF"/>
              </a:solidFill>
              <a:latin typeface="Lato"/>
              <a:ea typeface="Lato"/>
              <a:cs typeface="Lato"/>
              <a:sym typeface="Lato"/>
            </a:endParaRPr>
          </a:p>
        </p:txBody>
      </p:sp>
      <p:sp>
        <p:nvSpPr>
          <p:cNvPr id="248" name="Google Shape;248;g27b20ae8815_1_349"/>
          <p:cNvSpPr/>
          <p:nvPr/>
        </p:nvSpPr>
        <p:spPr>
          <a:xfrm>
            <a:off x="286900" y="42720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Cash ISA</a:t>
            </a:r>
            <a:endParaRPr b="1" sz="1700">
              <a:solidFill>
                <a:srgbClr val="FFFFF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7b20ae8815_1_36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54" name="Google Shape;254;g27b20ae8815_1_364"/>
          <p:cNvSpPr txBox="1"/>
          <p:nvPr/>
        </p:nvSpPr>
        <p:spPr>
          <a:xfrm>
            <a:off x="286900" y="1065200"/>
            <a:ext cx="8442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Smita leave some savings to grow for the next 5 to 10 to years, and is willing to take some risk with these savings. </a:t>
            </a:r>
            <a:endParaRPr b="1" sz="1600">
              <a:solidFill>
                <a:schemeClr val="accent1"/>
              </a:solidFill>
              <a:latin typeface="Lato"/>
              <a:ea typeface="Lato"/>
              <a:cs typeface="Lato"/>
              <a:sym typeface="Lato"/>
            </a:endParaRPr>
          </a:p>
          <a:p>
            <a:pPr indent="0" lvl="0" marL="0" rtl="0" algn="l">
              <a:spcBef>
                <a:spcPts val="0"/>
              </a:spcBef>
              <a:spcAft>
                <a:spcPts val="0"/>
              </a:spcAft>
              <a:buNone/>
            </a:pPr>
            <a:r>
              <a:rPr b="1" lang="en-GB" sz="1600">
                <a:solidFill>
                  <a:schemeClr val="accent1"/>
                </a:solidFill>
                <a:latin typeface="Lato"/>
                <a:ea typeface="Lato"/>
                <a:cs typeface="Lato"/>
                <a:sym typeface="Lato"/>
              </a:rPr>
              <a:t>Which savings account should she consider and why?</a:t>
            </a:r>
            <a:endParaRPr b="1" sz="1600">
              <a:solidFill>
                <a:schemeClr val="accent1"/>
              </a:solidFill>
              <a:latin typeface="Lato"/>
              <a:ea typeface="Lato"/>
              <a:cs typeface="Lato"/>
              <a:sym typeface="Lato"/>
            </a:endParaRPr>
          </a:p>
        </p:txBody>
      </p:sp>
      <p:sp>
        <p:nvSpPr>
          <p:cNvPr id="255" name="Google Shape;255;g27b20ae8815_1_364"/>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Savings (ISAs) -</a:t>
            </a:r>
            <a:r>
              <a:rPr b="1" i="1" lang="en-GB" sz="2900">
                <a:solidFill>
                  <a:schemeClr val="accent2"/>
                </a:solidFill>
                <a:latin typeface="Lato"/>
                <a:ea typeface="Lato"/>
                <a:cs typeface="Lato"/>
                <a:sym typeface="Lato"/>
              </a:rPr>
              <a:t> medium term</a:t>
            </a:r>
            <a:endParaRPr b="1" sz="2900">
              <a:solidFill>
                <a:schemeClr val="accent2"/>
              </a:solidFill>
              <a:latin typeface="Lato"/>
              <a:ea typeface="Lato"/>
              <a:cs typeface="Lato"/>
              <a:sym typeface="Lato"/>
            </a:endParaRPr>
          </a:p>
        </p:txBody>
      </p:sp>
      <p:graphicFrame>
        <p:nvGraphicFramePr>
          <p:cNvPr id="256" name="Google Shape;256;g27b20ae8815_1_364"/>
          <p:cNvGraphicFramePr/>
          <p:nvPr/>
        </p:nvGraphicFramePr>
        <p:xfrm>
          <a:off x="286900" y="2091538"/>
          <a:ext cx="3000000" cy="3000000"/>
        </p:xfrm>
        <a:graphic>
          <a:graphicData uri="http://schemas.openxmlformats.org/drawingml/2006/table">
            <a:tbl>
              <a:tblPr>
                <a:noFill/>
                <a:tableStyleId>{009DE1DD-9DA4-4B38-9A04-E3994CCC3318}</a:tableStyleId>
              </a:tblPr>
              <a:tblGrid>
                <a:gridCol w="2136325"/>
                <a:gridCol w="1174675"/>
                <a:gridCol w="1828450"/>
                <a:gridCol w="1432575"/>
                <a:gridCol w="1870875"/>
              </a:tblGrid>
              <a:tr h="356775">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Age to open</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Annual deposit limit</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Savings at risk?</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Government bonus?</a:t>
                      </a:r>
                      <a:endParaRPr b="1">
                        <a:solidFill>
                          <a:srgbClr val="FFFFFF"/>
                        </a:solidFill>
                        <a:latin typeface="Lato"/>
                        <a:ea typeface="Lato"/>
                        <a:cs typeface="Lato"/>
                        <a:sym typeface="Lato"/>
                      </a:endParaRPr>
                    </a:p>
                  </a:txBody>
                  <a:tcPr marT="91425" marB="91425" marR="91425" marL="91425">
                    <a:solidFill>
                      <a:srgbClr val="FF8022"/>
                    </a:solidFill>
                  </a:tcPr>
                </a:tc>
              </a:tr>
              <a:tr h="396200">
                <a:tc>
                  <a:txBody>
                    <a:bodyPr/>
                    <a:lstStyle/>
                    <a:p>
                      <a:pPr indent="0" lvl="0" marL="0" rtl="0" algn="l">
                        <a:spcBef>
                          <a:spcPts val="0"/>
                        </a:spcBef>
                        <a:spcAft>
                          <a:spcPts val="0"/>
                        </a:spcAft>
                        <a:buNone/>
                      </a:pPr>
                      <a:r>
                        <a:rPr b="1" lang="en-GB">
                          <a:latin typeface="Lato"/>
                          <a:ea typeface="Lato"/>
                          <a:cs typeface="Lato"/>
                          <a:sym typeface="Lato"/>
                        </a:rPr>
                        <a:t>Cash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16+</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Stocks and shares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Lifetime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18-39</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£4,000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 25%</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Junior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0-17</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£9,000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bl>
          </a:graphicData>
        </a:graphic>
      </p:graphicFrame>
      <p:sp>
        <p:nvSpPr>
          <p:cNvPr id="257" name="Google Shape;257;g27b20ae8815_1_364"/>
          <p:cNvSpPr/>
          <p:nvPr/>
        </p:nvSpPr>
        <p:spPr>
          <a:xfrm>
            <a:off x="7624475" y="4466125"/>
            <a:ext cx="1482600" cy="516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58" name="Google Shape;258;g27b20ae8815_1_364"/>
          <p:cNvSpPr txBox="1"/>
          <p:nvPr/>
        </p:nvSpPr>
        <p:spPr>
          <a:xfrm>
            <a:off x="6017720" y="4193427"/>
            <a:ext cx="1138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300" u="none" cap="none" strike="noStrike">
                <a:solidFill>
                  <a:srgbClr val="FFFFFF"/>
                </a:solidFill>
                <a:latin typeface="Arial"/>
                <a:ea typeface="Arial"/>
                <a:cs typeface="Arial"/>
                <a:sym typeface="Arial"/>
              </a:rPr>
              <a:t>Lunch out</a:t>
            </a:r>
            <a:endParaRPr b="0" i="0" sz="1300" u="none" cap="none" strike="noStrike">
              <a:solidFill>
                <a:srgbClr val="FFFFFF"/>
              </a:solidFill>
              <a:latin typeface="Arial"/>
              <a:ea typeface="Arial"/>
              <a:cs typeface="Arial"/>
              <a:sym typeface="Arial"/>
            </a:endParaRPr>
          </a:p>
        </p:txBody>
      </p:sp>
      <p:sp>
        <p:nvSpPr>
          <p:cNvPr id="259" name="Google Shape;259;g27b20ae8815_1_364"/>
          <p:cNvSpPr txBox="1"/>
          <p:nvPr/>
        </p:nvSpPr>
        <p:spPr>
          <a:xfrm>
            <a:off x="7521800" y="4549250"/>
            <a:ext cx="1120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300" u="none" cap="none" strike="noStrike">
                <a:solidFill>
                  <a:srgbClr val="FFFFFF"/>
                </a:solidFill>
                <a:latin typeface="Arial"/>
                <a:ea typeface="Arial"/>
                <a:cs typeface="Arial"/>
                <a:sym typeface="Arial"/>
              </a:rPr>
              <a:t>Lunch out</a:t>
            </a:r>
            <a:endParaRPr b="0" i="0" sz="1300" u="none" cap="none" strike="noStrike">
              <a:solidFill>
                <a:srgbClr val="FFFFFF"/>
              </a:solidFill>
              <a:latin typeface="Arial"/>
              <a:ea typeface="Arial"/>
              <a:cs typeface="Arial"/>
              <a:sym typeface="Arial"/>
            </a:endParaRPr>
          </a:p>
        </p:txBody>
      </p:sp>
      <p:sp>
        <p:nvSpPr>
          <p:cNvPr id="260" name="Google Shape;260;g27b20ae8815_1_364"/>
          <p:cNvSpPr/>
          <p:nvPr/>
        </p:nvSpPr>
        <p:spPr>
          <a:xfrm>
            <a:off x="2424402" y="4272025"/>
            <a:ext cx="2019000" cy="7275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dk1"/>
                </a:solidFill>
                <a:latin typeface="Lato"/>
                <a:ea typeface="Lato"/>
                <a:cs typeface="Lato"/>
                <a:sym typeface="Lato"/>
              </a:rPr>
              <a:t>Stocks and shares ISA</a:t>
            </a:r>
            <a:endParaRPr b="1" sz="1700">
              <a:solidFill>
                <a:schemeClr val="dk1"/>
              </a:solidFill>
              <a:latin typeface="Lato"/>
              <a:ea typeface="Lato"/>
              <a:cs typeface="Lato"/>
              <a:sym typeface="Lato"/>
            </a:endParaRPr>
          </a:p>
        </p:txBody>
      </p:sp>
      <p:sp>
        <p:nvSpPr>
          <p:cNvPr id="261" name="Google Shape;261;g27b20ae8815_1_364"/>
          <p:cNvSpPr/>
          <p:nvPr/>
        </p:nvSpPr>
        <p:spPr>
          <a:xfrm>
            <a:off x="4561903" y="42720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Lifetime ISA</a:t>
            </a:r>
            <a:endParaRPr b="1" sz="1700">
              <a:solidFill>
                <a:srgbClr val="FFFFFF"/>
              </a:solidFill>
              <a:latin typeface="Lato"/>
              <a:ea typeface="Lato"/>
              <a:cs typeface="Lato"/>
              <a:sym typeface="Lato"/>
            </a:endParaRPr>
          </a:p>
        </p:txBody>
      </p:sp>
      <p:sp>
        <p:nvSpPr>
          <p:cNvPr id="262" name="Google Shape;262;g27b20ae8815_1_364"/>
          <p:cNvSpPr/>
          <p:nvPr/>
        </p:nvSpPr>
        <p:spPr>
          <a:xfrm>
            <a:off x="6710735" y="42720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Junior ISA</a:t>
            </a:r>
            <a:endParaRPr b="1" sz="1700">
              <a:solidFill>
                <a:srgbClr val="FFFFFF"/>
              </a:solidFill>
              <a:latin typeface="Lato"/>
              <a:ea typeface="Lato"/>
              <a:cs typeface="Lato"/>
              <a:sym typeface="Lato"/>
            </a:endParaRPr>
          </a:p>
        </p:txBody>
      </p:sp>
      <p:sp>
        <p:nvSpPr>
          <p:cNvPr id="263" name="Google Shape;263;g27b20ae8815_1_364"/>
          <p:cNvSpPr/>
          <p:nvPr/>
        </p:nvSpPr>
        <p:spPr>
          <a:xfrm>
            <a:off x="286900" y="42720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Cash ISA</a:t>
            </a:r>
            <a:endParaRPr b="1" sz="1700">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7b20ae8815_1_37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69" name="Google Shape;269;g27b20ae8815_1_378"/>
          <p:cNvSpPr txBox="1"/>
          <p:nvPr/>
        </p:nvSpPr>
        <p:spPr>
          <a:xfrm>
            <a:off x="560900" y="1344550"/>
            <a:ext cx="8656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rgbClr val="1F1F1F"/>
                </a:solidFill>
                <a:latin typeface="Lato"/>
                <a:ea typeface="Lato"/>
                <a:cs typeface="Lato"/>
                <a:sym typeface="Lato"/>
              </a:rPr>
              <a:t>ISAs are a way to save money and earn interest</a:t>
            </a:r>
            <a:endParaRPr sz="2200">
              <a:solidFill>
                <a:srgbClr val="1F1F1F"/>
              </a:solidFill>
              <a:latin typeface="Lato"/>
              <a:ea typeface="Lato"/>
              <a:cs typeface="Lato"/>
              <a:sym typeface="Lato"/>
            </a:endParaRPr>
          </a:p>
        </p:txBody>
      </p:sp>
      <p:sp>
        <p:nvSpPr>
          <p:cNvPr id="270" name="Google Shape;270;g27b20ae8815_1_378"/>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ISAs </a:t>
            </a:r>
            <a:r>
              <a:rPr b="1" lang="en-GB" sz="2900">
                <a:solidFill>
                  <a:schemeClr val="accent2"/>
                </a:solidFill>
                <a:latin typeface="Lato"/>
                <a:ea typeface="Lato"/>
                <a:cs typeface="Lato"/>
                <a:sym typeface="Lato"/>
              </a:rPr>
              <a:t>| Key takeaways</a:t>
            </a:r>
            <a:endParaRPr b="1" sz="2900">
              <a:solidFill>
                <a:schemeClr val="accent2"/>
              </a:solidFill>
              <a:latin typeface="Lato"/>
              <a:ea typeface="Lato"/>
              <a:cs typeface="Lato"/>
              <a:sym typeface="Lato"/>
            </a:endParaRPr>
          </a:p>
        </p:txBody>
      </p:sp>
      <p:pic>
        <p:nvPicPr>
          <p:cNvPr id="271" name="Google Shape;271;g27b20ae8815_1_378"/>
          <p:cNvPicPr preferRelativeResize="0"/>
          <p:nvPr/>
        </p:nvPicPr>
        <p:blipFill rotWithShape="1">
          <a:blip r:embed="rId3">
            <a:alphaModFix/>
          </a:blip>
          <a:srcRect b="0" l="0" r="0" t="0"/>
          <a:stretch/>
        </p:blipFill>
        <p:spPr>
          <a:xfrm>
            <a:off x="152402" y="1493874"/>
            <a:ext cx="273100" cy="273100"/>
          </a:xfrm>
          <a:prstGeom prst="rect">
            <a:avLst/>
          </a:prstGeom>
          <a:noFill/>
          <a:ln>
            <a:noFill/>
          </a:ln>
        </p:spPr>
      </p:pic>
      <p:pic>
        <p:nvPicPr>
          <p:cNvPr id="272" name="Google Shape;272;g27b20ae8815_1_378"/>
          <p:cNvPicPr preferRelativeResize="0"/>
          <p:nvPr/>
        </p:nvPicPr>
        <p:blipFill rotWithShape="1">
          <a:blip r:embed="rId3">
            <a:alphaModFix/>
          </a:blip>
          <a:srcRect b="0" l="0" r="0" t="0"/>
          <a:stretch/>
        </p:blipFill>
        <p:spPr>
          <a:xfrm>
            <a:off x="152402" y="2417924"/>
            <a:ext cx="273100" cy="273100"/>
          </a:xfrm>
          <a:prstGeom prst="rect">
            <a:avLst/>
          </a:prstGeom>
          <a:noFill/>
          <a:ln>
            <a:noFill/>
          </a:ln>
        </p:spPr>
      </p:pic>
      <p:pic>
        <p:nvPicPr>
          <p:cNvPr id="273" name="Google Shape;273;g27b20ae8815_1_378"/>
          <p:cNvPicPr preferRelativeResize="0"/>
          <p:nvPr/>
        </p:nvPicPr>
        <p:blipFill rotWithShape="1">
          <a:blip r:embed="rId3">
            <a:alphaModFix/>
          </a:blip>
          <a:srcRect b="0" l="0" r="0" t="0"/>
          <a:stretch/>
        </p:blipFill>
        <p:spPr>
          <a:xfrm>
            <a:off x="152402" y="3446324"/>
            <a:ext cx="273100" cy="273100"/>
          </a:xfrm>
          <a:prstGeom prst="rect">
            <a:avLst/>
          </a:prstGeom>
          <a:noFill/>
          <a:ln>
            <a:noFill/>
          </a:ln>
        </p:spPr>
      </p:pic>
      <p:sp>
        <p:nvSpPr>
          <p:cNvPr id="274" name="Google Shape;274;g27b20ae8815_1_378"/>
          <p:cNvSpPr txBox="1"/>
          <p:nvPr/>
        </p:nvSpPr>
        <p:spPr>
          <a:xfrm>
            <a:off x="560900" y="2292875"/>
            <a:ext cx="8656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rgbClr val="1F1F1F"/>
                </a:solidFill>
                <a:latin typeface="Lato"/>
                <a:ea typeface="Lato"/>
                <a:cs typeface="Lato"/>
                <a:sym typeface="Lato"/>
              </a:rPr>
              <a:t>Up to £20,000 can be put into different ISA accounts</a:t>
            </a:r>
            <a:endParaRPr sz="2200">
              <a:solidFill>
                <a:srgbClr val="1F1F1F"/>
              </a:solidFill>
              <a:latin typeface="Lato"/>
              <a:ea typeface="Lato"/>
              <a:cs typeface="Lato"/>
              <a:sym typeface="Lato"/>
            </a:endParaRPr>
          </a:p>
        </p:txBody>
      </p:sp>
      <p:sp>
        <p:nvSpPr>
          <p:cNvPr id="275" name="Google Shape;275;g27b20ae8815_1_378"/>
          <p:cNvSpPr txBox="1"/>
          <p:nvPr/>
        </p:nvSpPr>
        <p:spPr>
          <a:xfrm>
            <a:off x="560900" y="3321275"/>
            <a:ext cx="8656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rgbClr val="1F1F1F"/>
                </a:solidFill>
                <a:latin typeface="Lato"/>
                <a:ea typeface="Lato"/>
                <a:cs typeface="Lato"/>
                <a:sym typeface="Lato"/>
              </a:rPr>
              <a:t>ISAs are a way to save money without getting taxed</a:t>
            </a:r>
            <a:endParaRPr sz="2200">
              <a:solidFill>
                <a:srgbClr val="1F1F1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7b20ae8815_1_208"/>
          <p:cNvSpPr/>
          <p:nvPr/>
        </p:nvSpPr>
        <p:spPr>
          <a:xfrm>
            <a:off x="2527200" y="1426714"/>
            <a:ext cx="1862100" cy="1852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7b20ae8815_1_20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282" name="Google Shape;282;g27b20ae8815_1_208"/>
          <p:cNvPicPr preferRelativeResize="0"/>
          <p:nvPr/>
        </p:nvPicPr>
        <p:blipFill rotWithShape="1">
          <a:blip r:embed="rId3">
            <a:alphaModFix/>
          </a:blip>
          <a:srcRect b="0" l="10223" r="13194" t="0"/>
          <a:stretch/>
        </p:blipFill>
        <p:spPr>
          <a:xfrm>
            <a:off x="308600" y="1426725"/>
            <a:ext cx="1862213" cy="1852270"/>
          </a:xfrm>
          <a:prstGeom prst="rect">
            <a:avLst/>
          </a:prstGeom>
          <a:noFill/>
          <a:ln cap="flat" cmpd="sng" w="28575">
            <a:solidFill>
              <a:srgbClr val="FF8022"/>
            </a:solidFill>
            <a:prstDash val="solid"/>
            <a:round/>
            <a:headEnd len="sm" w="sm" type="none"/>
            <a:tailEnd len="sm" w="sm" type="none"/>
          </a:ln>
        </p:spPr>
      </p:pic>
      <p:pic>
        <p:nvPicPr>
          <p:cNvPr id="283" name="Google Shape;283;g27b20ae8815_1_208"/>
          <p:cNvPicPr preferRelativeResize="0"/>
          <p:nvPr/>
        </p:nvPicPr>
        <p:blipFill>
          <a:blip r:embed="rId4">
            <a:alphaModFix/>
          </a:blip>
          <a:stretch>
            <a:fillRect/>
          </a:stretch>
        </p:blipFill>
        <p:spPr>
          <a:xfrm>
            <a:off x="4775174" y="1426731"/>
            <a:ext cx="1862214" cy="1824570"/>
          </a:xfrm>
          <a:prstGeom prst="rect">
            <a:avLst/>
          </a:prstGeom>
          <a:noFill/>
          <a:ln cap="flat" cmpd="sng" w="28575">
            <a:solidFill>
              <a:srgbClr val="FF8022"/>
            </a:solidFill>
            <a:prstDash val="solid"/>
            <a:round/>
            <a:headEnd len="sm" w="sm" type="none"/>
            <a:tailEnd len="sm" w="sm" type="none"/>
          </a:ln>
        </p:spPr>
      </p:pic>
      <p:pic>
        <p:nvPicPr>
          <p:cNvPr id="284" name="Google Shape;284;g27b20ae8815_1_208"/>
          <p:cNvPicPr preferRelativeResize="0"/>
          <p:nvPr/>
        </p:nvPicPr>
        <p:blipFill>
          <a:blip r:embed="rId5">
            <a:alphaModFix/>
          </a:blip>
          <a:stretch>
            <a:fillRect/>
          </a:stretch>
        </p:blipFill>
        <p:spPr>
          <a:xfrm>
            <a:off x="6975125" y="1426728"/>
            <a:ext cx="1905000" cy="1824563"/>
          </a:xfrm>
          <a:prstGeom prst="rect">
            <a:avLst/>
          </a:prstGeom>
          <a:noFill/>
          <a:ln cap="flat" cmpd="sng" w="28575">
            <a:solidFill>
              <a:srgbClr val="FF8022"/>
            </a:solidFill>
            <a:prstDash val="solid"/>
            <a:round/>
            <a:headEnd len="sm" w="sm" type="none"/>
            <a:tailEnd len="sm" w="sm" type="none"/>
          </a:ln>
        </p:spPr>
      </p:pic>
      <p:grpSp>
        <p:nvGrpSpPr>
          <p:cNvPr id="285" name="Google Shape;285;g27b20ae8815_1_208"/>
          <p:cNvGrpSpPr/>
          <p:nvPr/>
        </p:nvGrpSpPr>
        <p:grpSpPr>
          <a:xfrm>
            <a:off x="2603390" y="1614834"/>
            <a:ext cx="1738201" cy="1447991"/>
            <a:chOff x="7239000" y="2032150"/>
            <a:chExt cx="1794550" cy="1905000"/>
          </a:xfrm>
        </p:grpSpPr>
        <p:pic>
          <p:nvPicPr>
            <p:cNvPr id="286" name="Google Shape;286;g27b20ae8815_1_208"/>
            <p:cNvPicPr preferRelativeResize="0"/>
            <p:nvPr/>
          </p:nvPicPr>
          <p:blipFill rotWithShape="1">
            <a:blip r:embed="rId6">
              <a:alphaModFix/>
            </a:blip>
            <a:srcRect b="0" l="0" r="5793" t="0"/>
            <a:stretch/>
          </p:blipFill>
          <p:spPr>
            <a:xfrm>
              <a:off x="7239000" y="2032150"/>
              <a:ext cx="1794550" cy="1905000"/>
            </a:xfrm>
            <a:prstGeom prst="rect">
              <a:avLst/>
            </a:prstGeom>
            <a:noFill/>
            <a:ln>
              <a:noFill/>
            </a:ln>
          </p:spPr>
        </p:pic>
        <p:pic>
          <p:nvPicPr>
            <p:cNvPr id="287" name="Google Shape;287;g27b20ae8815_1_208"/>
            <p:cNvPicPr preferRelativeResize="0"/>
            <p:nvPr/>
          </p:nvPicPr>
          <p:blipFill>
            <a:blip r:embed="rId7">
              <a:alphaModFix/>
            </a:blip>
            <a:stretch>
              <a:fillRect/>
            </a:stretch>
          </p:blipFill>
          <p:spPr>
            <a:xfrm>
              <a:off x="7843625" y="3177100"/>
              <a:ext cx="286150" cy="286150"/>
            </a:xfrm>
            <a:prstGeom prst="rect">
              <a:avLst/>
            </a:prstGeom>
            <a:noFill/>
            <a:ln>
              <a:noFill/>
            </a:ln>
          </p:spPr>
        </p:pic>
        <p:pic>
          <p:nvPicPr>
            <p:cNvPr id="288" name="Google Shape;288;g27b20ae8815_1_208"/>
            <p:cNvPicPr preferRelativeResize="0"/>
            <p:nvPr/>
          </p:nvPicPr>
          <p:blipFill>
            <a:blip r:embed="rId7">
              <a:alphaModFix/>
            </a:blip>
            <a:stretch>
              <a:fillRect/>
            </a:stretch>
          </p:blipFill>
          <p:spPr>
            <a:xfrm>
              <a:off x="7760075" y="2659300"/>
              <a:ext cx="369700" cy="286150"/>
            </a:xfrm>
            <a:prstGeom prst="rect">
              <a:avLst/>
            </a:prstGeom>
            <a:noFill/>
            <a:ln>
              <a:noFill/>
            </a:ln>
          </p:spPr>
        </p:pic>
      </p:grpSp>
      <p:sp>
        <p:nvSpPr>
          <p:cNvPr id="289" name="Google Shape;289;g27b20ae8815_1_208">
            <a:hlinkClick action="ppaction://hlinkshowjump?jump=nextslide"/>
          </p:cNvPr>
          <p:cNvSpPr txBox="1"/>
          <p:nvPr/>
        </p:nvSpPr>
        <p:spPr>
          <a:xfrm>
            <a:off x="279263" y="341537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Saving </a:t>
            </a:r>
            <a:endParaRPr b="1" sz="1800">
              <a:solidFill>
                <a:schemeClr val="lt1"/>
              </a:solidFill>
              <a:latin typeface="Lato"/>
              <a:ea typeface="Lato"/>
              <a:cs typeface="Lato"/>
              <a:sym typeface="Lato"/>
            </a:endParaRPr>
          </a:p>
        </p:txBody>
      </p:sp>
      <p:sp>
        <p:nvSpPr>
          <p:cNvPr id="290" name="Google Shape;290;g27b20ae8815_1_208">
            <a:hlinkClick action="ppaction://hlinksldjump" r:id="rId8"/>
          </p:cNvPr>
          <p:cNvSpPr txBox="1"/>
          <p:nvPr/>
        </p:nvSpPr>
        <p:spPr>
          <a:xfrm>
            <a:off x="4745813"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Mortgages </a:t>
            </a:r>
            <a:endParaRPr b="1" sz="1800">
              <a:solidFill>
                <a:schemeClr val="lt1"/>
              </a:solidFill>
              <a:latin typeface="Lato"/>
              <a:ea typeface="Lato"/>
              <a:cs typeface="Lato"/>
              <a:sym typeface="Lato"/>
            </a:endParaRPr>
          </a:p>
        </p:txBody>
      </p:sp>
      <p:sp>
        <p:nvSpPr>
          <p:cNvPr id="291" name="Google Shape;291;g27b20ae8815_1_208">
            <a:hlinkClick action="ppaction://hlinksldjump" r:id="rId9"/>
          </p:cNvPr>
          <p:cNvSpPr txBox="1"/>
          <p:nvPr/>
        </p:nvSpPr>
        <p:spPr>
          <a:xfrm>
            <a:off x="6967175"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Credit cards</a:t>
            </a:r>
            <a:endParaRPr b="1" sz="1800">
              <a:solidFill>
                <a:schemeClr val="lt1"/>
              </a:solidFill>
              <a:latin typeface="Lato"/>
              <a:ea typeface="Lato"/>
              <a:cs typeface="Lato"/>
              <a:sym typeface="Lato"/>
            </a:endParaRPr>
          </a:p>
        </p:txBody>
      </p:sp>
      <p:sp>
        <p:nvSpPr>
          <p:cNvPr id="292" name="Google Shape;292;g27b20ae8815_1_208">
            <a:hlinkClick action="ppaction://hlinksldjump" r:id="rId10"/>
          </p:cNvPr>
          <p:cNvSpPr txBox="1"/>
          <p:nvPr/>
        </p:nvSpPr>
        <p:spPr>
          <a:xfrm>
            <a:off x="2497875" y="3401500"/>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Pensions</a:t>
            </a:r>
            <a:endParaRPr b="1" sz="1800">
              <a:solidFill>
                <a:schemeClr val="lt1"/>
              </a:solidFill>
              <a:latin typeface="Lato"/>
              <a:ea typeface="Lato"/>
              <a:cs typeface="Lato"/>
              <a:sym typeface="Lato"/>
            </a:endParaRPr>
          </a:p>
        </p:txBody>
      </p:sp>
      <p:sp>
        <p:nvSpPr>
          <p:cNvPr id="293" name="Google Shape;293;g27b20ae8815_1_208"/>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Make a financial decision</a:t>
            </a:r>
            <a:endParaRPr b="1" sz="2900">
              <a:solidFill>
                <a:schemeClr val="accent2"/>
              </a:solidFill>
              <a:latin typeface="Lato"/>
              <a:ea typeface="Lato"/>
              <a:cs typeface="Lato"/>
              <a:sym typeface="Lato"/>
            </a:endParaRPr>
          </a:p>
        </p:txBody>
      </p:sp>
      <p:sp>
        <p:nvSpPr>
          <p:cNvPr id="294" name="Google Shape;294;g27b20ae8815_1_208">
            <a:hlinkClick action="ppaction://hlinksldjump" r:id="rId11"/>
          </p:cNvPr>
          <p:cNvSpPr txBox="1"/>
          <p:nvPr/>
        </p:nvSpPr>
        <p:spPr>
          <a:xfrm>
            <a:off x="864433" y="4112050"/>
            <a:ext cx="6962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Go to final reflection </a:t>
            </a:r>
            <a:endParaRPr b="1" sz="18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7b20ae8815_1_66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grpSp>
        <p:nvGrpSpPr>
          <p:cNvPr id="300" name="Google Shape;300;g27b20ae8815_1_667"/>
          <p:cNvGrpSpPr/>
          <p:nvPr/>
        </p:nvGrpSpPr>
        <p:grpSpPr>
          <a:xfrm>
            <a:off x="3226211" y="2021208"/>
            <a:ext cx="2273203" cy="2105273"/>
            <a:chOff x="3789250" y="2416350"/>
            <a:chExt cx="1710075" cy="1710075"/>
          </a:xfrm>
        </p:grpSpPr>
        <p:pic>
          <p:nvPicPr>
            <p:cNvPr id="301" name="Google Shape;301;g27b20ae8815_1_667"/>
            <p:cNvPicPr preferRelativeResize="0"/>
            <p:nvPr/>
          </p:nvPicPr>
          <p:blipFill>
            <a:blip r:embed="rId3">
              <a:alphaModFix/>
            </a:blip>
            <a:stretch>
              <a:fillRect/>
            </a:stretch>
          </p:blipFill>
          <p:spPr>
            <a:xfrm>
              <a:off x="3789250" y="2416350"/>
              <a:ext cx="1710075" cy="1710075"/>
            </a:xfrm>
            <a:prstGeom prst="rect">
              <a:avLst/>
            </a:prstGeom>
            <a:noFill/>
            <a:ln>
              <a:noFill/>
            </a:ln>
          </p:spPr>
        </p:pic>
        <p:sp>
          <p:nvSpPr>
            <p:cNvPr id="302" name="Google Shape;302;g27b20ae8815_1_667"/>
            <p:cNvSpPr/>
            <p:nvPr/>
          </p:nvSpPr>
          <p:spPr>
            <a:xfrm>
              <a:off x="4852000" y="3585200"/>
              <a:ext cx="256200" cy="2880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g27b20ae8815_1_667"/>
            <p:cNvPicPr preferRelativeResize="0"/>
            <p:nvPr/>
          </p:nvPicPr>
          <p:blipFill>
            <a:blip r:embed="rId4">
              <a:alphaModFix/>
            </a:blip>
            <a:stretch>
              <a:fillRect/>
            </a:stretch>
          </p:blipFill>
          <p:spPr>
            <a:xfrm>
              <a:off x="4740875" y="3456200"/>
              <a:ext cx="481525" cy="512225"/>
            </a:xfrm>
            <a:prstGeom prst="rect">
              <a:avLst/>
            </a:prstGeom>
            <a:noFill/>
            <a:ln>
              <a:noFill/>
            </a:ln>
          </p:spPr>
        </p:pic>
      </p:grpSp>
      <p:sp>
        <p:nvSpPr>
          <p:cNvPr id="304" name="Google Shape;304;g27b20ae8815_1_667"/>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is a pension? | Recap</a:t>
            </a:r>
            <a:endParaRPr b="1" sz="2900">
              <a:solidFill>
                <a:schemeClr val="accent2"/>
              </a:solidFill>
              <a:latin typeface="Lato"/>
              <a:ea typeface="Lato"/>
              <a:cs typeface="Lato"/>
              <a:sym typeface="Lato"/>
            </a:endParaRPr>
          </a:p>
        </p:txBody>
      </p:sp>
      <p:sp>
        <p:nvSpPr>
          <p:cNvPr id="305" name="Google Shape;305;g27b20ae8815_1_667"/>
          <p:cNvSpPr/>
          <p:nvPr/>
        </p:nvSpPr>
        <p:spPr>
          <a:xfrm>
            <a:off x="2648313" y="1443938"/>
            <a:ext cx="3429000" cy="32598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7b20ae8815_1_667"/>
          <p:cNvSpPr txBox="1"/>
          <p:nvPr/>
        </p:nvSpPr>
        <p:spPr>
          <a:xfrm>
            <a:off x="1403613" y="4804800"/>
            <a:ext cx="5918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u="sng">
                <a:solidFill>
                  <a:schemeClr val="accent2"/>
                </a:solidFill>
                <a:latin typeface="Lato"/>
                <a:ea typeface="Lato"/>
                <a:cs typeface="Lato"/>
                <a:sym typeface="Lato"/>
              </a:rPr>
              <a:t>Optional video | </a:t>
            </a:r>
            <a:r>
              <a:rPr lang="en-GB" sz="1000" u="sng">
                <a:solidFill>
                  <a:schemeClr val="accent2"/>
                </a:solidFill>
                <a:latin typeface="Lato"/>
                <a:ea typeface="Lato"/>
                <a:cs typeface="Lato"/>
                <a:sym typeface="Lato"/>
                <a:hlinkClick r:id="rId5">
                  <a:extLst>
                    <a:ext uri="{A12FA001-AC4F-418D-AE19-62706E023703}">
                      <ahyp:hlinkClr val="tx"/>
                    </a:ext>
                  </a:extLst>
                </a:hlinkClick>
              </a:rPr>
              <a:t>https://www.youtube.com/watch?v=AFVYSwKWwKo</a:t>
            </a:r>
            <a:r>
              <a:rPr lang="en-GB" sz="1000">
                <a:solidFill>
                  <a:schemeClr val="accent2"/>
                </a:solidFill>
                <a:latin typeface="Lato"/>
                <a:ea typeface="Lato"/>
                <a:cs typeface="Lato"/>
                <a:sym typeface="Lato"/>
              </a:rPr>
              <a:t> </a:t>
            </a:r>
            <a:endParaRPr sz="1000">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e5f07f7fed_1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312" name="Google Shape;312;g1e5f07f7fed_1_0"/>
          <p:cNvSpPr txBox="1"/>
          <p:nvPr/>
        </p:nvSpPr>
        <p:spPr>
          <a:xfrm>
            <a:off x="171375" y="1195150"/>
            <a:ext cx="85887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When Smita first started her job she opted into her pension but she decided to opt out last year as she thought she could put some of those savings aside towards her mortgage.  </a:t>
            </a:r>
            <a:endParaRPr sz="16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Smita </a:t>
            </a:r>
            <a:r>
              <a:rPr lang="en-GB" sz="1600">
                <a:latin typeface="Lato"/>
                <a:ea typeface="Lato"/>
                <a:cs typeface="Lato"/>
                <a:sym typeface="Lato"/>
              </a:rPr>
              <a:t>realises that she hasn’t really considered her savings for the future when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she can’t work.</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Once she buys her house, she’s worried that she won’t have enough money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to save but she is keen to have long-term savings. </a:t>
            </a:r>
            <a:endParaRPr sz="1600">
              <a:latin typeface="Lato"/>
              <a:ea typeface="Lato"/>
              <a:cs typeface="Lato"/>
              <a:sym typeface="Lato"/>
            </a:endParaRPr>
          </a:p>
        </p:txBody>
      </p:sp>
      <p:sp>
        <p:nvSpPr>
          <p:cNvPr id="313" name="Google Shape;313;g1e5f07f7fed_1_0"/>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Pensions - </a:t>
            </a:r>
            <a:r>
              <a:rPr b="1" i="1" lang="en-GB" sz="2900">
                <a:solidFill>
                  <a:schemeClr val="accent2"/>
                </a:solidFill>
                <a:latin typeface="Lato"/>
                <a:ea typeface="Lato"/>
                <a:cs typeface="Lato"/>
                <a:sym typeface="Lato"/>
              </a:rPr>
              <a:t>long term savings</a:t>
            </a:r>
            <a:endParaRPr b="1" sz="2900">
              <a:solidFill>
                <a:schemeClr val="accent2"/>
              </a:solidFill>
              <a:latin typeface="Lato"/>
              <a:ea typeface="Lato"/>
              <a:cs typeface="Lato"/>
              <a:sym typeface="Lato"/>
            </a:endParaRPr>
          </a:p>
        </p:txBody>
      </p:sp>
      <p:pic>
        <p:nvPicPr>
          <p:cNvPr id="314" name="Google Shape;314;g1e5f07f7fed_1_0"/>
          <p:cNvPicPr preferRelativeResize="0"/>
          <p:nvPr/>
        </p:nvPicPr>
        <p:blipFill>
          <a:blip r:embed="rId3">
            <a:alphaModFix/>
          </a:blip>
          <a:stretch>
            <a:fillRect/>
          </a:stretch>
        </p:blipFill>
        <p:spPr>
          <a:xfrm>
            <a:off x="7326925" y="1812675"/>
            <a:ext cx="1710075" cy="1710075"/>
          </a:xfrm>
          <a:prstGeom prst="rect">
            <a:avLst/>
          </a:prstGeom>
          <a:noFill/>
          <a:ln>
            <a:noFill/>
          </a:ln>
        </p:spPr>
      </p:pic>
      <p:sp>
        <p:nvSpPr>
          <p:cNvPr id="315" name="Google Shape;315;g1e5f07f7fed_1_0"/>
          <p:cNvSpPr txBox="1"/>
          <p:nvPr/>
        </p:nvSpPr>
        <p:spPr>
          <a:xfrm>
            <a:off x="123850" y="3478925"/>
            <a:ext cx="79728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Why should Smita review her pension options as a way to save for retirement?</a:t>
            </a:r>
            <a:endParaRPr b="1" sz="1600">
              <a:solidFill>
                <a:schemeClr val="accent1"/>
              </a:solidFill>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Which pension option would be best for Smita?</a:t>
            </a:r>
            <a:endParaRPr b="1" sz="1600">
              <a:solidFill>
                <a:schemeClr val="accent1"/>
              </a:solidFill>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What other options does Smita have?</a:t>
            </a:r>
            <a:endParaRPr b="1" sz="1600">
              <a:solidFill>
                <a:schemeClr val="accent1"/>
              </a:solidFill>
              <a:latin typeface="Lato"/>
              <a:ea typeface="Lato"/>
              <a:cs typeface="Lato"/>
              <a:sym typeface="Lato"/>
            </a:endParaRPr>
          </a:p>
        </p:txBody>
      </p:sp>
      <p:sp>
        <p:nvSpPr>
          <p:cNvPr id="316" name="Google Shape;316;g1e5f07f7fed_1_0"/>
          <p:cNvSpPr/>
          <p:nvPr/>
        </p:nvSpPr>
        <p:spPr>
          <a:xfrm>
            <a:off x="8389675" y="2981525"/>
            <a:ext cx="256200" cy="2880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7" name="Google Shape;317;g1e5f07f7fed_1_0"/>
          <p:cNvPicPr preferRelativeResize="0"/>
          <p:nvPr/>
        </p:nvPicPr>
        <p:blipFill>
          <a:blip r:embed="rId4">
            <a:alphaModFix/>
          </a:blip>
          <a:stretch>
            <a:fillRect/>
          </a:stretch>
        </p:blipFill>
        <p:spPr>
          <a:xfrm>
            <a:off x="8278550" y="2852525"/>
            <a:ext cx="481525" cy="512225"/>
          </a:xfrm>
          <a:prstGeom prst="rect">
            <a:avLst/>
          </a:prstGeom>
          <a:noFill/>
          <a:ln>
            <a:noFill/>
          </a:ln>
        </p:spPr>
      </p:pic>
      <p:sp>
        <p:nvSpPr>
          <p:cNvPr id="318" name="Google Shape;318;g1e5f07f7fed_1_0"/>
          <p:cNvSpPr txBox="1"/>
          <p:nvPr/>
        </p:nvSpPr>
        <p:spPr>
          <a:xfrm>
            <a:off x="50975" y="4752925"/>
            <a:ext cx="614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Session 4 | Resource 2 | Pensions</a:t>
            </a:r>
            <a:endParaRPr b="1" sz="1000">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e5f07f7fed_1_12"/>
          <p:cNvSpPr/>
          <p:nvPr/>
        </p:nvSpPr>
        <p:spPr>
          <a:xfrm>
            <a:off x="7588216" y="4101250"/>
            <a:ext cx="1479600" cy="8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1e5f07f7fed_1_1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325" name="Google Shape;325;g1e5f07f7fed_1_12"/>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Pensions summary</a:t>
            </a:r>
            <a:endParaRPr b="1" sz="2900">
              <a:solidFill>
                <a:schemeClr val="accent2"/>
              </a:solidFill>
              <a:latin typeface="Lato"/>
              <a:ea typeface="Lato"/>
              <a:cs typeface="Lato"/>
              <a:sym typeface="Lato"/>
            </a:endParaRPr>
          </a:p>
        </p:txBody>
      </p:sp>
      <p:sp>
        <p:nvSpPr>
          <p:cNvPr id="326" name="Google Shape;326;g1e5f07f7fed_1_12"/>
          <p:cNvSpPr txBox="1"/>
          <p:nvPr/>
        </p:nvSpPr>
        <p:spPr>
          <a:xfrm>
            <a:off x="152400" y="1408225"/>
            <a:ext cx="2763000" cy="3402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sz="1300">
                <a:latin typeface="Lato"/>
                <a:ea typeface="Lato"/>
                <a:cs typeface="Lato"/>
                <a:sym typeface="Lato"/>
              </a:rPr>
              <a:t>The State Pension is a regular payment you can get from the</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government once a person reaches State Pension age (currently 66</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years for men and women).</a:t>
            </a:r>
            <a:endParaRPr sz="13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The full State Pension is currently worth £203.85 per week</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(2023/24) totalling £10,600.20 per year.</a:t>
            </a:r>
            <a:endParaRPr sz="13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p:txBody>
      </p:sp>
      <p:sp>
        <p:nvSpPr>
          <p:cNvPr id="327" name="Google Shape;327;g1e5f07f7fed_1_12"/>
          <p:cNvSpPr txBox="1"/>
          <p:nvPr/>
        </p:nvSpPr>
        <p:spPr>
          <a:xfrm>
            <a:off x="3144425" y="1408225"/>
            <a:ext cx="2763000" cy="3402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highlight>
                  <a:srgbClr val="FFFFFF"/>
                </a:highlight>
                <a:latin typeface="Lato"/>
                <a:ea typeface="Lato"/>
                <a:cs typeface="Lato"/>
                <a:sym typeface="Lato"/>
              </a:rPr>
              <a:t>An employee saves some of their wages into a workplace pension scheme and their employer also makes a contribution. </a:t>
            </a:r>
            <a:r>
              <a:rPr lang="en-GB" sz="1200">
                <a:latin typeface="Lato"/>
                <a:ea typeface="Lato"/>
                <a:cs typeface="Lato"/>
                <a:sym typeface="Lato"/>
              </a:rPr>
              <a:t>These contributions</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must be a minimum of 8%  </a:t>
            </a:r>
            <a:r>
              <a:rPr lang="en-GB" sz="1200">
                <a:highlight>
                  <a:srgbClr val="FFFFFF"/>
                </a:highlight>
                <a:latin typeface="Lato"/>
                <a:ea typeface="Lato"/>
                <a:cs typeface="Lato"/>
                <a:sym typeface="Lato"/>
              </a:rPr>
              <a:t>of a worker's qualifying earnings</a:t>
            </a:r>
            <a:endParaRPr sz="1200">
              <a:highlight>
                <a:srgbClr val="FFFFFF"/>
              </a:highlight>
              <a:latin typeface="Lato"/>
              <a:ea typeface="Lato"/>
              <a:cs typeface="Lato"/>
              <a:sym typeface="Lato"/>
            </a:endParaRPr>
          </a:p>
          <a:p>
            <a:pPr indent="0" lvl="0" marL="0" rtl="0" algn="l">
              <a:spcBef>
                <a:spcPts val="0"/>
              </a:spcBef>
              <a:spcAft>
                <a:spcPts val="0"/>
              </a:spcAft>
              <a:buNone/>
            </a:pPr>
            <a:r>
              <a:t/>
            </a:r>
            <a:endParaRPr sz="1200">
              <a:highlight>
                <a:srgbClr val="FFFFFF"/>
              </a:highlight>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The size of a person’s pension pot when they retire will depend on:</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 how long a person saves for</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 how much a person pays into their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  pension pot</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 how much, if anything, their employer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   pays in</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 how well their investments have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   performed</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p:txBody>
      </p:sp>
      <p:sp>
        <p:nvSpPr>
          <p:cNvPr id="328" name="Google Shape;328;g1e5f07f7fed_1_12"/>
          <p:cNvSpPr txBox="1"/>
          <p:nvPr/>
        </p:nvSpPr>
        <p:spPr>
          <a:xfrm>
            <a:off x="6136425" y="1408225"/>
            <a:ext cx="2763000" cy="3402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A person who may be receiving a state and/or workplace pension</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can also choose to buy into private pension schemes to try to bridge</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the gap and maintain the standard of lifestyle they may have</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become used to.</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These can also be used as an alternative to occupational (workplace</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pension) pensions and are a great option for the self-employed (If a</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person works for themselves).</a:t>
            </a:r>
            <a:endParaRPr sz="1300">
              <a:latin typeface="Lato"/>
              <a:ea typeface="Lato"/>
              <a:cs typeface="Lato"/>
              <a:sym typeface="Lato"/>
            </a:endParaRPr>
          </a:p>
        </p:txBody>
      </p:sp>
      <p:sp>
        <p:nvSpPr>
          <p:cNvPr id="329" name="Google Shape;329;g1e5f07f7fed_1_12"/>
          <p:cNvSpPr/>
          <p:nvPr/>
        </p:nvSpPr>
        <p:spPr>
          <a:xfrm>
            <a:off x="498594" y="1182325"/>
            <a:ext cx="2070600" cy="3936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Lato"/>
                <a:ea typeface="Lato"/>
                <a:cs typeface="Lato"/>
                <a:sym typeface="Lato"/>
              </a:rPr>
              <a:t>State pension</a:t>
            </a:r>
            <a:endParaRPr b="1" i="0" sz="1600" u="none" cap="none" strike="noStrike">
              <a:solidFill>
                <a:srgbClr val="FFFFFF"/>
              </a:solidFill>
              <a:latin typeface="Lato"/>
              <a:ea typeface="Lato"/>
              <a:cs typeface="Lato"/>
              <a:sym typeface="Lato"/>
            </a:endParaRPr>
          </a:p>
        </p:txBody>
      </p:sp>
      <p:sp>
        <p:nvSpPr>
          <p:cNvPr id="330" name="Google Shape;330;g1e5f07f7fed_1_12"/>
          <p:cNvSpPr/>
          <p:nvPr/>
        </p:nvSpPr>
        <p:spPr>
          <a:xfrm>
            <a:off x="3544770" y="1182325"/>
            <a:ext cx="2070600" cy="3936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Lato"/>
                <a:ea typeface="Lato"/>
                <a:cs typeface="Lato"/>
                <a:sym typeface="Lato"/>
              </a:rPr>
              <a:t>Workplace pension</a:t>
            </a:r>
            <a:endParaRPr b="1" i="0" sz="1600" u="none" cap="none" strike="noStrike">
              <a:solidFill>
                <a:srgbClr val="FFFFFF"/>
              </a:solidFill>
              <a:latin typeface="Lato"/>
              <a:ea typeface="Lato"/>
              <a:cs typeface="Lato"/>
              <a:sym typeface="Lato"/>
            </a:endParaRPr>
          </a:p>
        </p:txBody>
      </p:sp>
      <p:sp>
        <p:nvSpPr>
          <p:cNvPr id="331" name="Google Shape;331;g1e5f07f7fed_1_12"/>
          <p:cNvSpPr/>
          <p:nvPr/>
        </p:nvSpPr>
        <p:spPr>
          <a:xfrm>
            <a:off x="6482631" y="1182325"/>
            <a:ext cx="2070600" cy="3936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Lato"/>
                <a:ea typeface="Lato"/>
                <a:cs typeface="Lato"/>
                <a:sym typeface="Lato"/>
              </a:rPr>
              <a:t>Private pension</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e5f07f7fed_1_2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37" name="Google Shape;337;g1e5f07f7fed_1_20"/>
          <p:cNvSpPr txBox="1"/>
          <p:nvPr/>
        </p:nvSpPr>
        <p:spPr>
          <a:xfrm>
            <a:off x="408500" y="1344550"/>
            <a:ext cx="86565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50">
                <a:solidFill>
                  <a:srgbClr val="1F1F1F"/>
                </a:solidFill>
                <a:highlight>
                  <a:srgbClr val="FFFFFF"/>
                </a:highlight>
                <a:latin typeface="Lato"/>
                <a:ea typeface="Lato"/>
                <a:cs typeface="Lato"/>
                <a:sym typeface="Lato"/>
              </a:rPr>
              <a:t>State pension may not provide you with the income to support the lifestyle you worked for</a:t>
            </a:r>
            <a:endParaRPr sz="165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5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rPr lang="en-GB" sz="1650">
                <a:solidFill>
                  <a:srgbClr val="1F1F1F"/>
                </a:solidFill>
                <a:highlight>
                  <a:srgbClr val="FFFFFF"/>
                </a:highlight>
                <a:latin typeface="Lato"/>
                <a:ea typeface="Lato"/>
                <a:cs typeface="Lato"/>
                <a:sym typeface="Lato"/>
              </a:rPr>
              <a:t>Opting for a workplace pension allows you to choose the percentage of your income that you would like to allocate to your pension</a:t>
            </a:r>
            <a:endParaRPr sz="165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5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rPr lang="en-GB" sz="1650">
                <a:solidFill>
                  <a:srgbClr val="1F1F1F"/>
                </a:solidFill>
                <a:latin typeface="Lato"/>
                <a:ea typeface="Lato"/>
                <a:cs typeface="Lato"/>
                <a:sym typeface="Lato"/>
              </a:rPr>
              <a:t>Your employer might match your pension contributions e.g. if you pay 6% of your monthly salary into your pension, your employer will do the same</a:t>
            </a:r>
            <a:endParaRPr sz="1650">
              <a:solidFill>
                <a:srgbClr val="1F1F1F"/>
              </a:solidFill>
              <a:latin typeface="Lato"/>
              <a:ea typeface="Lato"/>
              <a:cs typeface="Lato"/>
              <a:sym typeface="Lato"/>
            </a:endParaRPr>
          </a:p>
          <a:p>
            <a:pPr indent="0" lvl="0" marL="0" rtl="0" algn="l">
              <a:spcBef>
                <a:spcPts val="0"/>
              </a:spcBef>
              <a:spcAft>
                <a:spcPts val="0"/>
              </a:spcAft>
              <a:buNone/>
            </a:pPr>
            <a:r>
              <a:t/>
            </a:r>
            <a:endParaRPr sz="1650">
              <a:solidFill>
                <a:srgbClr val="1F1F1F"/>
              </a:solidFill>
              <a:latin typeface="Lato"/>
              <a:ea typeface="Lato"/>
              <a:cs typeface="Lato"/>
              <a:sym typeface="Lato"/>
            </a:endParaRPr>
          </a:p>
          <a:p>
            <a:pPr indent="0" lvl="0" marL="0" rtl="0" algn="l">
              <a:spcBef>
                <a:spcPts val="0"/>
              </a:spcBef>
              <a:spcAft>
                <a:spcPts val="0"/>
              </a:spcAft>
              <a:buNone/>
            </a:pPr>
            <a:r>
              <a:rPr lang="en-GB" sz="1650">
                <a:solidFill>
                  <a:srgbClr val="1F1F1F"/>
                </a:solidFill>
                <a:latin typeface="Lato"/>
                <a:ea typeface="Lato"/>
                <a:cs typeface="Lato"/>
                <a:sym typeface="Lato"/>
              </a:rPr>
              <a:t>A pension is deducted from your salary before taxes are deducted</a:t>
            </a:r>
            <a:endParaRPr sz="1650">
              <a:solidFill>
                <a:srgbClr val="1F1F1F"/>
              </a:solidFill>
              <a:latin typeface="Lato"/>
              <a:ea typeface="Lato"/>
              <a:cs typeface="Lato"/>
              <a:sym typeface="Lato"/>
            </a:endParaRPr>
          </a:p>
          <a:p>
            <a:pPr indent="0" lvl="0" marL="0" rtl="0" algn="l">
              <a:spcBef>
                <a:spcPts val="0"/>
              </a:spcBef>
              <a:spcAft>
                <a:spcPts val="0"/>
              </a:spcAft>
              <a:buNone/>
            </a:pPr>
            <a:r>
              <a:t/>
            </a:r>
            <a:endParaRPr sz="1650">
              <a:solidFill>
                <a:srgbClr val="1F1F1F"/>
              </a:solidFill>
              <a:latin typeface="Lato"/>
              <a:ea typeface="Lato"/>
              <a:cs typeface="Lato"/>
              <a:sym typeface="Lato"/>
            </a:endParaRPr>
          </a:p>
        </p:txBody>
      </p:sp>
      <p:sp>
        <p:nvSpPr>
          <p:cNvPr id="338" name="Google Shape;338;g1e5f07f7fed_1_20"/>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Pensions | Key takeaways</a:t>
            </a:r>
            <a:endParaRPr b="1" sz="2900">
              <a:solidFill>
                <a:schemeClr val="accent2"/>
              </a:solidFill>
              <a:latin typeface="Lato"/>
              <a:ea typeface="Lato"/>
              <a:cs typeface="Lato"/>
              <a:sym typeface="Lato"/>
            </a:endParaRPr>
          </a:p>
        </p:txBody>
      </p:sp>
      <p:pic>
        <p:nvPicPr>
          <p:cNvPr id="339" name="Google Shape;339;g1e5f07f7fed_1_20"/>
          <p:cNvPicPr preferRelativeResize="0"/>
          <p:nvPr/>
        </p:nvPicPr>
        <p:blipFill rotWithShape="1">
          <a:blip r:embed="rId3">
            <a:alphaModFix/>
          </a:blip>
          <a:srcRect b="0" l="0" r="0" t="0"/>
          <a:stretch/>
        </p:blipFill>
        <p:spPr>
          <a:xfrm>
            <a:off x="152402" y="1417674"/>
            <a:ext cx="273100" cy="273100"/>
          </a:xfrm>
          <a:prstGeom prst="rect">
            <a:avLst/>
          </a:prstGeom>
          <a:noFill/>
          <a:ln>
            <a:noFill/>
          </a:ln>
        </p:spPr>
      </p:pic>
      <p:pic>
        <p:nvPicPr>
          <p:cNvPr id="340" name="Google Shape;340;g1e5f07f7fed_1_20"/>
          <p:cNvPicPr preferRelativeResize="0"/>
          <p:nvPr/>
        </p:nvPicPr>
        <p:blipFill rotWithShape="1">
          <a:blip r:embed="rId3">
            <a:alphaModFix/>
          </a:blip>
          <a:srcRect b="0" l="0" r="0" t="0"/>
          <a:stretch/>
        </p:blipFill>
        <p:spPr>
          <a:xfrm>
            <a:off x="152402" y="2019774"/>
            <a:ext cx="273100" cy="273100"/>
          </a:xfrm>
          <a:prstGeom prst="rect">
            <a:avLst/>
          </a:prstGeom>
          <a:noFill/>
          <a:ln>
            <a:noFill/>
          </a:ln>
        </p:spPr>
      </p:pic>
      <p:pic>
        <p:nvPicPr>
          <p:cNvPr id="341" name="Google Shape;341;g1e5f07f7fed_1_20"/>
          <p:cNvPicPr preferRelativeResize="0"/>
          <p:nvPr/>
        </p:nvPicPr>
        <p:blipFill rotWithShape="1">
          <a:blip r:embed="rId3">
            <a:alphaModFix/>
          </a:blip>
          <a:srcRect b="0" l="0" r="0" t="0"/>
          <a:stretch/>
        </p:blipFill>
        <p:spPr>
          <a:xfrm>
            <a:off x="152402" y="2803274"/>
            <a:ext cx="273100" cy="273100"/>
          </a:xfrm>
          <a:prstGeom prst="rect">
            <a:avLst/>
          </a:prstGeom>
          <a:noFill/>
          <a:ln>
            <a:noFill/>
          </a:ln>
        </p:spPr>
      </p:pic>
      <p:pic>
        <p:nvPicPr>
          <p:cNvPr id="342" name="Google Shape;342;g1e5f07f7fed_1_20"/>
          <p:cNvPicPr preferRelativeResize="0"/>
          <p:nvPr/>
        </p:nvPicPr>
        <p:blipFill rotWithShape="1">
          <a:blip r:embed="rId3">
            <a:alphaModFix/>
          </a:blip>
          <a:srcRect b="0" l="0" r="0" t="0"/>
          <a:stretch/>
        </p:blipFill>
        <p:spPr>
          <a:xfrm>
            <a:off x="152402" y="3460224"/>
            <a:ext cx="273100" cy="27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7b20ae8815_1_96"/>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348" name="Google Shape;348;g27b20ae8815_1_96"/>
          <p:cNvSpPr txBox="1"/>
          <p:nvPr/>
        </p:nvSpPr>
        <p:spPr>
          <a:xfrm>
            <a:off x="202375" y="1755250"/>
            <a:ext cx="6229500" cy="2062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Do you think you will opt in to paying a pension when you get your first full-time job?</a:t>
            </a:r>
            <a:endParaRPr sz="2200">
              <a:latin typeface="Lato"/>
              <a:ea typeface="Lato"/>
              <a:cs typeface="Lato"/>
              <a:sym typeface="Lato"/>
            </a:endParaRPr>
          </a:p>
          <a:p>
            <a:pPr indent="0" lvl="0" marL="457200" rtl="0" algn="l">
              <a:spcBef>
                <a:spcPts val="0"/>
              </a:spcBef>
              <a:spcAft>
                <a:spcPts val="0"/>
              </a:spcAft>
              <a:buNone/>
            </a:pPr>
            <a:r>
              <a:t/>
            </a:r>
            <a:endParaRPr sz="1200">
              <a:latin typeface="Lato"/>
              <a:ea typeface="Lato"/>
              <a:cs typeface="Lato"/>
              <a:sym typeface="Lato"/>
            </a:endParaRPr>
          </a:p>
          <a:p>
            <a:pPr indent="0" lvl="0" marL="457200" rtl="0" algn="l">
              <a:spcBef>
                <a:spcPts val="0"/>
              </a:spcBef>
              <a:spcAft>
                <a:spcPts val="0"/>
              </a:spcAft>
              <a:buNone/>
            </a:pPr>
            <a:r>
              <a:t/>
            </a:r>
            <a:endParaRPr sz="2200">
              <a:latin typeface="Lato"/>
              <a:ea typeface="Lato"/>
              <a:cs typeface="Lato"/>
              <a:sym typeface="Lato"/>
            </a:endParaRPr>
          </a:p>
          <a:p>
            <a:pPr indent="0" lvl="0" marL="457200" rtl="0" algn="l">
              <a:spcBef>
                <a:spcPts val="0"/>
              </a:spcBef>
              <a:spcAft>
                <a:spcPts val="0"/>
              </a:spcAft>
              <a:buNone/>
            </a:pPr>
            <a:r>
              <a:t/>
            </a:r>
            <a:endParaRPr sz="2200">
              <a:latin typeface="Lato"/>
              <a:ea typeface="Lato"/>
              <a:cs typeface="Lato"/>
              <a:sym typeface="Lato"/>
            </a:endParaRPr>
          </a:p>
        </p:txBody>
      </p:sp>
      <p:sp>
        <p:nvSpPr>
          <p:cNvPr id="349" name="Google Shape;349;g27b20ae8815_1_96"/>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Pensions </a:t>
            </a:r>
            <a:r>
              <a:rPr b="1" lang="en-GB" sz="2900">
                <a:solidFill>
                  <a:schemeClr val="accent2"/>
                </a:solidFill>
                <a:latin typeface="Lato"/>
                <a:ea typeface="Lato"/>
                <a:cs typeface="Lato"/>
                <a:sym typeface="Lato"/>
              </a:rPr>
              <a:t>| Personal reflection </a:t>
            </a:r>
            <a:endParaRPr b="1" sz="2900">
              <a:solidFill>
                <a:schemeClr val="accent2"/>
              </a:solidFill>
              <a:latin typeface="Lato"/>
              <a:ea typeface="Lato"/>
              <a:cs typeface="Lato"/>
              <a:sym typeface="Lato"/>
            </a:endParaRPr>
          </a:p>
        </p:txBody>
      </p:sp>
      <p:pic>
        <p:nvPicPr>
          <p:cNvPr id="350" name="Google Shape;350;g27b20ae8815_1_96"/>
          <p:cNvPicPr preferRelativeResize="0"/>
          <p:nvPr/>
        </p:nvPicPr>
        <p:blipFill rotWithShape="1">
          <a:blip r:embed="rId3">
            <a:alphaModFix/>
          </a:blip>
          <a:srcRect b="4807" l="9673" r="0" t="0"/>
          <a:stretch/>
        </p:blipFill>
        <p:spPr>
          <a:xfrm>
            <a:off x="6335650" y="1245050"/>
            <a:ext cx="2697750" cy="2843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575e96a1fb_0_2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135" name="Google Shape;135;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36" name="Google Shape;136;g1575e96a1fb_0_240"/>
          <p:cNvGraphicFramePr/>
          <p:nvPr/>
        </p:nvGraphicFramePr>
        <p:xfrm>
          <a:off x="871975" y="1721850"/>
          <a:ext cx="3000000" cy="3000000"/>
        </p:xfrm>
        <a:graphic>
          <a:graphicData uri="http://schemas.openxmlformats.org/drawingml/2006/table">
            <a:tbl>
              <a:tblPr>
                <a:noFill/>
                <a:tableStyleId>{FBBF7216-507F-4E31-A999-19AC005C42D4}</a:tableStyleId>
              </a:tblPr>
              <a:tblGrid>
                <a:gridCol w="1206500"/>
                <a:gridCol w="1206500"/>
                <a:gridCol w="1206500"/>
                <a:gridCol w="1206500"/>
                <a:gridCol w="1206500"/>
                <a:gridCol w="1206500"/>
              </a:tblGrid>
              <a:tr h="5390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r>
              <a:tr h="13338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How the economy works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Mortgages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Credit cards</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Pensions </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ISAs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Decision-</a:t>
                      </a:r>
                      <a:endParaRPr b="1" sz="14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making -</a:t>
                      </a:r>
                      <a:endParaRPr b="1" sz="14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Financial decisions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7b20ae8815_1_225"/>
          <p:cNvSpPr/>
          <p:nvPr/>
        </p:nvSpPr>
        <p:spPr>
          <a:xfrm>
            <a:off x="2527200" y="1426714"/>
            <a:ext cx="1862100" cy="1852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7b20ae8815_1_22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357" name="Google Shape;357;g27b20ae8815_1_225"/>
          <p:cNvPicPr preferRelativeResize="0"/>
          <p:nvPr/>
        </p:nvPicPr>
        <p:blipFill rotWithShape="1">
          <a:blip r:embed="rId3">
            <a:alphaModFix/>
          </a:blip>
          <a:srcRect b="0" l="10223" r="13194" t="0"/>
          <a:stretch/>
        </p:blipFill>
        <p:spPr>
          <a:xfrm>
            <a:off x="308600" y="1426725"/>
            <a:ext cx="1862213" cy="1852270"/>
          </a:xfrm>
          <a:prstGeom prst="rect">
            <a:avLst/>
          </a:prstGeom>
          <a:noFill/>
          <a:ln cap="flat" cmpd="sng" w="28575">
            <a:solidFill>
              <a:srgbClr val="FF8022"/>
            </a:solidFill>
            <a:prstDash val="solid"/>
            <a:round/>
            <a:headEnd len="sm" w="sm" type="none"/>
            <a:tailEnd len="sm" w="sm" type="none"/>
          </a:ln>
        </p:spPr>
      </p:pic>
      <p:pic>
        <p:nvPicPr>
          <p:cNvPr id="358" name="Google Shape;358;g27b20ae8815_1_225"/>
          <p:cNvPicPr preferRelativeResize="0"/>
          <p:nvPr/>
        </p:nvPicPr>
        <p:blipFill>
          <a:blip r:embed="rId4">
            <a:alphaModFix/>
          </a:blip>
          <a:stretch>
            <a:fillRect/>
          </a:stretch>
        </p:blipFill>
        <p:spPr>
          <a:xfrm>
            <a:off x="4775174" y="1426731"/>
            <a:ext cx="1862214" cy="1824570"/>
          </a:xfrm>
          <a:prstGeom prst="rect">
            <a:avLst/>
          </a:prstGeom>
          <a:noFill/>
          <a:ln cap="flat" cmpd="sng" w="28575">
            <a:solidFill>
              <a:srgbClr val="FF8022"/>
            </a:solidFill>
            <a:prstDash val="solid"/>
            <a:round/>
            <a:headEnd len="sm" w="sm" type="none"/>
            <a:tailEnd len="sm" w="sm" type="none"/>
          </a:ln>
        </p:spPr>
      </p:pic>
      <p:pic>
        <p:nvPicPr>
          <p:cNvPr id="359" name="Google Shape;359;g27b20ae8815_1_225"/>
          <p:cNvPicPr preferRelativeResize="0"/>
          <p:nvPr/>
        </p:nvPicPr>
        <p:blipFill>
          <a:blip r:embed="rId5">
            <a:alphaModFix/>
          </a:blip>
          <a:stretch>
            <a:fillRect/>
          </a:stretch>
        </p:blipFill>
        <p:spPr>
          <a:xfrm>
            <a:off x="6975125" y="1426728"/>
            <a:ext cx="1905000" cy="1824563"/>
          </a:xfrm>
          <a:prstGeom prst="rect">
            <a:avLst/>
          </a:prstGeom>
          <a:noFill/>
          <a:ln cap="flat" cmpd="sng" w="28575">
            <a:solidFill>
              <a:srgbClr val="FF8022"/>
            </a:solidFill>
            <a:prstDash val="solid"/>
            <a:round/>
            <a:headEnd len="sm" w="sm" type="none"/>
            <a:tailEnd len="sm" w="sm" type="none"/>
          </a:ln>
        </p:spPr>
      </p:pic>
      <p:grpSp>
        <p:nvGrpSpPr>
          <p:cNvPr id="360" name="Google Shape;360;g27b20ae8815_1_225"/>
          <p:cNvGrpSpPr/>
          <p:nvPr/>
        </p:nvGrpSpPr>
        <p:grpSpPr>
          <a:xfrm>
            <a:off x="2603390" y="1614834"/>
            <a:ext cx="1738201" cy="1447991"/>
            <a:chOff x="7239000" y="2032150"/>
            <a:chExt cx="1794550" cy="1905000"/>
          </a:xfrm>
        </p:grpSpPr>
        <p:pic>
          <p:nvPicPr>
            <p:cNvPr id="361" name="Google Shape;361;g27b20ae8815_1_225"/>
            <p:cNvPicPr preferRelativeResize="0"/>
            <p:nvPr/>
          </p:nvPicPr>
          <p:blipFill rotWithShape="1">
            <a:blip r:embed="rId6">
              <a:alphaModFix/>
            </a:blip>
            <a:srcRect b="0" l="0" r="5793" t="0"/>
            <a:stretch/>
          </p:blipFill>
          <p:spPr>
            <a:xfrm>
              <a:off x="7239000" y="2032150"/>
              <a:ext cx="1794550" cy="1905000"/>
            </a:xfrm>
            <a:prstGeom prst="rect">
              <a:avLst/>
            </a:prstGeom>
            <a:noFill/>
            <a:ln>
              <a:noFill/>
            </a:ln>
          </p:spPr>
        </p:pic>
        <p:pic>
          <p:nvPicPr>
            <p:cNvPr id="362" name="Google Shape;362;g27b20ae8815_1_225"/>
            <p:cNvPicPr preferRelativeResize="0"/>
            <p:nvPr/>
          </p:nvPicPr>
          <p:blipFill>
            <a:blip r:embed="rId7">
              <a:alphaModFix/>
            </a:blip>
            <a:stretch>
              <a:fillRect/>
            </a:stretch>
          </p:blipFill>
          <p:spPr>
            <a:xfrm>
              <a:off x="7843625" y="3177100"/>
              <a:ext cx="286150" cy="286150"/>
            </a:xfrm>
            <a:prstGeom prst="rect">
              <a:avLst/>
            </a:prstGeom>
            <a:noFill/>
            <a:ln>
              <a:noFill/>
            </a:ln>
          </p:spPr>
        </p:pic>
        <p:pic>
          <p:nvPicPr>
            <p:cNvPr id="363" name="Google Shape;363;g27b20ae8815_1_225"/>
            <p:cNvPicPr preferRelativeResize="0"/>
            <p:nvPr/>
          </p:nvPicPr>
          <p:blipFill>
            <a:blip r:embed="rId7">
              <a:alphaModFix/>
            </a:blip>
            <a:stretch>
              <a:fillRect/>
            </a:stretch>
          </p:blipFill>
          <p:spPr>
            <a:xfrm>
              <a:off x="7760075" y="2659300"/>
              <a:ext cx="369700" cy="286150"/>
            </a:xfrm>
            <a:prstGeom prst="rect">
              <a:avLst/>
            </a:prstGeom>
            <a:noFill/>
            <a:ln>
              <a:noFill/>
            </a:ln>
          </p:spPr>
        </p:pic>
      </p:grpSp>
      <p:sp>
        <p:nvSpPr>
          <p:cNvPr id="364" name="Google Shape;364;g27b20ae8815_1_225">
            <a:hlinkClick action="ppaction://hlinkshowjump?jump=nextslide"/>
          </p:cNvPr>
          <p:cNvSpPr txBox="1"/>
          <p:nvPr/>
        </p:nvSpPr>
        <p:spPr>
          <a:xfrm>
            <a:off x="279263" y="341537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Saving </a:t>
            </a:r>
            <a:endParaRPr b="1" sz="1800">
              <a:solidFill>
                <a:schemeClr val="lt1"/>
              </a:solidFill>
              <a:latin typeface="Lato"/>
              <a:ea typeface="Lato"/>
              <a:cs typeface="Lato"/>
              <a:sym typeface="Lato"/>
            </a:endParaRPr>
          </a:p>
        </p:txBody>
      </p:sp>
      <p:sp>
        <p:nvSpPr>
          <p:cNvPr id="365" name="Google Shape;365;g27b20ae8815_1_225">
            <a:hlinkClick action="ppaction://hlinksldjump" r:id="rId8"/>
          </p:cNvPr>
          <p:cNvSpPr txBox="1"/>
          <p:nvPr/>
        </p:nvSpPr>
        <p:spPr>
          <a:xfrm>
            <a:off x="4745813"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Mortgages </a:t>
            </a:r>
            <a:endParaRPr b="1" sz="1800">
              <a:solidFill>
                <a:schemeClr val="lt1"/>
              </a:solidFill>
              <a:latin typeface="Lato"/>
              <a:ea typeface="Lato"/>
              <a:cs typeface="Lato"/>
              <a:sym typeface="Lato"/>
            </a:endParaRPr>
          </a:p>
        </p:txBody>
      </p:sp>
      <p:sp>
        <p:nvSpPr>
          <p:cNvPr id="366" name="Google Shape;366;g27b20ae8815_1_225">
            <a:hlinkClick action="ppaction://hlinksldjump" r:id="rId9"/>
          </p:cNvPr>
          <p:cNvSpPr txBox="1"/>
          <p:nvPr/>
        </p:nvSpPr>
        <p:spPr>
          <a:xfrm>
            <a:off x="6967175"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Credit cards</a:t>
            </a:r>
            <a:endParaRPr b="1" sz="1800">
              <a:solidFill>
                <a:schemeClr val="lt1"/>
              </a:solidFill>
              <a:latin typeface="Lato"/>
              <a:ea typeface="Lato"/>
              <a:cs typeface="Lato"/>
              <a:sym typeface="Lato"/>
            </a:endParaRPr>
          </a:p>
        </p:txBody>
      </p:sp>
      <p:sp>
        <p:nvSpPr>
          <p:cNvPr id="367" name="Google Shape;367;g27b20ae8815_1_225">
            <a:hlinkClick action="ppaction://hlinksldjump" r:id="rId10"/>
          </p:cNvPr>
          <p:cNvSpPr txBox="1"/>
          <p:nvPr/>
        </p:nvSpPr>
        <p:spPr>
          <a:xfrm>
            <a:off x="2497875" y="3401500"/>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Pensions</a:t>
            </a:r>
            <a:endParaRPr b="1" sz="1800">
              <a:solidFill>
                <a:schemeClr val="lt1"/>
              </a:solidFill>
              <a:latin typeface="Lato"/>
              <a:ea typeface="Lato"/>
              <a:cs typeface="Lato"/>
              <a:sym typeface="Lato"/>
            </a:endParaRPr>
          </a:p>
        </p:txBody>
      </p:sp>
      <p:sp>
        <p:nvSpPr>
          <p:cNvPr id="368" name="Google Shape;368;g27b20ae8815_1_225"/>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Make a financial decision</a:t>
            </a:r>
            <a:endParaRPr b="1" sz="2900">
              <a:solidFill>
                <a:schemeClr val="accent2"/>
              </a:solidFill>
              <a:latin typeface="Lato"/>
              <a:ea typeface="Lato"/>
              <a:cs typeface="Lato"/>
              <a:sym typeface="Lato"/>
            </a:endParaRPr>
          </a:p>
        </p:txBody>
      </p:sp>
      <p:sp>
        <p:nvSpPr>
          <p:cNvPr id="369" name="Google Shape;369;g27b20ae8815_1_225">
            <a:hlinkClick action="ppaction://hlinksldjump" r:id="rId11"/>
          </p:cNvPr>
          <p:cNvSpPr txBox="1"/>
          <p:nvPr/>
        </p:nvSpPr>
        <p:spPr>
          <a:xfrm>
            <a:off x="864433" y="4112050"/>
            <a:ext cx="6962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Go to final reflection </a:t>
            </a:r>
            <a:endParaRPr b="1" sz="1800">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7b81d9ff88_0_1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375" name="Google Shape;375;g27b81d9ff88_0_11"/>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What is a mortgage?</a:t>
            </a:r>
            <a:r>
              <a:rPr b="1" lang="en-GB" sz="2900">
                <a:solidFill>
                  <a:schemeClr val="accent2"/>
                </a:solidFill>
                <a:latin typeface="Lato"/>
                <a:ea typeface="Lato"/>
                <a:cs typeface="Lato"/>
                <a:sym typeface="Lato"/>
              </a:rPr>
              <a:t> | Recap</a:t>
            </a:r>
            <a:endParaRPr b="1" i="0" sz="2900" u="none" cap="none" strike="noStrike">
              <a:solidFill>
                <a:srgbClr val="FF8022"/>
              </a:solidFill>
              <a:latin typeface="Lato"/>
              <a:ea typeface="Lato"/>
              <a:cs typeface="Lato"/>
              <a:sym typeface="Lato"/>
            </a:endParaRPr>
          </a:p>
        </p:txBody>
      </p:sp>
      <p:sp>
        <p:nvSpPr>
          <p:cNvPr id="376" name="Google Shape;376;g27b81d9ff88_0_11"/>
          <p:cNvSpPr txBox="1"/>
          <p:nvPr/>
        </p:nvSpPr>
        <p:spPr>
          <a:xfrm>
            <a:off x="53750" y="980825"/>
            <a:ext cx="8713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p:txBody>
      </p:sp>
      <p:sp>
        <p:nvSpPr>
          <p:cNvPr id="377" name="Google Shape;377;g27b81d9ff88_0_11"/>
          <p:cNvSpPr txBox="1"/>
          <p:nvPr/>
        </p:nvSpPr>
        <p:spPr>
          <a:xfrm>
            <a:off x="4847075" y="980825"/>
            <a:ext cx="3869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rgbClr val="000000"/>
              </a:solidFill>
              <a:latin typeface="Lato"/>
              <a:ea typeface="Lato"/>
              <a:cs typeface="Lato"/>
              <a:sym typeface="Lato"/>
            </a:endParaRPr>
          </a:p>
        </p:txBody>
      </p:sp>
      <p:pic>
        <p:nvPicPr>
          <p:cNvPr descr="http://www.which.co.uk/money/mortgages-and-property/guides/what-is-a-mortgage/?utm_campaign=video_money&amp;utm_medium=video&amp;utm_source=youtube_channel&amp;utm_content=mortgage&amp;utm_term=description&#10;&#10;When you first take out a mortgage you start on an initial interest rate, which usually lasts for one to five years, before moving on to the lender’s standard variable rate. You can choose either a fixed or variable-rate deal.&#10;&#10;Which one you should choose depends on whether you think your income is likely to change, whether you prefer to know exactly what you will be paying each month, or if you could cope if your monthly payments went up." id="378" name="Google Shape;378;g27b81d9ff88_0_11" title="What is a mortgage?">
            <a:hlinkClick r:id="rId3"/>
          </p:cNvPr>
          <p:cNvPicPr preferRelativeResize="0"/>
          <p:nvPr/>
        </p:nvPicPr>
        <p:blipFill>
          <a:blip r:embed="rId4">
            <a:alphaModFix/>
          </a:blip>
          <a:stretch>
            <a:fillRect/>
          </a:stretch>
        </p:blipFill>
        <p:spPr>
          <a:xfrm>
            <a:off x="2379175" y="1588750"/>
            <a:ext cx="4524250" cy="3203000"/>
          </a:xfrm>
          <a:prstGeom prst="rect">
            <a:avLst/>
          </a:prstGeom>
          <a:noFill/>
          <a:ln>
            <a:noFill/>
          </a:ln>
        </p:spPr>
      </p:pic>
      <p:sp>
        <p:nvSpPr>
          <p:cNvPr id="379" name="Google Shape;379;g27b81d9ff88_0_11"/>
          <p:cNvSpPr txBox="1"/>
          <p:nvPr/>
        </p:nvSpPr>
        <p:spPr>
          <a:xfrm>
            <a:off x="-18600" y="4881350"/>
            <a:ext cx="3194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800">
                <a:solidFill>
                  <a:schemeClr val="accent2"/>
                </a:solidFill>
                <a:latin typeface="Lato"/>
                <a:ea typeface="Lato"/>
                <a:cs typeface="Lato"/>
                <a:sym typeface="Lato"/>
              </a:rPr>
              <a:t>Video | </a:t>
            </a:r>
            <a:r>
              <a:rPr lang="en-GB" sz="800" u="sng">
                <a:solidFill>
                  <a:schemeClr val="accent2"/>
                </a:solidFill>
                <a:latin typeface="Lato"/>
                <a:ea typeface="Lato"/>
                <a:cs typeface="Lato"/>
                <a:sym typeface="Lato"/>
                <a:hlinkClick r:id="rId5">
                  <a:extLst>
                    <a:ext uri="{A12FA001-AC4F-418D-AE19-62706E023703}">
                      <ahyp:hlinkClr val="tx"/>
                    </a:ext>
                  </a:extLst>
                </a:hlinkClick>
              </a:rPr>
              <a:t>https://www.youtube.com/watch?v=g-uAurjxCiU</a:t>
            </a:r>
            <a:endParaRPr sz="8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7b20ae8815_1_40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385" name="Google Shape;385;g27b20ae8815_1_409"/>
          <p:cNvSpPr txBox="1"/>
          <p:nvPr/>
        </p:nvSpPr>
        <p:spPr>
          <a:xfrm>
            <a:off x="1218650" y="253750"/>
            <a:ext cx="698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Maths moment </a:t>
            </a:r>
            <a:r>
              <a:rPr b="1" lang="en-GB" sz="2900">
                <a:solidFill>
                  <a:schemeClr val="accent2"/>
                </a:solidFill>
                <a:latin typeface="Lato"/>
                <a:ea typeface="Lato"/>
                <a:cs typeface="Lato"/>
                <a:sym typeface="Lato"/>
              </a:rPr>
              <a:t>| Recap</a:t>
            </a:r>
            <a:endParaRPr b="1" i="0" sz="2900" u="none" cap="none" strike="noStrike">
              <a:solidFill>
                <a:srgbClr val="FF8022"/>
              </a:solidFill>
              <a:latin typeface="Lato"/>
              <a:ea typeface="Lato"/>
              <a:cs typeface="Lato"/>
              <a:sym typeface="Lato"/>
            </a:endParaRPr>
          </a:p>
        </p:txBody>
      </p:sp>
      <p:sp>
        <p:nvSpPr>
          <p:cNvPr id="386" name="Google Shape;386;g27b20ae8815_1_409"/>
          <p:cNvSpPr txBox="1"/>
          <p:nvPr/>
        </p:nvSpPr>
        <p:spPr>
          <a:xfrm>
            <a:off x="2926050" y="1808100"/>
            <a:ext cx="5773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Shivaughn wants to take out a mortgage for a property valued at £200,000.</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AutoNum type="arabicParenR"/>
            </a:pPr>
            <a:r>
              <a:rPr lang="en-GB" sz="1800">
                <a:latin typeface="Lato"/>
                <a:ea typeface="Lato"/>
                <a:cs typeface="Lato"/>
                <a:sym typeface="Lato"/>
              </a:rPr>
              <a:t>How much is the deposit?</a:t>
            </a:r>
            <a:endParaRPr sz="1800">
              <a:latin typeface="Lato"/>
              <a:ea typeface="Lato"/>
              <a:cs typeface="Lato"/>
              <a:sym typeface="Lato"/>
            </a:endParaRPr>
          </a:p>
          <a:p>
            <a:pPr indent="-342900" lvl="0" marL="457200" rtl="0" algn="l">
              <a:spcBef>
                <a:spcPts val="0"/>
              </a:spcBef>
              <a:spcAft>
                <a:spcPts val="0"/>
              </a:spcAft>
              <a:buSzPts val="1800"/>
              <a:buFont typeface="Lato"/>
              <a:buAutoNum type="arabicParenR"/>
            </a:pPr>
            <a:r>
              <a:rPr lang="en-GB" sz="1800">
                <a:latin typeface="Lato"/>
                <a:ea typeface="Lato"/>
                <a:cs typeface="Lato"/>
                <a:sym typeface="Lato"/>
              </a:rPr>
              <a:t>What amount is being borrowed for the mortgage?</a:t>
            </a:r>
            <a:endParaRPr sz="1800">
              <a:latin typeface="Lato"/>
              <a:ea typeface="Lato"/>
              <a:cs typeface="Lato"/>
              <a:sym typeface="Lato"/>
            </a:endParaRPr>
          </a:p>
          <a:p>
            <a:pPr indent="-342900" lvl="0" marL="457200" rtl="0" algn="l">
              <a:spcBef>
                <a:spcPts val="0"/>
              </a:spcBef>
              <a:spcAft>
                <a:spcPts val="0"/>
              </a:spcAft>
              <a:buSzPts val="1800"/>
              <a:buFont typeface="Lato"/>
              <a:buAutoNum type="arabicParenR"/>
            </a:pPr>
            <a:r>
              <a:rPr lang="en-GB" sz="1800">
                <a:latin typeface="Lato"/>
                <a:ea typeface="Lato"/>
                <a:cs typeface="Lato"/>
                <a:sym typeface="Lato"/>
              </a:rPr>
              <a:t>What salary would they need to be earning?</a:t>
            </a:r>
            <a:endParaRPr sz="1800">
              <a:latin typeface="Lato"/>
              <a:ea typeface="Lato"/>
              <a:cs typeface="Lato"/>
              <a:sym typeface="Lato"/>
            </a:endParaRPr>
          </a:p>
        </p:txBody>
      </p:sp>
      <p:pic>
        <p:nvPicPr>
          <p:cNvPr id="387" name="Google Shape;387;g27b20ae8815_1_40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388" name="Google Shape;388;g27b20ae8815_1_409"/>
          <p:cNvPicPr preferRelativeResize="0"/>
          <p:nvPr/>
        </p:nvPicPr>
        <p:blipFill>
          <a:blip r:embed="rId4">
            <a:alphaModFix/>
          </a:blip>
          <a:stretch>
            <a:fillRect/>
          </a:stretch>
        </p:blipFill>
        <p:spPr>
          <a:xfrm>
            <a:off x="687892" y="1129449"/>
            <a:ext cx="1442452" cy="1308046"/>
          </a:xfrm>
          <a:prstGeom prst="rect">
            <a:avLst/>
          </a:prstGeom>
          <a:noFill/>
          <a:ln cap="flat" cmpd="sng" w="28575">
            <a:solidFill>
              <a:schemeClr val="accent2"/>
            </a:solidFill>
            <a:prstDash val="solid"/>
            <a:round/>
            <a:headEnd len="sm" w="sm" type="none"/>
            <a:tailEnd len="sm" w="sm" type="none"/>
          </a:ln>
        </p:spPr>
      </p:pic>
      <p:sp>
        <p:nvSpPr>
          <p:cNvPr id="389" name="Google Shape;389;g27b20ae8815_1_409"/>
          <p:cNvSpPr txBox="1"/>
          <p:nvPr/>
        </p:nvSpPr>
        <p:spPr>
          <a:xfrm>
            <a:off x="223075" y="4168775"/>
            <a:ext cx="23721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Salary needed  </a:t>
            </a:r>
            <a:endParaRPr b="1">
              <a:solidFill>
                <a:schemeClr val="lt1"/>
              </a:solidFill>
              <a:latin typeface="Lato"/>
              <a:ea typeface="Lato"/>
              <a:cs typeface="Lato"/>
              <a:sym typeface="Lato"/>
            </a:endParaRPr>
          </a:p>
        </p:txBody>
      </p:sp>
      <p:sp>
        <p:nvSpPr>
          <p:cNvPr id="390" name="Google Shape;390;g27b20ae8815_1_409"/>
          <p:cNvSpPr txBox="1"/>
          <p:nvPr/>
        </p:nvSpPr>
        <p:spPr>
          <a:xfrm>
            <a:off x="223075" y="2531538"/>
            <a:ext cx="23721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Property value</a:t>
            </a:r>
            <a:endParaRPr b="1">
              <a:solidFill>
                <a:schemeClr val="lt1"/>
              </a:solidFill>
              <a:latin typeface="Lato"/>
              <a:ea typeface="Lato"/>
              <a:cs typeface="Lato"/>
              <a:sym typeface="Lato"/>
            </a:endParaRPr>
          </a:p>
        </p:txBody>
      </p:sp>
      <p:sp>
        <p:nvSpPr>
          <p:cNvPr id="391" name="Google Shape;391;g27b20ae8815_1_409"/>
          <p:cNvSpPr txBox="1"/>
          <p:nvPr/>
        </p:nvSpPr>
        <p:spPr>
          <a:xfrm>
            <a:off x="223075" y="2531538"/>
            <a:ext cx="2372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ato"/>
                <a:ea typeface="Lato"/>
                <a:cs typeface="Lato"/>
                <a:sym typeface="Lato"/>
              </a:rPr>
              <a:t>£200,000 one bedroom flat</a:t>
            </a:r>
            <a:endParaRPr b="1">
              <a:solidFill>
                <a:schemeClr val="lt1"/>
              </a:solidFill>
              <a:latin typeface="Lato"/>
              <a:ea typeface="Lato"/>
              <a:cs typeface="Lato"/>
              <a:sym typeface="Lato"/>
            </a:endParaRPr>
          </a:p>
        </p:txBody>
      </p:sp>
      <p:sp>
        <p:nvSpPr>
          <p:cNvPr id="392" name="Google Shape;392;g27b20ae8815_1_409"/>
          <p:cNvSpPr txBox="1"/>
          <p:nvPr/>
        </p:nvSpPr>
        <p:spPr>
          <a:xfrm>
            <a:off x="223075" y="3007263"/>
            <a:ext cx="23721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10% deposit needed</a:t>
            </a:r>
            <a:endParaRPr b="1">
              <a:solidFill>
                <a:schemeClr val="lt1"/>
              </a:solidFill>
              <a:latin typeface="Lato"/>
              <a:ea typeface="Lato"/>
              <a:cs typeface="Lato"/>
              <a:sym typeface="Lato"/>
            </a:endParaRPr>
          </a:p>
        </p:txBody>
      </p:sp>
      <p:sp>
        <p:nvSpPr>
          <p:cNvPr id="393" name="Google Shape;393;g27b20ae8815_1_409"/>
          <p:cNvSpPr txBox="1"/>
          <p:nvPr/>
        </p:nvSpPr>
        <p:spPr>
          <a:xfrm>
            <a:off x="223075" y="3007263"/>
            <a:ext cx="2372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£20,000 deposit</a:t>
            </a:r>
            <a:endParaRPr b="1">
              <a:solidFill>
                <a:schemeClr val="lt1"/>
              </a:solidFill>
              <a:latin typeface="Lato"/>
              <a:ea typeface="Lato"/>
              <a:cs typeface="Lato"/>
              <a:sym typeface="Lato"/>
            </a:endParaRPr>
          </a:p>
        </p:txBody>
      </p:sp>
      <p:sp>
        <p:nvSpPr>
          <p:cNvPr id="394" name="Google Shape;394;g27b20ae8815_1_409"/>
          <p:cNvSpPr txBox="1"/>
          <p:nvPr/>
        </p:nvSpPr>
        <p:spPr>
          <a:xfrm>
            <a:off x="223075" y="3480325"/>
            <a:ext cx="23721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Value of mortgage offered</a:t>
            </a:r>
            <a:endParaRPr b="1">
              <a:solidFill>
                <a:schemeClr val="lt1"/>
              </a:solidFill>
              <a:latin typeface="Lato"/>
              <a:ea typeface="Lato"/>
              <a:cs typeface="Lato"/>
              <a:sym typeface="Lato"/>
            </a:endParaRPr>
          </a:p>
        </p:txBody>
      </p:sp>
      <p:sp>
        <p:nvSpPr>
          <p:cNvPr id="395" name="Google Shape;395;g27b20ae8815_1_409"/>
          <p:cNvSpPr txBox="1"/>
          <p:nvPr/>
        </p:nvSpPr>
        <p:spPr>
          <a:xfrm>
            <a:off x="223075" y="3480325"/>
            <a:ext cx="2372100" cy="6156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£200,000 - £20,000</a:t>
            </a:r>
            <a:endParaRPr b="1">
              <a:solidFill>
                <a:schemeClr val="lt1"/>
              </a:solidFill>
              <a:latin typeface="Lato"/>
              <a:ea typeface="Lato"/>
              <a:cs typeface="Lato"/>
              <a:sym typeface="Lato"/>
            </a:endParaRPr>
          </a:p>
          <a:p>
            <a:pPr indent="0" lvl="0" marL="0" rtl="0" algn="ctr">
              <a:spcBef>
                <a:spcPts val="0"/>
              </a:spcBef>
              <a:spcAft>
                <a:spcPts val="0"/>
              </a:spcAft>
              <a:buNone/>
            </a:pPr>
            <a:r>
              <a:rPr b="1" lang="en-GB">
                <a:solidFill>
                  <a:schemeClr val="lt1"/>
                </a:solidFill>
                <a:latin typeface="Lato"/>
                <a:ea typeface="Lato"/>
                <a:cs typeface="Lato"/>
                <a:sym typeface="Lato"/>
              </a:rPr>
              <a:t>£180,000 mortgage</a:t>
            </a:r>
            <a:endParaRPr b="1">
              <a:solidFill>
                <a:schemeClr val="lt1"/>
              </a:solidFill>
              <a:latin typeface="Lato"/>
              <a:ea typeface="Lato"/>
              <a:cs typeface="Lato"/>
              <a:sym typeface="Lato"/>
            </a:endParaRPr>
          </a:p>
        </p:txBody>
      </p:sp>
      <p:sp>
        <p:nvSpPr>
          <p:cNvPr id="396" name="Google Shape;396;g27b20ae8815_1_409"/>
          <p:cNvSpPr txBox="1"/>
          <p:nvPr/>
        </p:nvSpPr>
        <p:spPr>
          <a:xfrm>
            <a:off x="223075" y="4168775"/>
            <a:ext cx="2372100" cy="615600"/>
          </a:xfrm>
          <a:prstGeom prst="rect">
            <a:avLst/>
          </a:prstGeom>
          <a:solidFill>
            <a:schemeClr val="accent2"/>
          </a:solidFill>
          <a:ln>
            <a:noFill/>
          </a:ln>
          <a:effectLst>
            <a:outerShdw blurRad="57150" rotWithShape="0" algn="bl" dir="5400000" dist="19050">
              <a:schemeClr val="accent3">
                <a:alpha val="50000"/>
              </a:scheme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rgbClr val="FFFFFF"/>
                </a:solidFill>
                <a:latin typeface="Lato"/>
                <a:ea typeface="Lato"/>
                <a:cs typeface="Lato"/>
                <a:sym typeface="Lato"/>
              </a:rPr>
              <a:t>£180,000           4.5 </a:t>
            </a:r>
            <a:endParaRPr b="1">
              <a:solidFill>
                <a:srgbClr val="FFFFFF"/>
              </a:solidFill>
              <a:latin typeface="Lato"/>
              <a:ea typeface="Lato"/>
              <a:cs typeface="Lato"/>
              <a:sym typeface="Lato"/>
            </a:endParaRPr>
          </a:p>
          <a:p>
            <a:pPr indent="0" lvl="0" marL="0" rtl="0" algn="ctr">
              <a:spcBef>
                <a:spcPts val="0"/>
              </a:spcBef>
              <a:spcAft>
                <a:spcPts val="0"/>
              </a:spcAft>
              <a:buNone/>
            </a:pPr>
            <a:r>
              <a:rPr b="1" lang="en-GB">
                <a:solidFill>
                  <a:srgbClr val="FFFFFF"/>
                </a:solidFill>
                <a:latin typeface="Lato"/>
                <a:ea typeface="Lato"/>
                <a:cs typeface="Lato"/>
                <a:sym typeface="Lato"/>
              </a:rPr>
              <a:t>£40,000 salary</a:t>
            </a:r>
            <a:endParaRPr b="1">
              <a:solidFill>
                <a:srgbClr val="FFFFFF"/>
              </a:solidFill>
              <a:latin typeface="Lato"/>
              <a:ea typeface="Lato"/>
              <a:cs typeface="Lato"/>
              <a:sym typeface="Lato"/>
            </a:endParaRPr>
          </a:p>
        </p:txBody>
      </p:sp>
      <p:sp>
        <p:nvSpPr>
          <p:cNvPr id="397" name="Google Shape;397;g27b20ae8815_1_409"/>
          <p:cNvSpPr/>
          <p:nvPr/>
        </p:nvSpPr>
        <p:spPr>
          <a:xfrm>
            <a:off x="1564775" y="4198775"/>
            <a:ext cx="251400" cy="340200"/>
          </a:xfrm>
          <a:prstGeom prst="mathDivide">
            <a:avLst>
              <a:gd fmla="val 5894" name="adj1"/>
              <a:gd fmla="val 5880" name="adj2"/>
              <a:gd fmla="val 6952"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1e5f07f7fed_1_3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403" name="Google Shape;403;g1e5f07f7fed_1_31"/>
          <p:cNvSpPr txBox="1"/>
          <p:nvPr/>
        </p:nvSpPr>
        <p:spPr>
          <a:xfrm>
            <a:off x="875450" y="185150"/>
            <a:ext cx="7941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Choosing a</a:t>
            </a:r>
            <a:r>
              <a:rPr b="1" lang="en-GB" sz="2900">
                <a:solidFill>
                  <a:schemeClr val="accent2"/>
                </a:solidFill>
                <a:latin typeface="Lato"/>
                <a:ea typeface="Lato"/>
                <a:cs typeface="Lato"/>
                <a:sym typeface="Lato"/>
              </a:rPr>
              <a:t> mortgage </a:t>
            </a:r>
            <a:endParaRPr b="1" sz="2900">
              <a:solidFill>
                <a:schemeClr val="accent2"/>
              </a:solidFill>
              <a:latin typeface="Lato"/>
              <a:ea typeface="Lato"/>
              <a:cs typeface="Lato"/>
              <a:sym typeface="Lato"/>
            </a:endParaRPr>
          </a:p>
        </p:txBody>
      </p:sp>
      <p:sp>
        <p:nvSpPr>
          <p:cNvPr id="404" name="Google Shape;404;g1e5f07f7fed_1_31"/>
          <p:cNvSpPr txBox="1"/>
          <p:nvPr/>
        </p:nvSpPr>
        <p:spPr>
          <a:xfrm>
            <a:off x="91350" y="1130725"/>
            <a:ext cx="9051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Smita works in the city centre but she is willing to explore her options when choosing to buy her first home. However she is keen to live somewhere </a:t>
            </a:r>
            <a:r>
              <a:rPr b="1" lang="en-GB" sz="1600">
                <a:solidFill>
                  <a:schemeClr val="accent1"/>
                </a:solidFill>
                <a:latin typeface="Lato"/>
                <a:ea typeface="Lato"/>
                <a:cs typeface="Lato"/>
                <a:sym typeface="Lato"/>
                <a:extLst>
                  <a:ext uri="http://customooxmlschemas.google.com/">
                    <go:slidesCustomData xmlns:go="http://customooxmlschemas.google.com/" textRoundtripDataId="3"/>
                  </a:ext>
                </a:extLst>
              </a:rPr>
              <a:t>where</a:t>
            </a:r>
            <a:r>
              <a:rPr b="1" lang="en-GB" sz="1600">
                <a:solidFill>
                  <a:schemeClr val="accent1"/>
                </a:solidFill>
                <a:latin typeface="Lato"/>
                <a:ea typeface="Lato"/>
                <a:cs typeface="Lato"/>
                <a:sym typeface="Lato"/>
              </a:rPr>
              <a:t> she can still meet up with friends and </a:t>
            </a:r>
            <a:r>
              <a:rPr b="1" lang="en-GB" sz="1600">
                <a:solidFill>
                  <a:schemeClr val="accent1"/>
                </a:solidFill>
                <a:latin typeface="Lato"/>
                <a:ea typeface="Lato"/>
                <a:cs typeface="Lato"/>
                <a:sym typeface="Lato"/>
              </a:rPr>
              <a:t>accommodate</a:t>
            </a:r>
            <a:r>
              <a:rPr b="1" lang="en-GB" sz="1600">
                <a:solidFill>
                  <a:schemeClr val="accent1"/>
                </a:solidFill>
                <a:latin typeface="Lato"/>
                <a:ea typeface="Lato"/>
                <a:cs typeface="Lato"/>
                <a:sym typeface="Lato"/>
              </a:rPr>
              <a:t> guests.</a:t>
            </a:r>
            <a:endParaRPr b="1" sz="1600">
              <a:solidFill>
                <a:schemeClr val="accent1"/>
              </a:solidFill>
              <a:latin typeface="Lato"/>
              <a:ea typeface="Lato"/>
              <a:cs typeface="Lato"/>
              <a:sym typeface="Lato"/>
            </a:endParaRPr>
          </a:p>
          <a:p>
            <a:pPr indent="0" lvl="0" marL="0" rtl="0" algn="l">
              <a:spcBef>
                <a:spcPts val="0"/>
              </a:spcBef>
              <a:spcAft>
                <a:spcPts val="0"/>
              </a:spcAft>
              <a:buNone/>
            </a:pPr>
            <a:r>
              <a:rPr b="1" lang="en-GB" sz="1600">
                <a:solidFill>
                  <a:schemeClr val="accent1"/>
                </a:solidFill>
                <a:latin typeface="Lato"/>
                <a:ea typeface="Lato"/>
                <a:cs typeface="Lato"/>
                <a:sym typeface="Lato"/>
              </a:rPr>
              <a:t>If Smita has £35,000 saved for her deposit, which property best matches Smita’s needs?</a:t>
            </a:r>
            <a:endParaRPr b="1" sz="1600">
              <a:solidFill>
                <a:schemeClr val="accent1"/>
              </a:solidFill>
              <a:latin typeface="Lato"/>
              <a:ea typeface="Lato"/>
              <a:cs typeface="Lato"/>
              <a:sym typeface="Lato"/>
            </a:endParaRPr>
          </a:p>
          <a:p>
            <a:pPr indent="0" lvl="0" marL="0" rtl="0" algn="l">
              <a:spcBef>
                <a:spcPts val="0"/>
              </a:spcBef>
              <a:spcAft>
                <a:spcPts val="0"/>
              </a:spcAft>
              <a:buNone/>
            </a:pPr>
            <a:r>
              <a:t/>
            </a:r>
            <a:endParaRPr b="1" sz="1600">
              <a:solidFill>
                <a:schemeClr val="accent1"/>
              </a:solidFill>
              <a:latin typeface="Lato"/>
              <a:ea typeface="Lato"/>
              <a:cs typeface="Lato"/>
              <a:sym typeface="Lato"/>
            </a:endParaRPr>
          </a:p>
        </p:txBody>
      </p:sp>
      <p:sp>
        <p:nvSpPr>
          <p:cNvPr id="405" name="Google Shape;405;g1e5f07f7fed_1_31"/>
          <p:cNvSpPr txBox="1"/>
          <p:nvPr/>
        </p:nvSpPr>
        <p:spPr>
          <a:xfrm>
            <a:off x="296525" y="4293850"/>
            <a:ext cx="71889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543B3"/>
              </a:buClr>
              <a:buSzPts val="1400"/>
              <a:buFont typeface="Lato"/>
              <a:buChar char="●"/>
            </a:pPr>
            <a:r>
              <a:rPr b="1" lang="en-GB">
                <a:solidFill>
                  <a:srgbClr val="0543B3"/>
                </a:solidFill>
                <a:latin typeface="Lato"/>
                <a:ea typeface="Lato"/>
                <a:cs typeface="Lato"/>
                <a:sym typeface="Lato"/>
              </a:rPr>
              <a:t>What is the value of the mortgage being applied for?</a:t>
            </a:r>
            <a:endParaRPr b="1">
              <a:solidFill>
                <a:srgbClr val="0543B3"/>
              </a:solidFill>
              <a:latin typeface="Lato"/>
              <a:ea typeface="Lato"/>
              <a:cs typeface="Lato"/>
              <a:sym typeface="Lato"/>
            </a:endParaRPr>
          </a:p>
          <a:p>
            <a:pPr indent="-317500" lvl="0" marL="457200" rtl="0" algn="l">
              <a:spcBef>
                <a:spcPts val="0"/>
              </a:spcBef>
              <a:spcAft>
                <a:spcPts val="0"/>
              </a:spcAft>
              <a:buClr>
                <a:srgbClr val="0543B3"/>
              </a:buClr>
              <a:buSzPts val="1400"/>
              <a:buFont typeface="Lato"/>
              <a:buChar char="●"/>
            </a:pPr>
            <a:r>
              <a:rPr b="1" lang="en-GB">
                <a:solidFill>
                  <a:srgbClr val="0543B3"/>
                </a:solidFill>
                <a:latin typeface="Lato"/>
                <a:ea typeface="Lato"/>
                <a:cs typeface="Lato"/>
                <a:sym typeface="Lato"/>
              </a:rPr>
              <a:t>What salary is needed if the bank will lend Smita 4.5x what she earns?</a:t>
            </a:r>
            <a:endParaRPr b="1">
              <a:solidFill>
                <a:srgbClr val="0543B3"/>
              </a:solidFill>
              <a:latin typeface="Lato"/>
              <a:ea typeface="Lato"/>
              <a:cs typeface="Lato"/>
              <a:sym typeface="Lato"/>
            </a:endParaRPr>
          </a:p>
        </p:txBody>
      </p:sp>
      <p:pic>
        <p:nvPicPr>
          <p:cNvPr id="406" name="Google Shape;406;g1e5f07f7fed_1_31"/>
          <p:cNvPicPr preferRelativeResize="0"/>
          <p:nvPr/>
        </p:nvPicPr>
        <p:blipFill rotWithShape="1">
          <a:blip r:embed="rId3">
            <a:alphaModFix/>
          </a:blip>
          <a:srcRect b="0" l="0" r="0" t="0"/>
          <a:stretch/>
        </p:blipFill>
        <p:spPr>
          <a:xfrm>
            <a:off x="167549" y="155551"/>
            <a:ext cx="690376" cy="690376"/>
          </a:xfrm>
          <a:prstGeom prst="rect">
            <a:avLst/>
          </a:prstGeom>
          <a:noFill/>
          <a:ln>
            <a:noFill/>
          </a:ln>
        </p:spPr>
      </p:pic>
      <p:pic>
        <p:nvPicPr>
          <p:cNvPr id="407" name="Google Shape;407;g1e5f07f7fed_1_31"/>
          <p:cNvPicPr preferRelativeResize="0"/>
          <p:nvPr/>
        </p:nvPicPr>
        <p:blipFill>
          <a:blip r:embed="rId4">
            <a:alphaModFix/>
          </a:blip>
          <a:stretch>
            <a:fillRect/>
          </a:stretch>
        </p:blipFill>
        <p:spPr>
          <a:xfrm>
            <a:off x="296525" y="2322325"/>
            <a:ext cx="6966547" cy="1982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7b20ae8815_1_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13" name="Google Shape;413;g27b20ae8815_1_4"/>
          <p:cNvSpPr txBox="1"/>
          <p:nvPr/>
        </p:nvSpPr>
        <p:spPr>
          <a:xfrm>
            <a:off x="408500" y="1192150"/>
            <a:ext cx="86565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1F1F1F"/>
                </a:solidFill>
                <a:highlight>
                  <a:srgbClr val="FFFFFF"/>
                </a:highlight>
                <a:latin typeface="Lato"/>
                <a:ea typeface="Lato"/>
                <a:cs typeface="Lato"/>
                <a:sym typeface="Lato"/>
              </a:rPr>
              <a:t>House prices can vary depending on location</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rPr lang="en-GB" sz="1600">
                <a:solidFill>
                  <a:srgbClr val="1F1F1F"/>
                </a:solidFill>
                <a:highlight>
                  <a:srgbClr val="FFFFFF"/>
                </a:highlight>
                <a:latin typeface="Lato"/>
                <a:ea typeface="Lato"/>
                <a:cs typeface="Lato"/>
                <a:sym typeface="Lato"/>
              </a:rPr>
              <a:t>The house you choose might </a:t>
            </a:r>
            <a:r>
              <a:rPr lang="en-GB" sz="1600">
                <a:solidFill>
                  <a:srgbClr val="1F1F1F"/>
                </a:solidFill>
                <a:highlight>
                  <a:srgbClr val="FFFFFF"/>
                </a:highlight>
                <a:latin typeface="Lato"/>
                <a:ea typeface="Lato"/>
                <a:cs typeface="Lato"/>
                <a:sym typeface="Lato"/>
              </a:rPr>
              <a:t>reflect your current circumstances or factor future plans like having a family</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rPr lang="en-GB" sz="1600">
                <a:solidFill>
                  <a:srgbClr val="1F1F1F"/>
                </a:solidFill>
                <a:highlight>
                  <a:srgbClr val="FFFFFF"/>
                </a:highlight>
                <a:latin typeface="Lato"/>
                <a:ea typeface="Lato"/>
                <a:cs typeface="Lato"/>
                <a:sym typeface="Lato"/>
              </a:rPr>
              <a:t>In most cases, the bank will require a minimum of a 5% deposit</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rPr lang="en-GB" sz="1600">
                <a:solidFill>
                  <a:srgbClr val="1F1F1F"/>
                </a:solidFill>
                <a:highlight>
                  <a:srgbClr val="FFFFFF"/>
                </a:highlight>
                <a:latin typeface="Lato"/>
                <a:ea typeface="Lato"/>
                <a:cs typeface="Lato"/>
                <a:sym typeface="Lato"/>
              </a:rPr>
              <a:t>The bank will lend between three and five time the </a:t>
            </a:r>
            <a:r>
              <a:rPr lang="en-GB" sz="1600">
                <a:solidFill>
                  <a:srgbClr val="1F1F1F"/>
                </a:solidFill>
                <a:highlight>
                  <a:srgbClr val="FFFFFF"/>
                </a:highlight>
                <a:latin typeface="Lato"/>
                <a:ea typeface="Lato"/>
                <a:cs typeface="Lato"/>
                <a:sym typeface="Lato"/>
              </a:rPr>
              <a:t>amount</a:t>
            </a:r>
            <a:r>
              <a:rPr lang="en-GB" sz="1600">
                <a:solidFill>
                  <a:srgbClr val="1F1F1F"/>
                </a:solidFill>
                <a:highlight>
                  <a:srgbClr val="FFFFFF"/>
                </a:highlight>
                <a:latin typeface="Lato"/>
                <a:ea typeface="Lato"/>
                <a:cs typeface="Lato"/>
                <a:sym typeface="Lato"/>
              </a:rPr>
              <a:t> of your income</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rPr lang="en-GB" sz="1600">
                <a:solidFill>
                  <a:srgbClr val="1F1F1F"/>
                </a:solidFill>
                <a:highlight>
                  <a:srgbClr val="FFFFFF"/>
                </a:highlight>
                <a:latin typeface="Lato"/>
                <a:ea typeface="Lato"/>
                <a:cs typeface="Lato"/>
                <a:sym typeface="Lato"/>
              </a:rPr>
              <a:t>The bank will request details of your income and expenditure</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rPr lang="en-GB" sz="1600">
                <a:solidFill>
                  <a:srgbClr val="1F1F1F"/>
                </a:solidFill>
                <a:highlight>
                  <a:srgbClr val="FFFFFF"/>
                </a:highlight>
                <a:latin typeface="Lato"/>
                <a:ea typeface="Lato"/>
                <a:cs typeface="Lato"/>
                <a:sym typeface="Lato"/>
              </a:rPr>
              <a:t>When considering a mortgage other costs such as </a:t>
            </a:r>
            <a:r>
              <a:rPr lang="en-GB" sz="1600">
                <a:solidFill>
                  <a:srgbClr val="1F1F1F"/>
                </a:solidFill>
                <a:highlight>
                  <a:schemeClr val="lt1"/>
                </a:highlight>
                <a:latin typeface="Lato"/>
                <a:ea typeface="Lato"/>
                <a:cs typeface="Lato"/>
                <a:sym typeface="Lato"/>
              </a:rPr>
              <a:t>legal fees, stamp duty and even travel should be considered</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rgbClr val="1F1F1F"/>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rgbClr val="1F1F1F"/>
              </a:solidFill>
              <a:latin typeface="Lato"/>
              <a:ea typeface="Lato"/>
              <a:cs typeface="Lato"/>
              <a:sym typeface="Lato"/>
            </a:endParaRPr>
          </a:p>
        </p:txBody>
      </p:sp>
      <p:sp>
        <p:nvSpPr>
          <p:cNvPr id="414" name="Google Shape;414;g27b20ae8815_1_4"/>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Mortgages </a:t>
            </a:r>
            <a:r>
              <a:rPr b="1" lang="en-GB" sz="2900">
                <a:solidFill>
                  <a:schemeClr val="accent2"/>
                </a:solidFill>
                <a:latin typeface="Lato"/>
                <a:ea typeface="Lato"/>
                <a:cs typeface="Lato"/>
                <a:sym typeface="Lato"/>
              </a:rPr>
              <a:t>| Key takeaways</a:t>
            </a:r>
            <a:endParaRPr b="1" sz="2900">
              <a:solidFill>
                <a:schemeClr val="accent2"/>
              </a:solidFill>
              <a:latin typeface="Lato"/>
              <a:ea typeface="Lato"/>
              <a:cs typeface="Lato"/>
              <a:sym typeface="Lato"/>
            </a:endParaRPr>
          </a:p>
        </p:txBody>
      </p:sp>
      <p:pic>
        <p:nvPicPr>
          <p:cNvPr id="415" name="Google Shape;415;g27b20ae8815_1_4"/>
          <p:cNvPicPr preferRelativeResize="0"/>
          <p:nvPr/>
        </p:nvPicPr>
        <p:blipFill rotWithShape="1">
          <a:blip r:embed="rId3">
            <a:alphaModFix/>
          </a:blip>
          <a:srcRect b="0" l="0" r="0" t="0"/>
          <a:stretch/>
        </p:blipFill>
        <p:spPr>
          <a:xfrm>
            <a:off x="152402" y="1265274"/>
            <a:ext cx="273100" cy="273100"/>
          </a:xfrm>
          <a:prstGeom prst="rect">
            <a:avLst/>
          </a:prstGeom>
          <a:noFill/>
          <a:ln>
            <a:noFill/>
          </a:ln>
        </p:spPr>
      </p:pic>
      <p:pic>
        <p:nvPicPr>
          <p:cNvPr id="416" name="Google Shape;416;g27b20ae8815_1_4"/>
          <p:cNvPicPr preferRelativeResize="0"/>
          <p:nvPr/>
        </p:nvPicPr>
        <p:blipFill rotWithShape="1">
          <a:blip r:embed="rId3">
            <a:alphaModFix/>
          </a:blip>
          <a:srcRect b="0" l="0" r="0" t="0"/>
          <a:stretch/>
        </p:blipFill>
        <p:spPr>
          <a:xfrm>
            <a:off x="152402" y="1791174"/>
            <a:ext cx="273100" cy="273100"/>
          </a:xfrm>
          <a:prstGeom prst="rect">
            <a:avLst/>
          </a:prstGeom>
          <a:noFill/>
          <a:ln>
            <a:noFill/>
          </a:ln>
        </p:spPr>
      </p:pic>
      <p:pic>
        <p:nvPicPr>
          <p:cNvPr id="417" name="Google Shape;417;g27b20ae8815_1_4"/>
          <p:cNvPicPr preferRelativeResize="0"/>
          <p:nvPr/>
        </p:nvPicPr>
        <p:blipFill rotWithShape="1">
          <a:blip r:embed="rId3">
            <a:alphaModFix/>
          </a:blip>
          <a:srcRect b="0" l="0" r="0" t="0"/>
          <a:stretch/>
        </p:blipFill>
        <p:spPr>
          <a:xfrm>
            <a:off x="152402" y="2498474"/>
            <a:ext cx="273100" cy="273100"/>
          </a:xfrm>
          <a:prstGeom prst="rect">
            <a:avLst/>
          </a:prstGeom>
          <a:noFill/>
          <a:ln>
            <a:noFill/>
          </a:ln>
        </p:spPr>
      </p:pic>
      <p:pic>
        <p:nvPicPr>
          <p:cNvPr id="418" name="Google Shape;418;g27b20ae8815_1_4"/>
          <p:cNvPicPr preferRelativeResize="0"/>
          <p:nvPr/>
        </p:nvPicPr>
        <p:blipFill rotWithShape="1">
          <a:blip r:embed="rId3">
            <a:alphaModFix/>
          </a:blip>
          <a:srcRect b="0" l="0" r="0" t="0"/>
          <a:stretch/>
        </p:blipFill>
        <p:spPr>
          <a:xfrm>
            <a:off x="152402" y="3003024"/>
            <a:ext cx="273100" cy="273100"/>
          </a:xfrm>
          <a:prstGeom prst="rect">
            <a:avLst/>
          </a:prstGeom>
          <a:noFill/>
          <a:ln>
            <a:noFill/>
          </a:ln>
        </p:spPr>
      </p:pic>
      <p:pic>
        <p:nvPicPr>
          <p:cNvPr id="419" name="Google Shape;419;g27b20ae8815_1_4"/>
          <p:cNvPicPr preferRelativeResize="0"/>
          <p:nvPr/>
        </p:nvPicPr>
        <p:blipFill rotWithShape="1">
          <a:blip r:embed="rId3">
            <a:alphaModFix/>
          </a:blip>
          <a:srcRect b="0" l="0" r="0" t="0"/>
          <a:stretch/>
        </p:blipFill>
        <p:spPr>
          <a:xfrm>
            <a:off x="152402" y="3460224"/>
            <a:ext cx="273100" cy="273100"/>
          </a:xfrm>
          <a:prstGeom prst="rect">
            <a:avLst/>
          </a:prstGeom>
          <a:noFill/>
          <a:ln>
            <a:noFill/>
          </a:ln>
        </p:spPr>
      </p:pic>
      <p:pic>
        <p:nvPicPr>
          <p:cNvPr id="420" name="Google Shape;420;g27b20ae8815_1_4"/>
          <p:cNvPicPr preferRelativeResize="0"/>
          <p:nvPr/>
        </p:nvPicPr>
        <p:blipFill rotWithShape="1">
          <a:blip r:embed="rId3">
            <a:alphaModFix/>
          </a:blip>
          <a:srcRect b="0" l="0" r="0" t="0"/>
          <a:stretch/>
        </p:blipFill>
        <p:spPr>
          <a:xfrm>
            <a:off x="152402" y="3993624"/>
            <a:ext cx="273100" cy="273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e5f07f7fed_1_4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426" name="Google Shape;426;g1e5f07f7fed_1_40"/>
          <p:cNvSpPr txBox="1"/>
          <p:nvPr/>
        </p:nvSpPr>
        <p:spPr>
          <a:xfrm>
            <a:off x="97200" y="1134675"/>
            <a:ext cx="6229500" cy="3940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200">
              <a:latin typeface="Lato"/>
              <a:ea typeface="Lato"/>
              <a:cs typeface="Lato"/>
              <a:sym typeface="Lato"/>
            </a:endParaRPr>
          </a:p>
          <a:p>
            <a:pPr indent="-368300" lvl="0" marL="457200" rtl="0" algn="l">
              <a:spcBef>
                <a:spcPts val="0"/>
              </a:spcBef>
              <a:spcAft>
                <a:spcPts val="0"/>
              </a:spcAft>
              <a:buSzPts val="2200"/>
              <a:buFont typeface="Lato"/>
              <a:buChar char="●"/>
            </a:pPr>
            <a:r>
              <a:rPr lang="en-GB" sz="2200">
                <a:latin typeface="Lato"/>
                <a:ea typeface="Lato"/>
                <a:cs typeface="Lato"/>
                <a:sym typeface="Lato"/>
              </a:rPr>
              <a:t>What are your thoughts on home ownership for yourself?</a:t>
            </a:r>
            <a:endParaRPr sz="2200">
              <a:latin typeface="Lato"/>
              <a:ea typeface="Lato"/>
              <a:cs typeface="Lato"/>
              <a:sym typeface="Lato"/>
            </a:endParaRPr>
          </a:p>
          <a:p>
            <a:pPr indent="0" lvl="0" marL="457200" rtl="0" algn="l">
              <a:spcBef>
                <a:spcPts val="0"/>
              </a:spcBef>
              <a:spcAft>
                <a:spcPts val="0"/>
              </a:spcAft>
              <a:buNone/>
            </a:pPr>
            <a:r>
              <a:t/>
            </a:r>
            <a:endParaRPr sz="1200">
              <a:latin typeface="Lato"/>
              <a:ea typeface="Lato"/>
              <a:cs typeface="Lato"/>
              <a:sym typeface="Lato"/>
            </a:endParaRPr>
          </a:p>
          <a:p>
            <a:pPr indent="-368300" lvl="0" marL="457200" rtl="0" algn="l">
              <a:spcBef>
                <a:spcPts val="0"/>
              </a:spcBef>
              <a:spcAft>
                <a:spcPts val="0"/>
              </a:spcAft>
              <a:buSzPts val="2200"/>
              <a:buFont typeface="Lato"/>
              <a:buChar char="●"/>
            </a:pPr>
            <a:r>
              <a:rPr lang="en-GB" sz="2200">
                <a:latin typeface="Lato"/>
                <a:ea typeface="Lato"/>
                <a:cs typeface="Lato"/>
                <a:sym typeface="Lato"/>
              </a:rPr>
              <a:t>Where in the city, country or world would you like to live?</a:t>
            </a:r>
            <a:endParaRPr sz="2200">
              <a:latin typeface="Lato"/>
              <a:ea typeface="Lato"/>
              <a:cs typeface="Lato"/>
              <a:sym typeface="Lato"/>
            </a:endParaRPr>
          </a:p>
          <a:p>
            <a:pPr indent="0" lvl="0" marL="457200" rtl="0" algn="l">
              <a:spcBef>
                <a:spcPts val="0"/>
              </a:spcBef>
              <a:spcAft>
                <a:spcPts val="0"/>
              </a:spcAft>
              <a:buNone/>
            </a:pPr>
            <a:r>
              <a:t/>
            </a:r>
            <a:endParaRPr sz="1200">
              <a:latin typeface="Lato"/>
              <a:ea typeface="Lato"/>
              <a:cs typeface="Lato"/>
              <a:sym typeface="Lato"/>
            </a:endParaRPr>
          </a:p>
          <a:p>
            <a:pPr indent="-368300" lvl="0" marL="457200" rtl="0" algn="l">
              <a:spcBef>
                <a:spcPts val="0"/>
              </a:spcBef>
              <a:spcAft>
                <a:spcPts val="0"/>
              </a:spcAft>
              <a:buSzPts val="2200"/>
              <a:buFont typeface="Lato"/>
              <a:buChar char="●"/>
            </a:pPr>
            <a:r>
              <a:rPr lang="en-GB" sz="2200">
                <a:latin typeface="Lato"/>
                <a:ea typeface="Lato"/>
                <a:cs typeface="Lato"/>
                <a:sym typeface="Lato"/>
              </a:rPr>
              <a:t>How important is location for you i.e. living near friends and family, work or places of interest?</a:t>
            </a:r>
            <a:endParaRPr sz="2200">
              <a:latin typeface="Lato"/>
              <a:ea typeface="Lato"/>
              <a:cs typeface="Lato"/>
              <a:sym typeface="Lato"/>
            </a:endParaRPr>
          </a:p>
          <a:p>
            <a:pPr indent="0" lvl="0" marL="457200" rtl="0" algn="l">
              <a:spcBef>
                <a:spcPts val="0"/>
              </a:spcBef>
              <a:spcAft>
                <a:spcPts val="0"/>
              </a:spcAft>
              <a:buNone/>
            </a:pPr>
            <a:r>
              <a:t/>
            </a:r>
            <a:endParaRPr sz="2200">
              <a:latin typeface="Lato"/>
              <a:ea typeface="Lato"/>
              <a:cs typeface="Lato"/>
              <a:sym typeface="Lato"/>
            </a:endParaRPr>
          </a:p>
          <a:p>
            <a:pPr indent="0" lvl="0" marL="457200" rtl="0" algn="l">
              <a:spcBef>
                <a:spcPts val="0"/>
              </a:spcBef>
              <a:spcAft>
                <a:spcPts val="0"/>
              </a:spcAft>
              <a:buNone/>
            </a:pPr>
            <a:r>
              <a:t/>
            </a:r>
            <a:endParaRPr sz="2200">
              <a:latin typeface="Lato"/>
              <a:ea typeface="Lato"/>
              <a:cs typeface="Lato"/>
              <a:sym typeface="Lato"/>
            </a:endParaRPr>
          </a:p>
        </p:txBody>
      </p:sp>
      <p:sp>
        <p:nvSpPr>
          <p:cNvPr id="427" name="Google Shape;427;g1e5f07f7fed_1_40"/>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Mortgages | Personal reflection </a:t>
            </a:r>
            <a:endParaRPr b="1" sz="2900">
              <a:solidFill>
                <a:schemeClr val="accent2"/>
              </a:solidFill>
              <a:latin typeface="Lato"/>
              <a:ea typeface="Lato"/>
              <a:cs typeface="Lato"/>
              <a:sym typeface="Lato"/>
            </a:endParaRPr>
          </a:p>
        </p:txBody>
      </p:sp>
      <p:pic>
        <p:nvPicPr>
          <p:cNvPr id="428" name="Google Shape;428;g1e5f07f7fed_1_40"/>
          <p:cNvPicPr preferRelativeResize="0"/>
          <p:nvPr/>
        </p:nvPicPr>
        <p:blipFill rotWithShape="1">
          <a:blip r:embed="rId3">
            <a:alphaModFix/>
          </a:blip>
          <a:srcRect b="4807" l="9673" r="0" t="0"/>
          <a:stretch/>
        </p:blipFill>
        <p:spPr>
          <a:xfrm>
            <a:off x="6335650" y="1245050"/>
            <a:ext cx="2697750" cy="2843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7b20ae8815_1_242"/>
          <p:cNvSpPr/>
          <p:nvPr/>
        </p:nvSpPr>
        <p:spPr>
          <a:xfrm>
            <a:off x="2527200" y="1426714"/>
            <a:ext cx="1862100" cy="1852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7b20ae8815_1_24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435" name="Google Shape;435;g27b20ae8815_1_242"/>
          <p:cNvPicPr preferRelativeResize="0"/>
          <p:nvPr/>
        </p:nvPicPr>
        <p:blipFill rotWithShape="1">
          <a:blip r:embed="rId3">
            <a:alphaModFix/>
          </a:blip>
          <a:srcRect b="0" l="10223" r="13194" t="0"/>
          <a:stretch/>
        </p:blipFill>
        <p:spPr>
          <a:xfrm>
            <a:off x="308600" y="1426725"/>
            <a:ext cx="1862213" cy="1852270"/>
          </a:xfrm>
          <a:prstGeom prst="rect">
            <a:avLst/>
          </a:prstGeom>
          <a:noFill/>
          <a:ln cap="flat" cmpd="sng" w="28575">
            <a:solidFill>
              <a:srgbClr val="FF8022"/>
            </a:solidFill>
            <a:prstDash val="solid"/>
            <a:round/>
            <a:headEnd len="sm" w="sm" type="none"/>
            <a:tailEnd len="sm" w="sm" type="none"/>
          </a:ln>
        </p:spPr>
      </p:pic>
      <p:pic>
        <p:nvPicPr>
          <p:cNvPr id="436" name="Google Shape;436;g27b20ae8815_1_242"/>
          <p:cNvPicPr preferRelativeResize="0"/>
          <p:nvPr/>
        </p:nvPicPr>
        <p:blipFill>
          <a:blip r:embed="rId4">
            <a:alphaModFix/>
          </a:blip>
          <a:stretch>
            <a:fillRect/>
          </a:stretch>
        </p:blipFill>
        <p:spPr>
          <a:xfrm>
            <a:off x="4775174" y="1426731"/>
            <a:ext cx="1862214" cy="1824570"/>
          </a:xfrm>
          <a:prstGeom prst="rect">
            <a:avLst/>
          </a:prstGeom>
          <a:noFill/>
          <a:ln cap="flat" cmpd="sng" w="28575">
            <a:solidFill>
              <a:srgbClr val="FF8022"/>
            </a:solidFill>
            <a:prstDash val="solid"/>
            <a:round/>
            <a:headEnd len="sm" w="sm" type="none"/>
            <a:tailEnd len="sm" w="sm" type="none"/>
          </a:ln>
        </p:spPr>
      </p:pic>
      <p:pic>
        <p:nvPicPr>
          <p:cNvPr id="437" name="Google Shape;437;g27b20ae8815_1_242"/>
          <p:cNvPicPr preferRelativeResize="0"/>
          <p:nvPr/>
        </p:nvPicPr>
        <p:blipFill>
          <a:blip r:embed="rId5">
            <a:alphaModFix/>
          </a:blip>
          <a:stretch>
            <a:fillRect/>
          </a:stretch>
        </p:blipFill>
        <p:spPr>
          <a:xfrm>
            <a:off x="6975125" y="1426728"/>
            <a:ext cx="1905000" cy="1824563"/>
          </a:xfrm>
          <a:prstGeom prst="rect">
            <a:avLst/>
          </a:prstGeom>
          <a:noFill/>
          <a:ln cap="flat" cmpd="sng" w="28575">
            <a:solidFill>
              <a:srgbClr val="FF8022"/>
            </a:solidFill>
            <a:prstDash val="solid"/>
            <a:round/>
            <a:headEnd len="sm" w="sm" type="none"/>
            <a:tailEnd len="sm" w="sm" type="none"/>
          </a:ln>
        </p:spPr>
      </p:pic>
      <p:grpSp>
        <p:nvGrpSpPr>
          <p:cNvPr id="438" name="Google Shape;438;g27b20ae8815_1_242"/>
          <p:cNvGrpSpPr/>
          <p:nvPr/>
        </p:nvGrpSpPr>
        <p:grpSpPr>
          <a:xfrm>
            <a:off x="2603390" y="1614834"/>
            <a:ext cx="1738201" cy="1447991"/>
            <a:chOff x="7239000" y="2032150"/>
            <a:chExt cx="1794550" cy="1905000"/>
          </a:xfrm>
        </p:grpSpPr>
        <p:pic>
          <p:nvPicPr>
            <p:cNvPr id="439" name="Google Shape;439;g27b20ae8815_1_242"/>
            <p:cNvPicPr preferRelativeResize="0"/>
            <p:nvPr/>
          </p:nvPicPr>
          <p:blipFill rotWithShape="1">
            <a:blip r:embed="rId6">
              <a:alphaModFix/>
            </a:blip>
            <a:srcRect b="0" l="0" r="5793" t="0"/>
            <a:stretch/>
          </p:blipFill>
          <p:spPr>
            <a:xfrm>
              <a:off x="7239000" y="2032150"/>
              <a:ext cx="1794550" cy="1905000"/>
            </a:xfrm>
            <a:prstGeom prst="rect">
              <a:avLst/>
            </a:prstGeom>
            <a:noFill/>
            <a:ln>
              <a:noFill/>
            </a:ln>
          </p:spPr>
        </p:pic>
        <p:pic>
          <p:nvPicPr>
            <p:cNvPr id="440" name="Google Shape;440;g27b20ae8815_1_242"/>
            <p:cNvPicPr preferRelativeResize="0"/>
            <p:nvPr/>
          </p:nvPicPr>
          <p:blipFill>
            <a:blip r:embed="rId7">
              <a:alphaModFix/>
            </a:blip>
            <a:stretch>
              <a:fillRect/>
            </a:stretch>
          </p:blipFill>
          <p:spPr>
            <a:xfrm>
              <a:off x="7843625" y="3177100"/>
              <a:ext cx="286150" cy="286150"/>
            </a:xfrm>
            <a:prstGeom prst="rect">
              <a:avLst/>
            </a:prstGeom>
            <a:noFill/>
            <a:ln>
              <a:noFill/>
            </a:ln>
          </p:spPr>
        </p:pic>
        <p:pic>
          <p:nvPicPr>
            <p:cNvPr id="441" name="Google Shape;441;g27b20ae8815_1_242"/>
            <p:cNvPicPr preferRelativeResize="0"/>
            <p:nvPr/>
          </p:nvPicPr>
          <p:blipFill>
            <a:blip r:embed="rId7">
              <a:alphaModFix/>
            </a:blip>
            <a:stretch>
              <a:fillRect/>
            </a:stretch>
          </p:blipFill>
          <p:spPr>
            <a:xfrm>
              <a:off x="7760075" y="2659300"/>
              <a:ext cx="369700" cy="286150"/>
            </a:xfrm>
            <a:prstGeom prst="rect">
              <a:avLst/>
            </a:prstGeom>
            <a:noFill/>
            <a:ln>
              <a:noFill/>
            </a:ln>
          </p:spPr>
        </p:pic>
      </p:grpSp>
      <p:sp>
        <p:nvSpPr>
          <p:cNvPr id="442" name="Google Shape;442;g27b20ae8815_1_242">
            <a:hlinkClick action="ppaction://hlinkshowjump?jump=nextslide"/>
          </p:cNvPr>
          <p:cNvSpPr txBox="1"/>
          <p:nvPr/>
        </p:nvSpPr>
        <p:spPr>
          <a:xfrm>
            <a:off x="279263" y="341537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Saving </a:t>
            </a:r>
            <a:endParaRPr b="1" sz="1800">
              <a:solidFill>
                <a:schemeClr val="lt1"/>
              </a:solidFill>
              <a:latin typeface="Lato"/>
              <a:ea typeface="Lato"/>
              <a:cs typeface="Lato"/>
              <a:sym typeface="Lato"/>
            </a:endParaRPr>
          </a:p>
        </p:txBody>
      </p:sp>
      <p:sp>
        <p:nvSpPr>
          <p:cNvPr id="443" name="Google Shape;443;g27b20ae8815_1_242">
            <a:hlinkClick action="ppaction://hlinksldjump" r:id="rId8"/>
          </p:cNvPr>
          <p:cNvSpPr txBox="1"/>
          <p:nvPr/>
        </p:nvSpPr>
        <p:spPr>
          <a:xfrm>
            <a:off x="4745813"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Mortgages </a:t>
            </a:r>
            <a:endParaRPr b="1" sz="1800">
              <a:solidFill>
                <a:schemeClr val="lt1"/>
              </a:solidFill>
              <a:latin typeface="Lato"/>
              <a:ea typeface="Lato"/>
              <a:cs typeface="Lato"/>
              <a:sym typeface="Lato"/>
            </a:endParaRPr>
          </a:p>
        </p:txBody>
      </p:sp>
      <p:sp>
        <p:nvSpPr>
          <p:cNvPr id="444" name="Google Shape;444;g27b20ae8815_1_242">
            <a:hlinkClick action="ppaction://hlinksldjump" r:id="rId9"/>
          </p:cNvPr>
          <p:cNvSpPr txBox="1"/>
          <p:nvPr/>
        </p:nvSpPr>
        <p:spPr>
          <a:xfrm>
            <a:off x="6967175"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Credit cards</a:t>
            </a:r>
            <a:endParaRPr b="1" sz="1800">
              <a:solidFill>
                <a:schemeClr val="lt1"/>
              </a:solidFill>
              <a:latin typeface="Lato"/>
              <a:ea typeface="Lato"/>
              <a:cs typeface="Lato"/>
              <a:sym typeface="Lato"/>
            </a:endParaRPr>
          </a:p>
        </p:txBody>
      </p:sp>
      <p:sp>
        <p:nvSpPr>
          <p:cNvPr id="445" name="Google Shape;445;g27b20ae8815_1_242">
            <a:hlinkClick action="ppaction://hlinksldjump" r:id="rId10"/>
          </p:cNvPr>
          <p:cNvSpPr txBox="1"/>
          <p:nvPr/>
        </p:nvSpPr>
        <p:spPr>
          <a:xfrm>
            <a:off x="2497875" y="3401500"/>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Pensions</a:t>
            </a:r>
            <a:endParaRPr b="1" sz="1800">
              <a:solidFill>
                <a:schemeClr val="lt1"/>
              </a:solidFill>
              <a:latin typeface="Lato"/>
              <a:ea typeface="Lato"/>
              <a:cs typeface="Lato"/>
              <a:sym typeface="Lato"/>
            </a:endParaRPr>
          </a:p>
        </p:txBody>
      </p:sp>
      <p:sp>
        <p:nvSpPr>
          <p:cNvPr id="446" name="Google Shape;446;g27b20ae8815_1_242"/>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Make a financial decision</a:t>
            </a:r>
            <a:endParaRPr b="1" sz="2900">
              <a:solidFill>
                <a:schemeClr val="accent2"/>
              </a:solidFill>
              <a:latin typeface="Lato"/>
              <a:ea typeface="Lato"/>
              <a:cs typeface="Lato"/>
              <a:sym typeface="Lato"/>
            </a:endParaRPr>
          </a:p>
        </p:txBody>
      </p:sp>
      <p:sp>
        <p:nvSpPr>
          <p:cNvPr id="447" name="Google Shape;447;g27b20ae8815_1_242">
            <a:hlinkClick action="ppaction://hlinksldjump" r:id="rId11"/>
          </p:cNvPr>
          <p:cNvSpPr txBox="1"/>
          <p:nvPr/>
        </p:nvSpPr>
        <p:spPr>
          <a:xfrm>
            <a:off x="864433" y="4112050"/>
            <a:ext cx="6962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Go to final reflection </a:t>
            </a:r>
            <a:endParaRPr b="1" sz="18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g27aa1fdc25a_0_5"/>
          <p:cNvPicPr preferRelativeResize="0"/>
          <p:nvPr/>
        </p:nvPicPr>
        <p:blipFill rotWithShape="1">
          <a:blip r:embed="rId3">
            <a:alphaModFix/>
          </a:blip>
          <a:srcRect b="0" l="0" r="0" t="0"/>
          <a:stretch/>
        </p:blipFill>
        <p:spPr>
          <a:xfrm rot="660284">
            <a:off x="5284531" y="2032857"/>
            <a:ext cx="3186439" cy="3239811"/>
          </a:xfrm>
          <a:prstGeom prst="rect">
            <a:avLst/>
          </a:prstGeom>
          <a:noFill/>
          <a:ln>
            <a:noFill/>
          </a:ln>
        </p:spPr>
      </p:pic>
      <p:sp>
        <p:nvSpPr>
          <p:cNvPr id="453" name="Google Shape;453;g27aa1fdc25a_0_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454" name="Google Shape;454;g27aa1fdc25a_0_5"/>
          <p:cNvSpPr txBox="1"/>
          <p:nvPr/>
        </p:nvSpPr>
        <p:spPr>
          <a:xfrm>
            <a:off x="170750" y="1073788"/>
            <a:ext cx="8509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In order to furnish the house she will need to purchase some furniture.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Smita needs to manage cash flow. </a:t>
            </a:r>
            <a:r>
              <a:rPr lang="en-GB" sz="1600">
                <a:latin typeface="Lato"/>
                <a:ea typeface="Lato"/>
                <a:cs typeface="Lato"/>
                <a:sym typeface="Lato"/>
              </a:rPr>
              <a:t>She has a furniture wishlist amounting £8,000 and can afford to pay a credit card bill of £400 per month.</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She needs to make decisions around prioritising which items to buy.</a:t>
            </a:r>
            <a:endParaRPr sz="1600">
              <a:latin typeface="Lato"/>
              <a:ea typeface="Lato"/>
              <a:cs typeface="Lato"/>
              <a:sym typeface="Lato"/>
            </a:endParaRPr>
          </a:p>
        </p:txBody>
      </p:sp>
      <p:sp>
        <p:nvSpPr>
          <p:cNvPr id="455" name="Google Shape;455;g27aa1fdc25a_0_5"/>
          <p:cNvSpPr txBox="1"/>
          <p:nvPr/>
        </p:nvSpPr>
        <p:spPr>
          <a:xfrm>
            <a:off x="873425" y="151125"/>
            <a:ext cx="754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Credit card - </a:t>
            </a:r>
            <a:r>
              <a:rPr b="1" i="1" lang="en-GB" sz="2900">
                <a:solidFill>
                  <a:schemeClr val="accent2"/>
                </a:solidFill>
                <a:latin typeface="Lato"/>
                <a:ea typeface="Lato"/>
                <a:cs typeface="Lato"/>
                <a:sym typeface="Lato"/>
              </a:rPr>
              <a:t>expensive purchases </a:t>
            </a:r>
            <a:endParaRPr b="1" i="1" sz="2900">
              <a:solidFill>
                <a:schemeClr val="accent2"/>
              </a:solidFill>
              <a:latin typeface="Lato"/>
              <a:ea typeface="Lato"/>
              <a:cs typeface="Lato"/>
              <a:sym typeface="Lato"/>
            </a:endParaRPr>
          </a:p>
        </p:txBody>
      </p:sp>
      <p:sp>
        <p:nvSpPr>
          <p:cNvPr id="456" name="Google Shape;456;g27aa1fdc25a_0_5"/>
          <p:cNvSpPr txBox="1"/>
          <p:nvPr/>
        </p:nvSpPr>
        <p:spPr>
          <a:xfrm rot="205207">
            <a:off x="5988146" y="2653286"/>
            <a:ext cx="2107053" cy="210884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50">
                <a:solidFill>
                  <a:srgbClr val="1F1F1F"/>
                </a:solidFill>
                <a:latin typeface="Caveat"/>
                <a:ea typeface="Caveat"/>
                <a:cs typeface="Caveat"/>
                <a:sym typeface="Caveat"/>
              </a:rPr>
              <a:t>Sofa  £3000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Dining table £700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Rug £100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TV £1000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Bed £800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Wardrobe £800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Washing machine £400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Cooker £500</a:t>
            </a:r>
            <a:endParaRPr sz="1250">
              <a:solidFill>
                <a:srgbClr val="1F1F1F"/>
              </a:solidFill>
              <a:latin typeface="Caveat"/>
              <a:ea typeface="Caveat"/>
              <a:cs typeface="Caveat"/>
              <a:sym typeface="Caveat"/>
            </a:endParaRPr>
          </a:p>
          <a:p>
            <a:pPr indent="0" lvl="0" marL="0" rtl="0" algn="l">
              <a:spcBef>
                <a:spcPts val="0"/>
              </a:spcBef>
              <a:spcAft>
                <a:spcPts val="0"/>
              </a:spcAft>
              <a:buNone/>
            </a:pPr>
            <a:r>
              <a:rPr lang="en-GB" sz="1250">
                <a:solidFill>
                  <a:srgbClr val="1F1F1F"/>
                </a:solidFill>
                <a:latin typeface="Caveat"/>
                <a:ea typeface="Caveat"/>
                <a:cs typeface="Caveat"/>
                <a:sym typeface="Caveat"/>
              </a:rPr>
              <a:t>Dining table £700</a:t>
            </a:r>
            <a:endParaRPr sz="1250">
              <a:solidFill>
                <a:srgbClr val="1F1F1F"/>
              </a:solidFill>
              <a:latin typeface="Caveat"/>
              <a:ea typeface="Caveat"/>
              <a:cs typeface="Caveat"/>
              <a:sym typeface="Caveat"/>
            </a:endParaRPr>
          </a:p>
          <a:p>
            <a:pPr indent="0" lvl="0" marL="0" rtl="0" algn="l">
              <a:spcBef>
                <a:spcPts val="0"/>
              </a:spcBef>
              <a:spcAft>
                <a:spcPts val="0"/>
              </a:spcAft>
              <a:buNone/>
            </a:pPr>
            <a:r>
              <a:t/>
            </a:r>
            <a:endParaRPr sz="1250">
              <a:solidFill>
                <a:srgbClr val="1F1F1F"/>
              </a:solidFill>
              <a:latin typeface="Caveat"/>
              <a:ea typeface="Caveat"/>
              <a:cs typeface="Caveat"/>
              <a:sym typeface="Caveat"/>
            </a:endParaRPr>
          </a:p>
        </p:txBody>
      </p:sp>
      <p:sp>
        <p:nvSpPr>
          <p:cNvPr id="457" name="Google Shape;457;g27aa1fdc25a_0_5"/>
          <p:cNvSpPr txBox="1"/>
          <p:nvPr/>
        </p:nvSpPr>
        <p:spPr>
          <a:xfrm>
            <a:off x="94550" y="2243500"/>
            <a:ext cx="5728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accent1"/>
              </a:solidFill>
              <a:latin typeface="Lato"/>
              <a:ea typeface="Lato"/>
              <a:cs typeface="Lato"/>
              <a:sym typeface="Lato"/>
            </a:endParaRPr>
          </a:p>
          <a:p>
            <a:pPr indent="-317500" lvl="0" marL="457200" rtl="0" algn="l">
              <a:spcBef>
                <a:spcPts val="0"/>
              </a:spcBef>
              <a:spcAft>
                <a:spcPts val="0"/>
              </a:spcAft>
              <a:buClr>
                <a:schemeClr val="accent1"/>
              </a:buClr>
              <a:buSzPts val="1400"/>
              <a:buFont typeface="Lato"/>
              <a:buChar char="●"/>
            </a:pPr>
            <a:r>
              <a:rPr b="1" lang="en-GB">
                <a:solidFill>
                  <a:schemeClr val="accent1"/>
                </a:solidFill>
                <a:latin typeface="Lato"/>
                <a:ea typeface="Lato"/>
                <a:cs typeface="Lato"/>
                <a:sym typeface="Lato"/>
              </a:rPr>
              <a:t>Why has she decided to do this? </a:t>
            </a:r>
            <a:endParaRPr b="1">
              <a:solidFill>
                <a:schemeClr val="accent1"/>
              </a:solidFill>
              <a:latin typeface="Lato"/>
              <a:ea typeface="Lato"/>
              <a:cs typeface="Lato"/>
              <a:sym typeface="Lato"/>
            </a:endParaRPr>
          </a:p>
          <a:p>
            <a:pPr indent="-317500" lvl="0" marL="457200" rtl="0" algn="l">
              <a:spcBef>
                <a:spcPts val="0"/>
              </a:spcBef>
              <a:spcAft>
                <a:spcPts val="0"/>
              </a:spcAft>
              <a:buClr>
                <a:schemeClr val="accent1"/>
              </a:buClr>
              <a:buSzPts val="1400"/>
              <a:buFont typeface="Lato"/>
              <a:buChar char="●"/>
            </a:pPr>
            <a:r>
              <a:rPr b="1" lang="en-GB">
                <a:solidFill>
                  <a:schemeClr val="accent1"/>
                </a:solidFill>
                <a:latin typeface="Lato"/>
                <a:ea typeface="Lato"/>
                <a:cs typeface="Lato"/>
                <a:sym typeface="Lato"/>
              </a:rPr>
              <a:t>What are the pros and cons of taking out a credit card?</a:t>
            </a:r>
            <a:endParaRPr b="1">
              <a:solidFill>
                <a:schemeClr val="accent1"/>
              </a:solidFill>
              <a:latin typeface="Lato"/>
              <a:ea typeface="Lato"/>
              <a:cs typeface="Lato"/>
              <a:sym typeface="Lato"/>
            </a:endParaRPr>
          </a:p>
          <a:p>
            <a:pPr indent="-317500" lvl="0" marL="457200" rtl="0" algn="l">
              <a:spcBef>
                <a:spcPts val="0"/>
              </a:spcBef>
              <a:spcAft>
                <a:spcPts val="0"/>
              </a:spcAft>
              <a:buClr>
                <a:schemeClr val="accent1"/>
              </a:buClr>
              <a:buSzPts val="1400"/>
              <a:buFont typeface="Lato"/>
              <a:buChar char="●"/>
            </a:pPr>
            <a:r>
              <a:rPr b="1" lang="en-GB">
                <a:solidFill>
                  <a:schemeClr val="accent1"/>
                </a:solidFill>
                <a:latin typeface="Lato"/>
                <a:ea typeface="Lato"/>
                <a:cs typeface="Lato"/>
                <a:sym typeface="Lato"/>
              </a:rPr>
              <a:t>What features should Smita look out for when choosing a card?</a:t>
            </a:r>
            <a:endParaRPr b="1">
              <a:solidFill>
                <a:schemeClr val="accent1"/>
              </a:solidFill>
              <a:latin typeface="Lato"/>
              <a:ea typeface="Lato"/>
              <a:cs typeface="Lato"/>
              <a:sym typeface="Lato"/>
            </a:endParaRPr>
          </a:p>
          <a:p>
            <a:pPr indent="-317500" lvl="0" marL="457200" rtl="0" algn="l">
              <a:spcBef>
                <a:spcPts val="0"/>
              </a:spcBef>
              <a:spcAft>
                <a:spcPts val="0"/>
              </a:spcAft>
              <a:buClr>
                <a:schemeClr val="accent1"/>
              </a:buClr>
              <a:buSzPts val="1400"/>
              <a:buFont typeface="Lato"/>
              <a:buChar char="●"/>
            </a:pPr>
            <a:r>
              <a:rPr b="1" lang="en-GB">
                <a:solidFill>
                  <a:schemeClr val="accent1"/>
                </a:solidFill>
                <a:latin typeface="Lato"/>
                <a:ea typeface="Lato"/>
                <a:cs typeface="Lato"/>
                <a:sym typeface="Lato"/>
              </a:rPr>
              <a:t>What else could Smita have done?</a:t>
            </a:r>
            <a:endParaRPr b="1">
              <a:solidFill>
                <a:schemeClr val="accent1"/>
              </a:solidFill>
              <a:latin typeface="Lato"/>
              <a:ea typeface="Lato"/>
              <a:cs typeface="Lato"/>
              <a:sym typeface="Lato"/>
            </a:endParaRPr>
          </a:p>
          <a:p>
            <a:pPr indent="-317500" lvl="0" marL="457200" rtl="0" algn="l">
              <a:spcBef>
                <a:spcPts val="0"/>
              </a:spcBef>
              <a:spcAft>
                <a:spcPts val="0"/>
              </a:spcAft>
              <a:buClr>
                <a:schemeClr val="accent1"/>
              </a:buClr>
              <a:buSzPts val="1400"/>
              <a:buFont typeface="Lato"/>
              <a:buChar char="●"/>
            </a:pPr>
            <a:r>
              <a:rPr b="1" lang="en-GB">
                <a:solidFill>
                  <a:schemeClr val="accent1"/>
                </a:solidFill>
                <a:latin typeface="Lato"/>
                <a:ea typeface="Lato"/>
                <a:cs typeface="Lato"/>
                <a:sym typeface="Lato"/>
              </a:rPr>
              <a:t>Choose and calculate Smita’s purchases?</a:t>
            </a:r>
            <a:endParaRPr b="1">
              <a:solidFill>
                <a:schemeClr val="accent1"/>
              </a:solidFill>
              <a:latin typeface="Lato"/>
              <a:ea typeface="Lato"/>
              <a:cs typeface="Lato"/>
              <a:sym typeface="Lato"/>
            </a:endParaRPr>
          </a:p>
          <a:p>
            <a:pPr indent="-317500" lvl="0" marL="457200" rtl="0" algn="l">
              <a:spcBef>
                <a:spcPts val="0"/>
              </a:spcBef>
              <a:spcAft>
                <a:spcPts val="0"/>
              </a:spcAft>
              <a:buClr>
                <a:schemeClr val="accent1"/>
              </a:buClr>
              <a:buSzPts val="1400"/>
              <a:buFont typeface="Lato"/>
              <a:buChar char="●"/>
            </a:pPr>
            <a:r>
              <a:rPr b="1" lang="en-GB">
                <a:solidFill>
                  <a:schemeClr val="accent1"/>
                </a:solidFill>
                <a:latin typeface="Lato"/>
                <a:ea typeface="Lato"/>
                <a:cs typeface="Lato"/>
                <a:sym typeface="Lato"/>
              </a:rPr>
              <a:t>Explain which items did were depriorised and why?</a:t>
            </a:r>
            <a:endParaRPr b="1">
              <a:solidFill>
                <a:schemeClr val="accent1"/>
              </a:solidFill>
              <a:latin typeface="Lato"/>
              <a:ea typeface="Lato"/>
              <a:cs typeface="Lato"/>
              <a:sym typeface="Lato"/>
            </a:endParaRPr>
          </a:p>
          <a:p>
            <a:pPr indent="0" lvl="0" marL="0" rtl="0" algn="l">
              <a:spcBef>
                <a:spcPts val="0"/>
              </a:spcBef>
              <a:spcAft>
                <a:spcPts val="0"/>
              </a:spcAft>
              <a:buNone/>
            </a:pPr>
            <a:r>
              <a:t/>
            </a:r>
            <a:endParaRPr b="1">
              <a:solidFill>
                <a:schemeClr val="accent1"/>
              </a:solidFill>
              <a:latin typeface="Lato"/>
              <a:ea typeface="Lato"/>
              <a:cs typeface="Lato"/>
              <a:sym typeface="Lato"/>
            </a:endParaRPr>
          </a:p>
        </p:txBody>
      </p:sp>
      <p:pic>
        <p:nvPicPr>
          <p:cNvPr id="458" name="Google Shape;458;g27aa1fdc25a_0_5"/>
          <p:cNvPicPr preferRelativeResize="0"/>
          <p:nvPr/>
        </p:nvPicPr>
        <p:blipFill rotWithShape="1">
          <a:blip r:embed="rId4">
            <a:alphaModFix/>
          </a:blip>
          <a:srcRect b="0" l="0" r="0" t="0"/>
          <a:stretch/>
        </p:blipFill>
        <p:spPr>
          <a:xfrm>
            <a:off x="167549" y="155551"/>
            <a:ext cx="690376" cy="690376"/>
          </a:xfrm>
          <a:prstGeom prst="rect">
            <a:avLst/>
          </a:prstGeom>
          <a:noFill/>
          <a:ln>
            <a:noFill/>
          </a:ln>
        </p:spPr>
      </p:pic>
      <p:sp>
        <p:nvSpPr>
          <p:cNvPr id="459" name="Google Shape;459;g27aa1fdc25a_0_5"/>
          <p:cNvSpPr/>
          <p:nvPr/>
        </p:nvSpPr>
        <p:spPr>
          <a:xfrm rot="-97172">
            <a:off x="6838621" y="2342951"/>
            <a:ext cx="201681" cy="201681"/>
          </a:xfrm>
          <a:prstGeom prst="ellipse">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1e5f07f7fed_1_6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465" name="Google Shape;465;g1e5f07f7fed_1_65"/>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Credit cards </a:t>
            </a:r>
            <a:endParaRPr b="1" sz="2900">
              <a:solidFill>
                <a:schemeClr val="accent2"/>
              </a:solidFill>
              <a:latin typeface="Lato"/>
              <a:ea typeface="Lato"/>
              <a:cs typeface="Lato"/>
              <a:sym typeface="Lato"/>
            </a:endParaRPr>
          </a:p>
        </p:txBody>
      </p:sp>
      <p:pic>
        <p:nvPicPr>
          <p:cNvPr id="466" name="Google Shape;466;g1e5f07f7fed_1_65"/>
          <p:cNvPicPr preferRelativeResize="0"/>
          <p:nvPr/>
        </p:nvPicPr>
        <p:blipFill>
          <a:blip r:embed="rId3">
            <a:alphaModFix/>
          </a:blip>
          <a:stretch>
            <a:fillRect/>
          </a:stretch>
        </p:blipFill>
        <p:spPr>
          <a:xfrm>
            <a:off x="5311574" y="1706000"/>
            <a:ext cx="3728400" cy="2097225"/>
          </a:xfrm>
          <a:prstGeom prst="rect">
            <a:avLst/>
          </a:prstGeom>
          <a:noFill/>
          <a:ln>
            <a:noFill/>
          </a:ln>
          <a:effectLst>
            <a:outerShdw blurRad="57150" rotWithShape="0" algn="bl" dir="5400000" dist="19050">
              <a:srgbClr val="000000">
                <a:alpha val="50000"/>
              </a:srgbClr>
            </a:outerShdw>
          </a:effectLst>
        </p:spPr>
      </p:pic>
      <p:sp>
        <p:nvSpPr>
          <p:cNvPr id="467" name="Google Shape;467;g1e5f07f7fed_1_65"/>
          <p:cNvSpPr txBox="1"/>
          <p:nvPr/>
        </p:nvSpPr>
        <p:spPr>
          <a:xfrm>
            <a:off x="164850" y="1182300"/>
            <a:ext cx="5053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solidFill>
                <a:schemeClr val="accent1"/>
              </a:solidFill>
              <a:latin typeface="Lato"/>
              <a:ea typeface="Lato"/>
              <a:cs typeface="Lato"/>
              <a:sym typeface="Lato"/>
            </a:endParaRPr>
          </a:p>
          <a:p>
            <a:pPr indent="0" lvl="0" marL="0" rtl="0" algn="l">
              <a:spcBef>
                <a:spcPts val="0"/>
              </a:spcBef>
              <a:spcAft>
                <a:spcPts val="0"/>
              </a:spcAft>
              <a:buNone/>
            </a:pPr>
            <a:r>
              <a:rPr b="1" lang="en-GB" sz="2400">
                <a:solidFill>
                  <a:schemeClr val="accent1"/>
                </a:solidFill>
                <a:latin typeface="Lato"/>
                <a:ea typeface="Lato"/>
                <a:cs typeface="Lato"/>
                <a:sym typeface="Lato"/>
              </a:rPr>
              <a:t>Which credit card should </a:t>
            </a:r>
            <a:endParaRPr b="1" sz="2400">
              <a:solidFill>
                <a:schemeClr val="accent1"/>
              </a:solidFill>
              <a:latin typeface="Lato"/>
              <a:ea typeface="Lato"/>
              <a:cs typeface="Lato"/>
              <a:sym typeface="Lato"/>
            </a:endParaRPr>
          </a:p>
          <a:p>
            <a:pPr indent="0" lvl="0" marL="0" rtl="0" algn="l">
              <a:spcBef>
                <a:spcPts val="0"/>
              </a:spcBef>
              <a:spcAft>
                <a:spcPts val="0"/>
              </a:spcAft>
              <a:buNone/>
            </a:pPr>
            <a:r>
              <a:rPr b="1" lang="en-GB" sz="2400">
                <a:solidFill>
                  <a:schemeClr val="accent1"/>
                </a:solidFill>
                <a:latin typeface="Lato"/>
                <a:ea typeface="Lato"/>
                <a:cs typeface="Lato"/>
                <a:sym typeface="Lato"/>
              </a:rPr>
              <a:t>Smita choose?</a:t>
            </a:r>
            <a:endParaRPr b="1" sz="2400">
              <a:solidFill>
                <a:schemeClr val="accent1"/>
              </a:solidFill>
              <a:latin typeface="Lato"/>
              <a:ea typeface="Lato"/>
              <a:cs typeface="Lato"/>
              <a:sym typeface="Lato"/>
            </a:endParaRPr>
          </a:p>
          <a:p>
            <a:pPr indent="0" lvl="0" marL="0" rtl="0" algn="l">
              <a:spcBef>
                <a:spcPts val="0"/>
              </a:spcBef>
              <a:spcAft>
                <a:spcPts val="0"/>
              </a:spcAft>
              <a:buNone/>
            </a:pPr>
            <a:r>
              <a:t/>
            </a:r>
            <a:endParaRPr b="1" sz="2400">
              <a:solidFill>
                <a:schemeClr val="accent1"/>
              </a:solidFill>
              <a:latin typeface="Lato"/>
              <a:ea typeface="Lato"/>
              <a:cs typeface="Lato"/>
              <a:sym typeface="Lato"/>
            </a:endParaRPr>
          </a:p>
        </p:txBody>
      </p:sp>
      <p:sp>
        <p:nvSpPr>
          <p:cNvPr id="468" name="Google Shape;468;g1e5f07f7fed_1_65"/>
          <p:cNvSpPr txBox="1"/>
          <p:nvPr/>
        </p:nvSpPr>
        <p:spPr>
          <a:xfrm>
            <a:off x="152400" y="2465275"/>
            <a:ext cx="4753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Discuss</a:t>
            </a:r>
            <a:endParaRPr b="1" sz="1600">
              <a:solidFill>
                <a:schemeClr val="accent1"/>
              </a:solidFill>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How much do you think Smita should borrow from the maximum borrowing amount?</a:t>
            </a:r>
            <a:endParaRPr b="1" sz="1600">
              <a:solidFill>
                <a:schemeClr val="accent1"/>
              </a:solidFill>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How much should she aim to pay back each month?</a:t>
            </a:r>
            <a:endParaRPr b="1" sz="1600">
              <a:solidFill>
                <a:schemeClr val="accen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7b20ae8815_1_259"/>
          <p:cNvSpPr/>
          <p:nvPr/>
        </p:nvSpPr>
        <p:spPr>
          <a:xfrm>
            <a:off x="2527200" y="1426714"/>
            <a:ext cx="1862100" cy="1852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7b20ae8815_1_25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475" name="Google Shape;475;g27b20ae8815_1_259"/>
          <p:cNvPicPr preferRelativeResize="0"/>
          <p:nvPr/>
        </p:nvPicPr>
        <p:blipFill rotWithShape="1">
          <a:blip r:embed="rId3">
            <a:alphaModFix/>
          </a:blip>
          <a:srcRect b="0" l="10223" r="13194" t="0"/>
          <a:stretch/>
        </p:blipFill>
        <p:spPr>
          <a:xfrm>
            <a:off x="308600" y="1426725"/>
            <a:ext cx="1862213" cy="1852270"/>
          </a:xfrm>
          <a:prstGeom prst="rect">
            <a:avLst/>
          </a:prstGeom>
          <a:noFill/>
          <a:ln cap="flat" cmpd="sng" w="28575">
            <a:solidFill>
              <a:srgbClr val="FF8022"/>
            </a:solidFill>
            <a:prstDash val="solid"/>
            <a:round/>
            <a:headEnd len="sm" w="sm" type="none"/>
            <a:tailEnd len="sm" w="sm" type="none"/>
          </a:ln>
        </p:spPr>
      </p:pic>
      <p:pic>
        <p:nvPicPr>
          <p:cNvPr id="476" name="Google Shape;476;g27b20ae8815_1_259"/>
          <p:cNvPicPr preferRelativeResize="0"/>
          <p:nvPr/>
        </p:nvPicPr>
        <p:blipFill>
          <a:blip r:embed="rId4">
            <a:alphaModFix/>
          </a:blip>
          <a:stretch>
            <a:fillRect/>
          </a:stretch>
        </p:blipFill>
        <p:spPr>
          <a:xfrm>
            <a:off x="4775174" y="1426731"/>
            <a:ext cx="1862214" cy="1824570"/>
          </a:xfrm>
          <a:prstGeom prst="rect">
            <a:avLst/>
          </a:prstGeom>
          <a:noFill/>
          <a:ln cap="flat" cmpd="sng" w="28575">
            <a:solidFill>
              <a:srgbClr val="FF8022"/>
            </a:solidFill>
            <a:prstDash val="solid"/>
            <a:round/>
            <a:headEnd len="sm" w="sm" type="none"/>
            <a:tailEnd len="sm" w="sm" type="none"/>
          </a:ln>
        </p:spPr>
      </p:pic>
      <p:pic>
        <p:nvPicPr>
          <p:cNvPr id="477" name="Google Shape;477;g27b20ae8815_1_259"/>
          <p:cNvPicPr preferRelativeResize="0"/>
          <p:nvPr/>
        </p:nvPicPr>
        <p:blipFill>
          <a:blip r:embed="rId5">
            <a:alphaModFix/>
          </a:blip>
          <a:stretch>
            <a:fillRect/>
          </a:stretch>
        </p:blipFill>
        <p:spPr>
          <a:xfrm>
            <a:off x="6975125" y="1426728"/>
            <a:ext cx="1905000" cy="1824563"/>
          </a:xfrm>
          <a:prstGeom prst="rect">
            <a:avLst/>
          </a:prstGeom>
          <a:noFill/>
          <a:ln cap="flat" cmpd="sng" w="28575">
            <a:solidFill>
              <a:srgbClr val="FF8022"/>
            </a:solidFill>
            <a:prstDash val="solid"/>
            <a:round/>
            <a:headEnd len="sm" w="sm" type="none"/>
            <a:tailEnd len="sm" w="sm" type="none"/>
          </a:ln>
        </p:spPr>
      </p:pic>
      <p:grpSp>
        <p:nvGrpSpPr>
          <p:cNvPr id="478" name="Google Shape;478;g27b20ae8815_1_259"/>
          <p:cNvGrpSpPr/>
          <p:nvPr/>
        </p:nvGrpSpPr>
        <p:grpSpPr>
          <a:xfrm>
            <a:off x="2603390" y="1614834"/>
            <a:ext cx="1738201" cy="1447991"/>
            <a:chOff x="7239000" y="2032150"/>
            <a:chExt cx="1794550" cy="1905000"/>
          </a:xfrm>
        </p:grpSpPr>
        <p:pic>
          <p:nvPicPr>
            <p:cNvPr id="479" name="Google Shape;479;g27b20ae8815_1_259"/>
            <p:cNvPicPr preferRelativeResize="0"/>
            <p:nvPr/>
          </p:nvPicPr>
          <p:blipFill rotWithShape="1">
            <a:blip r:embed="rId6">
              <a:alphaModFix/>
            </a:blip>
            <a:srcRect b="0" l="0" r="5793" t="0"/>
            <a:stretch/>
          </p:blipFill>
          <p:spPr>
            <a:xfrm>
              <a:off x="7239000" y="2032150"/>
              <a:ext cx="1794550" cy="1905000"/>
            </a:xfrm>
            <a:prstGeom prst="rect">
              <a:avLst/>
            </a:prstGeom>
            <a:noFill/>
            <a:ln>
              <a:noFill/>
            </a:ln>
          </p:spPr>
        </p:pic>
        <p:pic>
          <p:nvPicPr>
            <p:cNvPr id="480" name="Google Shape;480;g27b20ae8815_1_259"/>
            <p:cNvPicPr preferRelativeResize="0"/>
            <p:nvPr/>
          </p:nvPicPr>
          <p:blipFill>
            <a:blip r:embed="rId7">
              <a:alphaModFix/>
            </a:blip>
            <a:stretch>
              <a:fillRect/>
            </a:stretch>
          </p:blipFill>
          <p:spPr>
            <a:xfrm>
              <a:off x="7843625" y="3177100"/>
              <a:ext cx="286150" cy="286150"/>
            </a:xfrm>
            <a:prstGeom prst="rect">
              <a:avLst/>
            </a:prstGeom>
            <a:noFill/>
            <a:ln>
              <a:noFill/>
            </a:ln>
          </p:spPr>
        </p:pic>
        <p:pic>
          <p:nvPicPr>
            <p:cNvPr id="481" name="Google Shape;481;g27b20ae8815_1_259"/>
            <p:cNvPicPr preferRelativeResize="0"/>
            <p:nvPr/>
          </p:nvPicPr>
          <p:blipFill>
            <a:blip r:embed="rId7">
              <a:alphaModFix/>
            </a:blip>
            <a:stretch>
              <a:fillRect/>
            </a:stretch>
          </p:blipFill>
          <p:spPr>
            <a:xfrm>
              <a:off x="7760075" y="2659300"/>
              <a:ext cx="369700" cy="286150"/>
            </a:xfrm>
            <a:prstGeom prst="rect">
              <a:avLst/>
            </a:prstGeom>
            <a:noFill/>
            <a:ln>
              <a:noFill/>
            </a:ln>
          </p:spPr>
        </p:pic>
      </p:grpSp>
      <p:sp>
        <p:nvSpPr>
          <p:cNvPr id="482" name="Google Shape;482;g27b20ae8815_1_259">
            <a:hlinkClick action="ppaction://hlinkshowjump?jump=nextslide"/>
          </p:cNvPr>
          <p:cNvSpPr txBox="1"/>
          <p:nvPr/>
        </p:nvSpPr>
        <p:spPr>
          <a:xfrm>
            <a:off x="279263" y="341537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Saving </a:t>
            </a:r>
            <a:endParaRPr b="1" sz="1800">
              <a:solidFill>
                <a:schemeClr val="lt1"/>
              </a:solidFill>
              <a:latin typeface="Lato"/>
              <a:ea typeface="Lato"/>
              <a:cs typeface="Lato"/>
              <a:sym typeface="Lato"/>
            </a:endParaRPr>
          </a:p>
        </p:txBody>
      </p:sp>
      <p:sp>
        <p:nvSpPr>
          <p:cNvPr id="483" name="Google Shape;483;g27b20ae8815_1_259">
            <a:hlinkClick action="ppaction://hlinksldjump" r:id="rId8"/>
          </p:cNvPr>
          <p:cNvSpPr txBox="1"/>
          <p:nvPr/>
        </p:nvSpPr>
        <p:spPr>
          <a:xfrm>
            <a:off x="4745813"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Mortgages </a:t>
            </a:r>
            <a:endParaRPr b="1" sz="1800">
              <a:solidFill>
                <a:schemeClr val="lt1"/>
              </a:solidFill>
              <a:latin typeface="Lato"/>
              <a:ea typeface="Lato"/>
              <a:cs typeface="Lato"/>
              <a:sym typeface="Lato"/>
            </a:endParaRPr>
          </a:p>
        </p:txBody>
      </p:sp>
      <p:sp>
        <p:nvSpPr>
          <p:cNvPr id="484" name="Google Shape;484;g27b20ae8815_1_259">
            <a:hlinkClick action="ppaction://hlinksldjump" r:id="rId9"/>
          </p:cNvPr>
          <p:cNvSpPr txBox="1"/>
          <p:nvPr/>
        </p:nvSpPr>
        <p:spPr>
          <a:xfrm>
            <a:off x="6967175" y="34015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Credit cards</a:t>
            </a:r>
            <a:endParaRPr b="1" sz="1800">
              <a:solidFill>
                <a:schemeClr val="lt1"/>
              </a:solidFill>
              <a:latin typeface="Lato"/>
              <a:ea typeface="Lato"/>
              <a:cs typeface="Lato"/>
              <a:sym typeface="Lato"/>
            </a:endParaRPr>
          </a:p>
        </p:txBody>
      </p:sp>
      <p:sp>
        <p:nvSpPr>
          <p:cNvPr id="485" name="Google Shape;485;g27b20ae8815_1_259">
            <a:hlinkClick action="ppaction://hlinksldjump" r:id="rId10"/>
          </p:cNvPr>
          <p:cNvSpPr txBox="1"/>
          <p:nvPr/>
        </p:nvSpPr>
        <p:spPr>
          <a:xfrm>
            <a:off x="2497875" y="3401500"/>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Pensions</a:t>
            </a:r>
            <a:endParaRPr b="1" sz="1800">
              <a:solidFill>
                <a:schemeClr val="lt1"/>
              </a:solidFill>
              <a:latin typeface="Lato"/>
              <a:ea typeface="Lato"/>
              <a:cs typeface="Lato"/>
              <a:sym typeface="Lato"/>
            </a:endParaRPr>
          </a:p>
        </p:txBody>
      </p:sp>
      <p:sp>
        <p:nvSpPr>
          <p:cNvPr id="486" name="Google Shape;486;g27b20ae8815_1_259"/>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Make a financial decision</a:t>
            </a:r>
            <a:endParaRPr b="1" sz="2900">
              <a:solidFill>
                <a:schemeClr val="accent2"/>
              </a:solidFill>
              <a:latin typeface="Lato"/>
              <a:ea typeface="Lato"/>
              <a:cs typeface="Lato"/>
              <a:sym typeface="Lato"/>
            </a:endParaRPr>
          </a:p>
        </p:txBody>
      </p:sp>
      <p:sp>
        <p:nvSpPr>
          <p:cNvPr id="487" name="Google Shape;487;g27b20ae8815_1_259">
            <a:hlinkClick action="ppaction://hlinksldjump" r:id="rId11"/>
          </p:cNvPr>
          <p:cNvSpPr txBox="1"/>
          <p:nvPr/>
        </p:nvSpPr>
        <p:spPr>
          <a:xfrm>
            <a:off x="864433" y="4112050"/>
            <a:ext cx="6962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Go to final reflection </a:t>
            </a:r>
            <a:endParaRPr b="1" sz="18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466ef7c987_0_0"/>
          <p:cNvSpPr txBox="1"/>
          <p:nvPr/>
        </p:nvSpPr>
        <p:spPr>
          <a:xfrm>
            <a:off x="348200" y="3204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42" name="Google Shape;142;g1466ef7c987_0_0"/>
          <p:cNvSpPr txBox="1"/>
          <p:nvPr/>
        </p:nvSpPr>
        <p:spPr>
          <a:xfrm>
            <a:off x="171700" y="1101675"/>
            <a:ext cx="86904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43" name="Google Shape;143;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44" name="Google Shape;144;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27aa1fdc25a_0_2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493" name="Google Shape;493;g27aa1fdc25a_0_29"/>
          <p:cNvPicPr preferRelativeResize="0"/>
          <p:nvPr/>
        </p:nvPicPr>
        <p:blipFill rotWithShape="1">
          <a:blip r:embed="rId3">
            <a:alphaModFix/>
          </a:blip>
          <a:srcRect b="0" l="15621" r="16457" t="0"/>
          <a:stretch/>
        </p:blipFill>
        <p:spPr>
          <a:xfrm>
            <a:off x="6768425" y="1705325"/>
            <a:ext cx="1861500" cy="1826700"/>
          </a:xfrm>
          <a:prstGeom prst="ellipse">
            <a:avLst/>
          </a:prstGeom>
          <a:noFill/>
          <a:ln>
            <a:noFill/>
          </a:ln>
        </p:spPr>
      </p:pic>
      <p:sp>
        <p:nvSpPr>
          <p:cNvPr id="494" name="Google Shape;494;g27aa1fdc25a_0_29"/>
          <p:cNvSpPr txBox="1"/>
          <p:nvPr/>
        </p:nvSpPr>
        <p:spPr>
          <a:xfrm>
            <a:off x="297650" y="2202300"/>
            <a:ext cx="6598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Smita has made </a:t>
            </a:r>
            <a:r>
              <a:rPr lang="en-GB" sz="1800">
                <a:latin typeface="Lato"/>
                <a:ea typeface="Lato"/>
                <a:cs typeface="Lato"/>
                <a:sym typeface="Lato"/>
              </a:rPr>
              <a:t>significant</a:t>
            </a:r>
            <a:r>
              <a:rPr lang="en-GB" sz="1800">
                <a:latin typeface="Lato"/>
                <a:ea typeface="Lato"/>
                <a:cs typeface="Lato"/>
                <a:sym typeface="Lato"/>
              </a:rPr>
              <a:t> decisions for her financial future.</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What can Smita do to keep on track with her financial goals?</a:t>
            </a:r>
            <a:endParaRPr sz="1800">
              <a:latin typeface="Lato"/>
              <a:ea typeface="Lato"/>
              <a:cs typeface="Lato"/>
              <a:sym typeface="Lato"/>
            </a:endParaRPr>
          </a:p>
        </p:txBody>
      </p:sp>
      <p:sp>
        <p:nvSpPr>
          <p:cNvPr id="495" name="Google Shape;495;g27aa1fdc25a_0_29"/>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F</a:t>
            </a:r>
            <a:r>
              <a:rPr b="1" lang="en-GB" sz="2900">
                <a:solidFill>
                  <a:schemeClr val="accent2"/>
                </a:solidFill>
                <a:latin typeface="Lato"/>
                <a:ea typeface="Lato"/>
                <a:cs typeface="Lato"/>
                <a:sym typeface="Lato"/>
              </a:rPr>
              <a:t>inancial decisions</a:t>
            </a:r>
            <a:endParaRPr b="1" sz="2900">
              <a:solidFill>
                <a:schemeClr val="accent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2198af312f8_0_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01" name="Google Shape;501;g2198af312f8_0_7"/>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02" name="Google Shape;502;g2198af312f8_0_7"/>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1e7d11a1f19_0_185"/>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1e7d11a1f19_0_185"/>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509" name="Google Shape;509;g1e7d11a1f19_0_185"/>
          <p:cNvGrpSpPr/>
          <p:nvPr/>
        </p:nvGrpSpPr>
        <p:grpSpPr>
          <a:xfrm>
            <a:off x="151999" y="1183981"/>
            <a:ext cx="2846301" cy="2013582"/>
            <a:chOff x="463400" y="1321175"/>
            <a:chExt cx="2914500" cy="2113109"/>
          </a:xfrm>
        </p:grpSpPr>
        <p:sp>
          <p:nvSpPr>
            <p:cNvPr id="510" name="Google Shape;510;g1e7d11a1f19_0_185"/>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1e7d11a1f19_0_185"/>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512" name="Google Shape;512;g1e7d11a1f19_0_185"/>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13" name="Google Shape;513;g1e7d11a1f19_0_185"/>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514" name="Google Shape;514;g1e7d11a1f19_0_185"/>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15" name="Google Shape;515;g1e7d11a1f19_0_18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6" name="Google Shape;516;g1e7d11a1f19_0_185"/>
          <p:cNvGrpSpPr/>
          <p:nvPr/>
        </p:nvGrpSpPr>
        <p:grpSpPr>
          <a:xfrm>
            <a:off x="3164819" y="1184021"/>
            <a:ext cx="2846301" cy="1995658"/>
            <a:chOff x="3237025" y="1184050"/>
            <a:chExt cx="2914500" cy="2094300"/>
          </a:xfrm>
        </p:grpSpPr>
        <p:sp>
          <p:nvSpPr>
            <p:cNvPr id="517" name="Google Shape;517;g1e7d11a1f19_0_185"/>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8" name="Google Shape;518;g1e7d11a1f19_0_185"/>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519" name="Google Shape;519;g1e7d11a1f19_0_185"/>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520" name="Google Shape;520;g1e7d11a1f19_0_185"/>
          <p:cNvPicPr preferRelativeResize="0"/>
          <p:nvPr/>
        </p:nvPicPr>
        <p:blipFill rotWithShape="1">
          <a:blip r:embed="rId8">
            <a:alphaModFix/>
          </a:blip>
          <a:srcRect b="0" l="0" r="0" t="0"/>
          <a:stretch/>
        </p:blipFill>
        <p:spPr>
          <a:xfrm>
            <a:off x="6250823" y="1485300"/>
            <a:ext cx="876125" cy="490636"/>
          </a:xfrm>
          <a:prstGeom prst="rect">
            <a:avLst/>
          </a:prstGeom>
          <a:noFill/>
          <a:ln>
            <a:noFill/>
          </a:ln>
        </p:spPr>
      </p:pic>
      <p:sp>
        <p:nvSpPr>
          <p:cNvPr id="521" name="Google Shape;521;g1e7d11a1f19_0_185"/>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6110aa2861_0_3"/>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50" name="Google Shape;150;g26110aa2861_0_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6110aa2861_0_3"/>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6</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Financial</a:t>
            </a:r>
            <a:r>
              <a:rPr b="1" lang="en-GB" sz="5600">
                <a:solidFill>
                  <a:schemeClr val="lt1"/>
                </a:solidFill>
                <a:latin typeface="Lato Black"/>
                <a:ea typeface="Lato Black"/>
                <a:cs typeface="Lato Black"/>
                <a:sym typeface="Lato Black"/>
              </a:rPr>
              <a:t> decisions</a:t>
            </a:r>
            <a:endParaRPr b="1" i="0" sz="5600" u="none" cap="none" strike="noStrike">
              <a:solidFill>
                <a:schemeClr val="accent2"/>
              </a:solidFill>
              <a:latin typeface="Lato Black"/>
              <a:ea typeface="Lato Black"/>
              <a:cs typeface="Lato Black"/>
              <a:sym typeface="Lato Black"/>
            </a:endParaRPr>
          </a:p>
        </p:txBody>
      </p:sp>
      <p:sp>
        <p:nvSpPr>
          <p:cNvPr id="152" name="Google Shape;152;g26110aa2861_0_3"/>
          <p:cNvSpPr txBox="1"/>
          <p:nvPr/>
        </p:nvSpPr>
        <p:spPr>
          <a:xfrm>
            <a:off x="8368325" y="374300"/>
            <a:ext cx="672300" cy="270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55b7efee98_0_0"/>
          <p:cNvSpPr txBox="1"/>
          <p:nvPr/>
        </p:nvSpPr>
        <p:spPr>
          <a:xfrm>
            <a:off x="488175" y="3048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58" name="Google Shape;158;g255b7efee98_0_0"/>
          <p:cNvSpPr txBox="1"/>
          <p:nvPr/>
        </p:nvSpPr>
        <p:spPr>
          <a:xfrm>
            <a:off x="441408" y="1207355"/>
            <a:ext cx="63657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55b7efee98_0_0"/>
          <p:cNvSpPr txBox="1"/>
          <p:nvPr/>
        </p:nvSpPr>
        <p:spPr>
          <a:xfrm>
            <a:off x="360375" y="857675"/>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60" name="Google Shape;160;g255b7efee98_0_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61" name="Google Shape;161;g255b7efee98_0_0"/>
          <p:cNvSpPr txBox="1"/>
          <p:nvPr/>
        </p:nvSpPr>
        <p:spPr>
          <a:xfrm>
            <a:off x="324575" y="1350275"/>
            <a:ext cx="8185500" cy="1248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FF8022"/>
              </a:buClr>
              <a:buSzPts val="2200"/>
              <a:buFont typeface="Lato"/>
              <a:buChar char="●"/>
            </a:pPr>
            <a:r>
              <a:rPr b="1" lang="en-GB" sz="2200">
                <a:solidFill>
                  <a:schemeClr val="lt1"/>
                </a:solidFill>
                <a:latin typeface="Lato"/>
                <a:ea typeface="Lato"/>
                <a:cs typeface="Lato"/>
                <a:sym typeface="Lato"/>
                <a:extLst>
                  <a:ext uri="http://customooxmlschemas.google.com/">
                    <go:slidesCustomData xmlns:go="http://customooxmlschemas.google.com/" textRoundtripDataId="0"/>
                  </a:ext>
                </a:extLst>
              </a:rPr>
              <a:t>Assess different  financial products</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0" lvl="0" marL="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162" name="Google Shape;162;g255b7efee98_0_0"/>
          <p:cNvSpPr txBox="1"/>
          <p:nvPr/>
        </p:nvSpPr>
        <p:spPr>
          <a:xfrm>
            <a:off x="8368325" y="362200"/>
            <a:ext cx="640500" cy="30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5</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447029be05_0_22"/>
          <p:cNvSpPr txBox="1"/>
          <p:nvPr>
            <p:ph idx="12" type="sldNum"/>
          </p:nvPr>
        </p:nvSpPr>
        <p:spPr>
          <a:xfrm>
            <a:off x="8595300" y="388425"/>
            <a:ext cx="488100" cy="266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sp>
        <p:nvSpPr>
          <p:cNvPr id="168" name="Google Shape;168;g2447029be05_0_22"/>
          <p:cNvSpPr txBox="1"/>
          <p:nvPr/>
        </p:nvSpPr>
        <p:spPr>
          <a:xfrm>
            <a:off x="360375" y="303938"/>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Starter | </a:t>
            </a:r>
            <a:r>
              <a:rPr b="1" lang="en-GB" sz="2900">
                <a:solidFill>
                  <a:srgbClr val="FF8022"/>
                </a:solidFill>
                <a:latin typeface="Lato"/>
                <a:ea typeface="Lato"/>
                <a:cs typeface="Lato"/>
                <a:sym typeface="Lato"/>
              </a:rPr>
              <a:t>Financial decisions</a:t>
            </a:r>
            <a:endParaRPr b="1" i="0" sz="2900" u="none" cap="none" strike="noStrike">
              <a:solidFill>
                <a:srgbClr val="FF8022"/>
              </a:solidFill>
              <a:latin typeface="Lato"/>
              <a:ea typeface="Lato"/>
              <a:cs typeface="Lato"/>
              <a:sym typeface="Lato"/>
            </a:endParaRPr>
          </a:p>
        </p:txBody>
      </p:sp>
      <p:sp>
        <p:nvSpPr>
          <p:cNvPr id="169" name="Google Shape;169;g2447029be05_0_22"/>
          <p:cNvSpPr txBox="1"/>
          <p:nvPr/>
        </p:nvSpPr>
        <p:spPr>
          <a:xfrm>
            <a:off x="2317100" y="1340900"/>
            <a:ext cx="6693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Smita is </a:t>
            </a:r>
            <a:r>
              <a:rPr b="1" lang="en-GB" sz="1600">
                <a:solidFill>
                  <a:schemeClr val="accent2"/>
                </a:solidFill>
                <a:latin typeface="Lato"/>
                <a:ea typeface="Lato"/>
                <a:cs typeface="Lato"/>
                <a:sym typeface="Lato"/>
              </a:rPr>
              <a:t>8 years</a:t>
            </a:r>
            <a:r>
              <a:rPr lang="en-GB" sz="1600">
                <a:latin typeface="Lato"/>
                <a:ea typeface="Lato"/>
                <a:cs typeface="Lato"/>
                <a:sym typeface="Lato"/>
              </a:rPr>
              <a:t> into her career as a real estate agent, earning a </a:t>
            </a:r>
            <a:r>
              <a:rPr b="1" lang="en-GB" sz="1600">
                <a:solidFill>
                  <a:schemeClr val="accent2"/>
                </a:solidFill>
                <a:latin typeface="Lato"/>
                <a:ea typeface="Lato"/>
                <a:cs typeface="Lato"/>
                <a:sym typeface="Lato"/>
              </a:rPr>
              <a:t>£45,000</a:t>
            </a:r>
            <a:r>
              <a:rPr lang="en-GB" sz="1600">
                <a:latin typeface="Lato"/>
                <a:ea typeface="Lato"/>
                <a:cs typeface="Lato"/>
                <a:sym typeface="Lato"/>
              </a:rPr>
              <a:t> salary and making up to £7,000 per year commission.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Smita likes to </a:t>
            </a:r>
            <a:r>
              <a:rPr b="1" lang="en-GB" sz="1600">
                <a:solidFill>
                  <a:schemeClr val="accent2"/>
                </a:solidFill>
                <a:latin typeface="Lato"/>
                <a:ea typeface="Lato"/>
                <a:cs typeface="Lato"/>
                <a:sym typeface="Lato"/>
              </a:rPr>
              <a:t>travel </a:t>
            </a:r>
            <a:r>
              <a:rPr lang="en-GB" sz="1600">
                <a:latin typeface="Lato"/>
                <a:ea typeface="Lato"/>
                <a:cs typeface="Lato"/>
                <a:sym typeface="Lato"/>
              </a:rPr>
              <a:t>a lot and enjoys </a:t>
            </a:r>
            <a:r>
              <a:rPr b="1" lang="en-GB" sz="1600">
                <a:solidFill>
                  <a:schemeClr val="accent2"/>
                </a:solidFill>
                <a:latin typeface="Lato"/>
                <a:ea typeface="Lato"/>
                <a:cs typeface="Lato"/>
                <a:sym typeface="Lato"/>
              </a:rPr>
              <a:t>socialising </a:t>
            </a:r>
            <a:r>
              <a:rPr lang="en-GB" sz="1600">
                <a:latin typeface="Lato"/>
                <a:ea typeface="Lato"/>
                <a:cs typeface="Lato"/>
                <a:sym typeface="Lato"/>
              </a:rPr>
              <a:t>and meeting her friends for dinners and coffees.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She wants to </a:t>
            </a:r>
            <a:r>
              <a:rPr b="1" lang="en-GB" sz="1600">
                <a:solidFill>
                  <a:schemeClr val="accent2"/>
                </a:solidFill>
                <a:latin typeface="Lato"/>
                <a:ea typeface="Lato"/>
                <a:cs typeface="Lato"/>
                <a:sym typeface="Lato"/>
                <a:extLst>
                  <a:ext uri="http://customooxmlschemas.google.com/">
                    <go:slidesCustomData xmlns:go="http://customooxmlschemas.google.com/" textRoundtripDataId="1"/>
                  </a:ext>
                </a:extLst>
              </a:rPr>
              <a:t>build her credit score</a:t>
            </a:r>
            <a:r>
              <a:rPr lang="en-GB" sz="1600">
                <a:latin typeface="Lato"/>
                <a:ea typeface="Lato"/>
                <a:cs typeface="Lato"/>
                <a:sym typeface="Lato"/>
                <a:extLst>
                  <a:ext uri="http://customooxmlschemas.google.com/">
                    <go:slidesCustomData xmlns:go="http://customooxmlschemas.google.com/" textRoundtripDataId="2"/>
                  </a:ext>
                </a:extLst>
              </a:rPr>
              <a:t> </a:t>
            </a:r>
            <a:r>
              <a:rPr lang="en-GB" sz="1600">
                <a:latin typeface="Lato"/>
                <a:ea typeface="Lato"/>
                <a:cs typeface="Lato"/>
                <a:sym typeface="Lato"/>
              </a:rPr>
              <a:t>as she would like to be eligible for a </a:t>
            </a:r>
            <a:r>
              <a:rPr b="1" lang="en-GB" sz="1600">
                <a:solidFill>
                  <a:schemeClr val="accent2"/>
                </a:solidFill>
                <a:latin typeface="Lato"/>
                <a:ea typeface="Lato"/>
                <a:cs typeface="Lato"/>
                <a:sym typeface="Lato"/>
              </a:rPr>
              <a:t>mortgage </a:t>
            </a:r>
            <a:r>
              <a:rPr lang="en-GB" sz="1600">
                <a:latin typeface="Lato"/>
                <a:ea typeface="Lato"/>
                <a:cs typeface="Lato"/>
                <a:sym typeface="Lato"/>
              </a:rPr>
              <a:t>in the next </a:t>
            </a:r>
            <a:r>
              <a:rPr b="1" lang="en-GB" sz="1600">
                <a:solidFill>
                  <a:schemeClr val="accent2"/>
                </a:solidFill>
                <a:latin typeface="Lato"/>
                <a:ea typeface="Lato"/>
                <a:cs typeface="Lato"/>
                <a:sym typeface="Lato"/>
              </a:rPr>
              <a:t>2 to 3 years</a:t>
            </a:r>
            <a:r>
              <a:rPr lang="en-GB" sz="1600">
                <a:latin typeface="Lato"/>
                <a:ea typeface="Lato"/>
                <a:cs typeface="Lato"/>
                <a:sym typeface="Lato"/>
              </a:rPr>
              <a:t>. </a:t>
            </a:r>
            <a:endParaRPr sz="1600">
              <a:latin typeface="Lato"/>
              <a:ea typeface="Lato"/>
              <a:cs typeface="Lato"/>
              <a:sym typeface="Lato"/>
            </a:endParaRPr>
          </a:p>
        </p:txBody>
      </p:sp>
      <p:pic>
        <p:nvPicPr>
          <p:cNvPr id="170" name="Google Shape;170;g2447029be05_0_22"/>
          <p:cNvPicPr preferRelativeResize="0"/>
          <p:nvPr/>
        </p:nvPicPr>
        <p:blipFill rotWithShape="1">
          <a:blip r:embed="rId3">
            <a:alphaModFix/>
          </a:blip>
          <a:srcRect b="0" l="15621" r="16457" t="0"/>
          <a:stretch/>
        </p:blipFill>
        <p:spPr>
          <a:xfrm>
            <a:off x="149850" y="1229325"/>
            <a:ext cx="1861500" cy="1826700"/>
          </a:xfrm>
          <a:prstGeom prst="ellipse">
            <a:avLst/>
          </a:prstGeom>
          <a:noFill/>
          <a:ln>
            <a:noFill/>
          </a:ln>
        </p:spPr>
      </p:pic>
      <p:sp>
        <p:nvSpPr>
          <p:cNvPr id="171" name="Google Shape;171;g2447029be05_0_22"/>
          <p:cNvSpPr txBox="1"/>
          <p:nvPr/>
        </p:nvSpPr>
        <p:spPr>
          <a:xfrm>
            <a:off x="2316975" y="3112575"/>
            <a:ext cx="6693000" cy="4311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Is Smita financially ready to buy a house?</a:t>
            </a:r>
            <a:endParaRPr b="1" sz="1600">
              <a:solidFill>
                <a:schemeClr val="lt1"/>
              </a:solidFill>
              <a:latin typeface="Lato"/>
              <a:ea typeface="Lato"/>
              <a:cs typeface="Lato"/>
              <a:sym typeface="Lato"/>
            </a:endParaRPr>
          </a:p>
        </p:txBody>
      </p:sp>
      <p:sp>
        <p:nvSpPr>
          <p:cNvPr id="172" name="Google Shape;172;g2447029be05_0_22"/>
          <p:cNvSpPr txBox="1"/>
          <p:nvPr/>
        </p:nvSpPr>
        <p:spPr>
          <a:xfrm>
            <a:off x="2307075" y="3653050"/>
            <a:ext cx="6693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Explain two factors that show Smita is ready to consider buying a house.</a:t>
            </a:r>
            <a:endParaRPr b="1" sz="16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7b20ae8815_1_103"/>
          <p:cNvSpPr/>
          <p:nvPr/>
        </p:nvSpPr>
        <p:spPr>
          <a:xfrm>
            <a:off x="2527200" y="1579114"/>
            <a:ext cx="1862100" cy="1852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7b20ae8815_1_10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179" name="Google Shape;179;g27b20ae8815_1_103"/>
          <p:cNvPicPr preferRelativeResize="0"/>
          <p:nvPr/>
        </p:nvPicPr>
        <p:blipFill rotWithShape="1">
          <a:blip r:embed="rId3">
            <a:alphaModFix/>
          </a:blip>
          <a:srcRect b="0" l="10223" r="13194" t="0"/>
          <a:stretch/>
        </p:blipFill>
        <p:spPr>
          <a:xfrm>
            <a:off x="308600" y="1579125"/>
            <a:ext cx="1862213" cy="1852270"/>
          </a:xfrm>
          <a:prstGeom prst="rect">
            <a:avLst/>
          </a:prstGeom>
          <a:noFill/>
          <a:ln cap="flat" cmpd="sng" w="28575">
            <a:solidFill>
              <a:srgbClr val="FF8022"/>
            </a:solidFill>
            <a:prstDash val="solid"/>
            <a:round/>
            <a:headEnd len="sm" w="sm" type="none"/>
            <a:tailEnd len="sm" w="sm" type="none"/>
          </a:ln>
        </p:spPr>
      </p:pic>
      <p:pic>
        <p:nvPicPr>
          <p:cNvPr id="180" name="Google Shape;180;g27b20ae8815_1_103"/>
          <p:cNvPicPr preferRelativeResize="0"/>
          <p:nvPr/>
        </p:nvPicPr>
        <p:blipFill>
          <a:blip r:embed="rId4">
            <a:alphaModFix/>
          </a:blip>
          <a:stretch>
            <a:fillRect/>
          </a:stretch>
        </p:blipFill>
        <p:spPr>
          <a:xfrm>
            <a:off x="4775174" y="1579131"/>
            <a:ext cx="1862214" cy="1824570"/>
          </a:xfrm>
          <a:prstGeom prst="rect">
            <a:avLst/>
          </a:prstGeom>
          <a:noFill/>
          <a:ln cap="flat" cmpd="sng" w="28575">
            <a:solidFill>
              <a:srgbClr val="FF8022"/>
            </a:solidFill>
            <a:prstDash val="solid"/>
            <a:round/>
            <a:headEnd len="sm" w="sm" type="none"/>
            <a:tailEnd len="sm" w="sm" type="none"/>
          </a:ln>
        </p:spPr>
      </p:pic>
      <p:pic>
        <p:nvPicPr>
          <p:cNvPr id="181" name="Google Shape;181;g27b20ae8815_1_103"/>
          <p:cNvPicPr preferRelativeResize="0"/>
          <p:nvPr/>
        </p:nvPicPr>
        <p:blipFill>
          <a:blip r:embed="rId5">
            <a:alphaModFix/>
          </a:blip>
          <a:stretch>
            <a:fillRect/>
          </a:stretch>
        </p:blipFill>
        <p:spPr>
          <a:xfrm>
            <a:off x="6975125" y="1579128"/>
            <a:ext cx="1905000" cy="1824563"/>
          </a:xfrm>
          <a:prstGeom prst="rect">
            <a:avLst/>
          </a:prstGeom>
          <a:noFill/>
          <a:ln cap="flat" cmpd="sng" w="28575">
            <a:solidFill>
              <a:srgbClr val="FF8022"/>
            </a:solidFill>
            <a:prstDash val="solid"/>
            <a:round/>
            <a:headEnd len="sm" w="sm" type="none"/>
            <a:tailEnd len="sm" w="sm" type="none"/>
          </a:ln>
        </p:spPr>
      </p:pic>
      <p:grpSp>
        <p:nvGrpSpPr>
          <p:cNvPr id="182" name="Google Shape;182;g27b20ae8815_1_103"/>
          <p:cNvGrpSpPr/>
          <p:nvPr/>
        </p:nvGrpSpPr>
        <p:grpSpPr>
          <a:xfrm>
            <a:off x="2603390" y="1767234"/>
            <a:ext cx="1738201" cy="1447991"/>
            <a:chOff x="7239000" y="2032150"/>
            <a:chExt cx="1794550" cy="1905000"/>
          </a:xfrm>
        </p:grpSpPr>
        <p:pic>
          <p:nvPicPr>
            <p:cNvPr id="183" name="Google Shape;183;g27b20ae8815_1_103"/>
            <p:cNvPicPr preferRelativeResize="0"/>
            <p:nvPr/>
          </p:nvPicPr>
          <p:blipFill rotWithShape="1">
            <a:blip r:embed="rId6">
              <a:alphaModFix/>
            </a:blip>
            <a:srcRect b="0" l="0" r="5793" t="0"/>
            <a:stretch/>
          </p:blipFill>
          <p:spPr>
            <a:xfrm>
              <a:off x="7239000" y="2032150"/>
              <a:ext cx="1794550" cy="1905000"/>
            </a:xfrm>
            <a:prstGeom prst="rect">
              <a:avLst/>
            </a:prstGeom>
            <a:noFill/>
            <a:ln>
              <a:noFill/>
            </a:ln>
          </p:spPr>
        </p:pic>
        <p:pic>
          <p:nvPicPr>
            <p:cNvPr id="184" name="Google Shape;184;g27b20ae8815_1_103"/>
            <p:cNvPicPr preferRelativeResize="0"/>
            <p:nvPr/>
          </p:nvPicPr>
          <p:blipFill>
            <a:blip r:embed="rId7">
              <a:alphaModFix/>
            </a:blip>
            <a:stretch>
              <a:fillRect/>
            </a:stretch>
          </p:blipFill>
          <p:spPr>
            <a:xfrm>
              <a:off x="7843625" y="3177100"/>
              <a:ext cx="286150" cy="286150"/>
            </a:xfrm>
            <a:prstGeom prst="rect">
              <a:avLst/>
            </a:prstGeom>
            <a:noFill/>
            <a:ln>
              <a:noFill/>
            </a:ln>
          </p:spPr>
        </p:pic>
        <p:pic>
          <p:nvPicPr>
            <p:cNvPr id="185" name="Google Shape;185;g27b20ae8815_1_103"/>
            <p:cNvPicPr preferRelativeResize="0"/>
            <p:nvPr/>
          </p:nvPicPr>
          <p:blipFill>
            <a:blip r:embed="rId7">
              <a:alphaModFix/>
            </a:blip>
            <a:stretch>
              <a:fillRect/>
            </a:stretch>
          </p:blipFill>
          <p:spPr>
            <a:xfrm>
              <a:off x="7760075" y="2659300"/>
              <a:ext cx="369700" cy="286150"/>
            </a:xfrm>
            <a:prstGeom prst="rect">
              <a:avLst/>
            </a:prstGeom>
            <a:noFill/>
            <a:ln>
              <a:noFill/>
            </a:ln>
          </p:spPr>
        </p:pic>
      </p:grpSp>
      <p:sp>
        <p:nvSpPr>
          <p:cNvPr id="186" name="Google Shape;186;g27b20ae8815_1_103">
            <a:hlinkClick action="ppaction://hlinkshowjump?jump=nextslide"/>
          </p:cNvPr>
          <p:cNvSpPr txBox="1"/>
          <p:nvPr/>
        </p:nvSpPr>
        <p:spPr>
          <a:xfrm>
            <a:off x="279263" y="356777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Saving </a:t>
            </a:r>
            <a:endParaRPr b="1" sz="1800">
              <a:solidFill>
                <a:schemeClr val="lt1"/>
              </a:solidFill>
              <a:latin typeface="Lato"/>
              <a:ea typeface="Lato"/>
              <a:cs typeface="Lato"/>
              <a:sym typeface="Lato"/>
            </a:endParaRPr>
          </a:p>
        </p:txBody>
      </p:sp>
      <p:sp>
        <p:nvSpPr>
          <p:cNvPr id="187" name="Google Shape;187;g27b20ae8815_1_103">
            <a:hlinkClick action="ppaction://hlinksldjump" r:id="rId8"/>
          </p:cNvPr>
          <p:cNvSpPr txBox="1"/>
          <p:nvPr/>
        </p:nvSpPr>
        <p:spPr>
          <a:xfrm>
            <a:off x="4745813" y="35539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Mortgages</a:t>
            </a:r>
            <a:r>
              <a:rPr b="1" lang="en-GB" sz="1800">
                <a:solidFill>
                  <a:schemeClr val="lt1"/>
                </a:solidFill>
                <a:latin typeface="Lato"/>
                <a:ea typeface="Lato"/>
                <a:cs typeface="Lato"/>
                <a:sym typeface="Lato"/>
              </a:rPr>
              <a:t> </a:t>
            </a:r>
            <a:endParaRPr b="1" sz="1800">
              <a:solidFill>
                <a:schemeClr val="lt1"/>
              </a:solidFill>
              <a:latin typeface="Lato"/>
              <a:ea typeface="Lato"/>
              <a:cs typeface="Lato"/>
              <a:sym typeface="Lato"/>
            </a:endParaRPr>
          </a:p>
        </p:txBody>
      </p:sp>
      <p:sp>
        <p:nvSpPr>
          <p:cNvPr id="188" name="Google Shape;188;g27b20ae8815_1_103">
            <a:hlinkClick action="ppaction://hlinksldjump" r:id="rId9"/>
          </p:cNvPr>
          <p:cNvSpPr txBox="1"/>
          <p:nvPr/>
        </p:nvSpPr>
        <p:spPr>
          <a:xfrm>
            <a:off x="6967175" y="3553925"/>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Credit cards</a:t>
            </a:r>
            <a:endParaRPr b="1" sz="1800">
              <a:solidFill>
                <a:schemeClr val="lt1"/>
              </a:solidFill>
              <a:latin typeface="Lato"/>
              <a:ea typeface="Lato"/>
              <a:cs typeface="Lato"/>
              <a:sym typeface="Lato"/>
            </a:endParaRPr>
          </a:p>
        </p:txBody>
      </p:sp>
      <p:sp>
        <p:nvSpPr>
          <p:cNvPr id="189" name="Google Shape;189;g27b20ae8815_1_103">
            <a:hlinkClick action="ppaction://hlinksldjump" r:id="rId10"/>
          </p:cNvPr>
          <p:cNvSpPr txBox="1"/>
          <p:nvPr/>
        </p:nvSpPr>
        <p:spPr>
          <a:xfrm>
            <a:off x="2497875" y="3553900"/>
            <a:ext cx="19209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Pensions</a:t>
            </a:r>
            <a:endParaRPr b="1" sz="1800">
              <a:solidFill>
                <a:schemeClr val="lt1"/>
              </a:solidFill>
              <a:latin typeface="Lato"/>
              <a:ea typeface="Lato"/>
              <a:cs typeface="Lato"/>
              <a:sym typeface="Lato"/>
            </a:endParaRPr>
          </a:p>
        </p:txBody>
      </p:sp>
      <p:sp>
        <p:nvSpPr>
          <p:cNvPr id="190" name="Google Shape;190;g27b20ae8815_1_103"/>
          <p:cNvSpPr txBox="1"/>
          <p:nvPr/>
        </p:nvSpPr>
        <p:spPr>
          <a:xfrm>
            <a:off x="160475" y="183025"/>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Make a financial decision</a:t>
            </a:r>
            <a:endParaRPr b="1" sz="2900">
              <a:solidFill>
                <a:schemeClr val="accent2"/>
              </a:solidFill>
              <a:latin typeface="Lato"/>
              <a:ea typeface="Lato"/>
              <a:cs typeface="Lato"/>
              <a:sym typeface="Lato"/>
            </a:endParaRPr>
          </a:p>
        </p:txBody>
      </p:sp>
      <p:sp>
        <p:nvSpPr>
          <p:cNvPr id="191" name="Google Shape;191;g27b20ae8815_1_103">
            <a:hlinkClick action="ppaction://hlinksldjump" r:id="rId11"/>
          </p:cNvPr>
          <p:cNvSpPr txBox="1"/>
          <p:nvPr/>
        </p:nvSpPr>
        <p:spPr>
          <a:xfrm>
            <a:off x="864433" y="4264450"/>
            <a:ext cx="6962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Go to final reflection </a:t>
            </a:r>
            <a:endParaRPr b="1" sz="1800">
              <a:solidFill>
                <a:schemeClr val="lt1"/>
              </a:solidFill>
              <a:latin typeface="Lato"/>
              <a:ea typeface="Lato"/>
              <a:cs typeface="Lato"/>
              <a:sym typeface="Lato"/>
            </a:endParaRPr>
          </a:p>
        </p:txBody>
      </p:sp>
      <p:sp>
        <p:nvSpPr>
          <p:cNvPr id="192" name="Google Shape;192;g27b20ae8815_1_103"/>
          <p:cNvSpPr txBox="1"/>
          <p:nvPr/>
        </p:nvSpPr>
        <p:spPr>
          <a:xfrm>
            <a:off x="0" y="1059875"/>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1"/>
                </a:solidFill>
                <a:latin typeface="Lato"/>
                <a:ea typeface="Lato"/>
                <a:cs typeface="Lato"/>
                <a:sym typeface="Lato"/>
              </a:rPr>
              <a:t>This lesson we are going to review our learning and make financial decisions for Smita</a:t>
            </a:r>
            <a:endParaRPr b="1" sz="1800">
              <a:solidFill>
                <a:schemeClr val="accen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7b20ae8815_1_39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98" name="Google Shape;198;g27b20ae8815_1_399"/>
          <p:cNvSpPr txBox="1"/>
          <p:nvPr/>
        </p:nvSpPr>
        <p:spPr>
          <a:xfrm>
            <a:off x="208675" y="1209725"/>
            <a:ext cx="86439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chemeClr val="accent1"/>
                </a:solidFill>
                <a:latin typeface="Lato"/>
                <a:ea typeface="Lato"/>
                <a:cs typeface="Lato"/>
                <a:sym typeface="Lato"/>
              </a:rPr>
              <a:t>Look over your notes from our session on savings and ISA</a:t>
            </a:r>
            <a:endParaRPr b="1" sz="2200">
              <a:solidFill>
                <a:schemeClr val="accent1"/>
              </a:solidFill>
              <a:latin typeface="Lato"/>
              <a:ea typeface="Lato"/>
              <a:cs typeface="Lato"/>
              <a:sym typeface="Lato"/>
            </a:endParaRPr>
          </a:p>
          <a:p>
            <a:pPr indent="0" lvl="0" marL="0" rtl="0" algn="ctr">
              <a:spcBef>
                <a:spcPts val="0"/>
              </a:spcBef>
              <a:spcAft>
                <a:spcPts val="0"/>
              </a:spcAft>
              <a:buNone/>
            </a:pPr>
            <a:r>
              <a:t/>
            </a:r>
            <a:endParaRPr sz="1000">
              <a:latin typeface="Lato"/>
              <a:ea typeface="Lato"/>
              <a:cs typeface="Lato"/>
              <a:sym typeface="Lato"/>
            </a:endParaRPr>
          </a:p>
          <a:p>
            <a:pPr indent="0" lvl="0" marL="0" rtl="0" algn="ctr">
              <a:spcBef>
                <a:spcPts val="0"/>
              </a:spcBef>
              <a:spcAft>
                <a:spcPts val="0"/>
              </a:spcAft>
              <a:buNone/>
            </a:pPr>
            <a:r>
              <a:rPr b="1" lang="en-GB" sz="1800">
                <a:latin typeface="Lato"/>
                <a:ea typeface="Lato"/>
                <a:cs typeface="Lato"/>
                <a:sym typeface="Lato"/>
              </a:rPr>
              <a:t>Create a </a:t>
            </a:r>
            <a:r>
              <a:rPr b="1" lang="en-GB" sz="1800">
                <a:latin typeface="Lato"/>
                <a:ea typeface="Lato"/>
                <a:cs typeface="Lato"/>
                <a:sym typeface="Lato"/>
              </a:rPr>
              <a:t>mind map</a:t>
            </a:r>
            <a:r>
              <a:rPr b="1" lang="en-GB" sz="1800">
                <a:latin typeface="Lato"/>
                <a:ea typeface="Lato"/>
                <a:cs typeface="Lato"/>
                <a:sym typeface="Lato"/>
              </a:rPr>
              <a:t> or list of at least ten things you learnt about ISAs</a:t>
            </a:r>
            <a:endParaRPr b="1" sz="1800">
              <a:latin typeface="Lato"/>
              <a:ea typeface="Lato"/>
              <a:cs typeface="Lato"/>
              <a:sym typeface="Lato"/>
            </a:endParaRPr>
          </a:p>
        </p:txBody>
      </p:sp>
      <p:sp>
        <p:nvSpPr>
          <p:cNvPr id="199" name="Google Shape;199;g27b20ae8815_1_399"/>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Savings (ISAs) | Recap</a:t>
            </a:r>
            <a:endParaRPr b="1" sz="2900">
              <a:solidFill>
                <a:schemeClr val="accent2"/>
              </a:solidFill>
              <a:latin typeface="Lato"/>
              <a:ea typeface="Lato"/>
              <a:cs typeface="Lato"/>
              <a:sym typeface="Lato"/>
            </a:endParaRPr>
          </a:p>
        </p:txBody>
      </p:sp>
      <p:sp>
        <p:nvSpPr>
          <p:cNvPr id="200" name="Google Shape;200;g27b20ae8815_1_399"/>
          <p:cNvSpPr/>
          <p:nvPr/>
        </p:nvSpPr>
        <p:spPr>
          <a:xfrm>
            <a:off x="513475" y="2571750"/>
            <a:ext cx="1403400" cy="1393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Type of ISA</a:t>
            </a:r>
            <a:endParaRPr b="1" sz="1800">
              <a:solidFill>
                <a:schemeClr val="lt1"/>
              </a:solidFill>
              <a:latin typeface="Lato"/>
              <a:ea typeface="Lato"/>
              <a:cs typeface="Lato"/>
              <a:sym typeface="Lato"/>
            </a:endParaRPr>
          </a:p>
        </p:txBody>
      </p:sp>
      <p:sp>
        <p:nvSpPr>
          <p:cNvPr id="201" name="Google Shape;201;g27b20ae8815_1_399"/>
          <p:cNvSpPr/>
          <p:nvPr/>
        </p:nvSpPr>
        <p:spPr>
          <a:xfrm>
            <a:off x="2206545" y="2571750"/>
            <a:ext cx="1403400" cy="1393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Age to open</a:t>
            </a:r>
            <a:endParaRPr b="1" sz="1800">
              <a:solidFill>
                <a:schemeClr val="lt1"/>
              </a:solidFill>
              <a:latin typeface="Lato"/>
              <a:ea typeface="Lato"/>
              <a:cs typeface="Lato"/>
              <a:sym typeface="Lato"/>
            </a:endParaRPr>
          </a:p>
        </p:txBody>
      </p:sp>
      <p:sp>
        <p:nvSpPr>
          <p:cNvPr id="202" name="Google Shape;202;g27b20ae8815_1_399"/>
          <p:cNvSpPr/>
          <p:nvPr/>
        </p:nvSpPr>
        <p:spPr>
          <a:xfrm>
            <a:off x="3899614" y="2571750"/>
            <a:ext cx="1403400" cy="1393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Deposit limit</a:t>
            </a:r>
            <a:endParaRPr b="1" sz="1800">
              <a:solidFill>
                <a:schemeClr val="lt1"/>
              </a:solidFill>
              <a:latin typeface="Lato"/>
              <a:ea typeface="Lato"/>
              <a:cs typeface="Lato"/>
              <a:sym typeface="Lato"/>
            </a:endParaRPr>
          </a:p>
        </p:txBody>
      </p:sp>
      <p:sp>
        <p:nvSpPr>
          <p:cNvPr id="203" name="Google Shape;203;g27b20ae8815_1_399"/>
          <p:cNvSpPr/>
          <p:nvPr/>
        </p:nvSpPr>
        <p:spPr>
          <a:xfrm>
            <a:off x="5592684" y="2571750"/>
            <a:ext cx="1403400" cy="1393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Savings at risk?</a:t>
            </a:r>
            <a:endParaRPr b="1" sz="1800">
              <a:solidFill>
                <a:schemeClr val="lt1"/>
              </a:solidFill>
              <a:latin typeface="Lato"/>
              <a:ea typeface="Lato"/>
              <a:cs typeface="Lato"/>
              <a:sym typeface="Lato"/>
            </a:endParaRPr>
          </a:p>
        </p:txBody>
      </p:sp>
      <p:sp>
        <p:nvSpPr>
          <p:cNvPr id="204" name="Google Shape;204;g27b20ae8815_1_399"/>
          <p:cNvSpPr/>
          <p:nvPr/>
        </p:nvSpPr>
        <p:spPr>
          <a:xfrm>
            <a:off x="7285734" y="2571750"/>
            <a:ext cx="1403400" cy="1393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Benefits and bonus’</a:t>
            </a:r>
            <a:endParaRPr b="1" sz="17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7b20ae8815_1_30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10" name="Google Shape;210;g27b20ae8815_1_307"/>
          <p:cNvSpPr txBox="1"/>
          <p:nvPr/>
        </p:nvSpPr>
        <p:spPr>
          <a:xfrm>
            <a:off x="286900" y="1095700"/>
            <a:ext cx="891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Smita is planning to buy a home within the next 5 years. </a:t>
            </a:r>
            <a:endParaRPr b="1" sz="1600">
              <a:solidFill>
                <a:schemeClr val="accent1"/>
              </a:solidFill>
              <a:latin typeface="Lato"/>
              <a:ea typeface="Lato"/>
              <a:cs typeface="Lato"/>
              <a:sym typeface="Lato"/>
            </a:endParaRPr>
          </a:p>
          <a:p>
            <a:pPr indent="0" lvl="0" marL="0" rtl="0" algn="l">
              <a:spcBef>
                <a:spcPts val="0"/>
              </a:spcBef>
              <a:spcAft>
                <a:spcPts val="0"/>
              </a:spcAft>
              <a:buNone/>
            </a:pPr>
            <a:r>
              <a:rPr b="1" lang="en-GB" sz="1600">
                <a:solidFill>
                  <a:schemeClr val="accent1"/>
                </a:solidFill>
                <a:latin typeface="Lato"/>
                <a:ea typeface="Lato"/>
                <a:cs typeface="Lato"/>
                <a:sym typeface="Lato"/>
              </a:rPr>
              <a:t>Which savings account should she consider and why?</a:t>
            </a:r>
            <a:endParaRPr b="1" sz="1600">
              <a:solidFill>
                <a:schemeClr val="accent1"/>
              </a:solidFill>
              <a:latin typeface="Lato"/>
              <a:ea typeface="Lato"/>
              <a:cs typeface="Lato"/>
              <a:sym typeface="Lato"/>
            </a:endParaRPr>
          </a:p>
        </p:txBody>
      </p:sp>
      <p:sp>
        <p:nvSpPr>
          <p:cNvPr id="211" name="Google Shape;211;g27b20ae8815_1_307"/>
          <p:cNvSpPr txBox="1"/>
          <p:nvPr/>
        </p:nvSpPr>
        <p:spPr>
          <a:xfrm>
            <a:off x="152400" y="152400"/>
            <a:ext cx="6806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Savings (ISAs) -</a:t>
            </a:r>
            <a:r>
              <a:rPr b="1" i="1" lang="en-GB" sz="2900">
                <a:solidFill>
                  <a:schemeClr val="accent2"/>
                </a:solidFill>
                <a:latin typeface="Lato"/>
                <a:ea typeface="Lato"/>
                <a:cs typeface="Lato"/>
                <a:sym typeface="Lato"/>
              </a:rPr>
              <a:t> medium term</a:t>
            </a:r>
            <a:endParaRPr b="1" sz="2900">
              <a:solidFill>
                <a:schemeClr val="accent2"/>
              </a:solidFill>
              <a:latin typeface="Lato"/>
              <a:ea typeface="Lato"/>
              <a:cs typeface="Lato"/>
              <a:sym typeface="Lato"/>
            </a:endParaRPr>
          </a:p>
        </p:txBody>
      </p:sp>
      <p:graphicFrame>
        <p:nvGraphicFramePr>
          <p:cNvPr id="212" name="Google Shape;212;g27b20ae8815_1_307"/>
          <p:cNvGraphicFramePr/>
          <p:nvPr/>
        </p:nvGraphicFramePr>
        <p:xfrm>
          <a:off x="286900" y="1862938"/>
          <a:ext cx="3000000" cy="3000000"/>
        </p:xfrm>
        <a:graphic>
          <a:graphicData uri="http://schemas.openxmlformats.org/drawingml/2006/table">
            <a:tbl>
              <a:tblPr>
                <a:noFill/>
                <a:tableStyleId>{009DE1DD-9DA4-4B38-9A04-E3994CCC3318}</a:tableStyleId>
              </a:tblPr>
              <a:tblGrid>
                <a:gridCol w="2136325"/>
                <a:gridCol w="1174675"/>
                <a:gridCol w="1828450"/>
                <a:gridCol w="1432575"/>
                <a:gridCol w="1870875"/>
              </a:tblGrid>
              <a:tr h="356775">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Age to open</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Annual deposit limit</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Savings at risk?</a:t>
                      </a:r>
                      <a:endParaRPr b="1">
                        <a:solidFill>
                          <a:srgbClr val="FFFFFF"/>
                        </a:solidFill>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b="1" lang="en-GB">
                          <a:solidFill>
                            <a:srgbClr val="FFFFFF"/>
                          </a:solidFill>
                          <a:latin typeface="Lato"/>
                          <a:ea typeface="Lato"/>
                          <a:cs typeface="Lato"/>
                          <a:sym typeface="Lato"/>
                        </a:rPr>
                        <a:t>Government bonus?</a:t>
                      </a:r>
                      <a:endParaRPr b="1">
                        <a:solidFill>
                          <a:srgbClr val="FFFFFF"/>
                        </a:solidFill>
                        <a:latin typeface="Lato"/>
                        <a:ea typeface="Lato"/>
                        <a:cs typeface="Lato"/>
                        <a:sym typeface="Lato"/>
                      </a:endParaRPr>
                    </a:p>
                  </a:txBody>
                  <a:tcPr marT="91425" marB="91425" marR="91425" marL="91425">
                    <a:solidFill>
                      <a:srgbClr val="FF8022"/>
                    </a:solidFill>
                  </a:tcPr>
                </a:tc>
              </a:tr>
              <a:tr h="396200">
                <a:tc>
                  <a:txBody>
                    <a:bodyPr/>
                    <a:lstStyle/>
                    <a:p>
                      <a:pPr indent="0" lvl="0" marL="0" rtl="0" algn="l">
                        <a:spcBef>
                          <a:spcPts val="0"/>
                        </a:spcBef>
                        <a:spcAft>
                          <a:spcPts val="0"/>
                        </a:spcAft>
                        <a:buNone/>
                      </a:pPr>
                      <a:r>
                        <a:rPr b="1" lang="en-GB">
                          <a:latin typeface="Lato"/>
                          <a:ea typeface="Lato"/>
                          <a:cs typeface="Lato"/>
                          <a:sym typeface="Lato"/>
                        </a:rPr>
                        <a:t>Cash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16+</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Stocks and shares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£20,000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Lifetime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18-39</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£4,000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Yes, 25%</a:t>
                      </a:r>
                      <a:endParaRPr>
                        <a:latin typeface="Lato"/>
                        <a:ea typeface="Lato"/>
                        <a:cs typeface="Lato"/>
                        <a:sym typeface="Lato"/>
                      </a:endParaRPr>
                    </a:p>
                  </a:txBody>
                  <a:tcPr marT="91425" marB="91425" marR="91425" marL="91425"/>
                </a:tc>
              </a:tr>
              <a:tr h="396200">
                <a:tc>
                  <a:txBody>
                    <a:bodyPr/>
                    <a:lstStyle/>
                    <a:p>
                      <a:pPr indent="0" lvl="0" marL="0" rtl="0" algn="l">
                        <a:spcBef>
                          <a:spcPts val="0"/>
                        </a:spcBef>
                        <a:spcAft>
                          <a:spcPts val="0"/>
                        </a:spcAft>
                        <a:buNone/>
                      </a:pPr>
                      <a:r>
                        <a:rPr b="1" lang="en-GB">
                          <a:latin typeface="Lato"/>
                          <a:ea typeface="Lato"/>
                          <a:cs typeface="Lato"/>
                          <a:sym typeface="Lato"/>
                        </a:rPr>
                        <a:t>Junior ISA</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0-17</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£9,000</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Depends</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GB">
                          <a:latin typeface="Lato"/>
                          <a:ea typeface="Lato"/>
                          <a:cs typeface="Lato"/>
                          <a:sym typeface="Lato"/>
                        </a:rPr>
                        <a:t>No</a:t>
                      </a:r>
                      <a:endParaRPr>
                        <a:latin typeface="Lato"/>
                        <a:ea typeface="Lato"/>
                        <a:cs typeface="Lato"/>
                        <a:sym typeface="Lato"/>
                      </a:endParaRPr>
                    </a:p>
                  </a:txBody>
                  <a:tcPr marT="91425" marB="91425" marR="91425" marL="91425"/>
                </a:tc>
              </a:tr>
            </a:tbl>
          </a:graphicData>
        </a:graphic>
      </p:graphicFrame>
      <p:sp>
        <p:nvSpPr>
          <p:cNvPr id="213" name="Google Shape;213;g27b20ae8815_1_307"/>
          <p:cNvSpPr/>
          <p:nvPr/>
        </p:nvSpPr>
        <p:spPr>
          <a:xfrm>
            <a:off x="7548275" y="4305025"/>
            <a:ext cx="1482600" cy="6771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214" name="Google Shape;214;g27b20ae8815_1_307"/>
          <p:cNvSpPr txBox="1"/>
          <p:nvPr/>
        </p:nvSpPr>
        <p:spPr>
          <a:xfrm>
            <a:off x="6017720" y="4193427"/>
            <a:ext cx="1138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300" u="none" cap="none" strike="noStrike">
                <a:solidFill>
                  <a:srgbClr val="FFFFFF"/>
                </a:solidFill>
                <a:latin typeface="Arial"/>
                <a:ea typeface="Arial"/>
                <a:cs typeface="Arial"/>
                <a:sym typeface="Arial"/>
              </a:rPr>
              <a:t>Lunch out</a:t>
            </a:r>
            <a:endParaRPr b="0" i="0" sz="1300" u="none" cap="none" strike="noStrike">
              <a:solidFill>
                <a:srgbClr val="FFFFFF"/>
              </a:solidFill>
              <a:latin typeface="Arial"/>
              <a:ea typeface="Arial"/>
              <a:cs typeface="Arial"/>
              <a:sym typeface="Arial"/>
            </a:endParaRPr>
          </a:p>
        </p:txBody>
      </p:sp>
      <p:sp>
        <p:nvSpPr>
          <p:cNvPr id="215" name="Google Shape;215;g27b20ae8815_1_307"/>
          <p:cNvSpPr/>
          <p:nvPr/>
        </p:nvSpPr>
        <p:spPr>
          <a:xfrm>
            <a:off x="2424402" y="41196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Stocks and shares ISA</a:t>
            </a:r>
            <a:endParaRPr b="1" sz="1700">
              <a:solidFill>
                <a:srgbClr val="FFFFFF"/>
              </a:solidFill>
              <a:latin typeface="Lato"/>
              <a:ea typeface="Lato"/>
              <a:cs typeface="Lato"/>
              <a:sym typeface="Lato"/>
            </a:endParaRPr>
          </a:p>
        </p:txBody>
      </p:sp>
      <p:sp>
        <p:nvSpPr>
          <p:cNvPr id="216" name="Google Shape;216;g27b20ae8815_1_307"/>
          <p:cNvSpPr/>
          <p:nvPr/>
        </p:nvSpPr>
        <p:spPr>
          <a:xfrm>
            <a:off x="4561903" y="41196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Lifetime ISA</a:t>
            </a:r>
            <a:endParaRPr b="1" sz="1700">
              <a:solidFill>
                <a:srgbClr val="FFFFFF"/>
              </a:solidFill>
              <a:latin typeface="Lato"/>
              <a:ea typeface="Lato"/>
              <a:cs typeface="Lato"/>
              <a:sym typeface="Lato"/>
            </a:endParaRPr>
          </a:p>
        </p:txBody>
      </p:sp>
      <p:sp>
        <p:nvSpPr>
          <p:cNvPr id="217" name="Google Shape;217;g27b20ae8815_1_307"/>
          <p:cNvSpPr/>
          <p:nvPr/>
        </p:nvSpPr>
        <p:spPr>
          <a:xfrm>
            <a:off x="6710735" y="41196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Junior ISA</a:t>
            </a:r>
            <a:endParaRPr b="1" sz="1700">
              <a:solidFill>
                <a:srgbClr val="FFFFFF"/>
              </a:solidFill>
              <a:latin typeface="Lato"/>
              <a:ea typeface="Lato"/>
              <a:cs typeface="Lato"/>
              <a:sym typeface="Lato"/>
            </a:endParaRPr>
          </a:p>
        </p:txBody>
      </p:sp>
      <p:sp>
        <p:nvSpPr>
          <p:cNvPr id="218" name="Google Shape;218;g27b20ae8815_1_307"/>
          <p:cNvSpPr/>
          <p:nvPr/>
        </p:nvSpPr>
        <p:spPr>
          <a:xfrm>
            <a:off x="286900" y="4119625"/>
            <a:ext cx="2019000" cy="727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rgbClr val="FFFFFF"/>
                </a:solidFill>
                <a:latin typeface="Lato"/>
                <a:ea typeface="Lato"/>
                <a:cs typeface="Lato"/>
                <a:sym typeface="Lato"/>
              </a:rPr>
              <a:t>Cash ISA</a:t>
            </a:r>
            <a:endParaRPr b="1" sz="1700">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