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y="5143500" cx="9144000"/>
  <p:notesSz cx="6858000" cy="9144000"/>
  <p:embeddedFontLst>
    <p:embeddedFont>
      <p:font typeface="Lato"/>
      <p:regular r:id="rId38"/>
      <p:bold r:id="rId39"/>
      <p:italic r:id="rId40"/>
      <p:boldItalic r:id="rId41"/>
    </p:embeddedFont>
    <p:embeddedFont>
      <p:font typeface="Lato Light"/>
      <p:regular r:id="rId42"/>
      <p:bold r:id="rId43"/>
      <p:italic r:id="rId44"/>
      <p:boldItalic r:id="rId45"/>
    </p:embeddedFont>
    <p:embeddedFont>
      <p:font typeface="Lato Black"/>
      <p:bold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27">
          <p15:clr>
            <a:srgbClr val="A4A3A4"/>
          </p15:clr>
        </p15:guide>
      </p15:sldGuideLst>
    </p:ext>
    <p:ext uri="GoogleSlidesCustomDataVersion2">
      <go:slidesCustomData xmlns:go="http://customooxmlschemas.google.com/" r:id="rId48" roundtripDataSignature="AMtx7mj2mB4RxhNWhDq6fMVRuXuCcfGy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C5B8BCC-C615-4457-807B-2AD46A3980C0}">
  <a:tblStyle styleId="{FC5B8BCC-C615-4457-807B-2AD46A3980C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2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italic.fntdata"/><Relationship Id="rId20" Type="http://schemas.openxmlformats.org/officeDocument/2006/relationships/slide" Target="slides/slide13.xml"/><Relationship Id="rId42" Type="http://schemas.openxmlformats.org/officeDocument/2006/relationships/font" Target="fonts/LatoLight-regular.fntdata"/><Relationship Id="rId41" Type="http://schemas.openxmlformats.org/officeDocument/2006/relationships/font" Target="fonts/Lato-boldItalic.fntdata"/><Relationship Id="rId22" Type="http://schemas.openxmlformats.org/officeDocument/2006/relationships/slide" Target="slides/slide15.xml"/><Relationship Id="rId44" Type="http://schemas.openxmlformats.org/officeDocument/2006/relationships/font" Target="fonts/LatoLight-italic.fntdata"/><Relationship Id="rId21" Type="http://schemas.openxmlformats.org/officeDocument/2006/relationships/slide" Target="slides/slide14.xml"/><Relationship Id="rId43" Type="http://schemas.openxmlformats.org/officeDocument/2006/relationships/font" Target="fonts/LatoLight-bold.fntdata"/><Relationship Id="rId24" Type="http://schemas.openxmlformats.org/officeDocument/2006/relationships/slide" Target="slides/slide17.xml"/><Relationship Id="rId46" Type="http://schemas.openxmlformats.org/officeDocument/2006/relationships/font" Target="fonts/LatoBlack-bold.fntdata"/><Relationship Id="rId23" Type="http://schemas.openxmlformats.org/officeDocument/2006/relationships/slide" Target="slides/slide16.xml"/><Relationship Id="rId45" Type="http://schemas.openxmlformats.org/officeDocument/2006/relationships/font" Target="fonts/LatoLight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48" Type="http://customschemas.google.com/relationships/presentationmetadata" Target="metadata"/><Relationship Id="rId25" Type="http://schemas.openxmlformats.org/officeDocument/2006/relationships/slide" Target="slides/slide18.xml"/><Relationship Id="rId47" Type="http://schemas.openxmlformats.org/officeDocument/2006/relationships/font" Target="fonts/LatoBlack-boldItalic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font" Target="fonts/Lato-bold.fntdata"/><Relationship Id="rId16" Type="http://schemas.openxmlformats.org/officeDocument/2006/relationships/slide" Target="slides/slide9.xml"/><Relationship Id="rId38" Type="http://schemas.openxmlformats.org/officeDocument/2006/relationships/font" Target="fonts/Lato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8edPzh71RIQ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8edPzh71RIQ" TargetMode="External"/><Relationship Id="rId3" Type="http://schemas.openxmlformats.org/officeDocument/2006/relationships/hyperlink" Target="https://www.youtube.com/watch?v=vIPhIi9KzAQ" TargetMode="External"/><Relationship Id="rId4" Type="http://schemas.openxmlformats.org/officeDocument/2006/relationships/hyperlink" Target="https://www.youtube.com/watch?v=djBJmRH9lDo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4f7d5e8862_0_5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24f7d5e8862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4f7d5e8862_0_6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24f7d5e8862_0_6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Teacher instruction</a:t>
            </a:r>
            <a:r>
              <a:rPr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Possible answers: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Leave something in your online basket as may then be emailed a discount code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Use buy one get one free offers with a friend and halve the price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Buy in bulk when things are on offer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Look to sell clothes/items no longer need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Shop around for best deals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Spend less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Develop discussion on delayed gratification - why might it be useful to wait before making a purchase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4f7d5e8862_0_7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24f7d5e8862_0_7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Teacher instruction 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Possible answers: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•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Set a savings budget and put money aside each week or month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• Put cash into a money box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• Open a savings account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4f7d5e8862_0_7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g24f7d5e8862_0_7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Teacher explanation 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Banks accept money (deposits) from customers and they also make loans (lend money) to customers.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They pay interest on deposits and charge interest loans. That helps them make a profit.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4f7d5e8862_0_7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g24f7d5e8862_0_7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4f7d5e8862_0_7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g24f7d5e8862_0_7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Teacher explanation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Adaptive teaching: This example uses simple interest for calculations. For HAPs, compound interest can be introduced.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Compound interest: Instead of finding 2% on the deposit (amount paid in) of £100 each month, we can find 2% on the amount paid in PLUS the extra interest made on the Year before. E.g. in the SECOND YEAR. we find 2% on the amount earned in the FIRST YEAR which is £102. We do 2% on £102 (instead of 2% on £100). 2% on £102 is £102 x 0.02 = £2.04 (bigger than £2). So at the end of Year 2 there will be £102 + £2.04 = £104.04, instead of £104.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Example 2: Instead of finding 5% on the deposit (amount paid in) of £100 each month, we can find 5% on the amount paid in PLUS the extra interest made on the Year before. E.g. in the SECOND YEAR. we find 5% on the amount earned in the FIRST YEAR which is £105. We do 5% on £105 (instead of 5% on £100). 5% on £105 is £105 x 0.05 = £5.25 (bigger than £5). So at the end of Year 2 there will be £105 + £5.25 = £110.25, instead of £110.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Over time compound interest means money in the bank will grow faster than simple interest: watch the video to learn more: </a:t>
            </a: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2"/>
              </a:rPr>
              <a:t>https://www.youtube.com/watch?v=8edPzh71RIQ</a:t>
            </a:r>
            <a:r>
              <a:rPr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(please note the video has an American context and FLIC will be making a video for the UK context)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4f7d5e8862_0_7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4f7d5e8862_0_7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4f7d5e8862_0_7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g24f7d5e8862_0_7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Teacher explanation  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Adaptive teaching: This example uses simple interest for calculations. For HAPs, compound interest can be introduced.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Compound interest: Instead of finding 2% on the deposit (amount paid in) of £100 each month, we can find 2% on the amount paid in PLUS the extra interest made on the Year before. E.g. in the SECOND YEAR. we find 2% on the amount earned in the FIRST YEAR which is £102. We do 2% on £102 (instead of 2% on £100). 2% on £102 is £102 x 0.02 = £2.04 (bigger than £2). So at the end of Year 2 there will be £102 + £2.04 = £104.04, instead of £104.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Example 2: Instead of finding 5% on the deposit (amount paid in) of £100 each month, we can find 5% on the amount paid in PLUS the extra interest made on the Year before. E.g. in the SECOND YEAR. we find 5% on the amount earned in the FIRST YEAR which is £105. We do 5% on £105 (instead of 5% on £100). 5% on £105 is £105 x 0.05 = £5.25 (bigger than £5). So at the end of Year 2 there will be £105 + £5.25 = £110.25, instead of £110.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Over time compound interest means money in the bank will grow faster than simple interest: watch the video to learn more: </a:t>
            </a: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2"/>
              </a:rPr>
              <a:t>https://www.youtube.com/watch?v=8edPzh71RIQ</a:t>
            </a:r>
            <a:r>
              <a:rPr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(please note the video has an American context and FLIC will be making a video for the UK context)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https://www.youtube.com/watch?v=vIPhIi9KzAQ</a:t>
            </a:r>
            <a:r>
              <a:rPr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https://www.youtube.com/watch?v=djBJmRH9lDo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4f7d5e8862_0_7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g24f7d5e8862_0_7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75d22905f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75d22905f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75d22905f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75d22905f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575e96a1fb_0_2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1575e96a1fb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4f7d5e8862_0_7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g24f7d5e8862_0_7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4f7d5e8862_0_7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g24f7d5e8862_0_7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4f7d5e8862_0_7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g24f7d5e8862_0_7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4f7d5e8862_0_8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" name="Google Shape;410;g24f7d5e8862_0_8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4f7d5e8862_0_8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g24f7d5e8862_0_8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4f7d5e8862_0_8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g24f7d5e8862_0_8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4f7d5e8862_0_8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g24f7d5e8862_0_8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60d7af201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5" name="Google Shape;465;g260d7af201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4f7d5e8862_0_8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2" name="Google Shape;472;g24f7d5e8862_0_8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4f7d5e886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9" name="Google Shape;479;g24f7d5e88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4f7d5e8862_0_5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24f7d5e8862_0_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575e96a1fb_0_3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g1575e96a1fb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4f7d5e8862_0_5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24f7d5e8862_0_5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4f7d5e8862_0_6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24f7d5e8862_0_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4f7d5e8862_0_6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24f7d5e8862_0_6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4f7d5e8862_0_6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24f7d5e8862_0_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Teacher instruction 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Possible answers and reasons: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•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Paying unexpected bills or for emergencies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• Planning special events (e.g. a wedding)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• Planning to purchase big items (e.g. car, house, holiday, etc.)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• Reducing the need to borrow money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• Saving up for retirement when you’re not working anymore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• It feels good to save, and can reduce stress and anxiety around money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Extended questioning: consider a range of perspectives i.e. differences depending on age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• Which items are more important?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• Which items need a short term savings plan or a longer term saving plan?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• Which items could you delay buying for a while? Are there any benefits of delaying buying these items?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Challenge question: what is the difference between having a budget and saving?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4f7d5e8862_0_1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24f7d5e8862_0_1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4f7d5e8862_0_6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24f7d5e8862_0_6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title">
  <p:cSld name="TITLE">
    <p:bg>
      <p:bgPr>
        <a:solidFill>
          <a:srgbClr val="262A33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6"/>
          <p:cNvPicPr preferRelativeResize="0"/>
          <p:nvPr/>
        </p:nvPicPr>
        <p:blipFill rotWithShape="1">
          <a:blip r:embed="rId2">
            <a:alphaModFix/>
          </a:blip>
          <a:srcRect b="-5224" l="-1905" r="-1091" t="-5235"/>
          <a:stretch/>
        </p:blipFill>
        <p:spPr>
          <a:xfrm>
            <a:off x="426625" y="222564"/>
            <a:ext cx="2516427" cy="69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6"/>
          <p:cNvPicPr preferRelativeResize="0"/>
          <p:nvPr/>
        </p:nvPicPr>
        <p:blipFill rotWithShape="1">
          <a:blip r:embed="rId3">
            <a:alphaModFix/>
          </a:blip>
          <a:srcRect b="-2277" l="-4222" r="-3757" t="-2440"/>
          <a:stretch/>
        </p:blipFill>
        <p:spPr>
          <a:xfrm rot="-5400000">
            <a:off x="7181808" y="3222276"/>
            <a:ext cx="2039601" cy="197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02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 1 1">
  <p:cSld name="TITLE_AND_TWO_COLUMNS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4f7d5e8862_0_1101"/>
          <p:cNvSpPr/>
          <p:nvPr/>
        </p:nvSpPr>
        <p:spPr>
          <a:xfrm>
            <a:off x="0" y="0"/>
            <a:ext cx="9144000" cy="101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g24f7d5e8862_0_1101"/>
          <p:cNvPicPr preferRelativeResize="0"/>
          <p:nvPr/>
        </p:nvPicPr>
        <p:blipFill rotWithShape="1">
          <a:blip r:embed="rId2">
            <a:alphaModFix/>
          </a:blip>
          <a:srcRect b="-9684" l="-7535" r="-5779" t="-8129"/>
          <a:stretch/>
        </p:blipFill>
        <p:spPr>
          <a:xfrm>
            <a:off x="8055750" y="4325600"/>
            <a:ext cx="835000" cy="6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24f7d5e8862_0_1101"/>
          <p:cNvSpPr/>
          <p:nvPr/>
        </p:nvSpPr>
        <p:spPr>
          <a:xfrm>
            <a:off x="8371895" y="380155"/>
            <a:ext cx="772200" cy="271200"/>
          </a:xfrm>
          <a:prstGeom prst="rect">
            <a:avLst/>
          </a:prstGeom>
          <a:solidFill>
            <a:srgbClr val="FF80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80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g24f7d5e8862_0_1101"/>
          <p:cNvSpPr txBox="1"/>
          <p:nvPr>
            <p:ph idx="1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/pullout 1 1">
  <p:cSld name="Divider/pullout 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g24f7d5e8862_0_1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52064" y="4271278"/>
            <a:ext cx="793551" cy="58540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g24f7d5e8862_0_1106"/>
          <p:cNvSpPr/>
          <p:nvPr/>
        </p:nvSpPr>
        <p:spPr>
          <a:xfrm>
            <a:off x="8371895" y="380155"/>
            <a:ext cx="772200" cy="27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80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24f7d5e8862_0_1106"/>
          <p:cNvSpPr txBox="1"/>
          <p:nvPr>
            <p:ph idx="12" type="sldNum"/>
          </p:nvPr>
        </p:nvSpPr>
        <p:spPr>
          <a:xfrm>
            <a:off x="8371895" y="403106"/>
            <a:ext cx="473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25000" lnSpcReduction="10000"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1" i="0" sz="1200" u="none" cap="none" strike="noStrike">
                <a:solidFill>
                  <a:srgbClr val="262A33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1" i="0" sz="1200" u="none" cap="none" strike="noStrike">
                <a:solidFill>
                  <a:srgbClr val="262A33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1" i="0" sz="1200" u="none" cap="none" strike="noStrike">
                <a:solidFill>
                  <a:srgbClr val="262A33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1" i="0" sz="1200" u="none" cap="none" strike="noStrike">
                <a:solidFill>
                  <a:srgbClr val="262A33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1" i="0" sz="1200" u="none" cap="none" strike="noStrike">
                <a:solidFill>
                  <a:srgbClr val="262A33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1" i="0" sz="1200" u="none" cap="none" strike="noStrike">
                <a:solidFill>
                  <a:srgbClr val="262A33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1" i="0" sz="1200" u="none" cap="none" strike="noStrike">
                <a:solidFill>
                  <a:srgbClr val="262A33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1" i="0" sz="1200" u="none" cap="none" strike="noStrike">
                <a:solidFill>
                  <a:srgbClr val="262A33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1" i="0" sz="1200" u="none" cap="none" strike="noStrike">
                <a:solidFill>
                  <a:srgbClr val="262A3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 1">
  <p:cSld name="TITLE_AND_TWO_COLUMNS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9b5aa61ea_0_92"/>
          <p:cNvSpPr/>
          <p:nvPr/>
        </p:nvSpPr>
        <p:spPr>
          <a:xfrm>
            <a:off x="0" y="0"/>
            <a:ext cx="9144000" cy="101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g139b5aa61ea_0_92"/>
          <p:cNvPicPr preferRelativeResize="0"/>
          <p:nvPr/>
        </p:nvPicPr>
        <p:blipFill rotWithShape="1">
          <a:blip r:embed="rId2">
            <a:alphaModFix/>
          </a:blip>
          <a:srcRect b="-9683" l="-7535" r="-5779" t="-8128"/>
          <a:stretch/>
        </p:blipFill>
        <p:spPr>
          <a:xfrm>
            <a:off x="8055750" y="4325600"/>
            <a:ext cx="835000" cy="6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139b5aa61ea_0_92"/>
          <p:cNvSpPr/>
          <p:nvPr/>
        </p:nvSpPr>
        <p:spPr>
          <a:xfrm>
            <a:off x="8371895" y="380155"/>
            <a:ext cx="772200" cy="271200"/>
          </a:xfrm>
          <a:prstGeom prst="rect">
            <a:avLst/>
          </a:prstGeom>
          <a:solidFill>
            <a:srgbClr val="FF80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80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139b5aa61ea_0_92"/>
          <p:cNvSpPr txBox="1"/>
          <p:nvPr>
            <p:ph idx="1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title">
  <p:cSld name="TITLE">
    <p:bg>
      <p:bgPr>
        <a:solidFill>
          <a:srgbClr val="262A33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39b5aa61ea_0_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2" name="Google Shape;62;g139b5aa61ea_0_65"/>
          <p:cNvPicPr preferRelativeResize="0"/>
          <p:nvPr/>
        </p:nvPicPr>
        <p:blipFill rotWithShape="1">
          <a:blip r:embed="rId2">
            <a:alphaModFix/>
          </a:blip>
          <a:srcRect b="-5224" l="-1905" r="-1091" t="-5235"/>
          <a:stretch/>
        </p:blipFill>
        <p:spPr>
          <a:xfrm>
            <a:off x="426625" y="302950"/>
            <a:ext cx="2516427" cy="69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139b5aa61ea_0_65"/>
          <p:cNvPicPr preferRelativeResize="0"/>
          <p:nvPr/>
        </p:nvPicPr>
        <p:blipFill rotWithShape="1">
          <a:blip r:embed="rId3">
            <a:alphaModFix/>
          </a:blip>
          <a:srcRect b="-2277" l="-4222" r="-3757" t="-2440"/>
          <a:stretch/>
        </p:blipFill>
        <p:spPr>
          <a:xfrm rot="-5400000">
            <a:off x="7182681" y="3219806"/>
            <a:ext cx="2039601" cy="197802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139b5aa61ea_0_65"/>
          <p:cNvSpPr/>
          <p:nvPr/>
        </p:nvSpPr>
        <p:spPr>
          <a:xfrm>
            <a:off x="8371895" y="380155"/>
            <a:ext cx="772200" cy="271200"/>
          </a:xfrm>
          <a:prstGeom prst="rect">
            <a:avLst/>
          </a:prstGeom>
          <a:solidFill>
            <a:srgbClr val="FF80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80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139b5aa61ea_0_65"/>
          <p:cNvSpPr txBox="1"/>
          <p:nvPr>
            <p:ph idx="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02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" type="tx">
  <p:cSld name="TITLE_AND_BODY">
    <p:bg>
      <p:bgPr>
        <a:solidFill>
          <a:srgbClr val="262A33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g139b5aa61ea_0_71"/>
          <p:cNvPicPr preferRelativeResize="0"/>
          <p:nvPr/>
        </p:nvPicPr>
        <p:blipFill rotWithShape="1">
          <a:blip r:embed="rId2">
            <a:alphaModFix/>
          </a:blip>
          <a:srcRect b="-8413" l="-5675" r="-7635" t="-10644"/>
          <a:stretch/>
        </p:blipFill>
        <p:spPr>
          <a:xfrm>
            <a:off x="8069450" y="4311925"/>
            <a:ext cx="835000" cy="65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139b5aa61ea_0_71"/>
          <p:cNvSpPr/>
          <p:nvPr/>
        </p:nvSpPr>
        <p:spPr>
          <a:xfrm>
            <a:off x="8371895" y="380155"/>
            <a:ext cx="772200" cy="271200"/>
          </a:xfrm>
          <a:prstGeom prst="rect">
            <a:avLst/>
          </a:prstGeom>
          <a:solidFill>
            <a:srgbClr val="FF80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80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g139b5aa61ea_0_7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" name="Google Shape;70;g139b5aa61ea_0_71"/>
          <p:cNvSpPr txBox="1"/>
          <p:nvPr>
            <p:ph idx="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/pullout" type="titleOnly">
  <p:cSld name="TITLE_ONLY">
    <p:bg>
      <p:bgPr>
        <a:solidFill>
          <a:srgbClr val="262A33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g139b5aa61ea_0_76"/>
          <p:cNvPicPr preferRelativeResize="0"/>
          <p:nvPr/>
        </p:nvPicPr>
        <p:blipFill rotWithShape="1">
          <a:blip r:embed="rId2">
            <a:alphaModFix/>
          </a:blip>
          <a:srcRect b="-8413" l="-5675" r="-7635" t="-10644"/>
          <a:stretch/>
        </p:blipFill>
        <p:spPr>
          <a:xfrm>
            <a:off x="8069450" y="4311925"/>
            <a:ext cx="835000" cy="65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g139b5aa61ea_0_76"/>
          <p:cNvSpPr/>
          <p:nvPr/>
        </p:nvSpPr>
        <p:spPr>
          <a:xfrm>
            <a:off x="8371895" y="380155"/>
            <a:ext cx="772200" cy="271200"/>
          </a:xfrm>
          <a:prstGeom prst="rect">
            <a:avLst/>
          </a:prstGeom>
          <a:solidFill>
            <a:srgbClr val="FF80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80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139b5aa61ea_0_7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g139b5aa61ea_0_76"/>
          <p:cNvSpPr txBox="1"/>
          <p:nvPr>
            <p:ph idx="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" type="secHead">
  <p:cSld name="SECTION_HEADER">
    <p:bg>
      <p:bgPr>
        <a:solidFill>
          <a:srgbClr val="262A33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39b5aa61ea_0_81"/>
          <p:cNvSpPr txBox="1"/>
          <p:nvPr/>
        </p:nvSpPr>
        <p:spPr>
          <a:xfrm>
            <a:off x="388800" y="298800"/>
            <a:ext cx="6785400" cy="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FF8022"/>
                </a:solidFill>
                <a:latin typeface="Lato"/>
                <a:ea typeface="Lato"/>
                <a:cs typeface="Lato"/>
                <a:sym typeface="Lato"/>
              </a:rPr>
              <a:t>Contents</a:t>
            </a:r>
            <a:endParaRPr b="1" i="0" sz="2400" u="none" cap="none" strike="noStrike">
              <a:solidFill>
                <a:srgbClr val="FF802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8" name="Google Shape;78;g139b5aa61ea_0_81"/>
          <p:cNvPicPr preferRelativeResize="0"/>
          <p:nvPr/>
        </p:nvPicPr>
        <p:blipFill rotWithShape="1">
          <a:blip r:embed="rId2">
            <a:alphaModFix/>
          </a:blip>
          <a:srcRect b="-8413" l="-5675" r="-7635" t="-10644"/>
          <a:stretch/>
        </p:blipFill>
        <p:spPr>
          <a:xfrm>
            <a:off x="8069450" y="4311925"/>
            <a:ext cx="835000" cy="65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139b5aa61ea_0_81"/>
          <p:cNvSpPr/>
          <p:nvPr/>
        </p:nvSpPr>
        <p:spPr>
          <a:xfrm>
            <a:off x="8371895" y="380155"/>
            <a:ext cx="772200" cy="271200"/>
          </a:xfrm>
          <a:prstGeom prst="rect">
            <a:avLst/>
          </a:prstGeom>
          <a:solidFill>
            <a:srgbClr val="FF80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80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139b5aa61ea_0_8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g139b5aa61ea_0_81"/>
          <p:cNvSpPr txBox="1"/>
          <p:nvPr>
            <p:ph idx="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TITLE_AND_BODY_1">
    <p:bg>
      <p:bgPr>
        <a:solidFill>
          <a:srgbClr val="0543B3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g139b5aa61ea_0_87"/>
          <p:cNvPicPr preferRelativeResize="0"/>
          <p:nvPr/>
        </p:nvPicPr>
        <p:blipFill rotWithShape="1">
          <a:blip r:embed="rId2">
            <a:alphaModFix/>
          </a:blip>
          <a:srcRect b="-8413" l="-5675" r="-7635" t="-10644"/>
          <a:stretch/>
        </p:blipFill>
        <p:spPr>
          <a:xfrm>
            <a:off x="8069450" y="4311925"/>
            <a:ext cx="835000" cy="6502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139b5aa61ea_0_87"/>
          <p:cNvSpPr/>
          <p:nvPr/>
        </p:nvSpPr>
        <p:spPr>
          <a:xfrm>
            <a:off x="8371895" y="380155"/>
            <a:ext cx="772200" cy="271200"/>
          </a:xfrm>
          <a:prstGeom prst="rect">
            <a:avLst/>
          </a:prstGeom>
          <a:solidFill>
            <a:srgbClr val="FF80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80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139b5aa61ea_0_8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" name="Google Shape;86;g139b5aa61ea_0_87"/>
          <p:cNvSpPr txBox="1"/>
          <p:nvPr>
            <p:ph idx="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/pullout 1">
  <p:cSld name="TITLE_ONLY_1">
    <p:bg>
      <p:bgPr>
        <a:solidFill>
          <a:srgbClr val="0543B3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g139b5aa61ea_0_97"/>
          <p:cNvPicPr preferRelativeResize="0"/>
          <p:nvPr/>
        </p:nvPicPr>
        <p:blipFill rotWithShape="1">
          <a:blip r:embed="rId2">
            <a:alphaModFix/>
          </a:blip>
          <a:srcRect b="-8413" l="-5675" r="-7635" t="-10644"/>
          <a:stretch/>
        </p:blipFill>
        <p:spPr>
          <a:xfrm>
            <a:off x="8069450" y="4311925"/>
            <a:ext cx="835000" cy="6502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139b5aa61ea_0_97"/>
          <p:cNvSpPr/>
          <p:nvPr/>
        </p:nvSpPr>
        <p:spPr>
          <a:xfrm>
            <a:off x="8371895" y="380155"/>
            <a:ext cx="772200" cy="271200"/>
          </a:xfrm>
          <a:prstGeom prst="rect">
            <a:avLst/>
          </a:prstGeom>
          <a:solidFill>
            <a:srgbClr val="FF80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80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139b5aa61ea_0_9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39b5aa61ea_0_101"/>
          <p:cNvSpPr/>
          <p:nvPr/>
        </p:nvSpPr>
        <p:spPr>
          <a:xfrm>
            <a:off x="0" y="0"/>
            <a:ext cx="9144000" cy="1015500"/>
          </a:xfrm>
          <a:prstGeom prst="rect">
            <a:avLst/>
          </a:prstGeom>
          <a:solidFill>
            <a:srgbClr val="262A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g139b5aa61ea_0_101"/>
          <p:cNvPicPr preferRelativeResize="0"/>
          <p:nvPr/>
        </p:nvPicPr>
        <p:blipFill rotWithShape="1">
          <a:blip r:embed="rId2">
            <a:alphaModFix/>
          </a:blip>
          <a:srcRect b="-9683" l="-7535" r="-5779" t="-8128"/>
          <a:stretch/>
        </p:blipFill>
        <p:spPr>
          <a:xfrm>
            <a:off x="8055750" y="4325600"/>
            <a:ext cx="835000" cy="6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139b5aa61ea_0_101"/>
          <p:cNvSpPr/>
          <p:nvPr/>
        </p:nvSpPr>
        <p:spPr>
          <a:xfrm>
            <a:off x="8371895" y="380155"/>
            <a:ext cx="772200" cy="271200"/>
          </a:xfrm>
          <a:prstGeom prst="rect">
            <a:avLst/>
          </a:prstGeom>
          <a:solidFill>
            <a:srgbClr val="FF80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80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139b5aa61ea_0_10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/pullout" type="titleOnly">
  <p:cSld name="TITLE_ONLY">
    <p:bg>
      <p:bgPr>
        <a:solidFill>
          <a:srgbClr val="262A33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52064" y="4271278"/>
            <a:ext cx="793551" cy="58540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9"/>
          <p:cNvSpPr/>
          <p:nvPr/>
        </p:nvSpPr>
        <p:spPr>
          <a:xfrm>
            <a:off x="8371895" y="380155"/>
            <a:ext cx="772105" cy="271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9"/>
          <p:cNvSpPr txBox="1"/>
          <p:nvPr>
            <p:ph idx="12" type="sldNum"/>
          </p:nvPr>
        </p:nvSpPr>
        <p:spPr>
          <a:xfrm>
            <a:off x="8676695" y="403106"/>
            <a:ext cx="473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 1">
  <p:cSld name="Divider slide 2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9b5aa61ea_0_106"/>
          <p:cNvSpPr txBox="1"/>
          <p:nvPr>
            <p:ph idx="12" type="sldNum"/>
          </p:nvPr>
        </p:nvSpPr>
        <p:spPr>
          <a:xfrm>
            <a:off x="8372475" y="403225"/>
            <a:ext cx="4731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A33"/>
              </a:buClr>
              <a:buSzPts val="1200"/>
              <a:buFont typeface="Lato"/>
              <a:buNone/>
              <a:defRPr b="1" i="0" sz="1200" u="none" cap="none" strike="noStrike">
                <a:solidFill>
                  <a:srgbClr val="262A33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A33"/>
              </a:buClr>
              <a:buSzPts val="1200"/>
              <a:buFont typeface="Lato"/>
              <a:buNone/>
              <a:defRPr b="1" i="0" sz="1200" u="none" cap="none" strike="noStrike">
                <a:solidFill>
                  <a:srgbClr val="262A33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A33"/>
              </a:buClr>
              <a:buSzPts val="1200"/>
              <a:buFont typeface="Lato"/>
              <a:buNone/>
              <a:defRPr b="1" i="0" sz="1200" u="none" cap="none" strike="noStrike">
                <a:solidFill>
                  <a:srgbClr val="262A33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A33"/>
              </a:buClr>
              <a:buSzPts val="1200"/>
              <a:buFont typeface="Lato"/>
              <a:buNone/>
              <a:defRPr b="1" i="0" sz="1200" u="none" cap="none" strike="noStrike">
                <a:solidFill>
                  <a:srgbClr val="262A33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A33"/>
              </a:buClr>
              <a:buSzPts val="1200"/>
              <a:buFont typeface="Lato"/>
              <a:buNone/>
              <a:defRPr b="1" i="0" sz="1200" u="none" cap="none" strike="noStrike">
                <a:solidFill>
                  <a:srgbClr val="262A33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A33"/>
              </a:buClr>
              <a:buSzPts val="1200"/>
              <a:buFont typeface="Lato"/>
              <a:buNone/>
              <a:defRPr b="1" i="0" sz="1200" u="none" cap="none" strike="noStrike">
                <a:solidFill>
                  <a:srgbClr val="262A33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A33"/>
              </a:buClr>
              <a:buSzPts val="1200"/>
              <a:buFont typeface="Lato"/>
              <a:buNone/>
              <a:defRPr b="1" i="0" sz="1200" u="none" cap="none" strike="noStrike">
                <a:solidFill>
                  <a:srgbClr val="262A33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A33"/>
              </a:buClr>
              <a:buSzPts val="1200"/>
              <a:buFont typeface="Lato"/>
              <a:buNone/>
              <a:defRPr b="1" i="0" sz="1200" u="none" cap="none" strike="noStrike">
                <a:solidFill>
                  <a:srgbClr val="262A33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A33"/>
              </a:buClr>
              <a:buSzPts val="1200"/>
              <a:buFont typeface="Lato"/>
              <a:buNone/>
              <a:defRPr b="1" i="0" sz="1200" u="none" cap="none" strike="noStrike">
                <a:solidFill>
                  <a:srgbClr val="262A3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b="0"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139b5aa61ea_0_106"/>
          <p:cNvSpPr/>
          <p:nvPr/>
        </p:nvSpPr>
        <p:spPr>
          <a:xfrm>
            <a:off x="8371895" y="380155"/>
            <a:ext cx="772200" cy="271200"/>
          </a:xfrm>
          <a:prstGeom prst="rect">
            <a:avLst/>
          </a:prstGeom>
          <a:solidFill>
            <a:srgbClr val="FF80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802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 1">
  <p:cSld name="Section slide 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3"/>
          <p:cNvSpPr/>
          <p:nvPr/>
        </p:nvSpPr>
        <p:spPr>
          <a:xfrm>
            <a:off x="0" y="0"/>
            <a:ext cx="9144000" cy="101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3"/>
          <p:cNvPicPr preferRelativeResize="0"/>
          <p:nvPr/>
        </p:nvPicPr>
        <p:blipFill rotWithShape="1">
          <a:blip r:embed="rId2">
            <a:alphaModFix/>
          </a:blip>
          <a:srcRect b="-9683" l="-7535" r="-5779" t="-8128"/>
          <a:stretch/>
        </p:blipFill>
        <p:spPr>
          <a:xfrm>
            <a:off x="8055750" y="4325600"/>
            <a:ext cx="835000" cy="6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3"/>
          <p:cNvSpPr/>
          <p:nvPr/>
        </p:nvSpPr>
        <p:spPr>
          <a:xfrm>
            <a:off x="8371895" y="380155"/>
            <a:ext cx="772200" cy="271200"/>
          </a:xfrm>
          <a:prstGeom prst="rect">
            <a:avLst/>
          </a:prstGeom>
          <a:solidFill>
            <a:srgbClr val="FF80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80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3"/>
          <p:cNvSpPr txBox="1"/>
          <p:nvPr>
            <p:ph idx="1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rgbClr val="262A3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rgbClr val="262A3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rgbClr val="262A3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rgbClr val="262A3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rgbClr val="262A3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rgbClr val="262A3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rgbClr val="262A3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rgbClr val="262A3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rgbClr val="262A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" type="tx">
  <p:cSld name="TITLE_AND_BODY">
    <p:bg>
      <p:bgPr>
        <a:solidFill>
          <a:srgbClr val="262A33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52064" y="4271278"/>
            <a:ext cx="793551" cy="58540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8"/>
          <p:cNvSpPr/>
          <p:nvPr/>
        </p:nvSpPr>
        <p:spPr>
          <a:xfrm>
            <a:off x="8371895" y="380155"/>
            <a:ext cx="772105" cy="271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8"/>
          <p:cNvSpPr txBox="1"/>
          <p:nvPr>
            <p:ph idx="12" type="sldNum"/>
          </p:nvPr>
        </p:nvSpPr>
        <p:spPr>
          <a:xfrm>
            <a:off x="8676695" y="403106"/>
            <a:ext cx="473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TITLE_AND_BODY_1">
    <p:bg>
      <p:bgPr>
        <a:solidFill>
          <a:srgbClr val="0543B3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52064" y="4271278"/>
            <a:ext cx="793551" cy="58540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2"/>
          <p:cNvSpPr/>
          <p:nvPr/>
        </p:nvSpPr>
        <p:spPr>
          <a:xfrm>
            <a:off x="8371895" y="380155"/>
            <a:ext cx="772200" cy="27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2"/>
          <p:cNvSpPr txBox="1"/>
          <p:nvPr>
            <p:ph idx="12" type="sldNum"/>
          </p:nvPr>
        </p:nvSpPr>
        <p:spPr>
          <a:xfrm>
            <a:off x="8676695" y="403106"/>
            <a:ext cx="473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/>
          <p:nvPr/>
        </p:nvSpPr>
        <p:spPr>
          <a:xfrm>
            <a:off x="0" y="0"/>
            <a:ext cx="9144000" cy="1015500"/>
          </a:xfrm>
          <a:prstGeom prst="rect">
            <a:avLst/>
          </a:prstGeom>
          <a:solidFill>
            <a:srgbClr val="262A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50064" y="4271275"/>
            <a:ext cx="792833" cy="58540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1"/>
          <p:cNvSpPr/>
          <p:nvPr/>
        </p:nvSpPr>
        <p:spPr>
          <a:xfrm>
            <a:off x="8371895" y="380155"/>
            <a:ext cx="772105" cy="271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1"/>
          <p:cNvSpPr txBox="1"/>
          <p:nvPr>
            <p:ph idx="12" type="sldNum"/>
          </p:nvPr>
        </p:nvSpPr>
        <p:spPr>
          <a:xfrm>
            <a:off x="8676695" y="403106"/>
            <a:ext cx="473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/pullout 1">
  <p:cSld name="TITLE_ONLY_1">
    <p:bg>
      <p:bgPr>
        <a:solidFill>
          <a:srgbClr val="0543B3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52064" y="4271278"/>
            <a:ext cx="793551" cy="58540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0"/>
          <p:cNvSpPr/>
          <p:nvPr/>
        </p:nvSpPr>
        <p:spPr>
          <a:xfrm>
            <a:off x="8371895" y="380155"/>
            <a:ext cx="772105" cy="271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0"/>
          <p:cNvSpPr txBox="1"/>
          <p:nvPr>
            <p:ph idx="12" type="sldNum"/>
          </p:nvPr>
        </p:nvSpPr>
        <p:spPr>
          <a:xfrm>
            <a:off x="8676695" y="403106"/>
            <a:ext cx="473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">
  <p:cSld name="1_Divider slide">
    <p:bg>
      <p:bgPr>
        <a:solidFill>
          <a:srgbClr val="262A33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52064" y="4271278"/>
            <a:ext cx="793551" cy="58540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 5">
  <p:cSld name="TITLE_AND_TWO_COLUMNS_6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4b5d431ea2_0_117"/>
          <p:cNvSpPr/>
          <p:nvPr/>
        </p:nvSpPr>
        <p:spPr>
          <a:xfrm>
            <a:off x="0" y="0"/>
            <a:ext cx="9144000" cy="1015500"/>
          </a:xfrm>
          <a:prstGeom prst="rect">
            <a:avLst/>
          </a:prstGeom>
          <a:solidFill>
            <a:srgbClr val="262A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g14b5d431ea2_0_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50064" y="4271275"/>
            <a:ext cx="792833" cy="58540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g14b5d431ea2_0_117"/>
          <p:cNvSpPr/>
          <p:nvPr/>
        </p:nvSpPr>
        <p:spPr>
          <a:xfrm>
            <a:off x="8371895" y="380155"/>
            <a:ext cx="772200" cy="27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14b5d431ea2_0_117"/>
          <p:cNvSpPr txBox="1"/>
          <p:nvPr>
            <p:ph idx="12" type="sldNum"/>
          </p:nvPr>
        </p:nvSpPr>
        <p:spPr>
          <a:xfrm>
            <a:off x="8676695" y="403106"/>
            <a:ext cx="473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39b5aa61ea_0_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46.png"/><Relationship Id="rId5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6.png"/><Relationship Id="rId4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hyperlink" Target="https://youtu.be/DyXUCEm7VeY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4.png"/><Relationship Id="rId6" Type="http://schemas.openxmlformats.org/officeDocument/2006/relationships/image" Target="../media/image4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Relationship Id="rId4" Type="http://schemas.openxmlformats.org/officeDocument/2006/relationships/image" Target="../media/image4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png"/><Relationship Id="rId4" Type="http://schemas.openxmlformats.org/officeDocument/2006/relationships/image" Target="../media/image5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9.png"/><Relationship Id="rId4" Type="http://schemas.openxmlformats.org/officeDocument/2006/relationships/image" Target="../media/image32.png"/><Relationship Id="rId5" Type="http://schemas.openxmlformats.org/officeDocument/2006/relationships/hyperlink" Target="https://www.moneyhelper.org.uk/en/savings/types-of-savings/how-to-set-a-savings-goal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citizensadvice.org.uk/debt-and-money/" TargetMode="External"/><Relationship Id="rId4" Type="http://schemas.openxmlformats.org/officeDocument/2006/relationships/image" Target="../media/image47.png"/><Relationship Id="rId9" Type="http://schemas.openxmlformats.org/officeDocument/2006/relationships/image" Target="../media/image48.png"/><Relationship Id="rId5" Type="http://schemas.openxmlformats.org/officeDocument/2006/relationships/image" Target="../media/image52.png"/><Relationship Id="rId6" Type="http://schemas.openxmlformats.org/officeDocument/2006/relationships/hyperlink" Target="https://www.nationaldebtline.org/" TargetMode="External"/><Relationship Id="rId7" Type="http://schemas.openxmlformats.org/officeDocument/2006/relationships/hyperlink" Target="https://www.nationaldebtline.org/" TargetMode="External"/><Relationship Id="rId8" Type="http://schemas.openxmlformats.org/officeDocument/2006/relationships/hyperlink" Target="http://www.moneyadvicetrust.org/Pages/default.aspx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ftflic.com/learning-hub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10" Type="http://schemas.openxmlformats.org/officeDocument/2006/relationships/image" Target="../media/image17.png"/><Relationship Id="rId9" Type="http://schemas.openxmlformats.org/officeDocument/2006/relationships/image" Target="../media/image19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13.png"/><Relationship Id="rId8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10" Type="http://schemas.openxmlformats.org/officeDocument/2006/relationships/image" Target="../media/image17.png"/><Relationship Id="rId9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13.png"/><Relationship Id="rId8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2A33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4f7d5e8862_0_581"/>
          <p:cNvSpPr txBox="1"/>
          <p:nvPr>
            <p:ph type="ctrTitle"/>
          </p:nvPr>
        </p:nvSpPr>
        <p:spPr>
          <a:xfrm>
            <a:off x="360375" y="1253100"/>
            <a:ext cx="6681300" cy="18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48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How to make in</a:t>
            </a:r>
            <a:r>
              <a:rPr b="1" i="0" lang="en-GB" sz="48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formed financial decisions</a:t>
            </a:r>
            <a:endParaRPr b="1" i="0" sz="48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4" name="Google Shape;104;g24f7d5e8862_0_581"/>
          <p:cNvSpPr txBox="1"/>
          <p:nvPr/>
        </p:nvSpPr>
        <p:spPr>
          <a:xfrm>
            <a:off x="360375" y="4529800"/>
            <a:ext cx="6681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This session is aimed at key stage three (recommended for Year 7 or 8)</a:t>
            </a:r>
            <a:endParaRPr b="1" i="0" sz="10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4f7d5e8862_0_659"/>
          <p:cNvSpPr txBox="1"/>
          <p:nvPr>
            <p:ph idx="12" type="sldNum"/>
          </p:nvPr>
        </p:nvSpPr>
        <p:spPr>
          <a:xfrm>
            <a:off x="8676695" y="403106"/>
            <a:ext cx="473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 sz="1400">
                <a:solidFill>
                  <a:schemeClr val="lt2"/>
                </a:solidFill>
              </a:rPr>
              <a:t>‹#›</a:t>
            </a:fld>
            <a:endParaRPr sz="1400">
              <a:solidFill>
                <a:schemeClr val="lt2"/>
              </a:solidFill>
            </a:endParaRPr>
          </a:p>
        </p:txBody>
      </p:sp>
      <p:sp>
        <p:nvSpPr>
          <p:cNvPr id="208" name="Google Shape;208;g24f7d5e8862_0_659"/>
          <p:cNvSpPr/>
          <p:nvPr/>
        </p:nvSpPr>
        <p:spPr>
          <a:xfrm>
            <a:off x="2012073" y="2484136"/>
            <a:ext cx="840900" cy="827700"/>
          </a:xfrm>
          <a:prstGeom prst="ellipse">
            <a:avLst/>
          </a:prstGeom>
          <a:solidFill>
            <a:srgbClr val="0242B3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24f7d5e8862_0_659"/>
          <p:cNvSpPr txBox="1"/>
          <p:nvPr/>
        </p:nvSpPr>
        <p:spPr>
          <a:xfrm>
            <a:off x="2135233" y="2605354"/>
            <a:ext cx="5946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775" lIns="17775" spcFirstLastPara="1" rIns="17775" wrap="square" tIns="17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Saving when buying</a:t>
            </a:r>
            <a:endParaRPr b="1" i="0" sz="14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10" name="Google Shape;210;g24f7d5e8862_0_659"/>
          <p:cNvSpPr/>
          <p:nvPr/>
        </p:nvSpPr>
        <p:spPr>
          <a:xfrm rot="-5400000">
            <a:off x="2246142" y="2005918"/>
            <a:ext cx="372900" cy="273900"/>
          </a:xfrm>
          <a:prstGeom prst="rightArrow">
            <a:avLst>
              <a:gd fmla="val 60000" name="adj1"/>
              <a:gd fmla="val 50000" name="adj2"/>
            </a:avLst>
          </a:prstGeom>
          <a:solidFill>
            <a:srgbClr val="A8AE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24f7d5e8862_0_659"/>
          <p:cNvSpPr txBox="1"/>
          <p:nvPr/>
        </p:nvSpPr>
        <p:spPr>
          <a:xfrm rot="-5400000">
            <a:off x="2286511" y="2101017"/>
            <a:ext cx="2922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12" name="Google Shape;212;g24f7d5e8862_0_659"/>
          <p:cNvSpPr/>
          <p:nvPr/>
        </p:nvSpPr>
        <p:spPr>
          <a:xfrm>
            <a:off x="1911549" y="754809"/>
            <a:ext cx="1041900" cy="1025700"/>
          </a:xfrm>
          <a:prstGeom prst="ellipse">
            <a:avLst/>
          </a:prstGeom>
          <a:solidFill>
            <a:srgbClr val="0242B3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24f7d5e8862_0_659"/>
          <p:cNvSpPr txBox="1"/>
          <p:nvPr/>
        </p:nvSpPr>
        <p:spPr>
          <a:xfrm>
            <a:off x="1924551" y="929813"/>
            <a:ext cx="10161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75" lIns="8875" spcFirstLastPara="1" rIns="8875" wrap="square" tIns="8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Use price comparison sites</a:t>
            </a:r>
            <a:endParaRPr b="0" i="0" sz="14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14" name="Google Shape;214;g24f7d5e8862_0_659"/>
          <p:cNvSpPr/>
          <p:nvPr/>
        </p:nvSpPr>
        <p:spPr>
          <a:xfrm rot="-2672840">
            <a:off x="2787077" y="2228192"/>
            <a:ext cx="375910" cy="271537"/>
          </a:xfrm>
          <a:prstGeom prst="rightArrow">
            <a:avLst>
              <a:gd fmla="val 60000" name="adj1"/>
              <a:gd fmla="val 50000" name="adj2"/>
            </a:avLst>
          </a:prstGeom>
          <a:solidFill>
            <a:srgbClr val="A8AE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4f7d5e8862_0_659"/>
          <p:cNvSpPr txBox="1"/>
          <p:nvPr/>
        </p:nvSpPr>
        <p:spPr>
          <a:xfrm rot="-2672776">
            <a:off x="2798768" y="2311028"/>
            <a:ext cx="294661" cy="16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16" name="Google Shape;216;g24f7d5e8862_0_659"/>
          <p:cNvSpPr/>
          <p:nvPr/>
        </p:nvSpPr>
        <p:spPr>
          <a:xfrm>
            <a:off x="3082873" y="1232338"/>
            <a:ext cx="1041900" cy="1025700"/>
          </a:xfrm>
          <a:prstGeom prst="ellipse">
            <a:avLst/>
          </a:prstGeom>
          <a:solidFill>
            <a:srgbClr val="0242B3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24f7d5e8862_0_659"/>
          <p:cNvSpPr txBox="1"/>
          <p:nvPr/>
        </p:nvSpPr>
        <p:spPr>
          <a:xfrm>
            <a:off x="3235475" y="1382525"/>
            <a:ext cx="7845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75" lIns="8875" spcFirstLastPara="1" rIns="8875" wrap="square" tIns="8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Look out for cashback offers</a:t>
            </a:r>
            <a:endParaRPr b="0" i="0" sz="14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18" name="Google Shape;218;g24f7d5e8862_0_659"/>
          <p:cNvSpPr/>
          <p:nvPr/>
        </p:nvSpPr>
        <p:spPr>
          <a:xfrm>
            <a:off x="3010356" y="2763235"/>
            <a:ext cx="378900" cy="269400"/>
          </a:xfrm>
          <a:prstGeom prst="rightArrow">
            <a:avLst>
              <a:gd fmla="val 60000" name="adj1"/>
              <a:gd fmla="val 50000" name="adj2"/>
            </a:avLst>
          </a:prstGeom>
          <a:solidFill>
            <a:srgbClr val="A8AE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24f7d5e8862_0_659"/>
          <p:cNvSpPr txBox="1"/>
          <p:nvPr/>
        </p:nvSpPr>
        <p:spPr>
          <a:xfrm>
            <a:off x="3010356" y="2817140"/>
            <a:ext cx="2967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20" name="Google Shape;220;g24f7d5e8862_0_659"/>
          <p:cNvSpPr/>
          <p:nvPr/>
        </p:nvSpPr>
        <p:spPr>
          <a:xfrm>
            <a:off x="3568052" y="2385197"/>
            <a:ext cx="1041900" cy="1025700"/>
          </a:xfrm>
          <a:prstGeom prst="ellipse">
            <a:avLst/>
          </a:prstGeom>
          <a:solidFill>
            <a:srgbClr val="0242B3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24f7d5e8862_0_659"/>
          <p:cNvSpPr txBox="1"/>
          <p:nvPr/>
        </p:nvSpPr>
        <p:spPr>
          <a:xfrm>
            <a:off x="3644450" y="2535400"/>
            <a:ext cx="8409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75" lIns="8875" spcFirstLastPara="1" rIns="8875" wrap="square" tIns="8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Promotion code</a:t>
            </a:r>
            <a:endParaRPr sz="13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22" name="Google Shape;222;g24f7d5e8862_0_659"/>
          <p:cNvSpPr/>
          <p:nvPr/>
        </p:nvSpPr>
        <p:spPr>
          <a:xfrm rot="2672840">
            <a:off x="2787163" y="3296131"/>
            <a:ext cx="375910" cy="271537"/>
          </a:xfrm>
          <a:prstGeom prst="rightArrow">
            <a:avLst>
              <a:gd fmla="val 60000" name="adj1"/>
              <a:gd fmla="val 50000" name="adj2"/>
            </a:avLst>
          </a:prstGeom>
          <a:solidFill>
            <a:srgbClr val="A8AE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24f7d5e8862_0_659"/>
          <p:cNvSpPr txBox="1"/>
          <p:nvPr/>
        </p:nvSpPr>
        <p:spPr>
          <a:xfrm rot="2672776">
            <a:off x="2798821" y="3321966"/>
            <a:ext cx="294661" cy="16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24f7d5e8862_0_659"/>
          <p:cNvSpPr/>
          <p:nvPr/>
        </p:nvSpPr>
        <p:spPr>
          <a:xfrm>
            <a:off x="3082873" y="3538055"/>
            <a:ext cx="1041900" cy="1025700"/>
          </a:xfrm>
          <a:prstGeom prst="ellipse">
            <a:avLst/>
          </a:prstGeom>
          <a:solidFill>
            <a:srgbClr val="0242B3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24f7d5e8862_0_659"/>
          <p:cNvSpPr txBox="1"/>
          <p:nvPr/>
        </p:nvSpPr>
        <p:spPr>
          <a:xfrm>
            <a:off x="3235476" y="3688252"/>
            <a:ext cx="7368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75" lIns="8875" spcFirstLastPara="1" rIns="8875" wrap="square" tIns="8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24f7d5e8862_0_659"/>
          <p:cNvSpPr/>
          <p:nvPr/>
        </p:nvSpPr>
        <p:spPr>
          <a:xfrm rot="5400000">
            <a:off x="2246089" y="3516182"/>
            <a:ext cx="372900" cy="273900"/>
          </a:xfrm>
          <a:prstGeom prst="rightArrow">
            <a:avLst>
              <a:gd fmla="val 60000" name="adj1"/>
              <a:gd fmla="val 50000" name="adj2"/>
            </a:avLst>
          </a:prstGeom>
          <a:solidFill>
            <a:srgbClr val="A8AE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24f7d5e8862_0_659"/>
          <p:cNvSpPr txBox="1"/>
          <p:nvPr/>
        </p:nvSpPr>
        <p:spPr>
          <a:xfrm rot="5400000">
            <a:off x="2286420" y="3530581"/>
            <a:ext cx="2922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24f7d5e8862_0_659"/>
          <p:cNvSpPr/>
          <p:nvPr/>
        </p:nvSpPr>
        <p:spPr>
          <a:xfrm>
            <a:off x="1911549" y="4015584"/>
            <a:ext cx="1041900" cy="1025700"/>
          </a:xfrm>
          <a:prstGeom prst="ellipse">
            <a:avLst/>
          </a:prstGeom>
          <a:solidFill>
            <a:srgbClr val="0242B3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24f7d5e8862_0_659"/>
          <p:cNvSpPr txBox="1"/>
          <p:nvPr/>
        </p:nvSpPr>
        <p:spPr>
          <a:xfrm>
            <a:off x="2064151" y="4165781"/>
            <a:ext cx="7368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75" lIns="8875" spcFirstLastPara="1" rIns="8875" wrap="square" tIns="8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24f7d5e8862_0_659"/>
          <p:cNvSpPr/>
          <p:nvPr/>
        </p:nvSpPr>
        <p:spPr>
          <a:xfrm rot="8127160">
            <a:off x="1702143" y="3296269"/>
            <a:ext cx="375910" cy="271537"/>
          </a:xfrm>
          <a:prstGeom prst="rightArrow">
            <a:avLst>
              <a:gd fmla="val 60000" name="adj1"/>
              <a:gd fmla="val 50000" name="adj2"/>
            </a:avLst>
          </a:prstGeom>
          <a:solidFill>
            <a:srgbClr val="A8AE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24f7d5e8862_0_659"/>
          <p:cNvSpPr txBox="1"/>
          <p:nvPr/>
        </p:nvSpPr>
        <p:spPr>
          <a:xfrm rot="-2672776">
            <a:off x="1771785" y="3321821"/>
            <a:ext cx="294661" cy="16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32" name="Google Shape;232;g24f7d5e8862_0_659"/>
          <p:cNvSpPr/>
          <p:nvPr/>
        </p:nvSpPr>
        <p:spPr>
          <a:xfrm>
            <a:off x="740224" y="3538055"/>
            <a:ext cx="1041900" cy="1025700"/>
          </a:xfrm>
          <a:prstGeom prst="ellipse">
            <a:avLst/>
          </a:prstGeom>
          <a:solidFill>
            <a:srgbClr val="0242B3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24f7d5e8862_0_659"/>
          <p:cNvSpPr txBox="1"/>
          <p:nvPr/>
        </p:nvSpPr>
        <p:spPr>
          <a:xfrm>
            <a:off x="766234" y="3686949"/>
            <a:ext cx="10161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75" lIns="8875" spcFirstLastPara="1" rIns="8875" wrap="square" tIns="8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Have a ‘one in, </a:t>
            </a:r>
            <a:endParaRPr b="0" i="0" sz="800" u="none" cap="none" strike="noStrike">
              <a:solidFill>
                <a:schemeClr val="accent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one out’ policy </a:t>
            </a:r>
            <a:endParaRPr b="0" i="0" sz="800" u="none" cap="none" strike="noStrike">
              <a:solidFill>
                <a:schemeClr val="accent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when you buy clothes </a:t>
            </a:r>
            <a:endParaRPr b="0" i="0" sz="800" u="none" cap="none" strike="noStrike">
              <a:solidFill>
                <a:schemeClr val="accent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(and sell or donate </a:t>
            </a:r>
            <a:endParaRPr b="0" i="0" sz="800" u="none" cap="none" strike="noStrike">
              <a:solidFill>
                <a:schemeClr val="accent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the one you’re </a:t>
            </a:r>
            <a:endParaRPr b="0" i="0" sz="800" u="none" cap="none" strike="noStrike">
              <a:solidFill>
                <a:schemeClr val="accent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getting rid of)</a:t>
            </a:r>
            <a:endParaRPr b="0" i="0" sz="8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34" name="Google Shape;234;g24f7d5e8862_0_659"/>
          <p:cNvSpPr/>
          <p:nvPr/>
        </p:nvSpPr>
        <p:spPr>
          <a:xfrm rot="10800000">
            <a:off x="1475873" y="2763364"/>
            <a:ext cx="378900" cy="269400"/>
          </a:xfrm>
          <a:prstGeom prst="rightArrow">
            <a:avLst>
              <a:gd fmla="val 60000" name="adj1"/>
              <a:gd fmla="val 50000" name="adj2"/>
            </a:avLst>
          </a:prstGeom>
          <a:solidFill>
            <a:srgbClr val="A8AE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24f7d5e8862_0_659"/>
          <p:cNvSpPr txBox="1"/>
          <p:nvPr/>
        </p:nvSpPr>
        <p:spPr>
          <a:xfrm>
            <a:off x="1557982" y="2817140"/>
            <a:ext cx="2967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36" name="Google Shape;236;g24f7d5e8862_0_659"/>
          <p:cNvSpPr/>
          <p:nvPr/>
        </p:nvSpPr>
        <p:spPr>
          <a:xfrm>
            <a:off x="255045" y="2385197"/>
            <a:ext cx="1041900" cy="1025700"/>
          </a:xfrm>
          <a:prstGeom prst="ellipse">
            <a:avLst/>
          </a:prstGeom>
          <a:solidFill>
            <a:srgbClr val="0242B3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24f7d5e8862_0_659"/>
          <p:cNvSpPr txBox="1"/>
          <p:nvPr/>
        </p:nvSpPr>
        <p:spPr>
          <a:xfrm>
            <a:off x="303616" y="2535394"/>
            <a:ext cx="9411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75" lIns="8875" spcFirstLastPara="1" rIns="8875" wrap="square" tIns="8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Explore ‘package deals’ e.g. buying a cinema pass rather than one off tickets</a:t>
            </a:r>
            <a:endParaRPr b="0" i="0" sz="10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38" name="Google Shape;238;g24f7d5e8862_0_659"/>
          <p:cNvSpPr/>
          <p:nvPr/>
        </p:nvSpPr>
        <p:spPr>
          <a:xfrm rot="-8127160">
            <a:off x="1702058" y="2228330"/>
            <a:ext cx="375910" cy="271537"/>
          </a:xfrm>
          <a:prstGeom prst="rightArrow">
            <a:avLst>
              <a:gd fmla="val 60000" name="adj1"/>
              <a:gd fmla="val 50000" name="adj2"/>
            </a:avLst>
          </a:prstGeom>
          <a:solidFill>
            <a:srgbClr val="A8AE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24f7d5e8862_0_659"/>
          <p:cNvSpPr txBox="1"/>
          <p:nvPr/>
        </p:nvSpPr>
        <p:spPr>
          <a:xfrm rot="2672776">
            <a:off x="1771838" y="2311173"/>
            <a:ext cx="294661" cy="16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40" name="Google Shape;240;g24f7d5e8862_0_659"/>
          <p:cNvSpPr/>
          <p:nvPr/>
        </p:nvSpPr>
        <p:spPr>
          <a:xfrm>
            <a:off x="740224" y="1232338"/>
            <a:ext cx="1041900" cy="1025700"/>
          </a:xfrm>
          <a:prstGeom prst="ellipse">
            <a:avLst/>
          </a:prstGeom>
          <a:solidFill>
            <a:srgbClr val="0242B3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24f7d5e8862_0_659"/>
          <p:cNvSpPr txBox="1"/>
          <p:nvPr/>
        </p:nvSpPr>
        <p:spPr>
          <a:xfrm>
            <a:off x="892826" y="1382535"/>
            <a:ext cx="7368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75" lIns="8875" spcFirstLastPara="1" rIns="8875" wrap="square" tIns="8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Find discount codes</a:t>
            </a:r>
            <a:endParaRPr b="0" i="0" sz="1400" u="none" cap="none" strike="noStrike">
              <a:solidFill>
                <a:schemeClr val="accent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42" name="Google Shape;242;g24f7d5e8862_0_659"/>
          <p:cNvSpPr txBox="1"/>
          <p:nvPr/>
        </p:nvSpPr>
        <p:spPr>
          <a:xfrm>
            <a:off x="5058275" y="1288075"/>
            <a:ext cx="39321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Meghan Markle recently went viral on social media by saying she never buys anything online without finding a </a:t>
            </a:r>
            <a:r>
              <a:rPr b="0" i="0" lang="en-GB" sz="1800" u="none" cap="none" strike="noStrike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promotion code</a:t>
            </a:r>
            <a:r>
              <a:rPr b="0" i="0" lang="en-GB" sz="18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 first.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What other things could you do or look for to save money?</a:t>
            </a:r>
            <a:endParaRPr b="0" i="0" sz="18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43" name="Google Shape;243;g24f7d5e8862_0_659"/>
          <p:cNvSpPr txBox="1"/>
          <p:nvPr>
            <p:ph type="ctrTitle"/>
          </p:nvPr>
        </p:nvSpPr>
        <p:spPr>
          <a:xfrm>
            <a:off x="168650" y="112400"/>
            <a:ext cx="77316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GB" sz="29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How to save on the things you buy</a:t>
            </a:r>
            <a:endParaRPr b="1" i="0" sz="29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4" name="Google Shape;244;g24f7d5e8862_0_659"/>
          <p:cNvSpPr txBox="1"/>
          <p:nvPr/>
        </p:nvSpPr>
        <p:spPr>
          <a:xfrm>
            <a:off x="1924521" y="4156799"/>
            <a:ext cx="10161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75" lIns="8875" spcFirstLastPara="1" rIns="8875" wrap="square" tIns="8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Buy ‘pre-loved’ goods</a:t>
            </a:r>
            <a:endParaRPr b="0" i="0" sz="14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45" name="Google Shape;245;g24f7d5e8862_0_659"/>
          <p:cNvSpPr txBox="1"/>
          <p:nvPr/>
        </p:nvSpPr>
        <p:spPr>
          <a:xfrm>
            <a:off x="3082850" y="3688350"/>
            <a:ext cx="10419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875" lIns="8875" spcFirstLastPara="1" rIns="8875" wrap="square" tIns="8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Delayed gratification </a:t>
            </a:r>
            <a:endParaRPr b="0" i="0" sz="13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4f7d5e8862_0_701"/>
          <p:cNvSpPr txBox="1"/>
          <p:nvPr>
            <p:ph idx="1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11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1" name="Google Shape;251;g24f7d5e8862_0_701"/>
          <p:cNvSpPr txBox="1"/>
          <p:nvPr/>
        </p:nvSpPr>
        <p:spPr>
          <a:xfrm>
            <a:off x="272100" y="1211300"/>
            <a:ext cx="8599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are the different ways a young person can save money?</a:t>
            </a:r>
            <a:endParaRPr b="1" i="0" sz="2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GB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Where might they keep the money that they save?</a:t>
            </a:r>
            <a:endParaRPr b="1" i="1" sz="2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2" name="Google Shape;252;g24f7d5e8862_0_7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6675" y="2296225"/>
            <a:ext cx="1715034" cy="151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24f7d5e8862_0_7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93021" y="2345188"/>
            <a:ext cx="1715034" cy="151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24f7d5e8862_0_7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9367" y="2345188"/>
            <a:ext cx="1715034" cy="1518512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24f7d5e8862_0_701"/>
          <p:cNvSpPr txBox="1"/>
          <p:nvPr/>
        </p:nvSpPr>
        <p:spPr>
          <a:xfrm>
            <a:off x="867388" y="3976250"/>
            <a:ext cx="75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What are the advantages and disadvantages of each method?</a:t>
            </a:r>
            <a:endParaRPr b="0" i="0" sz="18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6" name="Google Shape;256;g24f7d5e8862_0_701"/>
          <p:cNvSpPr txBox="1"/>
          <p:nvPr>
            <p:ph type="ctrTitle"/>
          </p:nvPr>
        </p:nvSpPr>
        <p:spPr>
          <a:xfrm>
            <a:off x="247700" y="242750"/>
            <a:ext cx="77316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GB" sz="29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How do people save money?</a:t>
            </a:r>
            <a:endParaRPr b="1" i="0" sz="29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4f7d5e8862_0_711"/>
          <p:cNvSpPr txBox="1"/>
          <p:nvPr>
            <p:ph idx="1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12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62" name="Google Shape;262;g24f7d5e8862_0_711"/>
          <p:cNvGrpSpPr/>
          <p:nvPr/>
        </p:nvGrpSpPr>
        <p:grpSpPr>
          <a:xfrm>
            <a:off x="2982623" y="1903070"/>
            <a:ext cx="3178773" cy="2957206"/>
            <a:chOff x="364600" y="1488138"/>
            <a:chExt cx="3385275" cy="2881425"/>
          </a:xfrm>
        </p:grpSpPr>
        <p:sp>
          <p:nvSpPr>
            <p:cNvPr id="263" name="Google Shape;263;g24f7d5e8862_0_711"/>
            <p:cNvSpPr/>
            <p:nvPr/>
          </p:nvSpPr>
          <p:spPr>
            <a:xfrm>
              <a:off x="364600" y="2760825"/>
              <a:ext cx="1169100" cy="341400"/>
            </a:xfrm>
            <a:prstGeom prst="roundRect">
              <a:avLst>
                <a:gd fmla="val 16667" name="adj"/>
              </a:avLst>
            </a:prstGeom>
            <a:solidFill>
              <a:srgbClr val="0543B3"/>
            </a:solidFill>
            <a:ln cap="flat" cmpd="sng" w="9525">
              <a:solidFill>
                <a:srgbClr val="054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Customers</a:t>
              </a:r>
              <a:endParaRPr b="1" i="0" sz="1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4" name="Google Shape;264;g24f7d5e8862_0_711"/>
            <p:cNvSpPr/>
            <p:nvPr/>
          </p:nvSpPr>
          <p:spPr>
            <a:xfrm flipH="1">
              <a:off x="896375" y="1888350"/>
              <a:ext cx="2329800" cy="683400"/>
            </a:xfrm>
            <a:prstGeom prst="curvedDown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rgbClr val="FF8022"/>
            </a:solidFill>
            <a:ln cap="flat" cmpd="sng" w="9525">
              <a:solidFill>
                <a:srgbClr val="FF80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g24f7d5e8862_0_711"/>
            <p:cNvSpPr/>
            <p:nvPr/>
          </p:nvSpPr>
          <p:spPr>
            <a:xfrm flipH="1" rot="10800000">
              <a:off x="895375" y="3236175"/>
              <a:ext cx="2437500" cy="743400"/>
            </a:xfrm>
            <a:prstGeom prst="curvedDown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rgbClr val="FF8022"/>
            </a:solidFill>
            <a:ln cap="flat" cmpd="sng" w="9525">
              <a:solidFill>
                <a:srgbClr val="FF80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g24f7d5e8862_0_711"/>
            <p:cNvSpPr/>
            <p:nvPr/>
          </p:nvSpPr>
          <p:spPr>
            <a:xfrm>
              <a:off x="2580775" y="2760825"/>
              <a:ext cx="1169100" cy="341400"/>
            </a:xfrm>
            <a:prstGeom prst="roundRect">
              <a:avLst>
                <a:gd fmla="val 16667" name="adj"/>
              </a:avLst>
            </a:prstGeom>
            <a:solidFill>
              <a:srgbClr val="0543B3"/>
            </a:solidFill>
            <a:ln cap="flat" cmpd="sng" w="9525">
              <a:solidFill>
                <a:srgbClr val="054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Bank</a:t>
              </a:r>
              <a:endParaRPr b="1" i="0" sz="1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7" name="Google Shape;267;g24f7d5e8862_0_711"/>
            <p:cNvSpPr/>
            <p:nvPr/>
          </p:nvSpPr>
          <p:spPr>
            <a:xfrm>
              <a:off x="1531025" y="2389125"/>
              <a:ext cx="1060500" cy="4617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262A33"/>
            </a:solidFill>
            <a:ln cap="flat" cmpd="sng" w="9525">
              <a:solidFill>
                <a:srgbClr val="262A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GB" sz="13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Deposits </a:t>
              </a:r>
              <a:endParaRPr b="1" i="0" sz="1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8" name="Google Shape;268;g24f7d5e8862_0_711"/>
            <p:cNvSpPr/>
            <p:nvPr/>
          </p:nvSpPr>
          <p:spPr>
            <a:xfrm>
              <a:off x="1531025" y="3102225"/>
              <a:ext cx="1060500" cy="400200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262A33"/>
            </a:solidFill>
            <a:ln cap="flat" cmpd="sng" w="9525">
              <a:solidFill>
                <a:srgbClr val="262A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Loans</a:t>
              </a:r>
              <a:endParaRPr b="1" i="0" sz="1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9" name="Google Shape;269;g24f7d5e8862_0_711"/>
            <p:cNvSpPr txBox="1"/>
            <p:nvPr/>
          </p:nvSpPr>
          <p:spPr>
            <a:xfrm>
              <a:off x="896375" y="1488138"/>
              <a:ext cx="2329800" cy="39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rgbClr val="0543B3"/>
                  </a:solidFill>
                  <a:latin typeface="Arial"/>
                  <a:ea typeface="Arial"/>
                  <a:cs typeface="Arial"/>
                  <a:sym typeface="Arial"/>
                </a:rPr>
                <a:t>Interest</a:t>
              </a:r>
              <a:endParaRPr b="1" i="0" sz="1400" u="none" cap="none" strike="noStrike">
                <a:solidFill>
                  <a:srgbClr val="0543B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g24f7d5e8862_0_711"/>
            <p:cNvSpPr txBox="1"/>
            <p:nvPr/>
          </p:nvSpPr>
          <p:spPr>
            <a:xfrm>
              <a:off x="896375" y="3979563"/>
              <a:ext cx="2329800" cy="39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rgbClr val="0543B3"/>
                  </a:solidFill>
                  <a:latin typeface="Arial"/>
                  <a:ea typeface="Arial"/>
                  <a:cs typeface="Arial"/>
                  <a:sym typeface="Arial"/>
                </a:rPr>
                <a:t>Interest</a:t>
              </a:r>
              <a:endParaRPr b="1" i="0" sz="1400" u="none" cap="none" strike="noStrike">
                <a:solidFill>
                  <a:srgbClr val="0543B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1" name="Google Shape;271;g24f7d5e8862_0_711"/>
          <p:cNvSpPr txBox="1"/>
          <p:nvPr/>
        </p:nvSpPr>
        <p:spPr>
          <a:xfrm>
            <a:off x="0" y="1166475"/>
            <a:ext cx="9144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Money that is paid as a reward to savers or as a fee on borrowed money</a:t>
            </a:r>
            <a:endParaRPr b="0" i="0" sz="2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2" name="Google Shape;272;g24f7d5e8862_0_711"/>
          <p:cNvSpPr txBox="1"/>
          <p:nvPr>
            <p:ph type="ctrTitle"/>
          </p:nvPr>
        </p:nvSpPr>
        <p:spPr>
          <a:xfrm>
            <a:off x="221700" y="246075"/>
            <a:ext cx="77316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GB" sz="29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What is interest?</a:t>
            </a:r>
            <a:endParaRPr b="1" i="0" sz="29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4f7d5e8862_0_726"/>
          <p:cNvSpPr txBox="1"/>
          <p:nvPr>
            <p:ph idx="1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13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8" name="Google Shape;278;g24f7d5e8862_0_726"/>
          <p:cNvSpPr txBox="1"/>
          <p:nvPr>
            <p:ph type="ctrTitle"/>
          </p:nvPr>
        </p:nvSpPr>
        <p:spPr>
          <a:xfrm>
            <a:off x="221700" y="246075"/>
            <a:ext cx="77316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GB" sz="29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Smart saving</a:t>
            </a:r>
            <a:endParaRPr b="1" i="0" sz="29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9" name="Google Shape;279;g24f7d5e8862_0_726"/>
          <p:cNvSpPr txBox="1"/>
          <p:nvPr/>
        </p:nvSpPr>
        <p:spPr>
          <a:xfrm>
            <a:off x="2615200" y="1299425"/>
            <a:ext cx="232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62A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24f7d5e8862_0_726"/>
          <p:cNvSpPr txBox="1"/>
          <p:nvPr/>
        </p:nvSpPr>
        <p:spPr>
          <a:xfrm>
            <a:off x="446127" y="1223868"/>
            <a:ext cx="79149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543B3"/>
                </a:solidFill>
                <a:latin typeface="Lato"/>
                <a:ea typeface="Lato"/>
                <a:cs typeface="Lato"/>
                <a:sym typeface="Lato"/>
              </a:rPr>
              <a:t>Put money into an account that pays </a:t>
            </a:r>
            <a:r>
              <a:rPr b="1" i="0" lang="en-GB" sz="1800" u="none" cap="none" strike="noStrike">
                <a:solidFill>
                  <a:srgbClr val="0543B3"/>
                </a:solidFill>
                <a:latin typeface="Lato"/>
                <a:ea typeface="Lato"/>
                <a:cs typeface="Lato"/>
                <a:sym typeface="Lato"/>
              </a:rPr>
              <a:t>interest (a percentage added to the money in the bank) –</a:t>
            </a:r>
            <a:r>
              <a:rPr b="0" i="0" lang="en-GB" sz="1800" u="none" cap="none" strike="noStrike">
                <a:solidFill>
                  <a:srgbClr val="0543B3"/>
                </a:solidFill>
                <a:latin typeface="Lato"/>
                <a:ea typeface="Lato"/>
                <a:cs typeface="Lato"/>
                <a:sym typeface="Lato"/>
              </a:rPr>
              <a:t> this might be paid monthly or yearly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g24f7d5e8862_0_7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377" y="1449290"/>
            <a:ext cx="273100" cy="2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24f7d5e8862_0_7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377" y="2638228"/>
            <a:ext cx="273100" cy="2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24f7d5e8862_0_7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377" y="3854699"/>
            <a:ext cx="273100" cy="2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24f7d5e8862_0_726"/>
          <p:cNvSpPr txBox="1"/>
          <p:nvPr/>
        </p:nvSpPr>
        <p:spPr>
          <a:xfrm>
            <a:off x="430275" y="2201000"/>
            <a:ext cx="83226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Be even smarter by using an account that is</a:t>
            </a:r>
            <a:r>
              <a:rPr b="1" lang="en-GB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tax free</a:t>
            </a:r>
            <a:r>
              <a:rPr lang="en-GB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(ISA – Individual Savings Account) so that interest money isn’t lost on tax.  You have to be 16 to open a cash ISA, but a </a:t>
            </a:r>
            <a:r>
              <a:rPr b="1" lang="en-GB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Junior ISA </a:t>
            </a:r>
            <a:r>
              <a:rPr lang="en-GB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can be opened by a parent or guardian</a:t>
            </a:r>
            <a:endParaRPr/>
          </a:p>
        </p:txBody>
      </p:sp>
      <p:sp>
        <p:nvSpPr>
          <p:cNvPr id="285" name="Google Shape;285;g24f7d5e8862_0_726"/>
          <p:cNvSpPr txBox="1"/>
          <p:nvPr/>
        </p:nvSpPr>
        <p:spPr>
          <a:xfrm>
            <a:off x="430275" y="3452850"/>
            <a:ext cx="80127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Savings in a bank account are </a:t>
            </a:r>
            <a:r>
              <a:rPr b="1" lang="en-GB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protected</a:t>
            </a:r>
            <a:r>
              <a:rPr lang="en-GB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by the Financial Services Compensation Scheme up to the value of </a:t>
            </a:r>
            <a:r>
              <a:rPr b="1" lang="en-GB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£85,000 </a:t>
            </a:r>
            <a:r>
              <a:rPr lang="en-GB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– if anything should happen to your bank, your money is safe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4f7d5e8862_0_738"/>
          <p:cNvSpPr txBox="1"/>
          <p:nvPr>
            <p:ph idx="1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1" name="Google Shape;291;g24f7d5e8862_0_738"/>
          <p:cNvSpPr txBox="1"/>
          <p:nvPr/>
        </p:nvSpPr>
        <p:spPr>
          <a:xfrm>
            <a:off x="205925" y="922900"/>
            <a:ext cx="505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24f7d5e8862_0_738"/>
          <p:cNvSpPr txBox="1"/>
          <p:nvPr>
            <p:ph type="ctrTitle"/>
          </p:nvPr>
        </p:nvSpPr>
        <p:spPr>
          <a:xfrm>
            <a:off x="1319025" y="242750"/>
            <a:ext cx="77316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GB" sz="29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Calculating interest</a:t>
            </a:r>
            <a:endParaRPr b="1" i="0" sz="29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3" name="Google Shape;293;g24f7d5e8862_0_738"/>
          <p:cNvSpPr txBox="1"/>
          <p:nvPr/>
        </p:nvSpPr>
        <p:spPr>
          <a:xfrm>
            <a:off x="205925" y="4506250"/>
            <a:ext cx="6168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*Assuming no more money is taken out or deposited over the year</a:t>
            </a:r>
            <a:endParaRPr b="0" i="0" sz="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4" name="Google Shape;294;g24f7d5e8862_0_738"/>
          <p:cNvSpPr txBox="1"/>
          <p:nvPr/>
        </p:nvSpPr>
        <p:spPr>
          <a:xfrm>
            <a:off x="2520350" y="1261475"/>
            <a:ext cx="62970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If a customer </a:t>
            </a:r>
            <a:r>
              <a:rPr b="1" i="0" lang="en-GB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deposits £100</a:t>
            </a:r>
            <a:r>
              <a:rPr b="0" i="0" lang="en-GB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* earning </a:t>
            </a:r>
            <a:r>
              <a:rPr b="1" i="0" lang="en-GB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10% interest</a:t>
            </a:r>
            <a:r>
              <a:rPr b="0" i="0" lang="en-GB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AutoNum type="arabicPeriod"/>
            </a:pPr>
            <a:r>
              <a:rPr b="0" i="0" lang="en-GB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How much interest has she made at the end of the year?</a:t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AutoNum type="arabicPeriod"/>
            </a:pPr>
            <a:r>
              <a:rPr b="0" i="0" lang="en-GB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How much money in total is in her account at the end of the year? </a:t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How do we work this out?</a:t>
            </a:r>
            <a:endParaRPr b="1" i="0" sz="24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5" name="Google Shape;295;g24f7d5e8862_0_7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126" y="1772202"/>
            <a:ext cx="2059425" cy="182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24f7d5e8862_0_7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8799" y="171188"/>
            <a:ext cx="690376" cy="690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4f7d5e8862_0_750"/>
          <p:cNvSpPr txBox="1"/>
          <p:nvPr>
            <p:ph idx="1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2" name="Google Shape;302;g24f7d5e8862_0_750"/>
          <p:cNvSpPr txBox="1"/>
          <p:nvPr/>
        </p:nvSpPr>
        <p:spPr>
          <a:xfrm>
            <a:off x="448800" y="1524025"/>
            <a:ext cx="3987000" cy="25551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2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5425" lvl="0" marL="269999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Lato"/>
              <a:buAutoNum type="arabicPeriod"/>
            </a:pPr>
            <a:r>
              <a:rPr b="1" lang="en-GB" sz="2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How much interest has she made at the end of the year?</a:t>
            </a:r>
            <a:endParaRPr b="1" sz="2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To find 10% of £100, we calculate </a:t>
            </a:r>
            <a:endParaRPr sz="2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0.10 x 100 =£10</a:t>
            </a:r>
            <a:endParaRPr sz="2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3" name="Google Shape;303;g24f7d5e8862_0_750"/>
          <p:cNvSpPr txBox="1"/>
          <p:nvPr/>
        </p:nvSpPr>
        <p:spPr>
          <a:xfrm>
            <a:off x="4659413" y="1524025"/>
            <a:ext cx="3871800" cy="25551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2. How much money in total is in her account at the end of the year?</a:t>
            </a:r>
            <a:endParaRPr b="1" sz="2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We add up the £100 deposit and the interest she makes.</a:t>
            </a:r>
            <a:endParaRPr sz="2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£100 + £10 = £110</a:t>
            </a:r>
            <a:endParaRPr b="1" sz="2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4" name="Google Shape;304;g24f7d5e8862_0_750"/>
          <p:cNvSpPr txBox="1"/>
          <p:nvPr>
            <p:ph type="ctrTitle"/>
          </p:nvPr>
        </p:nvSpPr>
        <p:spPr>
          <a:xfrm>
            <a:off x="1319025" y="242750"/>
            <a:ext cx="77316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lang="en-GB" sz="29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Calculating interest</a:t>
            </a:r>
            <a:endParaRPr b="1" i="0" sz="29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5" name="Google Shape;305;g24f7d5e8862_0_7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799" y="171188"/>
            <a:ext cx="690376" cy="690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4f7d5e8862_0_758"/>
          <p:cNvSpPr txBox="1"/>
          <p:nvPr>
            <p:ph idx="1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1" name="Google Shape;311;g24f7d5e8862_0_758"/>
          <p:cNvSpPr txBox="1"/>
          <p:nvPr/>
        </p:nvSpPr>
        <p:spPr>
          <a:xfrm>
            <a:off x="205925" y="922900"/>
            <a:ext cx="505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g24f7d5e8862_0_758"/>
          <p:cNvSpPr txBox="1"/>
          <p:nvPr/>
        </p:nvSpPr>
        <p:spPr>
          <a:xfrm>
            <a:off x="124275" y="4631725"/>
            <a:ext cx="6168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*Assuming no more money is taken out or deposited over the year  </a:t>
            </a:r>
            <a:endParaRPr b="0" i="0" sz="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3" name="Google Shape;313;g24f7d5e8862_0_758"/>
          <p:cNvSpPr txBox="1"/>
          <p:nvPr/>
        </p:nvSpPr>
        <p:spPr>
          <a:xfrm>
            <a:off x="124275" y="2444425"/>
            <a:ext cx="48960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If Lucy </a:t>
            </a:r>
            <a:r>
              <a:rPr b="1" i="0" lang="en-GB" sz="1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deposits £100</a:t>
            </a:r>
            <a:r>
              <a:rPr b="0" i="0" lang="en-GB" sz="1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* earning </a:t>
            </a:r>
            <a:r>
              <a:rPr b="1" i="0" lang="en-GB" sz="1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2% interest</a:t>
            </a:r>
            <a:r>
              <a:rPr b="0" i="0" lang="en-GB" sz="1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endParaRPr b="0" i="0" sz="17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Lato"/>
              <a:buAutoNum type="arabicPeriod"/>
            </a:pPr>
            <a:r>
              <a:rPr b="0" i="0" lang="en-GB" sz="1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How much interest has she made at the end of the year?</a:t>
            </a:r>
            <a:endParaRPr b="0" i="0" sz="17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Lato"/>
              <a:buAutoNum type="arabicPeriod"/>
            </a:pPr>
            <a:r>
              <a:rPr b="0" i="0" lang="en-GB" sz="1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How much money in total is in her account at the end of the year?</a:t>
            </a:r>
            <a:endParaRPr b="0" i="0" sz="17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4" name="Google Shape;314;g24f7d5e8862_0_758"/>
          <p:cNvSpPr txBox="1"/>
          <p:nvPr/>
        </p:nvSpPr>
        <p:spPr>
          <a:xfrm>
            <a:off x="5261525" y="1284725"/>
            <a:ext cx="3591600" cy="2940000"/>
          </a:xfrm>
          <a:prstGeom prst="rect">
            <a:avLst/>
          </a:prstGeom>
          <a:solidFill>
            <a:srgbClr val="FF802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1.  </a:t>
            </a:r>
            <a:r>
              <a:rPr b="1" i="0" lang="en-GB" sz="1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How much interest has she made at the end of the year?</a:t>
            </a:r>
            <a:endParaRPr b="1" i="0" sz="14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To find 2% of £100, we calculate </a:t>
            </a:r>
            <a:endParaRPr b="0" i="0" sz="14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0.0</a:t>
            </a:r>
            <a:r>
              <a:rPr lang="en-GB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b="0" i="0" lang="en-GB" sz="1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x 100 =£2</a:t>
            </a:r>
            <a:endParaRPr b="0" i="0" sz="14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2. </a:t>
            </a:r>
            <a:r>
              <a:rPr b="1" i="0" lang="en-GB" sz="1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How much money in total is in her account at the end of the year?</a:t>
            </a:r>
            <a:endParaRPr b="1" i="0" sz="14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We add up the £100 deposit and the interest she makes.</a:t>
            </a:r>
            <a:endParaRPr b="0" i="0" sz="14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£100 + £2 = £102</a:t>
            </a:r>
            <a:endParaRPr b="0" i="0" sz="14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5" name="Google Shape;315;g24f7d5e8862_0_7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84525"/>
            <a:ext cx="1600600" cy="16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24f7d5e8862_0_758"/>
          <p:cNvSpPr txBox="1"/>
          <p:nvPr/>
        </p:nvSpPr>
        <p:spPr>
          <a:xfrm>
            <a:off x="1684875" y="1184525"/>
            <a:ext cx="3335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GB" sz="1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Lucy is choosing to put some money in a </a:t>
            </a:r>
            <a:r>
              <a:rPr b="1" i="0" lang="en-GB" sz="1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savings account.</a:t>
            </a:r>
            <a:endParaRPr b="1" i="0" sz="17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GB" sz="1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She puts money into this account and gains interest on the money that she deposits (puts in).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24f7d5e8862_0_758"/>
          <p:cNvSpPr txBox="1"/>
          <p:nvPr>
            <p:ph type="ctrTitle"/>
          </p:nvPr>
        </p:nvSpPr>
        <p:spPr>
          <a:xfrm>
            <a:off x="1319025" y="242750"/>
            <a:ext cx="77316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lang="en-GB" sz="29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Calculating interest</a:t>
            </a:r>
            <a:endParaRPr b="1" i="0" sz="29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8" name="Google Shape;318;g24f7d5e8862_0_7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8799" y="171188"/>
            <a:ext cx="690376" cy="69037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g24f7d5e8862_0_758"/>
          <p:cNvSpPr txBox="1"/>
          <p:nvPr/>
        </p:nvSpPr>
        <p:spPr>
          <a:xfrm>
            <a:off x="129725" y="4820375"/>
            <a:ext cx="647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-GB" sz="8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Optional video - watch to learn about compound interest - </a:t>
            </a:r>
            <a:r>
              <a:rPr i="0" lang="en-GB" sz="800" u="sng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https://youtu.be/DyXUCEm7VeY</a:t>
            </a:r>
            <a:r>
              <a:rPr i="0" lang="en-GB" sz="8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i="0" sz="8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4f7d5e8862_0_772"/>
          <p:cNvSpPr txBox="1"/>
          <p:nvPr>
            <p:ph idx="1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17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5" name="Google Shape;325;g24f7d5e8862_0_772"/>
          <p:cNvSpPr txBox="1"/>
          <p:nvPr/>
        </p:nvSpPr>
        <p:spPr>
          <a:xfrm>
            <a:off x="184325" y="1457050"/>
            <a:ext cx="8601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6" name="Google Shape;326;g24f7d5e8862_0_772"/>
          <p:cNvGraphicFramePr/>
          <p:nvPr/>
        </p:nvGraphicFramePr>
        <p:xfrm>
          <a:off x="282125" y="1226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{FC5B8BCC-C615-4457-807B-2AD46A3980C0}</a:tableStyleId>
              </a:tblPr>
              <a:tblGrid>
                <a:gridCol w="1891275"/>
                <a:gridCol w="3264275"/>
                <a:gridCol w="3264275"/>
              </a:tblGrid>
              <a:tr h="46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Put money in a cash box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Open a savings account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8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Advantages of using this method</a:t>
                      </a:r>
                      <a:endParaRPr b="1" sz="1400" u="none" cap="none" strike="noStrike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8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Disadvantages of using this method</a:t>
                      </a:r>
                      <a:endParaRPr b="1" sz="1400" u="none" cap="none" strike="noStrike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82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Items you would save for using this method?</a:t>
                      </a:r>
                      <a:endParaRPr b="1" sz="1400" u="none" cap="none" strike="noStrike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27" name="Google Shape;327;g24f7d5e8862_0_772"/>
          <p:cNvSpPr txBox="1"/>
          <p:nvPr>
            <p:ph type="ctrTitle"/>
          </p:nvPr>
        </p:nvSpPr>
        <p:spPr>
          <a:xfrm>
            <a:off x="282125" y="242750"/>
            <a:ext cx="77316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GB" sz="29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How do people save money?</a:t>
            </a:r>
            <a:endParaRPr b="1" i="0" sz="29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75d22905f4_0_2"/>
          <p:cNvSpPr txBox="1"/>
          <p:nvPr>
            <p:ph idx="1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3" name="Google Shape;333;g275d22905f4_0_2"/>
          <p:cNvSpPr/>
          <p:nvPr/>
        </p:nvSpPr>
        <p:spPr>
          <a:xfrm>
            <a:off x="1681175" y="2215500"/>
            <a:ext cx="3429900" cy="2789400"/>
          </a:xfrm>
          <a:prstGeom prst="rect">
            <a:avLst/>
          </a:prstGeom>
          <a:noFill/>
          <a:ln cap="flat" cmpd="sng" w="19050">
            <a:solidFill>
              <a:srgbClr val="0543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275d22905f4_0_2"/>
          <p:cNvSpPr txBox="1"/>
          <p:nvPr/>
        </p:nvSpPr>
        <p:spPr>
          <a:xfrm>
            <a:off x="2234200" y="1147025"/>
            <a:ext cx="232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62A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275d22905f4_0_2"/>
          <p:cNvSpPr txBox="1"/>
          <p:nvPr/>
        </p:nvSpPr>
        <p:spPr>
          <a:xfrm>
            <a:off x="1686185" y="2237086"/>
            <a:ext cx="33849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b="1" lang="en-GB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Immediate access: </a:t>
            </a:r>
            <a:r>
              <a:rPr lang="en-GB" sz="1200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You have immediate access to your cash without any restrictions or waiting periods. This can be helpful in emergency situations.</a:t>
            </a:r>
            <a:endParaRPr b="1" sz="1200">
              <a:solidFill>
                <a:srgbClr val="0543B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6" name="Google Shape;336;g275d22905f4_0_2"/>
          <p:cNvSpPr txBox="1"/>
          <p:nvPr/>
        </p:nvSpPr>
        <p:spPr>
          <a:xfrm>
            <a:off x="1646700" y="1201825"/>
            <a:ext cx="495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8022"/>
                </a:solidFill>
                <a:latin typeface="Lato"/>
                <a:ea typeface="Lato"/>
                <a:cs typeface="Lato"/>
                <a:sym typeface="Lato"/>
              </a:rPr>
              <a:t>Putting money in a cashbox</a:t>
            </a:r>
            <a:endParaRPr b="1" sz="1800">
              <a:solidFill>
                <a:srgbClr val="FF802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7" name="Google Shape;337;g275d22905f4_0_2"/>
          <p:cNvSpPr txBox="1"/>
          <p:nvPr/>
        </p:nvSpPr>
        <p:spPr>
          <a:xfrm>
            <a:off x="1719151" y="3150975"/>
            <a:ext cx="33015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b="1" lang="en-GB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Privacy: </a:t>
            </a:r>
            <a:r>
              <a:rPr lang="en-GB" sz="1200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Keeping your money in a cash box provides a higher level of privacy compared to a bank account, as there are no records of your transactions.</a:t>
            </a:r>
            <a:endParaRPr/>
          </a:p>
        </p:txBody>
      </p:sp>
      <p:sp>
        <p:nvSpPr>
          <p:cNvPr id="338" name="Google Shape;338;g275d22905f4_0_2"/>
          <p:cNvSpPr txBox="1"/>
          <p:nvPr/>
        </p:nvSpPr>
        <p:spPr>
          <a:xfrm>
            <a:off x="1686185" y="4053687"/>
            <a:ext cx="33345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b="1" lang="en-GB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No Fees: </a:t>
            </a:r>
            <a:r>
              <a:rPr lang="en-GB" sz="1200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There are no account maintenance fees or minimum balance requirements associated with a cash box, unlike some bank accounts.</a:t>
            </a:r>
            <a:endParaRPr b="1" sz="1200">
              <a:solidFill>
                <a:srgbClr val="0543B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9" name="Google Shape;339;g275d22905f4_0_2"/>
          <p:cNvSpPr txBox="1"/>
          <p:nvPr/>
        </p:nvSpPr>
        <p:spPr>
          <a:xfrm>
            <a:off x="1679226" y="1696650"/>
            <a:ext cx="3429900" cy="431100"/>
          </a:xfrm>
          <a:prstGeom prst="rect">
            <a:avLst/>
          </a:prstGeom>
          <a:solidFill>
            <a:srgbClr val="FF802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0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Advantages</a:t>
            </a:r>
            <a:endParaRPr b="1"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0" name="Google Shape;340;g275d22905f4_0_2"/>
          <p:cNvSpPr txBox="1"/>
          <p:nvPr/>
        </p:nvSpPr>
        <p:spPr>
          <a:xfrm>
            <a:off x="5419897" y="1696650"/>
            <a:ext cx="3429900" cy="431100"/>
          </a:xfrm>
          <a:prstGeom prst="rect">
            <a:avLst/>
          </a:prstGeom>
          <a:solidFill>
            <a:srgbClr val="FF802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0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Disadvantages</a:t>
            </a:r>
            <a:endParaRPr b="1"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1" name="Google Shape;341;g275d22905f4_0_2"/>
          <p:cNvSpPr/>
          <p:nvPr/>
        </p:nvSpPr>
        <p:spPr>
          <a:xfrm>
            <a:off x="8090175" y="4250800"/>
            <a:ext cx="986100" cy="709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275d22905f4_0_2"/>
          <p:cNvSpPr/>
          <p:nvPr/>
        </p:nvSpPr>
        <p:spPr>
          <a:xfrm>
            <a:off x="5421850" y="2215500"/>
            <a:ext cx="3429900" cy="2789400"/>
          </a:xfrm>
          <a:prstGeom prst="rect">
            <a:avLst/>
          </a:prstGeom>
          <a:noFill/>
          <a:ln cap="flat" cmpd="sng" w="19050">
            <a:solidFill>
              <a:srgbClr val="0543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275d22905f4_0_2"/>
          <p:cNvSpPr txBox="1"/>
          <p:nvPr/>
        </p:nvSpPr>
        <p:spPr>
          <a:xfrm>
            <a:off x="5393950" y="4053675"/>
            <a:ext cx="34299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b="1" lang="en-GB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Security Risks: </a:t>
            </a:r>
            <a:r>
              <a:rPr lang="en-GB" sz="1200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Cash stored in a box is vulnerable to theft, loss due to fire or natural disasters, and accidental damage. This risk can be significant, especially if you keep a large amount of money.</a:t>
            </a:r>
            <a:endParaRPr/>
          </a:p>
        </p:txBody>
      </p:sp>
      <p:sp>
        <p:nvSpPr>
          <p:cNvPr id="344" name="Google Shape;344;g275d22905f4_0_2"/>
          <p:cNvSpPr txBox="1"/>
          <p:nvPr/>
        </p:nvSpPr>
        <p:spPr>
          <a:xfrm>
            <a:off x="5433260" y="2237068"/>
            <a:ext cx="32547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b="1" lang="en-GB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No interest: </a:t>
            </a:r>
            <a:r>
              <a:rPr lang="en-GB" sz="1200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Money stored in a cash box doesn't earn any interest or grow over time, resulting in missed opportunities for financial growth.</a:t>
            </a:r>
            <a:endParaRPr b="1" sz="1200">
              <a:solidFill>
                <a:srgbClr val="0543B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5" name="Google Shape;345;g275d22905f4_0_2"/>
          <p:cNvSpPr txBox="1"/>
          <p:nvPr/>
        </p:nvSpPr>
        <p:spPr>
          <a:xfrm>
            <a:off x="5424571" y="3213151"/>
            <a:ext cx="33345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b="1" lang="en-GB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Lack of documentation:</a:t>
            </a:r>
            <a:r>
              <a:rPr lang="en-GB" sz="1200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 Without proper documentation, it can be difficult to prove the source of the funds or their intended use.</a:t>
            </a:r>
            <a:endParaRPr b="1" sz="1200">
              <a:solidFill>
                <a:srgbClr val="0543B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6" name="Google Shape;346;g275d22905f4_0_2"/>
          <p:cNvSpPr txBox="1"/>
          <p:nvPr>
            <p:ph type="ctrTitle"/>
          </p:nvPr>
        </p:nvSpPr>
        <p:spPr>
          <a:xfrm>
            <a:off x="282125" y="242750"/>
            <a:ext cx="77316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lang="en-GB" sz="2900">
                <a:solidFill>
                  <a:srgbClr val="00FF00"/>
                </a:solidFill>
                <a:latin typeface="Lato"/>
                <a:ea typeface="Lato"/>
                <a:cs typeface="Lato"/>
                <a:sym typeface="Lato"/>
              </a:rPr>
              <a:t>Answers </a:t>
            </a:r>
            <a:r>
              <a:rPr b="1" lang="en-GB" sz="29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| </a:t>
            </a:r>
            <a:r>
              <a:rPr b="1" i="0" lang="en-GB" sz="29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How do people save money?</a:t>
            </a:r>
            <a:endParaRPr b="1" i="0" sz="29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7" name="Google Shape;347;g275d22905f4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46" y="1201821"/>
            <a:ext cx="1455625" cy="145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75d22905f4_0_24"/>
          <p:cNvSpPr txBox="1"/>
          <p:nvPr>
            <p:ph idx="1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3" name="Google Shape;353;g275d22905f4_0_24"/>
          <p:cNvSpPr/>
          <p:nvPr/>
        </p:nvSpPr>
        <p:spPr>
          <a:xfrm>
            <a:off x="1682013" y="2215500"/>
            <a:ext cx="3629700" cy="2789400"/>
          </a:xfrm>
          <a:prstGeom prst="rect">
            <a:avLst/>
          </a:prstGeom>
          <a:noFill/>
          <a:ln cap="flat" cmpd="sng" w="19050">
            <a:solidFill>
              <a:srgbClr val="0543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275d22905f4_0_24"/>
          <p:cNvSpPr txBox="1"/>
          <p:nvPr/>
        </p:nvSpPr>
        <p:spPr>
          <a:xfrm>
            <a:off x="2234200" y="1147025"/>
            <a:ext cx="232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62A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275d22905f4_0_24"/>
          <p:cNvSpPr txBox="1"/>
          <p:nvPr/>
        </p:nvSpPr>
        <p:spPr>
          <a:xfrm>
            <a:off x="1687313" y="2237075"/>
            <a:ext cx="3668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b="1" lang="en-GB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Security: </a:t>
            </a:r>
            <a:r>
              <a:rPr lang="en-GB" sz="1200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Banks provide a higher level of security for your money, including protection against theft, fire, and natural disasters. Your funds are also insured up to a certain limit by government-backed programs.</a:t>
            </a:r>
            <a:endParaRPr b="1" sz="1200">
              <a:solidFill>
                <a:srgbClr val="0543B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6" name="Google Shape;356;g275d22905f4_0_24"/>
          <p:cNvSpPr txBox="1"/>
          <p:nvPr/>
        </p:nvSpPr>
        <p:spPr>
          <a:xfrm>
            <a:off x="1646700" y="1201825"/>
            <a:ext cx="506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8022"/>
                </a:solidFill>
                <a:latin typeface="Lato"/>
                <a:ea typeface="Lato"/>
                <a:cs typeface="Lato"/>
                <a:sym typeface="Lato"/>
              </a:rPr>
              <a:t>Open a savings account</a:t>
            </a:r>
            <a:endParaRPr b="1" sz="1800">
              <a:solidFill>
                <a:srgbClr val="FF802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7" name="Google Shape;357;g275d22905f4_0_24"/>
          <p:cNvSpPr txBox="1"/>
          <p:nvPr/>
        </p:nvSpPr>
        <p:spPr>
          <a:xfrm>
            <a:off x="1722199" y="3074775"/>
            <a:ext cx="3493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Interest Earnings: </a:t>
            </a:r>
            <a:r>
              <a:rPr lang="en-GB" sz="1200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Savings accounts offer interest on the money you deposit, helping your funds grow over time. While interest rates can vary, it's still a better option for growing your money compared to a cash box.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8" name="Google Shape;358;g275d22905f4_0_24"/>
          <p:cNvSpPr txBox="1"/>
          <p:nvPr/>
        </p:nvSpPr>
        <p:spPr>
          <a:xfrm>
            <a:off x="1687313" y="4129875"/>
            <a:ext cx="3668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b="1" lang="en-GB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Record Keeping: </a:t>
            </a:r>
            <a:r>
              <a:rPr lang="en-GB" sz="1200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Banks provide clear records of your transactions, which can be helpful for budgeting, tax purposes, and tracking your financial history.</a:t>
            </a:r>
            <a:endParaRPr b="1" sz="1200">
              <a:solidFill>
                <a:srgbClr val="0543B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9" name="Google Shape;359;g275d22905f4_0_24"/>
          <p:cNvSpPr txBox="1"/>
          <p:nvPr/>
        </p:nvSpPr>
        <p:spPr>
          <a:xfrm>
            <a:off x="1679950" y="1696650"/>
            <a:ext cx="3629700" cy="431100"/>
          </a:xfrm>
          <a:prstGeom prst="rect">
            <a:avLst/>
          </a:prstGeom>
          <a:solidFill>
            <a:srgbClr val="FF802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0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Advantages</a:t>
            </a:r>
            <a:endParaRPr b="1"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0" name="Google Shape;360;g275d22905f4_0_24"/>
          <p:cNvSpPr txBox="1"/>
          <p:nvPr/>
        </p:nvSpPr>
        <p:spPr>
          <a:xfrm>
            <a:off x="5502660" y="1696650"/>
            <a:ext cx="3505200" cy="431100"/>
          </a:xfrm>
          <a:prstGeom prst="rect">
            <a:avLst/>
          </a:prstGeom>
          <a:solidFill>
            <a:srgbClr val="FF802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0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Disadvantages</a:t>
            </a:r>
            <a:endParaRPr b="1"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1" name="Google Shape;361;g275d22905f4_0_24"/>
          <p:cNvSpPr/>
          <p:nvPr/>
        </p:nvSpPr>
        <p:spPr>
          <a:xfrm>
            <a:off x="8002909" y="4250800"/>
            <a:ext cx="1007700" cy="709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2" name="Google Shape;362;g275d22905f4_0_24"/>
          <p:cNvSpPr/>
          <p:nvPr/>
        </p:nvSpPr>
        <p:spPr>
          <a:xfrm>
            <a:off x="5504656" y="2215500"/>
            <a:ext cx="3505200" cy="2789400"/>
          </a:xfrm>
          <a:prstGeom prst="rect">
            <a:avLst/>
          </a:prstGeom>
          <a:noFill/>
          <a:ln cap="flat" cmpd="sng" w="19050">
            <a:solidFill>
              <a:srgbClr val="0543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3" name="Google Shape;363;g275d22905f4_0_24"/>
          <p:cNvSpPr txBox="1"/>
          <p:nvPr/>
        </p:nvSpPr>
        <p:spPr>
          <a:xfrm>
            <a:off x="5476144" y="4129875"/>
            <a:ext cx="3505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b="1" lang="en-GB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Market fluctuations: </a:t>
            </a:r>
            <a:r>
              <a:rPr lang="en-GB" sz="1200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The interest rates offered by savings accounts can change over time based on economic conditions, potentially affecting your earnings.</a:t>
            </a:r>
            <a:endParaRPr b="1"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4" name="Google Shape;364;g275d22905f4_0_24"/>
          <p:cNvSpPr txBox="1"/>
          <p:nvPr/>
        </p:nvSpPr>
        <p:spPr>
          <a:xfrm>
            <a:off x="5516305" y="2237075"/>
            <a:ext cx="3459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b="1" lang="en-GB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Fees and requirements:</a:t>
            </a:r>
            <a:r>
              <a:rPr lang="en-GB" sz="1200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 Some savings accounts come with fees, minimum balance requirements, and other conditions that can affect your overall returns. It's important to compare different account options before choosing one.</a:t>
            </a:r>
            <a:endParaRPr b="1" sz="1200">
              <a:solidFill>
                <a:srgbClr val="0543B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5" name="Google Shape;365;g275d22905f4_0_24"/>
          <p:cNvSpPr txBox="1"/>
          <p:nvPr/>
        </p:nvSpPr>
        <p:spPr>
          <a:xfrm>
            <a:off x="5507425" y="3289350"/>
            <a:ext cx="3505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b="1" lang="en-GB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Limited access:</a:t>
            </a:r>
            <a:r>
              <a:rPr lang="en-GB" sz="1200">
                <a:solidFill>
                  <a:srgbClr val="374151"/>
                </a:solidFill>
                <a:latin typeface="Lato"/>
                <a:ea typeface="Lato"/>
                <a:cs typeface="Lato"/>
                <a:sym typeface="Lato"/>
              </a:rPr>
              <a:t> While savings accounts offer convenient access, there might be limitations on the number of withdrawals or transfers you can make per month without incurring fees.</a:t>
            </a:r>
            <a:endParaRPr b="1" sz="1200">
              <a:solidFill>
                <a:srgbClr val="0543B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6" name="Google Shape;366;g275d22905f4_0_24"/>
          <p:cNvSpPr txBox="1"/>
          <p:nvPr>
            <p:ph type="ctrTitle"/>
          </p:nvPr>
        </p:nvSpPr>
        <p:spPr>
          <a:xfrm>
            <a:off x="282125" y="242750"/>
            <a:ext cx="77316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lang="en-GB" sz="2900">
                <a:solidFill>
                  <a:srgbClr val="00FF00"/>
                </a:solidFill>
                <a:latin typeface="Lato"/>
                <a:ea typeface="Lato"/>
                <a:cs typeface="Lato"/>
                <a:sym typeface="Lato"/>
              </a:rPr>
              <a:t>Answers </a:t>
            </a:r>
            <a:r>
              <a:rPr b="1" lang="en-GB" sz="29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| </a:t>
            </a:r>
            <a:r>
              <a:rPr b="1" i="0" lang="en-GB" sz="29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How do people save money?</a:t>
            </a:r>
            <a:endParaRPr b="1" i="0" sz="29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67" name="Google Shape;367;g275d22905f4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75" y="1147025"/>
            <a:ext cx="1424725" cy="142472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g275d22905f4_0_24"/>
          <p:cNvSpPr/>
          <p:nvPr/>
        </p:nvSpPr>
        <p:spPr>
          <a:xfrm>
            <a:off x="612925" y="1809250"/>
            <a:ext cx="381000" cy="3618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262A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9" name="Google Shape;369;g275d22905f4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238" y="1759300"/>
            <a:ext cx="436371" cy="4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575e96a1fb_0_240"/>
          <p:cNvSpPr txBox="1"/>
          <p:nvPr>
            <p:ph idx="1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2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" name="Google Shape;110;g1575e96a1fb_0_240"/>
          <p:cNvSpPr txBox="1"/>
          <p:nvPr>
            <p:ph type="ctrTitle"/>
          </p:nvPr>
        </p:nvSpPr>
        <p:spPr>
          <a:xfrm>
            <a:off x="379375" y="253750"/>
            <a:ext cx="77316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accent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1" i="0" lang="en-GB" sz="29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Unit outline</a:t>
            </a:r>
            <a:endParaRPr b="1" i="0" sz="29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t/>
            </a:r>
            <a:endParaRPr b="1" i="0" sz="29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11" name="Google Shape;111;g1575e96a1fb_0_240"/>
          <p:cNvGraphicFramePr/>
          <p:nvPr/>
        </p:nvGraphicFramePr>
        <p:xfrm>
          <a:off x="871975" y="1721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{FC5B8BCC-C615-4457-807B-2AD46A3980C0}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Session 1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Session 2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Session 3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Session 4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Session 5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Session 6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How to open a bank account </a:t>
                      </a:r>
                      <a:endParaRPr b="0"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latin typeface="Lato"/>
                          <a:ea typeface="Lato"/>
                          <a:cs typeface="Lato"/>
                          <a:sym typeface="Lato"/>
                        </a:rPr>
                        <a:t>How to r</a:t>
                      </a:r>
                      <a:r>
                        <a:rPr b="0" lang="en-GB" sz="14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ead a bank statement </a:t>
                      </a:r>
                      <a:endParaRPr b="0"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>
                          <a:solidFill>
                            <a:schemeClr val="accen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How to save money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GB" sz="14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 </a:t>
                      </a:r>
                      <a:endParaRPr b="0"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latin typeface="Lato"/>
                          <a:ea typeface="Lato"/>
                          <a:cs typeface="Lato"/>
                          <a:sym typeface="Lato"/>
                        </a:rPr>
                        <a:t>How to use bank cards</a:t>
                      </a:r>
                      <a:endParaRPr b="0"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>
                          <a:latin typeface="Lato"/>
                          <a:ea typeface="Lato"/>
                          <a:cs typeface="Lato"/>
                          <a:sym typeface="Lato"/>
                        </a:rPr>
                        <a:t>How to manage debt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 guide to banking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4f7d5e8862_0_779"/>
          <p:cNvSpPr txBox="1"/>
          <p:nvPr/>
        </p:nvSpPr>
        <p:spPr>
          <a:xfrm>
            <a:off x="488175" y="34292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g24f7d5e8862_0_779"/>
          <p:cNvSpPr txBox="1"/>
          <p:nvPr/>
        </p:nvSpPr>
        <p:spPr>
          <a:xfrm>
            <a:off x="439450" y="978750"/>
            <a:ext cx="621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g24f7d5e8862_0_779"/>
          <p:cNvSpPr txBox="1"/>
          <p:nvPr/>
        </p:nvSpPr>
        <p:spPr>
          <a:xfrm>
            <a:off x="360374" y="629069"/>
            <a:ext cx="6625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By the end of the session, I will be able to:</a:t>
            </a:r>
            <a:endParaRPr b="1" i="0" sz="20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7" name="Google Shape;377;g24f7d5e8862_0_779"/>
          <p:cNvSpPr txBox="1"/>
          <p:nvPr>
            <p:ph idx="12" type="sldNum"/>
          </p:nvPr>
        </p:nvSpPr>
        <p:spPr>
          <a:xfrm>
            <a:off x="8676695" y="403106"/>
            <a:ext cx="473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8" name="Google Shape;378;g24f7d5e8862_0_779"/>
          <p:cNvSpPr txBox="1"/>
          <p:nvPr/>
        </p:nvSpPr>
        <p:spPr>
          <a:xfrm>
            <a:off x="488167" y="1121687"/>
            <a:ext cx="6625500" cy="23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200"/>
              <a:buFont typeface="Lato"/>
              <a:buChar char="●"/>
            </a:pPr>
            <a:r>
              <a:rPr b="1" i="0" lang="en-GB" sz="2200" u="none" cap="none" strike="noStrike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Identify why people need to save money</a:t>
            </a:r>
            <a:endParaRPr b="0" i="0" sz="2200" u="none" cap="none" strike="noStrike">
              <a:solidFill>
                <a:srgbClr val="6AA84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9144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6AA84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683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200"/>
              <a:buFont typeface="Lato"/>
              <a:buChar char="●"/>
            </a:pPr>
            <a:r>
              <a:rPr b="1" i="0" lang="en-GB" sz="2200" u="none" cap="none" strike="noStrike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Assess different ways to save</a:t>
            </a:r>
            <a:endParaRPr b="0" i="0" sz="2200" u="none" cap="none" strike="noStrike">
              <a:solidFill>
                <a:srgbClr val="6AA84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9144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6AA84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683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●"/>
            </a:pPr>
            <a:r>
              <a:rPr b="1" i="0" lang="en-GB" sz="2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Create a saving plan</a:t>
            </a:r>
            <a:endParaRPr b="0" i="0" sz="22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9144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4f7d5e8862_0_787"/>
          <p:cNvSpPr txBox="1"/>
          <p:nvPr>
            <p:ph idx="12" type="sldNum"/>
          </p:nvPr>
        </p:nvSpPr>
        <p:spPr>
          <a:xfrm>
            <a:off x="8676695" y="403106"/>
            <a:ext cx="473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4" name="Google Shape;384;g24f7d5e8862_0_787"/>
          <p:cNvSpPr txBox="1"/>
          <p:nvPr>
            <p:ph type="ctrTitle"/>
          </p:nvPr>
        </p:nvSpPr>
        <p:spPr>
          <a:xfrm>
            <a:off x="247700" y="242750"/>
            <a:ext cx="77316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GB" sz="29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Saving goal</a:t>
            </a:r>
            <a:endParaRPr b="1" i="0" sz="29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5" name="Google Shape;385;g24f7d5e8862_0_787"/>
          <p:cNvSpPr txBox="1"/>
          <p:nvPr>
            <p:ph idx="2" type="ctrTitle"/>
          </p:nvPr>
        </p:nvSpPr>
        <p:spPr>
          <a:xfrm>
            <a:off x="550150" y="1312575"/>
            <a:ext cx="77316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GB" sz="29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sort of items would a </a:t>
            </a:r>
            <a:endParaRPr b="1" i="0" sz="29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GB" sz="29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Year 8 student be saving for?</a:t>
            </a:r>
            <a:endParaRPr b="1" i="0" sz="29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86" name="Google Shape;386;g24f7d5e8862_0_787"/>
          <p:cNvPicPr preferRelativeResize="0"/>
          <p:nvPr/>
        </p:nvPicPr>
        <p:blipFill rotWithShape="1">
          <a:blip r:embed="rId3">
            <a:alphaModFix/>
          </a:blip>
          <a:srcRect b="13815" l="0" r="0" t="0"/>
          <a:stretch/>
        </p:blipFill>
        <p:spPr>
          <a:xfrm>
            <a:off x="3073475" y="2425625"/>
            <a:ext cx="1514400" cy="1501525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87" name="Google Shape;387;g24f7d5e8862_0_787"/>
          <p:cNvPicPr preferRelativeResize="0"/>
          <p:nvPr/>
        </p:nvPicPr>
        <p:blipFill rotWithShape="1">
          <a:blip r:embed="rId4">
            <a:alphaModFix/>
          </a:blip>
          <a:srcRect b="14038" l="6738" r="6980" t="14446"/>
          <a:stretch/>
        </p:blipFill>
        <p:spPr>
          <a:xfrm>
            <a:off x="4875538" y="2425625"/>
            <a:ext cx="1514400" cy="1501525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388" name="Google Shape;388;g24f7d5e8862_0_787"/>
          <p:cNvGrpSpPr/>
          <p:nvPr/>
        </p:nvGrpSpPr>
        <p:grpSpPr>
          <a:xfrm>
            <a:off x="1218006" y="2405038"/>
            <a:ext cx="1514300" cy="1501515"/>
            <a:chOff x="-228225" y="1999350"/>
            <a:chExt cx="2660400" cy="2319300"/>
          </a:xfrm>
        </p:grpSpPr>
        <p:sp>
          <p:nvSpPr>
            <p:cNvPr id="389" name="Google Shape;389;g24f7d5e8862_0_787"/>
            <p:cNvSpPr/>
            <p:nvPr/>
          </p:nvSpPr>
          <p:spPr>
            <a:xfrm>
              <a:off x="-228225" y="1999350"/>
              <a:ext cx="2660400" cy="23193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0" name="Google Shape;390;g24f7d5e8862_0_78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2400" y="2209575"/>
              <a:ext cx="1905000" cy="1905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1" name="Google Shape;391;g24f7d5e8862_0_78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77600" y="2425625"/>
            <a:ext cx="1514400" cy="146035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4f7d5e8862_0_799"/>
          <p:cNvSpPr txBox="1"/>
          <p:nvPr>
            <p:ph idx="1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20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7" name="Google Shape;397;g24f7d5e8862_0_799"/>
          <p:cNvSpPr txBox="1"/>
          <p:nvPr>
            <p:ph type="ctrTitle"/>
          </p:nvPr>
        </p:nvSpPr>
        <p:spPr>
          <a:xfrm>
            <a:off x="247700" y="242750"/>
            <a:ext cx="77316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GB" sz="29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Saving goal</a:t>
            </a:r>
            <a:endParaRPr b="1" i="0" sz="29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8" name="Google Shape;398;g24f7d5e8862_0_799"/>
          <p:cNvSpPr txBox="1"/>
          <p:nvPr/>
        </p:nvSpPr>
        <p:spPr>
          <a:xfrm>
            <a:off x="824938" y="3748775"/>
            <a:ext cx="56400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543B3"/>
                </a:solidFill>
                <a:latin typeface="Lato"/>
                <a:ea typeface="Lato"/>
                <a:cs typeface="Lato"/>
                <a:sym typeface="Lato"/>
              </a:rPr>
              <a:t>Find a picture to put as your phone background, in your wallet or on your wall to remind you of your goal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g24f7d5e8862_0_7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777" y="1474281"/>
            <a:ext cx="273100" cy="2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24f7d5e8862_0_7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777" y="2335838"/>
            <a:ext cx="273100" cy="2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g24f7d5e8862_0_7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777" y="3087974"/>
            <a:ext cx="273100" cy="2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g24f7d5e8862_0_7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31000" y="1747375"/>
            <a:ext cx="1997900" cy="199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g24f7d5e8862_0_799"/>
          <p:cNvSpPr txBox="1"/>
          <p:nvPr/>
        </p:nvSpPr>
        <p:spPr>
          <a:xfrm>
            <a:off x="1163400" y="539525"/>
            <a:ext cx="785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g24f7d5e8862_0_7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777" y="4002374"/>
            <a:ext cx="273100" cy="2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g24f7d5e8862_0_799"/>
          <p:cNvSpPr txBox="1"/>
          <p:nvPr/>
        </p:nvSpPr>
        <p:spPr>
          <a:xfrm>
            <a:off x="824950" y="1296100"/>
            <a:ext cx="53865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If you set yourself a saving goal, it helps keep your financial decisions focused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g24f7d5e8862_0_799"/>
          <p:cNvSpPr txBox="1"/>
          <p:nvPr/>
        </p:nvSpPr>
        <p:spPr>
          <a:xfrm>
            <a:off x="914100" y="2181600"/>
            <a:ext cx="495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It’s fine to save small amounts, regularly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g24f7d5e8862_0_799"/>
          <p:cNvSpPr txBox="1"/>
          <p:nvPr/>
        </p:nvSpPr>
        <p:spPr>
          <a:xfrm>
            <a:off x="824938" y="2805875"/>
            <a:ext cx="56400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If the saving goal is large, set some </a:t>
            </a:r>
            <a:r>
              <a:rPr b="1" i="0" lang="en-GB" sz="18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interim goals</a:t>
            </a:r>
            <a:r>
              <a:rPr b="0" i="0" lang="en-GB" sz="18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(and maybe some rewards to keep you motivated!)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4f7d5e8862_0_814"/>
          <p:cNvSpPr txBox="1"/>
          <p:nvPr>
            <p:ph idx="1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21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3" name="Google Shape;413;g24f7d5e8862_0_814"/>
          <p:cNvSpPr txBox="1"/>
          <p:nvPr>
            <p:ph type="ctrTitle"/>
          </p:nvPr>
        </p:nvSpPr>
        <p:spPr>
          <a:xfrm>
            <a:off x="238925" y="242750"/>
            <a:ext cx="77316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GB" sz="29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Create a saving goal </a:t>
            </a:r>
            <a:endParaRPr b="1" i="0" sz="29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14" name="Google Shape;414;g24f7d5e8862_0_8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252" y="2798756"/>
            <a:ext cx="273100" cy="2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g24f7d5e8862_0_8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252" y="3866188"/>
            <a:ext cx="273100" cy="2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g24f7d5e8862_0_814"/>
          <p:cNvSpPr txBox="1"/>
          <p:nvPr/>
        </p:nvSpPr>
        <p:spPr>
          <a:xfrm>
            <a:off x="353100" y="2680900"/>
            <a:ext cx="8437800" cy="21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Decide how much money Charlie will save each week.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How long will it take Charlie to save for this </a:t>
            </a:r>
            <a:r>
              <a:rPr b="0" i="0" lang="en-GB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item</a:t>
            </a:r>
            <a:r>
              <a:rPr b="0" i="0" lang="en-GB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Create some rewards for when smaller amounts of the goal are achieved.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17" name="Google Shape;417;g24f7d5e8862_0_814"/>
          <p:cNvPicPr preferRelativeResize="0"/>
          <p:nvPr/>
        </p:nvPicPr>
        <p:blipFill rotWithShape="1">
          <a:blip r:embed="rId4">
            <a:alphaModFix/>
          </a:blip>
          <a:srcRect b="47520" l="0" r="0" t="0"/>
          <a:stretch/>
        </p:blipFill>
        <p:spPr>
          <a:xfrm>
            <a:off x="127500" y="1167225"/>
            <a:ext cx="1182574" cy="1280699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18" name="Google Shape;418;g24f7d5e8862_0_814"/>
          <p:cNvSpPr txBox="1"/>
          <p:nvPr/>
        </p:nvSpPr>
        <p:spPr>
          <a:xfrm>
            <a:off x="1450500" y="1167213"/>
            <a:ext cx="7566000" cy="12807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Charlie gets £10 pocket money every week.</a:t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He spends most of his money on sweets and snacks on his way to school.</a:t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Charlie’s carer says he should think more carefully about how he spends his money.</a:t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0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Charlie has decided to save up for a game he really wants. It costs £40.</a:t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9" name="Google Shape;419;g24f7d5e8862_0_814"/>
          <p:cNvSpPr txBox="1"/>
          <p:nvPr/>
        </p:nvSpPr>
        <p:spPr>
          <a:xfrm>
            <a:off x="127500" y="4552375"/>
            <a:ext cx="791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GB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Personal reflection: Have you ever saved up for something you needed or wanted to buy?</a:t>
            </a:r>
            <a:endParaRPr b="1" i="0" sz="13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Google Shape;420;g24f7d5e8862_0_8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252" y="3332156"/>
            <a:ext cx="273100" cy="27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4f7d5e8862_0_826"/>
          <p:cNvSpPr txBox="1"/>
          <p:nvPr/>
        </p:nvSpPr>
        <p:spPr>
          <a:xfrm>
            <a:off x="488175" y="34292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24f7d5e8862_0_826"/>
          <p:cNvSpPr txBox="1"/>
          <p:nvPr/>
        </p:nvSpPr>
        <p:spPr>
          <a:xfrm>
            <a:off x="439450" y="978750"/>
            <a:ext cx="621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24f7d5e8862_0_826"/>
          <p:cNvSpPr txBox="1"/>
          <p:nvPr/>
        </p:nvSpPr>
        <p:spPr>
          <a:xfrm>
            <a:off x="360374" y="629069"/>
            <a:ext cx="6625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By the end of the session, I will be able to:</a:t>
            </a:r>
            <a:endParaRPr b="1" i="0" sz="20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8" name="Google Shape;428;g24f7d5e8862_0_826"/>
          <p:cNvSpPr txBox="1"/>
          <p:nvPr>
            <p:ph idx="12" type="sldNum"/>
          </p:nvPr>
        </p:nvSpPr>
        <p:spPr>
          <a:xfrm>
            <a:off x="8676695" y="403106"/>
            <a:ext cx="473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9" name="Google Shape;429;g24f7d5e8862_0_826"/>
          <p:cNvSpPr txBox="1"/>
          <p:nvPr/>
        </p:nvSpPr>
        <p:spPr>
          <a:xfrm>
            <a:off x="488167" y="1121687"/>
            <a:ext cx="6625500" cy="23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200"/>
              <a:buFont typeface="Lato"/>
              <a:buChar char="●"/>
            </a:pPr>
            <a:r>
              <a:rPr b="1" i="0" lang="en-GB" sz="2200" u="none" cap="none" strike="noStrike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Identify why people need to save money</a:t>
            </a:r>
            <a:endParaRPr b="0" i="0" sz="2200" u="none" cap="none" strike="noStrike">
              <a:solidFill>
                <a:srgbClr val="6AA84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6AA84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683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200"/>
              <a:buFont typeface="Lato"/>
              <a:buChar char="●"/>
            </a:pPr>
            <a:r>
              <a:rPr b="1" i="0" lang="en-GB" sz="2200" u="none" cap="none" strike="noStrike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Assess different methods of saving money</a:t>
            </a:r>
            <a:endParaRPr b="0" i="0" sz="2200" u="none" cap="none" strike="noStrike">
              <a:solidFill>
                <a:srgbClr val="6AA84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9144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6AA84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683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200"/>
              <a:buFont typeface="Lato"/>
              <a:buChar char="●"/>
            </a:pPr>
            <a:r>
              <a:rPr b="1" i="0" lang="en-GB" sz="2200" u="none" cap="none" strike="noStrike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Create a saving plan</a:t>
            </a:r>
            <a:endParaRPr b="0" i="0" sz="2200" u="none" cap="none" strike="noStrike">
              <a:solidFill>
                <a:srgbClr val="6AA84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9144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4f7d5e8862_0_834"/>
          <p:cNvSpPr txBox="1"/>
          <p:nvPr>
            <p:ph idx="1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23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5" name="Google Shape;435;g24f7d5e8862_0_834"/>
          <p:cNvSpPr txBox="1"/>
          <p:nvPr>
            <p:ph type="ctrTitle"/>
          </p:nvPr>
        </p:nvSpPr>
        <p:spPr>
          <a:xfrm>
            <a:off x="187525" y="242750"/>
            <a:ext cx="77316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GB" sz="29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Things to look out for</a:t>
            </a:r>
            <a:endParaRPr b="1" i="0" sz="29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6" name="Google Shape;436;g24f7d5e8862_0_834"/>
          <p:cNvSpPr txBox="1"/>
          <p:nvPr/>
        </p:nvSpPr>
        <p:spPr>
          <a:xfrm>
            <a:off x="2767600" y="1147025"/>
            <a:ext cx="232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62A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g24f7d5e8862_0_834"/>
          <p:cNvSpPr txBox="1"/>
          <p:nvPr/>
        </p:nvSpPr>
        <p:spPr>
          <a:xfrm>
            <a:off x="369927" y="1144759"/>
            <a:ext cx="79149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543B3"/>
                </a:solidFill>
                <a:latin typeface="Lato"/>
                <a:ea typeface="Lato"/>
                <a:cs typeface="Lato"/>
                <a:sym typeface="Lato"/>
              </a:rPr>
              <a:t>Minimum deposit</a:t>
            </a:r>
            <a:r>
              <a:rPr b="0" i="0" lang="en-GB" sz="1800" u="none" cap="none" strike="noStrike">
                <a:solidFill>
                  <a:srgbClr val="0543B3"/>
                </a:solidFill>
                <a:latin typeface="Lato"/>
                <a:ea typeface="Lato"/>
                <a:cs typeface="Lato"/>
                <a:sym typeface="Lato"/>
              </a:rPr>
              <a:t> – there may be a set amount of money needed to open the account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g24f7d5e8862_0_8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533" y="1318625"/>
            <a:ext cx="273100" cy="2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g24f7d5e8862_0_8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377" y="3124769"/>
            <a:ext cx="273100" cy="2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g24f7d5e8862_0_8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377" y="4132919"/>
            <a:ext cx="273100" cy="2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g24f7d5e8862_0_8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377" y="2225905"/>
            <a:ext cx="273100" cy="2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g24f7d5e8862_0_834"/>
          <p:cNvSpPr txBox="1"/>
          <p:nvPr/>
        </p:nvSpPr>
        <p:spPr>
          <a:xfrm>
            <a:off x="354075" y="2040800"/>
            <a:ext cx="81261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Interest rate</a:t>
            </a:r>
            <a:r>
              <a:rPr lang="en-GB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– this can be fixed or variable, meaning it either stays the same or can change</a:t>
            </a:r>
            <a:endParaRPr/>
          </a:p>
        </p:txBody>
      </p:sp>
      <p:sp>
        <p:nvSpPr>
          <p:cNvPr id="443" name="Google Shape;443;g24f7d5e8862_0_834"/>
          <p:cNvSpPr txBox="1"/>
          <p:nvPr/>
        </p:nvSpPr>
        <p:spPr>
          <a:xfrm>
            <a:off x="384425" y="2957675"/>
            <a:ext cx="79710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Notice periods</a:t>
            </a:r>
            <a:r>
              <a:rPr lang="en-GB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– you may not be able to get your money out instantly, or there’ll be a penalty fee if you do</a:t>
            </a:r>
            <a:endParaRPr/>
          </a:p>
        </p:txBody>
      </p:sp>
      <p:sp>
        <p:nvSpPr>
          <p:cNvPr id="444" name="Google Shape;444;g24f7d5e8862_0_834"/>
          <p:cNvSpPr txBox="1"/>
          <p:nvPr/>
        </p:nvSpPr>
        <p:spPr>
          <a:xfrm>
            <a:off x="354075" y="3890375"/>
            <a:ext cx="74127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0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Fixed time period</a:t>
            </a:r>
            <a:r>
              <a:rPr lang="en-GB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– the account can only be held for a certain length of time, such as a year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g24f7d5e8862_0_8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0111" y="2109575"/>
            <a:ext cx="2861090" cy="99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g24f7d5e8862_0_848"/>
          <p:cNvSpPr txBox="1"/>
          <p:nvPr>
            <p:ph idx="1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24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1" name="Google Shape;451;g24f7d5e8862_0_848"/>
          <p:cNvSpPr txBox="1"/>
          <p:nvPr>
            <p:ph type="ctrTitle"/>
          </p:nvPr>
        </p:nvSpPr>
        <p:spPr>
          <a:xfrm>
            <a:off x="162825" y="290575"/>
            <a:ext cx="77316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-GB" sz="29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Plan to save</a:t>
            </a:r>
            <a:endParaRPr b="1" i="0" sz="29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2" name="Google Shape;452;g24f7d5e8862_0_848"/>
          <p:cNvSpPr txBox="1"/>
          <p:nvPr/>
        </p:nvSpPr>
        <p:spPr>
          <a:xfrm>
            <a:off x="2780475" y="1542675"/>
            <a:ext cx="232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62A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g24f7d5e8862_0_848"/>
          <p:cNvSpPr txBox="1"/>
          <p:nvPr/>
        </p:nvSpPr>
        <p:spPr>
          <a:xfrm>
            <a:off x="457525" y="1689763"/>
            <a:ext cx="5433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543B3"/>
                </a:solidFill>
                <a:latin typeface="Lato"/>
                <a:ea typeface="Lato"/>
                <a:cs typeface="Lato"/>
                <a:sym typeface="Lato"/>
              </a:rPr>
              <a:t>Use a saving goal - an item you really want</a:t>
            </a:r>
            <a:endParaRPr b="0" i="0" sz="1600" u="none" cap="none" strike="noStrike">
              <a:solidFill>
                <a:srgbClr val="0543B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54" name="Google Shape;454;g24f7d5e8862_0_8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852" y="1321515"/>
            <a:ext cx="273100" cy="2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g24f7d5e8862_0_8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852" y="2188591"/>
            <a:ext cx="273100" cy="2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g24f7d5e8862_0_8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852" y="2687412"/>
            <a:ext cx="273100" cy="2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g24f7d5e8862_0_8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940" y="1768768"/>
            <a:ext cx="273100" cy="2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g24f7d5e8862_0_8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940" y="3297619"/>
            <a:ext cx="273100" cy="2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g24f7d5e8862_0_848"/>
          <p:cNvSpPr txBox="1"/>
          <p:nvPr/>
        </p:nvSpPr>
        <p:spPr>
          <a:xfrm>
            <a:off x="364050" y="2109563"/>
            <a:ext cx="465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Have an amount in mind to save each 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g24f7d5e8862_0_848"/>
          <p:cNvSpPr txBox="1"/>
          <p:nvPr/>
        </p:nvSpPr>
        <p:spPr>
          <a:xfrm>
            <a:off x="364050" y="2608400"/>
            <a:ext cx="5729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0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Use a savings calculator, like the one on </a:t>
            </a:r>
            <a:r>
              <a:rPr b="0" i="0" lang="en-GB" sz="1600" u="sng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Moneyhelper.org.uk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g24f7d5e8862_0_848"/>
          <p:cNvSpPr txBox="1"/>
          <p:nvPr/>
        </p:nvSpPr>
        <p:spPr>
          <a:xfrm>
            <a:off x="459500" y="3107225"/>
            <a:ext cx="83169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There are some apps that round up transactions so that small amounts can be saved as a person spends e.g. if you spend £4.35 the app will round it to £5.00 and put the 65p into the savings account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g24f7d5e8862_0_848"/>
          <p:cNvSpPr txBox="1"/>
          <p:nvPr/>
        </p:nvSpPr>
        <p:spPr>
          <a:xfrm>
            <a:off x="459500" y="1242525"/>
            <a:ext cx="8415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Save first! Don’t wait until the end of the month to save, as there might not be any money left!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60d7af201a_0_4"/>
          <p:cNvSpPr txBox="1"/>
          <p:nvPr>
            <p:ph idx="12" type="sldNum"/>
          </p:nvPr>
        </p:nvSpPr>
        <p:spPr>
          <a:xfrm>
            <a:off x="8676695" y="403106"/>
            <a:ext cx="473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68" name="Google Shape;468;g260d7af201a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7013" y="1646988"/>
            <a:ext cx="2186225" cy="19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g260d7af201a_0_4"/>
          <p:cNvSpPr txBox="1"/>
          <p:nvPr/>
        </p:nvSpPr>
        <p:spPr>
          <a:xfrm>
            <a:off x="1602025" y="783100"/>
            <a:ext cx="58362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-GB" sz="2900">
                <a:solidFill>
                  <a:srgbClr val="FF8022"/>
                </a:solidFill>
                <a:latin typeface="Lato"/>
                <a:ea typeface="Lato"/>
                <a:cs typeface="Lato"/>
                <a:sym typeface="Lato"/>
              </a:rPr>
              <a:t>How easy is it to save money</a:t>
            </a:r>
            <a:r>
              <a:rPr b="1" i="0" lang="en-GB" sz="2900" u="none" cap="none" strike="noStrike">
                <a:solidFill>
                  <a:srgbClr val="FF8022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b="1" i="0" sz="29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4f7d5e8862_0_870"/>
          <p:cNvSpPr txBox="1"/>
          <p:nvPr>
            <p:ph idx="12" type="sldNum"/>
          </p:nvPr>
        </p:nvSpPr>
        <p:spPr>
          <a:xfrm>
            <a:off x="8676695" y="403106"/>
            <a:ext cx="473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5" name="Google Shape;475;g24f7d5e8862_0_870"/>
          <p:cNvSpPr txBox="1"/>
          <p:nvPr/>
        </p:nvSpPr>
        <p:spPr>
          <a:xfrm>
            <a:off x="0" y="985063"/>
            <a:ext cx="91440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GB" sz="56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Any questions?</a:t>
            </a:r>
            <a:endParaRPr b="1" i="0" sz="5600" u="none" cap="none" strike="noStrike">
              <a:solidFill>
                <a:schemeClr val="accent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76" name="Google Shape;476;g24f7d5e8862_0_870"/>
          <p:cNvSpPr/>
          <p:nvPr/>
        </p:nvSpPr>
        <p:spPr>
          <a:xfrm>
            <a:off x="3806600" y="2159450"/>
            <a:ext cx="1734900" cy="1483800"/>
          </a:xfrm>
          <a:prstGeom prst="rect">
            <a:avLst/>
          </a:prstGeom>
          <a:solidFill>
            <a:srgbClr val="FF802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en-GB" sz="9600" u="none" cap="none" strike="noStrike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?</a:t>
            </a:r>
            <a:endParaRPr b="0" i="0" sz="9600" u="none" cap="none" strike="noStrike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24f7d5e8862_0_0"/>
          <p:cNvSpPr/>
          <p:nvPr/>
        </p:nvSpPr>
        <p:spPr>
          <a:xfrm>
            <a:off x="6177819" y="1184061"/>
            <a:ext cx="2846400" cy="19956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g24f7d5e8862_0_0"/>
          <p:cNvSpPr txBox="1"/>
          <p:nvPr/>
        </p:nvSpPr>
        <p:spPr>
          <a:xfrm>
            <a:off x="110800" y="391125"/>
            <a:ext cx="848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Services available for people who have concerns about their personal </a:t>
            </a:r>
            <a:r>
              <a:rPr b="1" lang="en-GB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finances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3" name="Google Shape;483;g24f7d5e8862_0_0"/>
          <p:cNvGrpSpPr/>
          <p:nvPr/>
        </p:nvGrpSpPr>
        <p:grpSpPr>
          <a:xfrm>
            <a:off x="151999" y="1183981"/>
            <a:ext cx="2846301" cy="2013581"/>
            <a:chOff x="463400" y="1321175"/>
            <a:chExt cx="2914500" cy="2113109"/>
          </a:xfrm>
        </p:grpSpPr>
        <p:sp>
          <p:nvSpPr>
            <p:cNvPr id="484" name="Google Shape;484;g24f7d5e8862_0_0"/>
            <p:cNvSpPr/>
            <p:nvPr/>
          </p:nvSpPr>
          <p:spPr>
            <a:xfrm>
              <a:off x="463400" y="1321175"/>
              <a:ext cx="2914500" cy="2094300"/>
            </a:xfrm>
            <a:prstGeom prst="rect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g24f7d5e8862_0_0"/>
            <p:cNvSpPr txBox="1"/>
            <p:nvPr/>
          </p:nvSpPr>
          <p:spPr>
            <a:xfrm>
              <a:off x="1345676" y="1339984"/>
              <a:ext cx="2032200" cy="209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GB" sz="1300" u="sng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Citizens Advice – Debt and Money</a:t>
              </a:r>
              <a:r>
                <a:rPr b="0" i="0" lang="en-GB" sz="13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– </a:t>
              </a:r>
              <a:r>
                <a:rPr lang="en-GB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T</a:t>
              </a:r>
              <a:r>
                <a:rPr b="0" i="0" lang="en-GB" sz="13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his resource contains links to advice on a number of topics, including financial difficulties, cost of living and communicati</a:t>
              </a:r>
              <a:r>
                <a:rPr lang="en-GB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ng</a:t>
              </a:r>
              <a:r>
                <a:rPr b="0" i="0" lang="en-GB" sz="13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with creditors.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86" name="Google Shape;486;g24f7d5e8862_0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2125" y="1419947"/>
              <a:ext cx="813554" cy="928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7" name="Google Shape;487;g24f7d5e8862_0_0"/>
          <p:cNvSpPr txBox="1"/>
          <p:nvPr/>
        </p:nvSpPr>
        <p:spPr>
          <a:xfrm>
            <a:off x="152000" y="3312950"/>
            <a:ext cx="8872200" cy="7389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At school, you can speak with an adult you trust. </a:t>
            </a:r>
            <a:endParaRPr b="1" sz="180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This could be your form tutor, head of year or the school’s safeguarding officer.</a:t>
            </a:r>
            <a:endParaRPr b="1" sz="180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8" name="Google Shape;488;g24f7d5e8862_0_0"/>
          <p:cNvSpPr txBox="1"/>
          <p:nvPr>
            <p:ph idx="4294967295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GB" sz="1400">
                <a:latin typeface="Lato"/>
                <a:ea typeface="Lato"/>
                <a:cs typeface="Lato"/>
                <a:sym typeface="Lato"/>
              </a:rPr>
              <a:t>26</a:t>
            </a:r>
            <a:endParaRPr b="1" sz="1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9" name="Google Shape;489;g24f7d5e8862_0_0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0" name="Google Shape;490;g24f7d5e8862_0_0"/>
          <p:cNvGrpSpPr/>
          <p:nvPr/>
        </p:nvGrpSpPr>
        <p:grpSpPr>
          <a:xfrm>
            <a:off x="3164819" y="1184021"/>
            <a:ext cx="2846301" cy="1995658"/>
            <a:chOff x="3237025" y="1184050"/>
            <a:chExt cx="2914500" cy="2094300"/>
          </a:xfrm>
        </p:grpSpPr>
        <p:sp>
          <p:nvSpPr>
            <p:cNvPr id="491" name="Google Shape;491;g24f7d5e8862_0_0"/>
            <p:cNvSpPr/>
            <p:nvPr/>
          </p:nvSpPr>
          <p:spPr>
            <a:xfrm>
              <a:off x="3237025" y="1184050"/>
              <a:ext cx="2914500" cy="2094300"/>
            </a:xfrm>
            <a:prstGeom prst="rect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92" name="Google Shape;492;g24f7d5e8862_0_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44950" y="1434825"/>
              <a:ext cx="666111" cy="400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3" name="Google Shape;493;g24f7d5e8862_0_0"/>
            <p:cNvSpPr txBox="1"/>
            <p:nvPr/>
          </p:nvSpPr>
          <p:spPr>
            <a:xfrm>
              <a:off x="4068426" y="1358613"/>
              <a:ext cx="2032200" cy="18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GB" sz="1300" u="sng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National Debtline </a:t>
              </a:r>
              <a:r>
                <a:rPr b="0" i="0" lang="en-GB" sz="1300" u="sng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  <a:hlinkClick r:id="rId7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 – Debt and Money</a:t>
              </a:r>
              <a:r>
                <a:rPr b="0" i="0" lang="en-GB" sz="13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– </a:t>
              </a:r>
              <a:r>
                <a:rPr lang="en-GB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a debt advice charity run by the </a:t>
              </a:r>
              <a:r>
                <a:rPr lang="en-GB" sz="1300" u="sng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  <a:hlinkClick r:id="rId8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Money Advice Trust</a:t>
              </a:r>
              <a:r>
                <a:rPr lang="en-GB" sz="13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, offering a  free and confidential debt advice service.</a:t>
              </a:r>
              <a:endParaRPr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494" name="Google Shape;494;g24f7d5e8862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41200" y="1426525"/>
            <a:ext cx="876125" cy="680625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g24f7d5e8862_0_0"/>
          <p:cNvSpPr txBox="1"/>
          <p:nvPr/>
        </p:nvSpPr>
        <p:spPr>
          <a:xfrm>
            <a:off x="7264128" y="1459325"/>
            <a:ext cx="17601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en-GB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Childline </a:t>
            </a:r>
            <a:r>
              <a:rPr b="1" i="0" lang="en-GB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Helpline</a:t>
            </a:r>
            <a:br>
              <a:rPr b="0" i="0" lang="en-GB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</a:br>
            <a:r>
              <a:rPr b="0" i="0" lang="en-GB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080</a:t>
            </a:r>
            <a:r>
              <a:rPr lang="en-GB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0 1111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f7d5e8862_0_591"/>
          <p:cNvSpPr txBox="1"/>
          <p:nvPr/>
        </p:nvSpPr>
        <p:spPr>
          <a:xfrm>
            <a:off x="360375" y="270375"/>
            <a:ext cx="80310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2900" u="none" cap="none" strike="noStrike">
                <a:solidFill>
                  <a:srgbClr val="FF8022"/>
                </a:solidFill>
                <a:latin typeface="Lato"/>
                <a:ea typeface="Lato"/>
                <a:cs typeface="Lato"/>
                <a:sym typeface="Lato"/>
              </a:rPr>
              <a:t>Having a respectful learning environment</a:t>
            </a:r>
            <a:endParaRPr b="1" i="0" sz="2900" u="none" cap="none" strike="noStrike">
              <a:solidFill>
                <a:srgbClr val="FF802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" name="Google Shape;117;g24f7d5e8862_0_591"/>
          <p:cNvSpPr txBox="1"/>
          <p:nvPr/>
        </p:nvSpPr>
        <p:spPr>
          <a:xfrm>
            <a:off x="324100" y="1254075"/>
            <a:ext cx="7638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Lato"/>
              <a:buChar char="●"/>
            </a:pPr>
            <a:r>
              <a:rPr b="1" i="0" lang="en-GB" sz="16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We will listen to each other respectfully</a:t>
            </a:r>
            <a:endParaRPr b="1" i="0" sz="16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Lato"/>
              <a:buChar char="●"/>
            </a:pPr>
            <a:r>
              <a:rPr b="1" i="0" lang="en-GB" sz="16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We will avoid making judgements or assumptions about others</a:t>
            </a:r>
            <a:endParaRPr b="1" i="0" sz="16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Lato"/>
              <a:buChar char="●"/>
            </a:pPr>
            <a:r>
              <a:rPr b="1" i="0" lang="en-GB" sz="16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We will comment on what has been said, not the person who has said it</a:t>
            </a:r>
            <a:endParaRPr b="1" i="0" sz="16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Lato"/>
              <a:buChar char="●"/>
            </a:pPr>
            <a:r>
              <a:rPr b="1" i="0" lang="en-GB" sz="16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We won’t put anyone on the spot and we have the right to pass</a:t>
            </a:r>
            <a:endParaRPr b="1" i="0" sz="16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Lato"/>
              <a:buChar char="●"/>
            </a:pPr>
            <a:r>
              <a:rPr b="1" i="0" lang="en-GB" sz="16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We will not share personal stories or ask personal questions</a:t>
            </a:r>
            <a:endParaRPr b="1" i="0" sz="16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8" name="Google Shape;118;g24f7d5e8862_0_591"/>
          <p:cNvSpPr txBox="1"/>
          <p:nvPr>
            <p:ph idx="12" type="sldNum"/>
          </p:nvPr>
        </p:nvSpPr>
        <p:spPr>
          <a:xfrm>
            <a:off x="8676695" y="403106"/>
            <a:ext cx="473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g24f7d5e8862_0_591"/>
          <p:cNvSpPr txBox="1"/>
          <p:nvPr/>
        </p:nvSpPr>
        <p:spPr>
          <a:xfrm>
            <a:off x="418625" y="3452475"/>
            <a:ext cx="8242200" cy="677100"/>
          </a:xfrm>
          <a:prstGeom prst="rect">
            <a:avLst/>
          </a:prstGeom>
          <a:noFill/>
          <a:ln cap="flat" cmpd="sng" w="28575">
            <a:solidFill>
              <a:srgbClr val="FF80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If there is a question that you do not wish to ask aloud, you can write it on a </a:t>
            </a:r>
            <a:r>
              <a:rPr b="1" lang="en-GB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</a:t>
            </a:r>
            <a:r>
              <a:rPr b="1" i="0" lang="en-GB" sz="1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ost-it </a:t>
            </a:r>
            <a:r>
              <a:rPr b="1" lang="en-GB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N</a:t>
            </a:r>
            <a:r>
              <a:rPr b="1" i="0" lang="en-GB" sz="1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ote which will be collected throughout the session and answered at the end</a:t>
            </a:r>
            <a:endParaRPr b="1" i="0" sz="16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1575e96a1fb_0_330"/>
          <p:cNvSpPr txBox="1"/>
          <p:nvPr/>
        </p:nvSpPr>
        <p:spPr>
          <a:xfrm>
            <a:off x="462425" y="1142575"/>
            <a:ext cx="7875600" cy="19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Articles to extend learning</a:t>
            </a:r>
            <a:r>
              <a:rPr b="1" i="0" lang="en-GB" sz="36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endParaRPr b="1" i="0" sz="36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Please visit the  FLIC learning hub - </a:t>
            </a:r>
            <a:r>
              <a:rPr b="0" i="0" lang="en-GB" sz="1400" u="sng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https://ftflic.com/learning-hub/</a:t>
            </a:r>
            <a:r>
              <a:rPr b="0" i="0" lang="en-GB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for further resources</a:t>
            </a:r>
            <a:endParaRPr b="0" i="0" sz="1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23076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1" name="Google Shape;501;g1575e96a1fb_0_330"/>
          <p:cNvSpPr txBox="1"/>
          <p:nvPr/>
        </p:nvSpPr>
        <p:spPr>
          <a:xfrm>
            <a:off x="1640100" y="403675"/>
            <a:ext cx="5863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29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Links to learn more!</a:t>
            </a:r>
            <a:endParaRPr b="1" i="0" sz="29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2" name="Google Shape;502;g1575e96a1fb_0_330"/>
          <p:cNvSpPr txBox="1"/>
          <p:nvPr>
            <p:ph idx="12" type="sldNum"/>
          </p:nvPr>
        </p:nvSpPr>
        <p:spPr>
          <a:xfrm>
            <a:off x="8676695" y="403106"/>
            <a:ext cx="473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4f7d5e8862_0_598"/>
          <p:cNvSpPr txBox="1"/>
          <p:nvPr/>
        </p:nvSpPr>
        <p:spPr>
          <a:xfrm>
            <a:off x="311700" y="34425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24f7d5e8862_0_598"/>
          <p:cNvSpPr txBox="1"/>
          <p:nvPr/>
        </p:nvSpPr>
        <p:spPr>
          <a:xfrm>
            <a:off x="439450" y="978750"/>
            <a:ext cx="621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24f7d5e8862_0_598"/>
          <p:cNvSpPr txBox="1"/>
          <p:nvPr/>
        </p:nvSpPr>
        <p:spPr>
          <a:xfrm>
            <a:off x="125" y="1491150"/>
            <a:ext cx="9144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Session 3</a:t>
            </a:r>
            <a:endParaRPr b="0" i="0" sz="2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GB" sz="56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How to save money</a:t>
            </a:r>
            <a:endParaRPr b="1" i="0" sz="5600" u="none" cap="none" strike="noStrike">
              <a:solidFill>
                <a:schemeClr val="accent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27" name="Google Shape;127;g24f7d5e8862_0_598"/>
          <p:cNvSpPr txBox="1"/>
          <p:nvPr>
            <p:ph idx="12" type="sldNum"/>
          </p:nvPr>
        </p:nvSpPr>
        <p:spPr>
          <a:xfrm>
            <a:off x="8676695" y="403106"/>
            <a:ext cx="473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1428"/>
              <a:buFont typeface="Arial"/>
              <a:buNone/>
            </a:pPr>
            <a:fld id="{00000000-1234-1234-1234-123412341234}" type="slidenum">
              <a:rPr b="1" lang="en-GB" sz="14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1" sz="14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8" name="Google Shape;128;g24f7d5e8862_0_598"/>
          <p:cNvSpPr txBox="1"/>
          <p:nvPr/>
        </p:nvSpPr>
        <p:spPr>
          <a:xfrm>
            <a:off x="8774500" y="341000"/>
            <a:ext cx="3048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Lato"/>
                <a:ea typeface="Lato"/>
                <a:cs typeface="Lato"/>
                <a:sym typeface="Lato"/>
              </a:rPr>
              <a:t>4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4f7d5e8862_0_606"/>
          <p:cNvSpPr txBox="1"/>
          <p:nvPr/>
        </p:nvSpPr>
        <p:spPr>
          <a:xfrm>
            <a:off x="488175" y="34292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24f7d5e8862_0_606"/>
          <p:cNvSpPr txBox="1"/>
          <p:nvPr/>
        </p:nvSpPr>
        <p:spPr>
          <a:xfrm>
            <a:off x="439450" y="978750"/>
            <a:ext cx="621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24f7d5e8862_0_606"/>
          <p:cNvSpPr txBox="1"/>
          <p:nvPr/>
        </p:nvSpPr>
        <p:spPr>
          <a:xfrm>
            <a:off x="360374" y="629069"/>
            <a:ext cx="6625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By the end of the session, I will be able to:</a:t>
            </a:r>
            <a:endParaRPr b="1" i="0" sz="20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g24f7d5e8862_0_606"/>
          <p:cNvSpPr txBox="1"/>
          <p:nvPr>
            <p:ph idx="12" type="sldNum"/>
          </p:nvPr>
        </p:nvSpPr>
        <p:spPr>
          <a:xfrm>
            <a:off x="8676695" y="403106"/>
            <a:ext cx="473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7" name="Google Shape;137;g24f7d5e8862_0_606"/>
          <p:cNvSpPr txBox="1"/>
          <p:nvPr/>
        </p:nvSpPr>
        <p:spPr>
          <a:xfrm>
            <a:off x="488167" y="1258112"/>
            <a:ext cx="6625500" cy="23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●"/>
            </a:pPr>
            <a:r>
              <a:rPr b="1" i="0" lang="en-GB" sz="2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Identify why people need to save money</a:t>
            </a:r>
            <a:endParaRPr b="0" i="0" sz="22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9144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683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●"/>
            </a:pPr>
            <a:r>
              <a:rPr b="1" i="0" lang="en-GB" sz="2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Assess different ways to save</a:t>
            </a:r>
            <a:endParaRPr b="0" i="0" sz="22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9144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683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●"/>
            </a:pPr>
            <a:r>
              <a:rPr b="1" i="0" lang="en-GB" sz="2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Create a savings plan</a:t>
            </a:r>
            <a:endParaRPr b="0" i="0" sz="22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9144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4f7d5e8862_0_614"/>
          <p:cNvSpPr txBox="1"/>
          <p:nvPr>
            <p:ph idx="12" type="sldNum"/>
          </p:nvPr>
        </p:nvSpPr>
        <p:spPr>
          <a:xfrm>
            <a:off x="8676695" y="403106"/>
            <a:ext cx="473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3" name="Google Shape;143;g24f7d5e8862_0_6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7025" y="1299088"/>
            <a:ext cx="2186225" cy="19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24f7d5e8862_0_614"/>
          <p:cNvSpPr txBox="1"/>
          <p:nvPr/>
        </p:nvSpPr>
        <p:spPr>
          <a:xfrm>
            <a:off x="1653900" y="393800"/>
            <a:ext cx="58362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GB" sz="2900" u="none" cap="none" strike="noStrike">
                <a:solidFill>
                  <a:srgbClr val="FF8022"/>
                </a:solidFill>
                <a:latin typeface="Lato"/>
                <a:ea typeface="Lato"/>
                <a:cs typeface="Lato"/>
                <a:sym typeface="Lato"/>
              </a:rPr>
              <a:t>What does ‘saving’ mean?</a:t>
            </a:r>
            <a:endParaRPr b="1" i="0" sz="29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g24f7d5e8862_0_614"/>
          <p:cNvSpPr txBox="1"/>
          <p:nvPr/>
        </p:nvSpPr>
        <p:spPr>
          <a:xfrm>
            <a:off x="-13312" y="3416350"/>
            <a:ext cx="9066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n-GB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‘Saving’ mean</a:t>
            </a:r>
            <a:r>
              <a:rPr lang="en-GB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 money set aside for future use and not spent immediately.</a:t>
            </a:r>
            <a:endParaRPr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g24f7d5e8862_0_614"/>
          <p:cNvSpPr txBox="1"/>
          <p:nvPr/>
        </p:nvSpPr>
        <p:spPr>
          <a:xfrm>
            <a:off x="1602038" y="3968925"/>
            <a:ext cx="58362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-GB" sz="2900">
                <a:solidFill>
                  <a:srgbClr val="FF8022"/>
                </a:solidFill>
                <a:latin typeface="Lato"/>
                <a:ea typeface="Lato"/>
                <a:cs typeface="Lato"/>
                <a:sym typeface="Lato"/>
              </a:rPr>
              <a:t>How easy is it to save money</a:t>
            </a:r>
            <a:r>
              <a:rPr b="1" i="0" lang="en-GB" sz="2900" u="none" cap="none" strike="noStrike">
                <a:solidFill>
                  <a:srgbClr val="FF8022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b="1" i="0" sz="29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4f7d5e8862_0_629"/>
          <p:cNvSpPr txBox="1"/>
          <p:nvPr/>
        </p:nvSpPr>
        <p:spPr>
          <a:xfrm>
            <a:off x="360375" y="283000"/>
            <a:ext cx="58362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GB" sz="2900" u="none" cap="none" strike="noStrike">
                <a:solidFill>
                  <a:srgbClr val="FF8022"/>
                </a:solidFill>
                <a:latin typeface="Lato"/>
                <a:ea typeface="Lato"/>
                <a:cs typeface="Lato"/>
                <a:sym typeface="Lato"/>
              </a:rPr>
              <a:t>What do people save money for?</a:t>
            </a:r>
            <a:endParaRPr b="1" i="0" sz="29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g24f7d5e8862_0_629"/>
          <p:cNvSpPr/>
          <p:nvPr/>
        </p:nvSpPr>
        <p:spPr>
          <a:xfrm>
            <a:off x="7606442" y="2889499"/>
            <a:ext cx="1403700" cy="1325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262A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24f7d5e8862_0_629"/>
          <p:cNvSpPr/>
          <p:nvPr/>
        </p:nvSpPr>
        <p:spPr>
          <a:xfrm>
            <a:off x="7557767" y="1290424"/>
            <a:ext cx="1403700" cy="1325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262A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24f7d5e8862_0_629"/>
          <p:cNvSpPr txBox="1"/>
          <p:nvPr>
            <p:ph idx="1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7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g24f7d5e8862_0_629"/>
          <p:cNvSpPr/>
          <p:nvPr/>
        </p:nvSpPr>
        <p:spPr>
          <a:xfrm>
            <a:off x="2639575" y="2889573"/>
            <a:ext cx="1403700" cy="1325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262A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24f7d5e8862_0_629"/>
          <p:cNvSpPr/>
          <p:nvPr/>
        </p:nvSpPr>
        <p:spPr>
          <a:xfrm>
            <a:off x="4295183" y="1287203"/>
            <a:ext cx="1403700" cy="1325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262A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24f7d5e8862_0_629"/>
          <p:cNvSpPr/>
          <p:nvPr/>
        </p:nvSpPr>
        <p:spPr>
          <a:xfrm>
            <a:off x="2639569" y="1287175"/>
            <a:ext cx="1403700" cy="1325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262A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g24f7d5e8862_0_6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5451" y="1371166"/>
            <a:ext cx="1162948" cy="115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24f7d5e8862_0_6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9842" y="2973537"/>
            <a:ext cx="1162948" cy="115733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4f7d5e8862_0_629"/>
          <p:cNvSpPr/>
          <p:nvPr/>
        </p:nvSpPr>
        <p:spPr>
          <a:xfrm>
            <a:off x="4295195" y="2889501"/>
            <a:ext cx="1403700" cy="1325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262A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g24f7d5e8862_0_6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31161" y="2930517"/>
            <a:ext cx="1222323" cy="1249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4f7d5e8862_0_6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17073" y="1371170"/>
            <a:ext cx="1222322" cy="124997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24f7d5e8862_0_629"/>
          <p:cNvSpPr/>
          <p:nvPr/>
        </p:nvSpPr>
        <p:spPr>
          <a:xfrm>
            <a:off x="5950822" y="2889628"/>
            <a:ext cx="1403700" cy="1325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262A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24f7d5e8862_0_629"/>
          <p:cNvSpPr/>
          <p:nvPr/>
        </p:nvSpPr>
        <p:spPr>
          <a:xfrm>
            <a:off x="5926467" y="1287099"/>
            <a:ext cx="1403700" cy="1325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262A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g24f7d5e8862_0_6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36000" y="1426175"/>
            <a:ext cx="1047250" cy="104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4f7d5e8862_0_6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94962" y="1403438"/>
            <a:ext cx="1092725" cy="109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4f7d5e8862_0_629"/>
          <p:cNvSpPr txBox="1"/>
          <p:nvPr/>
        </p:nvSpPr>
        <p:spPr>
          <a:xfrm>
            <a:off x="313900" y="1174250"/>
            <a:ext cx="1953300" cy="32325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Which of these items might someone need to save up for?</a:t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Can you think of any other items?</a:t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Stretch: Is this the same for all people?</a:t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8" name="Google Shape;168;g24f7d5e8862_0_6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54475" y="3100800"/>
            <a:ext cx="965450" cy="96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4f7d5e8862_0_6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785413" y="3005825"/>
            <a:ext cx="1092725" cy="109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4f7d5e8862_0_1110"/>
          <p:cNvSpPr txBox="1"/>
          <p:nvPr/>
        </p:nvSpPr>
        <p:spPr>
          <a:xfrm>
            <a:off x="360375" y="242750"/>
            <a:ext cx="58362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GB" sz="2900" u="none" cap="none" strike="noStrike">
                <a:solidFill>
                  <a:srgbClr val="FF8022"/>
                </a:solidFill>
                <a:latin typeface="Lato"/>
                <a:ea typeface="Lato"/>
                <a:cs typeface="Lato"/>
                <a:sym typeface="Lato"/>
              </a:rPr>
              <a:t>What do people save money for?</a:t>
            </a:r>
            <a:endParaRPr b="1" i="0" sz="29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5" name="Google Shape;175;g24f7d5e8862_0_1110"/>
          <p:cNvSpPr txBox="1"/>
          <p:nvPr>
            <p:ph idx="12" type="sldNum"/>
          </p:nvPr>
        </p:nvSpPr>
        <p:spPr>
          <a:xfrm>
            <a:off x="8595309" y="30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8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g24f7d5e8862_0_1110"/>
          <p:cNvSpPr txBox="1"/>
          <p:nvPr/>
        </p:nvSpPr>
        <p:spPr>
          <a:xfrm>
            <a:off x="127225" y="1162075"/>
            <a:ext cx="8899200" cy="9234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ato"/>
              <a:buChar char="●"/>
            </a:pPr>
            <a:r>
              <a:rPr b="0" i="0" lang="en-GB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Write a paragraph explaining why people might need to save money</a:t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ato"/>
              <a:buChar char="●"/>
            </a:pPr>
            <a:r>
              <a:rPr b="0" i="0" lang="en-GB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Give examples of what they would save for</a:t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ato"/>
              <a:buChar char="●"/>
            </a:pPr>
            <a:r>
              <a:rPr b="0" i="0" lang="en-GB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Describe how this might be different depending on your age, circumstances or beliefs</a:t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77" name="Google Shape;177;g24f7d5e8862_0_1110"/>
          <p:cNvGrpSpPr/>
          <p:nvPr/>
        </p:nvGrpSpPr>
        <p:grpSpPr>
          <a:xfrm>
            <a:off x="2234640" y="2383102"/>
            <a:ext cx="4674726" cy="2166904"/>
            <a:chOff x="2639569" y="1287175"/>
            <a:chExt cx="6370573" cy="2927853"/>
          </a:xfrm>
        </p:grpSpPr>
        <p:sp>
          <p:nvSpPr>
            <p:cNvPr id="178" name="Google Shape;178;g24f7d5e8862_0_1110"/>
            <p:cNvSpPr/>
            <p:nvPr/>
          </p:nvSpPr>
          <p:spPr>
            <a:xfrm>
              <a:off x="7606442" y="2889499"/>
              <a:ext cx="1403700" cy="13254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262A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g24f7d5e8862_0_1110"/>
            <p:cNvSpPr/>
            <p:nvPr/>
          </p:nvSpPr>
          <p:spPr>
            <a:xfrm>
              <a:off x="7557767" y="1290424"/>
              <a:ext cx="1403700" cy="13254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262A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g24f7d5e8862_0_1110"/>
            <p:cNvSpPr/>
            <p:nvPr/>
          </p:nvSpPr>
          <p:spPr>
            <a:xfrm>
              <a:off x="2639575" y="2889573"/>
              <a:ext cx="1403700" cy="13254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262A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g24f7d5e8862_0_1110"/>
            <p:cNvSpPr/>
            <p:nvPr/>
          </p:nvSpPr>
          <p:spPr>
            <a:xfrm>
              <a:off x="4295183" y="1287203"/>
              <a:ext cx="1403700" cy="13254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262A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g24f7d5e8862_0_1110"/>
            <p:cNvSpPr/>
            <p:nvPr/>
          </p:nvSpPr>
          <p:spPr>
            <a:xfrm>
              <a:off x="2639569" y="1287175"/>
              <a:ext cx="1403700" cy="13254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262A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3" name="Google Shape;183;g24f7d5e8862_0_11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15451" y="1371166"/>
              <a:ext cx="1162948" cy="11573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g24f7d5e8862_0_11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59842" y="2973537"/>
              <a:ext cx="1162948" cy="11573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g24f7d5e8862_0_1110"/>
            <p:cNvSpPr/>
            <p:nvPr/>
          </p:nvSpPr>
          <p:spPr>
            <a:xfrm>
              <a:off x="4295195" y="2889501"/>
              <a:ext cx="1403700" cy="13254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262A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6" name="Google Shape;186;g24f7d5e8862_0_11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031161" y="2930517"/>
              <a:ext cx="1222323" cy="1249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g24f7d5e8862_0_11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017073" y="1371170"/>
              <a:ext cx="1222322" cy="12499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g24f7d5e8862_0_1110"/>
            <p:cNvSpPr/>
            <p:nvPr/>
          </p:nvSpPr>
          <p:spPr>
            <a:xfrm>
              <a:off x="5950822" y="2889628"/>
              <a:ext cx="1403700" cy="13254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262A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g24f7d5e8862_0_1110"/>
            <p:cNvSpPr/>
            <p:nvPr/>
          </p:nvSpPr>
          <p:spPr>
            <a:xfrm>
              <a:off x="5926467" y="1290424"/>
              <a:ext cx="1403700" cy="13254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262A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0" name="Google Shape;190;g24f7d5e8862_0_11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736000" y="1426175"/>
              <a:ext cx="1047250" cy="1047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g24f7d5e8862_0_111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554475" y="3100800"/>
              <a:ext cx="965450" cy="9654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2" name="Google Shape;192;g24f7d5e8862_0_11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340125" y="2488800"/>
            <a:ext cx="821300" cy="8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24f7d5e8862_0_11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22396" y="3677075"/>
            <a:ext cx="775075" cy="7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4f7d5e8862_0_651"/>
          <p:cNvSpPr txBox="1"/>
          <p:nvPr/>
        </p:nvSpPr>
        <p:spPr>
          <a:xfrm>
            <a:off x="488175" y="34292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24f7d5e8862_0_651"/>
          <p:cNvSpPr txBox="1"/>
          <p:nvPr/>
        </p:nvSpPr>
        <p:spPr>
          <a:xfrm>
            <a:off x="439450" y="978750"/>
            <a:ext cx="621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24f7d5e8862_0_651"/>
          <p:cNvSpPr txBox="1"/>
          <p:nvPr/>
        </p:nvSpPr>
        <p:spPr>
          <a:xfrm>
            <a:off x="360374" y="629069"/>
            <a:ext cx="6625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By the end of the session, I will be able to:</a:t>
            </a:r>
            <a:endParaRPr b="1" i="0" sz="2000" u="none" cap="none" strike="noStrike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g24f7d5e8862_0_651"/>
          <p:cNvSpPr txBox="1"/>
          <p:nvPr>
            <p:ph idx="12" type="sldNum"/>
          </p:nvPr>
        </p:nvSpPr>
        <p:spPr>
          <a:xfrm>
            <a:off x="8676695" y="403106"/>
            <a:ext cx="4737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2" name="Google Shape;202;g24f7d5e8862_0_651"/>
          <p:cNvSpPr txBox="1"/>
          <p:nvPr/>
        </p:nvSpPr>
        <p:spPr>
          <a:xfrm>
            <a:off x="439442" y="1253362"/>
            <a:ext cx="6625500" cy="23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200"/>
              <a:buFont typeface="Lato"/>
              <a:buChar char="●"/>
            </a:pPr>
            <a:r>
              <a:rPr b="1" i="0" lang="en-GB" sz="2200" u="none" cap="none" strike="noStrike">
                <a:solidFill>
                  <a:srgbClr val="00FF00"/>
                </a:solidFill>
                <a:latin typeface="Lato"/>
                <a:ea typeface="Lato"/>
                <a:cs typeface="Lato"/>
                <a:sym typeface="Lato"/>
              </a:rPr>
              <a:t>Identify why people need to save money</a:t>
            </a:r>
            <a:endParaRPr b="0" i="0" sz="2200" u="none" cap="none" strike="noStrike">
              <a:solidFill>
                <a:srgbClr val="00FF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9144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6AA84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683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●"/>
            </a:pPr>
            <a:r>
              <a:rPr b="1" i="0" lang="en-GB" sz="2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Assess different ways to save</a:t>
            </a:r>
            <a:endParaRPr b="0" i="0" sz="22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9144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3683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●"/>
            </a:pPr>
            <a:r>
              <a:rPr b="1" i="0" lang="en-GB" sz="2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Create a saving plan</a:t>
            </a:r>
            <a:endParaRPr b="0" i="0" sz="22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9144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LIC_Presentation">
  <a:themeElements>
    <a:clrScheme name="Simple Light">
      <a:dk1>
        <a:srgbClr val="262A33"/>
      </a:dk1>
      <a:lt1>
        <a:srgbClr val="FFFFFF"/>
      </a:lt1>
      <a:dk2>
        <a:srgbClr val="262A33"/>
      </a:dk2>
      <a:lt2>
        <a:srgbClr val="262A33"/>
      </a:lt2>
      <a:accent1>
        <a:srgbClr val="0543B3"/>
      </a:accent1>
      <a:accent2>
        <a:srgbClr val="FF802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543B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LIC_Presentation">
  <a:themeElements>
    <a:clrScheme name="Simple Light">
      <a:dk1>
        <a:srgbClr val="262A33"/>
      </a:dk1>
      <a:lt1>
        <a:srgbClr val="FFFFFF"/>
      </a:lt1>
      <a:dk2>
        <a:srgbClr val="262A33"/>
      </a:dk2>
      <a:lt2>
        <a:srgbClr val="262A33"/>
      </a:lt2>
      <a:accent1>
        <a:srgbClr val="0543B3"/>
      </a:accent1>
      <a:accent2>
        <a:srgbClr val="FF802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543B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Charlotte Jessop</dc:creator>
</cp:coreProperties>
</file>