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5"/>
    <p:sldMasterId id="2147483658" r:id="rId6"/>
    <p:sldMasterId id="2147483667" r:id="rId7"/>
    <p:sldMasterId id="2147483678" r:id="rId8"/>
  </p:sldMasterIdLst>
  <p:notesMasterIdLst>
    <p:notesMasterId r:id="rId9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86" r:id="rId40"/>
  </p:sldIdLst>
  <p:sldSz cy="5143500" cx="9144000"/>
  <p:notesSz cx="6858000" cy="9144000"/>
  <p:embeddedFontLst>
    <p:embeddedFont>
      <p:font typeface="Lato"/>
      <p:regular r:id="rId41"/>
      <p:bold r:id="rId42"/>
      <p:italic r:id="rId43"/>
      <p:boldItalic r:id="rId44"/>
    </p:embeddedFont>
    <p:embeddedFont>
      <p:font typeface="Lato Light"/>
      <p:regular r:id="rId45"/>
      <p:bold r:id="rId46"/>
      <p:italic r:id="rId47"/>
      <p:boldItalic r:id="rId48"/>
    </p:embeddedFont>
    <p:embeddedFont>
      <p:font typeface="Lato Black"/>
      <p:bold r:id="rId49"/>
      <p:boldItalic r:id="rId5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27">
          <p15:clr>
            <a:srgbClr val="A4A3A4"/>
          </p15:clr>
        </p15:guide>
      </p15:sldGuideLst>
    </p:ext>
    <p:ext uri="GoogleSlidesCustomDataVersion2">
      <go:slidesCustomData xmlns:go="http://customooxmlschemas.google.com/" r:id="rId51" roundtripDataSignature="AMtx7mhP1Onq7HOpzERYBdxhdU+SyPRD3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3D15906-A7BF-405D-B104-FE99D7232276}">
  <a:tblStyle styleId="{E3D15906-A7BF-405D-B104-FE99D7232276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  <a:tblStyle styleId="{CD4D3F3D-5A4A-4256-8FE5-DAA520C00780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2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1.xml"/><Relationship Id="rId42" Type="http://schemas.openxmlformats.org/officeDocument/2006/relationships/font" Target="fonts/Lato-bold.fntdata"/><Relationship Id="rId41" Type="http://schemas.openxmlformats.org/officeDocument/2006/relationships/font" Target="fonts/Lato-regular.fntdata"/><Relationship Id="rId44" Type="http://schemas.openxmlformats.org/officeDocument/2006/relationships/font" Target="fonts/Lato-boldItalic.fntdata"/><Relationship Id="rId43" Type="http://schemas.openxmlformats.org/officeDocument/2006/relationships/font" Target="fonts/Lato-italic.fntdata"/><Relationship Id="rId46" Type="http://schemas.openxmlformats.org/officeDocument/2006/relationships/font" Target="fonts/LatoLight-bold.fntdata"/><Relationship Id="rId45" Type="http://schemas.openxmlformats.org/officeDocument/2006/relationships/font" Target="fonts/LatoLight-regular.fntdata"/><Relationship Id="rId1" Type="http://schemas.openxmlformats.org/officeDocument/2006/relationships/theme" Target="theme/theme4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notesMaster" Target="notesMasters/notesMaster1.xml"/><Relationship Id="rId48" Type="http://schemas.openxmlformats.org/officeDocument/2006/relationships/font" Target="fonts/LatoLight-boldItalic.fntdata"/><Relationship Id="rId47" Type="http://schemas.openxmlformats.org/officeDocument/2006/relationships/font" Target="fonts/LatoLight-italic.fntdata"/><Relationship Id="rId49" Type="http://schemas.openxmlformats.org/officeDocument/2006/relationships/font" Target="fonts/LatoBlack-bold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slideMaster" Target="slideMasters/slideMaster3.xml"/><Relationship Id="rId8" Type="http://schemas.openxmlformats.org/officeDocument/2006/relationships/slideMaster" Target="slideMasters/slideMaster4.xml"/><Relationship Id="rId31" Type="http://schemas.openxmlformats.org/officeDocument/2006/relationships/slide" Target="slides/slide22.xml"/><Relationship Id="rId30" Type="http://schemas.openxmlformats.org/officeDocument/2006/relationships/slide" Target="slides/slide21.xml"/><Relationship Id="rId33" Type="http://schemas.openxmlformats.org/officeDocument/2006/relationships/slide" Target="slides/slide24.xml"/><Relationship Id="rId32" Type="http://schemas.openxmlformats.org/officeDocument/2006/relationships/slide" Target="slides/slide23.xml"/><Relationship Id="rId35" Type="http://schemas.openxmlformats.org/officeDocument/2006/relationships/slide" Target="slides/slide26.xml"/><Relationship Id="rId34" Type="http://schemas.openxmlformats.org/officeDocument/2006/relationships/slide" Target="slides/slide25.xml"/><Relationship Id="rId37" Type="http://schemas.openxmlformats.org/officeDocument/2006/relationships/slide" Target="slides/slide28.xml"/><Relationship Id="rId36" Type="http://schemas.openxmlformats.org/officeDocument/2006/relationships/slide" Target="slides/slide27.xml"/><Relationship Id="rId39" Type="http://schemas.openxmlformats.org/officeDocument/2006/relationships/slide" Target="slides/slide30.xml"/><Relationship Id="rId38" Type="http://schemas.openxmlformats.org/officeDocument/2006/relationships/slide" Target="slides/slide29.xml"/><Relationship Id="rId20" Type="http://schemas.openxmlformats.org/officeDocument/2006/relationships/slide" Target="slides/slide11.xml"/><Relationship Id="rId22" Type="http://schemas.openxmlformats.org/officeDocument/2006/relationships/slide" Target="slides/slide13.xml"/><Relationship Id="rId21" Type="http://schemas.openxmlformats.org/officeDocument/2006/relationships/slide" Target="slides/slide12.xml"/><Relationship Id="rId24" Type="http://schemas.openxmlformats.org/officeDocument/2006/relationships/slide" Target="slides/slide15.xml"/><Relationship Id="rId23" Type="http://schemas.openxmlformats.org/officeDocument/2006/relationships/slide" Target="slides/slide14.xml"/><Relationship Id="rId26" Type="http://schemas.openxmlformats.org/officeDocument/2006/relationships/slide" Target="slides/slide17.xml"/><Relationship Id="rId25" Type="http://schemas.openxmlformats.org/officeDocument/2006/relationships/slide" Target="slides/slide16.xml"/><Relationship Id="rId28" Type="http://schemas.openxmlformats.org/officeDocument/2006/relationships/slide" Target="slides/slide19.xml"/><Relationship Id="rId27" Type="http://schemas.openxmlformats.org/officeDocument/2006/relationships/slide" Target="slides/slide18.xml"/><Relationship Id="rId29" Type="http://schemas.openxmlformats.org/officeDocument/2006/relationships/slide" Target="slides/slide20.xml"/><Relationship Id="rId51" Type="http://customschemas.google.com/relationships/presentationmetadata" Target="metadata"/><Relationship Id="rId50" Type="http://schemas.openxmlformats.org/officeDocument/2006/relationships/font" Target="fonts/LatoBlack-boldItalic.fntdata"/><Relationship Id="rId11" Type="http://schemas.openxmlformats.org/officeDocument/2006/relationships/slide" Target="slides/slide2.xml"/><Relationship Id="rId10" Type="http://schemas.openxmlformats.org/officeDocument/2006/relationships/slide" Target="slides/slide1.xml"/><Relationship Id="rId13" Type="http://schemas.openxmlformats.org/officeDocument/2006/relationships/slide" Target="slides/slide4.xml"/><Relationship Id="rId12" Type="http://schemas.openxmlformats.org/officeDocument/2006/relationships/slide" Target="slides/slide3.xml"/><Relationship Id="rId15" Type="http://schemas.openxmlformats.org/officeDocument/2006/relationships/slide" Target="slides/slide6.xml"/><Relationship Id="rId14" Type="http://schemas.openxmlformats.org/officeDocument/2006/relationships/slide" Target="slides/slide5.xml"/><Relationship Id="rId17" Type="http://schemas.openxmlformats.org/officeDocument/2006/relationships/slide" Target="slides/slide8.xml"/><Relationship Id="rId16" Type="http://schemas.openxmlformats.org/officeDocument/2006/relationships/slide" Target="slides/slide7.xml"/><Relationship Id="rId19" Type="http://schemas.openxmlformats.org/officeDocument/2006/relationships/slide" Target="slides/slide10.xml"/><Relationship Id="rId18" Type="http://schemas.openxmlformats.org/officeDocument/2006/relationships/slide" Target="slides/slide9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youtube.com/watch?v=8edPzh71RIQ" TargetMode="External"/><Relationship Id="rId3" Type="http://schemas.openxmlformats.org/officeDocument/2006/relationships/hyperlink" Target="https://www.youtube.com/watch?v=vIPhIi9KzAQ" TargetMode="External"/><Relationship Id="rId4" Type="http://schemas.openxmlformats.org/officeDocument/2006/relationships/hyperlink" Target="https://www.youtube.com/watch?v=djBJmRH9lDo" TargetMode="Externa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2bca0e0d1e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4" name="Google Shape;164;g22bca0e0d1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2173b38b931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2173b38b931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2173b38b931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2173b38b931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2173b38b931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2173b38b931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217fa40d7ae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217fa40d7ae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2160206465e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2160206465e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Teacher instruction </a:t>
            </a:r>
            <a:endParaRPr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Use following slides to revisit content from lesson 3 and prompt student answers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1d13b237002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7" name="Google Shape;317;g1d13b237002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GB">
                <a:solidFill>
                  <a:schemeClr val="dk1"/>
                </a:solidFill>
              </a:rPr>
              <a:t>Teacher instruction 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Possible answers and reasons: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>
                <a:solidFill>
                  <a:schemeClr val="dk1"/>
                </a:solidFill>
              </a:rPr>
              <a:t>• </a:t>
            </a:r>
            <a:r>
              <a:rPr lang="en-GB"/>
              <a:t>Paying unexpected bills or for emergencies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• Planning special events (e.g. a wedding)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• Planning to purchase big items (e.g. car, house, holiday, etc.)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• Reducing the need to borrow money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• Saving up for retirement when you’re not working anymore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/>
              <a:t>• It feels good to save, and can reduce stress and anxiety around money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Extended questioning: consider a range of perspectives i.e. differences depending on age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>
                <a:solidFill>
                  <a:schemeClr val="dk1"/>
                </a:solidFill>
              </a:rPr>
              <a:t>• Which items are more important?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>
                <a:solidFill>
                  <a:schemeClr val="dk1"/>
                </a:solidFill>
              </a:rPr>
              <a:t>• Which items need a short term savings plan or a longer term saving plan?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>
                <a:solidFill>
                  <a:schemeClr val="dk1"/>
                </a:solidFill>
              </a:rPr>
              <a:t>• Which items could you delay buying for a while? Are there any benefits of delaying buying these items?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>
                <a:solidFill>
                  <a:schemeClr val="dk1"/>
                </a:solidFill>
              </a:rPr>
              <a:t>Challenge question: what is the difference between having a budget and saving?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1d13b237002_0_9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9" name="Google Shape;339;g1d13b237002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GB">
                <a:solidFill>
                  <a:schemeClr val="dk1"/>
                </a:solidFill>
              </a:rPr>
              <a:t>Teacher instruction 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>
                <a:solidFill>
                  <a:schemeClr val="dk1"/>
                </a:solidFill>
              </a:rPr>
              <a:t>Possible answers: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/>
              <a:t>Leave something in your online basket as may then be emailed a discount code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/>
              <a:t>Use buy one get one free offers with a friend and halve the price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/>
              <a:t>Buy in bulk when things are on offer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/>
              <a:t>Look to sell clothes/items no longer need</a:t>
            </a:r>
            <a:endParaRPr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>
                <a:solidFill>
                  <a:schemeClr val="dk1"/>
                </a:solidFill>
              </a:rPr>
              <a:t>Shop around for best deals 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>
                <a:solidFill>
                  <a:schemeClr val="dk1"/>
                </a:solidFill>
              </a:rPr>
              <a:t>Spend less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>
                <a:solidFill>
                  <a:schemeClr val="dk1"/>
                </a:solidFill>
              </a:rPr>
              <a:t>Develop discussion on delayed gratification - why might it be useful to wait before making a purchase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g1d13b237002_0_29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1" name="Google Shape;381;g1d13b237002_0_2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260e3e5fedf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93" name="Google Shape;393;g260e3e5fedf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Teacher explanation  </a:t>
            </a:r>
            <a:endParaRPr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Adaptive teaching: This example uses simple interest for calculations. For HAPs, compound interest can be introduced.</a:t>
            </a:r>
            <a:endParaRPr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Compound interest: Instead of finding 2% on the deposit (amount paid in) of £100 each month, we can find 2% on the amount paid in PLUS the extra interest made on the Year before. E.g. in the SECOND YEAR. we find 2% on the amount earned in the FIRST YEAR which is £102. We do 2% on £102 (instead of 2% on £100). 2% on £102 is £102 x 0.02 = £2.04 (bigger than £2). So at the end of Year 2 there will be £102 + £2.04 = £104.04, instead of £104.</a:t>
            </a:r>
            <a:endParaRPr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Example 2: Instead of finding 5% on the deposit (amount paid in) of £100 each month, we can find 5% on the amount paid in PLUS the extra interest made on the Year before. E.g. in the SECOND YEAR. we find 5% on the amount earned in the FIRST YEAR which is £105. We do 5% on £105 (instead of 5% on £100). 5% on £105 is £105 x 0.05 = £5.25 (bigger than £5). So at the end of Year 2 there will be £105 + £5.25 = £110.25, instead of £110.</a:t>
            </a:r>
            <a:endParaRPr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Over time compound interest means money in the bank will grow faster than simple interest: watch the video to learn more: </a:t>
            </a:r>
            <a:r>
              <a:rPr lang="en-GB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2"/>
              </a:rPr>
              <a:t>https://www.youtube.com/watch?v=8edPzh71RIQ</a:t>
            </a:r>
            <a:r>
              <a:rPr lang="en-GB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(please note the video has an American context and FLIC will be making a video for the UK context)</a:t>
            </a:r>
            <a:endParaRPr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https://www.youtube.com/watch?v=vIPhIi9KzAQ</a:t>
            </a:r>
            <a:r>
              <a:rPr lang="en-GB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4"/>
              </a:rPr>
              <a:t>https://www.youtube.com/watch?v=djBJmRH9lDo</a:t>
            </a:r>
            <a:r>
              <a:rPr lang="en-GB">
                <a:latin typeface="Lato"/>
                <a:ea typeface="Lato"/>
                <a:cs typeface="Lato"/>
                <a:sym typeface="Lato"/>
              </a:rPr>
              <a:t>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2179996f504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Google Shape;407;g2179996f504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173b38b931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g2173b38b93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217fa40d7ae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Google Shape;415;g217fa40d7ae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2173b38b931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" name="Google Shape;425;g2173b38b931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g2173b38b931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4" name="Google Shape;434;g2173b38b931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g2173b38b931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3" name="Google Shape;443;g2173b38b931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g2173b38b931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1" name="Google Shape;451;g2173b38b931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g217fa40d7ae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9" name="Google Shape;459;g217fa40d7ae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2179996f504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9" name="Google Shape;469;g2179996f504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g1d13b237002_0_4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77" name="Google Shape;477;g1d13b237002_0_4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g1d13b237002_0_4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4" name="Google Shape;484;g1d13b237002_0_4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217fa40d7ae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2" name="Google Shape;492;g217fa40d7ae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5d761f9135_0_2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7" name="Google Shape;177;g15d761f9135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g1d13b237002_0_5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2" name="Google Shape;502;g1d13b237002_0_5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g24f7788892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14" name="Google Shape;514;g24f7788892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2bca0e0d1e_0_3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4" name="Google Shape;184;g22bca0e0d1e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2" name="Google Shape;1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2173b38b931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1" name="Google Shape;201;g2173b38b931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2179996f50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5" name="Google Shape;215;g2179996f50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GB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Teacher instruction </a:t>
            </a:r>
            <a:endParaRPr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Invite students to share their questions</a:t>
            </a:r>
            <a:endParaRPr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Use animation to display possible questions </a:t>
            </a:r>
            <a:endParaRPr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2160206465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2160206465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217fa40d7a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217fa40d7a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8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Relationship Id="rId3" Type="http://schemas.openxmlformats.org/officeDocument/2006/relationships/image" Target="../media/image8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9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9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" type="title">
  <p:cSld name="TITLE">
    <p:bg>
      <p:bgPr>
        <a:solidFill>
          <a:srgbClr val="262A33"/>
        </a:solidFill>
      </p:bgPr>
    </p:bg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26"/>
          <p:cNvPicPr preferRelativeResize="0"/>
          <p:nvPr/>
        </p:nvPicPr>
        <p:blipFill rotWithShape="1">
          <a:blip r:embed="rId2">
            <a:alphaModFix/>
          </a:blip>
          <a:srcRect b="-5224" l="-1905" r="-1091" t="-5235"/>
          <a:stretch/>
        </p:blipFill>
        <p:spPr>
          <a:xfrm>
            <a:off x="426625" y="222564"/>
            <a:ext cx="2516427" cy="69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;p26"/>
          <p:cNvPicPr preferRelativeResize="0"/>
          <p:nvPr/>
        </p:nvPicPr>
        <p:blipFill rotWithShape="1">
          <a:blip r:embed="rId3">
            <a:alphaModFix/>
          </a:blip>
          <a:srcRect b="-2277" l="-4222" r="-3757" t="-2440"/>
          <a:stretch/>
        </p:blipFill>
        <p:spPr>
          <a:xfrm rot="-5400000">
            <a:off x="7181808" y="3222276"/>
            <a:ext cx="2039601" cy="1978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pos="302">
          <p15:clr>
            <a:srgbClr val="FA7B17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lide 1">
  <p:cSld name="TITLE_AND_TWO_COLUMNS_1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139b5aa61ea_0_92"/>
          <p:cNvSpPr/>
          <p:nvPr/>
        </p:nvSpPr>
        <p:spPr>
          <a:xfrm>
            <a:off x="0" y="0"/>
            <a:ext cx="9144000" cy="1015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" name="Google Shape;48;g139b5aa61ea_0_92"/>
          <p:cNvPicPr preferRelativeResize="0"/>
          <p:nvPr/>
        </p:nvPicPr>
        <p:blipFill rotWithShape="1">
          <a:blip r:embed="rId2">
            <a:alphaModFix/>
          </a:blip>
          <a:srcRect b="-9683" l="-7535" r="-5779" t="-8128"/>
          <a:stretch/>
        </p:blipFill>
        <p:spPr>
          <a:xfrm>
            <a:off x="8055750" y="4325600"/>
            <a:ext cx="835000" cy="643375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g139b5aa61ea_0_92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g139b5aa61ea_0_92"/>
          <p:cNvSpPr txBox="1"/>
          <p:nvPr>
            <p:ph idx="1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/pullout" type="titleOnly">
  <p:cSld name="TITLE_ONLY">
    <p:bg>
      <p:bgPr>
        <a:solidFill>
          <a:srgbClr val="262A33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g139b5aa61ea_0_76"/>
          <p:cNvPicPr preferRelativeResize="0"/>
          <p:nvPr/>
        </p:nvPicPr>
        <p:blipFill rotWithShape="1">
          <a:blip r:embed="rId2">
            <a:alphaModFix/>
          </a:blip>
          <a:srcRect b="-8413" l="-5675" r="-7635" t="-10644"/>
          <a:stretch/>
        </p:blipFill>
        <p:spPr>
          <a:xfrm>
            <a:off x="8069450" y="4311925"/>
            <a:ext cx="835000" cy="6502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g139b5aa61ea_0_76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g139b5aa61ea_0_7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5" name="Google Shape;55;g139b5aa61ea_0_76"/>
          <p:cNvSpPr txBox="1"/>
          <p:nvPr>
            <p:ph idx="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s" type="secHead">
  <p:cSld name="SECTION_HEADER">
    <p:bg>
      <p:bgPr>
        <a:solidFill>
          <a:srgbClr val="262A33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39b5aa61ea_0_81"/>
          <p:cNvSpPr txBox="1"/>
          <p:nvPr/>
        </p:nvSpPr>
        <p:spPr>
          <a:xfrm>
            <a:off x="388800" y="298800"/>
            <a:ext cx="6785400" cy="78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rgbClr val="FF8022"/>
                </a:solidFill>
                <a:latin typeface="Lato"/>
                <a:ea typeface="Lato"/>
                <a:cs typeface="Lato"/>
                <a:sym typeface="Lato"/>
              </a:rPr>
              <a:t>Contents</a:t>
            </a:r>
            <a:endParaRPr b="1" i="0" sz="2400" u="none" cap="none" strike="noStrike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8" name="Google Shape;58;g139b5aa61ea_0_81"/>
          <p:cNvPicPr preferRelativeResize="0"/>
          <p:nvPr/>
        </p:nvPicPr>
        <p:blipFill rotWithShape="1">
          <a:blip r:embed="rId2">
            <a:alphaModFix/>
          </a:blip>
          <a:srcRect b="-8413" l="-5675" r="-7635" t="-10644"/>
          <a:stretch/>
        </p:blipFill>
        <p:spPr>
          <a:xfrm>
            <a:off x="8069450" y="4311925"/>
            <a:ext cx="835000" cy="6502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g139b5aa61ea_0_81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39b5aa61ea_0_81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1" name="Google Shape;61;g139b5aa61ea_0_81"/>
          <p:cNvSpPr txBox="1"/>
          <p:nvPr>
            <p:ph idx="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TITLE_AND_BODY_1">
    <p:bg>
      <p:bgPr>
        <a:solidFill>
          <a:srgbClr val="0543B3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g139b5aa61ea_0_87"/>
          <p:cNvPicPr preferRelativeResize="0"/>
          <p:nvPr/>
        </p:nvPicPr>
        <p:blipFill rotWithShape="1">
          <a:blip r:embed="rId2">
            <a:alphaModFix/>
          </a:blip>
          <a:srcRect b="-8413" l="-5675" r="-7635" t="-10644"/>
          <a:stretch/>
        </p:blipFill>
        <p:spPr>
          <a:xfrm>
            <a:off x="8069450" y="4311925"/>
            <a:ext cx="835000" cy="6502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g139b5aa61ea_0_87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g139b5aa61ea_0_87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6" name="Google Shape;66;g139b5aa61ea_0_87"/>
          <p:cNvSpPr txBox="1"/>
          <p:nvPr>
            <p:ph idx="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/pullout 1">
  <p:cSld name="TITLE_ONLY_1">
    <p:bg>
      <p:bgPr>
        <a:solidFill>
          <a:srgbClr val="0543B3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g139b5aa61ea_0_97"/>
          <p:cNvPicPr preferRelativeResize="0"/>
          <p:nvPr/>
        </p:nvPicPr>
        <p:blipFill rotWithShape="1">
          <a:blip r:embed="rId2">
            <a:alphaModFix/>
          </a:blip>
          <a:srcRect b="-8413" l="-5675" r="-7635" t="-10644"/>
          <a:stretch/>
        </p:blipFill>
        <p:spPr>
          <a:xfrm>
            <a:off x="8069450" y="4311925"/>
            <a:ext cx="835000" cy="6502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g139b5aa61ea_0_97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g139b5aa61ea_0_97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lide" type="twoColTx">
  <p:cSld name="TITLE_AND_TWO_COLUMNS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39b5aa61ea_0_101"/>
          <p:cNvSpPr/>
          <p:nvPr/>
        </p:nvSpPr>
        <p:spPr>
          <a:xfrm>
            <a:off x="0" y="0"/>
            <a:ext cx="9144000" cy="1015500"/>
          </a:xfrm>
          <a:prstGeom prst="rect">
            <a:avLst/>
          </a:prstGeom>
          <a:solidFill>
            <a:srgbClr val="262A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" name="Google Shape;73;g139b5aa61ea_0_101"/>
          <p:cNvPicPr preferRelativeResize="0"/>
          <p:nvPr/>
        </p:nvPicPr>
        <p:blipFill rotWithShape="1">
          <a:blip r:embed="rId2">
            <a:alphaModFix/>
          </a:blip>
          <a:srcRect b="-9683" l="-7535" r="-5779" t="-8128"/>
          <a:stretch/>
        </p:blipFill>
        <p:spPr>
          <a:xfrm>
            <a:off x="8055750" y="4325600"/>
            <a:ext cx="835000" cy="64337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g139b5aa61ea_0_101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g139b5aa61ea_0_101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 1">
  <p:cSld name="Divider slide 2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39b5aa61ea_0_106"/>
          <p:cNvSpPr txBox="1"/>
          <p:nvPr>
            <p:ph idx="12" type="sldNum"/>
          </p:nvPr>
        </p:nvSpPr>
        <p:spPr>
          <a:xfrm>
            <a:off x="8372475" y="403225"/>
            <a:ext cx="4731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b="0"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g139b5aa61ea_0_106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lide 1 1">
  <p:cSld name="Section slide 1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d13b237002_0_492"/>
          <p:cNvSpPr/>
          <p:nvPr/>
        </p:nvSpPr>
        <p:spPr>
          <a:xfrm>
            <a:off x="0" y="0"/>
            <a:ext cx="9144000" cy="1015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1" name="Google Shape;81;g1d13b237002_0_492"/>
          <p:cNvPicPr preferRelativeResize="0"/>
          <p:nvPr/>
        </p:nvPicPr>
        <p:blipFill rotWithShape="1">
          <a:blip r:embed="rId2">
            <a:alphaModFix/>
          </a:blip>
          <a:srcRect b="-9684" l="-7535" r="-5779" t="-8129"/>
          <a:stretch/>
        </p:blipFill>
        <p:spPr>
          <a:xfrm>
            <a:off x="8055750" y="4325600"/>
            <a:ext cx="835000" cy="643375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g1d13b237002_0_492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g1d13b237002_0_492"/>
          <p:cNvSpPr txBox="1"/>
          <p:nvPr>
            <p:ph idx="1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/pullout 1">
  <p:cSld name="Divider/pullout 1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g1d13b237002_0_1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52064" y="4271278"/>
            <a:ext cx="793551" cy="585406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g1d13b237002_0_136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g1d13b237002_0_136"/>
          <p:cNvSpPr txBox="1"/>
          <p:nvPr>
            <p:ph idx="12" type="sldNum"/>
          </p:nvPr>
        </p:nvSpPr>
        <p:spPr>
          <a:xfrm>
            <a:off x="8371895" y="403106"/>
            <a:ext cx="4737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 fontScale="25000" lnSpcReduction="10000"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lide 1">
  <p:cSld name="Section slide 1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d13b237002_0_140"/>
          <p:cNvSpPr/>
          <p:nvPr/>
        </p:nvSpPr>
        <p:spPr>
          <a:xfrm>
            <a:off x="0" y="0"/>
            <a:ext cx="9144000" cy="1015500"/>
          </a:xfrm>
          <a:prstGeom prst="rect">
            <a:avLst/>
          </a:prstGeom>
          <a:solidFill>
            <a:srgbClr val="262A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g1d13b237002_0_140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g1d13b237002_0_140"/>
          <p:cNvSpPr txBox="1"/>
          <p:nvPr>
            <p:ph idx="12" type="sldNum"/>
          </p:nvPr>
        </p:nvSpPr>
        <p:spPr>
          <a:xfrm>
            <a:off x="8371895" y="403106"/>
            <a:ext cx="4737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 fontScale="25000" lnSpcReduction="10000"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/pullout" type="titleOnly">
  <p:cSld name="TITLE_ONLY">
    <p:bg>
      <p:bgPr>
        <a:solidFill>
          <a:srgbClr val="262A33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52064" y="4271278"/>
            <a:ext cx="793551" cy="58540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29"/>
          <p:cNvSpPr/>
          <p:nvPr/>
        </p:nvSpPr>
        <p:spPr>
          <a:xfrm>
            <a:off x="8371895" y="380155"/>
            <a:ext cx="772105" cy="2713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29"/>
          <p:cNvSpPr txBox="1"/>
          <p:nvPr>
            <p:ph idx="12" type="sldNum"/>
          </p:nvPr>
        </p:nvSpPr>
        <p:spPr>
          <a:xfrm>
            <a:off x="8676695" y="403106"/>
            <a:ext cx="4737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" type="title">
  <p:cSld name="TITLE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g1d13b237002_0_144"/>
          <p:cNvPicPr preferRelativeResize="0"/>
          <p:nvPr/>
        </p:nvPicPr>
        <p:blipFill rotWithShape="1">
          <a:blip r:embed="rId2">
            <a:alphaModFix/>
          </a:blip>
          <a:srcRect b="-5224" l="-1905" r="-1091" t="-5235"/>
          <a:stretch/>
        </p:blipFill>
        <p:spPr>
          <a:xfrm>
            <a:off x="426625" y="222564"/>
            <a:ext cx="2516427" cy="69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1d13b237002_0_144"/>
          <p:cNvPicPr preferRelativeResize="0"/>
          <p:nvPr/>
        </p:nvPicPr>
        <p:blipFill rotWithShape="1">
          <a:blip r:embed="rId3">
            <a:alphaModFix/>
          </a:blip>
          <a:srcRect b="-2272" l="-4222" r="-3757" t="-2439"/>
          <a:stretch/>
        </p:blipFill>
        <p:spPr>
          <a:xfrm rot="-5400000">
            <a:off x="7184749" y="3227346"/>
            <a:ext cx="2039601" cy="1978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pos="302">
          <p15:clr>
            <a:srgbClr val="FA7B17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" type="tx">
  <p:cSld name="TITLE_AND_BODY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g1d13b237002_0_14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52064" y="4271278"/>
            <a:ext cx="793551" cy="585406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g1d13b237002_0_147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g1d13b237002_0_147"/>
          <p:cNvSpPr txBox="1"/>
          <p:nvPr>
            <p:ph idx="12" type="sldNum"/>
          </p:nvPr>
        </p:nvSpPr>
        <p:spPr>
          <a:xfrm>
            <a:off x="8371895" y="403106"/>
            <a:ext cx="4737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 fontScale="25000" lnSpcReduction="10000"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/pullout" type="titleOnly">
  <p:cSld name="TITLE_ONLY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g1d13b237002_0_1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52064" y="4271278"/>
            <a:ext cx="793551" cy="585406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g1d13b237002_0_151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g1d13b237002_0_151"/>
          <p:cNvSpPr txBox="1"/>
          <p:nvPr>
            <p:ph idx="12" type="sldNum"/>
          </p:nvPr>
        </p:nvSpPr>
        <p:spPr>
          <a:xfrm>
            <a:off x="8371895" y="403106"/>
            <a:ext cx="4737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 fontScale="25000" lnSpcReduction="10000"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g1d13b237002_0_1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52064" y="4271278"/>
            <a:ext cx="793551" cy="585406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g1d13b237002_0_155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g1d13b237002_0_155"/>
          <p:cNvSpPr txBox="1"/>
          <p:nvPr>
            <p:ph idx="12" type="sldNum"/>
          </p:nvPr>
        </p:nvSpPr>
        <p:spPr>
          <a:xfrm>
            <a:off x="8371895" y="403106"/>
            <a:ext cx="4737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 fontScale="25000" lnSpcReduction="10000"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/pullout 1 1">
  <p:cSld name="Divider/pullout 1 1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d13b237002_0_159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g1d13b237002_0_159"/>
          <p:cNvSpPr txBox="1"/>
          <p:nvPr>
            <p:ph idx="12" type="sldNum"/>
          </p:nvPr>
        </p:nvSpPr>
        <p:spPr>
          <a:xfrm>
            <a:off x="8371895" y="403106"/>
            <a:ext cx="4737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 fontScale="25000" lnSpcReduction="10000"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lide" type="twoColTx">
  <p:cSld name="TITLE_AND_TWO_COLUMNS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d13b237002_0_162"/>
          <p:cNvSpPr/>
          <p:nvPr/>
        </p:nvSpPr>
        <p:spPr>
          <a:xfrm>
            <a:off x="0" y="0"/>
            <a:ext cx="9144000" cy="1015500"/>
          </a:xfrm>
          <a:prstGeom prst="rect">
            <a:avLst/>
          </a:prstGeom>
          <a:solidFill>
            <a:srgbClr val="262A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g1d13b237002_0_16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50064" y="4271275"/>
            <a:ext cx="792833" cy="585405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g1d13b237002_0_162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g1d13b237002_0_162"/>
          <p:cNvSpPr txBox="1"/>
          <p:nvPr>
            <p:ph idx="12" type="sldNum"/>
          </p:nvPr>
        </p:nvSpPr>
        <p:spPr>
          <a:xfrm>
            <a:off x="8371895" y="403106"/>
            <a:ext cx="4737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 fontScale="25000" lnSpcReduction="10000"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/pullout 2">
  <p:cSld name="Divider/pullout 2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d13b237002_0_167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g1d13b237002_0_167"/>
          <p:cNvSpPr txBox="1"/>
          <p:nvPr>
            <p:ph idx="12" type="sldNum"/>
          </p:nvPr>
        </p:nvSpPr>
        <p:spPr>
          <a:xfrm>
            <a:off x="8371895" y="403106"/>
            <a:ext cx="4737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 fontScale="25000" lnSpcReduction="10000"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Font typeface="Arial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">
  <p:cSld name="1_Divider slid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g1d13b237002_0_1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52064" y="4271278"/>
            <a:ext cx="793551" cy="5854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lide 1">
  <p:cSld name="Section slide 1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d13b237002_0_304"/>
          <p:cNvSpPr/>
          <p:nvPr/>
        </p:nvSpPr>
        <p:spPr>
          <a:xfrm>
            <a:off x="0" y="0"/>
            <a:ext cx="9144000" cy="1015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g1d13b237002_0_304"/>
          <p:cNvPicPr preferRelativeResize="0"/>
          <p:nvPr/>
        </p:nvPicPr>
        <p:blipFill rotWithShape="1">
          <a:blip r:embed="rId2">
            <a:alphaModFix/>
          </a:blip>
          <a:srcRect b="-9684" l="-7535" r="-5779" t="-8129"/>
          <a:stretch/>
        </p:blipFill>
        <p:spPr>
          <a:xfrm>
            <a:off x="8055750" y="4325600"/>
            <a:ext cx="835000" cy="64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g1d13b237002_0_304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g1d13b237002_0_304"/>
          <p:cNvSpPr txBox="1"/>
          <p:nvPr>
            <p:ph idx="1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" type="tx">
  <p:cSld name="TITLE_AND_BODY">
    <p:bg>
      <p:bgPr>
        <a:solidFill>
          <a:srgbClr val="262A33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g1d13b237002_0_309"/>
          <p:cNvPicPr preferRelativeResize="0"/>
          <p:nvPr/>
        </p:nvPicPr>
        <p:blipFill rotWithShape="1">
          <a:blip r:embed="rId2">
            <a:alphaModFix/>
          </a:blip>
          <a:srcRect b="-8417" l="-5677" r="-7637" t="-10644"/>
          <a:stretch/>
        </p:blipFill>
        <p:spPr>
          <a:xfrm>
            <a:off x="8069450" y="4311925"/>
            <a:ext cx="835000" cy="65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g1d13b237002_0_309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g1d13b237002_0_309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3" name="Google Shape;133;g1d13b237002_0_309"/>
          <p:cNvSpPr txBox="1"/>
          <p:nvPr>
            <p:ph idx="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" type="tx">
  <p:cSld name="TITLE_AND_BODY">
    <p:bg>
      <p:bgPr>
        <a:solidFill>
          <a:srgbClr val="262A3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52064" y="4271278"/>
            <a:ext cx="793551" cy="5854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8"/>
          <p:cNvSpPr/>
          <p:nvPr/>
        </p:nvSpPr>
        <p:spPr>
          <a:xfrm>
            <a:off x="8371895" y="380155"/>
            <a:ext cx="772105" cy="2713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28"/>
          <p:cNvSpPr txBox="1"/>
          <p:nvPr>
            <p:ph idx="12" type="sldNum"/>
          </p:nvPr>
        </p:nvSpPr>
        <p:spPr>
          <a:xfrm>
            <a:off x="8676695" y="403106"/>
            <a:ext cx="4737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/pullout" type="titleOnly">
  <p:cSld name="TITLE_ONLY">
    <p:bg>
      <p:bgPr>
        <a:solidFill>
          <a:srgbClr val="262A33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g1d13b237002_0_314"/>
          <p:cNvPicPr preferRelativeResize="0"/>
          <p:nvPr/>
        </p:nvPicPr>
        <p:blipFill rotWithShape="1">
          <a:blip r:embed="rId2">
            <a:alphaModFix/>
          </a:blip>
          <a:srcRect b="-8417" l="-5677" r="-7637" t="-10644"/>
          <a:stretch/>
        </p:blipFill>
        <p:spPr>
          <a:xfrm>
            <a:off x="8069450" y="4311925"/>
            <a:ext cx="835000" cy="65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g1d13b237002_0_314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g1d13b237002_0_31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8" name="Google Shape;138;g1d13b237002_0_314"/>
          <p:cNvSpPr txBox="1"/>
          <p:nvPr>
            <p:ph idx="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s" type="secHead">
  <p:cSld name="SECTION_HEADER">
    <p:bg>
      <p:bgPr>
        <a:solidFill>
          <a:srgbClr val="262A33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d13b237002_0_319"/>
          <p:cNvSpPr txBox="1"/>
          <p:nvPr/>
        </p:nvSpPr>
        <p:spPr>
          <a:xfrm>
            <a:off x="388800" y="298800"/>
            <a:ext cx="6785400" cy="78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rgbClr val="FF8022"/>
                </a:solidFill>
                <a:latin typeface="Lato"/>
                <a:ea typeface="Lato"/>
                <a:cs typeface="Lato"/>
                <a:sym typeface="Lato"/>
              </a:rPr>
              <a:t>Contents</a:t>
            </a:r>
            <a:endParaRPr b="1" i="0" sz="2400" u="none" cap="none" strike="noStrike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41" name="Google Shape;141;g1d13b237002_0_319"/>
          <p:cNvPicPr preferRelativeResize="0"/>
          <p:nvPr/>
        </p:nvPicPr>
        <p:blipFill rotWithShape="1">
          <a:blip r:embed="rId2">
            <a:alphaModFix/>
          </a:blip>
          <a:srcRect b="-8417" l="-5677" r="-7637" t="-10644"/>
          <a:stretch/>
        </p:blipFill>
        <p:spPr>
          <a:xfrm>
            <a:off x="8069450" y="4311925"/>
            <a:ext cx="835000" cy="65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g1d13b237002_0_319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g1d13b237002_0_319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4" name="Google Shape;144;g1d13b237002_0_319"/>
          <p:cNvSpPr txBox="1"/>
          <p:nvPr>
            <p:ph idx="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0543B3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g1d13b237002_0_325"/>
          <p:cNvPicPr preferRelativeResize="0"/>
          <p:nvPr/>
        </p:nvPicPr>
        <p:blipFill rotWithShape="1">
          <a:blip r:embed="rId2">
            <a:alphaModFix/>
          </a:blip>
          <a:srcRect b="-8417" l="-5677" r="-7637" t="-10644"/>
          <a:stretch/>
        </p:blipFill>
        <p:spPr>
          <a:xfrm>
            <a:off x="8069450" y="4311925"/>
            <a:ext cx="835000" cy="65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g1d13b237002_0_325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g1d13b237002_0_325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9" name="Google Shape;149;g1d13b237002_0_325"/>
          <p:cNvSpPr txBox="1"/>
          <p:nvPr>
            <p:ph idx="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/pullout 1">
  <p:cSld name="Divider/pullout 1">
    <p:bg>
      <p:bgPr>
        <a:solidFill>
          <a:srgbClr val="0543B3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g1d13b237002_0_330"/>
          <p:cNvPicPr preferRelativeResize="0"/>
          <p:nvPr/>
        </p:nvPicPr>
        <p:blipFill rotWithShape="1">
          <a:blip r:embed="rId2">
            <a:alphaModFix/>
          </a:blip>
          <a:srcRect b="-8417" l="-5677" r="-7637" t="-10644"/>
          <a:stretch/>
        </p:blipFill>
        <p:spPr>
          <a:xfrm>
            <a:off x="8069450" y="4311925"/>
            <a:ext cx="835000" cy="65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g1d13b237002_0_330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g1d13b237002_0_330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lide" type="twoColTx">
  <p:cSld name="TITLE_AND_TWO_COLUMNS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d13b237002_0_334"/>
          <p:cNvSpPr/>
          <p:nvPr/>
        </p:nvSpPr>
        <p:spPr>
          <a:xfrm>
            <a:off x="0" y="0"/>
            <a:ext cx="9144000" cy="1015500"/>
          </a:xfrm>
          <a:prstGeom prst="rect">
            <a:avLst/>
          </a:prstGeom>
          <a:solidFill>
            <a:srgbClr val="262A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6" name="Google Shape;156;g1d13b237002_0_334"/>
          <p:cNvPicPr preferRelativeResize="0"/>
          <p:nvPr/>
        </p:nvPicPr>
        <p:blipFill rotWithShape="1">
          <a:blip r:embed="rId2">
            <a:alphaModFix/>
          </a:blip>
          <a:srcRect b="-9684" l="-7535" r="-5779" t="-8129"/>
          <a:stretch/>
        </p:blipFill>
        <p:spPr>
          <a:xfrm>
            <a:off x="8055750" y="4325600"/>
            <a:ext cx="835000" cy="64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g1d13b237002_0_334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g1d13b237002_0_33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 1">
  <p:cSld name="Divider slide 2 1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d13b237002_0_339"/>
          <p:cNvSpPr txBox="1"/>
          <p:nvPr>
            <p:ph idx="12" type="sldNum"/>
          </p:nvPr>
        </p:nvSpPr>
        <p:spPr>
          <a:xfrm>
            <a:off x="8372475" y="403225"/>
            <a:ext cx="4731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A33"/>
              </a:buClr>
              <a:buSzPts val="1200"/>
              <a:buFont typeface="Lato"/>
              <a:buNone/>
              <a:defRPr b="1" i="0" sz="1200" u="none" cap="none" strike="noStrike">
                <a:solidFill>
                  <a:srgbClr val="262A33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b="0" sz="1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g1d13b237002_0_339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TITLE_AND_BODY_1">
    <p:bg>
      <p:bgPr>
        <a:solidFill>
          <a:srgbClr val="0543B3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52064" y="4271278"/>
            <a:ext cx="793551" cy="58540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32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32"/>
          <p:cNvSpPr txBox="1"/>
          <p:nvPr>
            <p:ph idx="12" type="sldNum"/>
          </p:nvPr>
        </p:nvSpPr>
        <p:spPr>
          <a:xfrm>
            <a:off x="8676695" y="403106"/>
            <a:ext cx="4737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lide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1"/>
          <p:cNvSpPr/>
          <p:nvPr/>
        </p:nvSpPr>
        <p:spPr>
          <a:xfrm>
            <a:off x="0" y="0"/>
            <a:ext cx="9144000" cy="1015500"/>
          </a:xfrm>
          <a:prstGeom prst="rect">
            <a:avLst/>
          </a:prstGeom>
          <a:solidFill>
            <a:srgbClr val="262A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Google Shape;24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50064" y="4271275"/>
            <a:ext cx="792833" cy="585406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31"/>
          <p:cNvSpPr/>
          <p:nvPr/>
        </p:nvSpPr>
        <p:spPr>
          <a:xfrm>
            <a:off x="8371895" y="380155"/>
            <a:ext cx="772105" cy="2713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31"/>
          <p:cNvSpPr txBox="1"/>
          <p:nvPr>
            <p:ph idx="12" type="sldNum"/>
          </p:nvPr>
        </p:nvSpPr>
        <p:spPr>
          <a:xfrm>
            <a:off x="8676695" y="403106"/>
            <a:ext cx="4737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/pullout 1">
  <p:cSld name="TITLE_ONLY_1">
    <p:bg>
      <p:bgPr>
        <a:solidFill>
          <a:srgbClr val="0543B3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52064" y="4271278"/>
            <a:ext cx="793551" cy="585406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30"/>
          <p:cNvSpPr/>
          <p:nvPr/>
        </p:nvSpPr>
        <p:spPr>
          <a:xfrm>
            <a:off x="8371895" y="380155"/>
            <a:ext cx="772105" cy="2713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30"/>
          <p:cNvSpPr txBox="1"/>
          <p:nvPr>
            <p:ph idx="12" type="sldNum"/>
          </p:nvPr>
        </p:nvSpPr>
        <p:spPr>
          <a:xfrm>
            <a:off x="8676695" y="403106"/>
            <a:ext cx="4737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">
  <p:cSld name="1_Divider slide">
    <p:bg>
      <p:bgPr>
        <a:solidFill>
          <a:srgbClr val="262A33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52064" y="4271278"/>
            <a:ext cx="793551" cy="58540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2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lide 5">
  <p:cSld name="TITLE_AND_TWO_COLUMNS_6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14b5d431ea2_0_117"/>
          <p:cNvSpPr/>
          <p:nvPr/>
        </p:nvSpPr>
        <p:spPr>
          <a:xfrm>
            <a:off x="0" y="0"/>
            <a:ext cx="9144000" cy="1015500"/>
          </a:xfrm>
          <a:prstGeom prst="rect">
            <a:avLst/>
          </a:prstGeom>
          <a:solidFill>
            <a:srgbClr val="262A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" name="Google Shape;36;g14b5d431ea2_0_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50064" y="4271275"/>
            <a:ext cx="792833" cy="585405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g14b5d431ea2_0_117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g14b5d431ea2_0_117"/>
          <p:cNvSpPr txBox="1"/>
          <p:nvPr>
            <p:ph idx="12" type="sldNum"/>
          </p:nvPr>
        </p:nvSpPr>
        <p:spPr>
          <a:xfrm>
            <a:off x="8676695" y="403106"/>
            <a:ext cx="4737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lide 1">
  <p:cSld name="Section slide 1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1d13b237002_0_442"/>
          <p:cNvSpPr/>
          <p:nvPr/>
        </p:nvSpPr>
        <p:spPr>
          <a:xfrm>
            <a:off x="0" y="0"/>
            <a:ext cx="9144000" cy="1015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" name="Google Shape;41;g1d13b237002_0_442"/>
          <p:cNvPicPr preferRelativeResize="0"/>
          <p:nvPr/>
        </p:nvPicPr>
        <p:blipFill rotWithShape="1">
          <a:blip r:embed="rId2">
            <a:alphaModFix/>
          </a:blip>
          <a:srcRect b="-9684" l="-7535" r="-5779" t="-8129"/>
          <a:stretch/>
        </p:blipFill>
        <p:spPr>
          <a:xfrm>
            <a:off x="8055750" y="4325600"/>
            <a:ext cx="835000" cy="643375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g1d13b237002_0_442"/>
          <p:cNvSpPr/>
          <p:nvPr/>
        </p:nvSpPr>
        <p:spPr>
          <a:xfrm>
            <a:off x="8371895" y="380155"/>
            <a:ext cx="772200" cy="2712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80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g1d13b237002_0_442"/>
          <p:cNvSpPr txBox="1"/>
          <p:nvPr>
            <p:ph idx="1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4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11" Type="http://schemas.openxmlformats.org/officeDocument/2006/relationships/theme" Target="../theme/theme5.xml"/><Relationship Id="rId10" Type="http://schemas.openxmlformats.org/officeDocument/2006/relationships/slideLayout" Target="../slideLayouts/slideLayout27.xml"/><Relationship Id="rId9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9.xml"/><Relationship Id="rId3" Type="http://schemas.openxmlformats.org/officeDocument/2006/relationships/slideLayout" Target="../slideLayouts/slideLayout30.xml"/><Relationship Id="rId4" Type="http://schemas.openxmlformats.org/officeDocument/2006/relationships/slideLayout" Target="../slideLayouts/slideLayout31.xml"/><Relationship Id="rId9" Type="http://schemas.openxmlformats.org/officeDocument/2006/relationships/theme" Target="../theme/theme3.xml"/><Relationship Id="rId5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4.xml"/><Relationship Id="rId8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139b5aa61ea_0_6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543B3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d13b237002_0_1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d13b237002_0_30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262A3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7.png"/><Relationship Id="rId4" Type="http://schemas.openxmlformats.org/officeDocument/2006/relationships/image" Target="../media/image19.png"/><Relationship Id="rId5" Type="http://schemas.openxmlformats.org/officeDocument/2006/relationships/image" Target="../media/image16.png"/><Relationship Id="rId6" Type="http://schemas.openxmlformats.org/officeDocument/2006/relationships/image" Target="../media/image2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7.png"/><Relationship Id="rId4" Type="http://schemas.openxmlformats.org/officeDocument/2006/relationships/image" Target="../media/image19.png"/><Relationship Id="rId5" Type="http://schemas.openxmlformats.org/officeDocument/2006/relationships/image" Target="../media/image16.png"/><Relationship Id="rId6" Type="http://schemas.openxmlformats.org/officeDocument/2006/relationships/image" Target="../media/image2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3.xml"/><Relationship Id="rId3" Type="http://schemas.openxmlformats.org/officeDocument/2006/relationships/slide" Target="/ppt/slides/slide10.xml"/><Relationship Id="rId4" Type="http://schemas.openxmlformats.org/officeDocument/2006/relationships/slide" Target="/ppt/slides/slide14.xml"/><Relationship Id="rId5" Type="http://schemas.openxmlformats.org/officeDocument/2006/relationships/slide" Target="/ppt/slides/slide21.xml"/><Relationship Id="rId6" Type="http://schemas.openxmlformats.org/officeDocument/2006/relationships/slide" Target="/ppt/slides/slide26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1.png"/><Relationship Id="rId4" Type="http://schemas.openxmlformats.org/officeDocument/2006/relationships/image" Target="../media/image23.png"/><Relationship Id="rId10" Type="http://schemas.openxmlformats.org/officeDocument/2006/relationships/image" Target="../media/image26.png"/><Relationship Id="rId9" Type="http://schemas.openxmlformats.org/officeDocument/2006/relationships/image" Target="../media/image25.png"/><Relationship Id="rId5" Type="http://schemas.openxmlformats.org/officeDocument/2006/relationships/image" Target="../media/image27.png"/><Relationship Id="rId6" Type="http://schemas.openxmlformats.org/officeDocument/2006/relationships/image" Target="../media/image20.png"/><Relationship Id="rId7" Type="http://schemas.openxmlformats.org/officeDocument/2006/relationships/image" Target="../media/image33.png"/><Relationship Id="rId8" Type="http://schemas.openxmlformats.org/officeDocument/2006/relationships/image" Target="../media/image3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1.png"/><Relationship Id="rId4" Type="http://schemas.openxmlformats.org/officeDocument/2006/relationships/image" Target="../media/image40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9.png"/><Relationship Id="rId4" Type="http://schemas.openxmlformats.org/officeDocument/2006/relationships/image" Target="../media/image30.png"/><Relationship Id="rId5" Type="http://schemas.openxmlformats.org/officeDocument/2006/relationships/hyperlink" Target="https://youtu.be/DyXUCEm7VeY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0.xml"/><Relationship Id="rId3" Type="http://schemas.openxmlformats.org/officeDocument/2006/relationships/slide" Target="/ppt/slides/slide10.xml"/><Relationship Id="rId4" Type="http://schemas.openxmlformats.org/officeDocument/2006/relationships/slide" Target="/ppt/slides/slide14.xml"/><Relationship Id="rId5" Type="http://schemas.openxmlformats.org/officeDocument/2006/relationships/slide" Target="/ppt/slides/slide21.xml"/><Relationship Id="rId6" Type="http://schemas.openxmlformats.org/officeDocument/2006/relationships/slide" Target="/ppt/slides/slide26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5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35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5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5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5.xml"/><Relationship Id="rId3" Type="http://schemas.openxmlformats.org/officeDocument/2006/relationships/slide" Target="/ppt/slides/slide10.xml"/><Relationship Id="rId4" Type="http://schemas.openxmlformats.org/officeDocument/2006/relationships/slide" Target="/ppt/slides/slide14.xml"/><Relationship Id="rId5" Type="http://schemas.openxmlformats.org/officeDocument/2006/relationships/slide" Target="/ppt/slides/slide21.xml"/><Relationship Id="rId6" Type="http://schemas.openxmlformats.org/officeDocument/2006/relationships/slide" Target="/ppt/slides/slide26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5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9.xml"/><Relationship Id="rId3" Type="http://schemas.openxmlformats.org/officeDocument/2006/relationships/slide" Target="/ppt/slides/slide10.xml"/><Relationship Id="rId4" Type="http://schemas.openxmlformats.org/officeDocument/2006/relationships/slide" Target="/ppt/slides/slide14.xml"/><Relationship Id="rId5" Type="http://schemas.openxmlformats.org/officeDocument/2006/relationships/slide" Target="/ppt/slides/slide21.xml"/><Relationship Id="rId6" Type="http://schemas.openxmlformats.org/officeDocument/2006/relationships/slide" Target="/ppt/slides/slide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37.png"/><Relationship Id="rId4" Type="http://schemas.openxmlformats.org/officeDocument/2006/relationships/image" Target="../media/image36.png"/><Relationship Id="rId5" Type="http://schemas.openxmlformats.org/officeDocument/2006/relationships/image" Target="../media/image41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1.xml"/><Relationship Id="rId3" Type="http://schemas.openxmlformats.org/officeDocument/2006/relationships/hyperlink" Target="https://www.citizensadvice.org.uk/debt-and-money/" TargetMode="External"/><Relationship Id="rId4" Type="http://schemas.openxmlformats.org/officeDocument/2006/relationships/image" Target="../media/image28.png"/><Relationship Id="rId9" Type="http://schemas.openxmlformats.org/officeDocument/2006/relationships/image" Target="../media/image34.png"/><Relationship Id="rId5" Type="http://schemas.openxmlformats.org/officeDocument/2006/relationships/image" Target="../media/image38.png"/><Relationship Id="rId6" Type="http://schemas.openxmlformats.org/officeDocument/2006/relationships/hyperlink" Target="https://www.nationaldebtline.org/" TargetMode="External"/><Relationship Id="rId7" Type="http://schemas.openxmlformats.org/officeDocument/2006/relationships/hyperlink" Target="https://www.nationaldebtline.org/" TargetMode="External"/><Relationship Id="rId8" Type="http://schemas.openxmlformats.org/officeDocument/2006/relationships/hyperlink" Target="http://www.moneyadvicetrust.org/Pages/default.aspx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<Relationship Id="rId3" Type="http://schemas.openxmlformats.org/officeDocument/2006/relationships/slide" Target="/ppt/slides/slide10.xml"/><Relationship Id="rId4" Type="http://schemas.openxmlformats.org/officeDocument/2006/relationships/slide" Target="/ppt/slides/slide14.xml"/><Relationship Id="rId5" Type="http://schemas.openxmlformats.org/officeDocument/2006/relationships/slide" Target="/ppt/slides/slide21.xml"/><Relationship Id="rId6" Type="http://schemas.openxmlformats.org/officeDocument/2006/relationships/slide" Target="/ppt/slides/slide2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62A33"/>
        </a:solid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2bca0e0d1e_0_0"/>
          <p:cNvSpPr txBox="1"/>
          <p:nvPr>
            <p:ph type="ctrTitle"/>
          </p:nvPr>
        </p:nvSpPr>
        <p:spPr>
          <a:xfrm>
            <a:off x="360375" y="1253100"/>
            <a:ext cx="6681300" cy="188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GB" sz="4800" u="none" cap="none" strike="noStrike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How to </a:t>
            </a:r>
            <a:r>
              <a:rPr b="1" lang="en-GB" sz="48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make informed financial decisions</a:t>
            </a:r>
            <a:endParaRPr b="1" i="0" sz="4800" u="none" cap="none" strike="noStrike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167" name="Google Shape;167;g22bca0e0d1e_0_0"/>
          <p:cNvSpPr txBox="1"/>
          <p:nvPr/>
        </p:nvSpPr>
        <p:spPr>
          <a:xfrm>
            <a:off x="360375" y="4529800"/>
            <a:ext cx="6681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1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This session is aimed at key stage three (recommended for Year 7 or 8)</a:t>
            </a:r>
            <a:endParaRPr b="1" i="0" sz="10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173b38b931_0_57"/>
          <p:cNvSpPr/>
          <p:nvPr/>
        </p:nvSpPr>
        <p:spPr>
          <a:xfrm>
            <a:off x="3683538" y="1912825"/>
            <a:ext cx="1679400" cy="16794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g2173b38b931_0_57"/>
          <p:cNvSpPr/>
          <p:nvPr/>
        </p:nvSpPr>
        <p:spPr>
          <a:xfrm>
            <a:off x="1417713" y="1912825"/>
            <a:ext cx="1679400" cy="16794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60" name="Google Shape;260;g2173b38b931_0_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7275" y="2086699"/>
            <a:ext cx="1231925" cy="1281800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g2173b38b931_0_57"/>
          <p:cNvSpPr txBox="1"/>
          <p:nvPr>
            <p:ph idx="1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>
                <a:latin typeface="Lato"/>
                <a:ea typeface="Lato"/>
                <a:cs typeface="Lato"/>
                <a:sym typeface="Lato"/>
              </a:rPr>
              <a:t>10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62" name="Google Shape;262;g2173b38b931_0_57"/>
          <p:cNvSpPr txBox="1"/>
          <p:nvPr/>
        </p:nvSpPr>
        <p:spPr>
          <a:xfrm>
            <a:off x="73325" y="1164900"/>
            <a:ext cx="9012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With your partner, explain how the images below link to opening a bank account </a:t>
            </a:r>
            <a:endParaRPr sz="20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63" name="Google Shape;263;g2173b38b931_0_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16525" y="2111625"/>
            <a:ext cx="1281800" cy="1281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4" name="Google Shape;264;g2173b38b931_0_57"/>
          <p:cNvGrpSpPr/>
          <p:nvPr/>
        </p:nvGrpSpPr>
        <p:grpSpPr>
          <a:xfrm>
            <a:off x="5949363" y="1912838"/>
            <a:ext cx="1679400" cy="1679400"/>
            <a:chOff x="4804038" y="2311138"/>
            <a:chExt cx="1679400" cy="1679400"/>
          </a:xfrm>
        </p:grpSpPr>
        <p:pic>
          <p:nvPicPr>
            <p:cNvPr id="265" name="Google Shape;265;g2173b38b931_0_57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4983475" y="2490575"/>
              <a:ext cx="1320525" cy="13205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6" name="Google Shape;266;g2173b38b931_0_57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5822050" y="2770200"/>
              <a:ext cx="481950" cy="4819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67" name="Google Shape;267;g2173b38b931_0_57"/>
            <p:cNvSpPr/>
            <p:nvPr/>
          </p:nvSpPr>
          <p:spPr>
            <a:xfrm>
              <a:off x="5822125" y="2770275"/>
              <a:ext cx="481800" cy="481800"/>
            </a:xfrm>
            <a:prstGeom prst="ellipse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g2173b38b931_0_57"/>
            <p:cNvSpPr/>
            <p:nvPr/>
          </p:nvSpPr>
          <p:spPr>
            <a:xfrm>
              <a:off x="4804038" y="2311138"/>
              <a:ext cx="1679400" cy="1679400"/>
            </a:xfrm>
            <a:prstGeom prst="roundRect">
              <a:avLst>
                <a:gd fmla="val 16667" name="adj"/>
              </a:avLst>
            </a:prstGeom>
            <a:noFill/>
            <a:ln cap="flat" cmpd="sng" w="381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9" name="Google Shape;269;g2173b38b931_0_57"/>
          <p:cNvSpPr txBox="1"/>
          <p:nvPr/>
        </p:nvSpPr>
        <p:spPr>
          <a:xfrm>
            <a:off x="2629488" y="3943775"/>
            <a:ext cx="3787500" cy="923400"/>
          </a:xfrm>
          <a:prstGeom prst="rect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ato"/>
              <a:buChar char="●"/>
            </a:pPr>
            <a:r>
              <a:rPr lang="en-GB"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Reasons to have a bank account</a:t>
            </a:r>
            <a:endParaRPr sz="1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ato"/>
              <a:buChar char="●"/>
            </a:pPr>
            <a:r>
              <a:rPr lang="en-GB"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Steps to setting up a bank account</a:t>
            </a:r>
            <a:endParaRPr sz="1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ato"/>
              <a:buChar char="●"/>
            </a:pPr>
            <a:r>
              <a:rPr lang="en-GB"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Types of bank account </a:t>
            </a:r>
            <a:endParaRPr sz="1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70" name="Google Shape;270;g2173b38b931_0_57"/>
          <p:cNvSpPr txBox="1"/>
          <p:nvPr>
            <p:ph type="ctrTitle"/>
          </p:nvPr>
        </p:nvSpPr>
        <p:spPr>
          <a:xfrm>
            <a:off x="138125" y="2537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Session 1 recap</a:t>
            </a:r>
            <a:endParaRPr b="1" sz="290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 How to open a bank account</a:t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1" i="0" sz="26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2173b38b931_0_73"/>
          <p:cNvSpPr/>
          <p:nvPr/>
        </p:nvSpPr>
        <p:spPr>
          <a:xfrm>
            <a:off x="3683538" y="1531825"/>
            <a:ext cx="1679400" cy="16794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g2173b38b931_0_73"/>
          <p:cNvSpPr/>
          <p:nvPr/>
        </p:nvSpPr>
        <p:spPr>
          <a:xfrm>
            <a:off x="1417713" y="1531825"/>
            <a:ext cx="1679400" cy="16794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77" name="Google Shape;277;g2173b38b931_0_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7275" y="1705699"/>
            <a:ext cx="1231925" cy="1281800"/>
          </a:xfrm>
          <a:prstGeom prst="rect">
            <a:avLst/>
          </a:prstGeom>
          <a:noFill/>
          <a:ln>
            <a:noFill/>
          </a:ln>
        </p:spPr>
      </p:pic>
      <p:sp>
        <p:nvSpPr>
          <p:cNvPr id="278" name="Google Shape;278;g2173b38b931_0_73"/>
          <p:cNvSpPr txBox="1"/>
          <p:nvPr>
            <p:ph idx="1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>
                <a:latin typeface="Lato"/>
                <a:ea typeface="Lato"/>
                <a:cs typeface="Lato"/>
                <a:sym typeface="Lato"/>
              </a:rPr>
              <a:t>11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79" name="Google Shape;279;g2173b38b931_0_73"/>
          <p:cNvSpPr txBox="1"/>
          <p:nvPr>
            <p:ph type="ctrTitle"/>
          </p:nvPr>
        </p:nvSpPr>
        <p:spPr>
          <a:xfrm>
            <a:off x="138125" y="2537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Session 1 recap</a:t>
            </a:r>
            <a:endParaRPr b="1" sz="290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 How to open a bank account</a:t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80" name="Google Shape;280;g2173b38b931_0_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16525" y="1730625"/>
            <a:ext cx="1281800" cy="1281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81" name="Google Shape;281;g2173b38b931_0_73"/>
          <p:cNvGrpSpPr/>
          <p:nvPr/>
        </p:nvGrpSpPr>
        <p:grpSpPr>
          <a:xfrm>
            <a:off x="5949363" y="1531838"/>
            <a:ext cx="1679400" cy="1679400"/>
            <a:chOff x="4804038" y="2311138"/>
            <a:chExt cx="1679400" cy="1679400"/>
          </a:xfrm>
        </p:grpSpPr>
        <p:pic>
          <p:nvPicPr>
            <p:cNvPr id="282" name="Google Shape;282;g2173b38b931_0_7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4983475" y="2490575"/>
              <a:ext cx="1320525" cy="13205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3" name="Google Shape;283;g2173b38b931_0_7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5822050" y="2770200"/>
              <a:ext cx="481950" cy="4819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84" name="Google Shape;284;g2173b38b931_0_73"/>
            <p:cNvSpPr/>
            <p:nvPr/>
          </p:nvSpPr>
          <p:spPr>
            <a:xfrm>
              <a:off x="5822125" y="2770275"/>
              <a:ext cx="481800" cy="481800"/>
            </a:xfrm>
            <a:prstGeom prst="ellipse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g2173b38b931_0_73"/>
            <p:cNvSpPr/>
            <p:nvPr/>
          </p:nvSpPr>
          <p:spPr>
            <a:xfrm>
              <a:off x="4804038" y="2311138"/>
              <a:ext cx="1679400" cy="1679400"/>
            </a:xfrm>
            <a:prstGeom prst="roundRect">
              <a:avLst>
                <a:gd fmla="val 16667" name="adj"/>
              </a:avLst>
            </a:prstGeom>
            <a:noFill/>
            <a:ln cap="flat" cmpd="sng" w="381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6" name="Google Shape;286;g2173b38b931_0_73"/>
          <p:cNvSpPr/>
          <p:nvPr/>
        </p:nvSpPr>
        <p:spPr>
          <a:xfrm>
            <a:off x="1417825" y="3336775"/>
            <a:ext cx="1679400" cy="9744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A way to keep </a:t>
            </a:r>
            <a:endParaRPr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money safe</a:t>
            </a:r>
            <a:endParaRPr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7" name="Google Shape;287;g2173b38b931_0_73"/>
          <p:cNvSpPr/>
          <p:nvPr/>
        </p:nvSpPr>
        <p:spPr>
          <a:xfrm>
            <a:off x="3683525" y="3336775"/>
            <a:ext cx="1679400" cy="9744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A </a:t>
            </a:r>
            <a:r>
              <a:rPr lang="en-GB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passport</a:t>
            </a:r>
            <a:r>
              <a:rPr lang="en-GB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 is one item needed to open an account</a:t>
            </a:r>
            <a:endParaRPr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8" name="Google Shape;288;g2173b38b931_0_73"/>
          <p:cNvSpPr/>
          <p:nvPr/>
        </p:nvSpPr>
        <p:spPr>
          <a:xfrm>
            <a:off x="5949225" y="3336775"/>
            <a:ext cx="1679400" cy="9744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Saving accounts add interest to money in an account</a:t>
            </a:r>
            <a:endParaRPr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2173b38b931_0_41"/>
          <p:cNvSpPr txBox="1"/>
          <p:nvPr>
            <p:ph idx="1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>
                <a:latin typeface="Lato"/>
                <a:ea typeface="Lato"/>
                <a:cs typeface="Lato"/>
                <a:sym typeface="Lato"/>
              </a:rPr>
              <a:t>12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94" name="Google Shape;294;g2173b38b931_0_41"/>
          <p:cNvPicPr preferRelativeResize="0"/>
          <p:nvPr/>
        </p:nvPicPr>
        <p:blipFill rotWithShape="1">
          <a:blip r:embed="rId3">
            <a:alphaModFix/>
          </a:blip>
          <a:srcRect b="25320" l="25515" r="19183" t="17264"/>
          <a:stretch/>
        </p:blipFill>
        <p:spPr>
          <a:xfrm>
            <a:off x="6514375" y="1599375"/>
            <a:ext cx="2256150" cy="2330225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Google Shape;295;g2173b38b931_0_41"/>
          <p:cNvSpPr txBox="1"/>
          <p:nvPr/>
        </p:nvSpPr>
        <p:spPr>
          <a:xfrm>
            <a:off x="243475" y="1424025"/>
            <a:ext cx="5908500" cy="29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You have 10 minutes to complete the first section of your guide.</a:t>
            </a:r>
            <a:endParaRPr sz="1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Lato"/>
                <a:ea typeface="Lato"/>
                <a:cs typeface="Lato"/>
                <a:sym typeface="Lato"/>
              </a:rPr>
              <a:t> </a:t>
            </a:r>
            <a:endParaRPr sz="8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Subtitle: Setting up a bank account </a:t>
            </a:r>
            <a:endParaRPr b="1" sz="160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Information to include:</a:t>
            </a:r>
            <a:endParaRPr sz="1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ato"/>
              <a:buChar char="●"/>
            </a:pPr>
            <a:r>
              <a:rPr b="1" lang="en-GB"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One </a:t>
            </a:r>
            <a:r>
              <a:rPr lang="en-GB"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reasons to have a bank account</a:t>
            </a:r>
            <a:endParaRPr sz="1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ato"/>
              <a:buChar char="●"/>
            </a:pPr>
            <a:r>
              <a:rPr b="1" lang="en-GB"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Two </a:t>
            </a:r>
            <a:r>
              <a:rPr lang="en-GB"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types of bank account - what is the difference between a current account and a saving account</a:t>
            </a:r>
            <a:endParaRPr sz="1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ato"/>
              <a:buChar char="●"/>
            </a:pPr>
            <a:r>
              <a:rPr b="1" lang="en-GB"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Three </a:t>
            </a:r>
            <a:r>
              <a:rPr lang="en-GB"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things needed to open a bank account</a:t>
            </a:r>
            <a:endParaRPr sz="1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96" name="Google Shape;296;g2173b38b931_0_41"/>
          <p:cNvSpPr txBox="1"/>
          <p:nvPr>
            <p:ph type="ctrTitle"/>
          </p:nvPr>
        </p:nvSpPr>
        <p:spPr>
          <a:xfrm>
            <a:off x="138125" y="2537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Session 1 recap</a:t>
            </a:r>
            <a:endParaRPr b="1" sz="290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 How to open a bank account</a:t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217fa40d7ae_0_12"/>
          <p:cNvSpPr txBox="1"/>
          <p:nvPr>
            <p:ph idx="12" type="sldNum"/>
          </p:nvPr>
        </p:nvSpPr>
        <p:spPr>
          <a:xfrm>
            <a:off x="8595300" y="337450"/>
            <a:ext cx="548700" cy="3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>
                <a:latin typeface="Lato"/>
                <a:ea typeface="Lato"/>
                <a:cs typeface="Lato"/>
                <a:sym typeface="Lato"/>
              </a:rPr>
              <a:t>‹#›</a:t>
            </a:fld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2" name="Google Shape;302;g217fa40d7ae_0_12"/>
          <p:cNvSpPr txBox="1"/>
          <p:nvPr>
            <p:ph type="ctrTitle"/>
          </p:nvPr>
        </p:nvSpPr>
        <p:spPr>
          <a:xfrm>
            <a:off x="138125" y="2537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Which lesson would you like to recap?</a:t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1" i="0" sz="26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3" name="Google Shape;303;g217fa40d7ae_0_12">
            <a:hlinkClick action="ppaction://hlinksldjump" r:id="rId3"/>
          </p:cNvPr>
          <p:cNvSpPr/>
          <p:nvPr/>
        </p:nvSpPr>
        <p:spPr>
          <a:xfrm>
            <a:off x="2276600" y="1511575"/>
            <a:ext cx="2126700" cy="14679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How to open a bank account</a:t>
            </a:r>
            <a:endParaRPr b="1" sz="24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4" name="Google Shape;304;g217fa40d7ae_0_12">
            <a:hlinkClick action="ppaction://hlinksldjump" r:id="rId4"/>
          </p:cNvPr>
          <p:cNvSpPr/>
          <p:nvPr/>
        </p:nvSpPr>
        <p:spPr>
          <a:xfrm>
            <a:off x="4740675" y="1511575"/>
            <a:ext cx="2126700" cy="14679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How to save money</a:t>
            </a:r>
            <a:endParaRPr b="1" sz="24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5" name="Google Shape;305;g217fa40d7ae_0_12">
            <a:hlinkClick action="ppaction://hlinksldjump" r:id="rId5"/>
          </p:cNvPr>
          <p:cNvSpPr/>
          <p:nvPr/>
        </p:nvSpPr>
        <p:spPr>
          <a:xfrm>
            <a:off x="2276600" y="3150250"/>
            <a:ext cx="2126700" cy="14679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How to use a bank card</a:t>
            </a:r>
            <a:endParaRPr b="1" sz="24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6" name="Google Shape;306;g217fa40d7ae_0_12">
            <a:hlinkClick action="ppaction://hlinksldjump" r:id="rId6"/>
          </p:cNvPr>
          <p:cNvSpPr/>
          <p:nvPr/>
        </p:nvSpPr>
        <p:spPr>
          <a:xfrm>
            <a:off x="4740675" y="3150250"/>
            <a:ext cx="2126700" cy="14679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How to read a bank statement</a:t>
            </a:r>
            <a:endParaRPr b="1" sz="24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2160206465e_0_23"/>
          <p:cNvSpPr txBox="1"/>
          <p:nvPr>
            <p:ph idx="1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Lato"/>
                <a:ea typeface="Lato"/>
                <a:cs typeface="Lato"/>
                <a:sym typeface="Lato"/>
              </a:rPr>
              <a:t>14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2" name="Google Shape;312;g2160206465e_0_23"/>
          <p:cNvSpPr txBox="1"/>
          <p:nvPr>
            <p:ph type="ctrTitle"/>
          </p:nvPr>
        </p:nvSpPr>
        <p:spPr>
          <a:xfrm>
            <a:off x="138125" y="903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sz="2600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Session 3 recap</a:t>
            </a:r>
            <a:endParaRPr b="1" sz="290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How to save money</a:t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3" name="Google Shape;313;g2160206465e_0_23"/>
          <p:cNvSpPr txBox="1"/>
          <p:nvPr/>
        </p:nvSpPr>
        <p:spPr>
          <a:xfrm>
            <a:off x="221650" y="1348000"/>
            <a:ext cx="6668400" cy="25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latin typeface="Lato"/>
                <a:ea typeface="Lato"/>
                <a:cs typeface="Lato"/>
                <a:sym typeface="Lato"/>
              </a:rPr>
              <a:t>‘Give me 5’... things that we have learnt about saving</a:t>
            </a:r>
            <a:endParaRPr b="1" sz="2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Lato"/>
              <a:ea typeface="Lato"/>
              <a:cs typeface="Lato"/>
              <a:sym typeface="La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Lato"/>
              <a:buAutoNum type="arabicPeriod"/>
            </a:pPr>
            <a:r>
              <a:rPr lang="en-GB" sz="2200">
                <a:latin typeface="Lato"/>
                <a:ea typeface="Lato"/>
                <a:cs typeface="Lato"/>
                <a:sym typeface="Lato"/>
              </a:rPr>
              <a:t>What do people save money for?</a:t>
            </a:r>
            <a:endParaRPr sz="2200">
              <a:latin typeface="Lato"/>
              <a:ea typeface="Lato"/>
              <a:cs typeface="Lato"/>
              <a:sym typeface="La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Lato"/>
              <a:buAutoNum type="arabicPeriod"/>
            </a:pPr>
            <a:r>
              <a:rPr lang="en-GB" sz="2200">
                <a:latin typeface="Lato"/>
                <a:ea typeface="Lato"/>
                <a:cs typeface="Lato"/>
                <a:sym typeface="Lato"/>
              </a:rPr>
              <a:t>Name </a:t>
            </a:r>
            <a:r>
              <a:rPr lang="en-GB" sz="2200">
                <a:latin typeface="Lato"/>
                <a:ea typeface="Lato"/>
                <a:cs typeface="Lato"/>
                <a:sym typeface="Lato"/>
              </a:rPr>
              <a:t>four different </a:t>
            </a:r>
            <a:r>
              <a:rPr lang="en-GB" sz="2200">
                <a:latin typeface="Lato"/>
                <a:ea typeface="Lato"/>
                <a:cs typeface="Lato"/>
                <a:sym typeface="Lato"/>
              </a:rPr>
              <a:t> ways to save when shopping</a:t>
            </a:r>
            <a:endParaRPr sz="2200">
              <a:latin typeface="Lato"/>
              <a:ea typeface="Lato"/>
              <a:cs typeface="Lato"/>
              <a:sym typeface="La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Lato"/>
              <a:buAutoNum type="arabicPeriod"/>
            </a:pPr>
            <a:r>
              <a:rPr lang="en-GB" sz="2200">
                <a:latin typeface="Lato"/>
                <a:ea typeface="Lato"/>
                <a:cs typeface="Lato"/>
                <a:sym typeface="Lato"/>
              </a:rPr>
              <a:t>What goes into a savings plan?</a:t>
            </a:r>
            <a:endParaRPr sz="2200">
              <a:latin typeface="Lato"/>
              <a:ea typeface="Lato"/>
              <a:cs typeface="Lato"/>
              <a:sym typeface="La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Lato"/>
              <a:buAutoNum type="arabicPeriod"/>
            </a:pPr>
            <a:r>
              <a:rPr lang="en-GB" sz="2200">
                <a:latin typeface="Lato"/>
                <a:ea typeface="Lato"/>
                <a:cs typeface="Lato"/>
                <a:sym typeface="Lato"/>
              </a:rPr>
              <a:t>How does interest work in a savings account?</a:t>
            </a:r>
            <a:endParaRPr sz="2200">
              <a:latin typeface="Lato"/>
              <a:ea typeface="Lato"/>
              <a:cs typeface="Lato"/>
              <a:sym typeface="La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Lato"/>
              <a:buAutoNum type="arabicPeriod"/>
            </a:pPr>
            <a:r>
              <a:rPr lang="en-GB" sz="2200">
                <a:latin typeface="Lato"/>
                <a:ea typeface="Lato"/>
                <a:cs typeface="Lato"/>
                <a:sym typeface="Lato"/>
              </a:rPr>
              <a:t>Bonus: What is compound interest?</a:t>
            </a:r>
            <a:endParaRPr sz="22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314" name="Google Shape;314;g2160206465e_0_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78700" y="1913525"/>
            <a:ext cx="1710275" cy="171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1d13b237002_0_172"/>
          <p:cNvSpPr txBox="1"/>
          <p:nvPr/>
        </p:nvSpPr>
        <p:spPr>
          <a:xfrm>
            <a:off x="360375" y="242750"/>
            <a:ext cx="5836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i="0" lang="en-GB" sz="2900" u="none" cap="none" strike="noStrike">
                <a:solidFill>
                  <a:srgbClr val="FF8022"/>
                </a:solidFill>
                <a:latin typeface="Lato"/>
                <a:ea typeface="Lato"/>
                <a:cs typeface="Lato"/>
                <a:sym typeface="Lato"/>
              </a:rPr>
              <a:t>What do people save money for?</a:t>
            </a:r>
            <a:endParaRPr b="1" i="0" sz="29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20" name="Google Shape;320;g1d13b237002_0_172"/>
          <p:cNvSpPr/>
          <p:nvPr/>
        </p:nvSpPr>
        <p:spPr>
          <a:xfrm>
            <a:off x="6311042" y="2965699"/>
            <a:ext cx="1403700" cy="13254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262A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g1d13b237002_0_172"/>
          <p:cNvSpPr/>
          <p:nvPr/>
        </p:nvSpPr>
        <p:spPr>
          <a:xfrm>
            <a:off x="6262367" y="1366624"/>
            <a:ext cx="1403700" cy="13254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262A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g1d13b237002_0_172"/>
          <p:cNvSpPr txBox="1"/>
          <p:nvPr>
            <p:ph idx="1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>
                <a:latin typeface="Lato"/>
                <a:ea typeface="Lato"/>
                <a:cs typeface="Lato"/>
                <a:sym typeface="Lato"/>
              </a:rPr>
              <a:t>15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23" name="Google Shape;323;g1d13b237002_0_172"/>
          <p:cNvSpPr/>
          <p:nvPr/>
        </p:nvSpPr>
        <p:spPr>
          <a:xfrm>
            <a:off x="1344175" y="2965773"/>
            <a:ext cx="1403700" cy="13254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262A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g1d13b237002_0_172"/>
          <p:cNvSpPr/>
          <p:nvPr/>
        </p:nvSpPr>
        <p:spPr>
          <a:xfrm>
            <a:off x="2999783" y="1363403"/>
            <a:ext cx="1403700" cy="13254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262A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g1d13b237002_0_172"/>
          <p:cNvSpPr/>
          <p:nvPr/>
        </p:nvSpPr>
        <p:spPr>
          <a:xfrm>
            <a:off x="1344169" y="1363375"/>
            <a:ext cx="1403700" cy="13254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262A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6" name="Google Shape;326;g1d13b237002_0_17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20051" y="1447366"/>
            <a:ext cx="1162948" cy="1157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g1d13b237002_0_17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64442" y="3049737"/>
            <a:ext cx="1162948" cy="1157331"/>
          </a:xfrm>
          <a:prstGeom prst="rect">
            <a:avLst/>
          </a:prstGeom>
          <a:noFill/>
          <a:ln>
            <a:noFill/>
          </a:ln>
        </p:spPr>
      </p:pic>
      <p:sp>
        <p:nvSpPr>
          <p:cNvPr id="328" name="Google Shape;328;g1d13b237002_0_172"/>
          <p:cNvSpPr/>
          <p:nvPr/>
        </p:nvSpPr>
        <p:spPr>
          <a:xfrm>
            <a:off x="2999795" y="2965701"/>
            <a:ext cx="1403700" cy="13254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262A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9" name="Google Shape;329;g1d13b237002_0_17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735761" y="3006717"/>
            <a:ext cx="1222323" cy="1249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g1d13b237002_0_17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721673" y="1447370"/>
            <a:ext cx="1222322" cy="1249977"/>
          </a:xfrm>
          <a:prstGeom prst="rect">
            <a:avLst/>
          </a:prstGeom>
          <a:noFill/>
          <a:ln>
            <a:noFill/>
          </a:ln>
        </p:spPr>
      </p:pic>
      <p:sp>
        <p:nvSpPr>
          <p:cNvPr id="331" name="Google Shape;331;g1d13b237002_0_172"/>
          <p:cNvSpPr/>
          <p:nvPr/>
        </p:nvSpPr>
        <p:spPr>
          <a:xfrm>
            <a:off x="4655422" y="2965828"/>
            <a:ext cx="1403700" cy="13254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262A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g1d13b237002_0_172"/>
          <p:cNvSpPr/>
          <p:nvPr/>
        </p:nvSpPr>
        <p:spPr>
          <a:xfrm>
            <a:off x="4631067" y="1363299"/>
            <a:ext cx="1403700" cy="13254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262A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3" name="Google Shape;333;g1d13b237002_0_17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440600" y="1502375"/>
            <a:ext cx="1047250" cy="104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g1d13b237002_0_17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499562" y="1479638"/>
            <a:ext cx="1092725" cy="109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g1d13b237002_0_17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259075" y="3177000"/>
            <a:ext cx="965450" cy="96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g1d13b237002_0_172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6490013" y="3082025"/>
            <a:ext cx="1092725" cy="109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1d13b237002_0_92"/>
          <p:cNvSpPr txBox="1"/>
          <p:nvPr>
            <p:ph idx="12" type="sldNum"/>
          </p:nvPr>
        </p:nvSpPr>
        <p:spPr>
          <a:xfrm>
            <a:off x="8670295" y="403106"/>
            <a:ext cx="4737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400"/>
              <a:t>16</a:t>
            </a:r>
            <a:endParaRPr sz="1400">
              <a:solidFill>
                <a:srgbClr val="262A33"/>
              </a:solidFill>
            </a:endParaRPr>
          </a:p>
        </p:txBody>
      </p:sp>
      <p:sp>
        <p:nvSpPr>
          <p:cNvPr id="342" name="Google Shape;342;g1d13b237002_0_92"/>
          <p:cNvSpPr/>
          <p:nvPr/>
        </p:nvSpPr>
        <p:spPr>
          <a:xfrm>
            <a:off x="4151573" y="2510161"/>
            <a:ext cx="840900" cy="827700"/>
          </a:xfrm>
          <a:prstGeom prst="ellipse">
            <a:avLst/>
          </a:prstGeom>
          <a:solidFill>
            <a:srgbClr val="0242B3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g1d13b237002_0_92"/>
          <p:cNvSpPr txBox="1"/>
          <p:nvPr/>
        </p:nvSpPr>
        <p:spPr>
          <a:xfrm>
            <a:off x="4274733" y="2631379"/>
            <a:ext cx="594600" cy="58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75" lIns="17775" spcFirstLastPara="1" rIns="17775" wrap="square" tIns="177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Saving when buying</a:t>
            </a:r>
            <a:endParaRPr b="1" i="0" sz="1400" u="none" cap="none" strike="noStrike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344" name="Google Shape;344;g1d13b237002_0_92"/>
          <p:cNvSpPr/>
          <p:nvPr/>
        </p:nvSpPr>
        <p:spPr>
          <a:xfrm rot="-5400000">
            <a:off x="4385642" y="2031943"/>
            <a:ext cx="372900" cy="273900"/>
          </a:xfrm>
          <a:prstGeom prst="rightArrow">
            <a:avLst>
              <a:gd fmla="val 60000" name="adj1"/>
              <a:gd fmla="val 50000" name="adj2"/>
            </a:avLst>
          </a:prstGeom>
          <a:solidFill>
            <a:srgbClr val="A8AED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g1d13b237002_0_92"/>
          <p:cNvSpPr txBox="1"/>
          <p:nvPr/>
        </p:nvSpPr>
        <p:spPr>
          <a:xfrm rot="-5400000">
            <a:off x="4426011" y="2127042"/>
            <a:ext cx="292200" cy="16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346" name="Google Shape;346;g1d13b237002_0_92"/>
          <p:cNvSpPr/>
          <p:nvPr/>
        </p:nvSpPr>
        <p:spPr>
          <a:xfrm>
            <a:off x="4051049" y="780834"/>
            <a:ext cx="1041900" cy="1025700"/>
          </a:xfrm>
          <a:prstGeom prst="ellipse">
            <a:avLst/>
          </a:prstGeom>
          <a:solidFill>
            <a:srgbClr val="0242B3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g1d13b237002_0_92"/>
          <p:cNvSpPr txBox="1"/>
          <p:nvPr/>
        </p:nvSpPr>
        <p:spPr>
          <a:xfrm>
            <a:off x="4064051" y="955838"/>
            <a:ext cx="1016100" cy="7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875" lIns="8875" spcFirstLastPara="1" rIns="8875" wrap="square" tIns="88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chemeClr val="accent2"/>
                </a:solidFill>
                <a:latin typeface="Lato Black"/>
                <a:ea typeface="Lato Black"/>
                <a:cs typeface="Lato Black"/>
                <a:sym typeface="Lato Black"/>
              </a:rPr>
              <a:t>Use price comparison sites</a:t>
            </a:r>
            <a:endParaRPr b="0" i="0" sz="1400" u="none" cap="none" strike="noStrike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348" name="Google Shape;348;g1d13b237002_0_92"/>
          <p:cNvSpPr/>
          <p:nvPr/>
        </p:nvSpPr>
        <p:spPr>
          <a:xfrm rot="-2672840">
            <a:off x="4926577" y="2254217"/>
            <a:ext cx="375910" cy="271537"/>
          </a:xfrm>
          <a:prstGeom prst="rightArrow">
            <a:avLst>
              <a:gd fmla="val 60000" name="adj1"/>
              <a:gd fmla="val 50000" name="adj2"/>
            </a:avLst>
          </a:prstGeom>
          <a:solidFill>
            <a:srgbClr val="A8AED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g1d13b237002_0_92"/>
          <p:cNvSpPr txBox="1"/>
          <p:nvPr/>
        </p:nvSpPr>
        <p:spPr>
          <a:xfrm rot="-2672776">
            <a:off x="4938268" y="2337053"/>
            <a:ext cx="294661" cy="16292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350" name="Google Shape;350;g1d13b237002_0_92"/>
          <p:cNvSpPr/>
          <p:nvPr/>
        </p:nvSpPr>
        <p:spPr>
          <a:xfrm>
            <a:off x="5222373" y="1258363"/>
            <a:ext cx="1041900" cy="1025700"/>
          </a:xfrm>
          <a:prstGeom prst="ellipse">
            <a:avLst/>
          </a:prstGeom>
          <a:solidFill>
            <a:srgbClr val="0242B3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g1d13b237002_0_92"/>
          <p:cNvSpPr txBox="1"/>
          <p:nvPr/>
        </p:nvSpPr>
        <p:spPr>
          <a:xfrm>
            <a:off x="5374975" y="1408550"/>
            <a:ext cx="784500" cy="7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875" lIns="8875" spcFirstLastPara="1" rIns="8875" wrap="square" tIns="88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chemeClr val="accent2"/>
                </a:solidFill>
                <a:latin typeface="Lato Black"/>
                <a:ea typeface="Lato Black"/>
                <a:cs typeface="Lato Black"/>
                <a:sym typeface="Lato Black"/>
              </a:rPr>
              <a:t>Look out for cashback offers</a:t>
            </a:r>
            <a:endParaRPr b="0" i="0" sz="1400" u="none" cap="none" strike="noStrike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352" name="Google Shape;352;g1d13b237002_0_92"/>
          <p:cNvSpPr/>
          <p:nvPr/>
        </p:nvSpPr>
        <p:spPr>
          <a:xfrm>
            <a:off x="5149856" y="2789260"/>
            <a:ext cx="378900" cy="269400"/>
          </a:xfrm>
          <a:prstGeom prst="rightArrow">
            <a:avLst>
              <a:gd fmla="val 60000" name="adj1"/>
              <a:gd fmla="val 50000" name="adj2"/>
            </a:avLst>
          </a:prstGeom>
          <a:solidFill>
            <a:srgbClr val="A8AED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g1d13b237002_0_92"/>
          <p:cNvSpPr txBox="1"/>
          <p:nvPr/>
        </p:nvSpPr>
        <p:spPr>
          <a:xfrm>
            <a:off x="5149856" y="2843165"/>
            <a:ext cx="296700" cy="16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354" name="Google Shape;354;g1d13b237002_0_92"/>
          <p:cNvSpPr/>
          <p:nvPr/>
        </p:nvSpPr>
        <p:spPr>
          <a:xfrm>
            <a:off x="5707552" y="2411222"/>
            <a:ext cx="1041900" cy="1025700"/>
          </a:xfrm>
          <a:prstGeom prst="ellipse">
            <a:avLst/>
          </a:prstGeom>
          <a:solidFill>
            <a:srgbClr val="0242B3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g1d13b237002_0_92"/>
          <p:cNvSpPr txBox="1"/>
          <p:nvPr/>
        </p:nvSpPr>
        <p:spPr>
          <a:xfrm>
            <a:off x="5860154" y="2561419"/>
            <a:ext cx="736800" cy="7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875" lIns="8875" spcFirstLastPara="1" rIns="8875" wrap="square" tIns="88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356" name="Google Shape;356;g1d13b237002_0_92"/>
          <p:cNvSpPr/>
          <p:nvPr/>
        </p:nvSpPr>
        <p:spPr>
          <a:xfrm rot="2672840">
            <a:off x="4926663" y="3322156"/>
            <a:ext cx="375910" cy="271537"/>
          </a:xfrm>
          <a:prstGeom prst="rightArrow">
            <a:avLst>
              <a:gd fmla="val 60000" name="adj1"/>
              <a:gd fmla="val 50000" name="adj2"/>
            </a:avLst>
          </a:prstGeom>
          <a:solidFill>
            <a:srgbClr val="A8AED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g1d13b237002_0_92"/>
          <p:cNvSpPr txBox="1"/>
          <p:nvPr/>
        </p:nvSpPr>
        <p:spPr>
          <a:xfrm rot="2672776">
            <a:off x="4938321" y="3347991"/>
            <a:ext cx="294661" cy="16292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g1d13b237002_0_92"/>
          <p:cNvSpPr/>
          <p:nvPr/>
        </p:nvSpPr>
        <p:spPr>
          <a:xfrm>
            <a:off x="5222373" y="3564080"/>
            <a:ext cx="1041900" cy="1025700"/>
          </a:xfrm>
          <a:prstGeom prst="ellipse">
            <a:avLst/>
          </a:prstGeom>
          <a:solidFill>
            <a:srgbClr val="0242B3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g1d13b237002_0_92"/>
          <p:cNvSpPr txBox="1"/>
          <p:nvPr/>
        </p:nvSpPr>
        <p:spPr>
          <a:xfrm>
            <a:off x="5374976" y="3714277"/>
            <a:ext cx="736800" cy="7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875" lIns="8875" spcFirstLastPara="1" rIns="8875" wrap="square" tIns="88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g1d13b237002_0_92"/>
          <p:cNvSpPr/>
          <p:nvPr/>
        </p:nvSpPr>
        <p:spPr>
          <a:xfrm rot="5400000">
            <a:off x="4385589" y="3542207"/>
            <a:ext cx="372900" cy="273900"/>
          </a:xfrm>
          <a:prstGeom prst="rightArrow">
            <a:avLst>
              <a:gd fmla="val 60000" name="adj1"/>
              <a:gd fmla="val 50000" name="adj2"/>
            </a:avLst>
          </a:prstGeom>
          <a:solidFill>
            <a:srgbClr val="A8AED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Google Shape;361;g1d13b237002_0_92"/>
          <p:cNvSpPr txBox="1"/>
          <p:nvPr/>
        </p:nvSpPr>
        <p:spPr>
          <a:xfrm rot="5400000">
            <a:off x="4425920" y="3556606"/>
            <a:ext cx="292200" cy="16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g1d13b237002_0_92"/>
          <p:cNvSpPr/>
          <p:nvPr/>
        </p:nvSpPr>
        <p:spPr>
          <a:xfrm>
            <a:off x="4051049" y="4041609"/>
            <a:ext cx="1041900" cy="1025700"/>
          </a:xfrm>
          <a:prstGeom prst="ellipse">
            <a:avLst/>
          </a:prstGeom>
          <a:solidFill>
            <a:srgbClr val="0242B3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g1d13b237002_0_92"/>
          <p:cNvSpPr txBox="1"/>
          <p:nvPr/>
        </p:nvSpPr>
        <p:spPr>
          <a:xfrm>
            <a:off x="4203651" y="4191806"/>
            <a:ext cx="736800" cy="7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875" lIns="8875" spcFirstLastPara="1" rIns="8875" wrap="square" tIns="88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g1d13b237002_0_92"/>
          <p:cNvSpPr/>
          <p:nvPr/>
        </p:nvSpPr>
        <p:spPr>
          <a:xfrm rot="8127160">
            <a:off x="3841643" y="3322294"/>
            <a:ext cx="375910" cy="271537"/>
          </a:xfrm>
          <a:prstGeom prst="rightArrow">
            <a:avLst>
              <a:gd fmla="val 60000" name="adj1"/>
              <a:gd fmla="val 50000" name="adj2"/>
            </a:avLst>
          </a:prstGeom>
          <a:solidFill>
            <a:srgbClr val="A8AED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g1d13b237002_0_92"/>
          <p:cNvSpPr txBox="1"/>
          <p:nvPr/>
        </p:nvSpPr>
        <p:spPr>
          <a:xfrm rot="-2672776">
            <a:off x="3911285" y="3347846"/>
            <a:ext cx="294661" cy="16292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366" name="Google Shape;366;g1d13b237002_0_92"/>
          <p:cNvSpPr/>
          <p:nvPr/>
        </p:nvSpPr>
        <p:spPr>
          <a:xfrm>
            <a:off x="2879724" y="3564080"/>
            <a:ext cx="1041900" cy="1025700"/>
          </a:xfrm>
          <a:prstGeom prst="ellipse">
            <a:avLst/>
          </a:prstGeom>
          <a:solidFill>
            <a:srgbClr val="0242B3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g1d13b237002_0_92"/>
          <p:cNvSpPr txBox="1"/>
          <p:nvPr/>
        </p:nvSpPr>
        <p:spPr>
          <a:xfrm>
            <a:off x="2905734" y="3712974"/>
            <a:ext cx="1016100" cy="7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875" lIns="8875" spcFirstLastPara="1" rIns="8875" wrap="square" tIns="88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GB" sz="800" u="none" cap="none" strike="noStrike">
                <a:solidFill>
                  <a:schemeClr val="accent2"/>
                </a:solidFill>
                <a:latin typeface="Lato Black"/>
                <a:ea typeface="Lato Black"/>
                <a:cs typeface="Lato Black"/>
                <a:sym typeface="Lato Black"/>
              </a:rPr>
              <a:t>Have a ‘one in, </a:t>
            </a:r>
            <a:endParaRPr b="0" i="0" sz="8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GB" sz="800" u="none" cap="none" strike="noStrike">
                <a:solidFill>
                  <a:schemeClr val="accent2"/>
                </a:solidFill>
                <a:latin typeface="Lato Black"/>
                <a:ea typeface="Lato Black"/>
                <a:cs typeface="Lato Black"/>
                <a:sym typeface="Lato Black"/>
              </a:rPr>
              <a:t>one out’ policy </a:t>
            </a:r>
            <a:endParaRPr b="0" i="0" sz="8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GB" sz="800" u="none" cap="none" strike="noStrike">
                <a:solidFill>
                  <a:schemeClr val="accent2"/>
                </a:solidFill>
                <a:latin typeface="Lato Black"/>
                <a:ea typeface="Lato Black"/>
                <a:cs typeface="Lato Black"/>
                <a:sym typeface="Lato Black"/>
              </a:rPr>
              <a:t>when you buy clothes </a:t>
            </a:r>
            <a:endParaRPr b="0" i="0" sz="8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GB" sz="800" u="none" cap="none" strike="noStrike">
                <a:solidFill>
                  <a:schemeClr val="accent2"/>
                </a:solidFill>
                <a:latin typeface="Lato Black"/>
                <a:ea typeface="Lato Black"/>
                <a:cs typeface="Lato Black"/>
                <a:sym typeface="Lato Black"/>
              </a:rPr>
              <a:t>(and sell or donate </a:t>
            </a:r>
            <a:endParaRPr b="0" i="0" sz="8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GB" sz="800" u="none" cap="none" strike="noStrike">
                <a:solidFill>
                  <a:schemeClr val="accent2"/>
                </a:solidFill>
                <a:latin typeface="Lato Black"/>
                <a:ea typeface="Lato Black"/>
                <a:cs typeface="Lato Black"/>
                <a:sym typeface="Lato Black"/>
              </a:rPr>
              <a:t>the one you’re </a:t>
            </a:r>
            <a:endParaRPr b="0" i="0" sz="8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GB" sz="800" u="none" cap="none" strike="noStrike">
                <a:solidFill>
                  <a:schemeClr val="accent2"/>
                </a:solidFill>
                <a:latin typeface="Lato Black"/>
                <a:ea typeface="Lato Black"/>
                <a:cs typeface="Lato Black"/>
                <a:sym typeface="Lato Black"/>
              </a:rPr>
              <a:t>getting rid of)</a:t>
            </a:r>
            <a:endParaRPr b="0" i="0" sz="800" u="none" cap="none" strike="noStrike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368" name="Google Shape;368;g1d13b237002_0_92"/>
          <p:cNvSpPr/>
          <p:nvPr/>
        </p:nvSpPr>
        <p:spPr>
          <a:xfrm rot="10800000">
            <a:off x="3615373" y="2789389"/>
            <a:ext cx="378900" cy="269400"/>
          </a:xfrm>
          <a:prstGeom prst="rightArrow">
            <a:avLst>
              <a:gd fmla="val 60000" name="adj1"/>
              <a:gd fmla="val 50000" name="adj2"/>
            </a:avLst>
          </a:prstGeom>
          <a:solidFill>
            <a:srgbClr val="A8AED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g1d13b237002_0_92"/>
          <p:cNvSpPr txBox="1"/>
          <p:nvPr/>
        </p:nvSpPr>
        <p:spPr>
          <a:xfrm>
            <a:off x="3697482" y="2843165"/>
            <a:ext cx="296700" cy="16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370" name="Google Shape;370;g1d13b237002_0_92"/>
          <p:cNvSpPr/>
          <p:nvPr/>
        </p:nvSpPr>
        <p:spPr>
          <a:xfrm>
            <a:off x="2394545" y="2411222"/>
            <a:ext cx="1041900" cy="1025700"/>
          </a:xfrm>
          <a:prstGeom prst="ellipse">
            <a:avLst/>
          </a:prstGeom>
          <a:solidFill>
            <a:srgbClr val="0242B3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Google Shape;371;g1d13b237002_0_92"/>
          <p:cNvSpPr txBox="1"/>
          <p:nvPr/>
        </p:nvSpPr>
        <p:spPr>
          <a:xfrm>
            <a:off x="2443116" y="2561419"/>
            <a:ext cx="941100" cy="7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875" lIns="8875" spcFirstLastPara="1" rIns="8875" wrap="square" tIns="88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GB" sz="1000" u="none" cap="none" strike="noStrike">
                <a:solidFill>
                  <a:schemeClr val="accent2"/>
                </a:solidFill>
                <a:latin typeface="Lato Black"/>
                <a:ea typeface="Lato Black"/>
                <a:cs typeface="Lato Black"/>
                <a:sym typeface="Lato Black"/>
              </a:rPr>
              <a:t>Explore ‘package deals’ e.g. buying a cinema pass rather than one off tickets</a:t>
            </a:r>
            <a:endParaRPr b="0" i="0" sz="1000" u="none" cap="none" strike="noStrike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372" name="Google Shape;372;g1d13b237002_0_92"/>
          <p:cNvSpPr/>
          <p:nvPr/>
        </p:nvSpPr>
        <p:spPr>
          <a:xfrm rot="-8127160">
            <a:off x="3841558" y="2254355"/>
            <a:ext cx="375910" cy="271537"/>
          </a:xfrm>
          <a:prstGeom prst="rightArrow">
            <a:avLst>
              <a:gd fmla="val 60000" name="adj1"/>
              <a:gd fmla="val 50000" name="adj2"/>
            </a:avLst>
          </a:prstGeom>
          <a:solidFill>
            <a:srgbClr val="A8AED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g1d13b237002_0_92"/>
          <p:cNvSpPr txBox="1"/>
          <p:nvPr/>
        </p:nvSpPr>
        <p:spPr>
          <a:xfrm rot="2672776">
            <a:off x="3911338" y="2337198"/>
            <a:ext cx="294661" cy="16292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374" name="Google Shape;374;g1d13b237002_0_92"/>
          <p:cNvSpPr/>
          <p:nvPr/>
        </p:nvSpPr>
        <p:spPr>
          <a:xfrm>
            <a:off x="2879724" y="1258363"/>
            <a:ext cx="1041900" cy="1025700"/>
          </a:xfrm>
          <a:prstGeom prst="ellipse">
            <a:avLst/>
          </a:prstGeom>
          <a:solidFill>
            <a:srgbClr val="0242B3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" name="Google Shape;375;g1d13b237002_0_92"/>
          <p:cNvSpPr txBox="1"/>
          <p:nvPr/>
        </p:nvSpPr>
        <p:spPr>
          <a:xfrm>
            <a:off x="3032326" y="1408560"/>
            <a:ext cx="736800" cy="7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875" lIns="8875" spcFirstLastPara="1" rIns="8875" wrap="square" tIns="88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chemeClr val="accent2"/>
                </a:solidFill>
                <a:latin typeface="Lato Black"/>
                <a:ea typeface="Lato Black"/>
                <a:cs typeface="Lato Black"/>
                <a:sym typeface="Lato Black"/>
              </a:rPr>
              <a:t>Find discount codes</a:t>
            </a:r>
            <a:endParaRPr b="0" i="0" sz="14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376" name="Google Shape;376;g1d13b237002_0_92"/>
          <p:cNvSpPr txBox="1"/>
          <p:nvPr>
            <p:ph type="ctrTitle"/>
          </p:nvPr>
        </p:nvSpPr>
        <p:spPr>
          <a:xfrm>
            <a:off x="168650" y="112400"/>
            <a:ext cx="7731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1" i="0" lang="en-GB" sz="2900" u="none" cap="none" strike="noStrik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How to save on the things you buy</a:t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77" name="Google Shape;377;g1d13b237002_0_92"/>
          <p:cNvSpPr txBox="1"/>
          <p:nvPr/>
        </p:nvSpPr>
        <p:spPr>
          <a:xfrm>
            <a:off x="4064021" y="4182824"/>
            <a:ext cx="1016100" cy="7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875" lIns="8875" spcFirstLastPara="1" rIns="8875" wrap="square" tIns="88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chemeClr val="accent2"/>
                </a:solidFill>
                <a:latin typeface="Lato Black"/>
                <a:ea typeface="Lato Black"/>
                <a:cs typeface="Lato Black"/>
                <a:sym typeface="Lato Black"/>
              </a:rPr>
              <a:t>Buy ‘pre-loved’ goods</a:t>
            </a:r>
            <a:endParaRPr b="0" i="0" sz="1400" u="none" cap="none" strike="noStrike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378" name="Google Shape;378;g1d13b237002_0_92"/>
          <p:cNvSpPr txBox="1"/>
          <p:nvPr/>
        </p:nvSpPr>
        <p:spPr>
          <a:xfrm>
            <a:off x="5222350" y="3714375"/>
            <a:ext cx="1041900" cy="72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875" lIns="8875" spcFirstLastPara="1" rIns="8875" wrap="square" tIns="88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GB" sz="1300" u="none" cap="none" strike="noStrike">
                <a:solidFill>
                  <a:schemeClr val="accent2"/>
                </a:solidFill>
                <a:latin typeface="Lato Black"/>
                <a:ea typeface="Lato Black"/>
                <a:cs typeface="Lato Black"/>
                <a:sym typeface="Lato Black"/>
              </a:rPr>
              <a:t>Delayed gratification </a:t>
            </a:r>
            <a:endParaRPr b="0" i="0" sz="1300" u="none" cap="none" strike="noStrike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1d13b237002_0_291"/>
          <p:cNvSpPr txBox="1"/>
          <p:nvPr>
            <p:ph idx="1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>
                <a:latin typeface="Lato"/>
                <a:ea typeface="Lato"/>
                <a:cs typeface="Lato"/>
                <a:sym typeface="Lato"/>
              </a:rPr>
              <a:t>17</a:t>
            </a:r>
            <a:endParaRPr>
              <a:solidFill>
                <a:srgbClr val="262A3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84" name="Google Shape;384;g1d13b237002_0_291"/>
          <p:cNvSpPr txBox="1"/>
          <p:nvPr>
            <p:ph type="ctrTitle"/>
          </p:nvPr>
        </p:nvSpPr>
        <p:spPr>
          <a:xfrm>
            <a:off x="247700" y="242750"/>
            <a:ext cx="7731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Creating a saving plan</a:t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85" name="Google Shape;385;g1d13b237002_0_291"/>
          <p:cNvSpPr txBox="1"/>
          <p:nvPr/>
        </p:nvSpPr>
        <p:spPr>
          <a:xfrm>
            <a:off x="2767600" y="1147025"/>
            <a:ext cx="232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262A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6" name="Google Shape;386;g1d13b237002_0_291"/>
          <p:cNvSpPr txBox="1"/>
          <p:nvPr/>
        </p:nvSpPr>
        <p:spPr>
          <a:xfrm>
            <a:off x="598525" y="1318625"/>
            <a:ext cx="5402100" cy="30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0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>
                <a:solidFill>
                  <a:srgbClr val="0543B3"/>
                </a:solidFill>
                <a:latin typeface="Lato"/>
                <a:ea typeface="Lato"/>
                <a:cs typeface="Lato"/>
                <a:sym typeface="Lato"/>
              </a:rPr>
              <a:t>Setting a </a:t>
            </a:r>
            <a:r>
              <a:rPr b="0" i="0" lang="en-GB" sz="1800" u="none" cap="none" strike="noStrike">
                <a:solidFill>
                  <a:srgbClr val="0543B3"/>
                </a:solidFill>
                <a:latin typeface="Lato"/>
                <a:ea typeface="Lato"/>
                <a:cs typeface="Lato"/>
                <a:sym typeface="Lato"/>
              </a:rPr>
              <a:t>saving goal, helps keep financial decisions focussed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0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543B3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10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rgbClr val="0543B3"/>
                </a:solidFill>
                <a:latin typeface="Lato"/>
                <a:ea typeface="Lato"/>
                <a:cs typeface="Lato"/>
                <a:sym typeface="Lato"/>
              </a:rPr>
              <a:t>If the saving goal is large, set some </a:t>
            </a:r>
            <a:r>
              <a:rPr b="1" i="0" lang="en-GB" sz="1800" u="none" cap="none" strike="noStrike">
                <a:solidFill>
                  <a:srgbClr val="0543B3"/>
                </a:solidFill>
                <a:latin typeface="Lato"/>
                <a:ea typeface="Lato"/>
                <a:cs typeface="Lato"/>
                <a:sym typeface="Lato"/>
              </a:rPr>
              <a:t>interim goals</a:t>
            </a:r>
            <a:r>
              <a:rPr b="0" i="0" lang="en-GB" sz="1800" u="none" cap="none" strike="noStrike">
                <a:solidFill>
                  <a:srgbClr val="0543B3"/>
                </a:solidFill>
                <a:latin typeface="Lato"/>
                <a:ea typeface="Lato"/>
                <a:cs typeface="Lato"/>
                <a:sym typeface="Lato"/>
              </a:rPr>
              <a:t> (and maybe some rewards to </a:t>
            </a:r>
            <a:r>
              <a:rPr lang="en-GB" sz="1800">
                <a:solidFill>
                  <a:srgbClr val="0543B3"/>
                </a:solidFill>
                <a:latin typeface="Lato"/>
                <a:ea typeface="Lato"/>
                <a:cs typeface="Lato"/>
                <a:sym typeface="Lato"/>
              </a:rPr>
              <a:t>stay </a:t>
            </a:r>
            <a:r>
              <a:rPr b="0" i="0" lang="en-GB" sz="1800" u="none" cap="none" strike="noStrike">
                <a:solidFill>
                  <a:srgbClr val="0543B3"/>
                </a:solidFill>
                <a:latin typeface="Lato"/>
                <a:ea typeface="Lato"/>
                <a:cs typeface="Lato"/>
                <a:sym typeface="Lato"/>
              </a:rPr>
              <a:t>motivated!)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0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543B3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10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rgbClr val="0543B3"/>
                </a:solidFill>
                <a:latin typeface="Lato"/>
                <a:ea typeface="Lato"/>
                <a:cs typeface="Lato"/>
                <a:sym typeface="Lato"/>
              </a:rPr>
              <a:t>Find a picture to put as </a:t>
            </a:r>
            <a:r>
              <a:rPr lang="en-GB" sz="1800">
                <a:solidFill>
                  <a:srgbClr val="0543B3"/>
                </a:solidFill>
                <a:latin typeface="Lato"/>
                <a:ea typeface="Lato"/>
                <a:cs typeface="Lato"/>
                <a:sym typeface="Lato"/>
              </a:rPr>
              <a:t>a </a:t>
            </a:r>
            <a:r>
              <a:rPr b="0" i="0" lang="en-GB" sz="1800" u="none" cap="none" strike="noStrike">
                <a:solidFill>
                  <a:srgbClr val="0543B3"/>
                </a:solidFill>
                <a:latin typeface="Lato"/>
                <a:ea typeface="Lato"/>
                <a:cs typeface="Lato"/>
                <a:sym typeface="Lato"/>
              </a:rPr>
              <a:t>phone background, in </a:t>
            </a:r>
            <a:r>
              <a:rPr lang="en-GB" sz="1800">
                <a:solidFill>
                  <a:srgbClr val="0543B3"/>
                </a:solidFill>
                <a:latin typeface="Lato"/>
                <a:ea typeface="Lato"/>
                <a:cs typeface="Lato"/>
                <a:sym typeface="Lato"/>
              </a:rPr>
              <a:t>a </a:t>
            </a:r>
            <a:r>
              <a:rPr b="0" i="0" lang="en-GB" sz="1800" u="none" cap="none" strike="noStrike">
                <a:solidFill>
                  <a:srgbClr val="0543B3"/>
                </a:solidFill>
                <a:latin typeface="Lato"/>
                <a:ea typeface="Lato"/>
                <a:cs typeface="Lato"/>
                <a:sym typeface="Lato"/>
              </a:rPr>
              <a:t>wallet or </a:t>
            </a:r>
            <a:r>
              <a:rPr lang="en-GB" sz="1800">
                <a:solidFill>
                  <a:srgbClr val="0543B3"/>
                </a:solidFill>
                <a:latin typeface="Lato"/>
                <a:ea typeface="Lato"/>
                <a:cs typeface="Lato"/>
                <a:sym typeface="Lato"/>
              </a:rPr>
              <a:t>displayed on a wall at home</a:t>
            </a:r>
            <a:r>
              <a:rPr b="0" i="0" lang="en-GB" sz="1800" u="none" cap="none" strike="noStrike">
                <a:solidFill>
                  <a:srgbClr val="0543B3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GB" sz="1800">
                <a:solidFill>
                  <a:srgbClr val="0543B3"/>
                </a:solidFill>
                <a:latin typeface="Lato"/>
                <a:ea typeface="Lato"/>
                <a:cs typeface="Lato"/>
                <a:sym typeface="Lato"/>
              </a:rPr>
              <a:t>as a reminder of the goal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7" name="Google Shape;387;g1d13b237002_0_29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5777" y="1474281"/>
            <a:ext cx="273100" cy="273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g1d13b237002_0_29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5777" y="2335838"/>
            <a:ext cx="273100" cy="273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g1d13b237002_0_29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5777" y="3316574"/>
            <a:ext cx="273100" cy="273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g1d13b237002_0_29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631000" y="1747375"/>
            <a:ext cx="1997900" cy="199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g260e3e5fedf_0_61"/>
          <p:cNvSpPr txBox="1"/>
          <p:nvPr>
            <p:ph idx="1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96" name="Google Shape;396;g260e3e5fedf_0_61"/>
          <p:cNvSpPr txBox="1"/>
          <p:nvPr/>
        </p:nvSpPr>
        <p:spPr>
          <a:xfrm>
            <a:off x="205925" y="922900"/>
            <a:ext cx="5055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Google Shape;397;g260e3e5fedf_0_61"/>
          <p:cNvSpPr txBox="1"/>
          <p:nvPr/>
        </p:nvSpPr>
        <p:spPr>
          <a:xfrm>
            <a:off x="124275" y="4631725"/>
            <a:ext cx="6168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GB" sz="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*Assuming no more money is taken out or deposited over the year  </a:t>
            </a:r>
            <a:endParaRPr b="0" i="0" sz="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8" name="Google Shape;398;g260e3e5fedf_0_61"/>
          <p:cNvSpPr txBox="1"/>
          <p:nvPr/>
        </p:nvSpPr>
        <p:spPr>
          <a:xfrm>
            <a:off x="124275" y="2444425"/>
            <a:ext cx="4896000" cy="20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7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If Lucy </a:t>
            </a:r>
            <a:r>
              <a:rPr b="1" i="0" lang="en-GB" sz="17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deposits £100</a:t>
            </a:r>
            <a:r>
              <a:rPr b="0" i="0" lang="en-GB" sz="17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* earning </a:t>
            </a:r>
            <a:r>
              <a:rPr b="1" i="0" lang="en-GB" sz="17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2% interest</a:t>
            </a:r>
            <a:r>
              <a:rPr b="0" i="0" lang="en-GB" sz="17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: </a:t>
            </a:r>
            <a:endParaRPr b="0" i="0" sz="17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Lato"/>
              <a:buAutoNum type="arabicPeriod"/>
            </a:pPr>
            <a:r>
              <a:rPr b="0" i="0" lang="en-GB" sz="17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How much interest has she made at the end of the year?</a:t>
            </a:r>
            <a:endParaRPr b="0" i="0" sz="17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Lato"/>
              <a:buAutoNum type="arabicPeriod"/>
            </a:pPr>
            <a:r>
              <a:rPr b="0" i="0" lang="en-GB" sz="17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How much money in total is in her account at the end of the year?</a:t>
            </a:r>
            <a:endParaRPr b="0" i="0" sz="17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9" name="Google Shape;399;g260e3e5fedf_0_61"/>
          <p:cNvSpPr txBox="1"/>
          <p:nvPr/>
        </p:nvSpPr>
        <p:spPr>
          <a:xfrm>
            <a:off x="5261525" y="1284725"/>
            <a:ext cx="3591600" cy="2940000"/>
          </a:xfrm>
          <a:prstGeom prst="rect">
            <a:avLst/>
          </a:prstGeom>
          <a:solidFill>
            <a:srgbClr val="FF802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1.  </a:t>
            </a:r>
            <a:r>
              <a:rPr b="1" i="0" lang="en-GB" sz="14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How much interest has she made at the end of the year?</a:t>
            </a:r>
            <a:endParaRPr b="1" i="0" sz="14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To find 2% of £100, we calculate </a:t>
            </a:r>
            <a:endParaRPr b="0" i="0" sz="14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0.0</a:t>
            </a:r>
            <a:r>
              <a:rPr lang="en-GB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r>
              <a:rPr b="0" i="0" lang="en-GB" sz="14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x 100 =£2</a:t>
            </a:r>
            <a:endParaRPr b="0" i="0" sz="14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2. </a:t>
            </a:r>
            <a:r>
              <a:rPr b="1" i="0" lang="en-GB" sz="14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How much money in total is in her account at the end of the year?</a:t>
            </a:r>
            <a:endParaRPr b="1" i="0" sz="14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We add up the £100 deposit and the interest she makes.</a:t>
            </a:r>
            <a:endParaRPr b="0" i="0" sz="14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£100 + £2 = £102</a:t>
            </a:r>
            <a:endParaRPr b="0" i="0" sz="14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5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400" name="Google Shape;400;g260e3e5fedf_0_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184525"/>
            <a:ext cx="1600600" cy="16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401" name="Google Shape;401;g260e3e5fedf_0_61"/>
          <p:cNvSpPr txBox="1"/>
          <p:nvPr/>
        </p:nvSpPr>
        <p:spPr>
          <a:xfrm>
            <a:off x="1684875" y="1184525"/>
            <a:ext cx="33354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n-GB" sz="17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Lucy is choosing to put some money in a </a:t>
            </a:r>
            <a:r>
              <a:rPr b="1" i="0" lang="en-GB" sz="17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savings account.</a:t>
            </a:r>
            <a:endParaRPr b="1" i="0" sz="17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n-GB" sz="17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She puts money into this account and gains interest on the money that she deposits (puts in).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2" name="Google Shape;402;g260e3e5fedf_0_61"/>
          <p:cNvSpPr txBox="1"/>
          <p:nvPr>
            <p:ph type="ctrTitle"/>
          </p:nvPr>
        </p:nvSpPr>
        <p:spPr>
          <a:xfrm>
            <a:off x="1319025" y="242750"/>
            <a:ext cx="7731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Calculating interest</a:t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403" name="Google Shape;403;g260e3e5fedf_0_6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8799" y="171188"/>
            <a:ext cx="690376" cy="690376"/>
          </a:xfrm>
          <a:prstGeom prst="rect">
            <a:avLst/>
          </a:prstGeom>
          <a:noFill/>
          <a:ln>
            <a:noFill/>
          </a:ln>
        </p:spPr>
      </p:pic>
      <p:sp>
        <p:nvSpPr>
          <p:cNvPr id="404" name="Google Shape;404;g260e3e5fedf_0_61"/>
          <p:cNvSpPr txBox="1"/>
          <p:nvPr/>
        </p:nvSpPr>
        <p:spPr>
          <a:xfrm>
            <a:off x="129725" y="4820375"/>
            <a:ext cx="6472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en-GB" sz="800" u="none" cap="none" strike="noStrik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Optional video - watch to learn about compound interest - </a:t>
            </a:r>
            <a:r>
              <a:rPr i="0" lang="en-GB" sz="800" u="sng" cap="none" strike="noStrik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https://youtu.be/DyXUCEm7VeY</a:t>
            </a:r>
            <a:r>
              <a:rPr i="0" lang="en-GB" sz="800" u="none" cap="none" strike="noStrik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i="0" sz="8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g2179996f504_0_33"/>
          <p:cNvSpPr txBox="1"/>
          <p:nvPr>
            <p:ph idx="1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>
                <a:latin typeface="Lato"/>
                <a:ea typeface="Lato"/>
                <a:cs typeface="Lato"/>
                <a:sym typeface="Lato"/>
              </a:rPr>
              <a:t>20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410" name="Google Shape;410;g2179996f504_0_33"/>
          <p:cNvPicPr preferRelativeResize="0"/>
          <p:nvPr/>
        </p:nvPicPr>
        <p:blipFill rotWithShape="1">
          <a:blip r:embed="rId3">
            <a:alphaModFix/>
          </a:blip>
          <a:srcRect b="25320" l="25515" r="19183" t="17264"/>
          <a:stretch/>
        </p:blipFill>
        <p:spPr>
          <a:xfrm>
            <a:off x="6514375" y="1599375"/>
            <a:ext cx="2256150" cy="2330225"/>
          </a:xfrm>
          <a:prstGeom prst="rect">
            <a:avLst/>
          </a:prstGeom>
          <a:noFill/>
          <a:ln>
            <a:noFill/>
          </a:ln>
        </p:spPr>
      </p:pic>
      <p:sp>
        <p:nvSpPr>
          <p:cNvPr id="411" name="Google Shape;411;g2179996f504_0_33"/>
          <p:cNvSpPr txBox="1"/>
          <p:nvPr/>
        </p:nvSpPr>
        <p:spPr>
          <a:xfrm>
            <a:off x="243475" y="1424025"/>
            <a:ext cx="59085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You have 10 minutes to complete the next section of your guide.</a:t>
            </a:r>
            <a:endParaRPr sz="1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Lato"/>
                <a:ea typeface="Lato"/>
                <a:cs typeface="Lato"/>
                <a:sym typeface="Lato"/>
              </a:rPr>
              <a:t> </a:t>
            </a:r>
            <a:endParaRPr sz="8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Subtitle: Ways to save money</a:t>
            </a:r>
            <a:endParaRPr b="1" sz="160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Information to include:</a:t>
            </a:r>
            <a:endParaRPr sz="1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ato"/>
              <a:buChar char="●"/>
            </a:pPr>
            <a:r>
              <a:rPr lang="en-GB"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Why do people save?</a:t>
            </a:r>
            <a:endParaRPr sz="1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ato"/>
              <a:buChar char="●"/>
            </a:pPr>
            <a:r>
              <a:rPr lang="en-GB"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Name four different  ways to save</a:t>
            </a:r>
            <a:endParaRPr sz="1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ato"/>
              <a:buChar char="●"/>
            </a:pPr>
            <a:r>
              <a:rPr lang="en-GB"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What goes into a savings plan?</a:t>
            </a:r>
            <a:endParaRPr sz="1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ato"/>
              <a:buChar char="●"/>
            </a:pPr>
            <a:r>
              <a:rPr lang="en-GB"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How does interest work in a savings account?</a:t>
            </a:r>
            <a:endParaRPr sz="1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ato"/>
              <a:buChar char="●"/>
            </a:pPr>
            <a:r>
              <a:rPr lang="en-GB"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Bonus: What is compound interest?</a:t>
            </a:r>
            <a:endParaRPr b="1" sz="1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12" name="Google Shape;412;g2179996f504_0_33"/>
          <p:cNvSpPr txBox="1"/>
          <p:nvPr>
            <p:ph type="ctrTitle"/>
          </p:nvPr>
        </p:nvSpPr>
        <p:spPr>
          <a:xfrm>
            <a:off x="138125" y="903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Session 3 recap</a:t>
            </a:r>
            <a:endParaRPr b="1" sz="290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How to save money</a:t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173b38b931_0_0"/>
          <p:cNvSpPr txBox="1"/>
          <p:nvPr>
            <p:ph idx="1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>
                <a:latin typeface="Lato"/>
                <a:ea typeface="Lato"/>
                <a:cs typeface="Lato"/>
                <a:sym typeface="Lato"/>
              </a:rPr>
              <a:t>2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3" name="Google Shape;173;g2173b38b931_0_0"/>
          <p:cNvSpPr txBox="1"/>
          <p:nvPr>
            <p:ph type="ctrTitle"/>
          </p:nvPr>
        </p:nvSpPr>
        <p:spPr>
          <a:xfrm>
            <a:off x="379375" y="253750"/>
            <a:ext cx="7731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0" i="0" sz="29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rPr b="1" i="0" lang="en-GB" sz="2900" u="none" cap="none" strike="noStrik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Unit outline</a:t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174" name="Google Shape;174;g2173b38b931_0_0"/>
          <p:cNvGraphicFramePr/>
          <p:nvPr/>
        </p:nvGraphicFramePr>
        <p:xfrm>
          <a:off x="871975" y="1721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{E3D15906-A7BF-405D-B104-FE99D7232276}</a:tableStyleId>
              </a:tblPr>
              <a:tblGrid>
                <a:gridCol w="1206500"/>
                <a:gridCol w="1206500"/>
                <a:gridCol w="1206500"/>
                <a:gridCol w="1206500"/>
                <a:gridCol w="1206500"/>
                <a:gridCol w="1206500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Session 1</a:t>
                      </a:r>
                      <a:endParaRPr b="1"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B27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Session 2</a:t>
                      </a:r>
                      <a:endParaRPr b="1"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B27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Session 3</a:t>
                      </a:r>
                      <a:endParaRPr b="1"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B27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Session 4</a:t>
                      </a:r>
                      <a:endParaRPr b="1"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B27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Session 5</a:t>
                      </a:r>
                      <a:endParaRPr b="1"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B27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Session 6</a:t>
                      </a:r>
                      <a:endParaRPr b="1" sz="1400" u="none" cap="none" strike="noStrike">
                        <a:solidFill>
                          <a:schemeClr val="l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lang="en-GB" sz="14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How to open a bank account </a:t>
                      </a:r>
                      <a:endParaRPr b="0" sz="14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3500" marB="63500" marR="63500" marL="63500">
                    <a:lnL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lang="en-GB" sz="14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Read a bank statement &amp; tracking my finances</a:t>
                      </a:r>
                      <a:endParaRPr b="0" sz="14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3500" marB="63500" marR="63500" marL="63500">
                    <a:lnL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lang="en-GB" sz="14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Saving and investing </a:t>
                      </a:r>
                      <a:endParaRPr b="0" sz="14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lang="en-GB" sz="14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 </a:t>
                      </a:r>
                      <a:endParaRPr b="0" sz="14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3500" marB="63500" marR="63500" marL="63500">
                    <a:lnL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lang="en-GB" sz="14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Debit and credit cards</a:t>
                      </a:r>
                      <a:endParaRPr b="0" sz="14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3500" marB="63500" marR="63500" marL="63500">
                    <a:lnL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Borrowing 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63500" marB="63500" marR="63500" marL="63500">
                    <a:lnL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>
                          <a:solidFill>
                            <a:schemeClr val="accent2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 guide for young people</a:t>
                      </a:r>
                      <a:endParaRPr b="1" sz="1400" u="none" cap="none" strike="noStrike">
                        <a:solidFill>
                          <a:schemeClr val="accent2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217fa40d7ae_0_21"/>
          <p:cNvSpPr txBox="1"/>
          <p:nvPr>
            <p:ph idx="12" type="sldNum"/>
          </p:nvPr>
        </p:nvSpPr>
        <p:spPr>
          <a:xfrm>
            <a:off x="8595300" y="337450"/>
            <a:ext cx="548700" cy="3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>
                <a:latin typeface="Lato"/>
                <a:ea typeface="Lato"/>
                <a:cs typeface="Lato"/>
                <a:sym typeface="Lato"/>
              </a:rPr>
              <a:t>‹#›</a:t>
            </a:fld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18" name="Google Shape;418;g217fa40d7ae_0_21"/>
          <p:cNvSpPr txBox="1"/>
          <p:nvPr>
            <p:ph type="ctrTitle"/>
          </p:nvPr>
        </p:nvSpPr>
        <p:spPr>
          <a:xfrm>
            <a:off x="138125" y="2537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Which lesson would you like to recap?</a:t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1" i="0" sz="26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19" name="Google Shape;419;g217fa40d7ae_0_21">
            <a:hlinkClick action="ppaction://hlinksldjump" r:id="rId3"/>
          </p:cNvPr>
          <p:cNvSpPr/>
          <p:nvPr/>
        </p:nvSpPr>
        <p:spPr>
          <a:xfrm>
            <a:off x="2276600" y="1511575"/>
            <a:ext cx="2126700" cy="14679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How to open a bank account</a:t>
            </a:r>
            <a:endParaRPr b="1" sz="24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0" name="Google Shape;420;g217fa40d7ae_0_21">
            <a:hlinkClick action="ppaction://hlinksldjump" r:id="rId4"/>
          </p:cNvPr>
          <p:cNvSpPr/>
          <p:nvPr/>
        </p:nvSpPr>
        <p:spPr>
          <a:xfrm>
            <a:off x="4740675" y="1511575"/>
            <a:ext cx="2126700" cy="14679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How to save money</a:t>
            </a:r>
            <a:endParaRPr b="1" sz="24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1" name="Google Shape;421;g217fa40d7ae_0_21">
            <a:hlinkClick action="ppaction://hlinksldjump" r:id="rId5"/>
          </p:cNvPr>
          <p:cNvSpPr/>
          <p:nvPr/>
        </p:nvSpPr>
        <p:spPr>
          <a:xfrm>
            <a:off x="2276600" y="3150250"/>
            <a:ext cx="2126700" cy="14679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How to use a bank card</a:t>
            </a:r>
            <a:endParaRPr b="1" sz="24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2" name="Google Shape;422;g217fa40d7ae_0_21">
            <a:hlinkClick action="ppaction://hlinksldjump" r:id="rId6"/>
          </p:cNvPr>
          <p:cNvSpPr/>
          <p:nvPr/>
        </p:nvSpPr>
        <p:spPr>
          <a:xfrm>
            <a:off x="4740675" y="3150250"/>
            <a:ext cx="2126700" cy="14679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How to read a bank statement</a:t>
            </a:r>
            <a:endParaRPr b="1" sz="24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g2173b38b931_0_121"/>
          <p:cNvSpPr txBox="1"/>
          <p:nvPr>
            <p:ph idx="1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Lato"/>
                <a:ea typeface="Lato"/>
                <a:cs typeface="Lato"/>
                <a:sym typeface="Lato"/>
              </a:rPr>
              <a:t>22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8" name="Google Shape;428;g2173b38b931_0_121"/>
          <p:cNvSpPr txBox="1"/>
          <p:nvPr>
            <p:ph type="ctrTitle"/>
          </p:nvPr>
        </p:nvSpPr>
        <p:spPr>
          <a:xfrm>
            <a:off x="138125" y="2537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Session 4 recap</a:t>
            </a:r>
            <a:endParaRPr b="1" sz="290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How to use a bank card</a:t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1" i="0" sz="26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9" name="Google Shape;429;g2173b38b931_0_121"/>
          <p:cNvSpPr txBox="1"/>
          <p:nvPr/>
        </p:nvSpPr>
        <p:spPr>
          <a:xfrm>
            <a:off x="201925" y="2049975"/>
            <a:ext cx="6733200" cy="14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</a:pPr>
            <a:r>
              <a:rPr lang="en-GB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credit card is a card used to spend a person’s own money</a:t>
            </a:r>
            <a:endParaRPr sz="18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</a:pPr>
            <a:r>
              <a:rPr lang="en-GB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person must be 16 to have a credit card.</a:t>
            </a:r>
            <a:endParaRPr sz="18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</a:pPr>
            <a:r>
              <a:rPr lang="en-GB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There is no interest on credit cards</a:t>
            </a:r>
            <a:endParaRPr sz="18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</a:pPr>
            <a:r>
              <a:rPr lang="en-GB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Credit cards are the only way to buy expensive things</a:t>
            </a:r>
            <a:endParaRPr sz="18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430" name="Google Shape;430;g2173b38b931_0_1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35125" y="1791700"/>
            <a:ext cx="1905000" cy="19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1" name="Google Shape;431;g2173b38b931_0_121"/>
          <p:cNvSpPr txBox="1"/>
          <p:nvPr/>
        </p:nvSpPr>
        <p:spPr>
          <a:xfrm>
            <a:off x="73325" y="1164900"/>
            <a:ext cx="9012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With your partner, explain why the statements below are not correct </a:t>
            </a:r>
            <a:endParaRPr sz="20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2173b38b931_0_105"/>
          <p:cNvSpPr txBox="1"/>
          <p:nvPr>
            <p:ph idx="1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Lato"/>
                <a:ea typeface="Lato"/>
                <a:cs typeface="Lato"/>
                <a:sym typeface="Lato"/>
              </a:rPr>
              <a:t>23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37" name="Google Shape;437;g2173b38b931_0_105"/>
          <p:cNvSpPr txBox="1"/>
          <p:nvPr/>
        </p:nvSpPr>
        <p:spPr>
          <a:xfrm>
            <a:off x="201925" y="2049975"/>
            <a:ext cx="6733200" cy="14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●"/>
            </a:pPr>
            <a:r>
              <a:rPr lang="en-GB" sz="1800">
                <a:latin typeface="Lato"/>
                <a:ea typeface="Lato"/>
                <a:cs typeface="Lato"/>
                <a:sym typeface="Lato"/>
              </a:rPr>
              <a:t>A credit card is a card used to spend </a:t>
            </a:r>
            <a:r>
              <a:rPr b="1" lang="en-GB" sz="1800">
                <a:solidFill>
                  <a:srgbClr val="CC0000"/>
                </a:solidFill>
                <a:latin typeface="Lato"/>
                <a:ea typeface="Lato"/>
                <a:cs typeface="Lato"/>
                <a:sym typeface="Lato"/>
              </a:rPr>
              <a:t>a person’s own money</a:t>
            </a:r>
            <a:endParaRPr b="1" sz="1800">
              <a:solidFill>
                <a:srgbClr val="CC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●"/>
            </a:pPr>
            <a:r>
              <a:rPr lang="en-GB" sz="1800">
                <a:latin typeface="Lato"/>
                <a:ea typeface="Lato"/>
                <a:cs typeface="Lato"/>
                <a:sym typeface="Lato"/>
              </a:rPr>
              <a:t>A person must be </a:t>
            </a:r>
            <a:r>
              <a:rPr b="1" lang="en-GB" sz="1800">
                <a:solidFill>
                  <a:srgbClr val="CC0000"/>
                </a:solidFill>
                <a:latin typeface="Lato"/>
                <a:ea typeface="Lato"/>
                <a:cs typeface="Lato"/>
                <a:sym typeface="Lato"/>
              </a:rPr>
              <a:t>16 </a:t>
            </a:r>
            <a:r>
              <a:rPr lang="en-GB" sz="1800">
                <a:latin typeface="Lato"/>
                <a:ea typeface="Lato"/>
                <a:cs typeface="Lato"/>
                <a:sym typeface="Lato"/>
              </a:rPr>
              <a:t>to have a credit card.</a:t>
            </a:r>
            <a:endParaRPr sz="1800"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●"/>
            </a:pPr>
            <a:r>
              <a:rPr lang="en-GB" sz="1800">
                <a:latin typeface="Lato"/>
                <a:ea typeface="Lato"/>
                <a:cs typeface="Lato"/>
                <a:sym typeface="Lato"/>
              </a:rPr>
              <a:t>There is </a:t>
            </a:r>
            <a:r>
              <a:rPr b="1" lang="en-GB" sz="1800">
                <a:solidFill>
                  <a:srgbClr val="CC0000"/>
                </a:solidFill>
                <a:latin typeface="Lato"/>
                <a:ea typeface="Lato"/>
                <a:cs typeface="Lato"/>
                <a:sym typeface="Lato"/>
              </a:rPr>
              <a:t>no interest</a:t>
            </a:r>
            <a:r>
              <a:rPr lang="en-GB" sz="1800">
                <a:latin typeface="Lato"/>
                <a:ea typeface="Lato"/>
                <a:cs typeface="Lato"/>
                <a:sym typeface="Lato"/>
              </a:rPr>
              <a:t> on credit cards</a:t>
            </a:r>
            <a:endParaRPr sz="1800">
              <a:latin typeface="Lato"/>
              <a:ea typeface="Lato"/>
              <a:cs typeface="Lato"/>
              <a:sym typeface="La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Lato"/>
              <a:buChar char="●"/>
            </a:pPr>
            <a:r>
              <a:rPr lang="en-GB" sz="1800">
                <a:latin typeface="Lato"/>
                <a:ea typeface="Lato"/>
                <a:cs typeface="Lato"/>
                <a:sym typeface="Lato"/>
              </a:rPr>
              <a:t>Credit cards are </a:t>
            </a:r>
            <a:r>
              <a:rPr b="1" lang="en-GB" sz="1800">
                <a:solidFill>
                  <a:srgbClr val="CC0000"/>
                </a:solidFill>
                <a:latin typeface="Lato"/>
                <a:ea typeface="Lato"/>
                <a:cs typeface="Lato"/>
                <a:sym typeface="Lato"/>
              </a:rPr>
              <a:t>the only way</a:t>
            </a:r>
            <a:r>
              <a:rPr lang="en-GB" sz="1800">
                <a:latin typeface="Lato"/>
                <a:ea typeface="Lato"/>
                <a:cs typeface="Lato"/>
                <a:sym typeface="Lato"/>
              </a:rPr>
              <a:t> to buy expensive things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438" name="Google Shape;438;g2173b38b931_0_10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35125" y="1791700"/>
            <a:ext cx="1905000" cy="19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9" name="Google Shape;439;g2173b38b931_0_105"/>
          <p:cNvSpPr txBox="1"/>
          <p:nvPr/>
        </p:nvSpPr>
        <p:spPr>
          <a:xfrm>
            <a:off x="73325" y="1164900"/>
            <a:ext cx="9012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With your partner, explain why the statements below are not correct </a:t>
            </a:r>
            <a:endParaRPr sz="20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40" name="Google Shape;440;g2173b38b931_0_105"/>
          <p:cNvSpPr txBox="1"/>
          <p:nvPr>
            <p:ph type="ctrTitle"/>
          </p:nvPr>
        </p:nvSpPr>
        <p:spPr>
          <a:xfrm>
            <a:off x="138125" y="2537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Session 4 recap</a:t>
            </a:r>
            <a:endParaRPr b="1" sz="290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How to use a bank card</a:t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1" i="0" sz="26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g2173b38b931_0_97"/>
          <p:cNvSpPr txBox="1"/>
          <p:nvPr>
            <p:ph idx="1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Lato"/>
                <a:ea typeface="Lato"/>
                <a:cs typeface="Lato"/>
                <a:sym typeface="Lato"/>
              </a:rPr>
              <a:t>24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46" name="Google Shape;446;g2173b38b931_0_97"/>
          <p:cNvSpPr txBox="1"/>
          <p:nvPr/>
        </p:nvSpPr>
        <p:spPr>
          <a:xfrm>
            <a:off x="190225" y="1277350"/>
            <a:ext cx="6733200" cy="33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Money on a credit card comes from the bank – this is borrowing the bank’s money until the credit card statement / bill is paid.</a:t>
            </a:r>
            <a:endParaRPr sz="18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A person </a:t>
            </a:r>
            <a:r>
              <a:rPr lang="en-GB"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must be 18 to have a credit card.</a:t>
            </a:r>
            <a:endParaRPr sz="18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If the money spent is paid back immediately, there may be no interest charged.  However, the longer a person takes to pay their credit card bill, the more interest they will be charged.</a:t>
            </a:r>
            <a:endParaRPr sz="18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A person can save their own money buy expensive things. It might take a little longer but they won’t be at risk of being in debt.</a:t>
            </a:r>
            <a:endParaRPr sz="18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447" name="Google Shape;447;g2173b38b931_0_9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42750" y="2013800"/>
            <a:ext cx="1684425" cy="1684425"/>
          </a:xfrm>
          <a:prstGeom prst="rect">
            <a:avLst/>
          </a:prstGeom>
          <a:noFill/>
          <a:ln>
            <a:noFill/>
          </a:ln>
        </p:spPr>
      </p:pic>
      <p:sp>
        <p:nvSpPr>
          <p:cNvPr id="448" name="Google Shape;448;g2173b38b931_0_97"/>
          <p:cNvSpPr txBox="1"/>
          <p:nvPr>
            <p:ph type="ctrTitle"/>
          </p:nvPr>
        </p:nvSpPr>
        <p:spPr>
          <a:xfrm>
            <a:off x="138125" y="2537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Session 4 recap</a:t>
            </a:r>
            <a:endParaRPr b="1" sz="290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How to use a bank card</a:t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g2173b38b931_0_129"/>
          <p:cNvSpPr txBox="1"/>
          <p:nvPr>
            <p:ph idx="1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>
                <a:latin typeface="Lato"/>
                <a:ea typeface="Lato"/>
                <a:cs typeface="Lato"/>
                <a:sym typeface="Lato"/>
              </a:rPr>
              <a:t>25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454" name="Google Shape;454;g2173b38b931_0_129"/>
          <p:cNvPicPr preferRelativeResize="0"/>
          <p:nvPr/>
        </p:nvPicPr>
        <p:blipFill rotWithShape="1">
          <a:blip r:embed="rId3">
            <a:alphaModFix/>
          </a:blip>
          <a:srcRect b="25320" l="25515" r="19183" t="17264"/>
          <a:stretch/>
        </p:blipFill>
        <p:spPr>
          <a:xfrm>
            <a:off x="6514375" y="1599375"/>
            <a:ext cx="2256150" cy="2330225"/>
          </a:xfrm>
          <a:prstGeom prst="rect">
            <a:avLst/>
          </a:prstGeom>
          <a:noFill/>
          <a:ln>
            <a:noFill/>
          </a:ln>
        </p:spPr>
      </p:pic>
      <p:sp>
        <p:nvSpPr>
          <p:cNvPr id="455" name="Google Shape;455;g2173b38b931_0_129"/>
          <p:cNvSpPr txBox="1"/>
          <p:nvPr/>
        </p:nvSpPr>
        <p:spPr>
          <a:xfrm>
            <a:off x="243475" y="1424025"/>
            <a:ext cx="59085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You have 10 minutes to complete the next section of your guide.</a:t>
            </a:r>
            <a:endParaRPr sz="1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Lato"/>
                <a:ea typeface="Lato"/>
                <a:cs typeface="Lato"/>
                <a:sym typeface="Lato"/>
              </a:rPr>
              <a:t> </a:t>
            </a:r>
            <a:endParaRPr sz="8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Subtitle: What is a credit card?</a:t>
            </a:r>
            <a:endParaRPr b="1" sz="160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Information to include:</a:t>
            </a:r>
            <a:endParaRPr sz="1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ato"/>
              <a:buChar char="●"/>
            </a:pPr>
            <a:r>
              <a:rPr lang="en-GB"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How a credit card works </a:t>
            </a:r>
            <a:endParaRPr sz="1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ato"/>
              <a:buChar char="●"/>
            </a:pPr>
            <a:r>
              <a:rPr lang="en-GB"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Tips for paying off a credit card</a:t>
            </a:r>
            <a:endParaRPr sz="1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56" name="Google Shape;456;g2173b38b931_0_129"/>
          <p:cNvSpPr txBox="1"/>
          <p:nvPr>
            <p:ph type="ctrTitle"/>
          </p:nvPr>
        </p:nvSpPr>
        <p:spPr>
          <a:xfrm>
            <a:off x="138125" y="2537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Session 4 recap</a:t>
            </a:r>
            <a:endParaRPr b="1" sz="290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How to use a bank card</a:t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1" i="0" sz="26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217fa40d7ae_0_30"/>
          <p:cNvSpPr txBox="1"/>
          <p:nvPr>
            <p:ph idx="12" type="sldNum"/>
          </p:nvPr>
        </p:nvSpPr>
        <p:spPr>
          <a:xfrm>
            <a:off x="8595300" y="337450"/>
            <a:ext cx="548700" cy="3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>
                <a:latin typeface="Lato"/>
                <a:ea typeface="Lato"/>
                <a:cs typeface="Lato"/>
                <a:sym typeface="Lato"/>
              </a:rPr>
              <a:t>‹#›</a:t>
            </a:fld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62" name="Google Shape;462;g217fa40d7ae_0_30"/>
          <p:cNvSpPr txBox="1"/>
          <p:nvPr>
            <p:ph type="ctrTitle"/>
          </p:nvPr>
        </p:nvSpPr>
        <p:spPr>
          <a:xfrm>
            <a:off x="138125" y="2537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Which lesson would you like to recap?</a:t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1" i="0" sz="26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63" name="Google Shape;463;g217fa40d7ae_0_30">
            <a:hlinkClick action="ppaction://hlinksldjump" r:id="rId3"/>
          </p:cNvPr>
          <p:cNvSpPr/>
          <p:nvPr/>
        </p:nvSpPr>
        <p:spPr>
          <a:xfrm>
            <a:off x="2276600" y="1511575"/>
            <a:ext cx="2126700" cy="14679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How to open a bank account</a:t>
            </a:r>
            <a:endParaRPr b="1" sz="24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64" name="Google Shape;464;g217fa40d7ae_0_30">
            <a:hlinkClick action="ppaction://hlinksldjump" r:id="rId4"/>
          </p:cNvPr>
          <p:cNvSpPr/>
          <p:nvPr/>
        </p:nvSpPr>
        <p:spPr>
          <a:xfrm>
            <a:off x="4740675" y="1511575"/>
            <a:ext cx="2126700" cy="14679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How to save money</a:t>
            </a:r>
            <a:endParaRPr b="1" sz="24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65" name="Google Shape;465;g217fa40d7ae_0_30">
            <a:hlinkClick action="ppaction://hlinksldjump" r:id="rId5"/>
          </p:cNvPr>
          <p:cNvSpPr/>
          <p:nvPr/>
        </p:nvSpPr>
        <p:spPr>
          <a:xfrm>
            <a:off x="2276600" y="3150250"/>
            <a:ext cx="2126700" cy="14679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How to use a bank card</a:t>
            </a:r>
            <a:endParaRPr b="1" sz="24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66" name="Google Shape;466;g217fa40d7ae_0_30">
            <a:hlinkClick action="ppaction://hlinksldjump" r:id="rId6"/>
          </p:cNvPr>
          <p:cNvSpPr/>
          <p:nvPr/>
        </p:nvSpPr>
        <p:spPr>
          <a:xfrm>
            <a:off x="4740675" y="3150250"/>
            <a:ext cx="2126700" cy="14679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How to read a bank statement</a:t>
            </a:r>
            <a:endParaRPr b="1" sz="24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2179996f504_0_40"/>
          <p:cNvSpPr txBox="1"/>
          <p:nvPr>
            <p:ph idx="1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Lato"/>
                <a:ea typeface="Lato"/>
                <a:cs typeface="Lato"/>
                <a:sym typeface="Lato"/>
              </a:rPr>
              <a:t>27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472" name="Google Shape;472;g2179996f504_0_40"/>
          <p:cNvGraphicFramePr/>
          <p:nvPr/>
        </p:nvGraphicFramePr>
        <p:xfrm>
          <a:off x="302075" y="1357800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{CD4D3F3D-5A4A-4256-8FE5-DAA520C00780}</a:tableStyleId>
              </a:tblPr>
              <a:tblGrid>
                <a:gridCol w="825200"/>
                <a:gridCol w="545450"/>
                <a:gridCol w="1220500"/>
                <a:gridCol w="868375"/>
                <a:gridCol w="765775"/>
                <a:gridCol w="765775"/>
              </a:tblGrid>
              <a:tr h="36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Date</a:t>
                      </a:r>
                      <a:endParaRPr b="1" sz="11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FF802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Code</a:t>
                      </a:r>
                      <a:endParaRPr b="1" sz="11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FF802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Transaction details</a:t>
                      </a:r>
                      <a:endParaRPr b="1" sz="11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FF802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Paid in</a:t>
                      </a:r>
                      <a:endParaRPr b="1" sz="11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FF802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Paid out</a:t>
                      </a:r>
                      <a:endParaRPr b="1" sz="11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FF802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Balance</a:t>
                      </a:r>
                      <a:endParaRPr b="1" sz="11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solidFill>
                      <a:srgbClr val="FF8022"/>
                    </a:solidFill>
                  </a:tcPr>
                </a:tc>
              </a:tr>
              <a:tr h="36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01/01/01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D/D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Mobile phone bill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£12.79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£21.47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81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01/01/01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D/D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Cloud storage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£1.35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£20.12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81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03/01/01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TFR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Present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£10.00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£11.12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81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03/01/01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TFR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Birthday meal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£16.74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-£5.62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81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03/01/01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£0.50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-£6.12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81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04/01/01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£0.50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-£6.62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81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05/01/01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BACS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Speedy Food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£112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£105.38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81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10/01/01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S/O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Rugby Club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£30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£75.38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81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12/01/01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£0.07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£75.45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81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21/01/01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ATM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Cash withdrawal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£40.00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£35.45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6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CHG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Account maintenance fee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£1.75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£33.70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6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23/01/01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TFR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From AB for Cinema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£11.00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£44.70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81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29/01/01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S/O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Phone insurance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£3.99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£40.71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  <p:sp>
        <p:nvSpPr>
          <p:cNvPr id="473" name="Google Shape;473;g2179996f504_0_40"/>
          <p:cNvSpPr txBox="1"/>
          <p:nvPr/>
        </p:nvSpPr>
        <p:spPr>
          <a:xfrm>
            <a:off x="5570025" y="1994950"/>
            <a:ext cx="33951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latin typeface="Lato"/>
                <a:ea typeface="Lato"/>
                <a:cs typeface="Lato"/>
                <a:sym typeface="Lato"/>
              </a:rPr>
              <a:t>Explain the different transactions on this statement to your partner</a:t>
            </a:r>
            <a:endParaRPr sz="2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74" name="Google Shape;474;g2179996f504_0_40"/>
          <p:cNvSpPr txBox="1"/>
          <p:nvPr>
            <p:ph type="ctrTitle"/>
          </p:nvPr>
        </p:nvSpPr>
        <p:spPr>
          <a:xfrm>
            <a:off x="152525" y="1053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Session 2 recap</a:t>
            </a:r>
            <a:endParaRPr b="1" sz="290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How to read a bank statement </a:t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1d13b237002_0_451"/>
          <p:cNvSpPr txBox="1"/>
          <p:nvPr>
            <p:ph idx="1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>
                <a:latin typeface="Lato"/>
                <a:ea typeface="Lato"/>
                <a:cs typeface="Lato"/>
                <a:sym typeface="Lato"/>
              </a:rPr>
              <a:t>28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480" name="Google Shape;480;g1d13b237002_0_451"/>
          <p:cNvGraphicFramePr/>
          <p:nvPr/>
        </p:nvGraphicFramePr>
        <p:xfrm>
          <a:off x="456931" y="121349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{E3D15906-A7BF-405D-B104-FE99D7232276}</a:tableStyleId>
              </a:tblPr>
              <a:tblGrid>
                <a:gridCol w="1326450"/>
                <a:gridCol w="1804800"/>
                <a:gridCol w="4404875"/>
              </a:tblGrid>
              <a:tr h="274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Abbreviation</a:t>
                      </a:r>
                      <a:endParaRPr b="1" sz="1200" u="none" cap="none" strike="noStrike">
                        <a:solidFill>
                          <a:schemeClr val="l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45725" marB="45725" marR="91450" marL="9145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What it stands for</a:t>
                      </a:r>
                      <a:endParaRPr b="1" sz="1200" u="none" cap="none" strike="noStrike">
                        <a:solidFill>
                          <a:schemeClr val="l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45725" marB="45725" marR="91450" marL="9145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What this means</a:t>
                      </a:r>
                      <a:endParaRPr b="1" sz="1200" u="none" cap="none" strike="noStrike">
                        <a:solidFill>
                          <a:schemeClr val="l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45725" marB="45725" marR="91450" marL="91450">
                    <a:solidFill>
                      <a:schemeClr val="accent2"/>
                    </a:solidFill>
                  </a:tcPr>
                </a:tc>
              </a:tr>
              <a:tr h="487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CHG</a:t>
                      </a:r>
                      <a:endParaRPr sz="12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52400" marB="152400" marR="152400" marL="152400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rgbClr val="38761D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Charge</a:t>
                      </a:r>
                      <a:endParaRPr b="1" sz="1200" u="none" cap="none" strike="noStrike">
                        <a:solidFill>
                          <a:srgbClr val="38761D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52400" marB="152400" marR="152400" marL="1524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A transaction made has incurred an additional charge</a:t>
                      </a:r>
                      <a:endParaRPr sz="12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52400" marB="152400" marR="152400" marL="1524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487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D/D</a:t>
                      </a:r>
                      <a:endParaRPr sz="12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52400" marB="152400" marR="152400" marL="152400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rgbClr val="38761D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Direct Debit</a:t>
                      </a:r>
                      <a:endParaRPr b="1" sz="1200" u="none" cap="none" strike="noStrike">
                        <a:solidFill>
                          <a:srgbClr val="38761D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52400" marB="152400" marR="152400" marL="1524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Regular payment, usually of a changing amount</a:t>
                      </a:r>
                      <a:endParaRPr sz="12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52400" marB="152400" marR="152400" marL="1524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425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DR</a:t>
                      </a:r>
                      <a:endParaRPr sz="12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52400" marB="152400" marR="152400" marL="152400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rgbClr val="38761D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Account Overdrawn</a:t>
                      </a:r>
                      <a:endParaRPr b="1" sz="1200" u="none" cap="none" strike="noStrike">
                        <a:solidFill>
                          <a:srgbClr val="38761D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52400" marB="152400" marR="152400" marL="1524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The account balance is less than zero</a:t>
                      </a:r>
                      <a:endParaRPr sz="12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52400" marB="152400" marR="152400" marL="1524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487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CR</a:t>
                      </a:r>
                      <a:endParaRPr b="1" sz="12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52400" marB="152400" marR="152400" marL="152400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rgbClr val="38761D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Credit</a:t>
                      </a:r>
                      <a:endParaRPr b="1" sz="1200" u="none" cap="none" strike="noStrike">
                        <a:solidFill>
                          <a:srgbClr val="38761D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52400" marB="152400" marR="152400" marL="1524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Money going into the account</a:t>
                      </a:r>
                      <a:endParaRPr sz="14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52400" marB="152400" marR="152400" marL="1524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487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INT</a:t>
                      </a:r>
                      <a:endParaRPr sz="12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52400" marB="152400" marR="152400" marL="152400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rgbClr val="38761D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Interest</a:t>
                      </a:r>
                      <a:endParaRPr b="1" sz="1200" u="none" cap="none" strike="noStrike">
                        <a:solidFill>
                          <a:srgbClr val="38761D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52400" marB="152400" marR="152400" marL="1524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The amount earned on your balance or charged on a loan</a:t>
                      </a:r>
                      <a:endParaRPr sz="12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52400" marB="152400" marR="152400" marL="1524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487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S/O or STO</a:t>
                      </a:r>
                      <a:endParaRPr sz="12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52400" marB="152400" marR="152400" marL="152400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rgbClr val="38761D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Standing Order</a:t>
                      </a:r>
                      <a:endParaRPr b="1" sz="1200" u="none" cap="none" strike="noStrike">
                        <a:solidFill>
                          <a:srgbClr val="38761D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52400" marB="152400" marR="152400" marL="1524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Regular payment for a fixed amount</a:t>
                      </a:r>
                      <a:endParaRPr sz="12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52400" marB="152400" marR="152400" marL="1524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487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TFR</a:t>
                      </a:r>
                      <a:endParaRPr sz="12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52400" marB="152400" marR="152400" marL="152400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rgbClr val="38761D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Transfer</a:t>
                      </a:r>
                      <a:endParaRPr b="1" sz="1200" u="none" cap="none" strike="noStrike">
                        <a:solidFill>
                          <a:srgbClr val="38761D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52400" marB="152400" marR="152400" marL="1524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Lato"/>
                          <a:ea typeface="Lato"/>
                          <a:cs typeface="Lato"/>
                          <a:sym typeface="Lato"/>
                        </a:rPr>
                        <a:t>Money has been transferred between accounts</a:t>
                      </a:r>
                      <a:endParaRPr sz="1200" u="none" cap="none" strike="noStrike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52400" marB="152400" marR="152400" marL="1524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</a:tbl>
          </a:graphicData>
        </a:graphic>
      </p:graphicFrame>
      <p:sp>
        <p:nvSpPr>
          <p:cNvPr id="481" name="Google Shape;481;g1d13b237002_0_451"/>
          <p:cNvSpPr txBox="1"/>
          <p:nvPr>
            <p:ph type="ctrTitle"/>
          </p:nvPr>
        </p:nvSpPr>
        <p:spPr>
          <a:xfrm>
            <a:off x="152525" y="1053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Session 2 recap</a:t>
            </a:r>
            <a:endParaRPr b="1" sz="290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How to read a bank statement </a:t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g1d13b237002_0_497"/>
          <p:cNvSpPr txBox="1"/>
          <p:nvPr>
            <p:ph idx="1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>
                <a:latin typeface="Lato"/>
                <a:ea typeface="Lato"/>
                <a:cs typeface="Lato"/>
                <a:sym typeface="Lato"/>
              </a:rPr>
              <a:t>29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487" name="Google Shape;487;g1d13b237002_0_497"/>
          <p:cNvPicPr preferRelativeResize="0"/>
          <p:nvPr/>
        </p:nvPicPr>
        <p:blipFill rotWithShape="1">
          <a:blip r:embed="rId3">
            <a:alphaModFix/>
          </a:blip>
          <a:srcRect b="25320" l="25515" r="19183" t="17264"/>
          <a:stretch/>
        </p:blipFill>
        <p:spPr>
          <a:xfrm>
            <a:off x="6514375" y="1599375"/>
            <a:ext cx="2256150" cy="2330225"/>
          </a:xfrm>
          <a:prstGeom prst="rect">
            <a:avLst/>
          </a:prstGeom>
          <a:noFill/>
          <a:ln>
            <a:noFill/>
          </a:ln>
        </p:spPr>
      </p:pic>
      <p:sp>
        <p:nvSpPr>
          <p:cNvPr id="488" name="Google Shape;488;g1d13b237002_0_497"/>
          <p:cNvSpPr txBox="1"/>
          <p:nvPr/>
        </p:nvSpPr>
        <p:spPr>
          <a:xfrm>
            <a:off x="243475" y="1424025"/>
            <a:ext cx="62709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You have 10 minutes to complete the next section of your guide.</a:t>
            </a:r>
            <a:endParaRPr sz="1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Lato"/>
                <a:ea typeface="Lato"/>
                <a:cs typeface="Lato"/>
                <a:sym typeface="Lato"/>
              </a:rPr>
              <a:t> </a:t>
            </a:r>
            <a:endParaRPr sz="8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Subtitle: Understanding a bank statement</a:t>
            </a:r>
            <a:endParaRPr b="1" sz="160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Information to include:</a:t>
            </a:r>
            <a:endParaRPr sz="1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ato"/>
              <a:buChar char="●"/>
            </a:pPr>
            <a:r>
              <a:rPr lang="en-GB"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Which codes on a bank statement show a deduction of money?</a:t>
            </a:r>
            <a:endParaRPr sz="1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ato"/>
              <a:buChar char="●"/>
            </a:pPr>
            <a:r>
              <a:rPr lang="en-GB"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Stretch: What can a person do to avoid these deductions?</a:t>
            </a:r>
            <a:endParaRPr sz="1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89" name="Google Shape;489;g1d13b237002_0_497"/>
          <p:cNvSpPr txBox="1"/>
          <p:nvPr>
            <p:ph type="ctrTitle"/>
          </p:nvPr>
        </p:nvSpPr>
        <p:spPr>
          <a:xfrm>
            <a:off x="152525" y="1053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Session 2 recap</a:t>
            </a:r>
            <a:endParaRPr b="1" sz="290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How to read a bank statement </a:t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g217fa40d7ae_0_39"/>
          <p:cNvSpPr txBox="1"/>
          <p:nvPr>
            <p:ph idx="12" type="sldNum"/>
          </p:nvPr>
        </p:nvSpPr>
        <p:spPr>
          <a:xfrm>
            <a:off x="8595300" y="337450"/>
            <a:ext cx="548700" cy="3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>
                <a:latin typeface="Lato"/>
                <a:ea typeface="Lato"/>
                <a:cs typeface="Lato"/>
                <a:sym typeface="Lato"/>
              </a:rPr>
              <a:t>‹#›</a:t>
            </a:fld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95" name="Google Shape;495;g217fa40d7ae_0_39"/>
          <p:cNvSpPr txBox="1"/>
          <p:nvPr>
            <p:ph type="ctrTitle"/>
          </p:nvPr>
        </p:nvSpPr>
        <p:spPr>
          <a:xfrm>
            <a:off x="138125" y="2537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Which lesson would you like to recap?</a:t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1" i="0" sz="26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96" name="Google Shape;496;g217fa40d7ae_0_39">
            <a:hlinkClick action="ppaction://hlinksldjump" r:id="rId3"/>
          </p:cNvPr>
          <p:cNvSpPr/>
          <p:nvPr/>
        </p:nvSpPr>
        <p:spPr>
          <a:xfrm>
            <a:off x="2276600" y="1511575"/>
            <a:ext cx="2126700" cy="14679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How to open a bank account</a:t>
            </a:r>
            <a:endParaRPr b="1" sz="24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97" name="Google Shape;497;g217fa40d7ae_0_39">
            <a:hlinkClick action="ppaction://hlinksldjump" r:id="rId4"/>
          </p:cNvPr>
          <p:cNvSpPr/>
          <p:nvPr/>
        </p:nvSpPr>
        <p:spPr>
          <a:xfrm>
            <a:off x="4740675" y="1511575"/>
            <a:ext cx="2126700" cy="14679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How to save money</a:t>
            </a:r>
            <a:endParaRPr b="1" sz="24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98" name="Google Shape;498;g217fa40d7ae_0_39">
            <a:hlinkClick action="ppaction://hlinksldjump" r:id="rId5"/>
          </p:cNvPr>
          <p:cNvSpPr/>
          <p:nvPr/>
        </p:nvSpPr>
        <p:spPr>
          <a:xfrm>
            <a:off x="2276600" y="3150250"/>
            <a:ext cx="2126700" cy="14679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How to use a bank card</a:t>
            </a:r>
            <a:endParaRPr b="1" sz="24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99" name="Google Shape;499;g217fa40d7ae_0_39">
            <a:hlinkClick action="ppaction://hlinksldjump" r:id="rId6"/>
          </p:cNvPr>
          <p:cNvSpPr/>
          <p:nvPr/>
        </p:nvSpPr>
        <p:spPr>
          <a:xfrm>
            <a:off x="4740675" y="3150250"/>
            <a:ext cx="2126700" cy="14679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How to read a bank statement</a:t>
            </a:r>
            <a:endParaRPr b="1" sz="24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5d761f9135_0_27"/>
          <p:cNvSpPr txBox="1"/>
          <p:nvPr/>
        </p:nvSpPr>
        <p:spPr>
          <a:xfrm>
            <a:off x="360375" y="270375"/>
            <a:ext cx="8031000" cy="7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GB" sz="2900" u="none" cap="none" strike="noStrike">
                <a:solidFill>
                  <a:srgbClr val="FF8022"/>
                </a:solidFill>
                <a:latin typeface="Lato"/>
                <a:ea typeface="Lato"/>
                <a:cs typeface="Lato"/>
                <a:sym typeface="Lato"/>
              </a:rPr>
              <a:t>Having a respectful learning environment</a:t>
            </a:r>
            <a:endParaRPr b="1" i="0" sz="2900" u="none" cap="none" strike="noStrike">
              <a:solidFill>
                <a:srgbClr val="FF802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0" name="Google Shape;180;g15d761f9135_0_27"/>
          <p:cNvSpPr txBox="1"/>
          <p:nvPr/>
        </p:nvSpPr>
        <p:spPr>
          <a:xfrm>
            <a:off x="324100" y="1254075"/>
            <a:ext cx="76380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Lato"/>
              <a:buChar char="●"/>
            </a:pPr>
            <a:r>
              <a:rPr b="1" i="0" lang="en-GB" sz="1600" u="none" cap="none" strike="noStrik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We will listen to each other respectfully</a:t>
            </a:r>
            <a:endParaRPr b="1" i="0" sz="16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Lato"/>
              <a:buChar char="●"/>
            </a:pPr>
            <a:r>
              <a:rPr b="1" i="0" lang="en-GB" sz="1600" u="none" cap="none" strike="noStrik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We will avoid making judgements or assumptions about others</a:t>
            </a:r>
            <a:endParaRPr b="1" i="0" sz="16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Lato"/>
              <a:buChar char="●"/>
            </a:pPr>
            <a:r>
              <a:rPr b="1" i="0" lang="en-GB" sz="1600" u="none" cap="none" strike="noStrik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We will comment on what has been said, not the person who has said it</a:t>
            </a:r>
            <a:endParaRPr b="1" i="0" sz="16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Lato"/>
              <a:buChar char="●"/>
            </a:pPr>
            <a:r>
              <a:rPr b="1" i="0" lang="en-GB" sz="1600" u="none" cap="none" strike="noStrik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We won’t put anyone on the spot and we have the right to pass</a:t>
            </a:r>
            <a:endParaRPr b="1" i="0" sz="16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0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Lato"/>
              <a:buChar char="●"/>
            </a:pPr>
            <a:r>
              <a:rPr b="1" i="0" lang="en-GB" sz="1600" u="none" cap="none" strike="noStrik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We will not share personal stories or ask personal questions</a:t>
            </a:r>
            <a:endParaRPr b="1" i="0" sz="16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1" name="Google Shape;181;g15d761f9135_0_27"/>
          <p:cNvSpPr txBox="1"/>
          <p:nvPr>
            <p:ph idx="12" type="sldNum"/>
          </p:nvPr>
        </p:nvSpPr>
        <p:spPr>
          <a:xfrm>
            <a:off x="8676695" y="403106"/>
            <a:ext cx="4737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g1d13b237002_0_560"/>
          <p:cNvSpPr txBox="1"/>
          <p:nvPr>
            <p:ph idx="1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>
                <a:latin typeface="Lato"/>
                <a:ea typeface="Lato"/>
                <a:cs typeface="Lato"/>
                <a:sym typeface="Lato"/>
              </a:rPr>
              <a:t>31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05" name="Google Shape;505;g1d13b237002_0_560"/>
          <p:cNvSpPr txBox="1"/>
          <p:nvPr>
            <p:ph type="ctrTitle"/>
          </p:nvPr>
        </p:nvSpPr>
        <p:spPr>
          <a:xfrm>
            <a:off x="152525" y="1053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Share your guide with the Flic team</a:t>
            </a: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06" name="Google Shape;506;g1d13b237002_0_5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6500" y="1560126"/>
            <a:ext cx="2390775" cy="19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7" name="Google Shape;507;g1d13b237002_0_5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04088" y="1463225"/>
            <a:ext cx="2098800" cy="209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8" name="Google Shape;508;g1d13b237002_0_56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39725" y="1560126"/>
            <a:ext cx="1905000" cy="19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509" name="Google Shape;509;g1d13b237002_0_560"/>
          <p:cNvSpPr txBox="1"/>
          <p:nvPr/>
        </p:nvSpPr>
        <p:spPr>
          <a:xfrm>
            <a:off x="3619499" y="3617525"/>
            <a:ext cx="19050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Add to your profile</a:t>
            </a:r>
            <a:endParaRPr b="1" sz="220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10" name="Google Shape;510;g1d13b237002_0_560"/>
          <p:cNvSpPr txBox="1"/>
          <p:nvPr/>
        </p:nvSpPr>
        <p:spPr>
          <a:xfrm>
            <a:off x="722488" y="3617525"/>
            <a:ext cx="20988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Take a picture of your guide </a:t>
            </a:r>
            <a:endParaRPr b="1" sz="220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11" name="Google Shape;511;g1d13b237002_0_560"/>
          <p:cNvSpPr txBox="1"/>
          <p:nvPr/>
        </p:nvSpPr>
        <p:spPr>
          <a:xfrm>
            <a:off x="6035424" y="3715175"/>
            <a:ext cx="19050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@</a:t>
            </a:r>
            <a:r>
              <a:rPr b="1" lang="en-GB" sz="2400">
                <a:solidFill>
                  <a:schemeClr val="accent2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  <a:t>ft_flic</a:t>
            </a:r>
            <a:endParaRPr b="1" sz="2400">
              <a:solidFill>
                <a:schemeClr val="accent2"/>
              </a:solidFill>
              <a:highlight>
                <a:srgbClr val="FFFFFF"/>
              </a:highlight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g24f7788892d_0_0"/>
          <p:cNvSpPr/>
          <p:nvPr/>
        </p:nvSpPr>
        <p:spPr>
          <a:xfrm>
            <a:off x="6177819" y="1184061"/>
            <a:ext cx="2846400" cy="1995600"/>
          </a:xfrm>
          <a:prstGeom prst="rect">
            <a:avLst/>
          </a:prstGeom>
          <a:noFill/>
          <a:ln cap="flat" cmpd="sng" w="2857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7" name="Google Shape;517;g24f7788892d_0_0"/>
          <p:cNvSpPr txBox="1"/>
          <p:nvPr/>
        </p:nvSpPr>
        <p:spPr>
          <a:xfrm>
            <a:off x="110800" y="391125"/>
            <a:ext cx="8489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GB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Services available for people who have concerns about their personal </a:t>
            </a:r>
            <a:r>
              <a:rPr b="1" lang="en-GB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  <a:extLst>
                  <a:ext uri="http://customooxmlschemas.google.com/">
                    <go:slidesCustomData xmlns:go="http://customooxmlschemas.google.com/" textRoundtripDataId="2"/>
                  </a:ext>
                </a:extLst>
              </a:rPr>
              <a:t>finances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18" name="Google Shape;518;g24f7788892d_0_0"/>
          <p:cNvGrpSpPr/>
          <p:nvPr/>
        </p:nvGrpSpPr>
        <p:grpSpPr>
          <a:xfrm>
            <a:off x="151999" y="1183981"/>
            <a:ext cx="2846301" cy="2013581"/>
            <a:chOff x="463400" y="1321175"/>
            <a:chExt cx="2914500" cy="2113109"/>
          </a:xfrm>
        </p:grpSpPr>
        <p:sp>
          <p:nvSpPr>
            <p:cNvPr id="519" name="Google Shape;519;g24f7788892d_0_0"/>
            <p:cNvSpPr/>
            <p:nvPr/>
          </p:nvSpPr>
          <p:spPr>
            <a:xfrm>
              <a:off x="463400" y="1321175"/>
              <a:ext cx="2914500" cy="2094300"/>
            </a:xfrm>
            <a:prstGeom prst="rect">
              <a:avLst/>
            </a:prstGeom>
            <a:noFill/>
            <a:ln cap="flat" cmpd="sng" w="2857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" name="Google Shape;520;g24f7788892d_0_0"/>
            <p:cNvSpPr txBox="1"/>
            <p:nvPr/>
          </p:nvSpPr>
          <p:spPr>
            <a:xfrm>
              <a:off x="1345676" y="1339984"/>
              <a:ext cx="2032200" cy="2094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1200"/>
                </a:spcBef>
                <a:spcAft>
                  <a:spcPts val="120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b="0" i="0" lang="en-GB" sz="1300" u="sng" cap="none" strike="noStrike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  <a:hlinkClick r:id="rId3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Citizens Advice – Debt and Money</a:t>
              </a:r>
              <a:r>
                <a:rPr b="0" i="0" lang="en-GB" sz="1300" u="none" cap="none" strike="noStrike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 – </a:t>
              </a:r>
              <a:r>
                <a:rPr lang="en-GB" sz="130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T</a:t>
              </a:r>
              <a:r>
                <a:rPr b="0" i="0" lang="en-GB" sz="1300" u="none" cap="none" strike="noStrike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his resource contains links to advice on a number of topics, including financial difficulties, cost of living and communicati</a:t>
              </a:r>
              <a:r>
                <a:rPr lang="en-GB" sz="130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ng</a:t>
              </a:r>
              <a:r>
                <a:rPr b="0" i="0" lang="en-GB" sz="1300" u="none" cap="none" strike="noStrike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 with creditors.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21" name="Google Shape;521;g24f7788892d_0_0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32125" y="1419947"/>
              <a:ext cx="813554" cy="9286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22" name="Google Shape;522;g24f7788892d_0_0"/>
          <p:cNvSpPr txBox="1"/>
          <p:nvPr/>
        </p:nvSpPr>
        <p:spPr>
          <a:xfrm>
            <a:off x="152000" y="3312950"/>
            <a:ext cx="8872200" cy="738900"/>
          </a:xfrm>
          <a:prstGeom prst="rect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At school, you can speak with an adult you trust. </a:t>
            </a:r>
            <a:endParaRPr b="1" sz="180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This could be your form tutor, head of year or the school’s safeguarding officer.</a:t>
            </a:r>
            <a:endParaRPr b="1" sz="1800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23" name="Google Shape;523;g24f7788892d_0_0"/>
          <p:cNvSpPr txBox="1"/>
          <p:nvPr>
            <p:ph idx="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>
                <a:latin typeface="Lato"/>
                <a:ea typeface="Lato"/>
                <a:cs typeface="Lato"/>
                <a:sym typeface="Lato"/>
              </a:rPr>
              <a:t>32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24" name="Google Shape;524;g24f7788892d_0_0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25" name="Google Shape;525;g24f7788892d_0_0"/>
          <p:cNvGrpSpPr/>
          <p:nvPr/>
        </p:nvGrpSpPr>
        <p:grpSpPr>
          <a:xfrm>
            <a:off x="3164819" y="1184021"/>
            <a:ext cx="2846301" cy="1995658"/>
            <a:chOff x="3237025" y="1184050"/>
            <a:chExt cx="2914500" cy="2094300"/>
          </a:xfrm>
        </p:grpSpPr>
        <p:sp>
          <p:nvSpPr>
            <p:cNvPr id="526" name="Google Shape;526;g24f7788892d_0_0"/>
            <p:cNvSpPr/>
            <p:nvPr/>
          </p:nvSpPr>
          <p:spPr>
            <a:xfrm>
              <a:off x="3237025" y="1184050"/>
              <a:ext cx="2914500" cy="2094300"/>
            </a:xfrm>
            <a:prstGeom prst="rect">
              <a:avLst/>
            </a:prstGeom>
            <a:noFill/>
            <a:ln cap="flat" cmpd="sng" w="2857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527" name="Google Shape;527;g24f7788892d_0_0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344950" y="1434825"/>
              <a:ext cx="666111" cy="4002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28" name="Google Shape;528;g24f7788892d_0_0"/>
            <p:cNvSpPr txBox="1"/>
            <p:nvPr/>
          </p:nvSpPr>
          <p:spPr>
            <a:xfrm>
              <a:off x="4068426" y="1358613"/>
              <a:ext cx="2032200" cy="185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1200"/>
                </a:spcBef>
                <a:spcAft>
                  <a:spcPts val="120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-GB" sz="1300" u="sng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  <a:hlinkClick r:id="rId6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National Debtline </a:t>
              </a:r>
              <a:r>
                <a:rPr b="0" i="0" lang="en-GB" sz="1300" u="sng" cap="none" strike="noStrike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  <a:hlinkClick r:id="rId7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 – Debt and Money</a:t>
              </a:r>
              <a:r>
                <a:rPr b="0" i="0" lang="en-GB" sz="1300" u="none" cap="none" strike="noStrike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 – </a:t>
              </a:r>
              <a:r>
                <a:rPr lang="en-GB" sz="130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a debt advice charity run by the </a:t>
              </a:r>
              <a:r>
                <a:rPr lang="en-GB" sz="1300" u="sng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  <a:hlinkClick r:id="rId8">
                    <a:extLst>
                      <a:ext uri="{A12FA001-AC4F-418D-AE19-62706E023703}">
                        <ahyp:hlinkClr val="tx"/>
                      </a:ext>
                    </a:extLst>
                  </a:hlinkClick>
                </a:rPr>
                <a:t>Money Advice Trust</a:t>
              </a:r>
              <a:r>
                <a:rPr lang="en-GB" sz="130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, offering a  free and confidential debt advice service.</a:t>
              </a:r>
              <a:endParaRPr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pic>
        <p:nvPicPr>
          <p:cNvPr id="529" name="Google Shape;529;g24f7788892d_0_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341200" y="1426525"/>
            <a:ext cx="876125" cy="680625"/>
          </a:xfrm>
          <a:prstGeom prst="rect">
            <a:avLst/>
          </a:prstGeom>
          <a:noFill/>
          <a:ln>
            <a:noFill/>
          </a:ln>
        </p:spPr>
      </p:pic>
      <p:sp>
        <p:nvSpPr>
          <p:cNvPr id="530" name="Google Shape;530;g24f7788892d_0_0"/>
          <p:cNvSpPr txBox="1"/>
          <p:nvPr/>
        </p:nvSpPr>
        <p:spPr>
          <a:xfrm>
            <a:off x="7264128" y="1459325"/>
            <a:ext cx="1760100" cy="6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90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lang="en-GB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Childline </a:t>
            </a:r>
            <a:r>
              <a:rPr b="1" i="0" lang="en-GB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  <a:extLst>
                  <a:ext uri="http://customooxmlschemas.google.com/">
                    <go:slidesCustomData xmlns:go="http://customooxmlschemas.google.com/" textRoundtripDataId="3"/>
                  </a:ext>
                </a:extLst>
              </a:rPr>
              <a:t>Helpline</a:t>
            </a:r>
            <a:br>
              <a:rPr b="0" i="0" lang="en-GB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  <a:extLst>
                  <a:ext uri="http://customooxmlschemas.google.com/">
                    <go:slidesCustomData xmlns:go="http://customooxmlschemas.google.com/" textRoundtripDataId="4"/>
                  </a:ext>
                </a:extLst>
              </a:rPr>
            </a:br>
            <a:r>
              <a:rPr b="0" i="0" lang="en-GB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  <a:extLst>
                  <a:ext uri="http://customooxmlschemas.google.com/">
                    <go:slidesCustomData xmlns:go="http://customooxmlschemas.google.com/" textRoundtripDataId="4"/>
                  </a:ext>
                </a:extLst>
              </a:rPr>
              <a:t>080</a:t>
            </a:r>
            <a:r>
              <a:rPr lang="en-GB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0 1111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2bca0e0d1e_0_39"/>
          <p:cNvSpPr txBox="1"/>
          <p:nvPr/>
        </p:nvSpPr>
        <p:spPr>
          <a:xfrm>
            <a:off x="311700" y="3442550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g22bca0e0d1e_0_39"/>
          <p:cNvSpPr txBox="1"/>
          <p:nvPr/>
        </p:nvSpPr>
        <p:spPr>
          <a:xfrm>
            <a:off x="439450" y="978750"/>
            <a:ext cx="621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g22bca0e0d1e_0_39"/>
          <p:cNvSpPr txBox="1"/>
          <p:nvPr/>
        </p:nvSpPr>
        <p:spPr>
          <a:xfrm>
            <a:off x="125" y="1491150"/>
            <a:ext cx="9144000" cy="21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GB" sz="2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Session </a:t>
            </a:r>
            <a:r>
              <a:rPr lang="en-GB" sz="2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6</a:t>
            </a:r>
            <a:r>
              <a:rPr b="0" i="0" lang="en-GB" sz="2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:</a:t>
            </a:r>
            <a:endParaRPr b="0" i="0" sz="24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1" lang="en-GB" sz="56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A young person’s </a:t>
            </a:r>
            <a:endParaRPr b="1" sz="560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1" lang="en-GB" sz="56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guide to banking</a:t>
            </a:r>
            <a:endParaRPr b="1" i="0" sz="56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189" name="Google Shape;189;g22bca0e0d1e_0_39"/>
          <p:cNvSpPr txBox="1"/>
          <p:nvPr/>
        </p:nvSpPr>
        <p:spPr>
          <a:xfrm>
            <a:off x="8832300" y="338075"/>
            <a:ext cx="390300" cy="1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ato"/>
                <a:ea typeface="Lato"/>
                <a:cs typeface="Lato"/>
                <a:sym typeface="Lato"/>
              </a:rPr>
              <a:t>4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"/>
          <p:cNvSpPr txBox="1"/>
          <p:nvPr/>
        </p:nvSpPr>
        <p:spPr>
          <a:xfrm>
            <a:off x="488175" y="3429250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2"/>
          <p:cNvSpPr txBox="1"/>
          <p:nvPr/>
        </p:nvSpPr>
        <p:spPr>
          <a:xfrm>
            <a:off x="338869" y="1675905"/>
            <a:ext cx="81243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2"/>
          <p:cNvSpPr txBox="1"/>
          <p:nvPr/>
        </p:nvSpPr>
        <p:spPr>
          <a:xfrm>
            <a:off x="235450" y="1326225"/>
            <a:ext cx="8665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GB" sz="2000" u="none" cap="none" strike="noStrik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By the end of the session, I will be able to:</a:t>
            </a:r>
            <a:endParaRPr b="1" i="0" sz="20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7" name="Google Shape;197;p2"/>
          <p:cNvSpPr txBox="1"/>
          <p:nvPr>
            <p:ph idx="12" type="sldNum"/>
          </p:nvPr>
        </p:nvSpPr>
        <p:spPr>
          <a:xfrm>
            <a:off x="8676695" y="403106"/>
            <a:ext cx="4737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8" name="Google Shape;198;p2"/>
          <p:cNvSpPr txBox="1"/>
          <p:nvPr/>
        </p:nvSpPr>
        <p:spPr>
          <a:xfrm>
            <a:off x="402583" y="1818841"/>
            <a:ext cx="8665200" cy="12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Lato"/>
              <a:buChar char="●"/>
            </a:pPr>
            <a:r>
              <a:rPr b="1" lang="en-GB" sz="2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Explain key concepts related to banking, saving and spending</a:t>
            </a:r>
            <a:endParaRPr b="1" i="0" sz="22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1270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lt1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indent="0" lvl="0" marL="4572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lt1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173b38b931_0_154"/>
          <p:cNvSpPr txBox="1"/>
          <p:nvPr>
            <p:ph idx="1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>
                <a:latin typeface="Lato"/>
                <a:ea typeface="Lato"/>
                <a:cs typeface="Lato"/>
                <a:sym typeface="Lato"/>
              </a:rPr>
              <a:t>6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4" name="Google Shape;204;g2173b38b931_0_154"/>
          <p:cNvSpPr/>
          <p:nvPr/>
        </p:nvSpPr>
        <p:spPr>
          <a:xfrm>
            <a:off x="6310749" y="2574469"/>
            <a:ext cx="2020800" cy="9564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accent2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GB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It is needed to open a bank account</a:t>
            </a:r>
            <a:endParaRPr b="1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5" name="Google Shape;205;g2173b38b931_0_154"/>
          <p:cNvSpPr/>
          <p:nvPr/>
        </p:nvSpPr>
        <p:spPr>
          <a:xfrm>
            <a:off x="847873" y="1378875"/>
            <a:ext cx="1442700" cy="9564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accent2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2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I’ll earn 3% interest</a:t>
            </a:r>
            <a:endParaRPr b="1" i="0" sz="20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6" name="Google Shape;206;g2173b38b931_0_154"/>
          <p:cNvSpPr/>
          <p:nvPr/>
        </p:nvSpPr>
        <p:spPr>
          <a:xfrm>
            <a:off x="2389083" y="3605209"/>
            <a:ext cx="1848900" cy="9564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accent2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No, because I already have 4 of them!</a:t>
            </a:r>
            <a:endParaRPr b="1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7" name="Google Shape;207;g2173b38b931_0_154"/>
          <p:cNvSpPr/>
          <p:nvPr/>
        </p:nvSpPr>
        <p:spPr>
          <a:xfrm>
            <a:off x="4413849" y="2890175"/>
            <a:ext cx="1625100" cy="9564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accent2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GB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I’d rather save up</a:t>
            </a:r>
            <a:endParaRPr b="1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8" name="Google Shape;208;g2173b38b931_0_154"/>
          <p:cNvSpPr/>
          <p:nvPr/>
        </p:nvSpPr>
        <p:spPr>
          <a:xfrm>
            <a:off x="185700" y="2743372"/>
            <a:ext cx="1989000" cy="12498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accent2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Because I didn’t have enough money in my current account</a:t>
            </a:r>
            <a:endParaRPr b="1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9" name="Google Shape;209;g2173b38b931_0_154"/>
          <p:cNvSpPr/>
          <p:nvPr/>
        </p:nvSpPr>
        <p:spPr>
          <a:xfrm>
            <a:off x="6128603" y="3931895"/>
            <a:ext cx="1625100" cy="9564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accent2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So that I don’t have to carry cash</a:t>
            </a:r>
            <a:endParaRPr b="1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0" name="Google Shape;210;g2173b38b931_0_154"/>
          <p:cNvSpPr/>
          <p:nvPr/>
        </p:nvSpPr>
        <p:spPr>
          <a:xfrm>
            <a:off x="4596250" y="1255625"/>
            <a:ext cx="2260500" cy="10284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accent2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It’s good to know how much I’ve spent</a:t>
            </a:r>
            <a:endParaRPr b="1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1" name="Google Shape;211;g2173b38b931_0_154"/>
          <p:cNvSpPr/>
          <p:nvPr/>
        </p:nvSpPr>
        <p:spPr>
          <a:xfrm>
            <a:off x="2662753" y="1898940"/>
            <a:ext cx="1744800" cy="8445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accent2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 found a voucher code</a:t>
            </a:r>
            <a:endParaRPr b="1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2" name="Google Shape;212;g2173b38b931_0_154"/>
          <p:cNvSpPr txBox="1"/>
          <p:nvPr>
            <p:ph type="ctrTitle"/>
          </p:nvPr>
        </p:nvSpPr>
        <p:spPr>
          <a:xfrm>
            <a:off x="162600" y="300800"/>
            <a:ext cx="7731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1" i="0" lang="en-GB" sz="2900" u="none" cap="none" strike="noStrik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What could the questions be?</a:t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2179996f504_0_6"/>
          <p:cNvSpPr txBox="1"/>
          <p:nvPr>
            <p:ph idx="12" type="sldNum"/>
          </p:nvPr>
        </p:nvSpPr>
        <p:spPr>
          <a:xfrm>
            <a:off x="8595309" y="3039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>
                <a:latin typeface="Lato"/>
                <a:ea typeface="Lato"/>
                <a:cs typeface="Lato"/>
                <a:sym typeface="Lato"/>
              </a:rPr>
              <a:t>7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8" name="Google Shape;218;g2179996f504_0_6"/>
          <p:cNvSpPr/>
          <p:nvPr/>
        </p:nvSpPr>
        <p:spPr>
          <a:xfrm>
            <a:off x="6310749" y="2574469"/>
            <a:ext cx="2020800" cy="9564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accent2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GB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It is needed to open a bank account</a:t>
            </a:r>
            <a:endParaRPr b="1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9" name="Google Shape;219;g2179996f504_0_6"/>
          <p:cNvSpPr/>
          <p:nvPr/>
        </p:nvSpPr>
        <p:spPr>
          <a:xfrm>
            <a:off x="847873" y="1378875"/>
            <a:ext cx="1442700" cy="9564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accent2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2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I’ll earn 3% interest</a:t>
            </a:r>
            <a:endParaRPr b="1" i="0" sz="20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0" name="Google Shape;220;g2179996f504_0_6"/>
          <p:cNvSpPr/>
          <p:nvPr/>
        </p:nvSpPr>
        <p:spPr>
          <a:xfrm>
            <a:off x="2389083" y="3605209"/>
            <a:ext cx="1848900" cy="9564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accent2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No, because I already have 4 of them!</a:t>
            </a:r>
            <a:endParaRPr b="1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1" name="Google Shape;221;g2179996f504_0_6"/>
          <p:cNvSpPr/>
          <p:nvPr/>
        </p:nvSpPr>
        <p:spPr>
          <a:xfrm>
            <a:off x="4413849" y="2890175"/>
            <a:ext cx="1625100" cy="9564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accent2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GB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I’d rather save up</a:t>
            </a:r>
            <a:endParaRPr b="1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2" name="Google Shape;222;g2179996f504_0_6"/>
          <p:cNvSpPr/>
          <p:nvPr/>
        </p:nvSpPr>
        <p:spPr>
          <a:xfrm>
            <a:off x="185700" y="2743372"/>
            <a:ext cx="1989000" cy="12498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accent2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Because I didn’t have enough money in my current account</a:t>
            </a:r>
            <a:endParaRPr b="1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3" name="Google Shape;223;g2179996f504_0_6"/>
          <p:cNvSpPr/>
          <p:nvPr/>
        </p:nvSpPr>
        <p:spPr>
          <a:xfrm>
            <a:off x="6128603" y="3931895"/>
            <a:ext cx="1625100" cy="9564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accent2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So that I don’t have to carry cash</a:t>
            </a:r>
            <a:endParaRPr b="1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4" name="Google Shape;224;g2179996f504_0_6"/>
          <p:cNvSpPr/>
          <p:nvPr/>
        </p:nvSpPr>
        <p:spPr>
          <a:xfrm>
            <a:off x="4596250" y="1255625"/>
            <a:ext cx="2260500" cy="10284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accent2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It’s good to know how much I’ve spent</a:t>
            </a:r>
            <a:endParaRPr b="1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5" name="Google Shape;225;g2179996f504_0_6"/>
          <p:cNvSpPr/>
          <p:nvPr/>
        </p:nvSpPr>
        <p:spPr>
          <a:xfrm>
            <a:off x="2662753" y="1898940"/>
            <a:ext cx="1744800" cy="8445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accent2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 found a voucher code</a:t>
            </a:r>
            <a:endParaRPr b="1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6" name="Google Shape;226;g2179996f504_0_6"/>
          <p:cNvSpPr txBox="1"/>
          <p:nvPr>
            <p:ph type="ctrTitle"/>
          </p:nvPr>
        </p:nvSpPr>
        <p:spPr>
          <a:xfrm>
            <a:off x="162600" y="300800"/>
            <a:ext cx="77316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b="1" i="0" lang="en-GB" sz="2900" u="none" cap="none" strike="noStrik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What could the questions be?</a:t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7" name="Google Shape;227;g2179996f504_0_6"/>
          <p:cNvSpPr/>
          <p:nvPr/>
        </p:nvSpPr>
        <p:spPr>
          <a:xfrm>
            <a:off x="847873" y="1378875"/>
            <a:ext cx="1442700" cy="9564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accen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GB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Why  have a savings account?</a:t>
            </a:r>
            <a:endParaRPr b="1" i="0" sz="16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8" name="Google Shape;228;g2179996f504_0_6"/>
          <p:cNvSpPr/>
          <p:nvPr/>
        </p:nvSpPr>
        <p:spPr>
          <a:xfrm>
            <a:off x="2662753" y="1898940"/>
            <a:ext cx="1744800" cy="8445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accen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GB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How can a person save money when shopping?</a:t>
            </a:r>
            <a:endParaRPr b="1" i="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9" name="Google Shape;229;g2179996f504_0_6"/>
          <p:cNvSpPr/>
          <p:nvPr/>
        </p:nvSpPr>
        <p:spPr>
          <a:xfrm>
            <a:off x="185700" y="2743425"/>
            <a:ext cx="1989000" cy="12498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accen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GB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Why were you overdrawn?</a:t>
            </a:r>
            <a:endParaRPr b="1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0" name="Google Shape;230;g2179996f504_0_6"/>
          <p:cNvSpPr/>
          <p:nvPr/>
        </p:nvSpPr>
        <p:spPr>
          <a:xfrm>
            <a:off x="6128603" y="3931895"/>
            <a:ext cx="1625100" cy="9564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accen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GB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Why have a debit card?</a:t>
            </a:r>
            <a:endParaRPr b="1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1" name="Google Shape;231;g2179996f504_0_6"/>
          <p:cNvSpPr/>
          <p:nvPr/>
        </p:nvSpPr>
        <p:spPr>
          <a:xfrm>
            <a:off x="2389083" y="3605209"/>
            <a:ext cx="1848900" cy="9564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accen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GB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Why don’t you treat yourself to those trainers</a:t>
            </a:r>
            <a:endParaRPr b="1" i="0" sz="17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2" name="Google Shape;232;g2179996f504_0_6"/>
          <p:cNvSpPr/>
          <p:nvPr/>
        </p:nvSpPr>
        <p:spPr>
          <a:xfrm>
            <a:off x="6310749" y="2574469"/>
            <a:ext cx="2020800" cy="9564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accen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GB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Do you have a passport?</a:t>
            </a:r>
            <a:endParaRPr b="1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3" name="Google Shape;233;g2179996f504_0_6"/>
          <p:cNvSpPr/>
          <p:nvPr/>
        </p:nvSpPr>
        <p:spPr>
          <a:xfrm>
            <a:off x="4413849" y="2890175"/>
            <a:ext cx="1625100" cy="9564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accen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GB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You can use buy now pay later</a:t>
            </a:r>
            <a:endParaRPr b="1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4" name="Google Shape;234;g2179996f504_0_6"/>
          <p:cNvSpPr/>
          <p:nvPr/>
        </p:nvSpPr>
        <p:spPr>
          <a:xfrm>
            <a:off x="4596250" y="1255625"/>
            <a:ext cx="2260500" cy="10284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accen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GB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Why do you check your banking app so often?</a:t>
            </a:r>
            <a:endParaRPr b="1" i="0" sz="17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2160206465e_0_0"/>
          <p:cNvSpPr txBox="1"/>
          <p:nvPr>
            <p:ph idx="12" type="sldNum"/>
          </p:nvPr>
        </p:nvSpPr>
        <p:spPr>
          <a:xfrm>
            <a:off x="8595300" y="337450"/>
            <a:ext cx="548700" cy="3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>
                <a:latin typeface="Lato"/>
                <a:ea typeface="Lato"/>
                <a:cs typeface="Lato"/>
                <a:sym typeface="Lato"/>
              </a:rPr>
              <a:t>‹#›</a:t>
            </a:fld>
            <a:endParaRPr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40" name="Google Shape;240;g2160206465e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5175" y="1568100"/>
            <a:ext cx="2819125" cy="2391625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g2160206465e_0_0"/>
          <p:cNvSpPr txBox="1"/>
          <p:nvPr>
            <p:ph type="ctrTitle"/>
          </p:nvPr>
        </p:nvSpPr>
        <p:spPr>
          <a:xfrm>
            <a:off x="138125" y="2537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What do young people need to know about banking?</a:t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1" i="0" sz="26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2" name="Google Shape;242;g2160206465e_0_0"/>
          <p:cNvSpPr txBox="1"/>
          <p:nvPr/>
        </p:nvSpPr>
        <p:spPr>
          <a:xfrm>
            <a:off x="3810725" y="1354250"/>
            <a:ext cx="51099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Lato"/>
                <a:ea typeface="Lato"/>
                <a:cs typeface="Lato"/>
                <a:sym typeface="Lato"/>
              </a:rPr>
              <a:t>During today’s lesson you are going to create a guide that informs young people on the most important things that they need to know about banking.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Lato"/>
                <a:ea typeface="Lato"/>
                <a:cs typeface="Lato"/>
                <a:sym typeface="Lato"/>
              </a:rPr>
              <a:t>Take a plain sheet of paper and decide which style of </a:t>
            </a:r>
            <a:r>
              <a:rPr lang="en-GB" sz="1600">
                <a:latin typeface="Lato"/>
                <a:ea typeface="Lato"/>
                <a:cs typeface="Lato"/>
                <a:sym typeface="Lato"/>
              </a:rPr>
              <a:t>leaflet</a:t>
            </a:r>
            <a:r>
              <a:rPr lang="en-GB" sz="1600">
                <a:latin typeface="Lato"/>
                <a:ea typeface="Lato"/>
                <a:cs typeface="Lato"/>
                <a:sym typeface="Lato"/>
              </a:rPr>
              <a:t> you are going to use.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Lato"/>
                <a:ea typeface="Lato"/>
                <a:cs typeface="Lato"/>
                <a:sym typeface="Lato"/>
              </a:rPr>
              <a:t>Your leaflet will need 4-5 sections covering the five lessons you have had.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3" name="Google Shape;243;g2160206465e_0_0"/>
          <p:cNvSpPr txBox="1"/>
          <p:nvPr/>
        </p:nvSpPr>
        <p:spPr>
          <a:xfrm>
            <a:off x="292250" y="4203700"/>
            <a:ext cx="7495200" cy="677100"/>
          </a:xfrm>
          <a:prstGeom prst="rect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We will now recap our learning. This is a good opportunity for you to make notes on any information that you might have missed. </a:t>
            </a:r>
            <a:endParaRPr sz="16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217fa40d7ae_0_0"/>
          <p:cNvSpPr txBox="1"/>
          <p:nvPr>
            <p:ph idx="12" type="sldNum"/>
          </p:nvPr>
        </p:nvSpPr>
        <p:spPr>
          <a:xfrm>
            <a:off x="8595300" y="337450"/>
            <a:ext cx="548700" cy="3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>
                <a:latin typeface="Lato"/>
                <a:ea typeface="Lato"/>
                <a:cs typeface="Lato"/>
                <a:sym typeface="Lato"/>
              </a:rPr>
              <a:t>‹#›</a:t>
            </a:fld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9" name="Google Shape;249;g217fa40d7ae_0_0"/>
          <p:cNvSpPr txBox="1"/>
          <p:nvPr>
            <p:ph type="ctrTitle"/>
          </p:nvPr>
        </p:nvSpPr>
        <p:spPr>
          <a:xfrm>
            <a:off x="138125" y="253750"/>
            <a:ext cx="8092200" cy="5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accent2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rPr b="1" lang="en-GB" sz="2900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Which lesson would you like to recap?</a:t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t/>
            </a:r>
            <a:endParaRPr b="1" i="0" sz="2900" u="none" cap="none" strike="noStrike">
              <a:solidFill>
                <a:schemeClr val="accen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0" name="Google Shape;250;g217fa40d7ae_0_0">
            <a:hlinkClick action="ppaction://hlinksldjump" r:id="rId3"/>
          </p:cNvPr>
          <p:cNvSpPr/>
          <p:nvPr/>
        </p:nvSpPr>
        <p:spPr>
          <a:xfrm>
            <a:off x="2276600" y="1511575"/>
            <a:ext cx="2126700" cy="14679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How to open a bank account</a:t>
            </a:r>
            <a:endParaRPr b="1" sz="24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1" name="Google Shape;251;g217fa40d7ae_0_0">
            <a:hlinkClick action="ppaction://hlinksldjump" r:id="rId4"/>
          </p:cNvPr>
          <p:cNvSpPr/>
          <p:nvPr/>
        </p:nvSpPr>
        <p:spPr>
          <a:xfrm>
            <a:off x="4740675" y="1511575"/>
            <a:ext cx="2126700" cy="14679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How to save money</a:t>
            </a:r>
            <a:endParaRPr b="1" sz="24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2" name="Google Shape;252;g217fa40d7ae_0_0">
            <a:hlinkClick action="ppaction://hlinksldjump" r:id="rId5"/>
          </p:cNvPr>
          <p:cNvSpPr/>
          <p:nvPr/>
        </p:nvSpPr>
        <p:spPr>
          <a:xfrm>
            <a:off x="2276600" y="3150250"/>
            <a:ext cx="2126700" cy="14679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How to use a bank card</a:t>
            </a:r>
            <a:endParaRPr b="1" sz="24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3" name="Google Shape;253;g217fa40d7ae_0_0">
            <a:hlinkClick action="ppaction://hlinksldjump" r:id="rId6"/>
          </p:cNvPr>
          <p:cNvSpPr/>
          <p:nvPr/>
        </p:nvSpPr>
        <p:spPr>
          <a:xfrm>
            <a:off x="4740675" y="3150250"/>
            <a:ext cx="2126700" cy="14679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How to read a bank statement</a:t>
            </a:r>
            <a:endParaRPr b="1" sz="24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LIC_Presentation">
  <a:themeElements>
    <a:clrScheme name="Simple Light">
      <a:dk1>
        <a:srgbClr val="262A33"/>
      </a:dk1>
      <a:lt1>
        <a:srgbClr val="FFFFFF"/>
      </a:lt1>
      <a:dk2>
        <a:srgbClr val="262A33"/>
      </a:dk2>
      <a:lt2>
        <a:srgbClr val="262A33"/>
      </a:lt2>
      <a:accent1>
        <a:srgbClr val="0543B3"/>
      </a:accent1>
      <a:accent2>
        <a:srgbClr val="FF8022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543B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FLIC_Presentation">
  <a:themeElements>
    <a:clrScheme name="Simple Light">
      <a:dk1>
        <a:srgbClr val="262A33"/>
      </a:dk1>
      <a:lt1>
        <a:srgbClr val="FFFFFF"/>
      </a:lt1>
      <a:dk2>
        <a:srgbClr val="262A33"/>
      </a:dk2>
      <a:lt2>
        <a:srgbClr val="262A33"/>
      </a:lt2>
      <a:accent1>
        <a:srgbClr val="0543B3"/>
      </a:accent1>
      <a:accent2>
        <a:srgbClr val="FF8022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543B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FLIC_Presentation">
  <a:themeElements>
    <a:clrScheme name="Simple Light">
      <a:dk1>
        <a:srgbClr val="262A33"/>
      </a:dk1>
      <a:lt1>
        <a:srgbClr val="FFFFFF"/>
      </a:lt1>
      <a:dk2>
        <a:srgbClr val="262A33"/>
      </a:dk2>
      <a:lt2>
        <a:srgbClr val="262A33"/>
      </a:lt2>
      <a:accent1>
        <a:srgbClr val="0543B3"/>
      </a:accent1>
      <a:accent2>
        <a:srgbClr val="FF8022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543B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2_FLIC_Presentation">
  <a:themeElements>
    <a:clrScheme name="Simple Light">
      <a:dk1>
        <a:srgbClr val="262A33"/>
      </a:dk1>
      <a:lt1>
        <a:srgbClr val="FFFFFF"/>
      </a:lt1>
      <a:dk2>
        <a:srgbClr val="262A33"/>
      </a:dk2>
      <a:lt2>
        <a:srgbClr val="262A33"/>
      </a:lt2>
      <a:accent1>
        <a:srgbClr val="0543B3"/>
      </a:accent1>
      <a:accent2>
        <a:srgbClr val="FF8022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543B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Charlotte Jessop</dc:creator>
</cp:coreProperties>
</file>