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5"/>
    <p:sldMasterId id="2147483658" r:id="rId6"/>
    <p:sldMasterId id="2147483667" r:id="rId7"/>
    <p:sldMasterId id="2147483678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</p:sldIdLst>
  <p:sldSz cy="5143500" cx="9144000"/>
  <p:notesSz cx="6858000" cy="9144000"/>
  <p:embeddedFontLst>
    <p:embeddedFont>
      <p:font typeface="Lato"/>
      <p:regular r:id="rId41"/>
      <p:bold r:id="rId42"/>
      <p:italic r:id="rId43"/>
      <p:boldItalic r:id="rId44"/>
    </p:embeddedFont>
    <p:embeddedFont>
      <p:font typeface="Lato Light"/>
      <p:regular r:id="rId45"/>
      <p:bold r:id="rId46"/>
      <p:italic r:id="rId47"/>
      <p:boldItalic r:id="rId48"/>
    </p:embeddedFont>
    <p:embeddedFont>
      <p:font typeface="Lato Black"/>
      <p:bold r:id="rId49"/>
      <p:boldItalic r:id="rId5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27">
          <p15:clr>
            <a:srgbClr val="A4A3A4"/>
          </p15:clr>
        </p15:guide>
      </p15:sldGuideLst>
    </p:ext>
    <p:ext uri="GoogleSlidesCustomDataVersion2">
      <go:slidesCustomData xmlns:go="http://customooxmlschemas.google.com/" r:id="rId51" roundtripDataSignature="AMtx7mhP1Onq7HOpzERYBdxhdU+SyPRD3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3D15906-A7BF-405D-B104-FE99D7232276}">
  <a:tblStyle styleId="{E3D15906-A7BF-405D-B104-FE99D723227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CD4D3F3D-5A4A-4256-8FE5-DAA520C00780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1.xml"/><Relationship Id="rId42" Type="http://schemas.openxmlformats.org/officeDocument/2006/relationships/font" Target="fonts/Lato-bold.fntdata"/><Relationship Id="rId41" Type="http://schemas.openxmlformats.org/officeDocument/2006/relationships/font" Target="fonts/Lato-regular.fntdata"/><Relationship Id="rId44" Type="http://schemas.openxmlformats.org/officeDocument/2006/relationships/font" Target="fonts/Lato-boldItalic.fntdata"/><Relationship Id="rId43" Type="http://schemas.openxmlformats.org/officeDocument/2006/relationships/font" Target="fonts/Lato-italic.fntdata"/><Relationship Id="rId46" Type="http://schemas.openxmlformats.org/officeDocument/2006/relationships/font" Target="fonts/LatoLight-bold.fntdata"/><Relationship Id="rId45" Type="http://schemas.openxmlformats.org/officeDocument/2006/relationships/font" Target="fonts/LatoLight-regular.fntdata"/><Relationship Id="rId1" Type="http://schemas.openxmlformats.org/officeDocument/2006/relationships/theme" Target="theme/theme4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notesMaster" Target="notesMasters/notesMaster1.xml"/><Relationship Id="rId48" Type="http://schemas.openxmlformats.org/officeDocument/2006/relationships/font" Target="fonts/LatoLight-boldItalic.fntdata"/><Relationship Id="rId47" Type="http://schemas.openxmlformats.org/officeDocument/2006/relationships/font" Target="fonts/LatoLight-italic.fntdata"/><Relationship Id="rId49" Type="http://schemas.openxmlformats.org/officeDocument/2006/relationships/font" Target="fonts/LatoBlack-bold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31" Type="http://schemas.openxmlformats.org/officeDocument/2006/relationships/slide" Target="slides/slide22.xml"/><Relationship Id="rId30" Type="http://schemas.openxmlformats.org/officeDocument/2006/relationships/slide" Target="slides/slide21.xml"/><Relationship Id="rId33" Type="http://schemas.openxmlformats.org/officeDocument/2006/relationships/slide" Target="slides/slide24.xml"/><Relationship Id="rId32" Type="http://schemas.openxmlformats.org/officeDocument/2006/relationships/slide" Target="slides/slide23.xml"/><Relationship Id="rId35" Type="http://schemas.openxmlformats.org/officeDocument/2006/relationships/slide" Target="slides/slide26.xml"/><Relationship Id="rId34" Type="http://schemas.openxmlformats.org/officeDocument/2006/relationships/slide" Target="slides/slide25.xml"/><Relationship Id="rId37" Type="http://schemas.openxmlformats.org/officeDocument/2006/relationships/slide" Target="slides/slide28.xml"/><Relationship Id="rId36" Type="http://schemas.openxmlformats.org/officeDocument/2006/relationships/slide" Target="slides/slide27.xml"/><Relationship Id="rId39" Type="http://schemas.openxmlformats.org/officeDocument/2006/relationships/slide" Target="slides/slide30.xml"/><Relationship Id="rId38" Type="http://schemas.openxmlformats.org/officeDocument/2006/relationships/slide" Target="slides/slide29.xml"/><Relationship Id="rId20" Type="http://schemas.openxmlformats.org/officeDocument/2006/relationships/slide" Target="slides/slide11.xml"/><Relationship Id="rId22" Type="http://schemas.openxmlformats.org/officeDocument/2006/relationships/slide" Target="slides/slide13.xml"/><Relationship Id="rId21" Type="http://schemas.openxmlformats.org/officeDocument/2006/relationships/slide" Target="slides/slide12.xml"/><Relationship Id="rId24" Type="http://schemas.openxmlformats.org/officeDocument/2006/relationships/slide" Target="slides/slide15.xml"/><Relationship Id="rId23" Type="http://schemas.openxmlformats.org/officeDocument/2006/relationships/slide" Target="slides/slide14.xml"/><Relationship Id="rId26" Type="http://schemas.openxmlformats.org/officeDocument/2006/relationships/slide" Target="slides/slide17.xml"/><Relationship Id="rId25" Type="http://schemas.openxmlformats.org/officeDocument/2006/relationships/slide" Target="slides/slide16.xml"/><Relationship Id="rId28" Type="http://schemas.openxmlformats.org/officeDocument/2006/relationships/slide" Target="slides/slide19.xml"/><Relationship Id="rId27" Type="http://schemas.openxmlformats.org/officeDocument/2006/relationships/slide" Target="slides/slide18.xml"/><Relationship Id="rId29" Type="http://schemas.openxmlformats.org/officeDocument/2006/relationships/slide" Target="slides/slide20.xml"/><Relationship Id="rId51" Type="http://customschemas.google.com/relationships/presentationmetadata" Target="metadata"/><Relationship Id="rId50" Type="http://schemas.openxmlformats.org/officeDocument/2006/relationships/font" Target="fonts/LatoBlack-boldItalic.fntdata"/><Relationship Id="rId11" Type="http://schemas.openxmlformats.org/officeDocument/2006/relationships/slide" Target="slides/slide2.xml"/><Relationship Id="rId10" Type="http://schemas.openxmlformats.org/officeDocument/2006/relationships/slide" Target="slides/slide1.xml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17" Type="http://schemas.openxmlformats.org/officeDocument/2006/relationships/slide" Target="slides/slide8.xml"/><Relationship Id="rId16" Type="http://schemas.openxmlformats.org/officeDocument/2006/relationships/slide" Target="slides/slide7.xml"/><Relationship Id="rId19" Type="http://schemas.openxmlformats.org/officeDocument/2006/relationships/slide" Target="slides/slide10.xml"/><Relationship Id="rId18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youtube.com/watch?v=8edPzh71RIQ" TargetMode="External"/><Relationship Id="rId3" Type="http://schemas.openxmlformats.org/officeDocument/2006/relationships/hyperlink" Target="https://www.youtube.com/watch?v=vIPhIi9KzAQ" TargetMode="External"/><Relationship Id="rId4" Type="http://schemas.openxmlformats.org/officeDocument/2006/relationships/hyperlink" Target="https://www.youtube.com/watch?v=djBJmRH9lDo" TargetMode="Externa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2bca0e0d1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g22bca0e0d1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173b38b931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2173b38b931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173b38b931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173b38b931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2173b38b931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2173b38b93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17fa40d7ae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217fa40d7a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160206465e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2160206465e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Teacher instruction </a:t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Use following slides to revisit content from lesson 3 and prompt student answers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d13b237002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7" name="Google Shape;317;g1d13b237002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GB">
                <a:solidFill>
                  <a:schemeClr val="dk1"/>
                </a:solidFill>
              </a:rPr>
              <a:t>Teacher instruction 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Possible answers and reasons: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• </a:t>
            </a:r>
            <a:r>
              <a:rPr lang="en-GB"/>
              <a:t>Paying unexpected bills or for emergencies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• Planning special events (e.g. a wedding)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• Planning to purchase big items (e.g. car, house, holiday, etc.)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• Reducing the need to borrow money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• Saving up for retirement when you’re not working anymore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• It feels good to save, and can reduce stress and anxiety around money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Extended questioning: consider a range of perspectives i.e. differences depending on age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• Which items are more important?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• Which items need a short term savings plan or a longer term saving plan?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• Which items could you delay buying for a while? Are there any benefits of delaying buying these items?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Challenge question: what is the difference between having a budget and saving?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1d13b237002_0_9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9" name="Google Shape;339;g1d13b237002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GB">
                <a:solidFill>
                  <a:schemeClr val="dk1"/>
                </a:solidFill>
              </a:rPr>
              <a:t>Teacher instruction 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Possible answers: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Leave something in your online basket as may then be emailed a discount code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Use buy one get one free offers with a friend and halve the price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Buy in bulk when things are on offer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Look to sell clothes/items no longer need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>
                <a:solidFill>
                  <a:schemeClr val="dk1"/>
                </a:solidFill>
              </a:rPr>
              <a:t>Shop around for best deals 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GB">
                <a:solidFill>
                  <a:schemeClr val="dk1"/>
                </a:solidFill>
              </a:rPr>
              <a:t>Spend less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</a:rPr>
              <a:t>Develop discussion on delayed gratification - why might it be useful to wait before making a purchase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1d13b237002_0_29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1" name="Google Shape;381;g1d13b237002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260e3e5fedf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3" name="Google Shape;393;g260e3e5fedf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Teacher explanation  </a:t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Adaptive teaching: This example uses simple interest for calculations. For HAPs, compound interest can be introduced.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Compound interest: Instead of finding 2% on the deposit (amount paid in) of £100 each month, we can find 2% on the amount paid in PLUS the extra interest made on the Year before. E.g. in the SECOND YEAR. we find 2% on the amount earned in the FIRST YEAR which is £102. We do 2% on £102 (instead of 2% on £100). 2% on £102 is £102 x 0.02 = £2.04 (bigger than £2). So at the end of Year 2 there will be £102 + £2.04 = £104.04, instead of £104.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Example 2: Instead of finding 5% on the deposit (amount paid in) of £100 each month, we can find 5% on the amount paid in PLUS the extra interest made on the Year before. E.g. in the SECOND YEAR. we find 5% on the amount earned in the FIRST YEAR which is £105. We do 5% on £105 (instead of 5% on £100). 5% on £105 is £105 x 0.05 = £5.25 (bigger than £5). So at the end of Year 2 there will be £105 + £5.25 = £110.25, instead of £110.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Over time compound interest means money in the bank will grow faster than simple interest: watch the video to learn more: </a:t>
            </a:r>
            <a:r>
              <a:rPr lang="en-GB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2"/>
              </a:rPr>
              <a:t>https://www.youtube.com/watch?v=8edPzh71RIQ</a:t>
            </a: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(please note the video has an American context and FLIC will be making a video for the UK context)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https://www.youtube.com/watch?v=vIPhIi9KzAQ</a:t>
            </a: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https://www.youtube.com/watch?v=djBJmRH9lDo</a:t>
            </a:r>
            <a:r>
              <a:rPr lang="en-GB">
                <a:latin typeface="Lato"/>
                <a:ea typeface="Lato"/>
                <a:cs typeface="Lato"/>
                <a:sym typeface="Lato"/>
              </a:rPr>
              <a:t> 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2179996f504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2179996f504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173b38b931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2173b38b9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217fa40d7a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217fa40d7a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2173b38b931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2173b38b931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2173b38b931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2173b38b931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2173b38b931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2173b38b931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2173b38b931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2173b38b931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217fa40d7a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9" name="Google Shape;459;g217fa40d7a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179996f504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2179996f50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1d13b237002_0_4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7" name="Google Shape;477;g1d13b237002_0_4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1d13b237002_0_4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1d13b237002_0_4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217fa40d7ae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217fa40d7a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5d761f9135_0_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g15d761f9135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1d13b237002_0_5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1d13b237002_0_5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24f7788892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4" name="Google Shape;514;g24f7788892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2bca0e0d1e_0_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g22bca0e0d1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2" name="Google Shape;1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173b38b931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g2173b38b931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179996f50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g2179996f50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Teacher instruction </a:t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Invite students to share their questions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Use animation to display possible questions 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160206465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2160206465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17fa40d7a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217fa40d7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Relationship Id="rId3" Type="http://schemas.openxmlformats.org/officeDocument/2006/relationships/image" Target="../media/image8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9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9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 type="title">
  <p:cSld name="TITLE">
    <p:bg>
      <p:bgPr>
        <a:solidFill>
          <a:srgbClr val="262A33"/>
        </a:solid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26"/>
          <p:cNvPicPr preferRelativeResize="0"/>
          <p:nvPr/>
        </p:nvPicPr>
        <p:blipFill rotWithShape="1">
          <a:blip r:embed="rId2">
            <a:alphaModFix/>
          </a:blip>
          <a:srcRect b="-5224" l="-1905" r="-1091" t="-5235"/>
          <a:stretch/>
        </p:blipFill>
        <p:spPr>
          <a:xfrm>
            <a:off x="426625" y="222564"/>
            <a:ext cx="2516427" cy="69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26"/>
          <p:cNvPicPr preferRelativeResize="0"/>
          <p:nvPr/>
        </p:nvPicPr>
        <p:blipFill rotWithShape="1">
          <a:blip r:embed="rId3">
            <a:alphaModFix/>
          </a:blip>
          <a:srcRect b="-2277" l="-4222" r="-3757" t="-2440"/>
          <a:stretch/>
        </p:blipFill>
        <p:spPr>
          <a:xfrm rot="-5400000">
            <a:off x="7181808" y="3222276"/>
            <a:ext cx="2039601" cy="1978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302">
          <p15:clr>
            <a:srgbClr val="FA7B17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">
  <p:cSld name="TITLE_AND_TWO_COLUMNS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139b5aa61ea_0_92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g139b5aa61ea_0_92"/>
          <p:cNvPicPr preferRelativeResize="0"/>
          <p:nvPr/>
        </p:nvPicPr>
        <p:blipFill rotWithShape="1">
          <a:blip r:embed="rId2">
            <a:alphaModFix/>
          </a:blip>
          <a:srcRect b="-9683" l="-7535" r="-5779" t="-8128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g139b5aa61ea_0_92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g139b5aa61ea_0_92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" type="titleOnly">
  <p:cSld name="TITLE_ONLY">
    <p:bg>
      <p:bgPr>
        <a:solidFill>
          <a:srgbClr val="262A33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g139b5aa61ea_0_76"/>
          <p:cNvPicPr preferRelativeResize="0"/>
          <p:nvPr/>
        </p:nvPicPr>
        <p:blipFill rotWithShape="1">
          <a:blip r:embed="rId2">
            <a:alphaModFix/>
          </a:blip>
          <a:srcRect b="-8413" l="-5675" r="-7635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g139b5aa61ea_0_76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g139b5aa61ea_0_7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5" name="Google Shape;55;g139b5aa61ea_0_76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s" type="secHead">
  <p:cSld name="SECTION_HEADER">
    <p:bg>
      <p:bgPr>
        <a:solidFill>
          <a:srgbClr val="262A33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9b5aa61ea_0_81"/>
          <p:cNvSpPr txBox="1"/>
          <p:nvPr/>
        </p:nvSpPr>
        <p:spPr>
          <a:xfrm>
            <a:off x="388800" y="298800"/>
            <a:ext cx="6785400" cy="7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Contents</a:t>
            </a:r>
            <a:endParaRPr b="1" i="0" sz="2400" u="none" cap="none" strike="noStrike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58" name="Google Shape;58;g139b5aa61ea_0_81"/>
          <p:cNvPicPr preferRelativeResize="0"/>
          <p:nvPr/>
        </p:nvPicPr>
        <p:blipFill rotWithShape="1">
          <a:blip r:embed="rId2">
            <a:alphaModFix/>
          </a:blip>
          <a:srcRect b="-8413" l="-5675" r="-7635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g139b5aa61ea_0_81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g139b5aa61ea_0_8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1" name="Google Shape;61;g139b5aa61ea_0_81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TITLE_AND_BODY_1">
    <p:bg>
      <p:bgPr>
        <a:solidFill>
          <a:srgbClr val="0543B3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g139b5aa61ea_0_87"/>
          <p:cNvPicPr preferRelativeResize="0"/>
          <p:nvPr/>
        </p:nvPicPr>
        <p:blipFill rotWithShape="1">
          <a:blip r:embed="rId2">
            <a:alphaModFix/>
          </a:blip>
          <a:srcRect b="-8413" l="-5675" r="-7635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g139b5aa61ea_0_87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139b5aa61ea_0_8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6" name="Google Shape;66;g139b5aa61ea_0_87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">
  <p:cSld name="TITLE_ONLY_1">
    <p:bg>
      <p:bgPr>
        <a:solidFill>
          <a:srgbClr val="0543B3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g139b5aa61ea_0_97"/>
          <p:cNvPicPr preferRelativeResize="0"/>
          <p:nvPr/>
        </p:nvPicPr>
        <p:blipFill rotWithShape="1">
          <a:blip r:embed="rId2">
            <a:alphaModFix/>
          </a:blip>
          <a:srcRect b="-8413" l="-5675" r="-7635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g139b5aa61ea_0_97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139b5aa61ea_0_9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" type="twoColTx">
  <p:cSld name="TITLE_AND_TWO_COLUMN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39b5aa61ea_0_101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g139b5aa61ea_0_101"/>
          <p:cNvPicPr preferRelativeResize="0"/>
          <p:nvPr/>
        </p:nvPicPr>
        <p:blipFill rotWithShape="1">
          <a:blip r:embed="rId2">
            <a:alphaModFix/>
          </a:blip>
          <a:srcRect b="-9683" l="-7535" r="-5779" t="-8128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139b5aa61ea_0_101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139b5aa61ea_0_10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 1">
  <p:cSld name="Divider slide 2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39b5aa61ea_0_106"/>
          <p:cNvSpPr txBox="1"/>
          <p:nvPr>
            <p:ph idx="12" type="sldNum"/>
          </p:nvPr>
        </p:nvSpPr>
        <p:spPr>
          <a:xfrm>
            <a:off x="8372475" y="403225"/>
            <a:ext cx="4731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b="0"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139b5aa61ea_0_106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 1">
  <p:cSld name="Section slide 1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d13b237002_0_492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g1d13b237002_0_492"/>
          <p:cNvPicPr preferRelativeResize="0"/>
          <p:nvPr/>
        </p:nvPicPr>
        <p:blipFill rotWithShape="1">
          <a:blip r:embed="rId2">
            <a:alphaModFix/>
          </a:blip>
          <a:srcRect b="-9684" l="-7535" r="-5779" t="-8129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g1d13b237002_0_492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1d13b237002_0_492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">
  <p:cSld name="Divider/pullout 1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g1d13b237002_0_1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g1d13b237002_0_136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1d13b237002_0_136"/>
          <p:cNvSpPr txBox="1"/>
          <p:nvPr>
            <p:ph idx="12" type="sldNum"/>
          </p:nvPr>
        </p:nvSpPr>
        <p:spPr>
          <a:xfrm>
            <a:off x="83718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25000" lnSpcReduction="10000"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">
  <p:cSld name="Section slide 1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d13b237002_0_140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1d13b237002_0_140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g1d13b237002_0_140"/>
          <p:cNvSpPr txBox="1"/>
          <p:nvPr>
            <p:ph idx="12" type="sldNum"/>
          </p:nvPr>
        </p:nvSpPr>
        <p:spPr>
          <a:xfrm>
            <a:off x="83718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25000" lnSpcReduction="10000"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" type="titleOnly">
  <p:cSld name="TITLE_ONLY">
    <p:bg>
      <p:bgPr>
        <a:solidFill>
          <a:srgbClr val="262A3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9"/>
          <p:cNvSpPr/>
          <p:nvPr/>
        </p:nvSpPr>
        <p:spPr>
          <a:xfrm>
            <a:off x="8371895" y="380155"/>
            <a:ext cx="772105" cy="2713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9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 type="title">
  <p:cSld name="TITLE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g1d13b237002_0_144"/>
          <p:cNvPicPr preferRelativeResize="0"/>
          <p:nvPr/>
        </p:nvPicPr>
        <p:blipFill rotWithShape="1">
          <a:blip r:embed="rId2">
            <a:alphaModFix/>
          </a:blip>
          <a:srcRect b="-5224" l="-1905" r="-1091" t="-5235"/>
          <a:stretch/>
        </p:blipFill>
        <p:spPr>
          <a:xfrm>
            <a:off x="426625" y="222564"/>
            <a:ext cx="2516427" cy="69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1d13b237002_0_144"/>
          <p:cNvPicPr preferRelativeResize="0"/>
          <p:nvPr/>
        </p:nvPicPr>
        <p:blipFill rotWithShape="1">
          <a:blip r:embed="rId3">
            <a:alphaModFix/>
          </a:blip>
          <a:srcRect b="-2272" l="-4222" r="-3757" t="-2439"/>
          <a:stretch/>
        </p:blipFill>
        <p:spPr>
          <a:xfrm rot="-5400000">
            <a:off x="7184749" y="3227346"/>
            <a:ext cx="2039601" cy="1978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302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 type="tx">
  <p:cSld name="TITLE_AND_BOD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g1d13b237002_0_1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g1d13b237002_0_147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1d13b237002_0_147"/>
          <p:cNvSpPr txBox="1"/>
          <p:nvPr>
            <p:ph idx="12" type="sldNum"/>
          </p:nvPr>
        </p:nvSpPr>
        <p:spPr>
          <a:xfrm>
            <a:off x="83718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25000" lnSpcReduction="10000"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g1d13b237002_0_1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g1d13b237002_0_151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g1d13b237002_0_151"/>
          <p:cNvSpPr txBox="1"/>
          <p:nvPr>
            <p:ph idx="12" type="sldNum"/>
          </p:nvPr>
        </p:nvSpPr>
        <p:spPr>
          <a:xfrm>
            <a:off x="83718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25000" lnSpcReduction="10000"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g1d13b237002_0_1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g1d13b237002_0_155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g1d13b237002_0_155"/>
          <p:cNvSpPr txBox="1"/>
          <p:nvPr>
            <p:ph idx="12" type="sldNum"/>
          </p:nvPr>
        </p:nvSpPr>
        <p:spPr>
          <a:xfrm>
            <a:off x="83718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25000" lnSpcReduction="10000"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 1">
  <p:cSld name="Divider/pullout 1 1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d13b237002_0_159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1d13b237002_0_159"/>
          <p:cNvSpPr txBox="1"/>
          <p:nvPr>
            <p:ph idx="12" type="sldNum"/>
          </p:nvPr>
        </p:nvSpPr>
        <p:spPr>
          <a:xfrm>
            <a:off x="83718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25000" lnSpcReduction="10000"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" type="twoColTx">
  <p:cSld name="TITLE_AND_TWO_COLUMN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d13b237002_0_162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g1d13b237002_0_1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0064" y="4271275"/>
            <a:ext cx="792833" cy="5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g1d13b237002_0_162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1d13b237002_0_162"/>
          <p:cNvSpPr txBox="1"/>
          <p:nvPr>
            <p:ph idx="12" type="sldNum"/>
          </p:nvPr>
        </p:nvSpPr>
        <p:spPr>
          <a:xfrm>
            <a:off x="83718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25000" lnSpcReduction="10000"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2">
  <p:cSld name="Divider/pullout 2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d13b237002_0_167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1d13b237002_0_167"/>
          <p:cNvSpPr txBox="1"/>
          <p:nvPr>
            <p:ph idx="12" type="sldNum"/>
          </p:nvPr>
        </p:nvSpPr>
        <p:spPr>
          <a:xfrm>
            <a:off x="83718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25000" lnSpcReduction="10000"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>
  <p:cSld name="1_Divider slid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1d13b237002_0_1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">
  <p:cSld name="Section slide 1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d13b237002_0_304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g1d13b237002_0_304"/>
          <p:cNvPicPr preferRelativeResize="0"/>
          <p:nvPr/>
        </p:nvPicPr>
        <p:blipFill rotWithShape="1">
          <a:blip r:embed="rId2">
            <a:alphaModFix/>
          </a:blip>
          <a:srcRect b="-9684" l="-7535" r="-5779" t="-8129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1d13b237002_0_304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1d13b237002_0_304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 type="tx">
  <p:cSld name="TITLE_AND_BODY">
    <p:bg>
      <p:bgPr>
        <a:solidFill>
          <a:srgbClr val="262A33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g1d13b237002_0_309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g1d13b237002_0_309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g1d13b237002_0_30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3" name="Google Shape;133;g1d13b237002_0_309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 type="tx">
  <p:cSld name="TITLE_AND_BODY">
    <p:bg>
      <p:bgPr>
        <a:solidFill>
          <a:srgbClr val="262A3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8"/>
          <p:cNvSpPr/>
          <p:nvPr/>
        </p:nvSpPr>
        <p:spPr>
          <a:xfrm>
            <a:off x="8371895" y="380155"/>
            <a:ext cx="772105" cy="2713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8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" type="titleOnly">
  <p:cSld name="TITLE_ONLY">
    <p:bg>
      <p:bgPr>
        <a:solidFill>
          <a:srgbClr val="262A33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g1d13b237002_0_314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g1d13b237002_0_314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g1d13b237002_0_31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8" name="Google Shape;138;g1d13b237002_0_314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s" type="secHead">
  <p:cSld name="SECTION_HEADER">
    <p:bg>
      <p:bgPr>
        <a:solidFill>
          <a:srgbClr val="262A33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d13b237002_0_319"/>
          <p:cNvSpPr txBox="1"/>
          <p:nvPr/>
        </p:nvSpPr>
        <p:spPr>
          <a:xfrm>
            <a:off x="388800" y="298800"/>
            <a:ext cx="6785400" cy="7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Contents</a:t>
            </a:r>
            <a:endParaRPr b="1" i="0" sz="2400" u="none" cap="none" strike="noStrike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41" name="Google Shape;141;g1d13b237002_0_319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g1d13b237002_0_319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1d13b237002_0_31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4" name="Google Shape;144;g1d13b237002_0_319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0543B3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g1d13b237002_0_325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g1d13b237002_0_325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g1d13b237002_0_32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9" name="Google Shape;149;g1d13b237002_0_325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">
  <p:cSld name="Divider/pullout 1">
    <p:bg>
      <p:bgPr>
        <a:solidFill>
          <a:srgbClr val="0543B3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g1d13b237002_0_330"/>
          <p:cNvPicPr preferRelativeResize="0"/>
          <p:nvPr/>
        </p:nvPicPr>
        <p:blipFill rotWithShape="1">
          <a:blip r:embed="rId2">
            <a:alphaModFix/>
          </a:blip>
          <a:srcRect b="-8417" l="-5677" r="-7637" t="-10644"/>
          <a:stretch/>
        </p:blipFill>
        <p:spPr>
          <a:xfrm>
            <a:off x="8069450" y="4311925"/>
            <a:ext cx="835000" cy="6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g1d13b237002_0_330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g1d13b237002_0_33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" type="twoColTx">
  <p:cSld name="TITLE_AND_TWO_COLUMNS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d13b237002_0_334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6" name="Google Shape;156;g1d13b237002_0_334"/>
          <p:cNvPicPr preferRelativeResize="0"/>
          <p:nvPr/>
        </p:nvPicPr>
        <p:blipFill rotWithShape="1">
          <a:blip r:embed="rId2">
            <a:alphaModFix/>
          </a:blip>
          <a:srcRect b="-9684" l="-7535" r="-5779" t="-8129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g1d13b237002_0_334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1d13b237002_0_33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 1">
  <p:cSld name="Divider slide 2 1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d13b237002_0_339"/>
          <p:cNvSpPr txBox="1"/>
          <p:nvPr>
            <p:ph idx="12" type="sldNum"/>
          </p:nvPr>
        </p:nvSpPr>
        <p:spPr>
          <a:xfrm>
            <a:off x="8372475" y="403225"/>
            <a:ext cx="4731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A33"/>
              </a:buClr>
              <a:buSzPts val="1200"/>
              <a:buFont typeface="Lato"/>
              <a:buNone/>
              <a:defRPr b="1" i="0" sz="1200" u="none" cap="none" strike="noStrike">
                <a:solidFill>
                  <a:srgbClr val="262A3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b="0"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1d13b237002_0_339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TITLE_AND_BODY_1">
    <p:bg>
      <p:bgPr>
        <a:solidFill>
          <a:srgbClr val="0543B3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2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2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1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0064" y="4271275"/>
            <a:ext cx="792833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1"/>
          <p:cNvSpPr/>
          <p:nvPr/>
        </p:nvSpPr>
        <p:spPr>
          <a:xfrm>
            <a:off x="8371895" y="380155"/>
            <a:ext cx="772105" cy="2713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1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/pullout 1">
  <p:cSld name="TITLE_ONLY_1">
    <p:bg>
      <p:bgPr>
        <a:solidFill>
          <a:srgbClr val="0543B3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30"/>
          <p:cNvSpPr/>
          <p:nvPr/>
        </p:nvSpPr>
        <p:spPr>
          <a:xfrm>
            <a:off x="8371895" y="380155"/>
            <a:ext cx="772105" cy="2713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30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">
  <p:cSld name="1_Divider slide">
    <p:bg>
      <p:bgPr>
        <a:solidFill>
          <a:srgbClr val="262A33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2064" y="4271278"/>
            <a:ext cx="793551" cy="58540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5">
  <p:cSld name="TITLE_AND_TWO_COLUMNS_6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14b5d431ea2_0_117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rgbClr val="262A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g14b5d431ea2_0_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50064" y="4271275"/>
            <a:ext cx="792833" cy="5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g14b5d431ea2_0_117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g14b5d431ea2_0_117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chemeClr val="lt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lide 1">
  <p:cSld name="Section slide 1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1d13b237002_0_442"/>
          <p:cNvSpPr/>
          <p:nvPr/>
        </p:nvSpPr>
        <p:spPr>
          <a:xfrm>
            <a:off x="0" y="0"/>
            <a:ext cx="9144000" cy="1015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" name="Google Shape;41;g1d13b237002_0_442"/>
          <p:cNvPicPr preferRelativeResize="0"/>
          <p:nvPr/>
        </p:nvPicPr>
        <p:blipFill rotWithShape="1">
          <a:blip r:embed="rId2">
            <a:alphaModFix/>
          </a:blip>
          <a:srcRect b="-9684" l="-7535" r="-5779" t="-8129"/>
          <a:stretch/>
        </p:blipFill>
        <p:spPr>
          <a:xfrm>
            <a:off x="8055750" y="4325600"/>
            <a:ext cx="835000" cy="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g1d13b237002_0_442"/>
          <p:cNvSpPr/>
          <p:nvPr/>
        </p:nvSpPr>
        <p:spPr>
          <a:xfrm>
            <a:off x="8371895" y="380155"/>
            <a:ext cx="772200" cy="2712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80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1d13b237002_0_442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4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11" Type="http://schemas.openxmlformats.org/officeDocument/2006/relationships/theme" Target="../theme/theme5.xml"/><Relationship Id="rId10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9.xml"/><Relationship Id="rId3" Type="http://schemas.openxmlformats.org/officeDocument/2006/relationships/slideLayout" Target="../slideLayouts/slideLayout30.xml"/><Relationship Id="rId4" Type="http://schemas.openxmlformats.org/officeDocument/2006/relationships/slideLayout" Target="../slideLayouts/slideLayout31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139b5aa61ea_0_6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543B3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d13b237002_0_1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d13b237002_0_30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262A3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7.png"/><Relationship Id="rId4" Type="http://schemas.openxmlformats.org/officeDocument/2006/relationships/image" Target="../media/image19.png"/><Relationship Id="rId5" Type="http://schemas.openxmlformats.org/officeDocument/2006/relationships/image" Target="../media/image16.png"/><Relationship Id="rId6" Type="http://schemas.openxmlformats.org/officeDocument/2006/relationships/image" Target="../media/image2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7.png"/><Relationship Id="rId4" Type="http://schemas.openxmlformats.org/officeDocument/2006/relationships/image" Target="../media/image19.png"/><Relationship Id="rId5" Type="http://schemas.openxmlformats.org/officeDocument/2006/relationships/image" Target="../media/image16.png"/><Relationship Id="rId6" Type="http://schemas.openxmlformats.org/officeDocument/2006/relationships/image" Target="../media/image2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0.xml"/><Relationship Id="rId4" Type="http://schemas.openxmlformats.org/officeDocument/2006/relationships/slide" Target="/ppt/slides/slide14.xml"/><Relationship Id="rId5" Type="http://schemas.openxmlformats.org/officeDocument/2006/relationships/slide" Target="/ppt/slides/slide21.xml"/><Relationship Id="rId6" Type="http://schemas.openxmlformats.org/officeDocument/2006/relationships/slide" Target="/ppt/slides/slide26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1.png"/><Relationship Id="rId4" Type="http://schemas.openxmlformats.org/officeDocument/2006/relationships/image" Target="../media/image23.png"/><Relationship Id="rId10" Type="http://schemas.openxmlformats.org/officeDocument/2006/relationships/image" Target="../media/image26.png"/><Relationship Id="rId9" Type="http://schemas.openxmlformats.org/officeDocument/2006/relationships/image" Target="../media/image25.png"/><Relationship Id="rId5" Type="http://schemas.openxmlformats.org/officeDocument/2006/relationships/image" Target="../media/image27.png"/><Relationship Id="rId6" Type="http://schemas.openxmlformats.org/officeDocument/2006/relationships/image" Target="../media/image20.png"/><Relationship Id="rId7" Type="http://schemas.openxmlformats.org/officeDocument/2006/relationships/image" Target="../media/image33.png"/><Relationship Id="rId8" Type="http://schemas.openxmlformats.org/officeDocument/2006/relationships/image" Target="../media/image3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1.png"/><Relationship Id="rId4" Type="http://schemas.openxmlformats.org/officeDocument/2006/relationships/image" Target="../media/image40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9.png"/><Relationship Id="rId4" Type="http://schemas.openxmlformats.org/officeDocument/2006/relationships/image" Target="../media/image30.png"/><Relationship Id="rId5" Type="http://schemas.openxmlformats.org/officeDocument/2006/relationships/hyperlink" Target="https://youtu.be/DyXUCEm7VeY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10.xml"/><Relationship Id="rId4" Type="http://schemas.openxmlformats.org/officeDocument/2006/relationships/slide" Target="/ppt/slides/slide14.xml"/><Relationship Id="rId5" Type="http://schemas.openxmlformats.org/officeDocument/2006/relationships/slide" Target="/ppt/slides/slide21.xml"/><Relationship Id="rId6" Type="http://schemas.openxmlformats.org/officeDocument/2006/relationships/slide" Target="/ppt/slides/slide26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5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5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5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10.xml"/><Relationship Id="rId4" Type="http://schemas.openxmlformats.org/officeDocument/2006/relationships/slide" Target="/ppt/slides/slide14.xml"/><Relationship Id="rId5" Type="http://schemas.openxmlformats.org/officeDocument/2006/relationships/slide" Target="/ppt/slides/slide21.xml"/><Relationship Id="rId6" Type="http://schemas.openxmlformats.org/officeDocument/2006/relationships/slide" Target="/ppt/slides/slide26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10.xml"/><Relationship Id="rId4" Type="http://schemas.openxmlformats.org/officeDocument/2006/relationships/slide" Target="/ppt/slides/slide14.xml"/><Relationship Id="rId5" Type="http://schemas.openxmlformats.org/officeDocument/2006/relationships/slide" Target="/ppt/slides/slide21.xml"/><Relationship Id="rId6" Type="http://schemas.openxmlformats.org/officeDocument/2006/relationships/slide" Target="/ppt/slides/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37.png"/><Relationship Id="rId4" Type="http://schemas.openxmlformats.org/officeDocument/2006/relationships/image" Target="../media/image36.png"/><Relationship Id="rId5" Type="http://schemas.openxmlformats.org/officeDocument/2006/relationships/image" Target="../media/image41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www.citizensadvice.org.uk/debt-and-money/" TargetMode="External"/><Relationship Id="rId4" Type="http://schemas.openxmlformats.org/officeDocument/2006/relationships/image" Target="../media/image28.png"/><Relationship Id="rId9" Type="http://schemas.openxmlformats.org/officeDocument/2006/relationships/image" Target="../media/image34.png"/><Relationship Id="rId5" Type="http://schemas.openxmlformats.org/officeDocument/2006/relationships/image" Target="../media/image38.png"/><Relationship Id="rId6" Type="http://schemas.openxmlformats.org/officeDocument/2006/relationships/hyperlink" Target="https://www.nationaldebtline.org/" TargetMode="External"/><Relationship Id="rId7" Type="http://schemas.openxmlformats.org/officeDocument/2006/relationships/hyperlink" Target="https://www.nationaldebtline.org/" TargetMode="External"/><Relationship Id="rId8" Type="http://schemas.openxmlformats.org/officeDocument/2006/relationships/hyperlink" Target="http://www.moneyadvicetrust.org/Pages/default.aspx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10.xml"/><Relationship Id="rId4" Type="http://schemas.openxmlformats.org/officeDocument/2006/relationships/slide" Target="/ppt/slides/slide14.xml"/><Relationship Id="rId5" Type="http://schemas.openxmlformats.org/officeDocument/2006/relationships/slide" Target="/ppt/slides/slide21.xml"/><Relationship Id="rId6" Type="http://schemas.openxmlformats.org/officeDocument/2006/relationships/slide" Target="/ppt/slides/slide2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2A33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2bca0e0d1e_0_0"/>
          <p:cNvSpPr txBox="1"/>
          <p:nvPr>
            <p:ph type="ctrTitle"/>
          </p:nvPr>
        </p:nvSpPr>
        <p:spPr>
          <a:xfrm>
            <a:off x="360375" y="1253100"/>
            <a:ext cx="6681300" cy="18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4800" u="none" cap="none" strike="noStrik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How to </a:t>
            </a:r>
            <a:r>
              <a:rPr b="1" lang="en-GB" sz="48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make informed financial decisions</a:t>
            </a:r>
            <a:endParaRPr b="1" i="0" sz="48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167" name="Google Shape;167;g22bca0e0d1e_0_0"/>
          <p:cNvSpPr txBox="1"/>
          <p:nvPr/>
        </p:nvSpPr>
        <p:spPr>
          <a:xfrm>
            <a:off x="360375" y="4529800"/>
            <a:ext cx="6681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This session is aimed at key stage three (recommended for Year 7 or 8)</a:t>
            </a:r>
            <a:endParaRPr b="1" i="0" sz="10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173b38b931_0_57"/>
          <p:cNvSpPr/>
          <p:nvPr/>
        </p:nvSpPr>
        <p:spPr>
          <a:xfrm>
            <a:off x="3683538" y="1912825"/>
            <a:ext cx="1679400" cy="1679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g2173b38b931_0_57"/>
          <p:cNvSpPr/>
          <p:nvPr/>
        </p:nvSpPr>
        <p:spPr>
          <a:xfrm>
            <a:off x="1417713" y="1912825"/>
            <a:ext cx="1679400" cy="1679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60" name="Google Shape;260;g2173b38b931_0_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7275" y="2086699"/>
            <a:ext cx="1231925" cy="12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g2173b38b931_0_57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10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2" name="Google Shape;262;g2173b38b931_0_57"/>
          <p:cNvSpPr txBox="1"/>
          <p:nvPr/>
        </p:nvSpPr>
        <p:spPr>
          <a:xfrm>
            <a:off x="73325" y="1164900"/>
            <a:ext cx="9012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With your partner, explain how the images below link to opening a bank account </a:t>
            </a:r>
            <a:endParaRPr sz="20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63" name="Google Shape;263;g2173b38b931_0_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16525" y="2111625"/>
            <a:ext cx="1281800" cy="1281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4" name="Google Shape;264;g2173b38b931_0_57"/>
          <p:cNvGrpSpPr/>
          <p:nvPr/>
        </p:nvGrpSpPr>
        <p:grpSpPr>
          <a:xfrm>
            <a:off x="5949363" y="1912838"/>
            <a:ext cx="1679400" cy="1679400"/>
            <a:chOff x="4804038" y="2311138"/>
            <a:chExt cx="1679400" cy="1679400"/>
          </a:xfrm>
        </p:grpSpPr>
        <p:pic>
          <p:nvPicPr>
            <p:cNvPr id="265" name="Google Shape;265;g2173b38b931_0_5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983475" y="2490575"/>
              <a:ext cx="1320525" cy="1320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6" name="Google Shape;266;g2173b38b931_0_5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822050" y="2770200"/>
              <a:ext cx="481950" cy="4819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7" name="Google Shape;267;g2173b38b931_0_57"/>
            <p:cNvSpPr/>
            <p:nvPr/>
          </p:nvSpPr>
          <p:spPr>
            <a:xfrm>
              <a:off x="5822125" y="2770275"/>
              <a:ext cx="481800" cy="481800"/>
            </a:xfrm>
            <a:prstGeom prst="ellipse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g2173b38b931_0_57"/>
            <p:cNvSpPr/>
            <p:nvPr/>
          </p:nvSpPr>
          <p:spPr>
            <a:xfrm>
              <a:off x="4804038" y="2311138"/>
              <a:ext cx="1679400" cy="16794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9" name="Google Shape;269;g2173b38b931_0_57"/>
          <p:cNvSpPr txBox="1"/>
          <p:nvPr/>
        </p:nvSpPr>
        <p:spPr>
          <a:xfrm>
            <a:off x="2629488" y="3943775"/>
            <a:ext cx="3787500" cy="9234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Reasons to have a bank account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Steps to setting up a bank account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Types of bank account 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70" name="Google Shape;270;g2173b38b931_0_57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1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How to open a bank account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2173b38b931_0_73"/>
          <p:cNvSpPr/>
          <p:nvPr/>
        </p:nvSpPr>
        <p:spPr>
          <a:xfrm>
            <a:off x="3683538" y="1531825"/>
            <a:ext cx="1679400" cy="1679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g2173b38b931_0_73"/>
          <p:cNvSpPr/>
          <p:nvPr/>
        </p:nvSpPr>
        <p:spPr>
          <a:xfrm>
            <a:off x="1417713" y="1531825"/>
            <a:ext cx="1679400" cy="1679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77" name="Google Shape;277;g2173b38b931_0_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7275" y="1705699"/>
            <a:ext cx="1231925" cy="12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g2173b38b931_0_73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11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79" name="Google Shape;279;g2173b38b931_0_73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1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How to open a bank account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80" name="Google Shape;280;g2173b38b931_0_7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16525" y="1730625"/>
            <a:ext cx="1281800" cy="1281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1" name="Google Shape;281;g2173b38b931_0_73"/>
          <p:cNvGrpSpPr/>
          <p:nvPr/>
        </p:nvGrpSpPr>
        <p:grpSpPr>
          <a:xfrm>
            <a:off x="5949363" y="1531838"/>
            <a:ext cx="1679400" cy="1679400"/>
            <a:chOff x="4804038" y="2311138"/>
            <a:chExt cx="1679400" cy="1679400"/>
          </a:xfrm>
        </p:grpSpPr>
        <p:pic>
          <p:nvPicPr>
            <p:cNvPr id="282" name="Google Shape;282;g2173b38b931_0_7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983475" y="2490575"/>
              <a:ext cx="1320525" cy="1320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3" name="Google Shape;283;g2173b38b931_0_7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822050" y="2770200"/>
              <a:ext cx="481950" cy="4819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4" name="Google Shape;284;g2173b38b931_0_73"/>
            <p:cNvSpPr/>
            <p:nvPr/>
          </p:nvSpPr>
          <p:spPr>
            <a:xfrm>
              <a:off x="5822125" y="2770275"/>
              <a:ext cx="481800" cy="481800"/>
            </a:xfrm>
            <a:prstGeom prst="ellipse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g2173b38b931_0_73"/>
            <p:cNvSpPr/>
            <p:nvPr/>
          </p:nvSpPr>
          <p:spPr>
            <a:xfrm>
              <a:off x="4804038" y="2311138"/>
              <a:ext cx="1679400" cy="16794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6" name="Google Shape;286;g2173b38b931_0_73"/>
          <p:cNvSpPr/>
          <p:nvPr/>
        </p:nvSpPr>
        <p:spPr>
          <a:xfrm>
            <a:off x="1417825" y="3336775"/>
            <a:ext cx="1679400" cy="974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way to keep </a:t>
            </a:r>
            <a:endParaRPr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money safe</a:t>
            </a:r>
            <a:endParaRPr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7" name="Google Shape;287;g2173b38b931_0_73"/>
          <p:cNvSpPr/>
          <p:nvPr/>
        </p:nvSpPr>
        <p:spPr>
          <a:xfrm>
            <a:off x="3683525" y="3336775"/>
            <a:ext cx="1679400" cy="974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</a:t>
            </a: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passport</a:t>
            </a: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is one item needed to open an account</a:t>
            </a:r>
            <a:endParaRPr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8" name="Google Shape;288;g2173b38b931_0_73"/>
          <p:cNvSpPr/>
          <p:nvPr/>
        </p:nvSpPr>
        <p:spPr>
          <a:xfrm>
            <a:off x="5949225" y="3336775"/>
            <a:ext cx="1679400" cy="974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Saving accounts add interest to money in an account</a:t>
            </a:r>
            <a:endParaRPr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173b38b931_0_41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12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94" name="Google Shape;294;g2173b38b931_0_41"/>
          <p:cNvPicPr preferRelativeResize="0"/>
          <p:nvPr/>
        </p:nvPicPr>
        <p:blipFill rotWithShape="1">
          <a:blip r:embed="rId3">
            <a:alphaModFix/>
          </a:blip>
          <a:srcRect b="25320" l="25515" r="19183" t="17264"/>
          <a:stretch/>
        </p:blipFill>
        <p:spPr>
          <a:xfrm>
            <a:off x="6514375" y="1599375"/>
            <a:ext cx="2256150" cy="2330225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g2173b38b931_0_41"/>
          <p:cNvSpPr txBox="1"/>
          <p:nvPr/>
        </p:nvSpPr>
        <p:spPr>
          <a:xfrm>
            <a:off x="243475" y="1424025"/>
            <a:ext cx="59085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You have 10 minutes to complete the first section of your guide.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 </a:t>
            </a:r>
            <a:endParaRPr sz="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Subtitle: Setting up a bank account </a:t>
            </a:r>
            <a:endParaRPr b="1" sz="16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Information to include: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1"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One </a:t>
            </a: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reasons to have a bank account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1"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Two </a:t>
            </a: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types of bank account - what is the difference between a current account and a saving account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b="1"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Three </a:t>
            </a: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things needed to open a bank account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6" name="Google Shape;296;g2173b38b931_0_41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1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How to open a bank account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17fa40d7ae_0_12"/>
          <p:cNvSpPr txBox="1"/>
          <p:nvPr>
            <p:ph idx="12" type="sldNum"/>
          </p:nvPr>
        </p:nvSpPr>
        <p:spPr>
          <a:xfrm>
            <a:off x="8595300" y="337450"/>
            <a:ext cx="548700" cy="3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2" name="Google Shape;302;g217fa40d7ae_0_12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Which lesson would you like to recap?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3" name="Google Shape;303;g217fa40d7ae_0_12">
            <a:hlinkClick action="ppaction://hlinksldjump" r:id="rId3"/>
          </p:cNvPr>
          <p:cNvSpPr/>
          <p:nvPr/>
        </p:nvSpPr>
        <p:spPr>
          <a:xfrm>
            <a:off x="2276600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open a bank account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4" name="Google Shape;304;g217fa40d7ae_0_12">
            <a:hlinkClick action="ppaction://hlinksldjump" r:id="rId4"/>
          </p:cNvPr>
          <p:cNvSpPr/>
          <p:nvPr/>
        </p:nvSpPr>
        <p:spPr>
          <a:xfrm>
            <a:off x="4740675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5" name="Google Shape;305;g217fa40d7ae_0_12">
            <a:hlinkClick action="ppaction://hlinksldjump" r:id="rId5"/>
          </p:cNvPr>
          <p:cNvSpPr/>
          <p:nvPr/>
        </p:nvSpPr>
        <p:spPr>
          <a:xfrm>
            <a:off x="2276600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6" name="Google Shape;306;g217fa40d7ae_0_12">
            <a:hlinkClick action="ppaction://hlinksldjump" r:id="rId6"/>
          </p:cNvPr>
          <p:cNvSpPr/>
          <p:nvPr/>
        </p:nvSpPr>
        <p:spPr>
          <a:xfrm>
            <a:off x="4740675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read a bank statement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160206465e_0_23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14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2" name="Google Shape;312;g2160206465e_0_23"/>
          <p:cNvSpPr txBox="1"/>
          <p:nvPr>
            <p:ph type="ctrTitle"/>
          </p:nvPr>
        </p:nvSpPr>
        <p:spPr>
          <a:xfrm>
            <a:off x="138125" y="90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sz="2600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3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3" name="Google Shape;313;g2160206465e_0_23"/>
          <p:cNvSpPr txBox="1"/>
          <p:nvPr/>
        </p:nvSpPr>
        <p:spPr>
          <a:xfrm>
            <a:off x="221650" y="1348000"/>
            <a:ext cx="6668400" cy="25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latin typeface="Lato"/>
                <a:ea typeface="Lato"/>
                <a:cs typeface="Lato"/>
                <a:sym typeface="Lato"/>
              </a:rPr>
              <a:t>‘Give me 5’... things that we have learnt about saving</a:t>
            </a:r>
            <a:endParaRPr b="1" sz="2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Lato"/>
              <a:ea typeface="Lato"/>
              <a:cs typeface="Lato"/>
              <a:sym typeface="Lato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Lato"/>
              <a:buAutoNum type="arabicPeriod"/>
            </a:pPr>
            <a:r>
              <a:rPr lang="en-GB" sz="2200">
                <a:latin typeface="Lato"/>
                <a:ea typeface="Lato"/>
                <a:cs typeface="Lato"/>
                <a:sym typeface="Lato"/>
              </a:rPr>
              <a:t>What do people save money for?</a:t>
            </a:r>
            <a:endParaRPr sz="2200">
              <a:latin typeface="Lato"/>
              <a:ea typeface="Lato"/>
              <a:cs typeface="Lato"/>
              <a:sym typeface="Lato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Lato"/>
              <a:buAutoNum type="arabicPeriod"/>
            </a:pPr>
            <a:r>
              <a:rPr lang="en-GB" sz="2200">
                <a:latin typeface="Lato"/>
                <a:ea typeface="Lato"/>
                <a:cs typeface="Lato"/>
                <a:sym typeface="Lato"/>
              </a:rPr>
              <a:t>Name </a:t>
            </a:r>
            <a:r>
              <a:rPr lang="en-GB" sz="2200">
                <a:latin typeface="Lato"/>
                <a:ea typeface="Lato"/>
                <a:cs typeface="Lato"/>
                <a:sym typeface="Lato"/>
              </a:rPr>
              <a:t>four different </a:t>
            </a:r>
            <a:r>
              <a:rPr lang="en-GB" sz="2200">
                <a:latin typeface="Lato"/>
                <a:ea typeface="Lato"/>
                <a:cs typeface="Lato"/>
                <a:sym typeface="Lato"/>
              </a:rPr>
              <a:t> ways to save when shopping</a:t>
            </a:r>
            <a:endParaRPr sz="2200">
              <a:latin typeface="Lato"/>
              <a:ea typeface="Lato"/>
              <a:cs typeface="Lato"/>
              <a:sym typeface="Lato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Lato"/>
              <a:buAutoNum type="arabicPeriod"/>
            </a:pPr>
            <a:r>
              <a:rPr lang="en-GB" sz="2200">
                <a:latin typeface="Lato"/>
                <a:ea typeface="Lato"/>
                <a:cs typeface="Lato"/>
                <a:sym typeface="Lato"/>
              </a:rPr>
              <a:t>What goes into a savings plan?</a:t>
            </a:r>
            <a:endParaRPr sz="2200">
              <a:latin typeface="Lato"/>
              <a:ea typeface="Lato"/>
              <a:cs typeface="Lato"/>
              <a:sym typeface="Lato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Lato"/>
              <a:buAutoNum type="arabicPeriod"/>
            </a:pPr>
            <a:r>
              <a:rPr lang="en-GB" sz="2200">
                <a:latin typeface="Lato"/>
                <a:ea typeface="Lato"/>
                <a:cs typeface="Lato"/>
                <a:sym typeface="Lato"/>
              </a:rPr>
              <a:t>How does interest work in a savings account?</a:t>
            </a:r>
            <a:endParaRPr sz="2200">
              <a:latin typeface="Lato"/>
              <a:ea typeface="Lato"/>
              <a:cs typeface="Lato"/>
              <a:sym typeface="Lato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Lato"/>
              <a:buAutoNum type="arabicPeriod"/>
            </a:pPr>
            <a:r>
              <a:rPr lang="en-GB" sz="2200">
                <a:latin typeface="Lato"/>
                <a:ea typeface="Lato"/>
                <a:cs typeface="Lato"/>
                <a:sym typeface="Lato"/>
              </a:rPr>
              <a:t>Bonus: What is compound interest?</a:t>
            </a:r>
            <a:endParaRPr sz="22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314" name="Google Shape;314;g2160206465e_0_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8700" y="1913525"/>
            <a:ext cx="1710275" cy="171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1d13b237002_0_172"/>
          <p:cNvSpPr txBox="1"/>
          <p:nvPr/>
        </p:nvSpPr>
        <p:spPr>
          <a:xfrm>
            <a:off x="360375" y="242750"/>
            <a:ext cx="5836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GB" sz="29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What do people save money for?</a:t>
            </a:r>
            <a:endParaRPr b="1" i="0" sz="29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0" name="Google Shape;320;g1d13b237002_0_172"/>
          <p:cNvSpPr/>
          <p:nvPr/>
        </p:nvSpPr>
        <p:spPr>
          <a:xfrm>
            <a:off x="6311042" y="2965699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g1d13b237002_0_172"/>
          <p:cNvSpPr/>
          <p:nvPr/>
        </p:nvSpPr>
        <p:spPr>
          <a:xfrm>
            <a:off x="6262367" y="1366624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g1d13b237002_0_172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15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3" name="Google Shape;323;g1d13b237002_0_172"/>
          <p:cNvSpPr/>
          <p:nvPr/>
        </p:nvSpPr>
        <p:spPr>
          <a:xfrm>
            <a:off x="1344175" y="2965773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g1d13b237002_0_172"/>
          <p:cNvSpPr/>
          <p:nvPr/>
        </p:nvSpPr>
        <p:spPr>
          <a:xfrm>
            <a:off x="2999783" y="1363403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1d13b237002_0_172"/>
          <p:cNvSpPr/>
          <p:nvPr/>
        </p:nvSpPr>
        <p:spPr>
          <a:xfrm>
            <a:off x="1344169" y="1363375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6" name="Google Shape;326;g1d13b237002_0_1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0051" y="1447366"/>
            <a:ext cx="1162948" cy="1157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1d13b237002_0_17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64442" y="3049737"/>
            <a:ext cx="1162948" cy="1157331"/>
          </a:xfrm>
          <a:prstGeom prst="rect">
            <a:avLst/>
          </a:prstGeom>
          <a:noFill/>
          <a:ln>
            <a:noFill/>
          </a:ln>
        </p:spPr>
      </p:pic>
      <p:sp>
        <p:nvSpPr>
          <p:cNvPr id="328" name="Google Shape;328;g1d13b237002_0_172"/>
          <p:cNvSpPr/>
          <p:nvPr/>
        </p:nvSpPr>
        <p:spPr>
          <a:xfrm>
            <a:off x="2999795" y="2965701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9" name="Google Shape;329;g1d13b237002_0_17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35761" y="3006717"/>
            <a:ext cx="1222323" cy="1249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g1d13b237002_0_17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721673" y="1447370"/>
            <a:ext cx="1222322" cy="1249977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g1d13b237002_0_172"/>
          <p:cNvSpPr/>
          <p:nvPr/>
        </p:nvSpPr>
        <p:spPr>
          <a:xfrm>
            <a:off x="4655422" y="2965828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g1d13b237002_0_172"/>
          <p:cNvSpPr/>
          <p:nvPr/>
        </p:nvSpPr>
        <p:spPr>
          <a:xfrm>
            <a:off x="4631067" y="1363299"/>
            <a:ext cx="1403700" cy="13254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262A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3" name="Google Shape;333;g1d13b237002_0_17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440600" y="1502375"/>
            <a:ext cx="1047250" cy="104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g1d13b237002_0_17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499562" y="1479638"/>
            <a:ext cx="1092725" cy="109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g1d13b237002_0_17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259075" y="3177000"/>
            <a:ext cx="965450" cy="96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g1d13b237002_0_17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490013" y="3082025"/>
            <a:ext cx="1092725" cy="109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1d13b237002_0_92"/>
          <p:cNvSpPr txBox="1"/>
          <p:nvPr>
            <p:ph idx="12" type="sldNum"/>
          </p:nvPr>
        </p:nvSpPr>
        <p:spPr>
          <a:xfrm>
            <a:off x="86702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400"/>
              <a:t>16</a:t>
            </a:r>
            <a:endParaRPr sz="1400">
              <a:solidFill>
                <a:srgbClr val="262A33"/>
              </a:solidFill>
            </a:endParaRPr>
          </a:p>
        </p:txBody>
      </p:sp>
      <p:sp>
        <p:nvSpPr>
          <p:cNvPr id="342" name="Google Shape;342;g1d13b237002_0_92"/>
          <p:cNvSpPr/>
          <p:nvPr/>
        </p:nvSpPr>
        <p:spPr>
          <a:xfrm>
            <a:off x="4151573" y="2510161"/>
            <a:ext cx="840900" cy="827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g1d13b237002_0_92"/>
          <p:cNvSpPr txBox="1"/>
          <p:nvPr/>
        </p:nvSpPr>
        <p:spPr>
          <a:xfrm>
            <a:off x="4274733" y="2631379"/>
            <a:ext cx="594600" cy="58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75" lIns="17775" spcFirstLastPara="1" rIns="17775" wrap="square" tIns="177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Saving when buying</a:t>
            </a:r>
            <a:endParaRPr b="1" i="0" sz="14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44" name="Google Shape;344;g1d13b237002_0_92"/>
          <p:cNvSpPr/>
          <p:nvPr/>
        </p:nvSpPr>
        <p:spPr>
          <a:xfrm rot="-5400000">
            <a:off x="4385642" y="2031943"/>
            <a:ext cx="372900" cy="273900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g1d13b237002_0_92"/>
          <p:cNvSpPr txBox="1"/>
          <p:nvPr/>
        </p:nvSpPr>
        <p:spPr>
          <a:xfrm rot="-5400000">
            <a:off x="4426011" y="2127042"/>
            <a:ext cx="292200" cy="16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46" name="Google Shape;346;g1d13b237002_0_92"/>
          <p:cNvSpPr/>
          <p:nvPr/>
        </p:nvSpPr>
        <p:spPr>
          <a:xfrm>
            <a:off x="4051049" y="780834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g1d13b237002_0_92"/>
          <p:cNvSpPr txBox="1"/>
          <p:nvPr/>
        </p:nvSpPr>
        <p:spPr>
          <a:xfrm>
            <a:off x="4064051" y="955838"/>
            <a:ext cx="10161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Use price comparison sites</a:t>
            </a:r>
            <a:endParaRPr b="0" i="0" sz="14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48" name="Google Shape;348;g1d13b237002_0_92"/>
          <p:cNvSpPr/>
          <p:nvPr/>
        </p:nvSpPr>
        <p:spPr>
          <a:xfrm rot="-2672840">
            <a:off x="4926577" y="2254217"/>
            <a:ext cx="375910" cy="271537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g1d13b237002_0_92"/>
          <p:cNvSpPr txBox="1"/>
          <p:nvPr/>
        </p:nvSpPr>
        <p:spPr>
          <a:xfrm rot="-2672776">
            <a:off x="4938268" y="2337053"/>
            <a:ext cx="294661" cy="162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50" name="Google Shape;350;g1d13b237002_0_92"/>
          <p:cNvSpPr/>
          <p:nvPr/>
        </p:nvSpPr>
        <p:spPr>
          <a:xfrm>
            <a:off x="5222373" y="1258363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g1d13b237002_0_92"/>
          <p:cNvSpPr txBox="1"/>
          <p:nvPr/>
        </p:nvSpPr>
        <p:spPr>
          <a:xfrm>
            <a:off x="5374975" y="1408550"/>
            <a:ext cx="7845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Look out for cashback offers</a:t>
            </a:r>
            <a:endParaRPr b="0" i="0" sz="14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52" name="Google Shape;352;g1d13b237002_0_92"/>
          <p:cNvSpPr/>
          <p:nvPr/>
        </p:nvSpPr>
        <p:spPr>
          <a:xfrm>
            <a:off x="5149856" y="2789260"/>
            <a:ext cx="378900" cy="269400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g1d13b237002_0_92"/>
          <p:cNvSpPr txBox="1"/>
          <p:nvPr/>
        </p:nvSpPr>
        <p:spPr>
          <a:xfrm>
            <a:off x="5149856" y="2843165"/>
            <a:ext cx="296700" cy="1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54" name="Google Shape;354;g1d13b237002_0_92"/>
          <p:cNvSpPr/>
          <p:nvPr/>
        </p:nvSpPr>
        <p:spPr>
          <a:xfrm>
            <a:off x="5707552" y="2411222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1d13b237002_0_92"/>
          <p:cNvSpPr txBox="1"/>
          <p:nvPr/>
        </p:nvSpPr>
        <p:spPr>
          <a:xfrm>
            <a:off x="5860154" y="2561419"/>
            <a:ext cx="7368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56" name="Google Shape;356;g1d13b237002_0_92"/>
          <p:cNvSpPr/>
          <p:nvPr/>
        </p:nvSpPr>
        <p:spPr>
          <a:xfrm rot="2672840">
            <a:off x="4926663" y="3322156"/>
            <a:ext cx="375910" cy="271537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g1d13b237002_0_92"/>
          <p:cNvSpPr txBox="1"/>
          <p:nvPr/>
        </p:nvSpPr>
        <p:spPr>
          <a:xfrm rot="2672776">
            <a:off x="4938321" y="3347991"/>
            <a:ext cx="294661" cy="162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g1d13b237002_0_92"/>
          <p:cNvSpPr/>
          <p:nvPr/>
        </p:nvSpPr>
        <p:spPr>
          <a:xfrm>
            <a:off x="5222373" y="3564080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1d13b237002_0_92"/>
          <p:cNvSpPr txBox="1"/>
          <p:nvPr/>
        </p:nvSpPr>
        <p:spPr>
          <a:xfrm>
            <a:off x="5374976" y="3714277"/>
            <a:ext cx="7368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g1d13b237002_0_92"/>
          <p:cNvSpPr/>
          <p:nvPr/>
        </p:nvSpPr>
        <p:spPr>
          <a:xfrm rot="5400000">
            <a:off x="4385589" y="3542207"/>
            <a:ext cx="372900" cy="273900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g1d13b237002_0_92"/>
          <p:cNvSpPr txBox="1"/>
          <p:nvPr/>
        </p:nvSpPr>
        <p:spPr>
          <a:xfrm rot="5400000">
            <a:off x="4425920" y="3556606"/>
            <a:ext cx="292200" cy="16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1d13b237002_0_92"/>
          <p:cNvSpPr/>
          <p:nvPr/>
        </p:nvSpPr>
        <p:spPr>
          <a:xfrm>
            <a:off x="4051049" y="4041609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g1d13b237002_0_92"/>
          <p:cNvSpPr txBox="1"/>
          <p:nvPr/>
        </p:nvSpPr>
        <p:spPr>
          <a:xfrm>
            <a:off x="4203651" y="4191806"/>
            <a:ext cx="7368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g1d13b237002_0_92"/>
          <p:cNvSpPr/>
          <p:nvPr/>
        </p:nvSpPr>
        <p:spPr>
          <a:xfrm rot="8127160">
            <a:off x="3841643" y="3322294"/>
            <a:ext cx="375910" cy="271537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g1d13b237002_0_92"/>
          <p:cNvSpPr txBox="1"/>
          <p:nvPr/>
        </p:nvSpPr>
        <p:spPr>
          <a:xfrm rot="-2672776">
            <a:off x="3911285" y="3347846"/>
            <a:ext cx="294661" cy="162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66" name="Google Shape;366;g1d13b237002_0_92"/>
          <p:cNvSpPr/>
          <p:nvPr/>
        </p:nvSpPr>
        <p:spPr>
          <a:xfrm>
            <a:off x="2879724" y="3564080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g1d13b237002_0_92"/>
          <p:cNvSpPr txBox="1"/>
          <p:nvPr/>
        </p:nvSpPr>
        <p:spPr>
          <a:xfrm>
            <a:off x="2905734" y="3712974"/>
            <a:ext cx="10161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Have a ‘one in, </a:t>
            </a:r>
            <a:endParaRPr b="0" i="0" sz="8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one out’ policy </a:t>
            </a:r>
            <a:endParaRPr b="0" i="0" sz="8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when you buy clothes </a:t>
            </a:r>
            <a:endParaRPr b="0" i="0" sz="8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(and sell or donate </a:t>
            </a:r>
            <a:endParaRPr b="0" i="0" sz="8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the one you’re </a:t>
            </a:r>
            <a:endParaRPr b="0" i="0" sz="8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getting rid of)</a:t>
            </a:r>
            <a:endParaRPr b="0" i="0" sz="8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68" name="Google Shape;368;g1d13b237002_0_92"/>
          <p:cNvSpPr/>
          <p:nvPr/>
        </p:nvSpPr>
        <p:spPr>
          <a:xfrm rot="10800000">
            <a:off x="3615373" y="2789389"/>
            <a:ext cx="378900" cy="269400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g1d13b237002_0_92"/>
          <p:cNvSpPr txBox="1"/>
          <p:nvPr/>
        </p:nvSpPr>
        <p:spPr>
          <a:xfrm>
            <a:off x="3697482" y="2843165"/>
            <a:ext cx="296700" cy="1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70" name="Google Shape;370;g1d13b237002_0_92"/>
          <p:cNvSpPr/>
          <p:nvPr/>
        </p:nvSpPr>
        <p:spPr>
          <a:xfrm>
            <a:off x="2394545" y="2411222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g1d13b237002_0_92"/>
          <p:cNvSpPr txBox="1"/>
          <p:nvPr/>
        </p:nvSpPr>
        <p:spPr>
          <a:xfrm>
            <a:off x="2443116" y="2561419"/>
            <a:ext cx="9411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GB" sz="10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Explore ‘package deals’ e.g. buying a cinema pass rather than one off tickets</a:t>
            </a:r>
            <a:endParaRPr b="0" i="0" sz="10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72" name="Google Shape;372;g1d13b237002_0_92"/>
          <p:cNvSpPr/>
          <p:nvPr/>
        </p:nvSpPr>
        <p:spPr>
          <a:xfrm rot="-8127160">
            <a:off x="3841558" y="2254355"/>
            <a:ext cx="375910" cy="271537"/>
          </a:xfrm>
          <a:prstGeom prst="rightArrow">
            <a:avLst>
              <a:gd fmla="val 60000" name="adj1"/>
              <a:gd fmla="val 50000" name="adj2"/>
            </a:avLst>
          </a:prstGeom>
          <a:solidFill>
            <a:srgbClr val="A8AE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1d13b237002_0_92"/>
          <p:cNvSpPr txBox="1"/>
          <p:nvPr/>
        </p:nvSpPr>
        <p:spPr>
          <a:xfrm rot="2672776">
            <a:off x="3911338" y="2337198"/>
            <a:ext cx="294661" cy="162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74" name="Google Shape;374;g1d13b237002_0_92"/>
          <p:cNvSpPr/>
          <p:nvPr/>
        </p:nvSpPr>
        <p:spPr>
          <a:xfrm>
            <a:off x="2879724" y="1258363"/>
            <a:ext cx="1041900" cy="1025700"/>
          </a:xfrm>
          <a:prstGeom prst="ellipse">
            <a:avLst/>
          </a:prstGeom>
          <a:solidFill>
            <a:srgbClr val="0242B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g1d13b237002_0_92"/>
          <p:cNvSpPr txBox="1"/>
          <p:nvPr/>
        </p:nvSpPr>
        <p:spPr>
          <a:xfrm>
            <a:off x="3032326" y="1408560"/>
            <a:ext cx="7368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Find discount codes</a:t>
            </a:r>
            <a:endParaRPr b="0" i="0" sz="14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76" name="Google Shape;376;g1d13b237002_0_92"/>
          <p:cNvSpPr txBox="1"/>
          <p:nvPr>
            <p:ph type="ctrTitle"/>
          </p:nvPr>
        </p:nvSpPr>
        <p:spPr>
          <a:xfrm>
            <a:off x="168650" y="11240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save on the things you buy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7" name="Google Shape;377;g1d13b237002_0_92"/>
          <p:cNvSpPr txBox="1"/>
          <p:nvPr/>
        </p:nvSpPr>
        <p:spPr>
          <a:xfrm>
            <a:off x="4064021" y="4182824"/>
            <a:ext cx="10161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Buy ‘pre-loved’ goods</a:t>
            </a:r>
            <a:endParaRPr b="0" i="0" sz="14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378" name="Google Shape;378;g1d13b237002_0_92"/>
          <p:cNvSpPr txBox="1"/>
          <p:nvPr/>
        </p:nvSpPr>
        <p:spPr>
          <a:xfrm>
            <a:off x="5222350" y="3714375"/>
            <a:ext cx="1041900" cy="7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GB" sz="1300" u="none" cap="none" strike="noStrike">
                <a:solidFill>
                  <a:schemeClr val="accent2"/>
                </a:solidFill>
                <a:latin typeface="Lato Black"/>
                <a:ea typeface="Lato Black"/>
                <a:cs typeface="Lato Black"/>
                <a:sym typeface="Lato Black"/>
              </a:rPr>
              <a:t>Delayed gratification </a:t>
            </a:r>
            <a:endParaRPr b="0" i="0" sz="1300" u="none" cap="none" strike="noStrike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1d13b237002_0_291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17</a:t>
            </a:r>
            <a:endParaRPr>
              <a:solidFill>
                <a:srgbClr val="262A3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4" name="Google Shape;384;g1d13b237002_0_291"/>
          <p:cNvSpPr txBox="1"/>
          <p:nvPr>
            <p:ph type="ctrTitle"/>
          </p:nvPr>
        </p:nvSpPr>
        <p:spPr>
          <a:xfrm>
            <a:off x="247700" y="24275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Creating a saving plan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5" name="Google Shape;385;g1d13b237002_0_291"/>
          <p:cNvSpPr txBox="1"/>
          <p:nvPr/>
        </p:nvSpPr>
        <p:spPr>
          <a:xfrm>
            <a:off x="2767600" y="1147025"/>
            <a:ext cx="232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62A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g1d13b237002_0_291"/>
          <p:cNvSpPr txBox="1"/>
          <p:nvPr/>
        </p:nvSpPr>
        <p:spPr>
          <a:xfrm>
            <a:off x="598525" y="1318625"/>
            <a:ext cx="5402100" cy="30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0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Setting a </a:t>
            </a: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saving goal, helps keep financial decisions focussed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0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543B3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10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If the saving goal is large, set some </a:t>
            </a:r>
            <a:r>
              <a:rPr b="1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interim goals</a:t>
            </a: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 (and maybe some rewards to </a:t>
            </a:r>
            <a:r>
              <a:rPr lang="en-GB" sz="1800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stay </a:t>
            </a: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motivated!)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0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543B3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10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Find a picture to put as </a:t>
            </a:r>
            <a:r>
              <a:rPr lang="en-GB" sz="1800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a </a:t>
            </a: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phone background, in </a:t>
            </a:r>
            <a:r>
              <a:rPr lang="en-GB" sz="1800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a </a:t>
            </a: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wallet or </a:t>
            </a:r>
            <a:r>
              <a:rPr lang="en-GB" sz="1800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displayed on a wall at home</a:t>
            </a:r>
            <a:r>
              <a:rPr b="0" i="0" lang="en-GB" sz="1800" u="none" cap="none" strike="noStrike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800">
                <a:solidFill>
                  <a:srgbClr val="0543B3"/>
                </a:solidFill>
                <a:latin typeface="Lato"/>
                <a:ea typeface="Lato"/>
                <a:cs typeface="Lato"/>
                <a:sym typeface="Lato"/>
              </a:rPr>
              <a:t>as a reminder of the goal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7" name="Google Shape;387;g1d13b237002_0_2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5777" y="1474281"/>
            <a:ext cx="273100" cy="27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1d13b237002_0_2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5777" y="2335838"/>
            <a:ext cx="273100" cy="27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g1d13b237002_0_2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5777" y="3316574"/>
            <a:ext cx="273100" cy="27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g1d13b237002_0_29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31000" y="1747375"/>
            <a:ext cx="1997900" cy="199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60e3e5fedf_0_61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96" name="Google Shape;396;g260e3e5fedf_0_61"/>
          <p:cNvSpPr txBox="1"/>
          <p:nvPr/>
        </p:nvSpPr>
        <p:spPr>
          <a:xfrm>
            <a:off x="205925" y="922900"/>
            <a:ext cx="505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g260e3e5fedf_0_61"/>
          <p:cNvSpPr txBox="1"/>
          <p:nvPr/>
        </p:nvSpPr>
        <p:spPr>
          <a:xfrm>
            <a:off x="124275" y="4631725"/>
            <a:ext cx="6168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GB" sz="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*Assuming no more money is taken out or deposited over the year  </a:t>
            </a:r>
            <a:endParaRPr b="0" i="0" sz="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8" name="Google Shape;398;g260e3e5fedf_0_61"/>
          <p:cNvSpPr txBox="1"/>
          <p:nvPr/>
        </p:nvSpPr>
        <p:spPr>
          <a:xfrm>
            <a:off x="124275" y="2444425"/>
            <a:ext cx="4896000" cy="20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If Lucy </a:t>
            </a:r>
            <a:r>
              <a:rPr b="1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deposits £100</a:t>
            </a: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* earning </a:t>
            </a:r>
            <a:r>
              <a:rPr b="1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2% interest</a:t>
            </a: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: </a:t>
            </a:r>
            <a:endParaRPr b="0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Lato"/>
              <a:buAutoNum type="arabicPeriod"/>
            </a:pP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How much interest has she made at the end of the year?</a:t>
            </a:r>
            <a:endParaRPr b="0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Lato"/>
              <a:buAutoNum type="arabicPeriod"/>
            </a:pP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How much money in total is in her account at the end of the year?</a:t>
            </a:r>
            <a:endParaRPr b="0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9" name="Google Shape;399;g260e3e5fedf_0_61"/>
          <p:cNvSpPr txBox="1"/>
          <p:nvPr/>
        </p:nvSpPr>
        <p:spPr>
          <a:xfrm>
            <a:off x="5261525" y="1284725"/>
            <a:ext cx="3591600" cy="2940000"/>
          </a:xfrm>
          <a:prstGeom prst="rect">
            <a:avLst/>
          </a:prstGeom>
          <a:solidFill>
            <a:srgbClr val="FF802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1.  </a:t>
            </a:r>
            <a:r>
              <a:rPr b="1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How much interest has she made at the end of the year?</a:t>
            </a:r>
            <a:endParaRPr b="1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To find 2% of £100, we calculate </a:t>
            </a:r>
            <a:endParaRPr b="0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0.0</a:t>
            </a:r>
            <a:r>
              <a:rPr lang="en-GB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r>
              <a:rPr b="0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x 100 =£2</a:t>
            </a:r>
            <a:endParaRPr b="0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2. </a:t>
            </a:r>
            <a:r>
              <a:rPr b="1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How much money in total is in her account at the end of the year?</a:t>
            </a:r>
            <a:endParaRPr b="1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We add up the £100 deposit and the interest she makes.</a:t>
            </a:r>
            <a:endParaRPr b="0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£100 + £2 = £102</a:t>
            </a:r>
            <a:endParaRPr b="0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5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400" name="Google Shape;400;g260e3e5fedf_0_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84525"/>
            <a:ext cx="1600600" cy="16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401" name="Google Shape;401;g260e3e5fedf_0_61"/>
          <p:cNvSpPr txBox="1"/>
          <p:nvPr/>
        </p:nvSpPr>
        <p:spPr>
          <a:xfrm>
            <a:off x="1684875" y="1184525"/>
            <a:ext cx="33354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Lucy is choosing to put some money in a </a:t>
            </a:r>
            <a:r>
              <a:rPr b="1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savings account.</a:t>
            </a:r>
            <a:endParaRPr b="1" i="0" sz="17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-GB" sz="17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She puts money into this account and gains interest on the money that she deposits (puts in).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g260e3e5fedf_0_61"/>
          <p:cNvSpPr txBox="1"/>
          <p:nvPr>
            <p:ph type="ctrTitle"/>
          </p:nvPr>
        </p:nvSpPr>
        <p:spPr>
          <a:xfrm>
            <a:off x="1319025" y="24275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Calculating interest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403" name="Google Shape;403;g260e3e5fedf_0_6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8799" y="171188"/>
            <a:ext cx="690376" cy="690376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Google Shape;404;g260e3e5fedf_0_61"/>
          <p:cNvSpPr txBox="1"/>
          <p:nvPr/>
        </p:nvSpPr>
        <p:spPr>
          <a:xfrm>
            <a:off x="129725" y="4820375"/>
            <a:ext cx="647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n-GB" sz="8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Optional video - watch to learn about compound interest - </a:t>
            </a:r>
            <a:r>
              <a:rPr i="0" lang="en-GB" sz="800" u="sng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https://youtu.be/DyXUCEm7VeY</a:t>
            </a:r>
            <a:r>
              <a:rPr i="0" lang="en-GB" sz="8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i="0" sz="8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2179996f504_0_33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20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410" name="Google Shape;410;g2179996f504_0_33"/>
          <p:cNvPicPr preferRelativeResize="0"/>
          <p:nvPr/>
        </p:nvPicPr>
        <p:blipFill rotWithShape="1">
          <a:blip r:embed="rId3">
            <a:alphaModFix/>
          </a:blip>
          <a:srcRect b="25320" l="25515" r="19183" t="17264"/>
          <a:stretch/>
        </p:blipFill>
        <p:spPr>
          <a:xfrm>
            <a:off x="6514375" y="1599375"/>
            <a:ext cx="2256150" cy="2330225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g2179996f504_0_33"/>
          <p:cNvSpPr txBox="1"/>
          <p:nvPr/>
        </p:nvSpPr>
        <p:spPr>
          <a:xfrm>
            <a:off x="243475" y="1424025"/>
            <a:ext cx="59085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You have 10 minutes to complete the next section of your guide.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 </a:t>
            </a:r>
            <a:endParaRPr sz="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Subtitle: Ways to save money</a:t>
            </a:r>
            <a:endParaRPr b="1" sz="16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Information to include: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Why do people save?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Name four different  ways to save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What goes into a savings plan?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How does interest work in a savings account?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Bonus: What is compound interest?</a:t>
            </a:r>
            <a:endParaRPr b="1"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2" name="Google Shape;412;g2179996f504_0_33"/>
          <p:cNvSpPr txBox="1"/>
          <p:nvPr>
            <p:ph type="ctrTitle"/>
          </p:nvPr>
        </p:nvSpPr>
        <p:spPr>
          <a:xfrm>
            <a:off x="138125" y="90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3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173b38b931_0_0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2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3" name="Google Shape;173;g2173b38b931_0_0"/>
          <p:cNvSpPr txBox="1"/>
          <p:nvPr>
            <p:ph type="ctrTitle"/>
          </p:nvPr>
        </p:nvSpPr>
        <p:spPr>
          <a:xfrm>
            <a:off x="379375" y="25375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Unit outline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74" name="Google Shape;174;g2173b38b931_0_0"/>
          <p:cNvGraphicFramePr/>
          <p:nvPr/>
        </p:nvGraphicFramePr>
        <p:xfrm>
          <a:off x="871975" y="1721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{E3D15906-A7BF-405D-B104-FE99D7232276}</a:tableStyleId>
              </a:tblPr>
              <a:tblGrid>
                <a:gridCol w="1206500"/>
                <a:gridCol w="1206500"/>
                <a:gridCol w="1206500"/>
                <a:gridCol w="1206500"/>
                <a:gridCol w="1206500"/>
                <a:gridCol w="12065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1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27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2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27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3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27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4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27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5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27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 sz="1400" u="none" cap="none" strike="noStrike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Session 6</a:t>
                      </a:r>
                      <a:endParaRPr b="1" sz="1400" u="none" cap="none" strike="noStrike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How to open a bank account </a:t>
                      </a:r>
                      <a:endParaRPr b="0"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Read a bank statement &amp; tracking my finances</a:t>
                      </a:r>
                      <a:endParaRPr b="0"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Saving and investing </a:t>
                      </a:r>
                      <a:endParaRPr b="0"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 </a:t>
                      </a:r>
                      <a:endParaRPr b="0"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GB" sz="14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Debit and credit cards</a:t>
                      </a:r>
                      <a:endParaRPr b="0"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Borrowing 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3500" marB="63500" marR="63500" marL="63500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GB">
                          <a:solidFill>
                            <a:schemeClr val="accent2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 guide for young people</a:t>
                      </a:r>
                      <a:endParaRPr b="1" sz="1400" u="none" cap="none" strike="noStrike">
                        <a:solidFill>
                          <a:schemeClr val="accent2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217fa40d7ae_0_21"/>
          <p:cNvSpPr txBox="1"/>
          <p:nvPr>
            <p:ph idx="12" type="sldNum"/>
          </p:nvPr>
        </p:nvSpPr>
        <p:spPr>
          <a:xfrm>
            <a:off x="8595300" y="337450"/>
            <a:ext cx="548700" cy="3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8" name="Google Shape;418;g217fa40d7ae_0_21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Which lesson would you like to recap?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9" name="Google Shape;419;g217fa40d7ae_0_21">
            <a:hlinkClick action="ppaction://hlinksldjump" r:id="rId3"/>
          </p:cNvPr>
          <p:cNvSpPr/>
          <p:nvPr/>
        </p:nvSpPr>
        <p:spPr>
          <a:xfrm>
            <a:off x="2276600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open a bank account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0" name="Google Shape;420;g217fa40d7ae_0_21">
            <a:hlinkClick action="ppaction://hlinksldjump" r:id="rId4"/>
          </p:cNvPr>
          <p:cNvSpPr/>
          <p:nvPr/>
        </p:nvSpPr>
        <p:spPr>
          <a:xfrm>
            <a:off x="4740675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1" name="Google Shape;421;g217fa40d7ae_0_21">
            <a:hlinkClick action="ppaction://hlinksldjump" r:id="rId5"/>
          </p:cNvPr>
          <p:cNvSpPr/>
          <p:nvPr/>
        </p:nvSpPr>
        <p:spPr>
          <a:xfrm>
            <a:off x="2276600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2" name="Google Shape;422;g217fa40d7ae_0_21">
            <a:hlinkClick action="ppaction://hlinksldjump" r:id="rId6"/>
          </p:cNvPr>
          <p:cNvSpPr/>
          <p:nvPr/>
        </p:nvSpPr>
        <p:spPr>
          <a:xfrm>
            <a:off x="4740675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read a bank statement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2173b38b931_0_121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22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8" name="Google Shape;428;g2173b38b931_0_121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4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9" name="Google Shape;429;g2173b38b931_0_121"/>
          <p:cNvSpPr txBox="1"/>
          <p:nvPr/>
        </p:nvSpPr>
        <p:spPr>
          <a:xfrm>
            <a:off x="201925" y="2049975"/>
            <a:ext cx="6733200" cy="14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lang="en-GB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 credit card is a card used to spend a person’s own money</a:t>
            </a:r>
            <a:endParaRPr sz="18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lang="en-GB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 person must be 16 to have a credit card.</a:t>
            </a:r>
            <a:endParaRPr sz="18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lang="en-GB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There is no interest on credit cards</a:t>
            </a:r>
            <a:endParaRPr sz="18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lang="en-GB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Credit cards are the only way to buy expensive things</a:t>
            </a:r>
            <a:endParaRPr sz="18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430" name="Google Shape;430;g2173b38b931_0_1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35125" y="1791700"/>
            <a:ext cx="19050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1" name="Google Shape;431;g2173b38b931_0_121"/>
          <p:cNvSpPr txBox="1"/>
          <p:nvPr/>
        </p:nvSpPr>
        <p:spPr>
          <a:xfrm>
            <a:off x="73325" y="1164900"/>
            <a:ext cx="9012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With your partner, explain why the statements below are not correct </a:t>
            </a:r>
            <a:endParaRPr sz="20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2173b38b931_0_105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23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7" name="Google Shape;437;g2173b38b931_0_105"/>
          <p:cNvSpPr txBox="1"/>
          <p:nvPr/>
        </p:nvSpPr>
        <p:spPr>
          <a:xfrm>
            <a:off x="201925" y="2049975"/>
            <a:ext cx="6733200" cy="14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Char char="●"/>
            </a:pPr>
            <a:r>
              <a:rPr lang="en-GB" sz="1800">
                <a:latin typeface="Lato"/>
                <a:ea typeface="Lato"/>
                <a:cs typeface="Lato"/>
                <a:sym typeface="Lato"/>
              </a:rPr>
              <a:t>A credit card is a card used to spend </a:t>
            </a:r>
            <a:r>
              <a:rPr b="1" lang="en-GB" sz="1800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a person’s own money</a:t>
            </a:r>
            <a:endParaRPr b="1" sz="1800">
              <a:solidFill>
                <a:srgbClr val="CC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Char char="●"/>
            </a:pPr>
            <a:r>
              <a:rPr lang="en-GB" sz="1800">
                <a:latin typeface="Lato"/>
                <a:ea typeface="Lato"/>
                <a:cs typeface="Lato"/>
                <a:sym typeface="Lato"/>
              </a:rPr>
              <a:t>A person must be </a:t>
            </a:r>
            <a:r>
              <a:rPr b="1" lang="en-GB" sz="1800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16 </a:t>
            </a:r>
            <a:r>
              <a:rPr lang="en-GB" sz="1800">
                <a:latin typeface="Lato"/>
                <a:ea typeface="Lato"/>
                <a:cs typeface="Lato"/>
                <a:sym typeface="Lato"/>
              </a:rPr>
              <a:t>to have a credit card.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Char char="●"/>
            </a:pPr>
            <a:r>
              <a:rPr lang="en-GB" sz="1800">
                <a:latin typeface="Lato"/>
                <a:ea typeface="Lato"/>
                <a:cs typeface="Lato"/>
                <a:sym typeface="Lato"/>
              </a:rPr>
              <a:t>There is </a:t>
            </a:r>
            <a:r>
              <a:rPr b="1" lang="en-GB" sz="1800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no interest</a:t>
            </a:r>
            <a:r>
              <a:rPr lang="en-GB" sz="1800">
                <a:latin typeface="Lato"/>
                <a:ea typeface="Lato"/>
                <a:cs typeface="Lato"/>
                <a:sym typeface="Lato"/>
              </a:rPr>
              <a:t> on credit cards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Char char="●"/>
            </a:pPr>
            <a:r>
              <a:rPr lang="en-GB" sz="1800">
                <a:latin typeface="Lato"/>
                <a:ea typeface="Lato"/>
                <a:cs typeface="Lato"/>
                <a:sym typeface="Lato"/>
              </a:rPr>
              <a:t>Credit cards are </a:t>
            </a:r>
            <a:r>
              <a:rPr b="1" lang="en-GB" sz="1800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the only way</a:t>
            </a:r>
            <a:r>
              <a:rPr lang="en-GB" sz="1800">
                <a:latin typeface="Lato"/>
                <a:ea typeface="Lato"/>
                <a:cs typeface="Lato"/>
                <a:sym typeface="Lato"/>
              </a:rPr>
              <a:t> to buy expensive things</a:t>
            </a:r>
            <a:endParaRPr sz="18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438" name="Google Shape;438;g2173b38b931_0_1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35125" y="1791700"/>
            <a:ext cx="19050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g2173b38b931_0_105"/>
          <p:cNvSpPr txBox="1"/>
          <p:nvPr/>
        </p:nvSpPr>
        <p:spPr>
          <a:xfrm>
            <a:off x="73325" y="1164900"/>
            <a:ext cx="9012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With your partner, explain why the statements below are not correct </a:t>
            </a:r>
            <a:endParaRPr sz="20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40" name="Google Shape;440;g2173b38b931_0_105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4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2173b38b931_0_97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24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46" name="Google Shape;446;g2173b38b931_0_97"/>
          <p:cNvSpPr txBox="1"/>
          <p:nvPr/>
        </p:nvSpPr>
        <p:spPr>
          <a:xfrm>
            <a:off x="190225" y="1277350"/>
            <a:ext cx="6733200" cy="33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Money on a credit card comes from the bank – this is borrowing the bank’s money until the credit card statement / bill is paid.</a:t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person </a:t>
            </a: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must be 18 to have a credit card.</a:t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If the money spent is paid back immediately, there may be no interest charged.  However, the longer a person takes to pay their credit card bill, the more interest they will be charged.</a:t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person can save their own money buy expensive things. It might take a little longer but they won’t be at risk of being in debt.</a:t>
            </a:r>
            <a:endParaRPr sz="18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447" name="Google Shape;447;g2173b38b931_0_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42750" y="2013800"/>
            <a:ext cx="1684425" cy="1684425"/>
          </a:xfrm>
          <a:prstGeom prst="rect">
            <a:avLst/>
          </a:prstGeom>
          <a:noFill/>
          <a:ln>
            <a:noFill/>
          </a:ln>
        </p:spPr>
      </p:pic>
      <p:sp>
        <p:nvSpPr>
          <p:cNvPr id="448" name="Google Shape;448;g2173b38b931_0_97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4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2173b38b931_0_129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25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454" name="Google Shape;454;g2173b38b931_0_129"/>
          <p:cNvPicPr preferRelativeResize="0"/>
          <p:nvPr/>
        </p:nvPicPr>
        <p:blipFill rotWithShape="1">
          <a:blip r:embed="rId3">
            <a:alphaModFix/>
          </a:blip>
          <a:srcRect b="25320" l="25515" r="19183" t="17264"/>
          <a:stretch/>
        </p:blipFill>
        <p:spPr>
          <a:xfrm>
            <a:off x="6514375" y="1599375"/>
            <a:ext cx="2256150" cy="2330225"/>
          </a:xfrm>
          <a:prstGeom prst="rect">
            <a:avLst/>
          </a:prstGeom>
          <a:noFill/>
          <a:ln>
            <a:noFill/>
          </a:ln>
        </p:spPr>
      </p:pic>
      <p:sp>
        <p:nvSpPr>
          <p:cNvPr id="455" name="Google Shape;455;g2173b38b931_0_129"/>
          <p:cNvSpPr txBox="1"/>
          <p:nvPr/>
        </p:nvSpPr>
        <p:spPr>
          <a:xfrm>
            <a:off x="243475" y="1424025"/>
            <a:ext cx="59085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You have 10 minutes to complete the next section of your guide.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 </a:t>
            </a:r>
            <a:endParaRPr sz="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Subtitle: What is a credit card?</a:t>
            </a:r>
            <a:endParaRPr b="1" sz="16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Information to include: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How a credit card works 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Tips for paying off a credit card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56" name="Google Shape;456;g2173b38b931_0_129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4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217fa40d7ae_0_30"/>
          <p:cNvSpPr txBox="1"/>
          <p:nvPr>
            <p:ph idx="12" type="sldNum"/>
          </p:nvPr>
        </p:nvSpPr>
        <p:spPr>
          <a:xfrm>
            <a:off x="8595300" y="337450"/>
            <a:ext cx="548700" cy="3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62" name="Google Shape;462;g217fa40d7ae_0_30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Which lesson would you like to recap?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63" name="Google Shape;463;g217fa40d7ae_0_30">
            <a:hlinkClick action="ppaction://hlinksldjump" r:id="rId3"/>
          </p:cNvPr>
          <p:cNvSpPr/>
          <p:nvPr/>
        </p:nvSpPr>
        <p:spPr>
          <a:xfrm>
            <a:off x="2276600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open a bank account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64" name="Google Shape;464;g217fa40d7ae_0_30">
            <a:hlinkClick action="ppaction://hlinksldjump" r:id="rId4"/>
          </p:cNvPr>
          <p:cNvSpPr/>
          <p:nvPr/>
        </p:nvSpPr>
        <p:spPr>
          <a:xfrm>
            <a:off x="4740675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65" name="Google Shape;465;g217fa40d7ae_0_30">
            <a:hlinkClick action="ppaction://hlinksldjump" r:id="rId5"/>
          </p:cNvPr>
          <p:cNvSpPr/>
          <p:nvPr/>
        </p:nvSpPr>
        <p:spPr>
          <a:xfrm>
            <a:off x="2276600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66" name="Google Shape;466;g217fa40d7ae_0_30">
            <a:hlinkClick action="ppaction://hlinksldjump" r:id="rId6"/>
          </p:cNvPr>
          <p:cNvSpPr/>
          <p:nvPr/>
        </p:nvSpPr>
        <p:spPr>
          <a:xfrm>
            <a:off x="4740675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read a bank statement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2179996f504_0_40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27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472" name="Google Shape;472;g2179996f504_0_40"/>
          <p:cNvGraphicFramePr/>
          <p:nvPr/>
        </p:nvGraphicFramePr>
        <p:xfrm>
          <a:off x="302075" y="135780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{CD4D3F3D-5A4A-4256-8FE5-DAA520C00780}</a:tableStyleId>
              </a:tblPr>
              <a:tblGrid>
                <a:gridCol w="825200"/>
                <a:gridCol w="545450"/>
                <a:gridCol w="1220500"/>
                <a:gridCol w="868375"/>
                <a:gridCol w="765775"/>
                <a:gridCol w="765775"/>
              </a:tblGrid>
              <a:tr h="36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Code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Transaction details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Paid in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Paid out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Balance</a:t>
                      </a:r>
                      <a:endParaRPr b="1" sz="11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solidFill>
                      <a:srgbClr val="FF8022"/>
                    </a:solidFill>
                  </a:tcPr>
                </a:tc>
              </a:tr>
              <a:tr h="36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D/D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Mobile phone bill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£12.79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£21.47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D/D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storage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£1.35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£20.12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TFR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£10.00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£11.12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TFR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Birthday meal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£16.74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-£5.62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£0.50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-£6.12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£0.50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-£6.62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BACS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Speedy Food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£112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£105.38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S/O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Rugby Club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£30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£75.38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£0.07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£75.45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Cash withdrawal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£40.00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£35.45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6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CHG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Account maintenance fee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£1.75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£33.70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62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TFR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From AB for Cinema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£11.00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£44.70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8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29/01/01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S/O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Phone insurance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£3.99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£40.71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  <p:sp>
        <p:nvSpPr>
          <p:cNvPr id="473" name="Google Shape;473;g2179996f504_0_40"/>
          <p:cNvSpPr txBox="1"/>
          <p:nvPr/>
        </p:nvSpPr>
        <p:spPr>
          <a:xfrm>
            <a:off x="5570025" y="1994950"/>
            <a:ext cx="33951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latin typeface="Lato"/>
                <a:ea typeface="Lato"/>
                <a:cs typeface="Lato"/>
                <a:sym typeface="Lato"/>
              </a:rPr>
              <a:t>Explain the different transactions on this statement to your partner</a:t>
            </a:r>
            <a:endParaRPr sz="2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74" name="Google Shape;474;g2179996f504_0_40"/>
          <p:cNvSpPr txBox="1"/>
          <p:nvPr>
            <p:ph type="ctrTitle"/>
          </p:nvPr>
        </p:nvSpPr>
        <p:spPr>
          <a:xfrm>
            <a:off x="152525" y="105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2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read a bank statement 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d13b237002_0_451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28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480" name="Google Shape;480;g1d13b237002_0_451"/>
          <p:cNvGraphicFramePr/>
          <p:nvPr/>
        </p:nvGraphicFramePr>
        <p:xfrm>
          <a:off x="456931" y="121349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{E3D15906-A7BF-405D-B104-FE99D7232276}</a:tableStyleId>
              </a:tblPr>
              <a:tblGrid>
                <a:gridCol w="1326450"/>
                <a:gridCol w="1804800"/>
                <a:gridCol w="4404875"/>
              </a:tblGrid>
              <a:tr h="27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Abbreviation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45725" marB="45725" marR="91450" marL="9145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it stands for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45725" marB="45725" marR="91450" marL="9145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What this means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45725" marB="45725" marR="91450" marL="91450">
                    <a:solidFill>
                      <a:schemeClr val="accent2"/>
                    </a:solidFil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CHG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Charge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A transaction made has incurred an additional charge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D/D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Direct Debit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Regular payment, usually of a changing amount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25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DR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Account Overdrawn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The account balance is less than zero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CR</a:t>
                      </a:r>
                      <a:endParaRPr b="1"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Credit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Money going into the account</a:t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INT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Interest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The amount earned on your balance or charged on a loan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S/O or STO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Standing Order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Regular payment for a fixed amount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87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TFR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38761D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Transfer</a:t>
                      </a:r>
                      <a:endParaRPr b="1" sz="1200" u="none" cap="none" strike="noStrike">
                        <a:solidFill>
                          <a:srgbClr val="38761D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Money has been transferred between accounts</a:t>
                      </a:r>
                      <a:endParaRPr sz="12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52400" marB="152400" marR="152400" marL="1524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sp>
        <p:nvSpPr>
          <p:cNvPr id="481" name="Google Shape;481;g1d13b237002_0_451"/>
          <p:cNvSpPr txBox="1"/>
          <p:nvPr>
            <p:ph type="ctrTitle"/>
          </p:nvPr>
        </p:nvSpPr>
        <p:spPr>
          <a:xfrm>
            <a:off x="152525" y="105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2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read a bank statement 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1d13b237002_0_497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29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487" name="Google Shape;487;g1d13b237002_0_497"/>
          <p:cNvPicPr preferRelativeResize="0"/>
          <p:nvPr/>
        </p:nvPicPr>
        <p:blipFill rotWithShape="1">
          <a:blip r:embed="rId3">
            <a:alphaModFix/>
          </a:blip>
          <a:srcRect b="25320" l="25515" r="19183" t="17264"/>
          <a:stretch/>
        </p:blipFill>
        <p:spPr>
          <a:xfrm>
            <a:off x="6514375" y="1599375"/>
            <a:ext cx="2256150" cy="2330225"/>
          </a:xfrm>
          <a:prstGeom prst="rect">
            <a:avLst/>
          </a:prstGeom>
          <a:noFill/>
          <a:ln>
            <a:noFill/>
          </a:ln>
        </p:spPr>
      </p:pic>
      <p:sp>
        <p:nvSpPr>
          <p:cNvPr id="488" name="Google Shape;488;g1d13b237002_0_497"/>
          <p:cNvSpPr txBox="1"/>
          <p:nvPr/>
        </p:nvSpPr>
        <p:spPr>
          <a:xfrm>
            <a:off x="243475" y="1424025"/>
            <a:ext cx="62709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You have 10 minutes to complete the next section of your guide.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 </a:t>
            </a:r>
            <a:endParaRPr sz="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Subtitle: Understanding a bank statement</a:t>
            </a:r>
            <a:endParaRPr b="1" sz="16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Information to include: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Which codes on a bank statement show a deduction of money?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Lato"/>
              <a:buChar char="●"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Stretch: What can a person do to avoid these deductions?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89" name="Google Shape;489;g1d13b237002_0_497"/>
          <p:cNvSpPr txBox="1"/>
          <p:nvPr>
            <p:ph type="ctrTitle"/>
          </p:nvPr>
        </p:nvSpPr>
        <p:spPr>
          <a:xfrm>
            <a:off x="152525" y="105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Session 2 recap</a:t>
            </a:r>
            <a:endParaRPr b="1" sz="29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How to read a bank statement 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g217fa40d7ae_0_39"/>
          <p:cNvSpPr txBox="1"/>
          <p:nvPr>
            <p:ph idx="12" type="sldNum"/>
          </p:nvPr>
        </p:nvSpPr>
        <p:spPr>
          <a:xfrm>
            <a:off x="8595300" y="337450"/>
            <a:ext cx="548700" cy="3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5" name="Google Shape;495;g217fa40d7ae_0_39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Which lesson would you like to recap?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6" name="Google Shape;496;g217fa40d7ae_0_39">
            <a:hlinkClick action="ppaction://hlinksldjump" r:id="rId3"/>
          </p:cNvPr>
          <p:cNvSpPr/>
          <p:nvPr/>
        </p:nvSpPr>
        <p:spPr>
          <a:xfrm>
            <a:off x="2276600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open a bank account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7" name="Google Shape;497;g217fa40d7ae_0_39">
            <a:hlinkClick action="ppaction://hlinksldjump" r:id="rId4"/>
          </p:cNvPr>
          <p:cNvSpPr/>
          <p:nvPr/>
        </p:nvSpPr>
        <p:spPr>
          <a:xfrm>
            <a:off x="4740675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8" name="Google Shape;498;g217fa40d7ae_0_39">
            <a:hlinkClick action="ppaction://hlinksldjump" r:id="rId5"/>
          </p:cNvPr>
          <p:cNvSpPr/>
          <p:nvPr/>
        </p:nvSpPr>
        <p:spPr>
          <a:xfrm>
            <a:off x="2276600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99" name="Google Shape;499;g217fa40d7ae_0_39">
            <a:hlinkClick action="ppaction://hlinksldjump" r:id="rId6"/>
          </p:cNvPr>
          <p:cNvSpPr/>
          <p:nvPr/>
        </p:nvSpPr>
        <p:spPr>
          <a:xfrm>
            <a:off x="4740675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read a bank statement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5d761f9135_0_27"/>
          <p:cNvSpPr txBox="1"/>
          <p:nvPr/>
        </p:nvSpPr>
        <p:spPr>
          <a:xfrm>
            <a:off x="360375" y="270375"/>
            <a:ext cx="8031000" cy="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2900" u="none" cap="none" strike="noStrike">
                <a:solidFill>
                  <a:srgbClr val="FF8022"/>
                </a:solidFill>
                <a:latin typeface="Lato"/>
                <a:ea typeface="Lato"/>
                <a:cs typeface="Lato"/>
                <a:sym typeface="Lato"/>
              </a:rPr>
              <a:t>Having a respectful learning environment</a:t>
            </a:r>
            <a:endParaRPr b="1" i="0" sz="2900" u="none" cap="none" strike="noStrike">
              <a:solidFill>
                <a:srgbClr val="FF802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0" name="Google Shape;180;g15d761f9135_0_27"/>
          <p:cNvSpPr txBox="1"/>
          <p:nvPr/>
        </p:nvSpPr>
        <p:spPr>
          <a:xfrm>
            <a:off x="324100" y="1254075"/>
            <a:ext cx="76380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listen to each other respectfully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avoid making judgements or assumptions about others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comment on what has been said, not the person who has said it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won’t put anyone on the spot and we have the right to pass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Lato"/>
              <a:buChar char="●"/>
            </a:pPr>
            <a:r>
              <a:rPr b="1" i="0" lang="en-GB" sz="16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We will not share personal stories or ask personal questions</a:t>
            </a:r>
            <a:endParaRPr b="1" i="0" sz="1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1" name="Google Shape;181;g15d761f9135_0_27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1d13b237002_0_560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31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05" name="Google Shape;505;g1d13b237002_0_560"/>
          <p:cNvSpPr txBox="1"/>
          <p:nvPr>
            <p:ph type="ctrTitle"/>
          </p:nvPr>
        </p:nvSpPr>
        <p:spPr>
          <a:xfrm>
            <a:off x="152525" y="1053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Share your guide with the Flic team</a:t>
            </a: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506" name="Google Shape;506;g1d13b237002_0_5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500" y="1560126"/>
            <a:ext cx="2390775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Google Shape;507;g1d13b237002_0_5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04088" y="1463225"/>
            <a:ext cx="2098800" cy="209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8" name="Google Shape;508;g1d13b237002_0_5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39725" y="1560126"/>
            <a:ext cx="19050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9" name="Google Shape;509;g1d13b237002_0_560"/>
          <p:cNvSpPr txBox="1"/>
          <p:nvPr/>
        </p:nvSpPr>
        <p:spPr>
          <a:xfrm>
            <a:off x="3619499" y="3617525"/>
            <a:ext cx="1905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Add to your profile</a:t>
            </a:r>
            <a:endParaRPr b="1" sz="22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10" name="Google Shape;510;g1d13b237002_0_560"/>
          <p:cNvSpPr txBox="1"/>
          <p:nvPr/>
        </p:nvSpPr>
        <p:spPr>
          <a:xfrm>
            <a:off x="722488" y="3617525"/>
            <a:ext cx="2098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Take a picture of your guide </a:t>
            </a:r>
            <a:endParaRPr b="1" sz="22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11" name="Google Shape;511;g1d13b237002_0_560"/>
          <p:cNvSpPr txBox="1"/>
          <p:nvPr/>
        </p:nvSpPr>
        <p:spPr>
          <a:xfrm>
            <a:off x="6035424" y="3715175"/>
            <a:ext cx="19050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@</a:t>
            </a:r>
            <a:r>
              <a:rPr b="1" lang="en-GB" sz="2400">
                <a:solidFill>
                  <a:schemeClr val="accent2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ft_flic</a:t>
            </a:r>
            <a:endParaRPr b="1" sz="2400">
              <a:solidFill>
                <a:schemeClr val="accent2"/>
              </a:solidFill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24f7788892d_0_0"/>
          <p:cNvSpPr/>
          <p:nvPr/>
        </p:nvSpPr>
        <p:spPr>
          <a:xfrm>
            <a:off x="6177819" y="1184061"/>
            <a:ext cx="2846400" cy="1995600"/>
          </a:xfrm>
          <a:prstGeom prst="rect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g24f7788892d_0_0"/>
          <p:cNvSpPr txBox="1"/>
          <p:nvPr/>
        </p:nvSpPr>
        <p:spPr>
          <a:xfrm>
            <a:off x="110800" y="391125"/>
            <a:ext cx="8489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Services available for people who have concerns about their personal </a:t>
            </a: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finances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18" name="Google Shape;518;g24f7788892d_0_0"/>
          <p:cNvGrpSpPr/>
          <p:nvPr/>
        </p:nvGrpSpPr>
        <p:grpSpPr>
          <a:xfrm>
            <a:off x="151999" y="1183981"/>
            <a:ext cx="2846301" cy="2013581"/>
            <a:chOff x="463400" y="1321175"/>
            <a:chExt cx="2914500" cy="2113109"/>
          </a:xfrm>
        </p:grpSpPr>
        <p:sp>
          <p:nvSpPr>
            <p:cNvPr id="519" name="Google Shape;519;g24f7788892d_0_0"/>
            <p:cNvSpPr/>
            <p:nvPr/>
          </p:nvSpPr>
          <p:spPr>
            <a:xfrm>
              <a:off x="463400" y="1321175"/>
              <a:ext cx="2914500" cy="20943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g24f7788892d_0_0"/>
            <p:cNvSpPr txBox="1"/>
            <p:nvPr/>
          </p:nvSpPr>
          <p:spPr>
            <a:xfrm>
              <a:off x="1345676" y="1339984"/>
              <a:ext cx="2032200" cy="209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1200"/>
                </a:spcBef>
                <a:spcAft>
                  <a:spcPts val="120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b="0" i="0" lang="en-GB" sz="1300" u="sng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3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Citizens Advice – Debt and Money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 – 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T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his resource contains links to advice on a number of topics, including financial difficulties, cost of living and communicati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ng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 with creditors.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21" name="Google Shape;521;g24f7788892d_0_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32125" y="1419947"/>
              <a:ext cx="813554" cy="9286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22" name="Google Shape;522;g24f7788892d_0_0"/>
          <p:cNvSpPr txBox="1"/>
          <p:nvPr/>
        </p:nvSpPr>
        <p:spPr>
          <a:xfrm>
            <a:off x="152000" y="3312950"/>
            <a:ext cx="8872200" cy="738900"/>
          </a:xfrm>
          <a:prstGeom prst="rect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At school, you can speak with an adult you trust. </a:t>
            </a:r>
            <a:endParaRPr b="1" sz="18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This could be your form tutor, head of year or the school’s safeguarding officer.</a:t>
            </a:r>
            <a:endParaRPr b="1" sz="180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23" name="Google Shape;523;g24f7788892d_0_0"/>
          <p:cNvSpPr txBox="1"/>
          <p:nvPr>
            <p:ph idx="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32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24" name="Google Shape;524;g24f7788892d_0_0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5" name="Google Shape;525;g24f7788892d_0_0"/>
          <p:cNvGrpSpPr/>
          <p:nvPr/>
        </p:nvGrpSpPr>
        <p:grpSpPr>
          <a:xfrm>
            <a:off x="3164819" y="1184021"/>
            <a:ext cx="2846301" cy="1995658"/>
            <a:chOff x="3237025" y="1184050"/>
            <a:chExt cx="2914500" cy="2094300"/>
          </a:xfrm>
        </p:grpSpPr>
        <p:sp>
          <p:nvSpPr>
            <p:cNvPr id="526" name="Google Shape;526;g24f7788892d_0_0"/>
            <p:cNvSpPr/>
            <p:nvPr/>
          </p:nvSpPr>
          <p:spPr>
            <a:xfrm>
              <a:off x="3237025" y="1184050"/>
              <a:ext cx="2914500" cy="20943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27" name="Google Shape;527;g24f7788892d_0_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344950" y="1434825"/>
              <a:ext cx="666111" cy="400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28" name="Google Shape;528;g24f7788892d_0_0"/>
            <p:cNvSpPr txBox="1"/>
            <p:nvPr/>
          </p:nvSpPr>
          <p:spPr>
            <a:xfrm>
              <a:off x="4068426" y="1358613"/>
              <a:ext cx="2032200" cy="185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1200"/>
                </a:spcBef>
                <a:spcAft>
                  <a:spcPts val="120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GB" sz="1300" u="sng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6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National Debtline </a:t>
              </a:r>
              <a:r>
                <a:rPr b="0" i="0" lang="en-GB" sz="1300" u="sng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7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 – Debt and Money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 – 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a debt advice charity run by the </a:t>
              </a:r>
              <a:r>
                <a:rPr lang="en-GB" sz="1300" u="sng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  <a:hlinkClick r:id="rId8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Money Advice Trust</a:t>
              </a:r>
              <a:r>
                <a:rPr lang="en-GB" sz="13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, offering a  free and confidential debt advice service.</a:t>
              </a:r>
              <a:endParaRPr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pic>
        <p:nvPicPr>
          <p:cNvPr id="529" name="Google Shape;529;g24f7788892d_0_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41200" y="1426525"/>
            <a:ext cx="876125" cy="680625"/>
          </a:xfrm>
          <a:prstGeom prst="rect">
            <a:avLst/>
          </a:prstGeom>
          <a:noFill/>
          <a:ln>
            <a:noFill/>
          </a:ln>
        </p:spPr>
      </p:pic>
      <p:sp>
        <p:nvSpPr>
          <p:cNvPr id="530" name="Google Shape;530;g24f7788892d_0_0"/>
          <p:cNvSpPr txBox="1"/>
          <p:nvPr/>
        </p:nvSpPr>
        <p:spPr>
          <a:xfrm>
            <a:off x="7264128" y="1459325"/>
            <a:ext cx="17601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90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n-GB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Childline </a:t>
            </a:r>
            <a:r>
              <a:rPr b="1" i="0" lang="en-GB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Helpline</a:t>
            </a:r>
            <a:br>
              <a:rPr b="0" i="0" lang="en-GB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</a:br>
            <a:r>
              <a:rPr b="0" i="0" lang="en-GB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080</a:t>
            </a:r>
            <a:r>
              <a:rPr lang="en-GB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0 1111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2bca0e0d1e_0_39"/>
          <p:cNvSpPr txBox="1"/>
          <p:nvPr/>
        </p:nvSpPr>
        <p:spPr>
          <a:xfrm>
            <a:off x="311700" y="344255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2bca0e0d1e_0_39"/>
          <p:cNvSpPr txBox="1"/>
          <p:nvPr/>
        </p:nvSpPr>
        <p:spPr>
          <a:xfrm>
            <a:off x="439450" y="978750"/>
            <a:ext cx="62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2bca0e0d1e_0_39"/>
          <p:cNvSpPr txBox="1"/>
          <p:nvPr/>
        </p:nvSpPr>
        <p:spPr>
          <a:xfrm>
            <a:off x="125" y="1491150"/>
            <a:ext cx="9144000" cy="21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Session </a:t>
            </a:r>
            <a:r>
              <a:rPr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6</a:t>
            </a:r>
            <a:r>
              <a:rPr b="0" i="0" lang="en-GB" sz="2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:</a:t>
            </a:r>
            <a:endParaRPr b="0" i="0" sz="24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GB" sz="56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A young person’s </a:t>
            </a:r>
            <a:endParaRPr b="1" sz="5600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GB" sz="56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guide to banking</a:t>
            </a:r>
            <a:endParaRPr b="1" i="0" sz="5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189" name="Google Shape;189;g22bca0e0d1e_0_39"/>
          <p:cNvSpPr txBox="1"/>
          <p:nvPr/>
        </p:nvSpPr>
        <p:spPr>
          <a:xfrm>
            <a:off x="8832300" y="338075"/>
            <a:ext cx="390300" cy="1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Lato"/>
                <a:ea typeface="Lato"/>
                <a:cs typeface="Lato"/>
                <a:sym typeface="Lato"/>
              </a:rPr>
              <a:t>4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"/>
          <p:cNvSpPr txBox="1"/>
          <p:nvPr/>
        </p:nvSpPr>
        <p:spPr>
          <a:xfrm>
            <a:off x="488175" y="342925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"/>
          <p:cNvSpPr txBox="1"/>
          <p:nvPr/>
        </p:nvSpPr>
        <p:spPr>
          <a:xfrm>
            <a:off x="338869" y="1675905"/>
            <a:ext cx="8124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2"/>
          <p:cNvSpPr txBox="1"/>
          <p:nvPr/>
        </p:nvSpPr>
        <p:spPr>
          <a:xfrm>
            <a:off x="235450" y="1326225"/>
            <a:ext cx="866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By the end of the session, I will be able to:</a:t>
            </a:r>
            <a:endParaRPr b="1" i="0" sz="20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7" name="Google Shape;197;p2"/>
          <p:cNvSpPr txBox="1"/>
          <p:nvPr>
            <p:ph idx="12" type="sldNum"/>
          </p:nvPr>
        </p:nvSpPr>
        <p:spPr>
          <a:xfrm>
            <a:off x="8676695" y="403106"/>
            <a:ext cx="473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8" name="Google Shape;198;p2"/>
          <p:cNvSpPr txBox="1"/>
          <p:nvPr/>
        </p:nvSpPr>
        <p:spPr>
          <a:xfrm>
            <a:off x="402583" y="1818841"/>
            <a:ext cx="8665200" cy="12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Lato"/>
              <a:buChar char="●"/>
            </a:pPr>
            <a:r>
              <a:rPr b="1" lang="en-GB" sz="2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Explain key concepts related to banking, saving and spending</a:t>
            </a:r>
            <a:endParaRPr b="1" i="0" sz="22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1270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173b38b931_0_154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6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4" name="Google Shape;204;g2173b38b931_0_154"/>
          <p:cNvSpPr/>
          <p:nvPr/>
        </p:nvSpPr>
        <p:spPr>
          <a:xfrm>
            <a:off x="6310749" y="2574469"/>
            <a:ext cx="20208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 is needed to open a bank account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5" name="Google Shape;205;g2173b38b931_0_154"/>
          <p:cNvSpPr/>
          <p:nvPr/>
        </p:nvSpPr>
        <p:spPr>
          <a:xfrm>
            <a:off x="847873" y="1378875"/>
            <a:ext cx="14427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2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I’ll earn 3% interest</a:t>
            </a:r>
            <a:endParaRPr b="1" i="0" sz="20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6" name="Google Shape;206;g2173b38b931_0_154"/>
          <p:cNvSpPr/>
          <p:nvPr/>
        </p:nvSpPr>
        <p:spPr>
          <a:xfrm>
            <a:off x="2389083" y="3605209"/>
            <a:ext cx="18489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No, because I already have 4 of them!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7" name="Google Shape;207;g2173b38b931_0_154"/>
          <p:cNvSpPr/>
          <p:nvPr/>
        </p:nvSpPr>
        <p:spPr>
          <a:xfrm>
            <a:off x="4413849" y="289017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I’d rather save up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8" name="Google Shape;208;g2173b38b931_0_154"/>
          <p:cNvSpPr/>
          <p:nvPr/>
        </p:nvSpPr>
        <p:spPr>
          <a:xfrm>
            <a:off x="185700" y="2743372"/>
            <a:ext cx="1989000" cy="12498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Because I didn’t have enough money in my current account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9" name="Google Shape;209;g2173b38b931_0_154"/>
          <p:cNvSpPr/>
          <p:nvPr/>
        </p:nvSpPr>
        <p:spPr>
          <a:xfrm>
            <a:off x="6128603" y="393189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So that I don’t have to carry cash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0" name="Google Shape;210;g2173b38b931_0_154"/>
          <p:cNvSpPr/>
          <p:nvPr/>
        </p:nvSpPr>
        <p:spPr>
          <a:xfrm>
            <a:off x="4596250" y="1255625"/>
            <a:ext cx="2260500" cy="1028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It’s good to know how much I’ve spent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1" name="Google Shape;211;g2173b38b931_0_154"/>
          <p:cNvSpPr/>
          <p:nvPr/>
        </p:nvSpPr>
        <p:spPr>
          <a:xfrm>
            <a:off x="2662753" y="1898940"/>
            <a:ext cx="1744800" cy="8445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 found a voucher code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2" name="Google Shape;212;g2173b38b931_0_154"/>
          <p:cNvSpPr txBox="1"/>
          <p:nvPr>
            <p:ph type="ctrTitle"/>
          </p:nvPr>
        </p:nvSpPr>
        <p:spPr>
          <a:xfrm>
            <a:off x="162600" y="30080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What could the questions be?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179996f504_0_6"/>
          <p:cNvSpPr txBox="1"/>
          <p:nvPr>
            <p:ph idx="12" type="sldNum"/>
          </p:nvPr>
        </p:nvSpPr>
        <p:spPr>
          <a:xfrm>
            <a:off x="8595309" y="3039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>
                <a:latin typeface="Lato"/>
                <a:ea typeface="Lato"/>
                <a:cs typeface="Lato"/>
                <a:sym typeface="Lato"/>
              </a:rPr>
              <a:t>7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8" name="Google Shape;218;g2179996f504_0_6"/>
          <p:cNvSpPr/>
          <p:nvPr/>
        </p:nvSpPr>
        <p:spPr>
          <a:xfrm>
            <a:off x="6310749" y="2574469"/>
            <a:ext cx="20208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 is needed to open a bank account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9" name="Google Shape;219;g2179996f504_0_6"/>
          <p:cNvSpPr/>
          <p:nvPr/>
        </p:nvSpPr>
        <p:spPr>
          <a:xfrm>
            <a:off x="847873" y="1378875"/>
            <a:ext cx="14427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2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I’ll earn 3% interest</a:t>
            </a:r>
            <a:endParaRPr b="1" i="0" sz="20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0" name="Google Shape;220;g2179996f504_0_6"/>
          <p:cNvSpPr/>
          <p:nvPr/>
        </p:nvSpPr>
        <p:spPr>
          <a:xfrm>
            <a:off x="2389083" y="3605209"/>
            <a:ext cx="18489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No, because I already have 4 of them!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1" name="Google Shape;221;g2179996f504_0_6"/>
          <p:cNvSpPr/>
          <p:nvPr/>
        </p:nvSpPr>
        <p:spPr>
          <a:xfrm>
            <a:off x="4413849" y="289017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I’d rather save up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2" name="Google Shape;222;g2179996f504_0_6"/>
          <p:cNvSpPr/>
          <p:nvPr/>
        </p:nvSpPr>
        <p:spPr>
          <a:xfrm>
            <a:off x="185700" y="2743372"/>
            <a:ext cx="1989000" cy="12498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Because I didn’t have enough money in my current account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3" name="Google Shape;223;g2179996f504_0_6"/>
          <p:cNvSpPr/>
          <p:nvPr/>
        </p:nvSpPr>
        <p:spPr>
          <a:xfrm>
            <a:off x="6128603" y="393189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So that I don’t have to carry cash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4" name="Google Shape;224;g2179996f504_0_6"/>
          <p:cNvSpPr/>
          <p:nvPr/>
        </p:nvSpPr>
        <p:spPr>
          <a:xfrm>
            <a:off x="4596250" y="1255625"/>
            <a:ext cx="2260500" cy="1028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It’s good to know how much I’ve spent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5" name="Google Shape;225;g2179996f504_0_6"/>
          <p:cNvSpPr/>
          <p:nvPr/>
        </p:nvSpPr>
        <p:spPr>
          <a:xfrm>
            <a:off x="2662753" y="1898940"/>
            <a:ext cx="1744800" cy="8445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 found a voucher code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6" name="Google Shape;226;g2179996f504_0_6"/>
          <p:cNvSpPr txBox="1"/>
          <p:nvPr>
            <p:ph type="ctrTitle"/>
          </p:nvPr>
        </p:nvSpPr>
        <p:spPr>
          <a:xfrm>
            <a:off x="162600" y="300800"/>
            <a:ext cx="7731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en-GB" sz="2900" u="none" cap="none" strike="noStrike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What could the questions be?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7" name="Google Shape;227;g2179996f504_0_6"/>
          <p:cNvSpPr/>
          <p:nvPr/>
        </p:nvSpPr>
        <p:spPr>
          <a:xfrm>
            <a:off x="847873" y="1378875"/>
            <a:ext cx="14427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Why  have a savings account?</a:t>
            </a:r>
            <a:endParaRPr b="1" i="0" sz="16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8" name="Google Shape;228;g2179996f504_0_6"/>
          <p:cNvSpPr/>
          <p:nvPr/>
        </p:nvSpPr>
        <p:spPr>
          <a:xfrm>
            <a:off x="2662753" y="1898940"/>
            <a:ext cx="1744800" cy="8445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can a person save money when shopping?</a:t>
            </a:r>
            <a:endParaRPr b="1" i="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9" name="Google Shape;229;g2179996f504_0_6"/>
          <p:cNvSpPr/>
          <p:nvPr/>
        </p:nvSpPr>
        <p:spPr>
          <a:xfrm>
            <a:off x="185700" y="2743425"/>
            <a:ext cx="1989000" cy="12498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Why were you overdrawn?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0" name="Google Shape;230;g2179996f504_0_6"/>
          <p:cNvSpPr/>
          <p:nvPr/>
        </p:nvSpPr>
        <p:spPr>
          <a:xfrm>
            <a:off x="6128603" y="393189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Why have a debit card?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1" name="Google Shape;231;g2179996f504_0_6"/>
          <p:cNvSpPr/>
          <p:nvPr/>
        </p:nvSpPr>
        <p:spPr>
          <a:xfrm>
            <a:off x="2389083" y="3605209"/>
            <a:ext cx="18489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Why don’t you treat yourself to those trainers</a:t>
            </a:r>
            <a:endParaRPr b="1" i="0" sz="17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2" name="Google Shape;232;g2179996f504_0_6"/>
          <p:cNvSpPr/>
          <p:nvPr/>
        </p:nvSpPr>
        <p:spPr>
          <a:xfrm>
            <a:off x="6310749" y="2574469"/>
            <a:ext cx="20208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Do you have a passport?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3" name="Google Shape;233;g2179996f504_0_6"/>
          <p:cNvSpPr/>
          <p:nvPr/>
        </p:nvSpPr>
        <p:spPr>
          <a:xfrm>
            <a:off x="4413849" y="2890175"/>
            <a:ext cx="1625100" cy="956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You can use buy now pay later</a:t>
            </a:r>
            <a:endParaRPr b="1" i="0" sz="18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4" name="Google Shape;234;g2179996f504_0_6"/>
          <p:cNvSpPr/>
          <p:nvPr/>
        </p:nvSpPr>
        <p:spPr>
          <a:xfrm>
            <a:off x="4596250" y="1255625"/>
            <a:ext cx="2260500" cy="1028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chemeClr val="accen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GB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Why do you check your banking app so often?</a:t>
            </a:r>
            <a:endParaRPr b="1" i="0" sz="17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160206465e_0_0"/>
          <p:cNvSpPr txBox="1"/>
          <p:nvPr>
            <p:ph idx="12" type="sldNum"/>
          </p:nvPr>
        </p:nvSpPr>
        <p:spPr>
          <a:xfrm>
            <a:off x="8595300" y="337450"/>
            <a:ext cx="548700" cy="3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40" name="Google Shape;240;g2160206465e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175" y="1568100"/>
            <a:ext cx="2819125" cy="2391625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g2160206465e_0_0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What do young people need to know about banking?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2" name="Google Shape;242;g2160206465e_0_0"/>
          <p:cNvSpPr txBox="1"/>
          <p:nvPr/>
        </p:nvSpPr>
        <p:spPr>
          <a:xfrm>
            <a:off x="3810725" y="1354250"/>
            <a:ext cx="51099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During today’s lesson you are going to create a guide that informs young people on the most important things that they need to know about banking.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Take a plain sheet of paper and decide which style of 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leaflet</a:t>
            </a:r>
            <a:r>
              <a:rPr lang="en-GB" sz="1600">
                <a:latin typeface="Lato"/>
                <a:ea typeface="Lato"/>
                <a:cs typeface="Lato"/>
                <a:sym typeface="Lato"/>
              </a:rPr>
              <a:t> you are going to use.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ato"/>
                <a:ea typeface="Lato"/>
                <a:cs typeface="Lato"/>
                <a:sym typeface="Lato"/>
              </a:rPr>
              <a:t>Your leaflet will need 4-5 sections covering the five lessons you have had.</a:t>
            </a:r>
            <a:endParaRPr sz="16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3" name="Google Shape;243;g2160206465e_0_0"/>
          <p:cNvSpPr txBox="1"/>
          <p:nvPr/>
        </p:nvSpPr>
        <p:spPr>
          <a:xfrm>
            <a:off x="292250" y="4203700"/>
            <a:ext cx="7495200" cy="6771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We will now recap our learning. This is a good opportunity for you to make notes on any information that you might have missed. </a:t>
            </a:r>
            <a:endParaRPr sz="16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17fa40d7ae_0_0"/>
          <p:cNvSpPr txBox="1"/>
          <p:nvPr>
            <p:ph idx="12" type="sldNum"/>
          </p:nvPr>
        </p:nvSpPr>
        <p:spPr>
          <a:xfrm>
            <a:off x="8595300" y="337450"/>
            <a:ext cx="548700" cy="3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9" name="Google Shape;249;g217fa40d7ae_0_0"/>
          <p:cNvSpPr txBox="1"/>
          <p:nvPr>
            <p:ph type="ctrTitle"/>
          </p:nvPr>
        </p:nvSpPr>
        <p:spPr>
          <a:xfrm>
            <a:off x="138125" y="253750"/>
            <a:ext cx="80922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accent2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en-GB" sz="290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Which lesson would you like to recap?</a:t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t/>
            </a:r>
            <a:endParaRPr b="1" i="0" sz="2900" u="none" cap="none" strike="noStrike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0" name="Google Shape;250;g217fa40d7ae_0_0">
            <a:hlinkClick action="ppaction://hlinksldjump" r:id="rId3"/>
          </p:cNvPr>
          <p:cNvSpPr/>
          <p:nvPr/>
        </p:nvSpPr>
        <p:spPr>
          <a:xfrm>
            <a:off x="2276600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open a bank account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1" name="Google Shape;251;g217fa40d7ae_0_0">
            <a:hlinkClick action="ppaction://hlinksldjump" r:id="rId4"/>
          </p:cNvPr>
          <p:cNvSpPr/>
          <p:nvPr/>
        </p:nvSpPr>
        <p:spPr>
          <a:xfrm>
            <a:off x="4740675" y="1511575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save money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2" name="Google Shape;252;g217fa40d7ae_0_0">
            <a:hlinkClick action="ppaction://hlinksldjump" r:id="rId5"/>
          </p:cNvPr>
          <p:cNvSpPr/>
          <p:nvPr/>
        </p:nvSpPr>
        <p:spPr>
          <a:xfrm>
            <a:off x="2276600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use a bank card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3" name="Google Shape;253;g217fa40d7ae_0_0">
            <a:hlinkClick action="ppaction://hlinksldjump" r:id="rId6"/>
          </p:cNvPr>
          <p:cNvSpPr/>
          <p:nvPr/>
        </p:nvSpPr>
        <p:spPr>
          <a:xfrm>
            <a:off x="4740675" y="3150250"/>
            <a:ext cx="2126700" cy="14679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How to read a bank statement</a:t>
            </a:r>
            <a:endParaRPr b="1" sz="24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IC_Presentation">
  <a:themeElements>
    <a:clrScheme name="Simple Light">
      <a:dk1>
        <a:srgbClr val="262A33"/>
      </a:dk1>
      <a:lt1>
        <a:srgbClr val="FFFFFF"/>
      </a:lt1>
      <a:dk2>
        <a:srgbClr val="262A33"/>
      </a:dk2>
      <a:lt2>
        <a:srgbClr val="262A33"/>
      </a:lt2>
      <a:accent1>
        <a:srgbClr val="0543B3"/>
      </a:accent1>
      <a:accent2>
        <a:srgbClr val="FF802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43B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FLIC_Presentation">
  <a:themeElements>
    <a:clrScheme name="Simple Light">
      <a:dk1>
        <a:srgbClr val="262A33"/>
      </a:dk1>
      <a:lt1>
        <a:srgbClr val="FFFFFF"/>
      </a:lt1>
      <a:dk2>
        <a:srgbClr val="262A33"/>
      </a:dk2>
      <a:lt2>
        <a:srgbClr val="262A33"/>
      </a:lt2>
      <a:accent1>
        <a:srgbClr val="0543B3"/>
      </a:accent1>
      <a:accent2>
        <a:srgbClr val="FF802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43B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FLIC_Presentation">
  <a:themeElements>
    <a:clrScheme name="Simple Light">
      <a:dk1>
        <a:srgbClr val="262A33"/>
      </a:dk1>
      <a:lt1>
        <a:srgbClr val="FFFFFF"/>
      </a:lt1>
      <a:dk2>
        <a:srgbClr val="262A33"/>
      </a:dk2>
      <a:lt2>
        <a:srgbClr val="262A33"/>
      </a:lt2>
      <a:accent1>
        <a:srgbClr val="0543B3"/>
      </a:accent1>
      <a:accent2>
        <a:srgbClr val="FF802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43B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_FLIC_Presentation">
  <a:themeElements>
    <a:clrScheme name="Simple Light">
      <a:dk1>
        <a:srgbClr val="262A33"/>
      </a:dk1>
      <a:lt1>
        <a:srgbClr val="FFFFFF"/>
      </a:lt1>
      <a:dk2>
        <a:srgbClr val="262A33"/>
      </a:dk2>
      <a:lt2>
        <a:srgbClr val="262A33"/>
      </a:lt2>
      <a:accent1>
        <a:srgbClr val="0543B3"/>
      </a:accent1>
      <a:accent2>
        <a:srgbClr val="FF8022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43B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Charlotte Jessop</dc:creator>
</cp:coreProperties>
</file>