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9" roundtripDataSignature="AMtx7mijzbMGeJsFQThnNwI0JM21jaQs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EE9630-C7E2-47DB-96AB-EB510FDF90E2}">
  <a:tblStyle styleId="{1EEE9630-C7E2-47DB-96AB-EB510FDF90E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La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16-18s/topic-9-how-can-my-money-choices-affect-my-mental-wellbeing/video/"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ec235186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5ec23518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fb2e8a79f5_0_48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1fb2e8a79f5_0_48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fb2e8a79f5_0_49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1fb2e8a79f5_0_49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fb2e8a79f5_0_50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1fb2e8a79f5_0_50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fb2e8a79f5_0_51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fb2e8a79f5_0_51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b2e8a79f5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fb2e8a79f5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b2e8a79f5_0_5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1fb2e8a79f5_0_5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b2e8a79f5_0_5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fb2e8a79f5_0_5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fb2e8a79f5_0_53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1fb2e8a79f5_0_53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fb2e8a79f5_0_54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fb2e8a79f5_0_54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b2e8a79f5_0_55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fb2e8a79f5_0_55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1cf22378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41cf22378f_1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fb2e8a79f5_0_559: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fb2e8a79f5_0_559: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41cf22378f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41cf22378f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Who was the </a:t>
            </a:r>
            <a:r>
              <a:rPr lang="en-GB"/>
              <a:t>money</a:t>
            </a:r>
            <a:r>
              <a:rPr lang="en-GB"/>
              <a:t> mule?</a:t>
            </a:r>
            <a:endParaRPr/>
          </a:p>
          <a:p>
            <a:pPr indent="0" lvl="0" marL="0" rtl="0" algn="l">
              <a:spcBef>
                <a:spcPts val="0"/>
              </a:spcBef>
              <a:spcAft>
                <a:spcPts val="0"/>
              </a:spcAft>
              <a:buNone/>
            </a:pPr>
            <a:r>
              <a:rPr lang="en-GB"/>
              <a:t>Did you consider Mike to be a criminal?</a:t>
            </a:r>
            <a:endParaRPr/>
          </a:p>
          <a:p>
            <a:pPr indent="0" lvl="0" marL="0" rtl="0" algn="l">
              <a:spcBef>
                <a:spcPts val="0"/>
              </a:spcBef>
              <a:spcAft>
                <a:spcPts val="0"/>
              </a:spcAft>
              <a:buNone/>
            </a:pPr>
            <a:r>
              <a:rPr lang="en-GB"/>
              <a:t>When do people typically need to share their bank details</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4c165f9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04c165f9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04937879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04937879d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b2e8a79f5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b2e8a79f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https://natwest.mymoneysense.com/teachers/resources-16-18s/topic-9-how-can-my-money-choices-affect-my-mental-wellbeing/video/</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79796095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79796095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fb2e8a79f5_0_5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fb2e8a79f5_0_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04c165f9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04c165f9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b47ed74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7b47ed74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4937879d8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204937879d8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5ec23518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5ec235186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7635228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27635228c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ec2351865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5ec2351865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69999" rtl="0" algn="l">
              <a:spcBef>
                <a:spcPts val="0"/>
              </a:spcBef>
              <a:spcAft>
                <a:spcPts val="0"/>
              </a:spcAft>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fb2e8a79f5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fb2e8a79f5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https://www.cifas.org.uk/secure/contentPORT/uploads/documents/Protective%20Registration/Lesson%201-%20%20Is%20it%20fraud%20sort%20card-%202022.pdf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b2e8a79f5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fb2e8a79f5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fb2e8a79f5_0_3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1fb2e8a79f5_0_3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fb2e8a79f5_0_3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1fb2e8a79f5_0_3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g1fb2e8a79f5_0_47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 name="Google Shape;46;g1fb2e8a79f5_0_47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47" name="Google Shape;47;g1fb2e8a79f5_0_47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g1fb2e8a79f5_0_47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g1fb2e8a79f5_0_47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41cf22378f_1_9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41cf22378f_1_9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2" name="Google Shape;42;g141cf22378f_1_9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41cf22378f_1_9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youtube.com/watch?v=v_NkfOQANDo" TargetMode="Externa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citizensadvice.org.uk/debt-and-money/" TargetMode="External"/><Relationship Id="rId4" Type="http://schemas.openxmlformats.org/officeDocument/2006/relationships/image" Target="../media/image11.png"/><Relationship Id="rId5" Type="http://schemas.openxmlformats.org/officeDocument/2006/relationships/hyperlink" Target="https://crimestoppers-uk.org/give-information/forms/give-information-anonymously" TargetMode="External"/><Relationship Id="rId6" Type="http://schemas.openxmlformats.org/officeDocument/2006/relationships/image" Target="../media/image12.png"/><Relationship Id="rId7"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s://www.ft.com/content/7ae1e942-d173-4ea5-8806-ca1843797bee" TargetMode="External"/><Relationship Id="rId4" Type="http://schemas.openxmlformats.org/officeDocument/2006/relationships/hyperlink" Target="https://www.takefive-stopfraud.org.uk/" TargetMode="External"/><Relationship Id="rId10" Type="http://schemas.openxmlformats.org/officeDocument/2006/relationships/hyperlink" Target="https://ftflic.com/learning-hub/" TargetMode="External"/><Relationship Id="rId9" Type="http://schemas.openxmlformats.org/officeDocument/2006/relationships/hyperlink" Target="https://www.interpol.int/en/News-and-Events/News/2022/YourAccountYourCrime-Global-campaign-exposes-use-of-money-mules" TargetMode="External"/><Relationship Id="rId5" Type="http://schemas.openxmlformats.org/officeDocument/2006/relationships/hyperlink" Target="https://crimestoppers-uk.org/campaigns-media/campaigns/dontbeamoneymule" TargetMode="External"/><Relationship Id="rId6" Type="http://schemas.openxmlformats.org/officeDocument/2006/relationships/hyperlink" Target="https://nationalcrimeagency.gov.uk/moneymuling" TargetMode="External"/><Relationship Id="rId7" Type="http://schemas.openxmlformats.org/officeDocument/2006/relationships/hyperlink" Target="https://crooksoncampus.co.uk/crooks-on-campus-project/" TargetMode="External"/><Relationship Id="rId8" Type="http://schemas.openxmlformats.org/officeDocument/2006/relationships/hyperlink" Target="https://www.moneyhelper.org.uk/en/blog/scams-and-fraud/money-mules-what-are-they-and-could-you-fall-victi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3" name="Shape 53"/>
        <p:cNvGrpSpPr/>
        <p:nvPr/>
      </p:nvGrpSpPr>
      <p:grpSpPr>
        <a:xfrm>
          <a:off x="0" y="0"/>
          <a:ext cx="0" cy="0"/>
          <a:chOff x="0" y="0"/>
          <a:chExt cx="0" cy="0"/>
        </a:xfrm>
      </p:grpSpPr>
      <p:sp>
        <p:nvSpPr>
          <p:cNvPr id="54" name="Google Shape;54;g25ec2351865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55" name="Google Shape;55;g25ec2351865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1fb2e8a79f5_0_48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34" name="Google Shape;134;g1fb2e8a79f5_0_487"/>
          <p:cNvSpPr txBox="1"/>
          <p:nvPr>
            <p:ph idx="1" type="body"/>
          </p:nvPr>
        </p:nvSpPr>
        <p:spPr>
          <a:xfrm>
            <a:off x="251525" y="2037600"/>
            <a:ext cx="45771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asks Adnam to take one of the bags to school for him and offers to pay £2.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6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35" name="Google Shape;135;g1fb2e8a79f5_0_487"/>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a:t>
            </a:r>
            <a:r>
              <a:rPr b="1" lang="en-GB" sz="2400">
                <a:solidFill>
                  <a:schemeClr val="dk1"/>
                </a:solidFill>
                <a:latin typeface="Lato"/>
                <a:ea typeface="Lato"/>
                <a:cs typeface="Lato"/>
                <a:sym typeface="Lato"/>
              </a:rPr>
              <a:t> </a:t>
            </a:r>
            <a:endParaRPr b="1" i="0" sz="2400" u="none" cap="none" strike="noStrike">
              <a:solidFill>
                <a:srgbClr val="000000"/>
              </a:solidFill>
              <a:latin typeface="Lato"/>
              <a:ea typeface="Lato"/>
              <a:cs typeface="Lato"/>
              <a:sym typeface="Lato"/>
            </a:endParaRPr>
          </a:p>
        </p:txBody>
      </p:sp>
      <p:sp>
        <p:nvSpPr>
          <p:cNvPr id="136" name="Google Shape;136;g1fb2e8a79f5_0_487"/>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1fb2e8a79f5_0_48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10</a:t>
            </a:r>
            <a:endParaRPr>
              <a:latin typeface="Lato"/>
              <a:ea typeface="Lato"/>
              <a:cs typeface="Lato"/>
              <a:sym typeface="Lato"/>
            </a:endParaRPr>
          </a:p>
        </p:txBody>
      </p:sp>
      <p:sp>
        <p:nvSpPr>
          <p:cNvPr id="138" name="Google Shape;138;g1fb2e8a79f5_0_48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1fb2e8a79f5_0_49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44" name="Google Shape;144;g1fb2e8a79f5_0_495"/>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pay some money into her bank and then she can take it out and give it to him.</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Mike offers Yaz £20  if she does this for him. </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45" name="Google Shape;145;g1fb2e8a79f5_0_495"/>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146" name="Google Shape;146;g1fb2e8a79f5_0_495"/>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g1fb2e8a79f5_0_49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11</a:t>
            </a:r>
            <a:endParaRPr>
              <a:latin typeface="Lato"/>
              <a:ea typeface="Lato"/>
              <a:cs typeface="Lato"/>
              <a:sym typeface="Lato"/>
            </a:endParaRPr>
          </a:p>
        </p:txBody>
      </p:sp>
      <p:sp>
        <p:nvSpPr>
          <p:cNvPr id="148" name="Google Shape;148;g1fb2e8a79f5_0_495"/>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1fb2e8a79f5_0_50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54" name="Google Shape;154;g1fb2e8a79f5_0_503"/>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On the way home, Mike’s brother asks Adnam if he can use his bank account to pay the money into for some things that he is selling on Ebay.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Adnam agrees and passes over his bank account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55" name="Google Shape;155;g1fb2e8a79f5_0_503"/>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156" name="Google Shape;156;g1fb2e8a79f5_0_503"/>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g1fb2e8a79f5_0_50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12</a:t>
            </a:r>
            <a:endParaRPr>
              <a:latin typeface="Lato"/>
              <a:ea typeface="Lato"/>
              <a:cs typeface="Lato"/>
              <a:sym typeface="Lato"/>
            </a:endParaRPr>
          </a:p>
        </p:txBody>
      </p:sp>
      <p:sp>
        <p:nvSpPr>
          <p:cNvPr id="158" name="Google Shape;158;g1fb2e8a79f5_0_503"/>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g1fb2e8a79f5_0_51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64" name="Google Shape;164;g1fb2e8a79f5_0_511"/>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Friday, Adnam shows Yaz an online advert which offers £10 for volunteers to help by taking wage payments for people without a bank account.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Yaz is interested; she signs up through the advert and provides her bank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65" name="Google Shape;165;g1fb2e8a79f5_0_511"/>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166" name="Google Shape;166;g1fb2e8a79f5_0_511"/>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g1fb2e8a79f5_0_51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13</a:t>
            </a:r>
            <a:endParaRPr>
              <a:latin typeface="Lato"/>
              <a:ea typeface="Lato"/>
              <a:cs typeface="Lato"/>
              <a:sym typeface="Lato"/>
            </a:endParaRPr>
          </a:p>
        </p:txBody>
      </p:sp>
      <p:sp>
        <p:nvSpPr>
          <p:cNvPr id="168" name="Google Shape;168;g1fb2e8a79f5_0_51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fb2e8a79f5_0_58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p:txBody>
      </p:sp>
      <p:sp>
        <p:nvSpPr>
          <p:cNvPr id="174" name="Google Shape;174;g1fb2e8a79f5_0_584"/>
          <p:cNvSpPr txBox="1"/>
          <p:nvPr/>
        </p:nvSpPr>
        <p:spPr>
          <a:xfrm>
            <a:off x="2581225" y="1378250"/>
            <a:ext cx="5878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What were the red flags?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Discuss with your partner where you have identified risks to financial exploitation.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Be prepared to feed back to the class.</a:t>
            </a:r>
            <a:endParaRPr sz="1800">
              <a:latin typeface="Lato"/>
              <a:ea typeface="Lato"/>
              <a:cs typeface="Lato"/>
              <a:sym typeface="Lato"/>
            </a:endParaRPr>
          </a:p>
        </p:txBody>
      </p:sp>
      <p:pic>
        <p:nvPicPr>
          <p:cNvPr id="175" name="Google Shape;175;g1fb2e8a79f5_0_584"/>
          <p:cNvPicPr preferRelativeResize="0"/>
          <p:nvPr/>
        </p:nvPicPr>
        <p:blipFill>
          <a:blip r:embed="rId3">
            <a:alphaModFix/>
          </a:blip>
          <a:stretch>
            <a:fillRect/>
          </a:stretch>
        </p:blipFill>
        <p:spPr>
          <a:xfrm>
            <a:off x="283650" y="1266100"/>
            <a:ext cx="2143125" cy="2143125"/>
          </a:xfrm>
          <a:prstGeom prst="rect">
            <a:avLst/>
          </a:prstGeom>
          <a:noFill/>
          <a:ln>
            <a:noFill/>
          </a:ln>
        </p:spPr>
      </p:pic>
      <p:sp>
        <p:nvSpPr>
          <p:cNvPr id="176" name="Google Shape;176;g1fb2e8a79f5_0_584"/>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7" name="Google Shape;177;g1fb2e8a79f5_0_584"/>
          <p:cNvSpPr txBox="1"/>
          <p:nvPr/>
        </p:nvSpPr>
        <p:spPr>
          <a:xfrm>
            <a:off x="622350" y="3526950"/>
            <a:ext cx="791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As we go through the answers, make a note of any </a:t>
            </a:r>
            <a:r>
              <a:rPr b="1" lang="en-GB" sz="1600">
                <a:solidFill>
                  <a:schemeClr val="accent1"/>
                </a:solidFill>
                <a:latin typeface="Lato"/>
                <a:ea typeface="Lato"/>
                <a:cs typeface="Lato"/>
                <a:sym typeface="Lato"/>
              </a:rPr>
              <a:t>warning</a:t>
            </a:r>
            <a:r>
              <a:rPr b="1" lang="en-GB" sz="1600">
                <a:solidFill>
                  <a:schemeClr val="accent1"/>
                </a:solidFill>
                <a:latin typeface="Lato"/>
                <a:ea typeface="Lato"/>
                <a:cs typeface="Lato"/>
                <a:sym typeface="Lato"/>
              </a:rPr>
              <a:t> signs you missed. These will be highlighted in orange and </a:t>
            </a:r>
            <a:r>
              <a:rPr b="1" lang="en-GB" sz="1600">
                <a:solidFill>
                  <a:schemeClr val="accent1"/>
                </a:solidFill>
                <a:latin typeface="Lato"/>
                <a:ea typeface="Lato"/>
                <a:cs typeface="Lato"/>
                <a:sym typeface="Lato"/>
              </a:rPr>
              <a:t>explained in a blue box like this.</a:t>
            </a:r>
            <a:endParaRPr b="1" sz="16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fb2e8a79f5_0_521"/>
          <p:cNvSpPr txBox="1"/>
          <p:nvPr>
            <p:ph idx="1" type="body"/>
          </p:nvPr>
        </p:nvSpPr>
        <p:spPr>
          <a:xfrm>
            <a:off x="438725" y="2004025"/>
            <a:ext cx="54438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83" name="Google Shape;183;g1fb2e8a79f5_0_52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15</a:t>
            </a:r>
            <a:endParaRPr>
              <a:latin typeface="Lato"/>
              <a:ea typeface="Lato"/>
              <a:cs typeface="Lato"/>
              <a:sym typeface="Lato"/>
            </a:endParaRPr>
          </a:p>
        </p:txBody>
      </p:sp>
      <p:pic>
        <p:nvPicPr>
          <p:cNvPr id="184" name="Google Shape;184;g1fb2e8a79f5_0_5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
        <p:nvSpPr>
          <p:cNvPr id="185" name="Google Shape;185;g1fb2e8a79f5_0_52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1fb2e8a79f5_0_5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91" name="Google Shape;191;g1fb2e8a79f5_0_527"/>
          <p:cNvSpPr txBox="1"/>
          <p:nvPr>
            <p:ph idx="1" type="body"/>
          </p:nvPr>
        </p:nvSpPr>
        <p:spPr>
          <a:xfrm>
            <a:off x="251523" y="2037600"/>
            <a:ext cx="44190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92" name="Google Shape;192;g1fb2e8a79f5_0_527"/>
          <p:cNvSpPr txBox="1"/>
          <p:nvPr/>
        </p:nvSpPr>
        <p:spPr>
          <a:xfrm>
            <a:off x="320495" y="1575902"/>
            <a:ext cx="9252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93" name="Google Shape;193;g1fb2e8a79f5_0_5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1fb2e8a79f5_0_52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16</a:t>
            </a:r>
            <a:endParaRPr>
              <a:latin typeface="Lato"/>
              <a:ea typeface="Lato"/>
              <a:cs typeface="Lato"/>
              <a:sym typeface="Lato"/>
            </a:endParaRPr>
          </a:p>
        </p:txBody>
      </p:sp>
      <p:sp>
        <p:nvSpPr>
          <p:cNvPr id="195" name="Google Shape;195;g1fb2e8a79f5_0_52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1fb2e8a79f5_0_53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01" name="Google Shape;201;g1fb2e8a79f5_0_535"/>
          <p:cNvSpPr txBox="1"/>
          <p:nvPr>
            <p:ph idx="1" type="body"/>
          </p:nvPr>
        </p:nvSpPr>
        <p:spPr>
          <a:xfrm>
            <a:off x="175325" y="20376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their way to school Yaz and Adnam meet up with Mike.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has two heavy bags full of energy drinks with him.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asks Adnam to take one of the bags to school for him and offers to pay £2.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When they arrive at school Adnam gives Mike the bag back in the playground.</a:t>
            </a:r>
            <a:endParaRPr sz="16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02" name="Google Shape;202;g1fb2e8a79f5_0_535"/>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 </a:t>
            </a:r>
            <a:endParaRPr b="1" i="0" sz="2400" u="none" cap="none" strike="noStrike">
              <a:solidFill>
                <a:srgbClr val="000000"/>
              </a:solidFill>
              <a:latin typeface="Lato"/>
              <a:ea typeface="Lato"/>
              <a:cs typeface="Lato"/>
              <a:sym typeface="Lato"/>
            </a:endParaRPr>
          </a:p>
        </p:txBody>
      </p:sp>
      <p:sp>
        <p:nvSpPr>
          <p:cNvPr id="203" name="Google Shape;203;g1fb2e8a79f5_0_535"/>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g1fb2e8a79f5_0_53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17</a:t>
            </a:r>
            <a:endParaRPr>
              <a:latin typeface="Lato"/>
              <a:ea typeface="Lato"/>
              <a:cs typeface="Lato"/>
              <a:sym typeface="Lato"/>
            </a:endParaRPr>
          </a:p>
        </p:txBody>
      </p:sp>
      <p:sp>
        <p:nvSpPr>
          <p:cNvPr id="205" name="Google Shape;205;g1fb2e8a79f5_0_535"/>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6" name="Google Shape;206;g1fb2e8a79f5_0_535"/>
          <p:cNvSpPr txBox="1"/>
          <p:nvPr/>
        </p:nvSpPr>
        <p:spPr>
          <a:xfrm>
            <a:off x="360375" y="4213500"/>
            <a:ext cx="75240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This could be the beginning of a grooming process - checking if a young person is open to exchanging a request for money.</a:t>
            </a:r>
            <a:endParaRPr b="1" sz="1600">
              <a:solidFill>
                <a:schemeClr val="accent1"/>
              </a:solidFill>
              <a:latin typeface="Lato"/>
              <a:ea typeface="Lato"/>
              <a:cs typeface="Lato"/>
              <a:sym typeface="Lato"/>
            </a:endParaRPr>
          </a:p>
        </p:txBody>
      </p:sp>
      <p:sp>
        <p:nvSpPr>
          <p:cNvPr id="207" name="Google Shape;207;g1fb2e8a79f5_0_535"/>
          <p:cNvSpPr txBox="1"/>
          <p:nvPr>
            <p:ph idx="2" type="body"/>
          </p:nvPr>
        </p:nvSpPr>
        <p:spPr>
          <a:xfrm>
            <a:off x="203350" y="20376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Mike asks Adnam to take one of the bags to school for him and offers to pay £2.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6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1fb2e8a79f5_0_54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13" name="Google Shape;213;g1fb2e8a79f5_0_543"/>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Wednesday, Mike tells Yaz that he is having problems with his bank account and asks if he can pay some money into her bank and then she can take it out and give it to him.</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Mike offers Yaz £20  if she does this for him. </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On the way home they visit the bank and make the payments.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14" name="Google Shape;214;g1fb2e8a79f5_0_543"/>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215" name="Google Shape;215;g1fb2e8a79f5_0_543"/>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g1fb2e8a79f5_0_54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18</a:t>
            </a:r>
            <a:endParaRPr>
              <a:latin typeface="Lato"/>
              <a:ea typeface="Lato"/>
              <a:cs typeface="Lato"/>
              <a:sym typeface="Lato"/>
            </a:endParaRPr>
          </a:p>
        </p:txBody>
      </p:sp>
      <p:sp>
        <p:nvSpPr>
          <p:cNvPr id="217" name="Google Shape;217;g1fb2e8a79f5_0_543"/>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Again, this could be part of the grooming process. However, it has escalated from the </a:t>
            </a:r>
            <a:r>
              <a:rPr b="1" lang="en-GB" sz="1600">
                <a:solidFill>
                  <a:schemeClr val="accent1"/>
                </a:solidFill>
                <a:latin typeface="Lato"/>
                <a:ea typeface="Lato"/>
                <a:cs typeface="Lato"/>
                <a:sym typeface="Lato"/>
              </a:rPr>
              <a:t>previous</a:t>
            </a:r>
            <a:r>
              <a:rPr b="1" lang="en-GB" sz="1600">
                <a:solidFill>
                  <a:schemeClr val="accent1"/>
                </a:solidFill>
                <a:latin typeface="Lato"/>
                <a:ea typeface="Lato"/>
                <a:cs typeface="Lato"/>
                <a:sym typeface="Lato"/>
              </a:rPr>
              <a:t> request as the young person is now using their bank account.</a:t>
            </a:r>
            <a:endParaRPr b="1" sz="1600">
              <a:solidFill>
                <a:schemeClr val="accent1"/>
              </a:solidFill>
              <a:latin typeface="Lato"/>
              <a:ea typeface="Lato"/>
              <a:cs typeface="Lato"/>
              <a:sym typeface="Lato"/>
            </a:endParaRPr>
          </a:p>
        </p:txBody>
      </p:sp>
      <p:sp>
        <p:nvSpPr>
          <p:cNvPr id="218" name="Google Shape;218;g1fb2e8a79f5_0_543"/>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19" name="Google Shape;219;g1fb2e8a79f5_0_543"/>
          <p:cNvSpPr txBox="1"/>
          <p:nvPr>
            <p:ph idx="2" type="body"/>
          </p:nvPr>
        </p:nvSpPr>
        <p:spPr>
          <a:xfrm>
            <a:off x="212050" y="18852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a:t>
            </a:r>
            <a:r>
              <a:rPr b="1" lang="en-GB" sz="1600">
                <a:solidFill>
                  <a:schemeClr val="accent2"/>
                </a:solidFill>
                <a:latin typeface="Lato"/>
                <a:ea typeface="Lato"/>
                <a:cs typeface="Lato"/>
                <a:sym typeface="Lato"/>
              </a:rPr>
              <a:t>pay some money into her bank and then she can take it out and give it to him.</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b="1" lang="en-GB" sz="1600">
                <a:solidFill>
                  <a:schemeClr val="accent2"/>
                </a:solidFill>
                <a:latin typeface="Lato"/>
                <a:ea typeface="Lato"/>
                <a:cs typeface="Lato"/>
                <a:sym typeface="Lato"/>
              </a:rPr>
              <a:t>Mike offers Yaz £20  if she does this for him. </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1fb2e8a79f5_0_55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25" name="Google Shape;225;g1fb2e8a79f5_0_551"/>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Thursday, Mike offers Yaz and Adnam a lift home in his brother’s car.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 way home, Mike’s brother asks Adnam if he can use his bank account to pay the money into from some things that he is selling on Ebay.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Adnam agrees and passes over his bank account details.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26" name="Google Shape;226;g1fb2e8a79f5_0_551"/>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227" name="Google Shape;227;g1fb2e8a79f5_0_551"/>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g1fb2e8a79f5_0_55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19</a:t>
            </a:r>
            <a:endParaRPr>
              <a:latin typeface="Lato"/>
              <a:ea typeface="Lato"/>
              <a:cs typeface="Lato"/>
              <a:sym typeface="Lato"/>
            </a:endParaRPr>
          </a:p>
        </p:txBody>
      </p:sp>
      <p:sp>
        <p:nvSpPr>
          <p:cNvPr id="229" name="Google Shape;229;g1fb2e8a79f5_0_55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30" name="Google Shape;230;g1fb2e8a79f5_0_551"/>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accent1"/>
                </a:solidFill>
                <a:latin typeface="Lato"/>
                <a:ea typeface="Lato"/>
                <a:cs typeface="Lato"/>
                <a:sym typeface="Lato"/>
              </a:rPr>
              <a:t>The young person has now shared their bank details with someone they are unfamiliar with. They cannot be certain where this transaction is coming from.</a:t>
            </a:r>
            <a:endParaRPr b="1" sz="1600">
              <a:solidFill>
                <a:schemeClr val="accent1"/>
              </a:solidFill>
              <a:latin typeface="Lato"/>
              <a:ea typeface="Lato"/>
              <a:cs typeface="Lato"/>
              <a:sym typeface="Lato"/>
            </a:endParaRPr>
          </a:p>
        </p:txBody>
      </p:sp>
      <p:sp>
        <p:nvSpPr>
          <p:cNvPr id="231" name="Google Shape;231;g1fb2e8a79f5_0_551"/>
          <p:cNvSpPr txBox="1"/>
          <p:nvPr>
            <p:ph idx="2" type="body"/>
          </p:nvPr>
        </p:nvSpPr>
        <p:spPr>
          <a:xfrm>
            <a:off x="171375" y="1885200"/>
            <a:ext cx="4783500" cy="1997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On the way home, Mike’s brother </a:t>
            </a:r>
            <a:r>
              <a:rPr b="1" lang="en-GB" sz="1600">
                <a:solidFill>
                  <a:schemeClr val="accent2"/>
                </a:solidFill>
                <a:latin typeface="Lato"/>
                <a:ea typeface="Lato"/>
                <a:cs typeface="Lato"/>
                <a:sym typeface="Lato"/>
              </a:rPr>
              <a:t>asks Adnam if he can use his bank account to pay the money into </a:t>
            </a:r>
            <a:r>
              <a:rPr lang="en-GB" sz="1600">
                <a:latin typeface="Lato"/>
                <a:ea typeface="Lato"/>
                <a:cs typeface="Lato"/>
                <a:sym typeface="Lato"/>
              </a:rPr>
              <a:t>from some things that he is selling on Ebay.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Adnam agrees and passes over his bank account details.</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41cf22378f_1_3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61" name="Google Shape;61;g141cf22378f_1_3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2" name="Google Shape;62;g141cf22378f_1_39"/>
          <p:cNvGraphicFramePr/>
          <p:nvPr/>
        </p:nvGraphicFramePr>
        <p:xfrm>
          <a:off x="526375" y="1721850"/>
          <a:ext cx="3000000" cy="3000000"/>
        </p:xfrm>
        <a:graphic>
          <a:graphicData uri="http://schemas.openxmlformats.org/drawingml/2006/table">
            <a:tbl>
              <a:tblPr>
                <a:noFill/>
                <a:tableStyleId>{1EEE9630-C7E2-47DB-96AB-EB510FDF90E2}</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Mobile phone products</a:t>
                      </a:r>
                      <a:endParaRPr b="1">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Financial exploitation </a:t>
                      </a:r>
                      <a:endParaRPr b="1">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i="1" lang="en-GB">
                          <a:latin typeface="Lato"/>
                          <a:ea typeface="Lato"/>
                          <a:cs typeface="Lato"/>
                          <a:sym typeface="Lato"/>
                        </a:rPr>
                        <a:t>Decision-</a:t>
                      </a:r>
                      <a:endParaRPr b="1" i="1">
                        <a:latin typeface="Lato"/>
                        <a:ea typeface="Lato"/>
                        <a:cs typeface="Lato"/>
                        <a:sym typeface="Lato"/>
                      </a:endParaRPr>
                    </a:p>
                    <a:p>
                      <a:pPr indent="0" lvl="0" marL="0" rtl="0" algn="ctr">
                        <a:spcBef>
                          <a:spcPts val="0"/>
                        </a:spcBef>
                        <a:spcAft>
                          <a:spcPts val="0"/>
                        </a:spcAft>
                        <a:buNone/>
                      </a:pPr>
                      <a:r>
                        <a:rPr b="1" i="1" lang="en-GB">
                          <a:latin typeface="Lato"/>
                          <a:ea typeface="Lato"/>
                          <a:cs typeface="Lato"/>
                          <a:sym typeface="Lato"/>
                        </a:rPr>
                        <a:t>making</a:t>
                      </a:r>
                      <a:endParaRPr b="1" i="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g1fb2e8a79f5_0_559"/>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37" name="Google Shape;237;g1fb2e8a79f5_0_559"/>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Friday, Adnam shows Yaz an online advert which offers £10 for volunteers to help by taking wage payments for people without a bank account.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Yaz is interested; she signs up through the advert and provides her bank details.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38" name="Google Shape;238;g1fb2e8a79f5_0_559"/>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239" name="Google Shape;239;g1fb2e8a79f5_0_559"/>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1fb2e8a79f5_0_55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20</a:t>
            </a:r>
            <a:endParaRPr>
              <a:latin typeface="Lato"/>
              <a:ea typeface="Lato"/>
              <a:cs typeface="Lato"/>
              <a:sym typeface="Lato"/>
            </a:endParaRPr>
          </a:p>
        </p:txBody>
      </p:sp>
      <p:sp>
        <p:nvSpPr>
          <p:cNvPr id="241" name="Google Shape;241;g1fb2e8a79f5_0_559"/>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42" name="Google Shape;242;g1fb2e8a79f5_0_559"/>
          <p:cNvSpPr txBox="1"/>
          <p:nvPr/>
        </p:nvSpPr>
        <p:spPr>
          <a:xfrm>
            <a:off x="152700" y="4005850"/>
            <a:ext cx="7472100" cy="946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500">
                <a:solidFill>
                  <a:schemeClr val="accent1"/>
                </a:solidFill>
                <a:latin typeface="Lato"/>
                <a:ea typeface="Lato"/>
                <a:cs typeface="Lato"/>
                <a:sym typeface="Lato"/>
              </a:rPr>
              <a:t>This can be considered as a ‘get-rich-quick’ scam. </a:t>
            </a:r>
            <a:endParaRPr b="1" sz="15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GB" sz="1500">
                <a:solidFill>
                  <a:schemeClr val="accent1"/>
                </a:solidFill>
                <a:highlight>
                  <a:srgbClr val="FFFFFF"/>
                </a:highlight>
                <a:latin typeface="Lato"/>
                <a:ea typeface="Lato"/>
                <a:cs typeface="Lato"/>
                <a:sym typeface="Lato"/>
              </a:rPr>
              <a:t>They create the impression that users can obtain a rate of return with little skill, effort, or time, and with minimal risk.</a:t>
            </a:r>
            <a:endParaRPr b="1" sz="1500">
              <a:solidFill>
                <a:schemeClr val="accent1"/>
              </a:solidFill>
              <a:latin typeface="Lato"/>
              <a:ea typeface="Lato"/>
              <a:cs typeface="Lato"/>
              <a:sym typeface="Lato"/>
            </a:endParaRPr>
          </a:p>
        </p:txBody>
      </p:sp>
      <p:sp>
        <p:nvSpPr>
          <p:cNvPr id="243" name="Google Shape;243;g1fb2e8a79f5_0_559"/>
          <p:cNvSpPr txBox="1"/>
          <p:nvPr>
            <p:ph idx="2" type="body"/>
          </p:nvPr>
        </p:nvSpPr>
        <p:spPr>
          <a:xfrm>
            <a:off x="175325" y="1885200"/>
            <a:ext cx="4783500" cy="1535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Friday, Adnam shows </a:t>
            </a:r>
            <a:r>
              <a:rPr b="1" lang="en-GB" sz="1600">
                <a:solidFill>
                  <a:schemeClr val="accent2"/>
                </a:solidFill>
                <a:latin typeface="Lato"/>
                <a:ea typeface="Lato"/>
                <a:cs typeface="Lato"/>
                <a:sym typeface="Lato"/>
              </a:rPr>
              <a:t>Yaz an online advert which offers £10 for volunteers to help by taking wage payments for people without a bank account.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Yaz is interested; she signs up through the advert and provides her bank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41cf22378f_1_10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pic>
        <p:nvPicPr>
          <p:cNvPr id="249" name="Google Shape;249;g141cf22378f_1_102"/>
          <p:cNvPicPr preferRelativeResize="0"/>
          <p:nvPr/>
        </p:nvPicPr>
        <p:blipFill rotWithShape="1">
          <a:blip r:embed="rId3">
            <a:alphaModFix/>
          </a:blip>
          <a:srcRect b="11816" l="0" r="0" t="0"/>
          <a:stretch/>
        </p:blipFill>
        <p:spPr>
          <a:xfrm>
            <a:off x="6341675" y="1600851"/>
            <a:ext cx="2802325" cy="2665650"/>
          </a:xfrm>
          <a:prstGeom prst="rect">
            <a:avLst/>
          </a:prstGeom>
          <a:noFill/>
          <a:ln>
            <a:noFill/>
          </a:ln>
        </p:spPr>
      </p:pic>
      <p:sp>
        <p:nvSpPr>
          <p:cNvPr id="250" name="Google Shape;250;g141cf22378f_1_102"/>
          <p:cNvSpPr txBox="1"/>
          <p:nvPr/>
        </p:nvSpPr>
        <p:spPr>
          <a:xfrm>
            <a:off x="232275" y="1170400"/>
            <a:ext cx="644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Based on this scenario, how would you define a ‘</a:t>
            </a:r>
            <a:r>
              <a:rPr b="1" lang="en-GB" sz="1800">
                <a:solidFill>
                  <a:schemeClr val="accent2"/>
                </a:solidFill>
                <a:latin typeface="Lato"/>
                <a:ea typeface="Lato"/>
                <a:cs typeface="Lato"/>
                <a:sym typeface="Lato"/>
              </a:rPr>
              <a:t>money mule</a:t>
            </a:r>
            <a:r>
              <a:rPr b="1" lang="en-GB" sz="1800">
                <a:latin typeface="Lato"/>
                <a:ea typeface="Lato"/>
                <a:cs typeface="Lato"/>
                <a:sym typeface="Lato"/>
              </a:rPr>
              <a:t>’</a:t>
            </a:r>
            <a:endParaRPr b="1" sz="1800">
              <a:latin typeface="Lato"/>
              <a:ea typeface="Lato"/>
              <a:cs typeface="Lato"/>
              <a:sym typeface="Lato"/>
            </a:endParaRPr>
          </a:p>
        </p:txBody>
      </p:sp>
      <p:sp>
        <p:nvSpPr>
          <p:cNvPr id="251" name="Google Shape;251;g141cf22378f_1_102"/>
          <p:cNvSpPr txBox="1"/>
          <p:nvPr/>
        </p:nvSpPr>
        <p:spPr>
          <a:xfrm>
            <a:off x="232275" y="1621025"/>
            <a:ext cx="6416700" cy="269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Lato"/>
                <a:ea typeface="Lato"/>
                <a:cs typeface="Lato"/>
                <a:sym typeface="Lato"/>
              </a:rPr>
              <a:t>A money mule is a person who transfers illegal money on behalf of others, usually through their bank account, and receives money for doing so. </a:t>
            </a:r>
            <a:endParaRPr sz="1800">
              <a:latin typeface="Lato"/>
              <a:ea typeface="Lato"/>
              <a:cs typeface="Lato"/>
              <a:sym typeface="Lato"/>
            </a:endParaRPr>
          </a:p>
          <a:p>
            <a:pPr indent="0" lvl="0" marL="0" rtl="0" algn="l">
              <a:lnSpc>
                <a:spcPct val="115000"/>
              </a:lnSpc>
              <a:spcBef>
                <a:spcPts val="0"/>
              </a:spcBef>
              <a:spcAft>
                <a:spcPts val="0"/>
              </a:spcAft>
              <a:buNone/>
            </a:pPr>
            <a:r>
              <a:rPr lang="en-GB" sz="1800">
                <a:latin typeface="Lato"/>
                <a:ea typeface="Lato"/>
                <a:cs typeface="Lato"/>
                <a:sym typeface="Lato"/>
              </a:rPr>
              <a:t>Criminals contact people and offer them cash/commission to receive money into their bank account and transfer it to another account. The person who is moving money between criminals is called a ‘money mule.’ </a:t>
            </a:r>
            <a:endParaRPr sz="1800">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p:txBody>
      </p:sp>
      <p:sp>
        <p:nvSpPr>
          <p:cNvPr id="252" name="Google Shape;252;g141cf22378f_1_102"/>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a:t>
            </a:r>
            <a:r>
              <a:rPr b="1" lang="en-GB" sz="2900">
                <a:solidFill>
                  <a:schemeClr val="accent2"/>
                </a:solidFill>
                <a:latin typeface="Lato"/>
                <a:ea typeface="Lato"/>
                <a:cs typeface="Lato"/>
                <a:sym typeface="Lato"/>
              </a:rPr>
              <a:t>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53" name="Google Shape;253;g141cf22378f_1_102"/>
          <p:cNvSpPr txBox="1"/>
          <p:nvPr/>
        </p:nvSpPr>
        <p:spPr>
          <a:xfrm>
            <a:off x="265125" y="4020650"/>
            <a:ext cx="6416700" cy="1046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Based on the previous activity;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Who was the money mule?</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Did you consider Mike to be a criminal?</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When do people typically need to share their bank details?</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04c165f9b2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204c165f9b2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60" name="Google Shape;260;g204c165f9b2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261" name="Google Shape;261;g204c165f9b2_0_0"/>
          <p:cNvSpPr txBox="1"/>
          <p:nvPr/>
        </p:nvSpPr>
        <p:spPr>
          <a:xfrm>
            <a:off x="443102" y="1279525"/>
            <a:ext cx="8257800" cy="28323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situations where young people are vulnerable to exploitation </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xtLst>
                <a:ext uri="http://customooxmlschemas.google.com/">
                  <go:slidesCustomData xmlns:go="http://customooxmlschemas.google.com/" textRoundtripDataId="1"/>
                </a:ext>
              </a:extLst>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the impact of financial exploitation</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04937879d8_0_4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pic>
        <p:nvPicPr>
          <p:cNvPr id="267" name="Google Shape;267;g204937879d8_0_49"/>
          <p:cNvPicPr preferRelativeResize="0"/>
          <p:nvPr/>
        </p:nvPicPr>
        <p:blipFill rotWithShape="1">
          <a:blip r:embed="rId3">
            <a:alphaModFix/>
          </a:blip>
          <a:srcRect b="11816" l="0" r="0" t="0"/>
          <a:stretch/>
        </p:blipFill>
        <p:spPr>
          <a:xfrm>
            <a:off x="130000" y="1491876"/>
            <a:ext cx="2802325" cy="2665650"/>
          </a:xfrm>
          <a:prstGeom prst="rect">
            <a:avLst/>
          </a:prstGeom>
          <a:noFill/>
          <a:ln>
            <a:noFill/>
          </a:ln>
        </p:spPr>
      </p:pic>
      <p:sp>
        <p:nvSpPr>
          <p:cNvPr id="268" name="Google Shape;268;g204937879d8_0_49"/>
          <p:cNvSpPr txBox="1"/>
          <p:nvPr>
            <p:ph idx="1" type="body"/>
          </p:nvPr>
        </p:nvSpPr>
        <p:spPr>
          <a:xfrm>
            <a:off x="2616300" y="1787125"/>
            <a:ext cx="60810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800">
                <a:latin typeface="Lato"/>
                <a:ea typeface="Lato"/>
                <a:cs typeface="Lato"/>
                <a:sym typeface="Lato"/>
              </a:rPr>
              <a:t>An alert has been raised on </a:t>
            </a:r>
            <a:r>
              <a:rPr lang="en-GB" sz="1800">
                <a:latin typeface="Lato"/>
                <a:ea typeface="Lato"/>
                <a:cs typeface="Lato"/>
                <a:sym typeface="Lato"/>
              </a:rPr>
              <a:t>Adnam and </a:t>
            </a:r>
            <a:r>
              <a:rPr lang="en-GB" sz="1800">
                <a:solidFill>
                  <a:schemeClr val="dk1"/>
                </a:solidFill>
                <a:latin typeface="Lato"/>
                <a:ea typeface="Lato"/>
                <a:cs typeface="Lato"/>
                <a:sym typeface="Lato"/>
              </a:rPr>
              <a:t>Yaz’s bank account as they are </a:t>
            </a:r>
            <a:r>
              <a:rPr lang="en-GB" sz="1800">
                <a:solidFill>
                  <a:schemeClr val="dk1"/>
                </a:solidFill>
                <a:latin typeface="Lato"/>
                <a:ea typeface="Lato"/>
                <a:cs typeface="Lato"/>
                <a:sym typeface="Lato"/>
              </a:rPr>
              <a:t>receiving</a:t>
            </a:r>
            <a:r>
              <a:rPr lang="en-GB" sz="1800">
                <a:solidFill>
                  <a:schemeClr val="dk1"/>
                </a:solidFill>
                <a:latin typeface="Lato"/>
                <a:ea typeface="Lato"/>
                <a:cs typeface="Lato"/>
                <a:sym typeface="Lato"/>
              </a:rPr>
              <a:t> money from unfamiliar sources.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800">
                <a:solidFill>
                  <a:schemeClr val="dk1"/>
                </a:solidFill>
                <a:latin typeface="Lato"/>
                <a:ea typeface="Lato"/>
                <a:cs typeface="Lato"/>
                <a:sym typeface="Lato"/>
              </a:rPr>
              <a:t>The bank start to investigate as they are suspicious of the unusual account </a:t>
            </a:r>
            <a:r>
              <a:rPr lang="en-GB" sz="1800">
                <a:solidFill>
                  <a:schemeClr val="dk1"/>
                </a:solidFill>
                <a:latin typeface="Lato"/>
                <a:ea typeface="Lato"/>
                <a:cs typeface="Lato"/>
                <a:sym typeface="Lato"/>
              </a:rPr>
              <a:t>activity.</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b="1" lang="en-GB" sz="1800">
                <a:solidFill>
                  <a:schemeClr val="accent2"/>
                </a:solidFill>
                <a:latin typeface="Lato"/>
                <a:ea typeface="Lato"/>
                <a:cs typeface="Lato"/>
                <a:sym typeface="Lato"/>
              </a:rPr>
              <a:t>What do you think might happen next?</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69" name="Google Shape;269;g204937879d8_0_49"/>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1800">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fb2e8a79f5_0_60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descr="Nearly 6,000 students were victims of Money Muling in 2018. Involvement in this type of financial fraud guarantees a criminal record and has seen students unable to open a bank account, get a mobile phone contract or even end up with a 14-year prison sentence." id="275" name="Google Shape;275;g1fb2e8a79f5_0_602" title="Money Muling: A Student Crisis | The Tab x NatWest">
            <a:hlinkClick r:id="rId3"/>
          </p:cNvPr>
          <p:cNvPicPr preferRelativeResize="0"/>
          <p:nvPr/>
        </p:nvPicPr>
        <p:blipFill>
          <a:blip r:embed="rId4">
            <a:alphaModFix/>
          </a:blip>
          <a:stretch>
            <a:fillRect/>
          </a:stretch>
        </p:blipFill>
        <p:spPr>
          <a:xfrm>
            <a:off x="1842850" y="1675975"/>
            <a:ext cx="5328750" cy="3089775"/>
          </a:xfrm>
          <a:prstGeom prst="rect">
            <a:avLst/>
          </a:prstGeom>
          <a:noFill/>
          <a:ln cap="flat" cmpd="sng" w="28575">
            <a:solidFill>
              <a:schemeClr val="accent2"/>
            </a:solidFill>
            <a:prstDash val="solid"/>
            <a:round/>
            <a:headEnd len="sm" w="sm" type="none"/>
            <a:tailEnd len="sm" w="sm" type="none"/>
          </a:ln>
        </p:spPr>
      </p:pic>
      <p:sp>
        <p:nvSpPr>
          <p:cNvPr id="276" name="Google Shape;276;g1fb2e8a79f5_0_602"/>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2900">
              <a:solidFill>
                <a:schemeClr val="lt1"/>
              </a:solidFill>
              <a:latin typeface="Lato"/>
              <a:ea typeface="Lato"/>
              <a:cs typeface="Lato"/>
              <a:sym typeface="Lato"/>
            </a:endParaRPr>
          </a:p>
        </p:txBody>
      </p:sp>
      <p:sp>
        <p:nvSpPr>
          <p:cNvPr id="277" name="Google Shape;277;g1fb2e8a79f5_0_602"/>
          <p:cNvSpPr txBox="1"/>
          <p:nvPr/>
        </p:nvSpPr>
        <p:spPr>
          <a:xfrm>
            <a:off x="457675" y="831350"/>
            <a:ext cx="820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As you watch the clip, make a note of the consequences for the young person that was used as a money mule.</a:t>
            </a:r>
            <a:endParaRPr/>
          </a:p>
        </p:txBody>
      </p:sp>
      <p:sp>
        <p:nvSpPr>
          <p:cNvPr id="278" name="Google Shape;278;g1fb2e8a79f5_0_602"/>
          <p:cNvSpPr txBox="1"/>
          <p:nvPr/>
        </p:nvSpPr>
        <p:spPr>
          <a:xfrm>
            <a:off x="59125" y="4835425"/>
            <a:ext cx="471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rgbClr val="FF8022"/>
                </a:solidFill>
                <a:latin typeface="Lato"/>
                <a:ea typeface="Lato"/>
                <a:cs typeface="Lato"/>
                <a:sym typeface="Lato"/>
              </a:rPr>
              <a:t>Source:  Natwest MoneySense</a:t>
            </a:r>
            <a:endParaRPr b="1" sz="800">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797960957b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sp>
        <p:nvSpPr>
          <p:cNvPr id="284" name="Google Shape;284;g2797960957b_0_0"/>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the impact of financial exploitation?</a:t>
            </a:r>
            <a:endParaRPr b="1" sz="2900">
              <a:solidFill>
                <a:schemeClr val="lt1"/>
              </a:solidFill>
              <a:latin typeface="Lato"/>
              <a:ea typeface="Lato"/>
              <a:cs typeface="Lato"/>
              <a:sym typeface="Lato"/>
            </a:endParaRPr>
          </a:p>
        </p:txBody>
      </p:sp>
      <p:sp>
        <p:nvSpPr>
          <p:cNvPr id="285" name="Google Shape;285;g2797960957b_0_0"/>
          <p:cNvSpPr/>
          <p:nvPr/>
        </p:nvSpPr>
        <p:spPr>
          <a:xfrm>
            <a:off x="1434850" y="1373175"/>
            <a:ext cx="2898300" cy="6312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Lato"/>
              <a:ea typeface="Lato"/>
              <a:cs typeface="Lato"/>
              <a:sym typeface="Lato"/>
            </a:endParaRPr>
          </a:p>
          <a:p>
            <a:pPr indent="0" lvl="0" marL="0" rtl="0" algn="ctr">
              <a:spcBef>
                <a:spcPts val="0"/>
              </a:spcBef>
              <a:spcAft>
                <a:spcPts val="0"/>
              </a:spcAft>
              <a:buNone/>
            </a:pPr>
            <a:r>
              <a:rPr b="1" lang="en-GB" sz="1800">
                <a:latin typeface="Lato"/>
                <a:ea typeface="Lato"/>
                <a:cs typeface="Lato"/>
                <a:sym typeface="Lato"/>
              </a:rPr>
              <a:t>SOCIAL</a:t>
            </a:r>
            <a:endParaRPr b="1" sz="1800">
              <a:latin typeface="Lato"/>
              <a:ea typeface="Lato"/>
              <a:cs typeface="Lato"/>
              <a:sym typeface="Lato"/>
            </a:endParaRPr>
          </a:p>
          <a:p>
            <a:pPr indent="0" lvl="0" marL="0" rtl="0" algn="ctr">
              <a:spcBef>
                <a:spcPts val="0"/>
              </a:spcBef>
              <a:spcAft>
                <a:spcPts val="0"/>
              </a:spcAft>
              <a:buNone/>
            </a:pPr>
            <a:r>
              <a:t/>
            </a:r>
            <a:endParaRPr b="1" sz="1800">
              <a:latin typeface="Lato"/>
              <a:ea typeface="Lato"/>
              <a:cs typeface="Lato"/>
              <a:sym typeface="Lato"/>
            </a:endParaRPr>
          </a:p>
        </p:txBody>
      </p:sp>
      <p:sp>
        <p:nvSpPr>
          <p:cNvPr id="286" name="Google Shape;286;g2797960957b_0_0"/>
          <p:cNvSpPr/>
          <p:nvPr/>
        </p:nvSpPr>
        <p:spPr>
          <a:xfrm>
            <a:off x="1434850" y="3276750"/>
            <a:ext cx="2898300" cy="6312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ato"/>
                <a:ea typeface="Lato"/>
                <a:cs typeface="Lato"/>
                <a:sym typeface="Lato"/>
              </a:rPr>
              <a:t>PERSONAL</a:t>
            </a:r>
            <a:endParaRPr b="1" sz="1800">
              <a:latin typeface="Lato"/>
              <a:ea typeface="Lato"/>
              <a:cs typeface="Lato"/>
              <a:sym typeface="Lato"/>
            </a:endParaRPr>
          </a:p>
        </p:txBody>
      </p:sp>
      <p:sp>
        <p:nvSpPr>
          <p:cNvPr id="287" name="Google Shape;287;g2797960957b_0_0"/>
          <p:cNvSpPr/>
          <p:nvPr/>
        </p:nvSpPr>
        <p:spPr>
          <a:xfrm>
            <a:off x="4897875" y="1373175"/>
            <a:ext cx="2898300" cy="6312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ato"/>
                <a:ea typeface="Lato"/>
                <a:cs typeface="Lato"/>
                <a:sym typeface="Lato"/>
              </a:rPr>
              <a:t>FINANCIAL</a:t>
            </a:r>
            <a:endParaRPr b="1" sz="1800">
              <a:latin typeface="Lato"/>
              <a:ea typeface="Lato"/>
              <a:cs typeface="Lato"/>
              <a:sym typeface="Lato"/>
            </a:endParaRPr>
          </a:p>
        </p:txBody>
      </p:sp>
      <p:sp>
        <p:nvSpPr>
          <p:cNvPr id="288" name="Google Shape;288;g2797960957b_0_0"/>
          <p:cNvSpPr/>
          <p:nvPr/>
        </p:nvSpPr>
        <p:spPr>
          <a:xfrm>
            <a:off x="4897875" y="3276750"/>
            <a:ext cx="2898300" cy="6312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Lato"/>
                <a:ea typeface="Lato"/>
                <a:cs typeface="Lato"/>
                <a:sym typeface="Lato"/>
              </a:rPr>
              <a:t>LEGAL</a:t>
            </a:r>
            <a:endParaRPr b="1" sz="1800">
              <a:latin typeface="Lato"/>
              <a:ea typeface="Lato"/>
              <a:cs typeface="Lato"/>
              <a:sym typeface="Lato"/>
            </a:endParaRPr>
          </a:p>
        </p:txBody>
      </p:sp>
      <p:sp>
        <p:nvSpPr>
          <p:cNvPr id="289" name="Google Shape;289;g2797960957b_0_0"/>
          <p:cNvSpPr txBox="1"/>
          <p:nvPr/>
        </p:nvSpPr>
        <p:spPr>
          <a:xfrm>
            <a:off x="1446300" y="2037600"/>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feel alone, different or separated from friends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Can lead to inability to access financial system and transfer money to friends</a:t>
            </a:r>
            <a:endParaRPr>
              <a:latin typeface="Lato"/>
              <a:ea typeface="Lato"/>
              <a:cs typeface="Lato"/>
              <a:sym typeface="Lato"/>
            </a:endParaRPr>
          </a:p>
        </p:txBody>
      </p:sp>
      <p:sp>
        <p:nvSpPr>
          <p:cNvPr id="290" name="Google Shape;290;g2797960957b_0_0"/>
          <p:cNvSpPr txBox="1"/>
          <p:nvPr/>
        </p:nvSpPr>
        <p:spPr>
          <a:xfrm>
            <a:off x="1440550" y="3907950"/>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feel stressed, uncertain or anxious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May have an </a:t>
            </a:r>
            <a:r>
              <a:rPr lang="en-GB">
                <a:latin typeface="Lato"/>
                <a:ea typeface="Lato"/>
                <a:cs typeface="Lato"/>
                <a:sym typeface="Lato"/>
              </a:rPr>
              <a:t>effect</a:t>
            </a:r>
            <a:r>
              <a:rPr lang="en-GB">
                <a:latin typeface="Lato"/>
                <a:ea typeface="Lato"/>
                <a:cs typeface="Lato"/>
                <a:sym typeface="Lato"/>
              </a:rPr>
              <a:t> on relationships with friends or family </a:t>
            </a:r>
            <a:endParaRPr>
              <a:latin typeface="Lato"/>
              <a:ea typeface="Lato"/>
              <a:cs typeface="Lato"/>
              <a:sym typeface="Lato"/>
            </a:endParaRPr>
          </a:p>
        </p:txBody>
      </p:sp>
      <p:sp>
        <p:nvSpPr>
          <p:cNvPr id="291" name="Google Shape;291;g2797960957b_0_0"/>
          <p:cNvSpPr txBox="1"/>
          <p:nvPr/>
        </p:nvSpPr>
        <p:spPr>
          <a:xfrm>
            <a:off x="4903575" y="3907950"/>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Getting caught can lead to criminal record</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money used could be used to fund criminal activity </a:t>
            </a:r>
            <a:endParaRPr>
              <a:latin typeface="Lato"/>
              <a:ea typeface="Lato"/>
              <a:cs typeface="Lato"/>
              <a:sym typeface="Lato"/>
            </a:endParaRPr>
          </a:p>
        </p:txBody>
      </p:sp>
      <p:sp>
        <p:nvSpPr>
          <p:cNvPr id="292" name="Google Shape;292;g2797960957b_0_0"/>
          <p:cNvSpPr txBox="1"/>
          <p:nvPr/>
        </p:nvSpPr>
        <p:spPr>
          <a:xfrm>
            <a:off x="4892175" y="2004375"/>
            <a:ext cx="28983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Can lead to situation where </a:t>
            </a:r>
            <a:r>
              <a:rPr lang="en-GB">
                <a:latin typeface="Lato"/>
                <a:ea typeface="Lato"/>
                <a:cs typeface="Lato"/>
                <a:sym typeface="Lato"/>
              </a:rPr>
              <a:t>unable</a:t>
            </a:r>
            <a:r>
              <a:rPr lang="en-GB">
                <a:latin typeface="Lato"/>
                <a:ea typeface="Lato"/>
                <a:cs typeface="Lato"/>
                <a:sym typeface="Lato"/>
              </a:rPr>
              <a:t> to access credit in the future e.g. opening a bank account, or getting a mobile phone contract or credit card</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fb2e8a79f5_0_5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fb2e8a79f5_0_5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9" name="Google Shape;299;g1fb2e8a79f5_0_5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00" name="Google Shape;300;g1fb2e8a79f5_0_590"/>
          <p:cNvSpPr txBox="1"/>
          <p:nvPr/>
        </p:nvSpPr>
        <p:spPr>
          <a:xfrm>
            <a:off x="443102" y="1279525"/>
            <a:ext cx="8257800" cy="28938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chemeClr val="lt1"/>
              </a:solidFill>
              <a:latin typeface="Lato"/>
              <a:ea typeface="Lato"/>
              <a:cs typeface="Lato"/>
              <a:sym typeface="Lato"/>
              <a:extLst>
                <a:ext uri="http://customooxmlschemas.google.com/">
                  <go:slidesCustomData xmlns:go="http://customooxmlschemas.google.com/" textRoundtripDataId="2"/>
                </a:ext>
              </a:extLst>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04c165f9b2_0_1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306" name="Google Shape;306;g204c165f9b2_0_13"/>
          <p:cNvSpPr txBox="1"/>
          <p:nvPr>
            <p:ph idx="1" type="body"/>
          </p:nvPr>
        </p:nvSpPr>
        <p:spPr>
          <a:xfrm>
            <a:off x="303925" y="1933900"/>
            <a:ext cx="2521500" cy="2690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07" name="Google Shape;307;g204c165f9b2_0_13"/>
          <p:cNvSpPr/>
          <p:nvPr/>
        </p:nvSpPr>
        <p:spPr>
          <a:xfrm>
            <a:off x="3259950" y="1983150"/>
            <a:ext cx="1468200" cy="719400"/>
          </a:xfrm>
          <a:prstGeom prst="wedgeRoundRectCallout">
            <a:avLst>
              <a:gd fmla="val -68119" name="adj1"/>
              <a:gd fmla="val 4177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Adnam is quite shy?</a:t>
            </a:r>
            <a:endParaRPr>
              <a:solidFill>
                <a:schemeClr val="accent1"/>
              </a:solidFill>
              <a:latin typeface="Lato"/>
              <a:ea typeface="Lato"/>
              <a:cs typeface="Lato"/>
              <a:sym typeface="Lato"/>
            </a:endParaRPr>
          </a:p>
        </p:txBody>
      </p:sp>
      <p:sp>
        <p:nvSpPr>
          <p:cNvPr id="308" name="Google Shape;308;g204c165f9b2_0_13"/>
          <p:cNvSpPr/>
          <p:nvPr/>
        </p:nvSpPr>
        <p:spPr>
          <a:xfrm>
            <a:off x="3259950" y="2879475"/>
            <a:ext cx="1468200" cy="719400"/>
          </a:xfrm>
          <a:prstGeom prst="wedgeRoundRectCallout">
            <a:avLst>
              <a:gd fmla="val -66777" name="adj1"/>
              <a:gd fmla="val -338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becomes threatening?</a:t>
            </a:r>
            <a:endParaRPr/>
          </a:p>
        </p:txBody>
      </p:sp>
      <p:sp>
        <p:nvSpPr>
          <p:cNvPr id="309" name="Google Shape;309;g204c165f9b2_0_13"/>
          <p:cNvSpPr/>
          <p:nvPr/>
        </p:nvSpPr>
        <p:spPr>
          <a:xfrm>
            <a:off x="3259950" y="3775825"/>
            <a:ext cx="1468200" cy="719400"/>
          </a:xfrm>
          <a:prstGeom prst="wedgeRoundRectCallout">
            <a:avLst>
              <a:gd fmla="val -71475" name="adj1"/>
              <a:gd fmla="val 42"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is begging and pleading?</a:t>
            </a:r>
            <a:endParaRPr/>
          </a:p>
        </p:txBody>
      </p:sp>
      <p:sp>
        <p:nvSpPr>
          <p:cNvPr id="310" name="Google Shape;310;g204c165f9b2_0_13"/>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Write down a few sentences that a young person could use if faced with a </a:t>
            </a:r>
            <a:r>
              <a:rPr b="1" lang="en-GB" sz="1600">
                <a:solidFill>
                  <a:schemeClr val="lt1"/>
                </a:solidFill>
                <a:latin typeface="Lato"/>
                <a:ea typeface="Lato"/>
                <a:cs typeface="Lato"/>
                <a:sym typeface="Lato"/>
              </a:rPr>
              <a:t>situation</a:t>
            </a:r>
            <a:r>
              <a:rPr b="1" lang="en-GB" sz="1600">
                <a:solidFill>
                  <a:schemeClr val="lt1"/>
                </a:solidFill>
                <a:latin typeface="Lato"/>
                <a:ea typeface="Lato"/>
                <a:cs typeface="Lato"/>
                <a:sym typeface="Lato"/>
              </a:rPr>
              <a:t> like Adnam.</a:t>
            </a:r>
            <a:endParaRPr b="1" sz="1600">
              <a:solidFill>
                <a:schemeClr val="lt1"/>
              </a:solidFill>
              <a:latin typeface="Lato"/>
              <a:ea typeface="Lato"/>
              <a:cs typeface="Lato"/>
              <a:sym typeface="Lato"/>
            </a:endParaRPr>
          </a:p>
        </p:txBody>
      </p:sp>
      <p:sp>
        <p:nvSpPr>
          <p:cNvPr id="311" name="Google Shape;311;g204c165f9b2_0_13"/>
          <p:cNvSpPr txBox="1"/>
          <p:nvPr/>
        </p:nvSpPr>
        <p:spPr>
          <a:xfrm>
            <a:off x="5116100" y="1955500"/>
            <a:ext cx="2767800" cy="26475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Now share with your partner, who will feedback on the following on your response:</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Keeps a young person safe</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Realistic response in this situation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Highlights consequences</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p:txBody>
      </p:sp>
      <p:sp>
        <p:nvSpPr>
          <p:cNvPr id="312" name="Google Shape;312;g204c165f9b2_0_13"/>
          <p:cNvSpPr txBox="1"/>
          <p:nvPr/>
        </p:nvSpPr>
        <p:spPr>
          <a:xfrm>
            <a:off x="152700" y="1838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3"/>
                  </a:ext>
                </a:extLst>
              </a:rPr>
              <a:t>Keeping</a:t>
            </a:r>
            <a:r>
              <a:rPr b="1" lang="en-GB" sz="2900">
                <a:solidFill>
                  <a:schemeClr val="accent2"/>
                </a:solidFill>
                <a:latin typeface="Lato"/>
                <a:ea typeface="Lato"/>
                <a:cs typeface="Lato"/>
                <a:sym typeface="Lato"/>
              </a:rPr>
              <a:t> safe</a:t>
            </a:r>
            <a:endParaRPr b="1" sz="18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7b47ed74fa_0_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318" name="Google Shape;318;g27b47ed74fa_0_8"/>
          <p:cNvSpPr txBox="1"/>
          <p:nvPr>
            <p:ph idx="1" type="body"/>
          </p:nvPr>
        </p:nvSpPr>
        <p:spPr>
          <a:xfrm>
            <a:off x="1175800" y="1670425"/>
            <a:ext cx="2521500" cy="2573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19" name="Google Shape;319;g27b47ed74fa_0_8"/>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Example responses</a:t>
            </a:r>
            <a:endParaRPr b="1" sz="1600">
              <a:solidFill>
                <a:schemeClr val="lt1"/>
              </a:solidFill>
              <a:latin typeface="Lato"/>
              <a:ea typeface="Lato"/>
              <a:cs typeface="Lato"/>
              <a:sym typeface="Lato"/>
            </a:endParaRPr>
          </a:p>
        </p:txBody>
      </p:sp>
      <p:sp>
        <p:nvSpPr>
          <p:cNvPr id="320" name="Google Shape;320;g27b47ed74fa_0_8"/>
          <p:cNvSpPr txBox="1"/>
          <p:nvPr/>
        </p:nvSpPr>
        <p:spPr>
          <a:xfrm>
            <a:off x="152700" y="1838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4"/>
                  </a:ext>
                </a:extLst>
              </a:rPr>
              <a:t>Keeping</a:t>
            </a:r>
            <a:r>
              <a:rPr b="1" lang="en-GB" sz="2900">
                <a:solidFill>
                  <a:schemeClr val="accent2"/>
                </a:solidFill>
                <a:latin typeface="Lato"/>
                <a:ea typeface="Lato"/>
                <a:cs typeface="Lato"/>
                <a:sym typeface="Lato"/>
              </a:rPr>
              <a:t> safe</a:t>
            </a:r>
            <a:endParaRPr b="1" sz="1800">
              <a:solidFill>
                <a:schemeClr val="lt1"/>
              </a:solidFill>
              <a:latin typeface="Lato"/>
              <a:ea typeface="Lato"/>
              <a:cs typeface="Lato"/>
              <a:sym typeface="Lato"/>
            </a:endParaRPr>
          </a:p>
        </p:txBody>
      </p:sp>
      <p:sp>
        <p:nvSpPr>
          <p:cNvPr id="321" name="Google Shape;321;g27b47ed74fa_0_8"/>
          <p:cNvSpPr/>
          <p:nvPr/>
        </p:nvSpPr>
        <p:spPr>
          <a:xfrm>
            <a:off x="5318775" y="1705300"/>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“Sorry, I don’t feel comfortable </a:t>
            </a:r>
            <a:r>
              <a:rPr b="1" lang="en-GB">
                <a:solidFill>
                  <a:schemeClr val="lt1"/>
                </a:solidFill>
                <a:latin typeface="Lato"/>
                <a:ea typeface="Lato"/>
                <a:cs typeface="Lato"/>
                <a:sym typeface="Lato"/>
              </a:rPr>
              <a:t>sharing bank details</a:t>
            </a:r>
            <a:r>
              <a:rPr b="1" lang="en-GB">
                <a:solidFill>
                  <a:schemeClr val="lt1"/>
                </a:solidFill>
                <a:latin typeface="Lato"/>
                <a:ea typeface="Lato"/>
                <a:cs typeface="Lato"/>
                <a:sym typeface="Lato"/>
              </a:rPr>
              <a:t>”</a:t>
            </a:r>
            <a:endParaRPr b="1">
              <a:solidFill>
                <a:schemeClr val="lt1"/>
              </a:solidFill>
              <a:latin typeface="Lato"/>
              <a:ea typeface="Lato"/>
              <a:cs typeface="Lato"/>
              <a:sym typeface="Lato"/>
            </a:endParaRPr>
          </a:p>
        </p:txBody>
      </p:sp>
      <p:sp>
        <p:nvSpPr>
          <p:cNvPr id="322" name="Google Shape;322;g27b47ed74fa_0_8"/>
          <p:cNvSpPr/>
          <p:nvPr/>
        </p:nvSpPr>
        <p:spPr>
          <a:xfrm>
            <a:off x="5318775" y="25992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“My parent/ carer checks my bank account online, so I have to ask them first”</a:t>
            </a:r>
            <a:endParaRPr b="1">
              <a:solidFill>
                <a:schemeClr val="lt1"/>
              </a:solidFill>
              <a:latin typeface="Lato"/>
              <a:ea typeface="Lato"/>
              <a:cs typeface="Lato"/>
              <a:sym typeface="Lato"/>
            </a:endParaRPr>
          </a:p>
        </p:txBody>
      </p:sp>
      <p:sp>
        <p:nvSpPr>
          <p:cNvPr id="323" name="Google Shape;323;g27b47ed74fa_0_8"/>
          <p:cNvSpPr/>
          <p:nvPr/>
        </p:nvSpPr>
        <p:spPr>
          <a:xfrm>
            <a:off x="1175800" y="4431500"/>
            <a:ext cx="6112800" cy="556800"/>
          </a:xfrm>
          <a:prstGeom prst="roundRect">
            <a:avLst>
              <a:gd fmla="val 16667" name="adj"/>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If anyone threatens you, you should speak to adult</a:t>
            </a:r>
            <a:endParaRPr b="1" sz="1700">
              <a:solidFill>
                <a:schemeClr val="lt1"/>
              </a:solidFill>
              <a:latin typeface="Lato"/>
              <a:ea typeface="Lato"/>
              <a:cs typeface="Lato"/>
              <a:sym typeface="Lato"/>
            </a:endParaRPr>
          </a:p>
        </p:txBody>
      </p:sp>
      <p:sp>
        <p:nvSpPr>
          <p:cNvPr id="324" name="Google Shape;324;g27b47ed74fa_0_8"/>
          <p:cNvSpPr/>
          <p:nvPr/>
        </p:nvSpPr>
        <p:spPr>
          <a:xfrm>
            <a:off x="5318775" y="35136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“I don’t have my own bank account”</a:t>
            </a:r>
            <a:endParaRPr b="1">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04937879d8_0_6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04937879d8_0_6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1" name="Google Shape;331;g204937879d8_0_6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32" name="Google Shape;332;g204937879d8_0_60"/>
          <p:cNvSpPr txBox="1"/>
          <p:nvPr/>
        </p:nvSpPr>
        <p:spPr>
          <a:xfrm>
            <a:off x="443102" y="1279525"/>
            <a:ext cx="8257800" cy="28938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rgbClr val="00FF00"/>
              </a:solidFill>
              <a:latin typeface="Lato"/>
              <a:ea typeface="Lato"/>
              <a:cs typeface="Lato"/>
              <a:sym typeface="Lato"/>
              <a:extLst>
                <a:ext uri="http://customooxmlschemas.google.com/">
                  <go:slidesCustomData xmlns:go="http://customooxmlschemas.google.com/" textRoundtripDataId="5"/>
                </a:ext>
              </a:extLst>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Rehearse strategies to respond to unwanted pressures </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5ec2351865_0_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8" name="Google Shape;68;g25ec2351865_0_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9" name="Google Shape;69;g25ec2351865_0_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575e96a1fb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38" name="Google Shape;338;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39" name="Google Shape;339;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7635228ccd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7635228ccd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6"/>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46" name="Google Shape;346;g27635228ccd_0_0"/>
          <p:cNvGrpSpPr/>
          <p:nvPr/>
        </p:nvGrpSpPr>
        <p:grpSpPr>
          <a:xfrm>
            <a:off x="151999" y="1183981"/>
            <a:ext cx="2846301" cy="2013581"/>
            <a:chOff x="463400" y="1321175"/>
            <a:chExt cx="2914500" cy="2113109"/>
          </a:xfrm>
        </p:grpSpPr>
        <p:sp>
          <p:nvSpPr>
            <p:cNvPr id="347" name="Google Shape;347;g27635228ccd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7635228ccd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49" name="Google Shape;349;g27635228ccd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50" name="Google Shape;350;g27635228ccd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51" name="Google Shape;351;g27635228ccd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29</a:t>
            </a:r>
            <a:endParaRPr b="1" sz="1400">
              <a:latin typeface="Lato"/>
              <a:ea typeface="Lato"/>
              <a:cs typeface="Lato"/>
              <a:sym typeface="Lato"/>
            </a:endParaRPr>
          </a:p>
        </p:txBody>
      </p:sp>
      <p:sp>
        <p:nvSpPr>
          <p:cNvPr id="352" name="Google Shape;352;g27635228ccd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53" name="Google Shape;353;g27635228ccd_0_0"/>
          <p:cNvGrpSpPr/>
          <p:nvPr/>
        </p:nvGrpSpPr>
        <p:grpSpPr>
          <a:xfrm>
            <a:off x="3164819" y="1184021"/>
            <a:ext cx="2846301" cy="1995658"/>
            <a:chOff x="3237025" y="1184050"/>
            <a:chExt cx="2914500" cy="2094300"/>
          </a:xfrm>
        </p:grpSpPr>
        <p:sp>
          <p:nvSpPr>
            <p:cNvPr id="354" name="Google Shape;354;g27635228ccd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7635228ccd_0_0"/>
            <p:cNvSpPr txBox="1"/>
            <p:nvPr/>
          </p:nvSpPr>
          <p:spPr>
            <a:xfrm>
              <a:off x="4318436" y="1358600"/>
              <a:ext cx="1782300" cy="177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sz="1300" u="sng">
                  <a:solidFill>
                    <a:schemeClr val="accent6"/>
                  </a:solidFill>
                  <a:latin typeface="Lato"/>
                  <a:ea typeface="Lato"/>
                  <a:cs typeface="Lato"/>
                  <a:sym typeface="Lato"/>
                  <a:hlinkClick r:id="rId5">
                    <a:extLst>
                      <a:ext uri="{A12FA001-AC4F-418D-AE19-62706E023703}">
                        <ahyp:hlinkClr val="tx"/>
                      </a:ext>
                    </a:extLst>
                  </a:hlinkClick>
                </a:rPr>
                <a:t>Crimestoppers </a:t>
              </a:r>
              <a:r>
                <a:rPr b="0" i="0" lang="en-GB" sz="1300" u="none" cap="none" strike="noStrike">
                  <a:solidFill>
                    <a:schemeClr val="accent6"/>
                  </a:solidFill>
                  <a:latin typeface="Lato"/>
                  <a:ea typeface="Lato"/>
                  <a:cs typeface="Lato"/>
                  <a:sym typeface="Lato"/>
                </a:rPr>
                <a:t>– </a:t>
              </a:r>
              <a:r>
                <a:rPr lang="en-GB" sz="1300">
                  <a:solidFill>
                    <a:schemeClr val="accent6"/>
                  </a:solidFill>
                </a:rPr>
                <a:t>an independent charity where information can be reported anonymously.</a:t>
              </a:r>
              <a:endParaRPr sz="1300">
                <a:solidFill>
                  <a:schemeClr val="accent6"/>
                </a:solidFill>
              </a:endParaRPr>
            </a:p>
            <a:p>
              <a:pPr indent="0" lvl="0" marL="0" marR="0" rtl="0" algn="l">
                <a:lnSpc>
                  <a:spcPct val="115000"/>
                </a:lnSpc>
                <a:spcBef>
                  <a:spcPts val="1200"/>
                </a:spcBef>
                <a:spcAft>
                  <a:spcPts val="1200"/>
                </a:spcAft>
                <a:buClr>
                  <a:srgbClr val="000000"/>
                </a:buClr>
                <a:buSzPts val="1300"/>
                <a:buFont typeface="Arial"/>
                <a:buNone/>
              </a:pPr>
              <a:r>
                <a:rPr lang="en-GB" sz="1300">
                  <a:solidFill>
                    <a:schemeClr val="accent6"/>
                  </a:solidFill>
                  <a:latin typeface="Lato"/>
                  <a:ea typeface="Lato"/>
                  <a:cs typeface="Lato"/>
                  <a:sym typeface="Lato"/>
                </a:rPr>
                <a:t>0800 555 111</a:t>
              </a:r>
              <a:endParaRPr sz="1300">
                <a:solidFill>
                  <a:schemeClr val="accent6"/>
                </a:solidFill>
                <a:latin typeface="Lato"/>
                <a:ea typeface="Lato"/>
                <a:cs typeface="Lato"/>
                <a:sym typeface="Lato"/>
              </a:endParaRPr>
            </a:p>
          </p:txBody>
        </p:sp>
      </p:grpSp>
      <p:pic>
        <p:nvPicPr>
          <p:cNvPr id="356" name="Google Shape;356;g27635228ccd_0_0"/>
          <p:cNvPicPr preferRelativeResize="0"/>
          <p:nvPr/>
        </p:nvPicPr>
        <p:blipFill>
          <a:blip r:embed="rId6">
            <a:alphaModFix/>
          </a:blip>
          <a:stretch>
            <a:fillRect/>
          </a:stretch>
        </p:blipFill>
        <p:spPr>
          <a:xfrm>
            <a:off x="6250823" y="1485300"/>
            <a:ext cx="876125" cy="490636"/>
          </a:xfrm>
          <a:prstGeom prst="rect">
            <a:avLst/>
          </a:prstGeom>
          <a:noFill/>
          <a:ln>
            <a:noFill/>
          </a:ln>
        </p:spPr>
      </p:pic>
      <p:sp>
        <p:nvSpPr>
          <p:cNvPr id="357" name="Google Shape;357;g27635228ccd_0_0"/>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pic>
        <p:nvPicPr>
          <p:cNvPr id="358" name="Google Shape;358;g27635228ccd_0_0"/>
          <p:cNvPicPr preferRelativeResize="0"/>
          <p:nvPr/>
        </p:nvPicPr>
        <p:blipFill>
          <a:blip r:embed="rId7">
            <a:alphaModFix/>
          </a:blip>
          <a:stretch>
            <a:fillRect/>
          </a:stretch>
        </p:blipFill>
        <p:spPr>
          <a:xfrm>
            <a:off x="3283025" y="1422678"/>
            <a:ext cx="937902" cy="490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62" name="Shape 362"/>
        <p:cNvGrpSpPr/>
        <p:nvPr/>
      </p:nvGrpSpPr>
      <p:grpSpPr>
        <a:xfrm>
          <a:off x="0" y="0"/>
          <a:ext cx="0" cy="0"/>
          <a:chOff x="0" y="0"/>
          <a:chExt cx="0" cy="0"/>
        </a:xfrm>
      </p:grpSpPr>
      <p:sp>
        <p:nvSpPr>
          <p:cNvPr id="363" name="Google Shape;363;g1575e96a1fb_0_330"/>
          <p:cNvSpPr txBox="1"/>
          <p:nvPr/>
        </p:nvSpPr>
        <p:spPr>
          <a:xfrm>
            <a:off x="102250" y="1142575"/>
            <a:ext cx="8965800" cy="365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rPr>
              <a:t>https://www.bbc.co.uk/iplayer/episode/p0994yyd/scam-stories-the-money-drop</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3">
                  <a:extLst>
                    <a:ext uri="{A12FA001-AC4F-418D-AE19-62706E023703}">
                      <ahyp:hlinkClr val="tx"/>
                    </a:ext>
                  </a:extLst>
                </a:hlinkClick>
              </a:rPr>
              <a:t>https://www.ft.com/content/7ae1e942-d173-4ea5-8806-ca1843797bee</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4">
                  <a:extLst>
                    <a:ext uri="{A12FA001-AC4F-418D-AE19-62706E023703}">
                      <ahyp:hlinkClr val="tx"/>
                    </a:ext>
                  </a:extLst>
                </a:hlinkClick>
              </a:rPr>
              <a:t>https://www.takefive-stopfraud.org.uk/</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5">
                  <a:extLst>
                    <a:ext uri="{A12FA001-AC4F-418D-AE19-62706E023703}">
                      <ahyp:hlinkClr val="tx"/>
                    </a:ext>
                  </a:extLst>
                </a:hlinkClick>
              </a:rPr>
              <a:t>https://crimestoppers-uk.org/campaigns-media/campaigns/dontbeamoneymule</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6">
                  <a:extLst>
                    <a:ext uri="{A12FA001-AC4F-418D-AE19-62706E023703}">
                      <ahyp:hlinkClr val="tx"/>
                    </a:ext>
                  </a:extLst>
                </a:hlinkClick>
              </a:rPr>
              <a:t>https://nationalcrimeagency.gov.uk/moneymuling</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7">
                  <a:extLst>
                    <a:ext uri="{A12FA001-AC4F-418D-AE19-62706E023703}">
                      <ahyp:hlinkClr val="tx"/>
                    </a:ext>
                  </a:extLst>
                </a:hlinkClick>
              </a:rPr>
              <a:t>https://crooksoncampus.co.uk/crooks-on-campus-project/</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8">
                  <a:extLst>
                    <a:ext uri="{A12FA001-AC4F-418D-AE19-62706E023703}">
                      <ahyp:hlinkClr val="tx"/>
                    </a:ext>
                  </a:extLst>
                </a:hlinkClick>
              </a:rPr>
              <a:t>https://www.moneyhelper.org.uk/en/blog/scams-and-fraud/money-mules-what-are-they-and-could-you-fall-victim</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9">
                  <a:extLst>
                    <a:ext uri="{A12FA001-AC4F-418D-AE19-62706E023703}">
                      <ahyp:hlinkClr val="tx"/>
                    </a:ext>
                  </a:extLst>
                </a:hlinkClick>
              </a:rPr>
              <a:t>https://www.interpol.int/en/News-and-Events/News/2022/YourAccountYourCrime-Global-campaign-exposes-use-of-money-mules</a:t>
            </a:r>
            <a:r>
              <a:rPr lang="en-GB"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10">
                  <a:extLst>
                    <a:ext uri="{A12FA001-AC4F-418D-AE19-62706E023703}">
                      <ahyp:hlinkClr val="tx"/>
                    </a:ext>
                  </a:extLst>
                </a:hlinkClick>
              </a:rPr>
              <a:t>https://ftflic.com/learning-hub/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64" name="Google Shape;364;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 </a:t>
            </a:r>
            <a:endParaRPr b="1" i="0" sz="2900" u="none" cap="none" strike="noStrike">
              <a:solidFill>
                <a:srgbClr val="000000"/>
              </a:solidFill>
              <a:latin typeface="Lato"/>
              <a:ea typeface="Lato"/>
              <a:cs typeface="Lato"/>
              <a:sym typeface="Lato"/>
            </a:endParaRPr>
          </a:p>
        </p:txBody>
      </p:sp>
      <p:sp>
        <p:nvSpPr>
          <p:cNvPr id="365" name="Google Shape;365;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5ec2351865_0_5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5" name="Google Shape;75;g25ec2351865_0_5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5ec2351865_0_5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3</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Financial e</a:t>
            </a:r>
            <a:r>
              <a:rPr b="1" lang="en-GB" sz="5600">
                <a:solidFill>
                  <a:schemeClr val="lt1"/>
                </a:solidFill>
                <a:latin typeface="Lato Black"/>
                <a:ea typeface="Lato Black"/>
                <a:cs typeface="Lato Black"/>
                <a:sym typeface="Lato Black"/>
              </a:rPr>
              <a:t>xploitation </a:t>
            </a:r>
            <a:endParaRPr b="1" sz="5600">
              <a:solidFill>
                <a:schemeClr val="lt1"/>
              </a:solidFill>
              <a:latin typeface="Lato Black"/>
              <a:ea typeface="Lato Black"/>
              <a:cs typeface="Lato Black"/>
              <a:sym typeface="Lato Black"/>
            </a:endParaRPr>
          </a:p>
        </p:txBody>
      </p:sp>
      <p:sp>
        <p:nvSpPr>
          <p:cNvPr id="77" name="Google Shape;77;g25ec2351865_0_5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a:t>
            </a:r>
            <a:r>
              <a:rPr b="1" i="0" lang="en-GB" sz="20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will </a:t>
            </a:r>
            <a:r>
              <a:rPr b="1" i="0" lang="en-GB" sz="2000" u="none" cap="none" strike="noStrike">
                <a:solidFill>
                  <a:schemeClr val="accent2"/>
                </a:solidFill>
                <a:latin typeface="Lato"/>
                <a:ea typeface="Lato"/>
                <a:cs typeface="Lato"/>
                <a:sym typeface="Lato"/>
              </a:rPr>
              <a:t>be able to:</a:t>
            </a:r>
            <a:endParaRPr b="1" i="0" sz="2000" u="none" cap="none" strike="noStrike">
              <a:solidFill>
                <a:schemeClr val="accent2"/>
              </a:solidFill>
              <a:latin typeface="Lato"/>
              <a:ea typeface="Lato"/>
              <a:cs typeface="Lato"/>
              <a:sym typeface="Lato"/>
            </a:endParaRPr>
          </a:p>
        </p:txBody>
      </p:sp>
      <p:sp>
        <p:nvSpPr>
          <p:cNvPr id="83" name="Google Shape;83;g1575e96a1fb_0_25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84" name="Google Shape;84;g1575e96a1fb_0_25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situations where young people are vulnerable to exploitation </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 Explain the impact of financial exploitation</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a:t>
            </a:r>
            <a:r>
              <a:rPr b="1" lang="en-GB" sz="2200">
                <a:solidFill>
                  <a:schemeClr val="lt1"/>
                </a:solidFill>
                <a:latin typeface="Lato"/>
                <a:ea typeface="Lato"/>
                <a:cs typeface="Lato"/>
                <a:sym typeface="Lato"/>
              </a:rPr>
              <a:t>respond</a:t>
            </a:r>
            <a:r>
              <a:rPr b="1" lang="en-GB" sz="2200">
                <a:solidFill>
                  <a:schemeClr val="lt1"/>
                </a:solidFill>
                <a:latin typeface="Lato"/>
                <a:ea typeface="Lato"/>
                <a:cs typeface="Lato"/>
                <a:sym typeface="Lato"/>
              </a:rPr>
              <a:t> to unwanted pressures </a:t>
            </a:r>
            <a:endParaRPr b="1" i="0" sz="2200" u="none" cap="none" strike="noStrike">
              <a:solidFill>
                <a:srgbClr val="FFFFFF"/>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fb2e8a79f5_0_58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grpSp>
        <p:nvGrpSpPr>
          <p:cNvPr id="90" name="Google Shape;90;g1fb2e8a79f5_0_580"/>
          <p:cNvGrpSpPr/>
          <p:nvPr/>
        </p:nvGrpSpPr>
        <p:grpSpPr>
          <a:xfrm>
            <a:off x="1046176" y="1735450"/>
            <a:ext cx="6922276" cy="2148818"/>
            <a:chOff x="360375" y="2150821"/>
            <a:chExt cx="6502232" cy="1908873"/>
          </a:xfrm>
        </p:grpSpPr>
        <p:pic>
          <p:nvPicPr>
            <p:cNvPr id="91" name="Google Shape;91;g1fb2e8a79f5_0_580"/>
            <p:cNvPicPr preferRelativeResize="0"/>
            <p:nvPr/>
          </p:nvPicPr>
          <p:blipFill rotWithShape="1">
            <a:blip r:embed="rId3">
              <a:alphaModFix/>
            </a:blip>
            <a:srcRect b="61104" l="74670" r="11125" t="15881"/>
            <a:stretch/>
          </p:blipFill>
          <p:spPr>
            <a:xfrm>
              <a:off x="360375" y="2167750"/>
              <a:ext cx="2075875" cy="1891944"/>
            </a:xfrm>
            <a:prstGeom prst="rect">
              <a:avLst/>
            </a:prstGeom>
            <a:noFill/>
            <a:ln cap="flat" cmpd="sng" w="28575">
              <a:solidFill>
                <a:schemeClr val="accent2"/>
              </a:solidFill>
              <a:prstDash val="solid"/>
              <a:round/>
              <a:headEnd len="sm" w="sm" type="none"/>
              <a:tailEnd len="sm" w="sm" type="none"/>
            </a:ln>
          </p:spPr>
        </p:pic>
        <p:grpSp>
          <p:nvGrpSpPr>
            <p:cNvPr id="92" name="Google Shape;92;g1fb2e8a79f5_0_580"/>
            <p:cNvGrpSpPr/>
            <p:nvPr/>
          </p:nvGrpSpPr>
          <p:grpSpPr>
            <a:xfrm>
              <a:off x="2611947" y="2167344"/>
              <a:ext cx="2075875" cy="1891955"/>
              <a:chOff x="4996497" y="2185119"/>
              <a:chExt cx="2075875" cy="1891955"/>
            </a:xfrm>
          </p:grpSpPr>
          <p:pic>
            <p:nvPicPr>
              <p:cNvPr id="93" name="Google Shape;93;g1fb2e8a79f5_0_580"/>
              <p:cNvPicPr preferRelativeResize="0"/>
              <p:nvPr/>
            </p:nvPicPr>
            <p:blipFill rotWithShape="1">
              <a:blip r:embed="rId3">
                <a:alphaModFix/>
              </a:blip>
              <a:srcRect b="61824" l="30713" r="55082" t="15161"/>
              <a:stretch/>
            </p:blipFill>
            <p:spPr>
              <a:xfrm>
                <a:off x="4996497" y="2185119"/>
                <a:ext cx="2075875" cy="1891955"/>
              </a:xfrm>
              <a:prstGeom prst="rect">
                <a:avLst/>
              </a:prstGeom>
              <a:noFill/>
              <a:ln cap="flat" cmpd="sng" w="28575">
                <a:solidFill>
                  <a:schemeClr val="accent2"/>
                </a:solidFill>
                <a:prstDash val="solid"/>
                <a:round/>
                <a:headEnd len="sm" w="sm" type="none"/>
                <a:tailEnd len="sm" w="sm" type="none"/>
              </a:ln>
            </p:spPr>
          </p:pic>
          <p:sp>
            <p:nvSpPr>
              <p:cNvPr id="94" name="Google Shape;94;g1fb2e8a79f5_0_580"/>
              <p:cNvSpPr txBox="1"/>
              <p:nvPr/>
            </p:nvSpPr>
            <p:spPr>
              <a:xfrm>
                <a:off x="5092937" y="3496882"/>
                <a:ext cx="1912500" cy="574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Allowing a stranger to transfer money through a personal bank account</a:t>
                </a:r>
                <a:endParaRPr b="1" sz="1000">
                  <a:solidFill>
                    <a:srgbClr val="351C75"/>
                  </a:solidFill>
                  <a:latin typeface="Lato"/>
                  <a:ea typeface="Lato"/>
                  <a:cs typeface="Lato"/>
                  <a:sym typeface="Lato"/>
                </a:endParaRPr>
              </a:p>
            </p:txBody>
          </p:sp>
        </p:grpSp>
        <p:pic>
          <p:nvPicPr>
            <p:cNvPr id="95" name="Google Shape;95;g1fb2e8a79f5_0_580"/>
            <p:cNvPicPr preferRelativeResize="0"/>
            <p:nvPr/>
          </p:nvPicPr>
          <p:blipFill rotWithShape="1">
            <a:blip r:embed="rId3">
              <a:alphaModFix/>
            </a:blip>
            <a:srcRect b="36326" l="60017" r="25779" t="39678"/>
            <a:stretch/>
          </p:blipFill>
          <p:spPr>
            <a:xfrm>
              <a:off x="4835999" y="2150821"/>
              <a:ext cx="2026608" cy="1891955"/>
            </a:xfrm>
            <a:prstGeom prst="rect">
              <a:avLst/>
            </a:prstGeom>
            <a:noFill/>
            <a:ln cap="flat" cmpd="sng" w="28575">
              <a:solidFill>
                <a:schemeClr val="accent2"/>
              </a:solidFill>
              <a:prstDash val="solid"/>
              <a:round/>
              <a:headEnd len="sm" w="sm" type="none"/>
              <a:tailEnd len="sm" w="sm" type="none"/>
            </a:ln>
          </p:spPr>
        </p:pic>
        <p:sp>
          <p:nvSpPr>
            <p:cNvPr id="96" name="Google Shape;96;g1fb2e8a79f5_0_580"/>
            <p:cNvSpPr txBox="1"/>
            <p:nvPr/>
          </p:nvSpPr>
          <p:spPr>
            <a:xfrm>
              <a:off x="4893050" y="3479100"/>
              <a:ext cx="1912500" cy="437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Giving credit card details to someone you don’t know</a:t>
              </a:r>
              <a:endParaRPr b="1" sz="1000">
                <a:solidFill>
                  <a:srgbClr val="351C75"/>
                </a:solidFill>
                <a:latin typeface="Lato"/>
                <a:ea typeface="Lato"/>
                <a:cs typeface="Lato"/>
                <a:sym typeface="Lato"/>
              </a:endParaRPr>
            </a:p>
          </p:txBody>
        </p:sp>
        <p:sp>
          <p:nvSpPr>
            <p:cNvPr id="97" name="Google Shape;97;g1fb2e8a79f5_0_580"/>
            <p:cNvSpPr txBox="1"/>
            <p:nvPr/>
          </p:nvSpPr>
          <p:spPr>
            <a:xfrm>
              <a:off x="380225" y="3402150"/>
              <a:ext cx="2026500" cy="574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351C75"/>
                  </a:solidFill>
                  <a:latin typeface="Lato"/>
                  <a:ea typeface="Lato"/>
                  <a:cs typeface="Lato"/>
                  <a:sym typeface="Lato"/>
                </a:rPr>
                <a:t>Using parents’ bank account details to pay for online shopping without them knowing</a:t>
              </a:r>
              <a:endParaRPr b="1" sz="1000">
                <a:solidFill>
                  <a:srgbClr val="351C75"/>
                </a:solidFill>
                <a:latin typeface="Lato"/>
                <a:ea typeface="Lato"/>
                <a:cs typeface="Lato"/>
                <a:sym typeface="Lato"/>
              </a:endParaRPr>
            </a:p>
          </p:txBody>
        </p:sp>
      </p:grpSp>
      <p:sp>
        <p:nvSpPr>
          <p:cNvPr id="98" name="Google Shape;98;g1fb2e8a79f5_0_580"/>
          <p:cNvSpPr txBox="1"/>
          <p:nvPr/>
        </p:nvSpPr>
        <p:spPr>
          <a:xfrm>
            <a:off x="59125" y="4835425"/>
            <a:ext cx="471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rgbClr val="FF8022"/>
                </a:solidFill>
                <a:latin typeface="Lato"/>
                <a:ea typeface="Lato"/>
                <a:cs typeface="Lato"/>
                <a:sym typeface="Lato"/>
              </a:rPr>
              <a:t>Source: adapted from </a:t>
            </a:r>
            <a:r>
              <a:rPr b="1" lang="en-GB" sz="800">
                <a:solidFill>
                  <a:srgbClr val="FF8022"/>
                </a:solidFill>
                <a:latin typeface="Lato"/>
                <a:ea typeface="Lato"/>
                <a:cs typeface="Lato"/>
                <a:sym typeface="Lato"/>
              </a:rPr>
              <a:t>https://www.cifas.org.uk/</a:t>
            </a:r>
            <a:endParaRPr b="1" sz="800">
              <a:solidFill>
                <a:srgbClr val="FF8022"/>
              </a:solidFill>
              <a:latin typeface="Lato"/>
              <a:ea typeface="Lato"/>
              <a:cs typeface="Lato"/>
              <a:sym typeface="Lato"/>
            </a:endParaRPr>
          </a:p>
        </p:txBody>
      </p:sp>
      <p:sp>
        <p:nvSpPr>
          <p:cNvPr id="99" name="Google Shape;99;g1fb2e8a79f5_0_580"/>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00" name="Google Shape;100;g1fb2e8a79f5_0_580"/>
          <p:cNvSpPr txBox="1"/>
          <p:nvPr/>
        </p:nvSpPr>
        <p:spPr>
          <a:xfrm>
            <a:off x="152688" y="1158925"/>
            <a:ext cx="8838600" cy="4311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Read the scenarios below. Are there any problems with what is being described?</a:t>
            </a:r>
            <a:endParaRPr b="1" sz="1600">
              <a:solidFill>
                <a:schemeClr val="lt1"/>
              </a:solidFill>
              <a:latin typeface="Lato"/>
              <a:ea typeface="Lato"/>
              <a:cs typeface="Lato"/>
              <a:sym typeface="Lato"/>
            </a:endParaRPr>
          </a:p>
        </p:txBody>
      </p:sp>
      <p:sp>
        <p:nvSpPr>
          <p:cNvPr id="101" name="Google Shape;101;g1fb2e8a79f5_0_580"/>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Fraud is “wrongful or criminal deception intended to result in financial or personal gain.”</a:t>
            </a:r>
            <a:endParaRPr b="1" sz="1600">
              <a:solidFill>
                <a:schemeClr val="lt1"/>
              </a:solidFill>
              <a:latin typeface="Lato"/>
              <a:ea typeface="Lato"/>
              <a:cs typeface="Lato"/>
              <a:sym typeface="Lato"/>
            </a:endParaRPr>
          </a:p>
        </p:txBody>
      </p:sp>
      <p:sp>
        <p:nvSpPr>
          <p:cNvPr id="102" name="Google Shape;102;g1fb2e8a79f5_0_580"/>
          <p:cNvSpPr txBox="1"/>
          <p:nvPr/>
        </p:nvSpPr>
        <p:spPr>
          <a:xfrm>
            <a:off x="1046175" y="4063050"/>
            <a:ext cx="6922200" cy="7143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The scenarios described are examples of making personal account details vulnerable to criminal activity.</a:t>
            </a:r>
            <a:endParaRPr b="1" sz="16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fb2e8a79f5_0_57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7</a:t>
            </a:r>
            <a:endParaRPr>
              <a:latin typeface="Lato"/>
              <a:ea typeface="Lato"/>
              <a:cs typeface="Lato"/>
              <a:sym typeface="Lato"/>
            </a:endParaRPr>
          </a:p>
        </p:txBody>
      </p:sp>
      <p:sp>
        <p:nvSpPr>
          <p:cNvPr id="108" name="Google Shape;108;g1fb2e8a79f5_0_574"/>
          <p:cNvSpPr txBox="1"/>
          <p:nvPr/>
        </p:nvSpPr>
        <p:spPr>
          <a:xfrm>
            <a:off x="2366325" y="1336750"/>
            <a:ext cx="64095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It can be really easy to get into financial troubles, especially if someone is unaware of the signs to look out for, or </a:t>
            </a:r>
            <a:r>
              <a:rPr lang="en-GB" sz="1800">
                <a:latin typeface="Lato"/>
                <a:ea typeface="Lato"/>
                <a:cs typeface="Lato"/>
                <a:sym typeface="Lato"/>
              </a:rPr>
              <a:t>how</a:t>
            </a:r>
            <a:r>
              <a:rPr lang="en-GB" sz="1800">
                <a:latin typeface="Lato"/>
                <a:ea typeface="Lato"/>
                <a:cs typeface="Lato"/>
                <a:sym typeface="Lato"/>
              </a:rPr>
              <a:t> to protect themselves.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Let’s have a look at a series of events that happened for two young people over the course of five days.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As we go through the information, make a note of any warning signs that the young people are at risk of financial exploitation.</a:t>
            </a:r>
            <a:endParaRPr sz="1800">
              <a:latin typeface="Lato"/>
              <a:ea typeface="Lato"/>
              <a:cs typeface="Lato"/>
              <a:sym typeface="Lato"/>
            </a:endParaRPr>
          </a:p>
        </p:txBody>
      </p:sp>
      <p:pic>
        <p:nvPicPr>
          <p:cNvPr id="109" name="Google Shape;109;g1fb2e8a79f5_0_574"/>
          <p:cNvPicPr preferRelativeResize="0"/>
          <p:nvPr/>
        </p:nvPicPr>
        <p:blipFill>
          <a:blip r:embed="rId3">
            <a:alphaModFix/>
          </a:blip>
          <a:stretch>
            <a:fillRect/>
          </a:stretch>
        </p:blipFill>
        <p:spPr>
          <a:xfrm>
            <a:off x="83725" y="1625550"/>
            <a:ext cx="2143125" cy="2143125"/>
          </a:xfrm>
          <a:prstGeom prst="rect">
            <a:avLst/>
          </a:prstGeom>
          <a:noFill/>
          <a:ln>
            <a:noFill/>
          </a:ln>
        </p:spPr>
      </p:pic>
      <p:sp>
        <p:nvSpPr>
          <p:cNvPr id="110" name="Google Shape;110;g1fb2e8a79f5_0_574"/>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fb2e8a79f5_0_321"/>
          <p:cNvSpPr txBox="1"/>
          <p:nvPr>
            <p:ph idx="1" type="body"/>
          </p:nvPr>
        </p:nvSpPr>
        <p:spPr>
          <a:xfrm>
            <a:off x="438725" y="2004025"/>
            <a:ext cx="54438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t>
            </a:r>
            <a:r>
              <a:rPr lang="en-GB" sz="1800">
                <a:latin typeface="Lato"/>
                <a:ea typeface="Lato"/>
                <a:cs typeface="Lato"/>
                <a:sym typeface="Lato"/>
              </a:rPr>
              <a:t>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16" name="Google Shape;116;g1fb2e8a79f5_0_32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8</a:t>
            </a:r>
            <a:endParaRPr>
              <a:latin typeface="Lato"/>
              <a:ea typeface="Lato"/>
              <a:cs typeface="Lato"/>
              <a:sym typeface="Lato"/>
            </a:endParaRPr>
          </a:p>
        </p:txBody>
      </p:sp>
      <p:pic>
        <p:nvPicPr>
          <p:cNvPr id="117" name="Google Shape;117;g1fb2e8a79f5_0_3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
        <p:nvSpPr>
          <p:cNvPr id="118" name="Google Shape;118;g1fb2e8a79f5_0_321"/>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1fb2e8a79f5_0_3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24" name="Google Shape;124;g1fb2e8a79f5_0_327"/>
          <p:cNvSpPr txBox="1"/>
          <p:nvPr>
            <p:ph idx="1" type="body"/>
          </p:nvPr>
        </p:nvSpPr>
        <p:spPr>
          <a:xfrm>
            <a:off x="251523" y="2037600"/>
            <a:ext cx="44190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rPr lang="en-GB" sz="1800">
                <a:latin typeface="Lato"/>
                <a:ea typeface="Lato"/>
                <a:cs typeface="Lato"/>
                <a:sym typeface="Lato"/>
              </a:rPr>
              <a:t>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125" name="Google Shape;125;g1fb2e8a79f5_0_327"/>
          <p:cNvSpPr txBox="1"/>
          <p:nvPr/>
        </p:nvSpPr>
        <p:spPr>
          <a:xfrm>
            <a:off x="244295" y="1575902"/>
            <a:ext cx="9252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26" name="Google Shape;126;g1fb2e8a79f5_0_3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g1fb2e8a79f5_0_32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p:txBody>
      </p:sp>
      <p:sp>
        <p:nvSpPr>
          <p:cNvPr id="128" name="Google Shape;128;g1fb2e8a79f5_0_327"/>
          <p:cNvSpPr txBox="1"/>
          <p:nvPr>
            <p:ph type="ctrTitle"/>
          </p:nvPr>
        </p:nvSpPr>
        <p:spPr>
          <a:xfrm>
            <a:off x="152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Young people and fraud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