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6" r:id="rId5"/>
    <p:sldMasterId id="2147483687" r:id="rId6"/>
    <p:sldMasterId id="2147483688" r:id="rId7"/>
    <p:sldMasterId id="2147483689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</p:sldIdLst>
  <p:sldSz cy="5143500" cx="9144000"/>
  <p:notesSz cx="6858000" cy="9144000"/>
  <p:embeddedFontLst>
    <p:embeddedFont>
      <p:font typeface="Lato"/>
      <p:regular r:id="rId25"/>
      <p:bold r:id="rId26"/>
      <p:italic r:id="rId27"/>
      <p:boldItalic r:id="rId28"/>
    </p:embeddedFont>
    <p:embeddedFont>
      <p:font typeface="Lato Black"/>
      <p:bold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1970A3A-C196-476B-B60C-EAF989463521}">
  <a:tblStyle styleId="{81970A3A-C196-476B-B60C-EAF98946352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0C1972E8-7FD5-45E9-B7CD-CB4D139C240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1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notesMaster" Target="notesMasters/notesMaster1.xml"/><Relationship Id="rId26" Type="http://schemas.openxmlformats.org/officeDocument/2006/relationships/font" Target="fonts/Lato-bold.fntdata"/><Relationship Id="rId25" Type="http://schemas.openxmlformats.org/officeDocument/2006/relationships/font" Target="fonts/Lato-regular.fntdata"/><Relationship Id="rId28" Type="http://schemas.openxmlformats.org/officeDocument/2006/relationships/font" Target="fonts/Lato-boldItalic.fntdata"/><Relationship Id="rId27" Type="http://schemas.openxmlformats.org/officeDocument/2006/relationships/font" Target="fonts/Lato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font" Target="fonts/LatoBlack-bold.fntdata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0" Type="http://schemas.openxmlformats.org/officeDocument/2006/relationships/font" Target="fonts/LatoBlack-boldItalic.fntdata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9" Type="http://schemas.openxmlformats.org/officeDocument/2006/relationships/slide" Target="slides/slide10.xml"/><Relationship Id="rId18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57d0a4aad5_0_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57d0a4aad5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160c99a85a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160c99a85a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57d0a4aad5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57d0a4aad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57d0a4aad5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57d0a4aad5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160c99a85a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160c99a85a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7b06b3795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2" name="Google Shape;302;g27b06b3795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763055869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9" name="Google Shape;309;g2763055869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57d0a4aa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257d0a4aa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160c99a85a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g2160c99a85a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160c99a85a_0_1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2160c99a85a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160c99a85a_0_1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g2160c99a85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160c99a85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160c99a85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160c99a85a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160c99a85a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160c99a85a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160c99a85a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57d0a4aad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57d0a4aad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1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Relationship Id="rId3" Type="http://schemas.openxmlformats.org/officeDocument/2006/relationships/image" Target="../media/image13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TITLE_AND_TWO_COLUMNS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4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302950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5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2681" y="3219806"/>
            <a:ext cx="2039601" cy="197802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5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6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16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7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2" name="Google Shape;72;p17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 type="secHead">
  <p:cSld name="SECTION_HEADER">
    <p:bg>
      <p:bgPr>
        <a:solidFill>
          <a:srgbClr val="262A33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/>
        </p:nvSpPr>
        <p:spPr>
          <a:xfrm>
            <a:off x="388800" y="298800"/>
            <a:ext cx="67854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Contents</a:t>
            </a:r>
            <a:endParaRPr b="1" i="0" sz="24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5" name="Google Shape;75;p18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8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18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9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3" name="Google Shape;83;p19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0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0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1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">
  <p:cSld name="Divider slide 2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/>
          <p:nvPr>
            <p:ph idx="12" type="sldNum"/>
          </p:nvPr>
        </p:nvSpPr>
        <p:spPr>
          <a:xfrm>
            <a:off x="8372475" y="403225"/>
            <a:ext cx="4731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4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222564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4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1808" y="322227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5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5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7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8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8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9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>
  <p:cSld name="1_Divider slide">
    <p:bg>
      <p:bgPr>
        <a:solidFill>
          <a:srgbClr val="262A33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5">
  <p:cSld name="TITLE_AND_TWO_COLUMNS_6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1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3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1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Section slide 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32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 1">
  <p:cSld name="Section slide 1_1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3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33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3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3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5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222564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5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1808" y="322227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6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3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7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8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8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9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39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0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40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>
  <p:cSld name="1_Divider slide">
    <p:bg>
      <p:bgPr>
        <a:solidFill>
          <a:srgbClr val="262A33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5">
  <p:cSld name="TITLE_AND_TWO_COLUMNS_6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42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0" Type="http://schemas.openxmlformats.org/officeDocument/2006/relationships/theme" Target="../theme/theme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11" Type="http://schemas.openxmlformats.org/officeDocument/2006/relationships/theme" Target="../theme/theme4.xml"/><Relationship Id="rId10" Type="http://schemas.openxmlformats.org/officeDocument/2006/relationships/slideLayout" Target="../slideLayouts/slideLayout30.xml"/><Relationship Id="rId9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ft.com/content/4801084d-41bb-461b-9b92-d9479b07aee3" TargetMode="External"/><Relationship Id="rId4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2.png"/><Relationship Id="rId4" Type="http://schemas.openxmlformats.org/officeDocument/2006/relationships/image" Target="../media/image17.png"/><Relationship Id="rId5" Type="http://schemas.openxmlformats.org/officeDocument/2006/relationships/image" Target="../media/image2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citizensadvice.org.uk/debt-and-money/" TargetMode="External"/><Relationship Id="rId4" Type="http://schemas.openxmlformats.org/officeDocument/2006/relationships/image" Target="../media/image27.png"/><Relationship Id="rId9" Type="http://schemas.openxmlformats.org/officeDocument/2006/relationships/image" Target="../media/image26.png"/><Relationship Id="rId5" Type="http://schemas.openxmlformats.org/officeDocument/2006/relationships/image" Target="../media/image29.png"/><Relationship Id="rId6" Type="http://schemas.openxmlformats.org/officeDocument/2006/relationships/hyperlink" Target="https://www.nationaldebtline.org/" TargetMode="External"/><Relationship Id="rId7" Type="http://schemas.openxmlformats.org/officeDocument/2006/relationships/hyperlink" Target="https://www.nationaldebtline.org/" TargetMode="External"/><Relationship Id="rId8" Type="http://schemas.openxmlformats.org/officeDocument/2006/relationships/hyperlink" Target="http://www.moneyadvicetrust.org/Pages/default.aspx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31.png"/><Relationship Id="rId5" Type="http://schemas.openxmlformats.org/officeDocument/2006/relationships/image" Target="../media/image30.png"/><Relationship Id="rId6" Type="http://schemas.openxmlformats.org/officeDocument/2006/relationships/image" Target="../media/image19.png"/><Relationship Id="rId7" Type="http://schemas.openxmlformats.org/officeDocument/2006/relationships/image" Target="../media/image3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1.png"/><Relationship Id="rId4" Type="http://schemas.openxmlformats.org/officeDocument/2006/relationships/image" Target="../media/image19.png"/><Relationship Id="rId5" Type="http://schemas.openxmlformats.org/officeDocument/2006/relationships/image" Target="../media/image32.png"/><Relationship Id="rId6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A33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3"/>
          <p:cNvSpPr txBox="1"/>
          <p:nvPr>
            <p:ph type="ctrTitle"/>
          </p:nvPr>
        </p:nvSpPr>
        <p:spPr>
          <a:xfrm>
            <a:off x="360375" y="1253100"/>
            <a:ext cx="8046900" cy="18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GB" sz="48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How to manage </a:t>
            </a:r>
            <a:endParaRPr b="1" sz="4800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GB" sz="48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financial risk</a:t>
            </a:r>
            <a:endParaRPr b="1" i="0" sz="4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78" name="Google Shape;178;p43"/>
          <p:cNvSpPr txBox="1"/>
          <p:nvPr/>
        </p:nvSpPr>
        <p:spPr>
          <a:xfrm>
            <a:off x="360375" y="4529800"/>
            <a:ext cx="6681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en-GB" sz="1000">
                <a:solidFill>
                  <a:schemeClr val="accent2"/>
                </a:solidFill>
              </a:rPr>
              <a:t>This session is aimed at Year 9 and is also appropriate or KS4 and KS5</a:t>
            </a:r>
            <a:endParaRPr b="1" sz="10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sz="1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2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7" name="Google Shape;267;p52"/>
          <p:cNvSpPr txBox="1"/>
          <p:nvPr/>
        </p:nvSpPr>
        <p:spPr>
          <a:xfrm>
            <a:off x="87375" y="4575175"/>
            <a:ext cx="5998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u="sng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https://www.ft.com/content/4801084d-41bb-461b-9b92-d9479b07aee3</a:t>
            </a:r>
            <a:r>
              <a:rPr lang="en-GB" sz="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8" name="Google Shape;268;p52"/>
          <p:cNvSpPr txBox="1"/>
          <p:nvPr/>
        </p:nvSpPr>
        <p:spPr>
          <a:xfrm>
            <a:off x="87375" y="1699200"/>
            <a:ext cx="58401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AutoNum type="arabicPeriod"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Read the Financial Times article ‘What do children spend their pocket money on?’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AutoNum type="arabicPeriod"/>
            </a:pPr>
            <a:r>
              <a:rPr b="1" lang="en-GB" sz="1800" u="sng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Underline</a:t>
            </a:r>
            <a:r>
              <a:rPr b="1"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why young people </a:t>
            </a:r>
            <a:r>
              <a:rPr b="1"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should 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have pocket money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9" name="Google Shape;269;p52"/>
          <p:cNvSpPr txBox="1"/>
          <p:nvPr/>
        </p:nvSpPr>
        <p:spPr>
          <a:xfrm>
            <a:off x="8753600" y="330700"/>
            <a:ext cx="499200" cy="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10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70" name="Google Shape;270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30125" y="1359525"/>
            <a:ext cx="1967850" cy="2763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Google Shape;275;p53"/>
          <p:cNvPicPr preferRelativeResize="0"/>
          <p:nvPr/>
        </p:nvPicPr>
        <p:blipFill rotWithShape="1">
          <a:blip r:embed="rId3">
            <a:alphaModFix/>
          </a:blip>
          <a:srcRect b="7100" l="12450" r="8547" t="8575"/>
          <a:stretch/>
        </p:blipFill>
        <p:spPr>
          <a:xfrm>
            <a:off x="1417050" y="1667813"/>
            <a:ext cx="904400" cy="9652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6" name="Google Shape;276;p53"/>
          <p:cNvGraphicFramePr/>
          <p:nvPr/>
        </p:nvGraphicFramePr>
        <p:xfrm>
          <a:off x="1177088" y="1273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{0C1972E8-7FD5-45E9-B7CD-CB4D139C2403}</a:tableStyleId>
              </a:tblPr>
              <a:tblGrid>
                <a:gridCol w="1380225"/>
                <a:gridCol w="5162375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Yes - all young people should have pocket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b">
                    <a:solidFill>
                      <a:schemeClr val="accent2"/>
                    </a:solidFill>
                  </a:tcPr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items do young people typically spend their pocket on?</a:t>
                      </a:r>
                      <a:endParaRPr b="1" i="1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are apps designed to help young people make positive money decisions?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How can parents and carers help young </a:t>
                      </a: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people to manage their </a:t>
                      </a: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pocket money?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277" name="Google Shape;277;p53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78" name="Google Shape;278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9800" y="2633050"/>
            <a:ext cx="818875" cy="81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53"/>
          <p:cNvPicPr preferRelativeResize="0"/>
          <p:nvPr/>
        </p:nvPicPr>
        <p:blipFill rotWithShape="1">
          <a:blip r:embed="rId5">
            <a:alphaModFix/>
          </a:blip>
          <a:srcRect b="17025" l="10210" r="9641" t="14018"/>
          <a:stretch/>
        </p:blipFill>
        <p:spPr>
          <a:xfrm>
            <a:off x="1393338" y="3531125"/>
            <a:ext cx="951811" cy="818875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53"/>
          <p:cNvSpPr txBox="1"/>
          <p:nvPr/>
        </p:nvSpPr>
        <p:spPr>
          <a:xfrm>
            <a:off x="8765700" y="362225"/>
            <a:ext cx="4869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11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86" name="Google Shape;286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5250" y="2310625"/>
            <a:ext cx="2216400" cy="22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54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8" name="Google Shape;288;p54"/>
          <p:cNvSpPr txBox="1"/>
          <p:nvPr/>
        </p:nvSpPr>
        <p:spPr>
          <a:xfrm>
            <a:off x="216900" y="1538375"/>
            <a:ext cx="8710200" cy="5232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“All young people should have pocket money”</a:t>
            </a:r>
            <a:endParaRPr sz="2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89" name="Google Shape;289;p54"/>
          <p:cNvPicPr preferRelativeResize="0"/>
          <p:nvPr/>
        </p:nvPicPr>
        <p:blipFill rotWithShape="1">
          <a:blip r:embed="rId4">
            <a:alphaModFix/>
          </a:blip>
          <a:srcRect b="14651" l="48119" r="0" t="12382"/>
          <a:stretch/>
        </p:blipFill>
        <p:spPr>
          <a:xfrm>
            <a:off x="1405600" y="2655950"/>
            <a:ext cx="1593425" cy="140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54"/>
          <p:cNvPicPr preferRelativeResize="0"/>
          <p:nvPr/>
        </p:nvPicPr>
        <p:blipFill rotWithShape="1">
          <a:blip r:embed="rId4">
            <a:alphaModFix/>
          </a:blip>
          <a:srcRect b="11087" l="0" r="48675" t="0"/>
          <a:stretch/>
        </p:blipFill>
        <p:spPr>
          <a:xfrm>
            <a:off x="5861020" y="2419350"/>
            <a:ext cx="1645155" cy="178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5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13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6" name="Google Shape;296;p55"/>
          <p:cNvSpPr txBox="1"/>
          <p:nvPr/>
        </p:nvSpPr>
        <p:spPr>
          <a:xfrm>
            <a:off x="177400" y="1168275"/>
            <a:ext cx="87750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Lato"/>
                <a:ea typeface="Lato"/>
                <a:cs typeface="Lato"/>
                <a:sym typeface="Lato"/>
              </a:rPr>
              <a:t>“All young people have pocket money”</a:t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Lato"/>
                <a:ea typeface="Lato"/>
                <a:cs typeface="Lato"/>
                <a:sym typeface="Lato"/>
              </a:rPr>
              <a:t> </a:t>
            </a:r>
            <a:endParaRPr b="1" sz="2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97" name="Google Shape;297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1400" y="2135350"/>
            <a:ext cx="2080775" cy="2080775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55"/>
          <p:cNvSpPr txBox="1"/>
          <p:nvPr>
            <p:ph type="ctrTitle"/>
          </p:nvPr>
        </p:nvSpPr>
        <p:spPr>
          <a:xfrm>
            <a:off x="259775" y="242750"/>
            <a:ext cx="57021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Debate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99" name="Google Shape;299;p55"/>
          <p:cNvSpPr txBox="1"/>
          <p:nvPr/>
        </p:nvSpPr>
        <p:spPr>
          <a:xfrm>
            <a:off x="375550" y="1802675"/>
            <a:ext cx="52713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Why do young people need access to their own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money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Other than spending, what are the benefits of young people having access to their own money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What are some of the financial risks that young people are exposed to?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ato"/>
              <a:buChar char="●"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Stretch | What have you learned to help you make positive choices with money? Write these down for your own personal reflection.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56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5" name="Google Shape;305;p56"/>
          <p:cNvSpPr txBox="1"/>
          <p:nvPr/>
        </p:nvSpPr>
        <p:spPr>
          <a:xfrm>
            <a:off x="0" y="985063"/>
            <a:ext cx="9144000" cy="9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GB" sz="56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Any questions?</a:t>
            </a:r>
            <a:endParaRPr b="1" i="0" sz="5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6" name="Google Shape;306;p56"/>
          <p:cNvSpPr/>
          <p:nvPr/>
        </p:nvSpPr>
        <p:spPr>
          <a:xfrm>
            <a:off x="3806600" y="2159450"/>
            <a:ext cx="1734900" cy="1483800"/>
          </a:xfrm>
          <a:prstGeom prst="rect">
            <a:avLst/>
          </a:prstGeom>
          <a:solidFill>
            <a:srgbClr val="FF802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b="0" i="0" lang="en-GB" sz="9600" u="none" cap="none" strike="noStrike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?</a:t>
            </a:r>
            <a:endParaRPr b="0" i="0" sz="9600" u="none" cap="none" strike="noStrike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7"/>
          <p:cNvSpPr/>
          <p:nvPr/>
        </p:nvSpPr>
        <p:spPr>
          <a:xfrm>
            <a:off x="6177819" y="1184061"/>
            <a:ext cx="2846400" cy="1995600"/>
          </a:xfrm>
          <a:prstGeom prst="rect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57"/>
          <p:cNvSpPr txBox="1"/>
          <p:nvPr/>
        </p:nvSpPr>
        <p:spPr>
          <a:xfrm>
            <a:off x="110800" y="391125"/>
            <a:ext cx="848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Services available for people who have concerns about their personal </a:t>
            </a: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finances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3" name="Google Shape;313;p57"/>
          <p:cNvGrpSpPr/>
          <p:nvPr/>
        </p:nvGrpSpPr>
        <p:grpSpPr>
          <a:xfrm>
            <a:off x="151999" y="1183981"/>
            <a:ext cx="2846301" cy="2013581"/>
            <a:chOff x="463400" y="1321175"/>
            <a:chExt cx="2914500" cy="2113109"/>
          </a:xfrm>
        </p:grpSpPr>
        <p:sp>
          <p:nvSpPr>
            <p:cNvPr id="314" name="Google Shape;314;p57"/>
            <p:cNvSpPr/>
            <p:nvPr/>
          </p:nvSpPr>
          <p:spPr>
            <a:xfrm>
              <a:off x="463400" y="1321175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57"/>
            <p:cNvSpPr txBox="1"/>
            <p:nvPr/>
          </p:nvSpPr>
          <p:spPr>
            <a:xfrm>
              <a:off x="1345676" y="1339984"/>
              <a:ext cx="2032200" cy="209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Citizens Advice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T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his resource contains links to advice on a number of topics, including financial difficulties, cost of living and communicati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ng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with creditors.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16" name="Google Shape;316;p5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32125" y="1419947"/>
              <a:ext cx="813554" cy="928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7" name="Google Shape;317;p57"/>
          <p:cNvSpPr txBox="1"/>
          <p:nvPr/>
        </p:nvSpPr>
        <p:spPr>
          <a:xfrm>
            <a:off x="152000" y="3312950"/>
            <a:ext cx="8872200" cy="738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At school, you can speak with an adult you trust. 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This could be your form tutor, head of year or the school’s safeguarding officer.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8" name="Google Shape;318;p57"/>
          <p:cNvSpPr txBox="1"/>
          <p:nvPr>
            <p:ph idx="4294967295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en-GB" sz="1400">
                <a:latin typeface="Lato"/>
                <a:ea typeface="Lato"/>
                <a:cs typeface="Lato"/>
                <a:sym typeface="Lato"/>
              </a:rPr>
              <a:t>27</a:t>
            </a:r>
            <a:endParaRPr b="1" sz="14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9" name="Google Shape;319;p57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0" name="Google Shape;320;p57"/>
          <p:cNvGrpSpPr/>
          <p:nvPr/>
        </p:nvGrpSpPr>
        <p:grpSpPr>
          <a:xfrm>
            <a:off x="3164819" y="1184021"/>
            <a:ext cx="2846301" cy="1995658"/>
            <a:chOff x="3237025" y="1184050"/>
            <a:chExt cx="2914500" cy="2094300"/>
          </a:xfrm>
        </p:grpSpPr>
        <p:sp>
          <p:nvSpPr>
            <p:cNvPr id="321" name="Google Shape;321;p57"/>
            <p:cNvSpPr/>
            <p:nvPr/>
          </p:nvSpPr>
          <p:spPr>
            <a:xfrm>
              <a:off x="3237025" y="1184050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22" name="Google Shape;322;p5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44950" y="1434825"/>
              <a:ext cx="666111" cy="400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3" name="Google Shape;323;p57"/>
            <p:cNvSpPr txBox="1"/>
            <p:nvPr/>
          </p:nvSpPr>
          <p:spPr>
            <a:xfrm>
              <a:off x="4068426" y="1358613"/>
              <a:ext cx="2032200" cy="18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6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National Debtline </a:t>
              </a: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a debt advice charity run by the </a:t>
              </a: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8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Money Advice Trust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, offering a  free and confidential debt advice service.</a:t>
              </a:r>
              <a:endParaRPr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pic>
        <p:nvPicPr>
          <p:cNvPr id="324" name="Google Shape;324;p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41200" y="1426525"/>
            <a:ext cx="876125" cy="680625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57"/>
          <p:cNvSpPr txBox="1"/>
          <p:nvPr/>
        </p:nvSpPr>
        <p:spPr>
          <a:xfrm>
            <a:off x="7264128" y="1459325"/>
            <a:ext cx="17601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90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Childline </a:t>
            </a:r>
            <a:r>
              <a:rPr b="1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Helpline</a:t>
            </a:r>
            <a:b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080</a:t>
            </a:r>
            <a:r>
              <a:rPr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0 1111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44"/>
          <p:cNvSpPr txBox="1"/>
          <p:nvPr>
            <p:ph type="ctrTitle"/>
          </p:nvPr>
        </p:nvSpPr>
        <p:spPr>
          <a:xfrm>
            <a:off x="379375" y="253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Unit outline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85" name="Google Shape;185;p44"/>
          <p:cNvGraphicFramePr/>
          <p:nvPr/>
        </p:nvGraphicFramePr>
        <p:xfrm>
          <a:off x="526375" y="1721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{81970A3A-C196-476B-B60C-EAF989463521}</a:tableStyleId>
              </a:tblPr>
              <a:tblGrid>
                <a:gridCol w="1344825"/>
                <a:gridCol w="1395650"/>
                <a:gridCol w="1294000"/>
                <a:gridCol w="1344825"/>
                <a:gridCol w="1344825"/>
                <a:gridCol w="1344825"/>
              </a:tblGrid>
              <a:tr h="396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1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2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3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4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5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rgbClr val="262A33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6</a:t>
                      </a:r>
                      <a:endParaRPr b="1" sz="1400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8022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Mobile phone products</a:t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Lato"/>
                          <a:ea typeface="Lato"/>
                          <a:cs typeface="Lato"/>
                          <a:sym typeface="Lato"/>
                        </a:rPr>
                        <a:t>Cryptocurrency</a:t>
                      </a:r>
                      <a:endParaRPr b="1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Lato"/>
                          <a:ea typeface="Lato"/>
                          <a:cs typeface="Lato"/>
                          <a:sym typeface="Lato"/>
                        </a:rPr>
                        <a:t>Financial exploitation </a:t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Lato"/>
                          <a:ea typeface="Lato"/>
                          <a:cs typeface="Lato"/>
                          <a:sym typeface="Lato"/>
                        </a:rPr>
                        <a:t>Online gaming</a:t>
                      </a:r>
                      <a:endParaRPr b="1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Lato"/>
                          <a:ea typeface="Lato"/>
                          <a:cs typeface="Lato"/>
                          <a:sym typeface="Lato"/>
                        </a:rPr>
                        <a:t>Online safety</a:t>
                      </a:r>
                      <a:endParaRPr b="1" u="none" cap="none" strike="noStrike">
                        <a:solidFill>
                          <a:srgbClr val="262A33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Decision-</a:t>
                      </a:r>
                      <a:endParaRPr b="1" i="1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</a:t>
                      </a:r>
                      <a:endParaRPr b="1" i="1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Pocket money debate</a:t>
                      </a:r>
                      <a:endParaRPr b="1" u="none" cap="none" strike="noStrike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 anchor="ctr">
                    <a:lnL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54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5"/>
          <p:cNvSpPr txBox="1"/>
          <p:nvPr/>
        </p:nvSpPr>
        <p:spPr>
          <a:xfrm>
            <a:off x="360375" y="270375"/>
            <a:ext cx="8031000" cy="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Having a respectful learning environment</a:t>
            </a:r>
            <a:endParaRPr b="1" i="0" sz="29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45"/>
          <p:cNvSpPr txBox="1"/>
          <p:nvPr/>
        </p:nvSpPr>
        <p:spPr>
          <a:xfrm>
            <a:off x="324100" y="1254075"/>
            <a:ext cx="7638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listen to each other respectfully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avoid making judgements or assumptions about others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comment on what has been said, not the person who has said it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won’t put anyone on the spot and we have the right to pass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not share personal stories or ask personal questions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p4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3" name="Google Shape;193;p45"/>
          <p:cNvSpPr txBox="1"/>
          <p:nvPr/>
        </p:nvSpPr>
        <p:spPr>
          <a:xfrm>
            <a:off x="8874350" y="350150"/>
            <a:ext cx="35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3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6"/>
          <p:cNvSpPr txBox="1"/>
          <p:nvPr/>
        </p:nvSpPr>
        <p:spPr>
          <a:xfrm>
            <a:off x="311700" y="34425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46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46"/>
          <p:cNvSpPr txBox="1"/>
          <p:nvPr/>
        </p:nvSpPr>
        <p:spPr>
          <a:xfrm>
            <a:off x="0" y="1491150"/>
            <a:ext cx="9144000" cy="28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Session</a:t>
            </a:r>
            <a:r>
              <a:rPr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6</a:t>
            </a:r>
            <a:endParaRPr b="0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GB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Pocket money debate</a:t>
            </a:r>
            <a:endParaRPr b="1" sz="3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1" i="0" sz="5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201" name="Google Shape;201;p46"/>
          <p:cNvSpPr txBox="1"/>
          <p:nvPr/>
        </p:nvSpPr>
        <p:spPr>
          <a:xfrm>
            <a:off x="8832300" y="362200"/>
            <a:ext cx="414600" cy="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4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47"/>
          <p:cNvSpPr txBox="1"/>
          <p:nvPr/>
        </p:nvSpPr>
        <p:spPr>
          <a:xfrm>
            <a:off x="360374" y="629069"/>
            <a:ext cx="662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By the end of the session, I will be able to:</a:t>
            </a:r>
            <a:endParaRPr b="1" i="0" sz="20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p47"/>
          <p:cNvSpPr txBox="1"/>
          <p:nvPr/>
        </p:nvSpPr>
        <p:spPr>
          <a:xfrm>
            <a:off x="488176" y="1274075"/>
            <a:ext cx="7420200" cy="3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dentify reasons for and against young people having pocket money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Assess the risks involved with young people </a:t>
            </a: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managing</a:t>
            </a: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their money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Suggest the best ways for young people to manage their money responsibly</a:t>
            </a:r>
            <a:endParaRPr b="1"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2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9" name="Google Shape;209;p4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0" name="Google Shape;210;p47"/>
          <p:cNvSpPr txBox="1"/>
          <p:nvPr/>
        </p:nvSpPr>
        <p:spPr>
          <a:xfrm>
            <a:off x="8801925" y="350150"/>
            <a:ext cx="511200" cy="2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 5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8"/>
          <p:cNvSpPr txBox="1"/>
          <p:nvPr>
            <p:ph idx="12" type="sldNum"/>
          </p:nvPr>
        </p:nvSpPr>
        <p:spPr>
          <a:xfrm>
            <a:off x="8595309" y="3761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6" name="Google Shape;216;p48"/>
          <p:cNvSpPr txBox="1"/>
          <p:nvPr/>
        </p:nvSpPr>
        <p:spPr>
          <a:xfrm>
            <a:off x="143100" y="1733725"/>
            <a:ext cx="885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Lato"/>
                <a:ea typeface="Lato"/>
                <a:cs typeface="Lato"/>
                <a:sym typeface="Lato"/>
              </a:rPr>
              <a:t>What is your first reaction to this statement?</a:t>
            </a:r>
            <a:endParaRPr b="1" sz="18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17" name="Google Shape;217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5250" y="2310625"/>
            <a:ext cx="2216400" cy="22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48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9" name="Google Shape;219;p48"/>
          <p:cNvSpPr txBox="1"/>
          <p:nvPr/>
        </p:nvSpPr>
        <p:spPr>
          <a:xfrm>
            <a:off x="216900" y="1157375"/>
            <a:ext cx="8710200" cy="5232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“All young people should have pocket money”</a:t>
            </a:r>
            <a:endParaRPr sz="2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20" name="Google Shape;220;p48"/>
          <p:cNvPicPr preferRelativeResize="0"/>
          <p:nvPr/>
        </p:nvPicPr>
        <p:blipFill rotWithShape="1">
          <a:blip r:embed="rId4">
            <a:alphaModFix/>
          </a:blip>
          <a:srcRect b="14651" l="48119" r="0" t="12382"/>
          <a:stretch/>
        </p:blipFill>
        <p:spPr>
          <a:xfrm>
            <a:off x="1405600" y="2655950"/>
            <a:ext cx="1593425" cy="140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48"/>
          <p:cNvPicPr preferRelativeResize="0"/>
          <p:nvPr/>
        </p:nvPicPr>
        <p:blipFill rotWithShape="1">
          <a:blip r:embed="rId4">
            <a:alphaModFix/>
          </a:blip>
          <a:srcRect b="11087" l="0" r="48675" t="0"/>
          <a:stretch/>
        </p:blipFill>
        <p:spPr>
          <a:xfrm>
            <a:off x="5861020" y="2419350"/>
            <a:ext cx="1645155" cy="178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9"/>
          <p:cNvSpPr txBox="1"/>
          <p:nvPr/>
        </p:nvSpPr>
        <p:spPr>
          <a:xfrm>
            <a:off x="303750" y="1258225"/>
            <a:ext cx="85365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Thinking about what you have learnt over the last few weeks, describe 2-3 things that young people should be aware of when it comes to managing their own money.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27" name="Google Shape;227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1300" y="2519325"/>
            <a:ext cx="1106975" cy="110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49"/>
          <p:cNvPicPr preferRelativeResize="0"/>
          <p:nvPr/>
        </p:nvPicPr>
        <p:blipFill rotWithShape="1">
          <a:blip r:embed="rId4">
            <a:alphaModFix/>
          </a:blip>
          <a:srcRect b="14038" l="6738" r="6980" t="14446"/>
          <a:stretch/>
        </p:blipFill>
        <p:spPr>
          <a:xfrm>
            <a:off x="3125725" y="2519324"/>
            <a:ext cx="1263300" cy="1199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9" name="Google Shape;229;p49"/>
          <p:cNvGrpSpPr/>
          <p:nvPr/>
        </p:nvGrpSpPr>
        <p:grpSpPr>
          <a:xfrm>
            <a:off x="1338927" y="2408999"/>
            <a:ext cx="6569482" cy="1379207"/>
            <a:chOff x="1040122" y="2445078"/>
            <a:chExt cx="4371786" cy="889237"/>
          </a:xfrm>
        </p:grpSpPr>
        <p:grpSp>
          <p:nvGrpSpPr>
            <p:cNvPr id="230" name="Google Shape;230;p49"/>
            <p:cNvGrpSpPr/>
            <p:nvPr/>
          </p:nvGrpSpPr>
          <p:grpSpPr>
            <a:xfrm>
              <a:off x="1040122" y="2445078"/>
              <a:ext cx="2103507" cy="889237"/>
              <a:chOff x="5840200" y="2827175"/>
              <a:chExt cx="3272413" cy="1474200"/>
            </a:xfrm>
          </p:grpSpPr>
          <p:sp>
            <p:nvSpPr>
              <p:cNvPr id="231" name="Google Shape;231;p49"/>
              <p:cNvSpPr/>
              <p:nvPr/>
            </p:nvSpPr>
            <p:spPr>
              <a:xfrm>
                <a:off x="7558913" y="2827175"/>
                <a:ext cx="1553700" cy="1474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8100">
                <a:solidFill>
                  <a:srgbClr val="262A3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49"/>
              <p:cNvSpPr/>
              <p:nvPr/>
            </p:nvSpPr>
            <p:spPr>
              <a:xfrm>
                <a:off x="5840200" y="2827175"/>
                <a:ext cx="1553700" cy="1474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38100">
                <a:solidFill>
                  <a:srgbClr val="262A3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233" name="Google Shape;233;p4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72150" y="2520313"/>
              <a:ext cx="738775" cy="738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4" name="Google Shape;234;p49"/>
            <p:cNvSpPr/>
            <p:nvPr/>
          </p:nvSpPr>
          <p:spPr>
            <a:xfrm>
              <a:off x="3242198" y="2445103"/>
              <a:ext cx="998700" cy="8892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262A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49"/>
            <p:cNvSpPr/>
            <p:nvPr/>
          </p:nvSpPr>
          <p:spPr>
            <a:xfrm>
              <a:off x="4413208" y="2445100"/>
              <a:ext cx="998700" cy="8892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262A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6" name="Google Shape;236;p49"/>
          <p:cNvGrpSpPr/>
          <p:nvPr/>
        </p:nvGrpSpPr>
        <p:grpSpPr>
          <a:xfrm>
            <a:off x="6527245" y="2577491"/>
            <a:ext cx="1263372" cy="1048845"/>
            <a:chOff x="3673400" y="1697575"/>
            <a:chExt cx="2143125" cy="2143125"/>
          </a:xfrm>
        </p:grpSpPr>
        <p:pic>
          <p:nvPicPr>
            <p:cNvPr id="237" name="Google Shape;237;p4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3673400" y="1697575"/>
              <a:ext cx="2143125" cy="2143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8" name="Google Shape;238;p49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03126" y="2146725"/>
              <a:ext cx="483675" cy="4815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9" name="Google Shape;239;p49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0" name="Google Shape;240;p49"/>
          <p:cNvSpPr txBox="1"/>
          <p:nvPr/>
        </p:nvSpPr>
        <p:spPr>
          <a:xfrm>
            <a:off x="8840250" y="366850"/>
            <a:ext cx="414600" cy="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7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p50"/>
          <p:cNvGraphicFramePr/>
          <p:nvPr/>
        </p:nvGraphicFramePr>
        <p:xfrm>
          <a:off x="1010763" y="2142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{0C1972E8-7FD5-45E9-B7CD-CB4D139C2403}</a:tableStyleId>
              </a:tblPr>
              <a:tblGrid>
                <a:gridCol w="3650875"/>
                <a:gridCol w="3650875"/>
              </a:tblGrid>
              <a:tr h="50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No- young people should not have pocket money 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Yes - all young people should have pocket money</a:t>
                      </a:r>
                      <a:endParaRPr b="1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43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5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5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46" name="Google Shape;246;p50"/>
          <p:cNvSpPr txBox="1"/>
          <p:nvPr/>
        </p:nvSpPr>
        <p:spPr>
          <a:xfrm>
            <a:off x="378450" y="1145850"/>
            <a:ext cx="8461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“</a:t>
            </a:r>
            <a:r>
              <a:rPr b="1" lang="en-GB" sz="2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All young people should have pocket money”</a:t>
            </a:r>
            <a:endParaRPr b="1" sz="2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Create the table below in your book</a:t>
            </a:r>
            <a:endParaRPr b="1" sz="2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7" name="Google Shape;247;p50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8" name="Google Shape;248;p50"/>
          <p:cNvSpPr txBox="1"/>
          <p:nvPr/>
        </p:nvSpPr>
        <p:spPr>
          <a:xfrm>
            <a:off x="8874450" y="378850"/>
            <a:ext cx="342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8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" name="Google Shape;253;p51"/>
          <p:cNvGraphicFramePr/>
          <p:nvPr/>
        </p:nvGraphicFramePr>
        <p:xfrm>
          <a:off x="1177088" y="1959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{0C1972E8-7FD5-45E9-B7CD-CB4D139C2403}</a:tableStyleId>
              </a:tblPr>
              <a:tblGrid>
                <a:gridCol w="1380225"/>
                <a:gridCol w="5162375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lt1"/>
                          </a:solidFill>
                        </a:rPr>
                        <a:t>No- young people should not have pocket money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b">
                    <a:solidFill>
                      <a:schemeClr val="accent2"/>
                    </a:solidFill>
                  </a:tcPr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When it comes to online gaming, in what ways have young people been </a:t>
                      </a: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irresponsible</a:t>
                      </a: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with money management?</a:t>
                      </a:r>
                      <a:endParaRPr b="1" i="1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/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are some of the financial risks that young people are exposed to online?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0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GB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Why might some parents and carers choose not to give their children pocket money?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pic>
        <p:nvPicPr>
          <p:cNvPr id="254" name="Google Shape;254;p51"/>
          <p:cNvPicPr preferRelativeResize="0"/>
          <p:nvPr/>
        </p:nvPicPr>
        <p:blipFill rotWithShape="1">
          <a:blip r:embed="rId3">
            <a:alphaModFix/>
          </a:blip>
          <a:srcRect b="14038" l="6738" r="6980" t="14446"/>
          <a:stretch/>
        </p:blipFill>
        <p:spPr>
          <a:xfrm>
            <a:off x="1453575" y="2392900"/>
            <a:ext cx="825900" cy="81887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51"/>
          <p:cNvSpPr txBox="1"/>
          <p:nvPr/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FF802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Young people and money management </a:t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56" name="Google Shape;256;p51"/>
          <p:cNvGrpSpPr/>
          <p:nvPr/>
        </p:nvGrpSpPr>
        <p:grpSpPr>
          <a:xfrm>
            <a:off x="1414944" y="3333618"/>
            <a:ext cx="904399" cy="771954"/>
            <a:chOff x="3673400" y="1697575"/>
            <a:chExt cx="2143125" cy="2143125"/>
          </a:xfrm>
        </p:grpSpPr>
        <p:pic>
          <p:nvPicPr>
            <p:cNvPr id="257" name="Google Shape;257;p5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673400" y="1697575"/>
              <a:ext cx="2143125" cy="2143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8" name="Google Shape;258;p5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503126" y="2146725"/>
              <a:ext cx="483675" cy="4815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59" name="Google Shape;259;p5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14950" y="4216925"/>
            <a:ext cx="904400" cy="81887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51"/>
          <p:cNvSpPr txBox="1"/>
          <p:nvPr/>
        </p:nvSpPr>
        <p:spPr>
          <a:xfrm>
            <a:off x="8826025" y="324625"/>
            <a:ext cx="374400" cy="2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9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1" name="Google Shape;261;p51"/>
          <p:cNvSpPr txBox="1"/>
          <p:nvPr/>
        </p:nvSpPr>
        <p:spPr>
          <a:xfrm>
            <a:off x="226050" y="1145850"/>
            <a:ext cx="8461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</a:t>
            </a: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discuss</a:t>
            </a: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the questions below to give reasons why young people should not have pocket money</a:t>
            </a:r>
            <a:endParaRPr b="1"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