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Lato"/>
      <p:regular r:id="rId38"/>
      <p:bold r:id="rId39"/>
      <p:italic r:id="rId40"/>
      <p:boldItalic r:id="rId41"/>
    </p:embeddedFont>
    <p:embeddedFont>
      <p:font typeface="Lato Black"/>
      <p:bold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4" roundtripDataSignature="AMtx7mjMmeYbBd3DdhJz3ljB3YjtXWtF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99C77BC-8FB3-4270-B0DD-43371F5E6483}">
  <a:tblStyle styleId="{B99C77BC-8FB3-4270-B0DD-43371F5E648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0490E6F-D891-43BA-B4A5-1425F2F32B8A}" styleName="Table_1">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4.xml"/><Relationship Id="rId42" Type="http://schemas.openxmlformats.org/officeDocument/2006/relationships/font" Target="fonts/LatoBlack-bold.fntdata"/><Relationship Id="rId41" Type="http://schemas.openxmlformats.org/officeDocument/2006/relationships/font" Target="fonts/Lato-boldItalic.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LatoBlack-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Lato-bold.fntdata"/><Relationship Id="rId16" Type="http://schemas.openxmlformats.org/officeDocument/2006/relationships/slide" Target="slides/slide10.xml"/><Relationship Id="rId38" Type="http://schemas.openxmlformats.org/officeDocument/2006/relationships/font" Target="fonts/Lat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s.startprofile.com/page/home-page"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 name="Google Shape;4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Encourage students to reflect on their personal preferences;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Does this job sound interesting to anyone?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How does your learning or experiences currently help you to practice these skills?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subjects do you think you might need to have qualifications in to do this job?</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1342f9031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31342f9031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1d0433247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31d0433247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Ask a student to volunteer to read out the speech bubble. Allow 1-2 minutes for students to discuss their ideas in pairs. Students should consider what the statement says about the person’s values/objectives/skills. Choose a student to explain their answer.</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Once the correct answer is revealed, probe the rest of the class to identify any further aspects of the profile that would suggest suitability for this role.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Aspects of Thomas’ past that make him more suitable for an investment analyst role: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He enjoyed maths in school</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His enjoyment of sudoku puzzles and Rubik’s cube skills imply he is somewhat analytical</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He reads the Financial Times so likely has an interest in finance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Has strong willpower, implying that the he is persistent and determined (part of the skills in the job description)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What aspects from the investment analyst job description can you identify in Thomas’ speech bubble?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Ask a student to volunteer to read out the speech bubble. Allow 1-2 minutes for students to discuss their ideas in pairs. Students should consider what the statement says about the person’s values/objectives/skills. Choose a student to explain their answer.</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Once the correct answer is revealed, probe the rest of the class to identify any further aspects of the profile that would suggest suitability for this role.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Aspects of Thomas’ past that make him more suitable for an investment analyst role: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He enjoyed maths in school</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His enjoyment of sudoku puzzles and Rubik’s cube skills imply he is somewhat analytical</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He reads the Financial Times so likely has an interest in finance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Has strong willpower, implying that the he is persistent and determined (part of the skills in the job description)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What aspects from the investment analyst job description can you identify in Thomas’ speech bubble?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a student to volunteer to read out the speech bubble. Allow 1-2 minutes for students to discuss their ideas in pairs. Students should consider what the statement says about the person’s values/objectives/skills. Choose a student to explain their answer.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Once the correct answer is revealed, probe the rest of the class to identify any further aspects of the profile that would suggest suitability for this role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Aspects of Jonathan’s past that make him more suitable for a marketing manager role: </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Formerly part of the debating club, indicating good verbal communication skills and the ability to persuade (and sell)</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Clear presentation of work indicates an ordered and analytical approach</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Takes the lead in groups, implying he has leadership skills and the ability to take the initiative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a student to volunteer to read out the speech bubble. Allow 1-2 minutes for students to discuss their ideas in pairs. Students should consider what the statement says about the person’s values/objectives/skills. Choose a student to explain their answer.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Once the correct answer is revealed, probe the rest of the class to identify any further aspects of the profile that would suggest suitability for this role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Aspects of Jonathan’s past that make him more suitable for a marketing manager role: </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Formerly part of the debating club, indicating good verbal communication skills and the ability to persuade (and sell)</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Clear presentation of work indicates an ordered and analytical approach</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Takes the lead in groups, implying he has leadership skills and the ability to take the initiative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a student to volunteer to read out the speech bubble. Allow 1-2 minutes for students to discuss their ideas in pairs. Students should consider what the statement says about the person’s values/objectives/skills. Choose a student to explain their answer.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Once the correct answer is revealed, probe the rest of the class to identify any further aspects of the profile that would suggest suitability for this role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Aspects of Suzanne’s past that make her more suitable for a management consultant role: </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Able to generate ideas, indicating solution focussed approach</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Good interpersonal skills such as listening to others, shows the ability to understand the needs of others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Can communicate confidently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a student to volunteer to read out the speech bubble. Allow 1-2 minutes for students to discuss their ideas in pairs. Students should consider what the statement says about the person’s values/objectives/skills. Choose a student to explain their answer.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Once the correct answer is revealed, probe the rest of the class to identify any further aspects of the profile that would suggest suitability for this role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Aspects of Suzanne’s past that make her more suitable for a management consultant role: </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Able to generate ideas, indicating solution focussed approach</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Good interpersonal skills such as listening to others, shows the ability to understand the needs of others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Can communicate confidently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 this is a personal reflection, students should be given the option to share</a:t>
            </a:r>
            <a:endParaRPr>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1d0433247a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31d0433247a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https://careers.startprofile.com/page/home-page</a:t>
            </a:r>
            <a:r>
              <a:rPr lang="en-GB"/>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latin typeface="Lato"/>
                <a:ea typeface="Lato"/>
                <a:cs typeface="Lato"/>
                <a:sym typeface="Lato"/>
              </a:rPr>
              <a:t>Exploratory lesson. Based on careers in the City, doesn’t look at other career</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shouldn’t need more that 2-3 minutes to have a quick discussion about their career aspirations. Choose 1-2 students to explain their answers to the class.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Assign pairs a number between 1-9, corresponding to the career they will be discussing.</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Give students 1-2 minutes to think about what these careers involve. Another 1-2 minutes to discuss their ideas with their partner, before selecting students to share their ideas with the class.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Additional Context</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Today we are exploring 9 city based jobs but there are plenty of others that exist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sp>
        <p:nvSpPr>
          <p:cNvPr id="7" name="Google Shape;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 name="Google Shape;8;p34"/>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 name="Google Shape;9;p34"/>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7" name="Shape 27"/>
        <p:cNvGrpSpPr/>
        <p:nvPr/>
      </p:nvGrpSpPr>
      <p:grpSpPr>
        <a:xfrm>
          <a:off x="0" y="0"/>
          <a:ext cx="0" cy="0"/>
          <a:chOff x="0" y="0"/>
          <a:chExt cx="0" cy="0"/>
        </a:xfrm>
      </p:grpSpPr>
      <p:sp>
        <p:nvSpPr>
          <p:cNvPr id="28" name="Google Shape;28;p4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p43"/>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0" name="Shape 30"/>
        <p:cNvGrpSpPr/>
        <p:nvPr/>
      </p:nvGrpSpPr>
      <p:grpSpPr>
        <a:xfrm>
          <a:off x="0" y="0"/>
          <a:ext cx="0" cy="0"/>
          <a:chOff x="0" y="0"/>
          <a:chExt cx="0" cy="0"/>
        </a:xfrm>
      </p:grpSpPr>
      <p:pic>
        <p:nvPicPr>
          <p:cNvPr id="31" name="Google Shape;31;p4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2" name="Google Shape;32;p44"/>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3" name="Shape 33"/>
        <p:cNvGrpSpPr/>
        <p:nvPr/>
      </p:nvGrpSpPr>
      <p:grpSpPr>
        <a:xfrm>
          <a:off x="0" y="0"/>
          <a:ext cx="0" cy="0"/>
          <a:chOff x="0" y="0"/>
          <a:chExt cx="0" cy="0"/>
        </a:xfrm>
      </p:grpSpPr>
      <p:pic>
        <p:nvPicPr>
          <p:cNvPr id="34" name="Google Shape;34;p45"/>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35" name="Shape 3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36" name="Shape 36"/>
        <p:cNvGrpSpPr/>
        <p:nvPr/>
      </p:nvGrpSpPr>
      <p:grpSpPr>
        <a:xfrm>
          <a:off x="0" y="0"/>
          <a:ext cx="0" cy="0"/>
          <a:chOff x="0" y="0"/>
          <a:chExt cx="0" cy="0"/>
        </a:xfrm>
      </p:grpSpPr>
      <p:sp>
        <p:nvSpPr>
          <p:cNvPr id="37" name="Google Shape;37;p4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38" name="Shape 38"/>
        <p:cNvGrpSpPr/>
        <p:nvPr/>
      </p:nvGrpSpPr>
      <p:grpSpPr>
        <a:xfrm>
          <a:off x="0" y="0"/>
          <a:ext cx="0" cy="0"/>
          <a:chOff x="0" y="0"/>
          <a:chExt cx="0" cy="0"/>
        </a:xfrm>
      </p:grpSpPr>
      <p:pic>
        <p:nvPicPr>
          <p:cNvPr id="39" name="Google Shape;39;p48"/>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 name="Shape 10"/>
        <p:cNvGrpSpPr/>
        <p:nvPr/>
      </p:nvGrpSpPr>
      <p:grpSpPr>
        <a:xfrm>
          <a:off x="0" y="0"/>
          <a:ext cx="0" cy="0"/>
          <a:chOff x="0" y="0"/>
          <a:chExt cx="0" cy="0"/>
        </a:xfrm>
      </p:grpSpPr>
      <p:pic>
        <p:nvPicPr>
          <p:cNvPr id="11" name="Google Shape;11;p35"/>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2" name="Shape 12"/>
        <p:cNvGrpSpPr/>
        <p:nvPr/>
      </p:nvGrpSpPr>
      <p:grpSpPr>
        <a:xfrm>
          <a:off x="0" y="0"/>
          <a:ext cx="0" cy="0"/>
          <a:chOff x="0" y="0"/>
          <a:chExt cx="0" cy="0"/>
        </a:xfrm>
      </p:grpSpPr>
      <p:pic>
        <p:nvPicPr>
          <p:cNvPr id="13" name="Google Shape;13;p36"/>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4" name="Shape 14"/>
        <p:cNvGrpSpPr/>
        <p:nvPr/>
      </p:nvGrpSpPr>
      <p:grpSpPr>
        <a:xfrm>
          <a:off x="0" y="0"/>
          <a:ext cx="0" cy="0"/>
          <a:chOff x="0" y="0"/>
          <a:chExt cx="0" cy="0"/>
        </a:xfrm>
      </p:grpSpPr>
      <p:sp>
        <p:nvSpPr>
          <p:cNvPr id="15" name="Google Shape;15;p3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 name="Google Shape;16;p37"/>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7" name="Shape 17"/>
        <p:cNvGrpSpPr/>
        <p:nvPr/>
      </p:nvGrpSpPr>
      <p:grpSpPr>
        <a:xfrm>
          <a:off x="0" y="0"/>
          <a:ext cx="0" cy="0"/>
          <a:chOff x="0" y="0"/>
          <a:chExt cx="0" cy="0"/>
        </a:xfrm>
      </p:grpSpPr>
      <p:sp>
        <p:nvSpPr>
          <p:cNvPr id="18" name="Google Shape;18;p38"/>
          <p:cNvSpPr/>
          <p:nvPr/>
        </p:nvSpPr>
        <p:spPr>
          <a:xfrm>
            <a:off x="-40400" y="0"/>
            <a:ext cx="92184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 name="Google Shape;19;p38"/>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20" name="Shape 20"/>
        <p:cNvGrpSpPr/>
        <p:nvPr/>
      </p:nvGrpSpPr>
      <p:grpSpPr>
        <a:xfrm>
          <a:off x="0" y="0"/>
          <a:ext cx="0" cy="0"/>
          <a:chOff x="0" y="0"/>
          <a:chExt cx="0" cy="0"/>
        </a:xfrm>
      </p:grpSpPr>
      <p:pic>
        <p:nvPicPr>
          <p:cNvPr id="21" name="Google Shape;21;p39"/>
          <p:cNvPicPr preferRelativeResize="0"/>
          <p:nvPr/>
        </p:nvPicPr>
        <p:blipFill rotWithShape="1">
          <a:blip r:embed="rId2">
            <a:alphaModFix/>
          </a:blip>
          <a:srcRect b="-9684" l="-7535" r="-5779" t="-8128"/>
          <a:stretch/>
        </p:blipFill>
        <p:spPr>
          <a:xfrm>
            <a:off x="8071200" y="4312800"/>
            <a:ext cx="835000" cy="64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2" name="Shape 22"/>
        <p:cNvGrpSpPr/>
        <p:nvPr/>
      </p:nvGrpSpPr>
      <p:grpSpPr>
        <a:xfrm>
          <a:off x="0" y="0"/>
          <a:ext cx="0" cy="0"/>
          <a:chOff x="0" y="0"/>
          <a:chExt cx="0" cy="0"/>
        </a:xfrm>
      </p:grpSpPr>
      <p:pic>
        <p:nvPicPr>
          <p:cNvPr id="23" name="Google Shape;23;p40"/>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4" name="Shape 24"/>
        <p:cNvGrpSpPr/>
        <p:nvPr/>
      </p:nvGrpSpPr>
      <p:grpSpPr>
        <a:xfrm>
          <a:off x="0" y="0"/>
          <a:ext cx="0" cy="0"/>
          <a:chOff x="0" y="0"/>
          <a:chExt cx="0" cy="0"/>
        </a:xfrm>
      </p:grpSpPr>
      <p:pic>
        <p:nvPicPr>
          <p:cNvPr id="25" name="Google Shape;25;p41"/>
          <p:cNvPicPr preferRelativeResize="0"/>
          <p:nvPr/>
        </p:nvPicPr>
        <p:blipFill rotWithShape="1">
          <a:blip r:embed="rId2">
            <a:alphaModFix/>
          </a:blip>
          <a:srcRect b="-8416" l="-5676" r="-7636" t="-10644"/>
          <a:stretch/>
        </p:blipFill>
        <p:spPr>
          <a:xfrm>
            <a:off x="8069450" y="4311925"/>
            <a:ext cx="835000" cy="64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6" name="Shape 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earencs.com/what-is-ncs" TargetMode="External"/><Relationship Id="rId4" Type="http://schemas.openxmlformats.org/officeDocument/2006/relationships/hyperlink" Target="https://nationalcareers.service.gov.uk/" TargetMode="External"/><Relationship Id="rId5" Type="http://schemas.openxmlformats.org/officeDocument/2006/relationships/image" Target="../media/image15.png"/><Relationship Id="rId6" Type="http://schemas.openxmlformats.org/officeDocument/2006/relationships/image" Target="../media/image26.png"/><Relationship Id="rId7" Type="http://schemas.openxmlformats.org/officeDocument/2006/relationships/hyperlink" Target="https://vinspired.com/" TargetMode="External"/><Relationship Id="rId8"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resources.ftflic.com/" TargetMode="External"/><Relationship Id="rId4" Type="http://schemas.openxmlformats.org/officeDocument/2006/relationships/hyperlink" Target="https://resources.ftflic.com/" TargetMode="External"/><Relationship Id="rId5" Type="http://schemas.openxmlformats.org/officeDocument/2006/relationships/hyperlink" Target="https://www.bbc.com/worklife/article/20230512-why-workers-may-never-be-satisfied-with-their-pa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 name="Shape 43"/>
        <p:cNvGrpSpPr/>
        <p:nvPr/>
      </p:nvGrpSpPr>
      <p:grpSpPr>
        <a:xfrm>
          <a:off x="0" y="0"/>
          <a:ext cx="0" cy="0"/>
          <a:chOff x="0" y="0"/>
          <a:chExt cx="0" cy="0"/>
        </a:xfrm>
      </p:grpSpPr>
      <p:sp>
        <p:nvSpPr>
          <p:cNvPr id="44" name="Google Shape;44;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a:ea typeface="Lato"/>
                <a:cs typeface="Lato"/>
                <a:sym typeface="Lato"/>
              </a:rPr>
              <a:t>How to plan for the world of work</a:t>
            </a:r>
            <a:endParaRPr b="1" i="0" sz="4800" u="none" cap="none" strike="noStrike">
              <a:solidFill>
                <a:schemeClr val="lt1"/>
              </a:solidFill>
              <a:latin typeface="Lato"/>
              <a:ea typeface="Lato"/>
              <a:cs typeface="Lato"/>
              <a:sym typeface="Lato"/>
            </a:endParaRPr>
          </a:p>
        </p:txBody>
      </p:sp>
      <p:sp>
        <p:nvSpPr>
          <p:cNvPr id="45" name="Google Shape;45;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This session is aimed at Key Stage Four (recommended for Year 10)</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pic>
        <p:nvPicPr>
          <p:cNvPr id="126" name="Google Shape;126;p12"/>
          <p:cNvPicPr preferRelativeResize="0"/>
          <p:nvPr/>
        </p:nvPicPr>
        <p:blipFill rotWithShape="1">
          <a:blip r:embed="rId3">
            <a:alphaModFix/>
          </a:blip>
          <a:srcRect b="0" l="0" r="0" t="0"/>
          <a:stretch/>
        </p:blipFill>
        <p:spPr>
          <a:xfrm flipH="1">
            <a:off x="5364500" y="1361791"/>
            <a:ext cx="2961249" cy="1973674"/>
          </a:xfrm>
          <a:prstGeom prst="rect">
            <a:avLst/>
          </a:prstGeom>
          <a:noFill/>
          <a:ln cap="flat" cmpd="sng" w="28575">
            <a:solidFill>
              <a:schemeClr val="accent2"/>
            </a:solidFill>
            <a:prstDash val="solid"/>
            <a:round/>
            <a:headEnd len="sm" w="sm" type="none"/>
            <a:tailEnd len="sm" w="sm" type="none"/>
          </a:ln>
        </p:spPr>
      </p:pic>
      <p:sp>
        <p:nvSpPr>
          <p:cNvPr id="127" name="Google Shape;127;p12"/>
          <p:cNvSpPr/>
          <p:nvPr/>
        </p:nvSpPr>
        <p:spPr>
          <a:xfrm>
            <a:off x="593125" y="1383825"/>
            <a:ext cx="4168800" cy="19296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I’ll usually start my day by reviewing the applications we receive from agents. </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My focus here is to determine the level of risk in each application, in order for me to calculate an appropriate premium for the amount of coverage that is required.</a:t>
            </a:r>
            <a:endParaRPr b="0" i="0" sz="1600" u="none" cap="none" strike="noStrike">
              <a:solidFill>
                <a:schemeClr val="lt1"/>
              </a:solidFill>
              <a:latin typeface="Lato"/>
              <a:ea typeface="Lato"/>
              <a:cs typeface="Lato"/>
              <a:sym typeface="Lato"/>
            </a:endParaRPr>
          </a:p>
        </p:txBody>
      </p:sp>
      <p:sp>
        <p:nvSpPr>
          <p:cNvPr id="128" name="Google Shape;128;p12"/>
          <p:cNvSpPr/>
          <p:nvPr/>
        </p:nvSpPr>
        <p:spPr>
          <a:xfrm>
            <a:off x="1674100" y="3731400"/>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Management Consultant</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129" name="Google Shape;129;p12"/>
          <p:cNvSpPr/>
          <p:nvPr/>
        </p:nvSpPr>
        <p:spPr>
          <a:xfrm>
            <a:off x="3827325" y="3731400"/>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Underwriter</a:t>
            </a:r>
            <a:endParaRPr b="0" i="0" sz="1800" u="none" cap="none" strike="noStrike">
              <a:solidFill>
                <a:schemeClr val="lt1"/>
              </a:solidFill>
              <a:latin typeface="Lato"/>
              <a:ea typeface="Lato"/>
              <a:cs typeface="Lato"/>
              <a:sym typeface="Lato"/>
            </a:endParaRPr>
          </a:p>
        </p:txBody>
      </p:sp>
      <p:sp>
        <p:nvSpPr>
          <p:cNvPr id="130" name="Google Shape;130;p12"/>
          <p:cNvSpPr/>
          <p:nvPr/>
        </p:nvSpPr>
        <p:spPr>
          <a:xfrm>
            <a:off x="5980550" y="3731375"/>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Auditor</a:t>
            </a:r>
            <a:endParaRPr b="0" i="0" sz="1700" u="none" cap="none" strike="noStrike">
              <a:solidFill>
                <a:schemeClr val="lt1"/>
              </a:solidFill>
              <a:latin typeface="Lato"/>
              <a:ea typeface="Lato"/>
              <a:cs typeface="Lato"/>
              <a:sym typeface="Lato"/>
            </a:endParaRPr>
          </a:p>
        </p:txBody>
      </p:sp>
      <p:sp>
        <p:nvSpPr>
          <p:cNvPr id="131" name="Google Shape;131;p12"/>
          <p:cNvSpPr/>
          <p:nvPr/>
        </p:nvSpPr>
        <p:spPr>
          <a:xfrm>
            <a:off x="620925" y="4717200"/>
            <a:ext cx="4937100" cy="355200"/>
          </a:xfrm>
          <a:prstGeom prst="rect">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Premium</a:t>
            </a:r>
            <a:r>
              <a:rPr b="0" i="0" lang="en-GB" sz="1400" u="none" cap="none" strike="noStrike">
                <a:solidFill>
                  <a:srgbClr val="000000"/>
                </a:solidFill>
                <a:latin typeface="Lato"/>
                <a:ea typeface="Lato"/>
                <a:cs typeface="Lato"/>
                <a:sym typeface="Lato"/>
              </a:rPr>
              <a:t> is the amount paid per year or month for insurance</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3"/>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pic>
        <p:nvPicPr>
          <p:cNvPr id="137" name="Google Shape;137;p13"/>
          <p:cNvPicPr preferRelativeResize="0"/>
          <p:nvPr/>
        </p:nvPicPr>
        <p:blipFill rotWithShape="1">
          <a:blip r:embed="rId3">
            <a:alphaModFix/>
          </a:blip>
          <a:srcRect b="0" l="0" r="0" t="0"/>
          <a:stretch/>
        </p:blipFill>
        <p:spPr>
          <a:xfrm flipH="1">
            <a:off x="5364500" y="1361791"/>
            <a:ext cx="2961249" cy="1973674"/>
          </a:xfrm>
          <a:prstGeom prst="rect">
            <a:avLst/>
          </a:prstGeom>
          <a:noFill/>
          <a:ln cap="flat" cmpd="sng" w="28575">
            <a:solidFill>
              <a:schemeClr val="accent2"/>
            </a:solidFill>
            <a:prstDash val="solid"/>
            <a:round/>
            <a:headEnd len="sm" w="sm" type="none"/>
            <a:tailEnd len="sm" w="sm" type="none"/>
          </a:ln>
        </p:spPr>
      </p:pic>
      <p:sp>
        <p:nvSpPr>
          <p:cNvPr id="138" name="Google Shape;138;p13"/>
          <p:cNvSpPr/>
          <p:nvPr/>
        </p:nvSpPr>
        <p:spPr>
          <a:xfrm>
            <a:off x="593125" y="1383825"/>
            <a:ext cx="4168800" cy="19296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I’ll usually start my day by reviewing the applications we receive from agents. </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My focus here is to determine the level of risk in each application, in order for me to calculate an appropriate premium for the amount of coverage that is required.</a:t>
            </a:r>
            <a:endParaRPr b="0" i="0" sz="1600" u="none" cap="none" strike="noStrike">
              <a:solidFill>
                <a:schemeClr val="lt1"/>
              </a:solidFill>
              <a:latin typeface="Lato"/>
              <a:ea typeface="Lato"/>
              <a:cs typeface="Lato"/>
              <a:sym typeface="Lato"/>
            </a:endParaRPr>
          </a:p>
        </p:txBody>
      </p:sp>
      <p:sp>
        <p:nvSpPr>
          <p:cNvPr id="139" name="Google Shape;139;p13"/>
          <p:cNvSpPr/>
          <p:nvPr/>
        </p:nvSpPr>
        <p:spPr>
          <a:xfrm>
            <a:off x="1674100" y="3731400"/>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Management Consultant</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140" name="Google Shape;140;p13"/>
          <p:cNvSpPr/>
          <p:nvPr/>
        </p:nvSpPr>
        <p:spPr>
          <a:xfrm>
            <a:off x="3827325" y="3731400"/>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Underwriter</a:t>
            </a:r>
            <a:endParaRPr b="0" i="0" sz="1800" u="none" cap="none" strike="noStrike">
              <a:solidFill>
                <a:schemeClr val="lt1"/>
              </a:solidFill>
              <a:latin typeface="Lato"/>
              <a:ea typeface="Lato"/>
              <a:cs typeface="Lato"/>
              <a:sym typeface="Lato"/>
            </a:endParaRPr>
          </a:p>
        </p:txBody>
      </p:sp>
      <p:sp>
        <p:nvSpPr>
          <p:cNvPr id="141" name="Google Shape;141;p13"/>
          <p:cNvSpPr/>
          <p:nvPr/>
        </p:nvSpPr>
        <p:spPr>
          <a:xfrm>
            <a:off x="5980550" y="3731375"/>
            <a:ext cx="1730700" cy="6825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Auditor</a:t>
            </a:r>
            <a:endParaRPr b="0" i="0" sz="1700" u="none" cap="none" strike="noStrike">
              <a:solidFill>
                <a:schemeClr val="lt1"/>
              </a:solidFill>
              <a:latin typeface="Lato"/>
              <a:ea typeface="Lato"/>
              <a:cs typeface="Lato"/>
              <a:sym typeface="Lato"/>
            </a:endParaRPr>
          </a:p>
        </p:txBody>
      </p:sp>
      <p:sp>
        <p:nvSpPr>
          <p:cNvPr id="142" name="Google Shape;142;p13"/>
          <p:cNvSpPr/>
          <p:nvPr/>
        </p:nvSpPr>
        <p:spPr>
          <a:xfrm>
            <a:off x="620925" y="4717200"/>
            <a:ext cx="4937100" cy="355200"/>
          </a:xfrm>
          <a:prstGeom prst="rect">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Premium</a:t>
            </a:r>
            <a:r>
              <a:rPr b="0" i="0" lang="en-GB" sz="1400" u="none" cap="none" strike="noStrike">
                <a:solidFill>
                  <a:srgbClr val="000000"/>
                </a:solidFill>
                <a:latin typeface="Lato"/>
                <a:ea typeface="Lato"/>
                <a:cs typeface="Lato"/>
                <a:sym typeface="Lato"/>
              </a:rPr>
              <a:t> is the amount paid per year or month for insurance</a:t>
            </a:r>
            <a:endParaRPr b="0" i="0" sz="1400" u="none" cap="none" strike="noStrike">
              <a:solidFill>
                <a:srgbClr val="000000"/>
              </a:solidFill>
              <a:latin typeface="Lato"/>
              <a:ea typeface="Lato"/>
              <a:cs typeface="Lato"/>
              <a:sym typeface="Lato"/>
            </a:endParaRPr>
          </a:p>
        </p:txBody>
      </p:sp>
      <p:sp>
        <p:nvSpPr>
          <p:cNvPr id="143" name="Google Shape;143;p13"/>
          <p:cNvSpPr/>
          <p:nvPr/>
        </p:nvSpPr>
        <p:spPr>
          <a:xfrm>
            <a:off x="3827325" y="3731400"/>
            <a:ext cx="1730700" cy="682500"/>
          </a:xfrm>
          <a:prstGeom prst="roundRect">
            <a:avLst>
              <a:gd fmla="val 16667" name="adj"/>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Underwriter</a:t>
            </a:r>
            <a:endParaRPr b="1" i="0" sz="18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149" name="Google Shape;149;p14"/>
          <p:cNvSpPr/>
          <p:nvPr/>
        </p:nvSpPr>
        <p:spPr>
          <a:xfrm>
            <a:off x="4035400" y="1213375"/>
            <a:ext cx="4644300" cy="23352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My days are quite varied because I work with a range of organisations. They all tend to provide me with financial statements and reports, from which I conduct a number of tests and calculations to check their accuracy. I must display incredible attention to detail to make sure statements are accurate and have followed the correct procedures.</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pic>
        <p:nvPicPr>
          <p:cNvPr id="150" name="Google Shape;150;p14"/>
          <p:cNvPicPr preferRelativeResize="0"/>
          <p:nvPr/>
        </p:nvPicPr>
        <p:blipFill rotWithShape="1">
          <a:blip r:embed="rId3">
            <a:alphaModFix/>
          </a:blip>
          <a:srcRect b="0" l="0" r="0" t="0"/>
          <a:stretch/>
        </p:blipFill>
        <p:spPr>
          <a:xfrm>
            <a:off x="977100" y="1442413"/>
            <a:ext cx="2619375" cy="1877125"/>
          </a:xfrm>
          <a:prstGeom prst="rect">
            <a:avLst/>
          </a:prstGeom>
          <a:noFill/>
          <a:ln cap="flat" cmpd="sng" w="28575">
            <a:solidFill>
              <a:srgbClr val="FF8022"/>
            </a:solidFill>
            <a:prstDash val="solid"/>
            <a:round/>
            <a:headEnd len="sm" w="sm" type="none"/>
            <a:tailEnd len="sm" w="sm" type="none"/>
          </a:ln>
        </p:spPr>
      </p:pic>
      <p:sp>
        <p:nvSpPr>
          <p:cNvPr id="151" name="Google Shape;151;p14"/>
          <p:cNvSpPr/>
          <p:nvPr/>
        </p:nvSpPr>
        <p:spPr>
          <a:xfrm>
            <a:off x="1509800" y="3845675"/>
            <a:ext cx="1730700" cy="79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Auditor</a:t>
            </a:r>
            <a:endParaRPr b="0" i="0" sz="1800" u="none" cap="none" strike="noStrike">
              <a:solidFill>
                <a:schemeClr val="lt1"/>
              </a:solidFill>
              <a:latin typeface="Lato"/>
              <a:ea typeface="Lato"/>
              <a:cs typeface="Lato"/>
              <a:sym typeface="Lato"/>
            </a:endParaRPr>
          </a:p>
        </p:txBody>
      </p:sp>
      <p:sp>
        <p:nvSpPr>
          <p:cNvPr id="152" name="Google Shape;152;p14"/>
          <p:cNvSpPr/>
          <p:nvPr/>
        </p:nvSpPr>
        <p:spPr>
          <a:xfrm>
            <a:off x="3663025" y="3845675"/>
            <a:ext cx="1730700" cy="793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Accountant</a:t>
            </a:r>
            <a:endParaRPr b="0" i="0" sz="1800" u="none" cap="none" strike="noStrike">
              <a:solidFill>
                <a:schemeClr val="lt1"/>
              </a:solidFill>
              <a:latin typeface="Lato"/>
              <a:ea typeface="Lato"/>
              <a:cs typeface="Lato"/>
              <a:sym typeface="Lato"/>
            </a:endParaRPr>
          </a:p>
        </p:txBody>
      </p:sp>
      <p:sp>
        <p:nvSpPr>
          <p:cNvPr id="153" name="Google Shape;153;p14"/>
          <p:cNvSpPr/>
          <p:nvPr/>
        </p:nvSpPr>
        <p:spPr>
          <a:xfrm>
            <a:off x="5816250" y="3845650"/>
            <a:ext cx="1730700" cy="793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Investment analyst </a:t>
            </a:r>
            <a:endParaRPr b="0" i="0" sz="1700" u="none" cap="none" strike="noStrike">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5"/>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59" name="Google Shape;159;p15"/>
          <p:cNvSpPr/>
          <p:nvPr/>
        </p:nvSpPr>
        <p:spPr>
          <a:xfrm>
            <a:off x="4035400" y="1213375"/>
            <a:ext cx="4644300" cy="23352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My days are quite varied because I work with a range of organisations. They all tend to provide me with financial statements and reports, from which I conduct a number of tests and calculations to check their accuracy. I must display incredible attention to detail to make sure statements are accurate and have followed the correct procedures.</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pic>
        <p:nvPicPr>
          <p:cNvPr id="160" name="Google Shape;160;p15"/>
          <p:cNvPicPr preferRelativeResize="0"/>
          <p:nvPr/>
        </p:nvPicPr>
        <p:blipFill rotWithShape="1">
          <a:blip r:embed="rId3">
            <a:alphaModFix/>
          </a:blip>
          <a:srcRect b="0" l="0" r="0" t="0"/>
          <a:stretch/>
        </p:blipFill>
        <p:spPr>
          <a:xfrm>
            <a:off x="977100" y="1442413"/>
            <a:ext cx="2619375" cy="1877125"/>
          </a:xfrm>
          <a:prstGeom prst="rect">
            <a:avLst/>
          </a:prstGeom>
          <a:noFill/>
          <a:ln cap="flat" cmpd="sng" w="28575">
            <a:solidFill>
              <a:srgbClr val="FF8022"/>
            </a:solidFill>
            <a:prstDash val="solid"/>
            <a:round/>
            <a:headEnd len="sm" w="sm" type="none"/>
            <a:tailEnd len="sm" w="sm" type="none"/>
          </a:ln>
        </p:spPr>
      </p:pic>
      <p:sp>
        <p:nvSpPr>
          <p:cNvPr id="161" name="Google Shape;161;p15"/>
          <p:cNvSpPr/>
          <p:nvPr/>
        </p:nvSpPr>
        <p:spPr>
          <a:xfrm>
            <a:off x="1509800" y="3845675"/>
            <a:ext cx="1730700" cy="793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Auditor</a:t>
            </a:r>
            <a:endParaRPr b="0" i="0" sz="1800" u="none" cap="none" strike="noStrike">
              <a:solidFill>
                <a:schemeClr val="lt1"/>
              </a:solidFill>
              <a:latin typeface="Lato"/>
              <a:ea typeface="Lato"/>
              <a:cs typeface="Lato"/>
              <a:sym typeface="Lato"/>
            </a:endParaRPr>
          </a:p>
        </p:txBody>
      </p:sp>
      <p:sp>
        <p:nvSpPr>
          <p:cNvPr id="162" name="Google Shape;162;p15"/>
          <p:cNvSpPr/>
          <p:nvPr/>
        </p:nvSpPr>
        <p:spPr>
          <a:xfrm>
            <a:off x="3663025" y="3845675"/>
            <a:ext cx="1730700" cy="793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Accountant</a:t>
            </a:r>
            <a:endParaRPr b="0" i="0" sz="1800" u="none" cap="none" strike="noStrike">
              <a:solidFill>
                <a:schemeClr val="lt1"/>
              </a:solidFill>
              <a:latin typeface="Lato"/>
              <a:ea typeface="Lato"/>
              <a:cs typeface="Lato"/>
              <a:sym typeface="Lato"/>
            </a:endParaRPr>
          </a:p>
        </p:txBody>
      </p:sp>
      <p:sp>
        <p:nvSpPr>
          <p:cNvPr id="163" name="Google Shape;163;p15"/>
          <p:cNvSpPr/>
          <p:nvPr/>
        </p:nvSpPr>
        <p:spPr>
          <a:xfrm>
            <a:off x="5816250" y="3845650"/>
            <a:ext cx="1730700" cy="7938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Investment analyst </a:t>
            </a:r>
            <a:endParaRPr b="0" i="0" sz="1700" u="none" cap="none" strike="noStrike">
              <a:solidFill>
                <a:schemeClr val="lt1"/>
              </a:solidFill>
              <a:latin typeface="Lato"/>
              <a:ea typeface="Lato"/>
              <a:cs typeface="Lato"/>
              <a:sym typeface="Lato"/>
            </a:endParaRPr>
          </a:p>
        </p:txBody>
      </p:sp>
      <p:sp>
        <p:nvSpPr>
          <p:cNvPr id="164" name="Google Shape;164;p15"/>
          <p:cNvSpPr/>
          <p:nvPr/>
        </p:nvSpPr>
        <p:spPr>
          <a:xfrm>
            <a:off x="1509800" y="3845675"/>
            <a:ext cx="1730700" cy="7938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Auditor</a:t>
            </a:r>
            <a:endParaRPr b="1" i="0" sz="1800" u="none" cap="none" strike="noStrike">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pic>
        <p:nvPicPr>
          <p:cNvPr id="170" name="Google Shape;170;p16"/>
          <p:cNvPicPr preferRelativeResize="0"/>
          <p:nvPr/>
        </p:nvPicPr>
        <p:blipFill rotWithShape="1">
          <a:blip r:embed="rId3">
            <a:alphaModFix/>
          </a:blip>
          <a:srcRect b="0" l="0" r="0" t="0"/>
          <a:stretch/>
        </p:blipFill>
        <p:spPr>
          <a:xfrm>
            <a:off x="5568600" y="1324750"/>
            <a:ext cx="2903900" cy="1935451"/>
          </a:xfrm>
          <a:prstGeom prst="rect">
            <a:avLst/>
          </a:prstGeom>
          <a:noFill/>
          <a:ln cap="flat" cmpd="sng" w="28575">
            <a:solidFill>
              <a:schemeClr val="dk2"/>
            </a:solidFill>
            <a:prstDash val="solid"/>
            <a:round/>
            <a:headEnd len="sm" w="sm" type="none"/>
            <a:tailEnd len="sm" w="sm" type="none"/>
          </a:ln>
        </p:spPr>
      </p:pic>
      <p:sp>
        <p:nvSpPr>
          <p:cNvPr id="171" name="Google Shape;171;p16"/>
          <p:cNvSpPr/>
          <p:nvPr/>
        </p:nvSpPr>
        <p:spPr>
          <a:xfrm>
            <a:off x="790675" y="1163725"/>
            <a:ext cx="4393200" cy="2257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 tend to spend a lot of my time gathering data, and updating spreadsheets and financial models. I have to keep an eye on the news, as well as specific industry publications. All of these help me to gain a good understanding of a particular business, industry, or sector, which is crucial when considering where to invest our funds.</a:t>
            </a:r>
            <a:endParaRPr b="0" i="0" sz="1800" u="none" cap="none" strike="noStrike">
              <a:solidFill>
                <a:schemeClr val="lt1"/>
              </a:solidFill>
              <a:latin typeface="Lato"/>
              <a:ea typeface="Lato"/>
              <a:cs typeface="Lato"/>
              <a:sym typeface="Lato"/>
            </a:endParaRPr>
          </a:p>
        </p:txBody>
      </p:sp>
      <p:sp>
        <p:nvSpPr>
          <p:cNvPr id="172" name="Google Shape;172;p16"/>
          <p:cNvSpPr/>
          <p:nvPr/>
        </p:nvSpPr>
        <p:spPr>
          <a:xfrm>
            <a:off x="1684675"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Investment analyst</a:t>
            </a:r>
            <a:endParaRPr b="0" i="0" sz="1800" u="none" cap="none" strike="noStrike">
              <a:solidFill>
                <a:schemeClr val="lt1"/>
              </a:solidFill>
              <a:latin typeface="Lato"/>
              <a:ea typeface="Lato"/>
              <a:cs typeface="Lato"/>
              <a:sym typeface="Lato"/>
            </a:endParaRPr>
          </a:p>
        </p:txBody>
      </p:sp>
      <p:sp>
        <p:nvSpPr>
          <p:cNvPr id="173" name="Google Shape;173;p16"/>
          <p:cNvSpPr/>
          <p:nvPr/>
        </p:nvSpPr>
        <p:spPr>
          <a:xfrm>
            <a:off x="3837900"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Business development manager</a:t>
            </a:r>
            <a:endParaRPr b="0" i="0" sz="2000" u="none" cap="none" strike="noStrike">
              <a:solidFill>
                <a:schemeClr val="lt1"/>
              </a:solidFill>
              <a:latin typeface="Lato"/>
              <a:ea typeface="Lato"/>
              <a:cs typeface="Lato"/>
              <a:sym typeface="Lato"/>
            </a:endParaRPr>
          </a:p>
        </p:txBody>
      </p:sp>
      <p:sp>
        <p:nvSpPr>
          <p:cNvPr id="174" name="Google Shape;174;p16"/>
          <p:cNvSpPr/>
          <p:nvPr/>
        </p:nvSpPr>
        <p:spPr>
          <a:xfrm>
            <a:off x="5991125" y="3617050"/>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Marketing manager</a:t>
            </a:r>
            <a:endParaRPr b="0" i="0" sz="1900" u="none" cap="none" strike="noStrik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7"/>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 Day in the Life of…</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pic>
        <p:nvPicPr>
          <p:cNvPr id="180" name="Google Shape;180;p17"/>
          <p:cNvPicPr preferRelativeResize="0"/>
          <p:nvPr/>
        </p:nvPicPr>
        <p:blipFill rotWithShape="1">
          <a:blip r:embed="rId3">
            <a:alphaModFix/>
          </a:blip>
          <a:srcRect b="0" l="0" r="0" t="0"/>
          <a:stretch/>
        </p:blipFill>
        <p:spPr>
          <a:xfrm>
            <a:off x="5568600" y="1324750"/>
            <a:ext cx="2903900" cy="1935451"/>
          </a:xfrm>
          <a:prstGeom prst="rect">
            <a:avLst/>
          </a:prstGeom>
          <a:noFill/>
          <a:ln cap="flat" cmpd="sng" w="28575">
            <a:solidFill>
              <a:schemeClr val="dk2"/>
            </a:solidFill>
            <a:prstDash val="solid"/>
            <a:round/>
            <a:headEnd len="sm" w="sm" type="none"/>
            <a:tailEnd len="sm" w="sm" type="none"/>
          </a:ln>
        </p:spPr>
      </p:pic>
      <p:sp>
        <p:nvSpPr>
          <p:cNvPr id="181" name="Google Shape;181;p17"/>
          <p:cNvSpPr/>
          <p:nvPr/>
        </p:nvSpPr>
        <p:spPr>
          <a:xfrm>
            <a:off x="790675" y="1163725"/>
            <a:ext cx="4393200" cy="2257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 tend to spend a lot of my time gathering data, and updating spreadsheets and financial models. I have to keep an eye on the news, as well as specific industry publications. All of these help me to gain a good understanding of a particular business, industry, or sector, which is crucial when considering where to invest our funds.</a:t>
            </a:r>
            <a:endParaRPr b="0" i="0" sz="1800" u="none" cap="none" strike="noStrike">
              <a:solidFill>
                <a:schemeClr val="lt1"/>
              </a:solidFill>
              <a:latin typeface="Lato"/>
              <a:ea typeface="Lato"/>
              <a:cs typeface="Lato"/>
              <a:sym typeface="Lato"/>
            </a:endParaRPr>
          </a:p>
        </p:txBody>
      </p:sp>
      <p:sp>
        <p:nvSpPr>
          <p:cNvPr id="182" name="Google Shape;182;p17"/>
          <p:cNvSpPr/>
          <p:nvPr/>
        </p:nvSpPr>
        <p:spPr>
          <a:xfrm>
            <a:off x="1684675"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Investment analyst</a:t>
            </a:r>
            <a:endParaRPr b="0" i="0" sz="1800" u="none" cap="none" strike="noStrike">
              <a:solidFill>
                <a:schemeClr val="lt1"/>
              </a:solidFill>
              <a:latin typeface="Lato"/>
              <a:ea typeface="Lato"/>
              <a:cs typeface="Lato"/>
              <a:sym typeface="Lato"/>
            </a:endParaRPr>
          </a:p>
        </p:txBody>
      </p:sp>
      <p:sp>
        <p:nvSpPr>
          <p:cNvPr id="183" name="Google Shape;183;p17"/>
          <p:cNvSpPr/>
          <p:nvPr/>
        </p:nvSpPr>
        <p:spPr>
          <a:xfrm>
            <a:off x="3837900"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Business development manager</a:t>
            </a:r>
            <a:endParaRPr b="0" i="0" sz="2000" u="none" cap="none" strike="noStrike">
              <a:solidFill>
                <a:schemeClr val="lt1"/>
              </a:solidFill>
              <a:latin typeface="Lato"/>
              <a:ea typeface="Lato"/>
              <a:cs typeface="Lato"/>
              <a:sym typeface="Lato"/>
            </a:endParaRPr>
          </a:p>
        </p:txBody>
      </p:sp>
      <p:sp>
        <p:nvSpPr>
          <p:cNvPr id="184" name="Google Shape;184;p17"/>
          <p:cNvSpPr/>
          <p:nvPr/>
        </p:nvSpPr>
        <p:spPr>
          <a:xfrm>
            <a:off x="5991125" y="3617050"/>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Marketing manager</a:t>
            </a:r>
            <a:endParaRPr b="0" i="0" sz="1900" u="none" cap="none" strike="noStrike">
              <a:solidFill>
                <a:schemeClr val="lt1"/>
              </a:solidFill>
              <a:latin typeface="Lato"/>
              <a:ea typeface="Lato"/>
              <a:cs typeface="Lato"/>
              <a:sym typeface="Lato"/>
            </a:endParaRPr>
          </a:p>
        </p:txBody>
      </p:sp>
      <p:sp>
        <p:nvSpPr>
          <p:cNvPr id="185" name="Google Shape;185;p17"/>
          <p:cNvSpPr/>
          <p:nvPr/>
        </p:nvSpPr>
        <p:spPr>
          <a:xfrm>
            <a:off x="1684675" y="3617078"/>
            <a:ext cx="1730700" cy="9048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Investment analyst</a:t>
            </a:r>
            <a:endParaRPr b="1" i="0" sz="1800" u="none" cap="none" strike="noStrik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1342f90312_1_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Case Studies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91" name="Google Shape;191;g31342f90312_1_0"/>
          <p:cNvSpPr txBox="1"/>
          <p:nvPr/>
        </p:nvSpPr>
        <p:spPr>
          <a:xfrm>
            <a:off x="222325" y="1311300"/>
            <a:ext cx="4920000" cy="1563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Every job has its advantages and disadvantages. Read through your case study, making notes on any advantages or disadvantages of that job. </a:t>
            </a:r>
            <a:endParaRPr b="0" i="0" sz="16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Some may be obvious, but you may need to infer others from the text.</a:t>
            </a:r>
            <a:endParaRPr b="0" i="0" sz="1400" u="none" cap="none" strike="noStrike">
              <a:solidFill>
                <a:schemeClr val="lt1"/>
              </a:solidFill>
              <a:latin typeface="Lato"/>
              <a:ea typeface="Lato"/>
              <a:cs typeface="Lato"/>
              <a:sym typeface="Lato"/>
            </a:endParaRPr>
          </a:p>
        </p:txBody>
      </p:sp>
      <p:sp>
        <p:nvSpPr>
          <p:cNvPr id="192" name="Google Shape;192;g31342f90312_1_0"/>
          <p:cNvSpPr txBox="1"/>
          <p:nvPr/>
        </p:nvSpPr>
        <p:spPr>
          <a:xfrm>
            <a:off x="58800" y="3154300"/>
            <a:ext cx="9188700" cy="132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Stretch</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Can some of the advantages you have identified be seen as a disadvantage, or vice versa?</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accent1"/>
              </a:solidFill>
              <a:latin typeface="Lato"/>
              <a:ea typeface="Lato"/>
              <a:cs typeface="Lato"/>
              <a:sym typeface="Lato"/>
            </a:endParaRPr>
          </a:p>
          <a:p>
            <a:pPr indent="-330200" lvl="0" marL="457200" marR="0" rtl="0" algn="l">
              <a:lnSpc>
                <a:spcPct val="100000"/>
              </a:lnSpc>
              <a:spcBef>
                <a:spcPts val="0"/>
              </a:spcBef>
              <a:spcAft>
                <a:spcPts val="0"/>
              </a:spcAft>
              <a:buClr>
                <a:schemeClr val="accent1"/>
              </a:buClr>
              <a:buSzPts val="1600"/>
              <a:buFont typeface="Lato"/>
              <a:buChar char="●"/>
            </a:pPr>
            <a:r>
              <a:rPr b="0" i="0" lang="en-GB" sz="1600" u="none" cap="none" strike="noStrike">
                <a:solidFill>
                  <a:schemeClr val="accent1"/>
                </a:solidFill>
                <a:latin typeface="Lato"/>
                <a:ea typeface="Lato"/>
                <a:cs typeface="Lato"/>
                <a:sym typeface="Lato"/>
              </a:rPr>
              <a:t>What personal characteristics might make someone see these as an advantage or disadvantage?</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Lato"/>
              <a:ea typeface="Lato"/>
              <a:cs typeface="Lato"/>
              <a:sym typeface="Lato"/>
            </a:endParaRPr>
          </a:p>
        </p:txBody>
      </p:sp>
      <p:sp>
        <p:nvSpPr>
          <p:cNvPr id="193" name="Google Shape;193;g31342f90312_1_0"/>
          <p:cNvSpPr txBox="1"/>
          <p:nvPr/>
        </p:nvSpPr>
        <p:spPr>
          <a:xfrm>
            <a:off x="0" y="4838675"/>
            <a:ext cx="5645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accent2"/>
                </a:solidFill>
                <a:latin typeface="Lato"/>
                <a:ea typeface="Lato"/>
                <a:cs typeface="Lato"/>
                <a:sym typeface="Lato"/>
              </a:rPr>
              <a:t>Literacy Resource | </a:t>
            </a:r>
            <a:r>
              <a:rPr b="0" i="1" lang="en-GB" sz="800" u="none" cap="none" strike="noStrike">
                <a:solidFill>
                  <a:schemeClr val="accent2"/>
                </a:solidFill>
                <a:latin typeface="Lato"/>
                <a:ea typeface="Lato"/>
                <a:cs typeface="Lato"/>
                <a:sym typeface="Lato"/>
              </a:rPr>
              <a:t>Resource 2: Case Studies</a:t>
            </a:r>
            <a:endParaRPr b="0" i="1" sz="8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2"/>
              </a:solidFill>
              <a:latin typeface="Lato"/>
              <a:ea typeface="Lato"/>
              <a:cs typeface="Lato"/>
              <a:sym typeface="Lato"/>
            </a:endParaRPr>
          </a:p>
        </p:txBody>
      </p:sp>
      <p:sp>
        <p:nvSpPr>
          <p:cNvPr id="194" name="Google Shape;194;g31342f90312_1_0"/>
          <p:cNvSpPr txBox="1"/>
          <p:nvPr/>
        </p:nvSpPr>
        <p:spPr>
          <a:xfrm>
            <a:off x="5331200" y="1385250"/>
            <a:ext cx="3505800" cy="1454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500"/>
              <a:buFont typeface="Arial"/>
              <a:buNone/>
            </a:pPr>
            <a:r>
              <a:rPr b="0" i="0" lang="en-GB" sz="1500" u="none" cap="none" strike="noStrike">
                <a:solidFill>
                  <a:schemeClr val="accent2"/>
                </a:solidFill>
                <a:latin typeface="Lato"/>
                <a:ea typeface="Lato"/>
                <a:cs typeface="Lato"/>
                <a:sym typeface="Lato"/>
              </a:rPr>
              <a:t>1 - Accountant </a:t>
            </a:r>
            <a:endParaRPr b="0" i="0" sz="1500" u="none" cap="none" strike="noStrike">
              <a:solidFill>
                <a:schemeClr val="accent2"/>
              </a:solidFill>
              <a:latin typeface="Lato"/>
              <a:ea typeface="Lato"/>
              <a:cs typeface="Lato"/>
              <a:sym typeface="Lato"/>
            </a:endParaRPr>
          </a:p>
          <a:p>
            <a:pPr indent="0" lvl="0" marL="0" marR="0" rtl="0" algn="l">
              <a:lnSpc>
                <a:spcPct val="150000"/>
              </a:lnSpc>
              <a:spcBef>
                <a:spcPts val="0"/>
              </a:spcBef>
              <a:spcAft>
                <a:spcPts val="0"/>
              </a:spcAft>
              <a:buClr>
                <a:srgbClr val="000000"/>
              </a:buClr>
              <a:buSzPts val="1500"/>
              <a:buFont typeface="Arial"/>
              <a:buNone/>
            </a:pPr>
            <a:r>
              <a:rPr b="0" i="0" lang="en-GB" sz="1500" u="none" cap="none" strike="noStrike">
                <a:solidFill>
                  <a:schemeClr val="accent2"/>
                </a:solidFill>
                <a:latin typeface="Lato"/>
                <a:ea typeface="Lato"/>
                <a:cs typeface="Lato"/>
                <a:sym typeface="Lato"/>
              </a:rPr>
              <a:t>2 - Management consultant</a:t>
            </a:r>
            <a:endParaRPr b="0" i="0" sz="1000" u="none" cap="none" strike="noStrike">
              <a:solidFill>
                <a:schemeClr val="accent2"/>
              </a:solidFill>
              <a:latin typeface="Lato"/>
              <a:ea typeface="Lato"/>
              <a:cs typeface="Lato"/>
              <a:sym typeface="Lato"/>
            </a:endParaRPr>
          </a:p>
          <a:p>
            <a:pPr indent="0" lvl="0" marL="0" marR="0" rtl="0" algn="l">
              <a:lnSpc>
                <a:spcPct val="150000"/>
              </a:lnSpc>
              <a:spcBef>
                <a:spcPts val="0"/>
              </a:spcBef>
              <a:spcAft>
                <a:spcPts val="0"/>
              </a:spcAft>
              <a:buClr>
                <a:srgbClr val="000000"/>
              </a:buClr>
              <a:buSzPts val="1500"/>
              <a:buFont typeface="Arial"/>
              <a:buNone/>
            </a:pPr>
            <a:r>
              <a:rPr b="0" i="0" lang="en-GB" sz="1500" u="none" cap="none" strike="noStrike">
                <a:solidFill>
                  <a:schemeClr val="accent2"/>
                </a:solidFill>
                <a:latin typeface="Lato"/>
                <a:ea typeface="Lato"/>
                <a:cs typeface="Lato"/>
                <a:sym typeface="Lato"/>
              </a:rPr>
              <a:t>3 - Business development manager</a:t>
            </a:r>
            <a:endParaRPr b="0" i="0" sz="1500" u="none" cap="none" strike="noStrike">
              <a:solidFill>
                <a:schemeClr val="accent2"/>
              </a:solidFill>
              <a:latin typeface="Lato"/>
              <a:ea typeface="Lato"/>
              <a:cs typeface="Lato"/>
              <a:sym typeface="Lato"/>
            </a:endParaRPr>
          </a:p>
          <a:p>
            <a:pPr indent="0" lvl="0" marL="0" marR="0" rtl="0" algn="l">
              <a:lnSpc>
                <a:spcPct val="150000"/>
              </a:lnSpc>
              <a:spcBef>
                <a:spcPts val="0"/>
              </a:spcBef>
              <a:spcAft>
                <a:spcPts val="0"/>
              </a:spcAft>
              <a:buClr>
                <a:srgbClr val="000000"/>
              </a:buClr>
              <a:buSzPts val="1500"/>
              <a:buFont typeface="Arial"/>
              <a:buNone/>
            </a:pPr>
            <a:r>
              <a:rPr b="0" i="0" lang="en-GB" sz="1500" u="none" cap="none" strike="noStrike">
                <a:solidFill>
                  <a:schemeClr val="accent2"/>
                </a:solidFill>
                <a:latin typeface="Lato"/>
                <a:ea typeface="Lato"/>
                <a:cs typeface="Lato"/>
                <a:sym typeface="Lato"/>
              </a:rPr>
              <a:t>4 - Marketing manager</a:t>
            </a:r>
            <a:endParaRPr b="0" i="0" sz="1500" u="none" cap="none" strike="noStrike">
              <a:solidFill>
                <a:srgbClr val="000000"/>
              </a:solidFill>
              <a:latin typeface="Lato"/>
              <a:ea typeface="Lato"/>
              <a:cs typeface="Lato"/>
              <a:sym typeface="Lato"/>
            </a:endParaRPr>
          </a:p>
        </p:txBody>
      </p:sp>
      <p:cxnSp>
        <p:nvCxnSpPr>
          <p:cNvPr id="195" name="Google Shape;195;g31342f90312_1_0"/>
          <p:cNvCxnSpPr/>
          <p:nvPr/>
        </p:nvCxnSpPr>
        <p:spPr>
          <a:xfrm flipH="1" rot="10800000">
            <a:off x="150775" y="3088875"/>
            <a:ext cx="8831700" cy="1170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9" name="Shape 199"/>
        <p:cNvGrpSpPr/>
        <p:nvPr/>
      </p:nvGrpSpPr>
      <p:grpSpPr>
        <a:xfrm>
          <a:off x="0" y="0"/>
          <a:ext cx="0" cy="0"/>
          <a:chOff x="0" y="0"/>
          <a:chExt cx="0" cy="0"/>
        </a:xfrm>
      </p:grpSpPr>
      <p:sp>
        <p:nvSpPr>
          <p:cNvPr id="200" name="Google Shape;200;g31d0433247a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1" name="Google Shape;201;g31d0433247a_0_0"/>
          <p:cNvSpPr txBox="1"/>
          <p:nvPr/>
        </p:nvSpPr>
        <p:spPr>
          <a:xfrm>
            <a:off x="349325" y="403100"/>
            <a:ext cx="781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02" name="Google Shape;202;g31d0433247a_0_0"/>
          <p:cNvSpPr txBox="1"/>
          <p:nvPr/>
        </p:nvSpPr>
        <p:spPr>
          <a:xfrm>
            <a:off x="560201" y="1179325"/>
            <a:ext cx="77271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3"/>
              </a:buClr>
              <a:buSzPts val="2200"/>
              <a:buFont typeface="Lato"/>
              <a:buChar char="●"/>
            </a:pPr>
            <a:r>
              <a:rPr b="1" i="0" lang="en-GB" sz="2200" u="none" cap="none" strike="noStrike">
                <a:solidFill>
                  <a:schemeClr val="accent3"/>
                </a:solidFill>
                <a:latin typeface="Lato"/>
                <a:ea typeface="Lato"/>
                <a:cs typeface="Lato"/>
                <a:sym typeface="Lato"/>
              </a:rPr>
              <a:t>Describe a variety of city-based jobs</a:t>
            </a:r>
            <a:endParaRPr b="1" i="0" sz="2200" u="none" cap="none" strike="noStrike">
              <a:solidFill>
                <a:schemeClr val="accent3"/>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accent3"/>
              </a:solidFill>
              <a:latin typeface="Lato"/>
              <a:ea typeface="Lato"/>
              <a:cs typeface="Lato"/>
              <a:sym typeface="Lato"/>
            </a:endParaRPr>
          </a:p>
          <a:p>
            <a:pPr indent="-368300" lvl="0" marL="457200" marR="0" rtl="0" algn="l">
              <a:lnSpc>
                <a:spcPct val="107000"/>
              </a:lnSpc>
              <a:spcBef>
                <a:spcPts val="0"/>
              </a:spcBef>
              <a:spcAft>
                <a:spcPts val="0"/>
              </a:spcAft>
              <a:buClr>
                <a:schemeClr val="accent3"/>
              </a:buClr>
              <a:buSzPts val="2200"/>
              <a:buFont typeface="Lato"/>
              <a:buChar char="●"/>
            </a:pPr>
            <a:r>
              <a:rPr b="1" i="0" lang="en-GB" sz="2200" u="none" cap="none" strike="noStrike">
                <a:solidFill>
                  <a:schemeClr val="accent3"/>
                </a:solidFill>
                <a:latin typeface="Lato"/>
                <a:ea typeface="Lato"/>
                <a:cs typeface="Lato"/>
                <a:sym typeface="Lato"/>
              </a:rPr>
              <a:t>Assess the advantages and disadvantages of different types of city-based jobs</a:t>
            </a:r>
            <a:endParaRPr b="1" i="0" sz="2200" u="none" cap="none" strike="noStrike">
              <a:solidFill>
                <a:schemeClr val="accent3"/>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Evaluate the most appropriate job roles given personal values, objectives and skills</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Evaluating the Suitability of Roles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08" name="Google Shape;208;p19"/>
          <p:cNvSpPr/>
          <p:nvPr/>
        </p:nvSpPr>
        <p:spPr>
          <a:xfrm>
            <a:off x="164100" y="1192575"/>
            <a:ext cx="5251200" cy="37821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You are each recruitment consultants, tasked with matching candidates to appropriate jobs. Over the next few slides you’ll need to read through the profiles of each candidate, understanding what they were like at your age, and assessing the characteristics and skills they have.</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From there, discuss with your partner what you believe to be a suitable role for them using the careers we have looked at today.</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If you need a hand, to look over the activity and skills required for each career that we completed in the last activity</a:t>
            </a:r>
            <a:endParaRPr b="0" i="0" sz="1600" u="sng"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id="209" name="Google Shape;209;p19"/>
          <p:cNvPicPr preferRelativeResize="0"/>
          <p:nvPr/>
        </p:nvPicPr>
        <p:blipFill rotWithShape="1">
          <a:blip r:embed="rId3">
            <a:alphaModFix/>
          </a:blip>
          <a:srcRect b="0" l="0" r="0" t="0"/>
          <a:stretch/>
        </p:blipFill>
        <p:spPr>
          <a:xfrm>
            <a:off x="5796700" y="1771525"/>
            <a:ext cx="3096352" cy="2064874"/>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Thomas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15" name="Google Shape;215;p20"/>
          <p:cNvSpPr/>
          <p:nvPr/>
        </p:nvSpPr>
        <p:spPr>
          <a:xfrm>
            <a:off x="3575075" y="1220150"/>
            <a:ext cx="5309400" cy="3107100"/>
          </a:xfrm>
          <a:prstGeom prst="wedgeRoundRectCallout">
            <a:avLst>
              <a:gd fmla="val -64931" name="adj1"/>
              <a:gd fmla="val 38448" name="adj2"/>
              <a:gd fmla="val 0" name="adj3"/>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“I always enjoyed maths at school. It just seemed to click more than other subjects. At school, I spent some of my free time completing sudoku puzzles, and I used to be able to complete a Rubik’s cube in 12 seconds. </a:t>
            </a:r>
            <a:endParaRPr b="0" i="0" sz="1600" u="none" cap="none" strike="noStrike">
              <a:solidFill>
                <a:schemeClr val="accen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600"/>
              <a:buFont typeface="Arial"/>
              <a:buNone/>
            </a:pPr>
            <a:r>
              <a:rPr b="0" i="0" lang="en-GB" sz="1600" u="none" cap="none" strike="noStrike">
                <a:solidFill>
                  <a:schemeClr val="accent1"/>
                </a:solidFill>
                <a:latin typeface="Lato"/>
                <a:ea typeface="Lato"/>
                <a:cs typeface="Lato"/>
                <a:sym typeface="Lato"/>
              </a:rPr>
              <a:t>These days, I spend my free time reading the Financial Times. I was never top of my class, but my willpower meant that I left school with good grades, which enabled me to study economics at university. I’ve never really been sure of what I want to do as a career, but I just know I’d like to be successful.”</a:t>
            </a:r>
            <a:r>
              <a:rPr b="0" i="0" lang="en-GB" sz="1400" u="none" cap="none" strike="noStrike">
                <a:solidFill>
                  <a:schemeClr val="accent1"/>
                </a:solidFill>
                <a:latin typeface="Lato"/>
                <a:ea typeface="Lato"/>
                <a:cs typeface="Lato"/>
                <a:sym typeface="Lato"/>
              </a:rPr>
              <a:t>  </a:t>
            </a:r>
            <a:endParaRPr b="0" i="0" sz="1400" u="none" cap="none" strike="noStrike">
              <a:solidFill>
                <a:schemeClr val="accent1"/>
              </a:solidFill>
              <a:latin typeface="Lato"/>
              <a:ea typeface="Lato"/>
              <a:cs typeface="Lato"/>
              <a:sym typeface="Lato"/>
            </a:endParaRPr>
          </a:p>
        </p:txBody>
      </p:sp>
      <p:pic>
        <p:nvPicPr>
          <p:cNvPr id="216" name="Google Shape;216;p20"/>
          <p:cNvPicPr preferRelativeResize="0"/>
          <p:nvPr/>
        </p:nvPicPr>
        <p:blipFill rotWithShape="1">
          <a:blip r:embed="rId3">
            <a:alphaModFix/>
          </a:blip>
          <a:srcRect b="0" l="19193" r="15697" t="0"/>
          <a:stretch/>
        </p:blipFill>
        <p:spPr>
          <a:xfrm>
            <a:off x="379375" y="2080250"/>
            <a:ext cx="2350300" cy="2096049"/>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9" name="Shape 49"/>
        <p:cNvGrpSpPr/>
        <p:nvPr/>
      </p:nvGrpSpPr>
      <p:grpSpPr>
        <a:xfrm>
          <a:off x="0" y="0"/>
          <a:ext cx="0" cy="0"/>
          <a:chOff x="0" y="0"/>
          <a:chExt cx="0" cy="0"/>
        </a:xfrm>
      </p:grpSpPr>
      <p:sp>
        <p:nvSpPr>
          <p:cNvPr id="50" name="Google Shape;50;p2"/>
          <p:cNvSpPr txBox="1"/>
          <p:nvPr/>
        </p:nvSpPr>
        <p:spPr>
          <a:xfrm>
            <a:off x="360375" y="270375"/>
            <a:ext cx="8031000" cy="446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51" name="Google Shape;51;p2"/>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We will listen to each other respectfully</a:t>
            </a:r>
            <a:endParaRPr b="0"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We will avoid making judgements or assumptions about others</a:t>
            </a:r>
            <a:endParaRPr b="0"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We will comment on what has been said, not the person who has said it</a:t>
            </a:r>
            <a:endParaRPr b="0"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We won’t put anyone on the spot and we have the right to pass</a:t>
            </a:r>
            <a:endParaRPr b="0" i="0" sz="1600" u="none" cap="none" strike="noStrike">
              <a:solidFill>
                <a:schemeClr val="lt1"/>
              </a:solidFill>
              <a:latin typeface="Lato"/>
              <a:ea typeface="Lato"/>
              <a:cs typeface="Lato"/>
              <a:sym typeface="Lato"/>
            </a:endParaRPr>
          </a:p>
          <a:p>
            <a:pPr indent="-330200" lvl="0" marL="457200" marR="0" rtl="0" algn="l">
              <a:lnSpc>
                <a:spcPct val="150000"/>
              </a:lnSpc>
              <a:spcBef>
                <a:spcPts val="0"/>
              </a:spcBef>
              <a:spcAft>
                <a:spcPts val="0"/>
              </a:spcAft>
              <a:buClr>
                <a:schemeClr val="lt1"/>
              </a:buClr>
              <a:buSzPts val="1600"/>
              <a:buFont typeface="Lato"/>
              <a:buChar char="●"/>
            </a:pPr>
            <a:r>
              <a:rPr b="0" i="0" lang="en-GB" sz="1600" u="none" cap="none" strike="noStrike">
                <a:solidFill>
                  <a:schemeClr val="lt1"/>
                </a:solidFill>
                <a:latin typeface="Lato"/>
                <a:ea typeface="Lato"/>
                <a:cs typeface="Lato"/>
                <a:sym typeface="Lato"/>
              </a:rPr>
              <a:t>We will not share personal stories or ask personal questions</a:t>
            </a:r>
            <a:endParaRPr b="0" i="0" sz="1600" u="none" cap="none" strike="noStrike">
              <a:solidFill>
                <a:schemeClr val="lt1"/>
              </a:solidFill>
              <a:latin typeface="Lato"/>
              <a:ea typeface="Lato"/>
              <a:cs typeface="Lato"/>
              <a:sym typeface="Lato"/>
            </a:endParaRPr>
          </a:p>
        </p:txBody>
      </p:sp>
      <p:sp>
        <p:nvSpPr>
          <p:cNvPr id="52" name="Google Shape;52;p2"/>
          <p:cNvSpPr/>
          <p:nvPr/>
        </p:nvSpPr>
        <p:spPr>
          <a:xfrm>
            <a:off x="360363" y="3453675"/>
            <a:ext cx="8214675" cy="657650"/>
          </a:xfrm>
          <a:prstGeom prst="flowChartProcess">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If there is a question that you do not wish to ask aloud, you can write it on a post-it note which will be collected throughout the session and answered at the end </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Thomas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22" name="Google Shape;222;p21"/>
          <p:cNvSpPr/>
          <p:nvPr/>
        </p:nvSpPr>
        <p:spPr>
          <a:xfrm>
            <a:off x="3574800" y="1220400"/>
            <a:ext cx="5357700" cy="3088500"/>
          </a:xfrm>
          <a:prstGeom prst="wedgeRoundRectCallout">
            <a:avLst>
              <a:gd fmla="val -64474" name="adj1"/>
              <a:gd fmla="val 37458" name="adj2"/>
              <a:gd fmla="val 0" name="adj3"/>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a:t>
            </a:r>
            <a:r>
              <a:rPr b="1" i="0" lang="en-GB" sz="1600" u="none" cap="none" strike="noStrike">
                <a:solidFill>
                  <a:schemeClr val="accent1"/>
                </a:solidFill>
                <a:latin typeface="Lato"/>
                <a:ea typeface="Lato"/>
                <a:cs typeface="Lato"/>
                <a:sym typeface="Lato"/>
              </a:rPr>
              <a:t>I always enjoyed maths at school.</a:t>
            </a:r>
            <a:r>
              <a:rPr b="0" i="0" lang="en-GB" sz="1600" u="none" cap="none" strike="noStrike">
                <a:solidFill>
                  <a:schemeClr val="accent1"/>
                </a:solidFill>
                <a:latin typeface="Lato"/>
                <a:ea typeface="Lato"/>
                <a:cs typeface="Lato"/>
                <a:sym typeface="Lato"/>
              </a:rPr>
              <a:t> It just seemed to click more than other subjects. At school, I</a:t>
            </a:r>
            <a:r>
              <a:rPr b="1" i="0" lang="en-GB" sz="1600" u="none" cap="none" strike="noStrike">
                <a:solidFill>
                  <a:schemeClr val="accent1"/>
                </a:solidFill>
                <a:latin typeface="Lato"/>
                <a:ea typeface="Lato"/>
                <a:cs typeface="Lato"/>
                <a:sym typeface="Lato"/>
              </a:rPr>
              <a:t> spent some of my free time completing sudoku puzzles, and I used to be able to complete a Rubik’s cube i</a:t>
            </a:r>
            <a:r>
              <a:rPr b="0" i="0" lang="en-GB" sz="1600" u="none" cap="none" strike="noStrike">
                <a:solidFill>
                  <a:schemeClr val="accent1"/>
                </a:solidFill>
                <a:latin typeface="Lato"/>
                <a:ea typeface="Lato"/>
                <a:cs typeface="Lato"/>
                <a:sym typeface="Lato"/>
              </a:rPr>
              <a:t>n 12 seconds. </a:t>
            </a:r>
            <a:endParaRPr b="0" i="0" sz="1600" u="none" cap="none" strike="noStrike">
              <a:solidFill>
                <a:schemeClr val="accen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600"/>
              <a:buFont typeface="Arial"/>
              <a:buNone/>
            </a:pPr>
            <a:r>
              <a:rPr b="0" i="0" lang="en-GB" sz="1600" u="none" cap="none" strike="noStrike">
                <a:solidFill>
                  <a:schemeClr val="accent1"/>
                </a:solidFill>
                <a:latin typeface="Lato"/>
                <a:ea typeface="Lato"/>
                <a:cs typeface="Lato"/>
                <a:sym typeface="Lato"/>
              </a:rPr>
              <a:t>These days, I spend my free time </a:t>
            </a:r>
            <a:r>
              <a:rPr b="1" i="0" lang="en-GB" sz="1600" u="none" cap="none" strike="noStrike">
                <a:solidFill>
                  <a:schemeClr val="accent1"/>
                </a:solidFill>
                <a:latin typeface="Lato"/>
                <a:ea typeface="Lato"/>
                <a:cs typeface="Lato"/>
                <a:sym typeface="Lato"/>
              </a:rPr>
              <a:t>reading the Financial Times.</a:t>
            </a:r>
            <a:r>
              <a:rPr b="0" i="0" lang="en-GB" sz="1600" u="none" cap="none" strike="noStrike">
                <a:solidFill>
                  <a:schemeClr val="accent1"/>
                </a:solidFill>
                <a:latin typeface="Lato"/>
                <a:ea typeface="Lato"/>
                <a:cs typeface="Lato"/>
                <a:sym typeface="Lato"/>
              </a:rPr>
              <a:t> I was never top of my class, but my </a:t>
            </a:r>
            <a:r>
              <a:rPr b="1" i="0" lang="en-GB" sz="1600" u="none" cap="none" strike="noStrike">
                <a:solidFill>
                  <a:schemeClr val="accent1"/>
                </a:solidFill>
                <a:latin typeface="Lato"/>
                <a:ea typeface="Lato"/>
                <a:cs typeface="Lato"/>
                <a:sym typeface="Lato"/>
              </a:rPr>
              <a:t>willpower </a:t>
            </a:r>
            <a:r>
              <a:rPr b="0" i="0" lang="en-GB" sz="1600" u="none" cap="none" strike="noStrike">
                <a:solidFill>
                  <a:schemeClr val="accent1"/>
                </a:solidFill>
                <a:latin typeface="Lato"/>
                <a:ea typeface="Lato"/>
                <a:cs typeface="Lato"/>
                <a:sym typeface="Lato"/>
              </a:rPr>
              <a:t>meant that I left school with good grades, which enabled me to study economics at university. I’ve never really been sure of what I want to do as a career, but I just know I’d like to be successful.”</a:t>
            </a:r>
            <a:r>
              <a:rPr b="0" i="0" lang="en-GB" sz="1400" u="none" cap="none" strike="noStrike">
                <a:solidFill>
                  <a:schemeClr val="accent1"/>
                </a:solidFill>
                <a:latin typeface="Lato"/>
                <a:ea typeface="Lato"/>
                <a:cs typeface="Lato"/>
                <a:sym typeface="Lato"/>
              </a:rPr>
              <a:t>  </a:t>
            </a:r>
            <a:endParaRPr b="0" i="0" sz="1400" u="none" cap="none" strike="noStrike">
              <a:solidFill>
                <a:schemeClr val="accent1"/>
              </a:solidFill>
              <a:latin typeface="Lato"/>
              <a:ea typeface="Lato"/>
              <a:cs typeface="Lato"/>
              <a:sym typeface="Lato"/>
            </a:endParaRPr>
          </a:p>
        </p:txBody>
      </p:sp>
      <p:pic>
        <p:nvPicPr>
          <p:cNvPr id="223" name="Google Shape;223;p21"/>
          <p:cNvPicPr preferRelativeResize="0"/>
          <p:nvPr/>
        </p:nvPicPr>
        <p:blipFill rotWithShape="1">
          <a:blip r:embed="rId3">
            <a:alphaModFix/>
          </a:blip>
          <a:srcRect b="0" l="19193" r="15697" t="0"/>
          <a:stretch/>
        </p:blipFill>
        <p:spPr>
          <a:xfrm>
            <a:off x="378000" y="2080250"/>
            <a:ext cx="2350300" cy="2096049"/>
          </a:xfrm>
          <a:prstGeom prst="rect">
            <a:avLst/>
          </a:prstGeom>
          <a:noFill/>
          <a:ln cap="flat" cmpd="sng" w="28575">
            <a:solidFill>
              <a:schemeClr val="accent2"/>
            </a:solidFill>
            <a:prstDash val="solid"/>
            <a:round/>
            <a:headEnd len="sm" w="sm" type="none"/>
            <a:tailEnd len="sm" w="sm" type="none"/>
          </a:ln>
        </p:spPr>
      </p:pic>
      <p:sp>
        <p:nvSpPr>
          <p:cNvPr id="224" name="Google Shape;224;p21"/>
          <p:cNvSpPr txBox="1"/>
          <p:nvPr/>
        </p:nvSpPr>
        <p:spPr>
          <a:xfrm>
            <a:off x="189575" y="1220150"/>
            <a:ext cx="27645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accent2"/>
                </a:solidFill>
                <a:latin typeface="Lato"/>
                <a:ea typeface="Lato"/>
                <a:cs typeface="Lato"/>
                <a:sym typeface="Lato"/>
              </a:rPr>
              <a:t>Investment analyst</a:t>
            </a:r>
            <a:endParaRPr b="1" i="0" sz="2200" u="none" cap="none" strike="noStrike">
              <a:solidFill>
                <a:schemeClr val="accent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Jonathan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30" name="Google Shape;230;p22"/>
          <p:cNvSpPr/>
          <p:nvPr/>
        </p:nvSpPr>
        <p:spPr>
          <a:xfrm>
            <a:off x="3903250" y="1556175"/>
            <a:ext cx="4903800" cy="2771100"/>
          </a:xfrm>
          <a:prstGeom prst="wedgeRoundRectCallout">
            <a:avLst>
              <a:gd fmla="val -71398" name="adj1"/>
              <a:gd fmla="val 35762" name="adj2"/>
              <a:gd fmla="val 0" name="adj3"/>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600"/>
              <a:buFont typeface="Arial"/>
              <a:buNone/>
            </a:pPr>
            <a:r>
              <a:rPr b="0" i="0" lang="en-GB" sz="1600" u="none" cap="none" strike="noStrike">
                <a:solidFill>
                  <a:schemeClr val="accent1"/>
                </a:solidFill>
                <a:latin typeface="Lato"/>
                <a:ea typeface="Lato"/>
                <a:cs typeface="Lato"/>
                <a:sym typeface="Lato"/>
              </a:rPr>
              <a:t>“I used to be part of a debating club, and my team nearly always won. Back at school, I’d be close to the last person to finish taking notes down, because everything had to be presented very specifically in my book. Whenever I’m put into groups I like to take the lead, assigning everyone tasks to get on with. I’d describe myself as a creative person. I like my personality to shine through in my work.”  </a:t>
            </a:r>
            <a:endParaRPr b="0" i="0" sz="1600" u="none" cap="none" strike="noStrike">
              <a:solidFill>
                <a:schemeClr val="accent1"/>
              </a:solidFill>
              <a:latin typeface="Lato"/>
              <a:ea typeface="Lato"/>
              <a:cs typeface="Lato"/>
              <a:sym typeface="Lato"/>
            </a:endParaRPr>
          </a:p>
        </p:txBody>
      </p:sp>
      <p:pic>
        <p:nvPicPr>
          <p:cNvPr id="231" name="Google Shape;231;p22"/>
          <p:cNvPicPr preferRelativeResize="0"/>
          <p:nvPr/>
        </p:nvPicPr>
        <p:blipFill rotWithShape="1">
          <a:blip r:embed="rId3">
            <a:alphaModFix/>
          </a:blip>
          <a:srcRect b="0" l="0" r="0" t="6445"/>
          <a:stretch/>
        </p:blipFill>
        <p:spPr>
          <a:xfrm>
            <a:off x="555900" y="2113325"/>
            <a:ext cx="1799776" cy="2120226"/>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3"/>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Jonathan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37" name="Google Shape;237;p23"/>
          <p:cNvSpPr/>
          <p:nvPr/>
        </p:nvSpPr>
        <p:spPr>
          <a:xfrm>
            <a:off x="3903250" y="1556175"/>
            <a:ext cx="4903800" cy="2771100"/>
          </a:xfrm>
          <a:prstGeom prst="wedgeRoundRectCallout">
            <a:avLst>
              <a:gd fmla="val -71398" name="adj1"/>
              <a:gd fmla="val 35762" name="adj2"/>
              <a:gd fmla="val 0" name="adj3"/>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600"/>
              <a:buFont typeface="Arial"/>
              <a:buNone/>
            </a:pPr>
            <a:r>
              <a:rPr b="0" i="0" lang="en-GB" sz="1600" u="none" cap="none" strike="noStrike">
                <a:solidFill>
                  <a:schemeClr val="accent1"/>
                </a:solidFill>
                <a:latin typeface="Lato"/>
                <a:ea typeface="Lato"/>
                <a:cs typeface="Lato"/>
                <a:sym typeface="Lato"/>
              </a:rPr>
              <a:t>“I used to be part of a </a:t>
            </a:r>
            <a:r>
              <a:rPr b="1" i="0" lang="en-GB" sz="1600" u="none" cap="none" strike="noStrike">
                <a:solidFill>
                  <a:schemeClr val="accent1"/>
                </a:solidFill>
                <a:latin typeface="Lato"/>
                <a:ea typeface="Lato"/>
                <a:cs typeface="Lato"/>
                <a:sym typeface="Lato"/>
              </a:rPr>
              <a:t>debating club</a:t>
            </a:r>
            <a:r>
              <a:rPr b="0" i="0" lang="en-GB" sz="1600" u="none" cap="none" strike="noStrike">
                <a:solidFill>
                  <a:schemeClr val="accent1"/>
                </a:solidFill>
                <a:latin typeface="Lato"/>
                <a:ea typeface="Lato"/>
                <a:cs typeface="Lato"/>
                <a:sym typeface="Lato"/>
              </a:rPr>
              <a:t>, and my team nearly always won. Back at school, I’d be close to the last person to finish taking notes down, because </a:t>
            </a:r>
            <a:r>
              <a:rPr b="1" i="0" lang="en-GB" sz="1600" u="none" cap="none" strike="noStrike">
                <a:solidFill>
                  <a:schemeClr val="accent1"/>
                </a:solidFill>
                <a:latin typeface="Lato"/>
                <a:ea typeface="Lato"/>
                <a:cs typeface="Lato"/>
                <a:sym typeface="Lato"/>
              </a:rPr>
              <a:t>everything had to be presented very specifically in my book</a:t>
            </a:r>
            <a:r>
              <a:rPr b="0" i="0" lang="en-GB" sz="1600" u="none" cap="none" strike="noStrike">
                <a:solidFill>
                  <a:schemeClr val="accent1"/>
                </a:solidFill>
                <a:latin typeface="Lato"/>
                <a:ea typeface="Lato"/>
                <a:cs typeface="Lato"/>
                <a:sym typeface="Lato"/>
              </a:rPr>
              <a:t>. Whenever I’m put into groups</a:t>
            </a:r>
            <a:r>
              <a:rPr b="1" i="0" lang="en-GB" sz="1600" u="none" cap="none" strike="noStrike">
                <a:solidFill>
                  <a:schemeClr val="accent1"/>
                </a:solidFill>
                <a:latin typeface="Lato"/>
                <a:ea typeface="Lato"/>
                <a:cs typeface="Lato"/>
                <a:sym typeface="Lato"/>
              </a:rPr>
              <a:t> I like to take the lead</a:t>
            </a:r>
            <a:r>
              <a:rPr b="0" i="0" lang="en-GB" sz="1600" u="none" cap="none" strike="noStrike">
                <a:solidFill>
                  <a:schemeClr val="accent1"/>
                </a:solidFill>
                <a:latin typeface="Lato"/>
                <a:ea typeface="Lato"/>
                <a:cs typeface="Lato"/>
                <a:sym typeface="Lato"/>
              </a:rPr>
              <a:t>, assigning everyone tasks to get on with. I’d describe myself as a </a:t>
            </a:r>
            <a:r>
              <a:rPr b="1" i="0" lang="en-GB" sz="1600" u="none" cap="none" strike="noStrike">
                <a:solidFill>
                  <a:schemeClr val="accent1"/>
                </a:solidFill>
                <a:latin typeface="Lato"/>
                <a:ea typeface="Lato"/>
                <a:cs typeface="Lato"/>
                <a:sym typeface="Lato"/>
              </a:rPr>
              <a:t>creative person.</a:t>
            </a:r>
            <a:r>
              <a:rPr b="0" i="0" lang="en-GB" sz="1600" u="none" cap="none" strike="noStrike">
                <a:solidFill>
                  <a:schemeClr val="accent1"/>
                </a:solidFill>
                <a:latin typeface="Lato"/>
                <a:ea typeface="Lato"/>
                <a:cs typeface="Lato"/>
                <a:sym typeface="Lato"/>
              </a:rPr>
              <a:t> I like my personality to shine through in my work.”  </a:t>
            </a:r>
            <a:endParaRPr b="0" i="0" sz="1600" u="none" cap="none" strike="noStrike">
              <a:solidFill>
                <a:schemeClr val="accent1"/>
              </a:solidFill>
              <a:latin typeface="Lato"/>
              <a:ea typeface="Lato"/>
              <a:cs typeface="Lato"/>
              <a:sym typeface="Lato"/>
            </a:endParaRPr>
          </a:p>
        </p:txBody>
      </p:sp>
      <p:sp>
        <p:nvSpPr>
          <p:cNvPr id="238" name="Google Shape;238;p23"/>
          <p:cNvSpPr txBox="1"/>
          <p:nvPr/>
        </p:nvSpPr>
        <p:spPr>
          <a:xfrm>
            <a:off x="230538" y="1318975"/>
            <a:ext cx="2764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accent2"/>
                </a:solidFill>
                <a:latin typeface="Lato"/>
                <a:ea typeface="Lato"/>
                <a:cs typeface="Lato"/>
                <a:sym typeface="Lato"/>
              </a:rPr>
              <a:t>Marketing manager</a:t>
            </a:r>
            <a:endParaRPr b="1" i="0" sz="2200" u="none" cap="none" strike="noStrike">
              <a:solidFill>
                <a:schemeClr val="accent2"/>
              </a:solidFill>
              <a:latin typeface="Lato"/>
              <a:ea typeface="Lato"/>
              <a:cs typeface="Lato"/>
              <a:sym typeface="Lato"/>
            </a:endParaRPr>
          </a:p>
        </p:txBody>
      </p:sp>
      <p:pic>
        <p:nvPicPr>
          <p:cNvPr id="239" name="Google Shape;239;p23"/>
          <p:cNvPicPr preferRelativeResize="0"/>
          <p:nvPr/>
        </p:nvPicPr>
        <p:blipFill rotWithShape="1">
          <a:blip r:embed="rId3">
            <a:alphaModFix/>
          </a:blip>
          <a:srcRect b="0" l="0" r="0" t="6445"/>
          <a:stretch/>
        </p:blipFill>
        <p:spPr>
          <a:xfrm>
            <a:off x="555900" y="2113325"/>
            <a:ext cx="1799776" cy="2120226"/>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Suzanne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45" name="Google Shape;245;p24"/>
          <p:cNvSpPr/>
          <p:nvPr/>
        </p:nvSpPr>
        <p:spPr>
          <a:xfrm>
            <a:off x="3700975" y="1508400"/>
            <a:ext cx="4929000" cy="2774400"/>
          </a:xfrm>
          <a:prstGeom prst="wedgeRoundRectCallout">
            <a:avLst>
              <a:gd fmla="val -71398" name="adj1"/>
              <a:gd fmla="val 35762" name="adj2"/>
              <a:gd fmla="val 0" name="adj3"/>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600"/>
              <a:buFont typeface="Arial"/>
              <a:buNone/>
            </a:pPr>
            <a:r>
              <a:rPr b="0" i="0" lang="en-GB" sz="1600" u="none" cap="none" strike="noStrike">
                <a:solidFill>
                  <a:schemeClr val="accent1"/>
                </a:solidFill>
                <a:latin typeface="Lato"/>
                <a:ea typeface="Lato"/>
                <a:cs typeface="Lato"/>
                <a:sym typeface="Lato"/>
              </a:rPr>
              <a:t>“Back at school I was class rep, and I think I did a pretty good job. I had lots of ideas about how to improve the school, but I tried to listen to others to see what they wanted. Once, I stood at the school gate and asked each student that passed what they thought about the school lunches, before presenting the results to the headteacher. I never seemed to have any trouble speaking to her; I’ve always been quite confident.”</a:t>
            </a:r>
            <a:r>
              <a:rPr b="0" i="0" lang="en-GB" sz="1400" u="none" cap="none" strike="noStrike">
                <a:solidFill>
                  <a:schemeClr val="accent1"/>
                </a:solidFill>
                <a:latin typeface="Lato"/>
                <a:ea typeface="Lato"/>
                <a:cs typeface="Lato"/>
                <a:sym typeface="Lato"/>
              </a:rPr>
              <a:t>  </a:t>
            </a:r>
            <a:endParaRPr b="0" i="0" sz="1400" u="none" cap="none" strike="noStrike">
              <a:solidFill>
                <a:schemeClr val="accent1"/>
              </a:solidFill>
              <a:latin typeface="Lato"/>
              <a:ea typeface="Lato"/>
              <a:cs typeface="Lato"/>
              <a:sym typeface="Lato"/>
            </a:endParaRPr>
          </a:p>
        </p:txBody>
      </p:sp>
      <p:pic>
        <p:nvPicPr>
          <p:cNvPr id="246" name="Google Shape;246;p24"/>
          <p:cNvPicPr preferRelativeResize="0"/>
          <p:nvPr/>
        </p:nvPicPr>
        <p:blipFill>
          <a:blip r:embed="rId3">
            <a:alphaModFix/>
          </a:blip>
          <a:stretch>
            <a:fillRect/>
          </a:stretch>
        </p:blipFill>
        <p:spPr>
          <a:xfrm>
            <a:off x="692675" y="2309775"/>
            <a:ext cx="1519726" cy="2279601"/>
          </a:xfrm>
          <a:prstGeom prst="rect">
            <a:avLst/>
          </a:prstGeom>
          <a:noFill/>
          <a:ln cap="flat" cmpd="sng" w="28575">
            <a:solidFill>
              <a:srgbClr val="FF802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5"/>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Suzanne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252" name="Google Shape;252;p25"/>
          <p:cNvSpPr/>
          <p:nvPr/>
        </p:nvSpPr>
        <p:spPr>
          <a:xfrm>
            <a:off x="3700975" y="1508400"/>
            <a:ext cx="4929000" cy="2774400"/>
          </a:xfrm>
          <a:prstGeom prst="wedgeRoundRectCallout">
            <a:avLst>
              <a:gd fmla="val -71398" name="adj1"/>
              <a:gd fmla="val 35762" name="adj2"/>
              <a:gd fmla="val 0" name="adj3"/>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1200"/>
              </a:spcAft>
              <a:buClr>
                <a:srgbClr val="000000"/>
              </a:buClr>
              <a:buSzPts val="1600"/>
              <a:buFont typeface="Arial"/>
              <a:buNone/>
            </a:pPr>
            <a:r>
              <a:rPr b="0" i="0" lang="en-GB" sz="1600" u="none" cap="none" strike="noStrike">
                <a:solidFill>
                  <a:schemeClr val="accent1"/>
                </a:solidFill>
                <a:latin typeface="Lato"/>
                <a:ea typeface="Lato"/>
                <a:cs typeface="Lato"/>
                <a:sym typeface="Lato"/>
              </a:rPr>
              <a:t>“Back at school I was class rep, and I think I did a pretty good job.</a:t>
            </a:r>
            <a:r>
              <a:rPr b="1" i="0" lang="en-GB" sz="1600" u="none" cap="none" strike="noStrike">
                <a:solidFill>
                  <a:schemeClr val="accent1"/>
                </a:solidFill>
                <a:latin typeface="Lato"/>
                <a:ea typeface="Lato"/>
                <a:cs typeface="Lato"/>
                <a:sym typeface="Lato"/>
              </a:rPr>
              <a:t> I had lots of ideas </a:t>
            </a:r>
            <a:r>
              <a:rPr b="0" i="0" lang="en-GB" sz="1600" u="none" cap="none" strike="noStrike">
                <a:solidFill>
                  <a:schemeClr val="accent1"/>
                </a:solidFill>
                <a:latin typeface="Lato"/>
                <a:ea typeface="Lato"/>
                <a:cs typeface="Lato"/>
                <a:sym typeface="Lato"/>
              </a:rPr>
              <a:t>about how to improve the school, but I tried to </a:t>
            </a:r>
            <a:r>
              <a:rPr b="1" i="0" lang="en-GB" sz="1600" u="none" cap="none" strike="noStrike">
                <a:solidFill>
                  <a:schemeClr val="accent1"/>
                </a:solidFill>
                <a:latin typeface="Lato"/>
                <a:ea typeface="Lato"/>
                <a:cs typeface="Lato"/>
                <a:sym typeface="Lato"/>
              </a:rPr>
              <a:t>listen to others to see what they wanted</a:t>
            </a:r>
            <a:r>
              <a:rPr b="0" i="0" lang="en-GB" sz="1600" u="none" cap="none" strike="noStrike">
                <a:solidFill>
                  <a:schemeClr val="accent1"/>
                </a:solidFill>
                <a:latin typeface="Lato"/>
                <a:ea typeface="Lato"/>
                <a:cs typeface="Lato"/>
                <a:sym typeface="Lato"/>
              </a:rPr>
              <a:t>. Once, I stood at the school gate and asked each student that passed what they thought about the school lunches, before </a:t>
            </a:r>
            <a:r>
              <a:rPr b="1" i="0" lang="en-GB" sz="1600" u="none" cap="none" strike="noStrike">
                <a:solidFill>
                  <a:schemeClr val="accent1"/>
                </a:solidFill>
                <a:latin typeface="Lato"/>
                <a:ea typeface="Lato"/>
                <a:cs typeface="Lato"/>
                <a:sym typeface="Lato"/>
              </a:rPr>
              <a:t>presenting the results to the headteacher</a:t>
            </a:r>
            <a:r>
              <a:rPr b="0" i="0" lang="en-GB" sz="1600" u="none" cap="none" strike="noStrike">
                <a:solidFill>
                  <a:schemeClr val="accent1"/>
                </a:solidFill>
                <a:latin typeface="Lato"/>
                <a:ea typeface="Lato"/>
                <a:cs typeface="Lato"/>
                <a:sym typeface="Lato"/>
              </a:rPr>
              <a:t>. I never seemed to have any trouble speaking to her; I’ve always been quite </a:t>
            </a:r>
            <a:r>
              <a:rPr b="1" i="0" lang="en-GB" sz="1600" u="none" cap="none" strike="noStrike">
                <a:solidFill>
                  <a:schemeClr val="accent1"/>
                </a:solidFill>
                <a:latin typeface="Lato"/>
                <a:ea typeface="Lato"/>
                <a:cs typeface="Lato"/>
                <a:sym typeface="Lato"/>
              </a:rPr>
              <a:t>confident</a:t>
            </a:r>
            <a:r>
              <a:rPr b="0" i="0" lang="en-GB" sz="1600" u="none" cap="none" strike="noStrike">
                <a:solidFill>
                  <a:schemeClr val="accent1"/>
                </a:solidFill>
                <a:latin typeface="Lato"/>
                <a:ea typeface="Lato"/>
                <a:cs typeface="Lato"/>
                <a:sym typeface="Lato"/>
              </a:rPr>
              <a:t>.”</a:t>
            </a:r>
            <a:r>
              <a:rPr b="0" i="0" lang="en-GB" sz="1400" u="none" cap="none" strike="noStrike">
                <a:solidFill>
                  <a:schemeClr val="accent1"/>
                </a:solidFill>
                <a:latin typeface="Lato"/>
                <a:ea typeface="Lato"/>
                <a:cs typeface="Lato"/>
                <a:sym typeface="Lato"/>
              </a:rPr>
              <a:t>  </a:t>
            </a:r>
            <a:endParaRPr b="0" i="0" sz="1400" u="none" cap="none" strike="noStrike">
              <a:solidFill>
                <a:schemeClr val="accent1"/>
              </a:solidFill>
              <a:latin typeface="Lato"/>
              <a:ea typeface="Lato"/>
              <a:cs typeface="Lato"/>
              <a:sym typeface="Lato"/>
            </a:endParaRPr>
          </a:p>
        </p:txBody>
      </p:sp>
      <p:pic>
        <p:nvPicPr>
          <p:cNvPr id="253" name="Google Shape;253;p25"/>
          <p:cNvPicPr preferRelativeResize="0"/>
          <p:nvPr/>
        </p:nvPicPr>
        <p:blipFill>
          <a:blip r:embed="rId3">
            <a:alphaModFix/>
          </a:blip>
          <a:stretch>
            <a:fillRect/>
          </a:stretch>
        </p:blipFill>
        <p:spPr>
          <a:xfrm>
            <a:off x="692675" y="2309775"/>
            <a:ext cx="1519726" cy="2279601"/>
          </a:xfrm>
          <a:prstGeom prst="rect">
            <a:avLst/>
          </a:prstGeom>
          <a:noFill/>
          <a:ln cap="flat" cmpd="sng" w="28575">
            <a:solidFill>
              <a:srgbClr val="FF8022"/>
            </a:solidFill>
            <a:prstDash val="solid"/>
            <a:round/>
            <a:headEnd len="sm" w="sm" type="none"/>
            <a:tailEnd len="sm" w="sm" type="none"/>
          </a:ln>
        </p:spPr>
      </p:pic>
      <p:sp>
        <p:nvSpPr>
          <p:cNvPr id="254" name="Google Shape;254;p25"/>
          <p:cNvSpPr txBox="1"/>
          <p:nvPr/>
        </p:nvSpPr>
        <p:spPr>
          <a:xfrm>
            <a:off x="230538" y="1318975"/>
            <a:ext cx="27645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2200"/>
              <a:buFont typeface="Arial"/>
              <a:buNone/>
            </a:pPr>
            <a:r>
              <a:rPr b="1" lang="en-GB" sz="2200">
                <a:solidFill>
                  <a:schemeClr val="accent2"/>
                </a:solidFill>
                <a:latin typeface="Lato"/>
                <a:ea typeface="Lato"/>
                <a:cs typeface="Lato"/>
                <a:sym typeface="Lato"/>
              </a:rPr>
              <a:t>Management consultant</a:t>
            </a:r>
            <a:endParaRPr b="1" sz="2200">
              <a:solidFill>
                <a:schemeClr val="accent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26"/>
          <p:cNvPicPr preferRelativeResize="0"/>
          <p:nvPr/>
        </p:nvPicPr>
        <p:blipFill rotWithShape="1">
          <a:blip r:embed="rId3">
            <a:alphaModFix/>
          </a:blip>
          <a:srcRect b="0" l="0" r="0" t="0"/>
          <a:stretch/>
        </p:blipFill>
        <p:spPr>
          <a:xfrm>
            <a:off x="6037825" y="1679600"/>
            <a:ext cx="2395075" cy="2395075"/>
          </a:xfrm>
          <a:prstGeom prst="rect">
            <a:avLst/>
          </a:prstGeom>
          <a:noFill/>
          <a:ln>
            <a:noFill/>
          </a:ln>
        </p:spPr>
      </p:pic>
      <p:sp>
        <p:nvSpPr>
          <p:cNvPr id="260" name="Google Shape;260;p2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Is a career in the city for you?</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61" name="Google Shape;261;p26"/>
          <p:cNvSpPr txBox="1"/>
          <p:nvPr/>
        </p:nvSpPr>
        <p:spPr>
          <a:xfrm>
            <a:off x="379375" y="1604175"/>
            <a:ext cx="5040000" cy="2470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accent1"/>
                </a:solidFill>
                <a:latin typeface="Lato"/>
                <a:ea typeface="Lato"/>
                <a:cs typeface="Lato"/>
                <a:sym typeface="Lato"/>
              </a:rPr>
              <a:t>Would you consider any of the careers that you have researched today?</a:t>
            </a:r>
            <a:endParaRPr b="0" i="0" sz="22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accent1"/>
                </a:solidFill>
                <a:latin typeface="Lato"/>
                <a:ea typeface="Lato"/>
                <a:cs typeface="Lato"/>
                <a:sym typeface="Lato"/>
              </a:rPr>
              <a:t>Do you know which course you should consider as an entry route to any careers of interest?</a:t>
            </a:r>
            <a:endParaRPr b="0" i="0" sz="2200" u="none" cap="none" strike="noStrike">
              <a:solidFill>
                <a:schemeClr val="accen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7"/>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Plenary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267" name="Google Shape;267;p27"/>
          <p:cNvPicPr preferRelativeResize="0"/>
          <p:nvPr/>
        </p:nvPicPr>
        <p:blipFill rotWithShape="1">
          <a:blip r:embed="rId3">
            <a:alphaModFix/>
          </a:blip>
          <a:srcRect b="0" l="0" r="0" t="0"/>
          <a:stretch/>
        </p:blipFill>
        <p:spPr>
          <a:xfrm>
            <a:off x="6194400" y="1508050"/>
            <a:ext cx="2242650" cy="2242650"/>
          </a:xfrm>
          <a:prstGeom prst="rect">
            <a:avLst/>
          </a:prstGeom>
          <a:noFill/>
          <a:ln>
            <a:noFill/>
          </a:ln>
        </p:spPr>
      </p:pic>
      <p:sp>
        <p:nvSpPr>
          <p:cNvPr id="268" name="Google Shape;268;p27"/>
          <p:cNvSpPr txBox="1"/>
          <p:nvPr/>
        </p:nvSpPr>
        <p:spPr>
          <a:xfrm>
            <a:off x="614475" y="1974950"/>
            <a:ext cx="48405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GB" sz="2400" u="none" cap="none" strike="noStrike">
                <a:solidFill>
                  <a:srgbClr val="000000"/>
                </a:solidFill>
                <a:latin typeface="Lato"/>
                <a:ea typeface="Lato"/>
                <a:cs typeface="Lato"/>
                <a:sym typeface="Lato"/>
              </a:rPr>
              <a:t>‘Give me 5’... things that we have learnt about careers in the city</a:t>
            </a:r>
            <a:endParaRPr b="1" i="0" sz="2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000"/>
              <a:buFont typeface="Arial"/>
              <a:buNone/>
            </a:pPr>
            <a:r>
              <a:t/>
            </a:r>
            <a:endParaRPr b="0" i="0" sz="2400" u="none" cap="none" strike="noStrike">
              <a:solidFill>
                <a:srgbClr val="000000"/>
              </a:solidFill>
              <a:latin typeface="Lato"/>
              <a:ea typeface="Lato"/>
              <a:cs typeface="Lato"/>
              <a:sym typeface="Lato"/>
            </a:endParaRPr>
          </a:p>
          <a:p>
            <a:pPr indent="0" lvl="0" marL="457200" marR="0" rtl="0" algn="ctr">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8"/>
          <p:cNvSpPr txBox="1"/>
          <p:nvPr/>
        </p:nvSpPr>
        <p:spPr>
          <a:xfrm>
            <a:off x="280350" y="1348050"/>
            <a:ext cx="8295300" cy="30630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50000"/>
              </a:lnSpc>
              <a:spcBef>
                <a:spcPts val="0"/>
              </a:spcBef>
              <a:spcAft>
                <a:spcPts val="0"/>
              </a:spcAft>
              <a:buClr>
                <a:schemeClr val="dk1"/>
              </a:buClr>
              <a:buSzPts val="2200"/>
              <a:buFont typeface="Lato"/>
              <a:buChar char="●"/>
            </a:pPr>
            <a:r>
              <a:rPr b="0" i="0" lang="en-GB" sz="2200" u="none" cap="none" strike="noStrike">
                <a:solidFill>
                  <a:schemeClr val="dk1"/>
                </a:solidFill>
                <a:latin typeface="Lato"/>
                <a:ea typeface="Lato"/>
                <a:cs typeface="Lato"/>
                <a:sym typeface="Lato"/>
              </a:rPr>
              <a:t>There are many jobs that you might not even know of</a:t>
            </a:r>
            <a:endParaRPr b="0" i="0" sz="2200" u="none" cap="none" strike="noStrike">
              <a:solidFill>
                <a:schemeClr val="dk1"/>
              </a:solidFill>
              <a:latin typeface="Lato"/>
              <a:ea typeface="Lato"/>
              <a:cs typeface="Lato"/>
              <a:sym typeface="Lato"/>
            </a:endParaRPr>
          </a:p>
          <a:p>
            <a:pPr indent="-368300" lvl="0" marL="457200" marR="0" rtl="0" algn="l">
              <a:lnSpc>
                <a:spcPct val="150000"/>
              </a:lnSpc>
              <a:spcBef>
                <a:spcPts val="0"/>
              </a:spcBef>
              <a:spcAft>
                <a:spcPts val="0"/>
              </a:spcAft>
              <a:buClr>
                <a:schemeClr val="dk1"/>
              </a:buClr>
              <a:buSzPts val="2200"/>
              <a:buFont typeface="Lato"/>
              <a:buChar char="●"/>
            </a:pPr>
            <a:r>
              <a:rPr b="0" i="0" lang="en-GB" sz="2200" u="none" cap="none" strike="noStrike">
                <a:solidFill>
                  <a:schemeClr val="dk1"/>
                </a:solidFill>
                <a:latin typeface="Lato"/>
                <a:ea typeface="Lato"/>
                <a:cs typeface="Lato"/>
                <a:sym typeface="Lato"/>
              </a:rPr>
              <a:t>You can start practicing the skills needed for different jobs now</a:t>
            </a:r>
            <a:endParaRPr b="0" i="0" sz="2200" u="none" cap="none" strike="noStrike">
              <a:solidFill>
                <a:schemeClr val="dk1"/>
              </a:solidFill>
              <a:latin typeface="Lato"/>
              <a:ea typeface="Lato"/>
              <a:cs typeface="Lato"/>
              <a:sym typeface="Lato"/>
            </a:endParaRPr>
          </a:p>
          <a:p>
            <a:pPr indent="-368300" lvl="0" marL="457200" marR="0" rtl="0" algn="l">
              <a:lnSpc>
                <a:spcPct val="100000"/>
              </a:lnSpc>
              <a:spcBef>
                <a:spcPts val="0"/>
              </a:spcBef>
              <a:spcAft>
                <a:spcPts val="0"/>
              </a:spcAft>
              <a:buClr>
                <a:schemeClr val="dk1"/>
              </a:buClr>
              <a:buSzPts val="2200"/>
              <a:buFont typeface="Lato"/>
              <a:buChar char="●"/>
            </a:pPr>
            <a:r>
              <a:rPr b="0" i="0" lang="en-GB" sz="2200" u="none" cap="none" strike="noStrike">
                <a:solidFill>
                  <a:schemeClr val="dk1"/>
                </a:solidFill>
                <a:latin typeface="Lato"/>
                <a:ea typeface="Lato"/>
                <a:cs typeface="Lato"/>
                <a:sym typeface="Lato"/>
              </a:rPr>
              <a:t>The pros and cons of different jobs are subjective to personal preferences and skills</a:t>
            </a:r>
            <a:endParaRPr b="0"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Lato"/>
              <a:ea typeface="Lato"/>
              <a:cs typeface="Lato"/>
              <a:sym typeface="Lato"/>
            </a:endParaRPr>
          </a:p>
          <a:p>
            <a:pPr indent="0" lvl="0" marL="914400" marR="0" rtl="0" algn="l">
              <a:lnSpc>
                <a:spcPct val="150000"/>
              </a:lnSpc>
              <a:spcBef>
                <a:spcPts val="0"/>
              </a:spcBef>
              <a:spcAft>
                <a:spcPts val="0"/>
              </a:spcAft>
              <a:buClr>
                <a:srgbClr val="000000"/>
              </a:buClr>
              <a:buSzPts val="2200"/>
              <a:buFont typeface="Arial"/>
              <a:buNone/>
            </a:pPr>
            <a:r>
              <a:t/>
            </a:r>
            <a:endParaRPr b="0" i="0" sz="2200" u="none" cap="none" strike="noStrike">
              <a:solidFill>
                <a:schemeClr val="dk1"/>
              </a:solidFill>
              <a:latin typeface="Lato"/>
              <a:ea typeface="Lato"/>
              <a:cs typeface="Lato"/>
              <a:sym typeface="Lato"/>
            </a:endParaRPr>
          </a:p>
          <a:p>
            <a:pPr indent="0" lvl="0" marL="0" marR="0" rtl="0" algn="l">
              <a:lnSpc>
                <a:spcPct val="150000"/>
              </a:lnSpc>
              <a:spcBef>
                <a:spcPts val="0"/>
              </a:spcBef>
              <a:spcAft>
                <a:spcPts val="0"/>
              </a:spcAft>
              <a:buClr>
                <a:srgbClr val="000000"/>
              </a:buClr>
              <a:buSzPts val="2200"/>
              <a:buFont typeface="Arial"/>
              <a:buNone/>
            </a:pPr>
            <a:r>
              <a:t/>
            </a:r>
            <a:endParaRPr b="0" i="0" sz="2200" u="none" cap="none" strike="noStrike">
              <a:solidFill>
                <a:schemeClr val="dk1"/>
              </a:solidFill>
              <a:latin typeface="Lato"/>
              <a:ea typeface="Lato"/>
              <a:cs typeface="Lato"/>
              <a:sym typeface="Lato"/>
            </a:endParaRPr>
          </a:p>
        </p:txBody>
      </p:sp>
      <p:sp>
        <p:nvSpPr>
          <p:cNvPr id="274" name="Google Shape;274;p28"/>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Key takeaways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8" name="Shape 278"/>
        <p:cNvGrpSpPr/>
        <p:nvPr/>
      </p:nvGrpSpPr>
      <p:grpSpPr>
        <a:xfrm>
          <a:off x="0" y="0"/>
          <a:ext cx="0" cy="0"/>
          <a:chOff x="0" y="0"/>
          <a:chExt cx="0" cy="0"/>
        </a:xfrm>
      </p:grpSpPr>
      <p:sp>
        <p:nvSpPr>
          <p:cNvPr id="279" name="Google Shape;279;g31d0433247a_0_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0" name="Google Shape;280;g31d0433247a_0_6"/>
          <p:cNvSpPr txBox="1"/>
          <p:nvPr/>
        </p:nvSpPr>
        <p:spPr>
          <a:xfrm>
            <a:off x="560201" y="1179325"/>
            <a:ext cx="7727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3"/>
              </a:buClr>
              <a:buSzPts val="2200"/>
              <a:buFont typeface="Lato"/>
              <a:buChar char="●"/>
            </a:pPr>
            <a:r>
              <a:rPr b="1" i="0" lang="en-GB" sz="2200" u="none" cap="none" strike="noStrike">
                <a:solidFill>
                  <a:schemeClr val="accent3"/>
                </a:solidFill>
                <a:latin typeface="Lato"/>
                <a:ea typeface="Lato"/>
                <a:cs typeface="Lato"/>
                <a:sym typeface="Lato"/>
              </a:rPr>
              <a:t>Describe a variety of city-based jobs</a:t>
            </a:r>
            <a:endParaRPr b="1" i="0" sz="2200" u="none" cap="none" strike="noStrike">
              <a:solidFill>
                <a:schemeClr val="accent3"/>
              </a:solidFill>
              <a:latin typeface="Lato"/>
              <a:ea typeface="Lato"/>
              <a:cs typeface="Lato"/>
              <a:sym typeface="Lato"/>
            </a:endParaRPr>
          </a:p>
          <a:p>
            <a:pPr indent="0" lvl="0" marL="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accent3"/>
              </a:solidFill>
              <a:latin typeface="Lato"/>
              <a:ea typeface="Lato"/>
              <a:cs typeface="Lato"/>
              <a:sym typeface="Lato"/>
            </a:endParaRPr>
          </a:p>
          <a:p>
            <a:pPr indent="-368300" lvl="0" marL="457200" marR="0" rtl="0" algn="l">
              <a:lnSpc>
                <a:spcPct val="107000"/>
              </a:lnSpc>
              <a:spcBef>
                <a:spcPts val="0"/>
              </a:spcBef>
              <a:spcAft>
                <a:spcPts val="0"/>
              </a:spcAft>
              <a:buClr>
                <a:schemeClr val="accent3"/>
              </a:buClr>
              <a:buSzPts val="2200"/>
              <a:buFont typeface="Lato"/>
              <a:buChar char="●"/>
            </a:pPr>
            <a:r>
              <a:rPr b="1" i="0" lang="en-GB" sz="2200" u="none" cap="none" strike="noStrike">
                <a:solidFill>
                  <a:schemeClr val="accent3"/>
                </a:solidFill>
                <a:latin typeface="Lato"/>
                <a:ea typeface="Lato"/>
                <a:cs typeface="Lato"/>
                <a:sym typeface="Lato"/>
              </a:rPr>
              <a:t>Assess the advantages and disadvantages of different types of city-based jobs</a:t>
            </a:r>
            <a:endParaRPr b="1" i="0" sz="2200" u="none" cap="none" strike="noStrike">
              <a:solidFill>
                <a:schemeClr val="accent3"/>
              </a:solidFill>
              <a:latin typeface="Lato"/>
              <a:ea typeface="Lato"/>
              <a:cs typeface="Lato"/>
              <a:sym typeface="Lato"/>
            </a:endParaRPr>
          </a:p>
          <a:p>
            <a:pPr indent="0" lvl="0" marL="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accent3"/>
              </a:buClr>
              <a:buSzPts val="2200"/>
              <a:buFont typeface="Lato"/>
              <a:buChar char="●"/>
            </a:pPr>
            <a:r>
              <a:rPr b="1" i="0" lang="en-GB" sz="2200" u="none" cap="none" strike="noStrike">
                <a:solidFill>
                  <a:schemeClr val="accent3"/>
                </a:solidFill>
                <a:latin typeface="Lato"/>
                <a:ea typeface="Lato"/>
                <a:cs typeface="Lato"/>
                <a:sym typeface="Lato"/>
              </a:rPr>
              <a:t>Evaluate the most appropriate job roles given personal values, objectives and skills</a:t>
            </a:r>
            <a:endParaRPr b="1" i="0" sz="2200" u="none" cap="none" strike="noStrike">
              <a:solidFill>
                <a:schemeClr val="lt1"/>
              </a:solidFill>
              <a:latin typeface="Lato"/>
              <a:ea typeface="Lato"/>
              <a:cs typeface="Lato"/>
              <a:sym typeface="Lato"/>
            </a:endParaRPr>
          </a:p>
        </p:txBody>
      </p:sp>
      <p:sp>
        <p:nvSpPr>
          <p:cNvPr id="281" name="Google Shape;281;g31d0433247a_0_6"/>
          <p:cNvSpPr txBox="1"/>
          <p:nvPr/>
        </p:nvSpPr>
        <p:spPr>
          <a:xfrm>
            <a:off x="349325" y="403100"/>
            <a:ext cx="781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5" name="Shape 285"/>
        <p:cNvGrpSpPr/>
        <p:nvPr/>
      </p:nvGrpSpPr>
      <p:grpSpPr>
        <a:xfrm>
          <a:off x="0" y="0"/>
          <a:ext cx="0" cy="0"/>
          <a:chOff x="0" y="0"/>
          <a:chExt cx="0" cy="0"/>
        </a:xfrm>
      </p:grpSpPr>
      <p:sp>
        <p:nvSpPr>
          <p:cNvPr id="286" name="Google Shape;286;p30"/>
          <p:cNvSpPr txBox="1"/>
          <p:nvPr/>
        </p:nvSpPr>
        <p:spPr>
          <a:xfrm>
            <a:off x="0" y="8179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a:ea typeface="Lato"/>
                <a:cs typeface="Lato"/>
                <a:sym typeface="Lato"/>
              </a:rPr>
              <a:t>Any questions?</a:t>
            </a:r>
            <a:endParaRPr b="1" i="0" sz="5600" u="none" cap="none" strike="noStrike">
              <a:solidFill>
                <a:schemeClr val="accent2"/>
              </a:solidFill>
              <a:latin typeface="Lato"/>
              <a:ea typeface="Lato"/>
              <a:cs typeface="Lato"/>
              <a:sym typeface="Lato"/>
            </a:endParaRPr>
          </a:p>
        </p:txBody>
      </p:sp>
      <p:sp>
        <p:nvSpPr>
          <p:cNvPr id="287" name="Google Shape;287;p30"/>
          <p:cNvSpPr/>
          <p:nvPr/>
        </p:nvSpPr>
        <p:spPr>
          <a:xfrm>
            <a:off x="3806600" y="1882925"/>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GB" sz="7500" u="none" cap="none" strike="noStrike">
                <a:solidFill>
                  <a:srgbClr val="000000"/>
                </a:solidFill>
                <a:latin typeface="Lato"/>
                <a:ea typeface="Lato"/>
                <a:cs typeface="Lato"/>
                <a:sym typeface="Lato"/>
              </a:rPr>
              <a:t>?</a:t>
            </a:r>
            <a:endParaRPr b="1" i="0" sz="7500" u="none" cap="none" strike="noStrike">
              <a:solidFill>
                <a:srgbClr val="00000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8"/>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p:txBody>
      </p:sp>
      <p:graphicFrame>
        <p:nvGraphicFramePr>
          <p:cNvPr id="58" name="Google Shape;58;p8"/>
          <p:cNvGraphicFramePr/>
          <p:nvPr/>
        </p:nvGraphicFramePr>
        <p:xfrm>
          <a:off x="278325" y="1721850"/>
          <a:ext cx="3000000" cy="3000000"/>
        </p:xfrm>
        <a:graphic>
          <a:graphicData uri="http://schemas.openxmlformats.org/drawingml/2006/table">
            <a:tbl>
              <a:tblPr>
                <a:noFill/>
                <a:tableStyleId>{B99C77BC-8FB3-4270-B0DD-43371F5E6483}</a:tableStyleId>
              </a:tblPr>
              <a:tblGrid>
                <a:gridCol w="1395925"/>
                <a:gridCol w="1501275"/>
                <a:gridCol w="1490300"/>
                <a:gridCol w="1619000"/>
                <a:gridCol w="1289125"/>
                <a:gridCol w="1395925"/>
              </a:tblGrid>
              <a:tr h="33582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240100">
                <a:tc>
                  <a:txBody>
                    <a:bodyPr/>
                    <a:lstStyle/>
                    <a:p>
                      <a:pPr indent="0" lvl="0" marL="0" marR="0" rtl="0" algn="ctr">
                        <a:lnSpc>
                          <a:spcPct val="100000"/>
                        </a:lnSpc>
                        <a:spcBef>
                          <a:spcPts val="0"/>
                        </a:spcBef>
                        <a:spcAft>
                          <a:spcPts val="0"/>
                        </a:spcAft>
                        <a:buClr>
                          <a:srgbClr val="000000"/>
                        </a:buClr>
                        <a:buSzPts val="1400"/>
                        <a:buFont typeface="Arial"/>
                        <a:buNone/>
                      </a:pPr>
                      <a:r>
                        <a:rPr b="1" lang="en-GB" sz="1300" u="none" cap="none" strike="noStrike">
                          <a:solidFill>
                            <a:schemeClr val="accent2"/>
                          </a:solidFill>
                          <a:latin typeface="Lato"/>
                          <a:ea typeface="Lato"/>
                          <a:cs typeface="Lato"/>
                          <a:sym typeface="Lato"/>
                        </a:rPr>
                        <a:t>Careers in the City</a:t>
                      </a:r>
                      <a:endParaRPr b="1" sz="13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u="none" cap="none" strike="noStrike">
                          <a:solidFill>
                            <a:schemeClr val="dk1"/>
                          </a:solidFill>
                          <a:latin typeface="Lato"/>
                          <a:ea typeface="Lato"/>
                          <a:cs typeface="Lato"/>
                          <a:sym typeface="Lato"/>
                        </a:rPr>
                        <a:t>Apprenticeships</a:t>
                      </a:r>
                      <a:endParaRPr b="1" sz="13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u="none" cap="none" strike="noStrike">
                          <a:solidFill>
                            <a:schemeClr val="dk1"/>
                          </a:solidFill>
                          <a:latin typeface="Lato"/>
                          <a:ea typeface="Lato"/>
                          <a:cs typeface="Lato"/>
                          <a:sym typeface="Lato"/>
                        </a:rPr>
                        <a:t>Entrepreneurship</a:t>
                      </a:r>
                      <a:endParaRPr b="1" sz="13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u="none" cap="none" strike="noStrike">
                          <a:solidFill>
                            <a:schemeClr val="dk1"/>
                          </a:solidFill>
                          <a:latin typeface="Lato"/>
                          <a:ea typeface="Lato"/>
                          <a:cs typeface="Lato"/>
                          <a:sym typeface="Lato"/>
                        </a:rPr>
                        <a:t>Understanding gig work and employment rights</a:t>
                      </a:r>
                      <a:endParaRPr b="1" sz="13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u="none" cap="none" strike="noStrike">
                          <a:solidFill>
                            <a:schemeClr val="dk1"/>
                          </a:solidFill>
                          <a:latin typeface="Lato"/>
                          <a:ea typeface="Lato"/>
                          <a:cs typeface="Lato"/>
                          <a:sym typeface="Lato"/>
                        </a:rPr>
                        <a:t>Speaking up at work</a:t>
                      </a:r>
                      <a:endParaRPr b="1" sz="13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u="none" cap="none" strike="noStrike">
                          <a:solidFill>
                            <a:schemeClr val="dk1"/>
                          </a:solidFill>
                          <a:latin typeface="Lato"/>
                          <a:ea typeface="Lato"/>
                          <a:cs typeface="Lato"/>
                          <a:sym typeface="Lato"/>
                        </a:rPr>
                        <a:t>Creating a career plan</a:t>
                      </a:r>
                      <a:endParaRPr b="1" sz="13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1"/>
          <p:cNvSpPr/>
          <p:nvPr/>
        </p:nvSpPr>
        <p:spPr>
          <a:xfrm>
            <a:off x="1985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1111"/>
              </a:lnSpc>
              <a:spcBef>
                <a:spcPts val="0"/>
              </a:spcBef>
              <a:spcAft>
                <a:spcPts val="0"/>
              </a:spcAft>
              <a:buClr>
                <a:srgbClr val="000000"/>
              </a:buClr>
              <a:buSzPts val="1700"/>
              <a:buFont typeface="Arial"/>
              <a:buNone/>
            </a:pPr>
            <a:r>
              <a:t/>
            </a:r>
            <a:endParaRPr b="1" i="0" sz="1700" u="none" cap="none" strike="noStrike">
              <a:solidFill>
                <a:srgbClr val="0B0C0C"/>
              </a:solidFill>
              <a:highlight>
                <a:srgbClr val="FFFFFF"/>
              </a:highlight>
              <a:latin typeface="Arial"/>
              <a:ea typeface="Arial"/>
              <a:cs typeface="Arial"/>
              <a:sym typeface="Arial"/>
            </a:endParaRPr>
          </a:p>
          <a:p>
            <a:pPr indent="0" lvl="0" marL="0" marR="0" rtl="0" algn="l">
              <a:lnSpc>
                <a:spcPct val="100000"/>
              </a:lnSpc>
              <a:spcBef>
                <a:spcPts val="230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Get personalised careers advice and information</a:t>
            </a:r>
            <a:endParaRPr b="0" i="0" sz="1400" u="none" cap="none" strike="noStrike">
              <a:solidFill>
                <a:schemeClr val="lt1"/>
              </a:solidFill>
              <a:latin typeface="Lato"/>
              <a:ea typeface="Lato"/>
              <a:cs typeface="Lato"/>
              <a:sym typeface="Lato"/>
            </a:endParaRPr>
          </a:p>
        </p:txBody>
      </p:sp>
      <p:sp>
        <p:nvSpPr>
          <p:cNvPr id="293" name="Google Shape;293;p31"/>
          <p:cNvSpPr txBox="1"/>
          <p:nvPr/>
        </p:nvSpPr>
        <p:spPr>
          <a:xfrm>
            <a:off x="198525" y="3312950"/>
            <a:ext cx="8778900" cy="6771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At school, you can speak with an adult you trust. </a:t>
            </a:r>
            <a:endParaRPr b="1" i="0" sz="16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This could be your form tutor, head of year or the school’s safeguarding officer.</a:t>
            </a:r>
            <a:endParaRPr b="1" i="0" sz="1600" u="none" cap="none" strike="noStrike">
              <a:solidFill>
                <a:schemeClr val="accent2"/>
              </a:solidFill>
              <a:latin typeface="Lato"/>
              <a:ea typeface="Lato"/>
              <a:cs typeface="Lato"/>
              <a:sym typeface="Lato"/>
            </a:endParaRPr>
          </a:p>
        </p:txBody>
      </p:sp>
      <p:grpSp>
        <p:nvGrpSpPr>
          <p:cNvPr id="294" name="Google Shape;294;p31"/>
          <p:cNvGrpSpPr/>
          <p:nvPr/>
        </p:nvGrpSpPr>
        <p:grpSpPr>
          <a:xfrm>
            <a:off x="3164819" y="1184021"/>
            <a:ext cx="2846301" cy="1995658"/>
            <a:chOff x="3237025" y="1184050"/>
            <a:chExt cx="2914500" cy="2094300"/>
          </a:xfrm>
        </p:grpSpPr>
        <p:sp>
          <p:nvSpPr>
            <p:cNvPr id="295" name="Google Shape;295;p31"/>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rPr b="0" i="0" lang="en-GB" sz="1400" u="none" cap="none" strike="noStrike">
                  <a:solidFill>
                    <a:schemeClr val="lt1"/>
                  </a:solidFill>
                  <a:latin typeface="Lato"/>
                  <a:ea typeface="Lato"/>
                  <a:cs typeface="Lato"/>
                  <a:sym typeface="Lato"/>
                </a:rPr>
                <a:t>Events and experiences that grow young people’s strengths to become world-ready and work-ready</a:t>
              </a:r>
              <a:endParaRPr b="0" i="0" sz="1400" u="none" cap="none" strike="noStrike">
                <a:solidFill>
                  <a:srgbClr val="000000"/>
                </a:solidFill>
                <a:latin typeface="Arial"/>
                <a:ea typeface="Arial"/>
                <a:cs typeface="Arial"/>
                <a:sym typeface="Arial"/>
              </a:endParaRPr>
            </a:p>
          </p:txBody>
        </p:sp>
        <p:sp>
          <p:nvSpPr>
            <p:cNvPr id="296" name="Google Shape;296;p31"/>
            <p:cNvSpPr txBox="1"/>
            <p:nvPr/>
          </p:nvSpPr>
          <p:spPr>
            <a:xfrm>
              <a:off x="4068426" y="1358613"/>
              <a:ext cx="2032200" cy="1101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National Citizens Service</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p:txBody>
        </p:sp>
      </p:grpSp>
      <p:sp>
        <p:nvSpPr>
          <p:cNvPr id="297" name="Google Shape;297;p31"/>
          <p:cNvSpPr txBox="1"/>
          <p:nvPr/>
        </p:nvSpPr>
        <p:spPr>
          <a:xfrm>
            <a:off x="1467525" y="1267925"/>
            <a:ext cx="15306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400" u="none" cap="none" strike="noStrike">
                <a:solidFill>
                  <a:schemeClr val="lt1"/>
                </a:solidFill>
                <a:latin typeface="Lato"/>
                <a:ea typeface="Lato"/>
                <a:cs typeface="Lato"/>
                <a:sym typeface="Lato"/>
              </a:rPr>
              <a:t>Gov UK</a:t>
            </a:r>
            <a:br>
              <a:rPr b="0" i="0" lang="en-GB" sz="1400" u="none" cap="none" strike="noStrike">
                <a:solidFill>
                  <a:schemeClr val="lt1"/>
                </a:solidFill>
                <a:latin typeface="Lato"/>
                <a:ea typeface="Lato"/>
                <a:cs typeface="Lato"/>
                <a:sym typeface="Lato"/>
              </a:rPr>
            </a:b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National Careers Service</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p:txBody>
      </p:sp>
      <p:pic>
        <p:nvPicPr>
          <p:cNvPr id="298" name="Google Shape;298;p31"/>
          <p:cNvPicPr preferRelativeResize="0"/>
          <p:nvPr/>
        </p:nvPicPr>
        <p:blipFill rotWithShape="1">
          <a:blip r:embed="rId5">
            <a:alphaModFix/>
          </a:blip>
          <a:srcRect b="0" l="0" r="0" t="0"/>
          <a:stretch/>
        </p:blipFill>
        <p:spPr>
          <a:xfrm>
            <a:off x="261500" y="1360225"/>
            <a:ext cx="1129825" cy="595875"/>
          </a:xfrm>
          <a:prstGeom prst="rect">
            <a:avLst/>
          </a:prstGeom>
          <a:noFill/>
          <a:ln>
            <a:noFill/>
          </a:ln>
        </p:spPr>
      </p:pic>
      <p:pic>
        <p:nvPicPr>
          <p:cNvPr id="299" name="Google Shape;299;p31"/>
          <p:cNvPicPr preferRelativeResize="0"/>
          <p:nvPr/>
        </p:nvPicPr>
        <p:blipFill rotWithShape="1">
          <a:blip r:embed="rId6">
            <a:alphaModFix/>
          </a:blip>
          <a:srcRect b="0" l="0" r="0" t="0"/>
          <a:stretch/>
        </p:blipFill>
        <p:spPr>
          <a:xfrm>
            <a:off x="3340975" y="1417888"/>
            <a:ext cx="595875" cy="595875"/>
          </a:xfrm>
          <a:prstGeom prst="rect">
            <a:avLst/>
          </a:prstGeom>
          <a:noFill/>
          <a:ln>
            <a:noFill/>
          </a:ln>
        </p:spPr>
      </p:pic>
      <p:grpSp>
        <p:nvGrpSpPr>
          <p:cNvPr id="300" name="Google Shape;300;p31"/>
          <p:cNvGrpSpPr/>
          <p:nvPr/>
        </p:nvGrpSpPr>
        <p:grpSpPr>
          <a:xfrm>
            <a:off x="6131024" y="1184019"/>
            <a:ext cx="2846301" cy="1995658"/>
            <a:chOff x="463400" y="1321175"/>
            <a:chExt cx="2914500" cy="2094300"/>
          </a:xfrm>
        </p:grpSpPr>
        <p:sp>
          <p:nvSpPr>
            <p:cNvPr id="301" name="Google Shape;301;p31"/>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rPr b="0" i="0" lang="en-GB" sz="1400" u="none" cap="none" strike="noStrike">
                  <a:solidFill>
                    <a:schemeClr val="lt1"/>
                  </a:solidFill>
                  <a:latin typeface="Lato"/>
                  <a:ea typeface="Lato"/>
                  <a:cs typeface="Lato"/>
                  <a:sym typeface="Lato"/>
                </a:rPr>
                <a:t>UK-wide youth volunteering programme that provides young people aged 14-30 with access to thousands of opportunities</a:t>
              </a:r>
              <a:endParaRPr b="0" i="0" sz="1400" u="none" cap="none" strike="noStrike">
                <a:solidFill>
                  <a:schemeClr val="lt1"/>
                </a:solidFill>
                <a:latin typeface="Lato"/>
                <a:ea typeface="Lato"/>
                <a:cs typeface="Lato"/>
                <a:sym typeface="Lato"/>
              </a:endParaRPr>
            </a:p>
          </p:txBody>
        </p:sp>
        <p:sp>
          <p:nvSpPr>
            <p:cNvPr id="302" name="Google Shape;302;p31"/>
            <p:cNvSpPr txBox="1"/>
            <p:nvPr/>
          </p:nvSpPr>
          <p:spPr>
            <a:xfrm>
              <a:off x="1345671" y="1492276"/>
              <a:ext cx="2032200" cy="841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V-inspired</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t/>
              </a:r>
              <a:endParaRPr b="0" i="0" sz="1400" u="none" cap="none" strike="noStrike">
                <a:solidFill>
                  <a:schemeClr val="lt1"/>
                </a:solidFill>
                <a:latin typeface="Lato"/>
                <a:ea typeface="Lato"/>
                <a:cs typeface="Lato"/>
                <a:sym typeface="Lato"/>
              </a:endParaRPr>
            </a:p>
          </p:txBody>
        </p:sp>
      </p:grpSp>
      <p:pic>
        <p:nvPicPr>
          <p:cNvPr id="303" name="Google Shape;303;p31"/>
          <p:cNvPicPr preferRelativeResize="0"/>
          <p:nvPr/>
        </p:nvPicPr>
        <p:blipFill rotWithShape="1">
          <a:blip r:embed="rId8">
            <a:alphaModFix/>
          </a:blip>
          <a:srcRect b="0" l="0" r="0" t="0"/>
          <a:stretch/>
        </p:blipFill>
        <p:spPr>
          <a:xfrm>
            <a:off x="6339400" y="1360263"/>
            <a:ext cx="595875" cy="595875"/>
          </a:xfrm>
          <a:prstGeom prst="rect">
            <a:avLst/>
          </a:prstGeom>
          <a:noFill/>
          <a:ln>
            <a:noFill/>
          </a:ln>
        </p:spPr>
      </p:pic>
      <p:sp>
        <p:nvSpPr>
          <p:cNvPr id="304" name="Google Shape;304;p31"/>
          <p:cNvSpPr txBox="1"/>
          <p:nvPr/>
        </p:nvSpPr>
        <p:spPr>
          <a:xfrm>
            <a:off x="187000" y="619725"/>
            <a:ext cx="8489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2200" u="none" cap="none" strike="noStrike">
                <a:solidFill>
                  <a:srgbClr val="FFFFFF"/>
                </a:solidFill>
                <a:latin typeface="Lato"/>
                <a:ea typeface="Lato"/>
                <a:cs typeface="Lato"/>
                <a:sym typeface="Lato"/>
              </a:rPr>
              <a:t>Services available for young people exploring their career options</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08" name="Shape 308"/>
        <p:cNvGrpSpPr/>
        <p:nvPr/>
      </p:nvGrpSpPr>
      <p:grpSpPr>
        <a:xfrm>
          <a:off x="0" y="0"/>
          <a:ext cx="0" cy="0"/>
          <a:chOff x="0" y="0"/>
          <a:chExt cx="0" cy="0"/>
        </a:xfrm>
      </p:grpSpPr>
      <p:sp>
        <p:nvSpPr>
          <p:cNvPr id="309" name="Google Shape;309;p32"/>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310" name="Google Shape;310;p32"/>
          <p:cNvSpPr txBox="1"/>
          <p:nvPr/>
        </p:nvSpPr>
        <p:spPr>
          <a:xfrm>
            <a:off x="462425" y="1142575"/>
            <a:ext cx="7875600" cy="237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a:t>
            </a:r>
            <a:r>
              <a:rPr b="1"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FLIC </a:t>
            </a:r>
            <a:r>
              <a:rPr b="1" lang="en-GB" u="sng">
                <a:solidFill>
                  <a:schemeClr val="lt1"/>
                </a:solidFill>
                <a:latin typeface="Lato"/>
                <a:ea typeface="Lato"/>
                <a:cs typeface="Lato"/>
                <a:sym typeface="Lato"/>
                <a:hlinkClick r:id="rId4">
                  <a:extLst>
                    <a:ext uri="{A12FA001-AC4F-418D-AE19-62706E023703}">
                      <ahyp:hlinkClr val="tx"/>
                    </a:ext>
                  </a:extLst>
                </a:hlinkClick>
              </a:rPr>
              <a:t>Learning Hub</a:t>
            </a:r>
            <a:r>
              <a:rPr lang="en-GB">
                <a:solidFill>
                  <a:schemeClr val="lt1"/>
                </a:solidFill>
                <a:latin typeface="Lato"/>
                <a:ea typeface="Lato"/>
                <a:cs typeface="Lato"/>
                <a:sym typeface="Lato"/>
              </a:rPr>
              <a:t> </a:t>
            </a:r>
            <a:r>
              <a:rPr b="0" i="0" lang="en-GB" sz="1400" u="none" cap="none" strike="noStrike">
                <a:solidFill>
                  <a:schemeClr val="lt1"/>
                </a:solidFill>
                <a:latin typeface="Lato"/>
                <a:ea typeface="Lato"/>
                <a:cs typeface="Lato"/>
                <a:sym typeface="Lato"/>
              </a:rPr>
              <a:t>for further resources</a:t>
            </a:r>
            <a:endParaRPr b="0" i="0" sz="1400" u="none" cap="none" strike="noStrike">
              <a:solidFill>
                <a:schemeClr val="lt1"/>
              </a:solidFill>
              <a:latin typeface="Lato"/>
              <a:ea typeface="Lato"/>
              <a:cs typeface="Lato"/>
              <a:sym typeface="Lato"/>
            </a:endParaRPr>
          </a:p>
          <a:p>
            <a:pPr indent="0" lvl="0" marL="0" marR="0" rtl="0" algn="l">
              <a:lnSpc>
                <a:spcPct val="123076"/>
              </a:lnSpc>
              <a:spcBef>
                <a:spcPts val="120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BBC Worklife - Why young workers are putting in so much overtime (May, 2023)</a:t>
            </a:r>
            <a:endParaRPr b="0" i="0" sz="1400" u="none" cap="none" strike="noStrike">
              <a:solidFill>
                <a:schemeClr val="lt1"/>
              </a:solidFill>
              <a:latin typeface="Lato"/>
              <a:ea typeface="Lato"/>
              <a:cs typeface="Lato"/>
              <a:sym typeface="Lato"/>
            </a:endParaRPr>
          </a:p>
          <a:p>
            <a:pPr indent="0" lvl="0" marL="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2" name="Shape 62"/>
        <p:cNvGrpSpPr/>
        <p:nvPr/>
      </p:nvGrpSpPr>
      <p:grpSpPr>
        <a:xfrm>
          <a:off x="0" y="0"/>
          <a:ext cx="0" cy="0"/>
          <a:chOff x="0" y="0"/>
          <a:chExt cx="0" cy="0"/>
        </a:xfrm>
      </p:grpSpPr>
      <p:sp>
        <p:nvSpPr>
          <p:cNvPr id="63" name="Google Shape;63;p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64" name="Google Shape;64;p3"/>
          <p:cNvSpPr txBox="1"/>
          <p:nvPr/>
        </p:nvSpPr>
        <p:spPr>
          <a:xfrm>
            <a:off x="0" y="1491150"/>
            <a:ext cx="9144000" cy="1239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200" u="none" cap="none" strike="noStrike">
                <a:solidFill>
                  <a:schemeClr val="lt1"/>
                </a:solidFill>
                <a:latin typeface="Lato"/>
                <a:ea typeface="Lato"/>
                <a:cs typeface="Lato"/>
                <a:sym typeface="Lato"/>
              </a:rPr>
              <a:t>Session 1:</a:t>
            </a:r>
            <a:endParaRPr b="0" i="0" sz="22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4800" u="none" cap="none" strike="noStrike">
                <a:solidFill>
                  <a:schemeClr val="lt1"/>
                </a:solidFill>
                <a:latin typeface="Lato"/>
                <a:ea typeface="Lato"/>
                <a:cs typeface="Lato"/>
                <a:sym typeface="Lato"/>
              </a:rPr>
              <a:t>Careers in the City</a:t>
            </a:r>
            <a:endParaRPr b="1" i="0" sz="4800" u="none" cap="none" strike="noStrike">
              <a:solidFill>
                <a:schemeClr val="accent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8" name="Shape 68"/>
        <p:cNvGrpSpPr/>
        <p:nvPr/>
      </p:nvGrpSpPr>
      <p:grpSpPr>
        <a:xfrm>
          <a:off x="0" y="0"/>
          <a:ext cx="0" cy="0"/>
          <a:chOff x="0" y="0"/>
          <a:chExt cx="0" cy="0"/>
        </a:xfrm>
      </p:grpSpPr>
      <p:sp>
        <p:nvSpPr>
          <p:cNvPr id="69" name="Google Shape;69;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70" name="Google Shape;70;p4"/>
          <p:cNvSpPr txBox="1"/>
          <p:nvPr/>
        </p:nvSpPr>
        <p:spPr>
          <a:xfrm>
            <a:off x="349325" y="403100"/>
            <a:ext cx="781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1" name="Google Shape;71;p4"/>
          <p:cNvSpPr txBox="1"/>
          <p:nvPr/>
        </p:nvSpPr>
        <p:spPr>
          <a:xfrm>
            <a:off x="560201" y="1179325"/>
            <a:ext cx="7727100" cy="305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a variety of city-based jobs</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advantages and disadvantages of different types of city-based jobs</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Evaluate the most appropriate job roles given personal values, objectives and skills</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9"/>
          <p:cNvSpPr/>
          <p:nvPr/>
        </p:nvSpPr>
        <p:spPr>
          <a:xfrm>
            <a:off x="6727600" y="1166100"/>
            <a:ext cx="1842900" cy="2811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chemeClr val="lt1"/>
                </a:solidFill>
                <a:latin typeface="Lato"/>
                <a:ea typeface="Lato"/>
                <a:cs typeface="Lato"/>
                <a:sym typeface="Lato"/>
              </a:rPr>
              <a:t>Keywords</a:t>
            </a:r>
            <a:endParaRPr b="1" i="0" sz="1800" u="sng"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chemeClr val="lt1"/>
                </a:solidFill>
                <a:latin typeface="Lato"/>
                <a:ea typeface="Lato"/>
                <a:cs typeface="Lato"/>
                <a:sym typeface="Lato"/>
              </a:rPr>
              <a:t>Financial Markets</a:t>
            </a:r>
            <a:endParaRPr b="0"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chemeClr val="lt1"/>
                </a:solidFill>
                <a:latin typeface="Lato"/>
                <a:ea typeface="Lato"/>
                <a:cs typeface="Lato"/>
                <a:sym typeface="Lato"/>
              </a:rPr>
              <a:t>Human Resources</a:t>
            </a:r>
            <a:endParaRPr b="0"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chemeClr val="lt1"/>
                </a:solidFill>
                <a:latin typeface="Lato"/>
                <a:ea typeface="Lato"/>
                <a:cs typeface="Lato"/>
                <a:sym typeface="Lato"/>
              </a:rPr>
              <a:t>Financial Reporting</a:t>
            </a:r>
            <a:endParaRPr b="0"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chemeClr val="lt1"/>
                </a:solidFill>
                <a:latin typeface="Lato"/>
                <a:ea typeface="Lato"/>
                <a:cs typeface="Lato"/>
                <a:sym typeface="Lato"/>
              </a:rPr>
              <a:t>Investment</a:t>
            </a:r>
            <a:endParaRPr b="0"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chemeClr val="lt1"/>
                </a:solidFill>
                <a:latin typeface="Lato"/>
                <a:ea typeface="Lato"/>
                <a:cs typeface="Lato"/>
                <a:sym typeface="Lato"/>
              </a:rPr>
              <a:t>Risk Assessment</a:t>
            </a:r>
            <a:endParaRPr b="0"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chemeClr val="lt1"/>
                </a:solidFill>
                <a:latin typeface="Lato"/>
                <a:ea typeface="Lato"/>
                <a:cs typeface="Lato"/>
                <a:sym typeface="Lato"/>
              </a:rPr>
              <a:t>Specialise</a:t>
            </a:r>
            <a:endParaRPr b="0"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chemeClr val="lt1"/>
                </a:solidFill>
                <a:latin typeface="Lato"/>
                <a:ea typeface="Lato"/>
                <a:cs typeface="Lato"/>
                <a:sym typeface="Lato"/>
              </a:rPr>
              <a:t>Financial Risk</a:t>
            </a:r>
            <a:endParaRPr b="0"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chemeClr val="lt1"/>
                </a:solidFill>
                <a:latin typeface="Lato"/>
                <a:ea typeface="Lato"/>
                <a:cs typeface="Lato"/>
                <a:sym typeface="Lato"/>
              </a:rPr>
              <a:t>Analytical</a:t>
            </a:r>
            <a:endParaRPr b="0"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chemeClr val="lt1"/>
                </a:solidFill>
                <a:latin typeface="Lato"/>
                <a:ea typeface="Lato"/>
                <a:cs typeface="Lato"/>
                <a:sym typeface="Lato"/>
              </a:rPr>
              <a:t>Efficiency</a:t>
            </a:r>
            <a:endParaRPr b="0" i="0" sz="1600" u="none" cap="none" strike="noStrike">
              <a:solidFill>
                <a:schemeClr val="lt1"/>
              </a:solidFill>
              <a:latin typeface="Lato"/>
              <a:ea typeface="Lato"/>
              <a:cs typeface="Lato"/>
              <a:sym typeface="Lato"/>
            </a:endParaRPr>
          </a:p>
        </p:txBody>
      </p:sp>
      <p:sp>
        <p:nvSpPr>
          <p:cNvPr id="77" name="Google Shape;77;p9"/>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rgbClr val="FF8022"/>
                </a:solidFill>
                <a:latin typeface="Lato"/>
                <a:ea typeface="Lato"/>
                <a:cs typeface="Lato"/>
                <a:sym typeface="Lato"/>
              </a:rPr>
              <a:t>Starter | What City-based jobs do you know?</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78" name="Google Shape;78;p9"/>
          <p:cNvSpPr txBox="1"/>
          <p:nvPr/>
        </p:nvSpPr>
        <p:spPr>
          <a:xfrm>
            <a:off x="106300" y="1043575"/>
            <a:ext cx="6682800" cy="270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543B3"/>
                </a:solidFill>
                <a:latin typeface="Lato"/>
                <a:ea typeface="Lato"/>
                <a:cs typeface="Lato"/>
                <a:sym typeface="Lato"/>
              </a:rPr>
              <a:t>With the person sitting next to you, </a:t>
            </a:r>
            <a:r>
              <a:rPr b="1" i="0" lang="en-GB" sz="1800" u="sng" cap="none" strike="noStrike">
                <a:solidFill>
                  <a:srgbClr val="0543B3"/>
                </a:solidFill>
                <a:latin typeface="Lato"/>
                <a:ea typeface="Lato"/>
                <a:cs typeface="Lato"/>
                <a:sym typeface="Lato"/>
              </a:rPr>
              <a:t>describe</a:t>
            </a:r>
            <a:r>
              <a:rPr b="1" i="0" lang="en-GB" sz="1800" u="none" cap="none" strike="noStrike">
                <a:solidFill>
                  <a:srgbClr val="0543B3"/>
                </a:solidFill>
                <a:latin typeface="Lato"/>
                <a:ea typeface="Lato"/>
                <a:cs typeface="Lato"/>
                <a:sym typeface="Lato"/>
              </a:rPr>
              <a:t> the City-based jobs that you are aware of:</a:t>
            </a:r>
            <a:endParaRPr b="0" i="0" sz="18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What does the job involve?</a:t>
            </a:r>
            <a:endParaRPr b="0" i="0" sz="1600" u="none" cap="none" strike="noStrike">
              <a:solidFill>
                <a:srgbClr val="0543B3"/>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What skills are required for the job?</a:t>
            </a:r>
            <a:endParaRPr b="0" i="0" sz="1600" u="none" cap="none" strike="noStrike">
              <a:solidFill>
                <a:srgbClr val="0543B3"/>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What companies can you think of that employ people in these roles?</a:t>
            </a:r>
            <a:endParaRPr b="0" i="0" sz="1600" u="none" cap="none" strike="noStrike">
              <a:solidFill>
                <a:srgbClr val="0543B3"/>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a:p>
            <a:pPr indent="-330200" lvl="0" marL="457200" marR="0" rtl="0" algn="l">
              <a:lnSpc>
                <a:spcPct val="100000"/>
              </a:lnSpc>
              <a:spcBef>
                <a:spcPts val="0"/>
              </a:spcBef>
              <a:spcAft>
                <a:spcPts val="0"/>
              </a:spcAft>
              <a:buClr>
                <a:srgbClr val="0543B3"/>
              </a:buClr>
              <a:buSzPts val="1600"/>
              <a:buFont typeface="Lato"/>
              <a:buChar char="●"/>
            </a:pPr>
            <a:r>
              <a:rPr b="0" i="0" lang="en-GB" sz="1600" u="none" cap="none" strike="noStrike">
                <a:solidFill>
                  <a:srgbClr val="0543B3"/>
                </a:solidFill>
                <a:latin typeface="Lato"/>
                <a:ea typeface="Lato"/>
                <a:cs typeface="Lato"/>
                <a:sym typeface="Lato"/>
              </a:rPr>
              <a:t>Can you use any of the keywords in your descriptions?</a:t>
            </a:r>
            <a:endParaRPr b="0" i="0" sz="1600" u="none" cap="none" strike="noStrike">
              <a:solidFill>
                <a:srgbClr val="0543B3"/>
              </a:solidFill>
              <a:latin typeface="Lato"/>
              <a:ea typeface="Lato"/>
              <a:cs typeface="Lato"/>
              <a:sym typeface="Lato"/>
            </a:endParaRPr>
          </a:p>
        </p:txBody>
      </p:sp>
      <p:pic>
        <p:nvPicPr>
          <p:cNvPr descr="File:Noun project 579150 Conversation.svg - Wikimedia Commons" id="79" name="Google Shape;79;p9"/>
          <p:cNvPicPr preferRelativeResize="0"/>
          <p:nvPr/>
        </p:nvPicPr>
        <p:blipFill>
          <a:blip r:embed="rId3">
            <a:alphaModFix/>
          </a:blip>
          <a:stretch>
            <a:fillRect/>
          </a:stretch>
        </p:blipFill>
        <p:spPr>
          <a:xfrm>
            <a:off x="3700524" y="3637799"/>
            <a:ext cx="1586100" cy="1393626"/>
          </a:xfrm>
          <a:prstGeom prst="rect">
            <a:avLst/>
          </a:prstGeom>
          <a:noFill/>
          <a:ln>
            <a:noFill/>
          </a:ln>
        </p:spPr>
      </p:pic>
      <p:pic>
        <p:nvPicPr>
          <p:cNvPr descr="File:Noun discuss 3764702.svg - Wikimedia Commons" id="80" name="Google Shape;80;p9"/>
          <p:cNvPicPr preferRelativeResize="0"/>
          <p:nvPr/>
        </p:nvPicPr>
        <p:blipFill>
          <a:blip r:embed="rId4">
            <a:alphaModFix/>
          </a:blip>
          <a:stretch>
            <a:fillRect/>
          </a:stretch>
        </p:blipFill>
        <p:spPr>
          <a:xfrm>
            <a:off x="637575" y="3637800"/>
            <a:ext cx="1698918" cy="13936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City-based Careers: Match up</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grpSp>
        <p:nvGrpSpPr>
          <p:cNvPr id="86" name="Google Shape;86;p10"/>
          <p:cNvGrpSpPr/>
          <p:nvPr/>
        </p:nvGrpSpPr>
        <p:grpSpPr>
          <a:xfrm>
            <a:off x="127350" y="1014975"/>
            <a:ext cx="4966625" cy="3976126"/>
            <a:chOff x="127350" y="1167375"/>
            <a:chExt cx="4966625" cy="3976126"/>
          </a:xfrm>
        </p:grpSpPr>
        <p:pic>
          <p:nvPicPr>
            <p:cNvPr id="87" name="Google Shape;87;p10"/>
            <p:cNvPicPr preferRelativeResize="0"/>
            <p:nvPr/>
          </p:nvPicPr>
          <p:blipFill rotWithShape="1">
            <a:blip r:embed="rId3">
              <a:alphaModFix/>
            </a:blip>
            <a:srcRect b="0" l="0" r="0" t="0"/>
            <a:stretch/>
          </p:blipFill>
          <p:spPr>
            <a:xfrm>
              <a:off x="127350" y="1167375"/>
              <a:ext cx="4966625" cy="3976126"/>
            </a:xfrm>
            <a:prstGeom prst="rect">
              <a:avLst/>
            </a:prstGeom>
            <a:noFill/>
            <a:ln>
              <a:noFill/>
            </a:ln>
          </p:spPr>
        </p:pic>
        <p:sp>
          <p:nvSpPr>
            <p:cNvPr id="88" name="Google Shape;88;p10"/>
            <p:cNvSpPr txBox="1"/>
            <p:nvPr/>
          </p:nvSpPr>
          <p:spPr>
            <a:xfrm>
              <a:off x="2050976" y="2795325"/>
              <a:ext cx="11046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PR manager</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5</a:t>
              </a:r>
              <a:endParaRPr b="1" i="0" sz="1400" u="none" cap="none" strike="noStrike">
                <a:solidFill>
                  <a:srgbClr val="000000"/>
                </a:solidFill>
                <a:latin typeface="Lato"/>
                <a:ea typeface="Lato"/>
                <a:cs typeface="Lato"/>
                <a:sym typeface="Lato"/>
              </a:endParaRPr>
            </a:p>
          </p:txBody>
        </p:sp>
        <p:sp>
          <p:nvSpPr>
            <p:cNvPr id="89" name="Google Shape;89;p10"/>
            <p:cNvSpPr txBox="1"/>
            <p:nvPr/>
          </p:nvSpPr>
          <p:spPr>
            <a:xfrm>
              <a:off x="3767751" y="1429125"/>
              <a:ext cx="11046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Auditor</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3</a:t>
              </a:r>
              <a:endParaRPr b="1" i="0" sz="1400" u="none" cap="none" strike="noStrike">
                <a:solidFill>
                  <a:srgbClr val="000000"/>
                </a:solidFill>
                <a:latin typeface="Lato"/>
                <a:ea typeface="Lato"/>
                <a:cs typeface="Lato"/>
                <a:sym typeface="Lato"/>
              </a:endParaRPr>
            </a:p>
          </p:txBody>
        </p:sp>
        <p:sp>
          <p:nvSpPr>
            <p:cNvPr id="90" name="Google Shape;90;p10"/>
            <p:cNvSpPr txBox="1"/>
            <p:nvPr/>
          </p:nvSpPr>
          <p:spPr>
            <a:xfrm>
              <a:off x="344950" y="4270300"/>
              <a:ext cx="11586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Accountant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7</a:t>
              </a:r>
              <a:endParaRPr b="1" i="0" sz="1400" u="none" cap="none" strike="noStrike">
                <a:solidFill>
                  <a:srgbClr val="000000"/>
                </a:solidFill>
                <a:latin typeface="Lato"/>
                <a:ea typeface="Lato"/>
                <a:cs typeface="Lato"/>
                <a:sym typeface="Lato"/>
              </a:endParaRPr>
            </a:p>
          </p:txBody>
        </p:sp>
        <p:sp>
          <p:nvSpPr>
            <p:cNvPr id="91" name="Google Shape;91;p10"/>
            <p:cNvSpPr txBox="1"/>
            <p:nvPr/>
          </p:nvSpPr>
          <p:spPr>
            <a:xfrm>
              <a:off x="1962063" y="4073550"/>
              <a:ext cx="1297200" cy="1046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Business development manager</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8</a:t>
              </a:r>
              <a:endParaRPr b="1" i="0" sz="1400" u="none" cap="none" strike="noStrike">
                <a:solidFill>
                  <a:srgbClr val="000000"/>
                </a:solidFill>
                <a:latin typeface="Lato"/>
                <a:ea typeface="Lato"/>
                <a:cs typeface="Lato"/>
                <a:sym typeface="Lato"/>
              </a:endParaRPr>
            </a:p>
          </p:txBody>
        </p:sp>
        <p:sp>
          <p:nvSpPr>
            <p:cNvPr id="92" name="Google Shape;92;p10"/>
            <p:cNvSpPr txBox="1"/>
            <p:nvPr/>
          </p:nvSpPr>
          <p:spPr>
            <a:xfrm>
              <a:off x="324702" y="1321275"/>
              <a:ext cx="11991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Personal assistant </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1</a:t>
              </a:r>
              <a:endParaRPr b="1" i="0" sz="1400" u="none" cap="none" strike="noStrike">
                <a:solidFill>
                  <a:srgbClr val="000000"/>
                </a:solidFill>
                <a:latin typeface="Lato"/>
                <a:ea typeface="Lato"/>
                <a:cs typeface="Lato"/>
                <a:sym typeface="Lato"/>
              </a:endParaRPr>
            </a:p>
          </p:txBody>
        </p:sp>
        <p:sp>
          <p:nvSpPr>
            <p:cNvPr id="93" name="Google Shape;93;p10"/>
            <p:cNvSpPr txBox="1"/>
            <p:nvPr/>
          </p:nvSpPr>
          <p:spPr>
            <a:xfrm>
              <a:off x="3748015" y="2903175"/>
              <a:ext cx="1199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Underwriter</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6</a:t>
              </a:r>
              <a:endParaRPr b="1" i="0" sz="1400" u="none" cap="none" strike="noStrike">
                <a:solidFill>
                  <a:srgbClr val="000000"/>
                </a:solidFill>
                <a:latin typeface="Lato"/>
                <a:ea typeface="Lato"/>
                <a:cs typeface="Lato"/>
                <a:sym typeface="Lato"/>
              </a:endParaRPr>
            </a:p>
          </p:txBody>
        </p:sp>
        <p:sp>
          <p:nvSpPr>
            <p:cNvPr id="94" name="Google Shape;94;p10"/>
            <p:cNvSpPr txBox="1"/>
            <p:nvPr/>
          </p:nvSpPr>
          <p:spPr>
            <a:xfrm>
              <a:off x="1962077" y="1352125"/>
              <a:ext cx="11586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Investment analyst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2</a:t>
              </a:r>
              <a:endParaRPr b="1" i="0" sz="1400" u="none" cap="none" strike="noStrike">
                <a:solidFill>
                  <a:srgbClr val="000000"/>
                </a:solidFill>
                <a:latin typeface="Lato"/>
                <a:ea typeface="Lato"/>
                <a:cs typeface="Lato"/>
                <a:sym typeface="Lato"/>
              </a:endParaRPr>
            </a:p>
          </p:txBody>
        </p:sp>
        <p:sp>
          <p:nvSpPr>
            <p:cNvPr id="95" name="Google Shape;95;p10"/>
            <p:cNvSpPr txBox="1"/>
            <p:nvPr/>
          </p:nvSpPr>
          <p:spPr>
            <a:xfrm>
              <a:off x="370113" y="2903163"/>
              <a:ext cx="10329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Marketing manager</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4</a:t>
              </a:r>
              <a:endParaRPr b="1" i="0" sz="1400" u="none" cap="none" strike="noStrike">
                <a:solidFill>
                  <a:srgbClr val="000000"/>
                </a:solidFill>
                <a:latin typeface="Lato"/>
                <a:ea typeface="Lato"/>
                <a:cs typeface="Lato"/>
                <a:sym typeface="Lato"/>
              </a:endParaRPr>
            </a:p>
          </p:txBody>
        </p:sp>
        <p:sp>
          <p:nvSpPr>
            <p:cNvPr id="96" name="Google Shape;96;p10"/>
            <p:cNvSpPr txBox="1"/>
            <p:nvPr/>
          </p:nvSpPr>
          <p:spPr>
            <a:xfrm>
              <a:off x="3635600" y="4194100"/>
              <a:ext cx="12972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Management consultant</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9</a:t>
              </a:r>
              <a:endParaRPr b="1" i="0" sz="1400" u="none" cap="none" strike="noStrike">
                <a:solidFill>
                  <a:srgbClr val="000000"/>
                </a:solidFill>
                <a:latin typeface="Lato"/>
                <a:ea typeface="Lato"/>
                <a:cs typeface="Lato"/>
                <a:sym typeface="Lato"/>
              </a:endParaRPr>
            </a:p>
          </p:txBody>
        </p:sp>
      </p:grpSp>
      <p:sp>
        <p:nvSpPr>
          <p:cNvPr id="97" name="Google Shape;97;p10"/>
          <p:cNvSpPr txBox="1"/>
          <p:nvPr/>
        </p:nvSpPr>
        <p:spPr>
          <a:xfrm>
            <a:off x="5539450" y="1852000"/>
            <a:ext cx="3498300" cy="785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rgbClr val="0543B3"/>
                </a:solidFill>
                <a:latin typeface="Lato"/>
                <a:ea typeface="Lato"/>
                <a:cs typeface="Lato"/>
                <a:sym typeface="Lato"/>
              </a:rPr>
              <a:t>Think - Pair - Share</a:t>
            </a:r>
            <a:endParaRPr b="1" i="0" sz="2300" u="none" cap="none" strike="noStrike">
              <a:solidFill>
                <a:srgbClr val="0543B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What could these careers involve?</a:t>
            </a:r>
            <a:endParaRPr b="0" i="0" sz="1600" u="none" cap="none" strike="noStrike">
              <a:solidFill>
                <a:srgbClr val="0543B3"/>
              </a:solidFill>
              <a:latin typeface="Lato"/>
              <a:ea typeface="Lato"/>
              <a:cs typeface="Lato"/>
              <a:sym typeface="Lato"/>
            </a:endParaRPr>
          </a:p>
        </p:txBody>
      </p:sp>
      <p:sp>
        <p:nvSpPr>
          <p:cNvPr id="98" name="Google Shape;98;p10"/>
          <p:cNvSpPr txBox="1"/>
          <p:nvPr/>
        </p:nvSpPr>
        <p:spPr>
          <a:xfrm>
            <a:off x="5539575" y="2847950"/>
            <a:ext cx="3498300" cy="12774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chemeClr val="lt1"/>
                </a:solidFill>
                <a:latin typeface="Lato"/>
                <a:ea typeface="Lato"/>
                <a:cs typeface="Lato"/>
                <a:sym typeface="Lato"/>
              </a:rPr>
              <a:t>Activity</a:t>
            </a:r>
            <a:endParaRPr b="1" i="0" sz="2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Using the worksheet ‘Careers in the city’, match each career to their brief description</a:t>
            </a:r>
            <a:endParaRPr b="0" i="0" sz="1600" u="none" cap="none" strike="noStrike">
              <a:solidFill>
                <a:schemeClr val="lt1"/>
              </a:solidFill>
              <a:latin typeface="Lato"/>
              <a:ea typeface="Lato"/>
              <a:cs typeface="Lato"/>
              <a:sym typeface="Lato"/>
            </a:endParaRPr>
          </a:p>
        </p:txBody>
      </p:sp>
      <p:sp>
        <p:nvSpPr>
          <p:cNvPr id="99" name="Google Shape;99;p10"/>
          <p:cNvSpPr txBox="1"/>
          <p:nvPr/>
        </p:nvSpPr>
        <p:spPr>
          <a:xfrm>
            <a:off x="273450" y="4915800"/>
            <a:ext cx="28371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1" lang="en-GB" sz="800" u="none" cap="none" strike="noStrike">
                <a:solidFill>
                  <a:schemeClr val="accent2"/>
                </a:solidFill>
                <a:latin typeface="Lato"/>
                <a:ea typeface="Lato"/>
                <a:cs typeface="Lato"/>
                <a:sym typeface="Lato"/>
              </a:rPr>
              <a:t>Activity 1: Careers in the city</a:t>
            </a:r>
            <a:endParaRPr b="1" i="1" sz="8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graphicFrame>
        <p:nvGraphicFramePr>
          <p:cNvPr id="104" name="Google Shape;104;p5"/>
          <p:cNvGraphicFramePr/>
          <p:nvPr/>
        </p:nvGraphicFramePr>
        <p:xfrm>
          <a:off x="215700" y="226488"/>
          <a:ext cx="3000000" cy="3000000"/>
        </p:xfrm>
        <a:graphic>
          <a:graphicData uri="http://schemas.openxmlformats.org/drawingml/2006/table">
            <a:tbl>
              <a:tblPr>
                <a:noFill/>
                <a:tableStyleId>{50490E6F-D891-43BA-B4A5-1425F2F32B8A}</a:tableStyleId>
              </a:tblPr>
              <a:tblGrid>
                <a:gridCol w="1952000"/>
                <a:gridCol w="5327275"/>
              </a:tblGrid>
              <a:tr h="283350">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Lato"/>
                          <a:ea typeface="Lato"/>
                          <a:cs typeface="Lato"/>
                          <a:sym typeface="Lato"/>
                        </a:rPr>
                        <a:t>Job title</a:t>
                      </a:r>
                      <a:endParaRPr b="1" sz="1200" u="none" cap="none" strike="noStrike">
                        <a:solidFill>
                          <a:srgbClr val="FFFFFF"/>
                        </a:solidFill>
                        <a:latin typeface="Lato"/>
                        <a:ea typeface="Lato"/>
                        <a:cs typeface="Lato"/>
                        <a:sym typeface="Lato"/>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990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FFFFFF"/>
                          </a:solidFill>
                          <a:latin typeface="Lato"/>
                          <a:ea typeface="Lato"/>
                          <a:cs typeface="Lato"/>
                          <a:sym typeface="Lato"/>
                        </a:rPr>
                        <a:t>Description</a:t>
                      </a:r>
                      <a:endParaRPr b="1" sz="1200" u="none" cap="none" strike="noStrike">
                        <a:solidFill>
                          <a:srgbClr val="FFFFFF"/>
                        </a:solidFill>
                        <a:latin typeface="Lato"/>
                        <a:ea typeface="Lato"/>
                        <a:cs typeface="Lato"/>
                        <a:sym typeface="Lato"/>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FF9900"/>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Lato"/>
                          <a:ea typeface="Lato"/>
                          <a:cs typeface="Lato"/>
                          <a:sym typeface="Lato"/>
                        </a:rPr>
                        <a:t>  </a:t>
                      </a:r>
                      <a:r>
                        <a:rPr b="1" lang="en-GB" sz="1200" u="none" cap="none" strike="noStrike">
                          <a:solidFill>
                            <a:srgbClr val="38761D"/>
                          </a:solidFill>
                          <a:latin typeface="Lato"/>
                          <a:ea typeface="Lato"/>
                          <a:cs typeface="Lato"/>
                          <a:sym typeface="Lato"/>
                        </a:rPr>
                        <a:t>Underwriter</a:t>
                      </a:r>
                      <a:endParaRPr b="1" sz="1200" u="none" cap="none" strike="noStrike">
                        <a:solidFill>
                          <a:srgbClr val="38761D"/>
                        </a:solidFill>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202124"/>
                          </a:solidFill>
                          <a:latin typeface="Lato"/>
                          <a:ea typeface="Lato"/>
                          <a:cs typeface="Lato"/>
                          <a:sym typeface="Lato"/>
                        </a:rPr>
                        <a:t>Takes a look at an organisation's finances and assesses how much risk a lender will take on if they decide to give the organisation  a loan.</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Checks organisations' financial records and procedures to make sure they are accurate and efficient.</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202124"/>
                          </a:solidFill>
                          <a:latin typeface="Lato"/>
                          <a:ea typeface="Lato"/>
                          <a:cs typeface="Lato"/>
                          <a:sym typeface="Lato"/>
                        </a:rPr>
                        <a:t>Trained experts who solve complex business problems and develop strategies to improve performance. </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202124"/>
                          </a:solidFill>
                          <a:latin typeface="Lato"/>
                          <a:ea typeface="Lato"/>
                          <a:cs typeface="Lato"/>
                          <a:sym typeface="Lato"/>
                        </a:rPr>
                        <a:t>Creates and maintains a favourable public image for their employer or client.</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Plans how to promote products, services, or brands, using advertisements, email campaigns, social media and events</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202124"/>
                          </a:solidFill>
                          <a:latin typeface="Lato"/>
                          <a:ea typeface="Lato"/>
                          <a:cs typeface="Lato"/>
                          <a:sym typeface="Lato"/>
                        </a:rPr>
                        <a:t>Helps businesses make critical financial decisions by collecting, tracking and correcting the company's finances.</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Builds relationships with customers, suppliers and partners to help businesses grow and improve.</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459175">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Helps stock market traders, stockbrokers and fund managers make decisions about investments.</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r h="502425">
                <a:tc>
                  <a:txBody>
                    <a:bodyPr/>
                    <a:lstStyle/>
                    <a:p>
                      <a:pPr indent="0" lvl="0" marL="0" marR="0" rtl="0" algn="l">
                        <a:lnSpc>
                          <a:spcPct val="115000"/>
                        </a:lnSpc>
                        <a:spcBef>
                          <a:spcPts val="0"/>
                        </a:spcBef>
                        <a:spcAft>
                          <a:spcPts val="0"/>
                        </a:spcAft>
                        <a:buClr>
                          <a:srgbClr val="000000"/>
                        </a:buClr>
                        <a:buSzPts val="1200"/>
                        <a:buFont typeface="Arial"/>
                        <a:buNone/>
                      </a:pPr>
                      <a:r>
                        <a:t/>
                      </a:r>
                      <a:endParaRPr b="1"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solidFill>
                            <a:srgbClr val="202124"/>
                          </a:solidFill>
                          <a:latin typeface="Lato"/>
                          <a:ea typeface="Lato"/>
                          <a:cs typeface="Lato"/>
                          <a:sym typeface="Lato"/>
                        </a:rPr>
                        <a:t>Carries out support activities for individuals and managers including administration, diary management and event planning.</a:t>
                      </a:r>
                      <a:endParaRPr sz="1200" u="none" cap="none" strike="noStrike">
                        <a:latin typeface="Lato"/>
                        <a:ea typeface="Lato"/>
                        <a:cs typeface="Lato"/>
                        <a:sym typeface="Lato"/>
                      </a:endParaRPr>
                    </a:p>
                  </a:txBody>
                  <a:tcPr marT="63500" marB="63500" marR="63500" marL="6350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lt1"/>
                    </a:solidFill>
                  </a:tcPr>
                </a:tc>
              </a:tr>
            </a:tbl>
          </a:graphicData>
        </a:graphic>
      </p:graphicFrame>
      <p:sp>
        <p:nvSpPr>
          <p:cNvPr id="105" name="Google Shape;105;p5"/>
          <p:cNvSpPr txBox="1"/>
          <p:nvPr/>
        </p:nvSpPr>
        <p:spPr>
          <a:xfrm>
            <a:off x="228600" y="1099625"/>
            <a:ext cx="10167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Auditor</a:t>
            </a:r>
            <a:endParaRPr b="0" i="0" sz="1200" u="none" cap="none" strike="noStrike">
              <a:solidFill>
                <a:srgbClr val="38761D"/>
              </a:solidFill>
              <a:latin typeface="Lato"/>
              <a:ea typeface="Lato"/>
              <a:cs typeface="Lato"/>
              <a:sym typeface="Lato"/>
            </a:endParaRPr>
          </a:p>
        </p:txBody>
      </p:sp>
      <p:sp>
        <p:nvSpPr>
          <p:cNvPr id="106" name="Google Shape;106;p5"/>
          <p:cNvSpPr txBox="1"/>
          <p:nvPr/>
        </p:nvSpPr>
        <p:spPr>
          <a:xfrm>
            <a:off x="228600" y="1588575"/>
            <a:ext cx="1907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Management consultant</a:t>
            </a:r>
            <a:endParaRPr b="0" i="0" sz="1200" u="none" cap="none" strike="noStrike">
              <a:solidFill>
                <a:srgbClr val="38761D"/>
              </a:solidFill>
              <a:latin typeface="Lato"/>
              <a:ea typeface="Lato"/>
              <a:cs typeface="Lato"/>
              <a:sym typeface="Lato"/>
            </a:endParaRPr>
          </a:p>
        </p:txBody>
      </p:sp>
      <p:sp>
        <p:nvSpPr>
          <p:cNvPr id="107" name="Google Shape;107;p5"/>
          <p:cNvSpPr txBox="1"/>
          <p:nvPr/>
        </p:nvSpPr>
        <p:spPr>
          <a:xfrm>
            <a:off x="228600" y="2077525"/>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PR manager</a:t>
            </a:r>
            <a:endParaRPr b="0" i="0" sz="1200" u="none" cap="none" strike="noStrike">
              <a:solidFill>
                <a:srgbClr val="38761D"/>
              </a:solidFill>
              <a:latin typeface="Lato"/>
              <a:ea typeface="Lato"/>
              <a:cs typeface="Lato"/>
              <a:sym typeface="Lato"/>
            </a:endParaRPr>
          </a:p>
        </p:txBody>
      </p:sp>
      <p:sp>
        <p:nvSpPr>
          <p:cNvPr id="108" name="Google Shape;108;p5"/>
          <p:cNvSpPr txBox="1"/>
          <p:nvPr/>
        </p:nvSpPr>
        <p:spPr>
          <a:xfrm>
            <a:off x="228600" y="2490275"/>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Marketing manager</a:t>
            </a:r>
            <a:endParaRPr b="0" i="0" sz="1200" u="none" cap="none" strike="noStrike">
              <a:solidFill>
                <a:srgbClr val="38761D"/>
              </a:solidFill>
              <a:latin typeface="Lato"/>
              <a:ea typeface="Lato"/>
              <a:cs typeface="Lato"/>
              <a:sym typeface="Lato"/>
            </a:endParaRPr>
          </a:p>
        </p:txBody>
      </p:sp>
      <p:sp>
        <p:nvSpPr>
          <p:cNvPr id="109" name="Google Shape;109;p5"/>
          <p:cNvSpPr txBox="1"/>
          <p:nvPr/>
        </p:nvSpPr>
        <p:spPr>
          <a:xfrm>
            <a:off x="228600" y="3032700"/>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Accountant</a:t>
            </a:r>
            <a:endParaRPr b="0" i="0" sz="1200" u="none" cap="none" strike="noStrike">
              <a:solidFill>
                <a:srgbClr val="38761D"/>
              </a:solidFill>
              <a:latin typeface="Lato"/>
              <a:ea typeface="Lato"/>
              <a:cs typeface="Lato"/>
              <a:sym typeface="Lato"/>
            </a:endParaRPr>
          </a:p>
        </p:txBody>
      </p:sp>
      <p:sp>
        <p:nvSpPr>
          <p:cNvPr id="110" name="Google Shape;110;p5"/>
          <p:cNvSpPr txBox="1"/>
          <p:nvPr/>
        </p:nvSpPr>
        <p:spPr>
          <a:xfrm>
            <a:off x="228600" y="3404066"/>
            <a:ext cx="1831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Business development manager</a:t>
            </a:r>
            <a:endParaRPr b="0" i="0" sz="1200" u="none" cap="none" strike="noStrike">
              <a:solidFill>
                <a:srgbClr val="38761D"/>
              </a:solidFill>
              <a:latin typeface="Lato"/>
              <a:ea typeface="Lato"/>
              <a:cs typeface="Lato"/>
              <a:sym typeface="Lato"/>
            </a:endParaRPr>
          </a:p>
        </p:txBody>
      </p:sp>
      <p:sp>
        <p:nvSpPr>
          <p:cNvPr id="111" name="Google Shape;111;p5"/>
          <p:cNvSpPr/>
          <p:nvPr/>
        </p:nvSpPr>
        <p:spPr>
          <a:xfrm>
            <a:off x="7608525" y="536375"/>
            <a:ext cx="1359900" cy="6327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GB" sz="1800" u="sng">
                <a:solidFill>
                  <a:schemeClr val="lt1"/>
                </a:solidFill>
                <a:latin typeface="Lato"/>
                <a:ea typeface="Lato"/>
                <a:cs typeface="Lato"/>
                <a:sym typeface="Lato"/>
              </a:rPr>
              <a:t>Answers</a:t>
            </a:r>
            <a:endParaRPr b="0" i="0" sz="1600" cap="none" strike="noStrike">
              <a:solidFill>
                <a:schemeClr val="lt1"/>
              </a:solidFill>
              <a:latin typeface="Lato"/>
              <a:ea typeface="Lato"/>
              <a:cs typeface="Lato"/>
              <a:sym typeface="Lato"/>
            </a:endParaRPr>
          </a:p>
        </p:txBody>
      </p:sp>
      <p:sp>
        <p:nvSpPr>
          <p:cNvPr id="112" name="Google Shape;112;p5"/>
          <p:cNvSpPr txBox="1"/>
          <p:nvPr/>
        </p:nvSpPr>
        <p:spPr>
          <a:xfrm>
            <a:off x="228600" y="3987875"/>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Investment analyst</a:t>
            </a:r>
            <a:endParaRPr b="0" i="0" sz="1200" u="none" cap="none" strike="noStrike">
              <a:solidFill>
                <a:srgbClr val="38761D"/>
              </a:solidFill>
              <a:latin typeface="Lato"/>
              <a:ea typeface="Lato"/>
              <a:cs typeface="Lato"/>
              <a:sym typeface="Lato"/>
            </a:endParaRPr>
          </a:p>
        </p:txBody>
      </p:sp>
      <p:sp>
        <p:nvSpPr>
          <p:cNvPr id="113" name="Google Shape;113;p5"/>
          <p:cNvSpPr txBox="1"/>
          <p:nvPr/>
        </p:nvSpPr>
        <p:spPr>
          <a:xfrm>
            <a:off x="228600" y="4502650"/>
            <a:ext cx="1831200" cy="36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38761D"/>
                </a:solidFill>
                <a:latin typeface="Lato"/>
                <a:ea typeface="Lato"/>
                <a:cs typeface="Lato"/>
                <a:sym typeface="Lato"/>
              </a:rPr>
              <a:t>Personal assistant</a:t>
            </a:r>
            <a:endParaRPr b="0" i="0" sz="1200" u="none" cap="none" strike="noStrike">
              <a:solidFill>
                <a:srgbClr val="38761D"/>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1"/>
          <p:cNvSpPr txBox="1"/>
          <p:nvPr>
            <p:ph type="ctrTitle"/>
          </p:nvPr>
        </p:nvSpPr>
        <p:spPr>
          <a:xfrm>
            <a:off x="372900" y="1767550"/>
            <a:ext cx="4438200" cy="20010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990"/>
              <a:buFont typeface="Arial"/>
              <a:buNone/>
            </a:pPr>
            <a:r>
              <a:rPr b="1" i="0" lang="en-GB" sz="2400" u="none" cap="none" strike="noStrike">
                <a:solidFill>
                  <a:schemeClr val="accent2"/>
                </a:solidFill>
                <a:latin typeface="Lato"/>
                <a:ea typeface="Lato"/>
                <a:cs typeface="Lato"/>
                <a:sym typeface="Lato"/>
              </a:rPr>
              <a:t>A Day in the Life of…</a:t>
            </a:r>
            <a:endParaRPr b="1" i="0" sz="2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0" i="0" sz="2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0" i="0" lang="en-GB" sz="2400" u="none" cap="none" strike="noStrike">
                <a:solidFill>
                  <a:schemeClr val="dk1"/>
                </a:solidFill>
                <a:latin typeface="Lato"/>
                <a:ea typeface="Lato"/>
                <a:cs typeface="Lato"/>
                <a:sym typeface="Lato"/>
              </a:rPr>
              <a:t>With your partner discuss what you think the day-to-day duties of these roles involve</a:t>
            </a:r>
            <a:r>
              <a:rPr b="0" i="0" lang="en-GB" sz="1600" u="none" cap="none" strike="noStrike">
                <a:solidFill>
                  <a:schemeClr val="dk1"/>
                </a:solidFill>
                <a:latin typeface="Lato"/>
                <a:ea typeface="Lato"/>
                <a:cs typeface="Lato"/>
                <a:sym typeface="Lato"/>
              </a:rPr>
              <a:t>.</a:t>
            </a:r>
            <a:endParaRPr b="0" i="0" sz="2200" u="none" cap="none" strike="noStrike">
              <a:solidFill>
                <a:schemeClr val="accent2"/>
              </a:solidFill>
              <a:latin typeface="Lato"/>
              <a:ea typeface="Lato"/>
              <a:cs typeface="Lato"/>
              <a:sym typeface="Lato"/>
            </a:endParaRPr>
          </a:p>
        </p:txBody>
      </p:sp>
      <p:pic>
        <p:nvPicPr>
          <p:cNvPr id="119" name="Google Shape;119;p11"/>
          <p:cNvPicPr preferRelativeResize="0"/>
          <p:nvPr/>
        </p:nvPicPr>
        <p:blipFill rotWithShape="1">
          <a:blip r:embed="rId3">
            <a:alphaModFix/>
          </a:blip>
          <a:srcRect b="0" l="0" r="0" t="0"/>
          <a:stretch/>
        </p:blipFill>
        <p:spPr>
          <a:xfrm>
            <a:off x="5811125" y="1192325"/>
            <a:ext cx="2902550" cy="2902550"/>
          </a:xfrm>
          <a:prstGeom prst="rect">
            <a:avLst/>
          </a:prstGeom>
          <a:noFill/>
          <a:ln>
            <a:noFill/>
          </a:ln>
        </p:spPr>
      </p:pic>
      <p:sp>
        <p:nvSpPr>
          <p:cNvPr id="120" name="Google Shape;120;p11"/>
          <p:cNvSpPr txBox="1"/>
          <p:nvPr>
            <p:ph idx="2" type="ctrTitle"/>
          </p:nvPr>
        </p:nvSpPr>
        <p:spPr>
          <a:xfrm>
            <a:off x="1507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rgbClr val="FF8022"/>
                </a:solidFill>
                <a:latin typeface="Lato"/>
                <a:ea typeface="Lato"/>
                <a:cs typeface="Lato"/>
                <a:sym typeface="Lato"/>
              </a:rPr>
              <a:t>City-based careers</a:t>
            </a:r>
            <a:endParaRPr b="1" i="0" sz="29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