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Lst>
  <p:sldSz cy="5143500" cx="9144000"/>
  <p:notesSz cx="6858000" cy="9144000"/>
  <p:embeddedFontLst>
    <p:embeddedFont>
      <p:font typeface="Roboto"/>
      <p:regular r:id="rId30"/>
      <p:bold r:id="rId31"/>
      <p:italic r:id="rId32"/>
      <p:boldItalic r:id="rId33"/>
    </p:embeddedFont>
    <p:embeddedFont>
      <p:font typeface="Lato"/>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38" roundtripDataSignature="AMtx7miAmHN2d2PIKxe9u0TzyXU0ADIgK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DAAE675-3957-41FE-9310-291EA7369BFD}">
  <a:tblStyle styleId="{4DAAE675-3957-41FE-9310-291EA7369BFD}"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8DE19EF5-5798-4082-9EED-9AC4AB17BAD6}"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Roboto-bold.fntdata"/><Relationship Id="rId30" Type="http://schemas.openxmlformats.org/officeDocument/2006/relationships/font" Target="fonts/Roboto-regular.fntdata"/><Relationship Id="rId11" Type="http://schemas.openxmlformats.org/officeDocument/2006/relationships/slide" Target="slides/slide5.xml"/><Relationship Id="rId33" Type="http://schemas.openxmlformats.org/officeDocument/2006/relationships/font" Target="fonts/Roboto-boldItalic.fntdata"/><Relationship Id="rId10" Type="http://schemas.openxmlformats.org/officeDocument/2006/relationships/slide" Target="slides/slide4.xml"/><Relationship Id="rId32" Type="http://schemas.openxmlformats.org/officeDocument/2006/relationships/font" Target="fonts/Roboto-italic.fntdata"/><Relationship Id="rId13" Type="http://schemas.openxmlformats.org/officeDocument/2006/relationships/slide" Target="slides/slide7.xml"/><Relationship Id="rId35" Type="http://schemas.openxmlformats.org/officeDocument/2006/relationships/font" Target="fonts/Lato-bold.fntdata"/><Relationship Id="rId12" Type="http://schemas.openxmlformats.org/officeDocument/2006/relationships/slide" Target="slides/slide6.xml"/><Relationship Id="rId34" Type="http://schemas.openxmlformats.org/officeDocument/2006/relationships/font" Target="fonts/Lato-regular.fntdata"/><Relationship Id="rId15" Type="http://schemas.openxmlformats.org/officeDocument/2006/relationships/slide" Target="slides/slide9.xml"/><Relationship Id="rId37" Type="http://schemas.openxmlformats.org/officeDocument/2006/relationships/font" Target="fonts/Lato-boldItalic.fntdata"/><Relationship Id="rId14" Type="http://schemas.openxmlformats.org/officeDocument/2006/relationships/slide" Target="slides/slide8.xml"/><Relationship Id="rId36" Type="http://schemas.openxmlformats.org/officeDocument/2006/relationships/font" Target="fonts/Lato-italic.fntdata"/><Relationship Id="rId17" Type="http://schemas.openxmlformats.org/officeDocument/2006/relationships/slide" Target="slides/slide11.xml"/><Relationship Id="rId16" Type="http://schemas.openxmlformats.org/officeDocument/2006/relationships/slide" Target="slides/slide10.xml"/><Relationship Id="rId38" Type="http://customschemas.google.com/relationships/presentationmetadata" Target="meta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v.uk/government/statistics/business-population-estimates-2022/business-population-estimates-for-the-uk-and-regions-2022-statistical-release-html"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RN6fLLFVem4"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 name="Shape 43"/>
        <p:cNvGrpSpPr/>
        <p:nvPr/>
      </p:nvGrpSpPr>
      <p:grpSpPr>
        <a:xfrm>
          <a:off x="0" y="0"/>
          <a:ext cx="0" cy="0"/>
          <a:chOff x="0" y="0"/>
          <a:chExt cx="0" cy="0"/>
        </a:xfrm>
      </p:grpSpPr>
      <p:sp>
        <p:nvSpPr>
          <p:cNvPr id="44" name="Google Shape;44;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 name="Google Shape;4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 name="Google Shape;115;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a:solidFill>
                  <a:schemeClr val="dk1"/>
                </a:solidFill>
              </a:rPr>
              <a:t>Additional Context</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GB">
                <a:solidFill>
                  <a:schemeClr val="dk1"/>
                </a:solidFill>
              </a:rPr>
              <a:t>SMEs: Small and medium sized enterprises.</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GB">
                <a:solidFill>
                  <a:schemeClr val="dk1"/>
                </a:solidFill>
              </a:rPr>
              <a:t>Turnover: The total value of the sales made by a business in a period.</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GB">
                <a:solidFill>
                  <a:schemeClr val="dk1"/>
                </a:solidFill>
              </a:rPr>
              <a:t>Source: </a:t>
            </a:r>
            <a:r>
              <a:rPr lang="en-GB" sz="1050" u="sng">
                <a:solidFill>
                  <a:srgbClr val="1A73E8"/>
                </a:solidFill>
                <a:highlight>
                  <a:schemeClr val="lt1"/>
                </a:highlight>
                <a:latin typeface="Roboto"/>
                <a:ea typeface="Roboto"/>
                <a:cs typeface="Roboto"/>
                <a:sym typeface="Roboto"/>
                <a:hlinkClick r:id="rId2">
                  <a:extLst>
                    <a:ext uri="{A12FA001-AC4F-418D-AE19-62706E023703}">
                      <ahyp:hlinkClr val="tx"/>
                    </a:ext>
                  </a:extLst>
                </a:hlinkClick>
              </a:rPr>
              <a:t>https://www.gov.uk/government/statistics/business-population-estimates-2022/business-population-estimates-for-the-uk-and-regions-2022-statistical-release-html</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 name="Google Shape;124;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1" name="Google Shape;131;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8" name="Google Shape;138;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t>Video here: </a:t>
            </a:r>
            <a:r>
              <a:rPr b="1" lang="en-GB" u="sng">
                <a:solidFill>
                  <a:schemeClr val="hlink"/>
                </a:solidFill>
                <a:hlinkClick r:id="rId2"/>
              </a:rPr>
              <a:t>https://www.youtube.com/watch?v=RN6fLLFVem4</a:t>
            </a:r>
            <a:endParaRPr b="1"/>
          </a:p>
          <a:p>
            <a:pPr indent="0" lvl="0" marL="0" rtl="0" algn="l">
              <a:lnSpc>
                <a:spcPct val="100000"/>
              </a:lnSpc>
              <a:spcBef>
                <a:spcPts val="0"/>
              </a:spcBef>
              <a:spcAft>
                <a:spcPts val="0"/>
              </a:spcAft>
              <a:buSzPts val="1100"/>
              <a:buNone/>
            </a:pPr>
            <a:r>
              <a:t/>
            </a:r>
            <a:endParaRPr b="1"/>
          </a:p>
          <a:p>
            <a:pPr indent="0" lvl="0" marL="0" rtl="0" algn="l">
              <a:lnSpc>
                <a:spcPct val="100000"/>
              </a:lnSpc>
              <a:spcBef>
                <a:spcPts val="0"/>
              </a:spcBef>
              <a:spcAft>
                <a:spcPts val="0"/>
              </a:spcAft>
              <a:buSzPts val="1100"/>
              <a:buNone/>
            </a:pPr>
            <a:r>
              <a:t/>
            </a:r>
            <a:endParaRPr b="1"/>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6" name="Google Shape;146;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t>Additional Context</a:t>
            </a:r>
            <a:endParaRPr b="1"/>
          </a:p>
          <a:p>
            <a:pPr indent="0" lvl="0" marL="0" rtl="0" algn="l">
              <a:lnSpc>
                <a:spcPct val="100000"/>
              </a:lnSpc>
              <a:spcBef>
                <a:spcPts val="0"/>
              </a:spcBef>
              <a:spcAft>
                <a:spcPts val="0"/>
              </a:spcAft>
              <a:buSzPts val="1100"/>
              <a:buNone/>
            </a:pPr>
            <a:r>
              <a:rPr lang="en-GB"/>
              <a:t>The context below is in reference to the alternative pros and cons that students are asked to identify through the task on the slide.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Pro 1: Whilst entrepreneurs may be last to be paid, they determine how much they get paid. This is especially useful when businesses are very profitable.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Con 1: Some may find it very appealing to be in complete control of their working schedule, but others prefer a level of structure to be imposed upon them</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Pro 2: Entrepreneurs have autonomy over the direction of their business, so even though all responsibility falls on them, it may be worth it considering they can take the business in whatever direction they choose.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Con 2: Although entrepreneurs don’t have to work from an office, and  can in theory work from wherever they like, they may be forced to work in environments that are not conducive to working productively. This is particularly true for startups and young businesses, where entrepreneurs may work from their kitchen, bedroom, or basement. Common examples of this are amazon, which started in Jeff Bezos’ garage, and Facebook, which started in Mark Zuckerberg’s dorm room. In actual fact, garages play a crucial role in the history of Amazon, Google, and Apple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Con 3: Whilst entrepreneurs do not compete with other colleagues (as there often aren’t any, and if there are, the entrepreneur has a higher standing) entrepreneurs must compete with external competition. This can often be more difficult, as the stakes tend to be higher (loss of revenue, survival of business).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30de871a092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9" name="Google Shape;169;g30de871a092_1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t>Additional Context</a:t>
            </a:r>
            <a:endParaRPr b="1"/>
          </a:p>
          <a:p>
            <a:pPr indent="0" lvl="0" marL="0" rtl="0" algn="l">
              <a:lnSpc>
                <a:spcPct val="100000"/>
              </a:lnSpc>
              <a:spcBef>
                <a:spcPts val="0"/>
              </a:spcBef>
              <a:spcAft>
                <a:spcPts val="0"/>
              </a:spcAft>
              <a:buSzPts val="1100"/>
              <a:buNone/>
            </a:pPr>
            <a:r>
              <a:rPr lang="en-GB"/>
              <a:t>The context below is in reference to the alternative pros and cons that students are asked to identify through the task on the slide.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Pro 1: Whilst entrepreneurs may be last to be paid, they determine how much they get paid. This is especially useful when businesses are very profitable.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Con 1: Some may find it very appealing to be in complete control of their working schedule, but others prefer a level of structure to be imposed upon them</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Pro 2: Entrepreneurs have autonomy over the direction of their business, so even though all responsibility falls on them, it may be worth it considering they can take the business in whatever direction they choose.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Con 2: Although entrepreneurs don’t have to work from an office, and  can in theory work from wherever they like, they may be forced to work in environments that are not conducive to working productively. This is particularly true for startups and young businesses, where entrepreneurs may work from their kitchen, bedroom, or basement. Common examples of this are amazon, which started in Jeff Bezos’ garage, and Facebook, which started in Mark Zuckerberg’s dorm room. In actual fact, garages play a crucial role in the history of Amazon, Google, and Apple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Con 3: Whilst entrepreneurs do not compete with other colleagues (as there often aren’t any, and if there are, the entrepreneur has a higher standing) entrepreneurs must compete with external competition. This can often be more difficult, as the stakes tend to be higher (loss of revenue, survival of business).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30de871a092_1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6" name="Google Shape;176;g30de871a092_1_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t>Additional Context</a:t>
            </a:r>
            <a:endParaRPr b="1"/>
          </a:p>
          <a:p>
            <a:pPr indent="0" lvl="0" marL="0" rtl="0" algn="l">
              <a:lnSpc>
                <a:spcPct val="100000"/>
              </a:lnSpc>
              <a:spcBef>
                <a:spcPts val="0"/>
              </a:spcBef>
              <a:spcAft>
                <a:spcPts val="0"/>
              </a:spcAft>
              <a:buSzPts val="1100"/>
              <a:buNone/>
            </a:pPr>
            <a:r>
              <a:rPr lang="en-GB"/>
              <a:t>The context below is in reference to the alternative pros and cons that students are asked to identify through the task on the slide.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Pro 1: Whilst entrepreneurs may be last to be paid, they determine how much they get paid. This is especially useful when businesses are very profitable.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Con 1: Some may find it very appealing to be in complete control of their working schedule, but others prefer a level of structure to be imposed upon them</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Pro 2: Entrepreneurs have autonomy over the direction of their business, so even though all responsibility falls on them, it may be worth it considering they can take the business in whatever direction they choose.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Con 2: Although entrepreneurs don’t have to work from an office, and  can in theory work from wherever they like, they may be forced to work in environments that are not conducive to working productively. This is particularly true for startups and young businesses, where entrepreneurs may work from their kitchen, bedroom, or basement. Common examples of this are amazon, which started in Jeff Bezos’ garage, and Facebook, which started in Mark Zuckerberg’s dorm room. In actual fact, garages play a crucial role in the history of Amazon, Google, and Apple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Con 3: Whilst entrepreneurs do not compete with other colleagues (as there often aren’t any, and if there are, the entrepreneur has a higher standing) entrepreneurs must compete with external competition. This can often be more difficult, as the stakes tend to be higher (loss of revenue, survival of business).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 name="Google Shape;184;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1" name="Google Shape;191;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0" name="Google Shape;200;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t>Delivery Instruction</a:t>
            </a:r>
            <a:endParaRPr b="1"/>
          </a:p>
          <a:p>
            <a:pPr indent="0" lvl="0" marL="0" rtl="0" algn="l">
              <a:lnSpc>
                <a:spcPct val="100000"/>
              </a:lnSpc>
              <a:spcBef>
                <a:spcPts val="0"/>
              </a:spcBef>
              <a:spcAft>
                <a:spcPts val="0"/>
              </a:spcAft>
              <a:buSzPts val="1100"/>
              <a:buNone/>
            </a:pPr>
            <a:r>
              <a:rPr lang="en-GB"/>
              <a:t>Ask students to create a mindmap of words and phrases that come to mind when they hear the word entrepreneur.</a:t>
            </a:r>
            <a:endParaRPr/>
          </a:p>
          <a:p>
            <a:pPr indent="0" lvl="0" marL="0" rtl="0" algn="l">
              <a:lnSpc>
                <a:spcPct val="100000"/>
              </a:lnSpc>
              <a:spcBef>
                <a:spcPts val="0"/>
              </a:spcBef>
              <a:spcAft>
                <a:spcPts val="0"/>
              </a:spcAft>
              <a:buSzPts val="1100"/>
              <a:buNone/>
            </a:pPr>
            <a:r>
              <a:rPr lang="en-GB"/>
              <a:t>Gather feedback from students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b="1" lang="en-GB"/>
              <a:t>Teacher Explanation</a:t>
            </a:r>
            <a:endParaRPr b="1"/>
          </a:p>
          <a:p>
            <a:pPr indent="0" lvl="0" marL="0" rtl="0" algn="l">
              <a:lnSpc>
                <a:spcPct val="100000"/>
              </a:lnSpc>
              <a:spcBef>
                <a:spcPts val="0"/>
              </a:spcBef>
              <a:spcAft>
                <a:spcPts val="0"/>
              </a:spcAft>
              <a:buSzPts val="1100"/>
              <a:buNone/>
            </a:pPr>
            <a:r>
              <a:rPr lang="en-GB"/>
              <a:t>Expected Student Feedback: Students are likely to suggest words and phrases associated with wealthy entrepreneurs seen on tv. Prompt students by asking whether all entrepreneurs fit this criteria.</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 name="Shape 49"/>
        <p:cNvGrpSpPr/>
        <p:nvPr/>
      </p:nvGrpSpPr>
      <p:grpSpPr>
        <a:xfrm>
          <a:off x="0" y="0"/>
          <a:ext cx="0" cy="0"/>
          <a:chOff x="0" y="0"/>
          <a:chExt cx="0" cy="0"/>
        </a:xfrm>
      </p:grpSpPr>
      <p:sp>
        <p:nvSpPr>
          <p:cNvPr id="50" name="Google Shape;50;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 name="Google Shape;51;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7" name="Google Shape;207;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4" name="Google Shape;214;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0" name="Google Shape;220;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8" name="Google Shape;238;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200">
              <a:latin typeface="Lato"/>
              <a:ea typeface="Lato"/>
              <a:cs typeface="Lato"/>
              <a:sym typeface="Lato"/>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 name="Google Shape;57;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77272"/>
              </a:lnSpc>
              <a:spcBef>
                <a:spcPts val="0"/>
              </a:spcBef>
              <a:spcAft>
                <a:spcPts val="0"/>
              </a:spcAft>
              <a:buClr>
                <a:schemeClr val="dk1"/>
              </a:buClr>
              <a:buSzPts val="1100"/>
              <a:buFont typeface="Arial"/>
              <a:buNone/>
            </a:pPr>
            <a:r>
              <a:rPr b="1" lang="en-GB">
                <a:solidFill>
                  <a:schemeClr val="dk1"/>
                </a:solidFill>
                <a:latin typeface="Lato"/>
                <a:ea typeface="Lato"/>
                <a:cs typeface="Lato"/>
                <a:sym typeface="Lato"/>
              </a:rPr>
              <a:t>Teacher delivery</a:t>
            </a:r>
            <a:endParaRPr b="1">
              <a:solidFill>
                <a:schemeClr val="dk1"/>
              </a:solidFill>
              <a:latin typeface="Lato"/>
              <a:ea typeface="Lato"/>
              <a:cs typeface="Lato"/>
              <a:sym typeface="Lato"/>
            </a:endParaRPr>
          </a:p>
          <a:p>
            <a:pPr indent="-298450" lvl="0" marL="457200" rtl="0" algn="l">
              <a:lnSpc>
                <a:spcPct val="100000"/>
              </a:lnSpc>
              <a:spcBef>
                <a:spcPts val="0"/>
              </a:spcBef>
              <a:spcAft>
                <a:spcPts val="0"/>
              </a:spcAft>
              <a:buClr>
                <a:schemeClr val="dk1"/>
              </a:buClr>
              <a:buSzPts val="1100"/>
              <a:buFont typeface="Lato"/>
              <a:buChar char="●"/>
            </a:pPr>
            <a:r>
              <a:rPr lang="en-GB">
                <a:solidFill>
                  <a:schemeClr val="dk1"/>
                </a:solidFill>
                <a:latin typeface="Lato"/>
                <a:ea typeface="Lato"/>
                <a:cs typeface="Lato"/>
                <a:sym typeface="Lato"/>
              </a:rPr>
              <a:t>Students should be invited to ask questions and they should be provided with an opportunity to ask questions anonymously. It is useful to have a question box or allocated space on the whiteboard for students to share questions.</a:t>
            </a:r>
            <a:endParaRPr>
              <a:solidFill>
                <a:schemeClr val="dk1"/>
              </a:solidFill>
              <a:latin typeface="Lato"/>
              <a:ea typeface="Lato"/>
              <a:cs typeface="Lato"/>
              <a:sym typeface="Lato"/>
            </a:endParaRPr>
          </a:p>
          <a:p>
            <a:pPr indent="-298450" lvl="0" marL="457200" rtl="0" algn="l">
              <a:lnSpc>
                <a:spcPct val="100000"/>
              </a:lnSpc>
              <a:spcBef>
                <a:spcPts val="0"/>
              </a:spcBef>
              <a:spcAft>
                <a:spcPts val="0"/>
              </a:spcAft>
              <a:buClr>
                <a:schemeClr val="dk1"/>
              </a:buClr>
              <a:buSzPts val="1100"/>
              <a:buFont typeface="Lato"/>
              <a:buChar char="●"/>
            </a:pPr>
            <a:r>
              <a:rPr lang="en-GB">
                <a:solidFill>
                  <a:schemeClr val="dk1"/>
                </a:solidFill>
                <a:latin typeface="Lato"/>
                <a:ea typeface="Lato"/>
                <a:cs typeface="Lato"/>
                <a:sym typeface="Lato"/>
              </a:rPr>
              <a:t>It is suggested that students are provided with post-its or slips to write their questions on and as the teacher circulates throughout the lesson these questions can be collected and answers throughout the session or using an allocated ‘question time’ at the end of the session.</a:t>
            </a:r>
            <a:endParaRPr>
              <a:solidFill>
                <a:schemeClr val="dk1"/>
              </a:solidFill>
              <a:latin typeface="Lato"/>
              <a:ea typeface="Lato"/>
              <a:cs typeface="Lato"/>
              <a:sym typeface="Lato"/>
            </a:endParaRPr>
          </a:p>
          <a:p>
            <a:pPr indent="-298450" lvl="0" marL="457200" rtl="0" algn="l">
              <a:lnSpc>
                <a:spcPct val="100000"/>
              </a:lnSpc>
              <a:spcBef>
                <a:spcPts val="0"/>
              </a:spcBef>
              <a:spcAft>
                <a:spcPts val="0"/>
              </a:spcAft>
              <a:buClr>
                <a:schemeClr val="dk1"/>
              </a:buClr>
              <a:buSzPts val="1100"/>
              <a:buFont typeface="Lato"/>
              <a:buChar char="●"/>
            </a:pPr>
            <a:r>
              <a:rPr lang="en-GB">
                <a:solidFill>
                  <a:schemeClr val="dk1"/>
                </a:solidFill>
                <a:latin typeface="Lato"/>
                <a:ea typeface="Lato"/>
                <a:cs typeface="Lato"/>
                <a:sym typeface="Lato"/>
              </a:rPr>
              <a:t>Students can be invited to respond to questions asked by their peers. If responses to questions are based on personal preference or opinion, the teacher should be clear to preface any answers with this.</a:t>
            </a:r>
            <a:endParaRPr>
              <a:solidFill>
                <a:schemeClr val="dk1"/>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 name="Google Shape;64;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latin typeface="Lato"/>
                <a:ea typeface="Lato"/>
                <a:cs typeface="Lato"/>
                <a:sym typeface="Lato"/>
              </a:rPr>
              <a:t>Exploratory lesson. Based on careers in the City, doesn’t look at other career</a:t>
            </a:r>
            <a:endParaRPr sz="1200">
              <a:latin typeface="Lato"/>
              <a:ea typeface="Lato"/>
              <a:cs typeface="Lato"/>
              <a:sym typeface="Lato"/>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 name="Google Shape;70;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 name="Google Shape;77;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t>Delivery Instruction</a:t>
            </a:r>
            <a:endParaRPr b="1"/>
          </a:p>
          <a:p>
            <a:pPr indent="0" lvl="0" marL="0" rtl="0" algn="l">
              <a:lnSpc>
                <a:spcPct val="100000"/>
              </a:lnSpc>
              <a:spcBef>
                <a:spcPts val="0"/>
              </a:spcBef>
              <a:spcAft>
                <a:spcPts val="0"/>
              </a:spcAft>
              <a:buSzPts val="1100"/>
              <a:buNone/>
            </a:pPr>
            <a:r>
              <a:rPr lang="en-GB"/>
              <a:t>2 minutes of students working independently. A further 2 minutes for feedback</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 name="Google Shape;84;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t>Delivery Instruction</a:t>
            </a:r>
            <a:endParaRPr b="1"/>
          </a:p>
          <a:p>
            <a:pPr indent="0" lvl="0" marL="0" rtl="0" algn="l">
              <a:lnSpc>
                <a:spcPct val="100000"/>
              </a:lnSpc>
              <a:spcBef>
                <a:spcPts val="0"/>
              </a:spcBef>
              <a:spcAft>
                <a:spcPts val="0"/>
              </a:spcAft>
              <a:buSzPts val="1100"/>
              <a:buNone/>
            </a:pPr>
            <a:r>
              <a:rPr lang="en-GB"/>
              <a:t>Ask students to create a mindmap of words and phrases that come to mind when they hear the word entrepreneur.</a:t>
            </a:r>
            <a:endParaRPr/>
          </a:p>
          <a:p>
            <a:pPr indent="0" lvl="0" marL="0" rtl="0" algn="l">
              <a:lnSpc>
                <a:spcPct val="100000"/>
              </a:lnSpc>
              <a:spcBef>
                <a:spcPts val="0"/>
              </a:spcBef>
              <a:spcAft>
                <a:spcPts val="0"/>
              </a:spcAft>
              <a:buSzPts val="1100"/>
              <a:buNone/>
            </a:pPr>
            <a:r>
              <a:rPr lang="en-GB"/>
              <a:t>Gather feedback from students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b="1" lang="en-GB"/>
              <a:t>Teacher Explanation</a:t>
            </a:r>
            <a:endParaRPr b="1"/>
          </a:p>
          <a:p>
            <a:pPr indent="0" lvl="0" marL="0" rtl="0" algn="l">
              <a:lnSpc>
                <a:spcPct val="100000"/>
              </a:lnSpc>
              <a:spcBef>
                <a:spcPts val="0"/>
              </a:spcBef>
              <a:spcAft>
                <a:spcPts val="0"/>
              </a:spcAft>
              <a:buSzPts val="1100"/>
              <a:buNone/>
            </a:pPr>
            <a:r>
              <a:rPr lang="en-GB"/>
              <a:t>Expected Student Feedback: Students are likely to suggest words and phrases associated with wealthy entrepreneurs seen on tv. Prompt students by asking whether all entrepreneurs fit this criteria.</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 name="Google Shape;91;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t>Delivery Instruction</a:t>
            </a:r>
            <a:endParaRPr b="1"/>
          </a:p>
          <a:p>
            <a:pPr indent="0" lvl="0" marL="0" rtl="0" algn="l">
              <a:lnSpc>
                <a:spcPct val="100000"/>
              </a:lnSpc>
              <a:spcBef>
                <a:spcPts val="0"/>
              </a:spcBef>
              <a:spcAft>
                <a:spcPts val="0"/>
              </a:spcAft>
              <a:buSzPts val="1100"/>
              <a:buNone/>
            </a:pPr>
            <a:r>
              <a:rPr lang="en-GB"/>
              <a:t>Lead a class discussion where students try to determine which of the people in the images are entrepreneurs.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b="1" lang="en-GB"/>
              <a:t>Prompt Question</a:t>
            </a:r>
            <a:endParaRPr b="1"/>
          </a:p>
          <a:p>
            <a:pPr indent="0" lvl="0" marL="0" rtl="0" algn="l">
              <a:lnSpc>
                <a:spcPct val="100000"/>
              </a:lnSpc>
              <a:spcBef>
                <a:spcPts val="0"/>
              </a:spcBef>
              <a:spcAft>
                <a:spcPts val="0"/>
              </a:spcAft>
              <a:buSzPts val="1100"/>
              <a:buNone/>
            </a:pPr>
            <a:r>
              <a:rPr lang="en-GB"/>
              <a:t>What makes someone an entrepreneur?</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b="1" lang="en-GB"/>
              <a:t>Additional Context</a:t>
            </a:r>
            <a:endParaRPr b="1"/>
          </a:p>
          <a:p>
            <a:pPr indent="0" lvl="0" marL="0" rtl="0" algn="l">
              <a:lnSpc>
                <a:spcPct val="100000"/>
              </a:lnSpc>
              <a:spcBef>
                <a:spcPts val="0"/>
              </a:spcBef>
              <a:spcAft>
                <a:spcPts val="0"/>
              </a:spcAft>
              <a:buSzPts val="1100"/>
              <a:buNone/>
            </a:pPr>
            <a:r>
              <a:rPr lang="en-GB"/>
              <a:t>Clockwise from top left</a:t>
            </a:r>
            <a:endParaRPr/>
          </a:p>
          <a:p>
            <a:pPr indent="-298450" lvl="0" marL="457200" rtl="0" algn="l">
              <a:lnSpc>
                <a:spcPct val="100000"/>
              </a:lnSpc>
              <a:spcBef>
                <a:spcPts val="0"/>
              </a:spcBef>
              <a:spcAft>
                <a:spcPts val="0"/>
              </a:spcAft>
              <a:buSzPts val="1100"/>
              <a:buAutoNum type="arabicPeriod"/>
            </a:pPr>
            <a:r>
              <a:rPr lang="en-GB"/>
              <a:t>Richard Branson, owner of Virgin</a:t>
            </a:r>
            <a:endParaRPr/>
          </a:p>
          <a:p>
            <a:pPr indent="-298450" lvl="0" marL="457200" rtl="0" algn="l">
              <a:lnSpc>
                <a:spcPct val="100000"/>
              </a:lnSpc>
              <a:spcBef>
                <a:spcPts val="0"/>
              </a:spcBef>
              <a:spcAft>
                <a:spcPts val="0"/>
              </a:spcAft>
              <a:buSzPts val="1100"/>
              <a:buAutoNum type="arabicPeriod"/>
            </a:pPr>
            <a:r>
              <a:rPr lang="en-GB"/>
              <a:t>Yusuf and Sabi Gulamali, Owners of Maks News in Bethnal Green</a:t>
            </a:r>
            <a:endParaRPr/>
          </a:p>
          <a:p>
            <a:pPr indent="-298450" lvl="0" marL="457200" rtl="0" algn="l">
              <a:lnSpc>
                <a:spcPct val="100000"/>
              </a:lnSpc>
              <a:spcBef>
                <a:spcPts val="0"/>
              </a:spcBef>
              <a:spcAft>
                <a:spcPts val="0"/>
              </a:spcAft>
              <a:buSzPts val="1100"/>
              <a:buAutoNum type="arabicPeriod"/>
            </a:pPr>
            <a:r>
              <a:rPr lang="en-GB"/>
              <a:t>An unidentified owner of a clothes shop</a:t>
            </a:r>
            <a:endParaRPr/>
          </a:p>
          <a:p>
            <a:pPr indent="-298450" lvl="0" marL="457200" rtl="0" algn="l">
              <a:lnSpc>
                <a:spcPct val="100000"/>
              </a:lnSpc>
              <a:spcBef>
                <a:spcPts val="0"/>
              </a:spcBef>
              <a:spcAft>
                <a:spcPts val="0"/>
              </a:spcAft>
              <a:buSzPts val="1100"/>
              <a:buAutoNum type="arabicPeriod"/>
            </a:pPr>
            <a:r>
              <a:rPr lang="en-GB"/>
              <a:t>Oprah Winfrey, founder of Harpo Inc</a:t>
            </a:r>
            <a:endParaRPr/>
          </a:p>
          <a:p>
            <a:pPr indent="-298450" lvl="0" marL="457200" rtl="0" algn="l">
              <a:lnSpc>
                <a:spcPct val="100000"/>
              </a:lnSpc>
              <a:spcBef>
                <a:spcPts val="0"/>
              </a:spcBef>
              <a:spcAft>
                <a:spcPts val="0"/>
              </a:spcAft>
              <a:buSzPts val="1100"/>
              <a:buAutoNum type="arabicPeriod"/>
            </a:pPr>
            <a:r>
              <a:rPr lang="en-GB"/>
              <a:t>Elon Musk, founder of Tesla and owner of Twitter</a:t>
            </a:r>
            <a:endParaRPr/>
          </a:p>
          <a:p>
            <a:pPr indent="-298450" lvl="0" marL="457200" rtl="0" algn="l">
              <a:lnSpc>
                <a:spcPct val="100000"/>
              </a:lnSpc>
              <a:spcBef>
                <a:spcPts val="0"/>
              </a:spcBef>
              <a:spcAft>
                <a:spcPts val="0"/>
              </a:spcAft>
              <a:buSzPts val="1100"/>
              <a:buAutoNum type="arabicPeriod"/>
            </a:pPr>
            <a:r>
              <a:rPr lang="en-GB"/>
              <a:t>6. An uniudentified business owner.</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 name="Google Shape;102;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sz="1000">
                <a:solidFill>
                  <a:schemeClr val="dk1"/>
                </a:solidFill>
                <a:latin typeface="Lato"/>
                <a:ea typeface="Lato"/>
                <a:cs typeface="Lato"/>
                <a:sym typeface="Lato"/>
              </a:rPr>
              <a:t>Delivery Instruction</a:t>
            </a:r>
            <a:endParaRPr b="1" sz="1000">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rPr lang="en-GB" sz="1000">
                <a:solidFill>
                  <a:schemeClr val="dk1"/>
                </a:solidFill>
                <a:latin typeface="Lato"/>
                <a:ea typeface="Lato"/>
                <a:cs typeface="Lato"/>
                <a:sym typeface="Lato"/>
              </a:rPr>
              <a:t>Lead a class discussion where students try to determine which of the people in the images are entrepreneurs.</a:t>
            </a:r>
            <a:endParaRPr sz="1000">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t/>
            </a:r>
            <a:endParaRPr sz="1000">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rPr b="1" lang="en-GB" sz="1000">
                <a:solidFill>
                  <a:schemeClr val="dk1"/>
                </a:solidFill>
                <a:latin typeface="Lato"/>
                <a:ea typeface="Lato"/>
                <a:cs typeface="Lato"/>
                <a:sym typeface="Lato"/>
              </a:rPr>
              <a:t>Prompt Question</a:t>
            </a:r>
            <a:endParaRPr b="1" sz="1000">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rPr lang="en-GB" sz="1000">
                <a:solidFill>
                  <a:schemeClr val="dk1"/>
                </a:solidFill>
                <a:latin typeface="Lato"/>
                <a:ea typeface="Lato"/>
                <a:cs typeface="Lato"/>
                <a:sym typeface="Lato"/>
              </a:rPr>
              <a:t>Can you explain the financial risks that these people would have taken on when setting up their businesses?</a:t>
            </a:r>
            <a:endParaRPr sz="1000">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t/>
            </a:r>
            <a:endParaRPr sz="1000">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rPr b="1" lang="en-GB" sz="1000">
                <a:solidFill>
                  <a:schemeClr val="dk1"/>
                </a:solidFill>
                <a:latin typeface="Lato"/>
                <a:ea typeface="Lato"/>
                <a:cs typeface="Lato"/>
                <a:sym typeface="Lato"/>
              </a:rPr>
              <a:t>Additional Context</a:t>
            </a:r>
            <a:endParaRPr b="1" sz="1000">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rPr lang="en-GB" sz="1000">
                <a:solidFill>
                  <a:schemeClr val="dk1"/>
                </a:solidFill>
                <a:latin typeface="Lato"/>
                <a:ea typeface="Lato"/>
                <a:cs typeface="Lato"/>
                <a:sym typeface="Lato"/>
              </a:rPr>
              <a:t>All of the above would have needed funding to start their businesses. They would either have used their own savings, or used a loan. In each case, the money used to establish their company was at risk, as there was no guarantee that the business would be a success.</a:t>
            </a:r>
            <a:endParaRPr sz="1000">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t/>
            </a:r>
            <a:endParaRPr b="1" sz="1000">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rPr lang="en-GB" sz="1000">
                <a:solidFill>
                  <a:schemeClr val="dk1"/>
                </a:solidFill>
                <a:latin typeface="Lato"/>
                <a:ea typeface="Lato"/>
                <a:cs typeface="Lato"/>
                <a:sym typeface="Lato"/>
              </a:rPr>
              <a:t>Clockwise from top left</a:t>
            </a:r>
            <a:endParaRPr sz="1000">
              <a:solidFill>
                <a:schemeClr val="dk1"/>
              </a:solidFill>
              <a:latin typeface="Lato"/>
              <a:ea typeface="Lato"/>
              <a:cs typeface="Lato"/>
              <a:sym typeface="Lato"/>
            </a:endParaRPr>
          </a:p>
          <a:p>
            <a:pPr indent="-292100" lvl="0" marL="457200" rtl="0" algn="l">
              <a:lnSpc>
                <a:spcPct val="100000"/>
              </a:lnSpc>
              <a:spcBef>
                <a:spcPts val="0"/>
              </a:spcBef>
              <a:spcAft>
                <a:spcPts val="0"/>
              </a:spcAft>
              <a:buClr>
                <a:schemeClr val="dk1"/>
              </a:buClr>
              <a:buSzPts val="1000"/>
              <a:buFont typeface="Lato"/>
              <a:buAutoNum type="arabicPeriod"/>
            </a:pPr>
            <a:r>
              <a:rPr lang="en-GB" sz="1000">
                <a:solidFill>
                  <a:schemeClr val="dk1"/>
                </a:solidFill>
                <a:latin typeface="Lato"/>
                <a:ea typeface="Lato"/>
                <a:cs typeface="Lato"/>
                <a:sym typeface="Lato"/>
              </a:rPr>
              <a:t>Richard Branson, owner of Virgin</a:t>
            </a:r>
            <a:endParaRPr sz="1000">
              <a:solidFill>
                <a:schemeClr val="dk1"/>
              </a:solidFill>
              <a:latin typeface="Lato"/>
              <a:ea typeface="Lato"/>
              <a:cs typeface="Lato"/>
              <a:sym typeface="Lato"/>
            </a:endParaRPr>
          </a:p>
          <a:p>
            <a:pPr indent="-292100" lvl="0" marL="457200" rtl="0" algn="l">
              <a:lnSpc>
                <a:spcPct val="100000"/>
              </a:lnSpc>
              <a:spcBef>
                <a:spcPts val="0"/>
              </a:spcBef>
              <a:spcAft>
                <a:spcPts val="0"/>
              </a:spcAft>
              <a:buClr>
                <a:schemeClr val="dk1"/>
              </a:buClr>
              <a:buSzPts val="1000"/>
              <a:buFont typeface="Lato"/>
              <a:buAutoNum type="arabicPeriod"/>
            </a:pPr>
            <a:r>
              <a:rPr lang="en-GB" sz="1000">
                <a:solidFill>
                  <a:schemeClr val="dk1"/>
                </a:solidFill>
                <a:latin typeface="Lato"/>
                <a:ea typeface="Lato"/>
                <a:cs typeface="Lato"/>
                <a:sym typeface="Lato"/>
              </a:rPr>
              <a:t>An unidentified business owner.</a:t>
            </a:r>
            <a:endParaRPr sz="1000">
              <a:solidFill>
                <a:schemeClr val="dk1"/>
              </a:solidFill>
              <a:latin typeface="Lato"/>
              <a:ea typeface="Lato"/>
              <a:cs typeface="Lato"/>
              <a:sym typeface="Lato"/>
            </a:endParaRPr>
          </a:p>
          <a:p>
            <a:pPr indent="-292100" lvl="0" marL="457200" rtl="0" algn="l">
              <a:lnSpc>
                <a:spcPct val="100000"/>
              </a:lnSpc>
              <a:spcBef>
                <a:spcPts val="0"/>
              </a:spcBef>
              <a:spcAft>
                <a:spcPts val="0"/>
              </a:spcAft>
              <a:buClr>
                <a:schemeClr val="dk1"/>
              </a:buClr>
              <a:buSzPts val="1000"/>
              <a:buFont typeface="Lato"/>
              <a:buAutoNum type="arabicPeriod"/>
            </a:pPr>
            <a:r>
              <a:rPr lang="en-GB" sz="1000">
                <a:solidFill>
                  <a:schemeClr val="dk1"/>
                </a:solidFill>
                <a:latin typeface="Lato"/>
                <a:ea typeface="Lato"/>
                <a:cs typeface="Lato"/>
                <a:sym typeface="Lato"/>
              </a:rPr>
              <a:t>Yusuf and Sabi Gulamali, Owners of Maks News in Bethnal Green</a:t>
            </a:r>
            <a:endParaRPr sz="1000">
              <a:solidFill>
                <a:schemeClr val="dk1"/>
              </a:solidFill>
              <a:latin typeface="Lato"/>
              <a:ea typeface="Lato"/>
              <a:cs typeface="Lato"/>
              <a:sym typeface="Lato"/>
            </a:endParaRPr>
          </a:p>
          <a:p>
            <a:pPr indent="-292100" lvl="0" marL="457200" rtl="0" algn="l">
              <a:spcBef>
                <a:spcPts val="0"/>
              </a:spcBef>
              <a:spcAft>
                <a:spcPts val="0"/>
              </a:spcAft>
              <a:buClr>
                <a:schemeClr val="dk1"/>
              </a:buClr>
              <a:buSzPts val="1000"/>
              <a:buFont typeface="Lato"/>
              <a:buAutoNum type="arabicPeriod"/>
            </a:pPr>
            <a:r>
              <a:rPr lang="en-GB" sz="1000">
                <a:solidFill>
                  <a:schemeClr val="dk1"/>
                </a:solidFill>
                <a:latin typeface="Lato"/>
                <a:ea typeface="Lato"/>
                <a:cs typeface="Lato"/>
                <a:sym typeface="Lato"/>
              </a:rPr>
              <a:t>Steven Bartlett -  Entrepreneur, Speaker, Investor,</a:t>
            </a:r>
            <a:endParaRPr sz="1000">
              <a:solidFill>
                <a:schemeClr val="dk1"/>
              </a:solidFill>
              <a:latin typeface="Lato"/>
              <a:ea typeface="Lato"/>
              <a:cs typeface="Lato"/>
              <a:sym typeface="Lato"/>
            </a:endParaRPr>
          </a:p>
          <a:p>
            <a:pPr indent="-292100" lvl="0" marL="457200" rtl="0" algn="l">
              <a:lnSpc>
                <a:spcPct val="100000"/>
              </a:lnSpc>
              <a:spcBef>
                <a:spcPts val="0"/>
              </a:spcBef>
              <a:spcAft>
                <a:spcPts val="0"/>
              </a:spcAft>
              <a:buClr>
                <a:schemeClr val="dk1"/>
              </a:buClr>
              <a:buSzPts val="1000"/>
              <a:buFont typeface="Lato"/>
              <a:buAutoNum type="arabicPeriod"/>
            </a:pPr>
            <a:r>
              <a:rPr lang="en-GB" sz="1000">
                <a:solidFill>
                  <a:schemeClr val="dk1"/>
                </a:solidFill>
                <a:latin typeface="Lato"/>
                <a:ea typeface="Lato"/>
                <a:cs typeface="Lato"/>
                <a:sym typeface="Lato"/>
              </a:rPr>
              <a:t>An unidentified owner of a clothes shop</a:t>
            </a:r>
            <a:endParaRPr sz="1000">
              <a:solidFill>
                <a:schemeClr val="dk1"/>
              </a:solidFill>
              <a:latin typeface="Lato"/>
              <a:ea typeface="Lato"/>
              <a:cs typeface="Lato"/>
              <a:sym typeface="Lato"/>
            </a:endParaRPr>
          </a:p>
          <a:p>
            <a:pPr indent="-292100" lvl="0" marL="457200" rtl="0" algn="l">
              <a:lnSpc>
                <a:spcPct val="100000"/>
              </a:lnSpc>
              <a:spcBef>
                <a:spcPts val="0"/>
              </a:spcBef>
              <a:spcAft>
                <a:spcPts val="0"/>
              </a:spcAft>
              <a:buClr>
                <a:schemeClr val="dk1"/>
              </a:buClr>
              <a:buSzPts val="1000"/>
              <a:buFont typeface="Lato"/>
              <a:buAutoNum type="arabicPeriod"/>
            </a:pPr>
            <a:r>
              <a:rPr lang="en-GB" sz="1000">
                <a:solidFill>
                  <a:schemeClr val="dk1"/>
                </a:solidFill>
                <a:latin typeface="Lato"/>
                <a:ea typeface="Lato"/>
                <a:cs typeface="Lato"/>
                <a:sym typeface="Lato"/>
              </a:rPr>
              <a:t>Oprah Winfrey, founder of Harpo Inc</a:t>
            </a:r>
            <a:endParaRPr sz="1000">
              <a:solidFill>
                <a:schemeClr val="dk1"/>
              </a:solidFill>
              <a:latin typeface="Lato"/>
              <a:ea typeface="Lato"/>
              <a:cs typeface="Lato"/>
              <a:sym typeface="Lato"/>
            </a:endParaRPr>
          </a:p>
          <a:p>
            <a:pPr indent="0" lvl="0" marL="0" rtl="0" algn="l">
              <a:lnSpc>
                <a:spcPct val="100000"/>
              </a:lnSpc>
              <a:spcBef>
                <a:spcPts val="0"/>
              </a:spcBef>
              <a:spcAft>
                <a:spcPts val="0"/>
              </a:spcAft>
              <a:buNone/>
            </a:pPr>
            <a:r>
              <a:t/>
            </a:r>
            <a:endParaRPr sz="1000">
              <a:solidFill>
                <a:schemeClr val="dk1"/>
              </a:solidFill>
              <a:latin typeface="Lato"/>
              <a:ea typeface="Lato"/>
              <a:cs typeface="Lato"/>
              <a:sym typeface="Lato"/>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bg>
      <p:bgPr>
        <a:solidFill>
          <a:srgbClr val="262A33"/>
        </a:solidFill>
      </p:bgPr>
    </p:bg>
    <p:spTree>
      <p:nvGrpSpPr>
        <p:cNvPr id="7" name="Shape 7"/>
        <p:cNvGrpSpPr/>
        <p:nvPr/>
      </p:nvGrpSpPr>
      <p:grpSpPr>
        <a:xfrm>
          <a:off x="0" y="0"/>
          <a:ext cx="0" cy="0"/>
          <a:chOff x="0" y="0"/>
          <a:chExt cx="0" cy="0"/>
        </a:xfrm>
      </p:grpSpPr>
      <p:sp>
        <p:nvSpPr>
          <p:cNvPr id="8" name="Google Shape;8;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9" name="Google Shape;9;p23"/>
          <p:cNvPicPr preferRelativeResize="0"/>
          <p:nvPr/>
        </p:nvPicPr>
        <p:blipFill rotWithShape="1">
          <a:blip r:embed="rId2">
            <a:alphaModFix/>
          </a:blip>
          <a:srcRect b="-5224" l="-1905" r="-1091" t="-5235"/>
          <a:stretch/>
        </p:blipFill>
        <p:spPr>
          <a:xfrm>
            <a:off x="426625" y="302950"/>
            <a:ext cx="2516427" cy="696225"/>
          </a:xfrm>
          <a:prstGeom prst="rect">
            <a:avLst/>
          </a:prstGeom>
          <a:noFill/>
          <a:ln>
            <a:noFill/>
          </a:ln>
        </p:spPr>
      </p:pic>
      <p:pic>
        <p:nvPicPr>
          <p:cNvPr id="10" name="Google Shape;10;p23"/>
          <p:cNvPicPr preferRelativeResize="0"/>
          <p:nvPr/>
        </p:nvPicPr>
        <p:blipFill rotWithShape="1">
          <a:blip r:embed="rId3">
            <a:alphaModFix/>
          </a:blip>
          <a:srcRect b="-2281" l="-4222" r="-3757" t="-2440"/>
          <a:stretch/>
        </p:blipFill>
        <p:spPr>
          <a:xfrm rot="-5400000">
            <a:off x="7182681" y="3219806"/>
            <a:ext cx="2039601" cy="1978026"/>
          </a:xfrm>
          <a:prstGeom prst="rect">
            <a:avLst/>
          </a:prstGeom>
          <a:noFill/>
          <a:ln>
            <a:noFill/>
          </a:ln>
        </p:spPr>
      </p:pic>
    </p:spTree>
  </p:cSld>
  <p:clrMapOvr>
    <a:masterClrMapping/>
  </p:clrMapOvr>
  <p:extLst>
    <p:ext uri="{DCECCB84-F9BA-43D5-87BE-67443E8EF086}">
      <p15:sldGuideLst>
        <p15:guide id="1" pos="302">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2">
  <p:cSld name="TITLE_AND_TWO_COLUMNS_2">
    <p:bg>
      <p:bgPr>
        <a:solidFill>
          <a:schemeClr val="accent1"/>
        </a:solidFill>
      </p:bgPr>
    </p:bg>
    <p:spTree>
      <p:nvGrpSpPr>
        <p:cNvPr id="30" name="Shape 30"/>
        <p:cNvGrpSpPr/>
        <p:nvPr/>
      </p:nvGrpSpPr>
      <p:grpSpPr>
        <a:xfrm>
          <a:off x="0" y="0"/>
          <a:ext cx="0" cy="0"/>
          <a:chOff x="0" y="0"/>
          <a:chExt cx="0" cy="0"/>
        </a:xfrm>
      </p:grpSpPr>
      <p:sp>
        <p:nvSpPr>
          <p:cNvPr id="31" name="Google Shape;31;p32"/>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2" name="Google Shape;32;p32"/>
          <p:cNvPicPr preferRelativeResize="0"/>
          <p:nvPr/>
        </p:nvPicPr>
        <p:blipFill rotWithShape="1">
          <a:blip r:embed="rId2">
            <a:alphaModFix/>
          </a:blip>
          <a:srcRect b="-8416" l="-5676" r="-7636" t="-10644"/>
          <a:stretch/>
        </p:blipFill>
        <p:spPr>
          <a:xfrm>
            <a:off x="8069450" y="4311925"/>
            <a:ext cx="835000" cy="6502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2">
  <p:cSld name="TITLE_2">
    <p:bg>
      <p:bgPr>
        <a:solidFill>
          <a:schemeClr val="accent1"/>
        </a:solidFill>
      </p:bgPr>
    </p:bg>
    <p:spTree>
      <p:nvGrpSpPr>
        <p:cNvPr id="33" name="Shape 33"/>
        <p:cNvGrpSpPr/>
        <p:nvPr/>
      </p:nvGrpSpPr>
      <p:grpSpPr>
        <a:xfrm>
          <a:off x="0" y="0"/>
          <a:ext cx="0" cy="0"/>
          <a:chOff x="0" y="0"/>
          <a:chExt cx="0" cy="0"/>
        </a:xfrm>
      </p:grpSpPr>
      <p:pic>
        <p:nvPicPr>
          <p:cNvPr id="34" name="Google Shape;34;p33"/>
          <p:cNvPicPr preferRelativeResize="0"/>
          <p:nvPr/>
        </p:nvPicPr>
        <p:blipFill rotWithShape="1">
          <a:blip r:embed="rId2">
            <a:alphaModFix/>
          </a:blip>
          <a:srcRect b="-5224" l="-1905" r="-1091" t="-5235"/>
          <a:stretch/>
        </p:blipFill>
        <p:spPr>
          <a:xfrm>
            <a:off x="426625" y="222564"/>
            <a:ext cx="2516427" cy="696225"/>
          </a:xfrm>
          <a:prstGeom prst="rect">
            <a:avLst/>
          </a:prstGeom>
          <a:noFill/>
          <a:ln>
            <a:noFill/>
          </a:ln>
        </p:spPr>
      </p:pic>
      <p:pic>
        <p:nvPicPr>
          <p:cNvPr id="35" name="Google Shape;35;p33"/>
          <p:cNvPicPr preferRelativeResize="0"/>
          <p:nvPr/>
        </p:nvPicPr>
        <p:blipFill rotWithShape="1">
          <a:blip r:embed="rId3">
            <a:alphaModFix/>
          </a:blip>
          <a:srcRect b="-2272" l="-4222" r="-3757" t="-2439"/>
          <a:stretch/>
        </p:blipFill>
        <p:spPr>
          <a:xfrm rot="-5400000">
            <a:off x="7184749" y="3227346"/>
            <a:ext cx="2039601" cy="1978026"/>
          </a:xfrm>
          <a:prstGeom prst="rect">
            <a:avLst/>
          </a:prstGeom>
          <a:noFill/>
          <a:ln>
            <a:noFill/>
          </a:ln>
        </p:spPr>
      </p:pic>
    </p:spTree>
  </p:cSld>
  <p:clrMapOvr>
    <a:masterClrMapping/>
  </p:clrMapOvr>
  <p:extLst>
    <p:ext uri="{DCECCB84-F9BA-43D5-87BE-67443E8EF086}">
      <p15:sldGuideLst>
        <p15:guide id="1" pos="302">
          <p15:clr>
            <a:srgbClr val="FA7B17"/>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1 1 1">
  <p:cSld name="TITLE_ONLY_1_1_1">
    <p:bg>
      <p:bgPr>
        <a:solidFill>
          <a:srgbClr val="0543B3"/>
        </a:solidFill>
      </p:bgPr>
    </p:bg>
    <p:spTree>
      <p:nvGrpSpPr>
        <p:cNvPr id="36" name="Shape 36"/>
        <p:cNvGrpSpPr/>
        <p:nvPr/>
      </p:nvGrpSpPr>
      <p:grpSpPr>
        <a:xfrm>
          <a:off x="0" y="0"/>
          <a:ext cx="0" cy="0"/>
          <a:chOff x="0" y="0"/>
          <a:chExt cx="0" cy="0"/>
        </a:xfrm>
      </p:grpSpPr>
      <p:pic>
        <p:nvPicPr>
          <p:cNvPr id="37" name="Google Shape;37;p34"/>
          <p:cNvPicPr preferRelativeResize="0"/>
          <p:nvPr/>
        </p:nvPicPr>
        <p:blipFill rotWithShape="1">
          <a:blip r:embed="rId2">
            <a:alphaModFix/>
          </a:blip>
          <a:srcRect b="-8416" l="-5676" r="-7636" t="-10644"/>
          <a:stretch/>
        </p:blipFill>
        <p:spPr>
          <a:xfrm>
            <a:off x="8069450" y="4311925"/>
            <a:ext cx="835000" cy="6502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1 1">
  <p:cSld name="Divider slide 2_1">
    <p:spTree>
      <p:nvGrpSpPr>
        <p:cNvPr id="38" name="Shape 38"/>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1 1 1">
  <p:cSld name="Section slide 1_1">
    <p:spTree>
      <p:nvGrpSpPr>
        <p:cNvPr id="39" name="Shape 39"/>
        <p:cNvGrpSpPr/>
        <p:nvPr/>
      </p:nvGrpSpPr>
      <p:grpSpPr>
        <a:xfrm>
          <a:off x="0" y="0"/>
          <a:ext cx="0" cy="0"/>
          <a:chOff x="0" y="0"/>
          <a:chExt cx="0" cy="0"/>
        </a:xfrm>
      </p:grpSpPr>
      <p:sp>
        <p:nvSpPr>
          <p:cNvPr id="40" name="Google Shape;40;p36"/>
          <p:cNvSpPr/>
          <p:nvPr/>
        </p:nvSpPr>
        <p:spPr>
          <a:xfrm>
            <a:off x="0" y="0"/>
            <a:ext cx="9144000" cy="1015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1 2">
  <p:cSld name="Divider/pullout 1">
    <p:bg>
      <p:bgPr>
        <a:solidFill>
          <a:srgbClr val="0543B3"/>
        </a:solidFill>
      </p:bgPr>
    </p:bg>
    <p:spTree>
      <p:nvGrpSpPr>
        <p:cNvPr id="41" name="Shape 41"/>
        <p:cNvGrpSpPr/>
        <p:nvPr/>
      </p:nvGrpSpPr>
      <p:grpSpPr>
        <a:xfrm>
          <a:off x="0" y="0"/>
          <a:ext cx="0" cy="0"/>
          <a:chOff x="0" y="0"/>
          <a:chExt cx="0" cy="0"/>
        </a:xfrm>
      </p:grpSpPr>
      <p:pic>
        <p:nvPicPr>
          <p:cNvPr id="42" name="Google Shape;42;p37"/>
          <p:cNvPicPr preferRelativeResize="0"/>
          <p:nvPr/>
        </p:nvPicPr>
        <p:blipFill rotWithShape="1">
          <a:blip r:embed="rId2">
            <a:alphaModFix/>
          </a:blip>
          <a:srcRect b="-8416" l="-5676" r="-7636" t="-10644"/>
          <a:stretch/>
        </p:blipFill>
        <p:spPr>
          <a:xfrm>
            <a:off x="8069450" y="4311925"/>
            <a:ext cx="835000" cy="6502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5">
  <p:cSld name="TITLE_AND_TWO_COLUMNS_6">
    <p:spTree>
      <p:nvGrpSpPr>
        <p:cNvPr id="11" name="Shape 11"/>
        <p:cNvGrpSpPr/>
        <p:nvPr/>
      </p:nvGrpSpPr>
      <p:grpSpPr>
        <a:xfrm>
          <a:off x="0" y="0"/>
          <a:ext cx="0" cy="0"/>
          <a:chOff x="0" y="0"/>
          <a:chExt cx="0" cy="0"/>
        </a:xfrm>
      </p:grpSpPr>
      <p:sp>
        <p:nvSpPr>
          <p:cNvPr id="12" name="Google Shape;12;p24"/>
          <p:cNvSpPr/>
          <p:nvPr/>
        </p:nvSpPr>
        <p:spPr>
          <a:xfrm>
            <a:off x="0" y="0"/>
            <a:ext cx="9144000" cy="1015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 name="Google Shape;13;p24"/>
          <p:cNvPicPr preferRelativeResize="0"/>
          <p:nvPr/>
        </p:nvPicPr>
        <p:blipFill rotWithShape="1">
          <a:blip r:embed="rId2">
            <a:alphaModFix/>
          </a:blip>
          <a:srcRect b="-9684" l="-7535" r="-5779" t="-8128"/>
          <a:stretch/>
        </p:blipFill>
        <p:spPr>
          <a:xfrm>
            <a:off x="8071200" y="4312800"/>
            <a:ext cx="835000" cy="6433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ype="tx">
  <p:cSld name="TITLE_AND_BODY">
    <p:bg>
      <p:bgPr>
        <a:solidFill>
          <a:srgbClr val="262A33"/>
        </a:solidFill>
      </p:bgPr>
    </p:bg>
    <p:spTree>
      <p:nvGrpSpPr>
        <p:cNvPr id="14" name="Shape 14"/>
        <p:cNvGrpSpPr/>
        <p:nvPr/>
      </p:nvGrpSpPr>
      <p:grpSpPr>
        <a:xfrm>
          <a:off x="0" y="0"/>
          <a:ext cx="0" cy="0"/>
          <a:chOff x="0" y="0"/>
          <a:chExt cx="0" cy="0"/>
        </a:xfrm>
      </p:grpSpPr>
      <p:pic>
        <p:nvPicPr>
          <p:cNvPr id="15" name="Google Shape;15;p25"/>
          <p:cNvPicPr preferRelativeResize="0"/>
          <p:nvPr/>
        </p:nvPicPr>
        <p:blipFill rotWithShape="1">
          <a:blip r:embed="rId2">
            <a:alphaModFix/>
          </a:blip>
          <a:srcRect b="-8416" l="-5676" r="-7636" t="-10644"/>
          <a:stretch/>
        </p:blipFill>
        <p:spPr>
          <a:xfrm>
            <a:off x="8069450" y="4311925"/>
            <a:ext cx="835000" cy="6502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p:cSld name="TITLE_AND_BODY_1">
    <p:bg>
      <p:bgPr>
        <a:solidFill>
          <a:srgbClr val="0543B3"/>
        </a:solidFill>
      </p:bgPr>
    </p:bg>
    <p:spTree>
      <p:nvGrpSpPr>
        <p:cNvPr id="16" name="Shape 16"/>
        <p:cNvGrpSpPr/>
        <p:nvPr/>
      </p:nvGrpSpPr>
      <p:grpSpPr>
        <a:xfrm>
          <a:off x="0" y="0"/>
          <a:ext cx="0" cy="0"/>
          <a:chOff x="0" y="0"/>
          <a:chExt cx="0" cy="0"/>
        </a:xfrm>
      </p:grpSpPr>
      <p:pic>
        <p:nvPicPr>
          <p:cNvPr id="17" name="Google Shape;17;p26"/>
          <p:cNvPicPr preferRelativeResize="0"/>
          <p:nvPr/>
        </p:nvPicPr>
        <p:blipFill rotWithShape="1">
          <a:blip r:embed="rId2">
            <a:alphaModFix/>
          </a:blip>
          <a:srcRect b="-8416" l="-5676" r="-7636" t="-10644"/>
          <a:stretch/>
        </p:blipFill>
        <p:spPr>
          <a:xfrm>
            <a:off x="8069450" y="4311925"/>
            <a:ext cx="835000" cy="6502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1">
  <p:cSld name="TITLE_AND_TWO_COLUMNS_1">
    <p:spTree>
      <p:nvGrpSpPr>
        <p:cNvPr id="18" name="Shape 18"/>
        <p:cNvGrpSpPr/>
        <p:nvPr/>
      </p:nvGrpSpPr>
      <p:grpSpPr>
        <a:xfrm>
          <a:off x="0" y="0"/>
          <a:ext cx="0" cy="0"/>
          <a:chOff x="0" y="0"/>
          <a:chExt cx="0" cy="0"/>
        </a:xfrm>
      </p:grpSpPr>
      <p:pic>
        <p:nvPicPr>
          <p:cNvPr id="19" name="Google Shape;19;p27"/>
          <p:cNvPicPr preferRelativeResize="0"/>
          <p:nvPr/>
        </p:nvPicPr>
        <p:blipFill rotWithShape="1">
          <a:blip r:embed="rId2">
            <a:alphaModFix/>
          </a:blip>
          <a:srcRect b="-9684" l="-7535" r="-5779" t="-8128"/>
          <a:stretch/>
        </p:blipFill>
        <p:spPr>
          <a:xfrm>
            <a:off x="8055750" y="4325600"/>
            <a:ext cx="835000" cy="64337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type="secHead">
  <p:cSld name="SECTION_HEADER">
    <p:bg>
      <p:bgPr>
        <a:solidFill>
          <a:srgbClr val="262A33"/>
        </a:solidFill>
      </p:bgPr>
    </p:bg>
    <p:spTree>
      <p:nvGrpSpPr>
        <p:cNvPr id="20" name="Shape 20"/>
        <p:cNvGrpSpPr/>
        <p:nvPr/>
      </p:nvGrpSpPr>
      <p:grpSpPr>
        <a:xfrm>
          <a:off x="0" y="0"/>
          <a:ext cx="0" cy="0"/>
          <a:chOff x="0" y="0"/>
          <a:chExt cx="0" cy="0"/>
        </a:xfrm>
      </p:grpSpPr>
      <p:sp>
        <p:nvSpPr>
          <p:cNvPr id="21" name="Google Shape;21;p28"/>
          <p:cNvSpPr txBox="1"/>
          <p:nvPr/>
        </p:nvSpPr>
        <p:spPr>
          <a:xfrm>
            <a:off x="388800" y="298800"/>
            <a:ext cx="6785400" cy="7815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2400"/>
              <a:buFont typeface="Arial"/>
              <a:buNone/>
            </a:pPr>
            <a:r>
              <a:rPr b="1" i="0" lang="en-GB" sz="2400" u="none" cap="none" strike="noStrike">
                <a:solidFill>
                  <a:srgbClr val="FF8022"/>
                </a:solidFill>
                <a:latin typeface="Lato"/>
                <a:ea typeface="Lato"/>
                <a:cs typeface="Lato"/>
                <a:sym typeface="Lato"/>
              </a:rPr>
              <a:t>Contents</a:t>
            </a:r>
            <a:endParaRPr b="1" i="0" sz="2400" u="none" cap="none" strike="noStrike">
              <a:solidFill>
                <a:srgbClr val="FF8022"/>
              </a:solidFill>
              <a:latin typeface="Lato"/>
              <a:ea typeface="Lato"/>
              <a:cs typeface="Lato"/>
              <a:sym typeface="Lato"/>
            </a:endParaRPr>
          </a:p>
        </p:txBody>
      </p:sp>
      <p:pic>
        <p:nvPicPr>
          <p:cNvPr id="22" name="Google Shape;22;p28"/>
          <p:cNvPicPr preferRelativeResize="0"/>
          <p:nvPr/>
        </p:nvPicPr>
        <p:blipFill rotWithShape="1">
          <a:blip r:embed="rId2">
            <a:alphaModFix/>
          </a:blip>
          <a:srcRect b="-8416" l="-5676" r="-7636" t="-10644"/>
          <a:stretch/>
        </p:blipFill>
        <p:spPr>
          <a:xfrm>
            <a:off x="8069450" y="4311925"/>
            <a:ext cx="835000" cy="650200"/>
          </a:xfrm>
          <a:prstGeom prst="rect">
            <a:avLst/>
          </a:prstGeom>
          <a:noFill/>
          <a:ln>
            <a:noFill/>
          </a:ln>
        </p:spPr>
      </p:pic>
      <p:sp>
        <p:nvSpPr>
          <p:cNvPr id="23" name="Google Shape;23;p28"/>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1">
  <p:cSld name="TITLE_ONLY_1">
    <p:bg>
      <p:bgPr>
        <a:solidFill>
          <a:srgbClr val="0543B3"/>
        </a:solidFill>
      </p:bgPr>
    </p:bg>
    <p:spTree>
      <p:nvGrpSpPr>
        <p:cNvPr id="24" name="Shape 24"/>
        <p:cNvGrpSpPr/>
        <p:nvPr/>
      </p:nvGrpSpPr>
      <p:grpSpPr>
        <a:xfrm>
          <a:off x="0" y="0"/>
          <a:ext cx="0" cy="0"/>
          <a:chOff x="0" y="0"/>
          <a:chExt cx="0" cy="0"/>
        </a:xfrm>
      </p:grpSpPr>
      <p:pic>
        <p:nvPicPr>
          <p:cNvPr id="25" name="Google Shape;25;p29"/>
          <p:cNvPicPr preferRelativeResize="0"/>
          <p:nvPr/>
        </p:nvPicPr>
        <p:blipFill rotWithShape="1">
          <a:blip r:embed="rId2">
            <a:alphaModFix/>
          </a:blip>
          <a:srcRect b="-8416" l="-5676" r="-7636" t="-10644"/>
          <a:stretch/>
        </p:blipFill>
        <p:spPr>
          <a:xfrm>
            <a:off x="8069450" y="4311925"/>
            <a:ext cx="835000" cy="6502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type="twoColTx">
  <p:cSld name="TITLE_AND_TWO_COLUMNS">
    <p:spTree>
      <p:nvGrpSpPr>
        <p:cNvPr id="26" name="Shape 26"/>
        <p:cNvGrpSpPr/>
        <p:nvPr/>
      </p:nvGrpSpPr>
      <p:grpSpPr>
        <a:xfrm>
          <a:off x="0" y="0"/>
          <a:ext cx="0" cy="0"/>
          <a:chOff x="0" y="0"/>
          <a:chExt cx="0" cy="0"/>
        </a:xfrm>
      </p:grpSpPr>
      <p:sp>
        <p:nvSpPr>
          <p:cNvPr id="27" name="Google Shape;27;p30"/>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 name="Google Shape;28;p30"/>
          <p:cNvPicPr preferRelativeResize="0"/>
          <p:nvPr/>
        </p:nvPicPr>
        <p:blipFill rotWithShape="1">
          <a:blip r:embed="rId2">
            <a:alphaModFix/>
          </a:blip>
          <a:srcRect b="-9684" l="-7535" r="-5779" t="-8128"/>
          <a:stretch/>
        </p:blipFill>
        <p:spPr>
          <a:xfrm>
            <a:off x="8055750" y="4325600"/>
            <a:ext cx="835000" cy="64337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1">
  <p:cSld name="Divider slide 2">
    <p:bg>
      <p:bgPr>
        <a:solidFill>
          <a:schemeClr val="accent1"/>
        </a:solidFill>
      </p:bgPr>
    </p:bg>
    <p:spTree>
      <p:nvGrpSpPr>
        <p:cNvPr id="29" name="Shape 29"/>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https://www.entrepreneur.com/starting-a-business/the-true-failure-rate-of-small-businesses/361350"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www.youtube.com/watch?v=RN6fLLFVem4" TargetMode="External"/><Relationship Id="rId4" Type="http://schemas.openxmlformats.org/officeDocument/2006/relationships/image" Target="../media/image16.jpg"/><Relationship Id="rId5" Type="http://schemas.openxmlformats.org/officeDocument/2006/relationships/hyperlink" Target="https://www.youtube.com/watch?v=RN6fLLFVem4"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hyperlink" Target="https://www.moneyhelper.org.uk/en/work/employment" TargetMode="External"/><Relationship Id="rId4" Type="http://schemas.openxmlformats.org/officeDocument/2006/relationships/hyperlink" Target="https://www.citizensadvice.org.uk/work/" TargetMode="External"/><Relationship Id="rId5" Type="http://schemas.openxmlformats.org/officeDocument/2006/relationships/image" Target="../media/image20.png"/><Relationship Id="rId6" Type="http://schemas.openxmlformats.org/officeDocument/2006/relationships/image" Target="../media/image23.png"/><Relationship Id="rId7" Type="http://schemas.openxmlformats.org/officeDocument/2006/relationships/image" Target="../media/image22.png"/><Relationship Id="rId8" Type="http://schemas.openxmlformats.org/officeDocument/2006/relationships/hyperlink" Target="https://www.gov.uk/browse/working"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hyperlink" Target="https://resources.ftflic.com/" TargetMode="External"/><Relationship Id="rId4" Type="http://schemas.openxmlformats.org/officeDocument/2006/relationships/hyperlink" Target="https://www.moneyhelper.org.uk/en/work/employment/apprenticeships-for-young-people"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10.png"/><Relationship Id="rId6" Type="http://schemas.openxmlformats.org/officeDocument/2006/relationships/image" Target="../media/image12.png"/><Relationship Id="rId7" Type="http://schemas.openxmlformats.org/officeDocument/2006/relationships/image" Target="../media/image7.png"/><Relationship Id="rId8"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7.png"/><Relationship Id="rId7" Type="http://schemas.openxmlformats.org/officeDocument/2006/relationships/image" Target="../media/image17.png"/><Relationship Id="rId8"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6" name="Shape 46"/>
        <p:cNvGrpSpPr/>
        <p:nvPr/>
      </p:nvGrpSpPr>
      <p:grpSpPr>
        <a:xfrm>
          <a:off x="0" y="0"/>
          <a:ext cx="0" cy="0"/>
          <a:chOff x="0" y="0"/>
          <a:chExt cx="0" cy="0"/>
        </a:xfrm>
      </p:grpSpPr>
      <p:sp>
        <p:nvSpPr>
          <p:cNvPr id="47" name="Google Shape;47;p1"/>
          <p:cNvSpPr txBox="1"/>
          <p:nvPr/>
        </p:nvSpPr>
        <p:spPr>
          <a:xfrm>
            <a:off x="360375" y="4529800"/>
            <a:ext cx="66813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chemeClr val="accent2"/>
                </a:solidFill>
                <a:latin typeface="Arial"/>
                <a:ea typeface="Arial"/>
                <a:cs typeface="Arial"/>
                <a:sym typeface="Arial"/>
              </a:rPr>
              <a:t>This session is aimed at Key Stage Four (recommended for Year 10)</a:t>
            </a:r>
            <a:endParaRPr b="1" i="0" sz="1000" u="none" cap="none" strike="noStrike">
              <a:solidFill>
                <a:schemeClr val="accent2"/>
              </a:solidFill>
              <a:latin typeface="Arial"/>
              <a:ea typeface="Arial"/>
              <a:cs typeface="Arial"/>
              <a:sym typeface="Arial"/>
            </a:endParaRPr>
          </a:p>
        </p:txBody>
      </p:sp>
      <p:sp>
        <p:nvSpPr>
          <p:cNvPr id="48" name="Google Shape;48;p1"/>
          <p:cNvSpPr txBox="1"/>
          <p:nvPr/>
        </p:nvSpPr>
        <p:spPr>
          <a:xfrm>
            <a:off x="360375" y="1253100"/>
            <a:ext cx="5870700" cy="1884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800"/>
              <a:buFont typeface="Arial"/>
              <a:buNone/>
            </a:pPr>
            <a:r>
              <a:rPr b="1" i="0" lang="en-GB" sz="4800" u="none" cap="none" strike="noStrike">
                <a:solidFill>
                  <a:srgbClr val="FFFFFF"/>
                </a:solidFill>
                <a:latin typeface="Lato"/>
                <a:ea typeface="Lato"/>
                <a:cs typeface="Lato"/>
                <a:sym typeface="Lato"/>
              </a:rPr>
              <a:t>How to plan for the world of work</a:t>
            </a:r>
            <a:endParaRPr b="1" i="0" sz="4800" u="none" cap="none" strike="noStrike">
              <a:solidFill>
                <a:srgbClr val="FFFFFF"/>
              </a:solidFill>
              <a:latin typeface="Lato"/>
              <a:ea typeface="Lato"/>
              <a:cs typeface="Lato"/>
              <a:sym typeface="Lat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10"/>
          <p:cNvSpPr txBox="1"/>
          <p:nvPr/>
        </p:nvSpPr>
        <p:spPr>
          <a:xfrm>
            <a:off x="6001100" y="1962000"/>
            <a:ext cx="2852100" cy="18714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GB" sz="2200" u="none" cap="none" strike="noStrike">
                <a:solidFill>
                  <a:schemeClr val="lt1"/>
                </a:solidFill>
                <a:latin typeface="Lato"/>
                <a:ea typeface="Lato"/>
                <a:cs typeface="Lato"/>
                <a:sym typeface="Lato"/>
              </a:rPr>
              <a:t>Small businesses employ </a:t>
            </a:r>
            <a:endParaRPr b="1" i="0" sz="22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2200"/>
              <a:buFont typeface="Arial"/>
              <a:buNone/>
            </a:pPr>
            <a:r>
              <a:rPr b="1" i="0" lang="en-GB" sz="2200" u="none" cap="none" strike="noStrike">
                <a:solidFill>
                  <a:schemeClr val="lt1"/>
                </a:solidFill>
                <a:latin typeface="Lato"/>
                <a:ea typeface="Lato"/>
                <a:cs typeface="Lato"/>
                <a:sym typeface="Lato"/>
              </a:rPr>
              <a:t>48% of the workforc</a:t>
            </a:r>
            <a:r>
              <a:rPr b="1" i="0" lang="en-GB" sz="2200" u="none" cap="none" strike="noStrike">
                <a:solidFill>
                  <a:schemeClr val="lt1"/>
                </a:solidFill>
                <a:latin typeface="Lato"/>
                <a:ea typeface="Lato"/>
                <a:cs typeface="Lato"/>
                <a:sym typeface="Lato"/>
              </a:rPr>
              <a:t>e</a:t>
            </a:r>
            <a:endParaRPr b="1" i="0" sz="800" u="none" cap="none" strike="noStrike">
              <a:solidFill>
                <a:schemeClr val="lt1"/>
              </a:solidFill>
              <a:latin typeface="Lato"/>
              <a:ea typeface="Lato"/>
              <a:cs typeface="Lato"/>
              <a:sym typeface="Lato"/>
            </a:endParaRPr>
          </a:p>
        </p:txBody>
      </p:sp>
      <p:sp>
        <p:nvSpPr>
          <p:cNvPr id="118" name="Google Shape;118;p10"/>
          <p:cNvSpPr txBox="1"/>
          <p:nvPr>
            <p:ph type="ctrTitle"/>
          </p:nvPr>
        </p:nvSpPr>
        <p:spPr>
          <a:xfrm>
            <a:off x="205675" y="253750"/>
            <a:ext cx="79053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Entrepreneurs in the UK</a:t>
            </a:r>
            <a:endParaRPr b="1" i="0" sz="2900" u="none" cap="none" strike="noStrike">
              <a:solidFill>
                <a:schemeClr val="lt1"/>
              </a:solidFill>
              <a:latin typeface="Lato"/>
              <a:ea typeface="Lato"/>
              <a:cs typeface="Lato"/>
              <a:sym typeface="Lato"/>
            </a:endParaRPr>
          </a:p>
        </p:txBody>
      </p:sp>
      <p:sp>
        <p:nvSpPr>
          <p:cNvPr id="119" name="Google Shape;119;p10"/>
          <p:cNvSpPr txBox="1"/>
          <p:nvPr/>
        </p:nvSpPr>
        <p:spPr>
          <a:xfrm>
            <a:off x="358075" y="1969774"/>
            <a:ext cx="3097800" cy="18792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chemeClr val="lt1"/>
                </a:solidFill>
                <a:latin typeface="Lato"/>
                <a:ea typeface="Lato"/>
                <a:cs typeface="Lato"/>
                <a:sym typeface="Lato"/>
              </a:rPr>
              <a:t>In the private sector, small and medium businesses account for over half of the turnover at £2.4 trillion (52%)</a:t>
            </a:r>
            <a:endParaRPr b="1" i="0" sz="900" u="none" cap="none" strike="noStrike">
              <a:solidFill>
                <a:schemeClr val="lt1"/>
              </a:solidFill>
              <a:latin typeface="Lato"/>
              <a:ea typeface="Lato"/>
              <a:cs typeface="Lato"/>
              <a:sym typeface="Lato"/>
            </a:endParaRPr>
          </a:p>
        </p:txBody>
      </p:sp>
      <p:sp>
        <p:nvSpPr>
          <p:cNvPr id="120" name="Google Shape;120;p10"/>
          <p:cNvSpPr txBox="1"/>
          <p:nvPr/>
        </p:nvSpPr>
        <p:spPr>
          <a:xfrm>
            <a:off x="3574862" y="1969774"/>
            <a:ext cx="2307300" cy="18714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chemeClr val="lt1"/>
                </a:solidFill>
                <a:latin typeface="Lato"/>
                <a:ea typeface="Lato"/>
                <a:cs typeface="Lato"/>
                <a:sym typeface="Lato"/>
              </a:rPr>
              <a:t>On average, almost </a:t>
            </a:r>
            <a:r>
              <a:rPr b="1" i="0" lang="en-GB" sz="1800" u="none" cap="none" strike="noStrike">
                <a:solidFill>
                  <a:schemeClr val="lt1"/>
                </a:solidFill>
                <a:uFill>
                  <a:noFill/>
                </a:uFill>
                <a:latin typeface="Lato"/>
                <a:ea typeface="Lato"/>
                <a:cs typeface="Lato"/>
                <a:sym typeface="Lato"/>
                <a:hlinkClick r:id="rId3">
                  <a:extLst>
                    <a:ext uri="{A12FA001-AC4F-418D-AE19-62706E023703}">
                      <ahyp:hlinkClr val="tx"/>
                    </a:ext>
                  </a:extLst>
                </a:hlinkClick>
              </a:rPr>
              <a:t>20% of new businesses</a:t>
            </a:r>
            <a:r>
              <a:rPr b="1" i="0" lang="en-GB" sz="1800" u="none" cap="none" strike="noStrike">
                <a:solidFill>
                  <a:schemeClr val="lt1"/>
                </a:solidFill>
                <a:latin typeface="Lato"/>
                <a:ea typeface="Lato"/>
                <a:cs typeface="Lato"/>
                <a:sym typeface="Lato"/>
              </a:rPr>
              <a:t> fail in their first year</a:t>
            </a:r>
            <a:endParaRPr b="0" i="0" sz="1800" u="none" cap="none" strike="noStrike">
              <a:solidFill>
                <a:schemeClr val="dk1"/>
              </a:solidFill>
              <a:latin typeface="Lato"/>
              <a:ea typeface="Lato"/>
              <a:cs typeface="Lato"/>
              <a:sym typeface="Lato"/>
            </a:endParaRPr>
          </a:p>
        </p:txBody>
      </p:sp>
      <p:sp>
        <p:nvSpPr>
          <p:cNvPr id="121" name="Google Shape;121;p10"/>
          <p:cNvSpPr txBox="1"/>
          <p:nvPr>
            <p:ph idx="2" type="ctrTitle"/>
          </p:nvPr>
        </p:nvSpPr>
        <p:spPr>
          <a:xfrm>
            <a:off x="358075" y="1185475"/>
            <a:ext cx="79053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rPr b="1" lang="en-GB" sz="2900">
                <a:solidFill>
                  <a:schemeClr val="accent2"/>
                </a:solidFill>
                <a:latin typeface="Lato"/>
                <a:ea typeface="Lato"/>
                <a:cs typeface="Lato"/>
                <a:sym typeface="Lato"/>
              </a:rPr>
              <a:t>Key Facts</a:t>
            </a:r>
            <a:endParaRPr b="1" i="0" sz="2900" u="none" cap="none" strike="noStrike">
              <a:solidFill>
                <a:schemeClr val="lt1"/>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11"/>
          <p:cNvSpPr txBox="1"/>
          <p:nvPr/>
        </p:nvSpPr>
        <p:spPr>
          <a:xfrm>
            <a:off x="3320436" y="1852875"/>
            <a:ext cx="5604000" cy="153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200"/>
              <a:buFont typeface="Arial"/>
              <a:buNone/>
            </a:pPr>
            <a:r>
              <a:rPr b="1" i="1" lang="en-GB" sz="2200" u="none" cap="none" strike="noStrike">
                <a:solidFill>
                  <a:schemeClr val="accent1"/>
                </a:solidFill>
                <a:latin typeface="Lato"/>
                <a:ea typeface="Lato"/>
                <a:cs typeface="Lato"/>
                <a:sym typeface="Lato"/>
              </a:rPr>
              <a:t>Using full sentences, you have two minutes to write a brief description of what it means to be an entrepreneur and the role entrepreneurs play in the UK economy.</a:t>
            </a:r>
            <a:endParaRPr b="1" i="1" sz="2200" u="none" cap="none" strike="noStrike">
              <a:solidFill>
                <a:schemeClr val="accent1"/>
              </a:solidFill>
              <a:latin typeface="Lato"/>
              <a:ea typeface="Lato"/>
              <a:cs typeface="Lato"/>
              <a:sym typeface="Lato"/>
            </a:endParaRPr>
          </a:p>
        </p:txBody>
      </p:sp>
      <p:sp>
        <p:nvSpPr>
          <p:cNvPr id="127" name="Google Shape;127;p11"/>
          <p:cNvSpPr txBox="1"/>
          <p:nvPr>
            <p:ph type="ctrTitle"/>
          </p:nvPr>
        </p:nvSpPr>
        <p:spPr>
          <a:xfrm>
            <a:off x="205675" y="253750"/>
            <a:ext cx="79053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t/>
            </a:r>
            <a:endParaRPr b="0" i="0" sz="29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Entrepreneurs in the UK</a:t>
            </a:r>
            <a:endParaRPr b="1" i="0" sz="29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t/>
            </a:r>
            <a:endParaRPr b="1" i="0" sz="2900" u="none" cap="none" strike="noStrike">
              <a:solidFill>
                <a:schemeClr val="lt1"/>
              </a:solidFill>
              <a:latin typeface="Lato"/>
              <a:ea typeface="Lato"/>
              <a:cs typeface="Lato"/>
              <a:sym typeface="Lato"/>
            </a:endParaRPr>
          </a:p>
        </p:txBody>
      </p:sp>
      <p:pic>
        <p:nvPicPr>
          <p:cNvPr id="128" name="Google Shape;128;p11"/>
          <p:cNvPicPr preferRelativeResize="0"/>
          <p:nvPr/>
        </p:nvPicPr>
        <p:blipFill rotWithShape="1">
          <a:blip r:embed="rId3">
            <a:alphaModFix/>
          </a:blip>
          <a:srcRect b="0" l="0" r="0" t="0"/>
          <a:stretch/>
        </p:blipFill>
        <p:spPr>
          <a:xfrm>
            <a:off x="545625" y="1481363"/>
            <a:ext cx="2405325" cy="24053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32" name="Shape 132"/>
        <p:cNvGrpSpPr/>
        <p:nvPr/>
      </p:nvGrpSpPr>
      <p:grpSpPr>
        <a:xfrm>
          <a:off x="0" y="0"/>
          <a:ext cx="0" cy="0"/>
          <a:chOff x="0" y="0"/>
          <a:chExt cx="0" cy="0"/>
        </a:xfrm>
      </p:grpSpPr>
      <p:sp>
        <p:nvSpPr>
          <p:cNvPr id="133" name="Google Shape;133;p12"/>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p12"/>
          <p:cNvSpPr txBox="1"/>
          <p:nvPr/>
        </p:nvSpPr>
        <p:spPr>
          <a:xfrm>
            <a:off x="488175" y="1431400"/>
            <a:ext cx="7274100" cy="31521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07000"/>
              </a:lnSpc>
              <a:spcBef>
                <a:spcPts val="0"/>
              </a:spcBef>
              <a:spcAft>
                <a:spcPts val="0"/>
              </a:spcAft>
              <a:buClr>
                <a:srgbClr val="00FF00"/>
              </a:buClr>
              <a:buSzPts val="2200"/>
              <a:buFont typeface="Lato"/>
              <a:buChar char="●"/>
            </a:pPr>
            <a:r>
              <a:rPr b="1" i="0" lang="en-GB" sz="2200" u="none" cap="none" strike="noStrike">
                <a:solidFill>
                  <a:srgbClr val="00FF00"/>
                </a:solidFill>
                <a:latin typeface="Lato"/>
                <a:ea typeface="Lato"/>
                <a:cs typeface="Lato"/>
                <a:sym typeface="Lato"/>
              </a:rPr>
              <a:t>Define what it means to be an entrepreneur </a:t>
            </a:r>
            <a:endParaRPr b="0" i="0" sz="2200" u="none" cap="none" strike="noStrike">
              <a:solidFill>
                <a:srgbClr val="00FF00"/>
              </a:solidFill>
              <a:latin typeface="Lato"/>
              <a:ea typeface="Lato"/>
              <a:cs typeface="Lato"/>
              <a:sym typeface="Lato"/>
            </a:endParaRPr>
          </a:p>
          <a:p>
            <a:pPr indent="0" lvl="0" marL="914400" marR="0" rtl="0" algn="l">
              <a:lnSpc>
                <a:spcPct val="107000"/>
              </a:lnSpc>
              <a:spcBef>
                <a:spcPts val="0"/>
              </a:spcBef>
              <a:spcAft>
                <a:spcPts val="0"/>
              </a:spcAft>
              <a:buClr>
                <a:srgbClr val="000000"/>
              </a:buClr>
              <a:buSzPts val="2200"/>
              <a:buFont typeface="Arial"/>
              <a:buNone/>
            </a:pPr>
            <a:r>
              <a:t/>
            </a:r>
            <a:endParaRPr b="0" i="0" sz="2200" u="none" cap="none" strike="noStrike">
              <a:solidFill>
                <a:schemeClr val="lt1"/>
              </a:solidFill>
              <a:latin typeface="Lato"/>
              <a:ea typeface="Lato"/>
              <a:cs typeface="Lato"/>
              <a:sym typeface="Lato"/>
            </a:endParaRPr>
          </a:p>
          <a:p>
            <a:pPr indent="-368300" lvl="0" marL="457200" marR="0" rtl="0" algn="l">
              <a:lnSpc>
                <a:spcPct val="107000"/>
              </a:lnSpc>
              <a:spcBef>
                <a:spcPts val="0"/>
              </a:spcBef>
              <a:spcAft>
                <a:spcPts val="0"/>
              </a:spcAft>
              <a:buClr>
                <a:schemeClr val="lt1"/>
              </a:buClr>
              <a:buSzPts val="2200"/>
              <a:buFont typeface="Lato"/>
              <a:buChar char="●"/>
            </a:pPr>
            <a:r>
              <a:rPr b="1" i="0" lang="en-GB" sz="2200" u="none" cap="none" strike="noStrike">
                <a:solidFill>
                  <a:schemeClr val="lt1"/>
                </a:solidFill>
                <a:latin typeface="Lato"/>
                <a:ea typeface="Lato"/>
                <a:cs typeface="Lato"/>
                <a:sym typeface="Lato"/>
              </a:rPr>
              <a:t>Assess the pros and cons of entrepreneurship vs other jobs </a:t>
            </a:r>
            <a:endParaRPr b="0" i="0" sz="2200" u="none" cap="none" strike="noStrike">
              <a:solidFill>
                <a:schemeClr val="lt1"/>
              </a:solidFill>
              <a:latin typeface="Lato"/>
              <a:ea typeface="Lato"/>
              <a:cs typeface="Lato"/>
              <a:sym typeface="Lato"/>
            </a:endParaRPr>
          </a:p>
          <a:p>
            <a:pPr indent="0" lvl="0" marL="914400" marR="0" rtl="0" algn="l">
              <a:lnSpc>
                <a:spcPct val="107000"/>
              </a:lnSpc>
              <a:spcBef>
                <a:spcPts val="0"/>
              </a:spcBef>
              <a:spcAft>
                <a:spcPts val="0"/>
              </a:spcAft>
              <a:buClr>
                <a:srgbClr val="000000"/>
              </a:buClr>
              <a:buSzPts val="2200"/>
              <a:buFont typeface="Arial"/>
              <a:buNone/>
            </a:pPr>
            <a:r>
              <a:t/>
            </a:r>
            <a:endParaRPr b="0" i="0" sz="2200" u="none" cap="none" strike="noStrike">
              <a:solidFill>
                <a:schemeClr val="lt1"/>
              </a:solidFill>
              <a:latin typeface="Lato"/>
              <a:ea typeface="Lato"/>
              <a:cs typeface="Lato"/>
              <a:sym typeface="Lato"/>
            </a:endParaRPr>
          </a:p>
          <a:p>
            <a:pPr indent="-368300" lvl="0" marL="457200" marR="0" rtl="0" algn="l">
              <a:lnSpc>
                <a:spcPct val="107000"/>
              </a:lnSpc>
              <a:spcBef>
                <a:spcPts val="0"/>
              </a:spcBef>
              <a:spcAft>
                <a:spcPts val="0"/>
              </a:spcAft>
              <a:buClr>
                <a:schemeClr val="lt1"/>
              </a:buClr>
              <a:buSzPts val="2200"/>
              <a:buFont typeface="Lato"/>
              <a:buChar char="●"/>
            </a:pPr>
            <a:r>
              <a:rPr b="1" i="0" lang="en-GB" sz="2200" u="none" cap="none" strike="noStrike">
                <a:solidFill>
                  <a:schemeClr val="lt1"/>
                </a:solidFill>
                <a:latin typeface="Lato"/>
                <a:ea typeface="Lato"/>
                <a:cs typeface="Lato"/>
                <a:sym typeface="Lato"/>
              </a:rPr>
              <a:t>Practise the enterprise skills needed to be an entrepreneur</a:t>
            </a:r>
            <a:endParaRPr b="0" i="0" sz="2200" u="none" cap="none" strike="noStrike">
              <a:solidFill>
                <a:schemeClr val="lt1"/>
              </a:solidFill>
              <a:latin typeface="Lato"/>
              <a:ea typeface="Lato"/>
              <a:cs typeface="Lato"/>
              <a:sym typeface="Lato"/>
            </a:endParaRPr>
          </a:p>
          <a:p>
            <a:pPr indent="0" lvl="0" marL="457200" marR="0" rtl="0" algn="l">
              <a:lnSpc>
                <a:spcPct val="107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135" name="Google Shape;135;p12"/>
          <p:cNvSpPr txBox="1"/>
          <p:nvPr/>
        </p:nvSpPr>
        <p:spPr>
          <a:xfrm>
            <a:off x="360375" y="629075"/>
            <a:ext cx="76392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GB" sz="2000" u="none" cap="none" strike="noStrike">
                <a:solidFill>
                  <a:schemeClr val="accent2"/>
                </a:solidFill>
                <a:latin typeface="Lato"/>
                <a:ea typeface="Lato"/>
                <a:cs typeface="Lato"/>
                <a:sym typeface="Lato"/>
              </a:rPr>
              <a:t>By the end of the session, I will be able to:</a:t>
            </a:r>
            <a:endParaRPr b="1" i="0" sz="2000" u="none" cap="none" strike="noStrike">
              <a:solidFill>
                <a:schemeClr val="accent2"/>
              </a:solidFill>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pic>
        <p:nvPicPr>
          <p:cNvPr descr="Entrepreneurship is hot right now. The term itself has become a buzzword made popular by business influencers who’ve succeeded at the highest level. The idea of financial freedom, high risk, and disruptive business ideas that change the world make the thought of entrepreneurship extremely attractive to many people, right? Not so fast. When you want to be an entrepreneur, essentially, you are starting your own business. Data from the U.S. Bureau of Labor Statistics show that approximately 20% of new businesses fail during the first two years of being open, 45% during the first five years, and 65% during the first 10 years. Only 25% of new businesses make it to 15 years or more. Now, still excited to be an entrepreneur? For most of us, Traditional employment and entrepreneurship are two ways to generate income throughout your career. In this video, I will discuss 9 major differences between employees and entrepreneurs. I will also provide 6 self-test questions to help you better understand if you truly want to be an entrepreneur." id="140" name="Google Shape;140;p13" title="Employee vs Entrepreneur (Do you truly want to be an entrepreneur?) | From A Business Professor">
            <a:hlinkClick r:id="rId3"/>
          </p:cNvPr>
          <p:cNvPicPr preferRelativeResize="0"/>
          <p:nvPr/>
        </p:nvPicPr>
        <p:blipFill rotWithShape="1">
          <a:blip r:embed="rId4">
            <a:alphaModFix/>
          </a:blip>
          <a:srcRect b="0" l="0" r="0" t="0"/>
          <a:stretch/>
        </p:blipFill>
        <p:spPr>
          <a:xfrm>
            <a:off x="166550" y="1284375"/>
            <a:ext cx="4572000" cy="3429000"/>
          </a:xfrm>
          <a:prstGeom prst="rect">
            <a:avLst/>
          </a:prstGeom>
          <a:noFill/>
          <a:ln cap="flat" cmpd="sng" w="28575">
            <a:solidFill>
              <a:schemeClr val="accent2"/>
            </a:solidFill>
            <a:prstDash val="solid"/>
            <a:round/>
            <a:headEnd len="sm" w="sm" type="none"/>
            <a:tailEnd len="sm" w="sm" type="none"/>
          </a:ln>
        </p:spPr>
      </p:pic>
      <p:sp>
        <p:nvSpPr>
          <p:cNvPr id="141" name="Google Shape;141;p13"/>
          <p:cNvSpPr txBox="1"/>
          <p:nvPr/>
        </p:nvSpPr>
        <p:spPr>
          <a:xfrm>
            <a:off x="5043900" y="1438225"/>
            <a:ext cx="3766800" cy="2432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543B3"/>
                </a:solidFill>
                <a:latin typeface="Lato"/>
                <a:ea typeface="Lato"/>
                <a:cs typeface="Lato"/>
                <a:sym typeface="Lato"/>
              </a:rPr>
              <a:t>Task</a:t>
            </a:r>
            <a:endParaRPr b="1" i="0" sz="1600" u="none" cap="none" strike="noStrike">
              <a:solidFill>
                <a:srgbClr val="0543B3"/>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543B3"/>
                </a:solidFill>
                <a:latin typeface="Lato"/>
                <a:ea typeface="Lato"/>
                <a:cs typeface="Lato"/>
                <a:sym typeface="Lato"/>
              </a:rPr>
              <a:t>Watch the video on the difference between being an entrepreneur and an employee.</a:t>
            </a:r>
            <a:endParaRPr b="0" i="0" sz="1600" u="none" cap="none" strike="noStrike">
              <a:solidFill>
                <a:srgbClr val="0543B3"/>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543B3"/>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543B3"/>
                </a:solidFill>
                <a:latin typeface="Lato"/>
                <a:ea typeface="Lato"/>
                <a:cs typeface="Lato"/>
                <a:sym typeface="Lato"/>
              </a:rPr>
              <a:t>Create a table that details the pros and cons of being an entrepreneur vs an employee.</a:t>
            </a:r>
            <a:endParaRPr b="0" i="0" sz="1600" u="none" cap="none" strike="noStrike">
              <a:solidFill>
                <a:srgbClr val="0543B3"/>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543B3"/>
              </a:solidFill>
              <a:latin typeface="Lato"/>
              <a:ea typeface="Lato"/>
              <a:cs typeface="Lato"/>
              <a:sym typeface="Lato"/>
            </a:endParaRPr>
          </a:p>
        </p:txBody>
      </p:sp>
      <p:sp>
        <p:nvSpPr>
          <p:cNvPr id="142" name="Google Shape;142;p13"/>
          <p:cNvSpPr txBox="1"/>
          <p:nvPr>
            <p:ph type="ctrTitle"/>
          </p:nvPr>
        </p:nvSpPr>
        <p:spPr>
          <a:xfrm>
            <a:off x="205675" y="253750"/>
            <a:ext cx="79053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t/>
            </a:r>
            <a:endParaRPr b="0" i="0" sz="29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Pros and cons of entrepreneurship</a:t>
            </a:r>
            <a:endParaRPr b="1" i="0" sz="29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t/>
            </a:r>
            <a:endParaRPr b="1" i="0" sz="2900" u="none" cap="none" strike="noStrike">
              <a:solidFill>
                <a:schemeClr val="lt1"/>
              </a:solidFill>
              <a:latin typeface="Lato"/>
              <a:ea typeface="Lato"/>
              <a:cs typeface="Lato"/>
              <a:sym typeface="Lato"/>
            </a:endParaRPr>
          </a:p>
        </p:txBody>
      </p:sp>
      <p:sp>
        <p:nvSpPr>
          <p:cNvPr id="143" name="Google Shape;143;p13"/>
          <p:cNvSpPr txBox="1"/>
          <p:nvPr/>
        </p:nvSpPr>
        <p:spPr>
          <a:xfrm>
            <a:off x="166550" y="4789500"/>
            <a:ext cx="39633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GB" sz="1100" u="sng" cap="none" strike="noStrike">
                <a:solidFill>
                  <a:schemeClr val="accent2"/>
                </a:solidFill>
                <a:latin typeface="Lato"/>
                <a:ea typeface="Lato"/>
                <a:cs typeface="Lato"/>
                <a:sym typeface="Lato"/>
                <a:hlinkClick r:id="rId5">
                  <a:extLst>
                    <a:ext uri="{A12FA001-AC4F-418D-AE19-62706E023703}">
                      <ahyp:hlinkClr val="tx"/>
                    </a:ext>
                  </a:extLst>
                </a:hlinkClick>
              </a:rPr>
              <a:t>https://www.youtube.com/watch?v=RN6fLLFVem4</a:t>
            </a:r>
            <a:endParaRPr b="0" i="0" sz="1400" u="none" cap="none" strike="noStrike">
              <a:solidFill>
                <a:schemeClr val="accent2"/>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
                                        </p:tgtEl>
                                        <p:attrNameLst>
                                          <p:attrName>style.visibility</p:attrName>
                                        </p:attrNameLst>
                                      </p:cBhvr>
                                      <p:to>
                                        <p:strVal val="visible"/>
                                      </p:to>
                                    </p:set>
                                    <p:animEffect filter="fade" transition="in">
                                      <p:cBhvr>
                                        <p:cTn dur="1000"/>
                                        <p:tgtEl>
                                          <p:spTgt spid="1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47" name="Shape 147"/>
        <p:cNvGrpSpPr/>
        <p:nvPr/>
      </p:nvGrpSpPr>
      <p:grpSpPr>
        <a:xfrm>
          <a:off x="0" y="0"/>
          <a:ext cx="0" cy="0"/>
          <a:chOff x="0" y="0"/>
          <a:chExt cx="0" cy="0"/>
        </a:xfrm>
      </p:grpSpPr>
      <p:sp>
        <p:nvSpPr>
          <p:cNvPr id="148" name="Google Shape;148;p14"/>
          <p:cNvSpPr txBox="1"/>
          <p:nvPr>
            <p:ph type="ctrTitle"/>
          </p:nvPr>
        </p:nvSpPr>
        <p:spPr>
          <a:xfrm>
            <a:off x="205675" y="253750"/>
            <a:ext cx="79053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t/>
            </a:r>
            <a:endParaRPr b="0" i="0" sz="29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Pros and Cons of Entrepreneurship</a:t>
            </a:r>
            <a:endParaRPr b="1" i="0" sz="29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t/>
            </a:r>
            <a:endParaRPr b="1" i="0" sz="2900" u="none" cap="none" strike="noStrike">
              <a:solidFill>
                <a:schemeClr val="lt1"/>
              </a:solidFill>
              <a:latin typeface="Lato"/>
              <a:ea typeface="Lato"/>
              <a:cs typeface="Lato"/>
              <a:sym typeface="Lato"/>
            </a:endParaRPr>
          </a:p>
        </p:txBody>
      </p:sp>
      <p:sp>
        <p:nvSpPr>
          <p:cNvPr id="149" name="Google Shape;149;p14"/>
          <p:cNvSpPr txBox="1"/>
          <p:nvPr>
            <p:ph idx="2" type="ctrTitle"/>
          </p:nvPr>
        </p:nvSpPr>
        <p:spPr>
          <a:xfrm>
            <a:off x="2678650" y="979225"/>
            <a:ext cx="10569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t/>
            </a:r>
            <a:endParaRPr b="0" i="0" sz="2600" u="none" cap="none" strike="noStrike">
              <a:solidFill>
                <a:srgbClr val="93C47D"/>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rPr b="0" i="0" lang="en-GB" sz="2600" u="none" cap="none" strike="noStrike">
                <a:solidFill>
                  <a:srgbClr val="93C47D"/>
                </a:solidFill>
                <a:latin typeface="Lato"/>
                <a:ea typeface="Lato"/>
                <a:cs typeface="Lato"/>
                <a:sym typeface="Lato"/>
              </a:rPr>
              <a:t>Pros</a:t>
            </a:r>
            <a:endParaRPr b="1" i="0" sz="2600" u="none" cap="none" strike="noStrike">
              <a:solidFill>
                <a:srgbClr val="93C47D"/>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t/>
            </a:r>
            <a:endParaRPr b="1" i="0" sz="2600" u="none" cap="none" strike="noStrike">
              <a:solidFill>
                <a:srgbClr val="93C47D"/>
              </a:solidFill>
              <a:latin typeface="Lato"/>
              <a:ea typeface="Lato"/>
              <a:cs typeface="Lato"/>
              <a:sym typeface="Lato"/>
            </a:endParaRPr>
          </a:p>
        </p:txBody>
      </p:sp>
      <p:sp>
        <p:nvSpPr>
          <p:cNvPr id="150" name="Google Shape;150;p14"/>
          <p:cNvSpPr txBox="1"/>
          <p:nvPr>
            <p:ph idx="3" type="ctrTitle"/>
          </p:nvPr>
        </p:nvSpPr>
        <p:spPr>
          <a:xfrm>
            <a:off x="4776675" y="979225"/>
            <a:ext cx="10569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t/>
            </a:r>
            <a:endParaRPr b="0" i="0" sz="26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rPr b="0" i="0" lang="en-GB" sz="2600" u="none" cap="none" strike="noStrike">
                <a:solidFill>
                  <a:srgbClr val="FF0000"/>
                </a:solidFill>
                <a:latin typeface="Lato"/>
                <a:ea typeface="Lato"/>
                <a:cs typeface="Lato"/>
                <a:sym typeface="Lato"/>
              </a:rPr>
              <a:t>Cons</a:t>
            </a:r>
            <a:endParaRPr b="1" i="0" sz="2600" u="none" cap="none" strike="noStrike">
              <a:solidFill>
                <a:srgbClr val="FF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t/>
            </a:r>
            <a:endParaRPr b="1" i="0" sz="2600" u="none" cap="none" strike="noStrike">
              <a:solidFill>
                <a:schemeClr val="accent2"/>
              </a:solidFill>
              <a:latin typeface="Lato"/>
              <a:ea typeface="Lato"/>
              <a:cs typeface="Lato"/>
              <a:sym typeface="Lato"/>
            </a:endParaRPr>
          </a:p>
        </p:txBody>
      </p:sp>
      <p:sp>
        <p:nvSpPr>
          <p:cNvPr id="151" name="Google Shape;151;p14"/>
          <p:cNvSpPr txBox="1"/>
          <p:nvPr/>
        </p:nvSpPr>
        <p:spPr>
          <a:xfrm>
            <a:off x="219325" y="1485750"/>
            <a:ext cx="1471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Compensation</a:t>
            </a:r>
            <a:endParaRPr b="0" i="0" sz="1400" u="none" cap="none" strike="noStrike">
              <a:solidFill>
                <a:srgbClr val="000000"/>
              </a:solidFill>
              <a:latin typeface="Arial"/>
              <a:ea typeface="Arial"/>
              <a:cs typeface="Arial"/>
              <a:sym typeface="Arial"/>
            </a:endParaRPr>
          </a:p>
        </p:txBody>
      </p:sp>
      <p:sp>
        <p:nvSpPr>
          <p:cNvPr id="152" name="Google Shape;152;p14"/>
          <p:cNvSpPr txBox="1"/>
          <p:nvPr/>
        </p:nvSpPr>
        <p:spPr>
          <a:xfrm>
            <a:off x="219325" y="2171550"/>
            <a:ext cx="1471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Work Schedule</a:t>
            </a:r>
            <a:endParaRPr b="0" i="0" sz="1400" u="none" cap="none" strike="noStrike">
              <a:solidFill>
                <a:srgbClr val="000000"/>
              </a:solidFill>
              <a:latin typeface="Arial"/>
              <a:ea typeface="Arial"/>
              <a:cs typeface="Arial"/>
              <a:sym typeface="Arial"/>
            </a:endParaRPr>
          </a:p>
        </p:txBody>
      </p:sp>
      <p:sp>
        <p:nvSpPr>
          <p:cNvPr id="153" name="Google Shape;153;p14"/>
          <p:cNvSpPr txBox="1"/>
          <p:nvPr/>
        </p:nvSpPr>
        <p:spPr>
          <a:xfrm>
            <a:off x="219325" y="2857350"/>
            <a:ext cx="1584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Responsibility</a:t>
            </a:r>
            <a:endParaRPr b="0" i="0" sz="1400" u="none" cap="none" strike="noStrike">
              <a:solidFill>
                <a:srgbClr val="000000"/>
              </a:solidFill>
              <a:latin typeface="Arial"/>
              <a:ea typeface="Arial"/>
              <a:cs typeface="Arial"/>
              <a:sym typeface="Arial"/>
            </a:endParaRPr>
          </a:p>
        </p:txBody>
      </p:sp>
      <p:sp>
        <p:nvSpPr>
          <p:cNvPr id="154" name="Google Shape;154;p14"/>
          <p:cNvSpPr txBox="1"/>
          <p:nvPr/>
        </p:nvSpPr>
        <p:spPr>
          <a:xfrm>
            <a:off x="205675" y="3543150"/>
            <a:ext cx="1694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Work Environment</a:t>
            </a:r>
            <a:endParaRPr b="0" i="0" sz="1400" u="none" cap="none" strike="noStrike">
              <a:solidFill>
                <a:srgbClr val="000000"/>
              </a:solidFill>
              <a:latin typeface="Arial"/>
              <a:ea typeface="Arial"/>
              <a:cs typeface="Arial"/>
              <a:sym typeface="Arial"/>
            </a:endParaRPr>
          </a:p>
        </p:txBody>
      </p:sp>
      <p:sp>
        <p:nvSpPr>
          <p:cNvPr id="155" name="Google Shape;155;p14"/>
          <p:cNvSpPr txBox="1"/>
          <p:nvPr/>
        </p:nvSpPr>
        <p:spPr>
          <a:xfrm>
            <a:off x="205675" y="4197875"/>
            <a:ext cx="1694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Competition</a:t>
            </a:r>
            <a:endParaRPr b="0" i="0" sz="1400" u="none" cap="none" strike="noStrike">
              <a:solidFill>
                <a:srgbClr val="000000"/>
              </a:solidFill>
              <a:latin typeface="Arial"/>
              <a:ea typeface="Arial"/>
              <a:cs typeface="Arial"/>
              <a:sym typeface="Arial"/>
            </a:endParaRPr>
          </a:p>
        </p:txBody>
      </p:sp>
      <p:sp>
        <p:nvSpPr>
          <p:cNvPr id="156" name="Google Shape;156;p14"/>
          <p:cNvSpPr txBox="1"/>
          <p:nvPr/>
        </p:nvSpPr>
        <p:spPr>
          <a:xfrm>
            <a:off x="4388325" y="1457450"/>
            <a:ext cx="18336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Arial"/>
                <a:ea typeface="Arial"/>
                <a:cs typeface="Arial"/>
                <a:sym typeface="Arial"/>
              </a:rPr>
              <a:t>Often the last to be paid</a:t>
            </a:r>
            <a:endParaRPr b="0" i="0" sz="1200" u="none" cap="none" strike="noStrike">
              <a:solidFill>
                <a:srgbClr val="000000"/>
              </a:solidFill>
              <a:latin typeface="Arial"/>
              <a:ea typeface="Arial"/>
              <a:cs typeface="Arial"/>
              <a:sym typeface="Arial"/>
            </a:endParaRPr>
          </a:p>
        </p:txBody>
      </p:sp>
      <p:sp>
        <p:nvSpPr>
          <p:cNvPr id="157" name="Google Shape;157;p14"/>
          <p:cNvSpPr txBox="1"/>
          <p:nvPr/>
        </p:nvSpPr>
        <p:spPr>
          <a:xfrm>
            <a:off x="2290300" y="2002200"/>
            <a:ext cx="18336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Arial"/>
                <a:ea typeface="Arial"/>
                <a:cs typeface="Arial"/>
                <a:sym typeface="Arial"/>
              </a:rPr>
              <a:t>Can establish a flexible working schedule to meet their needs</a:t>
            </a:r>
            <a:endParaRPr b="0" i="0" sz="1200" u="none" cap="none" strike="noStrike">
              <a:solidFill>
                <a:srgbClr val="000000"/>
              </a:solidFill>
              <a:latin typeface="Arial"/>
              <a:ea typeface="Arial"/>
              <a:cs typeface="Arial"/>
              <a:sym typeface="Arial"/>
            </a:endParaRPr>
          </a:p>
        </p:txBody>
      </p:sp>
      <p:sp>
        <p:nvSpPr>
          <p:cNvPr id="158" name="Google Shape;158;p14"/>
          <p:cNvSpPr txBox="1"/>
          <p:nvPr/>
        </p:nvSpPr>
        <p:spPr>
          <a:xfrm>
            <a:off x="4388325" y="2857350"/>
            <a:ext cx="18336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Arial"/>
                <a:ea typeface="Arial"/>
                <a:cs typeface="Arial"/>
                <a:sym typeface="Arial"/>
              </a:rPr>
              <a:t>All responsibility falls on their shoulders</a:t>
            </a:r>
            <a:endParaRPr b="0" i="0" sz="1200" u="none" cap="none" strike="noStrike">
              <a:solidFill>
                <a:srgbClr val="000000"/>
              </a:solidFill>
              <a:latin typeface="Arial"/>
              <a:ea typeface="Arial"/>
              <a:cs typeface="Arial"/>
              <a:sym typeface="Arial"/>
            </a:endParaRPr>
          </a:p>
        </p:txBody>
      </p:sp>
      <p:sp>
        <p:nvSpPr>
          <p:cNvPr id="159" name="Google Shape;159;p14"/>
          <p:cNvSpPr txBox="1"/>
          <p:nvPr/>
        </p:nvSpPr>
        <p:spPr>
          <a:xfrm>
            <a:off x="2290300" y="3411450"/>
            <a:ext cx="18336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Arial"/>
                <a:ea typeface="Arial"/>
                <a:cs typeface="Arial"/>
                <a:sym typeface="Arial"/>
              </a:rPr>
              <a:t>Has the freedom to choose their own work environment</a:t>
            </a:r>
            <a:endParaRPr b="0" i="0" sz="1200" u="none" cap="none" strike="noStrike">
              <a:solidFill>
                <a:srgbClr val="000000"/>
              </a:solidFill>
              <a:latin typeface="Arial"/>
              <a:ea typeface="Arial"/>
              <a:cs typeface="Arial"/>
              <a:sym typeface="Arial"/>
            </a:endParaRPr>
          </a:p>
        </p:txBody>
      </p:sp>
      <p:sp>
        <p:nvSpPr>
          <p:cNvPr id="160" name="Google Shape;160;p14"/>
          <p:cNvSpPr txBox="1"/>
          <p:nvPr/>
        </p:nvSpPr>
        <p:spPr>
          <a:xfrm>
            <a:off x="2290300" y="4120925"/>
            <a:ext cx="18336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Arial"/>
                <a:ea typeface="Arial"/>
                <a:cs typeface="Arial"/>
                <a:sym typeface="Arial"/>
              </a:rPr>
              <a:t>Is not in competition with other colleagues</a:t>
            </a:r>
            <a:endParaRPr b="0" i="0" sz="1200" u="none" cap="none" strike="noStrike">
              <a:solidFill>
                <a:srgbClr val="000000"/>
              </a:solidFill>
              <a:latin typeface="Arial"/>
              <a:ea typeface="Arial"/>
              <a:cs typeface="Arial"/>
              <a:sym typeface="Arial"/>
            </a:endParaRPr>
          </a:p>
        </p:txBody>
      </p:sp>
      <p:sp>
        <p:nvSpPr>
          <p:cNvPr id="161" name="Google Shape;161;p14"/>
          <p:cNvSpPr txBox="1"/>
          <p:nvPr/>
        </p:nvSpPr>
        <p:spPr>
          <a:xfrm>
            <a:off x="6950700" y="1101750"/>
            <a:ext cx="1936500" cy="3140100"/>
          </a:xfrm>
          <a:prstGeom prst="rect">
            <a:avLst/>
          </a:prstGeom>
          <a:noFill/>
          <a:ln cap="flat" cmpd="sng" w="9525">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chemeClr val="accent2"/>
                </a:solidFill>
                <a:latin typeface="Arial"/>
                <a:ea typeface="Arial"/>
                <a:cs typeface="Arial"/>
                <a:sym typeface="Arial"/>
              </a:rPr>
              <a:t>On the left are some of the pros and cons from the video you’ve just watched.</a:t>
            </a:r>
            <a:endParaRPr b="0" i="0" sz="1600" u="none" cap="none" strike="noStrike">
              <a:solidFill>
                <a:schemeClr val="accent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accent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chemeClr val="accent2"/>
                </a:solidFill>
                <a:latin typeface="Arial"/>
                <a:ea typeface="Arial"/>
                <a:cs typeface="Arial"/>
                <a:sym typeface="Arial"/>
              </a:rPr>
              <a:t>Looking at the statements in bold, can you identify how each pro/con may be seen the other way?</a:t>
            </a:r>
            <a:endParaRPr b="0" i="0" sz="1600" u="none" cap="none" strike="noStrike">
              <a:solidFill>
                <a:schemeClr val="accent2"/>
              </a:solidFill>
              <a:latin typeface="Arial"/>
              <a:ea typeface="Arial"/>
              <a:cs typeface="Arial"/>
              <a:sym typeface="Arial"/>
            </a:endParaRPr>
          </a:p>
        </p:txBody>
      </p:sp>
      <p:sp>
        <p:nvSpPr>
          <p:cNvPr id="162" name="Google Shape;162;p14"/>
          <p:cNvSpPr txBox="1"/>
          <p:nvPr/>
        </p:nvSpPr>
        <p:spPr>
          <a:xfrm>
            <a:off x="2290300" y="1457450"/>
            <a:ext cx="18336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1" i="0" lang="en-GB" sz="1200" u="none" cap="none" strike="noStrike">
                <a:solidFill>
                  <a:srgbClr val="6AA84F"/>
                </a:solidFill>
                <a:latin typeface="Arial"/>
                <a:ea typeface="Arial"/>
                <a:cs typeface="Arial"/>
                <a:sym typeface="Arial"/>
              </a:rPr>
              <a:t>Determines own pay</a:t>
            </a:r>
            <a:endParaRPr b="1" i="0" sz="1200" u="none" cap="none" strike="noStrike">
              <a:solidFill>
                <a:srgbClr val="6AA84F"/>
              </a:solidFill>
              <a:latin typeface="Arial"/>
              <a:ea typeface="Arial"/>
              <a:cs typeface="Arial"/>
              <a:sym typeface="Arial"/>
            </a:endParaRPr>
          </a:p>
        </p:txBody>
      </p:sp>
      <p:sp>
        <p:nvSpPr>
          <p:cNvPr id="163" name="Google Shape;163;p14"/>
          <p:cNvSpPr txBox="1"/>
          <p:nvPr/>
        </p:nvSpPr>
        <p:spPr>
          <a:xfrm>
            <a:off x="4324650" y="2094600"/>
            <a:ext cx="18336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1" i="0" lang="en-GB" sz="1200" u="none" cap="none" strike="noStrike">
                <a:solidFill>
                  <a:srgbClr val="FF0000"/>
                </a:solidFill>
                <a:latin typeface="Arial"/>
                <a:ea typeface="Arial"/>
                <a:cs typeface="Arial"/>
                <a:sym typeface="Arial"/>
              </a:rPr>
              <a:t>Some people work better with structure</a:t>
            </a:r>
            <a:endParaRPr b="1" i="0" sz="1200" u="none" cap="none" strike="noStrike">
              <a:solidFill>
                <a:srgbClr val="FF0000"/>
              </a:solidFill>
              <a:latin typeface="Arial"/>
              <a:ea typeface="Arial"/>
              <a:cs typeface="Arial"/>
              <a:sym typeface="Arial"/>
            </a:endParaRPr>
          </a:p>
        </p:txBody>
      </p:sp>
      <p:sp>
        <p:nvSpPr>
          <p:cNvPr id="164" name="Google Shape;164;p14"/>
          <p:cNvSpPr txBox="1"/>
          <p:nvPr/>
        </p:nvSpPr>
        <p:spPr>
          <a:xfrm>
            <a:off x="1804225" y="2726475"/>
            <a:ext cx="25644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1" i="0" lang="en-GB" sz="1200" u="none" cap="none" strike="noStrike">
                <a:solidFill>
                  <a:srgbClr val="6AA84F"/>
                </a:solidFill>
                <a:latin typeface="Arial"/>
                <a:ea typeface="Arial"/>
                <a:cs typeface="Arial"/>
                <a:sym typeface="Arial"/>
              </a:rPr>
              <a:t>Doesn’t have to answer to anyone. Can make all decisions independently </a:t>
            </a:r>
            <a:endParaRPr b="1" i="0" sz="1200" u="none" cap="none" strike="noStrike">
              <a:solidFill>
                <a:srgbClr val="6AA84F"/>
              </a:solidFill>
              <a:latin typeface="Arial"/>
              <a:ea typeface="Arial"/>
              <a:cs typeface="Arial"/>
              <a:sym typeface="Arial"/>
            </a:endParaRPr>
          </a:p>
        </p:txBody>
      </p:sp>
      <p:sp>
        <p:nvSpPr>
          <p:cNvPr id="165" name="Google Shape;165;p14"/>
          <p:cNvSpPr txBox="1"/>
          <p:nvPr/>
        </p:nvSpPr>
        <p:spPr>
          <a:xfrm>
            <a:off x="4166100" y="3411450"/>
            <a:ext cx="21507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1" i="0" lang="en-GB" sz="1200" u="none" cap="none" strike="noStrike">
                <a:solidFill>
                  <a:srgbClr val="FF0000"/>
                </a:solidFill>
                <a:latin typeface="Arial"/>
                <a:ea typeface="Arial"/>
                <a:cs typeface="Arial"/>
                <a:sym typeface="Arial"/>
              </a:rPr>
              <a:t>May have to run business from an environment suited to other purposes</a:t>
            </a:r>
            <a:endParaRPr b="1" i="0" sz="1200" u="none" cap="none" strike="noStrike">
              <a:solidFill>
                <a:srgbClr val="FF0000"/>
              </a:solidFill>
              <a:latin typeface="Arial"/>
              <a:ea typeface="Arial"/>
              <a:cs typeface="Arial"/>
              <a:sym typeface="Arial"/>
            </a:endParaRPr>
          </a:p>
        </p:txBody>
      </p:sp>
      <p:sp>
        <p:nvSpPr>
          <p:cNvPr id="166" name="Google Shape;166;p14"/>
          <p:cNvSpPr txBox="1"/>
          <p:nvPr/>
        </p:nvSpPr>
        <p:spPr>
          <a:xfrm>
            <a:off x="4324650" y="4120925"/>
            <a:ext cx="18336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1" i="0" lang="en-GB" sz="1200" u="none" cap="none" strike="noStrike">
                <a:solidFill>
                  <a:srgbClr val="FF0000"/>
                </a:solidFill>
                <a:latin typeface="Arial"/>
                <a:ea typeface="Arial"/>
                <a:cs typeface="Arial"/>
                <a:sym typeface="Arial"/>
              </a:rPr>
              <a:t>Is in competition with other businesses</a:t>
            </a:r>
            <a:endParaRPr b="1" i="0" sz="1200" u="none" cap="none" strike="noStrike">
              <a:solidFill>
                <a:srgbClr val="FF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
                                        </p:tgtEl>
                                        <p:attrNameLst>
                                          <p:attrName>style.visibility</p:attrName>
                                        </p:attrNameLst>
                                      </p:cBhvr>
                                      <p:to>
                                        <p:strVal val="visible"/>
                                      </p:to>
                                    </p:set>
                                    <p:animEffect filter="fade" transition="in">
                                      <p:cBhvr>
                                        <p:cTn dur="1000"/>
                                        <p:tgtEl>
                                          <p:spTgt spid="1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1000"/>
                                        <p:tgtEl>
                                          <p:spTgt spid="1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4"/>
                                        </p:tgtEl>
                                        <p:attrNameLst>
                                          <p:attrName>style.visibility</p:attrName>
                                        </p:attrNameLst>
                                      </p:cBhvr>
                                      <p:to>
                                        <p:strVal val="visible"/>
                                      </p:to>
                                    </p:set>
                                    <p:animEffect filter="fade" transition="in">
                                      <p:cBhvr>
                                        <p:cTn dur="1000"/>
                                        <p:tgtEl>
                                          <p:spTgt spid="1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gtEl>
                                        <p:attrNameLst>
                                          <p:attrName>style.visibility</p:attrName>
                                        </p:attrNameLst>
                                      </p:cBhvr>
                                      <p:to>
                                        <p:strVal val="visible"/>
                                      </p:to>
                                    </p:set>
                                    <p:animEffect filter="fade" transition="in">
                                      <p:cBhvr>
                                        <p:cTn dur="1000"/>
                                        <p:tgtEl>
                                          <p:spTgt spid="1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6"/>
                                        </p:tgtEl>
                                        <p:attrNameLst>
                                          <p:attrName>style.visibility</p:attrName>
                                        </p:attrNameLst>
                                      </p:cBhvr>
                                      <p:to>
                                        <p:strVal val="visible"/>
                                      </p:to>
                                    </p:set>
                                    <p:animEffect filter="fade" transition="in">
                                      <p:cBhvr>
                                        <p:cTn dur="1000"/>
                                        <p:tgtEl>
                                          <p:spTgt spid="1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g30de871a092_1_10"/>
          <p:cNvSpPr txBox="1"/>
          <p:nvPr/>
        </p:nvSpPr>
        <p:spPr>
          <a:xfrm>
            <a:off x="6950700" y="1101750"/>
            <a:ext cx="1936500" cy="3140100"/>
          </a:xfrm>
          <a:prstGeom prst="rect">
            <a:avLst/>
          </a:prstGeom>
          <a:noFill/>
          <a:ln cap="flat" cmpd="sng" w="9525">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i="0" lang="en-GB" sz="1600" u="none" cap="none" strike="noStrike">
                <a:solidFill>
                  <a:schemeClr val="accent2"/>
                </a:solidFill>
                <a:latin typeface="Lato"/>
                <a:ea typeface="Lato"/>
                <a:cs typeface="Lato"/>
                <a:sym typeface="Lato"/>
              </a:rPr>
              <a:t>On the left are some of the pros and cons from the video you’ve just watched.</a:t>
            </a:r>
            <a:endParaRPr i="0" sz="16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i="0" sz="16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i="0" lang="en-GB" sz="1600" u="none" cap="none" strike="noStrike">
                <a:solidFill>
                  <a:schemeClr val="accent2"/>
                </a:solidFill>
                <a:latin typeface="Lato"/>
                <a:ea typeface="Lato"/>
                <a:cs typeface="Lato"/>
                <a:sym typeface="Lato"/>
              </a:rPr>
              <a:t>Looking at the statements in bold, can you identify how each </a:t>
            </a:r>
            <a:r>
              <a:rPr i="0" lang="en-GB" sz="1600" u="sng" cap="none" strike="noStrike">
                <a:solidFill>
                  <a:schemeClr val="accent2"/>
                </a:solidFill>
                <a:latin typeface="Lato"/>
                <a:ea typeface="Lato"/>
                <a:cs typeface="Lato"/>
                <a:sym typeface="Lato"/>
              </a:rPr>
              <a:t>pro/con</a:t>
            </a:r>
            <a:r>
              <a:rPr i="0" lang="en-GB" sz="1600" u="none" cap="none" strike="noStrike">
                <a:solidFill>
                  <a:schemeClr val="accent2"/>
                </a:solidFill>
                <a:latin typeface="Lato"/>
                <a:ea typeface="Lato"/>
                <a:cs typeface="Lato"/>
                <a:sym typeface="Lato"/>
              </a:rPr>
              <a:t> may be seen the other way?</a:t>
            </a:r>
            <a:endParaRPr i="0" sz="1600" u="none" cap="none" strike="noStrike">
              <a:solidFill>
                <a:schemeClr val="accent2"/>
              </a:solidFill>
              <a:latin typeface="Lato"/>
              <a:ea typeface="Lato"/>
              <a:cs typeface="Lato"/>
              <a:sym typeface="Lato"/>
            </a:endParaRPr>
          </a:p>
        </p:txBody>
      </p:sp>
      <p:sp>
        <p:nvSpPr>
          <p:cNvPr id="172" name="Google Shape;172;g30de871a092_1_10"/>
          <p:cNvSpPr txBox="1"/>
          <p:nvPr>
            <p:ph type="ctrTitle"/>
          </p:nvPr>
        </p:nvSpPr>
        <p:spPr>
          <a:xfrm>
            <a:off x="205675" y="253750"/>
            <a:ext cx="79053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Pros and Cons of Entrepreneurship</a:t>
            </a:r>
            <a:endParaRPr b="1" i="0" sz="2900" u="none" cap="none" strike="noStrike">
              <a:solidFill>
                <a:schemeClr val="lt1"/>
              </a:solidFill>
              <a:latin typeface="Lato"/>
              <a:ea typeface="Lato"/>
              <a:cs typeface="Lato"/>
              <a:sym typeface="Lato"/>
            </a:endParaRPr>
          </a:p>
        </p:txBody>
      </p:sp>
      <p:graphicFrame>
        <p:nvGraphicFramePr>
          <p:cNvPr id="173" name="Google Shape;173;g30de871a092_1_10"/>
          <p:cNvGraphicFramePr/>
          <p:nvPr/>
        </p:nvGraphicFramePr>
        <p:xfrm>
          <a:off x="108788" y="1045938"/>
          <a:ext cx="3000000" cy="3000000"/>
        </p:xfrm>
        <a:graphic>
          <a:graphicData uri="http://schemas.openxmlformats.org/drawingml/2006/table">
            <a:tbl>
              <a:tblPr>
                <a:noFill/>
                <a:tableStyleId>{8DE19EF5-5798-4082-9EED-9AC4AB17BAD6}</a:tableStyleId>
              </a:tblPr>
              <a:tblGrid>
                <a:gridCol w="1180050"/>
                <a:gridCol w="2693375"/>
                <a:gridCol w="2912200"/>
              </a:tblGrid>
              <a:tr h="434125">
                <a:tc>
                  <a:txBody>
                    <a:bodyPr/>
                    <a:lstStyle/>
                    <a:p>
                      <a:pPr indent="0" lvl="0" marL="0" rtl="0" algn="l">
                        <a:spcBef>
                          <a:spcPts val="0"/>
                        </a:spcBef>
                        <a:spcAft>
                          <a:spcPts val="0"/>
                        </a:spcAft>
                        <a:buNone/>
                      </a:pPr>
                      <a:r>
                        <a:t/>
                      </a:r>
                      <a:endParaRPr>
                        <a:latin typeface="Lato"/>
                        <a:ea typeface="Lato"/>
                        <a:cs typeface="Lato"/>
                        <a:sym typeface="Lato"/>
                      </a:endParaRPr>
                    </a:p>
                  </a:txBody>
                  <a:tcPr marT="91425" marB="91425" marR="91425" marL="91425"/>
                </a:tc>
                <a:tc>
                  <a:txBody>
                    <a:bodyPr/>
                    <a:lstStyle/>
                    <a:p>
                      <a:pPr indent="0" lvl="0" marL="0" rtl="0" algn="ctr">
                        <a:spcBef>
                          <a:spcPts val="0"/>
                        </a:spcBef>
                        <a:spcAft>
                          <a:spcPts val="0"/>
                        </a:spcAft>
                        <a:buNone/>
                      </a:pPr>
                      <a:r>
                        <a:rPr b="1" lang="en-GB" sz="1700">
                          <a:solidFill>
                            <a:srgbClr val="6AA84F"/>
                          </a:solidFill>
                          <a:latin typeface="Lato"/>
                          <a:ea typeface="Lato"/>
                          <a:cs typeface="Lato"/>
                          <a:sym typeface="Lato"/>
                        </a:rPr>
                        <a:t>Pros</a:t>
                      </a:r>
                      <a:endParaRPr b="1" sz="1700">
                        <a:solidFill>
                          <a:srgbClr val="6AA84F"/>
                        </a:solidFill>
                        <a:latin typeface="Lato"/>
                        <a:ea typeface="Lato"/>
                        <a:cs typeface="Lato"/>
                        <a:sym typeface="Lato"/>
                      </a:endParaRPr>
                    </a:p>
                  </a:txBody>
                  <a:tcPr marT="91425" marB="91425" marR="91425" marL="91425"/>
                </a:tc>
                <a:tc>
                  <a:txBody>
                    <a:bodyPr/>
                    <a:lstStyle/>
                    <a:p>
                      <a:pPr indent="0" lvl="0" marL="0" rtl="0" algn="ctr">
                        <a:spcBef>
                          <a:spcPts val="0"/>
                        </a:spcBef>
                        <a:spcAft>
                          <a:spcPts val="0"/>
                        </a:spcAft>
                        <a:buNone/>
                      </a:pPr>
                      <a:r>
                        <a:rPr b="1" lang="en-GB" sz="1700">
                          <a:solidFill>
                            <a:srgbClr val="FF0000"/>
                          </a:solidFill>
                          <a:latin typeface="Lato"/>
                          <a:ea typeface="Lato"/>
                          <a:cs typeface="Lato"/>
                          <a:sym typeface="Lato"/>
                        </a:rPr>
                        <a:t>Cons</a:t>
                      </a:r>
                      <a:endParaRPr b="1" sz="1700">
                        <a:solidFill>
                          <a:srgbClr val="FF0000"/>
                        </a:solidFill>
                        <a:latin typeface="Lato"/>
                        <a:ea typeface="Lato"/>
                        <a:cs typeface="Lato"/>
                        <a:sym typeface="Lato"/>
                      </a:endParaRPr>
                    </a:p>
                  </a:txBody>
                  <a:tcPr marT="91425" marB="91425" marR="91425" marL="91425"/>
                </a:tc>
              </a:tr>
              <a:tr h="665950">
                <a:tc>
                  <a:txBody>
                    <a:bodyPr/>
                    <a:lstStyle/>
                    <a:p>
                      <a:pPr indent="0" lvl="0" marL="0" rtl="0" algn="l">
                        <a:spcBef>
                          <a:spcPts val="0"/>
                        </a:spcBef>
                        <a:spcAft>
                          <a:spcPts val="0"/>
                        </a:spcAft>
                        <a:buNone/>
                      </a:pPr>
                      <a:r>
                        <a:rPr b="1" lang="en-GB" sz="1200">
                          <a:latin typeface="Lato"/>
                          <a:ea typeface="Lato"/>
                          <a:cs typeface="Lato"/>
                          <a:sym typeface="Lato"/>
                        </a:rPr>
                        <a:t>Compensation</a:t>
                      </a:r>
                      <a:endParaRPr b="1" sz="1200">
                        <a:latin typeface="Lato"/>
                        <a:ea typeface="Lato"/>
                        <a:cs typeface="Lato"/>
                        <a:sym typeface="Lato"/>
                      </a:endParaRPr>
                    </a:p>
                  </a:txBody>
                  <a:tcPr marT="91425" marB="91425" marR="91425" marL="91425"/>
                </a:tc>
                <a:tc>
                  <a:txBody>
                    <a:bodyPr/>
                    <a:lstStyle/>
                    <a:p>
                      <a:pPr indent="0" lvl="0" marL="0" rtl="0" algn="ctr">
                        <a:spcBef>
                          <a:spcPts val="0"/>
                        </a:spcBef>
                        <a:spcAft>
                          <a:spcPts val="0"/>
                        </a:spcAft>
                        <a:buNone/>
                      </a:pPr>
                      <a:r>
                        <a:rPr b="1" lang="en-GB">
                          <a:solidFill>
                            <a:srgbClr val="6AA84F"/>
                          </a:solidFill>
                          <a:latin typeface="Lato"/>
                          <a:ea typeface="Lato"/>
                          <a:cs typeface="Lato"/>
                          <a:sym typeface="Lato"/>
                        </a:rPr>
                        <a:t>Determines own pay</a:t>
                      </a:r>
                      <a:endParaRPr b="1">
                        <a:solidFill>
                          <a:srgbClr val="6AA84F"/>
                        </a:solidFill>
                        <a:latin typeface="Lato"/>
                        <a:ea typeface="Lato"/>
                        <a:cs typeface="Lato"/>
                        <a:sym typeface="Lato"/>
                      </a:endParaRPr>
                    </a:p>
                  </a:txBody>
                  <a:tcPr marT="91425" marB="91425" marR="91425" marL="91425"/>
                </a:tc>
                <a:tc>
                  <a:txBody>
                    <a:bodyPr/>
                    <a:lstStyle/>
                    <a:p>
                      <a:pPr indent="0" lvl="0" marL="0" rtl="0" algn="ctr">
                        <a:spcBef>
                          <a:spcPts val="0"/>
                        </a:spcBef>
                        <a:spcAft>
                          <a:spcPts val="0"/>
                        </a:spcAft>
                        <a:buNone/>
                      </a:pPr>
                      <a:r>
                        <a:rPr lang="en-GB">
                          <a:latin typeface="Lato"/>
                          <a:ea typeface="Lato"/>
                          <a:cs typeface="Lato"/>
                          <a:sym typeface="Lato"/>
                        </a:rPr>
                        <a:t>Often the last to be paid</a:t>
                      </a:r>
                      <a:endParaRPr>
                        <a:latin typeface="Lato"/>
                        <a:ea typeface="Lato"/>
                        <a:cs typeface="Lato"/>
                        <a:sym typeface="Lato"/>
                      </a:endParaRPr>
                    </a:p>
                  </a:txBody>
                  <a:tcPr marT="91425" marB="91425" marR="91425" marL="91425"/>
                </a:tc>
              </a:tr>
              <a:tr h="665950">
                <a:tc>
                  <a:txBody>
                    <a:bodyPr/>
                    <a:lstStyle/>
                    <a:p>
                      <a:pPr indent="0" lvl="0" marL="0" rtl="0" algn="l">
                        <a:spcBef>
                          <a:spcPts val="0"/>
                        </a:spcBef>
                        <a:spcAft>
                          <a:spcPts val="0"/>
                        </a:spcAft>
                        <a:buNone/>
                      </a:pPr>
                      <a:r>
                        <a:rPr b="1" lang="en-GB" sz="1200">
                          <a:latin typeface="Lato"/>
                          <a:ea typeface="Lato"/>
                          <a:cs typeface="Lato"/>
                          <a:sym typeface="Lato"/>
                        </a:rPr>
                        <a:t>Work schedule</a:t>
                      </a:r>
                      <a:endParaRPr b="1" sz="1200">
                        <a:latin typeface="Lato"/>
                        <a:ea typeface="Lato"/>
                        <a:cs typeface="Lato"/>
                        <a:sym typeface="Lato"/>
                      </a:endParaRPr>
                    </a:p>
                  </a:txBody>
                  <a:tcPr marT="91425" marB="91425" marR="91425" marL="91425"/>
                </a:tc>
                <a:tc>
                  <a:txBody>
                    <a:bodyPr/>
                    <a:lstStyle/>
                    <a:p>
                      <a:pPr indent="0" lvl="0" marL="0" rtl="0" algn="ctr">
                        <a:spcBef>
                          <a:spcPts val="0"/>
                        </a:spcBef>
                        <a:spcAft>
                          <a:spcPts val="0"/>
                        </a:spcAft>
                        <a:buNone/>
                      </a:pPr>
                      <a:r>
                        <a:rPr lang="en-GB">
                          <a:latin typeface="Lato"/>
                          <a:ea typeface="Lato"/>
                          <a:cs typeface="Lato"/>
                          <a:sym typeface="Lato"/>
                        </a:rPr>
                        <a:t>Can establish a flexible working schedule to meet their needs</a:t>
                      </a:r>
                      <a:endParaRPr>
                        <a:latin typeface="Lato"/>
                        <a:ea typeface="Lato"/>
                        <a:cs typeface="Lato"/>
                        <a:sym typeface="Lato"/>
                      </a:endParaRPr>
                    </a:p>
                  </a:txBody>
                  <a:tcPr marT="91425" marB="91425" marR="91425" marL="91425"/>
                </a:tc>
                <a:tc>
                  <a:txBody>
                    <a:bodyPr/>
                    <a:lstStyle/>
                    <a:p>
                      <a:pPr indent="0" lvl="0" marL="0" rtl="0" algn="ctr">
                        <a:spcBef>
                          <a:spcPts val="0"/>
                        </a:spcBef>
                        <a:spcAft>
                          <a:spcPts val="0"/>
                        </a:spcAft>
                        <a:buNone/>
                      </a:pPr>
                      <a:r>
                        <a:rPr b="1" lang="en-GB">
                          <a:solidFill>
                            <a:srgbClr val="FF0000"/>
                          </a:solidFill>
                          <a:latin typeface="Lato"/>
                          <a:ea typeface="Lato"/>
                          <a:cs typeface="Lato"/>
                          <a:sym typeface="Lato"/>
                        </a:rPr>
                        <a:t>Some people work better with structure</a:t>
                      </a:r>
                      <a:endParaRPr b="1">
                        <a:solidFill>
                          <a:srgbClr val="FF0000"/>
                        </a:solidFill>
                        <a:latin typeface="Lato"/>
                        <a:ea typeface="Lato"/>
                        <a:cs typeface="Lato"/>
                        <a:sym typeface="Lato"/>
                      </a:endParaRPr>
                    </a:p>
                  </a:txBody>
                  <a:tcPr marT="91425" marB="91425" marR="91425" marL="91425"/>
                </a:tc>
              </a:tr>
              <a:tr h="665950">
                <a:tc>
                  <a:txBody>
                    <a:bodyPr/>
                    <a:lstStyle/>
                    <a:p>
                      <a:pPr indent="0" lvl="0" marL="0" rtl="0" algn="l">
                        <a:spcBef>
                          <a:spcPts val="0"/>
                        </a:spcBef>
                        <a:spcAft>
                          <a:spcPts val="0"/>
                        </a:spcAft>
                        <a:buNone/>
                      </a:pPr>
                      <a:r>
                        <a:rPr b="1" lang="en-GB" sz="1200">
                          <a:latin typeface="Lato"/>
                          <a:ea typeface="Lato"/>
                          <a:cs typeface="Lato"/>
                          <a:sym typeface="Lato"/>
                        </a:rPr>
                        <a:t>Responsibility</a:t>
                      </a:r>
                      <a:endParaRPr b="1" sz="1200">
                        <a:latin typeface="Lato"/>
                        <a:ea typeface="Lato"/>
                        <a:cs typeface="Lato"/>
                        <a:sym typeface="Lato"/>
                      </a:endParaRPr>
                    </a:p>
                  </a:txBody>
                  <a:tcPr marT="91425" marB="91425" marR="91425" marL="91425"/>
                </a:tc>
                <a:tc>
                  <a:txBody>
                    <a:bodyPr/>
                    <a:lstStyle/>
                    <a:p>
                      <a:pPr indent="0" lvl="0" marL="0" rtl="0" algn="ctr">
                        <a:spcBef>
                          <a:spcPts val="0"/>
                        </a:spcBef>
                        <a:spcAft>
                          <a:spcPts val="0"/>
                        </a:spcAft>
                        <a:buNone/>
                      </a:pPr>
                      <a:r>
                        <a:rPr b="1" lang="en-GB">
                          <a:solidFill>
                            <a:srgbClr val="6AA84F"/>
                          </a:solidFill>
                          <a:latin typeface="Lato"/>
                          <a:ea typeface="Lato"/>
                          <a:cs typeface="Lato"/>
                          <a:sym typeface="Lato"/>
                        </a:rPr>
                        <a:t>Doesn’t have to answer to anyone. Can make all decisions independently</a:t>
                      </a:r>
                      <a:endParaRPr b="1">
                        <a:solidFill>
                          <a:srgbClr val="6AA84F"/>
                        </a:solidFill>
                        <a:latin typeface="Lato"/>
                        <a:ea typeface="Lato"/>
                        <a:cs typeface="Lato"/>
                        <a:sym typeface="Lato"/>
                      </a:endParaRPr>
                    </a:p>
                  </a:txBody>
                  <a:tcPr marT="91425" marB="91425" marR="91425" marL="91425"/>
                </a:tc>
                <a:tc>
                  <a:txBody>
                    <a:bodyPr/>
                    <a:lstStyle/>
                    <a:p>
                      <a:pPr indent="0" lvl="0" marL="0" rtl="0" algn="ctr">
                        <a:spcBef>
                          <a:spcPts val="0"/>
                        </a:spcBef>
                        <a:spcAft>
                          <a:spcPts val="0"/>
                        </a:spcAft>
                        <a:buNone/>
                      </a:pPr>
                      <a:r>
                        <a:rPr lang="en-GB">
                          <a:latin typeface="Lato"/>
                          <a:ea typeface="Lato"/>
                          <a:cs typeface="Lato"/>
                          <a:sym typeface="Lato"/>
                        </a:rPr>
                        <a:t>All responsibility falls on their shoulders</a:t>
                      </a:r>
                      <a:endParaRPr>
                        <a:latin typeface="Lato"/>
                        <a:ea typeface="Lato"/>
                        <a:cs typeface="Lato"/>
                        <a:sym typeface="Lato"/>
                      </a:endParaRPr>
                    </a:p>
                  </a:txBody>
                  <a:tcPr marT="91425" marB="91425" marR="91425" marL="91425"/>
                </a:tc>
              </a:tr>
              <a:tr h="665950">
                <a:tc>
                  <a:txBody>
                    <a:bodyPr/>
                    <a:lstStyle/>
                    <a:p>
                      <a:pPr indent="0" lvl="0" marL="0" rtl="0" algn="l">
                        <a:spcBef>
                          <a:spcPts val="0"/>
                        </a:spcBef>
                        <a:spcAft>
                          <a:spcPts val="0"/>
                        </a:spcAft>
                        <a:buNone/>
                      </a:pPr>
                      <a:r>
                        <a:rPr b="1" lang="en-GB" sz="1200">
                          <a:latin typeface="Lato"/>
                          <a:ea typeface="Lato"/>
                          <a:cs typeface="Lato"/>
                          <a:sym typeface="Lato"/>
                        </a:rPr>
                        <a:t>Work Environment</a:t>
                      </a:r>
                      <a:endParaRPr b="1" sz="1200">
                        <a:latin typeface="Lato"/>
                        <a:ea typeface="Lato"/>
                        <a:cs typeface="Lato"/>
                        <a:sym typeface="Lato"/>
                      </a:endParaRPr>
                    </a:p>
                  </a:txBody>
                  <a:tcPr marT="91425" marB="91425" marR="91425" marL="91425"/>
                </a:tc>
                <a:tc>
                  <a:txBody>
                    <a:bodyPr/>
                    <a:lstStyle/>
                    <a:p>
                      <a:pPr indent="0" lvl="0" marL="0" rtl="0" algn="ctr">
                        <a:spcBef>
                          <a:spcPts val="0"/>
                        </a:spcBef>
                        <a:spcAft>
                          <a:spcPts val="0"/>
                        </a:spcAft>
                        <a:buNone/>
                      </a:pPr>
                      <a:r>
                        <a:rPr lang="en-GB">
                          <a:latin typeface="Lato"/>
                          <a:ea typeface="Lato"/>
                          <a:cs typeface="Lato"/>
                          <a:sym typeface="Lato"/>
                        </a:rPr>
                        <a:t>Has the freedom to choose their own work environment</a:t>
                      </a:r>
                      <a:endParaRPr>
                        <a:latin typeface="Lato"/>
                        <a:ea typeface="Lato"/>
                        <a:cs typeface="Lato"/>
                        <a:sym typeface="Lato"/>
                      </a:endParaRPr>
                    </a:p>
                  </a:txBody>
                  <a:tcPr marT="91425" marB="91425" marR="91425" marL="91425"/>
                </a:tc>
                <a:tc>
                  <a:txBody>
                    <a:bodyPr/>
                    <a:lstStyle/>
                    <a:p>
                      <a:pPr indent="0" lvl="0" marL="0" rtl="0" algn="ctr">
                        <a:spcBef>
                          <a:spcPts val="0"/>
                        </a:spcBef>
                        <a:spcAft>
                          <a:spcPts val="0"/>
                        </a:spcAft>
                        <a:buNone/>
                      </a:pPr>
                      <a:r>
                        <a:rPr b="1" lang="en-GB">
                          <a:solidFill>
                            <a:srgbClr val="FF0000"/>
                          </a:solidFill>
                          <a:latin typeface="Lato"/>
                          <a:ea typeface="Lato"/>
                          <a:cs typeface="Lato"/>
                          <a:sym typeface="Lato"/>
                        </a:rPr>
                        <a:t>May have to run business from an environment suited to other purposes</a:t>
                      </a:r>
                      <a:endParaRPr b="1">
                        <a:solidFill>
                          <a:srgbClr val="FF0000"/>
                        </a:solidFill>
                        <a:latin typeface="Lato"/>
                        <a:ea typeface="Lato"/>
                        <a:cs typeface="Lato"/>
                        <a:sym typeface="Lato"/>
                      </a:endParaRPr>
                    </a:p>
                  </a:txBody>
                  <a:tcPr marT="91425" marB="91425" marR="91425" marL="91425"/>
                </a:tc>
              </a:tr>
              <a:tr h="434125">
                <a:tc>
                  <a:txBody>
                    <a:bodyPr/>
                    <a:lstStyle/>
                    <a:p>
                      <a:pPr indent="0" lvl="0" marL="0" rtl="0" algn="l">
                        <a:spcBef>
                          <a:spcPts val="0"/>
                        </a:spcBef>
                        <a:spcAft>
                          <a:spcPts val="0"/>
                        </a:spcAft>
                        <a:buNone/>
                      </a:pPr>
                      <a:r>
                        <a:rPr b="1" lang="en-GB" sz="1200">
                          <a:latin typeface="Lato"/>
                          <a:ea typeface="Lato"/>
                          <a:cs typeface="Lato"/>
                          <a:sym typeface="Lato"/>
                        </a:rPr>
                        <a:t>Competition</a:t>
                      </a:r>
                      <a:endParaRPr b="1" sz="1200">
                        <a:latin typeface="Lato"/>
                        <a:ea typeface="Lato"/>
                        <a:cs typeface="Lato"/>
                        <a:sym typeface="Lato"/>
                      </a:endParaRPr>
                    </a:p>
                  </a:txBody>
                  <a:tcPr marT="91425" marB="91425" marR="91425" marL="91425"/>
                </a:tc>
                <a:tc>
                  <a:txBody>
                    <a:bodyPr/>
                    <a:lstStyle/>
                    <a:p>
                      <a:pPr indent="0" lvl="0" marL="0" rtl="0" algn="ctr">
                        <a:spcBef>
                          <a:spcPts val="0"/>
                        </a:spcBef>
                        <a:spcAft>
                          <a:spcPts val="0"/>
                        </a:spcAft>
                        <a:buNone/>
                      </a:pPr>
                      <a:r>
                        <a:rPr lang="en-GB">
                          <a:latin typeface="Lato"/>
                          <a:ea typeface="Lato"/>
                          <a:cs typeface="Lato"/>
                          <a:sym typeface="Lato"/>
                        </a:rPr>
                        <a:t>Is not in competition with other colleagues</a:t>
                      </a:r>
                      <a:endParaRPr>
                        <a:latin typeface="Lato"/>
                        <a:ea typeface="Lato"/>
                        <a:cs typeface="Lato"/>
                        <a:sym typeface="Lato"/>
                      </a:endParaRPr>
                    </a:p>
                  </a:txBody>
                  <a:tcPr marT="91425" marB="91425" marR="91425" marL="91425"/>
                </a:tc>
                <a:tc>
                  <a:txBody>
                    <a:bodyPr/>
                    <a:lstStyle/>
                    <a:p>
                      <a:pPr indent="0" lvl="0" marL="0" rtl="0" algn="ctr">
                        <a:spcBef>
                          <a:spcPts val="0"/>
                        </a:spcBef>
                        <a:spcAft>
                          <a:spcPts val="0"/>
                        </a:spcAft>
                        <a:buNone/>
                      </a:pPr>
                      <a:r>
                        <a:rPr b="1" lang="en-GB">
                          <a:solidFill>
                            <a:srgbClr val="FF0000"/>
                          </a:solidFill>
                          <a:latin typeface="Lato"/>
                          <a:ea typeface="Lato"/>
                          <a:cs typeface="Lato"/>
                          <a:sym typeface="Lato"/>
                        </a:rPr>
                        <a:t>Is in competition with other businesses</a:t>
                      </a:r>
                      <a:endParaRPr b="1">
                        <a:solidFill>
                          <a:srgbClr val="FF0000"/>
                        </a:solidFill>
                        <a:latin typeface="Lato"/>
                        <a:ea typeface="Lato"/>
                        <a:cs typeface="Lato"/>
                        <a:sym typeface="Lato"/>
                      </a:endParaRPr>
                    </a:p>
                  </a:txBody>
                  <a:tcPr marT="91425" marB="91425" marR="91425" marL="91425"/>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g30de871a092_1_34"/>
          <p:cNvSpPr txBox="1"/>
          <p:nvPr>
            <p:ph type="ctrTitle"/>
          </p:nvPr>
        </p:nvSpPr>
        <p:spPr>
          <a:xfrm>
            <a:off x="205675" y="253750"/>
            <a:ext cx="79053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Pros and Cons of Entrepreneurship</a:t>
            </a:r>
            <a:endParaRPr b="1" i="0" sz="29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rPr b="1" lang="en-GB" sz="2900">
                <a:solidFill>
                  <a:schemeClr val="accent2"/>
                </a:solidFill>
                <a:latin typeface="Lato"/>
                <a:ea typeface="Lato"/>
                <a:cs typeface="Lato"/>
                <a:sym typeface="Lato"/>
              </a:rPr>
              <a:t>Optional Resource</a:t>
            </a:r>
            <a:endParaRPr b="1" sz="2900">
              <a:solidFill>
                <a:schemeClr val="accent2"/>
              </a:solidFill>
              <a:latin typeface="Lato"/>
              <a:ea typeface="Lato"/>
              <a:cs typeface="Lato"/>
              <a:sym typeface="Lato"/>
            </a:endParaRPr>
          </a:p>
        </p:txBody>
      </p:sp>
      <p:sp>
        <p:nvSpPr>
          <p:cNvPr id="179" name="Google Shape;179;g30de871a092_1_34"/>
          <p:cNvSpPr txBox="1"/>
          <p:nvPr/>
        </p:nvSpPr>
        <p:spPr>
          <a:xfrm>
            <a:off x="396150" y="1317600"/>
            <a:ext cx="4176000" cy="2187900"/>
          </a:xfrm>
          <a:prstGeom prst="rect">
            <a:avLst/>
          </a:prstGeom>
          <a:noFill/>
          <a:ln cap="flat" cmpd="sng" w="19050">
            <a:solidFill>
              <a:schemeClr val="accent2"/>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Lato"/>
                <a:ea typeface="Lato"/>
                <a:cs typeface="Lato"/>
                <a:sym typeface="Lato"/>
              </a:rPr>
              <a:t>Optional Resource:</a:t>
            </a:r>
            <a:endParaRPr b="1">
              <a:latin typeface="Lato"/>
              <a:ea typeface="Lato"/>
              <a:cs typeface="Lato"/>
              <a:sym typeface="Lato"/>
            </a:endParaRPr>
          </a:p>
          <a:p>
            <a:pPr indent="0" lvl="0" marL="0" rtl="0" algn="l">
              <a:spcBef>
                <a:spcPts val="0"/>
              </a:spcBef>
              <a:spcAft>
                <a:spcPts val="0"/>
              </a:spcAft>
              <a:buNone/>
            </a:pPr>
            <a:r>
              <a:t/>
            </a:r>
            <a:endParaRPr b="1">
              <a:latin typeface="Lato"/>
              <a:ea typeface="Lato"/>
              <a:cs typeface="Lato"/>
              <a:sym typeface="Lato"/>
            </a:endParaRPr>
          </a:p>
          <a:p>
            <a:pPr indent="-317500" lvl="0" marL="457200" rtl="0" algn="l">
              <a:spcBef>
                <a:spcPts val="0"/>
              </a:spcBef>
              <a:spcAft>
                <a:spcPts val="0"/>
              </a:spcAft>
              <a:buSzPts val="1400"/>
              <a:buFont typeface="Lato"/>
              <a:buChar char="-"/>
            </a:pPr>
            <a:r>
              <a:rPr b="1" lang="en-GB">
                <a:latin typeface="Lato"/>
                <a:ea typeface="Lato"/>
                <a:cs typeface="Lato"/>
                <a:sym typeface="Lato"/>
              </a:rPr>
              <a:t>Resource 1</a:t>
            </a:r>
            <a:endParaRPr b="1">
              <a:latin typeface="Lato"/>
              <a:ea typeface="Lato"/>
              <a:cs typeface="Lato"/>
              <a:sym typeface="Lato"/>
            </a:endParaRPr>
          </a:p>
          <a:p>
            <a:pPr indent="0" lvl="0" marL="0" rtl="0" algn="l">
              <a:spcBef>
                <a:spcPts val="0"/>
              </a:spcBef>
              <a:spcAft>
                <a:spcPts val="0"/>
              </a:spcAft>
              <a:buNone/>
            </a:pPr>
            <a:r>
              <a:t/>
            </a:r>
            <a:endParaRPr b="1">
              <a:latin typeface="Lato"/>
              <a:ea typeface="Lato"/>
              <a:cs typeface="Lato"/>
              <a:sym typeface="Lato"/>
            </a:endParaRPr>
          </a:p>
          <a:p>
            <a:pPr indent="0" lvl="0" marL="0" rtl="0" algn="l">
              <a:spcBef>
                <a:spcPts val="0"/>
              </a:spcBef>
              <a:spcAft>
                <a:spcPts val="0"/>
              </a:spcAft>
              <a:buNone/>
            </a:pPr>
            <a:r>
              <a:rPr b="1" lang="en-GB">
                <a:latin typeface="Lato"/>
                <a:ea typeface="Lato"/>
                <a:cs typeface="Lato"/>
                <a:sym typeface="Lato"/>
              </a:rPr>
              <a:t>Instructions:</a:t>
            </a:r>
            <a:endParaRPr b="1">
              <a:latin typeface="Lato"/>
              <a:ea typeface="Lato"/>
              <a:cs typeface="Lato"/>
              <a:sym typeface="Lato"/>
            </a:endParaRPr>
          </a:p>
          <a:p>
            <a:pPr indent="0" lvl="0" marL="0" rtl="0" algn="l">
              <a:spcBef>
                <a:spcPts val="0"/>
              </a:spcBef>
              <a:spcAft>
                <a:spcPts val="0"/>
              </a:spcAft>
              <a:buNone/>
            </a:pPr>
            <a:r>
              <a:t/>
            </a:r>
            <a:endParaRPr b="1">
              <a:latin typeface="Lato"/>
              <a:ea typeface="Lato"/>
              <a:cs typeface="Lato"/>
              <a:sym typeface="Lato"/>
            </a:endParaRPr>
          </a:p>
          <a:p>
            <a:pPr indent="-317500" lvl="0" marL="457200" rtl="0" algn="l">
              <a:spcBef>
                <a:spcPts val="0"/>
              </a:spcBef>
              <a:spcAft>
                <a:spcPts val="0"/>
              </a:spcAft>
              <a:buSzPts val="1400"/>
              <a:buFont typeface="Lato"/>
              <a:buChar char="-"/>
            </a:pPr>
            <a:r>
              <a:rPr b="1" lang="en-GB">
                <a:latin typeface="Lato"/>
                <a:ea typeface="Lato"/>
                <a:cs typeface="Lato"/>
                <a:sym typeface="Lato"/>
              </a:rPr>
              <a:t>Cut out the Pros and Cons on the worksheet (page 1)</a:t>
            </a:r>
            <a:endParaRPr b="1">
              <a:latin typeface="Lato"/>
              <a:ea typeface="Lato"/>
              <a:cs typeface="Lato"/>
              <a:sym typeface="Lato"/>
            </a:endParaRPr>
          </a:p>
          <a:p>
            <a:pPr indent="-317500" lvl="0" marL="457200" rtl="0" algn="l">
              <a:spcBef>
                <a:spcPts val="0"/>
              </a:spcBef>
              <a:spcAft>
                <a:spcPts val="0"/>
              </a:spcAft>
              <a:buSzPts val="1400"/>
              <a:buFont typeface="Lato"/>
              <a:buChar char="-"/>
            </a:pPr>
            <a:r>
              <a:rPr b="1" lang="en-GB">
                <a:latin typeface="Lato"/>
                <a:ea typeface="Lato"/>
                <a:cs typeface="Lato"/>
                <a:sym typeface="Lato"/>
              </a:rPr>
              <a:t>Sort them into the table on page 2</a:t>
            </a:r>
            <a:endParaRPr b="1">
              <a:latin typeface="Lato"/>
              <a:ea typeface="Lato"/>
              <a:cs typeface="Lato"/>
              <a:sym typeface="Lato"/>
            </a:endParaRPr>
          </a:p>
        </p:txBody>
      </p:sp>
      <p:pic>
        <p:nvPicPr>
          <p:cNvPr id="180" name="Google Shape;180;g30de871a092_1_34"/>
          <p:cNvPicPr preferRelativeResize="0"/>
          <p:nvPr/>
        </p:nvPicPr>
        <p:blipFill>
          <a:blip r:embed="rId3">
            <a:alphaModFix/>
          </a:blip>
          <a:stretch>
            <a:fillRect/>
          </a:stretch>
        </p:blipFill>
        <p:spPr>
          <a:xfrm rot="1014483">
            <a:off x="5575025" y="584825"/>
            <a:ext cx="2881469" cy="4068950"/>
          </a:xfrm>
          <a:prstGeom prst="rect">
            <a:avLst/>
          </a:prstGeom>
          <a:noFill/>
          <a:ln cap="flat" cmpd="sng" w="28575">
            <a:solidFill>
              <a:schemeClr val="accent2"/>
            </a:solidFill>
            <a:prstDash val="solid"/>
            <a:round/>
            <a:headEnd len="sm" w="sm" type="none"/>
            <a:tailEnd len="sm" w="sm" type="none"/>
          </a:ln>
        </p:spPr>
      </p:pic>
      <p:pic>
        <p:nvPicPr>
          <p:cNvPr id="181" name="Google Shape;181;g30de871a092_1_34"/>
          <p:cNvPicPr preferRelativeResize="0"/>
          <p:nvPr/>
        </p:nvPicPr>
        <p:blipFill>
          <a:blip r:embed="rId4">
            <a:alphaModFix/>
          </a:blip>
          <a:stretch>
            <a:fillRect/>
          </a:stretch>
        </p:blipFill>
        <p:spPr>
          <a:xfrm rot="4002501">
            <a:off x="5454747" y="1918989"/>
            <a:ext cx="2077730" cy="3026571"/>
          </a:xfrm>
          <a:prstGeom prst="rect">
            <a:avLst/>
          </a:prstGeom>
          <a:noFill/>
          <a:ln cap="flat" cmpd="sng" w="28575">
            <a:solidFill>
              <a:schemeClr val="accent2"/>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85" name="Shape 185"/>
        <p:cNvGrpSpPr/>
        <p:nvPr/>
      </p:nvGrpSpPr>
      <p:grpSpPr>
        <a:xfrm>
          <a:off x="0" y="0"/>
          <a:ext cx="0" cy="0"/>
          <a:chOff x="0" y="0"/>
          <a:chExt cx="0" cy="0"/>
        </a:xfrm>
      </p:grpSpPr>
      <p:sp>
        <p:nvSpPr>
          <p:cNvPr id="186" name="Google Shape;186;p15"/>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15"/>
          <p:cNvSpPr txBox="1"/>
          <p:nvPr/>
        </p:nvSpPr>
        <p:spPr>
          <a:xfrm>
            <a:off x="488175" y="1431400"/>
            <a:ext cx="7274100" cy="30597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07000"/>
              </a:lnSpc>
              <a:spcBef>
                <a:spcPts val="0"/>
              </a:spcBef>
              <a:spcAft>
                <a:spcPts val="0"/>
              </a:spcAft>
              <a:buClr>
                <a:srgbClr val="00FF00"/>
              </a:buClr>
              <a:buSzPts val="2200"/>
              <a:buFont typeface="Lato"/>
              <a:buChar char="●"/>
            </a:pPr>
            <a:r>
              <a:rPr b="1" i="0" lang="en-GB" sz="2200" u="none" cap="none" strike="noStrike">
                <a:solidFill>
                  <a:srgbClr val="00FF00"/>
                </a:solidFill>
                <a:latin typeface="Lato"/>
                <a:ea typeface="Lato"/>
                <a:cs typeface="Lato"/>
                <a:sym typeface="Lato"/>
              </a:rPr>
              <a:t>Define what it means to be an entrepreneur </a:t>
            </a:r>
            <a:endParaRPr b="0" i="0" sz="2200" u="none" cap="none" strike="noStrike">
              <a:solidFill>
                <a:srgbClr val="00FF00"/>
              </a:solidFill>
              <a:latin typeface="Lato"/>
              <a:ea typeface="Lato"/>
              <a:cs typeface="Lato"/>
              <a:sym typeface="Lato"/>
            </a:endParaRPr>
          </a:p>
          <a:p>
            <a:pPr indent="0" lvl="0" marL="914400" marR="0" rtl="0" algn="l">
              <a:lnSpc>
                <a:spcPct val="107000"/>
              </a:lnSpc>
              <a:spcBef>
                <a:spcPts val="0"/>
              </a:spcBef>
              <a:spcAft>
                <a:spcPts val="0"/>
              </a:spcAft>
              <a:buClr>
                <a:srgbClr val="000000"/>
              </a:buClr>
              <a:buSzPts val="2200"/>
              <a:buFont typeface="Arial"/>
              <a:buNone/>
            </a:pPr>
            <a:r>
              <a:t/>
            </a:r>
            <a:endParaRPr b="0" i="0" sz="2200" u="none" cap="none" strike="noStrike">
              <a:solidFill>
                <a:schemeClr val="lt1"/>
              </a:solidFill>
              <a:latin typeface="Lato"/>
              <a:ea typeface="Lato"/>
              <a:cs typeface="Lato"/>
              <a:sym typeface="Lato"/>
            </a:endParaRPr>
          </a:p>
          <a:p>
            <a:pPr indent="-368300" lvl="0" marL="457200" marR="0" rtl="0" algn="l">
              <a:lnSpc>
                <a:spcPct val="107000"/>
              </a:lnSpc>
              <a:spcBef>
                <a:spcPts val="0"/>
              </a:spcBef>
              <a:spcAft>
                <a:spcPts val="0"/>
              </a:spcAft>
              <a:buClr>
                <a:srgbClr val="00FF00"/>
              </a:buClr>
              <a:buSzPts val="2200"/>
              <a:buFont typeface="Lato"/>
              <a:buChar char="●"/>
            </a:pPr>
            <a:r>
              <a:rPr b="1" i="0" lang="en-GB" sz="2200" u="none" cap="none" strike="noStrike">
                <a:solidFill>
                  <a:srgbClr val="00FF00"/>
                </a:solidFill>
                <a:latin typeface="Lato"/>
                <a:ea typeface="Lato"/>
                <a:cs typeface="Lato"/>
                <a:sym typeface="Lato"/>
              </a:rPr>
              <a:t>Assess the pros and cons of entrepreneurship vs other jobs </a:t>
            </a:r>
            <a:endParaRPr b="0" i="0" sz="2200" u="none" cap="none" strike="noStrike">
              <a:solidFill>
                <a:srgbClr val="00FF00"/>
              </a:solidFill>
              <a:latin typeface="Lato"/>
              <a:ea typeface="Lato"/>
              <a:cs typeface="Lato"/>
              <a:sym typeface="Lato"/>
            </a:endParaRPr>
          </a:p>
          <a:p>
            <a:pPr indent="0" lvl="0" marL="914400" marR="0" rtl="0" algn="l">
              <a:lnSpc>
                <a:spcPct val="107000"/>
              </a:lnSpc>
              <a:spcBef>
                <a:spcPts val="0"/>
              </a:spcBef>
              <a:spcAft>
                <a:spcPts val="0"/>
              </a:spcAft>
              <a:buClr>
                <a:srgbClr val="000000"/>
              </a:buClr>
              <a:buSzPts val="2200"/>
              <a:buFont typeface="Arial"/>
              <a:buNone/>
            </a:pPr>
            <a:r>
              <a:t/>
            </a:r>
            <a:endParaRPr b="0" i="0" sz="2200" u="none" cap="none" strike="noStrike">
              <a:solidFill>
                <a:schemeClr val="lt1"/>
              </a:solidFill>
              <a:latin typeface="Lato"/>
              <a:ea typeface="Lato"/>
              <a:cs typeface="Lato"/>
              <a:sym typeface="Lato"/>
            </a:endParaRPr>
          </a:p>
          <a:p>
            <a:pPr indent="-368300" lvl="0" marL="457200" marR="0" rtl="0" algn="l">
              <a:lnSpc>
                <a:spcPct val="107000"/>
              </a:lnSpc>
              <a:spcBef>
                <a:spcPts val="0"/>
              </a:spcBef>
              <a:spcAft>
                <a:spcPts val="0"/>
              </a:spcAft>
              <a:buClr>
                <a:schemeClr val="lt1"/>
              </a:buClr>
              <a:buSzPts val="2200"/>
              <a:buFont typeface="Lato"/>
              <a:buChar char="●"/>
            </a:pPr>
            <a:r>
              <a:rPr b="1" i="0" lang="en-GB" sz="2200" u="none" cap="none" strike="noStrike">
                <a:solidFill>
                  <a:schemeClr val="lt1"/>
                </a:solidFill>
                <a:latin typeface="Lato"/>
                <a:ea typeface="Lato"/>
                <a:cs typeface="Lato"/>
                <a:sym typeface="Lato"/>
              </a:rPr>
              <a:t>Practise the enterprise skills needed to be an entrepreneur</a:t>
            </a:r>
            <a:endParaRPr b="1" i="0" sz="2200" u="none" cap="none" strike="noStrike">
              <a:solidFill>
                <a:srgbClr val="00FF00"/>
              </a:solidFill>
              <a:latin typeface="Lato"/>
              <a:ea typeface="Lato"/>
              <a:cs typeface="Lato"/>
              <a:sym typeface="Lato"/>
            </a:endParaRPr>
          </a:p>
          <a:p>
            <a:pPr indent="0" lvl="0" marL="457200" marR="0" rtl="0" algn="l">
              <a:lnSpc>
                <a:spcPct val="107000"/>
              </a:lnSpc>
              <a:spcBef>
                <a:spcPts val="0"/>
              </a:spcBef>
              <a:spcAft>
                <a:spcPts val="0"/>
              </a:spcAft>
              <a:buClr>
                <a:srgbClr val="000000"/>
              </a:buClr>
              <a:buSzPts val="2200"/>
              <a:buFont typeface="Arial"/>
              <a:buNone/>
            </a:pPr>
            <a:r>
              <a:t/>
            </a:r>
            <a:endParaRPr b="1" i="0" sz="2200" u="none" cap="none" strike="noStrike">
              <a:solidFill>
                <a:schemeClr val="lt1"/>
              </a:solidFill>
              <a:latin typeface="Lato"/>
              <a:ea typeface="Lato"/>
              <a:cs typeface="Lato"/>
              <a:sym typeface="Lato"/>
            </a:endParaRPr>
          </a:p>
        </p:txBody>
      </p:sp>
      <p:sp>
        <p:nvSpPr>
          <p:cNvPr id="188" name="Google Shape;188;p15"/>
          <p:cNvSpPr txBox="1"/>
          <p:nvPr/>
        </p:nvSpPr>
        <p:spPr>
          <a:xfrm>
            <a:off x="360375" y="629075"/>
            <a:ext cx="76392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GB" sz="2000" u="none" cap="none" strike="noStrike">
                <a:solidFill>
                  <a:schemeClr val="accent2"/>
                </a:solidFill>
                <a:latin typeface="Lato"/>
                <a:ea typeface="Lato"/>
                <a:cs typeface="Lato"/>
                <a:sym typeface="Lato"/>
              </a:rPr>
              <a:t>By the end of the session, I will be able to:</a:t>
            </a:r>
            <a:endParaRPr b="1" i="0" sz="2000" u="none" cap="none" strike="noStrike">
              <a:solidFill>
                <a:schemeClr val="accent2"/>
              </a:solidFill>
              <a:latin typeface="Lato"/>
              <a:ea typeface="Lato"/>
              <a:cs typeface="Lato"/>
              <a:sym typeface="La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16"/>
          <p:cNvSpPr txBox="1"/>
          <p:nvPr/>
        </p:nvSpPr>
        <p:spPr>
          <a:xfrm>
            <a:off x="205675" y="1190000"/>
            <a:ext cx="6958200" cy="215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543B3"/>
                </a:solidFill>
                <a:latin typeface="Lato"/>
                <a:ea typeface="Lato"/>
                <a:cs typeface="Lato"/>
                <a:sym typeface="Lato"/>
              </a:rPr>
              <a:t>You are all entrepreneurs for the day!</a:t>
            </a:r>
            <a:endParaRPr b="1" i="0" sz="1600" u="none" cap="none" strike="noStrike">
              <a:solidFill>
                <a:srgbClr val="0543B3"/>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br>
              <a:rPr b="1" i="0" lang="en-GB" sz="1600" u="none" cap="none" strike="noStrike">
                <a:solidFill>
                  <a:srgbClr val="0543B3"/>
                </a:solidFill>
                <a:latin typeface="Lato"/>
                <a:ea typeface="Lato"/>
                <a:cs typeface="Lato"/>
                <a:sym typeface="Lato"/>
              </a:rPr>
            </a:br>
            <a:r>
              <a:rPr b="0" i="0" lang="en-GB" sz="1600" u="none" cap="none" strike="noStrike">
                <a:solidFill>
                  <a:srgbClr val="0543B3"/>
                </a:solidFill>
                <a:latin typeface="Lato"/>
                <a:ea typeface="Lato"/>
                <a:cs typeface="Lato"/>
                <a:sym typeface="Lato"/>
              </a:rPr>
              <a:t>In groups create a business plan for an exciting, </a:t>
            </a:r>
            <a:r>
              <a:rPr b="1" i="0" lang="en-GB" sz="1600" u="none" cap="none" strike="noStrike">
                <a:solidFill>
                  <a:srgbClr val="0543B3"/>
                </a:solidFill>
                <a:latin typeface="Lato"/>
                <a:ea typeface="Lato"/>
                <a:cs typeface="Lato"/>
                <a:sym typeface="Lato"/>
              </a:rPr>
              <a:t>new start-up</a:t>
            </a:r>
            <a:r>
              <a:rPr b="0" i="0" lang="en-GB" sz="1600" u="none" cap="none" strike="noStrike">
                <a:solidFill>
                  <a:srgbClr val="0543B3"/>
                </a:solidFill>
                <a:latin typeface="Lato"/>
                <a:ea typeface="Lato"/>
                <a:cs typeface="Lato"/>
                <a:sym typeface="Lato"/>
              </a:rPr>
              <a:t>. You’ll need to think about the </a:t>
            </a:r>
            <a:r>
              <a:rPr b="1" i="0" lang="en-GB" sz="1600" u="none" cap="none" strike="noStrike">
                <a:solidFill>
                  <a:srgbClr val="0543B3"/>
                </a:solidFill>
                <a:latin typeface="Lato"/>
                <a:ea typeface="Lato"/>
                <a:cs typeface="Lato"/>
                <a:sym typeface="Lato"/>
              </a:rPr>
              <a:t>product or service</a:t>
            </a:r>
            <a:r>
              <a:rPr b="0" i="0" lang="en-GB" sz="1600" u="none" cap="none" strike="noStrike">
                <a:solidFill>
                  <a:srgbClr val="0543B3"/>
                </a:solidFill>
                <a:latin typeface="Lato"/>
                <a:ea typeface="Lato"/>
                <a:cs typeface="Lato"/>
                <a:sym typeface="Lato"/>
              </a:rPr>
              <a:t> you will sell, how you’ll </a:t>
            </a:r>
            <a:r>
              <a:rPr b="1" i="0" lang="en-GB" sz="1600" u="none" cap="none" strike="noStrike">
                <a:solidFill>
                  <a:srgbClr val="0543B3"/>
                </a:solidFill>
                <a:latin typeface="Lato"/>
                <a:ea typeface="Lato"/>
                <a:cs typeface="Lato"/>
                <a:sym typeface="Lato"/>
              </a:rPr>
              <a:t>market</a:t>
            </a:r>
            <a:r>
              <a:rPr b="0" i="0" lang="en-GB" sz="1600" u="none" cap="none" strike="noStrike">
                <a:solidFill>
                  <a:srgbClr val="0543B3"/>
                </a:solidFill>
                <a:latin typeface="Lato"/>
                <a:ea typeface="Lato"/>
                <a:cs typeface="Lato"/>
                <a:sym typeface="Lato"/>
              </a:rPr>
              <a:t> it, and how you’ll </a:t>
            </a:r>
            <a:r>
              <a:rPr b="1" i="0" lang="en-GB" sz="1600" u="none" cap="none" strike="noStrike">
                <a:solidFill>
                  <a:srgbClr val="0543B3"/>
                </a:solidFill>
                <a:latin typeface="Lato"/>
                <a:ea typeface="Lato"/>
                <a:cs typeface="Lato"/>
                <a:sym typeface="Lato"/>
              </a:rPr>
              <a:t>structure</a:t>
            </a:r>
            <a:r>
              <a:rPr b="0" i="0" lang="en-GB" sz="1600" u="none" cap="none" strike="noStrike">
                <a:solidFill>
                  <a:srgbClr val="0543B3"/>
                </a:solidFill>
                <a:latin typeface="Lato"/>
                <a:ea typeface="Lato"/>
                <a:cs typeface="Lato"/>
                <a:sym typeface="Lato"/>
              </a:rPr>
              <a:t> your organisation.</a:t>
            </a:r>
            <a:endParaRPr b="0" i="0" sz="1600" u="none" cap="none" strike="noStrike">
              <a:solidFill>
                <a:srgbClr val="0543B3"/>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543B3"/>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543B3"/>
                </a:solidFill>
                <a:latin typeface="Lato"/>
                <a:ea typeface="Lato"/>
                <a:cs typeface="Lato"/>
                <a:sym typeface="Lato"/>
              </a:rPr>
              <a:t>Crucial to this is understanding the </a:t>
            </a:r>
            <a:r>
              <a:rPr b="1" i="0" lang="en-GB" sz="1600" u="none" cap="none" strike="noStrike">
                <a:solidFill>
                  <a:srgbClr val="0543B3"/>
                </a:solidFill>
                <a:latin typeface="Lato"/>
                <a:ea typeface="Lato"/>
                <a:cs typeface="Lato"/>
                <a:sym typeface="Lato"/>
              </a:rPr>
              <a:t>skills</a:t>
            </a:r>
            <a:r>
              <a:rPr b="0" i="0" lang="en-GB" sz="1600" u="none" cap="none" strike="noStrike">
                <a:solidFill>
                  <a:srgbClr val="0543B3"/>
                </a:solidFill>
                <a:latin typeface="Lato"/>
                <a:ea typeface="Lato"/>
                <a:cs typeface="Lato"/>
                <a:sym typeface="Lato"/>
              </a:rPr>
              <a:t> that will be necessary to </a:t>
            </a:r>
            <a:r>
              <a:rPr b="1" i="0" lang="en-GB" sz="1600" u="none" cap="none" strike="noStrike">
                <a:solidFill>
                  <a:srgbClr val="0543B3"/>
                </a:solidFill>
                <a:latin typeface="Lato"/>
                <a:ea typeface="Lato"/>
                <a:cs typeface="Lato"/>
                <a:sym typeface="Lato"/>
              </a:rPr>
              <a:t>establish and grow</a:t>
            </a:r>
            <a:r>
              <a:rPr b="0" i="0" lang="en-GB" sz="1600" u="none" cap="none" strike="noStrike">
                <a:solidFill>
                  <a:srgbClr val="0543B3"/>
                </a:solidFill>
                <a:latin typeface="Lato"/>
                <a:ea typeface="Lato"/>
                <a:cs typeface="Lato"/>
                <a:sym typeface="Lato"/>
              </a:rPr>
              <a:t> your business, so be sure to make a note of this as you go along</a:t>
            </a:r>
            <a:r>
              <a:rPr lang="en-GB" sz="1600">
                <a:solidFill>
                  <a:srgbClr val="0543B3"/>
                </a:solidFill>
                <a:latin typeface="Lato"/>
                <a:ea typeface="Lato"/>
                <a:cs typeface="Lato"/>
                <a:sym typeface="Lato"/>
              </a:rPr>
              <a:t>.</a:t>
            </a:r>
            <a:endParaRPr b="0" i="0" sz="1600" u="none" cap="none" strike="noStrike">
              <a:solidFill>
                <a:srgbClr val="0543B3"/>
              </a:solidFill>
              <a:latin typeface="Lato"/>
              <a:ea typeface="Lato"/>
              <a:cs typeface="Lato"/>
              <a:sym typeface="Lato"/>
            </a:endParaRPr>
          </a:p>
        </p:txBody>
      </p:sp>
      <p:sp>
        <p:nvSpPr>
          <p:cNvPr id="194" name="Google Shape;194;p16"/>
          <p:cNvSpPr txBox="1"/>
          <p:nvPr>
            <p:ph type="ctrTitle"/>
          </p:nvPr>
        </p:nvSpPr>
        <p:spPr>
          <a:xfrm>
            <a:off x="205675" y="253750"/>
            <a:ext cx="79053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t/>
            </a:r>
            <a:endParaRPr b="0" i="0" sz="29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Starting a Business</a:t>
            </a:r>
            <a:endParaRPr b="1" i="0" sz="29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t/>
            </a:r>
            <a:endParaRPr b="1" i="0" sz="2900" u="none" cap="none" strike="noStrike">
              <a:solidFill>
                <a:schemeClr val="accent2"/>
              </a:solidFill>
              <a:latin typeface="Lato"/>
              <a:ea typeface="Lato"/>
              <a:cs typeface="Lato"/>
              <a:sym typeface="Lato"/>
            </a:endParaRPr>
          </a:p>
        </p:txBody>
      </p:sp>
      <p:sp>
        <p:nvSpPr>
          <p:cNvPr id="195" name="Google Shape;195;p16"/>
          <p:cNvSpPr txBox="1"/>
          <p:nvPr/>
        </p:nvSpPr>
        <p:spPr>
          <a:xfrm>
            <a:off x="205675" y="3425000"/>
            <a:ext cx="7699500" cy="923400"/>
          </a:xfrm>
          <a:prstGeom prst="rect">
            <a:avLst/>
          </a:prstGeom>
          <a:noFill/>
          <a:ln cap="flat" cmpd="sng" w="28575">
            <a:solidFill>
              <a:schemeClr val="accent2"/>
            </a:solidFill>
            <a:prstDash val="dashDot"/>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chemeClr val="accent2"/>
                </a:solidFill>
                <a:latin typeface="Lato"/>
                <a:ea typeface="Lato"/>
                <a:cs typeface="Lato"/>
                <a:sym typeface="Lato"/>
              </a:rPr>
              <a:t>Stretch</a:t>
            </a:r>
            <a:endParaRPr b="1" i="0" sz="16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chemeClr val="accent2"/>
                </a:solidFill>
                <a:latin typeface="Lato"/>
                <a:ea typeface="Lato"/>
                <a:cs typeface="Lato"/>
                <a:sym typeface="Lato"/>
              </a:rPr>
              <a:t>You’ve managed to secure a start-up loan of £10,000. Allocate these funds to the different expenses that you will have when starting your business</a:t>
            </a:r>
            <a:endParaRPr b="0" i="0" sz="1600" u="none" cap="none" strike="noStrike">
              <a:solidFill>
                <a:schemeClr val="accent2"/>
              </a:solidFill>
              <a:latin typeface="Lato"/>
              <a:ea typeface="Lato"/>
              <a:cs typeface="Lato"/>
              <a:sym typeface="Lato"/>
            </a:endParaRPr>
          </a:p>
        </p:txBody>
      </p:sp>
      <p:sp>
        <p:nvSpPr>
          <p:cNvPr id="196" name="Google Shape;196;p16"/>
          <p:cNvSpPr txBox="1"/>
          <p:nvPr/>
        </p:nvSpPr>
        <p:spPr>
          <a:xfrm>
            <a:off x="205675" y="4732700"/>
            <a:ext cx="28371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1" lang="en-GB" sz="1000" u="none" cap="none" strike="noStrike">
                <a:solidFill>
                  <a:schemeClr val="accent2"/>
                </a:solidFill>
                <a:latin typeface="Lato"/>
                <a:ea typeface="Lato"/>
                <a:cs typeface="Lato"/>
                <a:sym typeface="Lato"/>
              </a:rPr>
              <a:t>Resource </a:t>
            </a:r>
            <a:r>
              <a:rPr b="1" i="1" lang="en-GB" sz="1000">
                <a:solidFill>
                  <a:schemeClr val="accent2"/>
                </a:solidFill>
                <a:latin typeface="Lato"/>
                <a:ea typeface="Lato"/>
                <a:cs typeface="Lato"/>
                <a:sym typeface="Lato"/>
              </a:rPr>
              <a:t>2</a:t>
            </a:r>
            <a:r>
              <a:rPr b="1" i="1" lang="en-GB" sz="1000" u="none" cap="none" strike="noStrike">
                <a:solidFill>
                  <a:schemeClr val="accent2"/>
                </a:solidFill>
                <a:latin typeface="Lato"/>
                <a:ea typeface="Lato"/>
                <a:cs typeface="Lato"/>
                <a:sym typeface="Lato"/>
              </a:rPr>
              <a:t>: Business Plan</a:t>
            </a:r>
            <a:endParaRPr b="1" i="1" sz="1000" u="none" cap="none" strike="noStrike">
              <a:solidFill>
                <a:schemeClr val="accent2"/>
              </a:solidFill>
              <a:latin typeface="Lato"/>
              <a:ea typeface="Lato"/>
              <a:cs typeface="Lato"/>
              <a:sym typeface="Lato"/>
            </a:endParaRPr>
          </a:p>
        </p:txBody>
      </p:sp>
      <p:pic>
        <p:nvPicPr>
          <p:cNvPr id="197" name="Google Shape;197;p16"/>
          <p:cNvPicPr preferRelativeResize="0"/>
          <p:nvPr/>
        </p:nvPicPr>
        <p:blipFill rotWithShape="1">
          <a:blip r:embed="rId3">
            <a:alphaModFix/>
          </a:blip>
          <a:srcRect b="0" l="0" r="0" t="0"/>
          <a:stretch/>
        </p:blipFill>
        <p:spPr>
          <a:xfrm>
            <a:off x="7446351" y="1698563"/>
            <a:ext cx="1444820" cy="144482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17"/>
          <p:cNvSpPr txBox="1"/>
          <p:nvPr>
            <p:ph type="ctrTitle"/>
          </p:nvPr>
        </p:nvSpPr>
        <p:spPr>
          <a:xfrm>
            <a:off x="205675" y="253750"/>
            <a:ext cx="79053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t/>
            </a:r>
            <a:endParaRPr b="1" i="0" sz="29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Learning review</a:t>
            </a:r>
            <a:endParaRPr b="1" i="0" sz="29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What comes to mind when you hear the word</a:t>
            </a:r>
            <a:endParaRPr b="1" i="0" sz="29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t/>
            </a:r>
            <a:endParaRPr b="1" i="0" sz="2900" u="none" cap="none" strike="noStrike">
              <a:solidFill>
                <a:schemeClr val="accent2"/>
              </a:solidFill>
              <a:latin typeface="Lato"/>
              <a:ea typeface="Lato"/>
              <a:cs typeface="Lato"/>
              <a:sym typeface="Lato"/>
            </a:endParaRPr>
          </a:p>
        </p:txBody>
      </p:sp>
      <p:sp>
        <p:nvSpPr>
          <p:cNvPr id="203" name="Google Shape;203;p17"/>
          <p:cNvSpPr/>
          <p:nvPr/>
        </p:nvSpPr>
        <p:spPr>
          <a:xfrm>
            <a:off x="4868199" y="1723850"/>
            <a:ext cx="4010472" cy="2037312"/>
          </a:xfrm>
          <a:prstGeom prst="irregularSeal1">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0" i="0" lang="en-GB" sz="2600" u="none" cap="none" strike="noStrike">
                <a:solidFill>
                  <a:schemeClr val="lt1"/>
                </a:solidFill>
                <a:latin typeface="Lato"/>
                <a:ea typeface="Lato"/>
                <a:cs typeface="Lato"/>
                <a:sym typeface="Lato"/>
              </a:rPr>
              <a:t>Entrepreneur</a:t>
            </a:r>
            <a:endParaRPr b="0" i="0" sz="2600" u="none" cap="none" strike="noStrike">
              <a:solidFill>
                <a:schemeClr val="lt1"/>
              </a:solidFill>
              <a:latin typeface="Lato"/>
              <a:ea typeface="Lato"/>
              <a:cs typeface="Lato"/>
              <a:sym typeface="Lato"/>
            </a:endParaRPr>
          </a:p>
        </p:txBody>
      </p:sp>
      <p:sp>
        <p:nvSpPr>
          <p:cNvPr id="204" name="Google Shape;204;p17"/>
          <p:cNvSpPr txBox="1"/>
          <p:nvPr/>
        </p:nvSpPr>
        <p:spPr>
          <a:xfrm>
            <a:off x="205675" y="1429950"/>
            <a:ext cx="4459800" cy="323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GB" sz="2200" u="none" cap="none" strike="noStrike">
                <a:solidFill>
                  <a:srgbClr val="000000"/>
                </a:solidFill>
                <a:latin typeface="Lato"/>
                <a:ea typeface="Lato"/>
                <a:cs typeface="Lato"/>
                <a:sym typeface="Lato"/>
              </a:rPr>
              <a:t>Look back at your mindmap from the beginning of the lesson.</a:t>
            </a:r>
            <a:endParaRPr b="0" i="0" sz="22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rPr b="0" i="0" lang="en-GB" sz="2200" u="none" cap="none" strike="noStrike">
                <a:solidFill>
                  <a:srgbClr val="000000"/>
                </a:solidFill>
                <a:latin typeface="Lato"/>
                <a:ea typeface="Lato"/>
                <a:cs typeface="Lato"/>
                <a:sym typeface="Lato"/>
              </a:rPr>
              <a:t>Using a different colour add anything new that you have learnt this lesson about entrepreneurship.</a:t>
            </a:r>
            <a:endParaRPr b="0" i="0" sz="22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 name="Shape 52"/>
        <p:cNvGrpSpPr/>
        <p:nvPr/>
      </p:nvGrpSpPr>
      <p:grpSpPr>
        <a:xfrm>
          <a:off x="0" y="0"/>
          <a:ext cx="0" cy="0"/>
          <a:chOff x="0" y="0"/>
          <a:chExt cx="0" cy="0"/>
        </a:xfrm>
      </p:grpSpPr>
      <p:sp>
        <p:nvSpPr>
          <p:cNvPr id="53" name="Google Shape;53;p2"/>
          <p:cNvSpPr txBox="1"/>
          <p:nvPr>
            <p:ph type="ctrTitle"/>
          </p:nvPr>
        </p:nvSpPr>
        <p:spPr>
          <a:xfrm>
            <a:off x="379375" y="253750"/>
            <a:ext cx="7731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t/>
            </a:r>
            <a:endParaRPr b="0" i="0" sz="29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Unit outline</a:t>
            </a:r>
            <a:endParaRPr b="1" i="0" sz="29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t/>
            </a:r>
            <a:endParaRPr b="1" i="0" sz="2900" u="none" cap="none" strike="noStrike">
              <a:solidFill>
                <a:schemeClr val="accent2"/>
              </a:solidFill>
              <a:latin typeface="Lato"/>
              <a:ea typeface="Lato"/>
              <a:cs typeface="Lato"/>
              <a:sym typeface="Lato"/>
            </a:endParaRPr>
          </a:p>
        </p:txBody>
      </p:sp>
      <p:graphicFrame>
        <p:nvGraphicFramePr>
          <p:cNvPr id="54" name="Google Shape;54;p2"/>
          <p:cNvGraphicFramePr/>
          <p:nvPr/>
        </p:nvGraphicFramePr>
        <p:xfrm>
          <a:off x="257950" y="1721850"/>
          <a:ext cx="3000000" cy="3000000"/>
        </p:xfrm>
        <a:graphic>
          <a:graphicData uri="http://schemas.openxmlformats.org/drawingml/2006/table">
            <a:tbl>
              <a:tblPr>
                <a:noFill/>
                <a:tableStyleId>{4DAAE675-3957-41FE-9310-291EA7369BFD}</a:tableStyleId>
              </a:tblPr>
              <a:tblGrid>
                <a:gridCol w="1437050"/>
                <a:gridCol w="1373025"/>
                <a:gridCol w="1501075"/>
                <a:gridCol w="1437050"/>
                <a:gridCol w="1437050"/>
                <a:gridCol w="1437050"/>
              </a:tblGrid>
              <a:tr h="396200">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Session 1</a:t>
                      </a:r>
                      <a:endParaRPr b="1" sz="1400" u="none" cap="none" strike="noStrike">
                        <a:solidFill>
                          <a:schemeClr val="dk1"/>
                        </a:solidFill>
                        <a:latin typeface="Lato"/>
                        <a:ea typeface="Lato"/>
                        <a:cs typeface="Lato"/>
                        <a:sym typeface="Lato"/>
                      </a:endParaRPr>
                    </a:p>
                  </a:txBody>
                  <a:tcPr marT="91425" marB="91425" marR="91425" marL="91425">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rgbClr val="0543B3"/>
                      </a:solidFill>
                      <a:prstDash val="solid"/>
                      <a:round/>
                      <a:headEnd len="sm" w="sm" type="none"/>
                      <a:tailEnd len="sm" w="sm" type="none"/>
                    </a:lnB>
                    <a:solidFill>
                      <a:srgbClr val="F9CB9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Session 2</a:t>
                      </a:r>
                      <a:endParaRPr b="1" sz="1400" u="none" cap="none" strike="noStrike">
                        <a:solidFill>
                          <a:schemeClr val="dk1"/>
                        </a:solidFill>
                        <a:latin typeface="Lato"/>
                        <a:ea typeface="Lato"/>
                        <a:cs typeface="Lato"/>
                        <a:sym typeface="Lato"/>
                      </a:endParaRPr>
                    </a:p>
                  </a:txBody>
                  <a:tcPr marT="91425" marB="91425" marR="91425" marL="91425">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rgbClr val="0543B3"/>
                      </a:solidFill>
                      <a:prstDash val="solid"/>
                      <a:round/>
                      <a:headEnd len="sm" w="sm" type="none"/>
                      <a:tailEnd len="sm" w="sm" type="none"/>
                    </a:lnB>
                    <a:solidFill>
                      <a:srgbClr val="F9CB9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Session 3</a:t>
                      </a:r>
                      <a:endParaRPr b="1" sz="1400" u="none" cap="none" strike="noStrike">
                        <a:solidFill>
                          <a:schemeClr val="dk1"/>
                        </a:solidFill>
                        <a:latin typeface="Lato"/>
                        <a:ea typeface="Lato"/>
                        <a:cs typeface="Lato"/>
                        <a:sym typeface="Lato"/>
                      </a:endParaRPr>
                    </a:p>
                  </a:txBody>
                  <a:tcPr marT="91425" marB="91425" marR="91425" marL="91425">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rgbClr val="0543B3"/>
                      </a:solidFill>
                      <a:prstDash val="solid"/>
                      <a:round/>
                      <a:headEnd len="sm" w="sm" type="none"/>
                      <a:tailEnd len="sm" w="sm" type="none"/>
                    </a:lnB>
                    <a:solidFill>
                      <a:srgbClr val="FF8022"/>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Session 4</a:t>
                      </a:r>
                      <a:endParaRPr b="1" sz="1400" u="none" cap="none" strike="noStrike">
                        <a:solidFill>
                          <a:schemeClr val="dk1"/>
                        </a:solidFill>
                        <a:latin typeface="Lato"/>
                        <a:ea typeface="Lato"/>
                        <a:cs typeface="Lato"/>
                        <a:sym typeface="Lato"/>
                      </a:endParaRPr>
                    </a:p>
                  </a:txBody>
                  <a:tcPr marT="91425" marB="91425" marR="91425" marL="91425">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rgbClr val="0543B3"/>
                      </a:solidFill>
                      <a:prstDash val="solid"/>
                      <a:round/>
                      <a:headEnd len="sm" w="sm" type="none"/>
                      <a:tailEnd len="sm" w="sm" type="none"/>
                    </a:lnB>
                    <a:solidFill>
                      <a:srgbClr val="F9CB9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Session 5</a:t>
                      </a:r>
                      <a:endParaRPr b="1" sz="1400" u="none" cap="none" strike="noStrike">
                        <a:solidFill>
                          <a:schemeClr val="dk1"/>
                        </a:solidFill>
                        <a:latin typeface="Lato"/>
                        <a:ea typeface="Lato"/>
                        <a:cs typeface="Lato"/>
                        <a:sym typeface="Lato"/>
                      </a:endParaRPr>
                    </a:p>
                  </a:txBody>
                  <a:tcPr marT="91425" marB="91425" marR="91425" marL="91425">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rgbClr val="0543B3"/>
                      </a:solidFill>
                      <a:prstDash val="solid"/>
                      <a:round/>
                      <a:headEnd len="sm" w="sm" type="none"/>
                      <a:tailEnd len="sm" w="sm" type="none"/>
                    </a:lnB>
                    <a:solidFill>
                      <a:srgbClr val="F9CB9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Session 6</a:t>
                      </a:r>
                      <a:endParaRPr b="1" sz="1400" u="none" cap="none" strike="noStrike">
                        <a:solidFill>
                          <a:schemeClr val="dk1"/>
                        </a:solidFill>
                        <a:latin typeface="Lato"/>
                        <a:ea typeface="Lato"/>
                        <a:cs typeface="Lato"/>
                        <a:sym typeface="Lato"/>
                      </a:endParaRPr>
                    </a:p>
                  </a:txBody>
                  <a:tcPr marT="91425" marB="91425" marR="91425" marL="91425">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rgbClr val="0543B3"/>
                      </a:solidFill>
                      <a:prstDash val="solid"/>
                      <a:round/>
                      <a:headEnd len="sm" w="sm" type="none"/>
                      <a:tailEnd len="sm" w="sm" type="none"/>
                    </a:lnB>
                    <a:solidFill>
                      <a:srgbClr val="F9CB9C"/>
                    </a:solidFill>
                  </a:tcPr>
                </a:tc>
              </a:tr>
              <a:tr h="1463025">
                <a:tc>
                  <a:txBody>
                    <a:bodyPr/>
                    <a:lstStyle/>
                    <a:p>
                      <a:pPr indent="0" lvl="0" marL="0" marR="0" rtl="0" algn="ctr">
                        <a:lnSpc>
                          <a:spcPct val="100000"/>
                        </a:lnSpc>
                        <a:spcBef>
                          <a:spcPts val="0"/>
                        </a:spcBef>
                        <a:spcAft>
                          <a:spcPts val="0"/>
                        </a:spcAft>
                        <a:buClr>
                          <a:srgbClr val="000000"/>
                        </a:buClr>
                        <a:buSzPts val="1400"/>
                        <a:buFont typeface="Arial"/>
                        <a:buNone/>
                      </a:pPr>
                      <a:r>
                        <a:rPr lang="en-GB" sz="1300" u="none" cap="none" strike="noStrike">
                          <a:solidFill>
                            <a:srgbClr val="262A33"/>
                          </a:solidFill>
                          <a:latin typeface="Lato"/>
                          <a:ea typeface="Lato"/>
                          <a:cs typeface="Lato"/>
                          <a:sym typeface="Lato"/>
                        </a:rPr>
                        <a:t>Careers in the City</a:t>
                      </a:r>
                      <a:endParaRPr sz="1300" u="none" cap="none" strike="noStrike">
                        <a:solidFill>
                          <a:srgbClr val="262A33"/>
                        </a:solidFill>
                        <a:latin typeface="Lato"/>
                        <a:ea typeface="Lato"/>
                        <a:cs typeface="Lato"/>
                        <a:sym typeface="Lato"/>
                      </a:endParaRPr>
                    </a:p>
                  </a:txBody>
                  <a:tcPr marT="91425" marB="91425" marR="91425" marL="91425"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GB" sz="1300" u="none" cap="none" strike="noStrike">
                          <a:solidFill>
                            <a:schemeClr val="dk1"/>
                          </a:solidFill>
                          <a:latin typeface="Lato"/>
                          <a:ea typeface="Lato"/>
                          <a:cs typeface="Lato"/>
                          <a:sym typeface="Lato"/>
                        </a:rPr>
                        <a:t>Apprenticeships</a:t>
                      </a:r>
                      <a:endParaRPr sz="1300" u="none" cap="none" strike="noStrike">
                        <a:solidFill>
                          <a:schemeClr val="dk1"/>
                        </a:solidFill>
                        <a:latin typeface="Lato"/>
                        <a:ea typeface="Lato"/>
                        <a:cs typeface="Lato"/>
                        <a:sym typeface="Lato"/>
                      </a:endParaRPr>
                    </a:p>
                  </a:txBody>
                  <a:tcPr marT="91425" marB="91425" marR="91425" marL="91425"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300" u="none" cap="none" strike="noStrike">
                          <a:solidFill>
                            <a:schemeClr val="accent2"/>
                          </a:solidFill>
                          <a:latin typeface="Lato"/>
                          <a:ea typeface="Lato"/>
                          <a:cs typeface="Lato"/>
                          <a:sym typeface="Lato"/>
                        </a:rPr>
                        <a:t>Entrepreneurship</a:t>
                      </a:r>
                      <a:endParaRPr b="1" sz="1300" u="none" cap="none" strike="noStrike">
                        <a:solidFill>
                          <a:schemeClr val="accent2"/>
                        </a:solidFill>
                        <a:latin typeface="Lato"/>
                        <a:ea typeface="Lato"/>
                        <a:cs typeface="Lato"/>
                        <a:sym typeface="Lato"/>
                      </a:endParaRPr>
                    </a:p>
                  </a:txBody>
                  <a:tcPr marT="91425" marB="91425" marR="91425" marL="91425"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GB" sz="1300" u="none" cap="none" strike="noStrike">
                          <a:solidFill>
                            <a:srgbClr val="262A33"/>
                          </a:solidFill>
                          <a:latin typeface="Lato"/>
                          <a:ea typeface="Lato"/>
                          <a:cs typeface="Lato"/>
                          <a:sym typeface="Lato"/>
                        </a:rPr>
                        <a:t>Understanding gig work and employment rights</a:t>
                      </a:r>
                      <a:endParaRPr sz="1300" u="none" cap="none" strike="noStrike">
                        <a:solidFill>
                          <a:srgbClr val="262A33"/>
                        </a:solidFill>
                        <a:latin typeface="Lato"/>
                        <a:ea typeface="Lato"/>
                        <a:cs typeface="Lato"/>
                        <a:sym typeface="Lato"/>
                      </a:endParaRPr>
                    </a:p>
                  </a:txBody>
                  <a:tcPr marT="91425" marB="91425" marR="91425" marL="91425"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GB" sz="1300" u="none" cap="none" strike="noStrike">
                          <a:solidFill>
                            <a:srgbClr val="262A33"/>
                          </a:solidFill>
                          <a:latin typeface="Lato"/>
                          <a:ea typeface="Lato"/>
                          <a:cs typeface="Lato"/>
                          <a:sym typeface="Lato"/>
                        </a:rPr>
                        <a:t>Speaking up at work</a:t>
                      </a:r>
                      <a:endParaRPr sz="1300" u="none" cap="none" strike="noStrike">
                        <a:solidFill>
                          <a:srgbClr val="262A33"/>
                        </a:solidFill>
                        <a:latin typeface="Lato"/>
                        <a:ea typeface="Lato"/>
                        <a:cs typeface="Lato"/>
                        <a:sym typeface="Lato"/>
                      </a:endParaRPr>
                    </a:p>
                  </a:txBody>
                  <a:tcPr marT="91425" marB="91425" marR="91425" marL="91425"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GB" sz="1300" u="none" cap="none" strike="noStrike">
                          <a:solidFill>
                            <a:srgbClr val="262A33"/>
                          </a:solidFill>
                          <a:latin typeface="Lato"/>
                          <a:ea typeface="Lato"/>
                          <a:cs typeface="Lato"/>
                          <a:sym typeface="Lato"/>
                        </a:rPr>
                        <a:t>Creating a </a:t>
                      </a:r>
                      <a:endParaRPr sz="1300" u="none" cap="none" strike="noStrike">
                        <a:solidFill>
                          <a:srgbClr val="262A33"/>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400"/>
                        <a:buFont typeface="Arial"/>
                        <a:buNone/>
                      </a:pPr>
                      <a:r>
                        <a:rPr lang="en-GB" sz="1300" u="none" cap="none" strike="noStrike">
                          <a:solidFill>
                            <a:srgbClr val="262A33"/>
                          </a:solidFill>
                          <a:latin typeface="Lato"/>
                          <a:ea typeface="Lato"/>
                          <a:cs typeface="Lato"/>
                          <a:sym typeface="Lato"/>
                        </a:rPr>
                        <a:t>career plan</a:t>
                      </a:r>
                      <a:endParaRPr sz="1300" u="none" cap="none" strike="noStrike">
                        <a:solidFill>
                          <a:srgbClr val="262A33"/>
                        </a:solidFill>
                        <a:latin typeface="Lato"/>
                        <a:ea typeface="Lato"/>
                        <a:cs typeface="Lato"/>
                        <a:sym typeface="Lato"/>
                      </a:endParaRPr>
                    </a:p>
                  </a:txBody>
                  <a:tcPr marT="91425" marB="91425" marR="91425" marL="91425"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08" name="Shape 208"/>
        <p:cNvGrpSpPr/>
        <p:nvPr/>
      </p:nvGrpSpPr>
      <p:grpSpPr>
        <a:xfrm>
          <a:off x="0" y="0"/>
          <a:ext cx="0" cy="0"/>
          <a:chOff x="0" y="0"/>
          <a:chExt cx="0" cy="0"/>
        </a:xfrm>
      </p:grpSpPr>
      <p:sp>
        <p:nvSpPr>
          <p:cNvPr id="209" name="Google Shape;209;p18"/>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p18"/>
          <p:cNvSpPr txBox="1"/>
          <p:nvPr/>
        </p:nvSpPr>
        <p:spPr>
          <a:xfrm>
            <a:off x="488175" y="1431400"/>
            <a:ext cx="7274100" cy="30597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07000"/>
              </a:lnSpc>
              <a:spcBef>
                <a:spcPts val="0"/>
              </a:spcBef>
              <a:spcAft>
                <a:spcPts val="0"/>
              </a:spcAft>
              <a:buClr>
                <a:srgbClr val="00FF00"/>
              </a:buClr>
              <a:buSzPts val="2200"/>
              <a:buFont typeface="Lato"/>
              <a:buChar char="●"/>
            </a:pPr>
            <a:r>
              <a:rPr b="1" i="0" lang="en-GB" sz="2200" u="none" cap="none" strike="noStrike">
                <a:solidFill>
                  <a:srgbClr val="00FF00"/>
                </a:solidFill>
                <a:latin typeface="Lato"/>
                <a:ea typeface="Lato"/>
                <a:cs typeface="Lato"/>
                <a:sym typeface="Lato"/>
              </a:rPr>
              <a:t>Define what it means to be an entrepreneur </a:t>
            </a:r>
            <a:endParaRPr b="0" i="0" sz="2200" u="none" cap="none" strike="noStrike">
              <a:solidFill>
                <a:srgbClr val="00FF00"/>
              </a:solidFill>
              <a:latin typeface="Lato"/>
              <a:ea typeface="Lato"/>
              <a:cs typeface="Lato"/>
              <a:sym typeface="Lato"/>
            </a:endParaRPr>
          </a:p>
          <a:p>
            <a:pPr indent="0" lvl="0" marL="914400" marR="0" rtl="0" algn="l">
              <a:lnSpc>
                <a:spcPct val="107000"/>
              </a:lnSpc>
              <a:spcBef>
                <a:spcPts val="0"/>
              </a:spcBef>
              <a:spcAft>
                <a:spcPts val="0"/>
              </a:spcAft>
              <a:buClr>
                <a:srgbClr val="000000"/>
              </a:buClr>
              <a:buSzPts val="2200"/>
              <a:buFont typeface="Arial"/>
              <a:buNone/>
            </a:pPr>
            <a:r>
              <a:t/>
            </a:r>
            <a:endParaRPr b="0" i="0" sz="2200" u="none" cap="none" strike="noStrike">
              <a:solidFill>
                <a:srgbClr val="00FF00"/>
              </a:solidFill>
              <a:latin typeface="Lato"/>
              <a:ea typeface="Lato"/>
              <a:cs typeface="Lato"/>
              <a:sym typeface="Lato"/>
            </a:endParaRPr>
          </a:p>
          <a:p>
            <a:pPr indent="-368300" lvl="0" marL="457200" marR="0" rtl="0" algn="l">
              <a:lnSpc>
                <a:spcPct val="107000"/>
              </a:lnSpc>
              <a:spcBef>
                <a:spcPts val="0"/>
              </a:spcBef>
              <a:spcAft>
                <a:spcPts val="0"/>
              </a:spcAft>
              <a:buClr>
                <a:srgbClr val="00FF00"/>
              </a:buClr>
              <a:buSzPts val="2200"/>
              <a:buFont typeface="Lato"/>
              <a:buChar char="●"/>
            </a:pPr>
            <a:r>
              <a:rPr b="1" i="0" lang="en-GB" sz="2200" u="none" cap="none" strike="noStrike">
                <a:solidFill>
                  <a:srgbClr val="00FF00"/>
                </a:solidFill>
                <a:latin typeface="Lato"/>
                <a:ea typeface="Lato"/>
                <a:cs typeface="Lato"/>
                <a:sym typeface="Lato"/>
              </a:rPr>
              <a:t>Assess the pros and cons of entrepreneurship vs other jobs </a:t>
            </a:r>
            <a:endParaRPr b="0" i="0" sz="2200" u="none" cap="none" strike="noStrike">
              <a:solidFill>
                <a:srgbClr val="00FF00"/>
              </a:solidFill>
              <a:latin typeface="Lato"/>
              <a:ea typeface="Lato"/>
              <a:cs typeface="Lato"/>
              <a:sym typeface="Lato"/>
            </a:endParaRPr>
          </a:p>
          <a:p>
            <a:pPr indent="0" lvl="0" marL="914400" marR="0" rtl="0" algn="l">
              <a:lnSpc>
                <a:spcPct val="107000"/>
              </a:lnSpc>
              <a:spcBef>
                <a:spcPts val="0"/>
              </a:spcBef>
              <a:spcAft>
                <a:spcPts val="0"/>
              </a:spcAft>
              <a:buClr>
                <a:srgbClr val="000000"/>
              </a:buClr>
              <a:buSzPts val="2200"/>
              <a:buFont typeface="Arial"/>
              <a:buNone/>
            </a:pPr>
            <a:r>
              <a:t/>
            </a:r>
            <a:endParaRPr b="0" i="0" sz="2200" u="none" cap="none" strike="noStrike">
              <a:solidFill>
                <a:srgbClr val="00FF00"/>
              </a:solidFill>
              <a:latin typeface="Lato"/>
              <a:ea typeface="Lato"/>
              <a:cs typeface="Lato"/>
              <a:sym typeface="Lato"/>
            </a:endParaRPr>
          </a:p>
          <a:p>
            <a:pPr indent="-368300" lvl="0" marL="457200" marR="0" rtl="0" algn="l">
              <a:lnSpc>
                <a:spcPct val="107000"/>
              </a:lnSpc>
              <a:spcBef>
                <a:spcPts val="0"/>
              </a:spcBef>
              <a:spcAft>
                <a:spcPts val="0"/>
              </a:spcAft>
              <a:buClr>
                <a:srgbClr val="00FF00"/>
              </a:buClr>
              <a:buSzPts val="2200"/>
              <a:buFont typeface="Lato"/>
              <a:buChar char="●"/>
            </a:pPr>
            <a:r>
              <a:rPr b="1" i="0" lang="en-GB" sz="2200" u="none" cap="none" strike="noStrike">
                <a:solidFill>
                  <a:srgbClr val="00FF00"/>
                </a:solidFill>
                <a:latin typeface="Lato"/>
                <a:ea typeface="Lato"/>
                <a:cs typeface="Lato"/>
                <a:sym typeface="Lato"/>
              </a:rPr>
              <a:t>Practise the enterprise skills needed to be an entrepreneur</a:t>
            </a:r>
            <a:endParaRPr b="1" i="0" sz="1600" u="none" cap="none" strike="noStrike">
              <a:solidFill>
                <a:srgbClr val="00FF00"/>
              </a:solidFill>
              <a:latin typeface="Lato"/>
              <a:ea typeface="Lato"/>
              <a:cs typeface="Lato"/>
              <a:sym typeface="Lato"/>
            </a:endParaRPr>
          </a:p>
          <a:p>
            <a:pPr indent="0" lvl="0" marL="457200" marR="0" rtl="0" algn="l">
              <a:lnSpc>
                <a:spcPct val="107000"/>
              </a:lnSpc>
              <a:spcBef>
                <a:spcPts val="0"/>
              </a:spcBef>
              <a:spcAft>
                <a:spcPts val="0"/>
              </a:spcAft>
              <a:buClr>
                <a:srgbClr val="000000"/>
              </a:buClr>
              <a:buSzPts val="2200"/>
              <a:buFont typeface="Arial"/>
              <a:buNone/>
            </a:pPr>
            <a:r>
              <a:t/>
            </a:r>
            <a:endParaRPr b="1" i="0" sz="2200" u="none" cap="none" strike="noStrike">
              <a:solidFill>
                <a:srgbClr val="00FF00"/>
              </a:solidFill>
              <a:latin typeface="Lato"/>
              <a:ea typeface="Lato"/>
              <a:cs typeface="Lato"/>
              <a:sym typeface="Lato"/>
            </a:endParaRPr>
          </a:p>
        </p:txBody>
      </p:sp>
      <p:sp>
        <p:nvSpPr>
          <p:cNvPr id="211" name="Google Shape;211;p18"/>
          <p:cNvSpPr txBox="1"/>
          <p:nvPr/>
        </p:nvSpPr>
        <p:spPr>
          <a:xfrm>
            <a:off x="360375" y="629075"/>
            <a:ext cx="76392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GB" sz="2000" u="none" cap="none" strike="noStrike">
                <a:solidFill>
                  <a:schemeClr val="accent2"/>
                </a:solidFill>
                <a:latin typeface="Lato"/>
                <a:ea typeface="Lato"/>
                <a:cs typeface="Lato"/>
                <a:sym typeface="Lato"/>
              </a:rPr>
              <a:t>By the end of the session, I will be able to:</a:t>
            </a:r>
            <a:endParaRPr b="1" i="0" sz="2000" u="none" cap="none" strike="noStrike">
              <a:solidFill>
                <a:schemeClr val="accent2"/>
              </a:solidFill>
              <a:latin typeface="Lato"/>
              <a:ea typeface="Lato"/>
              <a:cs typeface="Lato"/>
              <a:sym typeface="La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15" name="Shape 215"/>
        <p:cNvGrpSpPr/>
        <p:nvPr/>
      </p:nvGrpSpPr>
      <p:grpSpPr>
        <a:xfrm>
          <a:off x="0" y="0"/>
          <a:ext cx="0" cy="0"/>
          <a:chOff x="0" y="0"/>
          <a:chExt cx="0" cy="0"/>
        </a:xfrm>
      </p:grpSpPr>
      <p:sp>
        <p:nvSpPr>
          <p:cNvPr id="216" name="Google Shape;216;p19"/>
          <p:cNvSpPr txBox="1"/>
          <p:nvPr/>
        </p:nvSpPr>
        <p:spPr>
          <a:xfrm>
            <a:off x="0" y="985063"/>
            <a:ext cx="9144000" cy="9606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8000"/>
              <a:buFont typeface="Arial"/>
              <a:buNone/>
            </a:pPr>
            <a:r>
              <a:rPr b="1" i="0" lang="en-GB" sz="5600" u="none" cap="none" strike="noStrike">
                <a:solidFill>
                  <a:schemeClr val="lt1"/>
                </a:solidFill>
                <a:latin typeface="Lato"/>
                <a:ea typeface="Lato"/>
                <a:cs typeface="Lato"/>
                <a:sym typeface="Lato"/>
              </a:rPr>
              <a:t>Any questions?</a:t>
            </a:r>
            <a:endParaRPr b="1" i="0" sz="5600" u="none" cap="none" strike="noStrike">
              <a:solidFill>
                <a:schemeClr val="accent2"/>
              </a:solidFill>
              <a:latin typeface="Lato"/>
              <a:ea typeface="Lato"/>
              <a:cs typeface="Lato"/>
              <a:sym typeface="Lato"/>
            </a:endParaRPr>
          </a:p>
        </p:txBody>
      </p:sp>
      <p:sp>
        <p:nvSpPr>
          <p:cNvPr id="217" name="Google Shape;217;p19"/>
          <p:cNvSpPr/>
          <p:nvPr/>
        </p:nvSpPr>
        <p:spPr>
          <a:xfrm>
            <a:off x="3806600" y="2159450"/>
            <a:ext cx="1734900" cy="1483800"/>
          </a:xfrm>
          <a:prstGeom prst="rect">
            <a:avLst/>
          </a:prstGeom>
          <a:solidFill>
            <a:srgbClr val="FF802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600"/>
              <a:buFont typeface="Arial"/>
              <a:buNone/>
            </a:pPr>
            <a:r>
              <a:rPr b="0" i="0" lang="en-GB" sz="9600" u="none" cap="none" strike="noStrike">
                <a:solidFill>
                  <a:srgbClr val="000000"/>
                </a:solidFill>
                <a:latin typeface="Lato"/>
                <a:ea typeface="Lato"/>
                <a:cs typeface="Lato"/>
                <a:sym typeface="Lato"/>
              </a:rPr>
              <a:t>?</a:t>
            </a:r>
            <a:endParaRPr b="0" i="0" sz="9600" u="none" cap="none" strike="noStrike">
              <a:solidFill>
                <a:srgbClr val="000000"/>
              </a:solidFill>
              <a:latin typeface="Lato"/>
              <a:ea typeface="Lato"/>
              <a:cs typeface="Lato"/>
              <a:sym typeface="La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20"/>
          <p:cNvSpPr/>
          <p:nvPr/>
        </p:nvSpPr>
        <p:spPr>
          <a:xfrm>
            <a:off x="6177825" y="1336453"/>
            <a:ext cx="2846400" cy="14559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20"/>
          <p:cNvSpPr txBox="1"/>
          <p:nvPr/>
        </p:nvSpPr>
        <p:spPr>
          <a:xfrm>
            <a:off x="152000" y="3051350"/>
            <a:ext cx="8872200" cy="738900"/>
          </a:xfrm>
          <a:prstGeom prst="rect">
            <a:avLst/>
          </a:prstGeom>
          <a:noFill/>
          <a:ln cap="flat" cmpd="sng" w="19050">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chemeClr val="accent2"/>
                </a:solidFill>
                <a:latin typeface="Lato"/>
                <a:ea typeface="Lato"/>
                <a:cs typeface="Lato"/>
                <a:sym typeface="Lato"/>
              </a:rPr>
              <a:t>At school, you can speak with an adult you trust. </a:t>
            </a:r>
            <a:endParaRPr b="1" i="0" sz="1800" u="none" cap="none" strike="noStrike">
              <a:solidFill>
                <a:schemeClr val="accent2"/>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chemeClr val="accent2"/>
                </a:solidFill>
                <a:latin typeface="Lato"/>
                <a:ea typeface="Lato"/>
                <a:cs typeface="Lato"/>
                <a:sym typeface="Lato"/>
              </a:rPr>
              <a:t>This could be your form tutor, head of year or the school’s safeguarding officer</a:t>
            </a:r>
            <a:endParaRPr b="1" i="0" sz="1800" u="none" cap="none" strike="noStrike">
              <a:solidFill>
                <a:schemeClr val="accent2"/>
              </a:solidFill>
              <a:latin typeface="Lato"/>
              <a:ea typeface="Lato"/>
              <a:cs typeface="Lato"/>
              <a:sym typeface="Lato"/>
            </a:endParaRPr>
          </a:p>
        </p:txBody>
      </p:sp>
      <p:sp>
        <p:nvSpPr>
          <p:cNvPr id="224" name="Google Shape;224;p20"/>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25" name="Google Shape;225;p20"/>
          <p:cNvGrpSpPr/>
          <p:nvPr/>
        </p:nvGrpSpPr>
        <p:grpSpPr>
          <a:xfrm>
            <a:off x="3164826" y="1336428"/>
            <a:ext cx="2846301" cy="1455957"/>
            <a:chOff x="3237025" y="1184050"/>
            <a:chExt cx="2914500" cy="2094300"/>
          </a:xfrm>
        </p:grpSpPr>
        <p:sp>
          <p:nvSpPr>
            <p:cNvPr id="226" name="Google Shape;226;p20"/>
            <p:cNvSpPr/>
            <p:nvPr/>
          </p:nvSpPr>
          <p:spPr>
            <a:xfrm>
              <a:off x="3237025" y="1184050"/>
              <a:ext cx="2914500" cy="20943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27" name="Google Shape;227;p20"/>
            <p:cNvSpPr txBox="1"/>
            <p:nvPr/>
          </p:nvSpPr>
          <p:spPr>
            <a:xfrm>
              <a:off x="4896416" y="1358600"/>
              <a:ext cx="1204200" cy="1288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300"/>
                <a:buFont typeface="Arial"/>
                <a:buNone/>
              </a:pPr>
              <a:r>
                <a:rPr b="0" i="0" lang="en-GB" sz="1400" u="none" cap="none" strike="noStrike">
                  <a:solidFill>
                    <a:schemeClr val="lt1"/>
                  </a:solidFill>
                  <a:latin typeface="Lato"/>
                  <a:ea typeface="Lato"/>
                  <a:cs typeface="Lato"/>
                  <a:sym typeface="Lato"/>
                </a:rPr>
                <a:t>Money Helper - </a:t>
              </a:r>
              <a:r>
                <a:rPr b="0" i="0" lang="en-GB" sz="1400" u="sng" cap="none" strike="noStrike">
                  <a:solidFill>
                    <a:schemeClr val="lt1"/>
                  </a:solidFill>
                  <a:latin typeface="Lato"/>
                  <a:ea typeface="Lato"/>
                  <a:cs typeface="Lato"/>
                  <a:sym typeface="Lato"/>
                  <a:hlinkClick r:id="rId3">
                    <a:extLst>
                      <a:ext uri="{A12FA001-AC4F-418D-AE19-62706E023703}">
                        <ahyp:hlinkClr val="tx"/>
                      </a:ext>
                    </a:extLst>
                  </a:hlinkClick>
                </a:rPr>
                <a:t>Work</a:t>
              </a:r>
              <a:endParaRPr b="0" i="0" sz="1400" u="none" cap="none" strike="noStrike">
                <a:solidFill>
                  <a:schemeClr val="lt1"/>
                </a:solidFill>
                <a:latin typeface="Lato"/>
                <a:ea typeface="Lato"/>
                <a:cs typeface="Lato"/>
                <a:sym typeface="Lato"/>
              </a:endParaRPr>
            </a:p>
          </p:txBody>
        </p:sp>
      </p:grpSp>
      <p:grpSp>
        <p:nvGrpSpPr>
          <p:cNvPr id="228" name="Google Shape;228;p20"/>
          <p:cNvGrpSpPr/>
          <p:nvPr/>
        </p:nvGrpSpPr>
        <p:grpSpPr>
          <a:xfrm>
            <a:off x="152000" y="1336318"/>
            <a:ext cx="2846301" cy="1455957"/>
            <a:chOff x="463400" y="1321175"/>
            <a:chExt cx="2914500" cy="2094300"/>
          </a:xfrm>
        </p:grpSpPr>
        <p:sp>
          <p:nvSpPr>
            <p:cNvPr id="229" name="Google Shape;229;p20"/>
            <p:cNvSpPr/>
            <p:nvPr/>
          </p:nvSpPr>
          <p:spPr>
            <a:xfrm>
              <a:off x="463400" y="1321175"/>
              <a:ext cx="2914500" cy="20943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p20"/>
            <p:cNvSpPr txBox="1"/>
            <p:nvPr/>
          </p:nvSpPr>
          <p:spPr>
            <a:xfrm>
              <a:off x="1284136" y="1648293"/>
              <a:ext cx="2032200" cy="575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300"/>
                <a:buFont typeface="Arial"/>
                <a:buNone/>
              </a:pPr>
              <a:r>
                <a:rPr b="0" i="0" lang="en-GB" sz="1400" u="none" cap="none" strike="noStrike">
                  <a:solidFill>
                    <a:schemeClr val="lt1"/>
                  </a:solidFill>
                  <a:latin typeface="Lato"/>
                  <a:ea typeface="Lato"/>
                  <a:cs typeface="Lato"/>
                  <a:sym typeface="Lato"/>
                </a:rPr>
                <a:t>Citizens Advice - </a:t>
              </a:r>
              <a:r>
                <a:rPr b="0" i="0" lang="en-GB" sz="1400" u="sng" cap="none" strike="noStrike">
                  <a:solidFill>
                    <a:schemeClr val="lt1"/>
                  </a:solidFill>
                  <a:latin typeface="Lato"/>
                  <a:ea typeface="Lato"/>
                  <a:cs typeface="Lato"/>
                  <a:sym typeface="Lato"/>
                  <a:hlinkClick r:id="rId4">
                    <a:extLst>
                      <a:ext uri="{A12FA001-AC4F-418D-AE19-62706E023703}">
                        <ahyp:hlinkClr val="tx"/>
                      </a:ext>
                    </a:extLst>
                  </a:hlinkClick>
                </a:rPr>
                <a:t>Work</a:t>
              </a:r>
              <a:endParaRPr b="0" i="0" sz="1400" u="none" cap="none" strike="noStrike">
                <a:solidFill>
                  <a:schemeClr val="lt1"/>
                </a:solidFill>
                <a:latin typeface="Lato"/>
                <a:ea typeface="Lato"/>
                <a:cs typeface="Lato"/>
                <a:sym typeface="Lato"/>
              </a:endParaRPr>
            </a:p>
          </p:txBody>
        </p:sp>
        <p:pic>
          <p:nvPicPr>
            <p:cNvPr id="231" name="Google Shape;231;p20"/>
            <p:cNvPicPr preferRelativeResize="0"/>
            <p:nvPr/>
          </p:nvPicPr>
          <p:blipFill rotWithShape="1">
            <a:blip r:embed="rId5">
              <a:alphaModFix/>
            </a:blip>
            <a:srcRect b="0" l="0" r="0" t="0"/>
            <a:stretch/>
          </p:blipFill>
          <p:spPr>
            <a:xfrm>
              <a:off x="532125" y="1499913"/>
              <a:ext cx="813554" cy="928675"/>
            </a:xfrm>
            <a:prstGeom prst="rect">
              <a:avLst/>
            </a:prstGeom>
            <a:noFill/>
            <a:ln>
              <a:noFill/>
            </a:ln>
          </p:spPr>
        </p:pic>
      </p:grpSp>
      <p:pic>
        <p:nvPicPr>
          <p:cNvPr id="232" name="Google Shape;232;p20"/>
          <p:cNvPicPr preferRelativeResize="0"/>
          <p:nvPr/>
        </p:nvPicPr>
        <p:blipFill rotWithShape="1">
          <a:blip r:embed="rId6">
            <a:alphaModFix/>
          </a:blip>
          <a:srcRect b="0" l="0" r="0" t="0"/>
          <a:stretch/>
        </p:blipFill>
        <p:spPr>
          <a:xfrm>
            <a:off x="3316625" y="1588813"/>
            <a:ext cx="1390650" cy="733425"/>
          </a:xfrm>
          <a:prstGeom prst="rect">
            <a:avLst/>
          </a:prstGeom>
          <a:noFill/>
          <a:ln cap="flat" cmpd="sng" w="28575">
            <a:solidFill>
              <a:srgbClr val="FF8022"/>
            </a:solidFill>
            <a:prstDash val="solid"/>
            <a:round/>
            <a:headEnd len="sm" w="sm" type="none"/>
            <a:tailEnd len="sm" w="sm" type="none"/>
          </a:ln>
        </p:spPr>
      </p:pic>
      <p:pic>
        <p:nvPicPr>
          <p:cNvPr id="233" name="Google Shape;233;p20"/>
          <p:cNvPicPr preferRelativeResize="0"/>
          <p:nvPr/>
        </p:nvPicPr>
        <p:blipFill rotWithShape="1">
          <a:blip r:embed="rId7">
            <a:alphaModFix/>
          </a:blip>
          <a:srcRect b="0" l="0" r="0" t="0"/>
          <a:stretch/>
        </p:blipFill>
        <p:spPr>
          <a:xfrm>
            <a:off x="6317000" y="1588825"/>
            <a:ext cx="1390650" cy="733425"/>
          </a:xfrm>
          <a:prstGeom prst="rect">
            <a:avLst/>
          </a:prstGeom>
          <a:noFill/>
          <a:ln cap="flat" cmpd="sng" w="28575">
            <a:solidFill>
              <a:schemeClr val="accent2"/>
            </a:solidFill>
            <a:prstDash val="solid"/>
            <a:round/>
            <a:headEnd len="sm" w="sm" type="none"/>
            <a:tailEnd len="sm" w="sm" type="none"/>
          </a:ln>
        </p:spPr>
      </p:pic>
      <p:sp>
        <p:nvSpPr>
          <p:cNvPr id="234" name="Google Shape;234;p20"/>
          <p:cNvSpPr txBox="1"/>
          <p:nvPr/>
        </p:nvSpPr>
        <p:spPr>
          <a:xfrm>
            <a:off x="7757180" y="1502750"/>
            <a:ext cx="1176000" cy="895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300"/>
              <a:buFont typeface="Arial"/>
              <a:buNone/>
            </a:pPr>
            <a:r>
              <a:rPr b="0" i="0" lang="en-GB" sz="1400" u="none" cap="none" strike="noStrike">
                <a:solidFill>
                  <a:schemeClr val="lt1"/>
                </a:solidFill>
                <a:latin typeface="Lato"/>
                <a:ea typeface="Lato"/>
                <a:cs typeface="Lato"/>
                <a:sym typeface="Lato"/>
              </a:rPr>
              <a:t>Gov UK - </a:t>
            </a:r>
            <a:r>
              <a:rPr b="0" i="0" lang="en-GB" sz="1400" u="sng" cap="none" strike="noStrike">
                <a:solidFill>
                  <a:schemeClr val="lt1"/>
                </a:solidFill>
                <a:latin typeface="Lato"/>
                <a:ea typeface="Lato"/>
                <a:cs typeface="Lato"/>
                <a:sym typeface="Lato"/>
                <a:hlinkClick r:id="rId8">
                  <a:extLst>
                    <a:ext uri="{A12FA001-AC4F-418D-AE19-62706E023703}">
                      <ahyp:hlinkClr val="tx"/>
                    </a:ext>
                  </a:extLst>
                </a:hlinkClick>
              </a:rPr>
              <a:t>Workplace rights</a:t>
            </a:r>
            <a:r>
              <a:rPr b="0" i="0" lang="en-GB" sz="1400" u="none" cap="none" strike="noStrike">
                <a:solidFill>
                  <a:schemeClr val="lt1"/>
                </a:solidFill>
                <a:latin typeface="Lato"/>
                <a:ea typeface="Lato"/>
                <a:cs typeface="Lato"/>
                <a:sym typeface="Lato"/>
              </a:rPr>
              <a:t> </a:t>
            </a:r>
            <a:endParaRPr b="0" i="0" sz="1400" u="none" cap="none" strike="noStrike">
              <a:solidFill>
                <a:schemeClr val="lt1"/>
              </a:solidFill>
              <a:latin typeface="Lato"/>
              <a:ea typeface="Lato"/>
              <a:cs typeface="Lato"/>
              <a:sym typeface="Lato"/>
            </a:endParaRPr>
          </a:p>
        </p:txBody>
      </p:sp>
      <p:sp>
        <p:nvSpPr>
          <p:cNvPr id="235" name="Google Shape;235;p20"/>
          <p:cNvSpPr txBox="1"/>
          <p:nvPr/>
        </p:nvSpPr>
        <p:spPr>
          <a:xfrm>
            <a:off x="110800" y="391125"/>
            <a:ext cx="84897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800"/>
              <a:buFont typeface="Arial"/>
              <a:buNone/>
            </a:pPr>
            <a:r>
              <a:rPr b="1" i="0" lang="en-GB" sz="1800" u="none" cap="none" strike="noStrike">
                <a:solidFill>
                  <a:srgbClr val="FFFFFF"/>
                </a:solidFill>
                <a:latin typeface="Lato"/>
                <a:ea typeface="Lato"/>
                <a:cs typeface="Lato"/>
                <a:sym typeface="Lato"/>
              </a:rPr>
              <a:t>Services available for people who have concerns about their rights at work</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239" name="Shape 239"/>
        <p:cNvGrpSpPr/>
        <p:nvPr/>
      </p:nvGrpSpPr>
      <p:grpSpPr>
        <a:xfrm>
          <a:off x="0" y="0"/>
          <a:ext cx="0" cy="0"/>
          <a:chOff x="0" y="0"/>
          <a:chExt cx="0" cy="0"/>
        </a:xfrm>
      </p:grpSpPr>
      <p:sp>
        <p:nvSpPr>
          <p:cNvPr id="240" name="Google Shape;240;p21"/>
          <p:cNvSpPr txBox="1"/>
          <p:nvPr/>
        </p:nvSpPr>
        <p:spPr>
          <a:xfrm>
            <a:off x="1640100" y="403675"/>
            <a:ext cx="5863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3600"/>
              <a:buFont typeface="Arial"/>
              <a:buNone/>
            </a:pPr>
            <a:r>
              <a:rPr b="1" i="0" lang="en-GB" sz="2900" u="none" cap="none" strike="noStrike">
                <a:solidFill>
                  <a:schemeClr val="lt1"/>
                </a:solidFill>
                <a:latin typeface="Lato"/>
                <a:ea typeface="Lato"/>
                <a:cs typeface="Lato"/>
                <a:sym typeface="Lato"/>
              </a:rPr>
              <a:t>Links to learn more!</a:t>
            </a:r>
            <a:endParaRPr b="1" i="0" sz="2900" u="none" cap="none" strike="noStrike">
              <a:solidFill>
                <a:srgbClr val="000000"/>
              </a:solidFill>
              <a:latin typeface="Lato"/>
              <a:ea typeface="Lato"/>
              <a:cs typeface="Lato"/>
              <a:sym typeface="Lato"/>
            </a:endParaRPr>
          </a:p>
        </p:txBody>
      </p:sp>
      <p:sp>
        <p:nvSpPr>
          <p:cNvPr id="241" name="Google Shape;241;p21"/>
          <p:cNvSpPr txBox="1"/>
          <p:nvPr/>
        </p:nvSpPr>
        <p:spPr>
          <a:xfrm>
            <a:off x="462425" y="1142575"/>
            <a:ext cx="7875600" cy="2447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n-GB" sz="1800" u="none" cap="none" strike="noStrike">
                <a:solidFill>
                  <a:srgbClr val="FFFFFF"/>
                </a:solidFill>
                <a:latin typeface="Lato"/>
                <a:ea typeface="Lato"/>
                <a:cs typeface="Lato"/>
                <a:sym typeface="Lato"/>
              </a:rPr>
              <a:t>Articles to extend learning</a:t>
            </a:r>
            <a:r>
              <a:rPr b="1" i="0" lang="en-GB" sz="3600" u="none" cap="none" strike="noStrike">
                <a:solidFill>
                  <a:srgbClr val="FFFFFF"/>
                </a:solidFill>
                <a:latin typeface="Lato"/>
                <a:ea typeface="Lato"/>
                <a:cs typeface="Lato"/>
                <a:sym typeface="Lato"/>
              </a:rPr>
              <a:t> </a:t>
            </a:r>
            <a:endParaRPr b="1" i="0" sz="3600" u="none" cap="none" strike="noStrike">
              <a:solidFill>
                <a:srgbClr val="FFFFFF"/>
              </a:solidFill>
              <a:latin typeface="Lato"/>
              <a:ea typeface="Lato"/>
              <a:cs typeface="Lato"/>
              <a:sym typeface="Lato"/>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rgbClr val="FFFFFF"/>
              </a:solidFill>
              <a:latin typeface="Lato"/>
              <a:ea typeface="Lato"/>
              <a:cs typeface="Lato"/>
              <a:sym typeface="Lato"/>
            </a:endParaRPr>
          </a:p>
          <a:p>
            <a:pPr indent="0" lvl="0" marL="0" marR="0" rtl="0" algn="l">
              <a:lnSpc>
                <a:spcPct val="115000"/>
              </a:lnSpc>
              <a:spcBef>
                <a:spcPts val="0"/>
              </a:spcBef>
              <a:spcAft>
                <a:spcPts val="0"/>
              </a:spcAft>
              <a:buClr>
                <a:srgbClr val="000000"/>
              </a:buClr>
              <a:buSzPts val="1400"/>
              <a:buFont typeface="Arial"/>
              <a:buNone/>
            </a:pPr>
            <a:r>
              <a:rPr b="0" i="0" lang="en-GB" sz="1400" u="none" cap="none" strike="noStrike">
                <a:solidFill>
                  <a:schemeClr val="lt1"/>
                </a:solidFill>
                <a:latin typeface="Lato"/>
                <a:ea typeface="Lato"/>
                <a:cs typeface="Lato"/>
                <a:sym typeface="Lato"/>
              </a:rPr>
              <a:t>Please visit the  </a:t>
            </a:r>
            <a:r>
              <a:rPr b="0" i="0" lang="en-GB" sz="1400" u="sng" cap="none" strike="noStrike">
                <a:solidFill>
                  <a:schemeClr val="lt1"/>
                </a:solidFill>
                <a:latin typeface="Lato"/>
                <a:ea typeface="Lato"/>
                <a:cs typeface="Lato"/>
                <a:sym typeface="Lato"/>
                <a:hlinkClick r:id="rId3">
                  <a:extLst>
                    <a:ext uri="{A12FA001-AC4F-418D-AE19-62706E023703}">
                      <ahyp:hlinkClr val="tx"/>
                    </a:ext>
                  </a:extLst>
                </a:hlinkClick>
              </a:rPr>
              <a:t>FLIC learning hub</a:t>
            </a:r>
            <a:r>
              <a:rPr b="0" i="0" lang="en-GB" sz="1400" u="none" cap="none" strike="noStrike">
                <a:solidFill>
                  <a:schemeClr val="lt1"/>
                </a:solidFill>
                <a:latin typeface="Lato"/>
                <a:ea typeface="Lato"/>
                <a:cs typeface="Lato"/>
                <a:sym typeface="Lato"/>
              </a:rPr>
              <a:t>  for</a:t>
            </a:r>
            <a:r>
              <a:rPr b="0" i="0" lang="en-GB" sz="1400" u="none" cap="none" strike="noStrike">
                <a:solidFill>
                  <a:srgbClr val="FFFFFF"/>
                </a:solidFill>
                <a:latin typeface="Lato"/>
                <a:ea typeface="Lato"/>
                <a:cs typeface="Lato"/>
                <a:sym typeface="Lato"/>
              </a:rPr>
              <a:t> further resources</a:t>
            </a:r>
            <a:endParaRPr b="0" i="0" sz="1400" u="none" cap="none" strike="noStrike">
              <a:solidFill>
                <a:srgbClr val="FFFFFF"/>
              </a:solidFill>
              <a:latin typeface="Lato"/>
              <a:ea typeface="Lato"/>
              <a:cs typeface="Lato"/>
              <a:sym typeface="Lato"/>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rgbClr val="FFFFFF"/>
              </a:solidFill>
              <a:latin typeface="Lato"/>
              <a:ea typeface="Lato"/>
              <a:cs typeface="Lato"/>
              <a:sym typeface="Lato"/>
            </a:endParaRPr>
          </a:p>
          <a:p>
            <a:pPr indent="0" lvl="0" marL="0" marR="0" rtl="0" algn="l">
              <a:lnSpc>
                <a:spcPct val="115000"/>
              </a:lnSpc>
              <a:spcBef>
                <a:spcPts val="0"/>
              </a:spcBef>
              <a:spcAft>
                <a:spcPts val="0"/>
              </a:spcAft>
              <a:buClr>
                <a:srgbClr val="000000"/>
              </a:buClr>
              <a:buSzPts val="1400"/>
              <a:buFont typeface="Arial"/>
              <a:buNone/>
            </a:pPr>
            <a:r>
              <a:rPr b="0" i="0" lang="en-GB" sz="1400" u="none" cap="none" strike="noStrike">
                <a:solidFill>
                  <a:schemeClr val="lt1"/>
                </a:solidFill>
                <a:latin typeface="Lato"/>
                <a:ea typeface="Lato"/>
                <a:cs typeface="Lato"/>
                <a:sym typeface="Lato"/>
              </a:rPr>
              <a:t>Money Helper </a:t>
            </a:r>
            <a:r>
              <a:rPr b="0" i="0" lang="en-GB" sz="1400" u="sng" cap="none" strike="noStrike">
                <a:solidFill>
                  <a:schemeClr val="lt1"/>
                </a:solidFill>
                <a:latin typeface="Lato"/>
                <a:ea typeface="Lato"/>
                <a:cs typeface="Lato"/>
                <a:sym typeface="Lato"/>
                <a:hlinkClick r:id="rId4">
                  <a:extLst>
                    <a:ext uri="{A12FA001-AC4F-418D-AE19-62706E023703}">
                      <ahyp:hlinkClr val="tx"/>
                    </a:ext>
                  </a:extLst>
                </a:hlinkClick>
              </a:rPr>
              <a:t>Apprenticeships Explained</a:t>
            </a:r>
            <a:r>
              <a:rPr b="0" i="0" lang="en-GB" sz="1400" u="none" cap="none" strike="noStrike">
                <a:solidFill>
                  <a:schemeClr val="lt1"/>
                </a:solidFill>
                <a:latin typeface="Lato"/>
                <a:ea typeface="Lato"/>
                <a:cs typeface="Lato"/>
                <a:sym typeface="Lato"/>
              </a:rPr>
              <a:t> </a:t>
            </a:r>
            <a:endParaRPr b="0" i="0" sz="1400" u="none" cap="none" strike="noStrike">
              <a:solidFill>
                <a:schemeClr val="lt1"/>
              </a:solidFill>
              <a:latin typeface="Lato"/>
              <a:ea typeface="Lato"/>
              <a:cs typeface="Lato"/>
              <a:sym typeface="Lato"/>
            </a:endParaRPr>
          </a:p>
          <a:p>
            <a:pPr indent="0" lvl="0" marL="0" marR="0" rtl="0" algn="l">
              <a:lnSpc>
                <a:spcPct val="123076"/>
              </a:lnSpc>
              <a:spcBef>
                <a:spcPts val="1200"/>
              </a:spcBef>
              <a:spcAft>
                <a:spcPts val="0"/>
              </a:spcAft>
              <a:buClr>
                <a:srgbClr val="000000"/>
              </a:buClr>
              <a:buSzPts val="1400"/>
              <a:buFont typeface="Arial"/>
              <a:buNone/>
            </a:pPr>
            <a:r>
              <a:t/>
            </a:r>
            <a:endParaRPr b="0" i="0" sz="1400" u="none" cap="none" strike="noStrike">
              <a:solidFill>
                <a:srgbClr val="FFFFFF"/>
              </a:solidFill>
              <a:latin typeface="Lato"/>
              <a:ea typeface="Lato"/>
              <a:cs typeface="Lato"/>
              <a:sym typeface="Lato"/>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rgbClr val="FFFFFF"/>
              </a:solidFill>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8" name="Shape 58"/>
        <p:cNvGrpSpPr/>
        <p:nvPr/>
      </p:nvGrpSpPr>
      <p:grpSpPr>
        <a:xfrm>
          <a:off x="0" y="0"/>
          <a:ext cx="0" cy="0"/>
          <a:chOff x="0" y="0"/>
          <a:chExt cx="0" cy="0"/>
        </a:xfrm>
      </p:grpSpPr>
      <p:sp>
        <p:nvSpPr>
          <p:cNvPr id="59" name="Google Shape;59;p3"/>
          <p:cNvSpPr txBox="1"/>
          <p:nvPr/>
        </p:nvSpPr>
        <p:spPr>
          <a:xfrm>
            <a:off x="360375" y="270375"/>
            <a:ext cx="8031000" cy="781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2900" u="none" cap="none" strike="noStrike">
                <a:solidFill>
                  <a:schemeClr val="accent2"/>
                </a:solidFill>
                <a:latin typeface="Lato"/>
                <a:ea typeface="Lato"/>
                <a:cs typeface="Lato"/>
                <a:sym typeface="Lato"/>
              </a:rPr>
              <a:t>Having a respectful learning environment</a:t>
            </a:r>
            <a:endParaRPr b="1" i="0" sz="2900" u="none" cap="none" strike="noStrike">
              <a:solidFill>
                <a:schemeClr val="accent2"/>
              </a:solidFill>
              <a:latin typeface="Lato"/>
              <a:ea typeface="Lato"/>
              <a:cs typeface="Lato"/>
              <a:sym typeface="Lato"/>
            </a:endParaRPr>
          </a:p>
        </p:txBody>
      </p:sp>
      <p:sp>
        <p:nvSpPr>
          <p:cNvPr id="60" name="Google Shape;60;p3"/>
          <p:cNvSpPr txBox="1"/>
          <p:nvPr/>
        </p:nvSpPr>
        <p:spPr>
          <a:xfrm>
            <a:off x="324100" y="1254075"/>
            <a:ext cx="7638000" cy="19086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listen to each other respectfully</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avoid making judgements or assumptions about others</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comment on what has been said, not the person who has said it</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won’t put anyone on the spot and we have the right to pass</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not share personal stories or ask personal questions</a:t>
            </a:r>
            <a:endParaRPr b="1" i="0" sz="1600" u="none" cap="none" strike="noStrike">
              <a:solidFill>
                <a:schemeClr val="accent2"/>
              </a:solidFill>
              <a:latin typeface="Lato"/>
              <a:ea typeface="Lato"/>
              <a:cs typeface="Lato"/>
              <a:sym typeface="Lato"/>
            </a:endParaRPr>
          </a:p>
        </p:txBody>
      </p:sp>
      <p:sp>
        <p:nvSpPr>
          <p:cNvPr id="61" name="Google Shape;61;p3"/>
          <p:cNvSpPr/>
          <p:nvPr/>
        </p:nvSpPr>
        <p:spPr>
          <a:xfrm>
            <a:off x="360363" y="3453675"/>
            <a:ext cx="8214675" cy="657650"/>
          </a:xfrm>
          <a:prstGeom prst="flowChartProcess">
            <a:avLst/>
          </a:prstGeom>
          <a:noFill/>
          <a:ln cap="flat" cmpd="sng" w="19050">
            <a:solidFill>
              <a:srgbClr val="FF8022"/>
            </a:solidFill>
            <a:prstDash val="solid"/>
            <a:round/>
            <a:headEnd len="sm" w="sm" type="none"/>
            <a:tailEnd len="sm" w="sm" type="none"/>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rgbClr val="FFFFFF"/>
                </a:solidFill>
                <a:latin typeface="Lato"/>
                <a:ea typeface="Lato"/>
                <a:cs typeface="Lato"/>
                <a:sym typeface="Lato"/>
              </a:rPr>
              <a:t>If there is a question that you do not wish to ask aloud, you can write it on a Post-it Note which will be collected throughout the session and answered at the end </a:t>
            </a:r>
            <a:endParaRPr b="0" i="0" sz="1600" u="none" cap="none" strike="noStrike">
              <a:solidFill>
                <a:srgbClr val="000000"/>
              </a:solidFill>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5" name="Shape 65"/>
        <p:cNvGrpSpPr/>
        <p:nvPr/>
      </p:nvGrpSpPr>
      <p:grpSpPr>
        <a:xfrm>
          <a:off x="0" y="0"/>
          <a:ext cx="0" cy="0"/>
          <a:chOff x="0" y="0"/>
          <a:chExt cx="0" cy="0"/>
        </a:xfrm>
      </p:grpSpPr>
      <p:sp>
        <p:nvSpPr>
          <p:cNvPr id="66" name="Google Shape;66;p4"/>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sp>
        <p:nvSpPr>
          <p:cNvPr id="67" name="Google Shape;67;p4"/>
          <p:cNvSpPr txBox="1"/>
          <p:nvPr/>
        </p:nvSpPr>
        <p:spPr>
          <a:xfrm>
            <a:off x="0" y="1491150"/>
            <a:ext cx="9144000" cy="13128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8000"/>
              <a:buFont typeface="Arial"/>
              <a:buNone/>
            </a:pPr>
            <a:r>
              <a:rPr b="0" i="0" lang="en-GB" sz="2200" u="none" cap="none" strike="noStrike">
                <a:solidFill>
                  <a:schemeClr val="lt1"/>
                </a:solidFill>
                <a:latin typeface="Lato"/>
                <a:ea typeface="Lato"/>
                <a:cs typeface="Lato"/>
                <a:sym typeface="Lato"/>
              </a:rPr>
              <a:t>Session 3:</a:t>
            </a:r>
            <a:endParaRPr b="0" i="0" sz="22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3600"/>
              <a:buFont typeface="Arial"/>
              <a:buNone/>
            </a:pPr>
            <a:r>
              <a:rPr b="1" i="0" lang="en-GB" sz="4800" u="none" cap="none" strike="noStrike">
                <a:solidFill>
                  <a:schemeClr val="lt1"/>
                </a:solidFill>
                <a:latin typeface="Lato"/>
                <a:ea typeface="Lato"/>
                <a:cs typeface="Lato"/>
                <a:sym typeface="Lato"/>
              </a:rPr>
              <a:t>Entrepreneurship</a:t>
            </a:r>
            <a:endParaRPr b="1" i="0" sz="4800" u="none" cap="none" strike="noStrike">
              <a:solidFill>
                <a:schemeClr val="accent2"/>
              </a:solidFill>
              <a:latin typeface="Lato"/>
              <a:ea typeface="Lato"/>
              <a:cs typeface="Lato"/>
              <a:sym typeface="La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1" name="Shape 71"/>
        <p:cNvGrpSpPr/>
        <p:nvPr/>
      </p:nvGrpSpPr>
      <p:grpSpPr>
        <a:xfrm>
          <a:off x="0" y="0"/>
          <a:ext cx="0" cy="0"/>
          <a:chOff x="0" y="0"/>
          <a:chExt cx="0" cy="0"/>
        </a:xfrm>
      </p:grpSpPr>
      <p:sp>
        <p:nvSpPr>
          <p:cNvPr id="72" name="Google Shape;72;p5"/>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5"/>
          <p:cNvSpPr txBox="1"/>
          <p:nvPr/>
        </p:nvSpPr>
        <p:spPr>
          <a:xfrm>
            <a:off x="360375" y="629075"/>
            <a:ext cx="76392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GB" sz="2000" u="none" cap="none" strike="noStrike">
                <a:solidFill>
                  <a:schemeClr val="accent2"/>
                </a:solidFill>
                <a:latin typeface="Lato"/>
                <a:ea typeface="Lato"/>
                <a:cs typeface="Lato"/>
                <a:sym typeface="Lato"/>
              </a:rPr>
              <a:t>By the end of the session, I will be able to:</a:t>
            </a:r>
            <a:endParaRPr b="1" i="0" sz="2000" u="none" cap="none" strike="noStrike">
              <a:solidFill>
                <a:schemeClr val="accent2"/>
              </a:solidFill>
              <a:latin typeface="Lato"/>
              <a:ea typeface="Lato"/>
              <a:cs typeface="Lato"/>
              <a:sym typeface="Lato"/>
            </a:endParaRPr>
          </a:p>
        </p:txBody>
      </p:sp>
      <p:sp>
        <p:nvSpPr>
          <p:cNvPr id="74" name="Google Shape;74;p5"/>
          <p:cNvSpPr txBox="1"/>
          <p:nvPr/>
        </p:nvSpPr>
        <p:spPr>
          <a:xfrm>
            <a:off x="488176" y="1475625"/>
            <a:ext cx="7727100" cy="26973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07000"/>
              </a:lnSpc>
              <a:spcBef>
                <a:spcPts val="0"/>
              </a:spcBef>
              <a:spcAft>
                <a:spcPts val="0"/>
              </a:spcAft>
              <a:buClr>
                <a:schemeClr val="lt1"/>
              </a:buClr>
              <a:buSzPts val="2200"/>
              <a:buFont typeface="Lato"/>
              <a:buChar char="●"/>
            </a:pPr>
            <a:r>
              <a:rPr b="1" i="0" lang="en-GB" sz="2200" u="none" cap="none" strike="noStrike">
                <a:solidFill>
                  <a:schemeClr val="lt1"/>
                </a:solidFill>
                <a:latin typeface="Lato"/>
                <a:ea typeface="Lato"/>
                <a:cs typeface="Lato"/>
                <a:sym typeface="Lato"/>
              </a:rPr>
              <a:t>Define what it means to be an entrepreneur </a:t>
            </a:r>
            <a:endParaRPr b="0" i="0" sz="2200" u="none" cap="none" strike="noStrike">
              <a:solidFill>
                <a:schemeClr val="lt1"/>
              </a:solidFill>
              <a:latin typeface="Lato"/>
              <a:ea typeface="Lato"/>
              <a:cs typeface="Lato"/>
              <a:sym typeface="Lato"/>
            </a:endParaRPr>
          </a:p>
          <a:p>
            <a:pPr indent="0" lvl="0" marL="914400" marR="0" rtl="0" algn="l">
              <a:lnSpc>
                <a:spcPct val="107000"/>
              </a:lnSpc>
              <a:spcBef>
                <a:spcPts val="0"/>
              </a:spcBef>
              <a:spcAft>
                <a:spcPts val="0"/>
              </a:spcAft>
              <a:buClr>
                <a:srgbClr val="000000"/>
              </a:buClr>
              <a:buSzPts val="2200"/>
              <a:buFont typeface="Arial"/>
              <a:buNone/>
            </a:pPr>
            <a:r>
              <a:t/>
            </a:r>
            <a:endParaRPr b="0" i="0" sz="2200" u="none" cap="none" strike="noStrike">
              <a:solidFill>
                <a:schemeClr val="lt1"/>
              </a:solidFill>
              <a:latin typeface="Lato"/>
              <a:ea typeface="Lato"/>
              <a:cs typeface="Lato"/>
              <a:sym typeface="Lato"/>
            </a:endParaRPr>
          </a:p>
          <a:p>
            <a:pPr indent="-368300" lvl="0" marL="457200" marR="0" rtl="0" algn="l">
              <a:lnSpc>
                <a:spcPct val="107000"/>
              </a:lnSpc>
              <a:spcBef>
                <a:spcPts val="0"/>
              </a:spcBef>
              <a:spcAft>
                <a:spcPts val="0"/>
              </a:spcAft>
              <a:buClr>
                <a:schemeClr val="lt1"/>
              </a:buClr>
              <a:buSzPts val="2200"/>
              <a:buFont typeface="Lato"/>
              <a:buChar char="●"/>
            </a:pPr>
            <a:r>
              <a:rPr b="1" i="0" lang="en-GB" sz="2200" u="none" cap="none" strike="noStrike">
                <a:solidFill>
                  <a:schemeClr val="lt1"/>
                </a:solidFill>
                <a:latin typeface="Lato"/>
                <a:ea typeface="Lato"/>
                <a:cs typeface="Lato"/>
                <a:sym typeface="Lato"/>
              </a:rPr>
              <a:t>Assess the pros and cons of entrepreneurship vs other jobs </a:t>
            </a:r>
            <a:endParaRPr b="0" i="0" sz="2200" u="none" cap="none" strike="noStrike">
              <a:solidFill>
                <a:schemeClr val="lt1"/>
              </a:solidFill>
              <a:latin typeface="Lato"/>
              <a:ea typeface="Lato"/>
              <a:cs typeface="Lato"/>
              <a:sym typeface="Lato"/>
            </a:endParaRPr>
          </a:p>
          <a:p>
            <a:pPr indent="0" lvl="0" marL="914400" marR="0" rtl="0" algn="l">
              <a:lnSpc>
                <a:spcPct val="107000"/>
              </a:lnSpc>
              <a:spcBef>
                <a:spcPts val="0"/>
              </a:spcBef>
              <a:spcAft>
                <a:spcPts val="0"/>
              </a:spcAft>
              <a:buClr>
                <a:srgbClr val="000000"/>
              </a:buClr>
              <a:buSzPts val="2200"/>
              <a:buFont typeface="Arial"/>
              <a:buNone/>
            </a:pPr>
            <a:r>
              <a:t/>
            </a:r>
            <a:endParaRPr b="0" i="0" sz="2200" u="none" cap="none" strike="noStrike">
              <a:solidFill>
                <a:schemeClr val="lt1"/>
              </a:solidFill>
              <a:latin typeface="Lato"/>
              <a:ea typeface="Lato"/>
              <a:cs typeface="Lato"/>
              <a:sym typeface="Lato"/>
            </a:endParaRPr>
          </a:p>
          <a:p>
            <a:pPr indent="-368300" lvl="0" marL="457200" marR="0" rtl="0" algn="l">
              <a:lnSpc>
                <a:spcPct val="107000"/>
              </a:lnSpc>
              <a:spcBef>
                <a:spcPts val="0"/>
              </a:spcBef>
              <a:spcAft>
                <a:spcPts val="0"/>
              </a:spcAft>
              <a:buClr>
                <a:schemeClr val="lt1"/>
              </a:buClr>
              <a:buSzPts val="2200"/>
              <a:buFont typeface="Lato"/>
              <a:buChar char="●"/>
            </a:pPr>
            <a:r>
              <a:rPr b="1" i="0" lang="en-GB" sz="2200" u="none" cap="none" strike="noStrike">
                <a:solidFill>
                  <a:schemeClr val="lt1"/>
                </a:solidFill>
                <a:latin typeface="Lato"/>
                <a:ea typeface="Lato"/>
                <a:cs typeface="Lato"/>
                <a:sym typeface="Lato"/>
              </a:rPr>
              <a:t>Practise the enterprise skills needed to be an entrepreneur</a:t>
            </a:r>
            <a:endParaRPr b="1" i="0" sz="2200" u="none" cap="none" strike="noStrike">
              <a:solidFill>
                <a:schemeClr val="lt1"/>
              </a:solidFill>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6"/>
          <p:cNvSpPr txBox="1"/>
          <p:nvPr/>
        </p:nvSpPr>
        <p:spPr>
          <a:xfrm>
            <a:off x="379375" y="1194550"/>
            <a:ext cx="7905300" cy="19086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00000"/>
              </a:lnSpc>
              <a:spcBef>
                <a:spcPts val="0"/>
              </a:spcBef>
              <a:spcAft>
                <a:spcPts val="0"/>
              </a:spcAft>
              <a:buClr>
                <a:srgbClr val="0543B3"/>
              </a:buClr>
              <a:buSzPts val="1600"/>
              <a:buFont typeface="Lato"/>
              <a:buChar char="●"/>
            </a:pPr>
            <a:r>
              <a:rPr b="1" i="0" lang="en-GB" sz="1600" u="none" cap="none" strike="noStrike">
                <a:solidFill>
                  <a:srgbClr val="0543B3"/>
                </a:solidFill>
                <a:latin typeface="Lato"/>
                <a:ea typeface="Lato"/>
                <a:cs typeface="Lato"/>
                <a:sym typeface="Lato"/>
              </a:rPr>
              <a:t>Explain the role of an auditor.</a:t>
            </a:r>
            <a:endParaRPr b="1" i="0" sz="1600" u="none" cap="none" strike="noStrike">
              <a:solidFill>
                <a:srgbClr val="0543B3"/>
              </a:solidFill>
              <a:latin typeface="Lato"/>
              <a:ea typeface="Lato"/>
              <a:cs typeface="Lato"/>
              <a:sym typeface="Lato"/>
            </a:endParaRPr>
          </a:p>
          <a:p>
            <a:pPr indent="0" lvl="0" marL="914400" marR="0" rtl="0" algn="l">
              <a:lnSpc>
                <a:spcPct val="100000"/>
              </a:lnSpc>
              <a:spcBef>
                <a:spcPts val="0"/>
              </a:spcBef>
              <a:spcAft>
                <a:spcPts val="0"/>
              </a:spcAft>
              <a:buNone/>
            </a:pPr>
            <a:r>
              <a:t/>
            </a:r>
            <a:endParaRPr b="1" i="0" sz="1600" u="none" cap="none" strike="noStrike">
              <a:solidFill>
                <a:srgbClr val="0543B3"/>
              </a:solidFill>
              <a:latin typeface="Lato"/>
              <a:ea typeface="Lato"/>
              <a:cs typeface="Lato"/>
              <a:sym typeface="Lato"/>
            </a:endParaRPr>
          </a:p>
          <a:p>
            <a:pPr indent="-330200" lvl="0" marL="457200" marR="0" rtl="0" algn="l">
              <a:lnSpc>
                <a:spcPct val="100000"/>
              </a:lnSpc>
              <a:spcBef>
                <a:spcPts val="0"/>
              </a:spcBef>
              <a:spcAft>
                <a:spcPts val="0"/>
              </a:spcAft>
              <a:buClr>
                <a:srgbClr val="0543B3"/>
              </a:buClr>
              <a:buSzPts val="1600"/>
              <a:buFont typeface="Lato"/>
              <a:buChar char="●"/>
            </a:pPr>
            <a:r>
              <a:rPr b="1" i="0" lang="en-GB" sz="1600" u="none" cap="none" strike="noStrike">
                <a:solidFill>
                  <a:srgbClr val="0543B3"/>
                </a:solidFill>
                <a:latin typeface="Lato"/>
                <a:ea typeface="Lato"/>
                <a:cs typeface="Lato"/>
                <a:sym typeface="Lato"/>
              </a:rPr>
              <a:t>What are the different levels of apprenticeships, and what alternative name can be used for each level?</a:t>
            </a:r>
            <a:endParaRPr b="1" i="0" sz="1600" u="none" cap="none" strike="noStrike">
              <a:solidFill>
                <a:srgbClr val="0543B3"/>
              </a:solidFill>
              <a:latin typeface="Lato"/>
              <a:ea typeface="Lato"/>
              <a:cs typeface="Lato"/>
              <a:sym typeface="Lato"/>
            </a:endParaRPr>
          </a:p>
          <a:p>
            <a:pPr indent="0" lvl="0" marL="914400" marR="0" rtl="0" algn="l">
              <a:lnSpc>
                <a:spcPct val="100000"/>
              </a:lnSpc>
              <a:spcBef>
                <a:spcPts val="0"/>
              </a:spcBef>
              <a:spcAft>
                <a:spcPts val="0"/>
              </a:spcAft>
              <a:buNone/>
            </a:pPr>
            <a:r>
              <a:t/>
            </a:r>
            <a:endParaRPr b="1" i="0" sz="1600" u="none" cap="none" strike="noStrike">
              <a:solidFill>
                <a:srgbClr val="0543B3"/>
              </a:solidFill>
              <a:latin typeface="Lato"/>
              <a:ea typeface="Lato"/>
              <a:cs typeface="Lato"/>
              <a:sym typeface="Lato"/>
            </a:endParaRPr>
          </a:p>
          <a:p>
            <a:pPr indent="-330200" lvl="0" marL="457200" marR="0" rtl="0" algn="l">
              <a:lnSpc>
                <a:spcPct val="100000"/>
              </a:lnSpc>
              <a:spcBef>
                <a:spcPts val="0"/>
              </a:spcBef>
              <a:spcAft>
                <a:spcPts val="0"/>
              </a:spcAft>
              <a:buClr>
                <a:srgbClr val="0543B3"/>
              </a:buClr>
              <a:buSzPts val="1600"/>
              <a:buFont typeface="Lato"/>
              <a:buChar char="●"/>
            </a:pPr>
            <a:r>
              <a:rPr b="1" i="0" lang="en-GB" sz="1600" u="none" cap="none" strike="noStrike">
                <a:solidFill>
                  <a:srgbClr val="0543B3"/>
                </a:solidFill>
                <a:latin typeface="Lato"/>
                <a:ea typeface="Lato"/>
                <a:cs typeface="Lato"/>
                <a:sym typeface="Lato"/>
              </a:rPr>
              <a:t>Explain one advantage of doing a degree apprenticeship rather than going to university</a:t>
            </a:r>
            <a:endParaRPr b="1" i="0" sz="1600" u="none" cap="none" strike="noStrike">
              <a:solidFill>
                <a:srgbClr val="0543B3"/>
              </a:solidFill>
              <a:latin typeface="Lato"/>
              <a:ea typeface="Lato"/>
              <a:cs typeface="Lato"/>
              <a:sym typeface="Lato"/>
            </a:endParaRPr>
          </a:p>
        </p:txBody>
      </p:sp>
      <p:sp>
        <p:nvSpPr>
          <p:cNvPr id="80" name="Google Shape;80;p6"/>
          <p:cNvSpPr txBox="1"/>
          <p:nvPr/>
        </p:nvSpPr>
        <p:spPr>
          <a:xfrm>
            <a:off x="65800" y="3036200"/>
            <a:ext cx="7968900" cy="2031900"/>
          </a:xfrm>
          <a:prstGeom prst="rect">
            <a:avLst/>
          </a:prstGeom>
          <a:noFill/>
          <a:ln cap="flat" cmpd="sng" w="28575">
            <a:solidFill>
              <a:srgbClr val="FF8022"/>
            </a:solidFill>
            <a:prstDash val="dot"/>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latin typeface="Lato"/>
                <a:ea typeface="Lato"/>
                <a:cs typeface="Lato"/>
                <a:sym typeface="Lato"/>
              </a:rPr>
              <a:t>Answers</a:t>
            </a:r>
            <a:endParaRPr sz="1200">
              <a:latin typeface="Lato"/>
              <a:ea typeface="Lato"/>
              <a:cs typeface="Lato"/>
              <a:sym typeface="Lato"/>
            </a:endParaRPr>
          </a:p>
          <a:p>
            <a:pPr indent="0" lvl="0" marL="0" rtl="0" algn="l">
              <a:spcBef>
                <a:spcPts val="0"/>
              </a:spcBef>
              <a:spcAft>
                <a:spcPts val="0"/>
              </a:spcAft>
              <a:buNone/>
            </a:pPr>
            <a:r>
              <a:t/>
            </a:r>
            <a:endParaRPr sz="1200">
              <a:latin typeface="Lato"/>
              <a:ea typeface="Lato"/>
              <a:cs typeface="Lato"/>
              <a:sym typeface="Lato"/>
            </a:endParaRPr>
          </a:p>
          <a:p>
            <a:pPr indent="-304800" lvl="0" marL="457200" rtl="0" algn="l">
              <a:spcBef>
                <a:spcPts val="0"/>
              </a:spcBef>
              <a:spcAft>
                <a:spcPts val="0"/>
              </a:spcAft>
              <a:buSzPts val="1200"/>
              <a:buFont typeface="Lato"/>
              <a:buChar char="●"/>
            </a:pPr>
            <a:r>
              <a:rPr lang="en-GB" sz="1200">
                <a:latin typeface="Lato"/>
                <a:ea typeface="Lato"/>
                <a:cs typeface="Lato"/>
                <a:sym typeface="Lato"/>
              </a:rPr>
              <a:t>An auditor c</a:t>
            </a:r>
            <a:r>
              <a:rPr lang="en-GB" sz="1200">
                <a:latin typeface="Lato"/>
                <a:ea typeface="Lato"/>
                <a:cs typeface="Lato"/>
                <a:sym typeface="Lato"/>
              </a:rPr>
              <a:t>hecks organisations' financial records and procedures to make sure they are accurate and efficient.</a:t>
            </a:r>
            <a:endParaRPr sz="1200">
              <a:latin typeface="Lato"/>
              <a:ea typeface="Lato"/>
              <a:cs typeface="Lato"/>
              <a:sym typeface="Lato"/>
            </a:endParaRPr>
          </a:p>
          <a:p>
            <a:pPr indent="0" lvl="0" marL="457200" rtl="0" algn="l">
              <a:spcBef>
                <a:spcPts val="0"/>
              </a:spcBef>
              <a:spcAft>
                <a:spcPts val="0"/>
              </a:spcAft>
              <a:buNone/>
            </a:pPr>
            <a:r>
              <a:t/>
            </a:r>
            <a:endParaRPr sz="1200">
              <a:latin typeface="Lato"/>
              <a:ea typeface="Lato"/>
              <a:cs typeface="Lato"/>
              <a:sym typeface="Lato"/>
            </a:endParaRPr>
          </a:p>
          <a:p>
            <a:pPr indent="-304800" lvl="0" marL="457200" rtl="0" algn="l">
              <a:spcBef>
                <a:spcPts val="0"/>
              </a:spcBef>
              <a:spcAft>
                <a:spcPts val="0"/>
              </a:spcAft>
              <a:buSzPts val="1200"/>
              <a:buFont typeface="Lato"/>
              <a:buChar char="●"/>
            </a:pPr>
            <a:r>
              <a:rPr lang="en-GB" sz="1200">
                <a:latin typeface="Lato"/>
                <a:ea typeface="Lato"/>
                <a:cs typeface="Lato"/>
                <a:sym typeface="Lato"/>
              </a:rPr>
              <a:t>Intermediate (Level 2), Advanced (Level 3), Higher (Level 4), Higher (Level 5)</a:t>
            </a:r>
            <a:endParaRPr sz="1200">
              <a:latin typeface="Lato"/>
              <a:ea typeface="Lato"/>
              <a:cs typeface="Lato"/>
              <a:sym typeface="Lato"/>
            </a:endParaRPr>
          </a:p>
          <a:p>
            <a:pPr indent="0" lvl="0" marL="457200" rtl="0" algn="l">
              <a:spcBef>
                <a:spcPts val="0"/>
              </a:spcBef>
              <a:spcAft>
                <a:spcPts val="0"/>
              </a:spcAft>
              <a:buNone/>
            </a:pPr>
            <a:r>
              <a:t/>
            </a:r>
            <a:endParaRPr sz="1200">
              <a:latin typeface="Lato"/>
              <a:ea typeface="Lato"/>
              <a:cs typeface="Lato"/>
              <a:sym typeface="Lato"/>
            </a:endParaRPr>
          </a:p>
          <a:p>
            <a:pPr indent="-304800" lvl="0" marL="457200" rtl="0" algn="l">
              <a:spcBef>
                <a:spcPts val="0"/>
              </a:spcBef>
              <a:spcAft>
                <a:spcPts val="0"/>
              </a:spcAft>
              <a:buSzPts val="1200"/>
              <a:buFont typeface="Lato"/>
              <a:buChar char="●"/>
            </a:pPr>
            <a:r>
              <a:rPr lang="en-GB" sz="1200">
                <a:latin typeface="Lato"/>
                <a:ea typeface="Lato"/>
                <a:cs typeface="Lato"/>
                <a:sym typeface="Lato"/>
              </a:rPr>
              <a:t>Advantages of doing an apprenticeship:</a:t>
            </a:r>
            <a:endParaRPr sz="1200">
              <a:latin typeface="Lato"/>
              <a:ea typeface="Lato"/>
              <a:cs typeface="Lato"/>
              <a:sym typeface="Lato"/>
            </a:endParaRPr>
          </a:p>
          <a:p>
            <a:pPr indent="-304800" lvl="1" marL="914400" rtl="0" algn="l">
              <a:spcBef>
                <a:spcPts val="0"/>
              </a:spcBef>
              <a:spcAft>
                <a:spcPts val="0"/>
              </a:spcAft>
              <a:buSzPts val="1200"/>
              <a:buFont typeface="Lato"/>
              <a:buChar char="○"/>
            </a:pPr>
            <a:r>
              <a:rPr lang="en-GB" sz="1200">
                <a:latin typeface="Lato"/>
                <a:ea typeface="Lato"/>
                <a:cs typeface="Lato"/>
                <a:sym typeface="Lato"/>
              </a:rPr>
              <a:t>Earn money sooner</a:t>
            </a:r>
            <a:endParaRPr sz="1200">
              <a:latin typeface="Lato"/>
              <a:ea typeface="Lato"/>
              <a:cs typeface="Lato"/>
              <a:sym typeface="Lato"/>
            </a:endParaRPr>
          </a:p>
          <a:p>
            <a:pPr indent="-304800" lvl="1" marL="914400" rtl="0" algn="l">
              <a:spcBef>
                <a:spcPts val="0"/>
              </a:spcBef>
              <a:spcAft>
                <a:spcPts val="0"/>
              </a:spcAft>
              <a:buSzPts val="1200"/>
              <a:buFont typeface="Lato"/>
              <a:buChar char="○"/>
            </a:pPr>
            <a:r>
              <a:rPr lang="en-GB" sz="1200">
                <a:latin typeface="Lato"/>
                <a:ea typeface="Lato"/>
                <a:cs typeface="Lato"/>
                <a:sym typeface="Lato"/>
              </a:rPr>
              <a:t>Work in a vocation / trade</a:t>
            </a:r>
            <a:endParaRPr sz="1200">
              <a:latin typeface="Lato"/>
              <a:ea typeface="Lato"/>
              <a:cs typeface="Lato"/>
              <a:sym typeface="Lato"/>
            </a:endParaRPr>
          </a:p>
          <a:p>
            <a:pPr indent="-304800" lvl="1" marL="914400" rtl="0" algn="l">
              <a:spcBef>
                <a:spcPts val="0"/>
              </a:spcBef>
              <a:spcAft>
                <a:spcPts val="0"/>
              </a:spcAft>
              <a:buSzPts val="1200"/>
              <a:buFont typeface="Lato"/>
              <a:buChar char="○"/>
            </a:pPr>
            <a:r>
              <a:rPr lang="en-GB" sz="1200">
                <a:latin typeface="Lato"/>
                <a:ea typeface="Lato"/>
                <a:cs typeface="Lato"/>
                <a:sym typeface="Lato"/>
              </a:rPr>
              <a:t>Don’t take on student loan</a:t>
            </a:r>
            <a:endParaRPr sz="1200">
              <a:latin typeface="Lato"/>
              <a:ea typeface="Lato"/>
              <a:cs typeface="Lato"/>
              <a:sym typeface="Lato"/>
            </a:endParaRPr>
          </a:p>
        </p:txBody>
      </p:sp>
      <p:sp>
        <p:nvSpPr>
          <p:cNvPr id="81" name="Google Shape;81;p6"/>
          <p:cNvSpPr txBox="1"/>
          <p:nvPr>
            <p:ph type="ctrTitle"/>
          </p:nvPr>
        </p:nvSpPr>
        <p:spPr>
          <a:xfrm>
            <a:off x="379375" y="253750"/>
            <a:ext cx="7731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Entrepreneurship | Starter </a:t>
            </a:r>
            <a:endParaRPr b="1" i="0" sz="2900" u="none" cap="none" strike="noStrike">
              <a:solidFill>
                <a:schemeClr val="lt1"/>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7"/>
          <p:cNvSpPr txBox="1"/>
          <p:nvPr/>
        </p:nvSpPr>
        <p:spPr>
          <a:xfrm>
            <a:off x="6137250" y="1220000"/>
            <a:ext cx="2727600" cy="3786600"/>
          </a:xfrm>
          <a:prstGeom prst="rect">
            <a:avLst/>
          </a:prstGeom>
          <a:noFill/>
          <a:ln cap="flat" cmpd="sng" w="38100">
            <a:solidFill>
              <a:srgbClr val="FF8022"/>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GB" sz="1800">
                <a:latin typeface="Lato"/>
                <a:ea typeface="Lato"/>
                <a:cs typeface="Lato"/>
                <a:sym typeface="Lato"/>
              </a:rPr>
              <a:t>Keywords</a:t>
            </a:r>
            <a:r>
              <a:rPr lang="en-GB" sz="1800">
                <a:latin typeface="Lato"/>
                <a:ea typeface="Lato"/>
                <a:cs typeface="Lato"/>
                <a:sym typeface="Lato"/>
              </a:rPr>
              <a:t> relating to entrepreneurship:</a:t>
            </a:r>
            <a:endParaRPr sz="1800">
              <a:latin typeface="Lato"/>
              <a:ea typeface="Lato"/>
              <a:cs typeface="Lato"/>
              <a:sym typeface="Lato"/>
            </a:endParaRPr>
          </a:p>
          <a:p>
            <a:pPr indent="0" lvl="0" marL="0" rtl="0" algn="l">
              <a:spcBef>
                <a:spcPts val="0"/>
              </a:spcBef>
              <a:spcAft>
                <a:spcPts val="0"/>
              </a:spcAft>
              <a:buNone/>
            </a:pPr>
            <a:r>
              <a:t/>
            </a:r>
            <a:endParaRPr sz="1800">
              <a:latin typeface="Lato"/>
              <a:ea typeface="Lato"/>
              <a:cs typeface="Lato"/>
              <a:sym typeface="Lato"/>
            </a:endParaRPr>
          </a:p>
          <a:p>
            <a:pPr indent="-344699" lvl="0" marL="604799" rtl="0" algn="l">
              <a:spcBef>
                <a:spcPts val="0"/>
              </a:spcBef>
              <a:spcAft>
                <a:spcPts val="0"/>
              </a:spcAft>
              <a:buSzPts val="1800"/>
              <a:buFont typeface="Lato"/>
              <a:buAutoNum type="arabicPeriod"/>
            </a:pPr>
            <a:r>
              <a:rPr lang="en-GB" sz="1800">
                <a:latin typeface="Lato"/>
                <a:ea typeface="Lato"/>
                <a:cs typeface="Lato"/>
                <a:sym typeface="Lato"/>
              </a:rPr>
              <a:t>Vision</a:t>
            </a:r>
            <a:endParaRPr sz="1800">
              <a:latin typeface="Lato"/>
              <a:ea typeface="Lato"/>
              <a:cs typeface="Lato"/>
              <a:sym typeface="Lato"/>
            </a:endParaRPr>
          </a:p>
          <a:p>
            <a:pPr indent="-344699" lvl="0" marL="604799" rtl="0" algn="l">
              <a:spcBef>
                <a:spcPts val="0"/>
              </a:spcBef>
              <a:spcAft>
                <a:spcPts val="0"/>
              </a:spcAft>
              <a:buSzPts val="1800"/>
              <a:buFont typeface="Lato"/>
              <a:buAutoNum type="arabicPeriod"/>
            </a:pPr>
            <a:r>
              <a:rPr lang="en-GB" sz="1800">
                <a:latin typeface="Lato"/>
                <a:ea typeface="Lato"/>
                <a:cs typeface="Lato"/>
                <a:sym typeface="Lato"/>
              </a:rPr>
              <a:t>Risk</a:t>
            </a:r>
            <a:endParaRPr sz="1800">
              <a:latin typeface="Lato"/>
              <a:ea typeface="Lato"/>
              <a:cs typeface="Lato"/>
              <a:sym typeface="Lato"/>
            </a:endParaRPr>
          </a:p>
          <a:p>
            <a:pPr indent="-344699" lvl="0" marL="604799" rtl="0" algn="l">
              <a:spcBef>
                <a:spcPts val="0"/>
              </a:spcBef>
              <a:spcAft>
                <a:spcPts val="0"/>
              </a:spcAft>
              <a:buSzPts val="1800"/>
              <a:buFont typeface="Lato"/>
              <a:buAutoNum type="arabicPeriod"/>
            </a:pPr>
            <a:r>
              <a:rPr lang="en-GB" sz="1800">
                <a:latin typeface="Lato"/>
                <a:ea typeface="Lato"/>
                <a:cs typeface="Lato"/>
                <a:sym typeface="Lato"/>
              </a:rPr>
              <a:t>Innovation</a:t>
            </a:r>
            <a:endParaRPr sz="1800">
              <a:latin typeface="Lato"/>
              <a:ea typeface="Lato"/>
              <a:cs typeface="Lato"/>
              <a:sym typeface="Lato"/>
            </a:endParaRPr>
          </a:p>
          <a:p>
            <a:pPr indent="-344699" lvl="0" marL="604799" rtl="0" algn="l">
              <a:spcBef>
                <a:spcPts val="0"/>
              </a:spcBef>
              <a:spcAft>
                <a:spcPts val="0"/>
              </a:spcAft>
              <a:buSzPts val="1800"/>
              <a:buFont typeface="Lato"/>
              <a:buAutoNum type="arabicPeriod"/>
            </a:pPr>
            <a:r>
              <a:rPr lang="en-GB" sz="1800">
                <a:latin typeface="Lato"/>
                <a:ea typeface="Lato"/>
                <a:cs typeface="Lato"/>
                <a:sym typeface="Lato"/>
              </a:rPr>
              <a:t>Leadership</a:t>
            </a:r>
            <a:endParaRPr sz="1800">
              <a:latin typeface="Lato"/>
              <a:ea typeface="Lato"/>
              <a:cs typeface="Lato"/>
              <a:sym typeface="Lato"/>
            </a:endParaRPr>
          </a:p>
          <a:p>
            <a:pPr indent="-344699" lvl="0" marL="604799" rtl="0" algn="l">
              <a:spcBef>
                <a:spcPts val="0"/>
              </a:spcBef>
              <a:spcAft>
                <a:spcPts val="0"/>
              </a:spcAft>
              <a:buSzPts val="1800"/>
              <a:buFont typeface="Lato"/>
              <a:buAutoNum type="arabicPeriod"/>
            </a:pPr>
            <a:r>
              <a:rPr lang="en-GB" sz="1800">
                <a:latin typeface="Lato"/>
                <a:ea typeface="Lato"/>
                <a:cs typeface="Lato"/>
                <a:sym typeface="Lato"/>
              </a:rPr>
              <a:t>Resilience</a:t>
            </a:r>
            <a:endParaRPr sz="1800">
              <a:latin typeface="Lato"/>
              <a:ea typeface="Lato"/>
              <a:cs typeface="Lato"/>
              <a:sym typeface="Lato"/>
            </a:endParaRPr>
          </a:p>
          <a:p>
            <a:pPr indent="-344699" lvl="0" marL="604799" rtl="0" algn="l">
              <a:spcBef>
                <a:spcPts val="0"/>
              </a:spcBef>
              <a:spcAft>
                <a:spcPts val="0"/>
              </a:spcAft>
              <a:buSzPts val="1800"/>
              <a:buFont typeface="Lato"/>
              <a:buAutoNum type="arabicPeriod"/>
            </a:pPr>
            <a:r>
              <a:rPr lang="en-GB" sz="1800">
                <a:latin typeface="Lato"/>
                <a:ea typeface="Lato"/>
                <a:cs typeface="Lato"/>
                <a:sym typeface="Lato"/>
              </a:rPr>
              <a:t>Strategy</a:t>
            </a:r>
            <a:endParaRPr sz="1800">
              <a:latin typeface="Lato"/>
              <a:ea typeface="Lato"/>
              <a:cs typeface="Lato"/>
              <a:sym typeface="Lato"/>
            </a:endParaRPr>
          </a:p>
          <a:p>
            <a:pPr indent="-344699" lvl="0" marL="604799" rtl="0" algn="l">
              <a:spcBef>
                <a:spcPts val="0"/>
              </a:spcBef>
              <a:spcAft>
                <a:spcPts val="0"/>
              </a:spcAft>
              <a:buSzPts val="1800"/>
              <a:buFont typeface="Lato"/>
              <a:buAutoNum type="arabicPeriod"/>
            </a:pPr>
            <a:r>
              <a:rPr lang="en-GB" sz="1800">
                <a:latin typeface="Lato"/>
                <a:ea typeface="Lato"/>
                <a:cs typeface="Lato"/>
                <a:sym typeface="Lato"/>
              </a:rPr>
              <a:t>Growth</a:t>
            </a:r>
            <a:endParaRPr sz="1800">
              <a:latin typeface="Lato"/>
              <a:ea typeface="Lato"/>
              <a:cs typeface="Lato"/>
              <a:sym typeface="Lato"/>
            </a:endParaRPr>
          </a:p>
          <a:p>
            <a:pPr indent="-344699" lvl="0" marL="604799" rtl="0" algn="l">
              <a:spcBef>
                <a:spcPts val="0"/>
              </a:spcBef>
              <a:spcAft>
                <a:spcPts val="0"/>
              </a:spcAft>
              <a:buSzPts val="1800"/>
              <a:buFont typeface="Lato"/>
              <a:buAutoNum type="arabicPeriod"/>
            </a:pPr>
            <a:r>
              <a:rPr lang="en-GB" sz="1800">
                <a:latin typeface="Lato"/>
                <a:ea typeface="Lato"/>
                <a:cs typeface="Lato"/>
                <a:sym typeface="Lato"/>
              </a:rPr>
              <a:t>Adaptability</a:t>
            </a:r>
            <a:endParaRPr sz="1800">
              <a:latin typeface="Lato"/>
              <a:ea typeface="Lato"/>
              <a:cs typeface="Lato"/>
              <a:sym typeface="Lato"/>
            </a:endParaRPr>
          </a:p>
          <a:p>
            <a:pPr indent="-344699" lvl="0" marL="604799" rtl="0" algn="l">
              <a:spcBef>
                <a:spcPts val="0"/>
              </a:spcBef>
              <a:spcAft>
                <a:spcPts val="0"/>
              </a:spcAft>
              <a:buSzPts val="1800"/>
              <a:buFont typeface="Lato"/>
              <a:buAutoNum type="arabicPeriod"/>
            </a:pPr>
            <a:r>
              <a:rPr lang="en-GB" sz="1800">
                <a:latin typeface="Lato"/>
                <a:ea typeface="Lato"/>
                <a:cs typeface="Lato"/>
                <a:sym typeface="Lato"/>
              </a:rPr>
              <a:t>Opportunity</a:t>
            </a:r>
            <a:endParaRPr sz="1800">
              <a:latin typeface="Lato"/>
              <a:ea typeface="Lato"/>
              <a:cs typeface="Lato"/>
              <a:sym typeface="Lato"/>
            </a:endParaRPr>
          </a:p>
          <a:p>
            <a:pPr indent="-344699" lvl="0" marL="604799" rtl="0" algn="l">
              <a:spcBef>
                <a:spcPts val="0"/>
              </a:spcBef>
              <a:spcAft>
                <a:spcPts val="0"/>
              </a:spcAft>
              <a:buSzPts val="1800"/>
              <a:buFont typeface="Lato"/>
              <a:buAutoNum type="arabicPeriod"/>
            </a:pPr>
            <a:r>
              <a:rPr lang="en-GB" sz="1800">
                <a:latin typeface="Lato"/>
                <a:ea typeface="Lato"/>
                <a:cs typeface="Lato"/>
                <a:sym typeface="Lato"/>
              </a:rPr>
              <a:t>Passion</a:t>
            </a:r>
            <a:endParaRPr sz="1800">
              <a:latin typeface="Lato"/>
              <a:ea typeface="Lato"/>
              <a:cs typeface="Lato"/>
              <a:sym typeface="Lato"/>
            </a:endParaRPr>
          </a:p>
        </p:txBody>
      </p:sp>
      <p:sp>
        <p:nvSpPr>
          <p:cNvPr id="87" name="Google Shape;87;p7"/>
          <p:cNvSpPr txBox="1"/>
          <p:nvPr>
            <p:ph type="ctrTitle"/>
          </p:nvPr>
        </p:nvSpPr>
        <p:spPr>
          <a:xfrm>
            <a:off x="205675" y="253750"/>
            <a:ext cx="79053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What comes to mind when you hear the word?</a:t>
            </a:r>
            <a:endParaRPr b="1" i="0" sz="2900" u="none" cap="none" strike="noStrike">
              <a:solidFill>
                <a:schemeClr val="accent2"/>
              </a:solidFill>
              <a:latin typeface="Lato"/>
              <a:ea typeface="Lato"/>
              <a:cs typeface="Lato"/>
              <a:sym typeface="Lato"/>
            </a:endParaRPr>
          </a:p>
        </p:txBody>
      </p:sp>
      <p:sp>
        <p:nvSpPr>
          <p:cNvPr id="88" name="Google Shape;88;p7"/>
          <p:cNvSpPr/>
          <p:nvPr/>
        </p:nvSpPr>
        <p:spPr>
          <a:xfrm>
            <a:off x="760375" y="1528200"/>
            <a:ext cx="4994946" cy="2483298"/>
          </a:xfrm>
          <a:prstGeom prst="irregularSeal1">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rPr b="0" i="0" lang="en-GB" sz="3200" u="none" cap="none" strike="noStrike">
                <a:solidFill>
                  <a:schemeClr val="lt1"/>
                </a:solidFill>
                <a:latin typeface="Lato"/>
                <a:ea typeface="Lato"/>
                <a:cs typeface="Lato"/>
                <a:sym typeface="Lato"/>
              </a:rPr>
              <a:t>Entrepreneur</a:t>
            </a:r>
            <a:endParaRPr b="0" i="0" sz="3200" u="none" cap="none" strike="noStrike">
              <a:solidFill>
                <a:schemeClr val="lt1"/>
              </a:solidFill>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8"/>
          <p:cNvSpPr txBox="1"/>
          <p:nvPr>
            <p:ph type="ctrTitle"/>
          </p:nvPr>
        </p:nvSpPr>
        <p:spPr>
          <a:xfrm>
            <a:off x="205675" y="253750"/>
            <a:ext cx="79053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t/>
            </a:r>
            <a:endParaRPr b="0" i="0" sz="29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rPr b="0" i="0" lang="en-GB" sz="2900" u="none" cap="none" strike="noStrike">
                <a:solidFill>
                  <a:schemeClr val="accent2"/>
                </a:solidFill>
                <a:latin typeface="Lato"/>
                <a:ea typeface="Lato"/>
                <a:cs typeface="Lato"/>
                <a:sym typeface="Lato"/>
              </a:rPr>
              <a:t>Which of these people are entrepreneurs?</a:t>
            </a:r>
            <a:endParaRPr b="0" i="0" sz="29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t/>
            </a:r>
            <a:endParaRPr b="1" i="0" sz="2900" u="none" cap="none" strike="noStrike">
              <a:solidFill>
                <a:schemeClr val="accent2"/>
              </a:solidFill>
              <a:latin typeface="Lato"/>
              <a:ea typeface="Lato"/>
              <a:cs typeface="Lato"/>
              <a:sym typeface="Lato"/>
            </a:endParaRPr>
          </a:p>
        </p:txBody>
      </p:sp>
      <p:pic>
        <p:nvPicPr>
          <p:cNvPr id="94" name="Google Shape;94;p8"/>
          <p:cNvPicPr preferRelativeResize="0"/>
          <p:nvPr/>
        </p:nvPicPr>
        <p:blipFill rotWithShape="1">
          <a:blip r:embed="rId3">
            <a:alphaModFix/>
          </a:blip>
          <a:srcRect b="0" l="0" r="0" t="0"/>
          <a:stretch/>
        </p:blipFill>
        <p:spPr>
          <a:xfrm>
            <a:off x="1000700" y="1275575"/>
            <a:ext cx="2139894" cy="1631611"/>
          </a:xfrm>
          <a:prstGeom prst="rect">
            <a:avLst/>
          </a:prstGeom>
          <a:noFill/>
          <a:ln cap="flat" cmpd="sng" w="28575">
            <a:solidFill>
              <a:schemeClr val="accent2"/>
            </a:solidFill>
            <a:prstDash val="solid"/>
            <a:round/>
            <a:headEnd len="sm" w="sm" type="none"/>
            <a:tailEnd len="sm" w="sm" type="none"/>
          </a:ln>
        </p:spPr>
      </p:pic>
      <p:pic>
        <p:nvPicPr>
          <p:cNvPr id="95" name="Google Shape;95;p8"/>
          <p:cNvPicPr preferRelativeResize="0"/>
          <p:nvPr/>
        </p:nvPicPr>
        <p:blipFill rotWithShape="1">
          <a:blip r:embed="rId4">
            <a:alphaModFix/>
          </a:blip>
          <a:srcRect b="0" l="0" r="0" t="0"/>
          <a:stretch/>
        </p:blipFill>
        <p:spPr>
          <a:xfrm>
            <a:off x="3289097" y="3111266"/>
            <a:ext cx="2139896" cy="1631607"/>
          </a:xfrm>
          <a:prstGeom prst="rect">
            <a:avLst/>
          </a:prstGeom>
          <a:noFill/>
          <a:ln cap="flat" cmpd="sng" w="28575">
            <a:solidFill>
              <a:schemeClr val="accent2"/>
            </a:solidFill>
            <a:prstDash val="solid"/>
            <a:round/>
            <a:headEnd len="sm" w="sm" type="none"/>
            <a:tailEnd len="sm" w="sm" type="none"/>
          </a:ln>
        </p:spPr>
      </p:pic>
      <p:pic>
        <p:nvPicPr>
          <p:cNvPr id="96" name="Google Shape;96;p8"/>
          <p:cNvPicPr preferRelativeResize="0"/>
          <p:nvPr/>
        </p:nvPicPr>
        <p:blipFill rotWithShape="1">
          <a:blip r:embed="rId5">
            <a:alphaModFix/>
          </a:blip>
          <a:srcRect b="0" l="0" r="0" t="0"/>
          <a:stretch/>
        </p:blipFill>
        <p:spPr>
          <a:xfrm>
            <a:off x="5577493" y="3094185"/>
            <a:ext cx="2096420" cy="1631929"/>
          </a:xfrm>
          <a:prstGeom prst="rect">
            <a:avLst/>
          </a:prstGeom>
          <a:noFill/>
          <a:ln cap="flat" cmpd="sng" w="28575">
            <a:solidFill>
              <a:schemeClr val="accent2"/>
            </a:solidFill>
            <a:prstDash val="solid"/>
            <a:round/>
            <a:headEnd len="sm" w="sm" type="none"/>
            <a:tailEnd len="sm" w="sm" type="none"/>
          </a:ln>
        </p:spPr>
      </p:pic>
      <p:pic>
        <p:nvPicPr>
          <p:cNvPr id="97" name="Google Shape;97;p8"/>
          <p:cNvPicPr preferRelativeResize="0"/>
          <p:nvPr/>
        </p:nvPicPr>
        <p:blipFill rotWithShape="1">
          <a:blip r:embed="rId6">
            <a:alphaModFix/>
          </a:blip>
          <a:srcRect b="0" l="0" r="0" t="0"/>
          <a:stretch/>
        </p:blipFill>
        <p:spPr>
          <a:xfrm>
            <a:off x="5577493" y="1275589"/>
            <a:ext cx="2096433" cy="1631607"/>
          </a:xfrm>
          <a:prstGeom prst="rect">
            <a:avLst/>
          </a:prstGeom>
          <a:noFill/>
          <a:ln cap="flat" cmpd="sng" w="28575">
            <a:solidFill>
              <a:schemeClr val="accent2"/>
            </a:solidFill>
            <a:prstDash val="solid"/>
            <a:round/>
            <a:headEnd len="sm" w="sm" type="none"/>
            <a:tailEnd len="sm" w="sm" type="none"/>
          </a:ln>
        </p:spPr>
      </p:pic>
      <p:pic>
        <p:nvPicPr>
          <p:cNvPr id="98" name="Google Shape;98;p8"/>
          <p:cNvPicPr preferRelativeResize="0"/>
          <p:nvPr/>
        </p:nvPicPr>
        <p:blipFill rotWithShape="1">
          <a:blip r:embed="rId7">
            <a:alphaModFix/>
          </a:blip>
          <a:srcRect b="0" l="0" r="0" t="0"/>
          <a:stretch/>
        </p:blipFill>
        <p:spPr>
          <a:xfrm>
            <a:off x="3289097" y="1275589"/>
            <a:ext cx="2139897" cy="1631609"/>
          </a:xfrm>
          <a:prstGeom prst="rect">
            <a:avLst/>
          </a:prstGeom>
          <a:noFill/>
          <a:ln cap="flat" cmpd="sng" w="28575">
            <a:solidFill>
              <a:schemeClr val="accent2"/>
            </a:solidFill>
            <a:prstDash val="solid"/>
            <a:round/>
            <a:headEnd len="sm" w="sm" type="none"/>
            <a:tailEnd len="sm" w="sm" type="none"/>
          </a:ln>
        </p:spPr>
      </p:pic>
      <p:pic>
        <p:nvPicPr>
          <p:cNvPr id="99" name="Google Shape;99;p8"/>
          <p:cNvPicPr preferRelativeResize="0"/>
          <p:nvPr/>
        </p:nvPicPr>
        <p:blipFill rotWithShape="1">
          <a:blip r:embed="rId8">
            <a:alphaModFix/>
          </a:blip>
          <a:srcRect b="0" l="0" r="0" t="0"/>
          <a:stretch/>
        </p:blipFill>
        <p:spPr>
          <a:xfrm>
            <a:off x="1000700" y="3111266"/>
            <a:ext cx="2139896" cy="1631610"/>
          </a:xfrm>
          <a:prstGeom prst="rect">
            <a:avLst/>
          </a:prstGeom>
          <a:noFill/>
          <a:ln cap="flat" cmpd="sng" w="28575">
            <a:solidFill>
              <a:schemeClr val="accent2"/>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9"/>
          <p:cNvSpPr txBox="1"/>
          <p:nvPr>
            <p:ph type="ctrTitle"/>
          </p:nvPr>
        </p:nvSpPr>
        <p:spPr>
          <a:xfrm>
            <a:off x="205675" y="253750"/>
            <a:ext cx="79053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t/>
            </a:r>
            <a:endParaRPr b="0" i="0" sz="29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An entrepreneur is…</a:t>
            </a:r>
            <a:endParaRPr b="1" i="0" sz="29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t/>
            </a:r>
            <a:endParaRPr b="1" i="0" sz="2900" u="none" cap="none" strike="noStrike">
              <a:solidFill>
                <a:schemeClr val="lt1"/>
              </a:solidFill>
              <a:latin typeface="Lato"/>
              <a:ea typeface="Lato"/>
              <a:cs typeface="Lato"/>
              <a:sym typeface="Lato"/>
            </a:endParaRPr>
          </a:p>
        </p:txBody>
      </p:sp>
      <p:sp>
        <p:nvSpPr>
          <p:cNvPr id="105" name="Google Shape;105;p9"/>
          <p:cNvSpPr txBox="1"/>
          <p:nvPr/>
        </p:nvSpPr>
        <p:spPr>
          <a:xfrm>
            <a:off x="988800" y="1532688"/>
            <a:ext cx="7166400" cy="861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200"/>
              <a:buFont typeface="Arial"/>
              <a:buNone/>
            </a:pPr>
            <a:r>
              <a:rPr b="1" i="1" lang="en-GB" sz="2200" u="none" cap="none" strike="noStrike">
                <a:solidFill>
                  <a:schemeClr val="accent1"/>
                </a:solidFill>
                <a:latin typeface="Lato"/>
                <a:ea typeface="Lato"/>
                <a:cs typeface="Lato"/>
                <a:sym typeface="Lato"/>
              </a:rPr>
              <a:t>“...A person who sets up a business or businesses, taking on financial risk in the hope of gaining profit”</a:t>
            </a:r>
            <a:endParaRPr b="1" i="1" sz="2200" u="none" cap="none" strike="noStrike">
              <a:solidFill>
                <a:schemeClr val="accent1"/>
              </a:solidFill>
              <a:latin typeface="Lato"/>
              <a:ea typeface="Lato"/>
              <a:cs typeface="Lato"/>
              <a:sym typeface="Lato"/>
            </a:endParaRPr>
          </a:p>
        </p:txBody>
      </p:sp>
      <p:pic>
        <p:nvPicPr>
          <p:cNvPr id="106" name="Google Shape;106;p9"/>
          <p:cNvPicPr preferRelativeResize="0"/>
          <p:nvPr/>
        </p:nvPicPr>
        <p:blipFill rotWithShape="1">
          <a:blip r:embed="rId3">
            <a:alphaModFix/>
          </a:blip>
          <a:srcRect b="0" l="0" r="0" t="0"/>
          <a:stretch/>
        </p:blipFill>
        <p:spPr>
          <a:xfrm>
            <a:off x="387125" y="2668550"/>
            <a:ext cx="1228652" cy="1096026"/>
          </a:xfrm>
          <a:prstGeom prst="rect">
            <a:avLst/>
          </a:prstGeom>
          <a:noFill/>
          <a:ln cap="flat" cmpd="sng" w="19050">
            <a:solidFill>
              <a:schemeClr val="accent2"/>
            </a:solidFill>
            <a:prstDash val="solid"/>
            <a:round/>
            <a:headEnd len="sm" w="sm" type="none"/>
            <a:tailEnd len="sm" w="sm" type="none"/>
          </a:ln>
        </p:spPr>
      </p:pic>
      <p:pic>
        <p:nvPicPr>
          <p:cNvPr id="107" name="Google Shape;107;p9"/>
          <p:cNvPicPr preferRelativeResize="0"/>
          <p:nvPr/>
        </p:nvPicPr>
        <p:blipFill rotWithShape="1">
          <a:blip r:embed="rId4">
            <a:alphaModFix/>
          </a:blip>
          <a:srcRect b="0" l="0" r="0" t="0"/>
          <a:stretch/>
        </p:blipFill>
        <p:spPr>
          <a:xfrm>
            <a:off x="7528200" y="2645750"/>
            <a:ext cx="1228676" cy="1096025"/>
          </a:xfrm>
          <a:prstGeom prst="rect">
            <a:avLst/>
          </a:prstGeom>
          <a:noFill/>
          <a:ln cap="flat" cmpd="sng" w="19050">
            <a:solidFill>
              <a:schemeClr val="accent2"/>
            </a:solidFill>
            <a:prstDash val="solid"/>
            <a:round/>
            <a:headEnd len="sm" w="sm" type="none"/>
            <a:tailEnd len="sm" w="sm" type="none"/>
          </a:ln>
        </p:spPr>
      </p:pic>
      <p:pic>
        <p:nvPicPr>
          <p:cNvPr id="108" name="Google Shape;108;p9"/>
          <p:cNvPicPr preferRelativeResize="0"/>
          <p:nvPr/>
        </p:nvPicPr>
        <p:blipFill rotWithShape="1">
          <a:blip r:embed="rId5">
            <a:alphaModFix/>
          </a:blip>
          <a:srcRect b="0" l="0" r="0" t="0"/>
          <a:stretch/>
        </p:blipFill>
        <p:spPr>
          <a:xfrm>
            <a:off x="6078625" y="2645750"/>
            <a:ext cx="1281849" cy="1096025"/>
          </a:xfrm>
          <a:prstGeom prst="rect">
            <a:avLst/>
          </a:prstGeom>
          <a:noFill/>
          <a:ln cap="flat" cmpd="sng" w="19050">
            <a:solidFill>
              <a:schemeClr val="accent2"/>
            </a:solidFill>
            <a:prstDash val="solid"/>
            <a:round/>
            <a:headEnd len="sm" w="sm" type="none"/>
            <a:tailEnd len="sm" w="sm" type="none"/>
          </a:ln>
        </p:spPr>
      </p:pic>
      <p:pic>
        <p:nvPicPr>
          <p:cNvPr id="109" name="Google Shape;109;p9"/>
          <p:cNvPicPr preferRelativeResize="0"/>
          <p:nvPr/>
        </p:nvPicPr>
        <p:blipFill rotWithShape="1">
          <a:blip r:embed="rId6">
            <a:alphaModFix/>
          </a:blip>
          <a:srcRect b="0" l="0" r="0" t="0"/>
          <a:stretch/>
        </p:blipFill>
        <p:spPr>
          <a:xfrm>
            <a:off x="3232875" y="2657950"/>
            <a:ext cx="1228675" cy="1096025"/>
          </a:xfrm>
          <a:prstGeom prst="rect">
            <a:avLst/>
          </a:prstGeom>
          <a:noFill/>
          <a:ln cap="flat" cmpd="sng" w="19050">
            <a:solidFill>
              <a:schemeClr val="accent2"/>
            </a:solidFill>
            <a:prstDash val="solid"/>
            <a:round/>
            <a:headEnd len="sm" w="sm" type="none"/>
            <a:tailEnd len="sm" w="sm" type="none"/>
          </a:ln>
        </p:spPr>
      </p:pic>
      <p:pic>
        <p:nvPicPr>
          <p:cNvPr id="110" name="Google Shape;110;p9"/>
          <p:cNvPicPr preferRelativeResize="0"/>
          <p:nvPr/>
        </p:nvPicPr>
        <p:blipFill rotWithShape="1">
          <a:blip r:embed="rId7">
            <a:alphaModFix/>
          </a:blip>
          <a:srcRect b="0" l="0" r="0" t="0"/>
          <a:stretch/>
        </p:blipFill>
        <p:spPr>
          <a:xfrm>
            <a:off x="1810000" y="2668550"/>
            <a:ext cx="1228676" cy="1096025"/>
          </a:xfrm>
          <a:prstGeom prst="rect">
            <a:avLst/>
          </a:prstGeom>
          <a:noFill/>
          <a:ln cap="flat" cmpd="sng" w="19050">
            <a:solidFill>
              <a:schemeClr val="accent2"/>
            </a:solidFill>
            <a:prstDash val="solid"/>
            <a:round/>
            <a:headEnd len="sm" w="sm" type="none"/>
            <a:tailEnd len="sm" w="sm" type="none"/>
          </a:ln>
        </p:spPr>
      </p:pic>
      <p:sp>
        <p:nvSpPr>
          <p:cNvPr id="111" name="Google Shape;111;p9"/>
          <p:cNvSpPr txBox="1"/>
          <p:nvPr/>
        </p:nvSpPr>
        <p:spPr>
          <a:xfrm>
            <a:off x="988800" y="3929288"/>
            <a:ext cx="7166400" cy="523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200"/>
              <a:buFont typeface="Arial"/>
              <a:buNone/>
            </a:pPr>
            <a:r>
              <a:rPr b="1" i="1" lang="en-GB" sz="2200" u="none" cap="none" strike="noStrike">
                <a:solidFill>
                  <a:schemeClr val="accent1"/>
                </a:solidFill>
                <a:latin typeface="Lato"/>
                <a:ea typeface="Lato"/>
                <a:cs typeface="Lato"/>
                <a:sym typeface="Lato"/>
              </a:rPr>
              <a:t>All of these people are entrepreneurs</a:t>
            </a:r>
            <a:endParaRPr b="1" i="1" sz="2200" u="none" cap="none" strike="noStrike">
              <a:solidFill>
                <a:schemeClr val="accent1"/>
              </a:solidFill>
              <a:latin typeface="Lato"/>
              <a:ea typeface="Lato"/>
              <a:cs typeface="Lato"/>
              <a:sym typeface="Lato"/>
            </a:endParaRPr>
          </a:p>
        </p:txBody>
      </p:sp>
      <p:pic>
        <p:nvPicPr>
          <p:cNvPr id="112" name="Google Shape;112;p9"/>
          <p:cNvPicPr preferRelativeResize="0"/>
          <p:nvPr/>
        </p:nvPicPr>
        <p:blipFill>
          <a:blip r:embed="rId8">
            <a:alphaModFix/>
          </a:blip>
          <a:stretch>
            <a:fillRect/>
          </a:stretch>
        </p:blipFill>
        <p:spPr>
          <a:xfrm>
            <a:off x="4629175" y="2645750"/>
            <a:ext cx="1281850" cy="1118825"/>
          </a:xfrm>
          <a:prstGeom prst="rect">
            <a:avLst/>
          </a:prstGeom>
          <a:noFill/>
          <a:ln cap="flat" cmpd="sng" w="19050">
            <a:solidFill>
              <a:schemeClr val="accent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
                                        </p:tgtEl>
                                        <p:attrNameLst>
                                          <p:attrName>style.visibility</p:attrName>
                                        </p:attrNameLst>
                                      </p:cBhvr>
                                      <p:to>
                                        <p:strVal val="visible"/>
                                      </p:to>
                                    </p:set>
                                    <p:animEffect filter="fade" transition="in">
                                      <p:cBhvr>
                                        <p:cTn dur="1000"/>
                                        <p:tgtEl>
                                          <p:spTgt spid="1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FLIC_Presentation_No_pages">
  <a:themeElements>
    <a:clrScheme name="Simple Light">
      <a:dk1>
        <a:srgbClr val="262A33"/>
      </a:dk1>
      <a:lt1>
        <a:srgbClr val="FFFFFF"/>
      </a:lt1>
      <a:dk2>
        <a:srgbClr val="262A33"/>
      </a:dk2>
      <a:lt2>
        <a:srgbClr val="262A33"/>
      </a:lt2>
      <a:accent1>
        <a:srgbClr val="0543B3"/>
      </a:accent1>
      <a:accent2>
        <a:srgbClr val="FF8022"/>
      </a:accent2>
      <a:accent3>
        <a:srgbClr val="51FF00"/>
      </a:accent3>
      <a:accent4>
        <a:srgbClr val="FFFFFF"/>
      </a:accent4>
      <a:accent5>
        <a:srgbClr val="FFFFFF"/>
      </a:accent5>
      <a:accent6>
        <a:srgbClr val="FFFFFF"/>
      </a:accent6>
      <a:hlink>
        <a:srgbClr val="0543B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