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Lato"/>
      <p:regular r:id="rId38"/>
      <p:bold r:id="rId39"/>
      <p:italic r:id="rId40"/>
      <p:boldItalic r:id="rId41"/>
    </p:embeddedFont>
    <p:embeddedFont>
      <p:font typeface="Lato Light"/>
      <p:regular r:id="rId42"/>
      <p:bold r:id="rId43"/>
      <p:italic r:id="rId44"/>
      <p:boldItalic r:id="rId45"/>
    </p:embeddedFont>
    <p:embeddedFont>
      <p:font typeface="Lato Black"/>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48" roundtripDataSignature="AMtx7mgPacKt7snuJoyx3YA6hqI5s09A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A339D7-9B71-4779-B020-4FDDFC4CC6BA}">
  <a:tblStyle styleId="{96A339D7-9B71-4779-B020-4FDDFC4CC6B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4.xml"/><Relationship Id="rId42" Type="http://schemas.openxmlformats.org/officeDocument/2006/relationships/font" Target="fonts/LatoLight-regular.fntdata"/><Relationship Id="rId41" Type="http://schemas.openxmlformats.org/officeDocument/2006/relationships/font" Target="fonts/Lato-boldItalic.fntdata"/><Relationship Id="rId22" Type="http://schemas.openxmlformats.org/officeDocument/2006/relationships/slide" Target="slides/slide16.xml"/><Relationship Id="rId44" Type="http://schemas.openxmlformats.org/officeDocument/2006/relationships/font" Target="fonts/LatoLight-italic.fntdata"/><Relationship Id="rId21" Type="http://schemas.openxmlformats.org/officeDocument/2006/relationships/slide" Target="slides/slide15.xml"/><Relationship Id="rId43" Type="http://schemas.openxmlformats.org/officeDocument/2006/relationships/font" Target="fonts/LatoLight-bold.fntdata"/><Relationship Id="rId24" Type="http://schemas.openxmlformats.org/officeDocument/2006/relationships/slide" Target="slides/slide18.xml"/><Relationship Id="rId46" Type="http://schemas.openxmlformats.org/officeDocument/2006/relationships/font" Target="fonts/LatoBlack-bold.fntdata"/><Relationship Id="rId23" Type="http://schemas.openxmlformats.org/officeDocument/2006/relationships/slide" Target="slides/slide17.xml"/><Relationship Id="rId45" Type="http://schemas.openxmlformats.org/officeDocument/2006/relationships/font" Target="fonts/Lato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LatoBlack-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Lato-bold.fntdata"/><Relationship Id="rId16" Type="http://schemas.openxmlformats.org/officeDocument/2006/relationships/slide" Target="slides/slide10.xml"/><Relationship Id="rId38" Type="http://schemas.openxmlformats.org/officeDocument/2006/relationships/font" Target="fonts/La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e02471346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e02471346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6e02471346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6e02471346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7fd04db425_0_3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17fd04db425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sz="1400">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7fd04db425_0_3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7fd04db425_0_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Consider the reasons why someone might ask for a pay rise that we saw two slides ago. Can you identify any of these factors here?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e82fe09e9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2fe82fe09e9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Consider the reasons why someone might ask for a pay rise that we saw two slides ago. Can you identify any of these factors here?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10d6f39f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610d6f39f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913183ea4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23913183ea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7fd04db425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7fd04db425_0_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7fd04db425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7fd04db425_0_4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f5f53466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0f5f534664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b1101fb3f0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1b1101fb3f0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c1bd8b80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1c1bd8b80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a:t>
            </a:r>
            <a:r>
              <a:rPr b="1" lang="en-GB">
                <a:latin typeface="Lato"/>
                <a:ea typeface="Lato"/>
                <a:cs typeface="Lato"/>
                <a:sym typeface="Lato"/>
              </a:rPr>
              <a:t>delivery</a:t>
            </a:r>
            <a:r>
              <a:rPr b="1" lang="en-GB">
                <a:latin typeface="Lato"/>
                <a:ea typeface="Lato"/>
                <a:cs typeface="Lato"/>
                <a:sym typeface="Lato"/>
              </a:rPr>
              <a:t>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Give students time to work through 8 scenarios. Option to use as card sort.</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If time is short, use slight amination and targeted questioning or mini whiteboards to assess student learning.</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1c1bd8b80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1c1bd8b804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7fd04db425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17fd04db425_0_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a:t>
            </a:r>
            <a:r>
              <a:rPr b="1" lang="en-GB">
                <a:latin typeface="Lato"/>
                <a:ea typeface="Lato"/>
                <a:cs typeface="Lato"/>
                <a:sym typeface="Lato"/>
              </a:rPr>
              <a:t>delivery</a:t>
            </a:r>
            <a:r>
              <a:rPr b="1" lang="en-GB">
                <a:latin typeface="Lato"/>
                <a:ea typeface="Lato"/>
                <a:cs typeface="Lato"/>
                <a:sym typeface="Lato"/>
              </a:rPr>
              <a:t>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Emphasize</a:t>
            </a:r>
            <a:r>
              <a:rPr lang="en-GB">
                <a:latin typeface="Lato"/>
                <a:ea typeface="Lato"/>
                <a:cs typeface="Lato"/>
                <a:sym typeface="Lato"/>
              </a:rPr>
              <a:t> to students that there are many options to seek support and people should use these services.</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5740c9c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75740c9c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b1101fb3f0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1b1101fb3f0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5740c9c2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5740c9c2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4f7de8441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4f7de84418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10d6f39f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10d6f39f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3913183ea4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23913183ea4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3913183ea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23913183ea4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6e0247134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6e02471346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8a3258318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28a325831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b1101fb3f0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b1101fb3f0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10d6f39f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610d6f39f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e0247134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e0247134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Use the last point to introduce the concept of rising inflation meaning people either buy less though they are spending the same as they were in previous months.</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b1101fb3f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1b1101fb3f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Invite students to share their answer to the ‘change in real wage’. Use prompt questions to further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What might the negative sign tell you?</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Thinking about the definition of ‘real wages’, how might a person’s finances be affected if their real wages are falling?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Reiterate that</a:t>
            </a:r>
            <a:r>
              <a:rPr lang="en-GB">
                <a:latin typeface="Lato"/>
                <a:ea typeface="Lato"/>
                <a:cs typeface="Lato"/>
                <a:sym typeface="Lato"/>
              </a:rPr>
              <a:t> because wages are rising slower than the price of goods and services,  fewer items can be purchased, and this will impact standard of living.</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b1101fb3f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b1101fb3f0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82fe09e9_0_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82fe09e9_0_107"/>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82fe09e9_0_107"/>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9" name="Shape 29"/>
        <p:cNvGrpSpPr/>
        <p:nvPr/>
      </p:nvGrpSpPr>
      <p:grpSpPr>
        <a:xfrm>
          <a:off x="0" y="0"/>
          <a:ext cx="0" cy="0"/>
          <a:chOff x="0" y="0"/>
          <a:chExt cx="0" cy="0"/>
        </a:xfrm>
      </p:grpSpPr>
      <p:pic>
        <p:nvPicPr>
          <p:cNvPr id="30" name="Google Shape;30;g2fe82fe09e9_0_129"/>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1" name="Google Shape;31;g2fe82fe09e9_0_129"/>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2" name="Shape 32"/>
        <p:cNvGrpSpPr/>
        <p:nvPr/>
      </p:nvGrpSpPr>
      <p:grpSpPr>
        <a:xfrm>
          <a:off x="0" y="0"/>
          <a:ext cx="0" cy="0"/>
          <a:chOff x="0" y="0"/>
          <a:chExt cx="0" cy="0"/>
        </a:xfrm>
      </p:grpSpPr>
      <p:pic>
        <p:nvPicPr>
          <p:cNvPr id="33" name="Google Shape;33;g2fe82fe09e9_0_132"/>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34" name="Shape 34"/>
        <p:cNvGrpSpPr/>
        <p:nvPr/>
      </p:nvGrpSpPr>
      <p:grpSpPr>
        <a:xfrm>
          <a:off x="0" y="0"/>
          <a:ext cx="0" cy="0"/>
          <a:chOff x="0" y="0"/>
          <a:chExt cx="0" cy="0"/>
        </a:xfrm>
      </p:grpSpPr>
      <p:sp>
        <p:nvSpPr>
          <p:cNvPr id="35" name="Google Shape;35;g2fe82fe09e9_0_13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2fe82fe09e9_0_134"/>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37" name="Shape 37"/>
        <p:cNvGrpSpPr/>
        <p:nvPr/>
      </p:nvGrpSpPr>
      <p:grpSpPr>
        <a:xfrm>
          <a:off x="0" y="0"/>
          <a:ext cx="0" cy="0"/>
          <a:chOff x="0" y="0"/>
          <a:chExt cx="0" cy="0"/>
        </a:xfrm>
      </p:grpSpPr>
      <p:pic>
        <p:nvPicPr>
          <p:cNvPr id="38" name="Google Shape;38;g2fe82fe09e9_0_13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9" name="Shape 39"/>
        <p:cNvGrpSpPr/>
        <p:nvPr/>
      </p:nvGrpSpPr>
      <p:grpSpPr>
        <a:xfrm>
          <a:off x="0" y="0"/>
          <a:ext cx="0" cy="0"/>
          <a:chOff x="0" y="0"/>
          <a:chExt cx="0" cy="0"/>
        </a:xfrm>
      </p:grpSpPr>
      <p:sp>
        <p:nvSpPr>
          <p:cNvPr id="40" name="Google Shape;40;g2fe82fe09e9_0_13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2fe82fe09e9_0_139"/>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42" name="Shape 42"/>
        <p:cNvGrpSpPr/>
        <p:nvPr/>
      </p:nvGrpSpPr>
      <p:grpSpPr>
        <a:xfrm>
          <a:off x="0" y="0"/>
          <a:ext cx="0" cy="0"/>
          <a:chOff x="0" y="0"/>
          <a:chExt cx="0" cy="0"/>
        </a:xfrm>
      </p:grpSpPr>
      <p:pic>
        <p:nvPicPr>
          <p:cNvPr id="43" name="Google Shape;43;g2fe82fe09e9_0_14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2">
  <p:cSld name="TITLE_ONLY_3">
    <p:bg>
      <p:bgPr>
        <a:solidFill>
          <a:srgbClr val="262A33"/>
        </a:solidFill>
      </p:bgPr>
    </p:bg>
    <p:spTree>
      <p:nvGrpSpPr>
        <p:cNvPr id="44" name="Shape 44"/>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3">
  <p:cSld name="TITLE_ONLY_4">
    <p:spTree>
      <p:nvGrpSpPr>
        <p:cNvPr id="45" name="Shape 45"/>
        <p:cNvGrpSpPr/>
        <p:nvPr/>
      </p:nvGrpSpPr>
      <p:grpSpPr>
        <a:xfrm>
          <a:off x="0" y="0"/>
          <a:ext cx="0" cy="0"/>
          <a:chOff x="0" y="0"/>
          <a:chExt cx="0" cy="0"/>
        </a:xfrm>
      </p:grpSpPr>
      <p:pic>
        <p:nvPicPr>
          <p:cNvPr id="46" name="Google Shape;46;g2fe82fe09e9_0_15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_2">
    <p:spTree>
      <p:nvGrpSpPr>
        <p:cNvPr id="47" name="Shape 4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pic>
        <p:nvPicPr>
          <p:cNvPr id="12" name="Google Shape;12;g2fe82fe09e9_0_11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3" name="Shape 13"/>
        <p:cNvGrpSpPr/>
        <p:nvPr/>
      </p:nvGrpSpPr>
      <p:grpSpPr>
        <a:xfrm>
          <a:off x="0" y="0"/>
          <a:ext cx="0" cy="0"/>
          <a:chOff x="0" y="0"/>
          <a:chExt cx="0" cy="0"/>
        </a:xfrm>
      </p:grpSpPr>
      <p:pic>
        <p:nvPicPr>
          <p:cNvPr id="14" name="Google Shape;14;g2fe82fe09e9_0_113"/>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5" name="Shape 15"/>
        <p:cNvGrpSpPr/>
        <p:nvPr/>
      </p:nvGrpSpPr>
      <p:grpSpPr>
        <a:xfrm>
          <a:off x="0" y="0"/>
          <a:ext cx="0" cy="0"/>
          <a:chOff x="0" y="0"/>
          <a:chExt cx="0" cy="0"/>
        </a:xfrm>
      </p:grpSpPr>
      <p:pic>
        <p:nvPicPr>
          <p:cNvPr id="16" name="Google Shape;16;g2fe82fe09e9_0_115"/>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7" name="Shape 17"/>
        <p:cNvGrpSpPr/>
        <p:nvPr/>
      </p:nvGrpSpPr>
      <p:grpSpPr>
        <a:xfrm>
          <a:off x="0" y="0"/>
          <a:ext cx="0" cy="0"/>
          <a:chOff x="0" y="0"/>
          <a:chExt cx="0" cy="0"/>
        </a:xfrm>
      </p:grpSpPr>
      <p:sp>
        <p:nvSpPr>
          <p:cNvPr id="18" name="Google Shape;18;g2fe82fe09e9_0_1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9" name="Google Shape;19;g2fe82fe09e9_0_11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 name="Shape 20"/>
        <p:cNvGrpSpPr/>
        <p:nvPr/>
      </p:nvGrpSpPr>
      <p:grpSpPr>
        <a:xfrm>
          <a:off x="0" y="0"/>
          <a:ext cx="0" cy="0"/>
          <a:chOff x="0" y="0"/>
          <a:chExt cx="0" cy="0"/>
        </a:xfrm>
      </p:grpSpPr>
      <p:pic>
        <p:nvPicPr>
          <p:cNvPr id="21" name="Google Shape;21;g2fe82fe09e9_0_120"/>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g2fe82fe09e9_0_12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2fe82fe09e9_0_122"/>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5" name="Shape 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6" name="Shape 26"/>
        <p:cNvGrpSpPr/>
        <p:nvPr/>
      </p:nvGrpSpPr>
      <p:grpSpPr>
        <a:xfrm>
          <a:off x="0" y="0"/>
          <a:ext cx="0" cy="0"/>
          <a:chOff x="0" y="0"/>
          <a:chExt cx="0" cy="0"/>
        </a:xfrm>
      </p:grpSpPr>
      <p:sp>
        <p:nvSpPr>
          <p:cNvPr id="27" name="Google Shape;27;g2fe82fe09e9_0_12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g2fe82fe09e9_0_126"/>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82fe09e9_0_1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S_XU3MSR12I"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www.moneyhelper.org.uk/en/work/employment" TargetMode="External"/><Relationship Id="rId4" Type="http://schemas.openxmlformats.org/officeDocument/2006/relationships/hyperlink" Target="https://www.citizensadvice.org.uk/work/" TargetMode="External"/><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hyperlink" Target="https://www.gov.uk/browse/working" TargetMode="External"/><Relationship Id="rId8" Type="http://schemas.openxmlformats.org/officeDocument/2006/relationships/image" Target="../media/image25.png"/></Relationships>
</file>

<file path=ppt/slides/_rels/slide31.xml.rels><?xml version="1.0" encoding="UTF-8" standalone="yes"?><Relationships xmlns="http://schemas.openxmlformats.org/package/2006/relationships"><Relationship Id="rId11" Type="http://schemas.openxmlformats.org/officeDocument/2006/relationships/hyperlink" Target="https://www.bbc.co.uk/sounds/play/w3ct30xp" TargetMode="External"/><Relationship Id="rId10" Type="http://schemas.openxmlformats.org/officeDocument/2006/relationships/hyperlink" Target="https://www.turn2us.org.uk/" TargetMode="External"/><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resources.ftflic.com/" TargetMode="External"/><Relationship Id="rId4" Type="http://schemas.openxmlformats.org/officeDocument/2006/relationships/hyperlink" Target="https://www.bankofengland.co.uk/knowledgebank/will-inflation-in-the-uk-keep-rising" TargetMode="External"/><Relationship Id="rId9" Type="http://schemas.openxmlformats.org/officeDocument/2006/relationships/hyperlink" Target="https://www.turn2us.org.uk/" TargetMode="External"/><Relationship Id="rId5" Type="http://schemas.openxmlformats.org/officeDocument/2006/relationships/hyperlink" Target="https://www.bankofengland.co.uk/knowledgebank/will-inflation-in-the-uk-keep-rising" TargetMode="External"/><Relationship Id="rId6" Type="http://schemas.openxmlformats.org/officeDocument/2006/relationships/hyperlink" Target="https://taxscouts.com/high-earner-tax-returns/what-are-the-tax-implications-of-earning-over-100k/" TargetMode="External"/><Relationship Id="rId7" Type="http://schemas.openxmlformats.org/officeDocument/2006/relationships/hyperlink" Target="https://www.youtube.com/watch?v=bAQ-qW4Nrs8" TargetMode="External"/><Relationship Id="rId8" Type="http://schemas.openxmlformats.org/officeDocument/2006/relationships/hyperlink" Target="https://www.livingwage.org.uk/what-real-living-wa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 name="Shape 51"/>
        <p:cNvGrpSpPr/>
        <p:nvPr/>
      </p:nvGrpSpPr>
      <p:grpSpPr>
        <a:xfrm>
          <a:off x="0" y="0"/>
          <a:ext cx="0" cy="0"/>
          <a:chOff x="0" y="0"/>
          <a:chExt cx="0" cy="0"/>
        </a:xfrm>
      </p:grpSpPr>
      <p:sp>
        <p:nvSpPr>
          <p:cNvPr id="52" name="Google Shape;52;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a:t>
            </a:r>
            <a:r>
              <a:rPr b="1" i="0" lang="en-GB" sz="1000" u="none" cap="none" strike="noStrike">
                <a:solidFill>
                  <a:schemeClr val="accent2"/>
                </a:solidFill>
                <a:latin typeface="Arial"/>
                <a:ea typeface="Arial"/>
                <a:cs typeface="Arial"/>
                <a:sym typeface="Arial"/>
              </a:rPr>
              <a:t>ey </a:t>
            </a:r>
            <a:r>
              <a:rPr b="1" lang="en-GB" sz="1000">
                <a:solidFill>
                  <a:schemeClr val="accent2"/>
                </a:solidFill>
              </a:rPr>
              <a:t>S</a:t>
            </a:r>
            <a:r>
              <a:rPr b="1" i="0" lang="en-GB" sz="1000" u="none" cap="none" strike="noStrike">
                <a:solidFill>
                  <a:schemeClr val="accent2"/>
                </a:solidFill>
                <a:latin typeface="Arial"/>
                <a:ea typeface="Arial"/>
                <a:cs typeface="Arial"/>
                <a:sym typeface="Arial"/>
              </a:rPr>
              <a:t>tage </a:t>
            </a:r>
            <a:r>
              <a:rPr b="1" lang="en-GB" sz="1000">
                <a:solidFill>
                  <a:schemeClr val="accent2"/>
                </a:solidFill>
              </a:rPr>
              <a:t>F</a:t>
            </a:r>
            <a:r>
              <a:rPr b="1" i="0" lang="en-GB" sz="1000" u="none" cap="none" strike="noStrike">
                <a:solidFill>
                  <a:schemeClr val="accent2"/>
                </a:solidFill>
                <a:latin typeface="Arial"/>
                <a:ea typeface="Arial"/>
                <a:cs typeface="Arial"/>
                <a:sym typeface="Arial"/>
              </a:rPr>
              <a:t>our (recommended for Year 10)</a:t>
            </a:r>
            <a:endParaRPr b="1" i="0" sz="1000" u="none" cap="none" strike="noStrike">
              <a:solidFill>
                <a:schemeClr val="accent2"/>
              </a:solidFill>
              <a:latin typeface="Arial"/>
              <a:ea typeface="Arial"/>
              <a:cs typeface="Arial"/>
              <a:sym typeface="Arial"/>
            </a:endParaRPr>
          </a:p>
        </p:txBody>
      </p:sp>
      <p:sp>
        <p:nvSpPr>
          <p:cNvPr id="53" name="Google Shape;53;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rgbClr val="FFFFFF"/>
                </a:solidFill>
                <a:latin typeface="Lato"/>
                <a:ea typeface="Lato"/>
                <a:cs typeface="Lato"/>
                <a:sym typeface="Lato"/>
              </a:rPr>
              <a:t>How to plan for the world of work</a:t>
            </a:r>
            <a:endParaRPr b="1" sz="48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6e02471346_0_266"/>
          <p:cNvSpPr txBox="1"/>
          <p:nvPr/>
        </p:nvSpPr>
        <p:spPr>
          <a:xfrm>
            <a:off x="3320436" y="1852875"/>
            <a:ext cx="56040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sz="2200">
                <a:solidFill>
                  <a:schemeClr val="accent1"/>
                </a:solidFill>
                <a:latin typeface="Lato"/>
                <a:ea typeface="Lato"/>
                <a:cs typeface="Lato"/>
                <a:sym typeface="Lato"/>
              </a:rPr>
              <a:t>Using full sentences, </a:t>
            </a:r>
            <a:r>
              <a:rPr b="1" i="1" lang="en-GB" sz="2200">
                <a:solidFill>
                  <a:schemeClr val="accent1"/>
                </a:solidFill>
                <a:latin typeface="Lato"/>
                <a:ea typeface="Lato"/>
                <a:cs typeface="Lato"/>
                <a:sym typeface="Lato"/>
                <a:extLst>
                  <a:ext uri="http://customooxmlschemas.google.com/">
                    <go:slidesCustomData xmlns:go="http://customooxmlschemas.google.com/" textRoundtripDataId="2"/>
                  </a:ext>
                </a:extLst>
              </a:rPr>
              <a:t>you</a:t>
            </a:r>
            <a:r>
              <a:rPr b="1" i="1" lang="en-GB" sz="2200">
                <a:solidFill>
                  <a:schemeClr val="accent1"/>
                </a:solidFill>
                <a:latin typeface="Lato"/>
                <a:ea typeface="Lato"/>
                <a:cs typeface="Lato"/>
                <a:sym typeface="Lato"/>
              </a:rPr>
              <a:t> have two minutes to write a few sentences explaining why someone might have an issue with their pay</a:t>
            </a:r>
            <a:endParaRPr b="1" i="1" sz="2200">
              <a:solidFill>
                <a:schemeClr val="accent1"/>
              </a:solidFill>
              <a:latin typeface="Lato"/>
              <a:ea typeface="Lato"/>
              <a:cs typeface="Lato"/>
              <a:sym typeface="Lato"/>
            </a:endParaRPr>
          </a:p>
        </p:txBody>
      </p:sp>
      <p:pic>
        <p:nvPicPr>
          <p:cNvPr id="125" name="Google Shape;125;g26e02471346_0_266"/>
          <p:cNvPicPr preferRelativeResize="0"/>
          <p:nvPr/>
        </p:nvPicPr>
        <p:blipFill>
          <a:blip r:embed="rId3">
            <a:alphaModFix/>
          </a:blip>
          <a:stretch>
            <a:fillRect/>
          </a:stretch>
        </p:blipFill>
        <p:spPr>
          <a:xfrm>
            <a:off x="725050" y="1610209"/>
            <a:ext cx="1685950" cy="1685925"/>
          </a:xfrm>
          <a:prstGeom prst="rect">
            <a:avLst/>
          </a:prstGeom>
          <a:noFill/>
          <a:ln>
            <a:noFill/>
          </a:ln>
        </p:spPr>
      </p:pic>
      <p:sp>
        <p:nvSpPr>
          <p:cNvPr id="126" name="Google Shape;126;g26e02471346_0_266"/>
          <p:cNvSpPr txBox="1"/>
          <p:nvPr/>
        </p:nvSpPr>
        <p:spPr>
          <a:xfrm>
            <a:off x="418375" y="200150"/>
            <a:ext cx="5367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3"/>
                  </a:ext>
                </a:extLst>
              </a:rPr>
              <a:t>Asking for a pay rise</a:t>
            </a:r>
            <a:endParaRPr b="1" sz="2900">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 name="Shape 130"/>
        <p:cNvGrpSpPr/>
        <p:nvPr/>
      </p:nvGrpSpPr>
      <p:grpSpPr>
        <a:xfrm>
          <a:off x="0" y="0"/>
          <a:ext cx="0" cy="0"/>
          <a:chOff x="0" y="0"/>
          <a:chExt cx="0" cy="0"/>
        </a:xfrm>
      </p:grpSpPr>
      <p:sp>
        <p:nvSpPr>
          <p:cNvPr id="131" name="Google Shape;131;g26e02471346_0_29"/>
          <p:cNvSpPr txBox="1"/>
          <p:nvPr/>
        </p:nvSpPr>
        <p:spPr>
          <a:xfrm>
            <a:off x="439450" y="978750"/>
            <a:ext cx="62121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Lato"/>
              <a:ea typeface="Lato"/>
              <a:cs typeface="Lato"/>
              <a:sym typeface="Lato"/>
            </a:endParaRPr>
          </a:p>
        </p:txBody>
      </p:sp>
      <p:sp>
        <p:nvSpPr>
          <p:cNvPr id="132" name="Google Shape;132;g26e02471346_0_29"/>
          <p:cNvSpPr txBox="1"/>
          <p:nvPr/>
        </p:nvSpPr>
        <p:spPr>
          <a:xfrm>
            <a:off x="360375" y="629075"/>
            <a:ext cx="800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33" name="Google Shape;133;g26e02471346_0_29"/>
          <p:cNvSpPr txBox="1"/>
          <p:nvPr/>
        </p:nvSpPr>
        <p:spPr>
          <a:xfrm>
            <a:off x="498976" y="1501950"/>
            <a:ext cx="7727100" cy="2311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I</a:t>
            </a:r>
            <a:r>
              <a:rPr lang="en-GB" sz="2200">
                <a:solidFill>
                  <a:srgbClr val="00FF00"/>
                </a:solidFill>
                <a:latin typeface="Lato"/>
                <a:ea typeface="Lato"/>
                <a:cs typeface="Lato"/>
                <a:sym typeface="Lato"/>
              </a:rPr>
              <a:t>dentify different pay-related issues</a:t>
            </a:r>
            <a:endParaRPr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rtl="0" algn="l">
              <a:spcBef>
                <a:spcPts val="0"/>
              </a:spcBef>
              <a:spcAft>
                <a:spcPts val="0"/>
              </a:spcAft>
              <a:buClr>
                <a:schemeClr val="accent2"/>
              </a:buClr>
              <a:buSzPts val="2200"/>
              <a:buFont typeface="Lato"/>
              <a:buChar char="●"/>
            </a:pPr>
            <a:r>
              <a:rPr lang="en-GB" sz="2200">
                <a:solidFill>
                  <a:schemeClr val="lt1"/>
                </a:solidFill>
                <a:latin typeface="Lato"/>
                <a:ea typeface="Lato"/>
                <a:cs typeface="Lato"/>
                <a:sym typeface="Lato"/>
              </a:rPr>
              <a:t>Demonstrate the skills to stand up for rights at work</a:t>
            </a:r>
            <a:endParaRPr sz="2200">
              <a:solidFill>
                <a:schemeClr val="lt1"/>
              </a:solidFill>
              <a:latin typeface="Lato Light"/>
              <a:ea typeface="Lato Light"/>
              <a:cs typeface="Lato Light"/>
              <a:sym typeface="Lato Light"/>
            </a:endParaRPr>
          </a:p>
          <a:p>
            <a:pPr indent="0" lvl="0" marL="9144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accent2"/>
              </a:buClr>
              <a:buSzPts val="2200"/>
              <a:buFont typeface="Lato"/>
              <a:buChar char="●"/>
            </a:pPr>
            <a:r>
              <a:rPr lang="en-GB" sz="2200">
                <a:solidFill>
                  <a:schemeClr val="lt1"/>
                </a:solidFill>
                <a:latin typeface="Lato"/>
                <a:ea typeface="Lato"/>
                <a:cs typeface="Lato"/>
                <a:sym typeface="Lato"/>
              </a:rPr>
              <a:t>Explain sources of support</a:t>
            </a:r>
            <a:endParaRPr sz="2200">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7fd04db425_0_377"/>
          <p:cNvSpPr txBox="1"/>
          <p:nvPr/>
        </p:nvSpPr>
        <p:spPr>
          <a:xfrm>
            <a:off x="177775" y="258325"/>
            <a:ext cx="7583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Making a case for a pay rise</a:t>
            </a:r>
            <a:endParaRPr b="1" i="0" sz="2900" u="none" cap="none" strike="noStrike">
              <a:solidFill>
                <a:schemeClr val="accent2"/>
              </a:solidFill>
              <a:latin typeface="Lato"/>
              <a:ea typeface="Lato"/>
              <a:cs typeface="Lato"/>
              <a:sym typeface="Lato"/>
            </a:endParaRPr>
          </a:p>
        </p:txBody>
      </p:sp>
      <p:sp>
        <p:nvSpPr>
          <p:cNvPr id="139" name="Google Shape;139;g17fd04db425_0_377"/>
          <p:cNvSpPr txBox="1"/>
          <p:nvPr/>
        </p:nvSpPr>
        <p:spPr>
          <a:xfrm>
            <a:off x="71450" y="1356400"/>
            <a:ext cx="9031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In pairs, you’re going to pick the strongest arguments for a pay rise pitch using </a:t>
            </a:r>
            <a:r>
              <a:rPr b="1" lang="en-GB" sz="1600">
                <a:solidFill>
                  <a:schemeClr val="dk1"/>
                </a:solidFill>
                <a:latin typeface="Lato"/>
                <a:ea typeface="Lato"/>
                <a:cs typeface="Lato"/>
                <a:sym typeface="Lato"/>
              </a:rPr>
              <a:t>Naomi</a:t>
            </a:r>
            <a:r>
              <a:rPr b="1" i="0" lang="en-GB" sz="1600" u="none" cap="none" strike="noStrike">
                <a:solidFill>
                  <a:schemeClr val="dk1"/>
                </a:solidFill>
                <a:latin typeface="Lato"/>
                <a:ea typeface="Lato"/>
                <a:cs typeface="Lato"/>
                <a:sym typeface="Lato"/>
              </a:rPr>
              <a:t>’s scenario. </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Make your case to each other (5 mins to prep, 2 mins each to share). How convincing can you be?</a:t>
            </a:r>
            <a:endParaRPr b="1" i="0" sz="1600" u="none" cap="none" strike="noStrike">
              <a:solidFill>
                <a:schemeClr val="dk1"/>
              </a:solidFill>
              <a:latin typeface="Lato"/>
              <a:ea typeface="Lato"/>
              <a:cs typeface="Lato"/>
              <a:sym typeface="Lato"/>
            </a:endParaRPr>
          </a:p>
        </p:txBody>
      </p:sp>
      <p:sp>
        <p:nvSpPr>
          <p:cNvPr id="140" name="Google Shape;140;g17fd04db425_0_377"/>
          <p:cNvSpPr txBox="1"/>
          <p:nvPr/>
        </p:nvSpPr>
        <p:spPr>
          <a:xfrm>
            <a:off x="3529350" y="4216875"/>
            <a:ext cx="20853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n-GB">
                <a:solidFill>
                  <a:schemeClr val="dk1"/>
                </a:solidFill>
                <a:latin typeface="Lato"/>
                <a:ea typeface="Lato"/>
                <a:cs typeface="Lato"/>
                <a:sym typeface="Lato"/>
              </a:rPr>
              <a:t>Naomi</a:t>
            </a:r>
            <a:endParaRPr b="1"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dk1"/>
                </a:solidFill>
                <a:latin typeface="Lato"/>
                <a:ea typeface="Lato"/>
                <a:cs typeface="Lato"/>
                <a:sym typeface="Lato"/>
              </a:rPr>
              <a:t>Marketing manager at top fashion brand</a:t>
            </a:r>
            <a:endParaRPr b="0" i="0" sz="1400" u="none" cap="none" strike="noStrike">
              <a:solidFill>
                <a:schemeClr val="dk1"/>
              </a:solidFill>
              <a:latin typeface="Lato"/>
              <a:ea typeface="Lato"/>
              <a:cs typeface="Lato"/>
              <a:sym typeface="Lato"/>
            </a:endParaRPr>
          </a:p>
        </p:txBody>
      </p:sp>
      <p:pic>
        <p:nvPicPr>
          <p:cNvPr id="141" name="Google Shape;141;g17fd04db425_0_377"/>
          <p:cNvPicPr preferRelativeResize="0"/>
          <p:nvPr/>
        </p:nvPicPr>
        <p:blipFill>
          <a:blip r:embed="rId3">
            <a:alphaModFix/>
          </a:blip>
          <a:stretch>
            <a:fillRect/>
          </a:stretch>
        </p:blipFill>
        <p:spPr>
          <a:xfrm>
            <a:off x="3635300" y="2229775"/>
            <a:ext cx="1904100" cy="1904100"/>
          </a:xfrm>
          <a:prstGeom prst="ellipse">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7fd04db425_0_38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17fd04db425_0_387"/>
          <p:cNvSpPr txBox="1"/>
          <p:nvPr/>
        </p:nvSpPr>
        <p:spPr>
          <a:xfrm>
            <a:off x="484000" y="685641"/>
            <a:ext cx="5372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rPr b="1" i="0" lang="en-GB" sz="1600" u="none" cap="none" strike="noStrike">
                <a:solidFill>
                  <a:schemeClr val="lt1"/>
                </a:solidFill>
                <a:latin typeface="Lato"/>
                <a:ea typeface="Lato"/>
                <a:cs typeface="Lato"/>
                <a:sym typeface="Lato"/>
              </a:rPr>
              <a:t>Meet </a:t>
            </a:r>
            <a:r>
              <a:rPr b="1" lang="en-GB" sz="1600">
                <a:solidFill>
                  <a:schemeClr val="lt1"/>
                </a:solidFill>
                <a:latin typeface="Lato"/>
                <a:ea typeface="Lato"/>
                <a:cs typeface="Lato"/>
                <a:sym typeface="Lato"/>
              </a:rPr>
              <a:t>Naomi</a:t>
            </a:r>
            <a:endParaRPr b="1" i="0" sz="1600" u="none" cap="none" strike="noStrike">
              <a:solidFill>
                <a:schemeClr val="accent2"/>
              </a:solidFill>
              <a:latin typeface="Lato"/>
              <a:ea typeface="Lato"/>
              <a:cs typeface="Lato"/>
              <a:sym typeface="Lato"/>
            </a:endParaRPr>
          </a:p>
        </p:txBody>
      </p:sp>
      <p:sp>
        <p:nvSpPr>
          <p:cNvPr id="148" name="Google Shape;148;g17fd04db425_0_387"/>
          <p:cNvSpPr txBox="1"/>
          <p:nvPr/>
        </p:nvSpPr>
        <p:spPr>
          <a:xfrm flipH="1">
            <a:off x="2894150" y="781050"/>
            <a:ext cx="60600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Naomi works in the marketing department at a large fashion brand. At the start of the year, she was involved in a big project that led to a £200,000 increase in the company’s profit. But she hasn’t had a pay rise since she started working there three years ago. Furthermore, two members of the team left and were not replaced, so Naomi has picked up their work too, working over her contracted hours at least a couple of days a week.</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solidFill>
                <a:schemeClr val="lt1"/>
              </a:solidFill>
              <a:latin typeface="Lato"/>
              <a:ea typeface="Lato"/>
              <a:cs typeface="Lato"/>
              <a:sym typeface="Lato"/>
            </a:endParaRPr>
          </a:p>
          <a:p>
            <a:pPr indent="0" lvl="0" marL="0" rtl="0" algn="l">
              <a:spcBef>
                <a:spcPts val="0"/>
              </a:spcBef>
              <a:spcAft>
                <a:spcPts val="0"/>
              </a:spcAft>
              <a:buNone/>
            </a:pPr>
            <a:r>
              <a:rPr lang="en-GB" sz="1600">
                <a:solidFill>
                  <a:schemeClr val="lt1"/>
                </a:solidFill>
                <a:latin typeface="Lato"/>
                <a:ea typeface="Lato"/>
                <a:cs typeface="Lato"/>
                <a:sym typeface="Lato"/>
              </a:rPr>
              <a:t>At the same time, over the past year, inflation has risen to 10%, meaning a lot of her costs and the things she buys have become much more expensive. She’s noticed the cost of petrol, her weekly food shop, and heating bill rise a lot!</a:t>
            </a:r>
            <a:endParaRPr sz="1600">
              <a:solidFill>
                <a:schemeClr val="lt1"/>
              </a:solidFill>
              <a:latin typeface="Lato"/>
              <a:ea typeface="Lato"/>
              <a:cs typeface="Lato"/>
              <a:sym typeface="Lato"/>
            </a:endParaRPr>
          </a:p>
        </p:txBody>
      </p:sp>
      <p:sp>
        <p:nvSpPr>
          <p:cNvPr id="149" name="Google Shape;149;g17fd04db425_0_387"/>
          <p:cNvSpPr txBox="1"/>
          <p:nvPr/>
        </p:nvSpPr>
        <p:spPr>
          <a:xfrm>
            <a:off x="2989500" y="3986250"/>
            <a:ext cx="5763300" cy="780300"/>
          </a:xfrm>
          <a:prstGeom prst="rect">
            <a:avLst/>
          </a:prstGeom>
          <a:solidFill>
            <a:schemeClr val="dk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1" i="0" lang="en-GB" sz="1800" u="none" cap="none" strike="noStrike">
                <a:solidFill>
                  <a:schemeClr val="lt1"/>
                </a:solidFill>
                <a:latin typeface="Lato"/>
                <a:ea typeface="Lato"/>
                <a:cs typeface="Lato"/>
                <a:sym typeface="Lato"/>
              </a:rPr>
              <a:t>What should </a:t>
            </a:r>
            <a:r>
              <a:rPr b="1" lang="en-GB" sz="1800">
                <a:solidFill>
                  <a:schemeClr val="lt1"/>
                </a:solidFill>
                <a:latin typeface="Lato"/>
                <a:ea typeface="Lato"/>
                <a:cs typeface="Lato"/>
                <a:sym typeface="Lato"/>
              </a:rPr>
              <a:t>Naomi</a:t>
            </a:r>
            <a:r>
              <a:rPr b="1" i="0" lang="en-GB" sz="1800" u="none" cap="none" strike="noStrike">
                <a:solidFill>
                  <a:schemeClr val="lt1"/>
                </a:solidFill>
                <a:latin typeface="Lato"/>
                <a:ea typeface="Lato"/>
                <a:cs typeface="Lato"/>
                <a:sym typeface="Lato"/>
              </a:rPr>
              <a:t> say to </a:t>
            </a:r>
            <a:r>
              <a:rPr b="1" lang="en-GB" sz="1800">
                <a:solidFill>
                  <a:schemeClr val="lt1"/>
                </a:solidFill>
                <a:latin typeface="Lato"/>
                <a:ea typeface="Lato"/>
                <a:cs typeface="Lato"/>
                <a:sym typeface="Lato"/>
              </a:rPr>
              <a:t>her</a:t>
            </a:r>
            <a:r>
              <a:rPr b="1" i="0" lang="en-GB" sz="1800" u="none" cap="none" strike="noStrike">
                <a:solidFill>
                  <a:schemeClr val="lt1"/>
                </a:solidFill>
                <a:latin typeface="Lato"/>
                <a:ea typeface="Lato"/>
                <a:cs typeface="Lato"/>
                <a:sym typeface="Lato"/>
              </a:rPr>
              <a:t> boss?</a:t>
            </a:r>
            <a:endParaRPr b="1"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0"/>
              <a:buFont typeface="Arial"/>
              <a:buNone/>
            </a:pPr>
            <a:r>
              <a:rPr b="1" lang="en-GB" sz="1800">
                <a:solidFill>
                  <a:schemeClr val="lt1"/>
                </a:solidFill>
                <a:latin typeface="Lato"/>
                <a:ea typeface="Lato"/>
                <a:cs typeface="Lato"/>
                <a:sym typeface="Lato"/>
              </a:rPr>
              <a:t>C</a:t>
            </a:r>
            <a:r>
              <a:rPr b="1" i="0" lang="en-GB" sz="1800" u="none" cap="none" strike="noStrike">
                <a:solidFill>
                  <a:schemeClr val="lt1"/>
                </a:solidFill>
                <a:latin typeface="Lato"/>
                <a:ea typeface="Lato"/>
                <a:cs typeface="Lato"/>
                <a:sym typeface="Lato"/>
              </a:rPr>
              <a:t>an you identify the key points for </a:t>
            </a:r>
            <a:r>
              <a:rPr b="1" lang="en-GB" sz="1800">
                <a:solidFill>
                  <a:schemeClr val="lt1"/>
                </a:solidFill>
                <a:latin typeface="Lato"/>
                <a:ea typeface="Lato"/>
                <a:cs typeface="Lato"/>
                <a:sym typeface="Lato"/>
              </a:rPr>
              <a:t>her</a:t>
            </a:r>
            <a:r>
              <a:rPr b="1" i="0" lang="en-GB" sz="1800" u="none" cap="none" strike="noStrike">
                <a:solidFill>
                  <a:schemeClr val="lt1"/>
                </a:solidFill>
                <a:latin typeface="Lato"/>
                <a:ea typeface="Lato"/>
                <a:cs typeface="Lato"/>
                <a:sym typeface="Lato"/>
              </a:rPr>
              <a:t> pay rise pitch? </a:t>
            </a:r>
            <a:endParaRPr b="1" i="0" sz="1800" u="none" cap="none" strike="noStrike">
              <a:solidFill>
                <a:schemeClr val="accent2"/>
              </a:solidFill>
              <a:latin typeface="Lato"/>
              <a:ea typeface="Lato"/>
              <a:cs typeface="Lato"/>
              <a:sym typeface="Lato"/>
            </a:endParaRPr>
          </a:p>
        </p:txBody>
      </p:sp>
      <p:sp>
        <p:nvSpPr>
          <p:cNvPr id="150" name="Google Shape;150;g17fd04db425_0_387"/>
          <p:cNvSpPr txBox="1"/>
          <p:nvPr/>
        </p:nvSpPr>
        <p:spPr>
          <a:xfrm>
            <a:off x="484000" y="192450"/>
            <a:ext cx="7725600" cy="58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Making your case </a:t>
            </a:r>
            <a:endParaRPr b="1" i="0" sz="2900" u="none" cap="none" strike="noStrike">
              <a:solidFill>
                <a:schemeClr val="accent2"/>
              </a:solidFill>
              <a:latin typeface="Lato"/>
              <a:ea typeface="Lato"/>
              <a:cs typeface="Lato"/>
              <a:sym typeface="Lato"/>
            </a:endParaRPr>
          </a:p>
        </p:txBody>
      </p:sp>
      <p:pic>
        <p:nvPicPr>
          <p:cNvPr id="151" name="Google Shape;151;g17fd04db425_0_387"/>
          <p:cNvPicPr preferRelativeResize="0"/>
          <p:nvPr/>
        </p:nvPicPr>
        <p:blipFill>
          <a:blip r:embed="rId3">
            <a:alphaModFix/>
          </a:blip>
          <a:stretch>
            <a:fillRect/>
          </a:stretch>
        </p:blipFill>
        <p:spPr>
          <a:xfrm>
            <a:off x="311700" y="1318300"/>
            <a:ext cx="2371200" cy="2371200"/>
          </a:xfrm>
          <a:prstGeom prst="ellipse">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fe82fe09e9_0_15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fe82fe09e9_0_158"/>
          <p:cNvSpPr txBox="1"/>
          <p:nvPr/>
        </p:nvSpPr>
        <p:spPr>
          <a:xfrm>
            <a:off x="484000" y="685641"/>
            <a:ext cx="5372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rPr b="1" i="0" lang="en-GB" sz="1600" u="none" cap="none" strike="noStrike">
                <a:solidFill>
                  <a:schemeClr val="lt1"/>
                </a:solidFill>
                <a:latin typeface="Lato"/>
                <a:ea typeface="Lato"/>
                <a:cs typeface="Lato"/>
                <a:sym typeface="Lato"/>
              </a:rPr>
              <a:t>Meet </a:t>
            </a:r>
            <a:r>
              <a:rPr b="1" lang="en-GB" sz="1600">
                <a:solidFill>
                  <a:schemeClr val="lt1"/>
                </a:solidFill>
                <a:latin typeface="Lato"/>
                <a:ea typeface="Lato"/>
                <a:cs typeface="Lato"/>
                <a:sym typeface="Lato"/>
              </a:rPr>
              <a:t>Naomi</a:t>
            </a:r>
            <a:endParaRPr b="1" i="0" sz="1600" u="none" cap="none" strike="noStrike">
              <a:solidFill>
                <a:schemeClr val="accent2"/>
              </a:solidFill>
              <a:latin typeface="Lato"/>
              <a:ea typeface="Lato"/>
              <a:cs typeface="Lato"/>
              <a:sym typeface="Lato"/>
            </a:endParaRPr>
          </a:p>
        </p:txBody>
      </p:sp>
      <p:sp>
        <p:nvSpPr>
          <p:cNvPr id="158" name="Google Shape;158;g2fe82fe09e9_0_158"/>
          <p:cNvSpPr txBox="1"/>
          <p:nvPr/>
        </p:nvSpPr>
        <p:spPr>
          <a:xfrm flipH="1">
            <a:off x="2894150" y="781050"/>
            <a:ext cx="60600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800"/>
              <a:buFont typeface="Arial"/>
              <a:buNone/>
            </a:pPr>
            <a:r>
              <a:rPr lang="en-GB" sz="1600">
                <a:solidFill>
                  <a:schemeClr val="lt1"/>
                </a:solidFill>
                <a:latin typeface="Lato"/>
                <a:ea typeface="Lato"/>
                <a:cs typeface="Lato"/>
                <a:sym typeface="Lato"/>
              </a:rPr>
              <a:t>Naomi works in the marketing department at a large fashion brand. At the start of the year she was involved in a big project that </a:t>
            </a:r>
            <a:r>
              <a:rPr lang="en-GB" sz="1600">
                <a:solidFill>
                  <a:schemeClr val="accent2"/>
                </a:solidFill>
                <a:latin typeface="Lato"/>
                <a:ea typeface="Lato"/>
                <a:cs typeface="Lato"/>
                <a:sym typeface="Lato"/>
              </a:rPr>
              <a:t>led to a £200,000 increase in the company’s profit</a:t>
            </a:r>
            <a:r>
              <a:rPr lang="en-GB" sz="1600">
                <a:solidFill>
                  <a:schemeClr val="lt1"/>
                </a:solidFill>
                <a:latin typeface="Lato"/>
                <a:ea typeface="Lato"/>
                <a:cs typeface="Lato"/>
                <a:sym typeface="Lato"/>
              </a:rPr>
              <a:t>. But she </a:t>
            </a:r>
            <a:r>
              <a:rPr lang="en-GB" sz="1600">
                <a:solidFill>
                  <a:schemeClr val="accent2"/>
                </a:solidFill>
                <a:latin typeface="Lato"/>
                <a:ea typeface="Lato"/>
                <a:cs typeface="Lato"/>
                <a:sym typeface="Lato"/>
              </a:rPr>
              <a:t>hasn’t had a pay rise since she started working there</a:t>
            </a:r>
            <a:r>
              <a:rPr lang="en-GB" sz="1600">
                <a:solidFill>
                  <a:schemeClr val="lt1"/>
                </a:solidFill>
                <a:latin typeface="Lato"/>
                <a:ea typeface="Lato"/>
                <a:cs typeface="Lato"/>
                <a:sym typeface="Lato"/>
              </a:rPr>
              <a:t> three years ago. Furthermore, two members of the team left and were not replaced, so </a:t>
            </a:r>
            <a:r>
              <a:rPr lang="en-GB" sz="1600">
                <a:solidFill>
                  <a:schemeClr val="accent2"/>
                </a:solidFill>
                <a:latin typeface="Lato"/>
                <a:ea typeface="Lato"/>
                <a:cs typeface="Lato"/>
                <a:sym typeface="Lato"/>
              </a:rPr>
              <a:t>Naomi has picked up their work </a:t>
            </a:r>
            <a:r>
              <a:rPr lang="en-GB" sz="1600">
                <a:solidFill>
                  <a:schemeClr val="lt1"/>
                </a:solidFill>
                <a:latin typeface="Lato"/>
                <a:ea typeface="Lato"/>
                <a:cs typeface="Lato"/>
                <a:sym typeface="Lato"/>
              </a:rPr>
              <a:t>too, </a:t>
            </a:r>
            <a:r>
              <a:rPr lang="en-GB" sz="1600">
                <a:solidFill>
                  <a:schemeClr val="accent2"/>
                </a:solidFill>
                <a:latin typeface="Lato"/>
                <a:ea typeface="Lato"/>
                <a:cs typeface="Lato"/>
                <a:sym typeface="Lato"/>
              </a:rPr>
              <a:t>working over her contracted hours</a:t>
            </a:r>
            <a:r>
              <a:rPr lang="en-GB" sz="1600">
                <a:solidFill>
                  <a:schemeClr val="lt1"/>
                </a:solidFill>
                <a:latin typeface="Lato"/>
                <a:ea typeface="Lato"/>
                <a:cs typeface="Lato"/>
                <a:sym typeface="Lato"/>
              </a:rPr>
              <a:t> at least a couple of days a week. </a:t>
            </a:r>
            <a:endParaRPr sz="1600">
              <a:solidFill>
                <a:schemeClr val="lt1"/>
              </a:solidFill>
              <a:latin typeface="Lato"/>
              <a:ea typeface="Lato"/>
              <a:cs typeface="Lato"/>
              <a:sym typeface="Lato"/>
            </a:endParaRPr>
          </a:p>
          <a:p>
            <a:pPr indent="0" lvl="0" marL="0" rtl="0" algn="l">
              <a:spcBef>
                <a:spcPts val="0"/>
              </a:spcBef>
              <a:spcAft>
                <a:spcPts val="0"/>
              </a:spcAft>
              <a:buClr>
                <a:srgbClr val="000000"/>
              </a:buClr>
              <a:buSzPts val="1800"/>
              <a:buFont typeface="Arial"/>
              <a:buNone/>
            </a:pPr>
            <a:r>
              <a:t/>
            </a:r>
            <a:endParaRPr sz="1600">
              <a:solidFill>
                <a:schemeClr val="lt1"/>
              </a:solidFill>
              <a:latin typeface="Lato"/>
              <a:ea typeface="Lato"/>
              <a:cs typeface="Lato"/>
              <a:sym typeface="Lato"/>
            </a:endParaRPr>
          </a:p>
          <a:p>
            <a:pPr indent="0" lvl="0" marL="0" rtl="0" algn="l">
              <a:spcBef>
                <a:spcPts val="0"/>
              </a:spcBef>
              <a:spcAft>
                <a:spcPts val="0"/>
              </a:spcAft>
              <a:buClr>
                <a:srgbClr val="000000"/>
              </a:buClr>
              <a:buSzPts val="1800"/>
              <a:buFont typeface="Arial"/>
              <a:buNone/>
            </a:pPr>
            <a:r>
              <a:rPr lang="en-GB" sz="1600">
                <a:solidFill>
                  <a:schemeClr val="lt1"/>
                </a:solidFill>
                <a:latin typeface="Lato"/>
                <a:ea typeface="Lato"/>
                <a:cs typeface="Lato"/>
                <a:sym typeface="Lato"/>
              </a:rPr>
              <a:t>At the same time, over the past year </a:t>
            </a:r>
            <a:r>
              <a:rPr lang="en-GB" sz="1600">
                <a:solidFill>
                  <a:schemeClr val="accent2"/>
                </a:solidFill>
                <a:latin typeface="Lato"/>
                <a:ea typeface="Lato"/>
                <a:cs typeface="Lato"/>
                <a:sym typeface="Lato"/>
              </a:rPr>
              <a:t>inflation has risen to 10%</a:t>
            </a:r>
            <a:r>
              <a:rPr lang="en-GB" sz="1600">
                <a:solidFill>
                  <a:schemeClr val="lt1"/>
                </a:solidFill>
                <a:latin typeface="Lato"/>
                <a:ea typeface="Lato"/>
                <a:cs typeface="Lato"/>
                <a:sym typeface="Lato"/>
              </a:rPr>
              <a:t> meaning a lot of her costs and the things she buys have become much more expensive. She’s noticed the cost of petrol, her weekly food shop and heating bill rise a lot! </a:t>
            </a:r>
            <a:endParaRPr sz="1600">
              <a:solidFill>
                <a:schemeClr val="lt1"/>
              </a:solidFill>
              <a:latin typeface="Lato"/>
              <a:ea typeface="Lato"/>
              <a:cs typeface="Lato"/>
              <a:sym typeface="Lato"/>
            </a:endParaRPr>
          </a:p>
        </p:txBody>
      </p:sp>
      <p:sp>
        <p:nvSpPr>
          <p:cNvPr id="159" name="Google Shape;159;g2fe82fe09e9_0_158"/>
          <p:cNvSpPr txBox="1"/>
          <p:nvPr/>
        </p:nvSpPr>
        <p:spPr>
          <a:xfrm>
            <a:off x="2989500" y="3986250"/>
            <a:ext cx="5763300" cy="780300"/>
          </a:xfrm>
          <a:prstGeom prst="rect">
            <a:avLst/>
          </a:prstGeom>
          <a:solidFill>
            <a:schemeClr val="dk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rgbClr val="000000"/>
              </a:buClr>
              <a:buSzPts val="8000"/>
              <a:buFont typeface="Arial"/>
              <a:buNone/>
            </a:pPr>
            <a:r>
              <a:rPr b="1" lang="en-GB" sz="1800">
                <a:solidFill>
                  <a:schemeClr val="lt1"/>
                </a:solidFill>
                <a:latin typeface="Lato"/>
                <a:ea typeface="Lato"/>
                <a:cs typeface="Lato"/>
                <a:sym typeface="Lato"/>
              </a:rPr>
              <a:t>What should Naomi say to her boss?</a:t>
            </a:r>
            <a:endParaRPr b="1" sz="1800">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8000"/>
              <a:buFont typeface="Arial"/>
              <a:buNone/>
            </a:pPr>
            <a:r>
              <a:rPr b="1" lang="en-GB" sz="1800">
                <a:solidFill>
                  <a:schemeClr val="lt1"/>
                </a:solidFill>
                <a:latin typeface="Lato"/>
                <a:ea typeface="Lato"/>
                <a:cs typeface="Lato"/>
                <a:sym typeface="Lato"/>
              </a:rPr>
              <a:t>After five minutes of writing, pitch to one another…</a:t>
            </a:r>
            <a:endParaRPr b="1" sz="1800">
              <a:solidFill>
                <a:schemeClr val="lt1"/>
              </a:solidFill>
              <a:latin typeface="Lato"/>
              <a:ea typeface="Lato"/>
              <a:cs typeface="Lato"/>
              <a:sym typeface="Lato"/>
            </a:endParaRPr>
          </a:p>
        </p:txBody>
      </p:sp>
      <p:sp>
        <p:nvSpPr>
          <p:cNvPr id="160" name="Google Shape;160;g2fe82fe09e9_0_158"/>
          <p:cNvSpPr txBox="1"/>
          <p:nvPr/>
        </p:nvSpPr>
        <p:spPr>
          <a:xfrm>
            <a:off x="484000" y="192450"/>
            <a:ext cx="7725600" cy="58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Making your case - points to consider </a:t>
            </a:r>
            <a:endParaRPr b="1" i="0" sz="2900" u="none" cap="none" strike="noStrike">
              <a:solidFill>
                <a:schemeClr val="accent2"/>
              </a:solidFill>
              <a:latin typeface="Lato"/>
              <a:ea typeface="Lato"/>
              <a:cs typeface="Lato"/>
              <a:sym typeface="Lato"/>
            </a:endParaRPr>
          </a:p>
        </p:txBody>
      </p:sp>
      <p:pic>
        <p:nvPicPr>
          <p:cNvPr id="161" name="Google Shape;161;g2fe82fe09e9_0_158"/>
          <p:cNvPicPr preferRelativeResize="0"/>
          <p:nvPr/>
        </p:nvPicPr>
        <p:blipFill>
          <a:blip r:embed="rId3">
            <a:alphaModFix/>
          </a:blip>
          <a:stretch>
            <a:fillRect/>
          </a:stretch>
        </p:blipFill>
        <p:spPr>
          <a:xfrm rot="-987757">
            <a:off x="106431" y="4002793"/>
            <a:ext cx="1680240" cy="818987"/>
          </a:xfrm>
          <a:prstGeom prst="rect">
            <a:avLst/>
          </a:prstGeom>
          <a:noFill/>
          <a:ln cap="flat" cmpd="sng" w="19050">
            <a:solidFill>
              <a:schemeClr val="accent2"/>
            </a:solidFill>
            <a:prstDash val="solid"/>
            <a:round/>
            <a:headEnd len="sm" w="sm" type="none"/>
            <a:tailEnd len="sm" w="sm" type="none"/>
          </a:ln>
        </p:spPr>
      </p:pic>
      <p:sp>
        <p:nvSpPr>
          <p:cNvPr id="162" name="Google Shape;162;g2fe82fe09e9_0_158"/>
          <p:cNvSpPr txBox="1"/>
          <p:nvPr/>
        </p:nvSpPr>
        <p:spPr>
          <a:xfrm>
            <a:off x="949250" y="4766550"/>
            <a:ext cx="1902300" cy="3000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8000"/>
              <a:buFont typeface="Arial"/>
              <a:buNone/>
            </a:pPr>
            <a:r>
              <a:rPr b="1" lang="en-GB" sz="750">
                <a:solidFill>
                  <a:srgbClr val="1E1E1E"/>
                </a:solidFill>
                <a:latin typeface="Lato"/>
                <a:ea typeface="Lato"/>
                <a:cs typeface="Lato"/>
                <a:sym typeface="Lato"/>
              </a:rPr>
              <a:t>Optional Resource 3: two case studies</a:t>
            </a:r>
            <a:endParaRPr b="1" sz="750">
              <a:solidFill>
                <a:srgbClr val="1E1E1E"/>
              </a:solidFill>
              <a:latin typeface="Lato"/>
              <a:ea typeface="Lato"/>
              <a:cs typeface="Lato"/>
              <a:sym typeface="Lato"/>
            </a:endParaRPr>
          </a:p>
        </p:txBody>
      </p:sp>
      <p:pic>
        <p:nvPicPr>
          <p:cNvPr id="163" name="Google Shape;163;g2fe82fe09e9_0_158"/>
          <p:cNvPicPr preferRelativeResize="0"/>
          <p:nvPr/>
        </p:nvPicPr>
        <p:blipFill>
          <a:blip r:embed="rId4">
            <a:alphaModFix/>
          </a:blip>
          <a:stretch>
            <a:fillRect/>
          </a:stretch>
        </p:blipFill>
        <p:spPr>
          <a:xfrm>
            <a:off x="311700" y="1318300"/>
            <a:ext cx="2371200" cy="2371200"/>
          </a:xfrm>
          <a:prstGeom prst="ellipse">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610d6f39f8_0_2"/>
          <p:cNvSpPr txBox="1"/>
          <p:nvPr/>
        </p:nvSpPr>
        <p:spPr>
          <a:xfrm>
            <a:off x="290525" y="250700"/>
            <a:ext cx="6519300" cy="5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4"/>
                  </a:ext>
                </a:extLst>
              </a:rPr>
              <a:t>Top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5"/>
                  </a:ext>
                </a:extLst>
              </a:rPr>
              <a:t>tips</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6"/>
                  </a:ext>
                </a:extLst>
              </a:rPr>
              <a:t> when asking for a pay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7"/>
                  </a:ext>
                </a:extLst>
              </a:rPr>
              <a:t>rise</a:t>
            </a:r>
            <a:endParaRPr b="1" i="0" sz="2900" u="none" cap="none" strike="noStrike">
              <a:solidFill>
                <a:schemeClr val="accent2"/>
              </a:solidFill>
              <a:latin typeface="Lato"/>
              <a:ea typeface="Lato"/>
              <a:cs typeface="Lato"/>
              <a:sym typeface="Lato"/>
            </a:endParaRPr>
          </a:p>
        </p:txBody>
      </p:sp>
      <p:sp>
        <p:nvSpPr>
          <p:cNvPr id="169" name="Google Shape;169;g2610d6f39f8_0_2"/>
          <p:cNvSpPr txBox="1"/>
          <p:nvPr/>
        </p:nvSpPr>
        <p:spPr>
          <a:xfrm>
            <a:off x="214325" y="1035325"/>
            <a:ext cx="5251800" cy="4063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Be specific when it comes to the value of their work, both in terms of what they have achieved and how they have achieved results</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Demonstrate the value they will bring to the employer in the future</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Discuss their soft skills and how they add value internally to the company e.g. organising a volunteers’ day, or supported colleagues through problems?</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Use facts where possible e.g. “Outcomes of the project led to a 10%  increase in sales last year”</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Prepare key points before booking a meeting with the manager</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Use clear and concise language</a:t>
            </a:r>
            <a:endParaRPr>
              <a:solidFill>
                <a:schemeClr val="lt1"/>
              </a:solidFill>
              <a:latin typeface="Lato"/>
              <a:ea typeface="Lato"/>
              <a:cs typeface="Lato"/>
              <a:sym typeface="Lato"/>
            </a:endParaRPr>
          </a:p>
        </p:txBody>
      </p:sp>
      <p:sp>
        <p:nvSpPr>
          <p:cNvPr id="170" name="Google Shape;170;g2610d6f39f8_0_2"/>
          <p:cNvSpPr txBox="1"/>
          <p:nvPr/>
        </p:nvSpPr>
        <p:spPr>
          <a:xfrm>
            <a:off x="214325" y="6284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Employees should… </a:t>
            </a:r>
            <a:endParaRPr b="1" sz="1800">
              <a:latin typeface="Lato"/>
              <a:ea typeface="Lato"/>
              <a:cs typeface="Lato"/>
              <a:sym typeface="Lato"/>
            </a:endParaRPr>
          </a:p>
        </p:txBody>
      </p:sp>
      <p:pic>
        <p:nvPicPr>
          <p:cNvPr id="171" name="Google Shape;171;g2610d6f39f8_0_2" title="Negotiating a pay rise">
            <a:hlinkClick r:id="rId3"/>
          </p:cNvPr>
          <p:cNvPicPr preferRelativeResize="0"/>
          <p:nvPr/>
        </p:nvPicPr>
        <p:blipFill>
          <a:blip r:embed="rId4">
            <a:alphaModFix/>
          </a:blip>
          <a:stretch>
            <a:fillRect/>
          </a:stretch>
        </p:blipFill>
        <p:spPr>
          <a:xfrm>
            <a:off x="5639600" y="918500"/>
            <a:ext cx="3048000" cy="2479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5" name="Shape 175"/>
        <p:cNvGrpSpPr/>
        <p:nvPr/>
      </p:nvGrpSpPr>
      <p:grpSpPr>
        <a:xfrm>
          <a:off x="0" y="0"/>
          <a:ext cx="0" cy="0"/>
          <a:chOff x="0" y="0"/>
          <a:chExt cx="0" cy="0"/>
        </a:xfrm>
      </p:grpSpPr>
      <p:sp>
        <p:nvSpPr>
          <p:cNvPr id="176" name="Google Shape;176;g23913183ea4_0_2"/>
          <p:cNvSpPr txBox="1"/>
          <p:nvPr/>
        </p:nvSpPr>
        <p:spPr>
          <a:xfrm>
            <a:off x="439450" y="978750"/>
            <a:ext cx="62121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Lato"/>
              <a:ea typeface="Lato"/>
              <a:cs typeface="Lato"/>
              <a:sym typeface="Lato"/>
            </a:endParaRPr>
          </a:p>
        </p:txBody>
      </p:sp>
      <p:sp>
        <p:nvSpPr>
          <p:cNvPr id="177" name="Google Shape;177;g23913183ea4_0_2"/>
          <p:cNvSpPr txBox="1"/>
          <p:nvPr/>
        </p:nvSpPr>
        <p:spPr>
          <a:xfrm>
            <a:off x="360375" y="629075"/>
            <a:ext cx="800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78" name="Google Shape;178;g23913183ea4_0_2"/>
          <p:cNvSpPr txBox="1"/>
          <p:nvPr/>
        </p:nvSpPr>
        <p:spPr>
          <a:xfrm>
            <a:off x="498976" y="1501950"/>
            <a:ext cx="7727100" cy="2311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Identify different pay-related issues</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rtl="0" algn="l">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Demonstrate the skills to stand up for rights at work</a:t>
            </a:r>
            <a:endParaRPr sz="2200">
              <a:solidFill>
                <a:srgbClr val="00FF00"/>
              </a:solidFill>
              <a:latin typeface="Lato Light"/>
              <a:ea typeface="Lato Light"/>
              <a:cs typeface="Lato Light"/>
              <a:sym typeface="Lato Light"/>
            </a:endParaRPr>
          </a:p>
          <a:p>
            <a:pPr indent="0" lvl="0" marL="9144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4"/>
              </a:buClr>
              <a:buSzPts val="2200"/>
              <a:buFont typeface="Lato"/>
              <a:buChar char="●"/>
            </a:pPr>
            <a:r>
              <a:rPr b="0" i="0" lang="en-GB" sz="2200" u="none" cap="none" strike="noStrike">
                <a:solidFill>
                  <a:schemeClr val="accent4"/>
                </a:solidFill>
                <a:latin typeface="Lato"/>
                <a:ea typeface="Lato"/>
                <a:cs typeface="Lato"/>
                <a:sym typeface="Lato"/>
              </a:rPr>
              <a:t>Explain sources of support</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7fd04db425_0_437"/>
          <p:cNvSpPr txBox="1"/>
          <p:nvPr/>
        </p:nvSpPr>
        <p:spPr>
          <a:xfrm>
            <a:off x="209875" y="534200"/>
            <a:ext cx="8655600" cy="164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Request declined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If </a:t>
            </a:r>
            <a:r>
              <a:rPr lang="en-GB" sz="2200">
                <a:solidFill>
                  <a:schemeClr val="lt1"/>
                </a:solidFill>
                <a:latin typeface="Lato"/>
                <a:ea typeface="Lato"/>
                <a:cs typeface="Lato"/>
                <a:sym typeface="Lato"/>
              </a:rPr>
              <a:t>Naomi</a:t>
            </a:r>
            <a:r>
              <a:rPr lang="en-GB" sz="2200">
                <a:solidFill>
                  <a:schemeClr val="lt1"/>
                </a:solidFill>
                <a:latin typeface="Lato"/>
                <a:ea typeface="Lato"/>
                <a:cs typeface="Lato"/>
                <a:sym typeface="Lato"/>
              </a:rPr>
              <a:t> feels she is being treated unfairly, w</a:t>
            </a:r>
            <a:r>
              <a:rPr b="0" i="0" lang="en-GB" sz="2200" u="none" cap="none" strike="noStrike">
                <a:solidFill>
                  <a:schemeClr val="lt1"/>
                </a:solidFill>
                <a:latin typeface="Lato"/>
                <a:ea typeface="Lato"/>
                <a:cs typeface="Lato"/>
                <a:sym typeface="Lato"/>
              </a:rPr>
              <a:t>hat individuals or organisations are available to help with work-related issues?</a:t>
            </a:r>
            <a:endParaRPr b="0" i="0" sz="2200" u="none" cap="none" strike="noStrike">
              <a:solidFill>
                <a:schemeClr val="lt1"/>
              </a:solidFill>
              <a:latin typeface="Lato"/>
              <a:ea typeface="Lato"/>
              <a:cs typeface="Lato"/>
              <a:sym typeface="Lato"/>
            </a:endParaRPr>
          </a:p>
        </p:txBody>
      </p:sp>
      <p:pic>
        <p:nvPicPr>
          <p:cNvPr id="184" name="Google Shape;184;g17fd04db425_0_437"/>
          <p:cNvPicPr preferRelativeResize="0"/>
          <p:nvPr/>
        </p:nvPicPr>
        <p:blipFill>
          <a:blip r:embed="rId3">
            <a:alphaModFix/>
          </a:blip>
          <a:stretch>
            <a:fillRect/>
          </a:stretch>
        </p:blipFill>
        <p:spPr>
          <a:xfrm>
            <a:off x="3469975" y="2482075"/>
            <a:ext cx="2440299" cy="2422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7fd04db425_0_443"/>
          <p:cNvSpPr txBox="1"/>
          <p:nvPr/>
        </p:nvSpPr>
        <p:spPr>
          <a:xfrm>
            <a:off x="168850" y="78500"/>
            <a:ext cx="6547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Resolving</a:t>
            </a:r>
            <a:r>
              <a:rPr b="1" lang="en-GB" sz="2900">
                <a:solidFill>
                  <a:schemeClr val="accent2"/>
                </a:solidFill>
                <a:latin typeface="Lato"/>
                <a:ea typeface="Lato"/>
                <a:cs typeface="Lato"/>
                <a:sym typeface="Lato"/>
              </a:rPr>
              <a:t> work issues</a:t>
            </a:r>
            <a:endParaRPr b="1" i="0" sz="2900" u="none" cap="none" strike="noStrike">
              <a:solidFill>
                <a:schemeClr val="accent2"/>
              </a:solidFill>
              <a:latin typeface="Lato"/>
              <a:ea typeface="Lato"/>
              <a:cs typeface="Lato"/>
              <a:sym typeface="Lato"/>
            </a:endParaRPr>
          </a:p>
        </p:txBody>
      </p:sp>
      <p:sp>
        <p:nvSpPr>
          <p:cNvPr id="190" name="Google Shape;190;g17fd04db425_0_443"/>
          <p:cNvSpPr txBox="1"/>
          <p:nvPr/>
        </p:nvSpPr>
        <p:spPr>
          <a:xfrm>
            <a:off x="4033075" y="120850"/>
            <a:ext cx="4383600" cy="49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600"/>
              <a:buFont typeface="Arial"/>
              <a:buNone/>
            </a:pPr>
            <a:r>
              <a:rPr b="0" i="0" lang="en-GB" sz="1500" u="none" cap="none" strike="noStrike">
                <a:solidFill>
                  <a:schemeClr val="lt1"/>
                </a:solidFill>
                <a:latin typeface="Lato"/>
                <a:ea typeface="Lato"/>
                <a:cs typeface="Lato"/>
                <a:sym typeface="Lato"/>
              </a:rPr>
              <a:t>People or organisations you should get to know. </a:t>
            </a:r>
            <a:endParaRPr b="0" i="0" sz="15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0" i="0" lang="en-GB" sz="1500" u="none" cap="none" strike="noStrike">
                <a:solidFill>
                  <a:schemeClr val="lt1"/>
                </a:solidFill>
                <a:latin typeface="Lato"/>
                <a:ea typeface="Lato"/>
                <a:cs typeface="Lato"/>
                <a:sym typeface="Lato"/>
              </a:rPr>
              <a:t>Match the definition to the organisation</a:t>
            </a:r>
            <a:r>
              <a:rPr lang="en-GB" sz="1500">
                <a:solidFill>
                  <a:schemeClr val="lt1"/>
                </a:solidFill>
                <a:latin typeface="Lato"/>
                <a:ea typeface="Lato"/>
                <a:cs typeface="Lato"/>
                <a:sym typeface="Lato"/>
              </a:rPr>
              <a:t>:</a:t>
            </a:r>
            <a:endParaRPr b="0" i="0" sz="1500" u="none" cap="none" strike="noStrike">
              <a:solidFill>
                <a:schemeClr val="lt1"/>
              </a:solidFill>
              <a:latin typeface="Lato"/>
              <a:ea typeface="Lato"/>
              <a:cs typeface="Lato"/>
              <a:sym typeface="Lato"/>
            </a:endParaRPr>
          </a:p>
        </p:txBody>
      </p:sp>
      <p:pic>
        <p:nvPicPr>
          <p:cNvPr id="191" name="Google Shape;191;g17fd04db425_0_443"/>
          <p:cNvPicPr preferRelativeResize="0"/>
          <p:nvPr/>
        </p:nvPicPr>
        <p:blipFill>
          <a:blip r:embed="rId3">
            <a:alphaModFix/>
          </a:blip>
          <a:stretch>
            <a:fillRect/>
          </a:stretch>
        </p:blipFill>
        <p:spPr>
          <a:xfrm>
            <a:off x="299775" y="650350"/>
            <a:ext cx="7623026" cy="3815175"/>
          </a:xfrm>
          <a:prstGeom prst="rect">
            <a:avLst/>
          </a:prstGeom>
          <a:noFill/>
          <a:ln cap="flat" cmpd="sng" w="9525">
            <a:solidFill>
              <a:schemeClr val="accent2"/>
            </a:solidFill>
            <a:prstDash val="solid"/>
            <a:round/>
            <a:headEnd len="sm" w="sm" type="none"/>
            <a:tailEnd len="sm" w="sm" type="none"/>
          </a:ln>
        </p:spPr>
      </p:pic>
      <p:sp>
        <p:nvSpPr>
          <p:cNvPr id="192" name="Google Shape;192;g17fd04db425_0_443"/>
          <p:cNvSpPr txBox="1"/>
          <p:nvPr/>
        </p:nvSpPr>
        <p:spPr>
          <a:xfrm>
            <a:off x="7555150" y="4630050"/>
            <a:ext cx="1536900" cy="4311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1" lang="en-GB" sz="800">
                <a:solidFill>
                  <a:schemeClr val="accent1"/>
                </a:solidFill>
                <a:latin typeface="Lato"/>
                <a:ea typeface="Lato"/>
                <a:cs typeface="Lato"/>
                <a:sym typeface="Lato"/>
              </a:rPr>
              <a:t>Resource</a:t>
            </a:r>
            <a:r>
              <a:rPr b="1" i="1" lang="en-GB" sz="800">
                <a:solidFill>
                  <a:schemeClr val="accent1"/>
                </a:solidFill>
                <a:latin typeface="Lato"/>
                <a:ea typeface="Lato"/>
                <a:cs typeface="Lato"/>
                <a:sym typeface="Lato"/>
              </a:rPr>
              <a:t> </a:t>
            </a:r>
            <a:r>
              <a:rPr b="1" i="1" lang="en-GB" sz="800" u="none" cap="none" strike="noStrike">
                <a:solidFill>
                  <a:schemeClr val="accent1"/>
                </a:solidFill>
                <a:latin typeface="Lato"/>
                <a:ea typeface="Lato"/>
                <a:cs typeface="Lato"/>
                <a:sym typeface="Lato"/>
              </a:rPr>
              <a:t>1 - Resolving </a:t>
            </a:r>
            <a:r>
              <a:rPr b="1" i="1" lang="en-GB" sz="800">
                <a:solidFill>
                  <a:schemeClr val="accent1"/>
                </a:solidFill>
                <a:latin typeface="Lato"/>
                <a:ea typeface="Lato"/>
                <a:cs typeface="Lato"/>
                <a:sym typeface="Lato"/>
              </a:rPr>
              <a:t>work i</a:t>
            </a:r>
            <a:r>
              <a:rPr b="1" i="1" lang="en-GB" sz="800" u="none" cap="none" strike="noStrike">
                <a:solidFill>
                  <a:schemeClr val="accent1"/>
                </a:solidFill>
                <a:latin typeface="Lato"/>
                <a:ea typeface="Lato"/>
                <a:cs typeface="Lato"/>
                <a:sym typeface="Lato"/>
              </a:rPr>
              <a:t>ssues</a:t>
            </a:r>
            <a:endParaRPr b="1" i="1" sz="800" u="none" cap="none" strike="noStrike">
              <a:solidFill>
                <a:schemeClr val="accent1"/>
              </a:solidFill>
              <a:latin typeface="Lato"/>
              <a:ea typeface="Lato"/>
              <a:cs typeface="Lato"/>
              <a:sym typeface="Lato"/>
            </a:endParaRPr>
          </a:p>
        </p:txBody>
      </p:sp>
      <p:pic>
        <p:nvPicPr>
          <p:cNvPr id="193" name="Google Shape;193;g17fd04db425_0_443"/>
          <p:cNvPicPr preferRelativeResize="0"/>
          <p:nvPr/>
        </p:nvPicPr>
        <p:blipFill>
          <a:blip r:embed="rId4">
            <a:alphaModFix/>
          </a:blip>
          <a:stretch>
            <a:fillRect/>
          </a:stretch>
        </p:blipFill>
        <p:spPr>
          <a:xfrm>
            <a:off x="121225" y="4630050"/>
            <a:ext cx="7315545" cy="431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0f5f534664_1_21"/>
          <p:cNvSpPr txBox="1"/>
          <p:nvPr/>
        </p:nvSpPr>
        <p:spPr>
          <a:xfrm>
            <a:off x="168850" y="78500"/>
            <a:ext cx="6547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Resolving</a:t>
            </a:r>
            <a:r>
              <a:rPr b="1" lang="en-GB" sz="2900">
                <a:solidFill>
                  <a:schemeClr val="accent2"/>
                </a:solidFill>
                <a:latin typeface="Lato"/>
                <a:ea typeface="Lato"/>
                <a:cs typeface="Lato"/>
                <a:sym typeface="Lato"/>
              </a:rPr>
              <a:t> work issues</a:t>
            </a:r>
            <a:endParaRPr b="1" i="0" sz="2900" u="none" cap="none" strike="noStrike">
              <a:solidFill>
                <a:schemeClr val="accent2"/>
              </a:solidFill>
              <a:latin typeface="Lato"/>
              <a:ea typeface="Lato"/>
              <a:cs typeface="Lato"/>
              <a:sym typeface="Lato"/>
            </a:endParaRPr>
          </a:p>
        </p:txBody>
      </p:sp>
      <p:sp>
        <p:nvSpPr>
          <p:cNvPr id="199" name="Google Shape;199;g30f5f534664_1_21"/>
          <p:cNvSpPr txBox="1"/>
          <p:nvPr/>
        </p:nvSpPr>
        <p:spPr>
          <a:xfrm>
            <a:off x="4033075" y="201650"/>
            <a:ext cx="4383600" cy="384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600"/>
              <a:buFont typeface="Arial"/>
              <a:buNone/>
            </a:pPr>
            <a:r>
              <a:rPr lang="en-GB" sz="2500">
                <a:solidFill>
                  <a:schemeClr val="lt1"/>
                </a:solidFill>
                <a:latin typeface="Lato"/>
                <a:ea typeface="Lato"/>
                <a:cs typeface="Lato"/>
                <a:sym typeface="Lato"/>
              </a:rPr>
              <a:t>Answers</a:t>
            </a:r>
            <a:endParaRPr b="0" i="0" sz="2500" u="none" cap="none" strike="noStrike">
              <a:solidFill>
                <a:schemeClr val="lt1"/>
              </a:solidFill>
              <a:latin typeface="Lato"/>
              <a:ea typeface="Lato"/>
              <a:cs typeface="Lato"/>
              <a:sym typeface="Lato"/>
            </a:endParaRPr>
          </a:p>
        </p:txBody>
      </p:sp>
      <p:sp>
        <p:nvSpPr>
          <p:cNvPr id="200" name="Google Shape;200;g30f5f534664_1_21"/>
          <p:cNvSpPr txBox="1"/>
          <p:nvPr/>
        </p:nvSpPr>
        <p:spPr>
          <a:xfrm>
            <a:off x="7555150" y="4630050"/>
            <a:ext cx="1536900" cy="4311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1" lang="en-GB" sz="800">
                <a:solidFill>
                  <a:schemeClr val="accent1"/>
                </a:solidFill>
                <a:latin typeface="Lato"/>
                <a:ea typeface="Lato"/>
                <a:cs typeface="Lato"/>
                <a:sym typeface="Lato"/>
              </a:rPr>
              <a:t>Resource </a:t>
            </a:r>
            <a:r>
              <a:rPr b="1" i="1" lang="en-GB" sz="800" u="none" cap="none" strike="noStrike">
                <a:solidFill>
                  <a:schemeClr val="accent1"/>
                </a:solidFill>
                <a:latin typeface="Lato"/>
                <a:ea typeface="Lato"/>
                <a:cs typeface="Lato"/>
                <a:sym typeface="Lato"/>
              </a:rPr>
              <a:t>1 - Resolving </a:t>
            </a:r>
            <a:r>
              <a:rPr b="1" i="1" lang="en-GB" sz="800">
                <a:solidFill>
                  <a:schemeClr val="accent1"/>
                </a:solidFill>
                <a:latin typeface="Lato"/>
                <a:ea typeface="Lato"/>
                <a:cs typeface="Lato"/>
                <a:sym typeface="Lato"/>
              </a:rPr>
              <a:t>work i</a:t>
            </a:r>
            <a:r>
              <a:rPr b="1" i="1" lang="en-GB" sz="800" u="none" cap="none" strike="noStrike">
                <a:solidFill>
                  <a:schemeClr val="accent1"/>
                </a:solidFill>
                <a:latin typeface="Lato"/>
                <a:ea typeface="Lato"/>
                <a:cs typeface="Lato"/>
                <a:sym typeface="Lato"/>
              </a:rPr>
              <a:t>ssues</a:t>
            </a:r>
            <a:endParaRPr b="1" i="1" sz="800" u="none" cap="none" strike="noStrike">
              <a:solidFill>
                <a:schemeClr val="accent1"/>
              </a:solidFill>
              <a:latin typeface="Lato"/>
              <a:ea typeface="Lato"/>
              <a:cs typeface="Lato"/>
              <a:sym typeface="Lato"/>
            </a:endParaRPr>
          </a:p>
        </p:txBody>
      </p:sp>
      <p:pic>
        <p:nvPicPr>
          <p:cNvPr id="201" name="Google Shape;201;g30f5f534664_1_21"/>
          <p:cNvPicPr preferRelativeResize="0"/>
          <p:nvPr/>
        </p:nvPicPr>
        <p:blipFill>
          <a:blip r:embed="rId3">
            <a:alphaModFix/>
          </a:blip>
          <a:stretch>
            <a:fillRect/>
          </a:stretch>
        </p:blipFill>
        <p:spPr>
          <a:xfrm>
            <a:off x="238251" y="638200"/>
            <a:ext cx="7229955" cy="4422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1b1101fb3f0_0_13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59" name="Google Shape;59;g1b1101fb3f0_0_136"/>
          <p:cNvGraphicFramePr/>
          <p:nvPr/>
        </p:nvGraphicFramePr>
        <p:xfrm>
          <a:off x="227950" y="1733375"/>
          <a:ext cx="3000000" cy="3000000"/>
        </p:xfrm>
        <a:graphic>
          <a:graphicData uri="http://schemas.openxmlformats.org/drawingml/2006/table">
            <a:tbl>
              <a:tblPr>
                <a:noFill/>
                <a:tableStyleId>{96A339D7-9B71-4779-B020-4FDDFC4CC6BA}</a:tableStyleId>
              </a:tblPr>
              <a:tblGrid>
                <a:gridCol w="1444525"/>
                <a:gridCol w="1395300"/>
                <a:gridCol w="1493750"/>
                <a:gridCol w="1444525"/>
                <a:gridCol w="1444525"/>
                <a:gridCol w="14445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094000">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Careers in the City</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Apprenticeships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Entrepreneurship</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Understanding gig work and employment rights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chemeClr val="accent2"/>
                          </a:solidFill>
                          <a:latin typeface="Lato"/>
                          <a:ea typeface="Lato"/>
                          <a:cs typeface="Lato"/>
                          <a:sym typeface="Lato"/>
                        </a:rPr>
                        <a:t>Speaking up at work</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Creating a </a:t>
                      </a:r>
                      <a:endParaRPr sz="1300">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career plan</a:t>
                      </a:r>
                      <a:endParaRPr sz="1300">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1c1bd8b804_0_0"/>
          <p:cNvSpPr txBox="1"/>
          <p:nvPr/>
        </p:nvSpPr>
        <p:spPr>
          <a:xfrm>
            <a:off x="472449" y="427742"/>
            <a:ext cx="51711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Resolving Pay Problems</a:t>
            </a:r>
            <a:endParaRPr b="1" i="0" sz="2900" u="none" cap="none" strike="noStrike">
              <a:solidFill>
                <a:schemeClr val="accent2"/>
              </a:solidFill>
              <a:latin typeface="Lato"/>
              <a:ea typeface="Lato"/>
              <a:cs typeface="Lato"/>
              <a:sym typeface="Lato"/>
            </a:endParaRPr>
          </a:p>
        </p:txBody>
      </p:sp>
      <p:sp>
        <p:nvSpPr>
          <p:cNvPr id="207" name="Google Shape;207;g21c1bd8b804_0_0"/>
          <p:cNvSpPr txBox="1"/>
          <p:nvPr/>
        </p:nvSpPr>
        <p:spPr>
          <a:xfrm>
            <a:off x="471875" y="970250"/>
            <a:ext cx="8021400" cy="474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1600" u="none" cap="none" strike="noStrike">
                <a:solidFill>
                  <a:schemeClr val="lt1"/>
                </a:solidFill>
                <a:latin typeface="Lato"/>
                <a:ea typeface="Lato"/>
                <a:cs typeface="Lato"/>
                <a:sym typeface="Lato"/>
              </a:rPr>
              <a:t>Who should you speak to? Match the 8 scenarios to the 8 blue answer cards</a:t>
            </a:r>
            <a:endParaRPr b="1" i="0" sz="1600" u="none" cap="none" strike="noStrike">
              <a:solidFill>
                <a:schemeClr val="lt1"/>
              </a:solidFill>
              <a:latin typeface="Lato"/>
              <a:ea typeface="Lato"/>
              <a:cs typeface="Lato"/>
              <a:sym typeface="Lato"/>
            </a:endParaRPr>
          </a:p>
        </p:txBody>
      </p:sp>
      <p:pic>
        <p:nvPicPr>
          <p:cNvPr id="208" name="Google Shape;208;g21c1bd8b804_0_0"/>
          <p:cNvPicPr preferRelativeResize="0"/>
          <p:nvPr/>
        </p:nvPicPr>
        <p:blipFill rotWithShape="1">
          <a:blip r:embed="rId3">
            <a:alphaModFix/>
          </a:blip>
          <a:srcRect b="0" l="0" r="0" t="0"/>
          <a:stretch/>
        </p:blipFill>
        <p:spPr>
          <a:xfrm rot="-684355">
            <a:off x="341350" y="3304300"/>
            <a:ext cx="2350274" cy="552650"/>
          </a:xfrm>
          <a:prstGeom prst="rect">
            <a:avLst/>
          </a:prstGeom>
          <a:noFill/>
          <a:ln cap="flat" cmpd="sng" w="76200">
            <a:solidFill>
              <a:schemeClr val="lt1"/>
            </a:solidFill>
            <a:prstDash val="solid"/>
            <a:round/>
            <a:headEnd len="sm" w="sm" type="none"/>
            <a:tailEnd len="sm" w="sm" type="none"/>
          </a:ln>
        </p:spPr>
      </p:pic>
      <p:pic>
        <p:nvPicPr>
          <p:cNvPr id="209" name="Google Shape;209;g21c1bd8b804_0_0"/>
          <p:cNvPicPr preferRelativeResize="0"/>
          <p:nvPr/>
        </p:nvPicPr>
        <p:blipFill rotWithShape="1">
          <a:blip r:embed="rId4">
            <a:alphaModFix/>
          </a:blip>
          <a:srcRect b="0" l="0" r="0" t="0"/>
          <a:stretch/>
        </p:blipFill>
        <p:spPr>
          <a:xfrm rot="860898">
            <a:off x="3192113" y="3660598"/>
            <a:ext cx="2348301" cy="552650"/>
          </a:xfrm>
          <a:prstGeom prst="rect">
            <a:avLst/>
          </a:prstGeom>
          <a:noFill/>
          <a:ln cap="flat" cmpd="sng" w="76200">
            <a:solidFill>
              <a:schemeClr val="lt1"/>
            </a:solidFill>
            <a:prstDash val="solid"/>
            <a:round/>
            <a:headEnd len="sm" w="sm" type="none"/>
            <a:tailEnd len="sm" w="sm" type="none"/>
          </a:ln>
        </p:spPr>
      </p:pic>
      <p:pic>
        <p:nvPicPr>
          <p:cNvPr id="210" name="Google Shape;210;g21c1bd8b804_0_0"/>
          <p:cNvPicPr preferRelativeResize="0"/>
          <p:nvPr/>
        </p:nvPicPr>
        <p:blipFill rotWithShape="1">
          <a:blip r:embed="rId5">
            <a:alphaModFix/>
          </a:blip>
          <a:srcRect b="0" l="0" r="0" t="0"/>
          <a:stretch/>
        </p:blipFill>
        <p:spPr>
          <a:xfrm rot="-1157670">
            <a:off x="5949200" y="3814364"/>
            <a:ext cx="2348298" cy="550862"/>
          </a:xfrm>
          <a:prstGeom prst="rect">
            <a:avLst/>
          </a:prstGeom>
          <a:noFill/>
          <a:ln cap="flat" cmpd="sng" w="76200">
            <a:solidFill>
              <a:schemeClr val="lt1"/>
            </a:solidFill>
            <a:prstDash val="solid"/>
            <a:round/>
            <a:headEnd len="sm" w="sm" type="none"/>
            <a:tailEnd len="sm" w="sm" type="none"/>
          </a:ln>
        </p:spPr>
      </p:pic>
      <p:pic>
        <p:nvPicPr>
          <p:cNvPr id="211" name="Google Shape;211;g21c1bd8b804_0_0"/>
          <p:cNvPicPr preferRelativeResize="0"/>
          <p:nvPr/>
        </p:nvPicPr>
        <p:blipFill rotWithShape="1">
          <a:blip r:embed="rId6">
            <a:alphaModFix/>
          </a:blip>
          <a:srcRect b="0" l="0" r="0" t="0"/>
          <a:stretch/>
        </p:blipFill>
        <p:spPr>
          <a:xfrm>
            <a:off x="6395650" y="1795425"/>
            <a:ext cx="2313375" cy="1295850"/>
          </a:xfrm>
          <a:prstGeom prst="rect">
            <a:avLst/>
          </a:prstGeom>
          <a:noFill/>
          <a:ln>
            <a:noFill/>
          </a:ln>
        </p:spPr>
      </p:pic>
      <p:pic>
        <p:nvPicPr>
          <p:cNvPr id="212" name="Google Shape;212;g21c1bd8b804_0_0"/>
          <p:cNvPicPr preferRelativeResize="0"/>
          <p:nvPr/>
        </p:nvPicPr>
        <p:blipFill rotWithShape="1">
          <a:blip r:embed="rId7">
            <a:alphaModFix/>
          </a:blip>
          <a:srcRect b="67259" l="50471" r="25593" t="15680"/>
          <a:stretch/>
        </p:blipFill>
        <p:spPr>
          <a:xfrm>
            <a:off x="250400" y="1741100"/>
            <a:ext cx="2799874" cy="1181674"/>
          </a:xfrm>
          <a:prstGeom prst="rect">
            <a:avLst/>
          </a:prstGeom>
          <a:noFill/>
          <a:ln>
            <a:noFill/>
          </a:ln>
        </p:spPr>
      </p:pic>
      <p:pic>
        <p:nvPicPr>
          <p:cNvPr id="213" name="Google Shape;213;g21c1bd8b804_0_0"/>
          <p:cNvPicPr preferRelativeResize="0"/>
          <p:nvPr/>
        </p:nvPicPr>
        <p:blipFill rotWithShape="1">
          <a:blip r:embed="rId7">
            <a:alphaModFix/>
          </a:blip>
          <a:srcRect b="46438" l="50471" r="25593" t="32809"/>
          <a:stretch/>
        </p:blipFill>
        <p:spPr>
          <a:xfrm>
            <a:off x="3477777" y="1759927"/>
            <a:ext cx="2656896" cy="1295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1c1bd8b804_0_12"/>
          <p:cNvSpPr txBox="1"/>
          <p:nvPr/>
        </p:nvSpPr>
        <p:spPr>
          <a:xfrm>
            <a:off x="110349" y="112867"/>
            <a:ext cx="51711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Resolving Pay Problems</a:t>
            </a:r>
            <a:endParaRPr b="1" i="0" sz="2900" u="none" cap="none" strike="noStrike">
              <a:solidFill>
                <a:schemeClr val="accent2"/>
              </a:solidFill>
              <a:latin typeface="Lato"/>
              <a:ea typeface="Lato"/>
              <a:cs typeface="Lato"/>
              <a:sym typeface="Lato"/>
            </a:endParaRPr>
          </a:p>
          <a:p>
            <a:pPr indent="0" lvl="0" marL="0" rtl="0" algn="l">
              <a:spcBef>
                <a:spcPts val="0"/>
              </a:spcBef>
              <a:spcAft>
                <a:spcPts val="0"/>
              </a:spcAft>
              <a:buClr>
                <a:srgbClr val="000000"/>
              </a:buClr>
              <a:buSzPts val="2600"/>
              <a:buFont typeface="Arial"/>
              <a:buNone/>
            </a:pPr>
            <a:r>
              <a:rPr lang="en-GB" sz="1600">
                <a:solidFill>
                  <a:srgbClr val="ED3527"/>
                </a:solidFill>
                <a:latin typeface="Lato Black"/>
                <a:ea typeface="Lato Black"/>
                <a:cs typeface="Lato Black"/>
                <a:sym typeface="Lato Black"/>
              </a:rPr>
              <a:t>ANSWERS</a:t>
            </a:r>
            <a:r>
              <a:rPr b="1" lang="en-GB" sz="1600">
                <a:solidFill>
                  <a:schemeClr val="lt1"/>
                </a:solidFill>
                <a:latin typeface="Lato"/>
                <a:ea typeface="Lato"/>
                <a:cs typeface="Lato"/>
                <a:sym typeface="Lato"/>
              </a:rPr>
              <a:t> | Who should you speak to?</a:t>
            </a:r>
            <a:endParaRPr b="1" sz="2900">
              <a:solidFill>
                <a:schemeClr val="accent2"/>
              </a:solidFill>
              <a:latin typeface="Lato"/>
              <a:ea typeface="Lato"/>
              <a:cs typeface="Lato"/>
              <a:sym typeface="Lato"/>
            </a:endParaRPr>
          </a:p>
        </p:txBody>
      </p:sp>
      <p:pic>
        <p:nvPicPr>
          <p:cNvPr id="219" name="Google Shape;219;g21c1bd8b804_0_12"/>
          <p:cNvPicPr preferRelativeResize="0"/>
          <p:nvPr/>
        </p:nvPicPr>
        <p:blipFill>
          <a:blip r:embed="rId3">
            <a:alphaModFix/>
          </a:blip>
          <a:stretch>
            <a:fillRect/>
          </a:stretch>
        </p:blipFill>
        <p:spPr>
          <a:xfrm>
            <a:off x="315025" y="954725"/>
            <a:ext cx="8346149" cy="33567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7fd04db425_0_496"/>
          <p:cNvSpPr txBox="1"/>
          <p:nvPr/>
        </p:nvSpPr>
        <p:spPr>
          <a:xfrm>
            <a:off x="254200" y="1305050"/>
            <a:ext cx="8346300" cy="3504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1000"/>
              </a:spcBef>
              <a:spcAft>
                <a:spcPts val="0"/>
              </a:spcAft>
              <a:buClr>
                <a:srgbClr val="1E1E1E"/>
              </a:buClr>
              <a:buSzPts val="1900"/>
              <a:buFont typeface="Lato"/>
              <a:buChar char="●"/>
            </a:pPr>
            <a:r>
              <a:rPr b="0" i="0" lang="en-GB" sz="1900" u="none" cap="none" strike="noStrike">
                <a:solidFill>
                  <a:srgbClr val="1E1E1E"/>
                </a:solidFill>
                <a:highlight>
                  <a:srgbClr val="FFFFFF"/>
                </a:highlight>
                <a:latin typeface="Lato"/>
                <a:ea typeface="Lato"/>
                <a:cs typeface="Lato"/>
                <a:sym typeface="Lato"/>
              </a:rPr>
              <a:t>For many families, managing </a:t>
            </a:r>
            <a:r>
              <a:rPr b="1" i="0" lang="en-GB" sz="1900" u="none" cap="none" strike="noStrike">
                <a:solidFill>
                  <a:srgbClr val="1E1E1E"/>
                </a:solidFill>
                <a:highlight>
                  <a:srgbClr val="FFFFFF"/>
                </a:highlight>
                <a:latin typeface="Lato"/>
                <a:ea typeface="Lato"/>
                <a:cs typeface="Lato"/>
                <a:sym typeface="Lato"/>
              </a:rPr>
              <a:t>finances</a:t>
            </a:r>
            <a:r>
              <a:rPr b="0" i="0" lang="en-GB" sz="1900" u="none" cap="none" strike="noStrike">
                <a:solidFill>
                  <a:srgbClr val="1E1E1E"/>
                </a:solidFill>
                <a:highlight>
                  <a:srgbClr val="FFFFFF"/>
                </a:highlight>
                <a:latin typeface="Lato"/>
                <a:ea typeface="Lato"/>
                <a:cs typeface="Lato"/>
                <a:sym typeface="Lato"/>
              </a:rPr>
              <a:t> and </a:t>
            </a:r>
            <a:r>
              <a:rPr b="1" i="0" lang="en-GB" sz="1900" u="none" cap="none" strike="noStrike">
                <a:solidFill>
                  <a:srgbClr val="1E1E1E"/>
                </a:solidFill>
                <a:highlight>
                  <a:srgbClr val="FFFFFF"/>
                </a:highlight>
                <a:latin typeface="Lato"/>
                <a:ea typeface="Lato"/>
                <a:cs typeface="Lato"/>
                <a:sym typeface="Lato"/>
              </a:rPr>
              <a:t>budgeting</a:t>
            </a:r>
            <a:r>
              <a:rPr b="0" i="0" lang="en-GB" sz="1900" u="none" cap="none" strike="noStrike">
                <a:solidFill>
                  <a:srgbClr val="1E1E1E"/>
                </a:solidFill>
                <a:highlight>
                  <a:srgbClr val="FFFFFF"/>
                </a:highlight>
                <a:latin typeface="Lato"/>
                <a:ea typeface="Lato"/>
                <a:cs typeface="Lato"/>
                <a:sym typeface="Lato"/>
              </a:rPr>
              <a:t> from </a:t>
            </a:r>
            <a:r>
              <a:rPr b="1" i="0" lang="en-GB" sz="1900" u="none" cap="none" strike="noStrike">
                <a:solidFill>
                  <a:srgbClr val="1E1E1E"/>
                </a:solidFill>
                <a:highlight>
                  <a:srgbClr val="FFFFFF"/>
                </a:highlight>
                <a:latin typeface="Lato"/>
                <a:ea typeface="Lato"/>
                <a:cs typeface="Lato"/>
                <a:sym typeface="Lato"/>
              </a:rPr>
              <a:t>net pay</a:t>
            </a:r>
            <a:r>
              <a:rPr b="0" i="0" lang="en-GB" sz="1900" u="none" cap="none" strike="noStrike">
                <a:solidFill>
                  <a:srgbClr val="1E1E1E"/>
                </a:solidFill>
                <a:highlight>
                  <a:srgbClr val="FFFFFF"/>
                </a:highlight>
                <a:latin typeface="Lato"/>
                <a:ea typeface="Lato"/>
                <a:cs typeface="Lato"/>
                <a:sym typeface="Lato"/>
              </a:rPr>
              <a:t> has been difficult because of inflation. Inflation is when prices rise, and inflation has</a:t>
            </a:r>
            <a:r>
              <a:rPr lang="en-GB" sz="1900">
                <a:solidFill>
                  <a:srgbClr val="1E1E1E"/>
                </a:solidFill>
                <a:highlight>
                  <a:srgbClr val="FFFFFF"/>
                </a:highlight>
                <a:latin typeface="Lato"/>
                <a:ea typeface="Lato"/>
                <a:cs typeface="Lato"/>
                <a:sym typeface="Lato"/>
              </a:rPr>
              <a:t> occasionally spiked in the last few years. When this happens </a:t>
            </a:r>
            <a:r>
              <a:rPr b="0" i="0" lang="en-GB" sz="1900" u="none" cap="none" strike="noStrike">
                <a:solidFill>
                  <a:srgbClr val="1E1E1E"/>
                </a:solidFill>
                <a:highlight>
                  <a:srgbClr val="FFFFFF"/>
                </a:highlight>
                <a:latin typeface="Lato"/>
                <a:ea typeface="Lato"/>
                <a:cs typeface="Lato"/>
                <a:sym typeface="Lato"/>
              </a:rPr>
              <a:t>purchasing power (how far money can go in terms of spending) is </a:t>
            </a:r>
            <a:r>
              <a:rPr b="1" i="0" lang="en-GB" sz="1900" u="none" cap="none" strike="noStrike">
                <a:solidFill>
                  <a:srgbClr val="1E1E1E"/>
                </a:solidFill>
                <a:highlight>
                  <a:srgbClr val="FFFFFF"/>
                </a:highlight>
                <a:latin typeface="Lato"/>
                <a:ea typeface="Lato"/>
                <a:cs typeface="Lato"/>
                <a:sym typeface="Lato"/>
              </a:rPr>
              <a:t>reduced</a:t>
            </a:r>
            <a:r>
              <a:rPr b="0" i="0" lang="en-GB" sz="1900" u="none" cap="none" strike="noStrike">
                <a:solidFill>
                  <a:srgbClr val="1E1E1E"/>
                </a:solidFill>
                <a:highlight>
                  <a:srgbClr val="FFFFFF"/>
                </a:highlight>
                <a:latin typeface="Lato"/>
                <a:ea typeface="Lato"/>
                <a:cs typeface="Lato"/>
                <a:sym typeface="Lato"/>
              </a:rPr>
              <a:t>.</a:t>
            </a:r>
            <a:endParaRPr b="0" i="0" sz="1900" u="none" cap="none" strike="noStrike">
              <a:solidFill>
                <a:srgbClr val="1E1E1E"/>
              </a:solidFill>
              <a:highlight>
                <a:srgbClr val="FFFFFF"/>
              </a:highlight>
              <a:latin typeface="Lato"/>
              <a:ea typeface="Lato"/>
              <a:cs typeface="Lato"/>
              <a:sym typeface="Lato"/>
            </a:endParaRPr>
          </a:p>
          <a:p>
            <a:pPr indent="-349250" lvl="0" marL="457200" marR="0" rtl="0" algn="l">
              <a:lnSpc>
                <a:spcPct val="115000"/>
              </a:lnSpc>
              <a:spcBef>
                <a:spcPts val="0"/>
              </a:spcBef>
              <a:spcAft>
                <a:spcPts val="0"/>
              </a:spcAft>
              <a:buClr>
                <a:srgbClr val="1E1E1E"/>
              </a:buClr>
              <a:buSzPts val="1900"/>
              <a:buFont typeface="Lato"/>
              <a:buChar char="●"/>
            </a:pPr>
            <a:r>
              <a:rPr lang="en-GB" sz="1900">
                <a:solidFill>
                  <a:srgbClr val="1E1E1E"/>
                </a:solidFill>
                <a:highlight>
                  <a:srgbClr val="FFFFFF"/>
                </a:highlight>
                <a:latin typeface="Lato"/>
                <a:ea typeface="Lato"/>
                <a:cs typeface="Lato"/>
                <a:sym typeface="Lato"/>
              </a:rPr>
              <a:t>T</a:t>
            </a:r>
            <a:r>
              <a:rPr b="0" i="0" lang="en-GB" sz="1900" u="none" cap="none" strike="noStrike">
                <a:solidFill>
                  <a:srgbClr val="1E1E1E"/>
                </a:solidFill>
                <a:highlight>
                  <a:srgbClr val="FFFFFF"/>
                </a:highlight>
                <a:latin typeface="Lato"/>
                <a:ea typeface="Lato"/>
                <a:cs typeface="Lato"/>
                <a:sym typeface="Lato"/>
              </a:rPr>
              <a:t>here are things that people can do to </a:t>
            </a:r>
            <a:r>
              <a:rPr b="1" i="0" lang="en-GB" sz="1900" u="none" cap="none" strike="noStrike">
                <a:solidFill>
                  <a:srgbClr val="1E1E1E"/>
                </a:solidFill>
                <a:highlight>
                  <a:srgbClr val="FFFFFF"/>
                </a:highlight>
                <a:latin typeface="Lato"/>
                <a:ea typeface="Lato"/>
                <a:cs typeface="Lato"/>
                <a:sym typeface="Lato"/>
              </a:rPr>
              <a:t>adjust their budgets</a:t>
            </a:r>
            <a:r>
              <a:rPr b="0" i="0" lang="en-GB" sz="1900" u="none" cap="none" strike="noStrike">
                <a:solidFill>
                  <a:srgbClr val="1E1E1E"/>
                </a:solidFill>
                <a:highlight>
                  <a:srgbClr val="FFFFFF"/>
                </a:highlight>
                <a:latin typeface="Lato"/>
                <a:ea typeface="Lato"/>
                <a:cs typeface="Lato"/>
                <a:sym typeface="Lato"/>
              </a:rPr>
              <a:t> including reconsidering what things are </a:t>
            </a:r>
            <a:r>
              <a:rPr b="1" i="0" lang="en-GB" sz="1900" u="none" cap="none" strike="noStrike">
                <a:solidFill>
                  <a:srgbClr val="1E1E1E"/>
                </a:solidFill>
                <a:highlight>
                  <a:srgbClr val="FFFFFF"/>
                </a:highlight>
                <a:latin typeface="Lato"/>
                <a:ea typeface="Lato"/>
                <a:cs typeface="Lato"/>
                <a:sym typeface="Lato"/>
              </a:rPr>
              <a:t>needs and wants</a:t>
            </a:r>
            <a:r>
              <a:rPr b="0" i="0" lang="en-GB" sz="1900" u="none" cap="none" strike="noStrike">
                <a:solidFill>
                  <a:srgbClr val="1E1E1E"/>
                </a:solidFill>
                <a:highlight>
                  <a:srgbClr val="FFFFFF"/>
                </a:highlight>
                <a:latin typeface="Lato"/>
                <a:ea typeface="Lato"/>
                <a:cs typeface="Lato"/>
                <a:sym typeface="Lato"/>
              </a:rPr>
              <a:t>.</a:t>
            </a:r>
            <a:endParaRPr b="0" i="0" sz="1900" u="none" cap="none" strike="noStrike">
              <a:solidFill>
                <a:srgbClr val="1E1E1E"/>
              </a:solidFill>
              <a:highlight>
                <a:srgbClr val="FFFFFF"/>
              </a:highlight>
              <a:latin typeface="Lato"/>
              <a:ea typeface="Lato"/>
              <a:cs typeface="Lato"/>
              <a:sym typeface="Lato"/>
            </a:endParaRPr>
          </a:p>
          <a:p>
            <a:pPr indent="-349250" lvl="0" marL="457200" rtl="0" algn="l">
              <a:lnSpc>
                <a:spcPct val="115000"/>
              </a:lnSpc>
              <a:spcBef>
                <a:spcPts val="0"/>
              </a:spcBef>
              <a:spcAft>
                <a:spcPts val="0"/>
              </a:spcAft>
              <a:buClr>
                <a:srgbClr val="1E1E1E"/>
              </a:buClr>
              <a:buSzPts val="1900"/>
              <a:buFont typeface="Lato"/>
              <a:buChar char="●"/>
            </a:pPr>
            <a:r>
              <a:rPr lang="en-GB" sz="1900">
                <a:solidFill>
                  <a:srgbClr val="1E1E1E"/>
                </a:solidFill>
                <a:highlight>
                  <a:schemeClr val="lt1"/>
                </a:highlight>
                <a:latin typeface="Lato"/>
                <a:ea typeface="Lato"/>
                <a:cs typeface="Lato"/>
                <a:sym typeface="Lato"/>
              </a:rPr>
              <a:t>Remember that inflation changes over time: it has high and low points</a:t>
            </a:r>
            <a:endParaRPr sz="1900">
              <a:solidFill>
                <a:srgbClr val="1E1E1E"/>
              </a:solidFill>
              <a:highlight>
                <a:schemeClr val="lt1"/>
              </a:highlight>
              <a:latin typeface="Lato"/>
              <a:ea typeface="Lato"/>
              <a:cs typeface="Lato"/>
              <a:sym typeface="Lato"/>
            </a:endParaRPr>
          </a:p>
          <a:p>
            <a:pPr indent="-349250" lvl="0" marL="457200" marR="0" rtl="0" algn="l">
              <a:lnSpc>
                <a:spcPct val="115000"/>
              </a:lnSpc>
              <a:spcBef>
                <a:spcPts val="0"/>
              </a:spcBef>
              <a:spcAft>
                <a:spcPts val="0"/>
              </a:spcAft>
              <a:buClr>
                <a:srgbClr val="1E1E1E"/>
              </a:buClr>
              <a:buSzPts val="1900"/>
              <a:buFont typeface="Lato"/>
              <a:buChar char="●"/>
            </a:pPr>
            <a:r>
              <a:rPr b="0" i="0" lang="en-GB" sz="1900" u="none" cap="none" strike="noStrike">
                <a:solidFill>
                  <a:srgbClr val="1E1E1E"/>
                </a:solidFill>
                <a:highlight>
                  <a:srgbClr val="FFFFFF"/>
                </a:highlight>
                <a:latin typeface="Lato"/>
                <a:ea typeface="Lato"/>
                <a:cs typeface="Lato"/>
                <a:sym typeface="Lato"/>
              </a:rPr>
              <a:t>There are many sources of advisory services and help for families who are experiencing financial difficulties.</a:t>
            </a:r>
            <a:endParaRPr b="0" i="0" sz="1900" u="none" cap="none" strike="noStrike">
              <a:solidFill>
                <a:srgbClr val="1E1E1E"/>
              </a:solidFill>
              <a:highlight>
                <a:srgbClr val="FFFFFF"/>
              </a:highlight>
              <a:latin typeface="Lato"/>
              <a:ea typeface="Lato"/>
              <a:cs typeface="Lato"/>
              <a:sym typeface="Lato"/>
            </a:endParaRPr>
          </a:p>
        </p:txBody>
      </p:sp>
      <p:sp>
        <p:nvSpPr>
          <p:cNvPr id="225" name="Google Shape;225;g17fd04db425_0_49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Finances and Well-being</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75740c9c22_0_2"/>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Optional </a:t>
            </a:r>
            <a:endParaRPr b="1" sz="2900">
              <a:solidFill>
                <a:schemeClr val="accent2"/>
              </a:solidFill>
              <a:latin typeface="Lato"/>
              <a:ea typeface="Lato"/>
              <a:cs typeface="Lato"/>
              <a:sym typeface="Lato"/>
            </a:endParaRPr>
          </a:p>
        </p:txBody>
      </p:sp>
      <p:sp>
        <p:nvSpPr>
          <p:cNvPr id="231" name="Google Shape;231;g275740c9c22_0_2"/>
          <p:cNvSpPr txBox="1"/>
          <p:nvPr/>
        </p:nvSpPr>
        <p:spPr>
          <a:xfrm>
            <a:off x="447325" y="1743475"/>
            <a:ext cx="8072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lt1"/>
                </a:solidFill>
                <a:latin typeface="Lato"/>
                <a:ea typeface="Lato"/>
                <a:cs typeface="Lato"/>
                <a:sym typeface="Lato"/>
              </a:rPr>
              <a:t>Use the scenarios on the next slide to have another opportunity to </a:t>
            </a:r>
            <a:r>
              <a:rPr lang="en-GB" sz="2200">
                <a:solidFill>
                  <a:schemeClr val="lt1"/>
                </a:solidFill>
                <a:latin typeface="Lato"/>
                <a:ea typeface="Lato"/>
                <a:cs typeface="Lato"/>
                <a:sym typeface="Lato"/>
              </a:rPr>
              <a:t>demonstrate</a:t>
            </a:r>
            <a:r>
              <a:rPr lang="en-GB" sz="2200">
                <a:solidFill>
                  <a:schemeClr val="lt1"/>
                </a:solidFill>
                <a:latin typeface="Lato"/>
                <a:ea typeface="Lato"/>
                <a:cs typeface="Lato"/>
                <a:sym typeface="Lato"/>
              </a:rPr>
              <a:t> how people can stand up for </a:t>
            </a:r>
            <a:r>
              <a:rPr lang="en-GB" sz="2200">
                <a:solidFill>
                  <a:schemeClr val="lt1"/>
                </a:solidFill>
                <a:latin typeface="Lato"/>
                <a:ea typeface="Lato"/>
                <a:cs typeface="Lato"/>
                <a:sym typeface="Lato"/>
              </a:rPr>
              <a:t>their</a:t>
            </a:r>
            <a:r>
              <a:rPr lang="en-GB" sz="2200">
                <a:solidFill>
                  <a:schemeClr val="lt1"/>
                </a:solidFill>
                <a:latin typeface="Lato"/>
                <a:ea typeface="Lato"/>
                <a:cs typeface="Lato"/>
                <a:sym typeface="Lato"/>
              </a:rPr>
              <a:t> rights at work. Select relevant information from what you have learnt today.</a:t>
            </a:r>
            <a:endParaRPr sz="2200">
              <a:solidFill>
                <a:schemeClr val="l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b1101fb3f0_0_202"/>
          <p:cNvSpPr txBox="1"/>
          <p:nvPr/>
        </p:nvSpPr>
        <p:spPr>
          <a:xfrm>
            <a:off x="212900" y="962775"/>
            <a:ext cx="8727300" cy="140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000"/>
              </a:spcBef>
              <a:spcAft>
                <a:spcPts val="0"/>
              </a:spcAft>
              <a:buClr>
                <a:srgbClr val="000000"/>
              </a:buClr>
              <a:buSzPts val="1400"/>
              <a:buFont typeface="Arial"/>
              <a:buNone/>
            </a:pPr>
            <a:r>
              <a:rPr b="1" i="0" lang="en-GB" sz="1400" u="none" cap="none" strike="noStrike">
                <a:solidFill>
                  <a:srgbClr val="1E1E1E"/>
                </a:solidFill>
                <a:highlight>
                  <a:srgbClr val="FFFFFF"/>
                </a:highlight>
                <a:latin typeface="Lato"/>
                <a:ea typeface="Lato"/>
                <a:cs typeface="Lato"/>
                <a:sym typeface="Lato"/>
              </a:rPr>
              <a:t>What will you say?</a:t>
            </a:r>
            <a:endParaRPr b="1" i="0" sz="1400" u="none" cap="none" strike="noStrike">
              <a:solidFill>
                <a:srgbClr val="1E1E1E"/>
              </a:solidFill>
              <a:highlight>
                <a:srgbClr val="FFFFFF"/>
              </a:highlight>
              <a:latin typeface="Lato"/>
              <a:ea typeface="Lato"/>
              <a:cs typeface="Lato"/>
              <a:sym typeface="Lato"/>
            </a:endParaRPr>
          </a:p>
          <a:p>
            <a:pPr indent="0" lvl="0" marL="0" marR="0" rtl="0" algn="l">
              <a:lnSpc>
                <a:spcPct val="115000"/>
              </a:lnSpc>
              <a:spcBef>
                <a:spcPts val="1000"/>
              </a:spcBef>
              <a:spcAft>
                <a:spcPts val="0"/>
              </a:spcAft>
              <a:buClr>
                <a:srgbClr val="000000"/>
              </a:buClr>
              <a:buSzPts val="1400"/>
              <a:buFont typeface="Arial"/>
              <a:buNone/>
            </a:pPr>
            <a:r>
              <a:rPr b="0" i="0" lang="en-GB" sz="1400" u="none" cap="none" strike="noStrike">
                <a:solidFill>
                  <a:srgbClr val="1E1E1E"/>
                </a:solidFill>
                <a:highlight>
                  <a:srgbClr val="FFFFFF"/>
                </a:highlight>
                <a:latin typeface="Lato"/>
                <a:ea typeface="Lato"/>
                <a:cs typeface="Lato"/>
                <a:sym typeface="Lato"/>
              </a:rPr>
              <a:t>In pairs, take turns to read out one of the scenarios. </a:t>
            </a:r>
            <a:endParaRPr b="0" i="0" sz="1400" u="none" cap="none" strike="noStrike">
              <a:solidFill>
                <a:srgbClr val="1E1E1E"/>
              </a:solidFill>
              <a:highlight>
                <a:srgbClr val="FFFFFF"/>
              </a:highlight>
              <a:latin typeface="Lato"/>
              <a:ea typeface="Lato"/>
              <a:cs typeface="Lato"/>
              <a:sym typeface="Lato"/>
            </a:endParaRPr>
          </a:p>
          <a:p>
            <a:pPr indent="0" lvl="0" marL="0" marR="0" rtl="0" algn="l">
              <a:lnSpc>
                <a:spcPct val="115000"/>
              </a:lnSpc>
              <a:spcBef>
                <a:spcPts val="1000"/>
              </a:spcBef>
              <a:spcAft>
                <a:spcPts val="0"/>
              </a:spcAft>
              <a:buClr>
                <a:srgbClr val="000000"/>
              </a:buClr>
              <a:buSzPts val="1400"/>
              <a:buFont typeface="Arial"/>
              <a:buNone/>
            </a:pPr>
            <a:r>
              <a:rPr b="0" i="0" lang="en-GB" sz="1400" u="none" cap="none" strike="noStrike">
                <a:solidFill>
                  <a:srgbClr val="1E1E1E"/>
                </a:solidFill>
                <a:highlight>
                  <a:srgbClr val="FFFFFF"/>
                </a:highlight>
                <a:latin typeface="Lato"/>
                <a:ea typeface="Lato"/>
                <a:cs typeface="Lato"/>
                <a:sym typeface="Lato"/>
              </a:rPr>
              <a:t>If person A reads the scenario, person B must then develop an appropriate response, considering the things we have learnt today. Person A will then give feedback on the response, before you switch roles.</a:t>
            </a:r>
            <a:endParaRPr b="0" i="0" sz="1400" u="none" cap="none" strike="noStrike">
              <a:solidFill>
                <a:srgbClr val="1E1E1E"/>
              </a:solidFill>
              <a:highlight>
                <a:srgbClr val="FFFFFF"/>
              </a:highlight>
              <a:latin typeface="Lato"/>
              <a:ea typeface="Lato"/>
              <a:cs typeface="Lato"/>
              <a:sym typeface="Lato"/>
            </a:endParaRPr>
          </a:p>
        </p:txBody>
      </p:sp>
      <p:sp>
        <p:nvSpPr>
          <p:cNvPr id="237" name="Google Shape;237;g1b1101fb3f0_0_202"/>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Standing Up For Yourself</a:t>
            </a:r>
            <a:endParaRPr b="1" i="0" sz="2900" u="none" cap="none" strike="noStrike">
              <a:solidFill>
                <a:schemeClr val="accent2"/>
              </a:solidFill>
              <a:latin typeface="Lato"/>
              <a:ea typeface="Lato"/>
              <a:cs typeface="Lato"/>
              <a:sym typeface="Lato"/>
            </a:endParaRPr>
          </a:p>
        </p:txBody>
      </p:sp>
      <p:sp>
        <p:nvSpPr>
          <p:cNvPr id="238" name="Google Shape;238;g1b1101fb3f0_0_202"/>
          <p:cNvSpPr txBox="1"/>
          <p:nvPr/>
        </p:nvSpPr>
        <p:spPr>
          <a:xfrm flipH="1">
            <a:off x="284300" y="2710750"/>
            <a:ext cx="8655900" cy="2225700"/>
          </a:xfrm>
          <a:prstGeom prst="rect">
            <a:avLst/>
          </a:prstGeom>
          <a:solidFill>
            <a:srgbClr val="0543B3"/>
          </a:solidFill>
          <a:ln>
            <a:noFill/>
          </a:ln>
        </p:spPr>
        <p:txBody>
          <a:bodyPr anchorCtr="0" anchor="t" bIns="91425" lIns="91425" spcFirstLastPara="1" rIns="91425" wrap="square" tIns="91425">
            <a:spAutoFit/>
          </a:bodyPr>
          <a:lstStyle/>
          <a:p>
            <a:pPr indent="-311150" lvl="0" marL="457200" marR="0" rtl="0" algn="l">
              <a:lnSpc>
                <a:spcPct val="115000"/>
              </a:lnSpc>
              <a:spcBef>
                <a:spcPts val="120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“I’m really sorry that we haven’t paid you for last month yet. We’ve been going through some financial difficulties. Just give us some time to get back on our feet”</a:t>
            </a:r>
            <a:endParaRPr b="0" i="0" sz="13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“Thanks for taking on that project for Jenny over the last two weeks. You see, it’d really help us out if you could also finish off this bit of analysis for me. I just don’t have the time I’m afraid”</a:t>
            </a:r>
            <a:endParaRPr b="0" i="0" sz="13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“Hi, I know you’ve booked the time off, and it’s been a while since you’ve taken annual leave, but we could really do with a set of spare hands today. Can you come in?”</a:t>
            </a:r>
            <a:endParaRPr b="0" i="0" sz="13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“I know you’ve worked incredibly hard since you joined us, but John has been here for years so there’s no way we could promote you ahead of him.”</a:t>
            </a:r>
            <a:endParaRPr b="0" i="0" sz="13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“Being tired is all part of it. All of the junior workers go through it. Working 13-hour days is just a rite of passage.” </a:t>
            </a:r>
            <a:endParaRPr b="0" i="0" sz="1300" u="none" cap="none" strike="noStrike">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75740c9c22_0_11"/>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End of optional activity</a:t>
            </a:r>
            <a:endParaRPr b="1" sz="2900">
              <a:solidFill>
                <a:schemeClr val="accent2"/>
              </a:solidFill>
              <a:latin typeface="Lato"/>
              <a:ea typeface="Lato"/>
              <a:cs typeface="Lato"/>
              <a:sym typeface="Lato"/>
            </a:endParaRPr>
          </a:p>
        </p:txBody>
      </p:sp>
      <p:sp>
        <p:nvSpPr>
          <p:cNvPr id="244" name="Google Shape;244;g275740c9c22_0_11"/>
          <p:cNvSpPr txBox="1"/>
          <p:nvPr/>
        </p:nvSpPr>
        <p:spPr>
          <a:xfrm>
            <a:off x="447325" y="1743475"/>
            <a:ext cx="807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4f7de84418_0_57"/>
          <p:cNvSpPr txBox="1"/>
          <p:nvPr/>
        </p:nvSpPr>
        <p:spPr>
          <a:xfrm>
            <a:off x="280350" y="1348050"/>
            <a:ext cx="7938000" cy="4079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50000"/>
              </a:lnSpc>
              <a:spcBef>
                <a:spcPts val="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Prepare key points</a:t>
            </a:r>
            <a:endParaRPr i="0" sz="2200" u="none" cap="none" strike="noStrike">
              <a:solidFill>
                <a:schemeClr val="dk1"/>
              </a:solidFill>
              <a:latin typeface="Lato"/>
              <a:ea typeface="Lato"/>
              <a:cs typeface="Lato"/>
              <a:sym typeface="Lato"/>
            </a:endParaRPr>
          </a:p>
          <a:p>
            <a:pPr indent="-368300" lvl="0" marL="457200" marR="0" rtl="0" algn="l">
              <a:lnSpc>
                <a:spcPct val="150000"/>
              </a:lnSpc>
              <a:spcBef>
                <a:spcPts val="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Speak assertively but not aggressively</a:t>
            </a:r>
            <a:endParaRPr i="0" sz="2200" u="none" cap="none" strike="noStrike">
              <a:solidFill>
                <a:schemeClr val="dk1"/>
              </a:solidFill>
              <a:latin typeface="Lato"/>
              <a:ea typeface="Lato"/>
              <a:cs typeface="Lato"/>
              <a:sym typeface="Lato"/>
            </a:endParaRPr>
          </a:p>
          <a:p>
            <a:pPr indent="-368300" lvl="0" marL="457200" marR="0" rtl="0" algn="l">
              <a:lnSpc>
                <a:spcPct val="150000"/>
              </a:lnSpc>
              <a:spcBef>
                <a:spcPts val="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Use evidence and examples to explain </a:t>
            </a:r>
            <a:endParaRPr i="0" sz="2200" u="none" cap="none" strike="noStrike">
              <a:solidFill>
                <a:schemeClr val="dk1"/>
              </a:solidFill>
              <a:latin typeface="Lato"/>
              <a:ea typeface="Lato"/>
              <a:cs typeface="Lato"/>
              <a:sym typeface="Lato"/>
            </a:endParaRPr>
          </a:p>
          <a:p>
            <a:pPr indent="-368300" lvl="0" marL="457200" marR="0" rtl="0" algn="l">
              <a:lnSpc>
                <a:spcPct val="150000"/>
              </a:lnSpc>
              <a:spcBef>
                <a:spcPts val="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Know your value</a:t>
            </a:r>
            <a:endParaRPr i="0" sz="2200" u="none" cap="none" strike="noStrike">
              <a:solidFill>
                <a:schemeClr val="dk1"/>
              </a:solidFill>
              <a:latin typeface="Lato"/>
              <a:ea typeface="Lato"/>
              <a:cs typeface="Lato"/>
              <a:sym typeface="Lato"/>
            </a:endParaRPr>
          </a:p>
          <a:p>
            <a:pPr indent="-368300" lvl="0" marL="450000" rtl="0" algn="l">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Recognise that sometimes it's important to be flexible, but personal wellbeing is also important and a work-life balance and breaks are necessary to do your job well too. </a:t>
            </a:r>
            <a:endParaRPr sz="2200">
              <a:solidFill>
                <a:schemeClr val="dk1"/>
              </a:solidFill>
              <a:latin typeface="Lato"/>
              <a:ea typeface="Lato"/>
              <a:cs typeface="Lato"/>
              <a:sym typeface="Lato"/>
            </a:endParaRPr>
          </a:p>
          <a:p>
            <a:pPr indent="0" lvl="0" marL="914400" marR="0" rtl="0" algn="l">
              <a:lnSpc>
                <a:spcPct val="150000"/>
              </a:lnSpc>
              <a:spcBef>
                <a:spcPts val="0"/>
              </a:spcBef>
              <a:spcAft>
                <a:spcPts val="0"/>
              </a:spcAft>
              <a:buNone/>
            </a:pPr>
            <a:r>
              <a:t/>
            </a:r>
            <a:endParaRPr sz="22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i="0" sz="2200" u="none" cap="none" strike="noStrike">
              <a:solidFill>
                <a:schemeClr val="dk1"/>
              </a:solidFill>
              <a:latin typeface="Lato"/>
              <a:ea typeface="Lato"/>
              <a:cs typeface="Lato"/>
              <a:sym typeface="Lato"/>
            </a:endParaRPr>
          </a:p>
        </p:txBody>
      </p:sp>
      <p:sp>
        <p:nvSpPr>
          <p:cNvPr id="250" name="Google Shape;250;g24f7de84418_0_57"/>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Key takeaways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610d6f39f8_0_68"/>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3-2-1</a:t>
            </a:r>
            <a:endParaRPr b="1" sz="2900">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Write down…</a:t>
            </a:r>
            <a:endParaRPr b="1" sz="2900">
              <a:solidFill>
                <a:schemeClr val="accent2"/>
              </a:solidFill>
              <a:latin typeface="Lato"/>
              <a:ea typeface="Lato"/>
              <a:cs typeface="Lato"/>
              <a:sym typeface="Lato"/>
            </a:endParaRPr>
          </a:p>
        </p:txBody>
      </p:sp>
      <p:sp>
        <p:nvSpPr>
          <p:cNvPr id="256" name="Google Shape;256;g2610d6f39f8_0_68"/>
          <p:cNvSpPr/>
          <p:nvPr/>
        </p:nvSpPr>
        <p:spPr>
          <a:xfrm>
            <a:off x="979825" y="1928825"/>
            <a:ext cx="2409000" cy="223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8022"/>
                </a:solidFill>
                <a:latin typeface="Lato"/>
                <a:ea typeface="Lato"/>
                <a:cs typeface="Lato"/>
                <a:sym typeface="Lato"/>
              </a:rPr>
              <a:t>3 things you’ve learnt</a:t>
            </a:r>
            <a:endParaRPr b="1" sz="2200">
              <a:solidFill>
                <a:srgbClr val="FF8022"/>
              </a:solidFill>
              <a:latin typeface="Lato"/>
              <a:ea typeface="Lato"/>
              <a:cs typeface="Lato"/>
              <a:sym typeface="Lato"/>
            </a:endParaRPr>
          </a:p>
        </p:txBody>
      </p:sp>
      <p:sp>
        <p:nvSpPr>
          <p:cNvPr id="257" name="Google Shape;257;g2610d6f39f8_0_68"/>
          <p:cNvSpPr/>
          <p:nvPr/>
        </p:nvSpPr>
        <p:spPr>
          <a:xfrm>
            <a:off x="3570625" y="1928825"/>
            <a:ext cx="2409000" cy="223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6B26B"/>
                </a:solidFill>
                <a:latin typeface="Lato"/>
                <a:ea typeface="Lato"/>
                <a:cs typeface="Lato"/>
                <a:sym typeface="Lato"/>
              </a:rPr>
              <a:t>2 skills you’ve practised</a:t>
            </a:r>
            <a:endParaRPr b="1" sz="2200">
              <a:solidFill>
                <a:srgbClr val="F6B26B"/>
              </a:solidFill>
              <a:latin typeface="Lato"/>
              <a:ea typeface="Lato"/>
              <a:cs typeface="Lato"/>
              <a:sym typeface="Lato"/>
            </a:endParaRPr>
          </a:p>
        </p:txBody>
      </p:sp>
      <p:sp>
        <p:nvSpPr>
          <p:cNvPr id="258" name="Google Shape;258;g2610d6f39f8_0_68"/>
          <p:cNvSpPr/>
          <p:nvPr/>
        </p:nvSpPr>
        <p:spPr>
          <a:xfrm>
            <a:off x="6161425" y="1928825"/>
            <a:ext cx="2409000" cy="223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1 question you have about resolving issues at work</a:t>
            </a:r>
            <a:endParaRPr b="1" sz="2200">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2" name="Shape 262"/>
        <p:cNvGrpSpPr/>
        <p:nvPr/>
      </p:nvGrpSpPr>
      <p:grpSpPr>
        <a:xfrm>
          <a:off x="0" y="0"/>
          <a:ext cx="0" cy="0"/>
          <a:chOff x="0" y="0"/>
          <a:chExt cx="0" cy="0"/>
        </a:xfrm>
      </p:grpSpPr>
      <p:sp>
        <p:nvSpPr>
          <p:cNvPr id="263" name="Google Shape;263;g23913183ea4_0_97"/>
          <p:cNvSpPr txBox="1"/>
          <p:nvPr/>
        </p:nvSpPr>
        <p:spPr>
          <a:xfrm>
            <a:off x="439450" y="978750"/>
            <a:ext cx="62121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Lato"/>
              <a:ea typeface="Lato"/>
              <a:cs typeface="Lato"/>
              <a:sym typeface="Lato"/>
            </a:endParaRPr>
          </a:p>
        </p:txBody>
      </p:sp>
      <p:sp>
        <p:nvSpPr>
          <p:cNvPr id="264" name="Google Shape;264;g23913183ea4_0_97"/>
          <p:cNvSpPr txBox="1"/>
          <p:nvPr/>
        </p:nvSpPr>
        <p:spPr>
          <a:xfrm>
            <a:off x="360375" y="629075"/>
            <a:ext cx="800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65" name="Google Shape;265;g23913183ea4_0_97"/>
          <p:cNvSpPr txBox="1"/>
          <p:nvPr/>
        </p:nvSpPr>
        <p:spPr>
          <a:xfrm>
            <a:off x="498976" y="1501950"/>
            <a:ext cx="7727100" cy="2673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Identify different pay-related issues</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rtl="0" algn="l">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Demonstrate the skills to stand up for rights at work</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Explain sources of support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9" name="Shape 269"/>
        <p:cNvGrpSpPr/>
        <p:nvPr/>
      </p:nvGrpSpPr>
      <p:grpSpPr>
        <a:xfrm>
          <a:off x="0" y="0"/>
          <a:ext cx="0" cy="0"/>
          <a:chOff x="0" y="0"/>
          <a:chExt cx="0" cy="0"/>
        </a:xfrm>
      </p:grpSpPr>
      <p:sp>
        <p:nvSpPr>
          <p:cNvPr id="270" name="Google Shape;270;g23913183ea4_0_104"/>
          <p:cNvSpPr txBox="1"/>
          <p:nvPr/>
        </p:nvSpPr>
        <p:spPr>
          <a:xfrm>
            <a:off x="0" y="99921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271" name="Google Shape;271;g23913183ea4_0_104"/>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 name="Shape 63"/>
        <p:cNvGrpSpPr/>
        <p:nvPr/>
      </p:nvGrpSpPr>
      <p:grpSpPr>
        <a:xfrm>
          <a:off x="0" y="0"/>
          <a:ext cx="0" cy="0"/>
          <a:chOff x="0" y="0"/>
          <a:chExt cx="0" cy="0"/>
        </a:xfrm>
      </p:grpSpPr>
      <p:sp>
        <p:nvSpPr>
          <p:cNvPr id="64" name="Google Shape;64;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65" name="Google Shape;65;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listen to each other respectfully</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avoid making judgements or assumptions about others</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comment on what has been said, not the person who has said it</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won’t put anyone on the spot and we have the right to pass</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not share personal stories or ask personal questions</a:t>
            </a:r>
            <a:endParaRPr b="0" i="0" sz="1600" u="none" cap="none" strike="noStrike">
              <a:solidFill>
                <a:schemeClr val="accent2"/>
              </a:solidFill>
              <a:latin typeface="Lato"/>
              <a:ea typeface="Lato"/>
              <a:cs typeface="Lato"/>
              <a:sym typeface="Lato"/>
            </a:endParaRPr>
          </a:p>
        </p:txBody>
      </p:sp>
      <p:sp>
        <p:nvSpPr>
          <p:cNvPr id="66" name="Google Shape;66;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6e02471346_0_158"/>
          <p:cNvSpPr/>
          <p:nvPr/>
        </p:nvSpPr>
        <p:spPr>
          <a:xfrm>
            <a:off x="6177825" y="1336453"/>
            <a:ext cx="2846400" cy="14559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26e02471346_0_158"/>
          <p:cNvSpPr txBox="1"/>
          <p:nvPr/>
        </p:nvSpPr>
        <p:spPr>
          <a:xfrm>
            <a:off x="152000" y="30513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grpSp>
        <p:nvGrpSpPr>
          <p:cNvPr id="278" name="Google Shape;278;g26e02471346_0_158"/>
          <p:cNvGrpSpPr/>
          <p:nvPr/>
        </p:nvGrpSpPr>
        <p:grpSpPr>
          <a:xfrm>
            <a:off x="3164826" y="1336428"/>
            <a:ext cx="2846301" cy="1455957"/>
            <a:chOff x="3237025" y="1184050"/>
            <a:chExt cx="2914500" cy="2094300"/>
          </a:xfrm>
        </p:grpSpPr>
        <p:sp>
          <p:nvSpPr>
            <p:cNvPr id="279" name="Google Shape;279;g26e02471346_0_158"/>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0" name="Google Shape;280;g26e02471346_0_158"/>
            <p:cNvSpPr txBox="1"/>
            <p:nvPr/>
          </p:nvSpPr>
          <p:spPr>
            <a:xfrm>
              <a:off x="4896416" y="1358600"/>
              <a:ext cx="1204200" cy="128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Money Helper - </a:t>
              </a:r>
              <a:r>
                <a:rPr lang="en-GB" u="sng">
                  <a:solidFill>
                    <a:schemeClr val="lt1"/>
                  </a:solidFill>
                  <a:latin typeface="Lato"/>
                  <a:ea typeface="Lato"/>
                  <a:cs typeface="Lato"/>
                  <a:sym typeface="Lato"/>
                  <a:hlinkClick r:id="rId3">
                    <a:extLst>
                      <a:ext uri="{A12FA001-AC4F-418D-AE19-62706E023703}">
                        <ahyp:hlinkClr val="tx"/>
                      </a:ext>
                    </a:extLst>
                  </a:hlinkClick>
                </a:rPr>
                <a:t>Work</a:t>
              </a:r>
              <a:endParaRPr b="0" i="0" u="none" cap="none" strike="noStrike">
                <a:solidFill>
                  <a:schemeClr val="lt1"/>
                </a:solidFill>
                <a:latin typeface="Lato"/>
                <a:ea typeface="Lato"/>
                <a:cs typeface="Lato"/>
                <a:sym typeface="Lato"/>
              </a:endParaRPr>
            </a:p>
          </p:txBody>
        </p:sp>
      </p:grpSp>
      <p:grpSp>
        <p:nvGrpSpPr>
          <p:cNvPr id="281" name="Google Shape;281;g26e02471346_0_158"/>
          <p:cNvGrpSpPr/>
          <p:nvPr/>
        </p:nvGrpSpPr>
        <p:grpSpPr>
          <a:xfrm>
            <a:off x="152000" y="1336318"/>
            <a:ext cx="2846301" cy="1455957"/>
            <a:chOff x="463400" y="1321175"/>
            <a:chExt cx="2914500" cy="2094300"/>
          </a:xfrm>
        </p:grpSpPr>
        <p:sp>
          <p:nvSpPr>
            <p:cNvPr id="282" name="Google Shape;282;g26e02471346_0_158"/>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6e02471346_0_158"/>
            <p:cNvSpPr txBox="1"/>
            <p:nvPr/>
          </p:nvSpPr>
          <p:spPr>
            <a:xfrm>
              <a:off x="1284136" y="1648293"/>
              <a:ext cx="2032200" cy="57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Citizens Advice - </a:t>
              </a:r>
              <a:r>
                <a:rPr lang="en-GB" u="sng">
                  <a:solidFill>
                    <a:schemeClr val="lt1"/>
                  </a:solidFill>
                  <a:latin typeface="Lato"/>
                  <a:ea typeface="Lato"/>
                  <a:cs typeface="Lato"/>
                  <a:sym typeface="Lato"/>
                  <a:hlinkClick r:id="rId4">
                    <a:extLst>
                      <a:ext uri="{A12FA001-AC4F-418D-AE19-62706E023703}">
                        <ahyp:hlinkClr val="tx"/>
                      </a:ext>
                    </a:extLst>
                  </a:hlinkClick>
                </a:rPr>
                <a:t>Work</a:t>
              </a:r>
              <a:endParaRPr i="0" u="none" cap="none" strike="noStrike">
                <a:solidFill>
                  <a:schemeClr val="lt1"/>
                </a:solidFill>
                <a:latin typeface="Lato"/>
                <a:ea typeface="Lato"/>
                <a:cs typeface="Lato"/>
                <a:sym typeface="Lato"/>
              </a:endParaRPr>
            </a:p>
          </p:txBody>
        </p:sp>
        <p:pic>
          <p:nvPicPr>
            <p:cNvPr id="284" name="Google Shape;284;g26e02471346_0_158"/>
            <p:cNvPicPr preferRelativeResize="0"/>
            <p:nvPr/>
          </p:nvPicPr>
          <p:blipFill rotWithShape="1">
            <a:blip r:embed="rId5">
              <a:alphaModFix/>
            </a:blip>
            <a:srcRect b="0" l="0" r="0" t="0"/>
            <a:stretch/>
          </p:blipFill>
          <p:spPr>
            <a:xfrm>
              <a:off x="532125" y="1499913"/>
              <a:ext cx="813554" cy="928675"/>
            </a:xfrm>
            <a:prstGeom prst="rect">
              <a:avLst/>
            </a:prstGeom>
            <a:noFill/>
            <a:ln cap="flat" cmpd="sng" w="28575">
              <a:solidFill>
                <a:schemeClr val="accent2"/>
              </a:solidFill>
              <a:prstDash val="solid"/>
              <a:round/>
              <a:headEnd len="sm" w="sm" type="none"/>
              <a:tailEnd len="sm" w="sm" type="none"/>
            </a:ln>
          </p:spPr>
        </p:pic>
      </p:grpSp>
      <p:pic>
        <p:nvPicPr>
          <p:cNvPr id="285" name="Google Shape;285;g26e02471346_0_158"/>
          <p:cNvPicPr preferRelativeResize="0"/>
          <p:nvPr/>
        </p:nvPicPr>
        <p:blipFill rotWithShape="1">
          <a:blip r:embed="rId6">
            <a:alphaModFix/>
          </a:blip>
          <a:srcRect b="0" l="0" r="0" t="0"/>
          <a:stretch/>
        </p:blipFill>
        <p:spPr>
          <a:xfrm>
            <a:off x="3316625" y="1588813"/>
            <a:ext cx="1390650" cy="733425"/>
          </a:xfrm>
          <a:prstGeom prst="rect">
            <a:avLst/>
          </a:prstGeom>
          <a:noFill/>
          <a:ln cap="flat" cmpd="sng" w="28575">
            <a:solidFill>
              <a:srgbClr val="FF8022"/>
            </a:solidFill>
            <a:prstDash val="solid"/>
            <a:round/>
            <a:headEnd len="sm" w="sm" type="none"/>
            <a:tailEnd len="sm" w="sm" type="none"/>
          </a:ln>
        </p:spPr>
      </p:pic>
      <p:sp>
        <p:nvSpPr>
          <p:cNvPr id="286" name="Google Shape;286;g26e02471346_0_158"/>
          <p:cNvSpPr txBox="1"/>
          <p:nvPr/>
        </p:nvSpPr>
        <p:spPr>
          <a:xfrm>
            <a:off x="7757180" y="1502750"/>
            <a:ext cx="11760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Gov UK - </a:t>
            </a:r>
            <a:r>
              <a:rPr lang="en-GB" u="sng">
                <a:solidFill>
                  <a:schemeClr val="lt1"/>
                </a:solidFill>
                <a:latin typeface="Lato"/>
                <a:ea typeface="Lato"/>
                <a:cs typeface="Lato"/>
                <a:sym typeface="Lato"/>
                <a:hlinkClick r:id="rId7">
                  <a:extLst>
                    <a:ext uri="{A12FA001-AC4F-418D-AE19-62706E023703}">
                      <ahyp:hlinkClr val="tx"/>
                    </a:ext>
                  </a:extLst>
                </a:hlinkClick>
              </a:rPr>
              <a:t>Workplace rights</a:t>
            </a:r>
            <a:r>
              <a:rPr lang="en-GB">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p:txBody>
      </p:sp>
      <p:sp>
        <p:nvSpPr>
          <p:cNvPr id="287" name="Google Shape;287;g26e02471346_0_158"/>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8"/>
                  </a:ext>
                </a:extLst>
              </a:rPr>
              <a:t>Services available for people who have concerns about their </a:t>
            </a:r>
            <a:r>
              <a:rPr b="1" lang="en-GB" sz="1800">
                <a:solidFill>
                  <a:srgbClr val="FFFFFF"/>
                </a:solidFill>
                <a:latin typeface="Lato"/>
                <a:ea typeface="Lato"/>
                <a:cs typeface="Lato"/>
                <a:sym typeface="Lato"/>
              </a:rPr>
              <a:t>rights at work</a:t>
            </a:r>
            <a:endParaRPr b="0" i="0" sz="1400" u="none" cap="none" strike="noStrike">
              <a:solidFill>
                <a:srgbClr val="FFFFFF"/>
              </a:solidFill>
              <a:latin typeface="Arial"/>
              <a:ea typeface="Arial"/>
              <a:cs typeface="Arial"/>
              <a:sym typeface="Arial"/>
            </a:endParaRPr>
          </a:p>
        </p:txBody>
      </p:sp>
      <p:pic>
        <p:nvPicPr>
          <p:cNvPr id="288" name="Google Shape;288;g26e02471346_0_158"/>
          <p:cNvPicPr preferRelativeResize="0"/>
          <p:nvPr/>
        </p:nvPicPr>
        <p:blipFill>
          <a:blip r:embed="rId8">
            <a:alphaModFix/>
          </a:blip>
          <a:stretch>
            <a:fillRect/>
          </a:stretch>
        </p:blipFill>
        <p:spPr>
          <a:xfrm>
            <a:off x="6273425" y="1588825"/>
            <a:ext cx="1454875" cy="412625"/>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92" name="Shape 292"/>
        <p:cNvGrpSpPr/>
        <p:nvPr/>
      </p:nvGrpSpPr>
      <p:grpSpPr>
        <a:xfrm>
          <a:off x="0" y="0"/>
          <a:ext cx="0" cy="0"/>
          <a:chOff x="0" y="0"/>
          <a:chExt cx="0" cy="0"/>
        </a:xfrm>
      </p:grpSpPr>
      <p:sp>
        <p:nvSpPr>
          <p:cNvPr id="293" name="Google Shape;293;g28a32583189_0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294" name="Google Shape;294;g28a32583189_0_0"/>
          <p:cNvSpPr txBox="1"/>
          <p:nvPr/>
        </p:nvSpPr>
        <p:spPr>
          <a:xfrm>
            <a:off x="462425" y="913975"/>
            <a:ext cx="8258100" cy="404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FFFFFF"/>
                </a:solidFill>
                <a:latin typeface="Lato Black"/>
                <a:ea typeface="Lato Black"/>
                <a:cs typeface="Lato Black"/>
                <a:sym typeface="Lato Black"/>
                <a:extLst>
                  <a:ext uri="http://customooxmlschemas.google.com/">
                    <go:slidesCustomData xmlns:go="http://customooxmlschemas.google.com/" textRoundtripDataId="9"/>
                  </a:ext>
                </a:extLst>
              </a:rPr>
              <a:t>Articles </a:t>
            </a:r>
            <a:r>
              <a:rPr b="1" i="0" lang="en-GB" sz="1800" u="none" cap="none" strike="noStrike">
                <a:solidFill>
                  <a:srgbClr val="FFFFFF"/>
                </a:solidFill>
                <a:latin typeface="Lato Black"/>
                <a:ea typeface="Lato Black"/>
                <a:cs typeface="Lato Black"/>
                <a:sym typeface="Lato Black"/>
              </a:rPr>
              <a:t>to extend learning</a:t>
            </a:r>
            <a:r>
              <a:rPr b="1" i="0" lang="en-GB" sz="3600" u="none" cap="none" strike="noStrike">
                <a:solidFill>
                  <a:srgbClr val="FFFFFF"/>
                </a:solidFill>
                <a:latin typeface="Lato Black"/>
                <a:ea typeface="Lato Black"/>
                <a:cs typeface="Lato Black"/>
                <a:sym typeface="Lato Black"/>
              </a:rPr>
              <a:t> </a:t>
            </a:r>
            <a:endParaRPr b="1" i="0" sz="3600" u="none" cap="none" strike="noStrike">
              <a:solidFill>
                <a:srgbClr val="FFFFFF"/>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a:solidFill>
                <a:srgbClr val="FFFFFF"/>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rgbClr val="FFFFFF"/>
              </a:solidFill>
              <a:latin typeface="Lato"/>
              <a:ea typeface="Lato"/>
              <a:cs typeface="Lato"/>
              <a:sym typeface="Lato"/>
            </a:endParaRPr>
          </a:p>
          <a:p>
            <a:pPr indent="-317500" lvl="0" marL="457200" rtl="0" algn="l">
              <a:lnSpc>
                <a:spcPct val="150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4">
                  <a:extLst>
                    <a:ext uri="{A12FA001-AC4F-418D-AE19-62706E023703}">
                      <ahyp:hlinkClr val="tx"/>
                    </a:ext>
                  </a:extLst>
                </a:hlinkClick>
              </a:rPr>
              <a:t>How does UK tax work?</a:t>
            </a:r>
            <a:r>
              <a:rPr lang="en-GB">
                <a:solidFill>
                  <a:schemeClr val="lt1"/>
                </a:solidFill>
                <a:latin typeface="Lato"/>
                <a:ea typeface="Lato"/>
                <a:cs typeface="Lato"/>
                <a:sym typeface="Lato"/>
              </a:rPr>
              <a:t> </a:t>
            </a:r>
            <a:r>
              <a:rPr lang="en-GB" u="sng">
                <a:solidFill>
                  <a:schemeClr val="lt1"/>
                </a:solidFill>
                <a:latin typeface="Lato"/>
                <a:ea typeface="Lato"/>
                <a:cs typeface="Lato"/>
                <a:sym typeface="Lato"/>
                <a:hlinkClick r:id="rId5">
                  <a:extLst>
                    <a:ext uri="{A12FA001-AC4F-418D-AE19-62706E023703}">
                      <ahyp:hlinkClr val="tx"/>
                    </a:ext>
                  </a:extLst>
                </a:hlinkClick>
              </a:rPr>
              <a:t>(Youtube ‘Joe Georgekutty’, Sept 2020) </a:t>
            </a:r>
            <a:endParaRPr>
              <a:solidFill>
                <a:schemeClr val="lt1"/>
              </a:solidFill>
              <a:latin typeface="Lato"/>
              <a:ea typeface="Lato"/>
              <a:cs typeface="Lato"/>
              <a:sym typeface="Lato"/>
            </a:endParaRPr>
          </a:p>
          <a:p>
            <a:pPr indent="-317500" lvl="0" marL="457200" rtl="0" algn="l">
              <a:lnSpc>
                <a:spcPct val="150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6">
                  <a:extLst>
                    <a:ext uri="{A12FA001-AC4F-418D-AE19-62706E023703}">
                      <ahyp:hlinkClr val="tx"/>
                    </a:ext>
                  </a:extLst>
                </a:hlinkClick>
              </a:rPr>
              <a:t>What are the tax implications of earning over £100,000?</a:t>
            </a:r>
            <a:r>
              <a:rPr lang="en-GB">
                <a:solidFill>
                  <a:schemeClr val="lt1"/>
                </a:solidFill>
                <a:latin typeface="Lato"/>
                <a:ea typeface="Lato"/>
                <a:cs typeface="Lato"/>
                <a:sym typeface="Lato"/>
              </a:rPr>
              <a:t> (TaxScouts, July 2022)</a:t>
            </a:r>
            <a:endParaRPr>
              <a:solidFill>
                <a:schemeClr val="lt1"/>
              </a:solidFill>
              <a:latin typeface="Lato"/>
              <a:ea typeface="Lato"/>
              <a:cs typeface="Lato"/>
              <a:sym typeface="Lato"/>
            </a:endParaRPr>
          </a:p>
          <a:p>
            <a:pPr indent="-317500" lvl="0" marL="457200" rtl="0" algn="l">
              <a:lnSpc>
                <a:spcPct val="150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7">
                  <a:extLst>
                    <a:ext uri="{A12FA001-AC4F-418D-AE19-62706E023703}">
                      <ahyp:hlinkClr val="tx"/>
                    </a:ext>
                  </a:extLst>
                </a:hlinkClick>
              </a:rPr>
              <a:t>Difference between sole trade and limited company</a:t>
            </a:r>
            <a:r>
              <a:rPr lang="en-GB">
                <a:solidFill>
                  <a:schemeClr val="lt1"/>
                </a:solidFill>
                <a:latin typeface="Lato"/>
                <a:ea typeface="Lato"/>
                <a:cs typeface="Lato"/>
                <a:sym typeface="Lato"/>
              </a:rPr>
              <a:t> </a:t>
            </a:r>
            <a:r>
              <a:rPr lang="en-GB">
                <a:solidFill>
                  <a:schemeClr val="lt1"/>
                </a:solidFill>
                <a:latin typeface="Lato"/>
                <a:ea typeface="Lato"/>
                <a:cs typeface="Lato"/>
                <a:sym typeface="Lato"/>
                <a:extLst>
                  <a:ext uri="http://customooxmlschemas.google.com/">
                    <go:slidesCustomData xmlns:go="http://customooxmlschemas.google.com/" textRoundtripDataId="10"/>
                  </a:ext>
                </a:extLst>
              </a:rPr>
              <a:t> (Youtube ‘Pennies to Pounds’, Nov 2020)</a:t>
            </a:r>
            <a:endParaRPr>
              <a:solidFill>
                <a:schemeClr val="lt1"/>
              </a:solidFill>
              <a:latin typeface="Lato"/>
              <a:ea typeface="Lato"/>
              <a:cs typeface="Lato"/>
              <a:sym typeface="Lato"/>
            </a:endParaRPr>
          </a:p>
          <a:p>
            <a:pPr indent="-317500" lvl="0" marL="457200" rtl="0" algn="l">
              <a:lnSpc>
                <a:spcPct val="150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8">
                  <a:extLst>
                    <a:ext uri="{A12FA001-AC4F-418D-AE19-62706E023703}">
                      <ahyp:hlinkClr val="tx"/>
                    </a:ext>
                  </a:extLst>
                </a:hlinkClick>
              </a:rPr>
              <a:t>A guide to the living wage</a:t>
            </a:r>
            <a:r>
              <a:rPr lang="en-GB">
                <a:solidFill>
                  <a:schemeClr val="lt1"/>
                </a:solidFill>
                <a:latin typeface="Lato"/>
                <a:ea typeface="Lato"/>
                <a:cs typeface="Lato"/>
                <a:sym typeface="Lato"/>
              </a:rPr>
              <a:t> (Living Wage Foundation)</a:t>
            </a:r>
            <a:endParaRPr>
              <a:solidFill>
                <a:schemeClr val="lt1"/>
              </a:solidFill>
              <a:latin typeface="Lato"/>
              <a:ea typeface="Lato"/>
              <a:cs typeface="Lato"/>
              <a:sym typeface="Lato"/>
            </a:endParaRPr>
          </a:p>
          <a:p>
            <a:pPr indent="-317500" lvl="0" marL="457200" rtl="0" algn="l">
              <a:lnSpc>
                <a:spcPct val="150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9">
                  <a:extLst>
                    <a:ext uri="{A12FA001-AC4F-418D-AE19-62706E023703}">
                      <ahyp:hlinkClr val="tx"/>
                    </a:ext>
                  </a:extLst>
                </a:hlinkClick>
                <a:extLst>
                  <a:ext uri="http://customooxmlschemas.google.com/">
                    <go:slidesCustomData xmlns:go="http://customooxmlschemas.google.com/" textRoundtripDataId="11"/>
                  </a:ext>
                </a:extLst>
              </a:rPr>
              <a:t>Benefits checker/calculator and grants finding website which also has useful info about benefits</a:t>
            </a:r>
            <a:r>
              <a:rPr lang="en-GB" sz="1200" u="sng">
                <a:solidFill>
                  <a:schemeClr val="lt1"/>
                </a:solidFill>
                <a:latin typeface="Lato"/>
                <a:ea typeface="Lato"/>
                <a:cs typeface="Lato"/>
                <a:sym typeface="Lato"/>
                <a:hlinkClick r:id="rId10">
                  <a:extLst>
                    <a:ext uri="{A12FA001-AC4F-418D-AE19-62706E023703}">
                      <ahyp:hlinkClr val="tx"/>
                    </a:ext>
                  </a:extLst>
                </a:hlinkClick>
              </a:rPr>
              <a:t>.</a:t>
            </a:r>
            <a:r>
              <a:rPr lang="en-GB">
                <a:solidFill>
                  <a:schemeClr val="lt1"/>
                </a:solidFill>
                <a:latin typeface="Lato"/>
                <a:ea typeface="Lato"/>
                <a:cs typeface="Lato"/>
                <a:sym typeface="Lato"/>
              </a:rPr>
              <a:t> (Turn to Us, UK National Charity) </a:t>
            </a:r>
            <a:endParaRPr>
              <a:solidFill>
                <a:schemeClr val="lt1"/>
              </a:solidFill>
              <a:latin typeface="Lato"/>
              <a:ea typeface="Lato"/>
              <a:cs typeface="Lato"/>
              <a:sym typeface="Lato"/>
            </a:endParaRPr>
          </a:p>
          <a:p>
            <a:pPr indent="-317500" lvl="0" marL="457200" rtl="0" algn="l">
              <a:lnSpc>
                <a:spcPct val="150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11">
                  <a:extLst>
                    <a:ext uri="{A12FA001-AC4F-418D-AE19-62706E023703}">
                      <ahyp:hlinkClr val="tx"/>
                    </a:ext>
                  </a:extLst>
                </a:hlinkClick>
              </a:rPr>
              <a:t>BBC Sounds - Should we be more open about salaries?</a:t>
            </a:r>
            <a:endParaRPr>
              <a:solidFill>
                <a:srgbClr val="FFFF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0" name="Shape 70"/>
        <p:cNvGrpSpPr/>
        <p:nvPr/>
      </p:nvGrpSpPr>
      <p:grpSpPr>
        <a:xfrm>
          <a:off x="0" y="0"/>
          <a:ext cx="0" cy="0"/>
          <a:chOff x="0" y="0"/>
          <a:chExt cx="0" cy="0"/>
        </a:xfrm>
      </p:grpSpPr>
      <p:sp>
        <p:nvSpPr>
          <p:cNvPr id="71" name="Google Shape;71;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132c63cc0bd_0_20"/>
          <p:cNvSpPr txBox="1"/>
          <p:nvPr/>
        </p:nvSpPr>
        <p:spPr>
          <a:xfrm>
            <a:off x="511025" y="1491150"/>
            <a:ext cx="81633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5:</a:t>
            </a:r>
            <a:endParaRPr b="0" i="0" sz="2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Speaking </a:t>
            </a:r>
            <a:r>
              <a:rPr b="1" lang="en-GB" sz="4800">
                <a:solidFill>
                  <a:schemeClr val="lt1"/>
                </a:solidFill>
                <a:latin typeface="Lato Black"/>
                <a:ea typeface="Lato Black"/>
                <a:cs typeface="Lato Black"/>
                <a:sym typeface="Lato Black"/>
              </a:rPr>
              <a:t>u</a:t>
            </a:r>
            <a:r>
              <a:rPr b="1" i="0" lang="en-GB" sz="4800" u="none" cap="none" strike="noStrike">
                <a:solidFill>
                  <a:schemeClr val="lt1"/>
                </a:solidFill>
                <a:latin typeface="Lato Black"/>
                <a:ea typeface="Lato Black"/>
                <a:cs typeface="Lato Black"/>
                <a:sym typeface="Lato Black"/>
              </a:rPr>
              <a:t>p at </a:t>
            </a:r>
            <a:r>
              <a:rPr b="1" lang="en-GB" sz="4800">
                <a:solidFill>
                  <a:schemeClr val="lt1"/>
                </a:solidFill>
                <a:latin typeface="Lato Black"/>
                <a:ea typeface="Lato Black"/>
                <a:cs typeface="Lato Black"/>
                <a:sym typeface="Lato Black"/>
              </a:rPr>
              <a:t>w</a:t>
            </a:r>
            <a:r>
              <a:rPr b="1" i="0" lang="en-GB" sz="4800" u="none" cap="none" strike="noStrike">
                <a:solidFill>
                  <a:schemeClr val="lt1"/>
                </a:solidFill>
                <a:latin typeface="Lato Black"/>
                <a:ea typeface="Lato Black"/>
                <a:cs typeface="Lato Black"/>
                <a:sym typeface="Lato Black"/>
              </a:rPr>
              <a:t>ork</a:t>
            </a:r>
            <a:endParaRPr b="0" i="0" sz="48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6" name="Shape 76"/>
        <p:cNvGrpSpPr/>
        <p:nvPr/>
      </p:nvGrpSpPr>
      <p:grpSpPr>
        <a:xfrm>
          <a:off x="0" y="0"/>
          <a:ext cx="0" cy="0"/>
          <a:chOff x="0" y="0"/>
          <a:chExt cx="0" cy="0"/>
        </a:xfrm>
      </p:grpSpPr>
      <p:sp>
        <p:nvSpPr>
          <p:cNvPr id="77" name="Google Shape;77;g1b1101fb3f0_0_94"/>
          <p:cNvSpPr txBox="1"/>
          <p:nvPr/>
        </p:nvSpPr>
        <p:spPr>
          <a:xfrm>
            <a:off x="439450" y="978750"/>
            <a:ext cx="62121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Lato"/>
              <a:ea typeface="Lato"/>
              <a:cs typeface="Lato"/>
              <a:sym typeface="Lato"/>
            </a:endParaRPr>
          </a:p>
        </p:txBody>
      </p:sp>
      <p:sp>
        <p:nvSpPr>
          <p:cNvPr id="78" name="Google Shape;78;g1b1101fb3f0_0_94"/>
          <p:cNvSpPr txBox="1"/>
          <p:nvPr/>
        </p:nvSpPr>
        <p:spPr>
          <a:xfrm>
            <a:off x="360375" y="629075"/>
            <a:ext cx="800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9" name="Google Shape;79;g1b1101fb3f0_0_94"/>
          <p:cNvSpPr txBox="1"/>
          <p:nvPr/>
        </p:nvSpPr>
        <p:spPr>
          <a:xfrm>
            <a:off x="498976" y="1501950"/>
            <a:ext cx="7727100" cy="2311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0" i="0" lang="en-GB" sz="2200" u="none" cap="none" strike="noStrike">
                <a:solidFill>
                  <a:schemeClr val="lt1"/>
                </a:solidFill>
                <a:latin typeface="Lato"/>
                <a:ea typeface="Lato"/>
                <a:cs typeface="Lato"/>
                <a:sym typeface="Lato"/>
              </a:rPr>
              <a:t>I</a:t>
            </a:r>
            <a:r>
              <a:rPr lang="en-GB" sz="2200">
                <a:solidFill>
                  <a:schemeClr val="lt1"/>
                </a:solidFill>
                <a:latin typeface="Lato"/>
                <a:ea typeface="Lato"/>
                <a:cs typeface="Lato"/>
                <a:sym typeface="Lato"/>
              </a:rPr>
              <a:t>dentify different pay-related issues</a:t>
            </a:r>
            <a:endParaRPr sz="2200">
              <a:solidFill>
                <a:schemeClr val="lt1"/>
              </a:solidFill>
              <a:latin typeface="Lato"/>
              <a:ea typeface="Lato"/>
              <a:cs typeface="Lato"/>
              <a:sym typeface="Lato"/>
            </a:endParaRPr>
          </a:p>
          <a:p>
            <a:pPr indent="0" lvl="0" marL="9144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spcBef>
                <a:spcPts val="0"/>
              </a:spcBef>
              <a:spcAft>
                <a:spcPts val="0"/>
              </a:spcAft>
              <a:buClr>
                <a:schemeClr val="accent2"/>
              </a:buClr>
              <a:buSzPts val="2200"/>
              <a:buFont typeface="Lato"/>
              <a:buChar char="●"/>
            </a:pPr>
            <a:r>
              <a:rPr lang="en-GB" sz="2200">
                <a:solidFill>
                  <a:schemeClr val="lt1"/>
                </a:solidFill>
                <a:latin typeface="Lato"/>
                <a:ea typeface="Lato"/>
                <a:cs typeface="Lato"/>
                <a:sym typeface="Lato"/>
              </a:rPr>
              <a:t>Demonstrate the skills to stand up for rights at work</a:t>
            </a:r>
            <a:endParaRPr sz="2200">
              <a:solidFill>
                <a:schemeClr val="lt1"/>
              </a:solidFill>
              <a:latin typeface="Lato Light"/>
              <a:ea typeface="Lato Light"/>
              <a:cs typeface="Lato Light"/>
              <a:sym typeface="Lato Light"/>
            </a:endParaRPr>
          </a:p>
          <a:p>
            <a:pPr indent="0" lvl="0" marL="9144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accent2"/>
              </a:buClr>
              <a:buSzPts val="2200"/>
              <a:buFont typeface="Lato"/>
              <a:buChar char="●"/>
            </a:pPr>
            <a:r>
              <a:rPr lang="en-GB" sz="2200">
                <a:solidFill>
                  <a:schemeClr val="lt1"/>
                </a:solidFill>
                <a:latin typeface="Lato"/>
                <a:ea typeface="Lato"/>
                <a:cs typeface="Lato"/>
                <a:sym typeface="Lato"/>
              </a:rPr>
              <a:t>Explain sources of support</a:t>
            </a:r>
            <a:endParaRPr sz="2200">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610d6f39f8_0_15"/>
          <p:cNvSpPr txBox="1"/>
          <p:nvPr/>
        </p:nvSpPr>
        <p:spPr>
          <a:xfrm>
            <a:off x="45050" y="1465425"/>
            <a:ext cx="70398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2200">
                <a:solidFill>
                  <a:schemeClr val="accent1"/>
                </a:solidFill>
                <a:latin typeface="Lato"/>
                <a:ea typeface="Lato"/>
                <a:cs typeface="Lato"/>
                <a:sym typeface="Lato"/>
              </a:rPr>
              <a:t>“I’m experiencing pay problems at work. What should I do?” </a:t>
            </a:r>
            <a:endParaRPr b="1" i="1" sz="2200">
              <a:solidFill>
                <a:schemeClr val="accent1"/>
              </a:solidFill>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Write a list of the pay issues might people experience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at work?</a:t>
            </a:r>
            <a:endParaRPr sz="2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Stretch: What advice would you give to the person?</a:t>
            </a:r>
            <a:endParaRPr sz="2200">
              <a:latin typeface="Lato"/>
              <a:ea typeface="Lato"/>
              <a:cs typeface="Lato"/>
              <a:sym typeface="Lato"/>
            </a:endParaRPr>
          </a:p>
        </p:txBody>
      </p:sp>
      <p:pic>
        <p:nvPicPr>
          <p:cNvPr id="85" name="Google Shape;85;g2610d6f39f8_0_15"/>
          <p:cNvPicPr preferRelativeResize="0"/>
          <p:nvPr/>
        </p:nvPicPr>
        <p:blipFill>
          <a:blip r:embed="rId3">
            <a:alphaModFix/>
          </a:blip>
          <a:stretch>
            <a:fillRect/>
          </a:stretch>
        </p:blipFill>
        <p:spPr>
          <a:xfrm flipH="1">
            <a:off x="7019872" y="1620200"/>
            <a:ext cx="1679503" cy="1902375"/>
          </a:xfrm>
          <a:prstGeom prst="rect">
            <a:avLst/>
          </a:prstGeom>
          <a:noFill/>
          <a:ln>
            <a:noFill/>
          </a:ln>
        </p:spPr>
      </p:pic>
      <p:sp>
        <p:nvSpPr>
          <p:cNvPr id="86" name="Google Shape;86;g2610d6f39f8_0_15"/>
          <p:cNvSpPr txBox="1"/>
          <p:nvPr/>
        </p:nvSpPr>
        <p:spPr>
          <a:xfrm>
            <a:off x="379375" y="253750"/>
            <a:ext cx="7583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chemeClr val="accent2"/>
                </a:solidFill>
                <a:latin typeface="Lato"/>
                <a:ea typeface="Lato"/>
                <a:cs typeface="Lato"/>
                <a:sym typeface="Lato"/>
              </a:rPr>
              <a:t>Starter</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6e02471346_0_6"/>
          <p:cNvSpPr txBox="1"/>
          <p:nvPr/>
        </p:nvSpPr>
        <p:spPr>
          <a:xfrm>
            <a:off x="240150" y="1264050"/>
            <a:ext cx="6481500" cy="3570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GB" sz="2200">
                <a:solidFill>
                  <a:schemeClr val="accent1"/>
                </a:solidFill>
                <a:latin typeface="Lato"/>
                <a:ea typeface="Lato"/>
                <a:cs typeface="Lato"/>
                <a:sym typeface="Lato"/>
              </a:rPr>
              <a:t>Did you consider…?</a:t>
            </a:r>
            <a:endParaRPr b="1" sz="2200">
              <a:solidFill>
                <a:schemeClr val="accent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Not being paid on time</a:t>
            </a:r>
            <a:endParaRPr sz="2200">
              <a:solidFill>
                <a:schemeClr val="dk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Incorrect pay</a:t>
            </a:r>
            <a:endParaRPr sz="2200">
              <a:solidFill>
                <a:schemeClr val="dk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Wrong tax code</a:t>
            </a:r>
            <a:endParaRPr sz="2200">
              <a:solidFill>
                <a:schemeClr val="dk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Would like a pay rise</a:t>
            </a:r>
            <a:endParaRPr sz="2200">
              <a:solidFill>
                <a:schemeClr val="dk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Cost of living has increased</a:t>
            </a:r>
            <a:endParaRPr sz="2200">
              <a:solidFill>
                <a:schemeClr val="dk1"/>
              </a:solidFill>
              <a:latin typeface="Lato"/>
              <a:ea typeface="Lato"/>
              <a:cs typeface="Lato"/>
              <a:sym typeface="Lato"/>
            </a:endParaRPr>
          </a:p>
          <a:p>
            <a:pPr indent="0" lvl="0" marL="0" rtl="0" algn="l">
              <a:lnSpc>
                <a:spcPct val="150000"/>
              </a:lnSpc>
              <a:spcBef>
                <a:spcPts val="0"/>
              </a:spcBef>
              <a:spcAft>
                <a:spcPts val="0"/>
              </a:spcAft>
              <a:buNone/>
            </a:pPr>
            <a:r>
              <a:t/>
            </a:r>
            <a:endParaRPr sz="2200">
              <a:solidFill>
                <a:schemeClr val="dk1"/>
              </a:solidFill>
              <a:latin typeface="Lato"/>
              <a:ea typeface="Lato"/>
              <a:cs typeface="Lato"/>
              <a:sym typeface="Lato"/>
            </a:endParaRPr>
          </a:p>
        </p:txBody>
      </p:sp>
      <p:pic>
        <p:nvPicPr>
          <p:cNvPr id="92" name="Google Shape;92;g26e02471346_0_6"/>
          <p:cNvPicPr preferRelativeResize="0"/>
          <p:nvPr/>
        </p:nvPicPr>
        <p:blipFill>
          <a:blip r:embed="rId3">
            <a:alphaModFix/>
          </a:blip>
          <a:stretch>
            <a:fillRect/>
          </a:stretch>
        </p:blipFill>
        <p:spPr>
          <a:xfrm flipH="1">
            <a:off x="7019872" y="1620200"/>
            <a:ext cx="1679503" cy="1902375"/>
          </a:xfrm>
          <a:prstGeom prst="rect">
            <a:avLst/>
          </a:prstGeom>
          <a:noFill/>
          <a:ln>
            <a:noFill/>
          </a:ln>
        </p:spPr>
      </p:pic>
      <p:sp>
        <p:nvSpPr>
          <p:cNvPr id="93" name="Google Shape;93;g26e02471346_0_6"/>
          <p:cNvSpPr txBox="1"/>
          <p:nvPr/>
        </p:nvSpPr>
        <p:spPr>
          <a:xfrm>
            <a:off x="379375" y="253750"/>
            <a:ext cx="7583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chemeClr val="accent2"/>
                </a:solidFill>
                <a:latin typeface="Lato"/>
                <a:ea typeface="Lato"/>
                <a:cs typeface="Lato"/>
                <a:sym typeface="Lato"/>
              </a:rPr>
              <a:t>Starter</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b1101fb3f0_0_1"/>
          <p:cNvSpPr txBox="1"/>
          <p:nvPr/>
        </p:nvSpPr>
        <p:spPr>
          <a:xfrm flipH="1">
            <a:off x="52900" y="934550"/>
            <a:ext cx="5979600" cy="434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500" u="none" cap="none" strike="noStrike">
                <a:solidFill>
                  <a:schemeClr val="accent2"/>
                </a:solidFill>
                <a:latin typeface="Lato"/>
                <a:ea typeface="Lato"/>
                <a:cs typeface="Lato"/>
                <a:sym typeface="Lato"/>
              </a:rPr>
              <a:t>Inflation</a:t>
            </a:r>
            <a:r>
              <a:rPr i="0" lang="en-GB" sz="1500" u="none" cap="none" strike="noStrike">
                <a:solidFill>
                  <a:schemeClr val="lt1"/>
                </a:solidFill>
                <a:latin typeface="Lato"/>
                <a:ea typeface="Lato"/>
                <a:cs typeface="Lato"/>
                <a:sym typeface="Lato"/>
              </a:rPr>
              <a:t> </a:t>
            </a:r>
            <a:r>
              <a:rPr i="0" lang="en-GB" sz="1500" u="none" cap="none" strike="noStrike">
                <a:solidFill>
                  <a:schemeClr val="accent1"/>
                </a:solidFill>
                <a:latin typeface="Lato"/>
                <a:ea typeface="Lato"/>
                <a:cs typeface="Lato"/>
                <a:sym typeface="Lato"/>
              </a:rPr>
              <a:t>occurs when the price of goods and services rise over time (usually a year). Rather than looking at individual goods, it tracks changes in the price of a large basket of goods, and gives an average change that is expressed as a percentage. </a:t>
            </a:r>
            <a:endParaRPr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5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lang="en-GB" sz="1500">
                <a:solidFill>
                  <a:schemeClr val="accent1"/>
                </a:solidFill>
                <a:latin typeface="Lato"/>
                <a:ea typeface="Lato"/>
                <a:cs typeface="Lato"/>
                <a:sym typeface="Lato"/>
              </a:rPr>
              <a:t>The Government has set the Bank of England a target of keeping inflation at </a:t>
            </a:r>
            <a:r>
              <a:rPr b="1" lang="en-GB" sz="1500">
                <a:solidFill>
                  <a:schemeClr val="accent1"/>
                </a:solidFill>
                <a:latin typeface="Lato"/>
                <a:ea typeface="Lato"/>
                <a:cs typeface="Lato"/>
                <a:sym typeface="Lato"/>
              </a:rPr>
              <a:t>2%</a:t>
            </a:r>
            <a:r>
              <a:rPr lang="en-GB" sz="1500">
                <a:solidFill>
                  <a:schemeClr val="accent1"/>
                </a:solidFill>
                <a:latin typeface="Lato"/>
                <a:ea typeface="Lato"/>
                <a:cs typeface="Lato"/>
                <a:sym typeface="Lato"/>
              </a:rPr>
              <a:t>. In the UK, in </a:t>
            </a:r>
            <a:r>
              <a:rPr lang="en-GB" sz="1500">
                <a:solidFill>
                  <a:schemeClr val="accent1"/>
                </a:solidFill>
                <a:latin typeface="Lato"/>
                <a:ea typeface="Lato"/>
                <a:cs typeface="Lato"/>
                <a:sym typeface="Lato"/>
              </a:rPr>
              <a:t>January 2023</a:t>
            </a:r>
            <a:r>
              <a:rPr lang="en-GB" sz="1500">
                <a:solidFill>
                  <a:schemeClr val="accent1"/>
                </a:solidFill>
                <a:latin typeface="Lato"/>
                <a:ea typeface="Lato"/>
                <a:cs typeface="Lato"/>
                <a:sym typeface="Lato"/>
              </a:rPr>
              <a:t>, inflation was extremely high, at a rate of </a:t>
            </a:r>
            <a:r>
              <a:rPr b="1" lang="en-GB" sz="1500">
                <a:solidFill>
                  <a:schemeClr val="accent1"/>
                </a:solidFill>
                <a:latin typeface="Lato"/>
                <a:ea typeface="Lato"/>
                <a:cs typeface="Lato"/>
                <a:sym typeface="Lato"/>
              </a:rPr>
              <a:t>10.1%</a:t>
            </a:r>
            <a:r>
              <a:rPr i="0" lang="en-GB" sz="1500" u="none" cap="none" strike="noStrike">
                <a:solidFill>
                  <a:schemeClr val="accent1"/>
                </a:solidFill>
                <a:latin typeface="Lato"/>
                <a:ea typeface="Lato"/>
                <a:cs typeface="Lato"/>
                <a:sym typeface="Lato"/>
              </a:rPr>
              <a:t>. </a:t>
            </a:r>
            <a:endParaRPr sz="15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5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i="0" lang="en-GB" sz="1500" u="none" cap="none" strike="noStrike">
                <a:solidFill>
                  <a:schemeClr val="accent1"/>
                </a:solidFill>
                <a:latin typeface="Lato"/>
                <a:ea typeface="Lato"/>
                <a:cs typeface="Lato"/>
                <a:sym typeface="Lato"/>
              </a:rPr>
              <a:t>If prices rise, but a person’s wage remains the same, they’ll be able to buy fewer goods and services. When wages increase at the same rate as inflation, </a:t>
            </a:r>
            <a:r>
              <a:rPr lang="en-GB" sz="1500">
                <a:solidFill>
                  <a:schemeClr val="accent1"/>
                </a:solidFill>
                <a:latin typeface="Lato"/>
                <a:ea typeface="Lato"/>
                <a:cs typeface="Lato"/>
                <a:sym typeface="Lato"/>
              </a:rPr>
              <a:t>this is called a </a:t>
            </a:r>
            <a:r>
              <a:rPr b="1" lang="en-GB" sz="1500">
                <a:solidFill>
                  <a:schemeClr val="accent2"/>
                </a:solidFill>
                <a:latin typeface="Lato"/>
                <a:ea typeface="Lato"/>
                <a:cs typeface="Lato"/>
                <a:sym typeface="Lato"/>
              </a:rPr>
              <a:t>nominal</a:t>
            </a:r>
            <a:r>
              <a:rPr lang="en-GB" sz="1500">
                <a:solidFill>
                  <a:schemeClr val="accent2"/>
                </a:solidFill>
                <a:latin typeface="Lato"/>
                <a:ea typeface="Lato"/>
                <a:cs typeface="Lato"/>
                <a:sym typeface="Lato"/>
              </a:rPr>
              <a:t> </a:t>
            </a:r>
            <a:r>
              <a:rPr b="1" lang="en-GB" sz="1500">
                <a:solidFill>
                  <a:schemeClr val="accent2"/>
                </a:solidFill>
                <a:latin typeface="Lato"/>
                <a:ea typeface="Lato"/>
                <a:cs typeface="Lato"/>
                <a:sym typeface="Lato"/>
              </a:rPr>
              <a:t>wage</a:t>
            </a:r>
            <a:r>
              <a:rPr lang="en-GB" sz="1500">
                <a:solidFill>
                  <a:schemeClr val="accent2"/>
                </a:solidFill>
                <a:latin typeface="Lato"/>
                <a:ea typeface="Lato"/>
                <a:cs typeface="Lato"/>
                <a:sym typeface="Lato"/>
              </a:rPr>
              <a:t> </a:t>
            </a:r>
            <a:r>
              <a:rPr b="1" lang="en-GB" sz="1500">
                <a:solidFill>
                  <a:srgbClr val="FF8022"/>
                </a:solidFill>
                <a:latin typeface="Lato"/>
                <a:ea typeface="Lato"/>
                <a:cs typeface="Lato"/>
                <a:sym typeface="Lato"/>
              </a:rPr>
              <a:t>increase</a:t>
            </a:r>
            <a:r>
              <a:rPr lang="en-GB" sz="1500">
                <a:solidFill>
                  <a:schemeClr val="accent1"/>
                </a:solidFill>
                <a:latin typeface="Lato"/>
                <a:ea typeface="Lato"/>
                <a:cs typeface="Lato"/>
                <a:sym typeface="Lato"/>
              </a:rPr>
              <a:t>. n other words, your wage has gone up, but it is has the same buying power as it did a year ago.</a:t>
            </a:r>
            <a:endParaRPr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5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500" u="none" cap="none" strike="noStrike">
                <a:solidFill>
                  <a:schemeClr val="accent2"/>
                </a:solidFill>
                <a:latin typeface="Lato"/>
                <a:ea typeface="Lato"/>
                <a:cs typeface="Lato"/>
                <a:sym typeface="Lato"/>
              </a:rPr>
              <a:t>Real</a:t>
            </a:r>
            <a:r>
              <a:rPr i="0" lang="en-GB" sz="1500" u="none" cap="none" strike="noStrike">
                <a:solidFill>
                  <a:schemeClr val="accent2"/>
                </a:solidFill>
                <a:latin typeface="Lato"/>
                <a:ea typeface="Lato"/>
                <a:cs typeface="Lato"/>
                <a:sym typeface="Lato"/>
              </a:rPr>
              <a:t> </a:t>
            </a:r>
            <a:r>
              <a:rPr b="1" i="0" lang="en-GB" sz="1500" u="none" cap="none" strike="noStrike">
                <a:solidFill>
                  <a:schemeClr val="accent2"/>
                </a:solidFill>
                <a:latin typeface="Lato"/>
                <a:ea typeface="Lato"/>
                <a:cs typeface="Lato"/>
                <a:sym typeface="Lato"/>
              </a:rPr>
              <a:t>wages</a:t>
            </a:r>
            <a:r>
              <a:rPr i="0" lang="en-GB" sz="1500" u="none" cap="none" strike="noStrike">
                <a:solidFill>
                  <a:schemeClr val="accent2"/>
                </a:solidFill>
                <a:latin typeface="Lato"/>
                <a:ea typeface="Lato"/>
                <a:cs typeface="Lato"/>
                <a:sym typeface="Lato"/>
              </a:rPr>
              <a:t> </a:t>
            </a:r>
            <a:r>
              <a:rPr i="0" lang="en-GB" sz="1500" u="none" cap="none" strike="noStrike">
                <a:solidFill>
                  <a:schemeClr val="accent1"/>
                </a:solidFill>
                <a:latin typeface="Lato"/>
                <a:ea typeface="Lato"/>
                <a:cs typeface="Lato"/>
                <a:sym typeface="Lato"/>
              </a:rPr>
              <a:t>take the effect of inflation into account. </a:t>
            </a:r>
            <a:endParaRPr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i="0" lang="en-GB" sz="1500" u="none" cap="none" strike="noStrike">
                <a:solidFill>
                  <a:schemeClr val="accent1"/>
                </a:solidFill>
                <a:latin typeface="Lato"/>
                <a:ea typeface="Lato"/>
                <a:cs typeface="Lato"/>
                <a:sym typeface="Lato"/>
              </a:rPr>
              <a:t>You can work out the change in real wages by subtracting the rate of inflation from the change in nominal wages.</a:t>
            </a:r>
            <a:endParaRPr i="0" sz="1500" u="none" cap="none" strike="noStrike">
              <a:solidFill>
                <a:schemeClr val="accent1"/>
              </a:solidFill>
              <a:latin typeface="Lato"/>
              <a:ea typeface="Lato"/>
              <a:cs typeface="Lato"/>
              <a:sym typeface="Lato"/>
            </a:endParaRPr>
          </a:p>
        </p:txBody>
      </p:sp>
      <p:sp>
        <p:nvSpPr>
          <p:cNvPr id="99" name="Google Shape;99;g1b1101fb3f0_0_1"/>
          <p:cNvSpPr txBox="1"/>
          <p:nvPr/>
        </p:nvSpPr>
        <p:spPr>
          <a:xfrm>
            <a:off x="1306800" y="253750"/>
            <a:ext cx="66558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Nominal vs Real Wages</a:t>
            </a:r>
            <a:endParaRPr b="1" i="0" sz="2900" u="none" cap="none" strike="noStrike">
              <a:solidFill>
                <a:schemeClr val="accent2"/>
              </a:solidFill>
              <a:latin typeface="Lato"/>
              <a:ea typeface="Lato"/>
              <a:cs typeface="Lato"/>
              <a:sym typeface="Lato"/>
            </a:endParaRPr>
          </a:p>
        </p:txBody>
      </p:sp>
      <p:pic>
        <p:nvPicPr>
          <p:cNvPr id="100" name="Google Shape;100;g1b1101fb3f0_0_1"/>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grpSp>
        <p:nvGrpSpPr>
          <p:cNvPr id="101" name="Google Shape;101;g1b1101fb3f0_0_1"/>
          <p:cNvGrpSpPr/>
          <p:nvPr/>
        </p:nvGrpSpPr>
        <p:grpSpPr>
          <a:xfrm>
            <a:off x="6130375" y="2188351"/>
            <a:ext cx="2791500" cy="2762874"/>
            <a:chOff x="6130375" y="1197751"/>
            <a:chExt cx="2791500" cy="2762874"/>
          </a:xfrm>
        </p:grpSpPr>
        <p:grpSp>
          <p:nvGrpSpPr>
            <p:cNvPr id="102" name="Google Shape;102;g1b1101fb3f0_0_1"/>
            <p:cNvGrpSpPr/>
            <p:nvPr/>
          </p:nvGrpSpPr>
          <p:grpSpPr>
            <a:xfrm>
              <a:off x="6130375" y="1197751"/>
              <a:ext cx="2791500" cy="1920699"/>
              <a:chOff x="6130375" y="1578751"/>
              <a:chExt cx="2791500" cy="1920699"/>
            </a:xfrm>
          </p:grpSpPr>
          <p:sp>
            <p:nvSpPr>
              <p:cNvPr id="103" name="Google Shape;103;g1b1101fb3f0_0_1"/>
              <p:cNvSpPr txBox="1"/>
              <p:nvPr/>
            </p:nvSpPr>
            <p:spPr>
              <a:xfrm flipH="1">
                <a:off x="8016973" y="1578751"/>
                <a:ext cx="403800" cy="923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4800" u="none" cap="none" strike="noStrike">
                    <a:solidFill>
                      <a:schemeClr val="accent1"/>
                    </a:solidFill>
                    <a:latin typeface="Lato"/>
                    <a:ea typeface="Lato"/>
                    <a:cs typeface="Lato"/>
                    <a:sym typeface="Lato"/>
                  </a:rPr>
                  <a:t>=</a:t>
                </a:r>
                <a:endParaRPr b="1" i="0" sz="4800" u="none" cap="none" strike="noStrike">
                  <a:solidFill>
                    <a:schemeClr val="accent1"/>
                  </a:solidFill>
                  <a:latin typeface="Lato"/>
                  <a:ea typeface="Lato"/>
                  <a:cs typeface="Lato"/>
                  <a:sym typeface="Lato"/>
                </a:endParaRPr>
              </a:p>
            </p:txBody>
          </p:sp>
          <p:sp>
            <p:nvSpPr>
              <p:cNvPr id="104" name="Google Shape;104;g1b1101fb3f0_0_1"/>
              <p:cNvSpPr txBox="1"/>
              <p:nvPr/>
            </p:nvSpPr>
            <p:spPr>
              <a:xfrm flipH="1">
                <a:off x="6133639" y="2417050"/>
                <a:ext cx="1323600" cy="1015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Change in nominal wage (%)</a:t>
                </a:r>
                <a:endParaRPr b="1" i="0" sz="1800" u="none" cap="none" strike="noStrike">
                  <a:solidFill>
                    <a:schemeClr val="accent1"/>
                  </a:solidFill>
                  <a:latin typeface="Lato"/>
                  <a:ea typeface="Lato"/>
                  <a:cs typeface="Lato"/>
                  <a:sym typeface="Lato"/>
                </a:endParaRPr>
              </a:p>
            </p:txBody>
          </p:sp>
          <p:sp>
            <p:nvSpPr>
              <p:cNvPr id="105" name="Google Shape;105;g1b1101fb3f0_0_1"/>
              <p:cNvSpPr/>
              <p:nvPr/>
            </p:nvSpPr>
            <p:spPr>
              <a:xfrm>
                <a:off x="6130375" y="1660150"/>
                <a:ext cx="2791500" cy="1839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1800">
                    <a:latin typeface="Lato"/>
                    <a:ea typeface="Lato"/>
                    <a:cs typeface="Lato"/>
                    <a:sym typeface="Lato"/>
                  </a:rPr>
                  <a:t>    </a:t>
                </a:r>
                <a:endParaRPr b="1" i="0" sz="1800" u="none" cap="none" strike="noStrike">
                  <a:solidFill>
                    <a:srgbClr val="000000"/>
                  </a:solidFill>
                  <a:latin typeface="Lato"/>
                  <a:ea typeface="Lato"/>
                  <a:cs typeface="Lato"/>
                  <a:sym typeface="Lato"/>
                </a:endParaRPr>
              </a:p>
            </p:txBody>
          </p:sp>
          <p:sp>
            <p:nvSpPr>
              <p:cNvPr id="106" name="Google Shape;106;g1b1101fb3f0_0_1"/>
              <p:cNvSpPr txBox="1"/>
              <p:nvPr/>
            </p:nvSpPr>
            <p:spPr>
              <a:xfrm flipH="1">
                <a:off x="7727350" y="2417050"/>
                <a:ext cx="1186500" cy="1015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Rate of inflation (%)</a:t>
                </a:r>
                <a:endParaRPr b="1" i="0" sz="1800" u="none" cap="none" strike="noStrike">
                  <a:solidFill>
                    <a:schemeClr val="accent1"/>
                  </a:solidFill>
                  <a:latin typeface="Lato"/>
                  <a:ea typeface="Lato"/>
                  <a:cs typeface="Lato"/>
                  <a:sym typeface="Lato"/>
                </a:endParaRPr>
              </a:p>
            </p:txBody>
          </p:sp>
          <p:sp>
            <p:nvSpPr>
              <p:cNvPr id="107" name="Google Shape;107;g1b1101fb3f0_0_1"/>
              <p:cNvSpPr txBox="1"/>
              <p:nvPr/>
            </p:nvSpPr>
            <p:spPr>
              <a:xfrm flipH="1">
                <a:off x="7354821" y="2319432"/>
                <a:ext cx="403800" cy="923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GB" sz="4800" u="none" cap="none" strike="noStrike">
                    <a:solidFill>
                      <a:schemeClr val="accent1"/>
                    </a:solidFill>
                    <a:latin typeface="Lato Black"/>
                    <a:ea typeface="Lato Black"/>
                    <a:cs typeface="Lato Black"/>
                    <a:sym typeface="Lato Black"/>
                  </a:rPr>
                  <a:t>-</a:t>
                </a:r>
                <a:endParaRPr i="0" sz="4800" u="none" cap="none" strike="noStrike">
                  <a:solidFill>
                    <a:schemeClr val="accent1"/>
                  </a:solidFill>
                  <a:latin typeface="Lato Black"/>
                  <a:ea typeface="Lato Black"/>
                  <a:cs typeface="Lato Black"/>
                  <a:sym typeface="Lato Black"/>
                </a:endParaRPr>
              </a:p>
            </p:txBody>
          </p:sp>
          <p:sp>
            <p:nvSpPr>
              <p:cNvPr id="108" name="Google Shape;108;g1b1101fb3f0_0_1"/>
              <p:cNvSpPr txBox="1"/>
              <p:nvPr/>
            </p:nvSpPr>
            <p:spPr>
              <a:xfrm flipH="1">
                <a:off x="6512475" y="1710550"/>
                <a:ext cx="1603500" cy="738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Change in real wage</a:t>
                </a:r>
                <a:r>
                  <a:rPr b="1" lang="en-GB" sz="1800">
                    <a:solidFill>
                      <a:schemeClr val="accent1"/>
                    </a:solidFill>
                    <a:latin typeface="Lato"/>
                    <a:ea typeface="Lato"/>
                    <a:cs typeface="Lato"/>
                    <a:sym typeface="Lato"/>
                  </a:rPr>
                  <a:t> </a:t>
                </a:r>
                <a:r>
                  <a:rPr b="1" i="0" lang="en-GB" sz="1800" u="none" cap="none" strike="noStrike">
                    <a:solidFill>
                      <a:schemeClr val="accent1"/>
                    </a:solidFill>
                    <a:latin typeface="Lato"/>
                    <a:ea typeface="Lato"/>
                    <a:cs typeface="Lato"/>
                    <a:sym typeface="Lato"/>
                  </a:rPr>
                  <a:t>(%)</a:t>
                </a:r>
                <a:endParaRPr b="1" i="0" sz="1800" u="none" cap="none" strike="noStrike">
                  <a:solidFill>
                    <a:schemeClr val="accent1"/>
                  </a:solidFill>
                  <a:latin typeface="Lato"/>
                  <a:ea typeface="Lato"/>
                  <a:cs typeface="Lato"/>
                  <a:sym typeface="Lato"/>
                </a:endParaRPr>
              </a:p>
            </p:txBody>
          </p:sp>
        </p:grpSp>
        <p:sp>
          <p:nvSpPr>
            <p:cNvPr id="109" name="Google Shape;109;g1b1101fb3f0_0_1"/>
            <p:cNvSpPr txBox="1"/>
            <p:nvPr/>
          </p:nvSpPr>
          <p:spPr>
            <a:xfrm>
              <a:off x="6130375" y="3221725"/>
              <a:ext cx="2791500" cy="7389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What was the change in real wage in 2023?</a:t>
              </a:r>
              <a:endParaRPr b="1" sz="1800">
                <a:solidFill>
                  <a:schemeClr val="lt1"/>
                </a:solidFill>
                <a:latin typeface="Lato"/>
                <a:ea typeface="Lato"/>
                <a:cs typeface="Lato"/>
                <a:sym typeface="Lato"/>
              </a:endParaRPr>
            </a:p>
          </p:txBody>
        </p:sp>
        <p:sp>
          <p:nvSpPr>
            <p:cNvPr id="110" name="Google Shape;110;g1b1101fb3f0_0_1"/>
            <p:cNvSpPr txBox="1"/>
            <p:nvPr/>
          </p:nvSpPr>
          <p:spPr>
            <a:xfrm>
              <a:off x="6130375" y="3221725"/>
              <a:ext cx="2791500" cy="738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chemeClr val="lt1"/>
                  </a:solidFill>
                  <a:latin typeface="Lato"/>
                  <a:ea typeface="Lato"/>
                  <a:cs typeface="Lato"/>
                  <a:sym typeface="Lato"/>
                </a:rPr>
                <a:t>6% - 10.1% </a:t>
              </a:r>
              <a:r>
                <a:rPr b="1" lang="en-GB" sz="2400">
                  <a:solidFill>
                    <a:schemeClr val="lt1"/>
                  </a:solidFill>
                  <a:latin typeface="Lato"/>
                  <a:ea typeface="Lato"/>
                  <a:cs typeface="Lato"/>
                  <a:sym typeface="Lato"/>
                </a:rPr>
                <a:t>= -4.1%</a:t>
              </a:r>
              <a:endParaRPr b="1" sz="2400">
                <a:solidFill>
                  <a:schemeClr val="lt1"/>
                </a:solidFill>
                <a:latin typeface="Lato"/>
                <a:ea typeface="Lato"/>
                <a:cs typeface="Lato"/>
                <a:sym typeface="Lato"/>
              </a:endParaRPr>
            </a:p>
          </p:txBody>
        </p:sp>
      </p:grpSp>
      <p:sp>
        <p:nvSpPr>
          <p:cNvPr id="111" name="Google Shape;111;g1b1101fb3f0_0_1"/>
          <p:cNvSpPr txBox="1"/>
          <p:nvPr/>
        </p:nvSpPr>
        <p:spPr>
          <a:xfrm>
            <a:off x="6130375" y="1197550"/>
            <a:ext cx="2791500" cy="738900"/>
          </a:xfrm>
          <a:prstGeom prst="rect">
            <a:avLst/>
          </a:prstGeom>
          <a:solidFill>
            <a:srgbClr val="FF80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Why might someone have an issue with their pay?</a:t>
            </a:r>
            <a:endParaRPr b="1" sz="16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b1101fb3f0_0_31"/>
          <p:cNvSpPr txBox="1"/>
          <p:nvPr/>
        </p:nvSpPr>
        <p:spPr>
          <a:xfrm flipH="1">
            <a:off x="360350" y="1242600"/>
            <a:ext cx="8427900" cy="1169700"/>
          </a:xfrm>
          <a:prstGeom prst="rect">
            <a:avLst/>
          </a:prstGeom>
          <a:solidFill>
            <a:srgbClr val="0543B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Inflation isn’t the only reason people ask for a pay rise.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It is common for workers to ask for pay rises based on other factors within their job.</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Can you think of any other reasons why someone may ask for a pay rise?</a:t>
            </a:r>
            <a:endParaRPr b="0" i="0" sz="1600" u="none" cap="none" strike="noStrike">
              <a:solidFill>
                <a:schemeClr val="lt1"/>
              </a:solidFill>
              <a:latin typeface="Lato"/>
              <a:ea typeface="Lato"/>
              <a:cs typeface="Lato"/>
              <a:sym typeface="Lato"/>
            </a:endParaRPr>
          </a:p>
        </p:txBody>
      </p:sp>
      <p:sp>
        <p:nvSpPr>
          <p:cNvPr id="117" name="Google Shape;117;g1b1101fb3f0_0_31"/>
          <p:cNvSpPr txBox="1"/>
          <p:nvPr/>
        </p:nvSpPr>
        <p:spPr>
          <a:xfrm>
            <a:off x="2102100" y="2571750"/>
            <a:ext cx="57018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New responsibilities</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Significant achievements</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Currently underpaid</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Developed new skills</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Acts as a mentor to other employees</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Job offers from elsewhere</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extLst>
                  <a:ext uri="http://customooxmlschemas.google.com/">
                    <go:slidesCustomData xmlns:go="http://customooxmlschemas.google.com/" textRoundtripDataId="0"/>
                  </a:ext>
                </a:extLst>
              </a:rPr>
              <a:t>Hours of employment extended</a:t>
            </a:r>
            <a:endParaRPr b="0" i="0" sz="1800" u="none" cap="none" strike="noStrike">
              <a:solidFill>
                <a:schemeClr val="accent2"/>
              </a:solidFill>
              <a:latin typeface="Lato"/>
              <a:ea typeface="Lato"/>
              <a:cs typeface="Lato"/>
              <a:sym typeface="Lato"/>
            </a:endParaRPr>
          </a:p>
        </p:txBody>
      </p:sp>
      <p:sp>
        <p:nvSpPr>
          <p:cNvPr id="118" name="Google Shape;118;g1b1101fb3f0_0_31"/>
          <p:cNvSpPr txBox="1"/>
          <p:nvPr/>
        </p:nvSpPr>
        <p:spPr>
          <a:xfrm>
            <a:off x="418375" y="200150"/>
            <a:ext cx="5367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1"/>
                  </a:ext>
                </a:extLst>
              </a:rPr>
              <a:t>Asking for a pay rise</a:t>
            </a:r>
            <a:endParaRPr b="1" sz="2900">
              <a:solidFill>
                <a:schemeClr val="accent2"/>
              </a:solidFill>
              <a:latin typeface="Lato"/>
              <a:ea typeface="Lato"/>
              <a:cs typeface="Lato"/>
              <a:sym typeface="Lato"/>
            </a:endParaRPr>
          </a:p>
        </p:txBody>
      </p:sp>
      <p:pic>
        <p:nvPicPr>
          <p:cNvPr id="119" name="Google Shape;119;g1b1101fb3f0_0_31"/>
          <p:cNvPicPr preferRelativeResize="0"/>
          <p:nvPr/>
        </p:nvPicPr>
        <p:blipFill>
          <a:blip r:embed="rId3">
            <a:alphaModFix/>
          </a:blip>
          <a:stretch>
            <a:fillRect/>
          </a:stretch>
        </p:blipFill>
        <p:spPr>
          <a:xfrm>
            <a:off x="459975" y="2823550"/>
            <a:ext cx="1334375" cy="133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