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36" roundtripDataSignature="AMtx7mherFWRD+hJCDQbm5tGNqKo5Jbz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3BFF00-ED62-485A-9052-28D2A0FFF5E2}">
  <a:tblStyle styleId="{8C3BFF00-ED62-485A-9052-28D2A0FFF5E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F5FA614-39EA-4DA7-92E5-8A47C97224BC}"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35" Type="http://schemas.openxmlformats.org/officeDocument/2006/relationships/font" Target="fonts/LatoBlack-boldItalic.fntdata"/><Relationship Id="rId12" Type="http://schemas.openxmlformats.org/officeDocument/2006/relationships/slide" Target="slides/slide6.xml"/><Relationship Id="rId34" Type="http://schemas.openxmlformats.org/officeDocument/2006/relationships/font" Target="fonts/LatoBlack-bold.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psychometrics.org/tests/RIASE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psychometrics.org/tests/RIASE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psychometrics.org/tests/RIASEC/"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75762fbd3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275762fbd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81f09e66f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81f09e66f4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this activity involves personal reflection, students should only be invited to share what they feel comfortable to.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Use questioning like and </a:t>
            </a:r>
            <a:r>
              <a:rPr lang="en-GB">
                <a:solidFill>
                  <a:schemeClr val="dk1"/>
                </a:solidFill>
                <a:latin typeface="Lato"/>
                <a:ea typeface="Lato"/>
                <a:cs typeface="Lato"/>
                <a:sym typeface="Lato"/>
              </a:rPr>
              <a:t>students can expand if they wish</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i="1" lang="en-GB">
                <a:latin typeface="Lato"/>
                <a:ea typeface="Lato"/>
                <a:cs typeface="Lato"/>
                <a:sym typeface="Lato"/>
              </a:rPr>
              <a:t>Would anyone like to share what they learnt about themselves?</a:t>
            </a:r>
            <a:endParaRPr i="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i="1" lang="en-GB">
                <a:latin typeface="Lato"/>
                <a:ea typeface="Lato"/>
                <a:cs typeface="Lato"/>
                <a:sym typeface="Lato"/>
              </a:rPr>
              <a:t>Are the results a reflection of how you would typically describe yourself?</a:t>
            </a:r>
            <a:endParaRPr i="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i="1" lang="en-GB">
                <a:latin typeface="Lato"/>
                <a:ea typeface="Lato"/>
                <a:cs typeface="Lato"/>
                <a:sym typeface="Lato"/>
              </a:rPr>
              <a:t>Is anyone surprised by the result?</a:t>
            </a:r>
            <a:endParaRPr i="1">
              <a:latin typeface="Lato"/>
              <a:ea typeface="Lato"/>
              <a:cs typeface="Lato"/>
              <a:sym typeface="Lato"/>
            </a:endParaRPr>
          </a:p>
          <a:p>
            <a:pPr indent="0" lvl="0" marL="0" rtl="0" algn="l">
              <a:lnSpc>
                <a:spcPct val="100000"/>
              </a:lnSpc>
              <a:spcBef>
                <a:spcPts val="0"/>
              </a:spcBef>
              <a:spcAft>
                <a:spcPts val="0"/>
              </a:spcAft>
              <a:buNone/>
            </a:pPr>
            <a:r>
              <a:t/>
            </a:r>
            <a:endParaRPr i="1">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Remind students that quizzes like these help to provide insight but are not definitive of their characteristics. T</a:t>
            </a:r>
            <a:r>
              <a:rPr lang="en-GB" sz="1200">
                <a:solidFill>
                  <a:schemeClr val="dk1"/>
                </a:solidFill>
                <a:latin typeface="Calibri"/>
                <a:ea typeface="Calibri"/>
                <a:cs typeface="Calibri"/>
                <a:sym typeface="Calibri"/>
              </a:rPr>
              <a:t>hese types of personality quizzes can give helpful </a:t>
            </a:r>
            <a:r>
              <a:rPr i="1" lang="en-GB" sz="1200">
                <a:solidFill>
                  <a:schemeClr val="dk1"/>
                </a:solidFill>
                <a:latin typeface="Calibri"/>
                <a:ea typeface="Calibri"/>
                <a:cs typeface="Calibri"/>
                <a:sym typeface="Calibri"/>
              </a:rPr>
              <a:t>indications</a:t>
            </a:r>
            <a:r>
              <a:rPr lang="en-GB" sz="1200">
                <a:solidFill>
                  <a:schemeClr val="dk1"/>
                </a:solidFill>
                <a:latin typeface="Calibri"/>
                <a:ea typeface="Calibri"/>
                <a:cs typeface="Calibri"/>
                <a:sym typeface="Calibri"/>
              </a:rPr>
              <a:t> about the types of roles/careers students might be more interested in, but are not fixed or limited in terms of what they can do in the future.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They can use the information that is useful to them and further explore or dismiss information that they don’t feel applies to them,</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b3c7274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1b3c72748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fe5ba1bac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fe5ba1bacc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81f09e66f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181f09e66f4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ddc622a5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ddc622a58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David wants to do a DMSM apprenticeship. In order to do this he needs;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He needs 8 marketing education points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Add 4 marketing 1 IT to the experience points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Add 8 marketing to the education points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Add the 12000 salary</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81f09e66f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81f09e66f4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e5ba1bac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1fe5ba1bac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81f09e66f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181f09e66f4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ddc622a58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ddc622a584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ddc622a58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ddc622a584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81f09e66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181f09e66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90eb0881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390eb088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46cf4145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746cf4145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a3440ac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8a3440ac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7707a00a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57707a00a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7707a00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57707a00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46cf414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46cf414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version of the test can be taken here: </a:t>
            </a:r>
            <a:r>
              <a:rPr lang="en-GB" u="sng">
                <a:solidFill>
                  <a:schemeClr val="hlink"/>
                </a:solidFill>
                <a:hlinkClick r:id="rId2"/>
              </a:rPr>
              <a:t>https://openpsychometrics.org/tests/RIASEC/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takes around 5 minutes to complete if answering quickly.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f6fd95b9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f6fd95b9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version of the test can be taken here: </a:t>
            </a:r>
            <a:r>
              <a:rPr lang="en-GB" u="sng">
                <a:solidFill>
                  <a:schemeClr val="hlink"/>
                </a:solidFill>
                <a:hlinkClick r:id="rId2"/>
              </a:rPr>
              <a:t>https://openpsychometrics.org/tests/RIASEC/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takes around 5 minutes to complete if answering quickly.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f6fd95b9d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f6fd95b9d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version of the test can be taken here: </a:t>
            </a:r>
            <a:r>
              <a:rPr lang="en-GB" u="sng">
                <a:solidFill>
                  <a:schemeClr val="hlink"/>
                </a:solidFill>
                <a:hlinkClick r:id="rId2"/>
              </a:rPr>
              <a:t>https://openpsychometrics.org/tests/RIASEC/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takes around 5 minutes to complete if answering quickly.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99635b7f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99635b7f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99635b7f_0_2"/>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0" name="Shape 30"/>
        <p:cNvGrpSpPr/>
        <p:nvPr/>
      </p:nvGrpSpPr>
      <p:grpSpPr>
        <a:xfrm>
          <a:off x="0" y="0"/>
          <a:ext cx="0" cy="0"/>
          <a:chOff x="0" y="0"/>
          <a:chExt cx="0" cy="0"/>
        </a:xfrm>
      </p:grpSpPr>
      <p:pic>
        <p:nvPicPr>
          <p:cNvPr id="31" name="Google Shape;31;g2fe99635b7f_0_2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2" name="Google Shape;32;g2fe99635b7f_0_24"/>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3" name="Shape 33"/>
        <p:cNvGrpSpPr/>
        <p:nvPr/>
      </p:nvGrpSpPr>
      <p:grpSpPr>
        <a:xfrm>
          <a:off x="0" y="0"/>
          <a:ext cx="0" cy="0"/>
          <a:chOff x="0" y="0"/>
          <a:chExt cx="0" cy="0"/>
        </a:xfrm>
      </p:grpSpPr>
      <p:pic>
        <p:nvPicPr>
          <p:cNvPr id="34" name="Google Shape;34;g2fe99635b7f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5" name="Shape 35"/>
        <p:cNvGrpSpPr/>
        <p:nvPr/>
      </p:nvGrpSpPr>
      <p:grpSpPr>
        <a:xfrm>
          <a:off x="0" y="0"/>
          <a:ext cx="0" cy="0"/>
          <a:chOff x="0" y="0"/>
          <a:chExt cx="0" cy="0"/>
        </a:xfrm>
      </p:grpSpPr>
      <p:sp>
        <p:nvSpPr>
          <p:cNvPr id="36" name="Google Shape;36;g2fe99635b7f_0_2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fe99635b7f_0_29"/>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38" name="Shape 38"/>
        <p:cNvGrpSpPr/>
        <p:nvPr/>
      </p:nvGrpSpPr>
      <p:grpSpPr>
        <a:xfrm>
          <a:off x="0" y="0"/>
          <a:ext cx="0" cy="0"/>
          <a:chOff x="0" y="0"/>
          <a:chExt cx="0" cy="0"/>
        </a:xfrm>
      </p:grpSpPr>
      <p:pic>
        <p:nvPicPr>
          <p:cNvPr id="39" name="Google Shape;39;g2fe99635b7f_0_32"/>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40" name="Shape 40"/>
        <p:cNvGrpSpPr/>
        <p:nvPr/>
      </p:nvGrpSpPr>
      <p:grpSpPr>
        <a:xfrm>
          <a:off x="0" y="0"/>
          <a:ext cx="0" cy="0"/>
          <a:chOff x="0" y="0"/>
          <a:chExt cx="0" cy="0"/>
        </a:xfrm>
      </p:grpSpPr>
      <p:sp>
        <p:nvSpPr>
          <p:cNvPr id="41" name="Google Shape;41;g2fe99635b7f_0_3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g2fe99635b7f_0_34"/>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43" name="Shape 43"/>
        <p:cNvGrpSpPr/>
        <p:nvPr/>
      </p:nvGrpSpPr>
      <p:grpSpPr>
        <a:xfrm>
          <a:off x="0" y="0"/>
          <a:ext cx="0" cy="0"/>
          <a:chOff x="0" y="0"/>
          <a:chExt cx="0" cy="0"/>
        </a:xfrm>
      </p:grpSpPr>
      <p:pic>
        <p:nvPicPr>
          <p:cNvPr id="44" name="Google Shape;44;g2fe99635b7f_0_3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5" name="Shape 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pic>
        <p:nvPicPr>
          <p:cNvPr id="12" name="Google Shape;12;g2fe99635b7f_0_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
        <p:nvSpPr>
          <p:cNvPr id="13" name="Google Shape;13;g2fe99635b7f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g2fe99635b7f_0_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6" name="Shape 16"/>
        <p:cNvGrpSpPr/>
        <p:nvPr/>
      </p:nvGrpSpPr>
      <p:grpSpPr>
        <a:xfrm>
          <a:off x="0" y="0"/>
          <a:ext cx="0" cy="0"/>
          <a:chOff x="0" y="0"/>
          <a:chExt cx="0" cy="0"/>
        </a:xfrm>
      </p:grpSpPr>
      <p:pic>
        <p:nvPicPr>
          <p:cNvPr id="17" name="Google Shape;17;g2fe99635b7f_0_1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8" name="Shape 18"/>
        <p:cNvGrpSpPr/>
        <p:nvPr/>
      </p:nvGrpSpPr>
      <p:grpSpPr>
        <a:xfrm>
          <a:off x="0" y="0"/>
          <a:ext cx="0" cy="0"/>
          <a:chOff x="0" y="0"/>
          <a:chExt cx="0" cy="0"/>
        </a:xfrm>
      </p:grpSpPr>
      <p:sp>
        <p:nvSpPr>
          <p:cNvPr id="19" name="Google Shape;19;g2fe99635b7f_0_12"/>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0" name="Google Shape;20;g2fe99635b7f_0_12"/>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1" name="Shape 21"/>
        <p:cNvGrpSpPr/>
        <p:nvPr/>
      </p:nvGrpSpPr>
      <p:grpSpPr>
        <a:xfrm>
          <a:off x="0" y="0"/>
          <a:ext cx="0" cy="0"/>
          <a:chOff x="0" y="0"/>
          <a:chExt cx="0" cy="0"/>
        </a:xfrm>
      </p:grpSpPr>
      <p:pic>
        <p:nvPicPr>
          <p:cNvPr id="22" name="Google Shape;22;g2fe99635b7f_0_15"/>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3" name="Shape 23"/>
        <p:cNvGrpSpPr/>
        <p:nvPr/>
      </p:nvGrpSpPr>
      <p:grpSpPr>
        <a:xfrm>
          <a:off x="0" y="0"/>
          <a:ext cx="0" cy="0"/>
          <a:chOff x="0" y="0"/>
          <a:chExt cx="0" cy="0"/>
        </a:xfrm>
      </p:grpSpPr>
      <p:sp>
        <p:nvSpPr>
          <p:cNvPr id="24" name="Google Shape;24;g2fe99635b7f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2fe99635b7f_0_17"/>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7" name="Shape 27"/>
        <p:cNvGrpSpPr/>
        <p:nvPr/>
      </p:nvGrpSpPr>
      <p:grpSpPr>
        <a:xfrm>
          <a:off x="0" y="0"/>
          <a:ext cx="0" cy="0"/>
          <a:chOff x="0" y="0"/>
          <a:chExt cx="0" cy="0"/>
        </a:xfrm>
      </p:grpSpPr>
      <p:sp>
        <p:nvSpPr>
          <p:cNvPr id="28" name="Google Shape;28;g2fe99635b7f_0_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2fe99635b7f_0_21"/>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99635b7f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9" Type="http://schemas.openxmlformats.org/officeDocument/2006/relationships/image" Target="../media/image25.png"/><Relationship Id="rId5" Type="http://schemas.openxmlformats.org/officeDocument/2006/relationships/hyperlink" Target="https://nationalcareers.service.gov.uk/" TargetMode="External"/><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vinspired.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resources.ftflic.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 name="Shape 49"/>
        <p:cNvGrpSpPr/>
        <p:nvPr/>
      </p:nvGrpSpPr>
      <p:grpSpPr>
        <a:xfrm>
          <a:off x="0" y="0"/>
          <a:ext cx="0" cy="0"/>
          <a:chOff x="0" y="0"/>
          <a:chExt cx="0" cy="0"/>
        </a:xfrm>
      </p:grpSpPr>
      <p:sp>
        <p:nvSpPr>
          <p:cNvPr id="50" name="Google Shape;50;g275762fbd3b_0_0"/>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lang="en-GB" sz="1000">
                <a:solidFill>
                  <a:schemeClr val="accent2"/>
                </a:solidFill>
              </a:rPr>
              <a:t>our (</a:t>
            </a:r>
            <a:r>
              <a:rPr b="1" i="0" lang="en-GB" sz="1000" u="none" cap="none" strike="noStrike">
                <a:solidFill>
                  <a:schemeClr val="accent2"/>
                </a:solidFill>
                <a:latin typeface="Arial"/>
                <a:ea typeface="Arial"/>
                <a:cs typeface="Arial"/>
                <a:sym typeface="Arial"/>
              </a:rPr>
              <a:t>recommended for Year </a:t>
            </a:r>
            <a:r>
              <a:rPr b="1" lang="en-GB" sz="1000">
                <a:solidFill>
                  <a:schemeClr val="accent2"/>
                </a:solidFill>
              </a:rPr>
              <a:t>10</a:t>
            </a:r>
            <a:r>
              <a:rPr b="1" i="0" lang="en-GB" sz="1000" u="none" cap="none" strike="noStrike">
                <a:solidFill>
                  <a:schemeClr val="accent2"/>
                </a:solidFill>
                <a:latin typeface="Arial"/>
                <a:ea typeface="Arial"/>
                <a:cs typeface="Arial"/>
                <a:sym typeface="Arial"/>
              </a:rPr>
              <a:t>)</a:t>
            </a:r>
            <a:endParaRPr b="1" i="0" sz="1000" u="none" cap="none" strike="noStrike">
              <a:solidFill>
                <a:schemeClr val="accent2"/>
              </a:solidFill>
              <a:latin typeface="Arial"/>
              <a:ea typeface="Arial"/>
              <a:cs typeface="Arial"/>
              <a:sym typeface="Arial"/>
            </a:endParaRPr>
          </a:p>
        </p:txBody>
      </p:sp>
      <p:sp>
        <p:nvSpPr>
          <p:cNvPr id="51" name="Google Shape;51;g275762fbd3b_0_0"/>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How to plan for the world of work</a:t>
            </a:r>
            <a:endParaRPr b="1" sz="4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81f09e66f4_0_45"/>
          <p:cNvSpPr txBox="1"/>
          <p:nvPr>
            <p:ph type="ctrTitle"/>
          </p:nvPr>
        </p:nvSpPr>
        <p:spPr>
          <a:xfrm>
            <a:off x="220425" y="242750"/>
            <a:ext cx="75264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Starting with personality types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130" name="Google Shape;130;g181f09e66f4_0_45"/>
          <p:cNvSpPr txBox="1"/>
          <p:nvPr/>
        </p:nvSpPr>
        <p:spPr>
          <a:xfrm>
            <a:off x="510700" y="1223775"/>
            <a:ext cx="5181600" cy="303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We’ll start by understanding what motivates us, and what kind of personality types we are</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b="0" i="0" lang="en-GB" sz="1600" u="sng" cap="none" strike="noStrike">
                <a:solidFill>
                  <a:schemeClr val="dk1"/>
                </a:solidFill>
                <a:latin typeface="Lato"/>
                <a:ea typeface="Lato"/>
                <a:cs typeface="Lato"/>
                <a:sym typeface="Lato"/>
              </a:rPr>
              <a:t>Step 1</a:t>
            </a:r>
            <a:r>
              <a:rPr b="0" i="0" lang="en-GB" sz="1600" u="none" cap="none" strike="noStrike">
                <a:solidFill>
                  <a:schemeClr val="dk1"/>
                </a:solidFill>
                <a:latin typeface="Lato"/>
                <a:ea typeface="Lato"/>
                <a:cs typeface="Lato"/>
                <a:sym typeface="Lato"/>
              </a:rPr>
              <a:t>: You’ll see a number of statements in Tables A to F. </a:t>
            </a:r>
            <a:r>
              <a:rPr b="1" i="0" lang="en-GB" sz="1600" u="none" cap="none" strike="noStrike">
                <a:solidFill>
                  <a:schemeClr val="dk1"/>
                </a:solidFill>
                <a:latin typeface="Lato"/>
                <a:ea typeface="Lato"/>
                <a:cs typeface="Lato"/>
                <a:sym typeface="Lato"/>
              </a:rPr>
              <a:t>Place a tick next to any statement you agree with; you can tick multiple statements</a:t>
            </a:r>
            <a:endParaRPr b="1" i="0" sz="1600" u="none" cap="none" strike="noStrike">
              <a:solidFill>
                <a:schemeClr val="dk1"/>
              </a:solidFill>
              <a:latin typeface="Lato"/>
              <a:ea typeface="Lato"/>
              <a:cs typeface="Lato"/>
              <a:sym typeface="Lato"/>
            </a:endParaRPr>
          </a:p>
          <a:p>
            <a:pPr indent="-330200" lvl="0" marL="457200" marR="0" rtl="0" algn="l">
              <a:lnSpc>
                <a:spcPct val="100000"/>
              </a:lnSpc>
              <a:spcBef>
                <a:spcPts val="1000"/>
              </a:spcBef>
              <a:spcAft>
                <a:spcPts val="0"/>
              </a:spcAft>
              <a:buClr>
                <a:schemeClr val="dk1"/>
              </a:buClr>
              <a:buSzPts val="1600"/>
              <a:buFont typeface="Lato"/>
              <a:buChar char="●"/>
            </a:pPr>
            <a:r>
              <a:rPr b="0" i="0" lang="en-GB" sz="1600" u="sng" cap="none" strike="noStrike">
                <a:solidFill>
                  <a:schemeClr val="dk1"/>
                </a:solidFill>
                <a:latin typeface="Lato"/>
                <a:ea typeface="Lato"/>
                <a:cs typeface="Lato"/>
                <a:sym typeface="Lato"/>
              </a:rPr>
              <a:t>Step 2</a:t>
            </a:r>
            <a:r>
              <a:rPr b="0" i="0" lang="en-GB" sz="1600" u="none" cap="none" strike="noStrike">
                <a:solidFill>
                  <a:schemeClr val="dk1"/>
                </a:solidFill>
                <a:latin typeface="Lato"/>
                <a:ea typeface="Lato"/>
                <a:cs typeface="Lato"/>
                <a:sym typeface="Lato"/>
              </a:rPr>
              <a:t>: Add up the number of ticks in Tables A to F. </a:t>
            </a:r>
            <a:r>
              <a:rPr b="1" i="0" lang="en-GB" sz="1600" u="none" cap="none" strike="noStrike">
                <a:solidFill>
                  <a:schemeClr val="dk1"/>
                </a:solidFill>
                <a:latin typeface="Lato"/>
                <a:ea typeface="Lato"/>
                <a:cs typeface="Lato"/>
                <a:sym typeface="Lato"/>
              </a:rPr>
              <a:t>Place the total in the relevant columns in the bottom table </a:t>
            </a:r>
            <a:endParaRPr b="1" i="0" sz="1600" u="none" cap="none" strike="noStrike">
              <a:solidFill>
                <a:schemeClr val="dk1"/>
              </a:solidFill>
              <a:latin typeface="Lato"/>
              <a:ea typeface="Lato"/>
              <a:cs typeface="Lato"/>
              <a:sym typeface="Lato"/>
            </a:endParaRPr>
          </a:p>
          <a:p>
            <a:pPr indent="-330200" lvl="0" marL="457200" marR="0" rtl="0" algn="l">
              <a:lnSpc>
                <a:spcPct val="100000"/>
              </a:lnSpc>
              <a:spcBef>
                <a:spcPts val="100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Read through the rest of the information to see what this means about you!</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p:txBody>
      </p:sp>
      <p:pic>
        <p:nvPicPr>
          <p:cNvPr id="131" name="Google Shape;131;g181f09e66f4_0_45"/>
          <p:cNvPicPr preferRelativeResize="0"/>
          <p:nvPr/>
        </p:nvPicPr>
        <p:blipFill rotWithShape="1">
          <a:blip r:embed="rId3">
            <a:alphaModFix/>
          </a:blip>
          <a:srcRect b="0" l="30297" r="30594" t="0"/>
          <a:stretch/>
        </p:blipFill>
        <p:spPr>
          <a:xfrm>
            <a:off x="6180025" y="1261800"/>
            <a:ext cx="2204150" cy="29581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1b3c727484_0_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Rules of the game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137" name="Google Shape;137;g21b3c727484_0_1"/>
          <p:cNvSpPr txBox="1"/>
          <p:nvPr/>
        </p:nvSpPr>
        <p:spPr>
          <a:xfrm>
            <a:off x="4099875" y="1866638"/>
            <a:ext cx="4093200" cy="177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Before diving in,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let’s </a:t>
            </a:r>
            <a:r>
              <a:rPr b="1" i="0" lang="en-GB" sz="2200" u="none" cap="none" strike="noStrike">
                <a:solidFill>
                  <a:schemeClr val="dk1"/>
                </a:solidFill>
                <a:latin typeface="Lato"/>
                <a:ea typeface="Lato"/>
                <a:cs typeface="Lato"/>
                <a:sym typeface="Lato"/>
              </a:rPr>
              <a:t>read the rules</a:t>
            </a:r>
            <a:r>
              <a:rPr b="0" i="0" lang="en-GB" sz="2200" u="none" cap="none" strike="noStrike">
                <a:solidFill>
                  <a:schemeClr val="dk1"/>
                </a:solidFill>
                <a:latin typeface="Lato"/>
                <a:ea typeface="Lato"/>
                <a:cs typeface="Lato"/>
                <a:sym typeface="Lato"/>
              </a:rPr>
              <a:t>! </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Lato"/>
              <a:ea typeface="Lato"/>
              <a:cs typeface="Lato"/>
              <a:sym typeface="Lato"/>
            </a:endParaRPr>
          </a:p>
        </p:txBody>
      </p:sp>
      <p:pic>
        <p:nvPicPr>
          <p:cNvPr id="138" name="Google Shape;138;g21b3c727484_0_1"/>
          <p:cNvPicPr preferRelativeResize="0"/>
          <p:nvPr/>
        </p:nvPicPr>
        <p:blipFill rotWithShape="1">
          <a:blip r:embed="rId3">
            <a:alphaModFix/>
          </a:blip>
          <a:srcRect b="0" l="2491" r="3133" t="2931"/>
          <a:stretch/>
        </p:blipFill>
        <p:spPr>
          <a:xfrm>
            <a:off x="428875" y="1176250"/>
            <a:ext cx="3290925" cy="363962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fe5ba1bacc_0_2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Rules of the game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44" name="Google Shape;144;g1fe5ba1bacc_0_27"/>
          <p:cNvSpPr txBox="1"/>
          <p:nvPr/>
        </p:nvSpPr>
        <p:spPr>
          <a:xfrm>
            <a:off x="3759925" y="1444938"/>
            <a:ext cx="5069100" cy="142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Take 5 mins to look through the </a:t>
            </a:r>
            <a:r>
              <a:rPr b="1" i="0" lang="en-GB" sz="2200" u="none" cap="none" strike="noStrike">
                <a:solidFill>
                  <a:schemeClr val="dk1"/>
                </a:solidFill>
                <a:latin typeface="Lato"/>
                <a:ea typeface="Lato"/>
                <a:cs typeface="Lato"/>
                <a:sym typeface="Lato"/>
              </a:rPr>
              <a:t>‘information booklet’</a:t>
            </a:r>
            <a:r>
              <a:rPr b="0" i="0" lang="en-GB" sz="2200" u="none" cap="none" strike="noStrike">
                <a:solidFill>
                  <a:schemeClr val="dk1"/>
                </a:solidFill>
                <a:latin typeface="Lato"/>
                <a:ea typeface="Lato"/>
                <a:cs typeface="Lato"/>
                <a:sym typeface="Lato"/>
              </a:rPr>
              <a:t> to get a sense of all the different options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out there for you.</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p:txBody>
      </p:sp>
      <p:pic>
        <p:nvPicPr>
          <p:cNvPr id="145" name="Google Shape;145;g1fe5ba1bacc_0_27"/>
          <p:cNvPicPr preferRelativeResize="0"/>
          <p:nvPr/>
        </p:nvPicPr>
        <p:blipFill rotWithShape="1">
          <a:blip r:embed="rId3">
            <a:alphaModFix/>
          </a:blip>
          <a:srcRect b="0" l="0" r="0" t="0"/>
          <a:stretch/>
        </p:blipFill>
        <p:spPr>
          <a:xfrm>
            <a:off x="179800" y="1190325"/>
            <a:ext cx="3264286" cy="1934526"/>
          </a:xfrm>
          <a:prstGeom prst="rect">
            <a:avLst/>
          </a:prstGeom>
          <a:noFill/>
          <a:ln cap="flat" cmpd="sng" w="28575">
            <a:solidFill>
              <a:schemeClr val="accent2"/>
            </a:solidFill>
            <a:prstDash val="solid"/>
            <a:round/>
            <a:headEnd len="sm" w="sm" type="none"/>
            <a:tailEnd len="sm" w="sm" type="none"/>
          </a:ln>
        </p:spPr>
      </p:pic>
      <p:pic>
        <p:nvPicPr>
          <p:cNvPr id="146" name="Google Shape;146;g1fe5ba1bacc_0_27"/>
          <p:cNvPicPr preferRelativeResize="0"/>
          <p:nvPr/>
        </p:nvPicPr>
        <p:blipFill rotWithShape="1">
          <a:blip r:embed="rId4">
            <a:alphaModFix/>
          </a:blip>
          <a:srcRect b="0" l="0" r="0" t="0"/>
          <a:stretch/>
        </p:blipFill>
        <p:spPr>
          <a:xfrm>
            <a:off x="1896350" y="3250925"/>
            <a:ext cx="2882925" cy="1613900"/>
          </a:xfrm>
          <a:prstGeom prst="rect">
            <a:avLst/>
          </a:prstGeom>
          <a:noFill/>
          <a:ln cap="flat" cmpd="sng" w="28575">
            <a:solidFill>
              <a:srgbClr val="FF802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81f09e66f4_0_51"/>
          <p:cNvSpPr txBox="1"/>
          <p:nvPr>
            <p:ph type="ctrTitle"/>
          </p:nvPr>
        </p:nvSpPr>
        <p:spPr>
          <a:xfrm>
            <a:off x="379375" y="253750"/>
            <a:ext cx="66654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Career progression table</a:t>
            </a:r>
            <a:endParaRPr b="1" i="0" sz="2900" u="none" cap="none" strike="noStrike">
              <a:solidFill>
                <a:schemeClr val="accent2"/>
              </a:solidFill>
              <a:latin typeface="Lato"/>
              <a:ea typeface="Lato"/>
              <a:cs typeface="Lato"/>
              <a:sym typeface="Lato"/>
            </a:endParaRPr>
          </a:p>
        </p:txBody>
      </p:sp>
      <p:pic>
        <p:nvPicPr>
          <p:cNvPr id="152" name="Google Shape;152;g181f09e66f4_0_51"/>
          <p:cNvPicPr preferRelativeResize="0"/>
          <p:nvPr/>
        </p:nvPicPr>
        <p:blipFill rotWithShape="1">
          <a:blip r:embed="rId3">
            <a:alphaModFix/>
          </a:blip>
          <a:srcRect b="0" l="0" r="0" t="0"/>
          <a:stretch/>
        </p:blipFill>
        <p:spPr>
          <a:xfrm>
            <a:off x="1914125" y="1042625"/>
            <a:ext cx="6093198" cy="3809149"/>
          </a:xfrm>
          <a:prstGeom prst="rect">
            <a:avLst/>
          </a:prstGeom>
          <a:noFill/>
          <a:ln>
            <a:noFill/>
          </a:ln>
        </p:spPr>
      </p:pic>
      <p:sp>
        <p:nvSpPr>
          <p:cNvPr id="153" name="Google Shape;153;g181f09e66f4_0_51"/>
          <p:cNvSpPr txBox="1"/>
          <p:nvPr/>
        </p:nvSpPr>
        <p:spPr>
          <a:xfrm>
            <a:off x="312875" y="1333350"/>
            <a:ext cx="1270200" cy="3417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This can help you see how you may </a:t>
            </a:r>
            <a:r>
              <a:rPr b="1" i="0" lang="en-GB" sz="1400" u="none" cap="none" strike="noStrike">
                <a:solidFill>
                  <a:schemeClr val="lt1"/>
                </a:solidFill>
                <a:latin typeface="Lato"/>
                <a:ea typeface="Lato"/>
                <a:cs typeface="Lato"/>
                <a:sym typeface="Lato"/>
              </a:rPr>
              <a:t>progress</a:t>
            </a:r>
            <a:r>
              <a:rPr b="0" i="0" lang="en-GB" sz="1400" u="none" cap="none" strike="noStrike">
                <a:solidFill>
                  <a:schemeClr val="lt1"/>
                </a:solidFill>
                <a:latin typeface="Lato"/>
                <a:ea typeface="Lato"/>
                <a:cs typeface="Lato"/>
                <a:sym typeface="Lato"/>
              </a:rPr>
              <a:t> in a certain career.</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However, you may experience </a:t>
            </a:r>
            <a:r>
              <a:rPr b="1" i="0" lang="en-GB" sz="1400" u="none" cap="none" strike="noStrike">
                <a:solidFill>
                  <a:schemeClr val="lt1"/>
                </a:solidFill>
                <a:latin typeface="Lato"/>
                <a:ea typeface="Lato"/>
                <a:cs typeface="Lato"/>
                <a:sym typeface="Lato"/>
              </a:rPr>
              <a:t>different kinds of jobs </a:t>
            </a:r>
            <a:r>
              <a:rPr b="0" i="0" lang="en-GB" sz="1400" u="none" cap="none" strike="noStrike">
                <a:solidFill>
                  <a:schemeClr val="lt1"/>
                </a:solidFill>
                <a:latin typeface="Lato"/>
                <a:ea typeface="Lato"/>
                <a:cs typeface="Lato"/>
                <a:sym typeface="Lato"/>
              </a:rPr>
              <a:t>on the way and that’s okay!</a:t>
            </a:r>
            <a:endParaRPr b="0" i="0" sz="1400" u="none" cap="none" strike="noStrike">
              <a:solidFill>
                <a:schemeClr val="lt1"/>
              </a:solidFill>
              <a:latin typeface="Lato"/>
              <a:ea typeface="Lato"/>
              <a:cs typeface="Lato"/>
              <a:sym typeface="Lato"/>
            </a:endParaRPr>
          </a:p>
        </p:txBody>
      </p:sp>
      <p:cxnSp>
        <p:nvCxnSpPr>
          <p:cNvPr id="154" name="Google Shape;154;g181f09e66f4_0_51"/>
          <p:cNvCxnSpPr/>
          <p:nvPr/>
        </p:nvCxnSpPr>
        <p:spPr>
          <a:xfrm>
            <a:off x="1796600" y="1350325"/>
            <a:ext cx="24600" cy="3400500"/>
          </a:xfrm>
          <a:prstGeom prst="straightConnector1">
            <a:avLst/>
          </a:prstGeom>
          <a:noFill/>
          <a:ln cap="flat" cmpd="sng" w="38100">
            <a:solidFill>
              <a:schemeClr val="accent1"/>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ddc622a584_0_10"/>
          <p:cNvSpPr txBox="1"/>
          <p:nvPr>
            <p:ph type="ctrTitle"/>
          </p:nvPr>
        </p:nvSpPr>
        <p:spPr>
          <a:xfrm>
            <a:off x="379375" y="253750"/>
            <a:ext cx="7752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Worked example: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David’s career journey</a:t>
            </a:r>
            <a:endParaRPr b="1" i="0" sz="2900" u="none" cap="none" strike="noStrike">
              <a:solidFill>
                <a:schemeClr val="accent2"/>
              </a:solidFill>
              <a:latin typeface="Lato"/>
              <a:ea typeface="Lato"/>
              <a:cs typeface="Lato"/>
              <a:sym typeface="Lato"/>
            </a:endParaRPr>
          </a:p>
        </p:txBody>
      </p:sp>
      <p:sp>
        <p:nvSpPr>
          <p:cNvPr id="160" name="Google Shape;160;g1ddc622a584_0_10"/>
          <p:cNvSpPr txBox="1"/>
          <p:nvPr/>
        </p:nvSpPr>
        <p:spPr>
          <a:xfrm>
            <a:off x="133350" y="1123100"/>
            <a:ext cx="5145300" cy="1939500"/>
          </a:xfrm>
          <a:prstGeom prst="rect">
            <a:avLst/>
          </a:prstGeom>
          <a:solidFill>
            <a:srgbClr val="EBF3FA"/>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ato"/>
                <a:ea typeface="Lato"/>
                <a:cs typeface="Lato"/>
                <a:sym typeface="Lato"/>
              </a:rPr>
              <a:t>David would like a career as a Marketing Director at a sports retail company</a:t>
            </a:r>
            <a:endParaRPr b="1" i="0" sz="1500" u="none" cap="none" strike="noStrike">
              <a:solidFill>
                <a:srgbClr val="000000"/>
              </a:solidFill>
              <a:latin typeface="Lato"/>
              <a:ea typeface="Lato"/>
              <a:cs typeface="Lato"/>
              <a:sym typeface="Lato"/>
            </a:endParaRPr>
          </a:p>
          <a:p>
            <a:pPr indent="-161925" lvl="0" marL="179999"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David decides to do the </a:t>
            </a:r>
            <a:r>
              <a:rPr b="1" i="0" lang="en-GB" sz="1200" u="none" cap="none" strike="noStrike">
                <a:solidFill>
                  <a:srgbClr val="000000"/>
                </a:solidFill>
                <a:latin typeface="Lato"/>
                <a:ea typeface="Lato"/>
                <a:cs typeface="Lato"/>
                <a:sym typeface="Lato"/>
              </a:rPr>
              <a:t>apprenticeship on the right</a:t>
            </a:r>
            <a:endParaRPr b="0" i="0" sz="1200" u="none" cap="none" strike="noStrike">
              <a:solidFill>
                <a:srgbClr val="000000"/>
              </a:solidFill>
              <a:latin typeface="Lato"/>
              <a:ea typeface="Lato"/>
              <a:cs typeface="Lato"/>
              <a:sym typeface="Lato"/>
            </a:endParaRPr>
          </a:p>
          <a:p>
            <a:pPr indent="-161925" lvl="0" marL="179999"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He gets </a:t>
            </a:r>
            <a:r>
              <a:rPr b="1" i="0" lang="en-GB" sz="1200" u="none" cap="none" strike="noStrike">
                <a:solidFill>
                  <a:srgbClr val="0000FF"/>
                </a:solidFill>
                <a:latin typeface="Lato"/>
                <a:ea typeface="Lato"/>
                <a:cs typeface="Lato"/>
                <a:sym typeface="Lato"/>
              </a:rPr>
              <a:t>8 Marketing</a:t>
            </a:r>
            <a:r>
              <a:rPr b="0" i="0" lang="en-GB" sz="1200" u="none" cap="none" strike="noStrike">
                <a:solidFill>
                  <a:srgbClr val="000000"/>
                </a:solidFill>
                <a:latin typeface="Lato"/>
                <a:ea typeface="Lato"/>
                <a:cs typeface="Lato"/>
                <a:sym typeface="Lato"/>
              </a:rPr>
              <a:t> </a:t>
            </a:r>
            <a:r>
              <a:rPr b="0" i="0" lang="en-GB" sz="1200" u="sng" cap="none" strike="noStrike">
                <a:solidFill>
                  <a:srgbClr val="000000"/>
                </a:solidFill>
                <a:latin typeface="Lato"/>
                <a:ea typeface="Lato"/>
                <a:cs typeface="Lato"/>
                <a:sym typeface="Lato"/>
              </a:rPr>
              <a:t>Education</a:t>
            </a:r>
            <a:r>
              <a:rPr b="0" i="0" lang="en-GB" sz="1200" u="none" cap="none" strike="noStrike">
                <a:solidFill>
                  <a:srgbClr val="000000"/>
                </a:solidFill>
                <a:latin typeface="Lato"/>
                <a:ea typeface="Lato"/>
                <a:cs typeface="Lato"/>
                <a:sym typeface="Lato"/>
              </a:rPr>
              <a:t> points</a:t>
            </a:r>
            <a:endParaRPr b="0" i="0" sz="1200" u="none" cap="none" strike="noStrike">
              <a:solidFill>
                <a:srgbClr val="000000"/>
              </a:solidFill>
              <a:latin typeface="Lato"/>
              <a:ea typeface="Lato"/>
              <a:cs typeface="Lato"/>
              <a:sym typeface="Lato"/>
            </a:endParaRPr>
          </a:p>
          <a:p>
            <a:pPr indent="-304799" lvl="1" marL="540000"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Add these to the Education Points in the Career scoresheet</a:t>
            </a:r>
            <a:endParaRPr b="0" i="0" sz="1200" u="none" cap="none" strike="noStrike">
              <a:solidFill>
                <a:srgbClr val="000000"/>
              </a:solidFill>
              <a:latin typeface="Lato"/>
              <a:ea typeface="Lato"/>
              <a:cs typeface="Lato"/>
              <a:sym typeface="Lato"/>
            </a:endParaRPr>
          </a:p>
          <a:p>
            <a:pPr indent="-161925" lvl="0" marL="179999"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He gets </a:t>
            </a:r>
            <a:r>
              <a:rPr b="1" i="0" lang="en-GB" sz="1200" u="none" cap="none" strike="noStrike">
                <a:solidFill>
                  <a:schemeClr val="accent2"/>
                </a:solidFill>
                <a:latin typeface="Lato"/>
                <a:ea typeface="Lato"/>
                <a:cs typeface="Lato"/>
                <a:sym typeface="Lato"/>
              </a:rPr>
              <a:t>4 Marketing</a:t>
            </a:r>
            <a:r>
              <a:rPr b="0" i="0" lang="en-GB" sz="1200" u="none" cap="none" strike="noStrike">
                <a:solidFill>
                  <a:srgbClr val="000000"/>
                </a:solidFill>
                <a:latin typeface="Lato"/>
                <a:ea typeface="Lato"/>
                <a:cs typeface="Lato"/>
                <a:sym typeface="Lato"/>
              </a:rPr>
              <a:t> and </a:t>
            </a:r>
            <a:r>
              <a:rPr b="1" i="0" lang="en-GB" sz="1200" u="none" cap="none" strike="noStrike">
                <a:solidFill>
                  <a:schemeClr val="accent2"/>
                </a:solidFill>
                <a:latin typeface="Lato"/>
                <a:ea typeface="Lato"/>
                <a:cs typeface="Lato"/>
                <a:sym typeface="Lato"/>
              </a:rPr>
              <a:t>1 IT </a:t>
            </a:r>
            <a:r>
              <a:rPr b="0" i="0" lang="en-GB" sz="1200" u="sng" cap="none" strike="noStrike">
                <a:solidFill>
                  <a:srgbClr val="000000"/>
                </a:solidFill>
                <a:latin typeface="Lato"/>
                <a:ea typeface="Lato"/>
                <a:cs typeface="Lato"/>
                <a:sym typeface="Lato"/>
              </a:rPr>
              <a:t>Experience</a:t>
            </a:r>
            <a:r>
              <a:rPr b="0" i="0" lang="en-GB" sz="1200" u="none" cap="none" strike="noStrike">
                <a:solidFill>
                  <a:srgbClr val="000000"/>
                </a:solidFill>
                <a:latin typeface="Lato"/>
                <a:ea typeface="Lato"/>
                <a:cs typeface="Lato"/>
                <a:sym typeface="Lato"/>
              </a:rPr>
              <a:t> points</a:t>
            </a:r>
            <a:endParaRPr b="0" i="0" sz="1200" u="none" cap="none" strike="noStrike">
              <a:solidFill>
                <a:srgbClr val="000000"/>
              </a:solidFill>
              <a:latin typeface="Lato"/>
              <a:ea typeface="Lato"/>
              <a:cs typeface="Lato"/>
              <a:sym typeface="Lato"/>
            </a:endParaRPr>
          </a:p>
          <a:p>
            <a:pPr indent="-304799" lvl="1" marL="540000"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Add these to the Experience Points  in the Career scoresheet</a:t>
            </a:r>
            <a:endParaRPr b="0" i="0" sz="1200" u="none" cap="none" strike="noStrike">
              <a:solidFill>
                <a:srgbClr val="000000"/>
              </a:solidFill>
              <a:latin typeface="Lato"/>
              <a:ea typeface="Lato"/>
              <a:cs typeface="Lato"/>
              <a:sym typeface="Lato"/>
            </a:endParaRPr>
          </a:p>
          <a:p>
            <a:pPr indent="-161925" lvl="0" marL="179999"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Add the </a:t>
            </a:r>
            <a:r>
              <a:rPr b="1" i="0" lang="en-GB" sz="1200" u="none" cap="none" strike="noStrike">
                <a:solidFill>
                  <a:srgbClr val="000000"/>
                </a:solidFill>
                <a:latin typeface="Lato"/>
                <a:ea typeface="Lato"/>
                <a:cs typeface="Lato"/>
                <a:sym typeface="Lato"/>
              </a:rPr>
              <a:t>£12,000 salary</a:t>
            </a:r>
            <a:r>
              <a:rPr b="0" i="0" lang="en-GB" sz="1200" u="none" cap="none" strike="noStrike">
                <a:solidFill>
                  <a:srgbClr val="000000"/>
                </a:solidFill>
                <a:latin typeface="Lato"/>
                <a:ea typeface="Lato"/>
                <a:cs typeface="Lato"/>
                <a:sym typeface="Lato"/>
              </a:rPr>
              <a:t> for each year</a:t>
            </a:r>
            <a:endParaRPr b="0" i="0" sz="1200" u="none" cap="none" strike="noStrike">
              <a:solidFill>
                <a:srgbClr val="000000"/>
              </a:solidFill>
              <a:latin typeface="Lato"/>
              <a:ea typeface="Lato"/>
              <a:cs typeface="Lato"/>
              <a:sym typeface="Lato"/>
            </a:endParaRPr>
          </a:p>
          <a:p>
            <a:pPr indent="-161925" lvl="0" marL="179999" marR="0" rtl="0" algn="l">
              <a:lnSpc>
                <a:spcPct val="100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Because it’s a </a:t>
            </a:r>
            <a:r>
              <a:rPr b="1" i="0" lang="en-GB" sz="1200" u="none" cap="none" strike="noStrike">
                <a:solidFill>
                  <a:srgbClr val="000000"/>
                </a:solidFill>
                <a:latin typeface="Lato"/>
                <a:ea typeface="Lato"/>
                <a:cs typeface="Lato"/>
                <a:sym typeface="Lato"/>
              </a:rPr>
              <a:t>2 year course</a:t>
            </a:r>
            <a:r>
              <a:rPr b="0" i="0" lang="en-GB" sz="1200" u="none" cap="none" strike="noStrike">
                <a:solidFill>
                  <a:srgbClr val="000000"/>
                </a:solidFill>
                <a:latin typeface="Lato"/>
                <a:ea typeface="Lato"/>
                <a:cs typeface="Lato"/>
                <a:sym typeface="Lato"/>
              </a:rPr>
              <a:t>, we complete the table for the first</a:t>
            </a:r>
            <a:r>
              <a:rPr b="1" i="0" lang="en-GB" sz="1200" u="none" cap="none" strike="noStrike">
                <a:solidFill>
                  <a:srgbClr val="000000"/>
                </a:solidFill>
                <a:latin typeface="Lato"/>
                <a:ea typeface="Lato"/>
                <a:cs typeface="Lato"/>
                <a:sym typeface="Lato"/>
              </a:rPr>
              <a:t> 2 rows</a:t>
            </a:r>
            <a:endParaRPr b="1" i="0" sz="1200" u="none" cap="none" strike="noStrike">
              <a:solidFill>
                <a:srgbClr val="000000"/>
              </a:solidFill>
              <a:latin typeface="Lato"/>
              <a:ea typeface="Lato"/>
              <a:cs typeface="Lato"/>
              <a:sym typeface="Lato"/>
            </a:endParaRPr>
          </a:p>
        </p:txBody>
      </p:sp>
      <p:pic>
        <p:nvPicPr>
          <p:cNvPr id="161" name="Google Shape;161;g1ddc622a584_0_10"/>
          <p:cNvPicPr preferRelativeResize="0"/>
          <p:nvPr/>
        </p:nvPicPr>
        <p:blipFill rotWithShape="1">
          <a:blip r:embed="rId3">
            <a:alphaModFix/>
          </a:blip>
          <a:srcRect b="0" l="0" r="0" t="0"/>
          <a:stretch/>
        </p:blipFill>
        <p:spPr>
          <a:xfrm>
            <a:off x="5355375" y="1511925"/>
            <a:ext cx="3664800" cy="1128777"/>
          </a:xfrm>
          <a:prstGeom prst="rect">
            <a:avLst/>
          </a:prstGeom>
          <a:noFill/>
          <a:ln cap="flat" cmpd="sng" w="28575">
            <a:solidFill>
              <a:srgbClr val="FF8022"/>
            </a:solidFill>
            <a:prstDash val="solid"/>
            <a:round/>
            <a:headEnd len="sm" w="sm" type="none"/>
            <a:tailEnd len="sm" w="sm" type="none"/>
          </a:ln>
        </p:spPr>
      </p:pic>
      <p:graphicFrame>
        <p:nvGraphicFramePr>
          <p:cNvPr id="162" name="Google Shape;162;g1ddc622a584_0_10"/>
          <p:cNvGraphicFramePr/>
          <p:nvPr/>
        </p:nvGraphicFramePr>
        <p:xfrm>
          <a:off x="209550" y="3709050"/>
          <a:ext cx="3000000" cy="3000000"/>
        </p:xfrm>
        <a:graphic>
          <a:graphicData uri="http://schemas.openxmlformats.org/drawingml/2006/table">
            <a:tbl>
              <a:tblPr>
                <a:noFill/>
                <a:tableStyleId>{2F5FA614-39EA-4DA7-92E5-8A47C97224BC}</a:tableStyleId>
              </a:tblPr>
              <a:tblGrid>
                <a:gridCol w="495300"/>
                <a:gridCol w="3371850"/>
                <a:gridCol w="285750"/>
                <a:gridCol w="285750"/>
                <a:gridCol w="285750"/>
                <a:gridCol w="285750"/>
                <a:gridCol w="285750"/>
                <a:gridCol w="285750"/>
                <a:gridCol w="285750"/>
                <a:gridCol w="285750"/>
                <a:gridCol w="285750"/>
                <a:gridCol w="285750"/>
                <a:gridCol w="285750"/>
                <a:gridCol w="285750"/>
                <a:gridCol w="285750"/>
                <a:gridCol w="285750"/>
                <a:gridCol w="942975"/>
              </a:tblGrid>
              <a:tr h="266700">
                <a:tc rowSpan="2">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Year</a:t>
                      </a:r>
                      <a:endParaRPr sz="1100" u="none" cap="none" strike="noStrike"/>
                    </a:p>
                  </a:txBody>
                  <a:tcPr marT="63500" marB="63500" marR="63500" marL="63500">
                    <a:solidFill>
                      <a:schemeClr val="accent6"/>
                    </a:solidFill>
                  </a:tcPr>
                </a:tc>
                <a:tc rowSpan="2">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Academic or work decision</a:t>
                      </a:r>
                      <a:endParaRPr b="1" sz="1100" u="none" cap="none" strike="noStrike"/>
                    </a:p>
                  </a:txBody>
                  <a:tcPr marT="63500" marB="63500" marR="63500" marL="63500">
                    <a:solidFill>
                      <a:schemeClr val="accent6"/>
                    </a:solidFill>
                  </a:tcPr>
                </a:tc>
                <a:tc gridSpan="7">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Experience Points</a:t>
                      </a:r>
                      <a:endParaRPr b="1" sz="1100" u="none" cap="none" strike="noStrike"/>
                    </a:p>
                  </a:txBody>
                  <a:tcPr marT="63500" marB="63500" marR="63500" marL="63500">
                    <a:solidFill>
                      <a:schemeClr val="accent6"/>
                    </a:solidFill>
                  </a:tcPr>
                </a:tc>
                <a:tc hMerge="1"/>
                <a:tc hMerge="1"/>
                <a:tc hMerge="1"/>
                <a:tc hMerge="1"/>
                <a:tc hMerge="1"/>
                <a:tc hMerge="1"/>
                <a:tc gridSpan="7">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Education Points</a:t>
                      </a:r>
                      <a:endParaRPr b="1" sz="1100" u="none" cap="none" strike="noStrike"/>
                    </a:p>
                  </a:txBody>
                  <a:tcPr marT="63500" marB="63500" marR="63500" marL="63500">
                    <a:solidFill>
                      <a:schemeClr val="accent6"/>
                    </a:solidFill>
                  </a:tcPr>
                </a:tc>
                <a:tc hMerge="1"/>
                <a:tc hMerge="1"/>
                <a:tc hMerge="1"/>
                <a:tc hMerge="1"/>
                <a:tc hMerge="1"/>
                <a:tc hMerge="1"/>
                <a:tc rowSpan="2">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Yearly Salary (£)</a:t>
                      </a:r>
                      <a:endParaRPr b="1" sz="1100" u="none" cap="none" strike="noStrike"/>
                    </a:p>
                  </a:txBody>
                  <a:tcPr marT="63500" marB="63500" marR="63500" marL="63500">
                    <a:solidFill>
                      <a:schemeClr val="accent6"/>
                    </a:solidFill>
                  </a:tcPr>
                </a:tc>
              </a:tr>
              <a:tr h="266700">
                <a:tc vMerge="1"/>
                <a:tc vMerge="1"/>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A</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F</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H</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I</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L</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M</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S</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A</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F</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H</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I</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L</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M</a:t>
                      </a:r>
                      <a:endParaRPr b="1"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S</a:t>
                      </a:r>
                      <a:endParaRPr b="1" sz="1100" u="none" cap="none" strike="noStrike"/>
                    </a:p>
                  </a:txBody>
                  <a:tcPr marT="63500" marB="63500" marR="63500" marL="63500">
                    <a:solidFill>
                      <a:schemeClr val="accent6"/>
                    </a:solidFill>
                  </a:tcPr>
                </a:tc>
                <a:tc vMerge="1"/>
              </a:tr>
              <a:tr h="2916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1</a:t>
                      </a:r>
                      <a:endParaRPr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r>
              <a:tr h="2916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a:t>
                      </a:r>
                      <a:endParaRPr sz="11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solidFill>
                      <a:schemeClr val="accent6"/>
                    </a:solidFill>
                  </a:tcPr>
                </a:tc>
              </a:tr>
            </a:tbl>
          </a:graphicData>
        </a:graphic>
      </p:graphicFrame>
      <p:sp>
        <p:nvSpPr>
          <p:cNvPr id="163" name="Google Shape;163;g1ddc622a584_0_10"/>
          <p:cNvSpPr txBox="1"/>
          <p:nvPr/>
        </p:nvSpPr>
        <p:spPr>
          <a:xfrm>
            <a:off x="755600" y="4350400"/>
            <a:ext cx="3321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Lato"/>
                <a:ea typeface="Lato"/>
                <a:cs typeface="Lato"/>
                <a:sym typeface="Lato"/>
              </a:rPr>
              <a:t>Digital Marketing and Social Media Apprenticeship</a:t>
            </a:r>
            <a:endParaRPr b="1" i="0" sz="1000" u="none" cap="none" strike="noStrike">
              <a:solidFill>
                <a:srgbClr val="FF8022"/>
              </a:solidFill>
              <a:latin typeface="Lato"/>
              <a:ea typeface="Lato"/>
              <a:cs typeface="Lato"/>
              <a:sym typeface="Lato"/>
            </a:endParaRPr>
          </a:p>
        </p:txBody>
      </p:sp>
      <p:sp>
        <p:nvSpPr>
          <p:cNvPr id="164" name="Google Shape;164;g1ddc622a584_0_10"/>
          <p:cNvSpPr txBox="1"/>
          <p:nvPr/>
        </p:nvSpPr>
        <p:spPr>
          <a:xfrm>
            <a:off x="4973850" y="4350400"/>
            <a:ext cx="281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1        4              </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5" name="Google Shape;165;g1ddc622a584_0_10"/>
          <p:cNvSpPr txBox="1"/>
          <p:nvPr/>
        </p:nvSpPr>
        <p:spPr>
          <a:xfrm>
            <a:off x="7505700" y="4290550"/>
            <a:ext cx="281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8</a:t>
            </a:r>
            <a:endParaRPr b="1" i="0" sz="1400" u="none" cap="none" strike="noStrike">
              <a:solidFill>
                <a:schemeClr val="accent1"/>
              </a:solidFill>
              <a:latin typeface="Arial"/>
              <a:ea typeface="Arial"/>
              <a:cs typeface="Arial"/>
              <a:sym typeface="Arial"/>
            </a:endParaRPr>
          </a:p>
        </p:txBody>
      </p:sp>
      <p:sp>
        <p:nvSpPr>
          <p:cNvPr id="166" name="Google Shape;166;g1ddc622a584_0_10"/>
          <p:cNvSpPr txBox="1"/>
          <p:nvPr/>
        </p:nvSpPr>
        <p:spPr>
          <a:xfrm>
            <a:off x="8077200" y="4307025"/>
            <a:ext cx="89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Arial"/>
                <a:ea typeface="Arial"/>
                <a:cs typeface="Arial"/>
                <a:sym typeface="Arial"/>
              </a:rPr>
              <a:t>12,000              </a:t>
            </a:r>
            <a:r>
              <a:rPr b="0" i="0" lang="en-GB" sz="1400" u="none" cap="none" strike="noStrike">
                <a:solidFill>
                  <a:schemeClr val="lt2"/>
                </a:solidFill>
                <a:latin typeface="Arial"/>
                <a:ea typeface="Arial"/>
                <a:cs typeface="Arial"/>
                <a:sym typeface="Arial"/>
              </a:rPr>
              <a:t>   </a:t>
            </a:r>
            <a:endParaRPr b="0" i="0" sz="1400" u="none" cap="none" strike="noStrike">
              <a:solidFill>
                <a:schemeClr val="lt2"/>
              </a:solidFill>
              <a:latin typeface="Arial"/>
              <a:ea typeface="Arial"/>
              <a:cs typeface="Arial"/>
              <a:sym typeface="Arial"/>
            </a:endParaRPr>
          </a:p>
        </p:txBody>
      </p:sp>
      <p:sp>
        <p:nvSpPr>
          <p:cNvPr id="167" name="Google Shape;167;g1ddc622a584_0_10"/>
          <p:cNvSpPr txBox="1"/>
          <p:nvPr/>
        </p:nvSpPr>
        <p:spPr>
          <a:xfrm>
            <a:off x="747675" y="4689100"/>
            <a:ext cx="3321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Lato"/>
                <a:ea typeface="Lato"/>
                <a:cs typeface="Lato"/>
                <a:sym typeface="Lato"/>
              </a:rPr>
              <a:t>Digital Marketing and Social Media Apprenticeship</a:t>
            </a:r>
            <a:endParaRPr b="1" i="0" sz="1000" u="none" cap="none" strike="noStrike">
              <a:solidFill>
                <a:srgbClr val="FF8022"/>
              </a:solidFill>
              <a:latin typeface="Lato"/>
              <a:ea typeface="Lato"/>
              <a:cs typeface="Lato"/>
              <a:sym typeface="Lato"/>
            </a:endParaRPr>
          </a:p>
        </p:txBody>
      </p:sp>
      <p:sp>
        <p:nvSpPr>
          <p:cNvPr id="168" name="Google Shape;168;g1ddc622a584_0_10"/>
          <p:cNvSpPr txBox="1"/>
          <p:nvPr/>
        </p:nvSpPr>
        <p:spPr>
          <a:xfrm>
            <a:off x="4973850" y="4655200"/>
            <a:ext cx="281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1        4              </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g1ddc622a584_0_10"/>
          <p:cNvSpPr txBox="1"/>
          <p:nvPr/>
        </p:nvSpPr>
        <p:spPr>
          <a:xfrm>
            <a:off x="7505700" y="4595350"/>
            <a:ext cx="281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8</a:t>
            </a:r>
            <a:endParaRPr b="1" i="0" sz="1400" u="none" cap="none" strike="noStrike">
              <a:solidFill>
                <a:schemeClr val="accent1"/>
              </a:solidFill>
              <a:latin typeface="Arial"/>
              <a:ea typeface="Arial"/>
              <a:cs typeface="Arial"/>
              <a:sym typeface="Arial"/>
            </a:endParaRPr>
          </a:p>
        </p:txBody>
      </p:sp>
      <p:sp>
        <p:nvSpPr>
          <p:cNvPr id="170" name="Google Shape;170;g1ddc622a584_0_10"/>
          <p:cNvSpPr txBox="1"/>
          <p:nvPr/>
        </p:nvSpPr>
        <p:spPr>
          <a:xfrm>
            <a:off x="8077200" y="4611825"/>
            <a:ext cx="89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Arial"/>
                <a:ea typeface="Arial"/>
                <a:cs typeface="Arial"/>
                <a:sym typeface="Arial"/>
              </a:rPr>
              <a:t>12,000              </a:t>
            </a:r>
            <a:r>
              <a:rPr b="0" i="0" lang="en-GB" sz="1400" u="none" cap="none" strike="noStrike">
                <a:solidFill>
                  <a:schemeClr val="lt2"/>
                </a:solidFill>
                <a:latin typeface="Arial"/>
                <a:ea typeface="Arial"/>
                <a:cs typeface="Arial"/>
                <a:sym typeface="Arial"/>
              </a:rPr>
              <a:t>   </a:t>
            </a:r>
            <a:endParaRPr b="0" i="0" sz="1400" u="none" cap="none" strike="noStrike">
              <a:solidFill>
                <a:schemeClr val="lt2"/>
              </a:solidFill>
              <a:latin typeface="Arial"/>
              <a:ea typeface="Arial"/>
              <a:cs typeface="Arial"/>
              <a:sym typeface="Arial"/>
            </a:endParaRPr>
          </a:p>
        </p:txBody>
      </p:sp>
      <p:sp>
        <p:nvSpPr>
          <p:cNvPr id="171" name="Google Shape;171;g1ddc622a584_0_10"/>
          <p:cNvSpPr txBox="1"/>
          <p:nvPr/>
        </p:nvSpPr>
        <p:spPr>
          <a:xfrm>
            <a:off x="3482450" y="3371650"/>
            <a:ext cx="366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Career scoresheet</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81f09e66f4_0_64"/>
          <p:cNvSpPr/>
          <p:nvPr/>
        </p:nvSpPr>
        <p:spPr>
          <a:xfrm>
            <a:off x="7813725" y="4369775"/>
            <a:ext cx="1317300" cy="639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7" name="Google Shape;177;g181f09e66f4_0_64"/>
          <p:cNvPicPr preferRelativeResize="0"/>
          <p:nvPr/>
        </p:nvPicPr>
        <p:blipFill rotWithShape="1">
          <a:blip r:embed="rId3">
            <a:alphaModFix/>
          </a:blip>
          <a:srcRect b="33113" l="21080" r="26740" t="46788"/>
          <a:stretch/>
        </p:blipFill>
        <p:spPr>
          <a:xfrm>
            <a:off x="2027800" y="3063576"/>
            <a:ext cx="5088374" cy="1306199"/>
          </a:xfrm>
          <a:prstGeom prst="rect">
            <a:avLst/>
          </a:prstGeom>
          <a:noFill/>
          <a:ln cap="flat" cmpd="sng" w="19050">
            <a:solidFill>
              <a:schemeClr val="accent2"/>
            </a:solidFill>
            <a:prstDash val="solid"/>
            <a:round/>
            <a:headEnd len="sm" w="sm" type="none"/>
            <a:tailEnd len="sm" w="sm" type="none"/>
          </a:ln>
        </p:spPr>
      </p:pic>
      <p:sp>
        <p:nvSpPr>
          <p:cNvPr id="178" name="Google Shape;178;g181f09e66f4_0_64"/>
          <p:cNvSpPr txBox="1"/>
          <p:nvPr/>
        </p:nvSpPr>
        <p:spPr>
          <a:xfrm>
            <a:off x="76200" y="3076225"/>
            <a:ext cx="1695900" cy="71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From there, he can be an Account Executive </a:t>
            </a:r>
            <a:endParaRPr b="0" i="0" sz="1400" u="none" cap="none" strike="noStrike">
              <a:solidFill>
                <a:schemeClr val="dk1"/>
              </a:solidFill>
              <a:latin typeface="Lato"/>
              <a:ea typeface="Lato"/>
              <a:cs typeface="Lato"/>
              <a:sym typeface="Lato"/>
            </a:endParaRPr>
          </a:p>
        </p:txBody>
      </p:sp>
      <p:sp>
        <p:nvSpPr>
          <p:cNvPr id="179" name="Google Shape;179;g181f09e66f4_0_64"/>
          <p:cNvSpPr/>
          <p:nvPr/>
        </p:nvSpPr>
        <p:spPr>
          <a:xfrm>
            <a:off x="1817100" y="3599850"/>
            <a:ext cx="2811900" cy="7185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181f09e66f4_0_64"/>
          <p:cNvSpPr txBox="1"/>
          <p:nvPr/>
        </p:nvSpPr>
        <p:spPr>
          <a:xfrm>
            <a:off x="7240950" y="1165125"/>
            <a:ext cx="1809900" cy="3752700"/>
          </a:xfrm>
          <a:prstGeom prst="rect">
            <a:avLst/>
          </a:prstGeom>
          <a:solidFill>
            <a:srgbClr val="F8EEE3"/>
          </a:solidFill>
          <a:ln cap="flat" cmpd="sng" w="2857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In order to access a job as an </a:t>
            </a:r>
            <a:r>
              <a:rPr b="1" i="0" lang="en-GB" sz="1400" u="none" cap="none" strike="noStrike">
                <a:solidFill>
                  <a:schemeClr val="dk1"/>
                </a:solidFill>
                <a:latin typeface="Lato"/>
                <a:ea typeface="Lato"/>
                <a:cs typeface="Lato"/>
                <a:sym typeface="Lato"/>
              </a:rPr>
              <a:t>Account Executive</a:t>
            </a:r>
            <a:r>
              <a:rPr b="0" i="0" lang="en-GB" sz="1400" u="none" cap="none" strike="noStrike">
                <a:solidFill>
                  <a:schemeClr val="dk1"/>
                </a:solidFill>
                <a:latin typeface="Lato"/>
                <a:ea typeface="Lato"/>
                <a:cs typeface="Lato"/>
                <a:sym typeface="Lato"/>
              </a:rPr>
              <a:t>, he needs </a:t>
            </a:r>
            <a:r>
              <a:rPr b="1" i="0" lang="en-GB" sz="1400" u="none" cap="none" strike="noStrike">
                <a:solidFill>
                  <a:schemeClr val="accent1"/>
                </a:solidFill>
                <a:latin typeface="Lato"/>
                <a:ea typeface="Lato"/>
                <a:cs typeface="Lato"/>
                <a:sym typeface="Lato"/>
              </a:rPr>
              <a:t>25 Marketing Education point </a:t>
            </a:r>
            <a:r>
              <a:rPr b="0" i="0" lang="en-GB" sz="1400" u="none" cap="none" strike="noStrike">
                <a:solidFill>
                  <a:schemeClr val="dk1"/>
                </a:solidFill>
                <a:latin typeface="Lato"/>
                <a:ea typeface="Lato"/>
                <a:cs typeface="Lato"/>
                <a:sym typeface="Lato"/>
              </a:rPr>
              <a:t>and </a:t>
            </a:r>
            <a:r>
              <a:rPr b="1" i="0" lang="en-GB" sz="1400" u="none" cap="none" strike="noStrike">
                <a:solidFill>
                  <a:srgbClr val="FF8022"/>
                </a:solidFill>
                <a:latin typeface="Lato"/>
                <a:ea typeface="Lato"/>
                <a:cs typeface="Lato"/>
                <a:sym typeface="Lato"/>
              </a:rPr>
              <a:t>12 Marketing Experience points</a:t>
            </a:r>
            <a:r>
              <a:rPr b="0" i="0" lang="en-GB" sz="1400" u="none" cap="none" strike="noStrike">
                <a:solidFill>
                  <a:schemeClr val="dk1"/>
                </a:solidFill>
                <a:latin typeface="Lato"/>
                <a:ea typeface="Lato"/>
                <a:cs typeface="Lato"/>
                <a:sym typeface="Lato"/>
              </a:rPr>
              <a:t>.</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 </a:t>
            </a:r>
            <a:r>
              <a:rPr b="1" i="0" lang="en-GB" sz="1400" u="none" cap="none" strike="noStrike">
                <a:solidFill>
                  <a:schemeClr val="dk1"/>
                </a:solidFill>
                <a:latin typeface="Lato"/>
                <a:ea typeface="Lato"/>
                <a:cs typeface="Lato"/>
                <a:sym typeface="Lato"/>
              </a:rPr>
              <a:t>David needs to find a way of acquiring these points before starting this career.</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 </a:t>
            </a:r>
            <a:r>
              <a:rPr b="0" i="0" lang="en-GB" sz="1400" u="none" cap="none" strike="noStrike">
                <a:solidFill>
                  <a:schemeClr val="dk1"/>
                </a:solidFill>
                <a:latin typeface="Lato"/>
                <a:ea typeface="Lato"/>
                <a:cs typeface="Lato"/>
                <a:sym typeface="Lato"/>
              </a:rPr>
              <a:t>This leads him to do the</a:t>
            </a:r>
            <a:r>
              <a:rPr b="0" i="1" lang="en-GB" sz="1400" u="none" cap="none" strike="noStrike">
                <a:solidFill>
                  <a:schemeClr val="dk1"/>
                </a:solidFill>
                <a:latin typeface="Lato"/>
                <a:ea typeface="Lato"/>
                <a:cs typeface="Lato"/>
                <a:sym typeface="Lato"/>
              </a:rPr>
              <a:t> </a:t>
            </a:r>
            <a:r>
              <a:rPr b="0" i="0" lang="en-GB" sz="1400" u="none" cap="none" strike="noStrike">
                <a:solidFill>
                  <a:schemeClr val="dk1"/>
                </a:solidFill>
                <a:latin typeface="Lato"/>
                <a:ea typeface="Lato"/>
                <a:cs typeface="Lato"/>
                <a:sym typeface="Lato"/>
              </a:rPr>
              <a:t>Digital Marketing Degree Apprenticeship</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dk1"/>
                </a:solidFill>
                <a:latin typeface="Lato"/>
                <a:ea typeface="Lato"/>
                <a:cs typeface="Lato"/>
                <a:sym typeface="Lato"/>
              </a:rPr>
              <a:t> </a:t>
            </a:r>
            <a:endParaRPr b="1" i="1" sz="1400" u="none" cap="none" strike="noStrike">
              <a:solidFill>
                <a:schemeClr val="dk1"/>
              </a:solidFill>
              <a:latin typeface="Lato"/>
              <a:ea typeface="Lato"/>
              <a:cs typeface="Lato"/>
              <a:sym typeface="Lato"/>
            </a:endParaRPr>
          </a:p>
        </p:txBody>
      </p:sp>
      <p:sp>
        <p:nvSpPr>
          <p:cNvPr id="181" name="Google Shape;181;g181f09e66f4_0_64"/>
          <p:cNvSpPr txBox="1"/>
          <p:nvPr/>
        </p:nvSpPr>
        <p:spPr>
          <a:xfrm>
            <a:off x="501225" y="521325"/>
            <a:ext cx="330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g181f09e66f4_0_64"/>
          <p:cNvPicPr preferRelativeResize="0"/>
          <p:nvPr/>
        </p:nvPicPr>
        <p:blipFill rotWithShape="1">
          <a:blip r:embed="rId4">
            <a:alphaModFix/>
          </a:blip>
          <a:srcRect b="0" l="0" r="0" t="0"/>
          <a:stretch/>
        </p:blipFill>
        <p:spPr>
          <a:xfrm>
            <a:off x="1993040" y="1441175"/>
            <a:ext cx="5157922" cy="1334225"/>
          </a:xfrm>
          <a:prstGeom prst="rect">
            <a:avLst/>
          </a:prstGeom>
          <a:noFill/>
          <a:ln cap="flat" cmpd="sng" w="19050">
            <a:solidFill>
              <a:schemeClr val="accent1"/>
            </a:solidFill>
            <a:prstDash val="solid"/>
            <a:round/>
            <a:headEnd len="sm" w="sm" type="none"/>
            <a:tailEnd len="sm" w="sm" type="none"/>
          </a:ln>
        </p:spPr>
      </p:pic>
      <p:sp>
        <p:nvSpPr>
          <p:cNvPr id="183" name="Google Shape;183;g181f09e66f4_0_64"/>
          <p:cNvSpPr/>
          <p:nvPr/>
        </p:nvSpPr>
        <p:spPr>
          <a:xfrm>
            <a:off x="1709525" y="1857850"/>
            <a:ext cx="2923200" cy="841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84" name="Google Shape;184;g181f09e66f4_0_64"/>
          <p:cNvSpPr txBox="1"/>
          <p:nvPr/>
        </p:nvSpPr>
        <p:spPr>
          <a:xfrm>
            <a:off x="76200" y="1441175"/>
            <a:ext cx="1937100" cy="96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David meets the requirements to start a Digital Marketing Degree </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Apprenticeship </a:t>
            </a:r>
            <a:endParaRPr b="0" i="0" sz="1400" u="none" cap="none" strike="noStrike">
              <a:solidFill>
                <a:schemeClr val="dk1"/>
              </a:solidFill>
              <a:latin typeface="Lato"/>
              <a:ea typeface="Lato"/>
              <a:cs typeface="Lato"/>
              <a:sym typeface="Lato"/>
            </a:endParaRPr>
          </a:p>
        </p:txBody>
      </p:sp>
      <p:sp>
        <p:nvSpPr>
          <p:cNvPr id="185" name="Google Shape;185;g181f09e66f4_0_64"/>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Worked example</a:t>
            </a:r>
            <a:r>
              <a:rPr b="1" lang="en-GB" sz="2900">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David’s career journey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fe5ba1bacc_0_2"/>
          <p:cNvSpPr txBox="1"/>
          <p:nvPr/>
        </p:nvSpPr>
        <p:spPr>
          <a:xfrm>
            <a:off x="7057375" y="2751425"/>
            <a:ext cx="1695900" cy="1395900"/>
          </a:xfrm>
          <a:prstGeom prst="rect">
            <a:avLst/>
          </a:prstGeom>
          <a:solidFill>
            <a:srgbClr val="EBF3FA"/>
          </a:solidFill>
          <a:ln cap="flat" cmpd="sng" w="190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David now has enough Experience and Education points to be hired as an </a:t>
            </a:r>
            <a:r>
              <a:rPr b="1" i="0" lang="en-GB" sz="1400" u="none" cap="none" strike="noStrike">
                <a:solidFill>
                  <a:schemeClr val="accent1"/>
                </a:solidFill>
                <a:latin typeface="Lato"/>
                <a:ea typeface="Lato"/>
                <a:cs typeface="Lato"/>
                <a:sym typeface="Lato"/>
              </a:rPr>
              <a:t>Account Executive.</a:t>
            </a:r>
            <a:r>
              <a:rPr b="0" i="0" lang="en-GB" sz="1400" u="none" cap="none" strike="noStrike">
                <a:solidFill>
                  <a:schemeClr val="dk1"/>
                </a:solidFill>
                <a:latin typeface="Lato"/>
                <a:ea typeface="Lato"/>
                <a:cs typeface="Lato"/>
                <a:sym typeface="Lato"/>
              </a:rPr>
              <a:t>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He starts this job.</a:t>
            </a:r>
            <a:endParaRPr b="1" i="0" sz="1400" u="none" cap="none" strike="noStrike">
              <a:solidFill>
                <a:schemeClr val="dk1"/>
              </a:solidFill>
              <a:latin typeface="Lato"/>
              <a:ea typeface="Lato"/>
              <a:cs typeface="Lato"/>
              <a:sym typeface="Lato"/>
            </a:endParaRPr>
          </a:p>
        </p:txBody>
      </p:sp>
      <p:pic>
        <p:nvPicPr>
          <p:cNvPr id="191" name="Google Shape;191;g1fe5ba1bacc_0_2"/>
          <p:cNvPicPr preferRelativeResize="0"/>
          <p:nvPr/>
        </p:nvPicPr>
        <p:blipFill rotWithShape="1">
          <a:blip r:embed="rId3">
            <a:alphaModFix/>
          </a:blip>
          <a:srcRect b="0" l="0" r="0" t="0"/>
          <a:stretch/>
        </p:blipFill>
        <p:spPr>
          <a:xfrm>
            <a:off x="228600" y="1113775"/>
            <a:ext cx="6413876" cy="1395900"/>
          </a:xfrm>
          <a:prstGeom prst="rect">
            <a:avLst/>
          </a:prstGeom>
          <a:noFill/>
          <a:ln cap="flat" cmpd="sng" w="9525">
            <a:solidFill>
              <a:schemeClr val="accent2"/>
            </a:solidFill>
            <a:prstDash val="solid"/>
            <a:round/>
            <a:headEnd len="sm" w="sm" type="none"/>
            <a:tailEnd len="sm" w="sm" type="none"/>
          </a:ln>
        </p:spPr>
      </p:pic>
      <p:pic>
        <p:nvPicPr>
          <p:cNvPr id="192" name="Google Shape;192;g1fe5ba1bacc_0_2"/>
          <p:cNvPicPr preferRelativeResize="0"/>
          <p:nvPr/>
        </p:nvPicPr>
        <p:blipFill rotWithShape="1">
          <a:blip r:embed="rId4">
            <a:alphaModFix/>
          </a:blip>
          <a:srcRect b="0" l="0" r="0" t="0"/>
          <a:stretch/>
        </p:blipFill>
        <p:spPr>
          <a:xfrm>
            <a:off x="76200" y="2502975"/>
            <a:ext cx="6752579" cy="2449788"/>
          </a:xfrm>
          <a:prstGeom prst="rect">
            <a:avLst/>
          </a:prstGeom>
          <a:noFill/>
          <a:ln>
            <a:noFill/>
          </a:ln>
        </p:spPr>
      </p:pic>
      <p:sp>
        <p:nvSpPr>
          <p:cNvPr id="193" name="Google Shape;193;g1fe5ba1bacc_0_2"/>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Worked example</a:t>
            </a:r>
            <a:r>
              <a:rPr b="1" lang="en-GB" sz="2900">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David’s career journey</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81f09e66f4_0_60"/>
          <p:cNvSpPr txBox="1"/>
          <p:nvPr/>
        </p:nvSpPr>
        <p:spPr>
          <a:xfrm>
            <a:off x="204175" y="1114900"/>
            <a:ext cx="4732800" cy="34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Lato"/>
                <a:ea typeface="Lato"/>
                <a:cs typeface="Lato"/>
                <a:sym typeface="Lato"/>
              </a:rPr>
              <a:t>We all make mistakes, but these make us who we are.</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Lato"/>
                <a:ea typeface="Lato"/>
                <a:cs typeface="Lato"/>
                <a:sym typeface="Lato"/>
              </a:rPr>
              <a:t>Once you’ve committed a decision to the scoresheet it must remain there.</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Lato"/>
                <a:ea typeface="Lato"/>
                <a:cs typeface="Lato"/>
                <a:sym typeface="Lato"/>
              </a:rPr>
              <a:t>If you ever feel like changing path, consider: </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The education and experience you already have</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The education and experience you need to gain to get to where you want to be</a:t>
            </a:r>
            <a:endParaRPr b="0" i="0" sz="1800" u="none" cap="none" strike="noStrike">
              <a:solidFill>
                <a:schemeClr val="dk1"/>
              </a:solidFill>
              <a:latin typeface="Lato"/>
              <a:ea typeface="Lato"/>
              <a:cs typeface="Lato"/>
              <a:sym typeface="Lato"/>
            </a:endParaRPr>
          </a:p>
        </p:txBody>
      </p:sp>
      <p:pic>
        <p:nvPicPr>
          <p:cNvPr id="199" name="Google Shape;199;g181f09e66f4_0_60"/>
          <p:cNvPicPr preferRelativeResize="0"/>
          <p:nvPr/>
        </p:nvPicPr>
        <p:blipFill rotWithShape="1">
          <a:blip r:embed="rId3">
            <a:alphaModFix/>
          </a:blip>
          <a:srcRect b="0" l="0" r="0" t="0"/>
          <a:stretch/>
        </p:blipFill>
        <p:spPr>
          <a:xfrm>
            <a:off x="5306475" y="1429950"/>
            <a:ext cx="3597799" cy="2398533"/>
          </a:xfrm>
          <a:prstGeom prst="rect">
            <a:avLst/>
          </a:prstGeom>
          <a:noFill/>
          <a:ln cap="flat" cmpd="sng" w="19050">
            <a:solidFill>
              <a:schemeClr val="accent2"/>
            </a:solidFill>
            <a:prstDash val="solid"/>
            <a:round/>
            <a:headEnd len="sm" w="sm" type="none"/>
            <a:tailEnd len="sm" w="sm" type="none"/>
          </a:ln>
        </p:spPr>
      </p:pic>
      <p:sp>
        <p:nvSpPr>
          <p:cNvPr id="200" name="Google Shape;200;g181f09e66f4_0_6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Learning from mistakes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ddc622a584_0_38"/>
          <p:cNvSpPr txBox="1"/>
          <p:nvPr>
            <p:ph type="ctrTitle"/>
          </p:nvPr>
        </p:nvSpPr>
        <p:spPr>
          <a:xfrm>
            <a:off x="379375" y="253750"/>
            <a:ext cx="7164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Over to you!</a:t>
            </a:r>
            <a:endParaRPr b="1" i="0" sz="2900" u="none" cap="none" strike="noStrike">
              <a:solidFill>
                <a:schemeClr val="accent2"/>
              </a:solidFill>
              <a:latin typeface="Lato"/>
              <a:ea typeface="Lato"/>
              <a:cs typeface="Lato"/>
              <a:sym typeface="Lato"/>
            </a:endParaRPr>
          </a:p>
        </p:txBody>
      </p:sp>
      <p:sp>
        <p:nvSpPr>
          <p:cNvPr id="206" name="Google Shape;206;g1ddc622a584_0_38"/>
          <p:cNvSpPr txBox="1"/>
          <p:nvPr/>
        </p:nvSpPr>
        <p:spPr>
          <a:xfrm>
            <a:off x="55575" y="1325325"/>
            <a:ext cx="4623000" cy="350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It’s </a:t>
            </a:r>
            <a:r>
              <a:rPr b="1" i="0" lang="en-GB" sz="1800" u="none" cap="none" strike="noStrike">
                <a:solidFill>
                  <a:schemeClr val="accent2"/>
                </a:solidFill>
                <a:latin typeface="Lato"/>
                <a:ea typeface="Lato"/>
                <a:cs typeface="Lato"/>
                <a:sym typeface="Lato"/>
              </a:rPr>
              <a:t>your turn</a:t>
            </a:r>
            <a:r>
              <a:rPr b="0" i="0" lang="en-GB" sz="1800" u="none" cap="none" strike="noStrike">
                <a:solidFill>
                  <a:schemeClr val="dk1"/>
                </a:solidFill>
                <a:latin typeface="Lato"/>
                <a:ea typeface="Lato"/>
                <a:cs typeface="Lato"/>
                <a:sym typeface="Lato"/>
              </a:rPr>
              <a:t> to begin planning your career</a:t>
            </a:r>
            <a:endParaRPr b="0" i="0" sz="18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Start filling in the ‘Decision-making table’ in the way that we have done for David, but this time </a:t>
            </a:r>
            <a:r>
              <a:rPr b="1" i="0" lang="en-GB" sz="1800" u="none" cap="none" strike="noStrike">
                <a:solidFill>
                  <a:schemeClr val="accent2"/>
                </a:solidFill>
                <a:latin typeface="Lato"/>
                <a:ea typeface="Lato"/>
                <a:cs typeface="Lato"/>
                <a:sym typeface="Lato"/>
              </a:rPr>
              <a:t>making decisions that are exciting for you</a:t>
            </a:r>
            <a:r>
              <a:rPr b="0" i="0" lang="en-GB" sz="1800" u="none" cap="none" strike="noStrike">
                <a:solidFill>
                  <a:schemeClr val="dk1"/>
                </a:solidFill>
                <a:latin typeface="Lato"/>
                <a:ea typeface="Lato"/>
                <a:cs typeface="Lato"/>
                <a:sym typeface="Lato"/>
              </a:rPr>
              <a:t>!</a:t>
            </a:r>
            <a:endParaRPr b="0" i="0" sz="18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Don’t worry if you’re not sure what career you want for your future. Use this as an </a:t>
            </a:r>
            <a:r>
              <a:rPr b="1" i="0" lang="en-GB" sz="1800" u="none" cap="none" strike="noStrike">
                <a:solidFill>
                  <a:srgbClr val="FF8022"/>
                </a:solidFill>
                <a:latin typeface="Lato"/>
                <a:ea typeface="Lato"/>
                <a:cs typeface="Lato"/>
                <a:sym typeface="Lato"/>
              </a:rPr>
              <a:t>opportunity to explore </a:t>
            </a:r>
            <a:r>
              <a:rPr b="0" i="0" lang="en-GB" sz="1800" u="none" cap="none" strike="noStrike">
                <a:solidFill>
                  <a:schemeClr val="dk1"/>
                </a:solidFill>
                <a:latin typeface="Lato"/>
                <a:ea typeface="Lato"/>
                <a:cs typeface="Lato"/>
                <a:sym typeface="Lato"/>
              </a:rPr>
              <a:t>different education and career paths</a:t>
            </a:r>
            <a:endParaRPr b="0" i="0" sz="1800" u="none" cap="none" strike="noStrike">
              <a:solidFill>
                <a:schemeClr val="dk1"/>
              </a:solidFill>
              <a:latin typeface="Lato"/>
              <a:ea typeface="Lato"/>
              <a:cs typeface="Lato"/>
              <a:sym typeface="Lato"/>
            </a:endParaRPr>
          </a:p>
        </p:txBody>
      </p:sp>
      <p:pic>
        <p:nvPicPr>
          <p:cNvPr id="207" name="Google Shape;207;g1ddc622a584_0_38"/>
          <p:cNvPicPr preferRelativeResize="0"/>
          <p:nvPr/>
        </p:nvPicPr>
        <p:blipFill>
          <a:blip r:embed="rId3">
            <a:alphaModFix/>
          </a:blip>
          <a:stretch>
            <a:fillRect/>
          </a:stretch>
        </p:blipFill>
        <p:spPr>
          <a:xfrm>
            <a:off x="5000225" y="1584450"/>
            <a:ext cx="3029774" cy="2822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ddc622a584_0_49"/>
          <p:cNvSpPr txBox="1"/>
          <p:nvPr>
            <p:ph type="ctrTitle"/>
          </p:nvPr>
        </p:nvSpPr>
        <p:spPr>
          <a:xfrm>
            <a:off x="379375" y="253750"/>
            <a:ext cx="7164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
        <p:nvSpPr>
          <p:cNvPr id="213" name="Google Shape;213;g1ddc622a584_0_49"/>
          <p:cNvSpPr txBox="1"/>
          <p:nvPr/>
        </p:nvSpPr>
        <p:spPr>
          <a:xfrm>
            <a:off x="2899325" y="1527550"/>
            <a:ext cx="6060000" cy="2555100"/>
          </a:xfrm>
          <a:prstGeom prst="rect">
            <a:avLst/>
          </a:prstGeom>
          <a:solidFill>
            <a:schemeClr val="lt1"/>
          </a:solid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What have you learnt about experience vs education required for certain jobs?</a:t>
            </a:r>
            <a:endParaRPr b="0" i="0" sz="22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a:p>
            <a:pPr indent="-368300" lvl="0" marL="457200" marR="0" rtl="0" algn="l">
              <a:lnSpc>
                <a:spcPct val="10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Do you have a clearer idea about any of your next steps to lead you to your ideal career?</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a:p>
            <a:pPr indent="-368300" lvl="0" marL="457200" marR="0" rtl="0" algn="l">
              <a:lnSpc>
                <a:spcPct val="10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What were your main 3 learnings?</a:t>
            </a:r>
            <a:endParaRPr b="0" i="0" sz="2200" u="none" cap="none" strike="noStrike">
              <a:solidFill>
                <a:schemeClr val="dk1"/>
              </a:solidFill>
              <a:latin typeface="Lato"/>
              <a:ea typeface="Lato"/>
              <a:cs typeface="Lato"/>
              <a:sym typeface="Lato"/>
            </a:endParaRPr>
          </a:p>
        </p:txBody>
      </p:sp>
      <p:pic>
        <p:nvPicPr>
          <p:cNvPr id="214" name="Google Shape;214;g1ddc622a584_0_49"/>
          <p:cNvPicPr preferRelativeResize="0"/>
          <p:nvPr/>
        </p:nvPicPr>
        <p:blipFill rotWithShape="1">
          <a:blip r:embed="rId3">
            <a:alphaModFix/>
          </a:blip>
          <a:srcRect b="0" l="0" r="0" t="0"/>
          <a:stretch/>
        </p:blipFill>
        <p:spPr>
          <a:xfrm>
            <a:off x="541900" y="1876425"/>
            <a:ext cx="1905000" cy="19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181f09e66f4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7" name="Google Shape;57;g181f09e66f4_0_0"/>
          <p:cNvGraphicFramePr/>
          <p:nvPr/>
        </p:nvGraphicFramePr>
        <p:xfrm>
          <a:off x="243100" y="1733375"/>
          <a:ext cx="3000000" cy="3000000"/>
        </p:xfrm>
        <a:graphic>
          <a:graphicData uri="http://schemas.openxmlformats.org/drawingml/2006/table">
            <a:tbl>
              <a:tblPr>
                <a:noFill/>
                <a:tableStyleId>{8C3BFF00-ED62-485A-9052-28D2A0FFF5E2}</a:tableStyleId>
              </a:tblPr>
              <a:tblGrid>
                <a:gridCol w="1450400"/>
                <a:gridCol w="1410725"/>
                <a:gridCol w="1490075"/>
                <a:gridCol w="1450400"/>
                <a:gridCol w="1450400"/>
                <a:gridCol w="145040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r>
              <a:tr h="1094000">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262A33"/>
                          </a:solidFill>
                          <a:latin typeface="Lato"/>
                          <a:ea typeface="Lato"/>
                          <a:cs typeface="Lato"/>
                          <a:sym typeface="Lato"/>
                        </a:rPr>
                        <a:t>Careers in the City</a:t>
                      </a:r>
                      <a:endParaRPr b="1"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400"/>
                        <a:buFont typeface="Arial"/>
                        <a:buNone/>
                      </a:pPr>
                      <a:r>
                        <a:rPr b="1" lang="en-GB" sz="1300">
                          <a:solidFill>
                            <a:srgbClr val="262A33"/>
                          </a:solidFill>
                          <a:latin typeface="Lato"/>
                          <a:ea typeface="Lato"/>
                          <a:cs typeface="Lato"/>
                          <a:sym typeface="Lato"/>
                        </a:rPr>
                        <a:t>Apprenticeships</a:t>
                      </a:r>
                      <a:endParaRPr b="1"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262A33"/>
                          </a:solidFill>
                          <a:latin typeface="Lato"/>
                          <a:ea typeface="Lato"/>
                          <a:cs typeface="Lato"/>
                          <a:sym typeface="Lato"/>
                        </a:rPr>
                        <a:t>Entrepreneurship</a:t>
                      </a:r>
                      <a:endParaRPr b="1"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262A33"/>
                          </a:solidFill>
                          <a:latin typeface="Lato"/>
                          <a:ea typeface="Lato"/>
                          <a:cs typeface="Lato"/>
                          <a:sym typeface="Lato"/>
                        </a:rPr>
                        <a:t>Understanding gig work and employment rights</a:t>
                      </a:r>
                      <a:endParaRPr b="1"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262A33"/>
                          </a:solidFill>
                          <a:latin typeface="Lato"/>
                          <a:ea typeface="Lato"/>
                          <a:cs typeface="Lato"/>
                          <a:sym typeface="Lato"/>
                        </a:rPr>
                        <a:t>Speaking up at work</a:t>
                      </a:r>
                      <a:endParaRPr b="1"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Creating a</a:t>
                      </a:r>
                      <a:endParaRPr b="1" sz="13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career plan</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 name="Shape 218"/>
        <p:cNvGrpSpPr/>
        <p:nvPr/>
      </p:nvGrpSpPr>
      <p:grpSpPr>
        <a:xfrm>
          <a:off x="0" y="0"/>
          <a:ext cx="0" cy="0"/>
          <a:chOff x="0" y="0"/>
          <a:chExt cx="0" cy="0"/>
        </a:xfrm>
      </p:grpSpPr>
      <p:sp>
        <p:nvSpPr>
          <p:cNvPr id="219" name="Google Shape;219;g2390eb08812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g2390eb08812_0_0"/>
          <p:cNvSpPr txBox="1"/>
          <p:nvPr/>
        </p:nvSpPr>
        <p:spPr>
          <a:xfrm>
            <a:off x="488175" y="628400"/>
            <a:ext cx="7876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21" name="Google Shape;221;g2390eb08812_0_0"/>
          <p:cNvSpPr txBox="1"/>
          <p:nvPr/>
        </p:nvSpPr>
        <p:spPr>
          <a:xfrm>
            <a:off x="439442" y="1539562"/>
            <a:ext cx="6625500" cy="1248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Apply knowledge from the previous lessons to plan an educational and career path</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
        <p:nvSpPr>
          <p:cNvPr id="226" name="Google Shape;226;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227" name="Google Shape;227;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746cf41453_0_55"/>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1111"/>
              </a:lnSpc>
              <a:spcBef>
                <a:spcPts val="0"/>
              </a:spcBef>
              <a:spcAft>
                <a:spcPts val="0"/>
              </a:spcAft>
              <a:buNone/>
            </a:pPr>
            <a:r>
              <a:t/>
            </a:r>
            <a:endParaRPr b="1" sz="1700">
              <a:solidFill>
                <a:srgbClr val="0B0C0C"/>
              </a:solidFill>
              <a:highlight>
                <a:srgbClr val="FFFFFF"/>
              </a:highlight>
            </a:endParaRPr>
          </a:p>
          <a:p>
            <a:pPr indent="0" lvl="0" marL="0" rtl="0" algn="l">
              <a:lnSpc>
                <a:spcPct val="100000"/>
              </a:lnSpc>
              <a:spcBef>
                <a:spcPts val="2300"/>
              </a:spcBef>
              <a:spcAft>
                <a:spcPts val="0"/>
              </a:spcAft>
              <a:buNone/>
            </a:pPr>
            <a:r>
              <a:rPr lang="en-GB">
                <a:solidFill>
                  <a:schemeClr val="lt1"/>
                </a:solidFill>
                <a:latin typeface="Lato"/>
                <a:ea typeface="Lato"/>
                <a:cs typeface="Lato"/>
                <a:sym typeface="Lato"/>
              </a:rPr>
              <a:t>Get personalised careers advice and information</a:t>
            </a:r>
            <a:endParaRPr>
              <a:solidFill>
                <a:schemeClr val="lt1"/>
              </a:solidFill>
              <a:latin typeface="Lato"/>
              <a:ea typeface="Lato"/>
              <a:cs typeface="Lato"/>
              <a:sym typeface="Lato"/>
            </a:endParaRPr>
          </a:p>
        </p:txBody>
      </p:sp>
      <p:sp>
        <p:nvSpPr>
          <p:cNvPr id="233" name="Google Shape;233;g2746cf41453_0_55"/>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At school, you can speak with an adult you trust. </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This could be your form tutor, head of year or the school’s safeguarding officer.</a:t>
            </a:r>
            <a:endParaRPr b="1" i="0" sz="1600" u="none" cap="none" strike="noStrike">
              <a:solidFill>
                <a:schemeClr val="accent2"/>
              </a:solidFill>
              <a:latin typeface="Lato"/>
              <a:ea typeface="Lato"/>
              <a:cs typeface="Lato"/>
              <a:sym typeface="Lato"/>
            </a:endParaRPr>
          </a:p>
        </p:txBody>
      </p:sp>
      <p:grpSp>
        <p:nvGrpSpPr>
          <p:cNvPr id="234" name="Google Shape;234;g2746cf41453_0_55"/>
          <p:cNvGrpSpPr/>
          <p:nvPr/>
        </p:nvGrpSpPr>
        <p:grpSpPr>
          <a:xfrm>
            <a:off x="3164819" y="1184021"/>
            <a:ext cx="2846301" cy="1995658"/>
            <a:chOff x="3237025" y="1184050"/>
            <a:chExt cx="2914500" cy="2094300"/>
          </a:xfrm>
        </p:grpSpPr>
        <p:sp>
          <p:nvSpPr>
            <p:cNvPr id="235" name="Google Shape;235;g2746cf41453_0_5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236" name="Google Shape;236;g2746cf41453_0_55"/>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3">
                    <a:extLst>
                      <a:ext uri="{A12FA001-AC4F-418D-AE19-62706E023703}">
                        <ahyp:hlinkClr val="tx"/>
                      </a:ext>
                    </a:extLst>
                  </a:hlinkClick>
                </a:rPr>
                <a:t>National Citizens Service</a:t>
              </a:r>
              <a:r>
                <a:rPr i="0" lang="en-GB" u="none" cap="none" strike="noStrike">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a:solidFill>
                  <a:schemeClr val="lt1"/>
                </a:solidFill>
                <a:latin typeface="Lato"/>
                <a:ea typeface="Lato"/>
                <a:cs typeface="Lato"/>
                <a:sym typeface="Lato"/>
              </a:endParaRPr>
            </a:p>
          </p:txBody>
        </p:sp>
      </p:grpSp>
      <p:sp>
        <p:nvSpPr>
          <p:cNvPr id="237" name="Google Shape;237;g2746cf41453_0_55"/>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a:solidFill>
                  <a:schemeClr val="lt1"/>
                </a:solidFill>
                <a:latin typeface="Lato"/>
                <a:ea typeface="Lato"/>
                <a:cs typeface="Lato"/>
                <a:sym typeface="Lato"/>
              </a:rPr>
              <a:t>Gov UK</a:t>
            </a:r>
            <a:br>
              <a:rPr i="0" lang="en-GB"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br>
            <a:r>
              <a:rPr i="0" lang="en-GB" u="sng" cap="none" strike="noStrike">
                <a:solidFill>
                  <a:schemeClr val="lt1"/>
                </a:solidFill>
                <a:latin typeface="Lato"/>
                <a:ea typeface="Lato"/>
                <a:cs typeface="Lato"/>
                <a:sym typeface="Lato"/>
                <a:hlinkClick r:id="rId4">
                  <a:extLst>
                    <a:ext uri="{A12FA001-AC4F-418D-AE19-62706E023703}">
                      <ahyp:hlinkClr val="tx"/>
                    </a:ext>
                  </a:extLst>
                </a:hlinkClick>
              </a:rPr>
              <a:t>National Car</a:t>
            </a:r>
            <a:r>
              <a:rPr lang="en-GB" u="sng">
                <a:solidFill>
                  <a:schemeClr val="lt1"/>
                </a:solidFill>
                <a:latin typeface="Lato"/>
                <a:ea typeface="Lato"/>
                <a:cs typeface="Lato"/>
                <a:sym typeface="Lato"/>
                <a:hlinkClick r:id="rId5">
                  <a:extLst>
                    <a:ext uri="{A12FA001-AC4F-418D-AE19-62706E023703}">
                      <ahyp:hlinkClr val="tx"/>
                    </a:ext>
                  </a:extLst>
                </a:hlinkClick>
              </a:rPr>
              <a:t>eers Service</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pic>
        <p:nvPicPr>
          <p:cNvPr id="238" name="Google Shape;238;g2746cf41453_0_55"/>
          <p:cNvPicPr preferRelativeResize="0"/>
          <p:nvPr/>
        </p:nvPicPr>
        <p:blipFill rotWithShape="1">
          <a:blip r:embed="rId6">
            <a:alphaModFix/>
          </a:blip>
          <a:srcRect b="0" l="0" r="0" t="0"/>
          <a:stretch/>
        </p:blipFill>
        <p:spPr>
          <a:xfrm>
            <a:off x="261500" y="1360225"/>
            <a:ext cx="1129825" cy="595875"/>
          </a:xfrm>
          <a:prstGeom prst="rect">
            <a:avLst/>
          </a:prstGeom>
          <a:noFill/>
          <a:ln>
            <a:noFill/>
          </a:ln>
        </p:spPr>
      </p:pic>
      <p:pic>
        <p:nvPicPr>
          <p:cNvPr id="239" name="Google Shape;239;g2746cf41453_0_55"/>
          <p:cNvPicPr preferRelativeResize="0"/>
          <p:nvPr/>
        </p:nvPicPr>
        <p:blipFill>
          <a:blip r:embed="rId7">
            <a:alphaModFix/>
          </a:blip>
          <a:stretch>
            <a:fillRect/>
          </a:stretch>
        </p:blipFill>
        <p:spPr>
          <a:xfrm>
            <a:off x="3340975" y="1417888"/>
            <a:ext cx="595875" cy="595875"/>
          </a:xfrm>
          <a:prstGeom prst="rect">
            <a:avLst/>
          </a:prstGeom>
          <a:noFill/>
          <a:ln>
            <a:noFill/>
          </a:ln>
        </p:spPr>
      </p:pic>
      <p:grpSp>
        <p:nvGrpSpPr>
          <p:cNvPr id="240" name="Google Shape;240;g2746cf41453_0_55"/>
          <p:cNvGrpSpPr/>
          <p:nvPr/>
        </p:nvGrpSpPr>
        <p:grpSpPr>
          <a:xfrm>
            <a:off x="6131024" y="1184019"/>
            <a:ext cx="2846301" cy="1995658"/>
            <a:chOff x="463400" y="1321175"/>
            <a:chExt cx="2914500" cy="2094300"/>
          </a:xfrm>
        </p:grpSpPr>
        <p:sp>
          <p:nvSpPr>
            <p:cNvPr id="241" name="Google Shape;241;g2746cf41453_0_5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UK-wide youth volunteering programme that provides young people aged 14-30 with access to thousands of opportunities</a:t>
              </a:r>
              <a:endParaRPr>
                <a:solidFill>
                  <a:schemeClr val="lt1"/>
                </a:solidFill>
                <a:latin typeface="Lato"/>
                <a:ea typeface="Lato"/>
                <a:cs typeface="Lato"/>
                <a:sym typeface="Lato"/>
              </a:endParaRPr>
            </a:p>
          </p:txBody>
        </p:sp>
        <p:sp>
          <p:nvSpPr>
            <p:cNvPr id="242" name="Google Shape;242;g2746cf41453_0_55"/>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8">
                    <a:extLst>
                      <a:ext uri="{A12FA001-AC4F-418D-AE19-62706E023703}">
                        <ahyp:hlinkClr val="tx"/>
                      </a:ext>
                    </a:extLst>
                  </a:hlinkClick>
                </a:rPr>
                <a:t>V-inspired</a:t>
              </a:r>
              <a:r>
                <a:rPr i="0" lang="en-GB" u="none" cap="none" strike="noStrike">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i="0" u="none" cap="none" strike="noStrike">
                <a:solidFill>
                  <a:schemeClr val="lt1"/>
                </a:solidFill>
                <a:latin typeface="Lato"/>
                <a:ea typeface="Lato"/>
                <a:cs typeface="Lato"/>
                <a:sym typeface="Lato"/>
              </a:endParaRPr>
            </a:p>
          </p:txBody>
        </p:sp>
      </p:grpSp>
      <p:pic>
        <p:nvPicPr>
          <p:cNvPr id="243" name="Google Shape;243;g2746cf41453_0_55"/>
          <p:cNvPicPr preferRelativeResize="0"/>
          <p:nvPr/>
        </p:nvPicPr>
        <p:blipFill>
          <a:blip r:embed="rId9">
            <a:alphaModFix/>
          </a:blip>
          <a:stretch>
            <a:fillRect/>
          </a:stretch>
        </p:blipFill>
        <p:spPr>
          <a:xfrm>
            <a:off x="6339400" y="1360263"/>
            <a:ext cx="595875" cy="595875"/>
          </a:xfrm>
          <a:prstGeom prst="rect">
            <a:avLst/>
          </a:prstGeom>
          <a:noFill/>
          <a:ln>
            <a:noFill/>
          </a:ln>
        </p:spPr>
      </p:pic>
      <p:sp>
        <p:nvSpPr>
          <p:cNvPr id="244" name="Google Shape;244;g2746cf41453_0_55"/>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extLst>
                  <a:ext uri="http://customooxmlschemas.google.com/">
                    <go:slidesCustomData xmlns:go="http://customooxmlschemas.google.com/" textRoundtripDataId="2"/>
                  </a:ext>
                </a:extLst>
              </a:rPr>
              <a:t>Services available for young people </a:t>
            </a:r>
            <a:r>
              <a:rPr b="1" lang="en-GB" sz="2200">
                <a:solidFill>
                  <a:srgbClr val="FFFFFF"/>
                </a:solidFill>
                <a:latin typeface="Lato"/>
                <a:ea typeface="Lato"/>
                <a:cs typeface="Lato"/>
                <a:sym typeface="Lato"/>
              </a:rPr>
              <a:t>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8" name="Shape 248"/>
        <p:cNvGrpSpPr/>
        <p:nvPr/>
      </p:nvGrpSpPr>
      <p:grpSpPr>
        <a:xfrm>
          <a:off x="0" y="0"/>
          <a:ext cx="0" cy="0"/>
          <a:chOff x="0" y="0"/>
          <a:chExt cx="0" cy="0"/>
        </a:xfrm>
      </p:grpSpPr>
      <p:sp>
        <p:nvSpPr>
          <p:cNvPr id="249" name="Google Shape;249;g28a3440acf3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250" name="Google Shape;250;g28a3440acf3_0_0"/>
          <p:cNvSpPr txBox="1"/>
          <p:nvPr/>
        </p:nvSpPr>
        <p:spPr>
          <a:xfrm>
            <a:off x="462425" y="1142575"/>
            <a:ext cx="7875600" cy="195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FFFF"/>
                </a:solidFill>
                <a:latin typeface="Lato Black"/>
                <a:ea typeface="Lato Black"/>
                <a:cs typeface="Lato Black"/>
                <a:sym typeface="Lato Black"/>
                <a:extLst>
                  <a:ext uri="http://customooxmlschemas.google.com/">
                    <go:slidesCustomData xmlns:go="http://customooxmlschemas.google.com/" textRoundtripDataId="3"/>
                  </a:ext>
                </a:extLst>
              </a:rPr>
              <a:t>Articles </a:t>
            </a:r>
            <a:r>
              <a:rPr b="1" i="0" lang="en-GB" sz="1800" u="none" cap="none" strike="noStrike">
                <a:solidFill>
                  <a:srgbClr val="FFFFFF"/>
                </a:solidFill>
                <a:latin typeface="Lato Black"/>
                <a:ea typeface="Lato Black"/>
                <a:cs typeface="Lato Black"/>
                <a:sym typeface="Lato Black"/>
              </a:rPr>
              <a:t>to extend learning</a:t>
            </a:r>
            <a:r>
              <a:rPr b="1" i="0" lang="en-GB" sz="3600" u="none" cap="none" strike="noStrike">
                <a:solidFill>
                  <a:srgbClr val="FFFFFF"/>
                </a:solidFill>
                <a:latin typeface="Lato Black"/>
                <a:ea typeface="Lato Black"/>
                <a:cs typeface="Lato Black"/>
                <a:sym typeface="Lato Black"/>
              </a:rPr>
              <a:t> </a:t>
            </a:r>
            <a:endParaRPr b="1" i="0" sz="3600" u="none" cap="none" strike="noStrike">
              <a:solidFill>
                <a:srgbClr val="FFFFFF"/>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rgbClr val="FFFFFF"/>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 name="Shape 61"/>
        <p:cNvGrpSpPr/>
        <p:nvPr/>
      </p:nvGrpSpPr>
      <p:grpSpPr>
        <a:xfrm>
          <a:off x="0" y="0"/>
          <a:ext cx="0" cy="0"/>
          <a:chOff x="0" y="0"/>
          <a:chExt cx="0" cy="0"/>
        </a:xfrm>
      </p:grpSpPr>
      <p:sp>
        <p:nvSpPr>
          <p:cNvPr id="62" name="Google Shape;62;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63" name="Google Shape;63;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listen to each other respectfully</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avoid making judgements or assumptions about others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comment on what has been said, not the person who has said it</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won’t put anyone on the spot and we have the right to pass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not share personal stories or ask personal questions</a:t>
            </a:r>
            <a:endParaRPr b="0" i="0" sz="1600" u="none" cap="none" strike="noStrike">
              <a:solidFill>
                <a:schemeClr val="accent2"/>
              </a:solidFill>
              <a:latin typeface="Lato"/>
              <a:ea typeface="Lato"/>
              <a:cs typeface="Lato"/>
              <a:sym typeface="Lato"/>
            </a:endParaRPr>
          </a:p>
        </p:txBody>
      </p:sp>
      <p:sp>
        <p:nvSpPr>
          <p:cNvPr id="64" name="Google Shape;64;g1466ef7c987_0_0"/>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Lato"/>
                <a:ea typeface="Lato"/>
                <a:cs typeface="Lato"/>
                <a:sym typeface="Lato"/>
              </a:rPr>
              <a:t>If there is a question that </a:t>
            </a:r>
            <a:r>
              <a:rPr lang="en-GB" sz="1600">
                <a:solidFill>
                  <a:srgbClr val="FFFFFF"/>
                </a:solidFill>
                <a:latin typeface="Lato"/>
                <a:ea typeface="Lato"/>
                <a:cs typeface="Lato"/>
                <a:sym typeface="Lato"/>
                <a:extLst>
                  <a:ext uri="http://customooxmlschemas.google.com/">
                    <go:slidesCustomData xmlns:go="http://customooxmlschemas.google.com/" textRoundtripDataId="0"/>
                  </a:ext>
                </a:extLst>
              </a:rPr>
              <a:t>you</a:t>
            </a:r>
            <a:r>
              <a:rPr lang="en-GB" sz="1600">
                <a:solidFill>
                  <a:srgbClr val="FFFFFF"/>
                </a:solidFill>
                <a:latin typeface="Lato"/>
                <a:ea typeface="Lato"/>
                <a:cs typeface="Lato"/>
                <a:sym typeface="Lato"/>
              </a:rPr>
              <a:t> do not wish to ask aloud, you can write it on a Post-it Note which will be collected throughout the session and answered at the end </a:t>
            </a:r>
            <a:endParaRPr sz="16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 name="Shape 68"/>
        <p:cNvGrpSpPr/>
        <p:nvPr/>
      </p:nvGrpSpPr>
      <p:grpSpPr>
        <a:xfrm>
          <a:off x="0" y="0"/>
          <a:ext cx="0" cy="0"/>
          <a:chOff x="0" y="0"/>
          <a:chExt cx="0" cy="0"/>
        </a:xfrm>
      </p:grpSpPr>
      <p:sp>
        <p:nvSpPr>
          <p:cNvPr id="69" name="Google Shape;69;g157707a00a2_0_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g157707a00a2_0_29"/>
          <p:cNvSpPr txBox="1"/>
          <p:nvPr/>
        </p:nvSpPr>
        <p:spPr>
          <a:xfrm>
            <a:off x="488175" y="628400"/>
            <a:ext cx="7876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1" name="Google Shape;71;g157707a00a2_0_29"/>
          <p:cNvSpPr txBox="1"/>
          <p:nvPr/>
        </p:nvSpPr>
        <p:spPr>
          <a:xfrm>
            <a:off x="439442" y="1539562"/>
            <a:ext cx="6625500" cy="1248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Apply knowledge from the previous lessons to plan an educational and career path</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 name="Shape 75"/>
        <p:cNvGrpSpPr/>
        <p:nvPr/>
      </p:nvGrpSpPr>
      <p:grpSpPr>
        <a:xfrm>
          <a:off x="0" y="0"/>
          <a:ext cx="0" cy="0"/>
          <a:chOff x="0" y="0"/>
          <a:chExt cx="0" cy="0"/>
        </a:xfrm>
      </p:grpSpPr>
      <p:sp>
        <p:nvSpPr>
          <p:cNvPr id="76" name="Google Shape;76;g132c63cc0bd_0_20"/>
          <p:cNvSpPr txBox="1"/>
          <p:nvPr/>
        </p:nvSpPr>
        <p:spPr>
          <a:xfrm>
            <a:off x="0" y="1491150"/>
            <a:ext cx="9144000" cy="3084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6:</a:t>
            </a:r>
            <a:endParaRPr b="0" i="0" sz="24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rPr b="1" i="0" lang="en-GB" sz="4800" u="none" cap="none" strike="noStrike">
                <a:solidFill>
                  <a:schemeClr val="lt1"/>
                </a:solidFill>
                <a:latin typeface="Lato"/>
                <a:ea typeface="Lato"/>
                <a:cs typeface="Lato"/>
                <a:sym typeface="Lato"/>
              </a:rPr>
              <a:t>Decision-making</a:t>
            </a:r>
            <a:endParaRPr b="1" i="0" sz="48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rPr b="1" lang="en-GB" sz="4800">
                <a:solidFill>
                  <a:schemeClr val="lt1"/>
                </a:solidFill>
                <a:latin typeface="Lato"/>
                <a:ea typeface="Lato"/>
                <a:cs typeface="Lato"/>
                <a:sym typeface="Lato"/>
              </a:rPr>
              <a:t>Creating a career plan</a:t>
            </a:r>
            <a:endParaRPr b="1" sz="4800">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57707a00a2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Today’s activity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82" name="Google Shape;82;g157707a00a2_0_0"/>
          <p:cNvSpPr txBox="1"/>
          <p:nvPr/>
        </p:nvSpPr>
        <p:spPr>
          <a:xfrm>
            <a:off x="499555" y="1304231"/>
            <a:ext cx="5289665" cy="633319"/>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83" name="Google Shape;83;g157707a00a2_0_0"/>
          <p:cNvSpPr txBox="1"/>
          <p:nvPr/>
        </p:nvSpPr>
        <p:spPr>
          <a:xfrm>
            <a:off x="422225" y="1149175"/>
            <a:ext cx="7482300" cy="356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In today’s lesson, you will use the knowledge gained in  the previous lessons in order to </a:t>
            </a:r>
            <a:r>
              <a:rPr b="1" i="0" lang="en-GB" sz="1600" u="none" cap="none" strike="noStrike">
                <a:solidFill>
                  <a:schemeClr val="dk1"/>
                </a:solidFill>
                <a:latin typeface="Lato"/>
                <a:ea typeface="Lato"/>
                <a:cs typeface="Lato"/>
                <a:sym typeface="Lato"/>
              </a:rPr>
              <a:t>plan a career path</a:t>
            </a:r>
            <a:endParaRPr b="1" i="0" sz="1600" u="none" cap="none" strike="noStrike">
              <a:solidFill>
                <a:schemeClr val="dk1"/>
              </a:solidFill>
              <a:latin typeface="Lato"/>
              <a:ea typeface="Lato"/>
              <a:cs typeface="Lato"/>
              <a:sym typeface="Lato"/>
            </a:endParaRPr>
          </a:p>
          <a:p>
            <a:pPr indent="-330200" lvl="1" marL="9144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If you don’t know what career you want in the future, that’s okay. You can see how you get on making choices that sound interesting to you</a:t>
            </a:r>
            <a:endParaRPr b="0" i="0" sz="16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Throughout the lesson, you’ll make decisions on a direction to take in order to meet specific career goals</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746cf41453_0_0"/>
          <p:cNvSpPr txBox="1"/>
          <p:nvPr/>
        </p:nvSpPr>
        <p:spPr>
          <a:xfrm>
            <a:off x="308800" y="1274650"/>
            <a:ext cx="52563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highlight>
                  <a:srgbClr val="FFFFFF"/>
                </a:highlight>
                <a:latin typeface="Lato"/>
                <a:ea typeface="Lato"/>
                <a:cs typeface="Lato"/>
                <a:sym typeface="Lato"/>
              </a:rPr>
              <a:t>We'll begin with a personality test based on the </a:t>
            </a:r>
            <a:r>
              <a:rPr b="1" lang="en-GB" sz="1800">
                <a:solidFill>
                  <a:schemeClr val="accent1"/>
                </a:solidFill>
                <a:highlight>
                  <a:srgbClr val="FFFFFF"/>
                </a:highlight>
                <a:latin typeface="Lato"/>
                <a:ea typeface="Lato"/>
                <a:cs typeface="Lato"/>
                <a:sym typeface="Lato"/>
              </a:rPr>
              <a:t>RIASEC model</a:t>
            </a:r>
            <a:r>
              <a:rPr lang="en-GB" sz="1800">
                <a:highlight>
                  <a:srgbClr val="FFFFFF"/>
                </a:highlight>
                <a:latin typeface="Lato"/>
                <a:ea typeface="Lato"/>
                <a:cs typeface="Lato"/>
                <a:sym typeface="Lato"/>
              </a:rPr>
              <a:t> to explore careers that may align with your attitudes, interests, and behaviors.</a:t>
            </a:r>
            <a:endParaRPr sz="1800">
              <a:highlight>
                <a:srgbClr val="FFFFFF"/>
              </a:highlight>
              <a:latin typeface="Lato"/>
              <a:ea typeface="Lato"/>
              <a:cs typeface="Lato"/>
              <a:sym typeface="Lato"/>
            </a:endParaRPr>
          </a:p>
          <a:p>
            <a:pPr indent="0" lvl="0" marL="0" rtl="0" algn="l">
              <a:lnSpc>
                <a:spcPct val="115000"/>
              </a:lnSpc>
              <a:spcBef>
                <a:spcPts val="0"/>
              </a:spcBef>
              <a:spcAft>
                <a:spcPts val="0"/>
              </a:spcAft>
              <a:buNone/>
            </a:pPr>
            <a:r>
              <a:t/>
            </a:r>
            <a:endParaRPr sz="1800">
              <a:highlight>
                <a:srgbClr val="FFFFFF"/>
              </a:highlight>
              <a:latin typeface="Lato"/>
              <a:ea typeface="Lato"/>
              <a:cs typeface="Lato"/>
              <a:sym typeface="Lato"/>
            </a:endParaRPr>
          </a:p>
          <a:p>
            <a:pPr indent="0" lvl="0" marL="0" rtl="0" algn="l">
              <a:lnSpc>
                <a:spcPct val="115000"/>
              </a:lnSpc>
              <a:spcBef>
                <a:spcPts val="0"/>
              </a:spcBef>
              <a:spcAft>
                <a:spcPts val="0"/>
              </a:spcAft>
              <a:buNone/>
            </a:pPr>
            <a:r>
              <a:rPr b="1" lang="en-GB" sz="1800">
                <a:solidFill>
                  <a:schemeClr val="accent1"/>
                </a:solidFill>
                <a:highlight>
                  <a:srgbClr val="FFFFFF"/>
                </a:highlight>
                <a:latin typeface="Lato"/>
                <a:ea typeface="Lato"/>
                <a:cs typeface="Lato"/>
                <a:sym typeface="Lato"/>
              </a:rPr>
              <a:t>What is the RIASEC model?</a:t>
            </a:r>
            <a:endParaRPr b="1" sz="1800">
              <a:solidFill>
                <a:schemeClr val="accent1"/>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rPr lang="en-GB" sz="1800">
                <a:highlight>
                  <a:srgbClr val="FFFFFF"/>
                </a:highlight>
                <a:latin typeface="Lato"/>
                <a:ea typeface="Lato"/>
                <a:cs typeface="Lato"/>
                <a:sym typeface="Lato"/>
              </a:rPr>
              <a:t>The RIASEC model, developed by John Holland, categorizes both people and work environments into six types: </a:t>
            </a:r>
            <a:r>
              <a:rPr b="1" lang="en-GB" sz="1800">
                <a:solidFill>
                  <a:schemeClr val="accent1"/>
                </a:solidFill>
                <a:highlight>
                  <a:srgbClr val="FFFFFF"/>
                </a:highlight>
                <a:latin typeface="Lato"/>
                <a:ea typeface="Lato"/>
                <a:cs typeface="Lato"/>
                <a:sym typeface="Lato"/>
              </a:rPr>
              <a:t>Realistic, Investigative, Artistic, Social, Enterprising, and Conventional</a:t>
            </a:r>
            <a:r>
              <a:rPr lang="en-GB" sz="1800">
                <a:highlight>
                  <a:srgbClr val="FFFFFF"/>
                </a:highlight>
                <a:latin typeface="Lato"/>
                <a:ea typeface="Lato"/>
                <a:cs typeface="Lato"/>
                <a:sym typeface="Lato"/>
              </a:rPr>
              <a:t>. It's a widely used tool for career planning.</a:t>
            </a:r>
            <a:endParaRPr sz="1800">
              <a:highlight>
                <a:srgbClr val="FFFFFF"/>
              </a:highlight>
              <a:latin typeface="Lato"/>
              <a:ea typeface="Lato"/>
              <a:cs typeface="Lato"/>
              <a:sym typeface="Lato"/>
            </a:endParaRPr>
          </a:p>
        </p:txBody>
      </p:sp>
      <p:pic>
        <p:nvPicPr>
          <p:cNvPr id="89" name="Google Shape;89;g2746cf41453_0_0"/>
          <p:cNvPicPr preferRelativeResize="0"/>
          <p:nvPr/>
        </p:nvPicPr>
        <p:blipFill>
          <a:blip r:embed="rId3">
            <a:alphaModFix/>
          </a:blip>
          <a:stretch>
            <a:fillRect/>
          </a:stretch>
        </p:blipFill>
        <p:spPr>
          <a:xfrm>
            <a:off x="5812925" y="1343875"/>
            <a:ext cx="2936350" cy="2936351"/>
          </a:xfrm>
          <a:prstGeom prst="rect">
            <a:avLst/>
          </a:prstGeom>
          <a:noFill/>
          <a:ln>
            <a:noFill/>
          </a:ln>
        </p:spPr>
      </p:pic>
      <p:sp>
        <p:nvSpPr>
          <p:cNvPr id="90" name="Google Shape;90;g2746cf41453_0_0"/>
          <p:cNvSpPr txBox="1"/>
          <p:nvPr>
            <p:ph type="ctrTitle"/>
          </p:nvPr>
        </p:nvSpPr>
        <p:spPr>
          <a:xfrm>
            <a:off x="220425" y="242750"/>
            <a:ext cx="75264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Starting with personality types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0f6fd95b9d_1_6"/>
          <p:cNvSpPr txBox="1"/>
          <p:nvPr>
            <p:ph type="ctrTitle"/>
          </p:nvPr>
        </p:nvSpPr>
        <p:spPr>
          <a:xfrm>
            <a:off x="220425" y="242750"/>
            <a:ext cx="75264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a:t>
            </a:r>
            <a:r>
              <a:rPr b="1" lang="en-GB" sz="2900">
                <a:solidFill>
                  <a:schemeClr val="accent2"/>
                </a:solidFill>
                <a:latin typeface="Lato"/>
                <a:ea typeface="Lato"/>
                <a:cs typeface="Lato"/>
                <a:sym typeface="Lato"/>
              </a:rPr>
              <a:t>Match</a:t>
            </a:r>
            <a:r>
              <a:rPr b="1" lang="en-GB" sz="2900">
                <a:solidFill>
                  <a:schemeClr val="accent2"/>
                </a:solidFill>
                <a:latin typeface="Lato"/>
                <a:ea typeface="Lato"/>
                <a:cs typeface="Lato"/>
                <a:sym typeface="Lato"/>
              </a:rPr>
              <a:t> up types and definitions</a:t>
            </a:r>
            <a:endParaRPr b="1" i="0" sz="2900" u="none" cap="none" strike="noStrike">
              <a:solidFill>
                <a:schemeClr val="lt1"/>
              </a:solidFill>
              <a:latin typeface="Lato"/>
              <a:ea typeface="Lato"/>
              <a:cs typeface="Lato"/>
              <a:sym typeface="Lato"/>
            </a:endParaRPr>
          </a:p>
        </p:txBody>
      </p:sp>
      <p:sp>
        <p:nvSpPr>
          <p:cNvPr id="96" name="Google Shape;96;g30f6fd95b9d_1_6"/>
          <p:cNvSpPr/>
          <p:nvPr/>
        </p:nvSpPr>
        <p:spPr>
          <a:xfrm>
            <a:off x="188000" y="1164575"/>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ARTISTIC</a:t>
            </a:r>
            <a:endParaRPr b="1" sz="1600">
              <a:solidFill>
                <a:schemeClr val="accent1"/>
              </a:solidFill>
              <a:latin typeface="Lato"/>
              <a:ea typeface="Lato"/>
              <a:cs typeface="Lato"/>
              <a:sym typeface="Lato"/>
            </a:endParaRPr>
          </a:p>
        </p:txBody>
      </p:sp>
      <p:sp>
        <p:nvSpPr>
          <p:cNvPr id="97" name="Google Shape;97;g30f6fd95b9d_1_6"/>
          <p:cNvSpPr/>
          <p:nvPr/>
        </p:nvSpPr>
        <p:spPr>
          <a:xfrm>
            <a:off x="188000" y="1843824"/>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INVESTIGATIVE</a:t>
            </a:r>
            <a:endParaRPr b="1">
              <a:solidFill>
                <a:schemeClr val="accent1"/>
              </a:solidFill>
              <a:latin typeface="Lato"/>
              <a:ea typeface="Lato"/>
              <a:cs typeface="Lato"/>
              <a:sym typeface="Lato"/>
            </a:endParaRPr>
          </a:p>
        </p:txBody>
      </p:sp>
      <p:sp>
        <p:nvSpPr>
          <p:cNvPr id="98" name="Google Shape;98;g30f6fd95b9d_1_6"/>
          <p:cNvSpPr/>
          <p:nvPr/>
        </p:nvSpPr>
        <p:spPr>
          <a:xfrm>
            <a:off x="188000" y="2523073"/>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accent1"/>
                </a:solidFill>
                <a:latin typeface="Lato"/>
                <a:ea typeface="Lato"/>
                <a:cs typeface="Lato"/>
                <a:sym typeface="Lato"/>
              </a:rPr>
              <a:t>CONVENTIONAL</a:t>
            </a:r>
            <a:endParaRPr b="1" sz="1200">
              <a:solidFill>
                <a:schemeClr val="accent1"/>
              </a:solidFill>
              <a:latin typeface="Lato"/>
              <a:ea typeface="Lato"/>
              <a:cs typeface="Lato"/>
              <a:sym typeface="Lato"/>
            </a:endParaRPr>
          </a:p>
        </p:txBody>
      </p:sp>
      <p:sp>
        <p:nvSpPr>
          <p:cNvPr id="99" name="Google Shape;99;g30f6fd95b9d_1_6"/>
          <p:cNvSpPr/>
          <p:nvPr/>
        </p:nvSpPr>
        <p:spPr>
          <a:xfrm>
            <a:off x="188000" y="3202322"/>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ENTERPRISING</a:t>
            </a:r>
            <a:endParaRPr b="1">
              <a:solidFill>
                <a:schemeClr val="accent1"/>
              </a:solidFill>
              <a:latin typeface="Lato"/>
              <a:ea typeface="Lato"/>
              <a:cs typeface="Lato"/>
              <a:sym typeface="Lato"/>
            </a:endParaRPr>
          </a:p>
        </p:txBody>
      </p:sp>
      <p:sp>
        <p:nvSpPr>
          <p:cNvPr id="100" name="Google Shape;100;g30f6fd95b9d_1_6"/>
          <p:cNvSpPr/>
          <p:nvPr/>
        </p:nvSpPr>
        <p:spPr>
          <a:xfrm>
            <a:off x="188000" y="3881570"/>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SOCIAL</a:t>
            </a:r>
            <a:endParaRPr b="1" sz="1600">
              <a:solidFill>
                <a:schemeClr val="accent1"/>
              </a:solidFill>
              <a:latin typeface="Lato"/>
              <a:ea typeface="Lato"/>
              <a:cs typeface="Lato"/>
              <a:sym typeface="Lato"/>
            </a:endParaRPr>
          </a:p>
        </p:txBody>
      </p:sp>
      <p:sp>
        <p:nvSpPr>
          <p:cNvPr id="101" name="Google Shape;101;g30f6fd95b9d_1_6"/>
          <p:cNvSpPr/>
          <p:nvPr/>
        </p:nvSpPr>
        <p:spPr>
          <a:xfrm>
            <a:off x="188000" y="4560819"/>
            <a:ext cx="15381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REALISTIC</a:t>
            </a:r>
            <a:endParaRPr b="1" sz="1600">
              <a:solidFill>
                <a:schemeClr val="accent1"/>
              </a:solidFill>
              <a:latin typeface="Lato"/>
              <a:ea typeface="Lato"/>
              <a:cs typeface="Lato"/>
              <a:sym typeface="Lato"/>
            </a:endParaRPr>
          </a:p>
        </p:txBody>
      </p:sp>
      <p:sp>
        <p:nvSpPr>
          <p:cNvPr id="102" name="Google Shape;102;g30f6fd95b9d_1_6"/>
          <p:cNvSpPr/>
          <p:nvPr/>
        </p:nvSpPr>
        <p:spPr>
          <a:xfrm>
            <a:off x="2133525" y="116457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Influential, leader, energetic sociable</a:t>
            </a:r>
            <a:endParaRPr b="1">
              <a:solidFill>
                <a:schemeClr val="accent1"/>
              </a:solidFill>
              <a:latin typeface="Lato"/>
              <a:ea typeface="Lato"/>
              <a:cs typeface="Lato"/>
              <a:sym typeface="Lato"/>
            </a:endParaRPr>
          </a:p>
        </p:txBody>
      </p:sp>
      <p:sp>
        <p:nvSpPr>
          <p:cNvPr id="103" name="Google Shape;103;g30f6fd95b9d_1_6"/>
          <p:cNvSpPr/>
          <p:nvPr/>
        </p:nvSpPr>
        <p:spPr>
          <a:xfrm>
            <a:off x="2133525" y="184382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Expressive, creative, visual</a:t>
            </a:r>
            <a:endParaRPr b="1">
              <a:solidFill>
                <a:schemeClr val="accent1"/>
              </a:solidFill>
              <a:latin typeface="Lato"/>
              <a:ea typeface="Lato"/>
              <a:cs typeface="Lato"/>
              <a:sym typeface="Lato"/>
            </a:endParaRPr>
          </a:p>
        </p:txBody>
      </p:sp>
      <p:sp>
        <p:nvSpPr>
          <p:cNvPr id="104" name="Google Shape;104;g30f6fd95b9d_1_6"/>
          <p:cNvSpPr/>
          <p:nvPr/>
        </p:nvSpPr>
        <p:spPr>
          <a:xfrm>
            <a:off x="2133525" y="252307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Practical, hands-on, tangible work</a:t>
            </a:r>
            <a:endParaRPr b="1">
              <a:solidFill>
                <a:schemeClr val="accent1"/>
              </a:solidFill>
              <a:latin typeface="Lato"/>
              <a:ea typeface="Lato"/>
              <a:cs typeface="Lato"/>
              <a:sym typeface="Lato"/>
            </a:endParaRPr>
          </a:p>
        </p:txBody>
      </p:sp>
      <p:sp>
        <p:nvSpPr>
          <p:cNvPr id="105" name="Google Shape;105;g30f6fd95b9d_1_6"/>
          <p:cNvSpPr/>
          <p:nvPr/>
        </p:nvSpPr>
        <p:spPr>
          <a:xfrm>
            <a:off x="2133525" y="320232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Helping, empathetic, friendly</a:t>
            </a:r>
            <a:endParaRPr b="1">
              <a:solidFill>
                <a:schemeClr val="accent1"/>
              </a:solidFill>
              <a:latin typeface="Lato"/>
              <a:ea typeface="Lato"/>
              <a:cs typeface="Lato"/>
              <a:sym typeface="Lato"/>
            </a:endParaRPr>
          </a:p>
        </p:txBody>
      </p:sp>
      <p:sp>
        <p:nvSpPr>
          <p:cNvPr id="106" name="Google Shape;106;g30f6fd95b9d_1_6"/>
          <p:cNvSpPr/>
          <p:nvPr/>
        </p:nvSpPr>
        <p:spPr>
          <a:xfrm>
            <a:off x="2133525" y="388157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Structured, organised, careful</a:t>
            </a:r>
            <a:endParaRPr b="1">
              <a:solidFill>
                <a:schemeClr val="accent1"/>
              </a:solidFill>
              <a:latin typeface="Lato"/>
              <a:ea typeface="Lato"/>
              <a:cs typeface="Lato"/>
              <a:sym typeface="Lato"/>
            </a:endParaRPr>
          </a:p>
        </p:txBody>
      </p:sp>
      <p:sp>
        <p:nvSpPr>
          <p:cNvPr id="107" name="Google Shape;107;g30f6fd95b9d_1_6"/>
          <p:cNvSpPr/>
          <p:nvPr/>
        </p:nvSpPr>
        <p:spPr>
          <a:xfrm>
            <a:off x="2133525" y="4560825"/>
            <a:ext cx="5124000" cy="467100"/>
          </a:xfrm>
          <a:prstGeom prst="roundRect">
            <a:avLst>
              <a:gd fmla="val 16667" name="adj"/>
            </a:avLst>
          </a:prstGeom>
          <a:solidFill>
            <a:schemeClr val="l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Research-oriented, knowledgeable, curious</a:t>
            </a:r>
            <a:endParaRPr b="1">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0f6fd95b9d_1_30"/>
          <p:cNvSpPr/>
          <p:nvPr/>
        </p:nvSpPr>
        <p:spPr>
          <a:xfrm>
            <a:off x="188000" y="1164575"/>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ARTISTIC</a:t>
            </a:r>
            <a:endParaRPr b="1" sz="1600">
              <a:solidFill>
                <a:schemeClr val="accent1"/>
              </a:solidFill>
              <a:latin typeface="Lato"/>
              <a:ea typeface="Lato"/>
              <a:cs typeface="Lato"/>
              <a:sym typeface="Lato"/>
            </a:endParaRPr>
          </a:p>
        </p:txBody>
      </p:sp>
      <p:sp>
        <p:nvSpPr>
          <p:cNvPr id="113" name="Google Shape;113;g30f6fd95b9d_1_30"/>
          <p:cNvSpPr/>
          <p:nvPr/>
        </p:nvSpPr>
        <p:spPr>
          <a:xfrm>
            <a:off x="188000" y="1843824"/>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INVESTIGATIVE</a:t>
            </a:r>
            <a:endParaRPr b="1">
              <a:solidFill>
                <a:schemeClr val="accent1"/>
              </a:solidFill>
              <a:latin typeface="Lato"/>
              <a:ea typeface="Lato"/>
              <a:cs typeface="Lato"/>
              <a:sym typeface="Lato"/>
            </a:endParaRPr>
          </a:p>
        </p:txBody>
      </p:sp>
      <p:sp>
        <p:nvSpPr>
          <p:cNvPr id="114" name="Google Shape;114;g30f6fd95b9d_1_30"/>
          <p:cNvSpPr/>
          <p:nvPr/>
        </p:nvSpPr>
        <p:spPr>
          <a:xfrm>
            <a:off x="188000" y="2523073"/>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accent1"/>
                </a:solidFill>
                <a:latin typeface="Lato"/>
                <a:ea typeface="Lato"/>
                <a:cs typeface="Lato"/>
                <a:sym typeface="Lato"/>
              </a:rPr>
              <a:t>CONVENTIONAL</a:t>
            </a:r>
            <a:endParaRPr b="1" sz="1200">
              <a:solidFill>
                <a:schemeClr val="accent1"/>
              </a:solidFill>
              <a:latin typeface="Lato"/>
              <a:ea typeface="Lato"/>
              <a:cs typeface="Lato"/>
              <a:sym typeface="Lato"/>
            </a:endParaRPr>
          </a:p>
        </p:txBody>
      </p:sp>
      <p:sp>
        <p:nvSpPr>
          <p:cNvPr id="115" name="Google Shape;115;g30f6fd95b9d_1_30"/>
          <p:cNvSpPr/>
          <p:nvPr/>
        </p:nvSpPr>
        <p:spPr>
          <a:xfrm>
            <a:off x="188000" y="3202322"/>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ENTERPRISING</a:t>
            </a:r>
            <a:endParaRPr b="1">
              <a:solidFill>
                <a:schemeClr val="accent1"/>
              </a:solidFill>
              <a:latin typeface="Lato"/>
              <a:ea typeface="Lato"/>
              <a:cs typeface="Lato"/>
              <a:sym typeface="Lato"/>
            </a:endParaRPr>
          </a:p>
        </p:txBody>
      </p:sp>
      <p:sp>
        <p:nvSpPr>
          <p:cNvPr id="116" name="Google Shape;116;g30f6fd95b9d_1_30"/>
          <p:cNvSpPr/>
          <p:nvPr/>
        </p:nvSpPr>
        <p:spPr>
          <a:xfrm>
            <a:off x="188000" y="3881570"/>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SOCIAL</a:t>
            </a:r>
            <a:endParaRPr b="1" sz="1600">
              <a:solidFill>
                <a:schemeClr val="accent1"/>
              </a:solidFill>
              <a:latin typeface="Lato"/>
              <a:ea typeface="Lato"/>
              <a:cs typeface="Lato"/>
              <a:sym typeface="Lato"/>
            </a:endParaRPr>
          </a:p>
        </p:txBody>
      </p:sp>
      <p:sp>
        <p:nvSpPr>
          <p:cNvPr id="117" name="Google Shape;117;g30f6fd95b9d_1_30"/>
          <p:cNvSpPr/>
          <p:nvPr/>
        </p:nvSpPr>
        <p:spPr>
          <a:xfrm>
            <a:off x="188000" y="4560819"/>
            <a:ext cx="15381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accent1"/>
                </a:solidFill>
                <a:latin typeface="Lato"/>
                <a:ea typeface="Lato"/>
                <a:cs typeface="Lato"/>
                <a:sym typeface="Lato"/>
              </a:rPr>
              <a:t>REALISTIC</a:t>
            </a:r>
            <a:endParaRPr b="1" sz="1600">
              <a:solidFill>
                <a:schemeClr val="accent1"/>
              </a:solidFill>
              <a:latin typeface="Lato"/>
              <a:ea typeface="Lato"/>
              <a:cs typeface="Lato"/>
              <a:sym typeface="Lato"/>
            </a:endParaRPr>
          </a:p>
        </p:txBody>
      </p:sp>
      <p:sp>
        <p:nvSpPr>
          <p:cNvPr id="118" name="Google Shape;118;g30f6fd95b9d_1_30"/>
          <p:cNvSpPr/>
          <p:nvPr/>
        </p:nvSpPr>
        <p:spPr>
          <a:xfrm>
            <a:off x="2622825" y="3211225"/>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Influential, leader, energetic sociable</a:t>
            </a:r>
            <a:endParaRPr b="1">
              <a:solidFill>
                <a:schemeClr val="accent1"/>
              </a:solidFill>
              <a:latin typeface="Lato"/>
              <a:ea typeface="Lato"/>
              <a:cs typeface="Lato"/>
              <a:sym typeface="Lato"/>
            </a:endParaRPr>
          </a:p>
        </p:txBody>
      </p:sp>
      <p:sp>
        <p:nvSpPr>
          <p:cNvPr id="119" name="Google Shape;119;g30f6fd95b9d_1_30"/>
          <p:cNvSpPr/>
          <p:nvPr/>
        </p:nvSpPr>
        <p:spPr>
          <a:xfrm>
            <a:off x="2622825" y="1164587"/>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Expressive, creative, visual</a:t>
            </a:r>
            <a:endParaRPr b="1">
              <a:solidFill>
                <a:schemeClr val="accent1"/>
              </a:solidFill>
              <a:latin typeface="Lato"/>
              <a:ea typeface="Lato"/>
              <a:cs typeface="Lato"/>
              <a:sym typeface="Lato"/>
            </a:endParaRPr>
          </a:p>
        </p:txBody>
      </p:sp>
      <p:sp>
        <p:nvSpPr>
          <p:cNvPr id="120" name="Google Shape;120;g30f6fd95b9d_1_30"/>
          <p:cNvSpPr/>
          <p:nvPr/>
        </p:nvSpPr>
        <p:spPr>
          <a:xfrm>
            <a:off x="2622825" y="4575650"/>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Practical, hands-on, tangible work</a:t>
            </a:r>
            <a:endParaRPr b="1">
              <a:solidFill>
                <a:schemeClr val="accent1"/>
              </a:solidFill>
              <a:latin typeface="Lato"/>
              <a:ea typeface="Lato"/>
              <a:cs typeface="Lato"/>
              <a:sym typeface="Lato"/>
            </a:endParaRPr>
          </a:p>
        </p:txBody>
      </p:sp>
      <p:sp>
        <p:nvSpPr>
          <p:cNvPr id="121" name="Google Shape;121;g30f6fd95b9d_1_30"/>
          <p:cNvSpPr/>
          <p:nvPr/>
        </p:nvSpPr>
        <p:spPr>
          <a:xfrm>
            <a:off x="2622825" y="3893437"/>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Helping, empathetic, friendly</a:t>
            </a:r>
            <a:endParaRPr b="1">
              <a:solidFill>
                <a:schemeClr val="accent1"/>
              </a:solidFill>
              <a:latin typeface="Lato"/>
              <a:ea typeface="Lato"/>
              <a:cs typeface="Lato"/>
              <a:sym typeface="Lato"/>
            </a:endParaRPr>
          </a:p>
        </p:txBody>
      </p:sp>
      <p:sp>
        <p:nvSpPr>
          <p:cNvPr id="122" name="Google Shape;122;g30f6fd95b9d_1_30"/>
          <p:cNvSpPr/>
          <p:nvPr/>
        </p:nvSpPr>
        <p:spPr>
          <a:xfrm>
            <a:off x="2622825" y="2529012"/>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Structured, organised, careful</a:t>
            </a:r>
            <a:endParaRPr b="1">
              <a:solidFill>
                <a:schemeClr val="accent1"/>
              </a:solidFill>
              <a:latin typeface="Lato"/>
              <a:ea typeface="Lato"/>
              <a:cs typeface="Lato"/>
              <a:sym typeface="Lato"/>
            </a:endParaRPr>
          </a:p>
        </p:txBody>
      </p:sp>
      <p:sp>
        <p:nvSpPr>
          <p:cNvPr id="123" name="Google Shape;123;g30f6fd95b9d_1_30"/>
          <p:cNvSpPr/>
          <p:nvPr/>
        </p:nvSpPr>
        <p:spPr>
          <a:xfrm>
            <a:off x="2622825" y="1846800"/>
            <a:ext cx="5124000" cy="467100"/>
          </a:xfrm>
          <a:prstGeom prst="roundRect">
            <a:avLst>
              <a:gd fmla="val 16667" name="adj"/>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Research-oriented, knowledgeable, curious</a:t>
            </a:r>
            <a:endParaRPr b="1">
              <a:solidFill>
                <a:schemeClr val="accent1"/>
              </a:solidFill>
              <a:latin typeface="Lato"/>
              <a:ea typeface="Lato"/>
              <a:cs typeface="Lato"/>
              <a:sym typeface="Lato"/>
            </a:endParaRPr>
          </a:p>
        </p:txBody>
      </p:sp>
      <p:sp>
        <p:nvSpPr>
          <p:cNvPr id="124" name="Google Shape;124;g30f6fd95b9d_1_30"/>
          <p:cNvSpPr txBox="1"/>
          <p:nvPr>
            <p:ph type="ctrTitle"/>
          </p:nvPr>
        </p:nvSpPr>
        <p:spPr>
          <a:xfrm>
            <a:off x="220425" y="242750"/>
            <a:ext cx="8808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Match up types and definitions | </a:t>
            </a:r>
            <a:r>
              <a:rPr b="1" lang="en-GB" sz="2900">
                <a:solidFill>
                  <a:srgbClr val="6AA84F"/>
                </a:solidFill>
                <a:latin typeface="Lato"/>
                <a:ea typeface="Lato"/>
                <a:cs typeface="Lato"/>
                <a:sym typeface="Lato"/>
              </a:rPr>
              <a:t>Answers</a:t>
            </a:r>
            <a:endParaRPr b="1" i="0" sz="2900" u="none" cap="none" strike="noStrike">
              <a:solidFill>
                <a:srgbClr val="6AA84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