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Lst>
  <p:sldSz cy="5143500" cx="9144000"/>
  <p:notesSz cx="6858000" cy="9144000"/>
  <p:embeddedFontLst>
    <p:embeddedFont>
      <p:font typeface="Lato"/>
      <p:regular r:id="rId71"/>
      <p:bold r:id="rId72"/>
      <p:italic r:id="rId73"/>
      <p:boldItalic r:id="rId74"/>
    </p:embeddedFont>
    <p:embeddedFont>
      <p:font typeface="Lato Light"/>
      <p:regular r:id="rId75"/>
      <p:bold r:id="rId76"/>
      <p:italic r:id="rId77"/>
      <p:boldItalic r:id="rId78"/>
    </p:embeddedFont>
    <p:embeddedFont>
      <p:font typeface="Lato Black"/>
      <p:bold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81" roundtripDataSignature="AMtx7mjoNJH+WbBNgtZdIEP9mMBZIEdv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B18ABC3-0A21-450A-BFA0-54DCB897B4A1}">
  <a:tblStyle styleId="{4B18ABC3-0A21-450A-BFA0-54DCB897B4A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C546F94-0B06-45B0-B7E9-3FBC7B3DFD7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LatoBlack-boldItalic.fntdata"/><Relationship Id="rId81"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5.xml"/><Relationship Id="rId75" Type="http://schemas.openxmlformats.org/officeDocument/2006/relationships/font" Target="fonts/LatoLight-regular.fntdata"/><Relationship Id="rId30" Type="http://schemas.openxmlformats.org/officeDocument/2006/relationships/slide" Target="slides/slide24.xml"/><Relationship Id="rId74" Type="http://schemas.openxmlformats.org/officeDocument/2006/relationships/font" Target="fonts/Lato-boldItalic.fntdata"/><Relationship Id="rId33" Type="http://schemas.openxmlformats.org/officeDocument/2006/relationships/slide" Target="slides/slide27.xml"/><Relationship Id="rId77" Type="http://schemas.openxmlformats.org/officeDocument/2006/relationships/font" Target="fonts/LatoLight-italic.fntdata"/><Relationship Id="rId32" Type="http://schemas.openxmlformats.org/officeDocument/2006/relationships/slide" Target="slides/slide26.xml"/><Relationship Id="rId76" Type="http://schemas.openxmlformats.org/officeDocument/2006/relationships/font" Target="fonts/LatoLight-bold.fntdata"/><Relationship Id="rId35" Type="http://schemas.openxmlformats.org/officeDocument/2006/relationships/slide" Target="slides/slide29.xml"/><Relationship Id="rId79" Type="http://schemas.openxmlformats.org/officeDocument/2006/relationships/font" Target="fonts/LatoBlack-bold.fntdata"/><Relationship Id="rId34" Type="http://schemas.openxmlformats.org/officeDocument/2006/relationships/slide" Target="slides/slide28.xml"/><Relationship Id="rId78" Type="http://schemas.openxmlformats.org/officeDocument/2006/relationships/font" Target="fonts/LatoLight-boldItalic.fntdata"/><Relationship Id="rId71" Type="http://schemas.openxmlformats.org/officeDocument/2006/relationships/font" Target="fonts/Lato-regular.fntdata"/><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bLM-8jGki8&amp;t=11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income-tax-rat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news/entertainment-arts-62133808"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r.uk/box/the-impact-of-frozen-or-reduced-personal-tax-thresholds/" TargetMode="External"/><Relationship Id="rId3" Type="http://schemas.openxmlformats.org/officeDocument/2006/relationships/hyperlink" Target="https://commonslibrary.parliament.uk/research-briefings/cbp-9687/"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26wizs8I20"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1a5db231f5e_1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g1a5db231f5e_1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392954490c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392954490c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a674aa36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1a674aa36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ff7718b74d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ff7718b74d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explanation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a:solidFill>
                  <a:schemeClr val="dk1"/>
                </a:solidFill>
                <a:latin typeface="Lato"/>
                <a:ea typeface="Lato"/>
                <a:cs typeface="Lato"/>
                <a:sym typeface="Lato"/>
              </a:rPr>
              <a:t>Explain to students, when opening up the link, that public sector expenditure means government spending.</a:t>
            </a:r>
            <a:endParaRPr>
              <a:solidFill>
                <a:schemeClr val="dk1"/>
              </a:solidFill>
              <a:latin typeface="Lato"/>
              <a:ea typeface="Lato"/>
              <a:cs typeface="Lato"/>
              <a:sym typeface="Lato"/>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Activity</a:t>
            </a:r>
            <a:endParaRPr b="1"/>
          </a:p>
          <a:p>
            <a:pPr indent="0" lvl="0" marL="0" rtl="0" algn="l">
              <a:spcBef>
                <a:spcPts val="0"/>
              </a:spcBef>
              <a:spcAft>
                <a:spcPts val="0"/>
              </a:spcAft>
              <a:buNone/>
            </a:pPr>
            <a:r>
              <a:rPr lang="en-GB"/>
              <a:t>Areas of spending are sorted alphabetically for the challenge.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Discussion: Which areas do you think the government spends the most on? Why?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Source: </a:t>
            </a:r>
            <a:r>
              <a:rPr lang="en-GB" u="sng">
                <a:solidFill>
                  <a:schemeClr val="hlink"/>
                </a:solidFill>
                <a:hlinkClick r:id="rId2"/>
              </a:rPr>
              <a:t>UK government budget 2024 | Statista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ff7718b74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ff7718b74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Answers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Areas of spending now sorted decreasing in size. Answers animated.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Answers shown in percentage of national budget.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Exact percentage breakdown of national expenditure not available yet for </a:t>
            </a:r>
            <a:endParaRPr/>
          </a:p>
          <a:p>
            <a:pPr indent="0" lvl="0" marL="0" rtl="0" algn="l">
              <a:spcBef>
                <a:spcPts val="0"/>
              </a:spcBef>
              <a:spcAft>
                <a:spcPts val="0"/>
              </a:spcAft>
              <a:buNone/>
            </a:pPr>
            <a:r>
              <a:rPr lang="en-GB"/>
              <a:t>(November 2024)</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a5db231f5e_1_18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1a5db231f5e_1_18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Work out annual salary and add it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2634f6ad6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32634f6ad6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Work out annual salary and add it </a:t>
            </a:r>
            <a:endParaRPr>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a5db231f5e_1_6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1a5db231f5e_1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a5db231f5e_1_6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1a5db231f5e_1_6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a5db231f5e_1_6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1a5db231f5e_1_6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da053489f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1da053489fc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message in income tax </a:t>
            </a:r>
            <a:r>
              <a:rPr lang="en-GB" u="sng">
                <a:solidFill>
                  <a:schemeClr val="hlink"/>
                </a:solidFill>
                <a:latin typeface="Lato"/>
                <a:ea typeface="Lato"/>
                <a:cs typeface="Lato"/>
                <a:sym typeface="Lato"/>
                <a:hlinkClick r:id="rId2"/>
              </a:rPr>
              <a:t>https://www.youtube.com/watch?v=rbLM-8jGki8&amp;t=11s</a:t>
            </a:r>
            <a:r>
              <a:rPr lang="en-GB">
                <a:latin typeface="Lato"/>
                <a:ea typeface="Lato"/>
                <a:cs typeface="Lato"/>
                <a:sym typeface="Lato"/>
              </a:rPr>
              <a:t> </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The more you earn, the more you pay</a:t>
            </a:r>
            <a:endParaRPr>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a5db231f5e_1_1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g1a5db231f5e_1_1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a5db231f5e_1_6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1a5db231f5e_1_6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a5db231f5e_1_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g1a5db231f5e_1_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a5db231f5e_1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1a5db231f5e_1_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a5db231f5e_1_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1a5db231f5e_1_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a5db231f5e_1_7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1a5db231f5e_1_7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point for students, a pensions and student loan can be considered as more of an personal investment than a deduction.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Whilst many people can be put off by the cost of higher education, the deduction is less than other deductions and only applicable once a person is earning over a certain amount</a:t>
            </a:r>
            <a:r>
              <a:rPr lang="en-GB"/>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a5db231f5e_1_7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g1a5db231f5e_1_7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e7e76a9a6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ce7e76a9a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a5db231f5e_1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1a5db231f5e_1_7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a5db231f5e_1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1a5db231f5e_1_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392954490c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392954490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5f4fb2303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25f4fb2303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77272"/>
              </a:lnSpc>
              <a:spcBef>
                <a:spcPts val="0"/>
              </a:spcBef>
              <a:spcAft>
                <a:spcPts val="0"/>
              </a:spcAft>
              <a:buClr>
                <a:schemeClr val="dk1"/>
              </a:buClr>
              <a:buSzPts val="1100"/>
              <a:buFont typeface="Arial"/>
              <a:buNone/>
            </a:pPr>
            <a:r>
              <a:rPr b="1" lang="en-GB">
                <a:solidFill>
                  <a:schemeClr val="dk1"/>
                </a:solidFill>
                <a:latin typeface="Lato"/>
                <a:ea typeface="Lato"/>
                <a:cs typeface="Lato"/>
                <a:sym typeface="Lato"/>
              </a:rPr>
              <a:t>Teacher delivery</a:t>
            </a:r>
            <a:endParaRPr b="1">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should be invited to ask questions and they should be provided with an opportunity to ask questions anonymously. It is useful to have a question box or allocated space on the whiteboard for students to share questions.</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It is suggested that students are provided with post-its or slips to write their questions on and as the teacher circulates throughout the lesson these questions can be collected and answers throughout the session or using an allocated ‘question time’ at the end of the session.</a:t>
            </a:r>
            <a:endParaRPr>
              <a:solidFill>
                <a:schemeClr val="dk1"/>
              </a:solidFill>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GB">
                <a:solidFill>
                  <a:schemeClr val="dk1"/>
                </a:solidFill>
                <a:latin typeface="Lato"/>
                <a:ea typeface="Lato"/>
                <a:cs typeface="Lato"/>
                <a:sym typeface="Lato"/>
              </a:rPr>
              <a:t>Students can be invited to respond to questions asked by their peers. If responses to questions are based on personal preference or opinion, the teacher should be clear to preface any answers with this.</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a5db231f5e_1_7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1a5db231f5e_1_7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00aa1752a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200aa1752a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Can be checked here: </a:t>
            </a:r>
            <a:r>
              <a:rPr lang="en-GB" u="sng">
                <a:solidFill>
                  <a:schemeClr val="hlink"/>
                </a:solidFill>
                <a:hlinkClick r:id="rId2"/>
              </a:rPr>
              <a:t>Income Tax rates and Personal Allowances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79825be824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279825be824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u="sng">
                <a:solidFill>
                  <a:schemeClr val="hlink"/>
                </a:solidFill>
                <a:hlinkClick r:id="rId2"/>
              </a:rPr>
              <a:t>BBC pay 2021-2022: The full list of star salaries</a:t>
            </a:r>
            <a:r>
              <a:rPr lang="en-GB"/>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9825be824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g279825be824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79825be82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79825be824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79825be824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279825be824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79825be82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79825be824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79825be824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79825be824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9825be824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79825be824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79825be824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279825be824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392954490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g2392954490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79825be82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79825be82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Teacher guidance notes:</a:t>
            </a:r>
            <a:endParaRPr b="1"/>
          </a:p>
          <a:p>
            <a:pPr indent="0" lvl="0" marL="0" rtl="0" algn="l">
              <a:spcBef>
                <a:spcPts val="0"/>
              </a:spcBef>
              <a:spcAft>
                <a:spcPts val="0"/>
              </a:spcAft>
              <a:buNone/>
            </a:pPr>
            <a:r>
              <a:rPr lang="en-GB"/>
              <a:t>Ask student to draw the continuum line (bottom right image) to support their thinking. This activity should be used to highlight the misconception that when your salary falls in e.g. a Higher rate tax band, not ALL of your salary is taxed at the higher rate of 40%, but the amount that sits in the new band.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quiz acts as a scaffold and support before the income tax calculations worksheet. For students that you see are less confident, encourage them to choose lower salary jobs when they begin the worksheet. Vice versa for more confident students.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e7e76a9a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ce7e76a9a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Teacher guidance notes:</a:t>
            </a:r>
            <a:endParaRPr b="1"/>
          </a:p>
          <a:p>
            <a:pPr indent="0" lvl="0" marL="0" rtl="0" algn="l">
              <a:spcBef>
                <a:spcPts val="0"/>
              </a:spcBef>
              <a:spcAft>
                <a:spcPts val="0"/>
              </a:spcAft>
              <a:buNone/>
            </a:pPr>
            <a:r>
              <a:rPr lang="en-GB"/>
              <a:t>Ask student to draw the continuum line (bottom right image) to support their thinking. This activity should be used to highlight the misconception that when your salary falls in e.g. a Higher rate tax band, not ALL of your salary is taxed at the higher rate of 40%, but the amount that sits in the new band.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quiz acts as a scaffold and support before the income tax calculations worksheet. For students that you see are less confident, encourage them to choose lower salary jobs when they begin the worksheet. Vice versa for more confident students.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79825be824_0_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79825be824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79825be824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79825be824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a5db231f5e_1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1a5db231f5e_1_9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a5db231f5e_1_8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1a5db231f5e_1_8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i="1" lang="en-GB">
                <a:solidFill>
                  <a:schemeClr val="dk1"/>
                </a:solidFill>
                <a:latin typeface="Lato"/>
                <a:ea typeface="Lato"/>
                <a:cs typeface="Lato"/>
                <a:sym typeface="Lato"/>
              </a:rPr>
              <a:t>October 2024 Budget Announcement:</a:t>
            </a:r>
            <a:endParaRPr b="1" i="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rPr b="1" lang="en-GB">
                <a:solidFill>
                  <a:schemeClr val="dk1"/>
                </a:solidFill>
                <a:latin typeface="Lato"/>
                <a:ea typeface="Lato"/>
                <a:cs typeface="Lato"/>
                <a:sym typeface="Lato"/>
              </a:rPr>
              <a:t>Personal tax thresholds will remain frozen until April 2028, instead of until April 2026.</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rPr b="1" i="1" lang="en-GB">
                <a:solidFill>
                  <a:schemeClr val="dk1"/>
                </a:solidFill>
                <a:latin typeface="Lato"/>
                <a:ea typeface="Lato"/>
                <a:cs typeface="Lato"/>
                <a:sym typeface="Lato"/>
              </a:rPr>
              <a:t>What does this mean?</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t/>
            </a:r>
            <a:endParaRPr b="1">
              <a:solidFill>
                <a:schemeClr val="dk1"/>
              </a:solidFill>
              <a:latin typeface="Lato"/>
              <a:ea typeface="Lato"/>
              <a:cs typeface="Lato"/>
              <a:sym typeface="Lato"/>
            </a:endParaRPr>
          </a:p>
          <a:p>
            <a:pPr indent="0" lvl="0" marL="0" rtl="0" algn="l">
              <a:spcBef>
                <a:spcPts val="0"/>
              </a:spcBef>
              <a:spcAft>
                <a:spcPts val="0"/>
              </a:spcAft>
              <a:buClr>
                <a:schemeClr val="dk1"/>
              </a:buClr>
              <a:buSzPts val="1800"/>
              <a:buFont typeface="Arial"/>
              <a:buNone/>
            </a:pPr>
            <a:r>
              <a:rPr b="1" lang="en-GB">
                <a:solidFill>
                  <a:schemeClr val="dk1"/>
                </a:solidFill>
                <a:latin typeface="Lato"/>
                <a:ea typeface="Lato"/>
                <a:cs typeface="Lato"/>
                <a:sym typeface="Lato"/>
              </a:rPr>
              <a:t>Freezing tax thresholds increases people’s taxable income without tax rates actually increasing, due to inflation.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800">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Sources: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u="sng">
                <a:solidFill>
                  <a:schemeClr val="hlink"/>
                </a:solidFill>
                <a:hlinkClick r:id="rId2"/>
              </a:rPr>
              <a:t>Impact of frozen tax thresholds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GB" u="sng">
                <a:solidFill>
                  <a:schemeClr val="hlink"/>
                </a:solidFill>
                <a:hlinkClick r:id="rId3"/>
              </a:rPr>
              <a:t>Explanation of ‘fiscal drag’ (effect of freezing thresholds on taxable income)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sz="8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9825be824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g279825be824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79825be824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79825be824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a5db231f5e_1_8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1a5db231f5e_1_8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points to draw out from students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The apprentice gardener’s income tax is very small compared to the other jobs because most of the income is not taxed as it falls in the personal allowance category</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Income tax rises with different salaries but is not directly proportional to the salary increase due to the progressive nature of UK taxation and the bands.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When the salary is just above a salary tax band, only a small amount is taxed in the higher salary band</a:t>
            </a:r>
            <a:endParaRPr>
              <a:latin typeface="Lato"/>
              <a:ea typeface="Lato"/>
              <a:cs typeface="Lato"/>
              <a:sym typeface="Lato"/>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a5db231f5e_1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1a5db231f5e_1_8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a5db231f5e_1_5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g1a5db231f5e_1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a5db231f5e_1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g1a5db231f5e_1_9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a5db231f5e_1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4" name="Google Shape;574;g1a5db231f5e_1_9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a5db231f5e_1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Google Shape;581;g1a5db231f5e_1_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a5db231f5e_1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g1a5db231f5e_1_9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a5db231f5e_1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g1a5db231f5e_1_9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a5db231f5e_1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1a5db231f5e_1_9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a5db231f5e_1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1a5db231f5e_1_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a5db231f5e_1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g1a5db231f5e_1_9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a5db231f5e_1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g1a5db231f5e_1_9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da053489fc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1da053489f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The world of work video: </a:t>
            </a:r>
            <a:r>
              <a:rPr lang="en-GB" u="sng">
                <a:solidFill>
                  <a:schemeClr val="hlink"/>
                </a:solidFill>
                <a:latin typeface="Lato"/>
                <a:ea typeface="Lato"/>
                <a:cs typeface="Lato"/>
                <a:sym typeface="Lato"/>
                <a:hlinkClick r:id="rId2"/>
              </a:rPr>
              <a:t>https://www.youtube.com/watch?v=P26wizs8I20</a:t>
            </a:r>
            <a:r>
              <a:rPr lang="en-GB">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a5db231f5e_1_1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g1a5db231f5e_1_1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GB">
                <a:solidFill>
                  <a:schemeClr val="dk1"/>
                </a:solidFill>
                <a:latin typeface="Lato"/>
                <a:ea typeface="Lato"/>
                <a:cs typeface="Lato"/>
                <a:sym typeface="Lato"/>
              </a:rPr>
              <a:t>Teacher explanation</a:t>
            </a:r>
            <a:endParaRPr b="1">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rPr lang="en-GB">
                <a:solidFill>
                  <a:schemeClr val="dk1"/>
                </a:solidFill>
                <a:latin typeface="Lato"/>
                <a:ea typeface="Lato"/>
                <a:cs typeface="Lato"/>
                <a:sym typeface="Lato"/>
              </a:rPr>
              <a:t>Explain the a salary is subject to deductions and the first part (objective) of the lesson will name and define these in more detail.</a:t>
            </a:r>
            <a:br>
              <a:rPr b="1" lang="en-GB">
                <a:solidFill>
                  <a:schemeClr val="dk1"/>
                </a:solidFill>
                <a:latin typeface="Lato"/>
                <a:ea typeface="Lato"/>
                <a:cs typeface="Lato"/>
                <a:sym typeface="Lato"/>
              </a:rPr>
            </a:br>
            <a:r>
              <a:rPr lang="en-GB">
                <a:solidFill>
                  <a:schemeClr val="dk1"/>
                </a:solidFill>
                <a:latin typeface="Lato"/>
                <a:ea typeface="Lato"/>
                <a:cs typeface="Lato"/>
                <a:sym typeface="Lato"/>
              </a:rPr>
              <a:t>Refer to key terms and definitions to clarify answers offered by students.</a:t>
            </a:r>
            <a:endParaRPr>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392954490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g2392954490c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392954490c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g2392954490c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a5db231f5e_1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g1a5db231f5e_1_9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77b2dab1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277b2dab11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8a5cae814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28a5cae814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a5db231f5e_1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g1a5db231f5e_1_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a5db231f5e_1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1a5db231f5e_1_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questions (following the video)  https://www.youtube.com/watch?v=wBVH1ao-ZsU</a:t>
            </a:r>
            <a:endParaRPr b="1">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Is any of this familiar to you?</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Is anything new to you?</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What are your thoughts on deductions?</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da053489f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1da053489fc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If available, use mini whiteboards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sp>
        <p:nvSpPr>
          <p:cNvPr id="8" name="Google Shape;8;g2ff7718b74d_0_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 name="Google Shape;9;g2ff7718b74d_0_2"/>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0" name="Google Shape;10;g2ff7718b74d_0_2"/>
          <p:cNvPicPr preferRelativeResize="0"/>
          <p:nvPr/>
        </p:nvPicPr>
        <p:blipFill rotWithShape="1">
          <a:blip r:embed="rId3">
            <a:alphaModFix/>
          </a:blip>
          <a:srcRect b="-2282" l="-4222" r="-3757" t="-2440"/>
          <a:stretch/>
        </p:blipFill>
        <p:spPr>
          <a:xfrm rot="-5400000">
            <a:off x="7182681" y="321980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TITLE_2">
    <p:bg>
      <p:bgPr>
        <a:solidFill>
          <a:schemeClr val="accent1"/>
        </a:solidFill>
      </p:bgPr>
    </p:bg>
    <p:spTree>
      <p:nvGrpSpPr>
        <p:cNvPr id="29" name="Shape 29"/>
        <p:cNvGrpSpPr/>
        <p:nvPr/>
      </p:nvGrpSpPr>
      <p:grpSpPr>
        <a:xfrm>
          <a:off x="0" y="0"/>
          <a:ext cx="0" cy="0"/>
          <a:chOff x="0" y="0"/>
          <a:chExt cx="0" cy="0"/>
        </a:xfrm>
      </p:grpSpPr>
      <p:pic>
        <p:nvPicPr>
          <p:cNvPr id="30" name="Google Shape;30;g2ff7718b74d_0_24"/>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31" name="Google Shape;31;g2ff7718b74d_0_24"/>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1">
  <p:cSld name="TITLE_ONLY_1_1_1">
    <p:bg>
      <p:bgPr>
        <a:solidFill>
          <a:srgbClr val="0543B3"/>
        </a:solidFill>
      </p:bgPr>
    </p:bg>
    <p:spTree>
      <p:nvGrpSpPr>
        <p:cNvPr id="32" name="Shape 32"/>
        <p:cNvGrpSpPr/>
        <p:nvPr/>
      </p:nvGrpSpPr>
      <p:grpSpPr>
        <a:xfrm>
          <a:off x="0" y="0"/>
          <a:ext cx="0" cy="0"/>
          <a:chOff x="0" y="0"/>
          <a:chExt cx="0" cy="0"/>
        </a:xfrm>
      </p:grpSpPr>
      <p:pic>
        <p:nvPicPr>
          <p:cNvPr id="33" name="Google Shape;33;g2ff7718b74d_0_27"/>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p:cSld name="Section slide 1_1">
    <p:spTree>
      <p:nvGrpSpPr>
        <p:cNvPr id="34" name="Shape 34"/>
        <p:cNvGrpSpPr/>
        <p:nvPr/>
      </p:nvGrpSpPr>
      <p:grpSpPr>
        <a:xfrm>
          <a:off x="0" y="0"/>
          <a:ext cx="0" cy="0"/>
          <a:chOff x="0" y="0"/>
          <a:chExt cx="0" cy="0"/>
        </a:xfrm>
      </p:grpSpPr>
      <p:sp>
        <p:nvSpPr>
          <p:cNvPr id="35" name="Google Shape;35;g2ff7718b74d_0_2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1 1 1">
  <p:cSld name="Section slide 1_1_1">
    <p:spTree>
      <p:nvGrpSpPr>
        <p:cNvPr id="36" name="Shape 36"/>
        <p:cNvGrpSpPr/>
        <p:nvPr/>
      </p:nvGrpSpPr>
      <p:grpSpPr>
        <a:xfrm>
          <a:off x="0" y="0"/>
          <a:ext cx="0" cy="0"/>
          <a:chOff x="0" y="0"/>
          <a:chExt cx="0" cy="0"/>
        </a:xfrm>
      </p:grpSpPr>
      <p:sp>
        <p:nvSpPr>
          <p:cNvPr id="37" name="Google Shape;37;g31f568d7d00_0_2"/>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31f568d7d00_0_2"/>
          <p:cNvSpPr txBox="1"/>
          <p:nvPr>
            <p:ph type="title"/>
          </p:nvPr>
        </p:nvSpPr>
        <p:spPr>
          <a:xfrm>
            <a:off x="300350" y="224550"/>
            <a:ext cx="6882000" cy="566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2"/>
              </a:buClr>
              <a:buSzPts val="2900"/>
              <a:buFont typeface="Lato"/>
              <a:buNone/>
              <a:defRPr b="1" sz="2900">
                <a:solidFill>
                  <a:schemeClr val="accent2"/>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2">
  <p:cSld name="Divider/pullout 1">
    <p:bg>
      <p:bgPr>
        <a:solidFill>
          <a:srgbClr val="0543B3"/>
        </a:solidFill>
      </p:bgPr>
    </p:bg>
    <p:spTree>
      <p:nvGrpSpPr>
        <p:cNvPr id="39" name="Shape 39"/>
        <p:cNvGrpSpPr/>
        <p:nvPr/>
      </p:nvGrpSpPr>
      <p:grpSpPr>
        <a:xfrm>
          <a:off x="0" y="0"/>
          <a:ext cx="0" cy="0"/>
          <a:chOff x="0" y="0"/>
          <a:chExt cx="0" cy="0"/>
        </a:xfrm>
      </p:grpSpPr>
      <p:pic>
        <p:nvPicPr>
          <p:cNvPr id="40" name="Google Shape;40;g2ff7718b74d_0_32"/>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41" name="Shape 41"/>
        <p:cNvGrpSpPr/>
        <p:nvPr/>
      </p:nvGrpSpPr>
      <p:grpSpPr>
        <a:xfrm>
          <a:off x="0" y="0"/>
          <a:ext cx="0" cy="0"/>
          <a:chOff x="0" y="0"/>
          <a:chExt cx="0" cy="0"/>
        </a:xfrm>
      </p:grpSpPr>
      <p:sp>
        <p:nvSpPr>
          <p:cNvPr id="42" name="Google Shape;42;g2ff7718b74d_0_3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 name="Google Shape;43;g2ff7718b74d_0_34"/>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p:cSld name="TITLE_ONLY_2">
    <p:bg>
      <p:bgPr>
        <a:solidFill>
          <a:srgbClr val="262A33"/>
        </a:solidFill>
      </p:bgPr>
    </p:bg>
    <p:spTree>
      <p:nvGrpSpPr>
        <p:cNvPr id="44" name="Shape 44"/>
        <p:cNvGrpSpPr/>
        <p:nvPr/>
      </p:nvGrpSpPr>
      <p:grpSpPr>
        <a:xfrm>
          <a:off x="0" y="0"/>
          <a:ext cx="0" cy="0"/>
          <a:chOff x="0" y="0"/>
          <a:chExt cx="0" cy="0"/>
        </a:xfrm>
      </p:grpSpPr>
      <p:pic>
        <p:nvPicPr>
          <p:cNvPr id="45" name="Google Shape;45;g2ff7718b74d_0_37"/>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
        <p:nvSpPr>
          <p:cNvPr id="46" name="Google Shape;46;g2ff7718b74d_0_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3">
  <p:cSld name="TITLE_AND_TWO_COLUMNS_7">
    <p:spTree>
      <p:nvGrpSpPr>
        <p:cNvPr id="47" name="Shape 47"/>
        <p:cNvGrpSpPr/>
        <p:nvPr/>
      </p:nvGrpSpPr>
      <p:grpSpPr>
        <a:xfrm>
          <a:off x="0" y="0"/>
          <a:ext cx="0" cy="0"/>
          <a:chOff x="0" y="0"/>
          <a:chExt cx="0" cy="0"/>
        </a:xfrm>
      </p:grpSpPr>
      <p:sp>
        <p:nvSpPr>
          <p:cNvPr id="48" name="Google Shape;48;g2ff7718b74d_0_7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3">
    <p:bg>
      <p:bgPr>
        <a:solidFill>
          <a:srgbClr val="262A33"/>
        </a:solidFill>
      </p:bgPr>
    </p:bg>
    <p:spTree>
      <p:nvGrpSpPr>
        <p:cNvPr id="49" name="Shape 49"/>
        <p:cNvGrpSpPr/>
        <p:nvPr/>
      </p:nvGrpSpPr>
      <p:grpSpPr>
        <a:xfrm>
          <a:off x="0" y="0"/>
          <a:ext cx="0" cy="0"/>
          <a:chOff x="0" y="0"/>
          <a:chExt cx="0" cy="0"/>
        </a:xfrm>
      </p:grpSpPr>
      <p:pic>
        <p:nvPicPr>
          <p:cNvPr id="50" name="Google Shape;50;g2ff7718b74d_0_42"/>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1" name="Shape 11"/>
        <p:cNvGrpSpPr/>
        <p:nvPr/>
      </p:nvGrpSpPr>
      <p:grpSpPr>
        <a:xfrm>
          <a:off x="0" y="0"/>
          <a:ext cx="0" cy="0"/>
          <a:chOff x="0" y="0"/>
          <a:chExt cx="0" cy="0"/>
        </a:xfrm>
      </p:grpSpPr>
      <p:pic>
        <p:nvPicPr>
          <p:cNvPr id="12" name="Google Shape;12;g2ff7718b74d_0_6"/>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3" name="Shape 13"/>
        <p:cNvGrpSpPr/>
        <p:nvPr/>
      </p:nvGrpSpPr>
      <p:grpSpPr>
        <a:xfrm>
          <a:off x="0" y="0"/>
          <a:ext cx="0" cy="0"/>
          <a:chOff x="0" y="0"/>
          <a:chExt cx="0" cy="0"/>
        </a:xfrm>
      </p:grpSpPr>
      <p:pic>
        <p:nvPicPr>
          <p:cNvPr id="14" name="Google Shape;14;g2ff7718b74d_0_8"/>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5" name="Shape 15"/>
        <p:cNvGrpSpPr/>
        <p:nvPr/>
      </p:nvGrpSpPr>
      <p:grpSpPr>
        <a:xfrm>
          <a:off x="0" y="0"/>
          <a:ext cx="0" cy="0"/>
          <a:chOff x="0" y="0"/>
          <a:chExt cx="0" cy="0"/>
        </a:xfrm>
      </p:grpSpPr>
      <p:pic>
        <p:nvPicPr>
          <p:cNvPr id="16" name="Google Shape;16;g2ff7718b74d_0_10"/>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7" name="Shape 17"/>
        <p:cNvGrpSpPr/>
        <p:nvPr/>
      </p:nvGrpSpPr>
      <p:grpSpPr>
        <a:xfrm>
          <a:off x="0" y="0"/>
          <a:ext cx="0" cy="0"/>
          <a:chOff x="0" y="0"/>
          <a:chExt cx="0" cy="0"/>
        </a:xfrm>
      </p:grpSpPr>
      <p:sp>
        <p:nvSpPr>
          <p:cNvPr id="18" name="Google Shape;18;g2ff7718b74d_0_12"/>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9" name="Google Shape;19;g2ff7718b74d_0_12"/>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0" name="Shape 20"/>
        <p:cNvGrpSpPr/>
        <p:nvPr/>
      </p:nvGrpSpPr>
      <p:grpSpPr>
        <a:xfrm>
          <a:off x="0" y="0"/>
          <a:ext cx="0" cy="0"/>
          <a:chOff x="0" y="0"/>
          <a:chExt cx="0" cy="0"/>
        </a:xfrm>
      </p:grpSpPr>
      <p:pic>
        <p:nvPicPr>
          <p:cNvPr id="21" name="Google Shape;21;g2ff7718b74d_0_15"/>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g2ff7718b74d_0_1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2ff7718b74d_0_17"/>
          <p:cNvPicPr preferRelativeResize="0"/>
          <p:nvPr/>
        </p:nvPicPr>
        <p:blipFill rotWithShape="1">
          <a:blip r:embed="rId2">
            <a:alphaModFix/>
          </a:blip>
          <a:srcRect b="-9684" l="-7535" r="-5779" t="-8129"/>
          <a:stretch/>
        </p:blipFill>
        <p:spPr>
          <a:xfrm>
            <a:off x="8071200" y="4312800"/>
            <a:ext cx="835000" cy="6433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bg>
      <p:bgPr>
        <a:solidFill>
          <a:schemeClr val="accent1"/>
        </a:solidFill>
      </p:bgPr>
    </p:bg>
    <p:spTree>
      <p:nvGrpSpPr>
        <p:cNvPr id="25" name="Shape 2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2">
  <p:cSld name="TITLE_AND_TWO_COLUMNS_2">
    <p:bg>
      <p:bgPr>
        <a:solidFill>
          <a:schemeClr val="accent1"/>
        </a:solidFill>
      </p:bgPr>
    </p:bg>
    <p:spTree>
      <p:nvGrpSpPr>
        <p:cNvPr id="26" name="Shape 26"/>
        <p:cNvGrpSpPr/>
        <p:nvPr/>
      </p:nvGrpSpPr>
      <p:grpSpPr>
        <a:xfrm>
          <a:off x="0" y="0"/>
          <a:ext cx="0" cy="0"/>
          <a:chOff x="0" y="0"/>
          <a:chExt cx="0" cy="0"/>
        </a:xfrm>
      </p:grpSpPr>
      <p:sp>
        <p:nvSpPr>
          <p:cNvPr id="27" name="Google Shape;27;g2ff7718b74d_0_21"/>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g2ff7718b74d_0_21"/>
          <p:cNvPicPr preferRelativeResize="0"/>
          <p:nvPr/>
        </p:nvPicPr>
        <p:blipFill rotWithShape="1">
          <a:blip r:embed="rId2">
            <a:alphaModFix/>
          </a:blip>
          <a:srcRect b="-8417" l="-5677" r="-7637" t="-10644"/>
          <a:stretch/>
        </p:blipFill>
        <p:spPr>
          <a:xfrm>
            <a:off x="8069450" y="4311925"/>
            <a:ext cx="835000" cy="644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ff7718b74d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hyperlink" Target="https://www.statista.com/statistics/298524/government-spending-in-the-uk/#:~:text=In%202021%2C%20the%20expenditure%20of,pensions%20and%20other%20welfare%20benefit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www.youtube.com/watch?v=rbLM-8jGki8" TargetMode="External"/><Relationship Id="rId4" Type="http://schemas.openxmlformats.org/officeDocument/2006/relationships/image" Target="../media/image38.jpg"/><Relationship Id="rId5" Type="http://schemas.openxmlformats.org/officeDocument/2006/relationships/hyperlink" Target="https://www.youtube.com/watch?v=rbLM-8jGki8&amp;t=11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9.jp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9.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13.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3.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hyperlink" Target="https://www.tax.service.gov.uk/estimate-paye-take-home-pay/your-pay" TargetMode="External"/><Relationship Id="rId7" Type="http://schemas.openxmlformats.org/officeDocument/2006/relationships/hyperlink" Target="https://www.thesalarycalculator.co.uk/salary.php#modal-close" TargetMode="External"/><Relationship Id="rId8" Type="http://schemas.openxmlformats.org/officeDocument/2006/relationships/hyperlink" Target="https://listentotaxman.com/?year=2022&amp;taxregion=uk&amp;plan=plan2&amp;age=0&amp;time=1&amp;ingr=5000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3.png"/><Relationship Id="rId4" Type="http://schemas.openxmlformats.org/officeDocument/2006/relationships/image" Target="../media/image43.png"/><Relationship Id="rId5"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3.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hyperlink" Target="http://www.youtube.com/watch?v=P26wizs8I20" TargetMode="External"/><Relationship Id="rId4" Type="http://schemas.openxmlformats.org/officeDocument/2006/relationships/image" Target="../media/image35.jpg"/><Relationship Id="rId5" Type="http://schemas.openxmlformats.org/officeDocument/2006/relationships/hyperlink" Target="https://www.youtube.com/watch?v=P26wizs8I2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hyperlink" Target="https://www.citizensadvice.org.uk/debt-and-money/" TargetMode="External"/><Relationship Id="rId4" Type="http://schemas.openxmlformats.org/officeDocument/2006/relationships/image" Target="../media/image36.png"/><Relationship Id="rId9"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hyperlink" Target="https://www.nationaldebtline.org/" TargetMode="External"/><Relationship Id="rId7" Type="http://schemas.openxmlformats.org/officeDocument/2006/relationships/hyperlink" Target="https://www.nationaldebtline.org/" TargetMode="External"/><Relationship Id="rId8" Type="http://schemas.openxmlformats.org/officeDocument/2006/relationships/hyperlink" Target="http://www.moneyadvicetrust.org/Pages/default.aspx" TargetMode="External"/></Relationships>
</file>

<file path=ppt/slides/_rels/slide64.xml.rels><?xml version="1.0" encoding="UTF-8" standalone="yes"?><Relationships xmlns="http://schemas.openxmlformats.org/package/2006/relationships"><Relationship Id="rId11" Type="http://schemas.openxmlformats.org/officeDocument/2006/relationships/hyperlink" Target="https://www.bbc.co.uk/sounds/play/w3ct30xp" TargetMode="External"/><Relationship Id="rId10" Type="http://schemas.openxmlformats.org/officeDocument/2006/relationships/hyperlink" Target="https://www.turn2us.org.uk/" TargetMode="External"/><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resources.ftflic.com/" TargetMode="External"/><Relationship Id="rId4" Type="http://schemas.openxmlformats.org/officeDocument/2006/relationships/hyperlink" Target="https://www.bankofengland.co.uk/knowledgebank/will-inflation-in-the-uk-keep-rising" TargetMode="External"/><Relationship Id="rId9" Type="http://schemas.openxmlformats.org/officeDocument/2006/relationships/hyperlink" Target="https://www.turn2us.org.uk/" TargetMode="External"/><Relationship Id="rId5" Type="http://schemas.openxmlformats.org/officeDocument/2006/relationships/hyperlink" Target="https://www.bankofengland.co.uk/knowledgebank/will-inflation-in-the-uk-keep-rising" TargetMode="External"/><Relationship Id="rId6" Type="http://schemas.openxmlformats.org/officeDocument/2006/relationships/hyperlink" Target="https://taxscouts.com/high-earner-tax-returns/what-are-the-tax-implications-of-earning-over-100k/" TargetMode="External"/><Relationship Id="rId7" Type="http://schemas.openxmlformats.org/officeDocument/2006/relationships/hyperlink" Target="https://www.youtube.com/watch?v=bAQ-qW4Nrs8" TargetMode="External"/><Relationship Id="rId8" Type="http://schemas.openxmlformats.org/officeDocument/2006/relationships/hyperlink" Target="https://www.livingwage.org.uk/what-real-living-wag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www.youtube.com/watch?v=wBVH1ao-ZsU" TargetMode="External"/><Relationship Id="rId4" Type="http://schemas.openxmlformats.org/officeDocument/2006/relationships/image" Target="../media/image1.jpg"/><Relationship Id="rId5" Type="http://schemas.openxmlformats.org/officeDocument/2006/relationships/hyperlink" Target="https://www.youtube.com/watch?v=wBVH1ao-ZsU" TargetMode="External"/><Relationship Id="rId6" Type="http://schemas.openxmlformats.org/officeDocument/2006/relationships/image" Target="../media/image37.png"/><Relationship Id="rId7" Type="http://schemas.openxmlformats.org/officeDocument/2006/relationships/hyperlink" Target="https://www.youtube.com/watch?v=wBVH1ao-Zs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4" name="Shape 54"/>
        <p:cNvGrpSpPr/>
        <p:nvPr/>
      </p:nvGrpSpPr>
      <p:grpSpPr>
        <a:xfrm>
          <a:off x="0" y="0"/>
          <a:ext cx="0" cy="0"/>
          <a:chOff x="0" y="0"/>
          <a:chExt cx="0" cy="0"/>
        </a:xfrm>
      </p:grpSpPr>
      <p:sp>
        <p:nvSpPr>
          <p:cNvPr id="55" name="Google Shape;55;g1a5db231f5e_1_1168"/>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Black"/>
                <a:ea typeface="Lato Black"/>
                <a:cs typeface="Lato Black"/>
                <a:sym typeface="Lato Black"/>
              </a:rPr>
              <a:t>How to protect my financial future</a:t>
            </a:r>
            <a:endParaRPr b="1" i="0" sz="4800" u="none" cap="none" strike="noStrike">
              <a:solidFill>
                <a:schemeClr val="lt1"/>
              </a:solidFill>
              <a:latin typeface="Lato Black"/>
              <a:ea typeface="Lato Black"/>
              <a:cs typeface="Lato Black"/>
              <a:sym typeface="Lato Black"/>
            </a:endParaRPr>
          </a:p>
        </p:txBody>
      </p:sp>
      <p:pic>
        <p:nvPicPr>
          <p:cNvPr id="56" name="Google Shape;56;g1a5db231f5e_1_1168"/>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57" name="Google Shape;57;g1a5db231f5e_1_1168"/>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a:t>
            </a:r>
            <a:r>
              <a:rPr b="1" lang="en-GB" sz="1000">
                <a:solidFill>
                  <a:srgbClr val="FF8022"/>
                </a:solidFill>
              </a:rPr>
              <a:t>Key Stage Four</a:t>
            </a:r>
            <a:r>
              <a:rPr b="1" i="0" lang="en-GB" sz="1000" u="none" cap="none" strike="noStrike">
                <a:solidFill>
                  <a:srgbClr val="FF8022"/>
                </a:solidFill>
                <a:latin typeface="Arial"/>
                <a:ea typeface="Arial"/>
                <a:cs typeface="Arial"/>
                <a:sym typeface="Arial"/>
              </a:rPr>
              <a:t> (recommended for Year 11)</a:t>
            </a:r>
            <a:endParaRPr b="1" i="0" sz="1000" u="none" cap="none" strike="noStrike">
              <a:solidFill>
                <a:srgbClr val="FF802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sp>
        <p:nvSpPr>
          <p:cNvPr id="137" name="Google Shape;137;g2392954490c_0_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2392954490c_0_9"/>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139" name="Google Shape;139;g2392954490c_0_9"/>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Identify and explain key elements of a payslip</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1a674aa36a7_0_0"/>
          <p:cNvPicPr preferRelativeResize="0"/>
          <p:nvPr/>
        </p:nvPicPr>
        <p:blipFill rotWithShape="1">
          <a:blip r:embed="rId3">
            <a:alphaModFix/>
          </a:blip>
          <a:srcRect b="0" l="0" r="0" t="0"/>
          <a:stretch/>
        </p:blipFill>
        <p:spPr>
          <a:xfrm>
            <a:off x="2431950" y="1347025"/>
            <a:ext cx="3822899" cy="2150385"/>
          </a:xfrm>
          <a:prstGeom prst="rect">
            <a:avLst/>
          </a:prstGeom>
          <a:noFill/>
          <a:ln cap="flat" cmpd="sng" w="28575">
            <a:solidFill>
              <a:schemeClr val="accent2"/>
            </a:solidFill>
            <a:prstDash val="solid"/>
            <a:round/>
            <a:headEnd len="sm" w="sm" type="none"/>
            <a:tailEnd len="sm" w="sm" type="none"/>
          </a:ln>
        </p:spPr>
      </p:pic>
      <p:sp>
        <p:nvSpPr>
          <p:cNvPr id="145" name="Google Shape;145;g1a674aa36a7_0_0"/>
          <p:cNvSpPr txBox="1"/>
          <p:nvPr/>
        </p:nvSpPr>
        <p:spPr>
          <a:xfrm>
            <a:off x="1553000" y="3592975"/>
            <a:ext cx="5547900" cy="16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80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
                  </a:ext>
                </a:extLst>
              </a:rPr>
              <a:t>Income tax was first introduced in </a:t>
            </a:r>
            <a:r>
              <a:rPr b="1" i="0" lang="en-GB" sz="2400" u="none" cap="none" strike="noStrike">
                <a:solidFill>
                  <a:schemeClr val="lt1"/>
                </a:solidFill>
                <a:latin typeface="Lato"/>
                <a:ea typeface="Lato"/>
                <a:cs typeface="Lato"/>
                <a:sym typeface="Lato"/>
                <a:extLst>
                  <a:ext uri="http://customooxmlschemas.google.com/">
                    <go:slidesCustomData xmlns:go="http://customooxmlschemas.google.com/" textRoundtripDataId="4"/>
                  </a:ext>
                </a:extLst>
              </a:rPr>
              <a:t>1799</a:t>
            </a:r>
            <a:r>
              <a:rPr b="1" i="0" lang="en-GB" sz="2300" u="none" cap="none" strike="noStrike">
                <a:solidFill>
                  <a:schemeClr val="lt1"/>
                </a:solidFill>
                <a:latin typeface="Lato"/>
                <a:ea typeface="Lato"/>
                <a:cs typeface="Lato"/>
                <a:sym typeface="Lato"/>
                <a:extLst>
                  <a:ext uri="http://customooxmlschemas.google.com/">
                    <go:slidesCustomData xmlns:go="http://customooxmlschemas.google.com/" textRoundtripDataId="5"/>
                  </a:ext>
                </a:extLst>
              </a:rPr>
              <a:t>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6"/>
                  </a:ext>
                </a:extLst>
              </a:rPr>
              <a:t>to raise money to fight</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7"/>
                  </a:ext>
                </a:extLst>
              </a:rPr>
              <a:t> the French Napoleonic wars.</a:t>
            </a:r>
            <a:endParaRPr b="1" i="0" sz="1600" u="none" cap="none" strike="noStrike">
              <a:solidFill>
                <a:schemeClr val="lt1"/>
              </a:solidFill>
              <a:latin typeface="Lato"/>
              <a:ea typeface="Lato"/>
              <a:cs typeface="Lato"/>
              <a:sym typeface="Lato"/>
              <a:extLst>
                <a:ext uri="http://customooxmlschemas.google.com/">
                  <go:slidesCustomData xmlns:go="http://customooxmlschemas.google.com/" textRoundtripDataId="8"/>
                </a:ext>
              </a:extLst>
            </a:endParaRPr>
          </a:p>
          <a:p>
            <a:pPr indent="0" lvl="0" marL="0" marR="0" rtl="0" algn="ctr">
              <a:lnSpc>
                <a:spcPct val="115000"/>
              </a:lnSpc>
              <a:spcBef>
                <a:spcPts val="800"/>
              </a:spcBef>
              <a:spcAft>
                <a:spcPts val="0"/>
              </a:spcAft>
              <a:buClr>
                <a:srgbClr val="000000"/>
              </a:buClr>
              <a:buSzPts val="1600"/>
              <a:buFont typeface="Arial"/>
              <a:buNone/>
            </a:pPr>
            <a:r>
              <a:rPr b="1" i="0" lang="en-GB" sz="2200" u="none" cap="none" strike="noStrike">
                <a:solidFill>
                  <a:schemeClr val="accent2"/>
                </a:solidFill>
                <a:latin typeface="Lato"/>
                <a:ea typeface="Lato"/>
                <a:cs typeface="Lato"/>
                <a:sym typeface="Lato"/>
                <a:extLst>
                  <a:ext uri="http://customooxmlschemas.google.com/">
                    <go:slidesCustomData xmlns:go="http://customooxmlschemas.google.com/" textRoundtripDataId="9"/>
                  </a:ext>
                </a:extLst>
              </a:rPr>
              <a:t>What is tax spent on today?</a:t>
            </a:r>
            <a:b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0"/>
                  </a:ext>
                </a:extLst>
              </a:rPr>
            </a:br>
            <a:endParaRPr b="1" i="0" sz="1800" u="none" cap="none" strike="noStrike">
              <a:solidFill>
                <a:srgbClr val="000000"/>
              </a:solidFill>
              <a:latin typeface="Lato"/>
              <a:ea typeface="Lato"/>
              <a:cs typeface="Lato"/>
              <a:sym typeface="Lato"/>
            </a:endParaRPr>
          </a:p>
        </p:txBody>
      </p:sp>
      <p:sp>
        <p:nvSpPr>
          <p:cNvPr id="146" name="Google Shape;146;g1a674aa36a7_0_0"/>
          <p:cNvSpPr txBox="1"/>
          <p:nvPr/>
        </p:nvSpPr>
        <p:spPr>
          <a:xfrm>
            <a:off x="472450" y="210775"/>
            <a:ext cx="8279400" cy="826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Can you guess…</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When was income tax first introduced?</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graphicFrame>
        <p:nvGraphicFramePr>
          <p:cNvPr id="151" name="Google Shape;151;g2ff7718b74d_0_75"/>
          <p:cNvGraphicFramePr/>
          <p:nvPr/>
        </p:nvGraphicFramePr>
        <p:xfrm>
          <a:off x="4156375" y="1442413"/>
          <a:ext cx="3000000" cy="3000000"/>
        </p:xfrm>
        <a:graphic>
          <a:graphicData uri="http://schemas.openxmlformats.org/drawingml/2006/table">
            <a:tbl>
              <a:tblPr>
                <a:noFill/>
                <a:tableStyleId>{9C546F94-0B06-45B0-B7E9-3FBC7B3DFD72}</a:tableStyleId>
              </a:tblPr>
              <a:tblGrid>
                <a:gridCol w="3122400"/>
                <a:gridCol w="1550450"/>
              </a:tblGrid>
              <a:tr h="213475">
                <a:tc>
                  <a:txBody>
                    <a:bodyPr/>
                    <a:lstStyle/>
                    <a:p>
                      <a:pPr indent="0" lvl="0" marL="0" rtl="0" algn="ctr">
                        <a:lnSpc>
                          <a:spcPct val="115000"/>
                        </a:lnSpc>
                        <a:spcBef>
                          <a:spcPts val="0"/>
                        </a:spcBef>
                        <a:spcAft>
                          <a:spcPts val="0"/>
                        </a:spcAft>
                        <a:buNone/>
                      </a:pPr>
                      <a:r>
                        <a:rPr b="1" lang="en-GB" sz="1200">
                          <a:latin typeface="Lato"/>
                          <a:ea typeface="Lato"/>
                          <a:cs typeface="Lato"/>
                          <a:sym typeface="Lato"/>
                        </a:rPr>
                        <a:t>Area of spending (A - Z)</a:t>
                      </a:r>
                      <a:endParaRPr b="1" sz="1200">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200">
                          <a:latin typeface="Lato"/>
                          <a:ea typeface="Lato"/>
                          <a:cs typeface="Lato"/>
                          <a:sym typeface="Lato"/>
                        </a:rPr>
                        <a:t>% of national budget</a:t>
                      </a:r>
                      <a:endParaRPr b="1" sz="1200">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accent2"/>
                    </a:solidFill>
                  </a:tcPr>
                </a:tc>
              </a:tr>
              <a:tr h="213475">
                <a:tc>
                  <a:txBody>
                    <a:bodyPr/>
                    <a:lstStyle/>
                    <a:p>
                      <a:pPr indent="0" lvl="0" marL="0" rtl="0" algn="l">
                        <a:lnSpc>
                          <a:spcPct val="115000"/>
                        </a:lnSpc>
                        <a:spcBef>
                          <a:spcPts val="0"/>
                        </a:spcBef>
                        <a:spcAft>
                          <a:spcPts val="0"/>
                        </a:spcAft>
                        <a:buNone/>
                      </a:pPr>
                      <a:r>
                        <a:rPr lang="en-GB" sz="1200">
                          <a:solidFill>
                            <a:schemeClr val="accent1"/>
                          </a:solidFill>
                          <a:latin typeface="Lato"/>
                          <a:ea typeface="Lato"/>
                          <a:cs typeface="Lato"/>
                          <a:sym typeface="Lato"/>
                        </a:rPr>
                        <a:t>Debt interest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solidFill>
                            <a:schemeClr val="accent1"/>
                          </a:solidFill>
                          <a:latin typeface="Lato"/>
                          <a:ea typeface="Lato"/>
                          <a:cs typeface="Lato"/>
                          <a:sym typeface="Lato"/>
                        </a:rPr>
                        <a:t>9</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Defence</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Education</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Health</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lang="en-GB" sz="1200">
                          <a:solidFill>
                            <a:schemeClr val="accent1"/>
                          </a:solidFill>
                          <a:latin typeface="Lato"/>
                          <a:ea typeface="Lato"/>
                          <a:cs typeface="Lato"/>
                          <a:sym typeface="Lato"/>
                        </a:rPr>
                        <a:t>Housing &amp; environment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Industry, agriculture and employment</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lang="en-GB" sz="1200">
                          <a:solidFill>
                            <a:schemeClr val="accent1"/>
                          </a:solidFill>
                          <a:latin typeface="Lato"/>
                          <a:ea typeface="Lato"/>
                          <a:cs typeface="Lato"/>
                          <a:sym typeface="Lato"/>
                        </a:rPr>
                        <a:t>Other</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solidFill>
                            <a:schemeClr val="accent1"/>
                          </a:solidFill>
                          <a:latin typeface="Lato"/>
                          <a:ea typeface="Lato"/>
                          <a:cs typeface="Lato"/>
                          <a:sym typeface="Lato"/>
                        </a:rPr>
                        <a:t>4</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lang="en-GB" sz="1200">
                          <a:solidFill>
                            <a:schemeClr val="accent1"/>
                          </a:solidFill>
                          <a:latin typeface="Lato"/>
                          <a:ea typeface="Lato"/>
                          <a:cs typeface="Lato"/>
                          <a:sym typeface="Lato"/>
                        </a:rPr>
                        <a:t>Personal social services</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solidFill>
                            <a:schemeClr val="accent1"/>
                          </a:solidFill>
                          <a:latin typeface="Lato"/>
                          <a:ea typeface="Lato"/>
                          <a:cs typeface="Lato"/>
                          <a:sym typeface="Lato"/>
                        </a:rPr>
                        <a:t>3</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lang="en-GB" sz="1200">
                          <a:solidFill>
                            <a:schemeClr val="accent1"/>
                          </a:solidFill>
                          <a:latin typeface="Lato"/>
                          <a:ea typeface="Lato"/>
                          <a:cs typeface="Lato"/>
                          <a:sym typeface="Lato"/>
                        </a:rPr>
                        <a:t>Public order &amp; safety</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GB" sz="1200">
                          <a:solidFill>
                            <a:schemeClr val="accent1"/>
                          </a:solidFill>
                          <a:latin typeface="Lato"/>
                          <a:ea typeface="Lato"/>
                          <a:cs typeface="Lato"/>
                          <a:sym typeface="Lato"/>
                        </a:rPr>
                        <a:t>4</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Social protection</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chemeClr val="accent2"/>
                          </a:solidFill>
                          <a:latin typeface="Lato"/>
                          <a:ea typeface="Lato"/>
                          <a:cs typeface="Lato"/>
                          <a:sym typeface="Lato"/>
                        </a:rPr>
                        <a:t>Transport</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a:t>
                      </a:r>
                      <a:endParaRPr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52" name="Google Shape;152;g2ff7718b74d_0_75"/>
          <p:cNvSpPr/>
          <p:nvPr/>
        </p:nvSpPr>
        <p:spPr>
          <a:xfrm>
            <a:off x="4156350" y="4590725"/>
            <a:ext cx="4672800" cy="318600"/>
          </a:xfrm>
          <a:prstGeom prst="roundRect">
            <a:avLst>
              <a:gd fmla="val 16667" name="adj"/>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accent2"/>
                </a:solidFill>
                <a:latin typeface="Lato"/>
                <a:ea typeface="Lato"/>
                <a:cs typeface="Lato"/>
                <a:sym typeface="Lato"/>
              </a:rPr>
              <a:t>Total government spending in a year: £1.2 </a:t>
            </a:r>
            <a:r>
              <a:rPr b="1" lang="en-GB" sz="1600" u="sng">
                <a:solidFill>
                  <a:schemeClr val="accent2"/>
                </a:solidFill>
                <a:latin typeface="Lato"/>
                <a:ea typeface="Lato"/>
                <a:cs typeface="Lato"/>
                <a:sym typeface="Lato"/>
              </a:rPr>
              <a:t>trillion</a:t>
            </a:r>
            <a:endParaRPr b="1" sz="1600" u="sng">
              <a:solidFill>
                <a:schemeClr val="accent2"/>
              </a:solidFill>
              <a:latin typeface="Lato"/>
              <a:ea typeface="Lato"/>
              <a:cs typeface="Lato"/>
              <a:sym typeface="Lato"/>
            </a:endParaRPr>
          </a:p>
        </p:txBody>
      </p:sp>
      <p:grpSp>
        <p:nvGrpSpPr>
          <p:cNvPr id="153" name="Google Shape;153;g2ff7718b74d_0_75"/>
          <p:cNvGrpSpPr/>
          <p:nvPr/>
        </p:nvGrpSpPr>
        <p:grpSpPr>
          <a:xfrm>
            <a:off x="80969" y="1522567"/>
            <a:ext cx="3670889" cy="3481385"/>
            <a:chOff x="125975" y="1352775"/>
            <a:chExt cx="4030401" cy="3724601"/>
          </a:xfrm>
        </p:grpSpPr>
        <p:pic>
          <p:nvPicPr>
            <p:cNvPr id="154" name="Google Shape;154;g2ff7718b74d_0_75" title="Chart"/>
            <p:cNvPicPr preferRelativeResize="0"/>
            <p:nvPr/>
          </p:nvPicPr>
          <p:blipFill>
            <a:blip r:embed="rId3">
              <a:alphaModFix/>
            </a:blip>
            <a:stretch>
              <a:fillRect/>
            </a:stretch>
          </p:blipFill>
          <p:spPr>
            <a:xfrm>
              <a:off x="125975" y="1352775"/>
              <a:ext cx="4030401" cy="3724601"/>
            </a:xfrm>
            <a:prstGeom prst="rect">
              <a:avLst/>
            </a:prstGeom>
            <a:noFill/>
            <a:ln>
              <a:noFill/>
            </a:ln>
          </p:spPr>
        </p:pic>
        <p:sp>
          <p:nvSpPr>
            <p:cNvPr id="155" name="Google Shape;155;g2ff7718b74d_0_75"/>
            <p:cNvSpPr/>
            <p:nvPr/>
          </p:nvSpPr>
          <p:spPr>
            <a:xfrm>
              <a:off x="532500" y="314252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6" name="Google Shape;156;g2ff7718b74d_0_75"/>
            <p:cNvSpPr/>
            <p:nvPr/>
          </p:nvSpPr>
          <p:spPr>
            <a:xfrm>
              <a:off x="1440000" y="427847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g2ff7718b74d_0_75"/>
            <p:cNvSpPr/>
            <p:nvPr/>
          </p:nvSpPr>
          <p:spPr>
            <a:xfrm>
              <a:off x="2640000" y="4084675"/>
              <a:ext cx="397500" cy="3774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g2ff7718b74d_0_75"/>
            <p:cNvSpPr/>
            <p:nvPr/>
          </p:nvSpPr>
          <p:spPr>
            <a:xfrm>
              <a:off x="2955000" y="2303275"/>
              <a:ext cx="397500" cy="3774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g2ff7718b74d_0_75"/>
            <p:cNvSpPr/>
            <p:nvPr/>
          </p:nvSpPr>
          <p:spPr>
            <a:xfrm>
              <a:off x="628800" y="265727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60" name="Google Shape;160;g2ff7718b74d_0_75"/>
          <p:cNvSpPr txBox="1"/>
          <p:nvPr/>
        </p:nvSpPr>
        <p:spPr>
          <a:xfrm>
            <a:off x="181080" y="1027075"/>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chemeClr val="dk1"/>
                </a:solidFill>
                <a:latin typeface="Lato Black"/>
                <a:ea typeface="Lato Black"/>
                <a:cs typeface="Lato Black"/>
                <a:sym typeface="Lato Black"/>
              </a:rPr>
              <a:t>Match the </a:t>
            </a:r>
            <a:r>
              <a:rPr lang="en-GB" sz="1600">
                <a:solidFill>
                  <a:schemeClr val="dk1"/>
                </a:solidFill>
                <a:latin typeface="Lato Black"/>
                <a:ea typeface="Lato Black"/>
                <a:cs typeface="Lato Black"/>
                <a:sym typeface="Lato Black"/>
              </a:rPr>
              <a:t>missing</a:t>
            </a:r>
            <a:r>
              <a:rPr b="0" i="0" lang="en-GB" sz="1600" u="none" cap="none" strike="noStrike">
                <a:solidFill>
                  <a:schemeClr val="dk1"/>
                </a:solidFill>
                <a:latin typeface="Lato Black"/>
                <a:ea typeface="Lato Black"/>
                <a:cs typeface="Lato Black"/>
                <a:sym typeface="Lato Black"/>
              </a:rPr>
              <a:t> areas of public spending (</a:t>
            </a:r>
            <a:r>
              <a:rPr lang="en-GB" sz="1600">
                <a:solidFill>
                  <a:schemeClr val="accent2"/>
                </a:solidFill>
                <a:latin typeface="Lato Black"/>
                <a:ea typeface="Lato Black"/>
                <a:cs typeface="Lato Black"/>
                <a:sym typeface="Lato Black"/>
              </a:rPr>
              <a:t>highlighted</a:t>
            </a:r>
            <a:r>
              <a:rPr b="0" i="0" lang="en-GB" sz="1600" u="none" cap="none" strike="noStrike">
                <a:solidFill>
                  <a:schemeClr val="dk1"/>
                </a:solidFill>
                <a:latin typeface="Lato Black"/>
                <a:ea typeface="Lato Black"/>
                <a:cs typeface="Lato Black"/>
                <a:sym typeface="Lato Black"/>
              </a:rPr>
              <a:t>) to the segments on the pie chart</a:t>
            </a:r>
            <a:endParaRPr b="0" i="0" sz="1600" u="none" cap="none" strike="noStrike">
              <a:solidFill>
                <a:schemeClr val="dk1"/>
              </a:solidFill>
              <a:latin typeface="Lato Black"/>
              <a:ea typeface="Lato Black"/>
              <a:cs typeface="Lato Black"/>
              <a:sym typeface="Lato Black"/>
            </a:endParaRPr>
          </a:p>
        </p:txBody>
      </p:sp>
      <p:sp>
        <p:nvSpPr>
          <p:cNvPr id="161" name="Google Shape;161;g2ff7718b74d_0_75"/>
          <p:cNvSpPr txBox="1"/>
          <p:nvPr>
            <p:ph type="title"/>
          </p:nvPr>
        </p:nvSpPr>
        <p:spPr>
          <a:xfrm>
            <a:off x="300350" y="224550"/>
            <a:ext cx="8418000" cy="56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3600"/>
              <a:buFont typeface="Arial"/>
              <a:buNone/>
            </a:pPr>
            <a:r>
              <a:rPr lang="en-GB"/>
              <a:t>What is tax money spent on in 2023-2024?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ff7718b74d_0_82"/>
          <p:cNvSpPr txBox="1"/>
          <p:nvPr/>
        </p:nvSpPr>
        <p:spPr>
          <a:xfrm>
            <a:off x="181080" y="1027075"/>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chemeClr val="dk1"/>
                </a:solidFill>
                <a:latin typeface="Lato Black"/>
                <a:ea typeface="Lato Black"/>
                <a:cs typeface="Lato Black"/>
                <a:sym typeface="Lato Black"/>
              </a:rPr>
              <a:t>Match the </a:t>
            </a:r>
            <a:r>
              <a:rPr lang="en-GB" sz="1600">
                <a:solidFill>
                  <a:schemeClr val="dk1"/>
                </a:solidFill>
                <a:latin typeface="Lato Black"/>
                <a:ea typeface="Lato Black"/>
                <a:cs typeface="Lato Black"/>
                <a:sym typeface="Lato Black"/>
              </a:rPr>
              <a:t>missing</a:t>
            </a:r>
            <a:r>
              <a:rPr b="0" i="0" lang="en-GB" sz="1600" u="none" cap="none" strike="noStrike">
                <a:solidFill>
                  <a:schemeClr val="dk1"/>
                </a:solidFill>
                <a:latin typeface="Lato Black"/>
                <a:ea typeface="Lato Black"/>
                <a:cs typeface="Lato Black"/>
                <a:sym typeface="Lato Black"/>
              </a:rPr>
              <a:t> areas of public spending (</a:t>
            </a:r>
            <a:r>
              <a:rPr lang="en-GB" sz="1600">
                <a:solidFill>
                  <a:schemeClr val="accent2"/>
                </a:solidFill>
                <a:latin typeface="Lato Black"/>
                <a:ea typeface="Lato Black"/>
                <a:cs typeface="Lato Black"/>
                <a:sym typeface="Lato Black"/>
              </a:rPr>
              <a:t>highlighted</a:t>
            </a:r>
            <a:r>
              <a:rPr b="0" i="0" lang="en-GB" sz="1600" u="none" cap="none" strike="noStrike">
                <a:solidFill>
                  <a:schemeClr val="dk1"/>
                </a:solidFill>
                <a:latin typeface="Lato Black"/>
                <a:ea typeface="Lato Black"/>
                <a:cs typeface="Lato Black"/>
                <a:sym typeface="Lato Black"/>
              </a:rPr>
              <a:t>) to the segments on the pie chart</a:t>
            </a:r>
            <a:endParaRPr b="0" i="0" sz="1600" u="none" cap="none" strike="noStrike">
              <a:solidFill>
                <a:schemeClr val="dk1"/>
              </a:solidFill>
              <a:latin typeface="Lato Black"/>
              <a:ea typeface="Lato Black"/>
              <a:cs typeface="Lato Black"/>
              <a:sym typeface="Lato Black"/>
            </a:endParaRPr>
          </a:p>
        </p:txBody>
      </p:sp>
      <p:graphicFrame>
        <p:nvGraphicFramePr>
          <p:cNvPr id="167" name="Google Shape;167;g2ff7718b74d_0_82"/>
          <p:cNvGraphicFramePr/>
          <p:nvPr/>
        </p:nvGraphicFramePr>
        <p:xfrm>
          <a:off x="3935950" y="1522575"/>
          <a:ext cx="3000000" cy="3000000"/>
        </p:xfrm>
        <a:graphic>
          <a:graphicData uri="http://schemas.openxmlformats.org/drawingml/2006/table">
            <a:tbl>
              <a:tblPr>
                <a:noFill/>
                <a:tableStyleId>{9C546F94-0B06-45B0-B7E9-3FBC7B3DFD72}</a:tableStyleId>
              </a:tblPr>
              <a:tblGrid>
                <a:gridCol w="3122400"/>
                <a:gridCol w="1550450"/>
              </a:tblGrid>
              <a:tr h="213475">
                <a:tc>
                  <a:txBody>
                    <a:bodyPr/>
                    <a:lstStyle/>
                    <a:p>
                      <a:pPr indent="0" lvl="0" marL="0" rtl="0" algn="ctr">
                        <a:lnSpc>
                          <a:spcPct val="115000"/>
                        </a:lnSpc>
                        <a:spcBef>
                          <a:spcPts val="0"/>
                        </a:spcBef>
                        <a:spcAft>
                          <a:spcPts val="0"/>
                        </a:spcAft>
                        <a:buNone/>
                      </a:pPr>
                      <a:r>
                        <a:rPr b="1" lang="en-GB" sz="1200">
                          <a:latin typeface="Lato"/>
                          <a:ea typeface="Lato"/>
                          <a:cs typeface="Lato"/>
                          <a:sym typeface="Lato"/>
                        </a:rPr>
                        <a:t>Area of spending (order of size)</a:t>
                      </a:r>
                      <a:endParaRPr b="1" sz="1200">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GB" sz="1200">
                          <a:latin typeface="Lato"/>
                          <a:ea typeface="Lato"/>
                          <a:cs typeface="Lato"/>
                          <a:sym typeface="Lato"/>
                        </a:rPr>
                        <a:t>% of national budget</a:t>
                      </a:r>
                      <a:endParaRPr b="1" sz="1200">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accent2"/>
                    </a:solidFill>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Social protection</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30</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Health</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21</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Education</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11</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Debt interest</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1"/>
                          </a:solidFill>
                          <a:latin typeface="Lato"/>
                          <a:ea typeface="Lato"/>
                          <a:cs typeface="Lato"/>
                          <a:sym typeface="Lato"/>
                        </a:rPr>
                        <a:t>9</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Defence</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6</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Transport</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5</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Other</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1"/>
                          </a:solidFill>
                          <a:latin typeface="Lato"/>
                          <a:ea typeface="Lato"/>
                          <a:cs typeface="Lato"/>
                          <a:sym typeface="Lato"/>
                        </a:rPr>
                        <a:t>4</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Industry, agriculture and employment</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2"/>
                          </a:solidFill>
                          <a:latin typeface="Lato"/>
                          <a:ea typeface="Lato"/>
                          <a:cs typeface="Lato"/>
                          <a:sym typeface="Lato"/>
                        </a:rPr>
                        <a:t>4</a:t>
                      </a:r>
                      <a:endParaRPr b="1" sz="1200">
                        <a:solidFill>
                          <a:schemeClr val="accent2"/>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Public order &amp; safety</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1"/>
                          </a:solidFill>
                          <a:latin typeface="Lato"/>
                          <a:ea typeface="Lato"/>
                          <a:cs typeface="Lato"/>
                          <a:sym typeface="Lato"/>
                        </a:rPr>
                        <a:t>4</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Housing &amp; environment</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1"/>
                          </a:solidFill>
                          <a:latin typeface="Lato"/>
                          <a:ea typeface="Lato"/>
                          <a:cs typeface="Lato"/>
                          <a:sym typeface="Lato"/>
                        </a:rPr>
                        <a:t>3</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13475">
                <a:tc>
                  <a:txBody>
                    <a:bodyPr/>
                    <a:lstStyle/>
                    <a:p>
                      <a:pPr indent="0" lvl="0" marL="0" rtl="0" algn="l">
                        <a:lnSpc>
                          <a:spcPct val="115000"/>
                        </a:lnSpc>
                        <a:spcBef>
                          <a:spcPts val="0"/>
                        </a:spcBef>
                        <a:spcAft>
                          <a:spcPts val="0"/>
                        </a:spcAft>
                        <a:buNone/>
                      </a:pPr>
                      <a:r>
                        <a:rPr b="1" lang="en-GB" sz="1200">
                          <a:solidFill>
                            <a:srgbClr val="0543B3"/>
                          </a:solidFill>
                          <a:latin typeface="Lato"/>
                          <a:ea typeface="Lato"/>
                          <a:cs typeface="Lato"/>
                          <a:sym typeface="Lato"/>
                        </a:rPr>
                        <a:t>Personal social services</a:t>
                      </a:r>
                      <a:endParaRPr b="1" sz="1200">
                        <a:solidFill>
                          <a:srgbClr val="0543B3"/>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GB" sz="1200">
                          <a:solidFill>
                            <a:schemeClr val="accent1"/>
                          </a:solidFill>
                          <a:latin typeface="Lato"/>
                          <a:ea typeface="Lato"/>
                          <a:cs typeface="Lato"/>
                          <a:sym typeface="Lato"/>
                        </a:rPr>
                        <a:t>3</a:t>
                      </a:r>
                      <a:endParaRPr b="1" sz="1200">
                        <a:solidFill>
                          <a:schemeClr val="accent1"/>
                        </a:solidFill>
                        <a:latin typeface="Lato"/>
                        <a:ea typeface="Lato"/>
                        <a:cs typeface="Lato"/>
                        <a:sym typeface="La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grpSp>
        <p:nvGrpSpPr>
          <p:cNvPr id="168" name="Google Shape;168;g2ff7718b74d_0_82"/>
          <p:cNvGrpSpPr/>
          <p:nvPr/>
        </p:nvGrpSpPr>
        <p:grpSpPr>
          <a:xfrm>
            <a:off x="80969" y="1522567"/>
            <a:ext cx="3670889" cy="3481385"/>
            <a:chOff x="125975" y="1352775"/>
            <a:chExt cx="4030401" cy="3724601"/>
          </a:xfrm>
        </p:grpSpPr>
        <p:pic>
          <p:nvPicPr>
            <p:cNvPr id="169" name="Google Shape;169;g2ff7718b74d_0_82" title="Chart"/>
            <p:cNvPicPr preferRelativeResize="0"/>
            <p:nvPr/>
          </p:nvPicPr>
          <p:blipFill>
            <a:blip r:embed="rId3">
              <a:alphaModFix/>
            </a:blip>
            <a:stretch>
              <a:fillRect/>
            </a:stretch>
          </p:blipFill>
          <p:spPr>
            <a:xfrm>
              <a:off x="125975" y="1352775"/>
              <a:ext cx="4030401" cy="3724601"/>
            </a:xfrm>
            <a:prstGeom prst="rect">
              <a:avLst/>
            </a:prstGeom>
            <a:noFill/>
            <a:ln>
              <a:noFill/>
            </a:ln>
          </p:spPr>
        </p:pic>
        <p:sp>
          <p:nvSpPr>
            <p:cNvPr id="170" name="Google Shape;170;g2ff7718b74d_0_82"/>
            <p:cNvSpPr/>
            <p:nvPr/>
          </p:nvSpPr>
          <p:spPr>
            <a:xfrm>
              <a:off x="532500" y="314252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g2ff7718b74d_0_82"/>
            <p:cNvSpPr/>
            <p:nvPr/>
          </p:nvSpPr>
          <p:spPr>
            <a:xfrm>
              <a:off x="1440000" y="427847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 name="Google Shape;172;g2ff7718b74d_0_82"/>
            <p:cNvSpPr/>
            <p:nvPr/>
          </p:nvSpPr>
          <p:spPr>
            <a:xfrm>
              <a:off x="2640000" y="4084675"/>
              <a:ext cx="397500" cy="3774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3" name="Google Shape;173;g2ff7718b74d_0_82"/>
            <p:cNvSpPr/>
            <p:nvPr/>
          </p:nvSpPr>
          <p:spPr>
            <a:xfrm>
              <a:off x="2955000" y="2303275"/>
              <a:ext cx="397500" cy="3774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 name="Google Shape;174;g2ff7718b74d_0_82"/>
            <p:cNvSpPr/>
            <p:nvPr/>
          </p:nvSpPr>
          <p:spPr>
            <a:xfrm>
              <a:off x="628800" y="2657275"/>
              <a:ext cx="337500" cy="318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75" name="Google Shape;175;g2ff7718b74d_0_82"/>
          <p:cNvSpPr/>
          <p:nvPr/>
        </p:nvSpPr>
        <p:spPr>
          <a:xfrm>
            <a:off x="7161025" y="1786175"/>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g2ff7718b74d_0_82"/>
          <p:cNvSpPr/>
          <p:nvPr/>
        </p:nvSpPr>
        <p:spPr>
          <a:xfrm>
            <a:off x="7161025" y="2040200"/>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g2ff7718b74d_0_82"/>
          <p:cNvSpPr/>
          <p:nvPr/>
        </p:nvSpPr>
        <p:spPr>
          <a:xfrm>
            <a:off x="7161025" y="2294225"/>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g2ff7718b74d_0_82"/>
          <p:cNvSpPr/>
          <p:nvPr/>
        </p:nvSpPr>
        <p:spPr>
          <a:xfrm>
            <a:off x="7161025" y="2785575"/>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g2ff7718b74d_0_82"/>
          <p:cNvSpPr/>
          <p:nvPr/>
        </p:nvSpPr>
        <p:spPr>
          <a:xfrm>
            <a:off x="7161025" y="3027125"/>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g2ff7718b74d_0_82"/>
          <p:cNvSpPr/>
          <p:nvPr/>
        </p:nvSpPr>
        <p:spPr>
          <a:xfrm>
            <a:off x="7161025" y="3530950"/>
            <a:ext cx="1380000" cy="195000"/>
          </a:xfrm>
          <a:prstGeom prst="roundRect">
            <a:avLst>
              <a:gd fmla="val 16667" name="adj"/>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g2ff7718b74d_0_82"/>
          <p:cNvSpPr/>
          <p:nvPr/>
        </p:nvSpPr>
        <p:spPr>
          <a:xfrm>
            <a:off x="3935950" y="4771850"/>
            <a:ext cx="4916700" cy="308400"/>
          </a:xfrm>
          <a:prstGeom prst="roundRect">
            <a:avLst>
              <a:gd fmla="val 16667" name="adj"/>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accent2"/>
                </a:solidFill>
                <a:latin typeface="Lato"/>
                <a:ea typeface="Lato"/>
                <a:cs typeface="Lato"/>
                <a:sym typeface="Lato"/>
              </a:rPr>
              <a:t>Look </a:t>
            </a:r>
            <a:r>
              <a:rPr b="1" lang="en-GB" sz="1600" u="sng">
                <a:solidFill>
                  <a:schemeClr val="accent2"/>
                </a:solidFill>
                <a:latin typeface="Lato"/>
                <a:ea typeface="Lato"/>
                <a:cs typeface="Lato"/>
                <a:sym typeface="Lato"/>
                <a:hlinkClick r:id="rId4">
                  <a:extLst>
                    <a:ext uri="{A12FA001-AC4F-418D-AE19-62706E023703}">
                      <ahyp:hlinkClr val="tx"/>
                    </a:ext>
                  </a:extLst>
                </a:hlinkClick>
              </a:rPr>
              <a:t>here</a:t>
            </a:r>
            <a:r>
              <a:rPr b="1" lang="en-GB" sz="1600">
                <a:solidFill>
                  <a:schemeClr val="accent2"/>
                </a:solidFill>
                <a:latin typeface="Lato"/>
                <a:ea typeface="Lato"/>
                <a:cs typeface="Lato"/>
                <a:sym typeface="Lato"/>
              </a:rPr>
              <a:t> to see the full amounts in billions!</a:t>
            </a:r>
            <a:endParaRPr b="1" sz="1600">
              <a:solidFill>
                <a:schemeClr val="accent2"/>
              </a:solidFill>
              <a:latin typeface="Lato"/>
              <a:ea typeface="Lato"/>
              <a:cs typeface="Lato"/>
              <a:sym typeface="Lato"/>
            </a:endParaRPr>
          </a:p>
        </p:txBody>
      </p:sp>
      <p:sp>
        <p:nvSpPr>
          <p:cNvPr id="182" name="Google Shape;182;g2ff7718b74d_0_82"/>
          <p:cNvSpPr/>
          <p:nvPr/>
        </p:nvSpPr>
        <p:spPr>
          <a:xfrm>
            <a:off x="3935975" y="2251072"/>
            <a:ext cx="4672800" cy="2024400"/>
          </a:xfrm>
          <a:prstGeom prst="rightArrow">
            <a:avLst>
              <a:gd fmla="val 50000" name="adj1"/>
              <a:gd fmla="val 50000" name="adj2"/>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chemeClr val="accent1"/>
                </a:solidFill>
                <a:latin typeface="Lato"/>
                <a:ea typeface="Lato"/>
                <a:cs typeface="Lato"/>
                <a:sym typeface="Lato"/>
              </a:rPr>
              <a:t>NB: These will change in 2025 following Labour’s budget announcement in October 2024</a:t>
            </a:r>
            <a:endParaRPr b="1" sz="1700">
              <a:solidFill>
                <a:schemeClr val="accent1"/>
              </a:solidFill>
              <a:latin typeface="Lato"/>
              <a:ea typeface="Lato"/>
              <a:cs typeface="Lato"/>
              <a:sym typeface="Lato"/>
            </a:endParaRPr>
          </a:p>
        </p:txBody>
      </p:sp>
      <p:sp>
        <p:nvSpPr>
          <p:cNvPr id="183" name="Google Shape;183;g2ff7718b74d_0_82"/>
          <p:cNvSpPr/>
          <p:nvPr/>
        </p:nvSpPr>
        <p:spPr>
          <a:xfrm>
            <a:off x="5173475" y="1696469"/>
            <a:ext cx="1737000" cy="377400"/>
          </a:xfrm>
          <a:prstGeom prst="leftArrow">
            <a:avLst>
              <a:gd fmla="val 50000" name="adj1"/>
              <a:gd fmla="val 50000" name="adj2"/>
            </a:avLst>
          </a:prstGeom>
          <a:solidFill>
            <a:schemeClr val="accen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accent2"/>
                </a:solidFill>
                <a:latin typeface="Lato"/>
                <a:ea typeface="Lato"/>
                <a:cs typeface="Lato"/>
                <a:sym typeface="Lato"/>
              </a:rPr>
              <a:t>£371 billion</a:t>
            </a:r>
            <a:endParaRPr>
              <a:solidFill>
                <a:schemeClr val="accent2"/>
              </a:solidFill>
            </a:endParaRPr>
          </a:p>
        </p:txBody>
      </p:sp>
      <p:sp>
        <p:nvSpPr>
          <p:cNvPr id="184" name="Google Shape;184;g2ff7718b74d_0_82"/>
          <p:cNvSpPr txBox="1"/>
          <p:nvPr>
            <p:ph type="title"/>
          </p:nvPr>
        </p:nvSpPr>
        <p:spPr>
          <a:xfrm>
            <a:off x="300350" y="224550"/>
            <a:ext cx="8418000" cy="566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What is tax money spent on in 2023-2024?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7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8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g1a5db231f5e_1_1823"/>
          <p:cNvPicPr preferRelativeResize="0"/>
          <p:nvPr/>
        </p:nvPicPr>
        <p:blipFill>
          <a:blip r:embed="rId3">
            <a:alphaModFix/>
          </a:blip>
          <a:stretch>
            <a:fillRect/>
          </a:stretch>
        </p:blipFill>
        <p:spPr>
          <a:xfrm>
            <a:off x="2236175" y="1193065"/>
            <a:ext cx="4672824" cy="3855060"/>
          </a:xfrm>
          <a:prstGeom prst="rect">
            <a:avLst/>
          </a:prstGeom>
          <a:noFill/>
          <a:ln>
            <a:noFill/>
          </a:ln>
        </p:spPr>
      </p:pic>
      <p:sp>
        <p:nvSpPr>
          <p:cNvPr id="190" name="Google Shape;190;g1a5db231f5e_1_1823"/>
          <p:cNvSpPr/>
          <p:nvPr/>
        </p:nvSpPr>
        <p:spPr>
          <a:xfrm>
            <a:off x="6973125" y="3582425"/>
            <a:ext cx="2087100" cy="1344000"/>
          </a:xfrm>
          <a:prstGeom prst="wedgeRectCallout">
            <a:avLst>
              <a:gd fmla="val 18456" name="adj1"/>
              <a:gd fmla="val 49998" name="adj2"/>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How much is a person allowed to earn before they are taxed?</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191" name="Google Shape;191;g1a5db231f5e_1_1823"/>
          <p:cNvSpPr/>
          <p:nvPr/>
        </p:nvSpPr>
        <p:spPr>
          <a:xfrm>
            <a:off x="149075" y="3624525"/>
            <a:ext cx="2087100" cy="12807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income tax?</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192" name="Google Shape;192;g1a5db231f5e_1_1823"/>
          <p:cNvSpPr/>
          <p:nvPr/>
        </p:nvSpPr>
        <p:spPr>
          <a:xfrm>
            <a:off x="6973125" y="1102975"/>
            <a:ext cx="2087100" cy="2388600"/>
          </a:xfrm>
          <a:prstGeom prst="wedgeRectCallout">
            <a:avLst>
              <a:gd fmla="val 18456" name="adj1"/>
              <a:gd fmla="val 49998"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a:t>
            </a:r>
            <a:r>
              <a:rPr b="1" lang="en-GB">
                <a:latin typeface="Lato"/>
                <a:ea typeface="Lato"/>
                <a:cs typeface="Lato"/>
                <a:sym typeface="Lato"/>
              </a:rPr>
              <a:t>National Insurance</a:t>
            </a:r>
            <a:r>
              <a:rPr b="1" i="0" lang="en-GB" sz="1400" u="none" cap="none" strike="noStrike">
                <a:solidFill>
                  <a:srgbClr val="000000"/>
                </a:solidFill>
                <a:latin typeface="Lato"/>
                <a:ea typeface="Lato"/>
                <a:cs typeface="Lato"/>
                <a:sym typeface="Lato"/>
              </a:rPr>
              <a:t>?</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_________________________________________________________________________________</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a pension?</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_________________________________________________________________________________</a:t>
            </a:r>
            <a:endParaRPr b="1" i="0" sz="1400" u="none" cap="none" strike="noStrike">
              <a:solidFill>
                <a:srgbClr val="000000"/>
              </a:solidFill>
              <a:latin typeface="Lato"/>
              <a:ea typeface="Lato"/>
              <a:cs typeface="Lato"/>
              <a:sym typeface="Lato"/>
            </a:endParaRPr>
          </a:p>
        </p:txBody>
      </p:sp>
      <p:sp>
        <p:nvSpPr>
          <p:cNvPr id="193" name="Google Shape;193;g1a5db231f5e_1_1823"/>
          <p:cNvSpPr/>
          <p:nvPr/>
        </p:nvSpPr>
        <p:spPr>
          <a:xfrm>
            <a:off x="149075" y="1126900"/>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gross pay?</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194" name="Google Shape;194;g1a5db231f5e_1_1823"/>
          <p:cNvSpPr/>
          <p:nvPr/>
        </p:nvSpPr>
        <p:spPr>
          <a:xfrm>
            <a:off x="149075" y="2375713"/>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net pay?</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195" name="Google Shape;195;g1a5db231f5e_1_1823"/>
          <p:cNvSpPr txBox="1"/>
          <p:nvPr/>
        </p:nvSpPr>
        <p:spPr>
          <a:xfrm>
            <a:off x="54650" y="4892375"/>
            <a:ext cx="5048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800" u="none" cap="none" strike="noStrike">
                <a:solidFill>
                  <a:schemeClr val="accent2"/>
                </a:solidFill>
                <a:latin typeface="Lato"/>
                <a:ea typeface="Lato"/>
                <a:cs typeface="Lato"/>
                <a:sym typeface="Lato"/>
              </a:rPr>
              <a:t>Resource 1: Key features of a payslip</a:t>
            </a:r>
            <a:endParaRPr b="1" i="0" sz="800" u="none" cap="none" strike="noStrike">
              <a:solidFill>
                <a:schemeClr val="accent2"/>
              </a:solidFill>
              <a:latin typeface="Arial"/>
              <a:ea typeface="Arial"/>
              <a:cs typeface="Arial"/>
              <a:sym typeface="Arial"/>
            </a:endParaRPr>
          </a:p>
        </p:txBody>
      </p:sp>
      <p:sp>
        <p:nvSpPr>
          <p:cNvPr id="196" name="Google Shape;196;g1a5db231f5e_1_1823"/>
          <p:cNvSpPr txBox="1"/>
          <p:nvPr>
            <p:ph type="title"/>
          </p:nvPr>
        </p:nvSpPr>
        <p:spPr>
          <a:xfrm>
            <a:off x="300350" y="224550"/>
            <a:ext cx="6882000" cy="56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Understanding a payslip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32634f6ad6e_0_0"/>
          <p:cNvSpPr/>
          <p:nvPr/>
        </p:nvSpPr>
        <p:spPr>
          <a:xfrm>
            <a:off x="6973125" y="3582425"/>
            <a:ext cx="2087100" cy="1344000"/>
          </a:xfrm>
          <a:prstGeom prst="wedgeRectCallout">
            <a:avLst>
              <a:gd fmla="val 18456" name="adj1"/>
              <a:gd fmla="val 49998" name="adj2"/>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How much is a person allowed to earn before they are taxed?</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202" name="Google Shape;202;g32634f6ad6e_0_0"/>
          <p:cNvSpPr/>
          <p:nvPr/>
        </p:nvSpPr>
        <p:spPr>
          <a:xfrm>
            <a:off x="149075" y="3624525"/>
            <a:ext cx="2087100" cy="12807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income tax?</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203" name="Google Shape;203;g32634f6ad6e_0_0"/>
          <p:cNvSpPr/>
          <p:nvPr/>
        </p:nvSpPr>
        <p:spPr>
          <a:xfrm>
            <a:off x="6973125" y="1102975"/>
            <a:ext cx="2087100" cy="2388600"/>
          </a:xfrm>
          <a:prstGeom prst="wedgeRectCallout">
            <a:avLst>
              <a:gd fmla="val 18456" name="adj1"/>
              <a:gd fmla="val 49998"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a:t>
            </a:r>
            <a:r>
              <a:rPr b="1" lang="en-GB">
                <a:latin typeface="Lato"/>
                <a:ea typeface="Lato"/>
                <a:cs typeface="Lato"/>
                <a:sym typeface="Lato"/>
              </a:rPr>
              <a:t>National Insurance</a:t>
            </a:r>
            <a:r>
              <a:rPr b="1" i="0" lang="en-GB" sz="1400" u="none" cap="none" strike="noStrike">
                <a:solidFill>
                  <a:srgbClr val="000000"/>
                </a:solidFill>
                <a:latin typeface="Lato"/>
                <a:ea typeface="Lato"/>
                <a:cs typeface="Lato"/>
                <a:sym typeface="Lato"/>
              </a:rPr>
              <a:t>?</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_________________________________________________________________________________</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a pension?</a:t>
            </a:r>
            <a:endParaRPr b="1"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_________________________________________________________________________________</a:t>
            </a:r>
            <a:endParaRPr b="1" i="0" sz="1400" u="none" cap="none" strike="noStrike">
              <a:solidFill>
                <a:srgbClr val="000000"/>
              </a:solidFill>
              <a:latin typeface="Lato"/>
              <a:ea typeface="Lato"/>
              <a:cs typeface="Lato"/>
              <a:sym typeface="Lato"/>
            </a:endParaRPr>
          </a:p>
        </p:txBody>
      </p:sp>
      <p:sp>
        <p:nvSpPr>
          <p:cNvPr id="204" name="Google Shape;204;g32634f6ad6e_0_0"/>
          <p:cNvSpPr/>
          <p:nvPr/>
        </p:nvSpPr>
        <p:spPr>
          <a:xfrm>
            <a:off x="149075" y="1126900"/>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gross pay?</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205" name="Google Shape;205;g32634f6ad6e_0_0"/>
          <p:cNvSpPr/>
          <p:nvPr/>
        </p:nvSpPr>
        <p:spPr>
          <a:xfrm>
            <a:off x="149075" y="2375713"/>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What is net pay?</a:t>
            </a:r>
            <a:endParaRPr b="1"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______________________________________________________</a:t>
            </a:r>
            <a:endParaRPr b="1" i="0" sz="1400" u="none" cap="none" strike="noStrike">
              <a:solidFill>
                <a:srgbClr val="000000"/>
              </a:solidFill>
              <a:latin typeface="Lato"/>
              <a:ea typeface="Lato"/>
              <a:cs typeface="Lato"/>
              <a:sym typeface="Lato"/>
            </a:endParaRPr>
          </a:p>
        </p:txBody>
      </p:sp>
      <p:sp>
        <p:nvSpPr>
          <p:cNvPr id="206" name="Google Shape;206;g32634f6ad6e_0_0"/>
          <p:cNvSpPr txBox="1"/>
          <p:nvPr/>
        </p:nvSpPr>
        <p:spPr>
          <a:xfrm>
            <a:off x="54650" y="4892375"/>
            <a:ext cx="5048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800" u="none" cap="none" strike="noStrike">
                <a:solidFill>
                  <a:schemeClr val="accent2"/>
                </a:solidFill>
                <a:latin typeface="Lato"/>
                <a:ea typeface="Lato"/>
                <a:cs typeface="Lato"/>
                <a:sym typeface="Lato"/>
              </a:rPr>
              <a:t>Resource 1: Key features of a payslip</a:t>
            </a:r>
            <a:endParaRPr b="1" i="0" sz="800" u="none" cap="none" strike="noStrike">
              <a:solidFill>
                <a:schemeClr val="accent2"/>
              </a:solidFill>
              <a:latin typeface="Arial"/>
              <a:ea typeface="Arial"/>
              <a:cs typeface="Arial"/>
              <a:sym typeface="Arial"/>
            </a:endParaRPr>
          </a:p>
        </p:txBody>
      </p:sp>
      <p:sp>
        <p:nvSpPr>
          <p:cNvPr id="207" name="Google Shape;207;g32634f6ad6e_0_0"/>
          <p:cNvSpPr txBox="1"/>
          <p:nvPr>
            <p:ph type="title"/>
          </p:nvPr>
        </p:nvSpPr>
        <p:spPr>
          <a:xfrm>
            <a:off x="300350" y="224550"/>
            <a:ext cx="6882000" cy="56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Understanding a payslip</a:t>
            </a:r>
            <a:endParaRPr/>
          </a:p>
        </p:txBody>
      </p:sp>
      <p:sp>
        <p:nvSpPr>
          <p:cNvPr id="208" name="Google Shape;208;g32634f6ad6e_0_0"/>
          <p:cNvSpPr txBox="1"/>
          <p:nvPr/>
        </p:nvSpPr>
        <p:spPr>
          <a:xfrm>
            <a:off x="149075" y="1126900"/>
            <a:ext cx="2087100" cy="10653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GB">
                <a:latin typeface="Lato"/>
                <a:ea typeface="Lato"/>
                <a:cs typeface="Lato"/>
                <a:sym typeface="Lato"/>
              </a:rPr>
              <a:t>Gross Pay:</a:t>
            </a:r>
            <a:endParaRPr b="1" i="1">
              <a:latin typeface="Lato"/>
              <a:ea typeface="Lato"/>
              <a:cs typeface="Lato"/>
              <a:sym typeface="Lato"/>
            </a:endParaRPr>
          </a:p>
          <a:p>
            <a:pPr indent="0" lvl="0" marL="0" rtl="0" algn="l">
              <a:spcBef>
                <a:spcPts val="0"/>
              </a:spcBef>
              <a:spcAft>
                <a:spcPts val="0"/>
              </a:spcAft>
              <a:buNone/>
            </a:pPr>
            <a:r>
              <a:rPr i="1" lang="en-GB">
                <a:latin typeface="Lato"/>
                <a:ea typeface="Lato"/>
                <a:cs typeface="Lato"/>
                <a:sym typeface="Lato"/>
              </a:rPr>
              <a:t>The total amount an employer pays to a member of staff</a:t>
            </a:r>
            <a:endParaRPr i="1">
              <a:latin typeface="Lato"/>
              <a:ea typeface="Lato"/>
              <a:cs typeface="Lato"/>
              <a:sym typeface="Lato"/>
            </a:endParaRPr>
          </a:p>
        </p:txBody>
      </p:sp>
      <p:pic>
        <p:nvPicPr>
          <p:cNvPr id="209" name="Google Shape;209;g32634f6ad6e_0_0"/>
          <p:cNvPicPr preferRelativeResize="0"/>
          <p:nvPr/>
        </p:nvPicPr>
        <p:blipFill>
          <a:blip r:embed="rId3">
            <a:alphaModFix/>
          </a:blip>
          <a:stretch>
            <a:fillRect/>
          </a:stretch>
        </p:blipFill>
        <p:spPr>
          <a:xfrm>
            <a:off x="2236175" y="1193065"/>
            <a:ext cx="4672824" cy="3855060"/>
          </a:xfrm>
          <a:prstGeom prst="rect">
            <a:avLst/>
          </a:prstGeom>
          <a:noFill/>
          <a:ln>
            <a:noFill/>
          </a:ln>
        </p:spPr>
      </p:pic>
      <p:sp>
        <p:nvSpPr>
          <p:cNvPr id="210" name="Google Shape;210;g32634f6ad6e_0_0"/>
          <p:cNvSpPr txBox="1"/>
          <p:nvPr/>
        </p:nvSpPr>
        <p:spPr>
          <a:xfrm>
            <a:off x="6973125" y="2429150"/>
            <a:ext cx="2087100" cy="11955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GB">
                <a:latin typeface="Lato"/>
                <a:ea typeface="Lato"/>
                <a:cs typeface="Lato"/>
                <a:sym typeface="Lato"/>
              </a:rPr>
              <a:t>A pension: </a:t>
            </a:r>
            <a:r>
              <a:rPr i="1" lang="en-GB">
                <a:latin typeface="Lato"/>
                <a:ea typeface="Lato"/>
                <a:cs typeface="Lato"/>
                <a:sym typeface="Lato"/>
              </a:rPr>
              <a:t>An amount set aside as savings regularly to pay a monthly income when you retire or reach retirement age</a:t>
            </a:r>
            <a:endParaRPr i="1">
              <a:latin typeface="Lato"/>
              <a:ea typeface="Lato"/>
              <a:cs typeface="Lato"/>
              <a:sym typeface="Lato"/>
            </a:endParaRPr>
          </a:p>
        </p:txBody>
      </p:sp>
      <p:sp>
        <p:nvSpPr>
          <p:cNvPr id="211" name="Google Shape;211;g32634f6ad6e_0_0"/>
          <p:cNvSpPr txBox="1"/>
          <p:nvPr/>
        </p:nvSpPr>
        <p:spPr>
          <a:xfrm>
            <a:off x="6973125" y="1027525"/>
            <a:ext cx="2087100" cy="14016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GB">
                <a:latin typeface="Lato"/>
                <a:ea typeface="Lato"/>
                <a:cs typeface="Lato"/>
                <a:sym typeface="Lato"/>
              </a:rPr>
              <a:t>National Insurance: </a:t>
            </a:r>
            <a:r>
              <a:rPr i="1" lang="en-GB">
                <a:latin typeface="Lato"/>
                <a:ea typeface="Lato"/>
                <a:cs typeface="Lato"/>
                <a:sym typeface="Lato"/>
              </a:rPr>
              <a:t>An amount paid to the government from the total salary to cover any illness or absence from work</a:t>
            </a:r>
            <a:endParaRPr i="1">
              <a:latin typeface="Lato"/>
              <a:ea typeface="Lato"/>
              <a:cs typeface="Lato"/>
              <a:sym typeface="Lato"/>
            </a:endParaRPr>
          </a:p>
        </p:txBody>
      </p:sp>
      <p:sp>
        <p:nvSpPr>
          <p:cNvPr id="212" name="Google Shape;212;g32634f6ad6e_0_0"/>
          <p:cNvSpPr txBox="1"/>
          <p:nvPr/>
        </p:nvSpPr>
        <p:spPr>
          <a:xfrm>
            <a:off x="6973125" y="3624675"/>
            <a:ext cx="2087100" cy="13440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b="1" lang="en-GB">
                <a:latin typeface="Lato"/>
                <a:ea typeface="Lato"/>
                <a:cs typeface="Lato"/>
                <a:sym typeface="Lato"/>
              </a:rPr>
              <a:t>Before being taxed, you can earn:</a:t>
            </a:r>
            <a:endParaRPr b="1">
              <a:latin typeface="Lato"/>
              <a:ea typeface="Lato"/>
              <a:cs typeface="Lato"/>
              <a:sym typeface="Lato"/>
            </a:endParaRPr>
          </a:p>
          <a:p>
            <a:pPr indent="0" lvl="0" marL="0" rtl="0" algn="l">
              <a:spcBef>
                <a:spcPts val="0"/>
              </a:spcBef>
              <a:spcAft>
                <a:spcPts val="0"/>
              </a:spcAft>
              <a:buNone/>
            </a:pPr>
            <a:r>
              <a:rPr i="1" lang="en-GB">
                <a:latin typeface="Lato"/>
                <a:ea typeface="Lato"/>
                <a:cs typeface="Lato"/>
                <a:sym typeface="Lato"/>
              </a:rPr>
              <a:t>£12,570</a:t>
            </a:r>
            <a:endParaRPr i="1">
              <a:latin typeface="Lato"/>
              <a:ea typeface="Lato"/>
              <a:cs typeface="Lato"/>
              <a:sym typeface="Lato"/>
            </a:endParaRPr>
          </a:p>
        </p:txBody>
      </p:sp>
      <p:sp>
        <p:nvSpPr>
          <p:cNvPr id="213" name="Google Shape;213;g32634f6ad6e_0_0"/>
          <p:cNvSpPr txBox="1"/>
          <p:nvPr/>
        </p:nvSpPr>
        <p:spPr>
          <a:xfrm>
            <a:off x="149075" y="2375725"/>
            <a:ext cx="3042900" cy="10653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GB">
                <a:latin typeface="Lato"/>
                <a:ea typeface="Lato"/>
                <a:cs typeface="Lato"/>
                <a:sym typeface="Lato"/>
              </a:rPr>
              <a:t>Net pay: </a:t>
            </a:r>
            <a:r>
              <a:rPr i="1" lang="en-GB">
                <a:latin typeface="Lato"/>
                <a:ea typeface="Lato"/>
                <a:cs typeface="Lato"/>
                <a:sym typeface="Lato"/>
              </a:rPr>
              <a:t>The amount of money left after all regular deductions including income tax and national insurance, and any savings towards a pension</a:t>
            </a:r>
            <a:endParaRPr i="1">
              <a:latin typeface="Lato"/>
              <a:ea typeface="Lato"/>
              <a:cs typeface="Lato"/>
              <a:sym typeface="Lato"/>
            </a:endParaRPr>
          </a:p>
        </p:txBody>
      </p:sp>
      <p:sp>
        <p:nvSpPr>
          <p:cNvPr id="214" name="Google Shape;214;g32634f6ad6e_0_0"/>
          <p:cNvSpPr txBox="1"/>
          <p:nvPr/>
        </p:nvSpPr>
        <p:spPr>
          <a:xfrm>
            <a:off x="149075" y="3624550"/>
            <a:ext cx="2087100" cy="1280700"/>
          </a:xfrm>
          <a:prstGeom prst="rect">
            <a:avLst/>
          </a:prstGeom>
          <a:solidFill>
            <a:schemeClr val="lt1"/>
          </a:solidFill>
          <a:ln cap="flat" cmpd="sng" w="9525">
            <a:solidFill>
              <a:srgbClr val="FF80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GB">
                <a:latin typeface="Lato"/>
                <a:ea typeface="Lato"/>
                <a:cs typeface="Lato"/>
                <a:sym typeface="Lato"/>
              </a:rPr>
              <a:t>Income tax: </a:t>
            </a:r>
            <a:r>
              <a:rPr i="1" lang="en-GB">
                <a:latin typeface="Lato"/>
                <a:ea typeface="Lato"/>
                <a:cs typeface="Lato"/>
                <a:sym typeface="Lato"/>
              </a:rPr>
              <a:t>The amount of tax, collected monthly from gross pay</a:t>
            </a:r>
            <a:endParaRPr i="1">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1a5db231f5e_1_640"/>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a5db231f5e_1_640"/>
          <p:cNvSpPr txBox="1"/>
          <p:nvPr/>
        </p:nvSpPr>
        <p:spPr>
          <a:xfrm flipH="1">
            <a:off x="4226800" y="1791725"/>
            <a:ext cx="4847400" cy="20319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accent2"/>
                </a:solidFill>
                <a:latin typeface="Lato"/>
                <a:ea typeface="Lato"/>
                <a:cs typeface="Lato"/>
                <a:sym typeface="Lato"/>
              </a:rPr>
              <a:t>What is this payslip </a:t>
            </a:r>
            <a:endParaRPr b="1" i="0" sz="1600" u="none" cap="none" strike="noStrike">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accent2"/>
                </a:solidFill>
                <a:latin typeface="Lato"/>
                <a:ea typeface="Lato"/>
                <a:cs typeface="Lato"/>
                <a:sym typeface="Lato"/>
              </a:rPr>
              <a:t>showing you?</a:t>
            </a:r>
            <a:endParaRPr b="1" i="0" sz="1600" u="none" cap="none" strike="noStrike">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Stretch: </a:t>
            </a:r>
            <a:r>
              <a:rPr b="0" i="0" lang="en-GB" sz="1600" u="none" cap="none" strike="noStrike">
                <a:solidFill>
                  <a:schemeClr val="dk1"/>
                </a:solidFill>
                <a:latin typeface="Lato"/>
                <a:ea typeface="Lato"/>
                <a:cs typeface="Lato"/>
                <a:sym typeface="Lato"/>
              </a:rPr>
              <a:t>Can you write a formula to show how net pay is calculated?</a:t>
            </a:r>
            <a:endParaRPr b="0" i="0" sz="16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p:txBody>
      </p:sp>
      <p:sp>
        <p:nvSpPr>
          <p:cNvPr id="221" name="Google Shape;221;g1a5db231f5e_1_640"/>
          <p:cNvSpPr/>
          <p:nvPr/>
        </p:nvSpPr>
        <p:spPr>
          <a:xfrm>
            <a:off x="968625" y="1437750"/>
            <a:ext cx="745800" cy="225300"/>
          </a:xfrm>
          <a:prstGeom prst="rect">
            <a:avLst/>
          </a:prstGeom>
          <a:solidFill>
            <a:srgbClr val="88929E"/>
          </a:solidFill>
          <a:ln cap="flat" cmpd="sng" w="9525">
            <a:solidFill>
              <a:srgbClr val="8892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chemeClr val="lt1"/>
                </a:solidFill>
                <a:latin typeface="Arial"/>
                <a:ea typeface="Arial"/>
                <a:cs typeface="Arial"/>
                <a:sym typeface="Arial"/>
              </a:rPr>
              <a:t>Karim</a:t>
            </a:r>
            <a:endParaRPr b="1" i="0" sz="700" u="none" cap="none" strike="noStrike">
              <a:solidFill>
                <a:schemeClr val="lt1"/>
              </a:solidFill>
              <a:latin typeface="Arial"/>
              <a:ea typeface="Arial"/>
              <a:cs typeface="Arial"/>
              <a:sym typeface="Arial"/>
            </a:endParaRPr>
          </a:p>
        </p:txBody>
      </p:sp>
      <p:pic>
        <p:nvPicPr>
          <p:cNvPr id="222" name="Google Shape;222;g1a5db231f5e_1_640"/>
          <p:cNvPicPr preferRelativeResize="0"/>
          <p:nvPr/>
        </p:nvPicPr>
        <p:blipFill>
          <a:blip r:embed="rId3">
            <a:alphaModFix/>
          </a:blip>
          <a:stretch>
            <a:fillRect/>
          </a:stretch>
        </p:blipFill>
        <p:spPr>
          <a:xfrm>
            <a:off x="0" y="1120400"/>
            <a:ext cx="4876524" cy="4023099"/>
          </a:xfrm>
          <a:prstGeom prst="rect">
            <a:avLst/>
          </a:prstGeom>
          <a:noFill/>
          <a:ln>
            <a:noFill/>
          </a:ln>
        </p:spPr>
      </p:pic>
      <p:sp>
        <p:nvSpPr>
          <p:cNvPr id="223" name="Google Shape;223;g1a5db231f5e_1_640"/>
          <p:cNvSpPr txBox="1"/>
          <p:nvPr/>
        </p:nvSpPr>
        <p:spPr>
          <a:xfrm>
            <a:off x="300350" y="224550"/>
            <a:ext cx="6882000" cy="5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rgbClr val="FF8022"/>
                </a:solidFill>
                <a:latin typeface="Lato"/>
                <a:ea typeface="Lato"/>
                <a:cs typeface="Lato"/>
                <a:sym typeface="Lato"/>
              </a:rPr>
              <a:t>Understanding a payslip</a:t>
            </a:r>
            <a:endParaRPr b="1" sz="2900">
              <a:solidFill>
                <a:srgbClr val="FF8022"/>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a5db231f5e_1_648"/>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a5db231f5e_1_648"/>
          <p:cNvSpPr txBox="1"/>
          <p:nvPr/>
        </p:nvSpPr>
        <p:spPr>
          <a:xfrm flipH="1">
            <a:off x="4971000" y="1171900"/>
            <a:ext cx="4062000" cy="28938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Today we’re going to learn about </a:t>
            </a:r>
            <a:r>
              <a:rPr b="0" i="0" lang="en-GB" sz="1600" u="none" cap="none" strike="noStrike">
                <a:solidFill>
                  <a:schemeClr val="accent2"/>
                </a:solidFill>
                <a:latin typeface="Lato Black"/>
                <a:ea typeface="Lato Black"/>
                <a:cs typeface="Lato Black"/>
                <a:sym typeface="Lato Black"/>
              </a:rPr>
              <a:t>DEDUCTIONS</a:t>
            </a:r>
            <a:endParaRPr b="1" i="0" sz="1600" u="none" cap="none" strike="noStrike">
              <a:solidFill>
                <a:srgbClr val="FF99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 will have to pay </a:t>
            </a:r>
            <a:r>
              <a:rPr b="0" i="0" lang="en-GB" sz="1600" u="none" cap="none" strike="noStrike">
                <a:solidFill>
                  <a:srgbClr val="FF8022"/>
                </a:solidFill>
                <a:latin typeface="Lato Black"/>
                <a:ea typeface="Lato Black"/>
                <a:cs typeface="Lato Black"/>
                <a:sym typeface="Lato Black"/>
              </a:rPr>
              <a:t>INCOME TAX </a:t>
            </a:r>
            <a:r>
              <a:rPr b="1" i="0" lang="en-GB" sz="1600" u="none" cap="none" strike="noStrike">
                <a:solidFill>
                  <a:schemeClr val="dk1"/>
                </a:solidFill>
                <a:latin typeface="Lato"/>
                <a:ea typeface="Lato"/>
                <a:cs typeface="Lato"/>
                <a:sym typeface="Lato"/>
              </a:rPr>
              <a:t>and </a:t>
            </a:r>
            <a:r>
              <a:rPr b="0" i="0" lang="en-GB" sz="1600" u="none" cap="none" strike="noStrike">
                <a:solidFill>
                  <a:srgbClr val="FF8022"/>
                </a:solidFill>
                <a:latin typeface="Lato Black"/>
                <a:ea typeface="Lato Black"/>
                <a:cs typeface="Lato Black"/>
                <a:sym typeface="Lato Black"/>
              </a:rPr>
              <a:t>NATIONAL INSURANCE</a:t>
            </a:r>
            <a:r>
              <a:rPr b="1" i="0" lang="en-GB" sz="1600" u="none" cap="none" strike="noStrike">
                <a:solidFill>
                  <a:schemeClr val="dk1"/>
                </a:solidFill>
                <a:latin typeface="Lato"/>
                <a:ea typeface="Lato"/>
                <a:cs typeface="Lato"/>
                <a:sym typeface="Lato"/>
              </a:rPr>
              <a:t>.</a:t>
            </a:r>
            <a:r>
              <a:rPr b="1" i="0" lang="en-GB" sz="1600" u="none" cap="none" strike="noStrike">
                <a:solidFill>
                  <a:srgbClr val="FF8022"/>
                </a:solidFill>
                <a:latin typeface="Lato"/>
                <a:ea typeface="Lato"/>
                <a:cs typeface="Lato"/>
                <a:sym typeface="Lato"/>
              </a:rPr>
              <a:t> </a:t>
            </a:r>
            <a:endParaRPr b="1" i="0" sz="1600" u="none" cap="none" strike="noStrike">
              <a:solidFill>
                <a:srgbClr val="FF802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You’re likely to  have a </a:t>
            </a:r>
            <a:r>
              <a:rPr b="0" i="0" lang="en-GB" sz="1600" u="none" cap="none" strike="noStrike">
                <a:solidFill>
                  <a:srgbClr val="FF8022"/>
                </a:solidFill>
                <a:latin typeface="Lato Black"/>
                <a:ea typeface="Lato Black"/>
                <a:cs typeface="Lato Black"/>
                <a:sym typeface="Lato Black"/>
              </a:rPr>
              <a:t>PENSION</a:t>
            </a:r>
            <a:r>
              <a:rPr b="1" i="0" lang="en-GB" sz="1600" u="none" cap="none" strike="noStrike">
                <a:solidFill>
                  <a:srgbClr val="FF8022"/>
                </a:solidFill>
                <a:latin typeface="Lato"/>
                <a:ea typeface="Lato"/>
                <a:cs typeface="Lato"/>
                <a:sym typeface="Lato"/>
              </a:rPr>
              <a:t> </a:t>
            </a:r>
            <a:r>
              <a:rPr b="1" i="0" lang="en-GB" sz="1600" u="none" cap="none" strike="noStrike">
                <a:solidFill>
                  <a:schemeClr val="dk1"/>
                </a:solidFill>
                <a:latin typeface="Lato"/>
                <a:ea typeface="Lato"/>
                <a:cs typeface="Lato"/>
                <a:sym typeface="Lato"/>
              </a:rPr>
              <a:t>and may have to </a:t>
            </a:r>
            <a:r>
              <a:rPr b="1" i="0" lang="en-GB" sz="1600" u="none" cap="none" strike="noStrike">
                <a:solidFill>
                  <a:schemeClr val="dk1"/>
                </a:solidFill>
                <a:highlight>
                  <a:schemeClr val="lt1"/>
                </a:highlight>
                <a:latin typeface="Lato"/>
                <a:ea typeface="Lato"/>
                <a:cs typeface="Lato"/>
                <a:sym typeface="Lato"/>
              </a:rPr>
              <a:t>pay back a </a:t>
            </a:r>
            <a:r>
              <a:rPr b="0" i="0" lang="en-GB" sz="1600" u="none" cap="none" strike="noStrike">
                <a:solidFill>
                  <a:srgbClr val="FF8022"/>
                </a:solidFill>
                <a:latin typeface="Lato Black"/>
                <a:ea typeface="Lato Black"/>
                <a:cs typeface="Lato Black"/>
                <a:sym typeface="Lato Black"/>
              </a:rPr>
              <a:t>STUDENT LOAN</a:t>
            </a:r>
            <a:r>
              <a:rPr b="1" i="0" lang="en-GB" sz="1600" u="none" cap="none" strike="noStrike">
                <a:solidFill>
                  <a:schemeClr val="dk1"/>
                </a:solidFill>
                <a:latin typeface="Lato"/>
                <a:ea typeface="Lato"/>
                <a:cs typeface="Lato"/>
                <a:sym typeface="Lato"/>
              </a:rPr>
              <a:t>.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230" name="Google Shape;230;g1a5db231f5e_1_648"/>
          <p:cNvPicPr preferRelativeResize="0"/>
          <p:nvPr/>
        </p:nvPicPr>
        <p:blipFill>
          <a:blip r:embed="rId3">
            <a:alphaModFix/>
          </a:blip>
          <a:stretch>
            <a:fillRect/>
          </a:stretch>
        </p:blipFill>
        <p:spPr>
          <a:xfrm>
            <a:off x="0" y="1120400"/>
            <a:ext cx="4876524" cy="4023099"/>
          </a:xfrm>
          <a:prstGeom prst="rect">
            <a:avLst/>
          </a:prstGeom>
          <a:noFill/>
          <a:ln>
            <a:noFill/>
          </a:ln>
        </p:spPr>
      </p:pic>
      <p:sp>
        <p:nvSpPr>
          <p:cNvPr id="231" name="Google Shape;231;g1a5db231f5e_1_648"/>
          <p:cNvSpPr txBox="1"/>
          <p:nvPr/>
        </p:nvSpPr>
        <p:spPr>
          <a:xfrm>
            <a:off x="300350" y="224550"/>
            <a:ext cx="6882000" cy="5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rgbClr val="FF8022"/>
                </a:solidFill>
                <a:latin typeface="Lato"/>
                <a:ea typeface="Lato"/>
                <a:cs typeface="Lato"/>
                <a:sym typeface="Lato"/>
              </a:rPr>
              <a:t>Understanding a payslip</a:t>
            </a:r>
            <a:endParaRPr b="1" sz="2900">
              <a:solidFill>
                <a:srgbClr val="FF8022"/>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g1a5db231f5e_1_656"/>
          <p:cNvPicPr preferRelativeResize="0"/>
          <p:nvPr/>
        </p:nvPicPr>
        <p:blipFill>
          <a:blip r:embed="rId3">
            <a:alphaModFix/>
          </a:blip>
          <a:stretch>
            <a:fillRect/>
          </a:stretch>
        </p:blipFill>
        <p:spPr>
          <a:xfrm>
            <a:off x="180575" y="1032950"/>
            <a:ext cx="4982532" cy="4110549"/>
          </a:xfrm>
          <a:prstGeom prst="rect">
            <a:avLst/>
          </a:prstGeom>
          <a:noFill/>
          <a:ln>
            <a:noFill/>
          </a:ln>
        </p:spPr>
      </p:pic>
      <p:pic>
        <p:nvPicPr>
          <p:cNvPr id="237" name="Google Shape;237;g1a5db231f5e_1_656"/>
          <p:cNvPicPr preferRelativeResize="0"/>
          <p:nvPr/>
        </p:nvPicPr>
        <p:blipFill>
          <a:blip r:embed="rId4">
            <a:alphaModFix/>
          </a:blip>
          <a:stretch>
            <a:fillRect/>
          </a:stretch>
        </p:blipFill>
        <p:spPr>
          <a:xfrm>
            <a:off x="793326" y="2670275"/>
            <a:ext cx="3757024" cy="290125"/>
          </a:xfrm>
          <a:prstGeom prst="rect">
            <a:avLst/>
          </a:prstGeom>
          <a:noFill/>
          <a:ln cap="flat" cmpd="sng" w="38100">
            <a:solidFill>
              <a:schemeClr val="accent2"/>
            </a:solidFill>
            <a:prstDash val="solid"/>
            <a:round/>
            <a:headEnd len="sm" w="sm" type="none"/>
            <a:tailEnd len="sm" w="sm" type="none"/>
          </a:ln>
        </p:spPr>
      </p:pic>
      <p:sp>
        <p:nvSpPr>
          <p:cNvPr id="238" name="Google Shape;238;g1a5db231f5e_1_656"/>
          <p:cNvSpPr txBox="1"/>
          <p:nvPr/>
        </p:nvSpPr>
        <p:spPr>
          <a:xfrm>
            <a:off x="5090983" y="1267775"/>
            <a:ext cx="36915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600" u="none" cap="none" strike="noStrike">
                <a:solidFill>
                  <a:srgbClr val="FF8022"/>
                </a:solidFill>
                <a:latin typeface="Lato Black"/>
                <a:ea typeface="Lato Black"/>
                <a:cs typeface="Lato Black"/>
                <a:sym typeface="Lato Black"/>
              </a:rPr>
              <a:t>Income tax</a:t>
            </a:r>
            <a:endParaRPr b="1" i="0" sz="1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1" sz="1600">
              <a:solidFill>
                <a:srgbClr val="FF8022"/>
              </a:solidFill>
              <a:latin typeface="Lato Black"/>
              <a:ea typeface="Lato Black"/>
              <a:cs typeface="Lato Black"/>
              <a:sym typeface="Lato Black"/>
            </a:endParaRPr>
          </a:p>
          <a:p>
            <a:pPr indent="-330200" lvl="0" marL="457200" rtl="0" algn="l">
              <a:spcBef>
                <a:spcPts val="0"/>
              </a:spcBef>
              <a:spcAft>
                <a:spcPts val="0"/>
              </a:spcAft>
              <a:buClr>
                <a:schemeClr val="dk2"/>
              </a:buClr>
              <a:buSzPts val="1600"/>
              <a:buFont typeface="Lato"/>
              <a:buChar char="●"/>
            </a:pPr>
            <a:r>
              <a:rPr lang="en-GB" sz="1600">
                <a:solidFill>
                  <a:schemeClr val="dk2"/>
                </a:solidFill>
                <a:latin typeface="Lato"/>
                <a:ea typeface="Lato"/>
                <a:cs typeface="Lato"/>
                <a:sym typeface="Lato"/>
              </a:rPr>
              <a:t>Used for general public spending</a:t>
            </a:r>
            <a:endParaRPr sz="1600">
              <a:solidFill>
                <a:schemeClr val="dk2"/>
              </a:solidFill>
              <a:latin typeface="Lato"/>
              <a:ea typeface="Lato"/>
              <a:cs typeface="Lato"/>
              <a:sym typeface="Lato"/>
            </a:endParaRPr>
          </a:p>
          <a:p>
            <a:pPr indent="-330200" lvl="0" marL="457200" rtl="0" algn="l">
              <a:spcBef>
                <a:spcPts val="0"/>
              </a:spcBef>
              <a:spcAft>
                <a:spcPts val="0"/>
              </a:spcAft>
              <a:buClr>
                <a:schemeClr val="dk2"/>
              </a:buClr>
              <a:buSzPts val="1600"/>
              <a:buFont typeface="Lato"/>
              <a:buChar char="●"/>
            </a:pPr>
            <a:r>
              <a:rPr lang="en-GB" sz="1600">
                <a:solidFill>
                  <a:schemeClr val="dk2"/>
                </a:solidFill>
                <a:latin typeface="Lato"/>
                <a:ea typeface="Lato"/>
                <a:cs typeface="Lato"/>
                <a:sym typeface="Lato"/>
              </a:rPr>
              <a:t>The more a person earns, the more they pay</a:t>
            </a:r>
            <a:endParaRPr sz="1600">
              <a:solidFill>
                <a:schemeClr val="dk2"/>
              </a:solidFill>
              <a:latin typeface="Lato"/>
              <a:ea typeface="Lato"/>
              <a:cs typeface="Lato"/>
              <a:sym typeface="Lato"/>
            </a:endParaRPr>
          </a:p>
          <a:p>
            <a:pPr indent="-330200" lvl="0" marL="457200" rtl="0" algn="l">
              <a:spcBef>
                <a:spcPts val="0"/>
              </a:spcBef>
              <a:spcAft>
                <a:spcPts val="0"/>
              </a:spcAft>
              <a:buClr>
                <a:schemeClr val="dk2"/>
              </a:buClr>
              <a:buSzPts val="1600"/>
              <a:buFont typeface="Lato"/>
              <a:buChar char="●"/>
            </a:pPr>
            <a:r>
              <a:rPr lang="en-GB" sz="1600">
                <a:solidFill>
                  <a:schemeClr val="dk2"/>
                </a:solidFill>
                <a:latin typeface="Lato"/>
                <a:ea typeface="Lato"/>
                <a:cs typeface="Lato"/>
                <a:sym typeface="Lato"/>
              </a:rPr>
              <a:t>Why is it important to have this tax?</a:t>
            </a:r>
            <a:endParaRPr b="1" sz="1600">
              <a:solidFill>
                <a:schemeClr val="dk2"/>
              </a:solidFill>
              <a:latin typeface="Lato Black"/>
              <a:ea typeface="Lato Black"/>
              <a:cs typeface="Lato Black"/>
              <a:sym typeface="Lato Black"/>
            </a:endParaRPr>
          </a:p>
        </p:txBody>
      </p:sp>
      <p:cxnSp>
        <p:nvCxnSpPr>
          <p:cNvPr id="239" name="Google Shape;239;g1a5db231f5e_1_656"/>
          <p:cNvCxnSpPr/>
          <p:nvPr/>
        </p:nvCxnSpPr>
        <p:spPr>
          <a:xfrm flipH="1" rot="10800000">
            <a:off x="2378875" y="2053625"/>
            <a:ext cx="721800" cy="597300"/>
          </a:xfrm>
          <a:prstGeom prst="curvedConnector3">
            <a:avLst>
              <a:gd fmla="val 50000" name="adj1"/>
            </a:avLst>
          </a:prstGeom>
          <a:noFill/>
          <a:ln cap="flat" cmpd="sng" w="9525">
            <a:solidFill>
              <a:schemeClr val="accent2"/>
            </a:solidFill>
            <a:prstDash val="solid"/>
            <a:round/>
            <a:headEnd len="med" w="med" type="none"/>
            <a:tailEnd len="med" w="med" type="none"/>
          </a:ln>
        </p:spPr>
      </p:cxnSp>
      <p:sp>
        <p:nvSpPr>
          <p:cNvPr id="240" name="Google Shape;240;g1a5db231f5e_1_656"/>
          <p:cNvSpPr txBox="1"/>
          <p:nvPr/>
        </p:nvSpPr>
        <p:spPr>
          <a:xfrm>
            <a:off x="300350" y="224550"/>
            <a:ext cx="6882000" cy="56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900">
                <a:solidFill>
                  <a:srgbClr val="FF8022"/>
                </a:solidFill>
                <a:latin typeface="Lato"/>
                <a:ea typeface="Lato"/>
                <a:cs typeface="Lato"/>
                <a:sym typeface="Lato"/>
              </a:rPr>
              <a:t>Starting With Taxes</a:t>
            </a:r>
            <a:endParaRPr b="1" sz="2900">
              <a:solidFill>
                <a:srgbClr val="FF8022"/>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1da053489fc_0_19"/>
          <p:cNvSpPr txBox="1"/>
          <p:nvPr/>
        </p:nvSpPr>
        <p:spPr>
          <a:xfrm>
            <a:off x="333000" y="204075"/>
            <a:ext cx="8267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How does tax on earnings really work?</a:t>
            </a:r>
            <a:endParaRPr b="1" i="0" sz="2900" u="none" cap="none" strike="noStrike">
              <a:solidFill>
                <a:schemeClr val="accent2"/>
              </a:solidFill>
              <a:latin typeface="Lato"/>
              <a:ea typeface="Lato"/>
              <a:cs typeface="Lato"/>
              <a:sym typeface="Lato"/>
            </a:endParaRPr>
          </a:p>
        </p:txBody>
      </p:sp>
      <p:pic>
        <p:nvPicPr>
          <p:cNvPr descr="Carla explains how to calculate tax on your income. Please note the figures in this video are correct for the tax year 2022-2023." id="246" name="Google Shape;246;g1da053489fc_0_19" title="Carla Hoppe explains how taxes on income work">
            <a:hlinkClick r:id="rId3"/>
          </p:cNvPr>
          <p:cNvPicPr preferRelativeResize="0"/>
          <p:nvPr/>
        </p:nvPicPr>
        <p:blipFill rotWithShape="1">
          <a:blip r:embed="rId4">
            <a:alphaModFix/>
          </a:blip>
          <a:srcRect b="0" l="0" r="0" t="0"/>
          <a:stretch/>
        </p:blipFill>
        <p:spPr>
          <a:xfrm>
            <a:off x="2546538" y="1139850"/>
            <a:ext cx="4050925" cy="2856050"/>
          </a:xfrm>
          <a:prstGeom prst="rect">
            <a:avLst/>
          </a:prstGeom>
          <a:noFill/>
          <a:ln>
            <a:noFill/>
          </a:ln>
        </p:spPr>
      </p:pic>
      <p:sp>
        <p:nvSpPr>
          <p:cNvPr id="247" name="Google Shape;247;g1da053489fc_0_19"/>
          <p:cNvSpPr txBox="1"/>
          <p:nvPr/>
        </p:nvSpPr>
        <p:spPr>
          <a:xfrm>
            <a:off x="994600" y="4124450"/>
            <a:ext cx="6528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rPr>
              <a:t>Write down main points you learn while watching the video about income tax and national insurance.</a:t>
            </a:r>
            <a:endParaRPr b="1" i="0" sz="1600" u="none" cap="none" strike="noStrike">
              <a:solidFill>
                <a:srgbClr val="000000"/>
              </a:solidFill>
              <a:latin typeface="Lato"/>
              <a:ea typeface="Lato"/>
              <a:cs typeface="Lato"/>
              <a:sym typeface="Lato"/>
            </a:endParaRPr>
          </a:p>
        </p:txBody>
      </p:sp>
      <p:sp>
        <p:nvSpPr>
          <p:cNvPr id="248" name="Google Shape;248;g1da053489fc_0_19"/>
          <p:cNvSpPr txBox="1"/>
          <p:nvPr/>
        </p:nvSpPr>
        <p:spPr>
          <a:xfrm>
            <a:off x="0" y="4789500"/>
            <a:ext cx="5375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u="sng">
                <a:solidFill>
                  <a:schemeClr val="hlink"/>
                </a:solidFill>
                <a:latin typeface="Lato"/>
                <a:ea typeface="Lato"/>
                <a:cs typeface="Lato"/>
                <a:sym typeface="Lato"/>
                <a:hlinkClick r:id="rId5"/>
              </a:rPr>
              <a:t>Carla Hoppe explains how taxes on income work</a:t>
            </a:r>
            <a:r>
              <a:rPr b="1" lang="en-GB" sz="1100">
                <a:solidFill>
                  <a:schemeClr val="accent2"/>
                </a:solidFill>
                <a:latin typeface="Lato"/>
                <a:ea typeface="Lato"/>
                <a:cs typeface="Lato"/>
                <a:sym typeface="Lato"/>
              </a:rPr>
              <a:t> </a:t>
            </a:r>
            <a:endParaRPr b="1">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g1a5db231f5e_1_117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graphicFrame>
        <p:nvGraphicFramePr>
          <p:cNvPr id="63" name="Google Shape;63;g1a5db231f5e_1_1174"/>
          <p:cNvGraphicFramePr/>
          <p:nvPr/>
        </p:nvGraphicFramePr>
        <p:xfrm>
          <a:off x="871975" y="1721850"/>
          <a:ext cx="3000000" cy="3000000"/>
        </p:xfrm>
        <a:graphic>
          <a:graphicData uri="http://schemas.openxmlformats.org/drawingml/2006/table">
            <a:tbl>
              <a:tblPr>
                <a:noFill/>
                <a:tableStyleId>{4B18ABC3-0A21-450A-BFA0-54DCB897B4A1}</a:tableStyleId>
              </a:tblPr>
              <a:tblGrid>
                <a:gridCol w="1206500"/>
                <a:gridCol w="1206500"/>
                <a:gridCol w="1206500"/>
                <a:gridCol w="1206500"/>
                <a:gridCol w="1206500"/>
                <a:gridCol w="1206500"/>
              </a:tblGrid>
              <a:tr h="522475">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r>
              <a:tr h="803825">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Take home pay </a:t>
                      </a:r>
                      <a:endParaRPr b="1" sz="1400" u="none" cap="none" strike="noStrike">
                        <a:solidFill>
                          <a:schemeClr val="accent2"/>
                        </a:solidFill>
                        <a:latin typeface="Lato"/>
                        <a:ea typeface="Lato"/>
                        <a:cs typeface="Lato"/>
                        <a:sym typeface="Lato"/>
                      </a:endParaRPr>
                    </a:p>
                  </a:txBody>
                  <a:tcPr marT="63500" marB="63500" marR="63500" marL="63500"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Budgeting for the future</a:t>
                      </a:r>
                      <a:endParaRPr b="1" sz="1400" u="none" cap="none" strike="noStrike">
                        <a:latin typeface="Lato"/>
                        <a:ea typeface="Lato"/>
                        <a:cs typeface="Lato"/>
                        <a:sym typeface="Lato"/>
                      </a:endParaRPr>
                    </a:p>
                  </a:txBody>
                  <a:tcPr marT="63500" marB="63500" marR="63500" marL="63500"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 Savings</a:t>
                      </a:r>
                      <a:endParaRPr b="1" sz="1400" u="none" cap="none" strike="noStrike">
                        <a:latin typeface="Lato"/>
                        <a:ea typeface="Lato"/>
                        <a:cs typeface="Lato"/>
                        <a:sym typeface="Lato"/>
                      </a:endParaRPr>
                    </a:p>
                  </a:txBody>
                  <a:tcPr marT="63500" marB="63500" marR="63500" marL="63500"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Investing for the long term</a:t>
                      </a:r>
                      <a:endParaRPr b="1" sz="1400" u="none" cap="none" strike="noStrike">
                        <a:latin typeface="Lato"/>
                        <a:ea typeface="Lato"/>
                        <a:cs typeface="Lato"/>
                        <a:sym typeface="Lato"/>
                      </a:endParaRPr>
                    </a:p>
                  </a:txBody>
                  <a:tcPr marT="63500" marB="63500" marR="63500" marL="63500"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Insurance </a:t>
                      </a:r>
                      <a:endParaRPr b="1" sz="1400" u="none" cap="none" strike="noStrike">
                        <a:latin typeface="Lato"/>
                        <a:ea typeface="Lato"/>
                        <a:cs typeface="Lato"/>
                        <a:sym typeface="Lato"/>
                      </a:endParaRPr>
                    </a:p>
                  </a:txBody>
                  <a:tcPr marT="63500" marB="63500" marR="63500" marL="63500"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a:solidFill>
                            <a:schemeClr val="dk1"/>
                          </a:solidFill>
                          <a:latin typeface="Lato"/>
                          <a:ea typeface="Lato"/>
                          <a:cs typeface="Lato"/>
                          <a:sym typeface="Lato"/>
                        </a:rPr>
                        <a:t>I</a:t>
                      </a:r>
                      <a:r>
                        <a:rPr b="1" lang="en-GB" sz="1400" u="none" cap="none" strike="noStrike">
                          <a:solidFill>
                            <a:schemeClr val="dk1"/>
                          </a:solidFill>
                          <a:latin typeface="Lato"/>
                          <a:ea typeface="Lato"/>
                          <a:cs typeface="Lato"/>
                          <a:sym typeface="Lato"/>
                        </a:rPr>
                        <a:t>nvestment exercise</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1a5db231f5e_1_665"/>
          <p:cNvSpPr txBox="1"/>
          <p:nvPr/>
        </p:nvSpPr>
        <p:spPr>
          <a:xfrm>
            <a:off x="1233750"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Income tax</a:t>
            </a:r>
            <a:endParaRPr b="1" i="0" sz="2900" u="none" cap="none" strike="noStrike">
              <a:solidFill>
                <a:schemeClr val="accent2"/>
              </a:solidFill>
              <a:latin typeface="Lato"/>
              <a:ea typeface="Lato"/>
              <a:cs typeface="Lato"/>
              <a:sym typeface="Lato"/>
            </a:endParaRPr>
          </a:p>
        </p:txBody>
      </p:sp>
      <p:cxnSp>
        <p:nvCxnSpPr>
          <p:cNvPr id="254" name="Google Shape;254;g1a5db231f5e_1_665"/>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255" name="Google Shape;255;g1a5db231f5e_1_665"/>
          <p:cNvSpPr txBox="1"/>
          <p:nvPr/>
        </p:nvSpPr>
        <p:spPr>
          <a:xfrm>
            <a:off x="5592800" y="1342900"/>
            <a:ext cx="27294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Income tax </a:t>
            </a:r>
            <a:r>
              <a:rPr b="0" i="0" lang="en-GB" sz="1400" u="none" cap="none" strike="noStrike">
                <a:solidFill>
                  <a:schemeClr val="lt2"/>
                </a:solidFill>
                <a:latin typeface="Lato"/>
                <a:ea typeface="Lato"/>
                <a:cs typeface="Lato"/>
                <a:sym typeface="Lato"/>
              </a:rPr>
              <a:t>= tax based on a person's earnings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Personal allowance </a:t>
            </a:r>
            <a:r>
              <a:rPr b="0" i="0" lang="en-GB" sz="1400" u="none" cap="none" strike="noStrike">
                <a:solidFill>
                  <a:schemeClr val="lt2"/>
                </a:solidFill>
                <a:latin typeface="Lato"/>
                <a:ea typeface="Lato"/>
                <a:cs typeface="Lato"/>
                <a:sym typeface="Lato"/>
              </a:rPr>
              <a:t>=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11"/>
                  </a:ext>
                </a:extLst>
              </a:rPr>
              <a:t>£12,570* </a:t>
            </a:r>
            <a:r>
              <a:rPr b="0" i="0" lang="en-GB" sz="1400" u="none" cap="none" strike="noStrike">
                <a:solidFill>
                  <a:schemeClr val="lt2"/>
                </a:solidFill>
                <a:latin typeface="Lato"/>
                <a:ea typeface="Lato"/>
                <a:cs typeface="Lato"/>
                <a:sym typeface="Lato"/>
              </a:rPr>
              <a:t>(</a:t>
            </a:r>
            <a:r>
              <a:rPr b="0" i="0" lang="en-GB" sz="1400" u="none" cap="none" strike="noStrike">
                <a:solidFill>
                  <a:srgbClr val="000000"/>
                </a:solidFill>
                <a:latin typeface="Lato"/>
                <a:ea typeface="Lato"/>
                <a:cs typeface="Lato"/>
                <a:sym typeface="Lato"/>
              </a:rPr>
              <a:t>the amount a person can earn in a year before they pay any tax. </a:t>
            </a:r>
            <a:br>
              <a:rPr b="0" i="0" lang="en-GB" sz="1400" u="none" cap="none" strike="noStrike">
                <a:solidFill>
                  <a:srgbClr val="000000"/>
                </a:solidFill>
                <a:latin typeface="Lato"/>
                <a:ea typeface="Lato"/>
                <a:cs typeface="Lato"/>
                <a:sym typeface="Lato"/>
              </a:rPr>
            </a:br>
            <a:r>
              <a:rPr b="0" i="0" lang="en-GB" sz="1400" u="none" cap="none" strike="noStrike">
                <a:solidFill>
                  <a:srgbClr val="000000"/>
                </a:solidFill>
                <a:latin typeface="Lato"/>
                <a:ea typeface="Lato"/>
                <a:cs typeface="Lato"/>
                <a:sym typeface="Lato"/>
              </a:rPr>
              <a:t>This is </a:t>
            </a:r>
            <a:r>
              <a:rPr b="1" i="0" lang="en-GB" sz="1400" u="none" cap="none" strike="noStrike">
                <a:solidFill>
                  <a:srgbClr val="000000"/>
                </a:solidFill>
                <a:latin typeface="Lato"/>
                <a:ea typeface="Lato"/>
                <a:cs typeface="Lato"/>
                <a:sym typeface="Lato"/>
              </a:rPr>
              <a:t>non-taxable </a:t>
            </a:r>
            <a:r>
              <a:rPr b="0" i="0" lang="en-GB" sz="1400" u="none" cap="none" strike="noStrike">
                <a:solidFill>
                  <a:srgbClr val="000000"/>
                </a:solidFill>
                <a:latin typeface="Lato"/>
                <a:ea typeface="Lato"/>
                <a:cs typeface="Lato"/>
                <a:sym typeface="Lato"/>
              </a:rPr>
              <a:t>earnings)</a:t>
            </a:r>
            <a:r>
              <a:rPr b="0" i="0" lang="en-GB" sz="1400" u="none" cap="none" strike="noStrike">
                <a:solidFill>
                  <a:schemeClr val="lt2"/>
                </a:solidFill>
                <a:latin typeface="Lato"/>
                <a:ea typeface="Lato"/>
                <a:cs typeface="Lato"/>
                <a:sym typeface="Lato"/>
              </a:rPr>
              <a:t>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extLst>
                  <a:ext uri="http://customooxmlschemas.google.com/">
                    <go:slidesCustomData xmlns:go="http://customooxmlschemas.google.com/" textRoundtripDataId="12"/>
                  </a:ext>
                </a:extLst>
              </a:rPr>
              <a:t>Tax rate </a:t>
            </a:r>
            <a:r>
              <a:rPr b="0" i="0" lang="en-GB" sz="1400" u="none" cap="none" strike="noStrike">
                <a:solidFill>
                  <a:schemeClr val="lt2"/>
                </a:solidFill>
                <a:latin typeface="Lato"/>
                <a:ea typeface="Lato"/>
                <a:cs typeface="Lato"/>
                <a:sym typeface="Lato"/>
                <a:extLst>
                  <a:ext uri="http://customooxmlschemas.google.com/">
                    <go:slidesCustomData xmlns:go="http://customooxmlschemas.google.com/" textRoundtripDataId="13"/>
                  </a:ext>
                </a:extLst>
              </a:rPr>
              <a:t>= </a:t>
            </a:r>
            <a:r>
              <a:rPr b="1" i="0" lang="en-GB" sz="1400" u="none" cap="none" strike="noStrike">
                <a:solidFill>
                  <a:schemeClr val="lt2"/>
                </a:solidFill>
                <a:latin typeface="Lato"/>
                <a:ea typeface="Lato"/>
                <a:cs typeface="Lato"/>
                <a:sym typeface="Lato"/>
                <a:extLst>
                  <a:ext uri="http://customooxmlschemas.google.com/">
                    <go:slidesCustomData xmlns:go="http://customooxmlschemas.google.com/" textRoundtripDataId="14"/>
                  </a:ext>
                </a:extLst>
              </a:rPr>
              <a:t>20% (</a:t>
            </a:r>
            <a:r>
              <a:rPr b="1" i="0" lang="en-GB" sz="1400" u="none" cap="none" strike="noStrike">
                <a:solidFill>
                  <a:schemeClr val="lt2"/>
                </a:solidFill>
                <a:highlight>
                  <a:srgbClr val="FFFFFF"/>
                </a:highlight>
                <a:latin typeface="Lato"/>
                <a:ea typeface="Lato"/>
                <a:cs typeface="Lato"/>
                <a:sym typeface="Lato"/>
                <a:extLst>
                  <a:ext uri="http://customooxmlschemas.google.com/">
                    <go:slidesCustomData xmlns:go="http://customooxmlschemas.google.com/" textRoundtripDataId="15"/>
                  </a:ext>
                </a:extLst>
              </a:rPr>
              <a:t>for those earning £12,571 to £50,270)</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p:txBody>
      </p:sp>
      <p:pic>
        <p:nvPicPr>
          <p:cNvPr id="256" name="Google Shape;256;g1a5db231f5e_1_66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257" name="Google Shape;257;g1a5db231f5e_1_665"/>
          <p:cNvSpPr txBox="1"/>
          <p:nvPr/>
        </p:nvSpPr>
        <p:spPr>
          <a:xfrm>
            <a:off x="137750" y="1950538"/>
            <a:ext cx="4758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income tax for the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6"/>
                  </a:ext>
                </a:extLst>
              </a:rPr>
              <a:t>year</a:t>
            </a:r>
            <a:r>
              <a:rPr b="0" i="0" lang="en-GB" sz="1800" u="none" cap="none" strike="noStrike">
                <a:solidFill>
                  <a:schemeClr val="lt1"/>
                </a:solidFill>
                <a:latin typeface="Lato Black"/>
                <a:ea typeface="Lato Black"/>
                <a:cs typeface="Lato Black"/>
                <a:sym typeface="Lato Black"/>
              </a:rPr>
              <a:t> = </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(Income -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7"/>
                  </a:ext>
                </a:extLst>
              </a:rPr>
              <a:t>Personal</a:t>
            </a:r>
            <a:r>
              <a:rPr b="0" i="0" lang="en-GB" sz="1800" u="none" cap="none" strike="noStrike">
                <a:solidFill>
                  <a:schemeClr val="lt1"/>
                </a:solidFill>
                <a:latin typeface="Lato Black"/>
                <a:ea typeface="Lato Black"/>
                <a:cs typeface="Lato Black"/>
                <a:sym typeface="Lato Black"/>
              </a:rPr>
              <a:t> Allowance) x 0.20 (this represents 20% tax rate)</a:t>
            </a:r>
            <a:endParaRPr b="0" i="0" sz="1600" u="none" cap="none" strike="noStrike">
              <a:solidFill>
                <a:srgbClr val="000000"/>
              </a:solidFill>
              <a:latin typeface="Lato Black"/>
              <a:ea typeface="Lato Black"/>
              <a:cs typeface="Lato Black"/>
              <a:sym typeface="Lato Black"/>
            </a:endParaRPr>
          </a:p>
        </p:txBody>
      </p:sp>
      <p:sp>
        <p:nvSpPr>
          <p:cNvPr id="258" name="Google Shape;258;g1a5db231f5e_1_665"/>
          <p:cNvSpPr txBox="1"/>
          <p:nvPr/>
        </p:nvSpPr>
        <p:spPr>
          <a:xfrm>
            <a:off x="367800" y="1235050"/>
            <a:ext cx="4758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200" u="none" cap="none" strike="noStrike">
                <a:solidFill>
                  <a:schemeClr val="lt2"/>
                </a:solidFill>
                <a:latin typeface="Lato Black"/>
                <a:ea typeface="Lato Black"/>
                <a:cs typeface="Lato Black"/>
                <a:sym typeface="Lato Black"/>
              </a:rPr>
              <a:t>Income tax</a:t>
            </a:r>
            <a:endParaRPr b="0" i="0" sz="2200" u="none" cap="none" strike="noStrike">
              <a:solidFill>
                <a:schemeClr val="lt2"/>
              </a:solidFill>
              <a:highlight>
                <a:srgbClr val="CFE2F3"/>
              </a:highlight>
              <a:latin typeface="Lato"/>
              <a:ea typeface="Lato"/>
              <a:cs typeface="Lato"/>
              <a:sym typeface="Lato"/>
            </a:endParaRPr>
          </a:p>
        </p:txBody>
      </p:sp>
      <p:sp>
        <p:nvSpPr>
          <p:cNvPr id="259" name="Google Shape;259;g1a5db231f5e_1_665"/>
          <p:cNvSpPr/>
          <p:nvPr/>
        </p:nvSpPr>
        <p:spPr>
          <a:xfrm>
            <a:off x="137750" y="2100900"/>
            <a:ext cx="4988400" cy="225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0" lang="en-GB" sz="1600" u="none" cap="none" strike="noStrike">
                <a:solidFill>
                  <a:schemeClr val="lt1"/>
                </a:solidFill>
                <a:highlight>
                  <a:schemeClr val="accent2"/>
                </a:highlight>
                <a:latin typeface="Lato"/>
                <a:ea typeface="Lato"/>
                <a:cs typeface="Lato"/>
                <a:sym typeface="Lato"/>
              </a:rPr>
              <a:t>Income tax is PROGRESSIVE</a:t>
            </a:r>
            <a:r>
              <a:rPr b="1" i="1" lang="en-GB" sz="1600" u="none" cap="none" strike="noStrike">
                <a:solidFill>
                  <a:schemeClr val="lt1"/>
                </a:solidFill>
                <a:highlight>
                  <a:schemeClr val="accent2"/>
                </a:highlight>
                <a:latin typeface="Lato"/>
                <a:ea typeface="Lato"/>
                <a:cs typeface="Lato"/>
                <a:sym typeface="Lato"/>
              </a:rPr>
              <a:t>. </a:t>
            </a:r>
            <a:r>
              <a:rPr b="1" i="0" lang="en-GB" sz="1600" u="none" cap="none" strike="noStrike">
                <a:solidFill>
                  <a:schemeClr val="lt1"/>
                </a:solidFill>
                <a:highlight>
                  <a:schemeClr val="accent2"/>
                </a:highlight>
                <a:latin typeface="Lato"/>
                <a:ea typeface="Lato"/>
                <a:cs typeface="Lato"/>
                <a:sym typeface="Lato"/>
              </a:rPr>
              <a:t>When a person earns more income they go up a tax band so their rate of tax on each extra pound goes up. The key is that when a person gets paid over a certain amount they only pay the higher level of tax on any money that sits in the new band.</a:t>
            </a:r>
            <a:endParaRPr b="1" i="0" sz="1600" u="none" cap="none" strike="noStrike">
              <a:solidFill>
                <a:schemeClr val="lt1"/>
              </a:solidFill>
              <a:highlight>
                <a:schemeClr val="accen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0" sz="1600" u="none" cap="none" strike="noStrike">
              <a:solidFill>
                <a:schemeClr val="lt1"/>
              </a:solidFill>
              <a:highlight>
                <a:schemeClr val="accen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600" u="none" cap="none" strike="noStrike">
                <a:solidFill>
                  <a:schemeClr val="lt1"/>
                </a:solidFill>
                <a:highlight>
                  <a:schemeClr val="accent2"/>
                </a:highlight>
                <a:latin typeface="Lato"/>
                <a:ea typeface="Lato"/>
                <a:cs typeface="Lato"/>
                <a:sym typeface="Lato"/>
              </a:rPr>
              <a:t>We’ll see this in action later!</a:t>
            </a:r>
            <a:endParaRPr b="1" i="0" sz="1600" u="none" cap="none" strike="noStrike">
              <a:solidFill>
                <a:schemeClr val="lt1"/>
              </a:solidFill>
              <a:highlight>
                <a:schemeClr val="accent2"/>
              </a:highlight>
              <a:latin typeface="Lato"/>
              <a:ea typeface="Lato"/>
              <a:cs typeface="Lato"/>
              <a:sym typeface="Lato"/>
            </a:endParaRPr>
          </a:p>
        </p:txBody>
      </p:sp>
      <p:sp>
        <p:nvSpPr>
          <p:cNvPr id="260" name="Google Shape;260;g1a5db231f5e_1_665"/>
          <p:cNvSpPr txBox="1"/>
          <p:nvPr/>
        </p:nvSpPr>
        <p:spPr>
          <a:xfrm>
            <a:off x="48150" y="4733150"/>
            <a:ext cx="389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*For tax years 6 April 2022-26</a:t>
            </a:r>
            <a:endParaRPr b="0" i="0" sz="1200" u="none" cap="none" strike="noStrike">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1a5db231f5e_1_677"/>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Starting with your taxes </a:t>
            </a:r>
            <a:endParaRPr b="1" i="0" sz="2900" u="none" cap="none" strike="noStrike">
              <a:solidFill>
                <a:schemeClr val="accent2"/>
              </a:solidFill>
              <a:latin typeface="Lato"/>
              <a:ea typeface="Lato"/>
              <a:cs typeface="Lato"/>
              <a:sym typeface="Lato"/>
            </a:endParaRPr>
          </a:p>
        </p:txBody>
      </p:sp>
      <p:sp>
        <p:nvSpPr>
          <p:cNvPr id="266" name="Google Shape;266;g1a5db231f5e_1_677"/>
          <p:cNvSpPr txBox="1"/>
          <p:nvPr/>
        </p:nvSpPr>
        <p:spPr>
          <a:xfrm>
            <a:off x="5054724" y="1455225"/>
            <a:ext cx="37788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National Insurance</a:t>
            </a:r>
            <a:endParaRPr b="1" i="0" sz="22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1" sz="2200">
              <a:solidFill>
                <a:schemeClr val="accent2"/>
              </a:solidFill>
              <a:latin typeface="Lato Black"/>
              <a:ea typeface="Lato Black"/>
              <a:cs typeface="Lato Black"/>
              <a:sym typeface="Lato Black"/>
            </a:endParaRPr>
          </a:p>
          <a:p>
            <a:pPr indent="-330200" lvl="0" marL="457200" rtl="0" algn="l">
              <a:spcBef>
                <a:spcPts val="0"/>
              </a:spcBef>
              <a:spcAft>
                <a:spcPts val="0"/>
              </a:spcAft>
              <a:buClr>
                <a:srgbClr val="262A33"/>
              </a:buClr>
              <a:buSzPts val="1600"/>
              <a:buFont typeface="Lato"/>
              <a:buChar char="●"/>
            </a:pPr>
            <a:r>
              <a:rPr lang="en-GB" sz="1600">
                <a:solidFill>
                  <a:srgbClr val="262A33"/>
                </a:solidFill>
                <a:latin typeface="Lato"/>
                <a:ea typeface="Lato"/>
                <a:cs typeface="Lato"/>
                <a:sym typeface="Lato"/>
              </a:rPr>
              <a:t>Used for general public spending</a:t>
            </a:r>
            <a:endParaRPr sz="1600">
              <a:latin typeface="Lato"/>
              <a:ea typeface="Lato"/>
              <a:cs typeface="Lato"/>
              <a:sym typeface="Lato"/>
            </a:endParaRPr>
          </a:p>
          <a:p>
            <a:pPr indent="-330200" lvl="0" marL="457200" rtl="0" algn="l">
              <a:spcBef>
                <a:spcPts val="0"/>
              </a:spcBef>
              <a:spcAft>
                <a:spcPts val="0"/>
              </a:spcAft>
              <a:buClr>
                <a:srgbClr val="262A33"/>
              </a:buClr>
              <a:buSzPts val="1600"/>
              <a:buFont typeface="Lato"/>
              <a:buChar char="●"/>
            </a:pPr>
            <a:r>
              <a:rPr lang="en-GB" sz="1600">
                <a:solidFill>
                  <a:srgbClr val="262A33"/>
                </a:solidFill>
                <a:latin typeface="Lato"/>
                <a:ea typeface="Lato"/>
                <a:cs typeface="Lato"/>
                <a:sym typeface="Lato"/>
              </a:rPr>
              <a:t>The more a person earns, the more they pay</a:t>
            </a:r>
            <a:r>
              <a:rPr lang="en-GB" sz="1600">
                <a:latin typeface="Lato"/>
                <a:ea typeface="Lato"/>
                <a:cs typeface="Lato"/>
                <a:sym typeface="Lato"/>
              </a:rPr>
              <a:t> </a:t>
            </a:r>
            <a:r>
              <a:rPr lang="en-GB" sz="1600">
                <a:solidFill>
                  <a:srgbClr val="262A33"/>
                </a:solidFill>
                <a:latin typeface="Lato"/>
                <a:ea typeface="Lato"/>
                <a:cs typeface="Lato"/>
                <a:sym typeface="Lato"/>
              </a:rPr>
              <a:t>(to a point)</a:t>
            </a:r>
            <a:endParaRPr sz="1600">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2200">
              <a:solidFill>
                <a:schemeClr val="accent2"/>
              </a:solidFill>
              <a:latin typeface="Lato Black"/>
              <a:ea typeface="Lato Black"/>
              <a:cs typeface="Lato Black"/>
              <a:sym typeface="Lato Black"/>
            </a:endParaRPr>
          </a:p>
        </p:txBody>
      </p:sp>
      <p:pic>
        <p:nvPicPr>
          <p:cNvPr id="267" name="Google Shape;267;g1a5db231f5e_1_677"/>
          <p:cNvPicPr preferRelativeResize="0"/>
          <p:nvPr/>
        </p:nvPicPr>
        <p:blipFill>
          <a:blip r:embed="rId3">
            <a:alphaModFix/>
          </a:blip>
          <a:stretch>
            <a:fillRect/>
          </a:stretch>
        </p:blipFill>
        <p:spPr>
          <a:xfrm>
            <a:off x="180575" y="1032950"/>
            <a:ext cx="4982532" cy="4110549"/>
          </a:xfrm>
          <a:prstGeom prst="rect">
            <a:avLst/>
          </a:prstGeom>
          <a:noFill/>
          <a:ln>
            <a:noFill/>
          </a:ln>
        </p:spPr>
      </p:pic>
      <p:cxnSp>
        <p:nvCxnSpPr>
          <p:cNvPr id="268" name="Google Shape;268;g1a5db231f5e_1_677"/>
          <p:cNvCxnSpPr/>
          <p:nvPr/>
        </p:nvCxnSpPr>
        <p:spPr>
          <a:xfrm flipH="1" rot="10800000">
            <a:off x="2378875" y="2164325"/>
            <a:ext cx="731700" cy="486600"/>
          </a:xfrm>
          <a:prstGeom prst="curvedConnector3">
            <a:avLst>
              <a:gd fmla="val 50000" name="adj1"/>
            </a:avLst>
          </a:prstGeom>
          <a:noFill/>
          <a:ln cap="flat" cmpd="sng" w="9525">
            <a:solidFill>
              <a:schemeClr val="accent2"/>
            </a:solidFill>
            <a:prstDash val="solid"/>
            <a:round/>
            <a:headEnd len="med" w="med" type="none"/>
            <a:tailEnd len="med" w="med" type="none"/>
          </a:ln>
        </p:spPr>
      </p:cxnSp>
      <p:pic>
        <p:nvPicPr>
          <p:cNvPr id="269" name="Google Shape;269;g1a5db231f5e_1_677"/>
          <p:cNvPicPr preferRelativeResize="0"/>
          <p:nvPr/>
        </p:nvPicPr>
        <p:blipFill>
          <a:blip r:embed="rId4">
            <a:alphaModFix/>
          </a:blip>
          <a:stretch>
            <a:fillRect/>
          </a:stretch>
        </p:blipFill>
        <p:spPr>
          <a:xfrm>
            <a:off x="445700" y="2663894"/>
            <a:ext cx="4084225" cy="265750"/>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1a5db231f5e_1_686"/>
          <p:cNvSpPr/>
          <p:nvPr/>
        </p:nvSpPr>
        <p:spPr>
          <a:xfrm>
            <a:off x="3327625" y="1013625"/>
            <a:ext cx="5816400" cy="4129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1a5db231f5e_1_686"/>
          <p:cNvSpPr txBox="1"/>
          <p:nvPr/>
        </p:nvSpPr>
        <p:spPr>
          <a:xfrm>
            <a:off x="3563125" y="4450375"/>
            <a:ext cx="53454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1200" u="none" cap="none" strike="noStrike">
                <a:solidFill>
                  <a:srgbClr val="FF8022"/>
                </a:solidFill>
                <a:latin typeface="Lato Black"/>
                <a:ea typeface="Lato Black"/>
                <a:cs typeface="Lato Black"/>
                <a:sym typeface="Lato Black"/>
              </a:rPr>
              <a:t>Top tip! If you cannot memorise your National Insurance number make a note and keep it in a safe place,</a:t>
            </a:r>
            <a:endParaRPr b="0" i="0" sz="1200" u="none" cap="none" strike="noStrike">
              <a:solidFill>
                <a:srgbClr val="000000"/>
              </a:solidFill>
              <a:latin typeface="Lato"/>
              <a:ea typeface="Lato"/>
              <a:cs typeface="Lato"/>
              <a:sym typeface="Lato"/>
            </a:endParaRPr>
          </a:p>
        </p:txBody>
      </p:sp>
      <p:sp>
        <p:nvSpPr>
          <p:cNvPr id="276" name="Google Shape;276;g1a5db231f5e_1_686"/>
          <p:cNvSpPr txBox="1"/>
          <p:nvPr/>
        </p:nvSpPr>
        <p:spPr>
          <a:xfrm>
            <a:off x="3545825" y="1219050"/>
            <a:ext cx="5168700" cy="30168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A NI number is like a personal account number with the government and it NEVER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8"/>
                  </a:ext>
                </a:extLst>
              </a:rPr>
              <a:t>changes</a:t>
            </a:r>
            <a:endParaRPr b="0" i="0" sz="16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The number is needed for different applications e.g. when starting a job, if claiming benefits and taking a mortgage out. The list goes on! </a:t>
            </a:r>
            <a:endParaRPr b="0" i="0" sz="16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Everyone pays National Insurance when they’re</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9"/>
                  </a:ext>
                </a:extLst>
              </a:rPr>
              <a:t> over 16 years old and earn or have self-employed profits over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0"/>
                  </a:ext>
                </a:extLst>
              </a:rPr>
              <a:t>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1"/>
                  </a:ext>
                </a:extLst>
              </a:rPr>
              <a:t>certain amount,</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2"/>
                  </a:ext>
                </a:extLst>
              </a:rPr>
              <a:t> called 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3"/>
                  </a:ext>
                </a:extLst>
              </a:rPr>
              <a:t>threshold</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4"/>
                  </a:ext>
                </a:extLst>
              </a:rPr>
              <a:t>.</a:t>
            </a:r>
            <a:endParaRPr b="0" i="0" sz="1600" u="none" cap="none" strike="noStrike">
              <a:solidFill>
                <a:schemeClr val="lt1"/>
              </a:solidFill>
              <a:latin typeface="Lato"/>
              <a:ea typeface="Lato"/>
              <a:cs typeface="Lato"/>
              <a:sym typeface="Lato"/>
              <a:extLst>
                <a:ext uri="http://customooxmlschemas.google.com/">
                  <go:slidesCustomData xmlns:go="http://customooxmlschemas.google.com/" textRoundtripDataId="25"/>
                </a:ext>
              </a:extLs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p:txBody>
      </p:sp>
      <p:sp>
        <p:nvSpPr>
          <p:cNvPr id="277" name="Google Shape;277;g1a5db231f5e_1_686"/>
          <p:cNvSpPr txBox="1"/>
          <p:nvPr/>
        </p:nvSpPr>
        <p:spPr>
          <a:xfrm>
            <a:off x="84675" y="3092225"/>
            <a:ext cx="28464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Did you know?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Until 2011 cards were issued.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Now,  a letter is sent in the post just ahead of a person’s 16th birthday!</a:t>
            </a:r>
            <a:endParaRPr b="1" i="0" sz="1200" u="none" cap="none" strike="noStrike">
              <a:solidFill>
                <a:schemeClr val="dk1"/>
              </a:solidFill>
              <a:latin typeface="Lato"/>
              <a:ea typeface="Lato"/>
              <a:cs typeface="Lato"/>
              <a:sym typeface="Lato"/>
            </a:endParaRPr>
          </a:p>
        </p:txBody>
      </p:sp>
      <p:sp>
        <p:nvSpPr>
          <p:cNvPr id="278" name="Google Shape;278;g1a5db231f5e_1_686"/>
          <p:cNvSpPr txBox="1"/>
          <p:nvPr/>
        </p:nvSpPr>
        <p:spPr>
          <a:xfrm>
            <a:off x="424850" y="339700"/>
            <a:ext cx="8339100" cy="51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2900" u="none" cap="none" strike="noStrike">
                <a:solidFill>
                  <a:schemeClr val="accent2"/>
                </a:solidFill>
                <a:latin typeface="Lato"/>
                <a:ea typeface="Lato"/>
                <a:cs typeface="Lato"/>
                <a:sym typeface="Lato"/>
              </a:rPr>
              <a:t>What is National Insurance (NI) all about?</a:t>
            </a:r>
            <a:endParaRPr b="1" i="0" sz="2900" u="none" cap="none" strike="noStrike">
              <a:solidFill>
                <a:schemeClr val="accent2"/>
              </a:solidFill>
              <a:latin typeface="Lato"/>
              <a:ea typeface="Lato"/>
              <a:cs typeface="Lato"/>
              <a:sym typeface="Lato"/>
            </a:endParaRPr>
          </a:p>
        </p:txBody>
      </p:sp>
      <p:pic>
        <p:nvPicPr>
          <p:cNvPr id="279" name="Google Shape;279;g1a5db231f5e_1_686"/>
          <p:cNvPicPr preferRelativeResize="0"/>
          <p:nvPr/>
        </p:nvPicPr>
        <p:blipFill rotWithShape="1">
          <a:blip r:embed="rId3">
            <a:alphaModFix/>
          </a:blip>
          <a:srcRect b="17332" l="3091" r="3231" t="17921"/>
          <a:stretch/>
        </p:blipFill>
        <p:spPr>
          <a:xfrm>
            <a:off x="276313" y="1219050"/>
            <a:ext cx="2463120" cy="17024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animEffect filter="fade" transition="in">
                                      <p:cBhvr>
                                        <p:cTn dur="1000"/>
                                        <p:tgtEl>
                                          <p:spTgt spid="2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1" st="1"/>
                                            </p:txEl>
                                          </p:spTgt>
                                        </p:tgtEl>
                                        <p:attrNameLst>
                                          <p:attrName>style.visibility</p:attrName>
                                        </p:attrNameLst>
                                      </p:cBhvr>
                                      <p:to>
                                        <p:strVal val="visible"/>
                                      </p:to>
                                    </p:set>
                                    <p:animEffect filter="fade" transition="in">
                                      <p:cBhvr>
                                        <p:cTn dur="1000"/>
                                        <p:tgtEl>
                                          <p:spTgt spid="2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2" st="2"/>
                                            </p:txEl>
                                          </p:spTgt>
                                        </p:tgtEl>
                                        <p:attrNameLst>
                                          <p:attrName>style.visibility</p:attrName>
                                        </p:attrNameLst>
                                      </p:cBhvr>
                                      <p:to>
                                        <p:strVal val="visible"/>
                                      </p:to>
                                    </p:set>
                                    <p:animEffect filter="fade" transition="in">
                                      <p:cBhvr>
                                        <p:cTn dur="1000"/>
                                        <p:tgtEl>
                                          <p:spTgt spid="2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3" st="3"/>
                                            </p:txEl>
                                          </p:spTgt>
                                        </p:tgtEl>
                                        <p:attrNameLst>
                                          <p:attrName>style.visibility</p:attrName>
                                        </p:attrNameLst>
                                      </p:cBhvr>
                                      <p:to>
                                        <p:strVal val="visible"/>
                                      </p:to>
                                    </p:set>
                                    <p:animEffect filter="fade" transition="in">
                                      <p:cBhvr>
                                        <p:cTn dur="1000"/>
                                        <p:tgtEl>
                                          <p:spTgt spid="2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4" st="4"/>
                                            </p:txEl>
                                          </p:spTgt>
                                        </p:tgtEl>
                                        <p:attrNameLst>
                                          <p:attrName>style.visibility</p:attrName>
                                        </p:attrNameLst>
                                      </p:cBhvr>
                                      <p:to>
                                        <p:strVal val="visible"/>
                                      </p:to>
                                    </p:set>
                                    <p:animEffect filter="fade" transition="in">
                                      <p:cBhvr>
                                        <p:cTn dur="1000"/>
                                        <p:tgtEl>
                                          <p:spTgt spid="2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5" st="5"/>
                                            </p:txEl>
                                          </p:spTgt>
                                        </p:tgtEl>
                                        <p:attrNameLst>
                                          <p:attrName>style.visibility</p:attrName>
                                        </p:attrNameLst>
                                      </p:cBhvr>
                                      <p:to>
                                        <p:strVal val="visible"/>
                                      </p:to>
                                    </p:set>
                                    <p:animEffect filter="fade" transition="in">
                                      <p:cBhvr>
                                        <p:cTn dur="1000"/>
                                        <p:tgtEl>
                                          <p:spTgt spid="27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6" st="6"/>
                                            </p:txEl>
                                          </p:spTgt>
                                        </p:tgtEl>
                                        <p:attrNameLst>
                                          <p:attrName>style.visibility</p:attrName>
                                        </p:attrNameLst>
                                      </p:cBhvr>
                                      <p:to>
                                        <p:strVal val="visible"/>
                                      </p:to>
                                    </p:set>
                                    <p:animEffect filter="fade" transition="in">
                                      <p:cBhvr>
                                        <p:cTn dur="1000"/>
                                        <p:tgtEl>
                                          <p:spTgt spid="27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xEl>
                                              <p:pRg end="7" st="7"/>
                                            </p:txEl>
                                          </p:spTgt>
                                        </p:tgtEl>
                                        <p:attrNameLst>
                                          <p:attrName>style.visibility</p:attrName>
                                        </p:attrNameLst>
                                      </p:cBhvr>
                                      <p:to>
                                        <p:strVal val="visible"/>
                                      </p:to>
                                    </p:set>
                                    <p:animEffect filter="fade" transition="in">
                                      <p:cBhvr>
                                        <p:cTn dur="1000"/>
                                        <p:tgtEl>
                                          <p:spTgt spid="27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1a5db231f5e_1_696"/>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a:ea typeface="Lato"/>
                <a:cs typeface="Lato"/>
                <a:sym typeface="Lato"/>
              </a:rPr>
              <a:t>Other deductions </a:t>
            </a:r>
            <a:endParaRPr b="1" i="0" sz="2600" u="none" cap="none" strike="noStrike">
              <a:solidFill>
                <a:schemeClr val="accent2"/>
              </a:solidFill>
              <a:latin typeface="Lato"/>
              <a:ea typeface="Lato"/>
              <a:cs typeface="Lato"/>
              <a:sym typeface="Lato"/>
            </a:endParaRPr>
          </a:p>
        </p:txBody>
      </p:sp>
      <p:sp>
        <p:nvSpPr>
          <p:cNvPr id="285" name="Google Shape;285;g1a5db231f5e_1_696"/>
          <p:cNvSpPr txBox="1"/>
          <p:nvPr/>
        </p:nvSpPr>
        <p:spPr>
          <a:xfrm>
            <a:off x="4993775" y="1310101"/>
            <a:ext cx="2106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Pensions</a:t>
            </a:r>
            <a:endParaRPr b="1" i="0" sz="2200" u="none" cap="none" strike="noStrike">
              <a:solidFill>
                <a:schemeClr val="accent2"/>
              </a:solidFill>
              <a:latin typeface="Lato Black"/>
              <a:ea typeface="Lato Black"/>
              <a:cs typeface="Lato Black"/>
              <a:sym typeface="Lato Black"/>
            </a:endParaRPr>
          </a:p>
        </p:txBody>
      </p:sp>
      <p:sp>
        <p:nvSpPr>
          <p:cNvPr id="286" name="Google Shape;286;g1a5db231f5e_1_696"/>
          <p:cNvSpPr txBox="1"/>
          <p:nvPr/>
        </p:nvSpPr>
        <p:spPr>
          <a:xfrm>
            <a:off x="4807725" y="1689825"/>
            <a:ext cx="4175700" cy="2913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262A33"/>
              </a:buClr>
              <a:buSzPts val="1200"/>
              <a:buFont typeface="Lato"/>
              <a:buChar char="●"/>
            </a:pPr>
            <a:r>
              <a:rPr b="0" i="0" lang="en-GB" sz="1600" u="none" cap="none" strike="noStrike">
                <a:solidFill>
                  <a:srgbClr val="262A33"/>
                </a:solidFill>
                <a:latin typeface="Lato"/>
                <a:ea typeface="Lato"/>
                <a:cs typeface="Lato"/>
                <a:sym typeface="Lato"/>
              </a:rPr>
              <a:t>Some people also pay into a pension, and their employer will contribute too</a:t>
            </a:r>
            <a:endParaRPr b="0" i="0" sz="1600" u="none" cap="none" strike="noStrike">
              <a:solidFill>
                <a:srgbClr val="262A33"/>
              </a:solidFill>
              <a:latin typeface="Lato"/>
              <a:ea typeface="Lato"/>
              <a:cs typeface="Lato"/>
              <a:sym typeface="Lato"/>
            </a:endParaRPr>
          </a:p>
          <a:p>
            <a:pPr indent="-304800" lvl="0" marL="457200" marR="0" rtl="0" algn="l">
              <a:lnSpc>
                <a:spcPct val="100000"/>
              </a:lnSpc>
              <a:spcBef>
                <a:spcPts val="0"/>
              </a:spcBef>
              <a:spcAft>
                <a:spcPts val="0"/>
              </a:spcAft>
              <a:buClr>
                <a:srgbClr val="262A33"/>
              </a:buClr>
              <a:buSzPts val="1200"/>
              <a:buFont typeface="Lato"/>
              <a:buChar char="●"/>
            </a:pPr>
            <a:r>
              <a:rPr b="0" i="0" lang="en-GB" sz="1600" u="none" cap="none" strike="noStrike">
                <a:solidFill>
                  <a:srgbClr val="262A33"/>
                </a:solidFill>
                <a:latin typeface="Lato"/>
                <a:ea typeface="Lato"/>
                <a:cs typeface="Lato"/>
                <a:sym typeface="Lato"/>
              </a:rPr>
              <a:t>It goes towards a person’s income after they stop working in older age so it’s </a:t>
            </a:r>
            <a:r>
              <a:rPr b="0" i="0" lang="en-GB" sz="1600" u="none" cap="none" strike="noStrike">
                <a:solidFill>
                  <a:schemeClr val="dk1"/>
                </a:solidFill>
                <a:latin typeface="Lato"/>
                <a:ea typeface="Lato"/>
                <a:cs typeface="Lato"/>
                <a:sym typeface="Lato"/>
              </a:rPr>
              <a:t>a way of saving money for later in life</a:t>
            </a:r>
            <a:endParaRPr b="0" i="0" sz="1600" u="none" cap="none" strike="noStrike">
              <a:solidFill>
                <a:schemeClr val="dk1"/>
              </a:solidFill>
              <a:latin typeface="Lato"/>
              <a:ea typeface="Lato"/>
              <a:cs typeface="Lato"/>
              <a:sym typeface="Lato"/>
            </a:endParaRPr>
          </a:p>
          <a:p>
            <a:pPr indent="-304800" lvl="0" marL="457200" marR="0" rtl="0" algn="l">
              <a:lnSpc>
                <a:spcPct val="100000"/>
              </a:lnSpc>
              <a:spcBef>
                <a:spcPts val="0"/>
              </a:spcBef>
              <a:spcAft>
                <a:spcPts val="0"/>
              </a:spcAft>
              <a:buClr>
                <a:schemeClr val="dk1"/>
              </a:buClr>
              <a:buSzPts val="1200"/>
              <a:buFont typeface="Lato"/>
              <a:buChar char="●"/>
            </a:pPr>
            <a:r>
              <a:rPr b="0" i="0" lang="en-GB" sz="1600" u="none" cap="none" strike="noStrike">
                <a:solidFill>
                  <a:schemeClr val="dk1"/>
                </a:solidFill>
                <a:latin typeface="Lato"/>
                <a:ea typeface="Lato"/>
                <a:cs typeface="Lato"/>
                <a:sym typeface="Lato"/>
              </a:rPr>
              <a:t>It gets invested in the hope that it will grow</a:t>
            </a:r>
            <a:endParaRPr b="0" i="0" sz="1600" u="none" cap="none" strike="noStrike">
              <a:solidFill>
                <a:schemeClr val="dk1"/>
              </a:solidFill>
              <a:latin typeface="Lato"/>
              <a:ea typeface="Lato"/>
              <a:cs typeface="Lato"/>
              <a:sym typeface="Lato"/>
            </a:endParaRPr>
          </a:p>
          <a:p>
            <a:pPr indent="-304800" lvl="0" marL="457200" marR="0" rtl="0" algn="l">
              <a:lnSpc>
                <a:spcPct val="100000"/>
              </a:lnSpc>
              <a:spcBef>
                <a:spcPts val="0"/>
              </a:spcBef>
              <a:spcAft>
                <a:spcPts val="0"/>
              </a:spcAft>
              <a:buClr>
                <a:schemeClr val="dk1"/>
              </a:buClr>
              <a:buSzPts val="1200"/>
              <a:buFont typeface="Lato"/>
              <a:buChar char="●"/>
            </a:pPr>
            <a:r>
              <a:rPr b="0" i="0" lang="en-GB" sz="1600" u="none" cap="none" strike="noStrike">
                <a:solidFill>
                  <a:schemeClr val="dk1"/>
                </a:solidFill>
                <a:latin typeface="Lato"/>
                <a:ea typeface="Lato"/>
                <a:cs typeface="Lato"/>
                <a:sym typeface="Lato"/>
              </a:rPr>
              <a:t>You can use it when you retire, from the age of 55 and moving to 57 from 2028</a:t>
            </a:r>
            <a:endParaRPr b="0" i="0" sz="1600" u="none" cap="none" strike="noStrike">
              <a:solidFill>
                <a:srgbClr val="262A33"/>
              </a:solidFill>
              <a:latin typeface="Lato"/>
              <a:ea typeface="Lato"/>
              <a:cs typeface="Lato"/>
              <a:sym typeface="Lato"/>
            </a:endParaRPr>
          </a:p>
          <a:p>
            <a:pPr indent="0" lvl="0" marL="457200" marR="0" rtl="0" algn="l">
              <a:lnSpc>
                <a:spcPct val="107916"/>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A33"/>
              </a:solidFill>
              <a:latin typeface="Lato"/>
              <a:ea typeface="Lato"/>
              <a:cs typeface="Lato"/>
              <a:sym typeface="Lato"/>
            </a:endParaRPr>
          </a:p>
        </p:txBody>
      </p:sp>
      <p:pic>
        <p:nvPicPr>
          <p:cNvPr id="287" name="Google Shape;287;g1a5db231f5e_1_696"/>
          <p:cNvPicPr preferRelativeResize="0"/>
          <p:nvPr/>
        </p:nvPicPr>
        <p:blipFill>
          <a:blip r:embed="rId3">
            <a:alphaModFix/>
          </a:blip>
          <a:stretch>
            <a:fillRect/>
          </a:stretch>
        </p:blipFill>
        <p:spPr>
          <a:xfrm>
            <a:off x="180575" y="1032950"/>
            <a:ext cx="4627152" cy="3833924"/>
          </a:xfrm>
          <a:prstGeom prst="rect">
            <a:avLst/>
          </a:prstGeom>
          <a:noFill/>
          <a:ln>
            <a:noFill/>
          </a:ln>
        </p:spPr>
      </p:pic>
      <p:cxnSp>
        <p:nvCxnSpPr>
          <p:cNvPr id="288" name="Google Shape;288;g1a5db231f5e_1_696"/>
          <p:cNvCxnSpPr/>
          <p:nvPr/>
        </p:nvCxnSpPr>
        <p:spPr>
          <a:xfrm flipH="1" rot="10800000">
            <a:off x="2222080" y="2301741"/>
            <a:ext cx="682200" cy="240300"/>
          </a:xfrm>
          <a:prstGeom prst="curvedConnector3">
            <a:avLst>
              <a:gd fmla="val 50000" name="adj1"/>
            </a:avLst>
          </a:prstGeom>
          <a:noFill/>
          <a:ln cap="flat" cmpd="sng" w="9525">
            <a:solidFill>
              <a:schemeClr val="accent2"/>
            </a:solidFill>
            <a:prstDash val="solid"/>
            <a:round/>
            <a:headEnd len="med" w="med" type="none"/>
            <a:tailEnd len="med" w="med" type="none"/>
          </a:ln>
        </p:spPr>
      </p:cxnSp>
      <p:pic>
        <p:nvPicPr>
          <p:cNvPr id="289" name="Google Shape;289;g1a5db231f5e_1_696"/>
          <p:cNvPicPr preferRelativeResize="0"/>
          <p:nvPr/>
        </p:nvPicPr>
        <p:blipFill>
          <a:blip r:embed="rId4">
            <a:alphaModFix/>
          </a:blip>
          <a:stretch>
            <a:fillRect/>
          </a:stretch>
        </p:blipFill>
        <p:spPr>
          <a:xfrm>
            <a:off x="615543" y="2542041"/>
            <a:ext cx="2968229" cy="233572"/>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1a5db231f5e_1_704"/>
          <p:cNvSpPr txBox="1"/>
          <p:nvPr/>
        </p:nvSpPr>
        <p:spPr>
          <a:xfrm>
            <a:off x="5156383" y="1517875"/>
            <a:ext cx="35727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rgbClr val="FF8022"/>
                </a:solidFill>
                <a:latin typeface="Lato Black"/>
                <a:ea typeface="Lato Black"/>
                <a:cs typeface="Lato Black"/>
                <a:sym typeface="Lato Black"/>
              </a:rPr>
              <a:t>Student Loan</a:t>
            </a:r>
            <a:endParaRPr b="1" sz="2200">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1" sz="2200">
              <a:solidFill>
                <a:srgbClr val="FF8022"/>
              </a:solidFill>
              <a:latin typeface="Lato Black"/>
              <a:ea typeface="Lato Black"/>
              <a:cs typeface="Lato Black"/>
              <a:sym typeface="Lato Black"/>
            </a:endParaRPr>
          </a:p>
          <a:p>
            <a:pPr indent="-298450" lvl="0" marL="425450" rtl="0" algn="l">
              <a:spcBef>
                <a:spcPts val="0"/>
              </a:spcBef>
              <a:spcAft>
                <a:spcPts val="0"/>
              </a:spcAft>
              <a:buClr>
                <a:schemeClr val="dk1"/>
              </a:buClr>
              <a:buSzPts val="1600"/>
              <a:buChar char="•"/>
            </a:pPr>
            <a:r>
              <a:rPr lang="en-GB" sz="1600">
                <a:solidFill>
                  <a:schemeClr val="dk1"/>
                </a:solidFill>
                <a:latin typeface="Lato"/>
                <a:ea typeface="Lato"/>
                <a:cs typeface="Lato"/>
                <a:sym typeface="Lato"/>
              </a:rPr>
              <a:t>Money borrowed to pay for university education </a:t>
            </a:r>
            <a:endParaRPr sz="1600">
              <a:solidFill>
                <a:schemeClr val="dk1"/>
              </a:solidFill>
              <a:latin typeface="Lato"/>
              <a:ea typeface="Lato"/>
              <a:cs typeface="Lato"/>
              <a:sym typeface="Lato"/>
            </a:endParaRPr>
          </a:p>
          <a:p>
            <a:pPr indent="-298450" lvl="0" marL="425450" rtl="0" algn="l">
              <a:spcBef>
                <a:spcPts val="0"/>
              </a:spcBef>
              <a:spcAft>
                <a:spcPts val="0"/>
              </a:spcAft>
              <a:buClr>
                <a:schemeClr val="dk1"/>
              </a:buClr>
              <a:buSzPts val="1600"/>
              <a:buChar char="•"/>
            </a:pPr>
            <a:r>
              <a:rPr lang="en-GB" sz="1600">
                <a:solidFill>
                  <a:schemeClr val="dk1"/>
                </a:solidFill>
                <a:latin typeface="Lato"/>
                <a:ea typeface="Lato"/>
                <a:cs typeface="Lato"/>
                <a:sym typeface="Lato"/>
              </a:rPr>
              <a:t>It is paid back through salary deductions. T</a:t>
            </a:r>
            <a:r>
              <a:rPr lang="en-GB" sz="1600">
                <a:latin typeface="Lato"/>
                <a:ea typeface="Lato"/>
                <a:cs typeface="Lato"/>
                <a:sym typeface="Lato"/>
              </a:rPr>
              <a:t>he deduction is  based on how much you earn, not how much you borrow</a:t>
            </a:r>
            <a:endParaRPr b="1" sz="2200">
              <a:solidFill>
                <a:srgbClr val="FF8022"/>
              </a:solidFill>
              <a:latin typeface="Lato Black"/>
              <a:ea typeface="Lato Black"/>
              <a:cs typeface="Lato Black"/>
              <a:sym typeface="Lato Black"/>
            </a:endParaRPr>
          </a:p>
        </p:txBody>
      </p:sp>
      <p:sp>
        <p:nvSpPr>
          <p:cNvPr id="295" name="Google Shape;295;g1a5db231f5e_1_704"/>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Other deductions </a:t>
            </a:r>
            <a:endParaRPr b="1" i="0" sz="2900" u="none" cap="none" strike="noStrike">
              <a:solidFill>
                <a:schemeClr val="accent2"/>
              </a:solidFill>
              <a:latin typeface="Lato"/>
              <a:ea typeface="Lato"/>
              <a:cs typeface="Lato"/>
              <a:sym typeface="Lato"/>
            </a:endParaRPr>
          </a:p>
        </p:txBody>
      </p:sp>
      <p:pic>
        <p:nvPicPr>
          <p:cNvPr id="296" name="Google Shape;296;g1a5db231f5e_1_704"/>
          <p:cNvPicPr preferRelativeResize="0"/>
          <p:nvPr/>
        </p:nvPicPr>
        <p:blipFill>
          <a:blip r:embed="rId3">
            <a:alphaModFix/>
          </a:blip>
          <a:stretch>
            <a:fillRect/>
          </a:stretch>
        </p:blipFill>
        <p:spPr>
          <a:xfrm>
            <a:off x="180575" y="1032950"/>
            <a:ext cx="4982532" cy="4110549"/>
          </a:xfrm>
          <a:prstGeom prst="rect">
            <a:avLst/>
          </a:prstGeom>
          <a:noFill/>
          <a:ln>
            <a:noFill/>
          </a:ln>
        </p:spPr>
      </p:pic>
      <p:cxnSp>
        <p:nvCxnSpPr>
          <p:cNvPr id="297" name="Google Shape;297;g1a5db231f5e_1_704"/>
          <p:cNvCxnSpPr/>
          <p:nvPr/>
        </p:nvCxnSpPr>
        <p:spPr>
          <a:xfrm flipH="1" rot="10800000">
            <a:off x="2378875" y="2265725"/>
            <a:ext cx="709800" cy="385200"/>
          </a:xfrm>
          <a:prstGeom prst="curvedConnector3">
            <a:avLst>
              <a:gd fmla="val 50000" name="adj1"/>
            </a:avLst>
          </a:prstGeom>
          <a:noFill/>
          <a:ln cap="flat" cmpd="sng" w="9525">
            <a:solidFill>
              <a:schemeClr val="accent2"/>
            </a:solidFill>
            <a:prstDash val="solid"/>
            <a:round/>
            <a:headEnd len="med" w="med" type="none"/>
            <a:tailEnd len="med" w="med" type="none"/>
          </a:ln>
        </p:spPr>
      </p:cxnSp>
      <p:pic>
        <p:nvPicPr>
          <p:cNvPr id="298" name="Google Shape;298;g1a5db231f5e_1_704"/>
          <p:cNvPicPr preferRelativeResize="0"/>
          <p:nvPr/>
        </p:nvPicPr>
        <p:blipFill>
          <a:blip r:embed="rId4">
            <a:alphaModFix/>
          </a:blip>
          <a:stretch>
            <a:fillRect/>
          </a:stretch>
        </p:blipFill>
        <p:spPr>
          <a:xfrm>
            <a:off x="379375" y="2650926"/>
            <a:ext cx="3312900" cy="222474"/>
          </a:xfrm>
          <a:prstGeom prst="rect">
            <a:avLst/>
          </a:prstGeom>
          <a:noFill/>
          <a:ln cap="flat" cmpd="sng" w="28575">
            <a:solidFill>
              <a:schemeClr val="accent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a5db231f5e_1_712"/>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Net pay</a:t>
            </a:r>
            <a:endParaRPr b="1" i="0" sz="2900" u="none" cap="none" strike="noStrike">
              <a:solidFill>
                <a:schemeClr val="accent2"/>
              </a:solidFill>
              <a:latin typeface="Lato"/>
              <a:ea typeface="Lato"/>
              <a:cs typeface="Lato"/>
              <a:sym typeface="Lato"/>
            </a:endParaRPr>
          </a:p>
        </p:txBody>
      </p:sp>
      <p:sp>
        <p:nvSpPr>
          <p:cNvPr id="304" name="Google Shape;304;g1a5db231f5e_1_712"/>
          <p:cNvSpPr txBox="1"/>
          <p:nvPr/>
        </p:nvSpPr>
        <p:spPr>
          <a:xfrm>
            <a:off x="5357531" y="1563275"/>
            <a:ext cx="3285600" cy="1369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Net Pay</a:t>
            </a:r>
            <a:endParaRPr b="1" i="0" sz="22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t/>
            </a:r>
            <a:endParaRPr b="1" sz="2200">
              <a:solidFill>
                <a:schemeClr val="accent2"/>
              </a:solidFill>
              <a:latin typeface="Lato Black"/>
              <a:ea typeface="Lato Black"/>
              <a:cs typeface="Lato Black"/>
              <a:sym typeface="Lato Black"/>
            </a:endParaRPr>
          </a:p>
          <a:p>
            <a:pPr indent="-304800" lvl="0" marL="425450" rtl="0" algn="l">
              <a:spcBef>
                <a:spcPts val="0"/>
              </a:spcBef>
              <a:spcAft>
                <a:spcPts val="0"/>
              </a:spcAft>
              <a:buClr>
                <a:schemeClr val="dk1"/>
              </a:buClr>
              <a:buSzPts val="1700"/>
              <a:buChar char="•"/>
            </a:pPr>
            <a:r>
              <a:rPr lang="en-GB" sz="1600">
                <a:solidFill>
                  <a:schemeClr val="dk1"/>
                </a:solidFill>
                <a:latin typeface="Lato"/>
                <a:ea typeface="Lato"/>
                <a:cs typeface="Lato"/>
                <a:sym typeface="Lato"/>
              </a:rPr>
              <a:t>What’s left after deductions have been made</a:t>
            </a:r>
            <a:endParaRPr b="1" sz="2200">
              <a:solidFill>
                <a:schemeClr val="accent2"/>
              </a:solidFill>
              <a:latin typeface="Lato Black"/>
              <a:ea typeface="Lato Black"/>
              <a:cs typeface="Lato Black"/>
              <a:sym typeface="Lato Black"/>
            </a:endParaRPr>
          </a:p>
        </p:txBody>
      </p:sp>
      <p:pic>
        <p:nvPicPr>
          <p:cNvPr id="305" name="Google Shape;305;g1a5db231f5e_1_712"/>
          <p:cNvPicPr preferRelativeResize="0"/>
          <p:nvPr/>
        </p:nvPicPr>
        <p:blipFill>
          <a:blip r:embed="rId3">
            <a:alphaModFix/>
          </a:blip>
          <a:stretch>
            <a:fillRect/>
          </a:stretch>
        </p:blipFill>
        <p:spPr>
          <a:xfrm>
            <a:off x="180575" y="1032950"/>
            <a:ext cx="4982532" cy="4110549"/>
          </a:xfrm>
          <a:prstGeom prst="rect">
            <a:avLst/>
          </a:prstGeom>
          <a:noFill/>
          <a:ln>
            <a:noFill/>
          </a:ln>
        </p:spPr>
      </p:pic>
      <p:cxnSp>
        <p:nvCxnSpPr>
          <p:cNvPr id="306" name="Google Shape;306;g1a5db231f5e_1_712"/>
          <p:cNvCxnSpPr/>
          <p:nvPr/>
        </p:nvCxnSpPr>
        <p:spPr>
          <a:xfrm flipH="1" rot="-5400000">
            <a:off x="2299875" y="3341150"/>
            <a:ext cx="1492200" cy="1246200"/>
          </a:xfrm>
          <a:prstGeom prst="curvedConnector3">
            <a:avLst>
              <a:gd fmla="val 50000" name="adj1"/>
            </a:avLst>
          </a:prstGeom>
          <a:noFill/>
          <a:ln cap="flat" cmpd="sng" w="9525">
            <a:solidFill>
              <a:schemeClr val="accent2"/>
            </a:solidFill>
            <a:prstDash val="solid"/>
            <a:round/>
            <a:headEnd len="med" w="med" type="none"/>
            <a:tailEnd len="med" w="med" type="none"/>
          </a:ln>
        </p:spPr>
      </p:cxnSp>
      <p:pic>
        <p:nvPicPr>
          <p:cNvPr id="307" name="Google Shape;307;g1a5db231f5e_1_712"/>
          <p:cNvPicPr preferRelativeResize="0"/>
          <p:nvPr/>
        </p:nvPicPr>
        <p:blipFill>
          <a:blip r:embed="rId4">
            <a:alphaModFix/>
          </a:blip>
          <a:stretch>
            <a:fillRect/>
          </a:stretch>
        </p:blipFill>
        <p:spPr>
          <a:xfrm>
            <a:off x="1153002" y="2386325"/>
            <a:ext cx="2318600" cy="831825"/>
          </a:xfrm>
          <a:prstGeom prst="rect">
            <a:avLst/>
          </a:prstGeom>
          <a:noFill/>
          <a:ln cap="flat" cmpd="sng" w="28575">
            <a:solidFill>
              <a:srgbClr val="FF802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ce7e76a9a6_0_2"/>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Calculating net pay</a:t>
            </a:r>
            <a:endParaRPr b="1" i="0" sz="2900" u="none" cap="none" strike="noStrike">
              <a:solidFill>
                <a:schemeClr val="accent2"/>
              </a:solidFill>
              <a:latin typeface="Lato"/>
              <a:ea typeface="Lato"/>
              <a:cs typeface="Lato"/>
              <a:sym typeface="Lato"/>
            </a:endParaRPr>
          </a:p>
        </p:txBody>
      </p:sp>
      <p:sp>
        <p:nvSpPr>
          <p:cNvPr id="313" name="Google Shape;313;g2ce7e76a9a6_0_2"/>
          <p:cNvSpPr txBox="1"/>
          <p:nvPr/>
        </p:nvSpPr>
        <p:spPr>
          <a:xfrm>
            <a:off x="360375" y="1104100"/>
            <a:ext cx="83229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GB" sz="2200" u="none" cap="none" strike="noStrike">
                <a:solidFill>
                  <a:schemeClr val="lt2"/>
                </a:solidFill>
                <a:latin typeface="Lato Black"/>
                <a:ea typeface="Lato Black"/>
                <a:cs typeface="Lato Black"/>
                <a:sym typeface="Lato Black"/>
              </a:rPr>
              <a:t>After tax has been deducted, how much money will a person actually take home?</a:t>
            </a:r>
            <a:endParaRPr b="0" i="0" sz="2200" u="none" cap="none" strike="noStrike">
              <a:solidFill>
                <a:srgbClr val="000000"/>
              </a:solidFill>
              <a:latin typeface="Arial"/>
              <a:ea typeface="Arial"/>
              <a:cs typeface="Arial"/>
              <a:sym typeface="Arial"/>
            </a:endParaRPr>
          </a:p>
        </p:txBody>
      </p:sp>
      <p:pic>
        <p:nvPicPr>
          <p:cNvPr id="314" name="Google Shape;314;g2ce7e76a9a6_0_2"/>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315" name="Google Shape;315;g2ce7e76a9a6_0_2"/>
          <p:cNvSpPr/>
          <p:nvPr/>
        </p:nvSpPr>
        <p:spPr>
          <a:xfrm>
            <a:off x="1854747" y="231375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BASIC PAY</a:t>
            </a:r>
            <a:endParaRPr b="1" i="0" sz="1400" u="none" cap="none" strike="noStrike">
              <a:solidFill>
                <a:schemeClr val="lt1"/>
              </a:solidFill>
              <a:latin typeface="Lato"/>
              <a:ea typeface="Lato"/>
              <a:cs typeface="Lato"/>
              <a:sym typeface="Lato"/>
            </a:endParaRPr>
          </a:p>
        </p:txBody>
      </p:sp>
      <p:sp>
        <p:nvSpPr>
          <p:cNvPr id="316" name="Google Shape;316;g2ce7e76a9a6_0_2"/>
          <p:cNvSpPr/>
          <p:nvPr/>
        </p:nvSpPr>
        <p:spPr>
          <a:xfrm>
            <a:off x="3325127" y="2313750"/>
            <a:ext cx="10872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INCOME TAX</a:t>
            </a:r>
            <a:endParaRPr b="1" i="0" sz="1400" u="none" cap="none" strike="noStrike">
              <a:solidFill>
                <a:schemeClr val="lt1"/>
              </a:solidFill>
              <a:latin typeface="Lato"/>
              <a:ea typeface="Lato"/>
              <a:cs typeface="Lato"/>
              <a:sym typeface="Lato"/>
            </a:endParaRPr>
          </a:p>
        </p:txBody>
      </p:sp>
      <p:sp>
        <p:nvSpPr>
          <p:cNvPr id="317" name="Google Shape;317;g2ce7e76a9a6_0_2"/>
          <p:cNvSpPr/>
          <p:nvPr/>
        </p:nvSpPr>
        <p:spPr>
          <a:xfrm>
            <a:off x="4742049" y="2313750"/>
            <a:ext cx="1270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NATIONAL INSURANCE</a:t>
            </a:r>
            <a:endParaRPr b="1" i="0" sz="1400" u="none" cap="none" strike="noStrike">
              <a:solidFill>
                <a:schemeClr val="lt1"/>
              </a:solidFill>
              <a:latin typeface="Lato"/>
              <a:ea typeface="Lato"/>
              <a:cs typeface="Lato"/>
              <a:sym typeface="Lato"/>
            </a:endParaRPr>
          </a:p>
        </p:txBody>
      </p:sp>
      <p:sp>
        <p:nvSpPr>
          <p:cNvPr id="318" name="Google Shape;318;g2ce7e76a9a6_0_2"/>
          <p:cNvSpPr/>
          <p:nvPr/>
        </p:nvSpPr>
        <p:spPr>
          <a:xfrm>
            <a:off x="6301483" y="231375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PENSIONS</a:t>
            </a:r>
            <a:endParaRPr b="1" i="0" sz="1400" u="none" cap="none" strike="noStrike">
              <a:solidFill>
                <a:schemeClr val="lt1"/>
              </a:solidFill>
              <a:latin typeface="Lato"/>
              <a:ea typeface="Lato"/>
              <a:cs typeface="Lato"/>
              <a:sym typeface="Lato"/>
            </a:endParaRPr>
          </a:p>
        </p:txBody>
      </p:sp>
      <p:sp>
        <p:nvSpPr>
          <p:cNvPr id="319" name="Google Shape;319;g2ce7e76a9a6_0_2"/>
          <p:cNvSpPr/>
          <p:nvPr/>
        </p:nvSpPr>
        <p:spPr>
          <a:xfrm>
            <a:off x="7795900" y="231375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STUDENT LOANS</a:t>
            </a:r>
            <a:endParaRPr b="1" i="0" sz="1400" u="none" cap="none" strike="noStrike">
              <a:solidFill>
                <a:schemeClr val="lt1"/>
              </a:solidFill>
              <a:latin typeface="Lato"/>
              <a:ea typeface="Lato"/>
              <a:cs typeface="Lato"/>
              <a:sym typeface="Lato"/>
            </a:endParaRPr>
          </a:p>
        </p:txBody>
      </p:sp>
      <p:sp>
        <p:nvSpPr>
          <p:cNvPr id="320" name="Google Shape;320;g2ce7e76a9a6_0_2"/>
          <p:cNvSpPr/>
          <p:nvPr/>
        </p:nvSpPr>
        <p:spPr>
          <a:xfrm>
            <a:off x="198050" y="2259950"/>
            <a:ext cx="1087200" cy="516000"/>
          </a:xfrm>
          <a:prstGeom prst="roundRect">
            <a:avLst>
              <a:gd fmla="val 16667" name="adj"/>
            </a:avLst>
          </a:pr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lang="en-GB" sz="1800">
                <a:solidFill>
                  <a:schemeClr val="lt1"/>
                </a:solidFill>
                <a:latin typeface="Lato"/>
                <a:ea typeface="Lato"/>
                <a:cs typeface="Lato"/>
                <a:sym typeface="Lato"/>
              </a:rPr>
              <a:t>N</a:t>
            </a:r>
            <a:r>
              <a:rPr b="1" lang="en-GB" sz="1800">
                <a:solidFill>
                  <a:schemeClr val="lt1"/>
                </a:solidFill>
                <a:latin typeface="Lato"/>
                <a:ea typeface="Lato"/>
                <a:cs typeface="Lato"/>
                <a:sym typeface="Lato"/>
              </a:rPr>
              <a:t>et</a:t>
            </a:r>
            <a:r>
              <a:rPr b="1" i="0" lang="en-GB" sz="1800" u="none" cap="none" strike="noStrike">
                <a:solidFill>
                  <a:schemeClr val="lt1"/>
                </a:solidFill>
                <a:latin typeface="Lato"/>
                <a:ea typeface="Lato"/>
                <a:cs typeface="Lato"/>
                <a:sym typeface="Lato"/>
              </a:rPr>
              <a:t> </a:t>
            </a: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26"/>
                  </a:ext>
                </a:extLst>
              </a:rPr>
              <a:t>pay</a:t>
            </a:r>
            <a:r>
              <a:rPr b="1" i="0" lang="en-GB" sz="1800" u="none" cap="none" strike="noStrike">
                <a:solidFill>
                  <a:schemeClr val="lt1"/>
                </a:solidFill>
                <a:latin typeface="Lato"/>
                <a:ea typeface="Lato"/>
                <a:cs typeface="Lato"/>
                <a:sym typeface="Lato"/>
              </a:rPr>
              <a:t> </a:t>
            </a:r>
            <a:endParaRPr b="1" i="0" sz="1800" u="none" cap="none" strike="noStrike">
              <a:solidFill>
                <a:schemeClr val="lt1"/>
              </a:solidFill>
              <a:latin typeface="Lato"/>
              <a:ea typeface="Lato"/>
              <a:cs typeface="Lato"/>
              <a:sym typeface="Lato"/>
            </a:endParaRPr>
          </a:p>
        </p:txBody>
      </p:sp>
      <p:pic>
        <p:nvPicPr>
          <p:cNvPr id="321" name="Google Shape;321;g2ce7e76a9a6_0_2"/>
          <p:cNvPicPr preferRelativeResize="0"/>
          <p:nvPr/>
        </p:nvPicPr>
        <p:blipFill rotWithShape="1">
          <a:blip r:embed="rId4">
            <a:alphaModFix/>
          </a:blip>
          <a:srcRect b="37679" l="0" r="0" t="0"/>
          <a:stretch/>
        </p:blipFill>
        <p:spPr>
          <a:xfrm>
            <a:off x="1304250" y="2324013"/>
            <a:ext cx="550499" cy="343084"/>
          </a:xfrm>
          <a:prstGeom prst="rect">
            <a:avLst/>
          </a:prstGeom>
          <a:noFill/>
          <a:ln>
            <a:noFill/>
          </a:ln>
        </p:spPr>
      </p:pic>
      <p:pic>
        <p:nvPicPr>
          <p:cNvPr id="322" name="Google Shape;322;g2ce7e76a9a6_0_2"/>
          <p:cNvPicPr preferRelativeResize="0"/>
          <p:nvPr/>
        </p:nvPicPr>
        <p:blipFill rotWithShape="1">
          <a:blip r:embed="rId5">
            <a:alphaModFix/>
          </a:blip>
          <a:srcRect b="38310" l="8083" r="16302" t="27323"/>
          <a:stretch/>
        </p:blipFill>
        <p:spPr>
          <a:xfrm>
            <a:off x="3040675" y="2446650"/>
            <a:ext cx="276575" cy="250199"/>
          </a:xfrm>
          <a:prstGeom prst="rect">
            <a:avLst/>
          </a:prstGeom>
          <a:noFill/>
          <a:ln>
            <a:noFill/>
          </a:ln>
        </p:spPr>
      </p:pic>
      <p:pic>
        <p:nvPicPr>
          <p:cNvPr id="323" name="Google Shape;323;g2ce7e76a9a6_0_2"/>
          <p:cNvPicPr preferRelativeResize="0"/>
          <p:nvPr/>
        </p:nvPicPr>
        <p:blipFill rotWithShape="1">
          <a:blip r:embed="rId5">
            <a:alphaModFix/>
          </a:blip>
          <a:srcRect b="38310" l="8083" r="16302" t="27323"/>
          <a:stretch/>
        </p:blipFill>
        <p:spPr>
          <a:xfrm>
            <a:off x="4420200" y="2446650"/>
            <a:ext cx="276575" cy="250199"/>
          </a:xfrm>
          <a:prstGeom prst="rect">
            <a:avLst/>
          </a:prstGeom>
          <a:noFill/>
          <a:ln>
            <a:noFill/>
          </a:ln>
        </p:spPr>
      </p:pic>
      <p:pic>
        <p:nvPicPr>
          <p:cNvPr id="324" name="Google Shape;324;g2ce7e76a9a6_0_2"/>
          <p:cNvPicPr preferRelativeResize="0"/>
          <p:nvPr/>
        </p:nvPicPr>
        <p:blipFill rotWithShape="1">
          <a:blip r:embed="rId5">
            <a:alphaModFix/>
          </a:blip>
          <a:srcRect b="38310" l="8083" r="16302" t="27323"/>
          <a:stretch/>
        </p:blipFill>
        <p:spPr>
          <a:xfrm>
            <a:off x="6003925" y="2446650"/>
            <a:ext cx="276575" cy="250199"/>
          </a:xfrm>
          <a:prstGeom prst="rect">
            <a:avLst/>
          </a:prstGeom>
          <a:noFill/>
          <a:ln>
            <a:noFill/>
          </a:ln>
        </p:spPr>
      </p:pic>
      <p:pic>
        <p:nvPicPr>
          <p:cNvPr id="325" name="Google Shape;325;g2ce7e76a9a6_0_2"/>
          <p:cNvPicPr preferRelativeResize="0"/>
          <p:nvPr/>
        </p:nvPicPr>
        <p:blipFill rotWithShape="1">
          <a:blip r:embed="rId5">
            <a:alphaModFix/>
          </a:blip>
          <a:srcRect b="38310" l="28914" r="-4529" t="27323"/>
          <a:stretch/>
        </p:blipFill>
        <p:spPr>
          <a:xfrm>
            <a:off x="7539950" y="2446650"/>
            <a:ext cx="276575" cy="2501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1a5db231f5e_1_728"/>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1" name="Google Shape;331;g1a5db231f5e_1_728"/>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Activity | Fill in the gaps using the word bank</a:t>
            </a:r>
            <a:endParaRPr b="1" i="0" sz="2900" u="none" cap="none" strike="noStrike">
              <a:solidFill>
                <a:schemeClr val="lt1"/>
              </a:solidFill>
              <a:latin typeface="Lato"/>
              <a:ea typeface="Lato"/>
              <a:cs typeface="Lato"/>
              <a:sym typeface="Lato"/>
            </a:endParaRPr>
          </a:p>
        </p:txBody>
      </p:sp>
      <p:sp>
        <p:nvSpPr>
          <p:cNvPr id="332" name="Google Shape;332;g1a5db231f5e_1_728"/>
          <p:cNvSpPr txBox="1"/>
          <p:nvPr/>
        </p:nvSpPr>
        <p:spPr>
          <a:xfrm>
            <a:off x="357350" y="1090900"/>
            <a:ext cx="6688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a:ea typeface="Lato"/>
              <a:cs typeface="Lato"/>
              <a:sym typeface="Lato"/>
            </a:endParaRPr>
          </a:p>
        </p:txBody>
      </p:sp>
      <p:sp>
        <p:nvSpPr>
          <p:cNvPr id="333" name="Google Shape;333;g1a5db231f5e_1_728"/>
          <p:cNvSpPr txBox="1"/>
          <p:nvPr/>
        </p:nvSpPr>
        <p:spPr>
          <a:xfrm>
            <a:off x="322650" y="1017625"/>
            <a:ext cx="84987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rgbClr val="000000"/>
                </a:solidFill>
                <a:latin typeface="Lato"/>
                <a:ea typeface="Lato"/>
                <a:cs typeface="Lato"/>
                <a:sym typeface="Lato"/>
              </a:rPr>
              <a:t>When Darren gets a job as a lawyer and is told his annual salary, each month he works out his </a:t>
            </a:r>
            <a:r>
              <a:rPr b="0" i="0" lang="en-GB" sz="1400" u="none" cap="none" strike="noStrike">
                <a:solidFill>
                  <a:schemeClr val="accent2"/>
                </a:solidFill>
                <a:latin typeface="Lato"/>
                <a:ea typeface="Lato"/>
                <a:cs typeface="Lato"/>
                <a:sym typeface="Lato"/>
              </a:rPr>
              <a:t>(1)………………….. </a:t>
            </a:r>
            <a:r>
              <a:rPr b="0" i="0" lang="en-GB" sz="1400" u="none" cap="none" strike="noStrike">
                <a:solidFill>
                  <a:srgbClr val="000000"/>
                </a:solidFill>
                <a:latin typeface="Lato"/>
                <a:ea typeface="Lato"/>
                <a:cs typeface="Lato"/>
                <a:sym typeface="Lato"/>
              </a:rPr>
              <a:t>by taking his total annual salary and dividing it by 12.</a:t>
            </a:r>
            <a:r>
              <a:rPr b="0" i="0" lang="en-GB" sz="1400" u="none" cap="none" strike="noStrike">
                <a:solidFill>
                  <a:schemeClr val="accent2"/>
                </a:solidFill>
                <a:latin typeface="Lato"/>
                <a:ea typeface="Lato"/>
                <a:cs typeface="Lato"/>
                <a:sym typeface="Lato"/>
              </a:rPr>
              <a:t> </a:t>
            </a:r>
            <a:r>
              <a:rPr b="0" i="0" lang="en-GB" sz="1400" u="none" cap="none" strike="noStrike">
                <a:solidFill>
                  <a:schemeClr val="dk1"/>
                </a:solidFill>
                <a:latin typeface="Lato"/>
                <a:ea typeface="Lato"/>
                <a:cs typeface="Lato"/>
                <a:sym typeface="Lato"/>
              </a:rPr>
              <a:t>There are then several </a:t>
            </a:r>
            <a:r>
              <a:rPr b="0" i="0" lang="en-GB" sz="1400" u="none" cap="none" strike="noStrike">
                <a:solidFill>
                  <a:schemeClr val="accent2"/>
                </a:solidFill>
                <a:latin typeface="Lato"/>
                <a:ea typeface="Lato"/>
                <a:cs typeface="Lato"/>
                <a:sym typeface="Lato"/>
              </a:rPr>
              <a:t>(2)…………………..,</a:t>
            </a:r>
            <a:r>
              <a:rPr b="0" i="0" lang="en-GB" sz="1400" u="none" cap="none" strike="noStrike">
                <a:solidFill>
                  <a:schemeClr val="dk1"/>
                </a:solidFill>
                <a:latin typeface="Lato"/>
                <a:ea typeface="Lato"/>
                <a:cs typeface="Lato"/>
                <a:sym typeface="Lato"/>
              </a:rPr>
              <a:t>  which are amounts of money taken away from gross pay. The biggest deduction is usually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accent2"/>
                </a:solidFill>
                <a:latin typeface="Lato"/>
                <a:ea typeface="Lato"/>
                <a:cs typeface="Lato"/>
                <a:sym typeface="Lato"/>
              </a:rPr>
              <a:t>(3)</a:t>
            </a:r>
            <a:r>
              <a:rPr b="0" i="0" lang="en-GB" sz="1400" u="none" cap="none" strike="noStrike">
                <a:solidFill>
                  <a:schemeClr val="dk1"/>
                </a:solidFill>
                <a:latin typeface="Lato"/>
                <a:ea typeface="Lato"/>
                <a:cs typeface="Lato"/>
                <a:sym typeface="Lato"/>
              </a:rPr>
              <a:t> </a:t>
            </a:r>
            <a:r>
              <a:rPr b="0" i="0" lang="en-GB" sz="1400" u="none" cap="none" strike="noStrike">
                <a:solidFill>
                  <a:srgbClr val="FF8022"/>
                </a:solidFill>
                <a:latin typeface="Lato"/>
                <a:ea typeface="Lato"/>
                <a:cs typeface="Lato"/>
                <a:sym typeface="Lato"/>
              </a:rPr>
              <a:t>…………….……,</a:t>
            </a:r>
            <a:r>
              <a:rPr b="0" i="0" lang="en-GB" sz="1400" u="none" cap="none" strike="noStrike">
                <a:solidFill>
                  <a:schemeClr val="dk1"/>
                </a:solidFill>
                <a:latin typeface="Lato"/>
                <a:ea typeface="Lato"/>
                <a:cs typeface="Lato"/>
                <a:sym typeface="Lato"/>
              </a:rPr>
              <a:t> which is a tax that goes up the more he earns. This is known as a </a:t>
            </a:r>
            <a:r>
              <a:rPr b="0" i="0" lang="en-GB" sz="1400" u="none" cap="none" strike="noStrike">
                <a:solidFill>
                  <a:schemeClr val="accent2"/>
                </a:solidFill>
                <a:latin typeface="Lato"/>
                <a:ea typeface="Lato"/>
                <a:cs typeface="Lato"/>
                <a:sym typeface="Lato"/>
              </a:rPr>
              <a:t>(4).......................................</a:t>
            </a:r>
            <a:r>
              <a:rPr b="0" i="0" lang="en-GB" sz="1400" u="none" cap="none" strike="noStrike">
                <a:solidFill>
                  <a:schemeClr val="dk1"/>
                </a:solidFill>
                <a:latin typeface="Lato"/>
                <a:ea typeface="Lato"/>
                <a:cs typeface="Lato"/>
                <a:sym typeface="Lato"/>
              </a:rPr>
              <a:t>. This is collected and spent on things like the NHS, </a:t>
            </a:r>
            <a:r>
              <a:rPr b="0" i="0" lang="en-GB" sz="1400" u="none" cap="none" strike="noStrike">
                <a:solidFill>
                  <a:schemeClr val="accent2"/>
                </a:solidFill>
                <a:latin typeface="Lato"/>
                <a:ea typeface="Lato"/>
                <a:cs typeface="Lato"/>
                <a:sym typeface="Lato"/>
              </a:rPr>
              <a:t>(5).......................................</a:t>
            </a:r>
            <a:r>
              <a:rPr b="0" i="0" lang="en-GB" sz="1400" u="none" cap="none" strike="noStrike">
                <a:solidFill>
                  <a:schemeClr val="dk1"/>
                </a:solidFill>
                <a:latin typeface="Lato"/>
                <a:ea typeface="Lato"/>
                <a:cs typeface="Lato"/>
                <a:sym typeface="Lato"/>
              </a:rPr>
              <a:t>.</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Because Darren has been to university and took out a </a:t>
            </a:r>
            <a:r>
              <a:rPr b="0" i="0" lang="en-GB" sz="1400" u="none" cap="none" strike="noStrike">
                <a:solidFill>
                  <a:schemeClr val="accent2"/>
                </a:solidFill>
                <a:latin typeface="Lato"/>
                <a:ea typeface="Lato"/>
                <a:cs typeface="Lato"/>
                <a:sym typeface="Lato"/>
              </a:rPr>
              <a:t>(6)................</a:t>
            </a:r>
            <a:r>
              <a:rPr b="0" i="0" lang="en-GB" sz="1400" u="none" cap="none" strike="noStrike">
                <a:solidFill>
                  <a:schemeClr val="dk1"/>
                </a:solidFill>
                <a:latin typeface="Lato"/>
                <a:ea typeface="Lato"/>
                <a:cs typeface="Lato"/>
                <a:sym typeface="Lato"/>
              </a:rPr>
              <a:t>, he will need to pay chunks of this out on a monthly basis; he also chose to get a </a:t>
            </a:r>
            <a:r>
              <a:rPr b="0" i="0" lang="en-GB" sz="1400" u="none" cap="none" strike="noStrike">
                <a:solidFill>
                  <a:schemeClr val="accent2"/>
                </a:solidFill>
                <a:latin typeface="Lato"/>
                <a:ea typeface="Lato"/>
                <a:cs typeface="Lato"/>
                <a:sym typeface="Lato"/>
              </a:rPr>
              <a:t>(7)............</a:t>
            </a:r>
            <a:r>
              <a:rPr b="0" i="0" lang="en-GB" sz="1400" u="none" cap="none" strike="noStrike">
                <a:solidFill>
                  <a:schemeClr val="dk1"/>
                </a:solidFill>
                <a:latin typeface="Lato"/>
                <a:ea typeface="Lato"/>
                <a:cs typeface="Lato"/>
                <a:sym typeface="Lato"/>
              </a:rPr>
              <a:t>, which means he has a way of saving money for later in life.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Finally he is left with his </a:t>
            </a:r>
            <a:r>
              <a:rPr b="0" i="0" lang="en-GB" sz="1400" u="none" cap="none" strike="noStrike">
                <a:solidFill>
                  <a:schemeClr val="accent2"/>
                </a:solidFill>
                <a:latin typeface="Lato"/>
                <a:ea typeface="Lato"/>
                <a:cs typeface="Lato"/>
                <a:sym typeface="Lato"/>
              </a:rPr>
              <a:t>(8)…</a:t>
            </a:r>
            <a:r>
              <a:rPr b="0" i="0" lang="en-GB" sz="1400" u="none" cap="none" strike="noStrike">
                <a:solidFill>
                  <a:srgbClr val="FF8022"/>
                </a:solidFill>
                <a:latin typeface="Lato"/>
                <a:ea typeface="Lato"/>
                <a:cs typeface="Lato"/>
                <a:sym typeface="Lato"/>
              </a:rPr>
              <a:t>……..……..</a:t>
            </a:r>
            <a:r>
              <a:rPr b="0" i="0" lang="en-GB" sz="1400" u="none" cap="none" strike="noStrike">
                <a:solidFill>
                  <a:schemeClr val="dk1"/>
                </a:solidFill>
                <a:latin typeface="Lato"/>
                <a:ea typeface="Lato"/>
                <a:cs typeface="Lato"/>
                <a:sym typeface="Lato"/>
              </a:rPr>
              <a:t> which is a very important number because it’s the amount that comes into his bank account. He will then use this number to help him bud</a:t>
            </a:r>
            <a:r>
              <a:rPr b="0" i="0" lang="en-GB" sz="1600" u="none" cap="none" strike="noStrike">
                <a:solidFill>
                  <a:schemeClr val="dk1"/>
                </a:solidFill>
                <a:latin typeface="Lato"/>
                <a:ea typeface="Lato"/>
                <a:cs typeface="Lato"/>
                <a:sym typeface="Lato"/>
              </a:rPr>
              <a:t>get!</a:t>
            </a:r>
            <a:endParaRPr b="0" i="0" sz="1600" u="none" cap="none" strike="noStrike">
              <a:solidFill>
                <a:schemeClr val="dk1"/>
              </a:solidFill>
              <a:latin typeface="Lato"/>
              <a:ea typeface="Lato"/>
              <a:cs typeface="Lato"/>
              <a:sym typeface="Lato"/>
            </a:endParaRPr>
          </a:p>
        </p:txBody>
      </p:sp>
      <p:sp>
        <p:nvSpPr>
          <p:cNvPr id="334" name="Google Shape;334;g1a5db231f5e_1_728"/>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p</a:t>
            </a:r>
            <a:r>
              <a:rPr b="1" i="0" lang="en-GB" sz="1600" u="none" cap="none" strike="noStrike">
                <a:solidFill>
                  <a:schemeClr val="lt1"/>
                </a:solidFill>
                <a:latin typeface="Lato"/>
                <a:ea typeface="Lato"/>
                <a:cs typeface="Lato"/>
                <a:sym typeface="Lato"/>
              </a:rPr>
              <a:t>rogressive tax			education and transport		deductions	</a:t>
            </a:r>
            <a:r>
              <a:rPr b="1" lang="en-GB" sz="1600">
                <a:solidFill>
                  <a:schemeClr val="lt1"/>
                </a:solidFill>
                <a:latin typeface="Lato"/>
                <a:ea typeface="Lato"/>
                <a:cs typeface="Lato"/>
                <a:sym typeface="Lato"/>
              </a:rPr>
              <a:t>net pay</a:t>
            </a:r>
            <a:endParaRPr b="1" sz="16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monthly gross pay</a:t>
            </a:r>
            <a:r>
              <a:rPr b="1" lang="en-GB" sz="1600">
                <a:solidFill>
                  <a:schemeClr val="lt1"/>
                </a:solidFill>
                <a:latin typeface="Lato"/>
                <a:ea typeface="Lato"/>
                <a:cs typeface="Lato"/>
                <a:sym typeface="Lato"/>
              </a:rPr>
              <a:t>  			</a:t>
            </a:r>
            <a:r>
              <a:rPr b="1" i="0" lang="en-GB" sz="1600" u="none" cap="none" strike="noStrike">
                <a:solidFill>
                  <a:schemeClr val="lt1"/>
                </a:solidFill>
                <a:latin typeface="Lato"/>
                <a:ea typeface="Lato"/>
                <a:cs typeface="Lato"/>
                <a:sym typeface="Lato"/>
              </a:rPr>
              <a:t>pension 					student loan	income tax</a:t>
            </a:r>
            <a:endParaRPr b="1" i="0" sz="1600" u="none" cap="none" strike="noStrike">
              <a:solidFill>
                <a:schemeClr val="lt1"/>
              </a:solidFill>
              <a:latin typeface="Lato"/>
              <a:ea typeface="Lato"/>
              <a:cs typeface="Lato"/>
              <a:sym typeface="Lato"/>
            </a:endParaRPr>
          </a:p>
        </p:txBody>
      </p:sp>
      <p:sp>
        <p:nvSpPr>
          <p:cNvPr id="335" name="Google Shape;335;g1a5db231f5e_1_728"/>
          <p:cNvSpPr/>
          <p:nvPr/>
        </p:nvSpPr>
        <p:spPr>
          <a:xfrm>
            <a:off x="279000" y="3834250"/>
            <a:ext cx="1480800" cy="250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Wordbank </a:t>
            </a:r>
            <a:endParaRPr b="1" i="0" sz="1600" u="none" cap="none" strike="noStrike">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1a5db231f5e_1_738"/>
          <p:cNvSpPr txBox="1"/>
          <p:nvPr/>
        </p:nvSpPr>
        <p:spPr>
          <a:xfrm>
            <a:off x="2767600" y="1147025"/>
            <a:ext cx="232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Lato"/>
              <a:ea typeface="Lato"/>
              <a:cs typeface="Lato"/>
              <a:sym typeface="Lato"/>
            </a:endParaRPr>
          </a:p>
        </p:txBody>
      </p:sp>
      <p:sp>
        <p:nvSpPr>
          <p:cNvPr id="341" name="Google Shape;341;g1a5db231f5e_1_738"/>
          <p:cNvSpPr txBox="1"/>
          <p:nvPr/>
        </p:nvSpPr>
        <p:spPr>
          <a:xfrm>
            <a:off x="357350" y="1090900"/>
            <a:ext cx="668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1A0DAB"/>
              </a:solidFill>
              <a:latin typeface="Lato"/>
              <a:ea typeface="Lato"/>
              <a:cs typeface="Lato"/>
              <a:sym typeface="Lato"/>
            </a:endParaRPr>
          </a:p>
        </p:txBody>
      </p:sp>
      <p:sp>
        <p:nvSpPr>
          <p:cNvPr id="342" name="Google Shape;342;g1a5db231f5e_1_738"/>
          <p:cNvSpPr txBox="1"/>
          <p:nvPr/>
        </p:nvSpPr>
        <p:spPr>
          <a:xfrm>
            <a:off x="379375" y="1047150"/>
            <a:ext cx="8498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rgbClr val="000000"/>
                </a:solidFill>
                <a:latin typeface="Lato"/>
                <a:ea typeface="Lato"/>
                <a:cs typeface="Lato"/>
                <a:sym typeface="Lato"/>
              </a:rPr>
              <a:t>When Darren gets a job as a lawyer and is told his annual salary each month he works out his </a:t>
            </a:r>
            <a:r>
              <a:rPr b="0" i="0" lang="en-GB" sz="1400" u="none" cap="none" strike="noStrike">
                <a:solidFill>
                  <a:schemeClr val="accent2"/>
                </a:solidFill>
                <a:latin typeface="Lato"/>
                <a:ea typeface="Lato"/>
                <a:cs typeface="Lato"/>
                <a:sym typeface="Lato"/>
              </a:rPr>
              <a:t>monthly gross pay </a:t>
            </a:r>
            <a:r>
              <a:rPr b="0" i="0" lang="en-GB" sz="1400" u="none" cap="none" strike="noStrike">
                <a:solidFill>
                  <a:srgbClr val="000000"/>
                </a:solidFill>
                <a:latin typeface="Lato"/>
                <a:ea typeface="Lato"/>
                <a:cs typeface="Lato"/>
                <a:sym typeface="Lato"/>
              </a:rPr>
              <a:t>by taking his total annual salary and dividing it by 12.</a:t>
            </a:r>
            <a:r>
              <a:rPr b="0" i="0" lang="en-GB" sz="1400" u="none" cap="none" strike="noStrike">
                <a:solidFill>
                  <a:schemeClr val="accent2"/>
                </a:solidFill>
                <a:latin typeface="Lato"/>
                <a:ea typeface="Lato"/>
                <a:cs typeface="Lato"/>
                <a:sym typeface="Lato"/>
              </a:rPr>
              <a:t> </a:t>
            </a:r>
            <a:r>
              <a:rPr b="0" i="0" lang="en-GB" sz="1400" u="none" cap="none" strike="noStrike">
                <a:solidFill>
                  <a:schemeClr val="dk1"/>
                </a:solidFill>
                <a:latin typeface="Lato"/>
                <a:ea typeface="Lato"/>
                <a:cs typeface="Lato"/>
                <a:sym typeface="Lato"/>
              </a:rPr>
              <a:t>There are then several </a:t>
            </a:r>
            <a:r>
              <a:rPr b="0" i="0" lang="en-GB" sz="1400" u="none" cap="none" strike="noStrike">
                <a:solidFill>
                  <a:schemeClr val="accent2"/>
                </a:solidFill>
                <a:latin typeface="Lato"/>
                <a:ea typeface="Lato"/>
                <a:cs typeface="Lato"/>
                <a:sym typeface="Lato"/>
              </a:rPr>
              <a:t>deductions</a:t>
            </a:r>
            <a:r>
              <a:rPr b="0" i="0" lang="en-GB" sz="1400" u="none" cap="none" strike="noStrike">
                <a:solidFill>
                  <a:schemeClr val="dk1"/>
                </a:solidFill>
                <a:latin typeface="Lato"/>
                <a:ea typeface="Lato"/>
                <a:cs typeface="Lato"/>
                <a:sym typeface="Lato"/>
              </a:rPr>
              <a:t>,  which are amounts of money taken away from gross pay. The biggest deduction is usually </a:t>
            </a:r>
            <a:r>
              <a:rPr b="0" i="0" lang="en-GB" sz="1400" u="none" cap="none" strike="noStrike">
                <a:solidFill>
                  <a:srgbClr val="FF8022"/>
                </a:solidFill>
                <a:latin typeface="Lato"/>
                <a:ea typeface="Lato"/>
                <a:cs typeface="Lato"/>
                <a:sym typeface="Lato"/>
              </a:rPr>
              <a:t>income tax,</a:t>
            </a:r>
            <a:r>
              <a:rPr b="0" i="0" lang="en-GB" sz="1400" u="none" cap="none" strike="noStrike">
                <a:solidFill>
                  <a:schemeClr val="dk1"/>
                </a:solidFill>
                <a:latin typeface="Lato"/>
                <a:ea typeface="Lato"/>
                <a:cs typeface="Lato"/>
                <a:sym typeface="Lato"/>
              </a:rPr>
              <a:t> which is a tax that goes up the more he earns. This is known as a </a:t>
            </a:r>
            <a:r>
              <a:rPr b="0" i="0" lang="en-GB" sz="1400" u="none" cap="none" strike="noStrike">
                <a:solidFill>
                  <a:srgbClr val="FF8022"/>
                </a:solidFill>
                <a:latin typeface="Lato"/>
                <a:ea typeface="Lato"/>
                <a:cs typeface="Lato"/>
                <a:sym typeface="Lato"/>
              </a:rPr>
              <a:t>progressive tax</a:t>
            </a:r>
            <a:r>
              <a:rPr b="0" i="0" lang="en-GB" sz="1400" u="none" cap="none" strike="noStrike">
                <a:solidFill>
                  <a:schemeClr val="dk1"/>
                </a:solidFill>
                <a:latin typeface="Lato"/>
                <a:ea typeface="Lato"/>
                <a:cs typeface="Lato"/>
                <a:sym typeface="Lato"/>
              </a:rPr>
              <a:t>. This is collected and spent on things like the NHS, </a:t>
            </a:r>
            <a:r>
              <a:rPr b="0" i="0" lang="en-GB" sz="1400" u="none" cap="none" strike="noStrike">
                <a:solidFill>
                  <a:srgbClr val="FF8022"/>
                </a:solidFill>
                <a:latin typeface="Lato"/>
                <a:ea typeface="Lato"/>
                <a:cs typeface="Lato"/>
                <a:sym typeface="Lato"/>
              </a:rPr>
              <a:t>education and transportation.</a:t>
            </a:r>
            <a:endParaRPr b="0" i="0" sz="14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Because Darren has been to university and took out a </a:t>
            </a:r>
            <a:r>
              <a:rPr b="0" i="0" lang="en-GB" sz="1400" u="none" cap="none" strike="noStrike">
                <a:solidFill>
                  <a:schemeClr val="accent2"/>
                </a:solidFill>
                <a:latin typeface="Lato"/>
                <a:ea typeface="Lato"/>
                <a:cs typeface="Lato"/>
                <a:sym typeface="Lato"/>
              </a:rPr>
              <a:t>student loan</a:t>
            </a:r>
            <a:r>
              <a:rPr b="0" i="0" lang="en-GB" sz="1400" u="none" cap="none" strike="noStrike">
                <a:solidFill>
                  <a:schemeClr val="dk1"/>
                </a:solidFill>
                <a:latin typeface="Lato"/>
                <a:ea typeface="Lato"/>
                <a:cs typeface="Lato"/>
                <a:sym typeface="Lato"/>
              </a:rPr>
              <a:t> he will need to pay chunks of this out on a monthly basis; he also chose to get a </a:t>
            </a:r>
            <a:r>
              <a:rPr b="0" i="0" lang="en-GB" sz="1400" u="none" cap="none" strike="noStrike">
                <a:solidFill>
                  <a:schemeClr val="accent2"/>
                </a:solidFill>
                <a:latin typeface="Lato"/>
                <a:ea typeface="Lato"/>
                <a:cs typeface="Lato"/>
                <a:sym typeface="Lato"/>
              </a:rPr>
              <a:t>pension</a:t>
            </a:r>
            <a:r>
              <a:rPr b="0" i="0" lang="en-GB" sz="1400" u="none" cap="none" strike="noStrike">
                <a:solidFill>
                  <a:schemeClr val="dk1"/>
                </a:solidFill>
                <a:latin typeface="Lato"/>
                <a:ea typeface="Lato"/>
                <a:cs typeface="Lato"/>
                <a:sym typeface="Lato"/>
              </a:rPr>
              <a:t>, which means he has a way of saving money for later in life.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Finally he is left with his </a:t>
            </a:r>
            <a:r>
              <a:rPr b="0" i="0" lang="en-GB" sz="1400" u="none" cap="none" strike="noStrike">
                <a:solidFill>
                  <a:srgbClr val="FF8022"/>
                </a:solidFill>
                <a:latin typeface="Lato"/>
                <a:ea typeface="Lato"/>
                <a:cs typeface="Lato"/>
                <a:sym typeface="Lato"/>
              </a:rPr>
              <a:t>net pay,</a:t>
            </a:r>
            <a:r>
              <a:rPr b="0" i="0" lang="en-GB" sz="1400" u="none" cap="none" strike="noStrike">
                <a:solidFill>
                  <a:schemeClr val="dk1"/>
                </a:solidFill>
                <a:latin typeface="Lato"/>
                <a:ea typeface="Lato"/>
                <a:cs typeface="Lato"/>
                <a:sym typeface="Lato"/>
              </a:rPr>
              <a:t> which is a very important number because it’s the amount that comes into his bank account. He will then use this number to help him budget!</a:t>
            </a:r>
            <a:endParaRPr b="0" i="0" sz="1400" u="none" cap="none" strike="noStrike">
              <a:solidFill>
                <a:schemeClr val="dk1"/>
              </a:solidFill>
              <a:latin typeface="Lato"/>
              <a:ea typeface="Lato"/>
              <a:cs typeface="Lato"/>
              <a:sym typeface="Lato"/>
            </a:endParaRPr>
          </a:p>
        </p:txBody>
      </p:sp>
      <p:sp>
        <p:nvSpPr>
          <p:cNvPr id="343" name="Google Shape;343;g1a5db231f5e_1_738"/>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GB" sz="1600">
                <a:solidFill>
                  <a:schemeClr val="lt1"/>
                </a:solidFill>
                <a:latin typeface="Lato"/>
                <a:ea typeface="Lato"/>
                <a:cs typeface="Lato"/>
                <a:sym typeface="Lato"/>
              </a:rPr>
              <a:t>p</a:t>
            </a:r>
            <a:r>
              <a:rPr b="1" i="0" lang="en-GB" sz="1600" u="none" cap="none" strike="noStrike">
                <a:solidFill>
                  <a:schemeClr val="lt1"/>
                </a:solidFill>
                <a:latin typeface="Lato"/>
                <a:ea typeface="Lato"/>
                <a:cs typeface="Lato"/>
                <a:sym typeface="Lato"/>
              </a:rPr>
              <a:t>rogressive tax			education and transport		deductions	</a:t>
            </a:r>
            <a:r>
              <a:rPr b="1" lang="en-GB" sz="1600">
                <a:solidFill>
                  <a:schemeClr val="lt1"/>
                </a:solidFill>
                <a:latin typeface="Lato"/>
                <a:ea typeface="Lato"/>
                <a:cs typeface="Lato"/>
                <a:sym typeface="Lato"/>
              </a:rPr>
              <a:t>net pay</a:t>
            </a:r>
            <a:endParaRPr b="1" sz="16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monthly gross pay</a:t>
            </a:r>
            <a:r>
              <a:rPr b="1" lang="en-GB" sz="1600">
                <a:solidFill>
                  <a:schemeClr val="lt1"/>
                </a:solidFill>
                <a:latin typeface="Lato"/>
                <a:ea typeface="Lato"/>
                <a:cs typeface="Lato"/>
                <a:sym typeface="Lato"/>
              </a:rPr>
              <a:t>  			</a:t>
            </a:r>
            <a:r>
              <a:rPr b="1" i="0" lang="en-GB" sz="1600" u="none" cap="none" strike="noStrike">
                <a:solidFill>
                  <a:schemeClr val="lt1"/>
                </a:solidFill>
                <a:latin typeface="Lato"/>
                <a:ea typeface="Lato"/>
                <a:cs typeface="Lato"/>
                <a:sym typeface="Lato"/>
              </a:rPr>
              <a:t>pension 					student loan	income tax</a:t>
            </a:r>
            <a:endParaRPr b="1" i="0" sz="1600" u="none" cap="none" strike="noStrike">
              <a:solidFill>
                <a:schemeClr val="lt1"/>
              </a:solidFill>
              <a:latin typeface="Lato"/>
              <a:ea typeface="Lato"/>
              <a:cs typeface="Lato"/>
              <a:sym typeface="Lato"/>
            </a:endParaRPr>
          </a:p>
        </p:txBody>
      </p:sp>
      <p:sp>
        <p:nvSpPr>
          <p:cNvPr id="344" name="Google Shape;344;g1a5db231f5e_1_738"/>
          <p:cNvSpPr/>
          <p:nvPr/>
        </p:nvSpPr>
        <p:spPr>
          <a:xfrm>
            <a:off x="279000" y="3834250"/>
            <a:ext cx="1480800" cy="2505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Wordbank </a:t>
            </a:r>
            <a:endParaRPr b="1" i="0" sz="1600" u="none" cap="none" strike="noStrike">
              <a:solidFill>
                <a:schemeClr val="lt1"/>
              </a:solidFill>
              <a:latin typeface="Lato"/>
              <a:ea typeface="Lato"/>
              <a:cs typeface="Lato"/>
              <a:sym typeface="Lato"/>
            </a:endParaRPr>
          </a:p>
        </p:txBody>
      </p:sp>
      <p:sp>
        <p:nvSpPr>
          <p:cNvPr id="345" name="Google Shape;345;g1a5db231f5e_1_738"/>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Answers</a:t>
            </a:r>
            <a:r>
              <a:rPr b="1" i="0" lang="en-GB" sz="2900" u="none" cap="none" strike="noStrike">
                <a:solidFill>
                  <a:schemeClr val="accent2"/>
                </a:solidFill>
                <a:latin typeface="Lato"/>
                <a:ea typeface="Lato"/>
                <a:cs typeface="Lato"/>
                <a:sym typeface="Lato"/>
              </a:rPr>
              <a:t> | Fill in the gaps using the word bank</a:t>
            </a:r>
            <a:endParaRPr b="1" i="0" sz="2900" u="none" cap="none" strike="noStrike">
              <a:solidFill>
                <a:schemeClr val="lt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9" name="Shape 349"/>
        <p:cNvGrpSpPr/>
        <p:nvPr/>
      </p:nvGrpSpPr>
      <p:grpSpPr>
        <a:xfrm>
          <a:off x="0" y="0"/>
          <a:ext cx="0" cy="0"/>
          <a:chOff x="0" y="0"/>
          <a:chExt cx="0" cy="0"/>
        </a:xfrm>
      </p:grpSpPr>
      <p:sp>
        <p:nvSpPr>
          <p:cNvPr id="350" name="Google Shape;350;g2392954490c_0_1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392954490c_0_17"/>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52" name="Google Shape;352;g2392954490c_0_17"/>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and explain key elements of a payslip</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7" name="Shape 67"/>
        <p:cNvGrpSpPr/>
        <p:nvPr/>
      </p:nvGrpSpPr>
      <p:grpSpPr>
        <a:xfrm>
          <a:off x="0" y="0"/>
          <a:ext cx="0" cy="0"/>
          <a:chOff x="0" y="0"/>
          <a:chExt cx="0" cy="0"/>
        </a:xfrm>
      </p:grpSpPr>
      <p:sp>
        <p:nvSpPr>
          <p:cNvPr id="68" name="Google Shape;68;g25f4fb23039_0_5"/>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Having a respectful learning environment</a:t>
            </a:r>
            <a:endParaRPr b="1" i="0" sz="2900" u="none" cap="none" strike="noStrike">
              <a:solidFill>
                <a:schemeClr val="accent2"/>
              </a:solidFill>
              <a:latin typeface="Lato"/>
              <a:ea typeface="Lato"/>
              <a:cs typeface="Lato"/>
              <a:sym typeface="Lato"/>
            </a:endParaRPr>
          </a:p>
        </p:txBody>
      </p:sp>
      <p:sp>
        <p:nvSpPr>
          <p:cNvPr id="69" name="Google Shape;69;g25f4fb23039_0_5"/>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listen to each other respectfully</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avoid making judgements or assumptions about others</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comment on what has been said, not the person who has said it</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won’t put anyone on the spot and we have the right to pass</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not share personal stories or ask personal questions</a:t>
            </a:r>
            <a:endParaRPr i="0" sz="1600" u="none" cap="none" strike="noStrike">
              <a:solidFill>
                <a:schemeClr val="accent2"/>
              </a:solidFill>
              <a:latin typeface="Lato"/>
              <a:ea typeface="Lato"/>
              <a:cs typeface="Lato"/>
              <a:sym typeface="Lato"/>
            </a:endParaRPr>
          </a:p>
        </p:txBody>
      </p:sp>
      <p:sp>
        <p:nvSpPr>
          <p:cNvPr id="70" name="Google Shape;70;g25f4fb23039_0_5"/>
          <p:cNvSpPr/>
          <p:nvPr/>
        </p:nvSpPr>
        <p:spPr>
          <a:xfrm>
            <a:off x="360363" y="3453675"/>
            <a:ext cx="8214675" cy="657650"/>
          </a:xfrm>
          <a:prstGeom prst="flowChartProcess">
            <a:avLst/>
          </a:prstGeom>
          <a:noFill/>
          <a:ln cap="flat" cmpd="sng" w="1905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lt1"/>
                </a:solidFill>
                <a:latin typeface="Lato"/>
                <a:ea typeface="Lato"/>
                <a:cs typeface="Lato"/>
                <a:sym typeface="Lato"/>
              </a:rPr>
              <a:t>If there is a question that you do not wish to ask aloud, you can write it on a post-it note which will be collected throughout the session and answered at the end </a:t>
            </a:r>
            <a:endParaRPr sz="1600">
              <a:latin typeface="Lato"/>
              <a:ea typeface="Lato"/>
              <a:cs typeface="Lato"/>
              <a:sym typeface="Lato"/>
            </a:endParaRPr>
          </a:p>
        </p:txBody>
      </p:sp>
      <p:sp>
        <p:nvSpPr>
          <p:cNvPr id="71" name="Google Shape;71;g25f4fb23039_0_5"/>
          <p:cNvSpPr txBox="1"/>
          <p:nvPr/>
        </p:nvSpPr>
        <p:spPr>
          <a:xfrm>
            <a:off x="8886425" y="318675"/>
            <a:ext cx="4146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3</a:t>
            </a:r>
            <a:endParaRPr b="1">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1a5db231f5e_1_748"/>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Calculating income tax</a:t>
            </a:r>
            <a:endParaRPr b="1" i="0" sz="2900" u="none" cap="none" strike="noStrike">
              <a:solidFill>
                <a:schemeClr val="accent2"/>
              </a:solidFill>
              <a:latin typeface="Lato"/>
              <a:ea typeface="Lato"/>
              <a:cs typeface="Lato"/>
              <a:sym typeface="Lato"/>
            </a:endParaRPr>
          </a:p>
        </p:txBody>
      </p:sp>
      <p:sp>
        <p:nvSpPr>
          <p:cNvPr id="358" name="Google Shape;358;g1a5db231f5e_1_748"/>
          <p:cNvSpPr txBox="1"/>
          <p:nvPr/>
        </p:nvSpPr>
        <p:spPr>
          <a:xfrm>
            <a:off x="131775" y="1637500"/>
            <a:ext cx="8790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GB" sz="2200" u="none" cap="none" strike="noStrike">
                <a:solidFill>
                  <a:schemeClr val="lt2"/>
                </a:solidFill>
                <a:latin typeface="Lato"/>
                <a:ea typeface="Lato"/>
                <a:cs typeface="Lato"/>
                <a:sym typeface="Lato"/>
              </a:rPr>
              <a:t>We’re going to take a deep dive into income tax, so that we understand how it works in reality! </a:t>
            </a:r>
            <a:endParaRPr b="0" i="0" sz="22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2200" u="none" cap="none" strike="noStrike">
                <a:solidFill>
                  <a:schemeClr val="lt2"/>
                </a:solidFill>
                <a:latin typeface="Lato"/>
                <a:ea typeface="Lato"/>
                <a:cs typeface="Lato"/>
                <a:sym typeface="Lato"/>
              </a:rPr>
              <a:t>Get ready to be income tax experts in just a bit.</a:t>
            </a:r>
            <a:endParaRPr b="0" i="0" sz="2200" u="none" cap="none" strike="noStrike">
              <a:solidFill>
                <a:srgbClr val="000000"/>
              </a:solidFill>
              <a:latin typeface="Lato"/>
              <a:ea typeface="Lato"/>
              <a:cs typeface="Lato"/>
              <a:sym typeface="Lato"/>
            </a:endParaRPr>
          </a:p>
        </p:txBody>
      </p:sp>
      <p:pic>
        <p:nvPicPr>
          <p:cNvPr id="359" name="Google Shape;359;g1a5db231f5e_1_748"/>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360" name="Google Shape;360;g1a5db231f5e_1_748"/>
          <p:cNvSpPr txBox="1"/>
          <p:nvPr/>
        </p:nvSpPr>
        <p:spPr>
          <a:xfrm>
            <a:off x="144000" y="3140900"/>
            <a:ext cx="8914800" cy="7695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2200" u="none" cap="none" strike="noStrike">
                <a:solidFill>
                  <a:schemeClr val="accent1"/>
                </a:solidFill>
                <a:latin typeface="Lato Black"/>
                <a:ea typeface="Lato Black"/>
                <a:cs typeface="Lato Black"/>
                <a:sym typeface="Lato Black"/>
              </a:rPr>
              <a:t>Before handing over to you</a:t>
            </a:r>
            <a:r>
              <a:rPr b="1" lang="en-GB" sz="2200">
                <a:solidFill>
                  <a:schemeClr val="accent1"/>
                </a:solidFill>
                <a:latin typeface="Lato Black"/>
                <a:ea typeface="Lato Black"/>
                <a:cs typeface="Lato Black"/>
                <a:sym typeface="Lato Black"/>
              </a:rPr>
              <a:t>,</a:t>
            </a:r>
            <a:r>
              <a:rPr b="1" i="0" lang="en-GB" sz="2200" u="none" cap="none" strike="noStrike">
                <a:solidFill>
                  <a:schemeClr val="accent1"/>
                </a:solidFill>
                <a:latin typeface="Lato Black"/>
                <a:ea typeface="Lato Black"/>
                <a:cs typeface="Lato Black"/>
                <a:sym typeface="Lato Black"/>
              </a:rPr>
              <a:t>we will practice using a worked example together.</a:t>
            </a:r>
            <a:endParaRPr b="1" i="0" sz="2200" u="none" cap="none" strike="noStrike">
              <a:solidFill>
                <a:schemeClr val="accent1"/>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00aa1752a1_0_0"/>
          <p:cNvSpPr txBox="1"/>
          <p:nvPr/>
        </p:nvSpPr>
        <p:spPr>
          <a:xfrm>
            <a:off x="9647774" y="427750"/>
            <a:ext cx="214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8022"/>
              </a:solidFill>
              <a:latin typeface="Lato"/>
              <a:ea typeface="Lato"/>
              <a:cs typeface="Lato"/>
              <a:sym typeface="Lato"/>
            </a:endParaRPr>
          </a:p>
        </p:txBody>
      </p:sp>
      <p:sp>
        <p:nvSpPr>
          <p:cNvPr id="366" name="Google Shape;366;g200aa1752a1_0_0"/>
          <p:cNvSpPr txBox="1"/>
          <p:nvPr/>
        </p:nvSpPr>
        <p:spPr>
          <a:xfrm flipH="1">
            <a:off x="372600" y="985025"/>
            <a:ext cx="5906700" cy="800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0" i="0" lang="en-GB" sz="1600" u="none" cap="none" strike="noStrike">
                <a:solidFill>
                  <a:schemeClr val="lt1"/>
                </a:solidFill>
                <a:latin typeface="Lato Black"/>
                <a:ea typeface="Lato Black"/>
                <a:cs typeface="Lato Black"/>
                <a:sym typeface="Lato Black"/>
              </a:rPr>
              <a:t>INCOME TAX (UK, not Scotland)</a:t>
            </a:r>
            <a:endParaRPr b="0" i="0" sz="1600" u="none" cap="none" strike="noStrike">
              <a:solidFill>
                <a:schemeClr val="lt1"/>
              </a:solidFill>
              <a:latin typeface="Lato Black"/>
              <a:ea typeface="Lato Black"/>
              <a:cs typeface="Lato Black"/>
              <a:sym typeface="Lato Black"/>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367" name="Google Shape;367;g200aa1752a1_0_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Income tax bands</a:t>
            </a:r>
            <a:endParaRPr b="1" i="0" sz="2900" u="none" cap="none" strike="noStrike">
              <a:solidFill>
                <a:schemeClr val="accent2"/>
              </a:solidFill>
              <a:latin typeface="Lato"/>
              <a:ea typeface="Lato"/>
              <a:cs typeface="Lato"/>
              <a:sym typeface="Lato"/>
            </a:endParaRPr>
          </a:p>
        </p:txBody>
      </p:sp>
      <p:pic>
        <p:nvPicPr>
          <p:cNvPr id="368" name="Google Shape;368;g200aa1752a1_0_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369" name="Google Shape;369;g200aa1752a1_0_0"/>
          <p:cNvGraphicFramePr/>
          <p:nvPr/>
        </p:nvGraphicFramePr>
        <p:xfrm>
          <a:off x="904125" y="1497025"/>
          <a:ext cx="3000000" cy="3000000"/>
        </p:xfrm>
        <a:graphic>
          <a:graphicData uri="http://schemas.openxmlformats.org/drawingml/2006/table">
            <a:tbl>
              <a:tblPr>
                <a:noFill/>
                <a:tableStyleId>{4B18ABC3-0A21-450A-BFA0-54DCB897B4A1}</a:tableStyleId>
              </a:tblPr>
              <a:tblGrid>
                <a:gridCol w="3111375"/>
                <a:gridCol w="37134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a:t>
                      </a:r>
                      <a:r>
                        <a:rPr lang="en-GB">
                          <a:solidFill>
                            <a:schemeClr val="accent2"/>
                          </a:solidFill>
                          <a:latin typeface="Lato Black"/>
                          <a:ea typeface="Lato Black"/>
                          <a:cs typeface="Lato Black"/>
                          <a:sym typeface="Lato Black"/>
                        </a:rPr>
                        <a:t>4</a:t>
                      </a:r>
                      <a:r>
                        <a:rPr lang="en-GB" sz="1400" u="none" cap="none" strike="noStrike">
                          <a:solidFill>
                            <a:schemeClr val="accent2"/>
                          </a:solidFill>
                          <a:latin typeface="Lato Black"/>
                          <a:ea typeface="Lato Black"/>
                          <a:cs typeface="Lato Black"/>
                          <a:sym typeface="Lato Black"/>
                        </a:rPr>
                        <a:t>)</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Personal Allowance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0%</a:t>
                      </a:r>
                      <a:endParaRPr b="1" sz="1600" u="none" cap="none" strike="noStrike">
                        <a:solidFill>
                          <a:schemeClr val="lt1"/>
                        </a:solidFill>
                        <a:latin typeface="Lato"/>
                        <a:ea typeface="Lato"/>
                        <a:cs typeface="Lato"/>
                        <a:sym typeface="Lato"/>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£12,570 </a:t>
                      </a:r>
                      <a:endParaRPr b="1" sz="1600" u="none" cap="none" strike="noStrike">
                        <a:solidFill>
                          <a:schemeClr val="lt1"/>
                        </a:solidFill>
                        <a:latin typeface="Lato"/>
                        <a:ea typeface="Lato"/>
                        <a:cs typeface="Lato"/>
                        <a:sym typeface="Lato"/>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Basic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20%</a:t>
                      </a:r>
                      <a:endParaRPr b="1" sz="1600" u="none" cap="none" strike="noStrike">
                        <a:solidFill>
                          <a:schemeClr val="lt1"/>
                        </a:solidFill>
                        <a:latin typeface="Lato"/>
                        <a:ea typeface="Lato"/>
                        <a:cs typeface="Lato"/>
                        <a:sym typeface="Lato"/>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£12,571 to £50,270</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Higher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40%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£50,271 to £125,140</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Additional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45%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Over £125,140</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sp>
        <p:nvSpPr>
          <p:cNvPr id="370" name="Google Shape;370;g200aa1752a1_0_0"/>
          <p:cNvSpPr txBox="1"/>
          <p:nvPr/>
        </p:nvSpPr>
        <p:spPr>
          <a:xfrm>
            <a:off x="537375" y="46664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g279825be824_0_142"/>
          <p:cNvPicPr preferRelativeResize="0"/>
          <p:nvPr/>
        </p:nvPicPr>
        <p:blipFill rotWithShape="1">
          <a:blip r:embed="rId3">
            <a:alphaModFix/>
          </a:blip>
          <a:srcRect b="16508" l="0" r="0" t="50630"/>
          <a:stretch/>
        </p:blipFill>
        <p:spPr>
          <a:xfrm>
            <a:off x="360375" y="2744550"/>
            <a:ext cx="5421550" cy="1690200"/>
          </a:xfrm>
          <a:prstGeom prst="rect">
            <a:avLst/>
          </a:prstGeom>
          <a:noFill/>
          <a:ln>
            <a:noFill/>
          </a:ln>
        </p:spPr>
      </p:pic>
      <p:sp>
        <p:nvSpPr>
          <p:cNvPr id="376" name="Google Shape;376;g279825be824_0_142"/>
          <p:cNvSpPr txBox="1"/>
          <p:nvPr/>
        </p:nvSpPr>
        <p:spPr>
          <a:xfrm>
            <a:off x="421050" y="1009400"/>
            <a:ext cx="5271300" cy="169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Each football player earns on average </a:t>
            </a:r>
            <a:r>
              <a:rPr b="1" i="0" lang="en-GB" sz="1600" u="none" cap="none" strike="noStrike">
                <a:solidFill>
                  <a:schemeClr val="lt1"/>
                </a:solidFill>
                <a:latin typeface="Lato"/>
                <a:ea typeface="Lato"/>
                <a:cs typeface="Lato"/>
                <a:sym typeface="Lato"/>
              </a:rPr>
              <a:t>£75,000 per year</a:t>
            </a:r>
            <a:endParaRPr b="1" i="0" sz="1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How much does a player pay in income tax on £75,000?</a:t>
            </a:r>
            <a:endParaRPr b="0" i="0" sz="1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We’re going to explore this looking at tax bands.</a:t>
            </a:r>
            <a:endParaRPr b="0" i="0" sz="1600" u="none" cap="none" strike="noStrike">
              <a:solidFill>
                <a:schemeClr val="lt1"/>
              </a:solidFill>
              <a:latin typeface="Lato"/>
              <a:ea typeface="Lato"/>
              <a:cs typeface="Lato"/>
              <a:sym typeface="Lato"/>
            </a:endParaRPr>
          </a:p>
        </p:txBody>
      </p:sp>
      <p:pic>
        <p:nvPicPr>
          <p:cNvPr id="377" name="Google Shape;377;g279825be824_0_142"/>
          <p:cNvPicPr preferRelativeResize="0"/>
          <p:nvPr/>
        </p:nvPicPr>
        <p:blipFill rotWithShape="1">
          <a:blip r:embed="rId4">
            <a:alphaModFix/>
          </a:blip>
          <a:srcRect b="0" l="0" r="7986" t="0"/>
          <a:stretch/>
        </p:blipFill>
        <p:spPr>
          <a:xfrm>
            <a:off x="6028550" y="1208950"/>
            <a:ext cx="3115449" cy="2539301"/>
          </a:xfrm>
          <a:prstGeom prst="rect">
            <a:avLst/>
          </a:prstGeom>
          <a:noFill/>
          <a:ln>
            <a:noFill/>
          </a:ln>
          <a:effectLst>
            <a:outerShdw blurRad="57150" rotWithShape="0" algn="bl" dir="5400000" dist="19050">
              <a:srgbClr val="000000">
                <a:alpha val="50000"/>
              </a:srgbClr>
            </a:outerShdw>
          </a:effectLst>
        </p:spPr>
      </p:pic>
      <p:sp>
        <p:nvSpPr>
          <p:cNvPr id="378" name="Google Shape;378;g279825be824_0_142"/>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How much annual income tax does a </a:t>
            </a:r>
            <a:r>
              <a:rPr b="1" i="0" lang="en-GB" sz="2600" u="none" cap="none" strike="noStrike">
                <a:solidFill>
                  <a:schemeClr val="accent2"/>
                </a:solidFill>
                <a:latin typeface="Lato Black"/>
                <a:ea typeface="Lato Black"/>
                <a:cs typeface="Lato Black"/>
                <a:sym typeface="Lato Black"/>
              </a:rPr>
              <a:t>Man City female player </a:t>
            </a:r>
            <a:r>
              <a:rPr b="1" lang="en-GB" sz="2600">
                <a:solidFill>
                  <a:schemeClr val="accent2"/>
                </a:solidFill>
                <a:latin typeface="Lato Black"/>
                <a:ea typeface="Lato Black"/>
                <a:cs typeface="Lato Black"/>
                <a:sym typeface="Lato Black"/>
              </a:rPr>
              <a:t>pay?</a:t>
            </a:r>
            <a:endParaRPr b="1" i="0" sz="2600" u="none" cap="none" strike="noStrike">
              <a:solidFill>
                <a:schemeClr val="accent2"/>
              </a:solidFill>
              <a:latin typeface="Lato Black"/>
              <a:ea typeface="Lato Black"/>
              <a:cs typeface="Lato Black"/>
              <a:sym typeface="Lato Black"/>
            </a:endParaRPr>
          </a:p>
        </p:txBody>
      </p:sp>
      <p:sp>
        <p:nvSpPr>
          <p:cNvPr id="379" name="Google Shape;379;g279825be824_0_142"/>
          <p:cNvSpPr txBox="1"/>
          <p:nvPr/>
        </p:nvSpPr>
        <p:spPr>
          <a:xfrm>
            <a:off x="537375" y="45140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279825be824_0_151"/>
          <p:cNvPicPr preferRelativeResize="0"/>
          <p:nvPr/>
        </p:nvPicPr>
        <p:blipFill rotWithShape="1">
          <a:blip r:embed="rId3">
            <a:alphaModFix/>
          </a:blip>
          <a:srcRect b="13586" l="4925" r="4189" t="50640"/>
          <a:stretch/>
        </p:blipFill>
        <p:spPr>
          <a:xfrm>
            <a:off x="193725" y="1275375"/>
            <a:ext cx="7507000" cy="2760275"/>
          </a:xfrm>
          <a:prstGeom prst="rect">
            <a:avLst/>
          </a:prstGeom>
          <a:noFill/>
          <a:ln>
            <a:noFill/>
          </a:ln>
        </p:spPr>
      </p:pic>
      <p:sp>
        <p:nvSpPr>
          <p:cNvPr id="385" name="Google Shape;385;g279825be824_0_151"/>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386" name="Google Shape;386;g279825be824_0_151"/>
          <p:cNvCxnSpPr>
            <a:stCxn id="385"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387" name="Google Shape;387;g279825be824_0_151"/>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388" name="Google Shape;388;g279825be824_0_151"/>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endParaRPr b="1" i="0" sz="2600" u="none" cap="none" strike="noStrike">
              <a:solidFill>
                <a:schemeClr val="accent2"/>
              </a:solidFill>
              <a:latin typeface="Lato Black"/>
              <a:ea typeface="Lato Black"/>
              <a:cs typeface="Lato Black"/>
              <a:sym typeface="Lato Black"/>
            </a:endParaRPr>
          </a:p>
        </p:txBody>
      </p:sp>
      <p:sp>
        <p:nvSpPr>
          <p:cNvPr id="389" name="Google Shape;389;g279825be824_0_151"/>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79825be824_0_151"/>
          <p:cNvSpPr txBox="1"/>
          <p:nvPr/>
        </p:nvSpPr>
        <p:spPr>
          <a:xfrm>
            <a:off x="5788800" y="3707150"/>
            <a:ext cx="3139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i="0" sz="1000" u="none" cap="none" strike="noStrike">
              <a:solidFill>
                <a:srgbClr val="F9F9F9"/>
              </a:solidFill>
              <a:highlight>
                <a:srgbClr val="0645AD"/>
              </a:highlight>
              <a:latin typeface="Lato"/>
              <a:ea typeface="Lato"/>
              <a:cs typeface="Lato"/>
              <a:sym typeface="Lato"/>
            </a:endParaRPr>
          </a:p>
        </p:txBody>
      </p:sp>
      <p:sp>
        <p:nvSpPr>
          <p:cNvPr id="391" name="Google Shape;391;g279825be824_0_151"/>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Governments will change these rates and bands over time, so always check for yourself!</a:t>
            </a:r>
            <a:endParaRPr sz="800">
              <a:solidFill>
                <a:schemeClr val="lt1"/>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279825be824_0_163"/>
          <p:cNvPicPr preferRelativeResize="0"/>
          <p:nvPr/>
        </p:nvPicPr>
        <p:blipFill rotWithShape="1">
          <a:blip r:embed="rId3">
            <a:alphaModFix/>
          </a:blip>
          <a:srcRect b="14639" l="4888" r="0" t="61664"/>
          <a:stretch/>
        </p:blipFill>
        <p:spPr>
          <a:xfrm>
            <a:off x="189850" y="2126075"/>
            <a:ext cx="7856925" cy="1828350"/>
          </a:xfrm>
          <a:prstGeom prst="rect">
            <a:avLst/>
          </a:prstGeom>
          <a:noFill/>
          <a:ln>
            <a:noFill/>
          </a:ln>
        </p:spPr>
      </p:pic>
      <p:sp>
        <p:nvSpPr>
          <p:cNvPr id="397" name="Google Shape;397;g279825be824_0_163"/>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398" name="Google Shape;398;g279825be824_0_163"/>
          <p:cNvCxnSpPr>
            <a:stCxn id="397"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399" name="Google Shape;399;g279825be824_0_163"/>
          <p:cNvSpPr txBox="1"/>
          <p:nvPr/>
        </p:nvSpPr>
        <p:spPr>
          <a:xfrm>
            <a:off x="472450" y="286975"/>
            <a:ext cx="77160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r>
              <a:rPr b="1" i="0" lang="en-GB" sz="2600" u="none" cap="none" strike="noStrike">
                <a:solidFill>
                  <a:schemeClr val="accent2"/>
                </a:solidFill>
                <a:latin typeface="Lato Black"/>
                <a:ea typeface="Lato Black"/>
                <a:cs typeface="Lato Black"/>
                <a:sym typeface="Lato Black"/>
              </a:rPr>
              <a:t>?</a:t>
            </a:r>
            <a:endParaRPr b="1" i="0" sz="2600" u="none" cap="none" strike="noStrike">
              <a:solidFill>
                <a:schemeClr val="accent2"/>
              </a:solidFill>
              <a:latin typeface="Lato Black"/>
              <a:ea typeface="Lato Black"/>
              <a:cs typeface="Lato Black"/>
              <a:sym typeface="Lato Black"/>
            </a:endParaRPr>
          </a:p>
        </p:txBody>
      </p:sp>
      <p:sp>
        <p:nvSpPr>
          <p:cNvPr id="400" name="Google Shape;400;g279825be824_0_163"/>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401" name="Google Shape;401;g279825be824_0_163"/>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279825be824_0_163"/>
          <p:cNvSpPr txBox="1"/>
          <p:nvPr/>
        </p:nvSpPr>
        <p:spPr>
          <a:xfrm>
            <a:off x="5788800" y="3707150"/>
            <a:ext cx="3139200" cy="122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000"/>
              <a:buFont typeface="Arial"/>
              <a:buNone/>
            </a:pPr>
            <a:r>
              <a:rPr lang="en-GB" sz="1000">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sz="1000">
              <a:solidFill>
                <a:srgbClr val="F9F9F9"/>
              </a:solidFill>
              <a:highlight>
                <a:srgbClr val="0645AD"/>
              </a:highlight>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sz="1000">
              <a:solidFill>
                <a:srgbClr val="F9F9F9"/>
              </a:solidFill>
              <a:highlight>
                <a:srgbClr val="0645AD"/>
              </a:highlight>
              <a:latin typeface="Lato"/>
              <a:ea typeface="Lato"/>
              <a:cs typeface="Lato"/>
              <a:sym typeface="Lato"/>
            </a:endParaRPr>
          </a:p>
        </p:txBody>
      </p:sp>
      <p:sp>
        <p:nvSpPr>
          <p:cNvPr id="403" name="Google Shape;403;g279825be824_0_163"/>
          <p:cNvSpPr txBox="1"/>
          <p:nvPr/>
        </p:nvSpPr>
        <p:spPr>
          <a:xfrm>
            <a:off x="31905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404" name="Google Shape;404;g279825be824_0_163"/>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Governments will change these rates and bands over time, so always check for yourself!</a:t>
            </a:r>
            <a:endParaRPr sz="800">
              <a:solidFill>
                <a:schemeClr val="lt1"/>
              </a:solidFill>
              <a:latin typeface="Lato"/>
              <a:ea typeface="Lato"/>
              <a:cs typeface="Lato"/>
              <a:sym typeface="Lato"/>
            </a:endParaRPr>
          </a:p>
        </p:txBody>
      </p:sp>
      <p:grpSp>
        <p:nvGrpSpPr>
          <p:cNvPr id="405" name="Google Shape;405;g279825be824_0_163"/>
          <p:cNvGrpSpPr/>
          <p:nvPr/>
        </p:nvGrpSpPr>
        <p:grpSpPr>
          <a:xfrm>
            <a:off x="3228600" y="3820175"/>
            <a:ext cx="1789500" cy="1112100"/>
            <a:chOff x="3228600" y="3820175"/>
            <a:chExt cx="1789500" cy="1112100"/>
          </a:xfrm>
        </p:grpSpPr>
        <p:sp>
          <p:nvSpPr>
            <p:cNvPr id="406" name="Google Shape;406;g279825be824_0_163"/>
            <p:cNvSpPr/>
            <p:nvPr/>
          </p:nvSpPr>
          <p:spPr>
            <a:xfrm>
              <a:off x="32286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rgbClr val="0B0C0C"/>
                  </a:solidFill>
                  <a:latin typeface="Lato Black"/>
                  <a:ea typeface="Lato Black"/>
                  <a:cs typeface="Lato Black"/>
                  <a:sym typeface="Lato Black"/>
                </a:rPr>
                <a:t>20</a:t>
              </a:r>
              <a:r>
                <a:rPr b="0" i="0" lang="en-GB" sz="1100" u="none" cap="none" strike="noStrike">
                  <a:solidFill>
                    <a:srgbClr val="0B0C0C"/>
                  </a:solidFill>
                  <a:latin typeface="Lato Black"/>
                  <a:ea typeface="Lato Black"/>
                  <a:cs typeface="Lato Black"/>
                  <a:sym typeface="Lato Black"/>
                </a:rPr>
                <a:t>% tax</a:t>
              </a:r>
              <a:r>
                <a:rPr b="1" i="0" lang="en-GB" sz="1100" u="none" cap="none" strike="noStrike">
                  <a:solidFill>
                    <a:srgbClr val="0B0C0C"/>
                  </a:solidFill>
                  <a:latin typeface="Lato"/>
                  <a:ea typeface="Lato"/>
                  <a:cs typeface="Lato"/>
                  <a:sym typeface="Lato"/>
                </a:rPr>
                <a:t> is paid on income between £12,571 and £50,270</a:t>
              </a:r>
              <a:endParaRPr b="1" i="0" sz="1100" u="none" cap="none" strike="noStrike">
                <a:solidFill>
                  <a:schemeClr val="accent2"/>
                </a:solidFill>
                <a:latin typeface="Lato"/>
                <a:ea typeface="Lato"/>
                <a:cs typeface="Lato"/>
                <a:sym typeface="Lato"/>
              </a:endParaRPr>
            </a:p>
          </p:txBody>
        </p:sp>
        <p:cxnSp>
          <p:nvCxnSpPr>
            <p:cNvPr id="407" name="Google Shape;407;g279825be824_0_163"/>
            <p:cNvCxnSpPr/>
            <p:nvPr/>
          </p:nvCxnSpPr>
          <p:spPr>
            <a:xfrm flipH="1" rot="10800000">
              <a:off x="4047150" y="3820175"/>
              <a:ext cx="600" cy="268800"/>
            </a:xfrm>
            <a:prstGeom prst="straightConnector1">
              <a:avLst/>
            </a:prstGeom>
            <a:noFill/>
            <a:ln cap="flat" cmpd="sng" w="28575">
              <a:solidFill>
                <a:schemeClr val="accent2"/>
              </a:solidFill>
              <a:prstDash val="solid"/>
              <a:round/>
              <a:headEnd len="sm" w="sm" type="none"/>
              <a:tailEnd len="med" w="med" type="triangle"/>
            </a:ln>
          </p:spPr>
        </p:cxn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279825be824_0_178"/>
          <p:cNvSpPr/>
          <p:nvPr/>
        </p:nvSpPr>
        <p:spPr>
          <a:xfrm>
            <a:off x="6389475" y="1123100"/>
            <a:ext cx="2633400" cy="10086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Finally, we see that her salary lies in the Higher Rate tax band.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1" sz="11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So </a:t>
            </a:r>
            <a:r>
              <a:rPr b="0" i="0" lang="en-GB" sz="1100" u="none" cap="none" strike="noStrike">
                <a:solidFill>
                  <a:schemeClr val="dk1"/>
                </a:solidFill>
                <a:latin typeface="Lato Black"/>
                <a:ea typeface="Lato Black"/>
                <a:cs typeface="Lato Black"/>
                <a:sym typeface="Lato Black"/>
              </a:rPr>
              <a:t>40% tax</a:t>
            </a:r>
            <a:r>
              <a:rPr b="1" i="0" lang="en-GB" sz="1100" u="none" cap="none" strike="noStrike">
                <a:solidFill>
                  <a:schemeClr val="dk1"/>
                </a:solidFill>
                <a:latin typeface="Lato"/>
                <a:ea typeface="Lato"/>
                <a:cs typeface="Lato"/>
                <a:sym typeface="Lato"/>
              </a:rPr>
              <a:t> is paid on the difference between £50,271 and £75,000 </a:t>
            </a:r>
            <a:endParaRPr b="1" i="0" sz="1100" u="none" cap="none" strike="noStrike">
              <a:solidFill>
                <a:schemeClr val="accent2"/>
              </a:solidFill>
              <a:latin typeface="Lato"/>
              <a:ea typeface="Lato"/>
              <a:cs typeface="Lato"/>
              <a:sym typeface="Lato"/>
            </a:endParaRPr>
          </a:p>
        </p:txBody>
      </p:sp>
      <p:sp>
        <p:nvSpPr>
          <p:cNvPr id="413" name="Google Shape;413;g279825be824_0_178"/>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414" name="Google Shape;414;g279825be824_0_178"/>
          <p:cNvSpPr txBox="1"/>
          <p:nvPr/>
        </p:nvSpPr>
        <p:spPr>
          <a:xfrm>
            <a:off x="51717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Higher Rate</a:t>
            </a:r>
            <a:endParaRPr b="0" i="0" sz="1400" u="none" cap="none" strike="noStrike">
              <a:solidFill>
                <a:schemeClr val="lt1"/>
              </a:solidFill>
              <a:latin typeface="Lato Black"/>
              <a:ea typeface="Lato Black"/>
              <a:cs typeface="Lato Black"/>
              <a:sym typeface="Lato Black"/>
            </a:endParaRPr>
          </a:p>
        </p:txBody>
      </p:sp>
      <p:sp>
        <p:nvSpPr>
          <p:cNvPr id="415" name="Google Shape;415;g279825be824_0_178"/>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No tax is paid on the first £12,500!</a:t>
            </a:r>
            <a:endParaRPr b="1" i="0" sz="1100" u="none" cap="none" strike="noStrike">
              <a:solidFill>
                <a:schemeClr val="dk1"/>
              </a:solidFill>
              <a:latin typeface="Lato"/>
              <a:ea typeface="Lato"/>
              <a:cs typeface="Lato"/>
              <a:sym typeface="Lato"/>
            </a:endParaRPr>
          </a:p>
        </p:txBody>
      </p:sp>
      <p:cxnSp>
        <p:nvCxnSpPr>
          <p:cNvPr id="416" name="Google Shape;416;g279825be824_0_178"/>
          <p:cNvCxnSpPr>
            <a:stCxn id="415"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417" name="Google Shape;417;g279825be824_0_178"/>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279825be824_0_178"/>
          <p:cNvSpPr txBox="1"/>
          <p:nvPr/>
        </p:nvSpPr>
        <p:spPr>
          <a:xfrm>
            <a:off x="5284125" y="4192525"/>
            <a:ext cx="3769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p:txBody>
      </p:sp>
      <p:sp>
        <p:nvSpPr>
          <p:cNvPr id="419" name="Google Shape;419;g279825be824_0_178"/>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Governments will change these rates and bands over time, so always check for yourself!</a:t>
            </a:r>
            <a:endParaRPr sz="800">
              <a:solidFill>
                <a:schemeClr val="lt1"/>
              </a:solidFill>
              <a:latin typeface="Lato"/>
              <a:ea typeface="Lato"/>
              <a:cs typeface="Lato"/>
              <a:sym typeface="Lato"/>
            </a:endParaRPr>
          </a:p>
        </p:txBody>
      </p:sp>
      <p:pic>
        <p:nvPicPr>
          <p:cNvPr id="420" name="Google Shape;420;g279825be824_0_178"/>
          <p:cNvPicPr preferRelativeResize="0"/>
          <p:nvPr/>
        </p:nvPicPr>
        <p:blipFill rotWithShape="1">
          <a:blip r:embed="rId3">
            <a:alphaModFix/>
          </a:blip>
          <a:srcRect b="20585" l="4818" r="5277" t="50411"/>
          <a:stretch/>
        </p:blipFill>
        <p:spPr>
          <a:xfrm>
            <a:off x="184950" y="1257675"/>
            <a:ext cx="7425800" cy="2237900"/>
          </a:xfrm>
          <a:prstGeom prst="rect">
            <a:avLst/>
          </a:prstGeom>
          <a:noFill/>
          <a:ln>
            <a:noFill/>
          </a:ln>
        </p:spPr>
      </p:pic>
      <p:sp>
        <p:nvSpPr>
          <p:cNvPr id="421" name="Google Shape;421;g279825be824_0_178"/>
          <p:cNvSpPr txBox="1"/>
          <p:nvPr/>
        </p:nvSpPr>
        <p:spPr>
          <a:xfrm>
            <a:off x="31905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grpSp>
        <p:nvGrpSpPr>
          <p:cNvPr id="422" name="Google Shape;422;g279825be824_0_178"/>
          <p:cNvGrpSpPr/>
          <p:nvPr/>
        </p:nvGrpSpPr>
        <p:grpSpPr>
          <a:xfrm>
            <a:off x="3228600" y="3820175"/>
            <a:ext cx="1789500" cy="1112100"/>
            <a:chOff x="3228600" y="3820175"/>
            <a:chExt cx="1789500" cy="1112100"/>
          </a:xfrm>
        </p:grpSpPr>
        <p:sp>
          <p:nvSpPr>
            <p:cNvPr id="423" name="Google Shape;423;g279825be824_0_178"/>
            <p:cNvSpPr/>
            <p:nvPr/>
          </p:nvSpPr>
          <p:spPr>
            <a:xfrm>
              <a:off x="32286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rgbClr val="0B0C0C"/>
                  </a:solidFill>
                  <a:latin typeface="Lato Black"/>
                  <a:ea typeface="Lato Black"/>
                  <a:cs typeface="Lato Black"/>
                  <a:sym typeface="Lato Black"/>
                </a:rPr>
                <a:t>20</a:t>
              </a:r>
              <a:r>
                <a:rPr b="0" i="0" lang="en-GB" sz="1100" u="none" cap="none" strike="noStrike">
                  <a:solidFill>
                    <a:srgbClr val="0B0C0C"/>
                  </a:solidFill>
                  <a:latin typeface="Lato Black"/>
                  <a:ea typeface="Lato Black"/>
                  <a:cs typeface="Lato Black"/>
                  <a:sym typeface="Lato Black"/>
                </a:rPr>
                <a:t>% tax</a:t>
              </a:r>
              <a:r>
                <a:rPr b="1" i="0" lang="en-GB" sz="1100" u="none" cap="none" strike="noStrike">
                  <a:solidFill>
                    <a:srgbClr val="0B0C0C"/>
                  </a:solidFill>
                  <a:latin typeface="Lato"/>
                  <a:ea typeface="Lato"/>
                  <a:cs typeface="Lato"/>
                  <a:sym typeface="Lato"/>
                </a:rPr>
                <a:t> is paid on income between £12,571 and £50,270</a:t>
              </a:r>
              <a:endParaRPr b="1" i="0" sz="1100" u="none" cap="none" strike="noStrike">
                <a:solidFill>
                  <a:schemeClr val="accent2"/>
                </a:solidFill>
                <a:latin typeface="Lato"/>
                <a:ea typeface="Lato"/>
                <a:cs typeface="Lato"/>
                <a:sym typeface="Lato"/>
              </a:endParaRPr>
            </a:p>
          </p:txBody>
        </p:sp>
        <p:cxnSp>
          <p:nvCxnSpPr>
            <p:cNvPr id="424" name="Google Shape;424;g279825be824_0_178"/>
            <p:cNvCxnSpPr/>
            <p:nvPr/>
          </p:nvCxnSpPr>
          <p:spPr>
            <a:xfrm flipH="1" rot="10800000">
              <a:off x="4047150" y="3820175"/>
              <a:ext cx="600" cy="268800"/>
            </a:xfrm>
            <a:prstGeom prst="straightConnector1">
              <a:avLst/>
            </a:prstGeom>
            <a:noFill/>
            <a:ln cap="flat" cmpd="sng" w="28575">
              <a:solidFill>
                <a:schemeClr val="accent2"/>
              </a:solidFill>
              <a:prstDash val="solid"/>
              <a:round/>
              <a:headEnd len="sm" w="sm" type="none"/>
              <a:tailEnd len="med" w="med" type="triangle"/>
            </a:ln>
          </p:spPr>
        </p:cxnSp>
      </p:grpSp>
      <p:sp>
        <p:nvSpPr>
          <p:cNvPr id="425" name="Google Shape;425;g279825be824_0_178"/>
          <p:cNvSpPr txBox="1"/>
          <p:nvPr/>
        </p:nvSpPr>
        <p:spPr>
          <a:xfrm>
            <a:off x="472450" y="286975"/>
            <a:ext cx="7716000" cy="400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GB" sz="2600">
                <a:solidFill>
                  <a:schemeClr val="accent2"/>
                </a:solidFill>
                <a:latin typeface="Lato Black"/>
                <a:ea typeface="Lato Black"/>
                <a:cs typeface="Lato Black"/>
                <a:sym typeface="Lato Black"/>
              </a:rPr>
              <a:t>How do the tax bands work?</a:t>
            </a:r>
            <a:endParaRPr b="1" sz="2600">
              <a:solidFill>
                <a:schemeClr val="accent2"/>
              </a:solidFill>
              <a:latin typeface="Lato Black"/>
              <a:ea typeface="Lato Black"/>
              <a:cs typeface="Lato Black"/>
              <a:sym typeface="Lato Blac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79825be824_0_196"/>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431" name="Google Shape;431;g279825be824_0_196"/>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32" name="Google Shape;432;g279825be824_0_19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433" name="Google Shape;433;g279825be824_0_19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34" name="Google Shape;434;g279825be824_0_196"/>
          <p:cNvGraphicFramePr/>
          <p:nvPr/>
        </p:nvGraphicFramePr>
        <p:xfrm>
          <a:off x="665175" y="1605600"/>
          <a:ext cx="3000000" cy="3000000"/>
        </p:xfrm>
        <a:graphic>
          <a:graphicData uri="http://schemas.openxmlformats.org/drawingml/2006/table">
            <a:tbl>
              <a:tblPr>
                <a:noFill/>
                <a:tableStyleId>{4B18ABC3-0A21-450A-BFA0-54DCB897B4A1}</a:tableStyleId>
              </a:tblPr>
              <a:tblGrid>
                <a:gridCol w="2760725"/>
                <a:gridCol w="2760725"/>
                <a:gridCol w="2430125"/>
              </a:tblGrid>
              <a:tr h="439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Personal Allowance</a:t>
                      </a:r>
                      <a:r>
                        <a:rPr b="1" lang="en-GB" sz="1400" u="none" cap="none" strike="noStrike">
                          <a:solidFill>
                            <a:schemeClr val="lt1"/>
                          </a:solidFill>
                          <a:latin typeface="Lato"/>
                          <a:ea typeface="Lato"/>
                          <a:cs typeface="Lato"/>
                          <a:sym typeface="Lato"/>
                        </a:rPr>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279825be824_0_205"/>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440" name="Google Shape;440;g279825be824_0_205"/>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41" name="Google Shape;441;g279825be824_0_205"/>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442" name="Google Shape;442;g279825be824_0_20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43" name="Google Shape;443;g279825be824_0_205"/>
          <p:cNvGraphicFramePr/>
          <p:nvPr/>
        </p:nvGraphicFramePr>
        <p:xfrm>
          <a:off x="665175" y="1605600"/>
          <a:ext cx="3000000" cy="3000000"/>
        </p:xfrm>
        <a:graphic>
          <a:graphicData uri="http://schemas.openxmlformats.org/drawingml/2006/table">
            <a:tbl>
              <a:tblPr>
                <a:noFill/>
                <a:tableStyleId>{4B18ABC3-0A21-450A-BFA0-54DCB897B4A1}</a:tableStyleId>
              </a:tblPr>
              <a:tblGrid>
                <a:gridCol w="2760725"/>
                <a:gridCol w="2760725"/>
                <a:gridCol w="2430125"/>
              </a:tblGrid>
              <a:tr h="439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Personal Allowance</a:t>
                      </a:r>
                      <a:r>
                        <a:rPr b="1" lang="en-GB" sz="1400" u="none" cap="none" strike="noStrike">
                          <a:solidFill>
                            <a:schemeClr val="lt1"/>
                          </a:solidFill>
                          <a:latin typeface="Lato"/>
                          <a:ea typeface="Lato"/>
                          <a:cs typeface="Lato"/>
                          <a:sym typeface="Lato"/>
                        </a:rPr>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Basic Rate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 </a:t>
                      </a:r>
                      <a:r>
                        <a:rPr b="1" lang="en-GB" sz="1300" u="none" cap="none" strike="noStrike">
                          <a:solidFill>
                            <a:schemeClr val="dk1"/>
                          </a:solidFill>
                          <a:latin typeface="Lato"/>
                          <a:ea typeface="Lato"/>
                          <a:cs typeface="Lato"/>
                          <a:sym typeface="Lato"/>
                        </a:rPr>
                        <a:t>= £37,699</a:t>
                      </a:r>
                      <a:endParaRPr b="1" sz="13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 </a:t>
                      </a:r>
                      <a:r>
                        <a:rPr b="1" lang="en-GB" sz="1200" u="none" cap="none" strike="noStrike">
                          <a:solidFill>
                            <a:schemeClr val="dk1"/>
                          </a:solidFill>
                          <a:latin typeface="Lato"/>
                          <a:ea typeface="Lato"/>
                          <a:cs typeface="Lato"/>
                          <a:sym typeface="Lato"/>
                        </a:rPr>
                        <a:t>=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79825be824_0_214"/>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449" name="Google Shape;449;g279825be824_0_214"/>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450" name="Google Shape;450;g279825be824_0_21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51" name="Google Shape;451;g279825be824_0_214"/>
          <p:cNvGraphicFramePr/>
          <p:nvPr/>
        </p:nvGraphicFramePr>
        <p:xfrm>
          <a:off x="665175" y="1605600"/>
          <a:ext cx="3000000" cy="3000000"/>
        </p:xfrm>
        <a:graphic>
          <a:graphicData uri="http://schemas.openxmlformats.org/drawingml/2006/table">
            <a:tbl>
              <a:tblPr>
                <a:noFill/>
                <a:tableStyleId>{4B18ABC3-0A21-450A-BFA0-54DCB897B4A1}</a:tableStyleId>
              </a:tblPr>
              <a:tblGrid>
                <a:gridCol w="2760725"/>
                <a:gridCol w="2760725"/>
                <a:gridCol w="2430125"/>
              </a:tblGrid>
              <a:tr h="439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Personal Allowance</a:t>
                      </a:r>
                      <a:r>
                        <a:rPr b="1" lang="en-GB" sz="1400" u="none" cap="none" strike="noStrike">
                          <a:solidFill>
                            <a:schemeClr val="lt1"/>
                          </a:solidFill>
                          <a:latin typeface="Lato"/>
                          <a:ea typeface="Lato"/>
                          <a:cs typeface="Lato"/>
                          <a:sym typeface="Lato"/>
                        </a:rPr>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Basic Rate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 </a:t>
                      </a:r>
                      <a:r>
                        <a:rPr b="1" lang="en-GB" sz="1300" u="none" cap="none" strike="noStrike">
                          <a:solidFill>
                            <a:schemeClr val="dk1"/>
                          </a:solidFill>
                          <a:latin typeface="Lato"/>
                          <a:ea typeface="Lato"/>
                          <a:cs typeface="Lato"/>
                          <a:sym typeface="Lato"/>
                        </a:rPr>
                        <a:t>= £37,699</a:t>
                      </a:r>
                      <a:endParaRPr b="1" sz="13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 </a:t>
                      </a:r>
                      <a:r>
                        <a:rPr b="1" lang="en-GB" sz="1200" u="none" cap="none" strike="noStrike">
                          <a:solidFill>
                            <a:schemeClr val="dk1"/>
                          </a:solidFill>
                          <a:latin typeface="Lato"/>
                          <a:ea typeface="Lato"/>
                          <a:cs typeface="Lato"/>
                          <a:sym typeface="Lato"/>
                        </a:rPr>
                        <a:t>=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823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Higher Rate at </a:t>
                      </a:r>
                      <a:r>
                        <a:rPr b="1" lang="en-GB" sz="1400" u="none" cap="none" strike="noStrike">
                          <a:solidFill>
                            <a:schemeClr val="accent2"/>
                          </a:solidFill>
                          <a:latin typeface="Lato"/>
                          <a:ea typeface="Lato"/>
                          <a:cs typeface="Lato"/>
                          <a:sym typeface="Lato"/>
                        </a:rPr>
                        <a:t>40% </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£50,271 to £1</a:t>
                      </a:r>
                      <a:r>
                        <a:rPr b="1" lang="en-GB">
                          <a:solidFill>
                            <a:schemeClr val="lt1"/>
                          </a:solidFill>
                          <a:latin typeface="Lato"/>
                          <a:ea typeface="Lato"/>
                          <a:cs typeface="Lato"/>
                          <a:sym typeface="Lato"/>
                        </a:rPr>
                        <a:t>25</a:t>
                      </a:r>
                      <a:r>
                        <a:rPr b="1" lang="en-GB" sz="1400" u="none" cap="none" strike="noStrike">
                          <a:solidFill>
                            <a:schemeClr val="lt1"/>
                          </a:solidFill>
                          <a:latin typeface="Lato"/>
                          <a:ea typeface="Lato"/>
                          <a:cs typeface="Lato"/>
                          <a:sym typeface="Lato"/>
                        </a:rPr>
                        <a:t>,</a:t>
                      </a:r>
                      <a:r>
                        <a:rPr b="1" lang="en-GB">
                          <a:solidFill>
                            <a:schemeClr val="lt1"/>
                          </a:solidFill>
                          <a:latin typeface="Lato"/>
                          <a:ea typeface="Lato"/>
                          <a:cs typeface="Lato"/>
                          <a:sym typeface="Lato"/>
                        </a:rPr>
                        <a:t>140</a:t>
                      </a:r>
                      <a:endParaRPr b="1" sz="12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£75,000</a:t>
                      </a:r>
                      <a:r>
                        <a:rPr b="1" lang="en-GB" sz="1400" u="none" cap="none" strike="noStrike">
                          <a:solidFill>
                            <a:schemeClr val="dk1"/>
                          </a:solidFill>
                          <a:latin typeface="Lato"/>
                          <a:ea typeface="Lato"/>
                          <a:cs typeface="Lato"/>
                          <a:sym typeface="Lato"/>
                        </a:rPr>
                        <a:t> - 50,271 </a:t>
                      </a:r>
                      <a:r>
                        <a:rPr b="1" lang="en-GB" sz="1300" u="none" cap="none" strike="noStrike">
                          <a:solidFill>
                            <a:schemeClr val="dk1"/>
                          </a:solidFill>
                          <a:latin typeface="Lato"/>
                          <a:ea typeface="Lato"/>
                          <a:cs typeface="Lato"/>
                          <a:sym typeface="Lato"/>
                        </a:rPr>
                        <a:t>= </a:t>
                      </a:r>
                      <a:r>
                        <a:rPr b="1" lang="en-GB" sz="1200" u="none" cap="none" strike="noStrike">
                          <a:solidFill>
                            <a:schemeClr val="dk1"/>
                          </a:solidFill>
                          <a:latin typeface="Lato"/>
                          <a:ea typeface="Lato"/>
                          <a:cs typeface="Lato"/>
                          <a:sym typeface="Lato"/>
                        </a:rPr>
                        <a:t>£24,729</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0.40 x £24,729</a:t>
                      </a:r>
                      <a:r>
                        <a:rPr b="1" lang="en-GB" sz="1200" u="none" cap="none" strike="noStrike">
                          <a:solidFill>
                            <a:schemeClr val="dk1"/>
                          </a:solidFill>
                          <a:latin typeface="Lato"/>
                          <a:ea typeface="Lato"/>
                          <a:cs typeface="Lato"/>
                          <a:sym typeface="Lato"/>
                        </a:rPr>
                        <a:t> = </a:t>
                      </a:r>
                      <a:r>
                        <a:rPr b="1" lang="en-GB" sz="1600" u="none" cap="none" strike="noStrike">
                          <a:solidFill>
                            <a:schemeClr val="dk1"/>
                          </a:solidFill>
                          <a:latin typeface="Lato"/>
                          <a:ea typeface="Lato"/>
                          <a:cs typeface="Lato"/>
                          <a:sym typeface="Lato"/>
                        </a:rPr>
                        <a:t>£9,891.60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452" name="Google Shape;452;g279825be824_0_214"/>
          <p:cNvSpPr txBox="1"/>
          <p:nvPr/>
        </p:nvSpPr>
        <p:spPr>
          <a:xfrm>
            <a:off x="84900" y="3084600"/>
            <a:ext cx="5187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chemeClr val="dk1"/>
                </a:solidFill>
                <a:latin typeface="Lato"/>
                <a:ea typeface="Lato"/>
                <a:cs typeface="Lato"/>
                <a:sym typeface="Lato"/>
              </a:rPr>
              <a:t>The salary falls in this tax band</a:t>
            </a:r>
            <a:endParaRPr b="1" i="0" sz="700" u="none" cap="none" strike="noStrike">
              <a:solidFill>
                <a:schemeClr val="dk1"/>
              </a:solidFill>
              <a:latin typeface="Lato"/>
              <a:ea typeface="Lato"/>
              <a:cs typeface="Lato"/>
              <a:sym typeface="Lato"/>
            </a:endParaRPr>
          </a:p>
        </p:txBody>
      </p:sp>
      <p:cxnSp>
        <p:nvCxnSpPr>
          <p:cNvPr id="453" name="Google Shape;453;g279825be824_0_214"/>
          <p:cNvCxnSpPr/>
          <p:nvPr/>
        </p:nvCxnSpPr>
        <p:spPr>
          <a:xfrm flipH="1" rot="10800000">
            <a:off x="381825" y="3677750"/>
            <a:ext cx="290700" cy="6000"/>
          </a:xfrm>
          <a:prstGeom prst="straightConnector1">
            <a:avLst/>
          </a:prstGeom>
          <a:noFill/>
          <a:ln cap="flat" cmpd="sng" w="9525">
            <a:solidFill>
              <a:schemeClr val="dk2"/>
            </a:solidFill>
            <a:prstDash val="solid"/>
            <a:round/>
            <a:headEnd len="sm" w="sm" type="none"/>
            <a:tailEnd len="med" w="med" type="triangle"/>
          </a:ln>
        </p:spPr>
      </p:cxnSp>
      <p:sp>
        <p:nvSpPr>
          <p:cNvPr id="454" name="Google Shape;454;g279825be824_0_214"/>
          <p:cNvSpPr txBox="1"/>
          <p:nvPr/>
        </p:nvSpPr>
        <p:spPr>
          <a:xfrm>
            <a:off x="712125" y="4123475"/>
            <a:ext cx="73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highlight>
                  <a:schemeClr val="lt1"/>
                </a:highlight>
                <a:latin typeface="Lato"/>
                <a:ea typeface="Lato"/>
                <a:cs typeface="Lato"/>
                <a:sym typeface="Lato"/>
              </a:rPr>
              <a:t>* People earning between £100,000 and £125,000 gradually lose their entitlement to their personal allowance. By the time they reach £125,000, the personal allowance is gone and everything they earn up to £50,270 is taxed 20%</a:t>
            </a:r>
            <a:endParaRPr b="0" i="0" sz="1400" u="none" cap="none" strike="noStrike">
              <a:solidFill>
                <a:schemeClr val="dk1"/>
              </a:solidFill>
              <a:highlight>
                <a:schemeClr val="lt1"/>
              </a:highlight>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79825be824_0_226"/>
          <p:cNvSpPr txBox="1"/>
          <p:nvPr/>
        </p:nvSpPr>
        <p:spPr>
          <a:xfrm>
            <a:off x="2854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460" name="Google Shape;460;g279825be824_0_226"/>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461" name="Google Shape;461;g279825be824_0_22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462" name="Google Shape;462;g279825be824_0_22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63" name="Google Shape;463;g279825be824_0_226"/>
          <p:cNvGraphicFramePr/>
          <p:nvPr/>
        </p:nvGraphicFramePr>
        <p:xfrm>
          <a:off x="265950" y="1566750"/>
          <a:ext cx="3000000" cy="3000000"/>
        </p:xfrm>
        <a:graphic>
          <a:graphicData uri="http://schemas.openxmlformats.org/drawingml/2006/table">
            <a:tbl>
              <a:tblPr>
                <a:noFill/>
                <a:tableStyleId>{4B18ABC3-0A21-450A-BFA0-54DCB897B4A1}</a:tableStyleId>
              </a:tblPr>
              <a:tblGrid>
                <a:gridCol w="2558500"/>
                <a:gridCol w="2801750"/>
                <a:gridCol w="2591425"/>
              </a:tblGrid>
              <a:tr h="6215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Personal Allowance at </a:t>
                      </a:r>
                      <a:r>
                        <a:rPr b="1" lang="en-GB" sz="1100" u="none" cap="none" strike="noStrike">
                          <a:solidFill>
                            <a:schemeClr val="accent2"/>
                          </a:solidFill>
                          <a:latin typeface="Lato"/>
                          <a:ea typeface="Lato"/>
                          <a:cs typeface="Lato"/>
                          <a:sym typeface="Lato"/>
                        </a:rPr>
                        <a:t>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£0 to £12,570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to £12,570 (for income less than £100,000)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x £12,570 = £0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16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Basic Rate at </a:t>
                      </a:r>
                      <a:r>
                        <a:rPr b="1" lang="en-GB" sz="1100" u="none" cap="none" strike="noStrike">
                          <a:solidFill>
                            <a:schemeClr val="accent2"/>
                          </a:solidFill>
                          <a:latin typeface="Lato"/>
                          <a:ea typeface="Lato"/>
                          <a:cs typeface="Lato"/>
                          <a:sym typeface="Lato"/>
                        </a:rPr>
                        <a:t>20%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£12,571 to £50,270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£50,270 - £12,571 = £37,699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0.20 x £37,699 = £7,539.80</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609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Higher Rate at </a:t>
                      </a:r>
                      <a:r>
                        <a:rPr b="1" lang="en-GB" sz="1100" u="none" cap="none" strike="noStrike">
                          <a:solidFill>
                            <a:schemeClr val="accent2"/>
                          </a:solidFill>
                          <a:latin typeface="Lato"/>
                          <a:ea typeface="Lato"/>
                          <a:cs typeface="Lato"/>
                          <a:sym typeface="Lato"/>
                        </a:rPr>
                        <a:t>40%</a:t>
                      </a:r>
                      <a:r>
                        <a:rPr b="1" lang="en-GB" sz="1100" u="none" cap="none" strike="noStrike">
                          <a:solidFill>
                            <a:schemeClr val="lt1"/>
                          </a:solidFill>
                          <a:latin typeface="Lato"/>
                          <a:ea typeface="Lato"/>
                          <a:cs typeface="Lato"/>
                          <a:sym typeface="Lato"/>
                        </a:rPr>
                        <a:t> </a:t>
                      </a:r>
                      <a:endParaRPr b="1"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£50,271 to £1</a:t>
                      </a:r>
                      <a:r>
                        <a:rPr b="1" lang="en-GB" sz="1100">
                          <a:solidFill>
                            <a:schemeClr val="lt1"/>
                          </a:solidFill>
                          <a:latin typeface="Lato"/>
                          <a:ea typeface="Lato"/>
                          <a:cs typeface="Lato"/>
                          <a:sym typeface="Lato"/>
                        </a:rPr>
                        <a:t>25,140</a:t>
                      </a:r>
                      <a:endParaRPr b="1" sz="11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2"/>
                          </a:solidFill>
                          <a:latin typeface="Lato"/>
                          <a:ea typeface="Lato"/>
                          <a:cs typeface="Lato"/>
                          <a:sym typeface="Lato"/>
                        </a:rPr>
                        <a:t>£75,000</a:t>
                      </a:r>
                      <a:r>
                        <a:rPr b="1" lang="en-GB" sz="1100" u="none" cap="none" strike="noStrike">
                          <a:solidFill>
                            <a:schemeClr val="dk1"/>
                          </a:solidFill>
                          <a:latin typeface="Lato"/>
                          <a:ea typeface="Lato"/>
                          <a:cs typeface="Lato"/>
                          <a:sym typeface="Lato"/>
                        </a:rPr>
                        <a:t> - 50,271 = £24,729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0.40 x £24,729 = £9,891.60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42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Additional Rate at </a:t>
                      </a:r>
                      <a:r>
                        <a:rPr b="1" lang="en-GB" sz="1100" u="none" cap="none" strike="noStrike">
                          <a:solidFill>
                            <a:schemeClr val="accent2"/>
                          </a:solidFill>
                          <a:latin typeface="Lato"/>
                          <a:ea typeface="Lato"/>
                          <a:cs typeface="Lato"/>
                          <a:sym typeface="Lato"/>
                        </a:rPr>
                        <a:t>45%</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Over £1</a:t>
                      </a:r>
                      <a:r>
                        <a:rPr b="1" lang="en-GB" sz="1100">
                          <a:solidFill>
                            <a:schemeClr val="accent1"/>
                          </a:solidFill>
                          <a:latin typeface="Lato"/>
                          <a:ea typeface="Lato"/>
                          <a:cs typeface="Lato"/>
                          <a:sym typeface="Lato"/>
                        </a:rPr>
                        <a:t>25</a:t>
                      </a:r>
                      <a:r>
                        <a:rPr b="1" lang="en-GB" sz="1100" u="none" cap="none" strike="noStrike">
                          <a:solidFill>
                            <a:schemeClr val="accent1"/>
                          </a:solidFill>
                          <a:latin typeface="Lato"/>
                          <a:ea typeface="Lato"/>
                          <a:cs typeface="Lato"/>
                          <a:sym typeface="Lato"/>
                        </a:rPr>
                        <a:t>,</a:t>
                      </a:r>
                      <a:r>
                        <a:rPr b="1" lang="en-GB" sz="1100">
                          <a:solidFill>
                            <a:schemeClr val="accent1"/>
                          </a:solidFill>
                          <a:latin typeface="Lato"/>
                          <a:ea typeface="Lato"/>
                          <a:cs typeface="Lato"/>
                          <a:sym typeface="Lato"/>
                        </a:rPr>
                        <a:t>14</a:t>
                      </a:r>
                      <a:r>
                        <a:rPr b="1" lang="en-GB" sz="1100" u="none" cap="none" strike="noStrike">
                          <a:solidFill>
                            <a:schemeClr val="accent1"/>
                          </a:solidFill>
                          <a:latin typeface="Lato"/>
                          <a:ea typeface="Lato"/>
                          <a:cs typeface="Lato"/>
                          <a:sym typeface="Lato"/>
                        </a:rPr>
                        <a:t>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563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rPr>
                        <a:t>Total income tax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27"/>
                            </a:ext>
                          </a:extLst>
                        </a:rPr>
                        <a:t>£0 + £7,539.80 + £9,891.60 = £17,431.40</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graphicFrame>
        <p:nvGraphicFramePr>
          <p:cNvPr id="464" name="Google Shape;464;g279825be824_0_226"/>
          <p:cNvGraphicFramePr/>
          <p:nvPr/>
        </p:nvGraphicFramePr>
        <p:xfrm>
          <a:off x="265950" y="1144850"/>
          <a:ext cx="3000000" cy="3000000"/>
        </p:xfrm>
        <a:graphic>
          <a:graphicData uri="http://schemas.openxmlformats.org/drawingml/2006/table">
            <a:tbl>
              <a:tblPr>
                <a:noFill/>
                <a:tableStyleId>{4B18ABC3-0A21-450A-BFA0-54DCB897B4A1}</a:tableStyleId>
              </a:tblPr>
              <a:tblGrid>
                <a:gridCol w="2558500"/>
                <a:gridCol w="2801750"/>
                <a:gridCol w="2591425"/>
              </a:tblGrid>
              <a:tr h="4219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5" name="Shape 75"/>
        <p:cNvGrpSpPr/>
        <p:nvPr/>
      </p:nvGrpSpPr>
      <p:grpSpPr>
        <a:xfrm>
          <a:off x="0" y="0"/>
          <a:ext cx="0" cy="0"/>
          <a:chOff x="0" y="0"/>
          <a:chExt cx="0" cy="0"/>
        </a:xfrm>
      </p:grpSpPr>
      <p:sp>
        <p:nvSpPr>
          <p:cNvPr id="76" name="Google Shape;76;g2392954490c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2392954490c_0_0"/>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8" name="Google Shape;78;g2392954490c_0_0"/>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the main salary deductions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Identify and explain key elements of a payslip</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79825be824_0_236"/>
          <p:cNvSpPr/>
          <p:nvPr/>
        </p:nvSpPr>
        <p:spPr>
          <a:xfrm>
            <a:off x="7408075" y="4252125"/>
            <a:ext cx="1770600" cy="831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79825be824_0_23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lang="en-GB" sz="2200">
                <a:solidFill>
                  <a:schemeClr val="lt1"/>
                </a:solidFill>
                <a:latin typeface="Lato Black"/>
                <a:ea typeface="Lato Black"/>
                <a:cs typeface="Lato Black"/>
                <a:sym typeface="Lato Black"/>
              </a:rPr>
              <a:t>Quick quiz on tax bands</a:t>
            </a:r>
            <a:endParaRPr b="1" i="0" sz="2200" u="none" cap="none" strike="noStrike">
              <a:solidFill>
                <a:schemeClr val="accent2"/>
              </a:solidFill>
              <a:latin typeface="Lato Black"/>
              <a:ea typeface="Lato Black"/>
              <a:cs typeface="Lato Black"/>
              <a:sym typeface="Lato Black"/>
            </a:endParaRPr>
          </a:p>
        </p:txBody>
      </p:sp>
      <p:pic>
        <p:nvPicPr>
          <p:cNvPr id="471" name="Google Shape;471;g279825be824_0_23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72" name="Google Shape;472;g279825be824_0_236"/>
          <p:cNvGraphicFramePr/>
          <p:nvPr/>
        </p:nvGraphicFramePr>
        <p:xfrm>
          <a:off x="4502750" y="1425450"/>
          <a:ext cx="3000000" cy="3000000"/>
        </p:xfrm>
        <a:graphic>
          <a:graphicData uri="http://schemas.openxmlformats.org/drawingml/2006/table">
            <a:tbl>
              <a:tblPr>
                <a:noFill/>
                <a:tableStyleId>{4B18ABC3-0A21-450A-BFA0-54DCB897B4A1}</a:tableStyleId>
              </a:tblPr>
              <a:tblGrid>
                <a:gridCol w="2285725"/>
                <a:gridCol w="2285725"/>
              </a:tblGrid>
              <a:tr h="59687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 to </a:t>
                      </a:r>
                      <a:r>
                        <a:rPr lang="en-GB">
                          <a:solidFill>
                            <a:schemeClr val="accent2"/>
                          </a:solidFill>
                          <a:latin typeface="Lato Black"/>
                          <a:ea typeface="Lato Black"/>
                          <a:cs typeface="Lato Black"/>
                          <a:sym typeface="Lato Black"/>
                        </a:rPr>
                        <a:t>April 2023</a:t>
                      </a:r>
                      <a:r>
                        <a:rPr lang="en-GB" sz="1400" u="none" cap="none" strike="noStrike">
                          <a:solidFill>
                            <a:schemeClr val="accent2"/>
                          </a:solidFill>
                          <a:latin typeface="Lato Black"/>
                          <a:ea typeface="Lato Black"/>
                          <a:cs typeface="Lato Black"/>
                          <a:sym typeface="Lato Black"/>
                        </a:rPr>
                        <a:t>)</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Personal Allowance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£12,570 </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09950">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Basic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20%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£12,571 to £50,270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Higher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40%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£50,271 to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3722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Additional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45%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Over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bl>
          </a:graphicData>
        </a:graphic>
      </p:graphicFrame>
      <p:sp>
        <p:nvSpPr>
          <p:cNvPr id="473" name="Google Shape;473;g279825be824_0_236"/>
          <p:cNvSpPr txBox="1"/>
          <p:nvPr/>
        </p:nvSpPr>
        <p:spPr>
          <a:xfrm>
            <a:off x="76200" y="1408763"/>
            <a:ext cx="4312200" cy="31092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latin typeface="Lato"/>
                <a:ea typeface="Lato"/>
                <a:cs typeface="Lato"/>
                <a:sym typeface="Lato"/>
              </a:rPr>
              <a:t>Which tax band(s) do these incomes fall in?</a:t>
            </a:r>
            <a:endParaRPr b="1" sz="1900">
              <a:latin typeface="Lato"/>
              <a:ea typeface="Lato"/>
              <a:cs typeface="Lato"/>
              <a:sym typeface="Lato"/>
            </a:endParaRPr>
          </a:p>
          <a:p>
            <a:pPr indent="0" lvl="0" marL="0" rtl="0" algn="l">
              <a:spcBef>
                <a:spcPts val="0"/>
              </a:spcBef>
              <a:spcAft>
                <a:spcPts val="0"/>
              </a:spcAft>
              <a:buNone/>
            </a:pPr>
            <a:r>
              <a:t/>
            </a:r>
            <a:endParaRPr sz="1900">
              <a:latin typeface="Lato"/>
              <a:ea typeface="Lato"/>
              <a:cs typeface="Lato"/>
              <a:sym typeface="Lato"/>
            </a:endParaRPr>
          </a:p>
          <a:p>
            <a:pPr indent="-349250" lvl="0" marL="457200" rtl="0" algn="l">
              <a:spcBef>
                <a:spcPts val="0"/>
              </a:spcBef>
              <a:spcAft>
                <a:spcPts val="0"/>
              </a:spcAft>
              <a:buSzPts val="1900"/>
              <a:buFont typeface="Lato"/>
              <a:buAutoNum type="arabicPeriod"/>
            </a:pPr>
            <a:r>
              <a:rPr lang="en-GB" sz="1900">
                <a:latin typeface="Lato"/>
                <a:ea typeface="Lato"/>
                <a:cs typeface="Lato"/>
                <a:sym typeface="Lato"/>
              </a:rPr>
              <a:t>David earns £42,000 a year</a:t>
            </a:r>
            <a:endParaRPr sz="1900">
              <a:latin typeface="Lato"/>
              <a:ea typeface="Lato"/>
              <a:cs typeface="Lato"/>
              <a:sym typeface="Lato"/>
            </a:endParaRPr>
          </a:p>
          <a:p>
            <a:pPr indent="-349250" lvl="0" marL="457200" rtl="0" algn="l">
              <a:spcBef>
                <a:spcPts val="0"/>
              </a:spcBef>
              <a:spcAft>
                <a:spcPts val="0"/>
              </a:spcAft>
              <a:buSzPts val="1900"/>
              <a:buFont typeface="Lato"/>
              <a:buAutoNum type="arabicPeriod"/>
            </a:pPr>
            <a:r>
              <a:rPr lang="en-GB" sz="1900">
                <a:latin typeface="Lato"/>
                <a:ea typeface="Lato"/>
                <a:cs typeface="Lato"/>
                <a:sym typeface="Lato"/>
              </a:rPr>
              <a:t>Jorge earns £55,000 a year</a:t>
            </a:r>
            <a:endParaRPr sz="1900">
              <a:latin typeface="Lato"/>
              <a:ea typeface="Lato"/>
              <a:cs typeface="Lato"/>
              <a:sym typeface="Lato"/>
            </a:endParaRPr>
          </a:p>
          <a:p>
            <a:pPr indent="-349250" lvl="0" marL="457200" rtl="0" algn="l">
              <a:spcBef>
                <a:spcPts val="0"/>
              </a:spcBef>
              <a:spcAft>
                <a:spcPts val="0"/>
              </a:spcAft>
              <a:buSzPts val="1900"/>
              <a:buFont typeface="Lato"/>
              <a:buAutoNum type="arabicPeriod"/>
            </a:pPr>
            <a:r>
              <a:rPr lang="en-GB" sz="1900">
                <a:latin typeface="Lato"/>
                <a:ea typeface="Lato"/>
                <a:cs typeface="Lato"/>
                <a:sym typeface="Lato"/>
              </a:rPr>
              <a:t>The Managing Director of David’s bank, Andrea, earns £160,000 a year</a:t>
            </a:r>
            <a:endParaRPr sz="1900">
              <a:latin typeface="Lato"/>
              <a:ea typeface="Lato"/>
              <a:cs typeface="Lato"/>
              <a:sym typeface="Lato"/>
            </a:endParaRPr>
          </a:p>
          <a:p>
            <a:pPr indent="-349250" lvl="0" marL="457200" rtl="0" algn="l">
              <a:spcBef>
                <a:spcPts val="0"/>
              </a:spcBef>
              <a:spcAft>
                <a:spcPts val="0"/>
              </a:spcAft>
              <a:buSzPts val="1900"/>
              <a:buFont typeface="Lato"/>
              <a:buAutoNum type="arabicPeriod"/>
            </a:pPr>
            <a:r>
              <a:rPr lang="en-GB" sz="1900">
                <a:latin typeface="Lato"/>
                <a:ea typeface="Lato"/>
                <a:cs typeface="Lato"/>
                <a:sym typeface="Lato"/>
              </a:rPr>
              <a:t>Ken earns £35,000 a year</a:t>
            </a:r>
            <a:endParaRPr sz="1900">
              <a:latin typeface="Lato"/>
              <a:ea typeface="Lato"/>
              <a:cs typeface="Lato"/>
              <a:sym typeface="Lato"/>
            </a:endParaRPr>
          </a:p>
          <a:p>
            <a:pPr indent="-349250" lvl="0" marL="457200" rtl="0" algn="l">
              <a:spcBef>
                <a:spcPts val="0"/>
              </a:spcBef>
              <a:spcAft>
                <a:spcPts val="0"/>
              </a:spcAft>
              <a:buSzPts val="1900"/>
              <a:buFont typeface="Lato"/>
              <a:buAutoNum type="arabicPeriod"/>
            </a:pPr>
            <a:r>
              <a:rPr lang="en-GB" sz="1900">
                <a:latin typeface="Lato"/>
                <a:ea typeface="Lato"/>
                <a:cs typeface="Lato"/>
                <a:sym typeface="Lato"/>
              </a:rPr>
              <a:t>Zara earns £12,000 a year</a:t>
            </a:r>
            <a:endParaRPr sz="19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ce7e76a9a6_0_23"/>
          <p:cNvSpPr/>
          <p:nvPr/>
        </p:nvSpPr>
        <p:spPr>
          <a:xfrm>
            <a:off x="7408075" y="4252125"/>
            <a:ext cx="1770600" cy="831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ce7e76a9a6_0_23"/>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lang="en-GB" sz="2200">
                <a:solidFill>
                  <a:schemeClr val="lt1"/>
                </a:solidFill>
                <a:latin typeface="Lato Black"/>
                <a:ea typeface="Lato Black"/>
                <a:cs typeface="Lato Black"/>
                <a:sym typeface="Lato Black"/>
              </a:rPr>
              <a:t>Quick quiz on tax bands</a:t>
            </a:r>
            <a:endParaRPr b="1" i="0" sz="2200" u="none" cap="none" strike="noStrike">
              <a:solidFill>
                <a:schemeClr val="accent2"/>
              </a:solidFill>
              <a:latin typeface="Lato Black"/>
              <a:ea typeface="Lato Black"/>
              <a:cs typeface="Lato Black"/>
              <a:sym typeface="Lato Black"/>
            </a:endParaRPr>
          </a:p>
        </p:txBody>
      </p:sp>
      <p:pic>
        <p:nvPicPr>
          <p:cNvPr id="480" name="Google Shape;480;g2ce7e76a9a6_0_23"/>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481" name="Google Shape;481;g2ce7e76a9a6_0_23"/>
          <p:cNvGraphicFramePr/>
          <p:nvPr/>
        </p:nvGraphicFramePr>
        <p:xfrm>
          <a:off x="4502750" y="1425450"/>
          <a:ext cx="3000000" cy="3000000"/>
        </p:xfrm>
        <a:graphic>
          <a:graphicData uri="http://schemas.openxmlformats.org/drawingml/2006/table">
            <a:tbl>
              <a:tblPr>
                <a:noFill/>
                <a:tableStyleId>{4B18ABC3-0A21-450A-BFA0-54DCB897B4A1}</a:tableStyleId>
              </a:tblPr>
              <a:tblGrid>
                <a:gridCol w="2285725"/>
                <a:gridCol w="2285725"/>
              </a:tblGrid>
              <a:tr h="59687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 to </a:t>
                      </a:r>
                      <a:r>
                        <a:rPr lang="en-GB">
                          <a:solidFill>
                            <a:schemeClr val="accent2"/>
                          </a:solidFill>
                          <a:latin typeface="Lato Black"/>
                          <a:ea typeface="Lato Black"/>
                          <a:cs typeface="Lato Black"/>
                          <a:sym typeface="Lato Black"/>
                        </a:rPr>
                        <a:t>April 2023</a:t>
                      </a:r>
                      <a:r>
                        <a:rPr lang="en-GB" sz="1400" u="none" cap="none" strike="noStrike">
                          <a:solidFill>
                            <a:schemeClr val="accent2"/>
                          </a:solidFill>
                          <a:latin typeface="Lato Black"/>
                          <a:ea typeface="Lato Black"/>
                          <a:cs typeface="Lato Black"/>
                          <a:sym typeface="Lato Black"/>
                        </a:rPr>
                        <a:t>)</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Personal Allowance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£12,570 </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09950">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Basic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20%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£12,571 to £50,270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Higher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40%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£50,271 to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3722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Additional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45%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Over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bl>
          </a:graphicData>
        </a:graphic>
      </p:graphicFrame>
      <p:sp>
        <p:nvSpPr>
          <p:cNvPr id="482" name="Google Shape;482;g2ce7e76a9a6_0_23"/>
          <p:cNvSpPr txBox="1"/>
          <p:nvPr/>
        </p:nvSpPr>
        <p:spPr>
          <a:xfrm>
            <a:off x="97850" y="1425450"/>
            <a:ext cx="4312200" cy="30630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latin typeface="Lato"/>
                <a:ea typeface="Lato"/>
                <a:cs typeface="Lato"/>
                <a:sym typeface="Lato"/>
              </a:rPr>
              <a:t>ANSWERS | Which tax band(s) do these incomes fall in?</a:t>
            </a:r>
            <a:endParaRPr b="1" sz="1700">
              <a:latin typeface="Lato"/>
              <a:ea typeface="Lato"/>
              <a:cs typeface="Lato"/>
              <a:sym typeface="Lato"/>
            </a:endParaRPr>
          </a:p>
          <a:p>
            <a:pPr indent="0" lvl="0" marL="0" rtl="0" algn="l">
              <a:spcBef>
                <a:spcPts val="0"/>
              </a:spcBef>
              <a:spcAft>
                <a:spcPts val="0"/>
              </a:spcAft>
              <a:buNone/>
            </a:pPr>
            <a:r>
              <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GB" sz="1700">
                <a:latin typeface="Lato"/>
                <a:ea typeface="Lato"/>
                <a:cs typeface="Lato"/>
                <a:sym typeface="Lato"/>
              </a:rPr>
              <a:t>Basic rate tax band </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GB" sz="1700">
                <a:latin typeface="Lato"/>
                <a:ea typeface="Lato"/>
                <a:cs typeface="Lato"/>
                <a:sym typeface="Lato"/>
              </a:rPr>
              <a:t>Basic rate and some income in Higher rate tax band</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GB" sz="1700">
                <a:latin typeface="Lato"/>
                <a:ea typeface="Lato"/>
                <a:cs typeface="Lato"/>
                <a:sym typeface="Lato"/>
              </a:rPr>
              <a:t>Basic rate, Higher rate and some income in Additional rate tax band</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GB" sz="1700">
                <a:latin typeface="Lato"/>
                <a:ea typeface="Lato"/>
                <a:cs typeface="Lato"/>
                <a:sym typeface="Lato"/>
              </a:rPr>
              <a:t>Basic rate tax band</a:t>
            </a:r>
            <a:endParaRPr sz="1700">
              <a:latin typeface="Lato"/>
              <a:ea typeface="Lato"/>
              <a:cs typeface="Lato"/>
              <a:sym typeface="Lato"/>
            </a:endParaRPr>
          </a:p>
          <a:p>
            <a:pPr indent="-336550" lvl="0" marL="457200" rtl="0" algn="l">
              <a:spcBef>
                <a:spcPts val="0"/>
              </a:spcBef>
              <a:spcAft>
                <a:spcPts val="0"/>
              </a:spcAft>
              <a:buSzPts val="1700"/>
              <a:buFont typeface="Lato"/>
              <a:buAutoNum type="arabicPeriod"/>
            </a:pPr>
            <a:r>
              <a:rPr lang="en-GB" sz="1700">
                <a:latin typeface="Lato"/>
                <a:ea typeface="Lato"/>
                <a:cs typeface="Lato"/>
                <a:sym typeface="Lato"/>
              </a:rPr>
              <a:t>It’s within the Personal allowance so she pays no income tax</a:t>
            </a:r>
            <a:endParaRPr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79825be824_0_284"/>
          <p:cNvSpPr txBox="1"/>
          <p:nvPr/>
        </p:nvSpPr>
        <p:spPr>
          <a:xfrm>
            <a:off x="1249965"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Calculating </a:t>
            </a:r>
            <a:r>
              <a:rPr lang="en-GB" sz="2800">
                <a:solidFill>
                  <a:srgbClr val="FF8022"/>
                </a:solidFill>
                <a:latin typeface="Lato Black"/>
                <a:ea typeface="Lato Black"/>
                <a:cs typeface="Lato Black"/>
                <a:sym typeface="Lato Black"/>
              </a:rPr>
              <a:t>annual income tax</a:t>
            </a:r>
            <a:endParaRPr i="0" sz="2800" u="none" cap="none" strike="noStrike">
              <a:solidFill>
                <a:srgbClr val="000000"/>
              </a:solidFill>
              <a:latin typeface="Lato"/>
              <a:ea typeface="Lato"/>
              <a:cs typeface="Lato"/>
              <a:sym typeface="Lato"/>
            </a:endParaRPr>
          </a:p>
        </p:txBody>
      </p:sp>
      <p:sp>
        <p:nvSpPr>
          <p:cNvPr id="488" name="Google Shape;488;g279825be824_0_284"/>
          <p:cNvSpPr txBox="1"/>
          <p:nvPr/>
        </p:nvSpPr>
        <p:spPr>
          <a:xfrm>
            <a:off x="140025" y="1157900"/>
            <a:ext cx="90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i="1" lang="en-GB" sz="2200">
                <a:solidFill>
                  <a:schemeClr val="lt2"/>
                </a:solidFill>
                <a:latin typeface="Lato"/>
                <a:ea typeface="Lato"/>
                <a:cs typeface="Lato"/>
                <a:sym typeface="Lato"/>
              </a:rPr>
              <a:t>How much income tax does a person pay for different salaries? </a:t>
            </a:r>
            <a:endParaRPr i="1" sz="1000" u="none" cap="none" strike="noStrike">
              <a:solidFill>
                <a:srgbClr val="000000"/>
              </a:solidFill>
              <a:latin typeface="Lato"/>
              <a:ea typeface="Lato"/>
              <a:cs typeface="Lato"/>
              <a:sym typeface="Lato"/>
            </a:endParaRPr>
          </a:p>
        </p:txBody>
      </p:sp>
      <p:pic>
        <p:nvPicPr>
          <p:cNvPr id="489" name="Google Shape;489;g279825be824_0_28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490" name="Google Shape;490;g279825be824_0_284"/>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2"/>
                </a:solidFill>
                <a:latin typeface="Lato"/>
                <a:ea typeface="Lato"/>
                <a:cs typeface="Lato"/>
                <a:sym typeface="Lato"/>
              </a:rPr>
              <a:t>Resource 4: Owning your income tax</a:t>
            </a:r>
            <a:endParaRPr sz="1000">
              <a:solidFill>
                <a:schemeClr val="accent2"/>
              </a:solidFill>
            </a:endParaRPr>
          </a:p>
        </p:txBody>
      </p:sp>
      <p:sp>
        <p:nvSpPr>
          <p:cNvPr id="491" name="Google Shape;491;g279825be824_0_284"/>
          <p:cNvSpPr txBox="1"/>
          <p:nvPr/>
        </p:nvSpPr>
        <p:spPr>
          <a:xfrm>
            <a:off x="63825" y="1653000"/>
            <a:ext cx="36057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latin typeface="Lato"/>
                <a:ea typeface="Lato"/>
                <a:cs typeface="Lato"/>
                <a:sym typeface="Lato"/>
              </a:rPr>
              <a:t>Choose 1-2 jobs from the list given and calculate the income tax</a:t>
            </a:r>
            <a:endParaRPr b="1" sz="2200">
              <a:latin typeface="Lato"/>
              <a:ea typeface="Lato"/>
              <a:cs typeface="Lato"/>
              <a:sym typeface="Lato"/>
            </a:endParaRPr>
          </a:p>
        </p:txBody>
      </p:sp>
      <p:pic>
        <p:nvPicPr>
          <p:cNvPr id="492" name="Google Shape;492;g279825be824_0_284"/>
          <p:cNvPicPr preferRelativeResize="0"/>
          <p:nvPr/>
        </p:nvPicPr>
        <p:blipFill rotWithShape="1">
          <a:blip r:embed="rId4">
            <a:alphaModFix/>
          </a:blip>
          <a:srcRect b="0" l="0" r="0" t="0"/>
          <a:stretch/>
        </p:blipFill>
        <p:spPr>
          <a:xfrm rot="-575325">
            <a:off x="1076907" y="2946047"/>
            <a:ext cx="1728588" cy="1096605"/>
          </a:xfrm>
          <a:prstGeom prst="rect">
            <a:avLst/>
          </a:prstGeom>
          <a:noFill/>
          <a:ln>
            <a:noFill/>
          </a:ln>
        </p:spPr>
      </p:pic>
      <p:graphicFrame>
        <p:nvGraphicFramePr>
          <p:cNvPr id="493" name="Google Shape;493;g279825be824_0_284"/>
          <p:cNvGraphicFramePr/>
          <p:nvPr/>
        </p:nvGraphicFramePr>
        <p:xfrm>
          <a:off x="3938100" y="1588700"/>
          <a:ext cx="3000000" cy="3000000"/>
        </p:xfrm>
        <a:graphic>
          <a:graphicData uri="http://schemas.openxmlformats.org/drawingml/2006/table">
            <a:tbl>
              <a:tblPr>
                <a:noFill/>
                <a:tableStyleId>{9C546F94-0B06-45B0-B7E9-3FBC7B3DFD72}</a:tableStyleId>
              </a:tblPr>
              <a:tblGrid>
                <a:gridCol w="2874450"/>
                <a:gridCol w="1843750"/>
              </a:tblGrid>
              <a:tr h="276925">
                <a:tc>
                  <a:txBody>
                    <a:bodyPr/>
                    <a:lstStyle/>
                    <a:p>
                      <a:pPr indent="0" lvl="0" marL="0" rtl="0" algn="ctr">
                        <a:spcBef>
                          <a:spcPts val="0"/>
                        </a:spcBef>
                        <a:spcAft>
                          <a:spcPts val="0"/>
                        </a:spcAft>
                        <a:buNone/>
                      </a:pPr>
                      <a:r>
                        <a:rPr b="1" lang="en-GB" sz="1000">
                          <a:latin typeface="Lato"/>
                          <a:ea typeface="Lato"/>
                          <a:cs typeface="Lato"/>
                          <a:sym typeface="Lato"/>
                        </a:rPr>
                        <a:t>Job</a:t>
                      </a:r>
                      <a:endParaRPr b="1"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A976"/>
                    </a:solidFill>
                  </a:tcPr>
                </a:tc>
                <a:tc>
                  <a:txBody>
                    <a:bodyPr/>
                    <a:lstStyle/>
                    <a:p>
                      <a:pPr indent="0" lvl="0" marL="0" rtl="0" algn="ctr">
                        <a:spcBef>
                          <a:spcPts val="0"/>
                        </a:spcBef>
                        <a:spcAft>
                          <a:spcPts val="0"/>
                        </a:spcAft>
                        <a:buNone/>
                      </a:pPr>
                      <a:r>
                        <a:rPr b="1" lang="en-GB" sz="1000">
                          <a:latin typeface="Lato"/>
                          <a:ea typeface="Lato"/>
                          <a:cs typeface="Lato"/>
                          <a:sym typeface="Lato"/>
                        </a:rPr>
                        <a:t>Salary</a:t>
                      </a:r>
                      <a:endParaRPr b="1"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A976"/>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Apprentice gardener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£15,000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Chef</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£30,000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Television presenter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£37,000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Accountant</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£48,500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Pilot</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£52,600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Private doctor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£69,900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Head of software engineers</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£98,000 per year</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r h="276925">
                <a:tc>
                  <a:txBody>
                    <a:bodyPr/>
                    <a:lstStyle/>
                    <a:p>
                      <a:pPr indent="0" lvl="0" marL="0" rtl="0" algn="l">
                        <a:spcBef>
                          <a:spcPts val="0"/>
                        </a:spcBef>
                        <a:spcAft>
                          <a:spcPts val="0"/>
                        </a:spcAft>
                        <a:buNone/>
                      </a:pPr>
                      <a:r>
                        <a:rPr lang="en-GB" sz="1000">
                          <a:latin typeface="Lato"/>
                          <a:ea typeface="Lato"/>
                          <a:cs typeface="Lato"/>
                          <a:sym typeface="Lato"/>
                        </a:rPr>
                        <a:t>Estate agent</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GB" sz="1000">
                          <a:latin typeface="Lato"/>
                          <a:ea typeface="Lato"/>
                          <a:cs typeface="Lato"/>
                          <a:sym typeface="Lato"/>
                        </a:rPr>
                        <a:t>£2,120 per month</a:t>
                      </a:r>
                      <a:endParaRPr sz="1000">
                        <a:latin typeface="Lato"/>
                        <a:ea typeface="Lato"/>
                        <a:cs typeface="Lato"/>
                        <a:sym typeface="La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79825be824_0_295"/>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800">
                <a:solidFill>
                  <a:srgbClr val="FF8022"/>
                </a:solidFill>
                <a:latin typeface="Lato Black"/>
                <a:ea typeface="Lato Black"/>
                <a:cs typeface="Lato Black"/>
                <a:sym typeface="Lato Black"/>
              </a:rPr>
              <a:t>Worked example | </a:t>
            </a:r>
            <a:r>
              <a:rPr b="1" i="0" lang="en-GB" sz="2800" u="none" cap="none" strike="noStrike">
                <a:solidFill>
                  <a:srgbClr val="FF8022"/>
                </a:solidFill>
                <a:latin typeface="Lato Black"/>
                <a:ea typeface="Lato Black"/>
                <a:cs typeface="Lato Black"/>
                <a:sym typeface="Lato Black"/>
              </a:rPr>
              <a:t>Calculating monthly pay</a:t>
            </a:r>
            <a:endParaRPr b="0" i="0" sz="1600" u="none" cap="none" strike="noStrike">
              <a:solidFill>
                <a:srgbClr val="000000"/>
              </a:solidFill>
              <a:latin typeface="Arial"/>
              <a:ea typeface="Arial"/>
              <a:cs typeface="Arial"/>
              <a:sym typeface="Arial"/>
            </a:endParaRPr>
          </a:p>
        </p:txBody>
      </p:sp>
      <p:pic>
        <p:nvPicPr>
          <p:cNvPr id="499" name="Google Shape;499;g279825be824_0_29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500" name="Google Shape;500;g279825be824_0_295"/>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sp>
        <p:nvSpPr>
          <p:cNvPr id="501" name="Google Shape;501;g279825be824_0_295"/>
          <p:cNvSpPr/>
          <p:nvPr/>
        </p:nvSpPr>
        <p:spPr>
          <a:xfrm>
            <a:off x="7661600" y="4943200"/>
            <a:ext cx="314700" cy="128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g279825be824_0_295"/>
          <p:cNvPicPr preferRelativeResize="0"/>
          <p:nvPr/>
        </p:nvPicPr>
        <p:blipFill>
          <a:blip r:embed="rId4">
            <a:alphaModFix/>
          </a:blip>
          <a:stretch>
            <a:fillRect/>
          </a:stretch>
        </p:blipFill>
        <p:spPr>
          <a:xfrm>
            <a:off x="834375" y="1074550"/>
            <a:ext cx="7090812" cy="40689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g1a5db231f5e_1_966"/>
          <p:cNvPicPr preferRelativeResize="0"/>
          <p:nvPr/>
        </p:nvPicPr>
        <p:blipFill rotWithShape="1">
          <a:blip r:embed="rId3">
            <a:alphaModFix/>
          </a:blip>
          <a:srcRect b="0" l="0" r="0" t="0"/>
          <a:stretch/>
        </p:blipFill>
        <p:spPr>
          <a:xfrm>
            <a:off x="-226037" y="841625"/>
            <a:ext cx="4168576" cy="3616950"/>
          </a:xfrm>
          <a:prstGeom prst="rect">
            <a:avLst/>
          </a:prstGeom>
          <a:noFill/>
          <a:ln>
            <a:noFill/>
          </a:ln>
        </p:spPr>
      </p:pic>
      <p:pic>
        <p:nvPicPr>
          <p:cNvPr id="508" name="Google Shape;508;g1a5db231f5e_1_966"/>
          <p:cNvPicPr preferRelativeResize="0"/>
          <p:nvPr/>
        </p:nvPicPr>
        <p:blipFill rotWithShape="1">
          <a:blip r:embed="rId4">
            <a:alphaModFix/>
          </a:blip>
          <a:srcRect b="0" l="0" r="0" t="0"/>
          <a:stretch/>
        </p:blipFill>
        <p:spPr>
          <a:xfrm>
            <a:off x="5201450" y="841625"/>
            <a:ext cx="4168576" cy="3616950"/>
          </a:xfrm>
          <a:prstGeom prst="rect">
            <a:avLst/>
          </a:prstGeom>
          <a:noFill/>
          <a:ln>
            <a:noFill/>
          </a:ln>
        </p:spPr>
      </p:pic>
      <p:pic>
        <p:nvPicPr>
          <p:cNvPr id="509" name="Google Shape;509;g1a5db231f5e_1_966"/>
          <p:cNvPicPr preferRelativeResize="0"/>
          <p:nvPr/>
        </p:nvPicPr>
        <p:blipFill rotWithShape="1">
          <a:blip r:embed="rId5">
            <a:alphaModFix/>
          </a:blip>
          <a:srcRect b="0" l="0" r="0" t="0"/>
          <a:stretch/>
        </p:blipFill>
        <p:spPr>
          <a:xfrm>
            <a:off x="2487706" y="841625"/>
            <a:ext cx="4168576" cy="3616950"/>
          </a:xfrm>
          <a:prstGeom prst="rect">
            <a:avLst/>
          </a:prstGeom>
          <a:noFill/>
          <a:ln>
            <a:noFill/>
          </a:ln>
        </p:spPr>
      </p:pic>
      <p:sp>
        <p:nvSpPr>
          <p:cNvPr id="510" name="Google Shape;510;g1a5db231f5e_1_966"/>
          <p:cNvSpPr txBox="1"/>
          <p:nvPr/>
        </p:nvSpPr>
        <p:spPr>
          <a:xfrm>
            <a:off x="607113" y="3671425"/>
            <a:ext cx="250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Government website</a:t>
            </a:r>
            <a:endParaRPr b="0" i="0" sz="1400" u="none" cap="none" strike="noStrike">
              <a:solidFill>
                <a:schemeClr val="lt1"/>
              </a:solidFill>
              <a:latin typeface="Lato"/>
              <a:ea typeface="Lato"/>
              <a:cs typeface="Lato"/>
              <a:sym typeface="Lato"/>
            </a:endParaRPr>
          </a:p>
        </p:txBody>
      </p:sp>
      <p:sp>
        <p:nvSpPr>
          <p:cNvPr id="511" name="Google Shape;511;g1a5db231f5e_1_966"/>
          <p:cNvSpPr txBox="1"/>
          <p:nvPr/>
        </p:nvSpPr>
        <p:spPr>
          <a:xfrm>
            <a:off x="9228075" y="3051000"/>
            <a:ext cx="2816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2400" u="none" cap="none" strike="noStrike">
              <a:solidFill>
                <a:srgbClr val="FF8022"/>
              </a:solidFill>
              <a:latin typeface="Lato"/>
              <a:ea typeface="Lato"/>
              <a:cs typeface="Lato"/>
              <a:sym typeface="Lato"/>
            </a:endParaRPr>
          </a:p>
        </p:txBody>
      </p:sp>
      <p:sp>
        <p:nvSpPr>
          <p:cNvPr id="512" name="Google Shape;512;g1a5db231f5e_1_966"/>
          <p:cNvSpPr txBox="1"/>
          <p:nvPr/>
        </p:nvSpPr>
        <p:spPr>
          <a:xfrm>
            <a:off x="3072000" y="3884608"/>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7">
                  <a:extLst>
                    <a:ext uri="{A12FA001-AC4F-418D-AE19-62706E023703}">
                      <ahyp:hlinkClr val="tx"/>
                    </a:ext>
                  </a:extLst>
                </a:hlinkClick>
              </a:rPr>
              <a:t>The Salary Calculator </a:t>
            </a:r>
            <a:endParaRPr b="0" i="0" sz="1400" u="none" cap="none" strike="noStrike">
              <a:solidFill>
                <a:srgbClr val="000000"/>
              </a:solidFill>
              <a:latin typeface="Arial"/>
              <a:ea typeface="Arial"/>
              <a:cs typeface="Arial"/>
              <a:sym typeface="Arial"/>
            </a:endParaRPr>
          </a:p>
        </p:txBody>
      </p:sp>
      <p:sp>
        <p:nvSpPr>
          <p:cNvPr id="513" name="Google Shape;513;g1a5db231f5e_1_966"/>
          <p:cNvSpPr txBox="1"/>
          <p:nvPr/>
        </p:nvSpPr>
        <p:spPr>
          <a:xfrm>
            <a:off x="5785738" y="388460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Listen to Tax Man</a:t>
            </a:r>
            <a:endParaRPr b="0" i="0" sz="1400" u="none" cap="none" strike="noStrike">
              <a:solidFill>
                <a:schemeClr val="lt1"/>
              </a:solidFill>
              <a:latin typeface="Lato"/>
              <a:ea typeface="Lato"/>
              <a:cs typeface="Lato"/>
              <a:sym typeface="Lato"/>
            </a:endParaRPr>
          </a:p>
        </p:txBody>
      </p:sp>
      <p:sp>
        <p:nvSpPr>
          <p:cNvPr id="514" name="Google Shape;514;g1a5db231f5e_1_966"/>
          <p:cNvSpPr txBox="1"/>
          <p:nvPr/>
        </p:nvSpPr>
        <p:spPr>
          <a:xfrm>
            <a:off x="472450" y="275350"/>
            <a:ext cx="6806100" cy="88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Where can I go for some online support working out my deductions?</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1a5db231f5e_1_863"/>
          <p:cNvSpPr txBox="1"/>
          <p:nvPr/>
        </p:nvSpPr>
        <p:spPr>
          <a:xfrm>
            <a:off x="9647774" y="427750"/>
            <a:ext cx="214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8022"/>
              </a:solidFill>
              <a:latin typeface="Lato"/>
              <a:ea typeface="Lato"/>
              <a:cs typeface="Lato"/>
              <a:sym typeface="Lato"/>
            </a:endParaRPr>
          </a:p>
        </p:txBody>
      </p:sp>
      <p:sp>
        <p:nvSpPr>
          <p:cNvPr id="520" name="Google Shape;520;g1a5db231f5e_1_863"/>
          <p:cNvSpPr txBox="1"/>
          <p:nvPr/>
        </p:nvSpPr>
        <p:spPr>
          <a:xfrm flipH="1">
            <a:off x="372600" y="985025"/>
            <a:ext cx="5906700" cy="800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0" i="0" lang="en-GB" sz="1600" u="none" cap="none" strike="noStrike">
                <a:solidFill>
                  <a:schemeClr val="lt1"/>
                </a:solidFill>
                <a:latin typeface="Lato Black"/>
                <a:ea typeface="Lato Black"/>
                <a:cs typeface="Lato Black"/>
                <a:sym typeface="Lato Black"/>
              </a:rPr>
              <a:t>INCOME TAX (UK, not Scotland)</a:t>
            </a:r>
            <a:endParaRPr b="0" i="0" sz="1600" u="none" cap="none" strike="noStrike">
              <a:solidFill>
                <a:schemeClr val="lt1"/>
              </a:solidFill>
              <a:latin typeface="Lato Black"/>
              <a:ea typeface="Lato Black"/>
              <a:cs typeface="Lato Black"/>
              <a:sym typeface="Lato Black"/>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521" name="Google Shape;521;g1a5db231f5e_1_863"/>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Own your income tax! Over to you!</a:t>
            </a:r>
            <a:endParaRPr b="1" i="0" sz="2900" u="none" cap="none" strike="noStrike">
              <a:solidFill>
                <a:srgbClr val="FF8022"/>
              </a:solidFill>
              <a:latin typeface="Lato"/>
              <a:ea typeface="Lato"/>
              <a:cs typeface="Lato"/>
              <a:sym typeface="Lato"/>
            </a:endParaRPr>
          </a:p>
        </p:txBody>
      </p:sp>
      <p:pic>
        <p:nvPicPr>
          <p:cNvPr id="522" name="Google Shape;522;g1a5db231f5e_1_863"/>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523" name="Google Shape;523;g1a5db231f5e_1_863"/>
          <p:cNvGraphicFramePr/>
          <p:nvPr/>
        </p:nvGraphicFramePr>
        <p:xfrm>
          <a:off x="904125" y="1497025"/>
          <a:ext cx="3000000" cy="3000000"/>
        </p:xfrm>
        <a:graphic>
          <a:graphicData uri="http://schemas.openxmlformats.org/drawingml/2006/table">
            <a:tbl>
              <a:tblPr>
                <a:noFill/>
                <a:tableStyleId>{4B18ABC3-0A21-450A-BFA0-54DCB897B4A1}</a:tableStyleId>
              </a:tblPr>
              <a:tblGrid>
                <a:gridCol w="2887750"/>
                <a:gridCol w="28877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Personal Allowance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£12,570 </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Basic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20%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£12,571 to £50,270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Higher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40%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£50,271 to £1</a:t>
                      </a:r>
                      <a:r>
                        <a:rPr b="1" lang="en-GB" sz="1600">
                          <a:solidFill>
                            <a:schemeClr val="lt1"/>
                          </a:solidFill>
                          <a:latin typeface="Lato"/>
                          <a:ea typeface="Lato"/>
                          <a:cs typeface="Lato"/>
                          <a:sym typeface="Lato"/>
                        </a:rPr>
                        <a:t>25,140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Additional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45%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Over £1</a:t>
                      </a:r>
                      <a:r>
                        <a:rPr b="1" lang="en-GB" sz="1600">
                          <a:solidFill>
                            <a:schemeClr val="lt1"/>
                          </a:solidFill>
                          <a:latin typeface="Lato"/>
                          <a:ea typeface="Lato"/>
                          <a:cs typeface="Lato"/>
                          <a:sym typeface="Lato"/>
                        </a:rPr>
                        <a:t>25,140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524" name="Google Shape;524;g1a5db231f5e_1_863"/>
          <p:cNvSpPr/>
          <p:nvPr/>
        </p:nvSpPr>
        <p:spPr>
          <a:xfrm>
            <a:off x="7175450" y="1023595"/>
            <a:ext cx="1576200" cy="1504200"/>
          </a:xfrm>
          <a:prstGeom prst="ellipse">
            <a:avLst/>
          </a:prstGeom>
          <a:solidFill>
            <a:schemeClr val="accent2"/>
          </a:solidFill>
          <a:ln>
            <a:noFill/>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525" name="Google Shape;525;g1a5db231f5e_1_863"/>
          <p:cNvSpPr txBox="1"/>
          <p:nvPr/>
        </p:nvSpPr>
        <p:spPr>
          <a:xfrm>
            <a:off x="7275625" y="1175398"/>
            <a:ext cx="1375800" cy="1200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Choose two jobs that you’re interested in from the worksheet and calculate the income tax.</a:t>
            </a:r>
            <a:endParaRPr b="1" i="0" sz="1100" u="none" cap="none" strike="noStrike">
              <a:solidFill>
                <a:srgbClr val="000000"/>
              </a:solidFill>
              <a:latin typeface="Lato"/>
              <a:ea typeface="Lato"/>
              <a:cs typeface="Lato"/>
              <a:sym typeface="Lato"/>
            </a:endParaRPr>
          </a:p>
        </p:txBody>
      </p:sp>
      <p:sp>
        <p:nvSpPr>
          <p:cNvPr id="526" name="Google Shape;526;g1a5db231f5e_1_863"/>
          <p:cNvSpPr txBox="1"/>
          <p:nvPr/>
        </p:nvSpPr>
        <p:spPr>
          <a:xfrm>
            <a:off x="537375" y="46664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pic>
        <p:nvPicPr>
          <p:cNvPr id="527" name="Google Shape;527;g1a5db231f5e_1_863"/>
          <p:cNvPicPr preferRelativeResize="0"/>
          <p:nvPr/>
        </p:nvPicPr>
        <p:blipFill rotWithShape="1">
          <a:blip r:embed="rId4">
            <a:alphaModFix/>
          </a:blip>
          <a:srcRect b="0" l="0" r="0" t="0"/>
          <a:stretch/>
        </p:blipFill>
        <p:spPr>
          <a:xfrm rot="-575325">
            <a:off x="7099257" y="2888422"/>
            <a:ext cx="1728588" cy="10966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79825be824_0_400"/>
          <p:cNvSpPr txBox="1"/>
          <p:nvPr/>
        </p:nvSpPr>
        <p:spPr>
          <a:xfrm>
            <a:off x="1249965"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Calculating </a:t>
            </a:r>
            <a:r>
              <a:rPr lang="en-GB" sz="2800">
                <a:solidFill>
                  <a:srgbClr val="FF8022"/>
                </a:solidFill>
                <a:latin typeface="Lato Black"/>
                <a:ea typeface="Lato Black"/>
                <a:cs typeface="Lato Black"/>
                <a:sym typeface="Lato Black"/>
              </a:rPr>
              <a:t>annual income tax</a:t>
            </a:r>
            <a:endParaRPr i="0" sz="2800" u="none" cap="none" strike="noStrike">
              <a:solidFill>
                <a:srgbClr val="000000"/>
              </a:solidFill>
              <a:latin typeface="Lato"/>
              <a:ea typeface="Lato"/>
              <a:cs typeface="Lato"/>
              <a:sym typeface="Lato"/>
            </a:endParaRPr>
          </a:p>
        </p:txBody>
      </p:sp>
      <p:sp>
        <p:nvSpPr>
          <p:cNvPr id="533" name="Google Shape;533;g279825be824_0_400"/>
          <p:cNvSpPr txBox="1"/>
          <p:nvPr/>
        </p:nvSpPr>
        <p:spPr>
          <a:xfrm>
            <a:off x="140025" y="1157900"/>
            <a:ext cx="90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i="1" lang="en-GB" sz="2200">
                <a:solidFill>
                  <a:schemeClr val="lt2"/>
                </a:solidFill>
                <a:latin typeface="Lato"/>
                <a:ea typeface="Lato"/>
                <a:cs typeface="Lato"/>
                <a:sym typeface="Lato"/>
              </a:rPr>
              <a:t>How much income tax does a person pay for different salaries? </a:t>
            </a:r>
            <a:endParaRPr i="1" sz="1000" u="none" cap="none" strike="noStrike">
              <a:solidFill>
                <a:srgbClr val="000000"/>
              </a:solidFill>
              <a:latin typeface="Lato"/>
              <a:ea typeface="Lato"/>
              <a:cs typeface="Lato"/>
              <a:sym typeface="Lato"/>
            </a:endParaRPr>
          </a:p>
        </p:txBody>
      </p:sp>
      <p:pic>
        <p:nvPicPr>
          <p:cNvPr id="534" name="Google Shape;534;g279825be824_0_40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35" name="Google Shape;535;g279825be824_0_400"/>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2"/>
                </a:solidFill>
                <a:latin typeface="Lato"/>
                <a:ea typeface="Lato"/>
                <a:cs typeface="Lato"/>
                <a:sym typeface="Lato"/>
              </a:rPr>
              <a:t>Resource 4: Owning your income tax</a:t>
            </a:r>
            <a:endParaRPr sz="1000">
              <a:solidFill>
                <a:schemeClr val="accent2"/>
              </a:solidFill>
            </a:endParaRPr>
          </a:p>
        </p:txBody>
      </p:sp>
      <p:pic>
        <p:nvPicPr>
          <p:cNvPr id="536" name="Google Shape;536;g279825be824_0_400"/>
          <p:cNvPicPr preferRelativeResize="0"/>
          <p:nvPr/>
        </p:nvPicPr>
        <p:blipFill rotWithShape="1">
          <a:blip r:embed="rId4">
            <a:alphaModFix/>
          </a:blip>
          <a:srcRect b="34248" l="26627" r="39827" t="34255"/>
          <a:stretch/>
        </p:blipFill>
        <p:spPr>
          <a:xfrm>
            <a:off x="4857750" y="1854475"/>
            <a:ext cx="4064050" cy="2248725"/>
          </a:xfrm>
          <a:prstGeom prst="rect">
            <a:avLst/>
          </a:prstGeom>
          <a:noFill/>
          <a:ln cap="flat" cmpd="sng" w="28575">
            <a:solidFill>
              <a:schemeClr val="accent2"/>
            </a:solidFill>
            <a:prstDash val="solid"/>
            <a:round/>
            <a:headEnd len="sm" w="sm" type="none"/>
            <a:tailEnd len="sm" w="sm" type="none"/>
          </a:ln>
        </p:spPr>
      </p:pic>
      <p:sp>
        <p:nvSpPr>
          <p:cNvPr id="537" name="Google Shape;537;g279825be824_0_400"/>
          <p:cNvSpPr txBox="1"/>
          <p:nvPr/>
        </p:nvSpPr>
        <p:spPr>
          <a:xfrm>
            <a:off x="63825" y="1865100"/>
            <a:ext cx="4643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latin typeface="Lato"/>
                <a:ea typeface="Lato"/>
                <a:cs typeface="Lato"/>
                <a:sym typeface="Lato"/>
              </a:rPr>
              <a:t>Choose 1-2 jobs from the list given and calculate the income tax</a:t>
            </a:r>
            <a:endParaRPr b="1" sz="2200">
              <a:latin typeface="Lato"/>
              <a:ea typeface="Lato"/>
              <a:cs typeface="Lato"/>
              <a:sym typeface="Lato"/>
            </a:endParaRPr>
          </a:p>
        </p:txBody>
      </p:sp>
      <p:pic>
        <p:nvPicPr>
          <p:cNvPr id="538" name="Google Shape;538;g279825be824_0_400"/>
          <p:cNvPicPr preferRelativeResize="0"/>
          <p:nvPr/>
        </p:nvPicPr>
        <p:blipFill rotWithShape="1">
          <a:blip r:embed="rId5">
            <a:alphaModFix/>
          </a:blip>
          <a:srcRect b="0" l="0" r="0" t="0"/>
          <a:stretch/>
        </p:blipFill>
        <p:spPr>
          <a:xfrm rot="-575325">
            <a:off x="1076907" y="2946047"/>
            <a:ext cx="1728588" cy="10966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279825be824_0_411"/>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800">
                <a:solidFill>
                  <a:srgbClr val="FF8022"/>
                </a:solidFill>
                <a:latin typeface="Lato Black"/>
                <a:ea typeface="Lato Black"/>
                <a:cs typeface="Lato Black"/>
                <a:sym typeface="Lato Black"/>
              </a:rPr>
              <a:t>Worked example | </a:t>
            </a:r>
            <a:r>
              <a:rPr b="1" i="0" lang="en-GB" sz="2800" u="none" cap="none" strike="noStrike">
                <a:solidFill>
                  <a:srgbClr val="FF8022"/>
                </a:solidFill>
                <a:latin typeface="Lato Black"/>
                <a:ea typeface="Lato Black"/>
                <a:cs typeface="Lato Black"/>
                <a:sym typeface="Lato Black"/>
              </a:rPr>
              <a:t>Calculating monthly pay</a:t>
            </a:r>
            <a:endParaRPr b="0" i="0" sz="1600" u="none" cap="none" strike="noStrike">
              <a:solidFill>
                <a:srgbClr val="000000"/>
              </a:solidFill>
              <a:latin typeface="Arial"/>
              <a:ea typeface="Arial"/>
              <a:cs typeface="Arial"/>
              <a:sym typeface="Arial"/>
            </a:endParaRPr>
          </a:p>
        </p:txBody>
      </p:sp>
      <p:pic>
        <p:nvPicPr>
          <p:cNvPr id="544" name="Google Shape;544;g279825be824_0_411"/>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545" name="Google Shape;545;g279825be824_0_411"/>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sp>
        <p:nvSpPr>
          <p:cNvPr id="546" name="Google Shape;546;g279825be824_0_411"/>
          <p:cNvSpPr/>
          <p:nvPr/>
        </p:nvSpPr>
        <p:spPr>
          <a:xfrm>
            <a:off x="7661600" y="4943200"/>
            <a:ext cx="314700" cy="128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g279825be824_0_411"/>
          <p:cNvPicPr preferRelativeResize="0"/>
          <p:nvPr/>
        </p:nvPicPr>
        <p:blipFill>
          <a:blip r:embed="rId4">
            <a:alphaModFix/>
          </a:blip>
          <a:stretch>
            <a:fillRect/>
          </a:stretch>
        </p:blipFill>
        <p:spPr>
          <a:xfrm>
            <a:off x="834375" y="1074550"/>
            <a:ext cx="7090812" cy="40689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1a5db231f5e_1_886"/>
          <p:cNvSpPr txBox="1"/>
          <p:nvPr/>
        </p:nvSpPr>
        <p:spPr>
          <a:xfrm>
            <a:off x="472450" y="872050"/>
            <a:ext cx="78513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1800" u="none" cap="none" strike="noStrike">
                <a:solidFill>
                  <a:schemeClr val="lt1"/>
                </a:solidFill>
                <a:latin typeface="Lato"/>
                <a:ea typeface="Lato"/>
                <a:cs typeface="Lato"/>
                <a:sym typeface="Lato"/>
              </a:rPr>
              <a:t>What have you noticed about the income tax you’ve calculated? </a:t>
            </a:r>
            <a:br>
              <a:rPr b="1" i="0" lang="en-GB" sz="1800" u="none" cap="none" strike="noStrike">
                <a:solidFill>
                  <a:schemeClr val="lt1"/>
                </a:solidFill>
                <a:latin typeface="Lato"/>
                <a:ea typeface="Lato"/>
                <a:cs typeface="Lato"/>
                <a:sym typeface="Lato"/>
              </a:rPr>
            </a:br>
            <a:r>
              <a:rPr b="1" i="0" lang="en-GB" sz="1800" u="none" cap="none" strike="noStrike">
                <a:solidFill>
                  <a:schemeClr val="lt1"/>
                </a:solidFill>
                <a:latin typeface="Lato"/>
                <a:ea typeface="Lato"/>
                <a:cs typeface="Lato"/>
                <a:sym typeface="Lato"/>
              </a:rPr>
              <a:t>How does it change when the salary is just above or below the tax band?</a:t>
            </a:r>
            <a:endParaRPr b="1" i="0" sz="1800" u="none" cap="none" strike="noStrike">
              <a:solidFill>
                <a:schemeClr val="lt1"/>
              </a:solidFill>
              <a:latin typeface="Lato"/>
              <a:ea typeface="Lato"/>
              <a:cs typeface="Lato"/>
              <a:sym typeface="Lato"/>
            </a:endParaRPr>
          </a:p>
        </p:txBody>
      </p:sp>
      <p:sp>
        <p:nvSpPr>
          <p:cNvPr id="553" name="Google Shape;553;g1a5db231f5e_1_886"/>
          <p:cNvSpPr txBox="1"/>
          <p:nvPr/>
        </p:nvSpPr>
        <p:spPr>
          <a:xfrm>
            <a:off x="467425" y="275350"/>
            <a:ext cx="5094000" cy="59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Discussion and answers</a:t>
            </a:r>
            <a:endParaRPr b="1" i="0" sz="2900" u="none" cap="none" strike="noStrike">
              <a:solidFill>
                <a:srgbClr val="FF8022"/>
              </a:solidFill>
              <a:latin typeface="Lato"/>
              <a:ea typeface="Lato"/>
              <a:cs typeface="Lato"/>
              <a:sym typeface="Lato"/>
            </a:endParaRPr>
          </a:p>
        </p:txBody>
      </p:sp>
      <p:sp>
        <p:nvSpPr>
          <p:cNvPr id="554" name="Google Shape;554;g1a5db231f5e_1_886"/>
          <p:cNvSpPr txBox="1"/>
          <p:nvPr/>
        </p:nvSpPr>
        <p:spPr>
          <a:xfrm>
            <a:off x="402875" y="4545500"/>
            <a:ext cx="3938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Allow £1 above or below answers for rounding differences.</a:t>
            </a:r>
            <a:endParaRPr b="1" i="0" sz="1100" u="none" cap="none" strike="noStrike">
              <a:solidFill>
                <a:schemeClr val="lt1"/>
              </a:solidFill>
              <a:latin typeface="Lato"/>
              <a:ea typeface="Lato"/>
              <a:cs typeface="Lato"/>
              <a:sym typeface="Lato"/>
            </a:endParaRPr>
          </a:p>
        </p:txBody>
      </p:sp>
      <p:graphicFrame>
        <p:nvGraphicFramePr>
          <p:cNvPr id="555" name="Google Shape;555;g1a5db231f5e_1_886"/>
          <p:cNvGraphicFramePr/>
          <p:nvPr/>
        </p:nvGraphicFramePr>
        <p:xfrm>
          <a:off x="5133150" y="1641225"/>
          <a:ext cx="3000000" cy="3000000"/>
        </p:xfrm>
        <a:graphic>
          <a:graphicData uri="http://schemas.openxmlformats.org/drawingml/2006/table">
            <a:tbl>
              <a:tblPr>
                <a:noFill/>
                <a:tableStyleId>{4B18ABC3-0A21-450A-BFA0-54DCB897B4A1}</a:tableStyleId>
              </a:tblPr>
              <a:tblGrid>
                <a:gridCol w="1541600"/>
                <a:gridCol w="1541600"/>
              </a:tblGrid>
              <a:tr h="265500">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Job</a:t>
                      </a:r>
                      <a:endParaRPr sz="1000" u="none" cap="none" strike="noStrike">
                        <a:latin typeface="Lato"/>
                        <a:ea typeface="Lato"/>
                        <a:cs typeface="Lato"/>
                        <a:sym typeface="Lato"/>
                      </a:endParaRPr>
                    </a:p>
                  </a:txBody>
                  <a:tcPr marT="91425" marB="91425" marR="91425" marL="91425">
                    <a:solidFill>
                      <a:srgbClr val="FFA97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Annual income tax</a:t>
                      </a:r>
                      <a:endParaRPr sz="1000" u="none" cap="none" strike="noStrike">
                        <a:latin typeface="Lato"/>
                        <a:ea typeface="Lato"/>
                        <a:cs typeface="Lato"/>
                        <a:sym typeface="Lato"/>
                      </a:endParaRPr>
                    </a:p>
                  </a:txBody>
                  <a:tcPr marT="91425" marB="91425" marR="91425" marL="91425">
                    <a:solidFill>
                      <a:srgbClr val="FFA976"/>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Apprentice gardener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£485.80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Chef</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£3,485.80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Television presenter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£4,885.80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Accountant </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£7,185.80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Pilot</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£8,471.40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Private doctor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£15,391.40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Head of software engineers</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£26,631.40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Estate agent</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£2,573.80 (£214.50 per month)</a:t>
                      </a:r>
                      <a:endParaRPr sz="700" u="none" cap="none" strike="noStrike">
                        <a:latin typeface="Lato"/>
                        <a:ea typeface="Lato"/>
                        <a:cs typeface="Lato"/>
                        <a:sym typeface="Lato"/>
                      </a:endParaRPr>
                    </a:p>
                  </a:txBody>
                  <a:tcPr marT="91425" marB="91425" marR="91425" marL="91425">
                    <a:solidFill>
                      <a:schemeClr val="lt1"/>
                    </a:solidFill>
                  </a:tcPr>
                </a:tc>
              </a:tr>
            </a:tbl>
          </a:graphicData>
        </a:graphic>
      </p:graphicFrame>
      <p:pic>
        <p:nvPicPr>
          <p:cNvPr id="556" name="Google Shape;556;g1a5db231f5e_1_886"/>
          <p:cNvPicPr preferRelativeResize="0"/>
          <p:nvPr/>
        </p:nvPicPr>
        <p:blipFill rotWithShape="1">
          <a:blip r:embed="rId3">
            <a:alphaModFix/>
          </a:blip>
          <a:srcRect b="0" l="0" r="0" t="0"/>
          <a:stretch/>
        </p:blipFill>
        <p:spPr>
          <a:xfrm>
            <a:off x="181025" y="1653250"/>
            <a:ext cx="4828351" cy="2667000"/>
          </a:xfrm>
          <a:prstGeom prst="rect">
            <a:avLst/>
          </a:prstGeom>
          <a:noFill/>
          <a:ln cap="flat" cmpd="sng" w="28575">
            <a:solidFill>
              <a:schemeClr val="accent2"/>
            </a:solidFill>
            <a:prstDash val="solid"/>
            <a:round/>
            <a:headEnd len="sm" w="sm" type="none"/>
            <a:tailEnd len="sm" w="sm" type="none"/>
          </a:ln>
        </p:spPr>
      </p:pic>
      <p:sp>
        <p:nvSpPr>
          <p:cNvPr id="557" name="Google Shape;557;g1a5db231f5e_1_886"/>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Lato"/>
                <a:ea typeface="Lato"/>
                <a:cs typeface="Lato"/>
                <a:sym typeface="Lato"/>
              </a:rPr>
              <a:t>Please note: tax bands are changing from April 2023 and will be reflected in FLIC materials.</a:t>
            </a:r>
            <a:endParaRPr b="0" i="0" sz="800" u="none" cap="none" strike="noStrike">
              <a:solidFill>
                <a:schemeClr val="lt1"/>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1a5db231f5e_1_896"/>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Lato"/>
              <a:buAutoNum type="arabicPeriod"/>
            </a:pPr>
            <a:r>
              <a:rPr b="1" i="0" lang="en-GB" sz="1600" u="none" cap="none" strike="noStrike">
                <a:solidFill>
                  <a:schemeClr val="dk1"/>
                </a:solidFill>
                <a:latin typeface="Lato"/>
                <a:ea typeface="Lato"/>
                <a:cs typeface="Lato"/>
                <a:sym typeface="Lato"/>
              </a:rPr>
              <a:t>Who is in charge of collecting tax for the whole country?</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
        <p:nvSpPr>
          <p:cNvPr id="563" name="Google Shape;563;g1a5db231f5e_1_896"/>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a:t>
            </a:r>
            <a:endParaRPr b="1" i="0" sz="2900" u="none" cap="none" strike="noStrike">
              <a:solidFill>
                <a:srgbClr val="000000"/>
              </a:solidFill>
              <a:latin typeface="Lato"/>
              <a:ea typeface="Lato"/>
              <a:cs typeface="Lato"/>
              <a:sym typeface="Lato"/>
            </a:endParaRPr>
          </a:p>
        </p:txBody>
      </p:sp>
      <p:graphicFrame>
        <p:nvGraphicFramePr>
          <p:cNvPr id="564" name="Google Shape;564;g1a5db231f5e_1_896"/>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(His Majesty’s Revenue and Customs)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Local councils</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Chancellor of the Exchequer</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2" name="Shape 82"/>
        <p:cNvGrpSpPr/>
        <p:nvPr/>
      </p:nvGrpSpPr>
      <p:grpSpPr>
        <a:xfrm>
          <a:off x="0" y="0"/>
          <a:ext cx="0" cy="0"/>
          <a:chOff x="0" y="0"/>
          <a:chExt cx="0" cy="0"/>
        </a:xfrm>
      </p:grpSpPr>
      <p:sp>
        <p:nvSpPr>
          <p:cNvPr id="83" name="Google Shape;83;g1a5db231f5e_1_538"/>
          <p:cNvSpPr txBox="1"/>
          <p:nvPr/>
        </p:nvSpPr>
        <p:spPr>
          <a:xfrm>
            <a:off x="0" y="1574250"/>
            <a:ext cx="9144000" cy="1676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rgbClr val="FFFFFF"/>
                </a:solidFill>
                <a:latin typeface="Lato"/>
                <a:ea typeface="Lato"/>
                <a:cs typeface="Lato"/>
                <a:sym typeface="Lato"/>
              </a:rPr>
              <a:t>Session 1:</a:t>
            </a:r>
            <a:endParaRPr b="0" i="0" sz="24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4800" u="none" cap="none" strike="noStrike">
                <a:solidFill>
                  <a:srgbClr val="FFFFFF"/>
                </a:solidFill>
                <a:latin typeface="Lato Black"/>
                <a:ea typeface="Lato Black"/>
                <a:cs typeface="Lato Black"/>
                <a:sym typeface="Lato Black"/>
              </a:rPr>
              <a:t>Take home pay</a:t>
            </a:r>
            <a:endParaRPr b="1" i="0" sz="4800" u="none" cap="none" strike="noStrike">
              <a:solidFill>
                <a:srgbClr val="FFFFFF"/>
              </a:solidFill>
              <a:latin typeface="Lato Black"/>
              <a:ea typeface="Lato Black"/>
              <a:cs typeface="Lato Black"/>
              <a:sym typeface="Lato Black"/>
            </a:endParaRPr>
          </a:p>
          <a:p>
            <a:pPr indent="0" lvl="0" marL="0" marR="0" rtl="0" algn="ctr">
              <a:lnSpc>
                <a:spcPct val="90000"/>
              </a:lnSpc>
              <a:spcBef>
                <a:spcPts val="0"/>
              </a:spcBef>
              <a:spcAft>
                <a:spcPts val="0"/>
              </a:spcAft>
              <a:buClr>
                <a:srgbClr val="000000"/>
              </a:buClr>
              <a:buSzPts val="8000"/>
              <a:buFont typeface="Arial"/>
              <a:buNone/>
            </a:pPr>
            <a:r>
              <a:rPr b="0" i="0" lang="en-GB" sz="2900" u="none" cap="none" strike="noStrike">
                <a:solidFill>
                  <a:srgbClr val="FFFFFF"/>
                </a:solidFill>
                <a:latin typeface="Lato"/>
                <a:ea typeface="Lato"/>
                <a:cs typeface="Lato"/>
                <a:sym typeface="Lato"/>
              </a:rPr>
              <a:t>Taxes and deductions</a:t>
            </a:r>
            <a:endParaRPr b="0" i="0" sz="2900" u="none" cap="none" strike="noStrike">
              <a:solidFill>
                <a:srgbClr val="FFFFFF"/>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1a5db231f5e_1_90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 </a:t>
            </a:r>
            <a:endParaRPr b="1" i="0" sz="2900" u="none" cap="none" strike="noStrike">
              <a:solidFill>
                <a:srgbClr val="000000"/>
              </a:solidFill>
              <a:latin typeface="Lato"/>
              <a:ea typeface="Lato"/>
              <a:cs typeface="Lato"/>
              <a:sym typeface="Lato"/>
            </a:endParaRPr>
          </a:p>
        </p:txBody>
      </p:sp>
      <p:graphicFrame>
        <p:nvGraphicFramePr>
          <p:cNvPr id="570" name="Google Shape;570;g1a5db231f5e_1_903"/>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(His Majesty’s Revenue and Customs)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Local councils</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Chancellor of the Exchequer</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571" name="Google Shape;571;g1a5db231f5e_1_903"/>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Lato"/>
              <a:buAutoNum type="arabicPeriod"/>
            </a:pPr>
            <a:r>
              <a:rPr b="1" i="0" lang="en-GB" sz="1600" u="none" cap="none" strike="noStrike">
                <a:solidFill>
                  <a:schemeClr val="dk1"/>
                </a:solidFill>
                <a:latin typeface="Lato"/>
                <a:ea typeface="Lato"/>
                <a:cs typeface="Lato"/>
                <a:sym typeface="Lato"/>
              </a:rPr>
              <a:t>Who is in charge of collecting tax for the whole country?</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1a5db231f5e_1_910"/>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2. In the UK income tax rates are progressive, meaning </a:t>
            </a:r>
            <a:endParaRPr b="0" i="0" sz="2200" u="none" cap="none" strike="noStrike">
              <a:solidFill>
                <a:schemeClr val="dk1"/>
              </a:solidFill>
              <a:latin typeface="Lato"/>
              <a:ea typeface="Lato"/>
              <a:cs typeface="Lato"/>
              <a:sym typeface="Lato"/>
            </a:endParaRPr>
          </a:p>
        </p:txBody>
      </p:sp>
      <p:sp>
        <p:nvSpPr>
          <p:cNvPr id="577" name="Google Shape;577;g1a5db231f5e_1_91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graphicFrame>
        <p:nvGraphicFramePr>
          <p:cNvPr id="578" name="Google Shape;578;g1a5db231f5e_1_910"/>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A person pays the same proportion of tax no matter how much they earn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less income tax they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more they pay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a5db231f5e_1_917"/>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graphicFrame>
        <p:nvGraphicFramePr>
          <p:cNvPr id="584" name="Google Shape;584;g1a5db231f5e_1_917"/>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A person pays the same proportion of tax no matter how much they earn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less income tax they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more they pay</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585" name="Google Shape;585;g1a5db231f5e_1_917"/>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2. In the UK income tax rates are progressive, meaning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1a5db231f5e_1_924"/>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3. If a person is self employed… </a:t>
            </a:r>
            <a:endParaRPr b="0" i="0" sz="2200" u="none" cap="none" strike="noStrike">
              <a:solidFill>
                <a:schemeClr val="dk1"/>
              </a:solidFill>
              <a:latin typeface="Lato"/>
              <a:ea typeface="Lato"/>
              <a:cs typeface="Lato"/>
              <a:sym typeface="Lato"/>
            </a:endParaRPr>
          </a:p>
        </p:txBody>
      </p:sp>
      <p:sp>
        <p:nvSpPr>
          <p:cNvPr id="591" name="Google Shape;591;g1a5db231f5e_1_924"/>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graphicFrame>
        <p:nvGraphicFramePr>
          <p:cNvPr id="592" name="Google Shape;592;g1a5db231f5e_1_924"/>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are responsible for completing their own self-assessment tax return</a:t>
                      </a:r>
                      <a:endParaRPr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will write to them to let them know how much tax to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need an accountant to complete the self-assessment tax return form</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1a5db231f5e_1_93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graphicFrame>
        <p:nvGraphicFramePr>
          <p:cNvPr id="598" name="Google Shape;598;g1a5db231f5e_1_931"/>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are responsible for completing their own self</a:t>
                      </a:r>
                      <a:r>
                        <a:rPr b="1" lang="en-GB" sz="1600">
                          <a:solidFill>
                            <a:schemeClr val="dk1"/>
                          </a:solidFill>
                          <a:latin typeface="Lato"/>
                          <a:ea typeface="Lato"/>
                          <a:cs typeface="Lato"/>
                          <a:sym typeface="Lato"/>
                        </a:rPr>
                        <a:t>-</a:t>
                      </a:r>
                      <a:r>
                        <a:rPr b="1" lang="en-GB" sz="1600" u="none" cap="none" strike="noStrike">
                          <a:solidFill>
                            <a:schemeClr val="dk1"/>
                          </a:solidFill>
                          <a:latin typeface="Lato"/>
                          <a:ea typeface="Lato"/>
                          <a:cs typeface="Lato"/>
                          <a:sym typeface="Lato"/>
                        </a:rPr>
                        <a:t>assessment tax return</a:t>
                      </a:r>
                      <a:endParaRPr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will write to them to let them know how much tax to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need an accountant to complete the self-assessment tax return form</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599" name="Google Shape;599;g1a5db231f5e_1_931"/>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3. If a person is self employed…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1a5db231f5e_1_938"/>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4. The biggest </a:t>
            </a:r>
            <a:r>
              <a:rPr b="1" lang="en-GB" sz="1600">
                <a:solidFill>
                  <a:schemeClr val="dk1"/>
                </a:solidFill>
                <a:latin typeface="Lato"/>
                <a:ea typeface="Lato"/>
                <a:cs typeface="Lato"/>
                <a:sym typeface="Lato"/>
              </a:rPr>
              <a:t>proportion</a:t>
            </a:r>
            <a:r>
              <a:rPr b="1" i="0" lang="en-GB" sz="1600" u="none" cap="none" strike="noStrike">
                <a:solidFill>
                  <a:schemeClr val="dk1"/>
                </a:solidFill>
                <a:latin typeface="Lato"/>
                <a:ea typeface="Lato"/>
                <a:cs typeface="Lato"/>
                <a:sym typeface="Lato"/>
              </a:rPr>
              <a:t> of tax in the UK is spent on </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
        <p:nvSpPr>
          <p:cNvPr id="605" name="Google Shape;605;g1a5db231f5e_1_93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graphicFrame>
        <p:nvGraphicFramePr>
          <p:cNvPr id="606" name="Google Shape;606;g1a5db231f5e_1_938"/>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Defence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Social protection (including pensions and welfare benefits)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Health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1a5db231f5e_1_945"/>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graphicFrame>
        <p:nvGraphicFramePr>
          <p:cNvPr id="612" name="Google Shape;612;g1a5db231f5e_1_945"/>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Defence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Social protection (including pensions and welfare benefits)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Health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613" name="Google Shape;613;g1a5db231f5e_1_945"/>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4. The biggest proportion of tax in the UK is spent on </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1a5db231f5e_1_952"/>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600" u="none" cap="none" strike="noStrike">
                <a:solidFill>
                  <a:schemeClr val="dk1"/>
                </a:solidFill>
                <a:latin typeface="Lato"/>
                <a:ea typeface="Lato"/>
                <a:cs typeface="Lato"/>
                <a:sym typeface="Lato"/>
              </a:rPr>
              <a:t>5. If a person is taxed wrongly (i.e. overpaid or underpaid)</a:t>
            </a:r>
            <a:endParaRPr b="0" i="0" sz="2200" u="none" cap="none" strike="noStrike">
              <a:solidFill>
                <a:schemeClr val="dk1"/>
              </a:solidFill>
              <a:latin typeface="Lato"/>
              <a:ea typeface="Lato"/>
              <a:cs typeface="Lato"/>
              <a:sym typeface="Lato"/>
            </a:endParaRPr>
          </a:p>
        </p:txBody>
      </p:sp>
      <p:sp>
        <p:nvSpPr>
          <p:cNvPr id="619" name="Google Shape;619;g1a5db231f5e_1_95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graphicFrame>
        <p:nvGraphicFramePr>
          <p:cNvPr id="620" name="Google Shape;620;g1a5db231f5e_1_952"/>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HMRC will immediately pick it up and call the person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Their employer is responsible for correcting the mistake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They are responsible for calling HMRC and resolving the mistake</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1a5db231f5e_1_95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graphicFrame>
        <p:nvGraphicFramePr>
          <p:cNvPr id="626" name="Google Shape;626;g1a5db231f5e_1_959"/>
          <p:cNvGraphicFramePr/>
          <p:nvPr/>
        </p:nvGraphicFramePr>
        <p:xfrm>
          <a:off x="952500" y="2038350"/>
          <a:ext cx="3000000" cy="3000000"/>
        </p:xfrm>
        <a:graphic>
          <a:graphicData uri="http://schemas.openxmlformats.org/drawingml/2006/table">
            <a:tbl>
              <a:tblPr>
                <a:noFill/>
                <a:tableStyleId>{4B18ABC3-0A21-450A-BFA0-54DCB897B4A1}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HMRC will immediately pick it up and </a:t>
                      </a:r>
                      <a:r>
                        <a:rPr b="1" lang="en-GB" sz="1400" u="none" cap="none" strike="noStrike">
                          <a:solidFill>
                            <a:schemeClr val="dk1"/>
                          </a:solidFill>
                          <a:latin typeface="Lato"/>
                          <a:ea typeface="Lato"/>
                          <a:cs typeface="Lato"/>
                          <a:sym typeface="Lato"/>
                          <a:extLst>
                            <a:ext uri="http://customooxmlschemas.google.com/">
                              <go:slidesCustomData xmlns:go="http://customooxmlschemas.google.com/" textRoundtripDataId="28"/>
                            </a:ext>
                          </a:extLst>
                        </a:rPr>
                        <a:t>call </a:t>
                      </a:r>
                      <a:r>
                        <a:rPr b="1" lang="en-GB" sz="1400" u="none" cap="none" strike="noStrike">
                          <a:solidFill>
                            <a:schemeClr val="dk1"/>
                          </a:solidFill>
                          <a:latin typeface="Lato"/>
                          <a:ea typeface="Lato"/>
                          <a:cs typeface="Lato"/>
                          <a:sym typeface="Lato"/>
                        </a:rPr>
                        <a:t>the person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Their employer is responsible for correcting the mistake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They are responsible for calling HMRC and resolving the mistake</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627" name="Google Shape;627;g1a5db231f5e_1_959"/>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600" u="none" cap="none" strike="noStrike">
                <a:solidFill>
                  <a:schemeClr val="dk1"/>
                </a:solidFill>
                <a:latin typeface="Lato"/>
                <a:ea typeface="Lato"/>
                <a:cs typeface="Lato"/>
                <a:sym typeface="Lato"/>
              </a:rPr>
              <a:t>5. If a person is taxed wrongly (i.e. overpaid or underpaid)</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1da053489fc_0_11"/>
          <p:cNvSpPr txBox="1"/>
          <p:nvPr/>
        </p:nvSpPr>
        <p:spPr>
          <a:xfrm>
            <a:off x="272450" y="187300"/>
            <a:ext cx="80037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Optional video | Taxes and the world of work</a:t>
            </a:r>
            <a:endParaRPr b="1" i="0" sz="2900" u="none" cap="none" strike="noStrike">
              <a:solidFill>
                <a:schemeClr val="accent2"/>
              </a:solidFill>
              <a:latin typeface="Lato"/>
              <a:ea typeface="Lato"/>
              <a:cs typeface="Lato"/>
              <a:sym typeface="Lato"/>
            </a:endParaRPr>
          </a:p>
        </p:txBody>
      </p:sp>
      <p:pic>
        <p:nvPicPr>
          <p:cNvPr descr="@Noah Da Boa Xtra teaches us about different types of work and how you might be taxed" id="633" name="Google Shape;633;g1da053489fc_0_11" title="I'm starting a new job - what about my tax?!">
            <a:hlinkClick r:id="rId3"/>
          </p:cNvPr>
          <p:cNvPicPr preferRelativeResize="0"/>
          <p:nvPr/>
        </p:nvPicPr>
        <p:blipFill rotWithShape="1">
          <a:blip r:embed="rId4">
            <a:alphaModFix/>
          </a:blip>
          <a:srcRect b="0" l="0" r="0" t="0"/>
          <a:stretch/>
        </p:blipFill>
        <p:spPr>
          <a:xfrm>
            <a:off x="2286000" y="1005900"/>
            <a:ext cx="4572000" cy="3429000"/>
          </a:xfrm>
          <a:prstGeom prst="rect">
            <a:avLst/>
          </a:prstGeom>
          <a:noFill/>
          <a:ln>
            <a:noFill/>
          </a:ln>
        </p:spPr>
      </p:pic>
      <p:sp>
        <p:nvSpPr>
          <p:cNvPr id="634" name="Google Shape;634;g1da053489fc_0_11"/>
          <p:cNvSpPr txBox="1"/>
          <p:nvPr/>
        </p:nvSpPr>
        <p:spPr>
          <a:xfrm>
            <a:off x="272450" y="4563475"/>
            <a:ext cx="662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u="none" cap="none" strike="noStrike">
                <a:solidFill>
                  <a:schemeClr val="lt1"/>
                </a:solidFill>
                <a:latin typeface="Lato"/>
                <a:ea typeface="Lato"/>
                <a:cs typeface="Lato"/>
                <a:sym typeface="Lato"/>
              </a:rPr>
              <a:t>Watch here: </a:t>
            </a:r>
            <a:r>
              <a:rPr lang="en-GB" u="sng">
                <a:solidFill>
                  <a:schemeClr val="lt1"/>
                </a:solidFill>
                <a:latin typeface="Lato"/>
                <a:ea typeface="Lato"/>
                <a:cs typeface="Lato"/>
                <a:sym typeface="Lato"/>
                <a:hlinkClick r:id="rId5">
                  <a:extLst>
                    <a:ext uri="{A12FA001-AC4F-418D-AE19-62706E023703}">
                      <ahyp:hlinkClr val="tx"/>
                    </a:ext>
                  </a:extLst>
                </a:hlinkClick>
              </a:rPr>
              <a:t>I'm starting a new job - what about my tax?!</a:t>
            </a:r>
            <a:endParaRPr b="0" i="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g1a5db231f5e_1_1681"/>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Starter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89" name="Google Shape;89;g1a5db231f5e_1_1681"/>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90" name="Google Shape;90;g1a5db231f5e_1_1681"/>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91" name="Google Shape;91;g1a5db231f5e_1_1681"/>
          <p:cNvSpPr/>
          <p:nvPr/>
        </p:nvSpPr>
        <p:spPr>
          <a:xfrm>
            <a:off x="7134875" y="1149175"/>
            <a:ext cx="1836600" cy="3792900"/>
          </a:xfrm>
          <a:prstGeom prst="roundRect">
            <a:avLst>
              <a:gd fmla="val 16667" name="adj"/>
            </a:avLst>
          </a:prstGeom>
          <a:solidFill>
            <a:srgbClr val="7EACF7"/>
          </a:solidFill>
          <a:ln cap="flat" cmpd="sng" w="9525">
            <a:solidFill>
              <a:srgbClr val="7EACF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rgbClr val="000000"/>
                </a:solidFill>
                <a:latin typeface="Lato"/>
                <a:ea typeface="Lato"/>
                <a:cs typeface="Lato"/>
                <a:sym typeface="Lato"/>
              </a:rPr>
              <a:t>Keywords</a:t>
            </a:r>
            <a:endParaRPr b="1" i="0" sz="18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Gross pay</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Net pay</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Deductions</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Income tax</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National insurance</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Pension</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Progressive taxation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8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sp>
        <p:nvSpPr>
          <p:cNvPr id="92" name="Google Shape;92;g1a5db231f5e_1_1681"/>
          <p:cNvSpPr txBox="1"/>
          <p:nvPr/>
        </p:nvSpPr>
        <p:spPr>
          <a:xfrm>
            <a:off x="1771550" y="1224775"/>
            <a:ext cx="5150100" cy="124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50"/>
              <a:buFont typeface="Arial"/>
              <a:buNone/>
            </a:pPr>
            <a:r>
              <a:rPr b="0" i="0" lang="en-GB" sz="1600" u="none" cap="none" strike="noStrike">
                <a:solidFill>
                  <a:srgbClr val="464653"/>
                </a:solidFill>
                <a:highlight>
                  <a:srgbClr val="FFFFFF"/>
                </a:highlight>
                <a:latin typeface="Lato"/>
                <a:ea typeface="Lato"/>
                <a:cs typeface="Lato"/>
                <a:sym typeface="Lato"/>
              </a:rPr>
              <a:t>Karim is a nurse.  His </a:t>
            </a:r>
            <a:r>
              <a:rPr b="1" i="0" lang="en-GB" sz="1600" u="none" cap="none" strike="noStrike">
                <a:solidFill>
                  <a:srgbClr val="464653"/>
                </a:solidFill>
                <a:highlight>
                  <a:srgbClr val="FFFFFF"/>
                </a:highlight>
                <a:latin typeface="Lato"/>
                <a:ea typeface="Lato"/>
                <a:cs typeface="Lato"/>
                <a:sym typeface="Lato"/>
              </a:rPr>
              <a:t>gross annual salary</a:t>
            </a:r>
            <a:r>
              <a:rPr b="0" i="0" lang="en-GB" sz="1600" u="none" cap="none" strike="noStrike">
                <a:solidFill>
                  <a:srgbClr val="464653"/>
                </a:solidFill>
                <a:highlight>
                  <a:srgbClr val="FFFFFF"/>
                </a:highlight>
                <a:latin typeface="Lato"/>
                <a:ea typeface="Lato"/>
                <a:cs typeface="Lato"/>
                <a:sym typeface="Lato"/>
              </a:rPr>
              <a:t> is £31,000.   The amount he actually takes home at the end of the year is £25,000, called his</a:t>
            </a:r>
            <a:r>
              <a:rPr b="1" i="0" lang="en-GB" sz="1600" u="none" cap="none" strike="noStrike">
                <a:solidFill>
                  <a:srgbClr val="464653"/>
                </a:solidFill>
                <a:highlight>
                  <a:srgbClr val="FFFFFF"/>
                </a:highlight>
                <a:latin typeface="Lato"/>
                <a:ea typeface="Lato"/>
                <a:cs typeface="Lato"/>
                <a:sym typeface="Lato"/>
              </a:rPr>
              <a:t> net pay</a:t>
            </a:r>
            <a:r>
              <a:rPr b="0" i="0" lang="en-GB" sz="1600" u="none" cap="none" strike="noStrike">
                <a:solidFill>
                  <a:srgbClr val="464653"/>
                </a:solidFill>
                <a:highlight>
                  <a:srgbClr val="FFFFFF"/>
                </a:highlight>
                <a:latin typeface="Lato"/>
                <a:ea typeface="Lato"/>
                <a:cs typeface="Lato"/>
                <a:sym typeface="Lato"/>
              </a:rPr>
              <a:t>. </a:t>
            </a:r>
            <a:endParaRPr b="0" i="0" sz="1600" u="none" cap="none" strike="noStrike">
              <a:solidFill>
                <a:srgbClr val="464653"/>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2050"/>
              <a:buFont typeface="Arial"/>
              <a:buNone/>
            </a:pPr>
            <a:r>
              <a:t/>
            </a:r>
            <a:endParaRPr b="0" i="0" sz="1600" u="none" cap="none" strike="noStrike">
              <a:solidFill>
                <a:srgbClr val="464653"/>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2050"/>
              <a:buFont typeface="Arial"/>
              <a:buNone/>
            </a:pPr>
            <a:r>
              <a:t/>
            </a:r>
            <a:endParaRPr b="1" i="0" sz="500" u="none" cap="none" strike="noStrike">
              <a:solidFill>
                <a:schemeClr val="accent1"/>
              </a:solidFill>
              <a:latin typeface="Lato"/>
              <a:ea typeface="Lato"/>
              <a:cs typeface="Lato"/>
              <a:sym typeface="Lato"/>
            </a:endParaRPr>
          </a:p>
        </p:txBody>
      </p:sp>
      <p:pic>
        <p:nvPicPr>
          <p:cNvPr id="93" name="Google Shape;93;g1a5db231f5e_1_1681"/>
          <p:cNvPicPr preferRelativeResize="0"/>
          <p:nvPr/>
        </p:nvPicPr>
        <p:blipFill rotWithShape="1">
          <a:blip r:embed="rId3">
            <a:alphaModFix/>
          </a:blip>
          <a:srcRect b="0" l="0" r="0" t="0"/>
          <a:stretch/>
        </p:blipFill>
        <p:spPr>
          <a:xfrm>
            <a:off x="183550" y="1184100"/>
            <a:ext cx="1387648" cy="1387648"/>
          </a:xfrm>
          <a:prstGeom prst="rect">
            <a:avLst/>
          </a:prstGeom>
          <a:noFill/>
          <a:ln>
            <a:noFill/>
          </a:ln>
        </p:spPr>
      </p:pic>
      <p:sp>
        <p:nvSpPr>
          <p:cNvPr id="94" name="Google Shape;94;g1a5db231f5e_1_1681"/>
          <p:cNvSpPr txBox="1"/>
          <p:nvPr/>
        </p:nvSpPr>
        <p:spPr>
          <a:xfrm>
            <a:off x="325925" y="2663550"/>
            <a:ext cx="6556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highlight>
                  <a:schemeClr val="lt1"/>
                </a:highlight>
                <a:latin typeface="Lato"/>
                <a:ea typeface="Lato"/>
                <a:cs typeface="Lato"/>
                <a:sym typeface="Lato"/>
              </a:rPr>
              <a:t>Can you name the reasons for the difference between Karim’s gross and net pay?</a:t>
            </a:r>
            <a:endParaRPr b="0" i="0" sz="1600" u="none" cap="none" strike="noStrike">
              <a:solidFill>
                <a:srgbClr val="000000"/>
              </a:solidFill>
              <a:latin typeface="Arial"/>
              <a:ea typeface="Arial"/>
              <a:cs typeface="Arial"/>
              <a:sym typeface="Arial"/>
            </a:endParaRPr>
          </a:p>
        </p:txBody>
      </p:sp>
      <p:sp>
        <p:nvSpPr>
          <p:cNvPr id="95" name="Google Shape;95;g1a5db231f5e_1_1681"/>
          <p:cNvSpPr/>
          <p:nvPr/>
        </p:nvSpPr>
        <p:spPr>
          <a:xfrm>
            <a:off x="229475" y="3432450"/>
            <a:ext cx="6749100" cy="1602600"/>
          </a:xfrm>
          <a:prstGeom prst="roundRect">
            <a:avLst>
              <a:gd fmla="val 16667" name="adj"/>
            </a:avLst>
          </a:prstGeom>
          <a:solidFill>
            <a:schemeClr val="accent6"/>
          </a:solidFill>
          <a:ln cap="flat" cmpd="sng" w="9525">
            <a:solidFill>
              <a:srgbClr val="7EACF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Gross pay - </a:t>
            </a:r>
            <a:r>
              <a:rPr b="0" i="0" lang="en-GB" sz="1600" u="none" cap="none" strike="noStrike">
                <a:solidFill>
                  <a:srgbClr val="000000"/>
                </a:solidFill>
                <a:latin typeface="Lato"/>
                <a:ea typeface="Lato"/>
                <a:cs typeface="Lato"/>
                <a:sym typeface="Lato"/>
              </a:rPr>
              <a:t>the total amount an employer pays to a member of staff</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Net pay</a:t>
            </a:r>
            <a:r>
              <a:rPr b="0" i="0" lang="en-GB" sz="1600" u="none" cap="none" strike="noStrike">
                <a:solidFill>
                  <a:srgbClr val="000000"/>
                </a:solidFill>
                <a:latin typeface="Lato"/>
                <a:ea typeface="Lato"/>
                <a:cs typeface="Lato"/>
                <a:sym typeface="Lato"/>
              </a:rPr>
              <a:t> - the amount of money left after all regular deductions including income tax and national insurance, and any savings towards a pension</a:t>
            </a:r>
            <a:endParaRPr b="0"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38" name="Shape 638"/>
        <p:cNvGrpSpPr/>
        <p:nvPr/>
      </p:nvGrpSpPr>
      <p:grpSpPr>
        <a:xfrm>
          <a:off x="0" y="0"/>
          <a:ext cx="0" cy="0"/>
          <a:chOff x="0" y="0"/>
          <a:chExt cx="0" cy="0"/>
        </a:xfrm>
      </p:grpSpPr>
      <p:sp>
        <p:nvSpPr>
          <p:cNvPr id="639" name="Google Shape;639;g2392954490c_0_27"/>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lang="en-GB" sz="2900">
                <a:solidFill>
                  <a:schemeClr val="accent2"/>
                </a:solidFill>
                <a:latin typeface="Lato"/>
                <a:ea typeface="Lato"/>
                <a:cs typeface="Lato"/>
                <a:sym typeface="Lato"/>
              </a:rPr>
              <a:t>Reflection</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640" name="Google Shape;640;g2392954490c_0_27"/>
          <p:cNvSpPr txBox="1"/>
          <p:nvPr/>
        </p:nvSpPr>
        <p:spPr>
          <a:xfrm>
            <a:off x="1099650" y="1651175"/>
            <a:ext cx="6944700" cy="1893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GB" sz="3400" u="none" cap="none" strike="noStrike">
                <a:solidFill>
                  <a:schemeClr val="lt1"/>
                </a:solidFill>
                <a:latin typeface="Lato"/>
                <a:ea typeface="Lato"/>
                <a:cs typeface="Lato"/>
                <a:sym typeface="Lato"/>
              </a:rPr>
              <a:t>What are the </a:t>
            </a:r>
            <a:r>
              <a:rPr b="1" lang="en-GB" sz="4300">
                <a:solidFill>
                  <a:schemeClr val="lt1"/>
                </a:solidFill>
                <a:latin typeface="Lato"/>
                <a:ea typeface="Lato"/>
                <a:cs typeface="Lato"/>
                <a:sym typeface="Lato"/>
              </a:rPr>
              <a:t>3</a:t>
            </a:r>
            <a:r>
              <a:rPr b="1" i="0" lang="en-GB" sz="3400" u="none" cap="none" strike="noStrike">
                <a:solidFill>
                  <a:schemeClr val="lt1"/>
                </a:solidFill>
                <a:latin typeface="Lato"/>
                <a:ea typeface="Lato"/>
                <a:cs typeface="Lato"/>
                <a:sym typeface="Lato"/>
              </a:rPr>
              <a:t> most important messages that you’ll take away from this lesson?</a:t>
            </a:r>
            <a:endParaRPr b="1" i="0" sz="3400" u="none" cap="none" strike="noStrike">
              <a:solidFill>
                <a:schemeClr val="lt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44" name="Shape 644"/>
        <p:cNvGrpSpPr/>
        <p:nvPr/>
      </p:nvGrpSpPr>
      <p:grpSpPr>
        <a:xfrm>
          <a:off x="0" y="0"/>
          <a:ext cx="0" cy="0"/>
          <a:chOff x="0" y="0"/>
          <a:chExt cx="0" cy="0"/>
        </a:xfrm>
      </p:grpSpPr>
      <p:sp>
        <p:nvSpPr>
          <p:cNvPr id="645" name="Google Shape;645;g2392954490c_0_15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g2392954490c_0_159"/>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47" name="Google Shape;647;g2392954490c_0_159"/>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and explain key elements of a payslip</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Calculate income tax for different job salaries</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51" name="Shape 651"/>
        <p:cNvGrpSpPr/>
        <p:nvPr/>
      </p:nvGrpSpPr>
      <p:grpSpPr>
        <a:xfrm>
          <a:off x="0" y="0"/>
          <a:ext cx="0" cy="0"/>
          <a:chOff x="0" y="0"/>
          <a:chExt cx="0" cy="0"/>
        </a:xfrm>
      </p:grpSpPr>
      <p:sp>
        <p:nvSpPr>
          <p:cNvPr id="652" name="Google Shape;652;g1a5db231f5e_1_978"/>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653" name="Google Shape;653;g1a5db231f5e_1_978"/>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77b2dab11a_0_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77b2dab11a_0_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extLst>
                  <a:ext uri="http://customooxmlschemas.google.com/">
                    <go:slidesCustomData xmlns:go="http://customooxmlschemas.google.com/" textRoundtripDataId="29"/>
                  </a:ext>
                </a:extLst>
              </a:rPr>
              <a:t>Services available for people who have concerns about their personal </a:t>
            </a:r>
            <a:r>
              <a:rPr b="1" lang="en-GB" sz="1800">
                <a:solidFill>
                  <a:schemeClr val="lt1"/>
                </a:solidFill>
                <a:latin typeface="Lato"/>
                <a:ea typeface="Lato"/>
                <a:cs typeface="Lato"/>
                <a:sym typeface="Lato"/>
                <a:extLst>
                  <a:ext uri="http://customooxmlschemas.google.com/">
                    <go:slidesCustomData xmlns:go="http://customooxmlschemas.google.com/" textRoundtripDataId="30"/>
                  </a:ext>
                </a:extLst>
              </a:rPr>
              <a:t>finances</a:t>
            </a:r>
            <a:endParaRPr b="0" i="0" sz="1400" u="none" cap="none" strike="noStrike">
              <a:solidFill>
                <a:schemeClr val="lt1"/>
              </a:solidFill>
              <a:latin typeface="Arial"/>
              <a:ea typeface="Arial"/>
              <a:cs typeface="Arial"/>
              <a:sym typeface="Arial"/>
            </a:endParaRPr>
          </a:p>
        </p:txBody>
      </p:sp>
      <p:grpSp>
        <p:nvGrpSpPr>
          <p:cNvPr id="660" name="Google Shape;660;g277b2dab11a_0_0"/>
          <p:cNvGrpSpPr/>
          <p:nvPr/>
        </p:nvGrpSpPr>
        <p:grpSpPr>
          <a:xfrm>
            <a:off x="151999" y="1183981"/>
            <a:ext cx="2846301" cy="2013581"/>
            <a:chOff x="463400" y="1321175"/>
            <a:chExt cx="2914500" cy="2113109"/>
          </a:xfrm>
        </p:grpSpPr>
        <p:sp>
          <p:nvSpPr>
            <p:cNvPr id="661" name="Google Shape;661;g277b2dab11a_0_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77b2dab11a_0_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T</a:t>
              </a:r>
              <a:r>
                <a:rPr b="0" i="0" lang="en-GB" sz="1300" u="none" cap="none" strike="noStrike">
                  <a:solidFill>
                    <a:schemeClr val="lt1"/>
                  </a:solidFill>
                  <a:latin typeface="Lato"/>
                  <a:ea typeface="Lato"/>
                  <a:cs typeface="Lato"/>
                  <a:sym typeface="Lato"/>
                </a:rPr>
                <a:t>his resource contains links to advice on a number of topics, including financial difficulties, cost of living and communicati</a:t>
              </a:r>
              <a:r>
                <a:rPr lang="en-GB" sz="1300">
                  <a:solidFill>
                    <a:schemeClr val="lt1"/>
                  </a:solidFill>
                  <a:latin typeface="Lato"/>
                  <a:ea typeface="Lato"/>
                  <a:cs typeface="Lato"/>
                  <a:sym typeface="Lato"/>
                </a:rPr>
                <a:t>ng</a:t>
              </a:r>
              <a:r>
                <a:rPr b="0" i="0" lang="en-GB" sz="1300" u="none" cap="none" strike="noStrike">
                  <a:solidFill>
                    <a:schemeClr val="lt1"/>
                  </a:solidFill>
                  <a:latin typeface="Lato"/>
                  <a:ea typeface="Lato"/>
                  <a:cs typeface="Lato"/>
                  <a:sym typeface="Lato"/>
                </a:rPr>
                <a:t> with creditors.</a:t>
              </a:r>
              <a:endParaRPr b="0" i="0" sz="1400" u="none" cap="none" strike="noStrike">
                <a:solidFill>
                  <a:srgbClr val="000000"/>
                </a:solidFill>
                <a:latin typeface="Arial"/>
                <a:ea typeface="Arial"/>
                <a:cs typeface="Arial"/>
                <a:sym typeface="Arial"/>
              </a:endParaRPr>
            </a:p>
          </p:txBody>
        </p:sp>
        <p:pic>
          <p:nvPicPr>
            <p:cNvPr id="663" name="Google Shape;663;g277b2dab11a_0_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664" name="Google Shape;664;g277b2dab11a_0_0"/>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2"/>
                </a:solidFill>
                <a:latin typeface="Lato"/>
                <a:ea typeface="Lato"/>
                <a:cs typeface="Lato"/>
                <a:sym typeface="Lato"/>
              </a:rPr>
              <a:t>At school, you can speak with an adult you trust. </a:t>
            </a:r>
            <a:endParaRPr b="1" sz="1800">
              <a:solidFill>
                <a:schemeClr val="accent2"/>
              </a:solidFill>
              <a:latin typeface="Lato"/>
              <a:ea typeface="Lato"/>
              <a:cs typeface="Lato"/>
              <a:sym typeface="Lato"/>
            </a:endParaRPr>
          </a:p>
          <a:p>
            <a:pPr indent="0" lvl="0" marL="0" rtl="0" algn="ctr">
              <a:spcBef>
                <a:spcPts val="0"/>
              </a:spcBef>
              <a:spcAft>
                <a:spcPts val="0"/>
              </a:spcAft>
              <a:buNone/>
            </a:pPr>
            <a:r>
              <a:rPr b="1" lang="en-GB" sz="1800">
                <a:solidFill>
                  <a:schemeClr val="accent2"/>
                </a:solidFill>
                <a:latin typeface="Lato"/>
                <a:ea typeface="Lato"/>
                <a:cs typeface="Lato"/>
                <a:sym typeface="Lato"/>
              </a:rPr>
              <a:t>This could be your form tutor, head of year or the school’s safeguarding officer.</a:t>
            </a:r>
            <a:endParaRPr b="1" sz="1800">
              <a:solidFill>
                <a:schemeClr val="accent2"/>
              </a:solidFill>
              <a:latin typeface="Lato"/>
              <a:ea typeface="Lato"/>
              <a:cs typeface="Lato"/>
              <a:sym typeface="Lato"/>
            </a:endParaRPr>
          </a:p>
        </p:txBody>
      </p:sp>
      <p:sp>
        <p:nvSpPr>
          <p:cNvPr id="665" name="Google Shape;665;g277b2dab11a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666" name="Google Shape;666;g277b2dab11a_0_0"/>
          <p:cNvGrpSpPr/>
          <p:nvPr/>
        </p:nvGrpSpPr>
        <p:grpSpPr>
          <a:xfrm>
            <a:off x="3164819" y="1184021"/>
            <a:ext cx="2846301" cy="1995658"/>
            <a:chOff x="3237025" y="1184050"/>
            <a:chExt cx="2914500" cy="2094300"/>
          </a:xfrm>
        </p:grpSpPr>
        <p:sp>
          <p:nvSpPr>
            <p:cNvPr id="667" name="Google Shape;667;g277b2dab11a_0_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 name="Google Shape;668;g277b2dab11a_0_0"/>
            <p:cNvPicPr preferRelativeResize="0"/>
            <p:nvPr/>
          </p:nvPicPr>
          <p:blipFill>
            <a:blip r:embed="rId5">
              <a:alphaModFix/>
            </a:blip>
            <a:stretch>
              <a:fillRect/>
            </a:stretch>
          </p:blipFill>
          <p:spPr>
            <a:xfrm>
              <a:off x="3344950" y="1434825"/>
              <a:ext cx="666111" cy="400200"/>
            </a:xfrm>
            <a:prstGeom prst="rect">
              <a:avLst/>
            </a:prstGeom>
            <a:noFill/>
            <a:ln>
              <a:noFill/>
            </a:ln>
          </p:spPr>
        </p:pic>
        <p:sp>
          <p:nvSpPr>
            <p:cNvPr id="669" name="Google Shape;669;g277b2dab11a_0_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sz="1300" u="sng">
                  <a:solidFill>
                    <a:schemeClr val="lt1"/>
                  </a:solidFill>
                  <a:latin typeface="Lato"/>
                  <a:ea typeface="Lato"/>
                  <a:cs typeface="Lato"/>
                  <a:sym typeface="Lato"/>
                  <a:hlinkClick r:id="rId6">
                    <a:extLst>
                      <a:ext uri="{A12FA001-AC4F-418D-AE19-62706E023703}">
                        <ahyp:hlinkClr val="tx"/>
                      </a:ext>
                    </a:extLst>
                  </a:hlinkClick>
                </a:rPr>
                <a:t>National Debtline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a debt advice charity run by the </a:t>
              </a:r>
              <a:r>
                <a:rPr lang="en-GB" sz="1300" u="sng">
                  <a:solidFill>
                    <a:schemeClr val="lt1"/>
                  </a:solidFill>
                  <a:latin typeface="Lato"/>
                  <a:ea typeface="Lato"/>
                  <a:cs typeface="Lato"/>
                  <a:sym typeface="Lato"/>
                  <a:hlinkClick r:id="rId8">
                    <a:extLst>
                      <a:ext uri="{A12FA001-AC4F-418D-AE19-62706E023703}">
                        <ahyp:hlinkClr val="tx"/>
                      </a:ext>
                    </a:extLst>
                  </a:hlinkClick>
                </a:rPr>
                <a:t>Money Advice Trust</a:t>
              </a:r>
              <a:r>
                <a:rPr lang="en-GB" sz="1300">
                  <a:solidFill>
                    <a:schemeClr val="lt1"/>
                  </a:solidFill>
                  <a:latin typeface="Lato"/>
                  <a:ea typeface="Lato"/>
                  <a:cs typeface="Lato"/>
                  <a:sym typeface="Lato"/>
                </a:rPr>
                <a:t>, offering a  free and confidential debt advice service.</a:t>
              </a:r>
              <a:endParaRPr i="0" sz="1300" u="none" cap="none" strike="noStrike">
                <a:solidFill>
                  <a:schemeClr val="lt1"/>
                </a:solidFill>
                <a:latin typeface="Lato"/>
                <a:ea typeface="Lato"/>
                <a:cs typeface="Lato"/>
                <a:sym typeface="Lato"/>
              </a:endParaRPr>
            </a:p>
          </p:txBody>
        </p:sp>
      </p:grpSp>
      <p:pic>
        <p:nvPicPr>
          <p:cNvPr id="670" name="Google Shape;670;g277b2dab11a_0_0"/>
          <p:cNvPicPr preferRelativeResize="0"/>
          <p:nvPr/>
        </p:nvPicPr>
        <p:blipFill>
          <a:blip r:embed="rId9">
            <a:alphaModFix/>
          </a:blip>
          <a:stretch>
            <a:fillRect/>
          </a:stretch>
        </p:blipFill>
        <p:spPr>
          <a:xfrm>
            <a:off x="6341200" y="1426525"/>
            <a:ext cx="876125" cy="680625"/>
          </a:xfrm>
          <a:prstGeom prst="rect">
            <a:avLst/>
          </a:prstGeom>
          <a:noFill/>
          <a:ln>
            <a:noFill/>
          </a:ln>
        </p:spPr>
      </p:pic>
      <p:sp>
        <p:nvSpPr>
          <p:cNvPr id="671" name="Google Shape;671;g277b2dab11a_0_0"/>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lang="en-GB" sz="1300">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1"/>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2"/>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2"/>
                  </a:ext>
                </a:extLst>
              </a:rPr>
              <a:t>080</a:t>
            </a:r>
            <a:r>
              <a:rPr lang="en-GB" sz="1300">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75" name="Shape 675"/>
        <p:cNvGrpSpPr/>
        <p:nvPr/>
      </p:nvGrpSpPr>
      <p:grpSpPr>
        <a:xfrm>
          <a:off x="0" y="0"/>
          <a:ext cx="0" cy="0"/>
          <a:chOff x="0" y="0"/>
          <a:chExt cx="0" cy="0"/>
        </a:xfrm>
      </p:grpSpPr>
      <p:sp>
        <p:nvSpPr>
          <p:cNvPr id="676" name="Google Shape;676;g28a5cae8149_0_0"/>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677" name="Google Shape;677;g28a5cae8149_0_0"/>
          <p:cNvSpPr txBox="1"/>
          <p:nvPr/>
        </p:nvSpPr>
        <p:spPr>
          <a:xfrm>
            <a:off x="462425" y="913975"/>
            <a:ext cx="8258100" cy="3795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rgbClr val="FFFFFF"/>
                </a:solidFill>
                <a:latin typeface="Lato Black"/>
                <a:ea typeface="Lato Black"/>
                <a:cs typeface="Lato Black"/>
                <a:sym typeface="Lato Black"/>
                <a:extLst>
                  <a:ext uri="http://customooxmlschemas.google.com/">
                    <go:slidesCustomData xmlns:go="http://customooxmlschemas.google.com/" textRoundtripDataId="33"/>
                  </a:ext>
                </a:extLst>
              </a:rPr>
              <a:t>Articles </a:t>
            </a:r>
            <a:r>
              <a:rPr b="1" i="0" lang="en-GB" sz="1800" u="none" cap="none" strike="noStrike">
                <a:solidFill>
                  <a:srgbClr val="FFFFFF"/>
                </a:solidFill>
                <a:latin typeface="Lato Black"/>
                <a:ea typeface="Lato Black"/>
                <a:cs typeface="Lato Black"/>
                <a:sym typeface="Lato Black"/>
              </a:rPr>
              <a:t>to extend learning</a:t>
            </a:r>
            <a:r>
              <a:rPr b="1" i="0" lang="en-GB" sz="3600" u="none" cap="none" strike="noStrike">
                <a:solidFill>
                  <a:srgbClr val="FFFFFF"/>
                </a:solidFill>
                <a:latin typeface="Lato Black"/>
                <a:ea typeface="Lato Black"/>
                <a:cs typeface="Lato Black"/>
                <a:sym typeface="Lato Black"/>
              </a:rPr>
              <a:t> </a:t>
            </a:r>
            <a:endParaRPr b="0" i="0" sz="1400" u="none" cap="none" strike="noStrike">
              <a:solidFill>
                <a:srgbClr val="FFFFFF"/>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rPr lang="en-GB">
                <a:solidFill>
                  <a:schemeClr val="lt1"/>
                </a:solidFill>
                <a:latin typeface="Lato"/>
                <a:ea typeface="Lato"/>
                <a:cs typeface="Lato"/>
                <a:sym typeface="Lato"/>
              </a:rPr>
              <a:t>Please visit the  </a:t>
            </a:r>
            <a:r>
              <a:rPr lang="en-GB" u="sng">
                <a:solidFill>
                  <a:schemeClr val="lt1"/>
                </a:solidFill>
                <a:latin typeface="Lato"/>
                <a:ea typeface="Lato"/>
                <a:cs typeface="Lato"/>
                <a:sym typeface="Lato"/>
                <a:hlinkClick r:id="rId3">
                  <a:extLst>
                    <a:ext uri="{A12FA001-AC4F-418D-AE19-62706E023703}">
                      <ahyp:hlinkClr val="tx"/>
                    </a:ext>
                  </a:extLst>
                </a:hlinkClick>
              </a:rPr>
              <a:t>FLIC learning hub</a:t>
            </a:r>
            <a:r>
              <a:rPr lang="en-GB">
                <a:solidFill>
                  <a:schemeClr val="lt1"/>
                </a:solidFill>
                <a:latin typeface="Lato"/>
                <a:ea typeface="Lato"/>
                <a:cs typeface="Lato"/>
                <a:sym typeface="Lato"/>
              </a:rPr>
              <a:t> for further resources</a:t>
            </a:r>
            <a:endParaRPr>
              <a:solidFill>
                <a:srgbClr val="FFFFFF"/>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4">
                  <a:extLst>
                    <a:ext uri="{A12FA001-AC4F-418D-AE19-62706E023703}">
                      <ahyp:hlinkClr val="tx"/>
                    </a:ext>
                  </a:extLst>
                </a:hlinkClick>
              </a:rPr>
              <a:t>How does UK tax work?</a:t>
            </a:r>
            <a:r>
              <a:rPr lang="en-GB">
                <a:solidFill>
                  <a:schemeClr val="lt1"/>
                </a:solidFill>
                <a:latin typeface="Lato"/>
                <a:ea typeface="Lato"/>
                <a:cs typeface="Lato"/>
                <a:sym typeface="Lato"/>
              </a:rPr>
              <a:t> </a:t>
            </a:r>
            <a:r>
              <a:rPr lang="en-GB" u="sng">
                <a:solidFill>
                  <a:schemeClr val="lt1"/>
                </a:solidFill>
                <a:latin typeface="Lato"/>
                <a:ea typeface="Lato"/>
                <a:cs typeface="Lato"/>
                <a:sym typeface="Lato"/>
                <a:hlinkClick r:id="rId5">
                  <a:extLst>
                    <a:ext uri="{A12FA001-AC4F-418D-AE19-62706E023703}">
                      <ahyp:hlinkClr val="tx"/>
                    </a:ext>
                  </a:extLst>
                </a:hlinkClick>
              </a:rPr>
              <a:t>(Youtube ‘Joe Georgekutty’, Sept 2020) </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6">
                  <a:extLst>
                    <a:ext uri="{A12FA001-AC4F-418D-AE19-62706E023703}">
                      <ahyp:hlinkClr val="tx"/>
                    </a:ext>
                  </a:extLst>
                </a:hlinkClick>
              </a:rPr>
              <a:t>What are the tax implications of earning over £100,000?</a:t>
            </a:r>
            <a:r>
              <a:rPr lang="en-GB">
                <a:solidFill>
                  <a:schemeClr val="lt1"/>
                </a:solidFill>
                <a:latin typeface="Lato"/>
                <a:ea typeface="Lato"/>
                <a:cs typeface="Lato"/>
                <a:sym typeface="Lato"/>
              </a:rPr>
              <a:t> (TaxScouts, July 2022)</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7">
                  <a:extLst>
                    <a:ext uri="{A12FA001-AC4F-418D-AE19-62706E023703}">
                      <ahyp:hlinkClr val="tx"/>
                    </a:ext>
                  </a:extLst>
                </a:hlinkClick>
              </a:rPr>
              <a:t>Difference between sole trade and limited company</a:t>
            </a:r>
            <a:r>
              <a:rPr lang="en-GB">
                <a:solidFill>
                  <a:schemeClr val="lt1"/>
                </a:solidFill>
                <a:latin typeface="Lato"/>
                <a:ea typeface="Lato"/>
                <a:cs typeface="Lato"/>
                <a:sym typeface="Lato"/>
              </a:rPr>
              <a:t> </a:t>
            </a:r>
            <a:r>
              <a:rPr lang="en-GB">
                <a:solidFill>
                  <a:schemeClr val="lt1"/>
                </a:solidFill>
                <a:latin typeface="Lato"/>
                <a:ea typeface="Lato"/>
                <a:cs typeface="Lato"/>
                <a:sym typeface="Lato"/>
                <a:extLst>
                  <a:ext uri="http://customooxmlschemas.google.com/">
                    <go:slidesCustomData xmlns:go="http://customooxmlschemas.google.com/" textRoundtripDataId="34"/>
                  </a:ext>
                </a:extLst>
              </a:rPr>
              <a:t> (Youtube ‘Pennies to Pounds’, Nov 2020)</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8">
                  <a:extLst>
                    <a:ext uri="{A12FA001-AC4F-418D-AE19-62706E023703}">
                      <ahyp:hlinkClr val="tx"/>
                    </a:ext>
                  </a:extLst>
                </a:hlinkClick>
              </a:rPr>
              <a:t>A guide to the living wage</a:t>
            </a:r>
            <a:r>
              <a:rPr lang="en-GB">
                <a:solidFill>
                  <a:schemeClr val="lt1"/>
                </a:solidFill>
                <a:latin typeface="Lato"/>
                <a:ea typeface="Lato"/>
                <a:cs typeface="Lato"/>
                <a:sym typeface="Lato"/>
              </a:rPr>
              <a:t> (Living Wage Foundation)</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9">
                  <a:extLst>
                    <a:ext uri="{A12FA001-AC4F-418D-AE19-62706E023703}">
                      <ahyp:hlinkClr val="tx"/>
                    </a:ext>
                  </a:extLst>
                </a:hlinkClick>
                <a:extLst>
                  <a:ext uri="http://customooxmlschemas.google.com/">
                    <go:slidesCustomData xmlns:go="http://customooxmlschemas.google.com/" textRoundtripDataId="35"/>
                  </a:ext>
                </a:extLst>
              </a:rPr>
              <a:t>Benefits checker/calculator and grants finding website which also has useful info about benefits</a:t>
            </a:r>
            <a:r>
              <a:rPr lang="en-GB" sz="1200" u="sng">
                <a:solidFill>
                  <a:schemeClr val="lt1"/>
                </a:solidFill>
                <a:latin typeface="Lato"/>
                <a:ea typeface="Lato"/>
                <a:cs typeface="Lato"/>
                <a:sym typeface="Lato"/>
                <a:hlinkClick r:id="rId10">
                  <a:extLst>
                    <a:ext uri="{A12FA001-AC4F-418D-AE19-62706E023703}">
                      <ahyp:hlinkClr val="tx"/>
                    </a:ext>
                  </a:extLst>
                </a:hlinkClick>
              </a:rPr>
              <a:t>.</a:t>
            </a:r>
            <a:r>
              <a:rPr lang="en-GB">
                <a:solidFill>
                  <a:schemeClr val="lt1"/>
                </a:solidFill>
                <a:latin typeface="Lato"/>
                <a:ea typeface="Lato"/>
                <a:cs typeface="Lato"/>
                <a:sym typeface="Lato"/>
              </a:rPr>
              <a:t> (Turn to Us, UK National Charity) </a:t>
            </a:r>
            <a:endParaRPr>
              <a:solidFill>
                <a:schemeClr val="lt1"/>
              </a:solidFill>
              <a:latin typeface="Lato"/>
              <a:ea typeface="Lato"/>
              <a:cs typeface="Lato"/>
              <a:sym typeface="Lato"/>
            </a:endParaRPr>
          </a:p>
          <a:p>
            <a:pPr indent="-317500" lvl="0" marL="457200" rtl="0" algn="l">
              <a:lnSpc>
                <a:spcPct val="150000"/>
              </a:lnSpc>
              <a:spcBef>
                <a:spcPts val="0"/>
              </a:spcBef>
              <a:spcAft>
                <a:spcPts val="0"/>
              </a:spcAft>
              <a:buClr>
                <a:schemeClr val="lt1"/>
              </a:buClr>
              <a:buSzPts val="1400"/>
              <a:buFont typeface="Lato"/>
              <a:buChar char="●"/>
            </a:pPr>
            <a:r>
              <a:rPr lang="en-GB" u="sng">
                <a:solidFill>
                  <a:schemeClr val="lt1"/>
                </a:solidFill>
                <a:latin typeface="Lato"/>
                <a:ea typeface="Lato"/>
                <a:cs typeface="Lato"/>
                <a:sym typeface="Lato"/>
                <a:hlinkClick r:id="rId11">
                  <a:extLst>
                    <a:ext uri="{A12FA001-AC4F-418D-AE19-62706E023703}">
                      <ahyp:hlinkClr val="tx"/>
                    </a:ext>
                  </a:extLst>
                </a:hlinkClick>
              </a:rPr>
              <a:t>BBC Sounds - Should we be more open about salaries?</a:t>
            </a:r>
            <a:endParaRPr>
              <a:solidFill>
                <a:srgbClr val="FFFFFF"/>
              </a:solidFill>
              <a:latin typeface="Lato"/>
              <a:ea typeface="Lato"/>
              <a:cs typeface="Lato"/>
              <a:sym typeface="Lato"/>
            </a:endParaRPr>
          </a:p>
          <a:p>
            <a:pPr indent="0" lvl="0" marL="457200" marR="0" rtl="0" algn="l">
              <a:lnSpc>
                <a:spcPct val="115000"/>
              </a:lnSpc>
              <a:spcBef>
                <a:spcPts val="0"/>
              </a:spcBef>
              <a:spcAft>
                <a:spcPts val="0"/>
              </a:spcAft>
              <a:buNone/>
            </a:pPr>
            <a:r>
              <a:t/>
            </a:r>
            <a:endParaRPr b="0" i="0" sz="1400" u="none" cap="none" strike="noStrike">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1a5db231f5e_1_616"/>
          <p:cNvSpPr txBox="1"/>
          <p:nvPr/>
        </p:nvSpPr>
        <p:spPr>
          <a:xfrm>
            <a:off x="207975" y="235725"/>
            <a:ext cx="87138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900" u="none" cap="none" strike="noStrike">
                <a:solidFill>
                  <a:schemeClr val="accent2"/>
                </a:solidFill>
                <a:latin typeface="Lato"/>
                <a:ea typeface="Lato"/>
                <a:cs typeface="Lato"/>
                <a:sym typeface="Lato"/>
              </a:rPr>
              <a:t>Wage slip deductions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br>
              <a:rPr b="1" i="0" lang="en-GB" sz="2900" u="none" cap="none" strike="noStrike">
                <a:solidFill>
                  <a:schemeClr val="accent2"/>
                </a:solidFill>
                <a:latin typeface="Lato"/>
                <a:ea typeface="Lato"/>
                <a:cs typeface="Lato"/>
                <a:sym typeface="Lato"/>
              </a:rPr>
            </a:br>
            <a:r>
              <a:rPr b="0" i="0" lang="en-GB" sz="1600" u="none" cap="none" strike="noStrike">
                <a:solidFill>
                  <a:schemeClr val="lt1"/>
                </a:solidFill>
                <a:latin typeface="Lato"/>
                <a:ea typeface="Lato"/>
                <a:cs typeface="Lato"/>
                <a:sym typeface="Lato"/>
              </a:rPr>
              <a:t>For people in</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0"/>
                  </a:ext>
                </a:extLst>
              </a:rPr>
              <a:t> employment, there will be some deductions which are taken away from their gross pay.</a:t>
            </a:r>
            <a:r>
              <a:rPr b="0" i="0" lang="en-GB" sz="1600" u="none" cap="none" strike="noStrike">
                <a:solidFill>
                  <a:schemeClr val="lt1"/>
                </a:solidFill>
                <a:latin typeface="Lato"/>
                <a:ea typeface="Lato"/>
                <a:cs typeface="Lato"/>
                <a:sym typeface="Lato"/>
              </a:rPr>
              <a:t>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These are the main ones, and we’ll focus on National Insurance and Income Tax in this lesson:</a:t>
            </a:r>
            <a:endParaRPr b="0" i="0" sz="1600" u="none" cap="none" strike="noStrike">
              <a:solidFill>
                <a:schemeClr val="lt1"/>
              </a:solidFill>
              <a:latin typeface="Arial"/>
              <a:ea typeface="Arial"/>
              <a:cs typeface="Arial"/>
              <a:sym typeface="Arial"/>
            </a:endParaRPr>
          </a:p>
        </p:txBody>
      </p:sp>
      <p:grpSp>
        <p:nvGrpSpPr>
          <p:cNvPr id="101" name="Google Shape;101;g1a5db231f5e_1_616"/>
          <p:cNvGrpSpPr/>
          <p:nvPr/>
        </p:nvGrpSpPr>
        <p:grpSpPr>
          <a:xfrm>
            <a:off x="572505" y="2692252"/>
            <a:ext cx="1162800" cy="1162800"/>
            <a:chOff x="2334700" y="2298950"/>
            <a:chExt cx="1162800" cy="1162800"/>
          </a:xfrm>
        </p:grpSpPr>
        <p:sp>
          <p:nvSpPr>
            <p:cNvPr id="102" name="Google Shape;102;g1a5db231f5e_1_616"/>
            <p:cNvSpPr/>
            <p:nvPr/>
          </p:nvSpPr>
          <p:spPr>
            <a:xfrm>
              <a:off x="23347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a5db231f5e_1_616"/>
            <p:cNvSpPr txBox="1"/>
            <p:nvPr/>
          </p:nvSpPr>
          <p:spPr>
            <a:xfrm>
              <a:off x="233470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National Insurance </a:t>
              </a:r>
              <a:endParaRPr b="0" i="0" sz="1400" u="none" cap="none" strike="noStrike">
                <a:solidFill>
                  <a:schemeClr val="dk1"/>
                </a:solidFill>
                <a:latin typeface="Lato Black"/>
                <a:ea typeface="Lato Black"/>
                <a:cs typeface="Lato Black"/>
                <a:sym typeface="Lato Black"/>
              </a:endParaRPr>
            </a:p>
          </p:txBody>
        </p:sp>
      </p:grpSp>
      <p:grpSp>
        <p:nvGrpSpPr>
          <p:cNvPr id="104" name="Google Shape;104;g1a5db231f5e_1_616"/>
          <p:cNvGrpSpPr/>
          <p:nvPr/>
        </p:nvGrpSpPr>
        <p:grpSpPr>
          <a:xfrm>
            <a:off x="2505812" y="2657452"/>
            <a:ext cx="1162800" cy="1162800"/>
            <a:chOff x="3739450" y="2298950"/>
            <a:chExt cx="1162800" cy="1162800"/>
          </a:xfrm>
        </p:grpSpPr>
        <p:sp>
          <p:nvSpPr>
            <p:cNvPr id="105" name="Google Shape;105;g1a5db231f5e_1_616"/>
            <p:cNvSpPr/>
            <p:nvPr/>
          </p:nvSpPr>
          <p:spPr>
            <a:xfrm>
              <a:off x="37394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1a5db231f5e_1_616"/>
            <p:cNvSpPr txBox="1"/>
            <p:nvPr/>
          </p:nvSpPr>
          <p:spPr>
            <a:xfrm>
              <a:off x="37394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Income </a:t>
              </a:r>
              <a:endParaRPr b="0" i="0" sz="1400" u="none" cap="none" strike="noStrike">
                <a:solidFill>
                  <a:schemeClr val="dk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Tax  </a:t>
              </a:r>
              <a:endParaRPr b="0" i="0" sz="1400" u="none" cap="none" strike="noStrike">
                <a:solidFill>
                  <a:schemeClr val="dk1"/>
                </a:solidFill>
                <a:latin typeface="Lato Black"/>
                <a:ea typeface="Lato Black"/>
                <a:cs typeface="Lato Black"/>
                <a:sym typeface="Lato Black"/>
              </a:endParaRPr>
            </a:p>
          </p:txBody>
        </p:sp>
      </p:grpSp>
      <p:grpSp>
        <p:nvGrpSpPr>
          <p:cNvPr id="107" name="Google Shape;107;g1a5db231f5e_1_616"/>
          <p:cNvGrpSpPr/>
          <p:nvPr/>
        </p:nvGrpSpPr>
        <p:grpSpPr>
          <a:xfrm>
            <a:off x="4439093" y="2657452"/>
            <a:ext cx="1162800" cy="1162800"/>
            <a:chOff x="5144200" y="2298950"/>
            <a:chExt cx="1162800" cy="1162800"/>
          </a:xfrm>
        </p:grpSpPr>
        <p:sp>
          <p:nvSpPr>
            <p:cNvPr id="108" name="Google Shape;108;g1a5db231f5e_1_616"/>
            <p:cNvSpPr/>
            <p:nvPr/>
          </p:nvSpPr>
          <p:spPr>
            <a:xfrm>
              <a:off x="51442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1a5db231f5e_1_616"/>
            <p:cNvSpPr txBox="1"/>
            <p:nvPr/>
          </p:nvSpPr>
          <p:spPr>
            <a:xfrm>
              <a:off x="5144200" y="2680250"/>
              <a:ext cx="1162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Pensions</a:t>
              </a:r>
              <a:endParaRPr b="0" i="0" sz="1400" u="none" cap="none" strike="noStrike">
                <a:solidFill>
                  <a:schemeClr val="dk1"/>
                </a:solidFill>
                <a:latin typeface="Lato Black"/>
                <a:ea typeface="Lato Black"/>
                <a:cs typeface="Lato Black"/>
                <a:sym typeface="Lato Black"/>
              </a:endParaRPr>
            </a:p>
          </p:txBody>
        </p:sp>
      </p:grpSp>
      <p:grpSp>
        <p:nvGrpSpPr>
          <p:cNvPr id="110" name="Google Shape;110;g1a5db231f5e_1_616"/>
          <p:cNvGrpSpPr/>
          <p:nvPr/>
        </p:nvGrpSpPr>
        <p:grpSpPr>
          <a:xfrm>
            <a:off x="6578175" y="2657452"/>
            <a:ext cx="1162800" cy="1162800"/>
            <a:chOff x="6548950" y="2298950"/>
            <a:chExt cx="1162800" cy="1162800"/>
          </a:xfrm>
        </p:grpSpPr>
        <p:sp>
          <p:nvSpPr>
            <p:cNvPr id="111" name="Google Shape;111;g1a5db231f5e_1_616"/>
            <p:cNvSpPr/>
            <p:nvPr/>
          </p:nvSpPr>
          <p:spPr>
            <a:xfrm>
              <a:off x="65489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g1a5db231f5e_1_616"/>
            <p:cNvSpPr txBox="1"/>
            <p:nvPr/>
          </p:nvSpPr>
          <p:spPr>
            <a:xfrm>
              <a:off x="65489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Student loans</a:t>
              </a:r>
              <a:endParaRPr b="0" i="0" sz="1400" u="none" cap="none" strike="noStrike">
                <a:solidFill>
                  <a:schemeClr val="dk1"/>
                </a:solidFill>
                <a:latin typeface="Lato Black"/>
                <a:ea typeface="Lato Black"/>
                <a:cs typeface="Lato Black"/>
                <a:sym typeface="Lato Black"/>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Before you get your hands on your pay, your employer makes what's known as deductions. These are things like income tax, national insurance, and a contribution towards your pension." id="117" name="Google Shape;117;g1a5db231f5e_1_604" title="How much do you really get paid?">
            <a:hlinkClick r:id="rId3"/>
          </p:cNvPr>
          <p:cNvPicPr preferRelativeResize="0"/>
          <p:nvPr/>
        </p:nvPicPr>
        <p:blipFill rotWithShape="1">
          <a:blip r:embed="rId4">
            <a:alphaModFix/>
          </a:blip>
          <a:srcRect b="0" l="0" r="0" t="0"/>
          <a:stretch/>
        </p:blipFill>
        <p:spPr>
          <a:xfrm>
            <a:off x="5066000" y="3063325"/>
            <a:ext cx="1975878" cy="1481900"/>
          </a:xfrm>
          <a:prstGeom prst="rect">
            <a:avLst/>
          </a:prstGeom>
          <a:noFill/>
          <a:ln>
            <a:noFill/>
          </a:ln>
        </p:spPr>
      </p:pic>
      <p:sp>
        <p:nvSpPr>
          <p:cNvPr id="118" name="Google Shape;118;g1a5db231f5e_1_604"/>
          <p:cNvSpPr/>
          <p:nvPr/>
        </p:nvSpPr>
        <p:spPr>
          <a:xfrm>
            <a:off x="2996350" y="3355475"/>
            <a:ext cx="1714500" cy="897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Lato"/>
                <a:ea typeface="Lato"/>
                <a:cs typeface="Lato"/>
                <a:sym typeface="Lato"/>
                <a:hlinkClick r:id="rId5"/>
              </a:rPr>
              <a:t>Watch this video </a:t>
            </a:r>
            <a:endParaRPr b="0" i="0" sz="1000" u="none" cap="none" strike="noStrike">
              <a:solidFill>
                <a:srgbClr val="000000"/>
              </a:solidFill>
              <a:latin typeface="Lato"/>
              <a:ea typeface="Lato"/>
              <a:cs typeface="Lato"/>
              <a:sym typeface="Lato"/>
            </a:endParaRPr>
          </a:p>
        </p:txBody>
      </p:sp>
      <p:sp>
        <p:nvSpPr>
          <p:cNvPr id="119" name="Google Shape;119;g1a5db231f5e_1_604"/>
          <p:cNvSpPr txBox="1"/>
          <p:nvPr/>
        </p:nvSpPr>
        <p:spPr>
          <a:xfrm>
            <a:off x="2961088" y="1647325"/>
            <a:ext cx="62013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dk1"/>
                </a:solidFill>
                <a:latin typeface="Lato"/>
                <a:ea typeface="Lato"/>
                <a:cs typeface="Lato"/>
                <a:sym typeface="Lato"/>
              </a:rPr>
              <a:t>Zara has been promoted and her salary has increased from </a:t>
            </a:r>
            <a:r>
              <a:rPr b="1" i="0" lang="en-GB" sz="2200" u="sng" cap="none" strike="noStrike">
                <a:solidFill>
                  <a:schemeClr val="dk1"/>
                </a:solidFill>
                <a:latin typeface="Lato"/>
                <a:ea typeface="Lato"/>
                <a:cs typeface="Lato"/>
                <a:sym typeface="Lato"/>
              </a:rPr>
              <a:t>£27,000</a:t>
            </a:r>
            <a:r>
              <a:rPr b="1" i="0" lang="en-GB" sz="2200" u="none" cap="none" strike="noStrike">
                <a:solidFill>
                  <a:schemeClr val="dk1"/>
                </a:solidFill>
                <a:latin typeface="Lato"/>
                <a:ea typeface="Lato"/>
                <a:cs typeface="Lato"/>
                <a:sym typeface="Lato"/>
              </a:rPr>
              <a:t> per year to </a:t>
            </a:r>
            <a:r>
              <a:rPr b="1" i="0" lang="en-GB" sz="2200" u="sng" cap="none" strike="noStrike">
                <a:solidFill>
                  <a:schemeClr val="dk1"/>
                </a:solidFill>
                <a:latin typeface="Lato"/>
                <a:ea typeface="Lato"/>
                <a:cs typeface="Lato"/>
                <a:sym typeface="Lato"/>
              </a:rPr>
              <a:t>£30,000</a:t>
            </a:r>
            <a:r>
              <a:rPr b="1" i="0" lang="en-GB" sz="2200" u="none" cap="none" strike="noStrike">
                <a:solidFill>
                  <a:schemeClr val="dk1"/>
                </a:solidFill>
                <a:latin typeface="Lato"/>
                <a:ea typeface="Lato"/>
                <a:cs typeface="Lato"/>
                <a:sym typeface="Lato"/>
              </a:rPr>
              <a:t>.</a:t>
            </a:r>
            <a:endParaRPr b="1"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GB" sz="2200" u="none" cap="none" strike="noStrike">
                <a:solidFill>
                  <a:srgbClr val="FF8022"/>
                </a:solidFill>
                <a:latin typeface="Lato"/>
                <a:ea typeface="Lato"/>
                <a:cs typeface="Lato"/>
                <a:sym typeface="Lato"/>
              </a:rPr>
              <a:t>How much will Zara get paid each month?</a:t>
            </a:r>
            <a:endParaRPr b="1" i="0" sz="2200" u="none" cap="none" strike="noStrike">
              <a:solidFill>
                <a:srgbClr val="FF8022"/>
              </a:solidFill>
              <a:latin typeface="Lato"/>
              <a:ea typeface="Lato"/>
              <a:cs typeface="Lato"/>
              <a:sym typeface="Lato"/>
            </a:endParaRPr>
          </a:p>
        </p:txBody>
      </p:sp>
      <p:grpSp>
        <p:nvGrpSpPr>
          <p:cNvPr id="120" name="Google Shape;120;g1a5db231f5e_1_604"/>
          <p:cNvGrpSpPr/>
          <p:nvPr/>
        </p:nvGrpSpPr>
        <p:grpSpPr>
          <a:xfrm>
            <a:off x="210900" y="1136875"/>
            <a:ext cx="2566200" cy="3941750"/>
            <a:chOff x="210900" y="1136875"/>
            <a:chExt cx="2566200" cy="3941750"/>
          </a:xfrm>
        </p:grpSpPr>
        <p:sp>
          <p:nvSpPr>
            <p:cNvPr id="121" name="Google Shape;121;g1a5db231f5e_1_604"/>
            <p:cNvSpPr/>
            <p:nvPr/>
          </p:nvSpPr>
          <p:spPr>
            <a:xfrm>
              <a:off x="210900" y="1136875"/>
              <a:ext cx="2495100" cy="373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1a5db231f5e_1_604"/>
            <p:cNvSpPr txBox="1"/>
            <p:nvPr/>
          </p:nvSpPr>
          <p:spPr>
            <a:xfrm>
              <a:off x="363300" y="2658225"/>
              <a:ext cx="2413800" cy="2420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dk1"/>
                  </a:solidFill>
                  <a:latin typeface="Lato Black"/>
                  <a:ea typeface="Lato Black"/>
                  <a:cs typeface="Lato Black"/>
                  <a:sym typeface="Lato Black"/>
                </a:rPr>
                <a:t>Congratulations Zara, you’ve been promoted</a:t>
              </a:r>
              <a:endParaRPr b="1" i="0" sz="14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1"/>
                    </a:ext>
                  </a:extLst>
                </a:rPr>
                <a:t>Job Title: </a:t>
              </a:r>
              <a:r>
                <a:rPr b="0" i="0" lang="en-GB" sz="1200" u="none" cap="none" strike="noStrike">
                  <a:solidFill>
                    <a:schemeClr val="dk1"/>
                  </a:solidFill>
                  <a:latin typeface="Lato"/>
                  <a:ea typeface="Lato"/>
                  <a:cs typeface="Lato"/>
                  <a:sym typeface="Lato"/>
                  <a:extLst>
                    <a:ext uri="http://customooxmlschemas.google.com/">
                      <go:slidesCustomData xmlns:go="http://customooxmlschemas.google.com/" textRoundtripDataId="2"/>
                    </a:ext>
                  </a:extLst>
                </a:rPr>
                <a:t>Senior estate agent</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Type of Employment: </a:t>
              </a:r>
              <a:r>
                <a:rPr b="0" i="0" lang="en-GB" sz="1200" u="none" cap="none" strike="noStrike">
                  <a:solidFill>
                    <a:schemeClr val="dk1"/>
                  </a:solidFill>
                  <a:latin typeface="Lato"/>
                  <a:ea typeface="Lato"/>
                  <a:cs typeface="Lato"/>
                  <a:sym typeface="Lato"/>
                </a:rPr>
                <a:t>Employed,</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dk1"/>
                  </a:solidFill>
                  <a:latin typeface="Lato"/>
                  <a:ea typeface="Lato"/>
                  <a:cs typeface="Lato"/>
                  <a:sym typeface="Lato"/>
                </a:rPr>
                <a:t>full-time</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Weekly hours/days worked: </a:t>
              </a:r>
              <a:endParaRPr b="1" i="0" sz="1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dk1"/>
                  </a:solidFill>
                  <a:latin typeface="Lato"/>
                  <a:ea typeface="Lato"/>
                  <a:cs typeface="Lato"/>
                  <a:sym typeface="Lato"/>
                </a:rPr>
                <a:t> 5 days| 09:00 to 17:00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Wage or salary: </a:t>
              </a:r>
              <a:r>
                <a:rPr b="0" i="0" lang="en-GB" sz="1200" u="none" cap="none" strike="noStrike">
                  <a:solidFill>
                    <a:schemeClr val="dk1"/>
                  </a:solidFill>
                  <a:latin typeface="Lato"/>
                  <a:ea typeface="Lato"/>
                  <a:cs typeface="Lato"/>
                  <a:sym typeface="Lato"/>
                </a:rPr>
                <a:t>£30,000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200" u="none" cap="none" strike="noStrike">
                <a:solidFill>
                  <a:srgbClr val="9E9E9E"/>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dk1"/>
                </a:solidFill>
                <a:latin typeface="Lato Black"/>
                <a:ea typeface="Lato Black"/>
                <a:cs typeface="Lato Black"/>
                <a:sym typeface="Lato Black"/>
              </a:endParaRPr>
            </a:p>
          </p:txBody>
        </p:sp>
        <p:pic>
          <p:nvPicPr>
            <p:cNvPr id="123" name="Google Shape;123;g1a5db231f5e_1_604"/>
            <p:cNvPicPr preferRelativeResize="0"/>
            <p:nvPr/>
          </p:nvPicPr>
          <p:blipFill rotWithShape="1">
            <a:blip r:embed="rId6">
              <a:alphaModFix/>
            </a:blip>
            <a:srcRect b="0" l="0" r="0" t="0"/>
            <a:stretch/>
          </p:blipFill>
          <p:spPr>
            <a:xfrm>
              <a:off x="350075" y="1226550"/>
              <a:ext cx="1237499" cy="1237499"/>
            </a:xfrm>
            <a:prstGeom prst="rect">
              <a:avLst/>
            </a:prstGeom>
            <a:noFill/>
            <a:ln>
              <a:noFill/>
            </a:ln>
          </p:spPr>
        </p:pic>
      </p:grpSp>
      <p:sp>
        <p:nvSpPr>
          <p:cNvPr id="124" name="Google Shape;124;g1a5db231f5e_1_604"/>
          <p:cNvSpPr txBox="1"/>
          <p:nvPr/>
        </p:nvSpPr>
        <p:spPr>
          <a:xfrm>
            <a:off x="272450" y="263500"/>
            <a:ext cx="62466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Take home pay</a:t>
            </a:r>
            <a:endParaRPr b="1" i="0" sz="2900" u="none" cap="none" strike="noStrike">
              <a:solidFill>
                <a:schemeClr val="accent2"/>
              </a:solidFill>
              <a:latin typeface="Lato"/>
              <a:ea typeface="Lato"/>
              <a:cs typeface="Lato"/>
              <a:sym typeface="Lato"/>
            </a:endParaRPr>
          </a:p>
        </p:txBody>
      </p:sp>
      <p:sp>
        <p:nvSpPr>
          <p:cNvPr id="125" name="Google Shape;125;g1a5db231f5e_1_604"/>
          <p:cNvSpPr txBox="1"/>
          <p:nvPr/>
        </p:nvSpPr>
        <p:spPr>
          <a:xfrm>
            <a:off x="2961100" y="4724625"/>
            <a:ext cx="398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543B3"/>
                </a:solidFill>
                <a:latin typeface="Lato"/>
                <a:ea typeface="Lato"/>
                <a:cs typeface="Lato"/>
                <a:sym typeface="Lato"/>
              </a:rPr>
              <a:t>Video | </a:t>
            </a:r>
            <a:r>
              <a:rPr b="1" lang="en-GB" u="sng">
                <a:solidFill>
                  <a:srgbClr val="0543B3"/>
                </a:solidFill>
                <a:latin typeface="Lato"/>
                <a:ea typeface="Lato"/>
                <a:cs typeface="Lato"/>
                <a:sym typeface="Lato"/>
                <a:hlinkClick r:id="rId7">
                  <a:extLst>
                    <a:ext uri="{A12FA001-AC4F-418D-AE19-62706E023703}">
                      <ahyp:hlinkClr val="tx"/>
                    </a:ext>
                  </a:extLst>
                </a:hlinkClick>
              </a:rPr>
              <a:t>How much do you really get paid?</a:t>
            </a:r>
            <a:r>
              <a:rPr b="1" lang="en-GB">
                <a:solidFill>
                  <a:srgbClr val="0543B3"/>
                </a:solidFill>
                <a:latin typeface="Lato"/>
                <a:ea typeface="Lato"/>
                <a:cs typeface="Lato"/>
                <a:sym typeface="Lato"/>
              </a:rPr>
              <a:t> </a:t>
            </a:r>
            <a:endParaRPr b="1">
              <a:solidFill>
                <a:srgbClr val="0543B3"/>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da053489fc_0_1"/>
          <p:cNvSpPr txBox="1"/>
          <p:nvPr/>
        </p:nvSpPr>
        <p:spPr>
          <a:xfrm>
            <a:off x="333000" y="204075"/>
            <a:ext cx="8267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Speedy recap</a:t>
            </a:r>
            <a:endParaRPr b="1" i="0" sz="2900" u="none" cap="none" strike="noStrike">
              <a:solidFill>
                <a:schemeClr val="accent2"/>
              </a:solidFill>
              <a:latin typeface="Lato"/>
              <a:ea typeface="Lato"/>
              <a:cs typeface="Lato"/>
              <a:sym typeface="Lato"/>
            </a:endParaRPr>
          </a:p>
        </p:txBody>
      </p:sp>
      <p:sp>
        <p:nvSpPr>
          <p:cNvPr id="131" name="Google Shape;131;g1da053489fc_0_1"/>
          <p:cNvSpPr/>
          <p:nvPr/>
        </p:nvSpPr>
        <p:spPr>
          <a:xfrm>
            <a:off x="1550750" y="1695325"/>
            <a:ext cx="6222000" cy="18615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What are 4 deductions that need to be considered when explaining the difference between gross and net pay?</a:t>
            </a:r>
            <a:endParaRPr b="1" i="0" sz="2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Stretch - order them from which you think will be biggest to smallest  in terms of amount.</a:t>
            </a:r>
            <a:endParaRPr b="0" i="0" sz="2200" u="none" cap="none" strike="noStrike">
              <a:solidFill>
                <a:schemeClr val="lt1"/>
              </a:solidFill>
              <a:latin typeface="Lato"/>
              <a:ea typeface="Lato"/>
              <a:cs typeface="Lato"/>
              <a:sym typeface="Lato"/>
            </a:endParaRPr>
          </a:p>
        </p:txBody>
      </p:sp>
      <p:pic>
        <p:nvPicPr>
          <p:cNvPr id="132" name="Google Shape;132;g1da053489fc_0_1"/>
          <p:cNvPicPr preferRelativeResize="0"/>
          <p:nvPr/>
        </p:nvPicPr>
        <p:blipFill rotWithShape="1">
          <a:blip r:embed="rId3">
            <a:alphaModFix/>
          </a:blip>
          <a:srcRect b="24944" l="0" r="0" t="25572"/>
          <a:stretch/>
        </p:blipFill>
        <p:spPr>
          <a:xfrm>
            <a:off x="3211775" y="3669625"/>
            <a:ext cx="2720450" cy="1346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_No_pages">
  <a:themeElements>
    <a:clrScheme name="Simple Light">
      <a:dk1>
        <a:srgbClr val="262A33"/>
      </a:dk1>
      <a:lt1>
        <a:srgbClr val="FFFFFF"/>
      </a:lt1>
      <a:dk2>
        <a:srgbClr val="262A33"/>
      </a:dk2>
      <a:lt2>
        <a:srgbClr val="262A33"/>
      </a:lt2>
      <a:accent1>
        <a:srgbClr val="0543B3"/>
      </a:accent1>
      <a:accent2>
        <a:srgbClr val="FF8022"/>
      </a:accent2>
      <a:accent3>
        <a:srgbClr val="51FF00"/>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