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Lato"/>
      <p:regular r:id="rId37"/>
      <p:bold r:id="rId38"/>
      <p:italic r:id="rId39"/>
      <p:boldItalic r:id="rId40"/>
    </p:embeddedFont>
    <p:embeddedFont>
      <p:font typeface="Lato Light"/>
      <p:regular r:id="rId41"/>
      <p:bold r:id="rId42"/>
      <p:italic r:id="rId43"/>
      <p:boldItalic r:id="rId44"/>
    </p:embeddedFont>
    <p:embeddedFont>
      <p:font typeface="Lato Black"/>
      <p:bold r:id="rId45"/>
      <p:boldItalic r:id="rId46"/>
    </p:embeddedFont>
    <p:embeddedFont>
      <p:font typeface="Oswald"/>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9" roundtripDataSignature="AMtx7mh+Jvf8SQeZwpTBHsyoZ63kcZMh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CA2F5B-0E93-4D03-BB55-7CF708CE9F22}">
  <a:tblStyle styleId="{CACA2F5B-0E93-4D03-BB55-7CF708CE9F2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42" Type="http://schemas.openxmlformats.org/officeDocument/2006/relationships/font" Target="fonts/LatoLight-bold.fntdata"/><Relationship Id="rId41" Type="http://schemas.openxmlformats.org/officeDocument/2006/relationships/font" Target="fonts/LatoLight-regular.fntdata"/><Relationship Id="rId44" Type="http://schemas.openxmlformats.org/officeDocument/2006/relationships/font" Target="fonts/LatoLight-boldItalic.fntdata"/><Relationship Id="rId43" Type="http://schemas.openxmlformats.org/officeDocument/2006/relationships/font" Target="fonts/LatoLight-italic.fntdata"/><Relationship Id="rId46" Type="http://schemas.openxmlformats.org/officeDocument/2006/relationships/font" Target="fonts/LatoBlack-boldItalic.fntdata"/><Relationship Id="rId45" Type="http://schemas.openxmlformats.org/officeDocument/2006/relationships/font" Target="fonts/LatoBla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swald-bold.fntdata"/><Relationship Id="rId47" Type="http://schemas.openxmlformats.org/officeDocument/2006/relationships/font" Target="fonts/Oswald-regular.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Lato-regular.fntdata"/><Relationship Id="rId36" Type="http://schemas.openxmlformats.org/officeDocument/2006/relationships/slide" Target="slides/slide30.xml"/><Relationship Id="rId39" Type="http://schemas.openxmlformats.org/officeDocument/2006/relationships/font" Target="fonts/Lato-italic.fntdata"/><Relationship Id="rId38" Type="http://schemas.openxmlformats.org/officeDocument/2006/relationships/font" Target="fonts/Lato-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 name="Google Shape;4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rPr lang="en-GB"/>
              <a:t>Use targeted questioning, linking to the notion of needs vs wants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20 min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What is a budget?</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Budgeting is a way of planning your finances to ensure that you have enough money to purchase items you want. It’s a way of tracking money coming in and money going out.</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u="sng">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dk1"/>
                </a:solidFill>
                <a:latin typeface="Lato"/>
                <a:ea typeface="Lato"/>
                <a:cs typeface="Lato"/>
                <a:sym typeface="Lato"/>
              </a:rPr>
              <a:t>Why budget?</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There are numerous reasons for people to budget. Others may be mentioned and true that aren’t listed on the slide. This question may also bring up sensitivities so depersonalisation is key in the discussion.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to write a brief explanation </a:t>
            </a:r>
            <a:endParaRPr>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latin typeface="Lato"/>
                <a:ea typeface="Lato"/>
                <a:cs typeface="Lato"/>
                <a:sym typeface="Lato"/>
              </a:rPr>
              <a:t>Hand out the bills catalogue and budgeting sheet with worked example (over budget). Students need to consider the £2,000 and create their own budget showing how they can stay within budget.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should add their take-home pay as their monthly budget. They then choose their needs from the catalogue completing the worksheet. There will still be some choices here like house size, internet package, where they shop for food etc.</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Remember needs should fit into the monthly amount previously calculated, the 50% of the monthly income (net pay).</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should understand the bottom line, i.e. after a person has spent money on the essentials in the bills catalogue, how much do they have left at the end of the month?</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latin typeface="Lato"/>
                <a:ea typeface="Lato"/>
                <a:cs typeface="Lato"/>
                <a:sym typeface="Lato"/>
              </a:rPr>
              <a:t>Delivery instruction - Adaptive learning</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latin typeface="Lato"/>
                <a:ea typeface="Lato"/>
                <a:cs typeface="Lato"/>
                <a:sym typeface="Lato"/>
              </a:rPr>
              <a:t>After all these deductions, how much is left to live on? Divide this by 4 to think about a weekly budget. Divide by 7 for a daily budget. Ask students if it’s realistic.</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latin typeface="Lato"/>
                <a:ea typeface="Lato"/>
                <a:cs typeface="Lato"/>
                <a:sym typeface="Lato"/>
              </a:rPr>
              <a:t>Stretch - Return to bills catalogue and think about whether there are savings that could be made. Can you share a house with a friend or walk to work to save money? Can you use someone else's Netflix account?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Different reasons students may identify:</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up an emergency savings pot or holiday money</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Track how much money you’re really spending and on what different categories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spending limits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alerts for different categories </a:t>
            </a:r>
            <a:endParaRPr>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latin typeface="Lato"/>
                <a:ea typeface="Lato"/>
                <a:cs typeface="Lato"/>
                <a:sym typeface="Lato"/>
              </a:rPr>
              <a:t>Talk about how this should be motivational - something that would really encourage them to stick to a budget. They can keep</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latin typeface="Lato"/>
                <a:ea typeface="Lato"/>
                <a:cs typeface="Lato"/>
                <a:sym typeface="Lato"/>
              </a:rPr>
              <a:t>these goals as printouts or suggest that they change the wallpaper on their phones to this goal.</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latin typeface="Lato"/>
                <a:ea typeface="Lato"/>
                <a:cs typeface="Lato"/>
                <a:sym typeface="Lato"/>
              </a:rPr>
              <a:t>Can ask for some students to share theirs but if they are reluctant, then share examples from staff.</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latin typeface="Lato"/>
                <a:ea typeface="Lato"/>
                <a:cs typeface="Lato"/>
                <a:sym typeface="Lato"/>
              </a:rPr>
              <a:t>Explain to students that when thinking about planning your future, consider money for savings on items like a new car, holiday; investments in things like property, or company stocks/shares to increase future money; and importantly setting money aside for unforeseen events such as house appliances/car faults, or for periods of time where one may not have a regular income</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latin typeface="Lato"/>
              <a:ea typeface="Lato"/>
              <a:cs typeface="Lato"/>
              <a:sym typeface="Lato"/>
            </a:endParaRPr>
          </a:p>
          <a:p>
            <a:pPr indent="0" lvl="0" marL="0" rtl="0" algn="l">
              <a:lnSpc>
                <a:spcPct val="100000"/>
              </a:lnSpc>
              <a:spcBef>
                <a:spcPts val="0"/>
              </a:spcBef>
              <a:spcAft>
                <a:spcPts val="0"/>
              </a:spcAft>
              <a:buClr>
                <a:srgbClr val="000000"/>
              </a:buClr>
              <a:buSzPts val="1100"/>
              <a:buFont typeface="Arial"/>
              <a:buNone/>
            </a:pPr>
            <a:r>
              <a:t/>
            </a:r>
            <a:endParaRPr b="1">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sz="1400">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457200" rtl="0" algn="l">
              <a:lnSpc>
                <a:spcPct val="107000"/>
              </a:lnSpc>
              <a:spcBef>
                <a:spcPts val="0"/>
              </a:spcBef>
              <a:spcAft>
                <a:spcPts val="0"/>
              </a:spcAft>
              <a:buClr>
                <a:schemeClr val="dk1"/>
              </a:buClr>
              <a:buSzPts val="900"/>
              <a:buFont typeface="Lato"/>
              <a:buAutoNum type="arabicPeriod"/>
            </a:pPr>
            <a:r>
              <a:t/>
            </a:r>
            <a:endParaRPr sz="900">
              <a:solidFill>
                <a:schemeClr val="dk1"/>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Are there any items which you consider to be strictly needs?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How would you differentiate weekly food shop from takeaway meals?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Are there any items that change category based on age or circumstance?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The three questions:</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AutoNum type="arabicPeriod"/>
            </a:pPr>
            <a:r>
              <a:rPr lang="en-GB"/>
              <a:t>Do I really need this item to live and function?</a:t>
            </a:r>
            <a:endParaRPr/>
          </a:p>
          <a:p>
            <a:pPr indent="-298450" lvl="0" marL="457200" rtl="0" algn="l">
              <a:lnSpc>
                <a:spcPct val="100000"/>
              </a:lnSpc>
              <a:spcBef>
                <a:spcPts val="0"/>
              </a:spcBef>
              <a:spcAft>
                <a:spcPts val="0"/>
              </a:spcAft>
              <a:buSzPts val="1100"/>
              <a:buAutoNum type="arabicPeriod"/>
            </a:pPr>
            <a:r>
              <a:rPr lang="en-GB"/>
              <a:t>Can I get this in a less expensive way?</a:t>
            </a:r>
            <a:endParaRPr/>
          </a:p>
          <a:p>
            <a:pPr indent="-298450" lvl="0" marL="457200" rtl="0" algn="l">
              <a:lnSpc>
                <a:spcPct val="100000"/>
              </a:lnSpc>
              <a:spcBef>
                <a:spcPts val="0"/>
              </a:spcBef>
              <a:spcAft>
                <a:spcPts val="0"/>
              </a:spcAft>
              <a:buSzPts val="1100"/>
              <a:buAutoNum type="arabicPeriod"/>
            </a:pPr>
            <a:r>
              <a:rPr lang="en-GB"/>
              <a:t>Would your life be different with this item?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Examples to draw on can include a person might need a car for work purposes or because they live in a remote area, societal changes or events like Covid meant more people needed access to ICT at home where they may have relied on using school or work equipment before this, how much we spend on outings and gifts might change depending on life events like starting a family or managing money in a cost of living crisis.</a:t>
            </a:r>
            <a:endParaRPr>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sp>
        <p:nvSpPr>
          <p:cNvPr id="7" name="Google Shape;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 name="Google Shape;8;p3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 name="Google Shape;9;p32"/>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9" name="Shape 2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0" name="Shape 30"/>
        <p:cNvGrpSpPr/>
        <p:nvPr/>
      </p:nvGrpSpPr>
      <p:grpSpPr>
        <a:xfrm>
          <a:off x="0" y="0"/>
          <a:ext cx="0" cy="0"/>
          <a:chOff x="0" y="0"/>
          <a:chExt cx="0" cy="0"/>
        </a:xfrm>
      </p:grpSpPr>
      <p:sp>
        <p:nvSpPr>
          <p:cNvPr id="31" name="Google Shape;31;p4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p42"/>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3" name="Shape 33"/>
        <p:cNvGrpSpPr/>
        <p:nvPr/>
      </p:nvGrpSpPr>
      <p:grpSpPr>
        <a:xfrm>
          <a:off x="0" y="0"/>
          <a:ext cx="0" cy="0"/>
          <a:chOff x="0" y="0"/>
          <a:chExt cx="0" cy="0"/>
        </a:xfrm>
      </p:grpSpPr>
      <p:pic>
        <p:nvPicPr>
          <p:cNvPr id="34" name="Google Shape;34;p43"/>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5" name="Google Shape;35;p43"/>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6" name="Shape 36"/>
        <p:cNvGrpSpPr/>
        <p:nvPr/>
      </p:nvGrpSpPr>
      <p:grpSpPr>
        <a:xfrm>
          <a:off x="0" y="0"/>
          <a:ext cx="0" cy="0"/>
          <a:chOff x="0" y="0"/>
          <a:chExt cx="0" cy="0"/>
        </a:xfrm>
      </p:grpSpPr>
      <p:pic>
        <p:nvPicPr>
          <p:cNvPr id="37" name="Google Shape;37;p44"/>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38" name="Shape 38"/>
        <p:cNvGrpSpPr/>
        <p:nvPr/>
      </p:nvGrpSpPr>
      <p:grpSpPr>
        <a:xfrm>
          <a:off x="0" y="0"/>
          <a:ext cx="0" cy="0"/>
          <a:chOff x="0" y="0"/>
          <a:chExt cx="0" cy="0"/>
        </a:xfrm>
      </p:grpSpPr>
      <p:sp>
        <p:nvSpPr>
          <p:cNvPr id="39" name="Google Shape;39;p4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0" name="Shape 40"/>
        <p:cNvGrpSpPr/>
        <p:nvPr/>
      </p:nvGrpSpPr>
      <p:grpSpPr>
        <a:xfrm>
          <a:off x="0" y="0"/>
          <a:ext cx="0" cy="0"/>
          <a:chOff x="0" y="0"/>
          <a:chExt cx="0" cy="0"/>
        </a:xfrm>
      </p:grpSpPr>
      <p:pic>
        <p:nvPicPr>
          <p:cNvPr id="41" name="Google Shape;41;p46"/>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0" name="Shape 10"/>
        <p:cNvGrpSpPr/>
        <p:nvPr/>
      </p:nvGrpSpPr>
      <p:grpSpPr>
        <a:xfrm>
          <a:off x="0" y="0"/>
          <a:ext cx="0" cy="0"/>
          <a:chOff x="0" y="0"/>
          <a:chExt cx="0" cy="0"/>
        </a:xfrm>
      </p:grpSpPr>
      <p:sp>
        <p:nvSpPr>
          <p:cNvPr id="11" name="Google Shape;11;p3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 name="Google Shape;12;p33"/>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13" name="Shape 13"/>
        <p:cNvGrpSpPr/>
        <p:nvPr/>
      </p:nvGrpSpPr>
      <p:grpSpPr>
        <a:xfrm>
          <a:off x="0" y="0"/>
          <a:ext cx="0" cy="0"/>
          <a:chOff x="0" y="0"/>
          <a:chExt cx="0" cy="0"/>
        </a:xfrm>
      </p:grpSpPr>
      <p:pic>
        <p:nvPicPr>
          <p:cNvPr id="14" name="Google Shape;14;p34"/>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5" name="Shape 15"/>
        <p:cNvGrpSpPr/>
        <p:nvPr/>
      </p:nvGrpSpPr>
      <p:grpSpPr>
        <a:xfrm>
          <a:off x="0" y="0"/>
          <a:ext cx="0" cy="0"/>
          <a:chOff x="0" y="0"/>
          <a:chExt cx="0" cy="0"/>
        </a:xfrm>
      </p:grpSpPr>
      <p:pic>
        <p:nvPicPr>
          <p:cNvPr id="16" name="Google Shape;16;p35"/>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7" name="Shape 17"/>
        <p:cNvGrpSpPr/>
        <p:nvPr/>
      </p:nvGrpSpPr>
      <p:grpSpPr>
        <a:xfrm>
          <a:off x="0" y="0"/>
          <a:ext cx="0" cy="0"/>
          <a:chOff x="0" y="0"/>
          <a:chExt cx="0" cy="0"/>
        </a:xfrm>
      </p:grpSpPr>
      <p:pic>
        <p:nvPicPr>
          <p:cNvPr id="18" name="Google Shape;18;p36"/>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9" name="Shape 19"/>
        <p:cNvGrpSpPr/>
        <p:nvPr/>
      </p:nvGrpSpPr>
      <p:grpSpPr>
        <a:xfrm>
          <a:off x="0" y="0"/>
          <a:ext cx="0" cy="0"/>
          <a:chOff x="0" y="0"/>
          <a:chExt cx="0" cy="0"/>
        </a:xfrm>
      </p:grpSpPr>
      <p:pic>
        <p:nvPicPr>
          <p:cNvPr id="20" name="Google Shape;20;p37"/>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1" name="Shape 21"/>
        <p:cNvGrpSpPr/>
        <p:nvPr/>
      </p:nvGrpSpPr>
      <p:grpSpPr>
        <a:xfrm>
          <a:off x="0" y="0"/>
          <a:ext cx="0" cy="0"/>
          <a:chOff x="0" y="0"/>
          <a:chExt cx="0" cy="0"/>
        </a:xfrm>
      </p:grpSpPr>
      <p:sp>
        <p:nvSpPr>
          <p:cNvPr id="22" name="Google Shape;22;p38"/>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3" name="Google Shape;23;p38"/>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4" name="Shape 24"/>
        <p:cNvGrpSpPr/>
        <p:nvPr/>
      </p:nvGrpSpPr>
      <p:grpSpPr>
        <a:xfrm>
          <a:off x="0" y="0"/>
          <a:ext cx="0" cy="0"/>
          <a:chOff x="0" y="0"/>
          <a:chExt cx="0" cy="0"/>
        </a:xfrm>
      </p:grpSpPr>
      <p:pic>
        <p:nvPicPr>
          <p:cNvPr id="25" name="Google Shape;25;p39"/>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6" name="Shape 26"/>
        <p:cNvGrpSpPr/>
        <p:nvPr/>
      </p:nvGrpSpPr>
      <p:grpSpPr>
        <a:xfrm>
          <a:off x="0" y="0"/>
          <a:ext cx="0" cy="0"/>
          <a:chOff x="0" y="0"/>
          <a:chExt cx="0" cy="0"/>
        </a:xfrm>
      </p:grpSpPr>
      <p:sp>
        <p:nvSpPr>
          <p:cNvPr id="27" name="Google Shape;27;p4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 name="Google Shape;28;p40"/>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20.pn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jpg"/><Relationship Id="rId4" Type="http://schemas.openxmlformats.org/officeDocument/2006/relationships/image" Target="../media/image27.jpg"/><Relationship Id="rId5" Type="http://schemas.openxmlformats.org/officeDocument/2006/relationships/image" Target="../media/image32.jpg"/><Relationship Id="rId6"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ft.com/content/95745636-2d21-46aa-b0f1-6bda1c0fdd0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www.citizensadvice.org.uk/debt-and-money/" TargetMode="External"/><Relationship Id="rId4" Type="http://schemas.openxmlformats.org/officeDocument/2006/relationships/image" Target="../media/image31.png"/><Relationship Id="rId5" Type="http://schemas.openxmlformats.org/officeDocument/2006/relationships/image" Target="../media/image36.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resources.ftflic.com/" TargetMode="External"/><Relationship Id="rId4" Type="http://schemas.openxmlformats.org/officeDocument/2006/relationships/hyperlink" Target="https://www.moneysavingexpert.com/banking/budget-planning/" TargetMode="External"/><Relationship Id="rId5" Type="http://schemas.openxmlformats.org/officeDocument/2006/relationships/hyperlink" Target="https://www.moneysavingexpert.com/family/stop-spending-budgeting-tool/" TargetMode="External"/><Relationship Id="rId6" Type="http://schemas.openxmlformats.org/officeDocument/2006/relationships/hyperlink" Target="https://www.forbes.com/sites/peterlazaroff/2018/01/17/how-to-automate-your-finances-in-5-easy-steps/?sh=4f1d7ec4329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www.youtube.com/watch?v=IP9DFYapa8o" TargetMode="External"/><Relationship Id="rId4" Type="http://schemas.openxmlformats.org/officeDocument/2006/relationships/image" Target="../media/image15.jpg"/><Relationship Id="rId5" Type="http://schemas.openxmlformats.org/officeDocument/2006/relationships/hyperlink" Target="https://www.youtube.com/watch?v=bgWy9kXnV4M&amp;list=PLc0nCZTu4-GcWOZEeFkIWwKBR1kDdxSlh&amp;index=2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 name="Shape 45"/>
        <p:cNvGrpSpPr/>
        <p:nvPr/>
      </p:nvGrpSpPr>
      <p:grpSpPr>
        <a:xfrm>
          <a:off x="0" y="0"/>
          <a:ext cx="0" cy="0"/>
          <a:chOff x="0" y="0"/>
          <a:chExt cx="0" cy="0"/>
        </a:xfrm>
      </p:grpSpPr>
      <p:sp>
        <p:nvSpPr>
          <p:cNvPr id="46" name="Google Shape;46;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Four (recommended for Year 11)</a:t>
            </a:r>
            <a:endParaRPr b="1" i="0" sz="1000" u="none" cap="none" strike="noStrike">
              <a:solidFill>
                <a:schemeClr val="accent2"/>
              </a:solidFill>
              <a:latin typeface="Arial"/>
              <a:ea typeface="Arial"/>
              <a:cs typeface="Arial"/>
              <a:sym typeface="Arial"/>
            </a:endParaRPr>
          </a:p>
        </p:txBody>
      </p:sp>
      <p:sp>
        <p:nvSpPr>
          <p:cNvPr id="47" name="Google Shape;47;p1"/>
          <p:cNvSpPr txBox="1"/>
          <p:nvPr/>
        </p:nvSpPr>
        <p:spPr>
          <a:xfrm>
            <a:off x="43432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Black"/>
                <a:ea typeface="Lato Black"/>
                <a:cs typeface="Lato Black"/>
                <a:sym typeface="Lato Black"/>
              </a:rPr>
              <a:t>How to protect my financial future</a:t>
            </a:r>
            <a:endParaRPr b="1" i="0" sz="4800" u="none" cap="none" strike="noStrike">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Needs and wants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21" name="Google Shape;121;p10"/>
          <p:cNvSpPr txBox="1"/>
          <p:nvPr/>
        </p:nvSpPr>
        <p:spPr>
          <a:xfrm>
            <a:off x="3079750" y="2451950"/>
            <a:ext cx="52281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Write a few sentences explaining the difference between a need and a want</a:t>
            </a:r>
            <a:endParaRPr b="0" i="0" sz="2200" u="none" cap="none" strike="noStrike">
              <a:solidFill>
                <a:srgbClr val="000000"/>
              </a:solidFill>
              <a:latin typeface="Lato"/>
              <a:ea typeface="Lato"/>
              <a:cs typeface="Lato"/>
              <a:sym typeface="Lato"/>
            </a:endParaRPr>
          </a:p>
        </p:txBody>
      </p:sp>
      <p:pic>
        <p:nvPicPr>
          <p:cNvPr id="122" name="Google Shape;122;p10"/>
          <p:cNvPicPr preferRelativeResize="0"/>
          <p:nvPr/>
        </p:nvPicPr>
        <p:blipFill>
          <a:blip r:embed="rId3">
            <a:alphaModFix/>
          </a:blip>
          <a:stretch>
            <a:fillRect/>
          </a:stretch>
        </p:blipFill>
        <p:spPr>
          <a:xfrm>
            <a:off x="271850" y="1623800"/>
            <a:ext cx="2774949" cy="25181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6" name="Shape 126"/>
        <p:cNvGrpSpPr/>
        <p:nvPr/>
      </p:nvGrpSpPr>
      <p:grpSpPr>
        <a:xfrm>
          <a:off x="0" y="0"/>
          <a:ext cx="0" cy="0"/>
          <a:chOff x="0" y="0"/>
          <a:chExt cx="0" cy="0"/>
        </a:xfrm>
      </p:grpSpPr>
      <p:sp>
        <p:nvSpPr>
          <p:cNvPr id="127" name="Google Shape;127;p1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1"/>
          <p:cNvSpPr txBox="1"/>
          <p:nvPr/>
        </p:nvSpPr>
        <p:spPr>
          <a:xfrm>
            <a:off x="360375" y="629075"/>
            <a:ext cx="7867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29" name="Google Shape;129;p11"/>
          <p:cNvSpPr txBox="1"/>
          <p:nvPr/>
        </p:nvSpPr>
        <p:spPr>
          <a:xfrm>
            <a:off x="702300" y="1378950"/>
            <a:ext cx="7974300" cy="20055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the difference between financial needs and wants</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the purpose of budgeting</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Apply a budgeting framework to needs, wants and future spending</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2"/>
          <p:cNvPicPr preferRelativeResize="0"/>
          <p:nvPr/>
        </p:nvPicPr>
        <p:blipFill rotWithShape="1">
          <a:blip r:embed="rId3">
            <a:alphaModFix/>
          </a:blip>
          <a:srcRect b="0" l="0" r="0" t="0"/>
          <a:stretch/>
        </p:blipFill>
        <p:spPr>
          <a:xfrm>
            <a:off x="2652881" y="1248100"/>
            <a:ext cx="3640969" cy="2023425"/>
          </a:xfrm>
          <a:prstGeom prst="rect">
            <a:avLst/>
          </a:prstGeom>
          <a:noFill/>
          <a:ln cap="flat" cmpd="sng" w="28575">
            <a:solidFill>
              <a:schemeClr val="accent2"/>
            </a:solidFill>
            <a:prstDash val="solid"/>
            <a:round/>
            <a:headEnd len="sm" w="sm" type="none"/>
            <a:tailEnd len="sm" w="sm" type="none"/>
          </a:ln>
        </p:spPr>
      </p:pic>
      <p:sp>
        <p:nvSpPr>
          <p:cNvPr id="135" name="Google Shape;135;p12"/>
          <p:cNvSpPr txBox="1"/>
          <p:nvPr/>
        </p:nvSpPr>
        <p:spPr>
          <a:xfrm>
            <a:off x="3140911" y="2671025"/>
            <a:ext cx="266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How should I split my wages?</a:t>
            </a:r>
            <a:endParaRPr b="0" i="0" sz="1400" u="none" cap="none" strike="noStrike">
              <a:solidFill>
                <a:srgbClr val="000000"/>
              </a:solidFill>
              <a:latin typeface="Arial"/>
              <a:ea typeface="Arial"/>
              <a:cs typeface="Arial"/>
              <a:sym typeface="Arial"/>
            </a:endParaRPr>
          </a:p>
        </p:txBody>
      </p:sp>
      <p:sp>
        <p:nvSpPr>
          <p:cNvPr id="136" name="Google Shape;136;p12"/>
          <p:cNvSpPr txBox="1"/>
          <p:nvPr/>
        </p:nvSpPr>
        <p:spPr>
          <a:xfrm>
            <a:off x="751153" y="466888"/>
            <a:ext cx="6071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Budgeting for needs and wants</a:t>
            </a:r>
            <a:endParaRPr b="1" i="0" sz="2900" u="none" cap="none" strike="noStrike">
              <a:solidFill>
                <a:schemeClr val="accent2"/>
              </a:solidFill>
              <a:latin typeface="Lato"/>
              <a:ea typeface="Lato"/>
              <a:cs typeface="Lato"/>
              <a:sym typeface="Lato"/>
            </a:endParaRPr>
          </a:p>
        </p:txBody>
      </p:sp>
      <p:sp>
        <p:nvSpPr>
          <p:cNvPr id="137" name="Google Shape;137;p12"/>
          <p:cNvSpPr txBox="1"/>
          <p:nvPr/>
        </p:nvSpPr>
        <p:spPr>
          <a:xfrm>
            <a:off x="1037150" y="3446450"/>
            <a:ext cx="6750900" cy="1434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Think - Pair - Share</a:t>
            </a:r>
            <a:endParaRPr b="1" i="0" sz="1600" u="none" cap="none" strike="noStrike">
              <a:solidFill>
                <a:schemeClr val="lt1"/>
              </a:solidFill>
              <a:latin typeface="Lato"/>
              <a:ea typeface="Lato"/>
              <a:cs typeface="Lato"/>
              <a:sym typeface="Lato"/>
            </a:endParaRPr>
          </a:p>
          <a:p>
            <a:pPr indent="-311150" lvl="0" marL="457200" marR="0" rtl="0" algn="l">
              <a:lnSpc>
                <a:spcPct val="115000"/>
              </a:lnSpc>
              <a:spcBef>
                <a:spcPts val="1200"/>
              </a:spcBef>
              <a:spcAft>
                <a:spcPts val="0"/>
              </a:spcAft>
              <a:buClr>
                <a:schemeClr val="lt1"/>
              </a:buClr>
              <a:buSzPts val="1300"/>
              <a:buFont typeface="Lato"/>
              <a:buChar char="●"/>
            </a:pPr>
            <a:r>
              <a:rPr b="1" i="0" lang="en-GB" sz="1600" u="none" cap="none" strike="noStrike">
                <a:solidFill>
                  <a:schemeClr val="lt1"/>
                </a:solidFill>
                <a:latin typeface="Lato"/>
                <a:ea typeface="Lato"/>
                <a:cs typeface="Lato"/>
                <a:sym typeface="Lato"/>
              </a:rPr>
              <a:t>What is a budget?</a:t>
            </a:r>
            <a:endParaRPr b="1" i="0" sz="1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Char char="●"/>
            </a:pPr>
            <a:r>
              <a:rPr b="1" i="0" lang="en-GB" sz="1600" u="none" cap="none" strike="noStrike">
                <a:solidFill>
                  <a:schemeClr val="lt1"/>
                </a:solidFill>
                <a:latin typeface="Lato"/>
                <a:ea typeface="Lato"/>
                <a:cs typeface="Lato"/>
                <a:sym typeface="Lato"/>
              </a:rPr>
              <a:t>How do people budget?</a:t>
            </a:r>
            <a:endParaRPr b="1" i="0" sz="1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Char char="●"/>
            </a:pPr>
            <a:r>
              <a:rPr b="1" i="0" lang="en-GB" sz="1600" u="none" cap="none" strike="noStrike">
                <a:solidFill>
                  <a:schemeClr val="lt1"/>
                </a:solidFill>
                <a:latin typeface="Lato"/>
                <a:ea typeface="Lato"/>
                <a:cs typeface="Lato"/>
                <a:sym typeface="Lato"/>
              </a:rPr>
              <a:t>Why do people budget?</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3"/>
          <p:cNvSpPr/>
          <p:nvPr/>
        </p:nvSpPr>
        <p:spPr>
          <a:xfrm>
            <a:off x="7942350" y="4295125"/>
            <a:ext cx="10266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3"/>
          <p:cNvSpPr txBox="1"/>
          <p:nvPr/>
        </p:nvSpPr>
        <p:spPr>
          <a:xfrm>
            <a:off x="113375" y="1182625"/>
            <a:ext cx="6701100" cy="172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144" name="Google Shape;144;p13"/>
          <p:cNvSpPr txBox="1"/>
          <p:nvPr/>
        </p:nvSpPr>
        <p:spPr>
          <a:xfrm>
            <a:off x="237875" y="2116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How do people budget?</a:t>
            </a:r>
            <a:endParaRPr b="1" i="0" sz="2900" u="none" cap="none" strike="noStrike">
              <a:solidFill>
                <a:schemeClr val="accent2"/>
              </a:solidFill>
              <a:latin typeface="Lato"/>
              <a:ea typeface="Lato"/>
              <a:cs typeface="Lato"/>
              <a:sym typeface="Lato"/>
            </a:endParaRPr>
          </a:p>
        </p:txBody>
      </p:sp>
      <p:sp>
        <p:nvSpPr>
          <p:cNvPr id="145" name="Google Shape;145;p13"/>
          <p:cNvSpPr txBox="1"/>
          <p:nvPr/>
        </p:nvSpPr>
        <p:spPr>
          <a:xfrm>
            <a:off x="360175" y="1215400"/>
            <a:ext cx="69858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There are two main things to consider when it comes to budgeting:</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rgbClr val="000000"/>
              </a:buClr>
              <a:buSzPts val="1600"/>
              <a:buFont typeface="Lato"/>
              <a:buAutoNum type="arabicPeriod"/>
            </a:pPr>
            <a:r>
              <a:rPr b="1" i="0" lang="en-GB" sz="1600" u="none" cap="none" strike="noStrike">
                <a:solidFill>
                  <a:schemeClr val="accent1"/>
                </a:solidFill>
                <a:latin typeface="Lato"/>
                <a:ea typeface="Lato"/>
                <a:cs typeface="Lato"/>
                <a:sym typeface="Lato"/>
              </a:rPr>
              <a:t>Income</a:t>
            </a:r>
            <a:r>
              <a:rPr b="1" i="0" lang="en-GB" sz="1600" u="none" cap="none" strike="noStrike">
                <a:solidFill>
                  <a:srgbClr val="000000"/>
                </a:solidFill>
                <a:latin typeface="Lato"/>
                <a:ea typeface="Lato"/>
                <a:cs typeface="Lato"/>
                <a:sym typeface="Lato"/>
              </a:rPr>
              <a:t> </a:t>
            </a:r>
            <a:r>
              <a:rPr b="0" i="0" lang="en-GB" sz="1600" u="none" cap="none" strike="noStrike">
                <a:solidFill>
                  <a:srgbClr val="000000"/>
                </a:solidFill>
                <a:latin typeface="Lato"/>
                <a:ea typeface="Lato"/>
                <a:cs typeface="Lato"/>
                <a:sym typeface="Lato"/>
              </a:rPr>
              <a:t>- how much money is available every month</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rgbClr val="000000"/>
              </a:buClr>
              <a:buSzPts val="1600"/>
              <a:buFont typeface="Lato"/>
              <a:buAutoNum type="arabicPeriod"/>
            </a:pPr>
            <a:r>
              <a:rPr b="1" i="0" lang="en-GB" sz="1600" u="none" cap="none" strike="noStrike">
                <a:solidFill>
                  <a:schemeClr val="accent1"/>
                </a:solidFill>
                <a:latin typeface="Lato"/>
                <a:ea typeface="Lato"/>
                <a:cs typeface="Lato"/>
                <a:sym typeface="Lato"/>
              </a:rPr>
              <a:t>Expenditures</a:t>
            </a:r>
            <a:r>
              <a:rPr b="1" i="0" lang="en-GB" sz="1600" u="none" cap="none" strike="noStrike">
                <a:solidFill>
                  <a:srgbClr val="000000"/>
                </a:solidFill>
                <a:latin typeface="Lato"/>
                <a:ea typeface="Lato"/>
                <a:cs typeface="Lato"/>
                <a:sym typeface="Lato"/>
              </a:rPr>
              <a:t> </a:t>
            </a:r>
            <a:r>
              <a:rPr b="0" i="0" lang="en-GB" sz="1600" u="none" cap="none" strike="noStrike">
                <a:solidFill>
                  <a:srgbClr val="000000"/>
                </a:solidFill>
                <a:latin typeface="Lato"/>
                <a:ea typeface="Lato"/>
                <a:cs typeface="Lato"/>
                <a:sym typeface="Lato"/>
              </a:rPr>
              <a:t>- regular payments that need to be made throughout the month</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Then people can see how much there is left to spend on other </a:t>
            </a:r>
            <a:r>
              <a:rPr b="1" i="0" lang="en-GB" sz="1600" u="none" cap="none" strike="noStrike">
                <a:solidFill>
                  <a:srgbClr val="FF8022"/>
                </a:solidFill>
                <a:latin typeface="Lato"/>
                <a:ea typeface="Lato"/>
                <a:cs typeface="Lato"/>
                <a:sym typeface="Lato"/>
              </a:rPr>
              <a:t>needs</a:t>
            </a:r>
            <a:r>
              <a:rPr b="0" i="0" lang="en-GB" sz="1600" u="none" cap="none" strike="noStrike">
                <a:solidFill>
                  <a:srgbClr val="000000"/>
                </a:solidFill>
                <a:latin typeface="Lato"/>
                <a:ea typeface="Lato"/>
                <a:cs typeface="Lato"/>
                <a:sym typeface="Lato"/>
              </a:rPr>
              <a:t> and additional </a:t>
            </a:r>
            <a:r>
              <a:rPr b="1" i="0" lang="en-GB" sz="1600" u="none" cap="none" strike="noStrike">
                <a:solidFill>
                  <a:schemeClr val="accent2"/>
                </a:solidFill>
                <a:latin typeface="Lato"/>
                <a:ea typeface="Lato"/>
                <a:cs typeface="Lato"/>
                <a:sym typeface="Lato"/>
              </a:rPr>
              <a:t>wants</a:t>
            </a:r>
            <a:r>
              <a:rPr b="1" i="0" lang="en-GB" sz="1600" u="none" cap="none" strike="noStrike">
                <a:solidFill>
                  <a:srgbClr val="000000"/>
                </a:solidFill>
                <a:latin typeface="Lato"/>
                <a:ea typeface="Lato"/>
                <a:cs typeface="Lato"/>
                <a:sym typeface="Lato"/>
              </a:rPr>
              <a:t>,</a:t>
            </a:r>
            <a:r>
              <a:rPr b="0" i="0" lang="en-GB" sz="1600" u="none" cap="none" strike="noStrike">
                <a:solidFill>
                  <a:srgbClr val="000000"/>
                </a:solidFill>
                <a:latin typeface="Lato"/>
                <a:ea typeface="Lato"/>
                <a:cs typeface="Lato"/>
                <a:sym typeface="Lato"/>
              </a:rPr>
              <a:t> taking into account money they will want to </a:t>
            </a:r>
            <a:r>
              <a:rPr b="1" i="0" lang="en-GB" sz="1600" u="none" cap="none" strike="noStrike">
                <a:solidFill>
                  <a:schemeClr val="accent2"/>
                </a:solidFill>
                <a:latin typeface="Lato"/>
                <a:ea typeface="Lato"/>
                <a:cs typeface="Lato"/>
                <a:sym typeface="Lato"/>
              </a:rPr>
              <a:t>save for the future.</a:t>
            </a:r>
            <a:endParaRPr b="1" i="0" sz="1600" u="none" cap="none" strike="noStrike">
              <a:solidFill>
                <a:schemeClr val="accent2"/>
              </a:solidFill>
              <a:latin typeface="Lato"/>
              <a:ea typeface="Lato"/>
              <a:cs typeface="Lato"/>
              <a:sym typeface="Lato"/>
            </a:endParaRPr>
          </a:p>
        </p:txBody>
      </p:sp>
      <p:pic>
        <p:nvPicPr>
          <p:cNvPr id="146" name="Google Shape;146;p13"/>
          <p:cNvPicPr preferRelativeResize="0"/>
          <p:nvPr/>
        </p:nvPicPr>
        <p:blipFill rotWithShape="1">
          <a:blip r:embed="rId3">
            <a:alphaModFix/>
          </a:blip>
          <a:srcRect b="0" l="0" r="0" t="0"/>
          <a:stretch/>
        </p:blipFill>
        <p:spPr>
          <a:xfrm rot="456549">
            <a:off x="7644100" y="2279448"/>
            <a:ext cx="1250225" cy="2722551"/>
          </a:xfrm>
          <a:prstGeom prst="rect">
            <a:avLst/>
          </a:prstGeom>
          <a:noFill/>
          <a:ln>
            <a:noFill/>
          </a:ln>
          <a:effectLst>
            <a:outerShdw blurRad="57150" rotWithShape="0" algn="bl" dir="5400000" dist="19050">
              <a:srgbClr val="000000">
                <a:alpha val="49803"/>
              </a:srgbClr>
            </a:outerShdw>
          </a:effectLst>
        </p:spPr>
      </p:pic>
      <p:sp>
        <p:nvSpPr>
          <p:cNvPr id="147" name="Google Shape;147;p13"/>
          <p:cNvSpPr/>
          <p:nvPr/>
        </p:nvSpPr>
        <p:spPr>
          <a:xfrm>
            <a:off x="4919875" y="4235425"/>
            <a:ext cx="2426100" cy="7794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Receipts can a be useful way of tracking spending</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4"/>
          <p:cNvSpPr/>
          <p:nvPr/>
        </p:nvSpPr>
        <p:spPr>
          <a:xfrm>
            <a:off x="7942350" y="4295125"/>
            <a:ext cx="10266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4"/>
          <p:cNvSpPr txBox="1"/>
          <p:nvPr/>
        </p:nvSpPr>
        <p:spPr>
          <a:xfrm>
            <a:off x="360375" y="1199175"/>
            <a:ext cx="81594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What is a budget?</a:t>
            </a:r>
            <a:endParaRPr b="1" i="0" sz="1600" u="none" cap="none" strike="noStrike">
              <a:solidFill>
                <a:schemeClr val="lt1"/>
              </a:solidFill>
              <a:latin typeface="Lato"/>
              <a:ea typeface="Lato"/>
              <a:cs typeface="Lato"/>
              <a:sym typeface="Lato"/>
            </a:endParaRPr>
          </a:p>
        </p:txBody>
      </p:sp>
      <p:sp>
        <p:nvSpPr>
          <p:cNvPr id="154" name="Google Shape;154;p14"/>
          <p:cNvSpPr txBox="1"/>
          <p:nvPr/>
        </p:nvSpPr>
        <p:spPr>
          <a:xfrm>
            <a:off x="237900" y="185150"/>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Budgeting</a:t>
            </a:r>
            <a:endParaRPr b="1" i="0" sz="2900" u="none" cap="none" strike="noStrike">
              <a:solidFill>
                <a:schemeClr val="accent2"/>
              </a:solidFill>
              <a:latin typeface="Lato"/>
              <a:ea typeface="Lato"/>
              <a:cs typeface="Lato"/>
              <a:sym typeface="Lato"/>
            </a:endParaRPr>
          </a:p>
        </p:txBody>
      </p:sp>
      <p:sp>
        <p:nvSpPr>
          <p:cNvPr id="155" name="Google Shape;155;p14"/>
          <p:cNvSpPr txBox="1"/>
          <p:nvPr/>
        </p:nvSpPr>
        <p:spPr>
          <a:xfrm>
            <a:off x="360375" y="2820025"/>
            <a:ext cx="8159400" cy="15639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rgbClr val="000000"/>
              </a:buClr>
              <a:buSzPts val="1600"/>
              <a:buFont typeface="Lato"/>
              <a:buChar char="●"/>
            </a:pPr>
            <a:r>
              <a:rPr b="0" i="0" lang="en-GB" sz="1600" u="none" cap="none" strike="noStrike">
                <a:solidFill>
                  <a:srgbClr val="1C1C1C"/>
                </a:solidFill>
                <a:latin typeface="Lato"/>
                <a:ea typeface="Lato"/>
                <a:cs typeface="Lato"/>
                <a:sym typeface="Lato"/>
              </a:rPr>
              <a:t>A person can feel more in control over their money</a:t>
            </a:r>
            <a:endParaRPr b="0" i="0" sz="1600" u="none" cap="none" strike="noStrike">
              <a:solidFill>
                <a:srgbClr val="1C1C1C"/>
              </a:solidFill>
              <a:latin typeface="Lato"/>
              <a:ea typeface="Lato"/>
              <a:cs typeface="Lato"/>
              <a:sym typeface="Lato"/>
            </a:endParaRPr>
          </a:p>
          <a:p>
            <a:pPr indent="-330200" lvl="0" marL="457200" marR="0" rtl="0" algn="l">
              <a:lnSpc>
                <a:spcPct val="115000"/>
              </a:lnSpc>
              <a:spcBef>
                <a:spcPts val="0"/>
              </a:spcBef>
              <a:spcAft>
                <a:spcPts val="0"/>
              </a:spcAft>
              <a:buClr>
                <a:srgbClr val="000000"/>
              </a:buClr>
              <a:buSzPts val="1600"/>
              <a:buFont typeface="Lato"/>
              <a:buChar char="●"/>
            </a:pPr>
            <a:r>
              <a:rPr b="0" i="0" lang="en-GB" sz="1600" u="none" cap="none" strike="noStrike">
                <a:solidFill>
                  <a:srgbClr val="1C1C1C"/>
                </a:solidFill>
                <a:latin typeface="Lato"/>
                <a:ea typeface="Lato"/>
                <a:cs typeface="Lato"/>
                <a:sym typeface="Lato"/>
              </a:rPr>
              <a:t>Understand spending better and where to cutback if needed</a:t>
            </a:r>
            <a:endParaRPr b="0" i="0" sz="1600" u="none" cap="none" strike="noStrike">
              <a:solidFill>
                <a:srgbClr val="1C1C1C"/>
              </a:solidFill>
              <a:latin typeface="Lato"/>
              <a:ea typeface="Lato"/>
              <a:cs typeface="Lato"/>
              <a:sym typeface="Lato"/>
            </a:endParaRPr>
          </a:p>
          <a:p>
            <a:pPr indent="-330200" lvl="0" marL="457200" marR="0" rtl="0" algn="l">
              <a:lnSpc>
                <a:spcPct val="115000"/>
              </a:lnSpc>
              <a:spcBef>
                <a:spcPts val="0"/>
              </a:spcBef>
              <a:spcAft>
                <a:spcPts val="0"/>
              </a:spcAft>
              <a:buClr>
                <a:srgbClr val="000000"/>
              </a:buClr>
              <a:buSzPts val="1600"/>
              <a:buFont typeface="Lato"/>
              <a:buChar char="●"/>
            </a:pPr>
            <a:r>
              <a:rPr b="0" i="0" lang="en-GB" sz="1600" u="none" cap="none" strike="noStrike">
                <a:solidFill>
                  <a:srgbClr val="1C1C1C"/>
                </a:solidFill>
                <a:latin typeface="Lato"/>
                <a:ea typeface="Lato"/>
                <a:cs typeface="Lato"/>
                <a:sym typeface="Lato"/>
              </a:rPr>
              <a:t>Allows us to save for the future</a:t>
            </a:r>
            <a:endParaRPr b="0" i="0" sz="1600" u="none" cap="none" strike="noStrike">
              <a:solidFill>
                <a:srgbClr val="1C1C1C"/>
              </a:solidFill>
              <a:latin typeface="Lato"/>
              <a:ea typeface="Lato"/>
              <a:cs typeface="Lato"/>
              <a:sym typeface="Lato"/>
            </a:endParaRPr>
          </a:p>
          <a:p>
            <a:pPr indent="-330200" lvl="0" marL="457200" marR="0" rtl="0" algn="l">
              <a:lnSpc>
                <a:spcPct val="115000"/>
              </a:lnSpc>
              <a:spcBef>
                <a:spcPts val="0"/>
              </a:spcBef>
              <a:spcAft>
                <a:spcPts val="0"/>
              </a:spcAft>
              <a:buClr>
                <a:srgbClr val="000000"/>
              </a:buClr>
              <a:buSzPts val="1600"/>
              <a:buFont typeface="Lato"/>
              <a:buChar char="●"/>
            </a:pPr>
            <a:r>
              <a:rPr b="0" i="0" lang="en-GB" sz="1600" u="none" cap="none" strike="noStrike">
                <a:solidFill>
                  <a:srgbClr val="1C1C1C"/>
                </a:solidFill>
                <a:latin typeface="Lato"/>
                <a:ea typeface="Lato"/>
                <a:cs typeface="Lato"/>
                <a:sym typeface="Lato"/>
              </a:rPr>
              <a:t>Provides financial security and safety</a:t>
            </a:r>
            <a:endParaRPr b="0" i="0" sz="1600" u="none" cap="none" strike="noStrike">
              <a:solidFill>
                <a:srgbClr val="1C1C1C"/>
              </a:solidFill>
              <a:latin typeface="Lato"/>
              <a:ea typeface="Lato"/>
              <a:cs typeface="Lato"/>
              <a:sym typeface="Lato"/>
            </a:endParaRPr>
          </a:p>
          <a:p>
            <a:pPr indent="-330200" lvl="0" marL="457200" marR="0" rtl="0" algn="l">
              <a:lnSpc>
                <a:spcPct val="100000"/>
              </a:lnSpc>
              <a:spcBef>
                <a:spcPts val="0"/>
              </a:spcBef>
              <a:spcAft>
                <a:spcPts val="0"/>
              </a:spcAft>
              <a:buClr>
                <a:srgbClr val="1C1C1C"/>
              </a:buClr>
              <a:buSzPts val="1600"/>
              <a:buFont typeface="Lato"/>
              <a:buChar char="●"/>
            </a:pPr>
            <a:r>
              <a:rPr b="0" i="0" lang="en-GB" sz="1600" u="none" cap="none" strike="noStrike">
                <a:solidFill>
                  <a:srgbClr val="1C1C1C"/>
                </a:solidFill>
                <a:latin typeface="Lato"/>
                <a:ea typeface="Lato"/>
                <a:cs typeface="Lato"/>
                <a:sym typeface="Lato"/>
              </a:rPr>
              <a:t>Can increase confidence and improve wellbeing</a:t>
            </a:r>
            <a:endParaRPr b="0" i="0" sz="1600" u="none" cap="none" strike="noStrike">
              <a:solidFill>
                <a:srgbClr val="1C1C1C"/>
              </a:solidFill>
              <a:latin typeface="Lato"/>
              <a:ea typeface="Lato"/>
              <a:cs typeface="Lato"/>
              <a:sym typeface="Lato"/>
            </a:endParaRPr>
          </a:p>
        </p:txBody>
      </p:sp>
      <p:sp>
        <p:nvSpPr>
          <p:cNvPr id="156" name="Google Shape;156;p14"/>
          <p:cNvSpPr txBox="1"/>
          <p:nvPr/>
        </p:nvSpPr>
        <p:spPr>
          <a:xfrm>
            <a:off x="360375" y="1660875"/>
            <a:ext cx="8159400" cy="431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600"/>
              <a:buFont typeface="Arial"/>
              <a:buNone/>
            </a:pPr>
            <a:r>
              <a:rPr b="0" i="0" lang="en-GB" sz="1600" u="none" cap="none" strike="noStrike">
                <a:solidFill>
                  <a:srgbClr val="1C1C1C"/>
                </a:solidFill>
                <a:latin typeface="Lato"/>
                <a:ea typeface="Lato"/>
                <a:cs typeface="Lato"/>
                <a:sym typeface="Lato"/>
              </a:rPr>
              <a:t>A way of planning finances, taking into account income and expenses.</a:t>
            </a:r>
            <a:endParaRPr b="0" i="0" sz="1600" u="none" cap="none" strike="noStrike">
              <a:solidFill>
                <a:schemeClr val="dk1"/>
              </a:solidFill>
              <a:latin typeface="Lato"/>
              <a:ea typeface="Lato"/>
              <a:cs typeface="Lato"/>
              <a:sym typeface="Lato"/>
            </a:endParaRPr>
          </a:p>
        </p:txBody>
      </p:sp>
      <p:sp>
        <p:nvSpPr>
          <p:cNvPr id="157" name="Google Shape;157;p14"/>
          <p:cNvSpPr txBox="1"/>
          <p:nvPr/>
        </p:nvSpPr>
        <p:spPr>
          <a:xfrm>
            <a:off x="360375" y="2358325"/>
            <a:ext cx="8159400" cy="4311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Why budget?</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15"/>
          <p:cNvPicPr preferRelativeResize="0"/>
          <p:nvPr/>
        </p:nvPicPr>
        <p:blipFill rotWithShape="1">
          <a:blip r:embed="rId3">
            <a:alphaModFix/>
          </a:blip>
          <a:srcRect b="0" l="0" r="0" t="0"/>
          <a:stretch/>
        </p:blipFill>
        <p:spPr>
          <a:xfrm>
            <a:off x="1026481" y="1248100"/>
            <a:ext cx="3640969" cy="2023425"/>
          </a:xfrm>
          <a:prstGeom prst="rect">
            <a:avLst/>
          </a:prstGeom>
          <a:noFill/>
          <a:ln cap="flat" cmpd="sng" w="28575">
            <a:solidFill>
              <a:schemeClr val="accent2"/>
            </a:solidFill>
            <a:prstDash val="solid"/>
            <a:round/>
            <a:headEnd len="sm" w="sm" type="none"/>
            <a:tailEnd len="sm" w="sm" type="none"/>
          </a:ln>
        </p:spPr>
      </p:pic>
      <p:sp>
        <p:nvSpPr>
          <p:cNvPr id="163" name="Google Shape;163;p15"/>
          <p:cNvSpPr txBox="1"/>
          <p:nvPr/>
        </p:nvSpPr>
        <p:spPr>
          <a:xfrm>
            <a:off x="1362911" y="2692175"/>
            <a:ext cx="266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How should I split my wages?</a:t>
            </a:r>
            <a:endParaRPr b="0" i="0" sz="1400" u="none" cap="none" strike="noStrike">
              <a:solidFill>
                <a:srgbClr val="000000"/>
              </a:solidFill>
              <a:latin typeface="Arial"/>
              <a:ea typeface="Arial"/>
              <a:cs typeface="Arial"/>
              <a:sym typeface="Arial"/>
            </a:endParaRPr>
          </a:p>
        </p:txBody>
      </p:sp>
      <p:sp>
        <p:nvSpPr>
          <p:cNvPr id="164" name="Google Shape;164;p15"/>
          <p:cNvSpPr txBox="1"/>
          <p:nvPr/>
        </p:nvSpPr>
        <p:spPr>
          <a:xfrm>
            <a:off x="751153" y="466888"/>
            <a:ext cx="6071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Budgeting for needs and wants</a:t>
            </a:r>
            <a:endParaRPr b="1" i="0" sz="2900" u="none" cap="none" strike="noStrike">
              <a:solidFill>
                <a:schemeClr val="accent2"/>
              </a:solidFill>
              <a:latin typeface="Lato"/>
              <a:ea typeface="Lato"/>
              <a:cs typeface="Lato"/>
              <a:sym typeface="Lato"/>
            </a:endParaRPr>
          </a:p>
        </p:txBody>
      </p:sp>
      <p:sp>
        <p:nvSpPr>
          <p:cNvPr id="165" name="Google Shape;165;p15"/>
          <p:cNvSpPr txBox="1"/>
          <p:nvPr/>
        </p:nvSpPr>
        <p:spPr>
          <a:xfrm>
            <a:off x="1026475" y="3542500"/>
            <a:ext cx="6750900" cy="1434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None/>
            </a:pPr>
            <a:r>
              <a:rPr b="1" lang="en-GB" sz="1600">
                <a:solidFill>
                  <a:schemeClr val="lt1"/>
                </a:solidFill>
                <a:latin typeface="Lato"/>
                <a:ea typeface="Lato"/>
                <a:cs typeface="Lato"/>
                <a:sym typeface="Lato"/>
              </a:rPr>
              <a:t>Now write your answers, based on our discussion:</a:t>
            </a:r>
            <a:endParaRPr b="1" sz="1600">
              <a:solidFill>
                <a:schemeClr val="lt1"/>
              </a:solidFill>
              <a:latin typeface="Lato"/>
              <a:ea typeface="Lato"/>
              <a:cs typeface="Lato"/>
              <a:sym typeface="Lato"/>
            </a:endParaRPr>
          </a:p>
          <a:p>
            <a:pPr indent="-311150" lvl="0" marL="457200" marR="0" rtl="0" algn="l">
              <a:lnSpc>
                <a:spcPct val="115000"/>
              </a:lnSpc>
              <a:spcBef>
                <a:spcPts val="1200"/>
              </a:spcBef>
              <a:spcAft>
                <a:spcPts val="0"/>
              </a:spcAft>
              <a:buClr>
                <a:schemeClr val="lt1"/>
              </a:buClr>
              <a:buSzPts val="1300"/>
              <a:buFont typeface="Lato"/>
              <a:buChar char="●"/>
            </a:pPr>
            <a:r>
              <a:rPr b="1" i="0" lang="en-GB" sz="1600" u="none" cap="none" strike="noStrike">
                <a:solidFill>
                  <a:schemeClr val="lt1"/>
                </a:solidFill>
                <a:latin typeface="Lato"/>
                <a:ea typeface="Lato"/>
                <a:cs typeface="Lato"/>
                <a:sym typeface="Lato"/>
              </a:rPr>
              <a:t>What is a budget?</a:t>
            </a:r>
            <a:endParaRPr b="1" i="0" sz="1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Char char="●"/>
            </a:pPr>
            <a:r>
              <a:rPr b="1" i="0" lang="en-GB" sz="1600" u="none" cap="none" strike="noStrike">
                <a:solidFill>
                  <a:schemeClr val="lt1"/>
                </a:solidFill>
                <a:latin typeface="Lato"/>
                <a:ea typeface="Lato"/>
                <a:cs typeface="Lato"/>
                <a:sym typeface="Lato"/>
              </a:rPr>
              <a:t>How do people budget?</a:t>
            </a:r>
            <a:endParaRPr b="1" i="0" sz="1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Char char="●"/>
            </a:pPr>
            <a:r>
              <a:rPr b="1" i="0" lang="en-GB" sz="1600" u="none" cap="none" strike="noStrike">
                <a:solidFill>
                  <a:schemeClr val="lt1"/>
                </a:solidFill>
                <a:latin typeface="Lato"/>
                <a:ea typeface="Lato"/>
                <a:cs typeface="Lato"/>
                <a:sym typeface="Lato"/>
              </a:rPr>
              <a:t>Why do people budget?</a:t>
            </a:r>
            <a:endParaRPr b="1" i="0" sz="1600" u="none" cap="none" strike="noStrike">
              <a:solidFill>
                <a:schemeClr val="lt1"/>
              </a:solidFill>
              <a:latin typeface="Lato"/>
              <a:ea typeface="Lato"/>
              <a:cs typeface="Lato"/>
              <a:sym typeface="Lato"/>
            </a:endParaRPr>
          </a:p>
        </p:txBody>
      </p:sp>
      <p:pic>
        <p:nvPicPr>
          <p:cNvPr id="166" name="Google Shape;166;p15"/>
          <p:cNvPicPr preferRelativeResize="0"/>
          <p:nvPr/>
        </p:nvPicPr>
        <p:blipFill rotWithShape="1">
          <a:blip r:embed="rId4">
            <a:alphaModFix/>
          </a:blip>
          <a:srcRect b="0" l="0" r="0" t="0"/>
          <a:stretch/>
        </p:blipFill>
        <p:spPr>
          <a:xfrm>
            <a:off x="5486400" y="1114327"/>
            <a:ext cx="2290975" cy="229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sp>
        <p:nvSpPr>
          <p:cNvPr id="171" name="Google Shape;171;p1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6"/>
          <p:cNvSpPr txBox="1"/>
          <p:nvPr/>
        </p:nvSpPr>
        <p:spPr>
          <a:xfrm>
            <a:off x="360375" y="629075"/>
            <a:ext cx="7867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73" name="Google Shape;173;p16"/>
          <p:cNvSpPr txBox="1"/>
          <p:nvPr/>
        </p:nvSpPr>
        <p:spPr>
          <a:xfrm>
            <a:off x="488175" y="1378950"/>
            <a:ext cx="81885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the difference between financial needs and wants</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the purpose of budgeting</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Apply a budgeting framework to needs, wants and future spending</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7"/>
          <p:cNvSpPr txBox="1"/>
          <p:nvPr/>
        </p:nvSpPr>
        <p:spPr>
          <a:xfrm>
            <a:off x="383950" y="245600"/>
            <a:ext cx="6348000" cy="446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A guide to help </a:t>
            </a:r>
            <a:r>
              <a:rPr b="1" lang="en-GB" sz="2900">
                <a:solidFill>
                  <a:schemeClr val="accent2"/>
                </a:solidFill>
                <a:latin typeface="Lato"/>
                <a:ea typeface="Lato"/>
                <a:cs typeface="Lato"/>
                <a:sym typeface="Lato"/>
              </a:rPr>
              <a:t>you budget</a:t>
            </a:r>
            <a:r>
              <a:rPr b="1" lang="en-GB" sz="2900">
                <a:solidFill>
                  <a:schemeClr val="accent2"/>
                </a:solidFill>
                <a:latin typeface="Lato"/>
                <a:ea typeface="Lato"/>
                <a:cs typeface="Lato"/>
                <a:sym typeface="Lato"/>
              </a:rPr>
              <a:t>: </a:t>
            </a:r>
            <a:endParaRPr b="1" i="0" sz="2900" u="none" cap="none" strike="noStrike">
              <a:solidFill>
                <a:schemeClr val="accent2"/>
              </a:solidFill>
              <a:latin typeface="Lato"/>
              <a:ea typeface="Lato"/>
              <a:cs typeface="Lato"/>
              <a:sym typeface="Lato"/>
            </a:endParaRPr>
          </a:p>
        </p:txBody>
      </p:sp>
      <p:pic>
        <p:nvPicPr>
          <p:cNvPr id="179" name="Google Shape;179;p17" title="Points scored"/>
          <p:cNvPicPr preferRelativeResize="0"/>
          <p:nvPr/>
        </p:nvPicPr>
        <p:blipFill rotWithShape="1">
          <a:blip r:embed="rId3">
            <a:alphaModFix/>
          </a:blip>
          <a:srcRect b="0" l="16761" r="18319" t="0"/>
          <a:stretch/>
        </p:blipFill>
        <p:spPr>
          <a:xfrm>
            <a:off x="1479425" y="1390588"/>
            <a:ext cx="3223350" cy="3070025"/>
          </a:xfrm>
          <a:prstGeom prst="rect">
            <a:avLst/>
          </a:prstGeom>
          <a:noFill/>
          <a:ln>
            <a:noFill/>
          </a:ln>
        </p:spPr>
      </p:pic>
      <p:sp>
        <p:nvSpPr>
          <p:cNvPr id="180" name="Google Shape;180;p17"/>
          <p:cNvSpPr txBox="1"/>
          <p:nvPr/>
        </p:nvSpPr>
        <p:spPr>
          <a:xfrm>
            <a:off x="229100" y="4762525"/>
            <a:ext cx="6829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FF8022"/>
                </a:solidFill>
                <a:latin typeface="Lato"/>
                <a:ea typeface="Lato"/>
                <a:cs typeface="Lato"/>
                <a:sym typeface="Lato"/>
              </a:rPr>
              <a:t>*Emergency fund is 3+ months of savings for unplanned expenses</a:t>
            </a:r>
            <a:endParaRPr b="0" i="0" sz="1000" u="none" cap="none" strike="noStrike">
              <a:solidFill>
                <a:srgbClr val="FF8022"/>
              </a:solidFill>
              <a:latin typeface="Lato"/>
              <a:ea typeface="Lato"/>
              <a:cs typeface="Lato"/>
              <a:sym typeface="Lato"/>
            </a:endParaRPr>
          </a:p>
        </p:txBody>
      </p:sp>
      <p:sp>
        <p:nvSpPr>
          <p:cNvPr id="181" name="Google Shape;181;p17"/>
          <p:cNvSpPr txBox="1"/>
          <p:nvPr/>
        </p:nvSpPr>
        <p:spPr>
          <a:xfrm>
            <a:off x="3453325" y="2725500"/>
            <a:ext cx="859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rPr>
              <a:t>50%</a:t>
            </a:r>
            <a:endParaRPr b="1" i="0" sz="1400" u="none" cap="none" strike="noStrike">
              <a:solidFill>
                <a:schemeClr val="lt1"/>
              </a:solidFill>
            </a:endParaRPr>
          </a:p>
        </p:txBody>
      </p:sp>
      <p:sp>
        <p:nvSpPr>
          <p:cNvPr id="182" name="Google Shape;182;p17"/>
          <p:cNvSpPr txBox="1"/>
          <p:nvPr/>
        </p:nvSpPr>
        <p:spPr>
          <a:xfrm>
            <a:off x="2247625" y="2075575"/>
            <a:ext cx="719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20%</a:t>
            </a:r>
            <a:endParaRPr b="1" i="0" sz="1400" u="none" cap="none" strike="noStrike">
              <a:solidFill>
                <a:srgbClr val="000000"/>
              </a:solidFill>
              <a:latin typeface="Arial"/>
              <a:ea typeface="Arial"/>
              <a:cs typeface="Arial"/>
              <a:sym typeface="Arial"/>
            </a:endParaRPr>
          </a:p>
        </p:txBody>
      </p:sp>
      <p:sp>
        <p:nvSpPr>
          <p:cNvPr id="183" name="Google Shape;183;p17"/>
          <p:cNvSpPr txBox="1"/>
          <p:nvPr/>
        </p:nvSpPr>
        <p:spPr>
          <a:xfrm>
            <a:off x="2114925" y="3234325"/>
            <a:ext cx="782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rPr>
              <a:t>30%</a:t>
            </a:r>
            <a:endParaRPr b="1" i="0" sz="1400" u="none" cap="none" strike="noStrike">
              <a:solidFill>
                <a:srgbClr val="000000"/>
              </a:solidFill>
            </a:endParaRPr>
          </a:p>
        </p:txBody>
      </p:sp>
      <p:sp>
        <p:nvSpPr>
          <p:cNvPr id="184" name="Google Shape;184;p17"/>
          <p:cNvSpPr/>
          <p:nvPr/>
        </p:nvSpPr>
        <p:spPr>
          <a:xfrm>
            <a:off x="5215750" y="2241746"/>
            <a:ext cx="446700" cy="199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600" u="none" cap="none" strike="noStrike">
              <a:solidFill>
                <a:schemeClr val="accent1"/>
              </a:solidFill>
              <a:latin typeface="Lato"/>
              <a:ea typeface="Lato"/>
              <a:cs typeface="Lato"/>
              <a:sym typeface="Lato"/>
            </a:endParaRPr>
          </a:p>
        </p:txBody>
      </p:sp>
      <p:sp>
        <p:nvSpPr>
          <p:cNvPr id="185" name="Google Shape;185;p17"/>
          <p:cNvSpPr/>
          <p:nvPr/>
        </p:nvSpPr>
        <p:spPr>
          <a:xfrm>
            <a:off x="5215750" y="2685614"/>
            <a:ext cx="446700" cy="199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600" u="none" cap="none" strike="noStrike">
              <a:solidFill>
                <a:schemeClr val="accent1"/>
              </a:solidFill>
              <a:latin typeface="Lato"/>
              <a:ea typeface="Lato"/>
              <a:cs typeface="Lato"/>
              <a:sym typeface="Lato"/>
            </a:endParaRPr>
          </a:p>
        </p:txBody>
      </p:sp>
      <p:sp>
        <p:nvSpPr>
          <p:cNvPr id="186" name="Google Shape;186;p17"/>
          <p:cNvSpPr/>
          <p:nvPr/>
        </p:nvSpPr>
        <p:spPr>
          <a:xfrm>
            <a:off x="5215750" y="3129483"/>
            <a:ext cx="446700" cy="1998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600" u="none" cap="none" strike="noStrike">
              <a:solidFill>
                <a:schemeClr val="accent1"/>
              </a:solidFill>
              <a:latin typeface="Lato"/>
              <a:ea typeface="Lato"/>
              <a:cs typeface="Lato"/>
              <a:sym typeface="Lato"/>
            </a:endParaRPr>
          </a:p>
        </p:txBody>
      </p:sp>
      <p:sp>
        <p:nvSpPr>
          <p:cNvPr id="187" name="Google Shape;187;p17"/>
          <p:cNvSpPr txBox="1"/>
          <p:nvPr/>
        </p:nvSpPr>
        <p:spPr>
          <a:xfrm>
            <a:off x="5750368" y="2168613"/>
            <a:ext cx="1198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chemeClr val="accent1"/>
                </a:solidFill>
                <a:latin typeface="Lato"/>
                <a:ea typeface="Lato"/>
                <a:cs typeface="Lato"/>
                <a:sym typeface="Lato"/>
              </a:rPr>
              <a:t>Needs</a:t>
            </a:r>
            <a:endParaRPr b="0" i="0" sz="1600" u="none" cap="none" strike="noStrike">
              <a:solidFill>
                <a:schemeClr val="accent1"/>
              </a:solidFill>
              <a:latin typeface="Lato"/>
              <a:ea typeface="Lato"/>
              <a:cs typeface="Lato"/>
              <a:sym typeface="Lato"/>
            </a:endParaRPr>
          </a:p>
        </p:txBody>
      </p:sp>
      <p:sp>
        <p:nvSpPr>
          <p:cNvPr id="188" name="Google Shape;188;p17"/>
          <p:cNvSpPr txBox="1"/>
          <p:nvPr/>
        </p:nvSpPr>
        <p:spPr>
          <a:xfrm>
            <a:off x="5750368" y="2612481"/>
            <a:ext cx="1198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chemeClr val="accent1"/>
                </a:solidFill>
                <a:latin typeface="Lato"/>
                <a:ea typeface="Lato"/>
                <a:cs typeface="Lato"/>
                <a:sym typeface="Lato"/>
              </a:rPr>
              <a:t>Wants</a:t>
            </a:r>
            <a:endParaRPr b="0" i="0" sz="1600" u="none" cap="none" strike="noStrike">
              <a:solidFill>
                <a:schemeClr val="accent1"/>
              </a:solidFill>
              <a:latin typeface="Lato"/>
              <a:ea typeface="Lato"/>
              <a:cs typeface="Lato"/>
              <a:sym typeface="Lato"/>
            </a:endParaRPr>
          </a:p>
        </p:txBody>
      </p:sp>
      <p:sp>
        <p:nvSpPr>
          <p:cNvPr id="189" name="Google Shape;189;p17"/>
          <p:cNvSpPr txBox="1"/>
          <p:nvPr/>
        </p:nvSpPr>
        <p:spPr>
          <a:xfrm>
            <a:off x="5750368" y="3041557"/>
            <a:ext cx="3095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chemeClr val="accent1"/>
                </a:solidFill>
                <a:latin typeface="Lato"/>
                <a:ea typeface="Lato"/>
                <a:cs typeface="Lato"/>
                <a:sym typeface="Lato"/>
              </a:rPr>
              <a:t>Future (savings, investments and emergency fund*)</a:t>
            </a:r>
            <a:endParaRPr b="0" i="0" sz="1600" u="none" cap="none" strike="noStrike">
              <a:solidFill>
                <a:schemeClr val="accen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8"/>
          <p:cNvSpPr txBox="1"/>
          <p:nvPr/>
        </p:nvSpPr>
        <p:spPr>
          <a:xfrm>
            <a:off x="149275" y="1429775"/>
            <a:ext cx="5920800" cy="312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n-GB" u="none" cap="none" strike="noStrike">
                <a:solidFill>
                  <a:schemeClr val="lt1"/>
                </a:solidFill>
                <a:latin typeface="Lato Black"/>
                <a:ea typeface="Lato Black"/>
                <a:cs typeface="Lato Black"/>
                <a:sym typeface="Lato Black"/>
              </a:rPr>
              <a:t>Task</a:t>
            </a:r>
            <a:r>
              <a:rPr b="1" lang="en-GB">
                <a:solidFill>
                  <a:schemeClr val="lt1"/>
                </a:solidFill>
                <a:latin typeface="Lato Black"/>
                <a:ea typeface="Lato Black"/>
                <a:cs typeface="Lato Black"/>
                <a:sym typeface="Lato Black"/>
              </a:rPr>
              <a:t>:</a:t>
            </a:r>
            <a:endParaRPr b="0" i="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Arial"/>
              <a:buAutoNum type="arabicPeriod"/>
            </a:pPr>
            <a:r>
              <a:rPr b="0" i="0" lang="en-GB" u="none" cap="none" strike="noStrike">
                <a:solidFill>
                  <a:schemeClr val="lt1"/>
                </a:solidFill>
                <a:latin typeface="Lato"/>
                <a:ea typeface="Lato"/>
                <a:cs typeface="Lato"/>
                <a:sym typeface="Lato"/>
              </a:rPr>
              <a:t>Lucy has a monthly amount of £2,000 to budget from after tax and other deductions</a:t>
            </a:r>
            <a:endParaRPr b="0" i="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Arial"/>
              <a:buAutoNum type="arabicPeriod"/>
            </a:pPr>
            <a:r>
              <a:rPr b="0" i="0" lang="en-GB" u="none" cap="none" strike="noStrike">
                <a:solidFill>
                  <a:schemeClr val="lt1"/>
                </a:solidFill>
                <a:latin typeface="Lato"/>
                <a:ea typeface="Lato"/>
                <a:cs typeface="Lato"/>
                <a:sym typeface="Lato"/>
              </a:rPr>
              <a:t>Read through the bills catalogue</a:t>
            </a:r>
            <a:endParaRPr b="0" i="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Arial"/>
              <a:buAutoNum type="arabicPeriod"/>
            </a:pPr>
            <a:r>
              <a:rPr b="0" i="0" lang="en-GB" u="sng" cap="none" strike="noStrike">
                <a:solidFill>
                  <a:schemeClr val="lt1"/>
                </a:solidFill>
                <a:latin typeface="Lato"/>
                <a:ea typeface="Lato"/>
                <a:cs typeface="Lato"/>
                <a:sym typeface="Lato"/>
              </a:rPr>
              <a:t>Budget for needs</a:t>
            </a:r>
            <a:r>
              <a:rPr b="0" i="0" lang="en-GB" u="none" cap="none" strike="noStrike">
                <a:solidFill>
                  <a:schemeClr val="lt1"/>
                </a:solidFill>
                <a:latin typeface="Lato"/>
                <a:ea typeface="Lato"/>
                <a:cs typeface="Lato"/>
                <a:sym typeface="Lato"/>
              </a:rPr>
              <a:t>. Choose somewhere to live, utilities, taxes, transport, TV, internet and food. Add the cost of each of these to </a:t>
            </a:r>
            <a:r>
              <a:rPr lang="en-GB">
                <a:solidFill>
                  <a:schemeClr val="lt1"/>
                </a:solidFill>
                <a:latin typeface="Lato"/>
                <a:ea typeface="Lato"/>
                <a:cs typeface="Lato"/>
                <a:sym typeface="Lato"/>
              </a:rPr>
              <a:t>your</a:t>
            </a:r>
            <a:r>
              <a:rPr b="0" i="0" lang="en-GB" u="none" cap="none" strike="noStrike">
                <a:solidFill>
                  <a:schemeClr val="lt1"/>
                </a:solidFill>
                <a:latin typeface="Lato"/>
                <a:ea typeface="Lato"/>
                <a:cs typeface="Lato"/>
                <a:sym typeface="Lato"/>
              </a:rPr>
              <a:t> worksheet</a:t>
            </a:r>
            <a:endParaRPr b="0" i="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Arial"/>
              <a:buAutoNum type="arabicPeriod"/>
            </a:pPr>
            <a:r>
              <a:rPr b="0" i="0" lang="en-GB" u="sng" cap="none" strike="noStrike">
                <a:solidFill>
                  <a:schemeClr val="lt1"/>
                </a:solidFill>
                <a:latin typeface="Lato"/>
                <a:ea typeface="Lato"/>
                <a:cs typeface="Lato"/>
                <a:sym typeface="Lato"/>
              </a:rPr>
              <a:t>Budget for wants</a:t>
            </a:r>
            <a:r>
              <a:rPr b="0" i="0" lang="en-GB" u="none" cap="none" strike="noStrike">
                <a:solidFill>
                  <a:schemeClr val="lt1"/>
                </a:solidFill>
                <a:latin typeface="Lato"/>
                <a:ea typeface="Lato"/>
                <a:cs typeface="Lato"/>
                <a:sym typeface="Lato"/>
              </a:rPr>
              <a:t>. Look at the ‘other potential costs’. Are these needs or wants? Are there any others that could be added  to the sheet? </a:t>
            </a:r>
            <a:endParaRPr b="0" i="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chemeClr val="lt1"/>
              </a:buClr>
              <a:buSzPts val="1400"/>
              <a:buFont typeface="Arial"/>
              <a:buAutoNum type="arabicPeriod"/>
            </a:pPr>
            <a:r>
              <a:rPr b="0" i="0" lang="en-GB" u="none" cap="none" strike="noStrike">
                <a:solidFill>
                  <a:schemeClr val="lt1"/>
                </a:solidFill>
                <a:latin typeface="Lato"/>
                <a:ea typeface="Lato"/>
                <a:cs typeface="Lato"/>
                <a:sym typeface="Lato"/>
              </a:rPr>
              <a:t>Can you think of top tips to help slow down when it comes to wants? </a:t>
            </a:r>
            <a:endParaRPr b="0" i="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1">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1" i="0" lang="en-GB" u="none" cap="none" strike="noStrike">
                <a:solidFill>
                  <a:schemeClr val="lt1"/>
                </a:solidFill>
                <a:latin typeface="Lato"/>
                <a:ea typeface="Lato"/>
                <a:cs typeface="Lato"/>
                <a:sym typeface="Lato"/>
              </a:rPr>
              <a:t>Stretch - Can you apply the 50:30:20 guidance?</a:t>
            </a:r>
            <a:endParaRPr b="1" i="0" u="none" cap="none" strike="noStrike">
              <a:solidFill>
                <a:schemeClr val="lt1"/>
              </a:solidFill>
              <a:latin typeface="Lato"/>
              <a:ea typeface="Lato"/>
              <a:cs typeface="Lato"/>
              <a:sym typeface="Lato"/>
            </a:endParaRPr>
          </a:p>
        </p:txBody>
      </p:sp>
      <p:sp>
        <p:nvSpPr>
          <p:cNvPr id="195" name="Google Shape;195;p18"/>
          <p:cNvSpPr txBox="1"/>
          <p:nvPr/>
        </p:nvSpPr>
        <p:spPr>
          <a:xfrm>
            <a:off x="1305906" y="335989"/>
            <a:ext cx="4764000" cy="465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Calculating your needs</a:t>
            </a:r>
            <a:endParaRPr b="1" i="0" sz="2900" u="none" cap="none" strike="noStrike">
              <a:solidFill>
                <a:schemeClr val="accent2"/>
              </a:solidFill>
              <a:latin typeface="Lato"/>
              <a:ea typeface="Lato"/>
              <a:cs typeface="Lato"/>
              <a:sym typeface="Lato"/>
            </a:endParaRPr>
          </a:p>
        </p:txBody>
      </p:sp>
      <p:sp>
        <p:nvSpPr>
          <p:cNvPr id="196" name="Google Shape;196;p18"/>
          <p:cNvSpPr txBox="1"/>
          <p:nvPr/>
        </p:nvSpPr>
        <p:spPr>
          <a:xfrm>
            <a:off x="503500" y="1109525"/>
            <a:ext cx="5099700" cy="385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0" i="0" lang="en-GB" sz="2200" u="none" cap="none" strike="noStrike">
                <a:solidFill>
                  <a:schemeClr val="lt1"/>
                </a:solidFill>
                <a:latin typeface="Lato Light"/>
                <a:ea typeface="Lato Light"/>
                <a:cs typeface="Lato Light"/>
                <a:sym typeface="Lato Light"/>
              </a:rPr>
              <a:t>What do people spend their money on? </a:t>
            </a:r>
            <a:endParaRPr b="0" i="0" sz="2200" u="none" cap="none" strike="noStrike">
              <a:solidFill>
                <a:srgbClr val="FF8022"/>
              </a:solidFill>
              <a:latin typeface="Lato Light"/>
              <a:ea typeface="Lato Light"/>
              <a:cs typeface="Lato Light"/>
              <a:sym typeface="Lato Light"/>
            </a:endParaRPr>
          </a:p>
        </p:txBody>
      </p:sp>
      <p:pic>
        <p:nvPicPr>
          <p:cNvPr id="197" name="Google Shape;197;p18"/>
          <p:cNvPicPr preferRelativeResize="0"/>
          <p:nvPr/>
        </p:nvPicPr>
        <p:blipFill rotWithShape="1">
          <a:blip r:embed="rId3">
            <a:alphaModFix/>
          </a:blip>
          <a:srcRect b="0" l="0" r="0" t="0"/>
          <a:stretch/>
        </p:blipFill>
        <p:spPr>
          <a:xfrm>
            <a:off x="448799" y="261288"/>
            <a:ext cx="690376" cy="690376"/>
          </a:xfrm>
          <a:prstGeom prst="rect">
            <a:avLst/>
          </a:prstGeom>
          <a:noFill/>
          <a:ln>
            <a:noFill/>
          </a:ln>
        </p:spPr>
      </p:pic>
      <p:pic>
        <p:nvPicPr>
          <p:cNvPr id="198" name="Google Shape;198;p18"/>
          <p:cNvPicPr preferRelativeResize="0"/>
          <p:nvPr/>
        </p:nvPicPr>
        <p:blipFill rotWithShape="1">
          <a:blip r:embed="rId4">
            <a:alphaModFix/>
          </a:blip>
          <a:srcRect b="0" l="0" r="0" t="0"/>
          <a:stretch/>
        </p:blipFill>
        <p:spPr>
          <a:xfrm>
            <a:off x="6181722" y="1494672"/>
            <a:ext cx="1890925" cy="2675885"/>
          </a:xfrm>
          <a:prstGeom prst="rect">
            <a:avLst/>
          </a:prstGeom>
          <a:noFill/>
          <a:ln>
            <a:noFill/>
          </a:ln>
          <a:effectLst>
            <a:outerShdw blurRad="57150" rotWithShape="0" algn="bl" dir="5400000" dist="19050">
              <a:srgbClr val="000000">
                <a:alpha val="49803"/>
              </a:srgbClr>
            </a:outerShdw>
          </a:effectLst>
        </p:spPr>
      </p:pic>
      <p:sp>
        <p:nvSpPr>
          <p:cNvPr id="199" name="Google Shape;199;p18"/>
          <p:cNvSpPr txBox="1"/>
          <p:nvPr/>
        </p:nvSpPr>
        <p:spPr>
          <a:xfrm>
            <a:off x="64700" y="4811525"/>
            <a:ext cx="4792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i="0" lang="en-GB" sz="1100" u="none" cap="none" strike="noStrike">
                <a:solidFill>
                  <a:schemeClr val="accent2"/>
                </a:solidFill>
                <a:latin typeface="Lato"/>
                <a:ea typeface="Lato"/>
                <a:cs typeface="Lato"/>
                <a:sym typeface="Lato"/>
              </a:rPr>
              <a:t>Resource 1 and 2 - Budgeting booklet</a:t>
            </a:r>
            <a:endParaRPr i="0" sz="1100" u="none" cap="none" strike="noStrike">
              <a:solidFill>
                <a:schemeClr val="accent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9"/>
          <p:cNvPicPr preferRelativeResize="0"/>
          <p:nvPr/>
        </p:nvPicPr>
        <p:blipFill rotWithShape="1">
          <a:blip r:embed="rId3">
            <a:alphaModFix/>
          </a:blip>
          <a:srcRect b="0" l="0" r="0" t="0"/>
          <a:stretch/>
        </p:blipFill>
        <p:spPr>
          <a:xfrm rot="700155">
            <a:off x="6690502" y="1294800"/>
            <a:ext cx="1793508" cy="2925194"/>
          </a:xfrm>
          <a:prstGeom prst="rect">
            <a:avLst/>
          </a:prstGeom>
          <a:noFill/>
          <a:ln>
            <a:noFill/>
          </a:ln>
        </p:spPr>
      </p:pic>
      <p:pic>
        <p:nvPicPr>
          <p:cNvPr id="205" name="Google Shape;205;p19"/>
          <p:cNvPicPr preferRelativeResize="0"/>
          <p:nvPr/>
        </p:nvPicPr>
        <p:blipFill rotWithShape="1">
          <a:blip r:embed="rId4">
            <a:alphaModFix/>
          </a:blip>
          <a:srcRect b="0" l="0" r="0" t="0"/>
          <a:stretch/>
        </p:blipFill>
        <p:spPr>
          <a:xfrm rot="-397864">
            <a:off x="4921399" y="1171398"/>
            <a:ext cx="1956874" cy="2767856"/>
          </a:xfrm>
          <a:prstGeom prst="rect">
            <a:avLst/>
          </a:prstGeom>
          <a:noFill/>
          <a:ln cap="flat" cmpd="sng" w="28575">
            <a:solidFill>
              <a:schemeClr val="accent2"/>
            </a:solidFill>
            <a:prstDash val="solid"/>
            <a:round/>
            <a:headEnd len="sm" w="sm" type="none"/>
            <a:tailEnd len="sm" w="sm" type="none"/>
          </a:ln>
        </p:spPr>
      </p:pic>
      <p:sp>
        <p:nvSpPr>
          <p:cNvPr id="206" name="Google Shape;206;p19"/>
          <p:cNvSpPr txBox="1"/>
          <p:nvPr/>
        </p:nvSpPr>
        <p:spPr>
          <a:xfrm>
            <a:off x="235603" y="1567512"/>
            <a:ext cx="42477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chemeClr val="lt1"/>
                </a:solidFill>
                <a:latin typeface="Lato Black"/>
                <a:ea typeface="Lato Black"/>
                <a:cs typeface="Lato Black"/>
                <a:sym typeface="Lato Black"/>
              </a:rPr>
              <a:t>Discussion </a:t>
            </a:r>
            <a:endParaRPr b="0" i="0" sz="16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What are some of the issues people might face when budgeting?</a:t>
            </a:r>
            <a:endParaRPr b="0" i="0" sz="16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Were there any items that were switched from a need to a want?</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chemeClr val="lt1"/>
              </a:solidFill>
              <a:latin typeface="Lato"/>
              <a:ea typeface="Lato"/>
              <a:cs typeface="Lato"/>
              <a:sym typeface="Lato"/>
            </a:endParaRPr>
          </a:p>
        </p:txBody>
      </p:sp>
      <p:sp>
        <p:nvSpPr>
          <p:cNvPr id="207" name="Google Shape;207;p19"/>
          <p:cNvSpPr txBox="1"/>
          <p:nvPr/>
        </p:nvSpPr>
        <p:spPr>
          <a:xfrm>
            <a:off x="64700" y="4811525"/>
            <a:ext cx="4792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2"/>
                </a:solidFill>
                <a:latin typeface="Arial"/>
                <a:ea typeface="Arial"/>
                <a:cs typeface="Arial"/>
                <a:sym typeface="Arial"/>
              </a:rPr>
              <a:t>Resource 1 and 2 - Budgeting booklet</a:t>
            </a:r>
            <a:endParaRPr b="0" i="0" sz="1100" u="none" cap="none" strike="noStrike">
              <a:solidFill>
                <a:schemeClr val="accent2"/>
              </a:solidFill>
              <a:latin typeface="Arial"/>
              <a:ea typeface="Arial"/>
              <a:cs typeface="Arial"/>
              <a:sym typeface="Arial"/>
            </a:endParaRPr>
          </a:p>
        </p:txBody>
      </p:sp>
      <p:sp>
        <p:nvSpPr>
          <p:cNvPr id="208" name="Google Shape;208;p19"/>
          <p:cNvSpPr txBox="1"/>
          <p:nvPr/>
        </p:nvSpPr>
        <p:spPr>
          <a:xfrm>
            <a:off x="1305906" y="335989"/>
            <a:ext cx="4764000" cy="465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Calculating your needs</a:t>
            </a:r>
            <a:endParaRPr b="1" i="0" sz="2900" u="none" cap="none" strike="noStrike">
              <a:solidFill>
                <a:schemeClr val="accent2"/>
              </a:solidFill>
              <a:latin typeface="Lato"/>
              <a:ea typeface="Lato"/>
              <a:cs typeface="Lato"/>
              <a:sym typeface="Lato"/>
            </a:endParaRPr>
          </a:p>
        </p:txBody>
      </p:sp>
      <p:pic>
        <p:nvPicPr>
          <p:cNvPr id="209" name="Google Shape;209;p19"/>
          <p:cNvPicPr preferRelativeResize="0"/>
          <p:nvPr/>
        </p:nvPicPr>
        <p:blipFill rotWithShape="1">
          <a:blip r:embed="rId5">
            <a:alphaModFix/>
          </a:blip>
          <a:srcRect b="0" l="0" r="0" t="0"/>
          <a:stretch/>
        </p:blipFill>
        <p:spPr>
          <a:xfrm>
            <a:off x="448799" y="261288"/>
            <a:ext cx="690376" cy="6903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graphicFrame>
        <p:nvGraphicFramePr>
          <p:cNvPr id="53" name="Google Shape;53;p2"/>
          <p:cNvGraphicFramePr/>
          <p:nvPr/>
        </p:nvGraphicFramePr>
        <p:xfrm>
          <a:off x="502075" y="1721850"/>
          <a:ext cx="3000000" cy="3000000"/>
        </p:xfrm>
        <a:graphic>
          <a:graphicData uri="http://schemas.openxmlformats.org/drawingml/2006/table">
            <a:tbl>
              <a:tblPr>
                <a:noFill/>
                <a:tableStyleId>{CACA2F5B-0E93-4D03-BB55-7CF708CE9F22}</a:tableStyleId>
              </a:tblPr>
              <a:tblGrid>
                <a:gridCol w="1350250"/>
                <a:gridCol w="1350250"/>
                <a:gridCol w="1350250"/>
                <a:gridCol w="1350250"/>
                <a:gridCol w="1350250"/>
                <a:gridCol w="1350250"/>
              </a:tblGrid>
              <a:tr h="3962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036300">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Take home pay </a:t>
                      </a:r>
                      <a:endParaRPr b="1"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Budgeting for the future</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 Savings</a:t>
                      </a:r>
                      <a:endParaRPr b="1"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Investing for the long term</a:t>
                      </a:r>
                      <a:endParaRPr b="1"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Insurance </a:t>
                      </a:r>
                      <a:endParaRPr b="1"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Investment exercise</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3" name="Shape 213"/>
        <p:cNvGrpSpPr/>
        <p:nvPr/>
      </p:nvGrpSpPr>
      <p:grpSpPr>
        <a:xfrm>
          <a:off x="0" y="0"/>
          <a:ext cx="0" cy="0"/>
          <a:chOff x="0" y="0"/>
          <a:chExt cx="0" cy="0"/>
        </a:xfrm>
      </p:grpSpPr>
      <p:sp>
        <p:nvSpPr>
          <p:cNvPr id="214" name="Google Shape;214;p20"/>
          <p:cNvSpPr txBox="1"/>
          <p:nvPr/>
        </p:nvSpPr>
        <p:spPr>
          <a:xfrm>
            <a:off x="442300" y="1325825"/>
            <a:ext cx="4712100" cy="735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200" u="none" cap="none" strike="noStrike">
                <a:solidFill>
                  <a:schemeClr val="lt1"/>
                </a:solidFill>
                <a:latin typeface="Lato"/>
                <a:ea typeface="Lato"/>
                <a:cs typeface="Lato"/>
                <a:sym typeface="Lato"/>
              </a:rPr>
              <a:t>How might apps be able to help people with budgeting?</a:t>
            </a:r>
            <a:endParaRPr b="0" i="0" sz="2200" u="none" cap="none" strike="noStrike">
              <a:solidFill>
                <a:schemeClr val="lt1"/>
              </a:solidFill>
              <a:latin typeface="Lato"/>
              <a:ea typeface="Lato"/>
              <a:cs typeface="Lato"/>
              <a:sym typeface="Lato"/>
            </a:endParaRPr>
          </a:p>
        </p:txBody>
      </p:sp>
      <p:sp>
        <p:nvSpPr>
          <p:cNvPr id="215" name="Google Shape;215;p20"/>
          <p:cNvSpPr txBox="1"/>
          <p:nvPr/>
        </p:nvSpPr>
        <p:spPr>
          <a:xfrm>
            <a:off x="152650" y="460082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16" name="Google Shape;216;p20"/>
          <p:cNvSpPr txBox="1"/>
          <p:nvPr/>
        </p:nvSpPr>
        <p:spPr>
          <a:xfrm>
            <a:off x="280400" y="2137025"/>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0"/>
          <p:cNvSpPr txBox="1"/>
          <p:nvPr/>
        </p:nvSpPr>
        <p:spPr>
          <a:xfrm>
            <a:off x="442300" y="4030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Digital budgeting tools</a:t>
            </a:r>
            <a:endParaRPr b="1" i="0" sz="2900" u="none" cap="none" strike="noStrike">
              <a:solidFill>
                <a:schemeClr val="accent2"/>
              </a:solidFill>
              <a:latin typeface="Lato"/>
              <a:ea typeface="Lato"/>
              <a:cs typeface="Lato"/>
              <a:sym typeface="Lato"/>
            </a:endParaRPr>
          </a:p>
        </p:txBody>
      </p:sp>
      <p:pic>
        <p:nvPicPr>
          <p:cNvPr id="218" name="Google Shape;218;p20"/>
          <p:cNvPicPr preferRelativeResize="0"/>
          <p:nvPr/>
        </p:nvPicPr>
        <p:blipFill rotWithShape="1">
          <a:blip r:embed="rId3">
            <a:alphaModFix/>
          </a:blip>
          <a:srcRect b="0" l="0" r="0" t="0"/>
          <a:stretch/>
        </p:blipFill>
        <p:spPr>
          <a:xfrm>
            <a:off x="5788225" y="352374"/>
            <a:ext cx="2359250" cy="4053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2" name="Shape 222"/>
        <p:cNvGrpSpPr/>
        <p:nvPr/>
      </p:nvGrpSpPr>
      <p:grpSpPr>
        <a:xfrm>
          <a:off x="0" y="0"/>
          <a:ext cx="0" cy="0"/>
          <a:chOff x="0" y="0"/>
          <a:chExt cx="0" cy="0"/>
        </a:xfrm>
      </p:grpSpPr>
      <p:sp>
        <p:nvSpPr>
          <p:cNvPr id="223" name="Google Shape;223;p21"/>
          <p:cNvSpPr txBox="1"/>
          <p:nvPr/>
        </p:nvSpPr>
        <p:spPr>
          <a:xfrm>
            <a:off x="442300" y="980350"/>
            <a:ext cx="5291700" cy="3175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200" u="none" cap="none" strike="noStrike">
                <a:solidFill>
                  <a:schemeClr val="lt1"/>
                </a:solidFill>
                <a:latin typeface="Lato"/>
                <a:ea typeface="Lato"/>
                <a:cs typeface="Lato"/>
                <a:sym typeface="Lato"/>
              </a:rPr>
              <a:t>How might apps be able to help people with budgeting?</a:t>
            </a:r>
            <a:endParaRPr b="0" i="0" sz="2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accent2"/>
              </a:buClr>
              <a:buSzPts val="1600"/>
              <a:buFont typeface="Lato"/>
              <a:buAutoNum type="arabicPeriod"/>
            </a:pPr>
            <a:r>
              <a:rPr b="0" i="0" lang="en-GB" sz="1600" u="none" cap="none" strike="noStrike">
                <a:solidFill>
                  <a:schemeClr val="lt1"/>
                </a:solidFill>
                <a:latin typeface="Lato"/>
                <a:ea typeface="Lato"/>
                <a:cs typeface="Lato"/>
                <a:sym typeface="Lato"/>
              </a:rPr>
              <a:t>Set up an emergency savings pot or holiday money pot</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accent2"/>
              </a:buClr>
              <a:buSzPts val="1600"/>
              <a:buFont typeface="Lato"/>
              <a:buAutoNum type="arabicPeriod"/>
            </a:pPr>
            <a:r>
              <a:rPr b="0" i="0" lang="en-GB" sz="1600" u="none" cap="none" strike="noStrike">
                <a:solidFill>
                  <a:schemeClr val="lt1"/>
                </a:solidFill>
                <a:latin typeface="Lato"/>
                <a:ea typeface="Lato"/>
                <a:cs typeface="Lato"/>
                <a:sym typeface="Lato"/>
              </a:rPr>
              <a:t>Track how much money is really being spent and on what different categories </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accent2"/>
              </a:buClr>
              <a:buSzPts val="1600"/>
              <a:buFont typeface="Lato"/>
              <a:buAutoNum type="arabicPeriod"/>
            </a:pPr>
            <a:r>
              <a:rPr b="0" i="0" lang="en-GB" sz="1600" u="none" cap="none" strike="noStrike">
                <a:solidFill>
                  <a:schemeClr val="lt1"/>
                </a:solidFill>
                <a:latin typeface="Lato"/>
                <a:ea typeface="Lato"/>
                <a:cs typeface="Lato"/>
                <a:sym typeface="Lato"/>
              </a:rPr>
              <a:t>Set spending limits</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accent2"/>
              </a:buClr>
              <a:buSzPts val="1600"/>
              <a:buFont typeface="Lato"/>
              <a:buAutoNum type="arabicPeriod"/>
            </a:pPr>
            <a:r>
              <a:rPr b="0" i="0" lang="en-GB" sz="1600" u="none" cap="none" strike="noStrike">
                <a:solidFill>
                  <a:schemeClr val="lt1"/>
                </a:solidFill>
                <a:latin typeface="Lato"/>
                <a:ea typeface="Lato"/>
                <a:cs typeface="Lato"/>
                <a:sym typeface="Lato"/>
              </a:rPr>
              <a:t>Set alerts for different categories</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Any more?</a:t>
            </a:r>
            <a:endParaRPr b="1" i="0" sz="1600" u="none" cap="none" strike="noStrike">
              <a:solidFill>
                <a:schemeClr val="lt1"/>
              </a:solidFill>
              <a:latin typeface="Lato"/>
              <a:ea typeface="Lato"/>
              <a:cs typeface="Lato"/>
              <a:sym typeface="Lato"/>
            </a:endParaRPr>
          </a:p>
        </p:txBody>
      </p:sp>
      <p:sp>
        <p:nvSpPr>
          <p:cNvPr id="224" name="Google Shape;224;p21"/>
          <p:cNvSpPr txBox="1"/>
          <p:nvPr/>
        </p:nvSpPr>
        <p:spPr>
          <a:xfrm>
            <a:off x="152650" y="460082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25" name="Google Shape;225;p21"/>
          <p:cNvSpPr txBox="1"/>
          <p:nvPr/>
        </p:nvSpPr>
        <p:spPr>
          <a:xfrm>
            <a:off x="442300" y="401173"/>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Digital budgeting tools</a:t>
            </a:r>
            <a:endParaRPr b="1" i="0" sz="2900" u="none" cap="none" strike="noStrike">
              <a:solidFill>
                <a:schemeClr val="accent2"/>
              </a:solidFill>
              <a:latin typeface="Lato"/>
              <a:ea typeface="Lato"/>
              <a:cs typeface="Lato"/>
              <a:sym typeface="Lato"/>
            </a:endParaRPr>
          </a:p>
        </p:txBody>
      </p:sp>
      <p:pic>
        <p:nvPicPr>
          <p:cNvPr id="226" name="Google Shape;226;p21"/>
          <p:cNvPicPr preferRelativeResize="0"/>
          <p:nvPr/>
        </p:nvPicPr>
        <p:blipFill rotWithShape="1">
          <a:blip r:embed="rId3">
            <a:alphaModFix/>
          </a:blip>
          <a:srcRect b="0" l="0" r="0" t="0"/>
          <a:stretch/>
        </p:blipFill>
        <p:spPr>
          <a:xfrm>
            <a:off x="5864425" y="352374"/>
            <a:ext cx="2359250" cy="40531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nvSpPr>
        <p:spPr>
          <a:xfrm>
            <a:off x="379375" y="253750"/>
            <a:ext cx="5894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Planning your future </a:t>
            </a:r>
            <a:endParaRPr b="1" i="0" sz="2900" u="none" cap="none" strike="noStrike">
              <a:solidFill>
                <a:schemeClr val="accent2"/>
              </a:solidFill>
              <a:latin typeface="Lato"/>
              <a:ea typeface="Lato"/>
              <a:cs typeface="Lato"/>
              <a:sym typeface="Lato"/>
            </a:endParaRPr>
          </a:p>
        </p:txBody>
      </p:sp>
      <p:pic>
        <p:nvPicPr>
          <p:cNvPr id="232" name="Google Shape;232;p22"/>
          <p:cNvPicPr preferRelativeResize="0"/>
          <p:nvPr/>
        </p:nvPicPr>
        <p:blipFill rotWithShape="1">
          <a:blip r:embed="rId3">
            <a:alphaModFix/>
          </a:blip>
          <a:srcRect b="0" l="0" r="0" t="0"/>
          <a:stretch/>
        </p:blipFill>
        <p:spPr>
          <a:xfrm>
            <a:off x="1990057" y="1214316"/>
            <a:ext cx="4751022" cy="2714869"/>
          </a:xfrm>
          <a:prstGeom prst="rect">
            <a:avLst/>
          </a:prstGeom>
          <a:noFill/>
          <a:ln>
            <a:noFill/>
          </a:ln>
        </p:spPr>
      </p:pic>
      <p:sp>
        <p:nvSpPr>
          <p:cNvPr id="233" name="Google Shape;233;p22"/>
          <p:cNvSpPr txBox="1"/>
          <p:nvPr/>
        </p:nvSpPr>
        <p:spPr>
          <a:xfrm>
            <a:off x="2287950" y="3940650"/>
            <a:ext cx="4287600" cy="9234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Black"/>
                <a:ea typeface="Lato Black"/>
                <a:cs typeface="Lato Black"/>
                <a:sym typeface="Lato Black"/>
              </a:rPr>
              <a:t>Write a savings goal on your goal card</a:t>
            </a:r>
            <a:endParaRPr b="0" i="0" sz="1600" u="none" cap="none" strike="noStrike">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Stretch - break this down into different steps you can take to achieve your goal</a:t>
            </a:r>
            <a:endParaRPr b="0" i="0" sz="1600" u="none" cap="none" strike="noStrike">
              <a:solidFill>
                <a:schemeClr val="lt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pSp>
        <p:nvGrpSpPr>
          <p:cNvPr id="238" name="Google Shape;238;p23"/>
          <p:cNvGrpSpPr/>
          <p:nvPr/>
        </p:nvGrpSpPr>
        <p:grpSpPr>
          <a:xfrm>
            <a:off x="1204225" y="1199475"/>
            <a:ext cx="6476199" cy="3523550"/>
            <a:chOff x="545840" y="930633"/>
            <a:chExt cx="8034987" cy="4103354"/>
          </a:xfrm>
        </p:grpSpPr>
        <p:pic>
          <p:nvPicPr>
            <p:cNvPr id="239" name="Google Shape;239;p23"/>
            <p:cNvPicPr preferRelativeResize="0"/>
            <p:nvPr/>
          </p:nvPicPr>
          <p:blipFill rotWithShape="1">
            <a:blip r:embed="rId3">
              <a:alphaModFix/>
            </a:blip>
            <a:srcRect b="0" l="0" r="0" t="0"/>
            <a:stretch/>
          </p:blipFill>
          <p:spPr>
            <a:xfrm>
              <a:off x="545840" y="2802096"/>
              <a:ext cx="3861847" cy="2231891"/>
            </a:xfrm>
            <a:prstGeom prst="rect">
              <a:avLst/>
            </a:prstGeom>
            <a:noFill/>
            <a:ln cap="flat" cmpd="sng" w="28575">
              <a:solidFill>
                <a:srgbClr val="FF8022"/>
              </a:solidFill>
              <a:prstDash val="solid"/>
              <a:round/>
              <a:headEnd len="sm" w="sm" type="none"/>
              <a:tailEnd len="sm" w="sm" type="none"/>
            </a:ln>
          </p:spPr>
        </p:pic>
        <p:pic>
          <p:nvPicPr>
            <p:cNvPr id="240" name="Google Shape;240;p23"/>
            <p:cNvPicPr preferRelativeResize="0"/>
            <p:nvPr/>
          </p:nvPicPr>
          <p:blipFill rotWithShape="1">
            <a:blip r:embed="rId4">
              <a:alphaModFix/>
            </a:blip>
            <a:srcRect b="0" l="0" r="0" t="0"/>
            <a:stretch/>
          </p:blipFill>
          <p:spPr>
            <a:xfrm>
              <a:off x="4461193" y="930633"/>
              <a:ext cx="4119634" cy="2370473"/>
            </a:xfrm>
            <a:prstGeom prst="rect">
              <a:avLst/>
            </a:prstGeom>
            <a:noFill/>
            <a:ln cap="flat" cmpd="sng" w="28575">
              <a:solidFill>
                <a:srgbClr val="FF8022"/>
              </a:solidFill>
              <a:prstDash val="solid"/>
              <a:round/>
              <a:headEnd len="sm" w="sm" type="none"/>
              <a:tailEnd len="sm" w="sm" type="none"/>
            </a:ln>
          </p:spPr>
        </p:pic>
        <p:pic>
          <p:nvPicPr>
            <p:cNvPr id="241" name="Google Shape;241;p23"/>
            <p:cNvPicPr preferRelativeResize="0"/>
            <p:nvPr/>
          </p:nvPicPr>
          <p:blipFill rotWithShape="1">
            <a:blip r:embed="rId5">
              <a:alphaModFix/>
            </a:blip>
            <a:srcRect b="0" l="0" r="0" t="0"/>
            <a:stretch/>
          </p:blipFill>
          <p:spPr>
            <a:xfrm>
              <a:off x="545850" y="930635"/>
              <a:ext cx="3915351" cy="2202365"/>
            </a:xfrm>
            <a:prstGeom prst="rect">
              <a:avLst/>
            </a:prstGeom>
            <a:noFill/>
            <a:ln cap="flat" cmpd="sng" w="28575">
              <a:solidFill>
                <a:srgbClr val="FF8022"/>
              </a:solidFill>
              <a:prstDash val="solid"/>
              <a:round/>
              <a:headEnd len="sm" w="sm" type="none"/>
              <a:tailEnd len="sm" w="sm" type="none"/>
            </a:ln>
          </p:spPr>
        </p:pic>
        <p:pic>
          <p:nvPicPr>
            <p:cNvPr id="242" name="Google Shape;242;p23"/>
            <p:cNvPicPr preferRelativeResize="0"/>
            <p:nvPr/>
          </p:nvPicPr>
          <p:blipFill rotWithShape="1">
            <a:blip r:embed="rId6">
              <a:alphaModFix/>
            </a:blip>
            <a:srcRect b="0" l="0" r="0" t="0"/>
            <a:stretch/>
          </p:blipFill>
          <p:spPr>
            <a:xfrm>
              <a:off x="4461193" y="2663514"/>
              <a:ext cx="4119634" cy="2370473"/>
            </a:xfrm>
            <a:prstGeom prst="rect">
              <a:avLst/>
            </a:prstGeom>
            <a:noFill/>
            <a:ln cap="flat" cmpd="sng" w="28575">
              <a:solidFill>
                <a:srgbClr val="FF8022"/>
              </a:solidFill>
              <a:prstDash val="solid"/>
              <a:round/>
              <a:headEnd len="sm" w="sm" type="none"/>
              <a:tailEnd len="sm" w="sm" type="none"/>
            </a:ln>
          </p:spPr>
        </p:pic>
      </p:grpSp>
      <p:sp>
        <p:nvSpPr>
          <p:cNvPr id="243" name="Google Shape;243;p23"/>
          <p:cNvSpPr txBox="1"/>
          <p:nvPr/>
        </p:nvSpPr>
        <p:spPr>
          <a:xfrm>
            <a:off x="379375" y="253750"/>
            <a:ext cx="5894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Planning your future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4"/>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Budgeting and well-being</a:t>
            </a:r>
            <a:endParaRPr b="1" i="0" sz="2900" u="none" cap="none" strike="noStrike">
              <a:solidFill>
                <a:schemeClr val="accent2"/>
              </a:solidFill>
              <a:latin typeface="Lato"/>
              <a:ea typeface="Lato"/>
              <a:cs typeface="Lato"/>
              <a:sym typeface="Lato"/>
            </a:endParaRPr>
          </a:p>
        </p:txBody>
      </p:sp>
      <p:sp>
        <p:nvSpPr>
          <p:cNvPr id="249" name="Google Shape;249;p24"/>
          <p:cNvSpPr txBox="1"/>
          <p:nvPr/>
        </p:nvSpPr>
        <p:spPr>
          <a:xfrm>
            <a:off x="360375" y="1179900"/>
            <a:ext cx="8346300" cy="2825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000"/>
              </a:spcBef>
              <a:spcAft>
                <a:spcPts val="0"/>
              </a:spcAft>
              <a:buClr>
                <a:srgbClr val="000000"/>
              </a:buClr>
              <a:buSzPts val="1800"/>
              <a:buFont typeface="Arial"/>
              <a:buNone/>
            </a:pPr>
            <a:r>
              <a:rPr b="1" i="0" lang="en-GB" sz="1600" u="none" cap="none" strike="noStrike">
                <a:solidFill>
                  <a:srgbClr val="1E1E1E"/>
                </a:solidFill>
                <a:highlight>
                  <a:srgbClr val="FFFFFF"/>
                </a:highlight>
                <a:latin typeface="Lato"/>
                <a:ea typeface="Lato"/>
                <a:cs typeface="Lato"/>
                <a:sym typeface="Lato"/>
              </a:rPr>
              <a:t>Inflation</a:t>
            </a:r>
            <a:r>
              <a:rPr b="0" i="0" lang="en-GB" sz="1600" u="none" cap="none" strike="noStrike">
                <a:solidFill>
                  <a:srgbClr val="1E1E1E"/>
                </a:solidFill>
                <a:highlight>
                  <a:srgbClr val="FFFFFF"/>
                </a:highlight>
                <a:latin typeface="Lato"/>
                <a:ea typeface="Lato"/>
                <a:cs typeface="Lato"/>
                <a:sym typeface="Lato"/>
              </a:rPr>
              <a:t> is the rise in prices of goods and services. The Bank of England is responsible for keeping inflation low and stable. The government has a target of keeping inflation (price rises) at 2%. After a few years of very high inflation, the rate is now back at 2% (July 2024).</a:t>
            </a:r>
            <a:endParaRPr b="0" i="0" sz="1600" u="none" cap="none" strike="noStrike">
              <a:solidFill>
                <a:srgbClr val="1E1E1E"/>
              </a:solidFill>
              <a:highlight>
                <a:srgbClr val="FFFFFF"/>
              </a:highlight>
              <a:latin typeface="Lato"/>
              <a:ea typeface="Lato"/>
              <a:cs typeface="Lato"/>
              <a:sym typeface="Lato"/>
            </a:endParaRPr>
          </a:p>
          <a:p>
            <a:pPr indent="-330200" lvl="0" marL="457200" marR="0" rtl="0" algn="l">
              <a:lnSpc>
                <a:spcPct val="115000"/>
              </a:lnSpc>
              <a:spcBef>
                <a:spcPts val="1000"/>
              </a:spcBef>
              <a:spcAft>
                <a:spcPts val="0"/>
              </a:spcAft>
              <a:buClr>
                <a:srgbClr val="1E1E1E"/>
              </a:buClr>
              <a:buSzPts val="1600"/>
              <a:buFont typeface="Lato"/>
              <a:buChar char="●"/>
            </a:pPr>
            <a:r>
              <a:rPr b="0" i="0" lang="en-GB" sz="1600" u="none" cap="none" strike="noStrike">
                <a:solidFill>
                  <a:srgbClr val="1E1E1E"/>
                </a:solidFill>
                <a:highlight>
                  <a:srgbClr val="FFFFFF"/>
                </a:highlight>
                <a:latin typeface="Lato"/>
                <a:ea typeface="Lato"/>
                <a:cs typeface="Lato"/>
                <a:sym typeface="Lato"/>
              </a:rPr>
              <a:t>For many families rising inflation has been </a:t>
            </a:r>
            <a:r>
              <a:rPr b="1" i="0" lang="en-GB" sz="1600" u="none" cap="none" strike="noStrike">
                <a:solidFill>
                  <a:srgbClr val="1E1E1E"/>
                </a:solidFill>
                <a:highlight>
                  <a:srgbClr val="FFFFFF"/>
                </a:highlight>
                <a:latin typeface="Lato"/>
                <a:ea typeface="Lato"/>
                <a:cs typeface="Lato"/>
                <a:sym typeface="Lato"/>
              </a:rPr>
              <a:t>stressful </a:t>
            </a:r>
            <a:r>
              <a:rPr b="0" i="0" lang="en-GB" sz="1600" u="none" cap="none" strike="noStrike">
                <a:solidFill>
                  <a:srgbClr val="1E1E1E"/>
                </a:solidFill>
                <a:highlight>
                  <a:srgbClr val="FFFFFF"/>
                </a:highlight>
                <a:latin typeface="Lato"/>
                <a:ea typeface="Lato"/>
                <a:cs typeface="Lato"/>
                <a:sym typeface="Lato"/>
              </a:rPr>
              <a:t>to manage</a:t>
            </a:r>
            <a:endParaRPr b="0" i="0" sz="1600" u="none" cap="none" strike="noStrike">
              <a:solidFill>
                <a:srgbClr val="1E1E1E"/>
              </a:solidFill>
              <a:highlight>
                <a:srgbClr val="FFFFFF"/>
              </a:highlight>
              <a:latin typeface="Lato"/>
              <a:ea typeface="Lato"/>
              <a:cs typeface="Lato"/>
              <a:sym typeface="Lato"/>
            </a:endParaRPr>
          </a:p>
          <a:p>
            <a:pPr indent="-330200" lvl="0" marL="457200" marR="0" rtl="0" algn="l">
              <a:lnSpc>
                <a:spcPct val="115000"/>
              </a:lnSpc>
              <a:spcBef>
                <a:spcPts val="0"/>
              </a:spcBef>
              <a:spcAft>
                <a:spcPts val="0"/>
              </a:spcAft>
              <a:buClr>
                <a:srgbClr val="1E1E1E"/>
              </a:buClr>
              <a:buSzPts val="1600"/>
              <a:buFont typeface="Lato"/>
              <a:buChar char="●"/>
            </a:pPr>
            <a:r>
              <a:rPr b="0" i="0" lang="en-GB" sz="1600" u="none" cap="none" strike="noStrike">
                <a:solidFill>
                  <a:srgbClr val="1E1E1E"/>
                </a:solidFill>
                <a:highlight>
                  <a:srgbClr val="FFFFFF"/>
                </a:highlight>
                <a:latin typeface="Lato"/>
                <a:ea typeface="Lato"/>
                <a:cs typeface="Lato"/>
                <a:sym typeface="Lato"/>
              </a:rPr>
              <a:t>Remember that inflation </a:t>
            </a:r>
            <a:r>
              <a:rPr b="1" i="0" lang="en-GB" sz="1600" u="none" cap="none" strike="noStrike">
                <a:solidFill>
                  <a:srgbClr val="1E1E1E"/>
                </a:solidFill>
                <a:highlight>
                  <a:srgbClr val="FFFFFF"/>
                </a:highlight>
                <a:latin typeface="Lato"/>
                <a:ea typeface="Lato"/>
                <a:cs typeface="Lato"/>
                <a:sym typeface="Lato"/>
              </a:rPr>
              <a:t>changes over time </a:t>
            </a:r>
            <a:r>
              <a:rPr b="0" i="0" lang="en-GB" sz="1600" u="none" cap="none" strike="noStrike">
                <a:solidFill>
                  <a:srgbClr val="1E1E1E"/>
                </a:solidFill>
                <a:highlight>
                  <a:srgbClr val="FFFFFF"/>
                </a:highlight>
                <a:latin typeface="Lato"/>
                <a:ea typeface="Lato"/>
                <a:cs typeface="Lato"/>
                <a:sym typeface="Lato"/>
              </a:rPr>
              <a:t>and this period will not last forever</a:t>
            </a:r>
            <a:endParaRPr b="0" i="0" sz="1600" u="none" cap="none" strike="noStrike">
              <a:solidFill>
                <a:srgbClr val="1E1E1E"/>
              </a:solidFill>
              <a:highlight>
                <a:srgbClr val="FFFFFF"/>
              </a:highlight>
              <a:latin typeface="Lato"/>
              <a:ea typeface="Lato"/>
              <a:cs typeface="Lato"/>
              <a:sym typeface="Lato"/>
            </a:endParaRPr>
          </a:p>
          <a:p>
            <a:pPr indent="-330200" lvl="0" marL="457200" marR="0" rtl="0" algn="l">
              <a:lnSpc>
                <a:spcPct val="115000"/>
              </a:lnSpc>
              <a:spcBef>
                <a:spcPts val="0"/>
              </a:spcBef>
              <a:spcAft>
                <a:spcPts val="0"/>
              </a:spcAft>
              <a:buClr>
                <a:srgbClr val="1E1E1E"/>
              </a:buClr>
              <a:buSzPts val="1600"/>
              <a:buFont typeface="Lato"/>
              <a:buChar char="●"/>
            </a:pPr>
            <a:r>
              <a:rPr b="0" i="0" lang="en-GB" sz="1600" u="none" cap="none" strike="noStrike">
                <a:solidFill>
                  <a:srgbClr val="1E1E1E"/>
                </a:solidFill>
                <a:highlight>
                  <a:srgbClr val="FFFFFF"/>
                </a:highlight>
                <a:latin typeface="Lato"/>
                <a:ea typeface="Lato"/>
                <a:cs typeface="Lato"/>
                <a:sym typeface="Lato"/>
              </a:rPr>
              <a:t>As you have learnt, there are things that people can do to adjust their budgets including </a:t>
            </a:r>
            <a:r>
              <a:rPr b="1" i="0" lang="en-GB" sz="1600" u="none" cap="none" strike="noStrike">
                <a:solidFill>
                  <a:srgbClr val="1E1E1E"/>
                </a:solidFill>
                <a:highlight>
                  <a:srgbClr val="FFFFFF"/>
                </a:highlight>
                <a:latin typeface="Lato"/>
                <a:ea typeface="Lato"/>
                <a:cs typeface="Lato"/>
                <a:sym typeface="Lato"/>
              </a:rPr>
              <a:t>reconsidering what things are needs and wants</a:t>
            </a:r>
            <a:endParaRPr b="1" i="0" sz="1600" u="none" cap="none" strike="noStrike">
              <a:solidFill>
                <a:srgbClr val="1E1E1E"/>
              </a:solidFill>
              <a:highlight>
                <a:srgbClr val="FFFFFF"/>
              </a:highlight>
              <a:latin typeface="Lato"/>
              <a:ea typeface="Lato"/>
              <a:cs typeface="Lato"/>
              <a:sym typeface="Lato"/>
            </a:endParaRPr>
          </a:p>
          <a:p>
            <a:pPr indent="-330200" lvl="0" marL="457200" marR="0" rtl="0" algn="l">
              <a:lnSpc>
                <a:spcPct val="115000"/>
              </a:lnSpc>
              <a:spcBef>
                <a:spcPts val="0"/>
              </a:spcBef>
              <a:spcAft>
                <a:spcPts val="0"/>
              </a:spcAft>
              <a:buClr>
                <a:srgbClr val="1E1E1E"/>
              </a:buClr>
              <a:buSzPts val="1600"/>
              <a:buFont typeface="Lato"/>
              <a:buChar char="●"/>
            </a:pPr>
            <a:r>
              <a:rPr b="0" i="0" lang="en-GB" sz="1600" u="none" cap="none" strike="noStrike">
                <a:solidFill>
                  <a:srgbClr val="1E1E1E"/>
                </a:solidFill>
                <a:highlight>
                  <a:srgbClr val="FFFFFF"/>
                </a:highlight>
                <a:latin typeface="Lato"/>
                <a:ea typeface="Lato"/>
                <a:cs typeface="Lato"/>
                <a:sym typeface="Lato"/>
              </a:rPr>
              <a:t>There are many sources of </a:t>
            </a:r>
            <a:r>
              <a:rPr b="1" i="0" lang="en-GB" sz="1600" u="none" cap="none" strike="noStrike">
                <a:solidFill>
                  <a:srgbClr val="1E1E1E"/>
                </a:solidFill>
                <a:highlight>
                  <a:srgbClr val="FFFFFF"/>
                </a:highlight>
                <a:latin typeface="Lato"/>
                <a:ea typeface="Lato"/>
                <a:cs typeface="Lato"/>
                <a:sym typeface="Lato"/>
              </a:rPr>
              <a:t>advisory services </a:t>
            </a:r>
            <a:r>
              <a:rPr b="0" i="0" lang="en-GB" sz="1600" u="none" cap="none" strike="noStrike">
                <a:solidFill>
                  <a:srgbClr val="1E1E1E"/>
                </a:solidFill>
                <a:highlight>
                  <a:srgbClr val="FFFFFF"/>
                </a:highlight>
                <a:latin typeface="Lato"/>
                <a:ea typeface="Lato"/>
                <a:cs typeface="Lato"/>
                <a:sym typeface="Lato"/>
              </a:rPr>
              <a:t>and help for families who are experiencing financial difficulties</a:t>
            </a:r>
            <a:endParaRPr b="0" i="0" sz="1600" u="none" cap="none" strike="noStrike">
              <a:solidFill>
                <a:srgbClr val="1E1E1E"/>
              </a:solidFill>
              <a:highlight>
                <a:srgbClr val="FFFFFF"/>
              </a:highlight>
              <a:latin typeface="Lato"/>
              <a:ea typeface="Lato"/>
              <a:cs typeface="Lato"/>
              <a:sym typeface="Lato"/>
            </a:endParaRPr>
          </a:p>
        </p:txBody>
      </p:sp>
      <p:sp>
        <p:nvSpPr>
          <p:cNvPr id="250" name="Google Shape;250;p24"/>
          <p:cNvSpPr txBox="1"/>
          <p:nvPr/>
        </p:nvSpPr>
        <p:spPr>
          <a:xfrm>
            <a:off x="121425" y="4638325"/>
            <a:ext cx="7251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Learn more: </a:t>
            </a:r>
            <a:r>
              <a:rPr b="0" i="0" lang="en-GB" sz="1200" u="sng" cap="none" strike="noStrike">
                <a:solidFill>
                  <a:schemeClr val="hlink"/>
                </a:solidFill>
                <a:latin typeface="Lato"/>
                <a:ea typeface="Lato"/>
                <a:cs typeface="Lato"/>
                <a:sym typeface="Lato"/>
                <a:hlinkClick r:id="rId3"/>
              </a:rPr>
              <a:t>Personal inflation calculator: what is your inflation rate?</a:t>
            </a:r>
            <a:r>
              <a:rPr b="0" i="0" lang="en-GB" sz="1200" u="none" cap="none" strike="noStrike">
                <a:solidFill>
                  <a:srgbClr val="000000"/>
                </a:solidFill>
                <a:latin typeface="Lato"/>
                <a:ea typeface="Lato"/>
                <a:cs typeface="Lato"/>
                <a:sym typeface="Lato"/>
              </a:rPr>
              <a:t> (FT)</a:t>
            </a:r>
            <a:endParaRPr b="0" i="0" sz="1200" u="none" cap="none" strike="noStrike">
              <a:solidFill>
                <a:srgbClr val="000000"/>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5"/>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Plenary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56" name="Google Shape;256;p25"/>
          <p:cNvSpPr txBox="1"/>
          <p:nvPr/>
        </p:nvSpPr>
        <p:spPr>
          <a:xfrm>
            <a:off x="429425" y="1236425"/>
            <a:ext cx="30807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What are the three most important messages that you’ll take away from this lesson?</a:t>
            </a:r>
            <a:endParaRPr b="0" i="0" sz="1400" u="none" cap="none" strike="noStrike">
              <a:solidFill>
                <a:schemeClr val="lt1"/>
              </a:solidFill>
              <a:latin typeface="Lato"/>
              <a:ea typeface="Lato"/>
              <a:cs typeface="Lato"/>
              <a:sym typeface="Lato"/>
            </a:endParaRPr>
          </a:p>
        </p:txBody>
      </p:sp>
      <p:pic>
        <p:nvPicPr>
          <p:cNvPr id="257" name="Google Shape;257;p25"/>
          <p:cNvPicPr preferRelativeResize="0"/>
          <p:nvPr/>
        </p:nvPicPr>
        <p:blipFill rotWithShape="1">
          <a:blip r:embed="rId3">
            <a:alphaModFix/>
          </a:blip>
          <a:srcRect b="13564" l="15426" r="15357" t="12388"/>
          <a:stretch/>
        </p:blipFill>
        <p:spPr>
          <a:xfrm>
            <a:off x="5529775" y="1401025"/>
            <a:ext cx="2485150" cy="2658775"/>
          </a:xfrm>
          <a:prstGeom prst="rect">
            <a:avLst/>
          </a:prstGeom>
          <a:noFill/>
          <a:ln>
            <a:noFill/>
          </a:ln>
        </p:spPr>
      </p:pic>
      <p:sp>
        <p:nvSpPr>
          <p:cNvPr id="258" name="Google Shape;258;p25"/>
          <p:cNvSpPr txBox="1"/>
          <p:nvPr/>
        </p:nvSpPr>
        <p:spPr>
          <a:xfrm>
            <a:off x="506875" y="2209100"/>
            <a:ext cx="4553400" cy="1354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You have one minute to summarise what you have learnt today. </a:t>
            </a:r>
            <a:endParaRPr b="0" i="0" sz="2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t/>
            </a:r>
            <a:endParaRPr b="0" i="0" sz="1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No hesitating, repeating or long pauses.</a:t>
            </a:r>
            <a:endParaRPr b="0" i="0" sz="2000" u="none" cap="none" strike="noStrike">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6"/>
          <p:cNvSpPr/>
          <p:nvPr/>
        </p:nvSpPr>
        <p:spPr>
          <a:xfrm>
            <a:off x="438850" y="1302200"/>
            <a:ext cx="898200" cy="949200"/>
          </a:xfrm>
          <a:prstGeom prst="rect">
            <a:avLst/>
          </a:prstGeom>
          <a:solidFill>
            <a:srgbClr val="FF802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Oswald"/>
                <a:ea typeface="Oswald"/>
                <a:cs typeface="Oswald"/>
                <a:sym typeface="Oswald"/>
              </a:rPr>
              <a:t>3</a:t>
            </a:r>
            <a:endParaRPr b="1" i="0" sz="2200" u="none" cap="none" strike="noStrike">
              <a:solidFill>
                <a:srgbClr val="000000"/>
              </a:solidFill>
              <a:latin typeface="Oswald"/>
              <a:ea typeface="Oswald"/>
              <a:cs typeface="Oswald"/>
              <a:sym typeface="Oswald"/>
            </a:endParaRPr>
          </a:p>
        </p:txBody>
      </p:sp>
      <p:sp>
        <p:nvSpPr>
          <p:cNvPr id="264" name="Google Shape;264;p26"/>
          <p:cNvSpPr/>
          <p:nvPr/>
        </p:nvSpPr>
        <p:spPr>
          <a:xfrm>
            <a:off x="438850" y="2343150"/>
            <a:ext cx="898200" cy="949200"/>
          </a:xfrm>
          <a:prstGeom prst="rect">
            <a:avLst/>
          </a:prstGeom>
          <a:solidFill>
            <a:srgbClr val="FF802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Oswald"/>
                <a:ea typeface="Oswald"/>
                <a:cs typeface="Oswald"/>
                <a:sym typeface="Oswald"/>
              </a:rPr>
              <a:t>2</a:t>
            </a:r>
            <a:endParaRPr b="1" i="0" sz="2200" u="none" cap="none" strike="noStrike">
              <a:solidFill>
                <a:srgbClr val="000000"/>
              </a:solidFill>
              <a:latin typeface="Oswald"/>
              <a:ea typeface="Oswald"/>
              <a:cs typeface="Oswald"/>
              <a:sym typeface="Oswald"/>
            </a:endParaRPr>
          </a:p>
        </p:txBody>
      </p:sp>
      <p:sp>
        <p:nvSpPr>
          <p:cNvPr id="265" name="Google Shape;265;p26"/>
          <p:cNvSpPr/>
          <p:nvPr/>
        </p:nvSpPr>
        <p:spPr>
          <a:xfrm>
            <a:off x="438850" y="3384100"/>
            <a:ext cx="898200" cy="949200"/>
          </a:xfrm>
          <a:prstGeom prst="rect">
            <a:avLst/>
          </a:prstGeom>
          <a:solidFill>
            <a:srgbClr val="FF802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Oswald"/>
                <a:ea typeface="Oswald"/>
                <a:cs typeface="Oswald"/>
                <a:sym typeface="Oswald"/>
              </a:rPr>
              <a:t>1</a:t>
            </a:r>
            <a:endParaRPr b="1" i="0" sz="2200" u="none" cap="none" strike="noStrike">
              <a:solidFill>
                <a:srgbClr val="000000"/>
              </a:solidFill>
              <a:latin typeface="Oswald"/>
              <a:ea typeface="Oswald"/>
              <a:cs typeface="Oswald"/>
              <a:sym typeface="Oswald"/>
            </a:endParaRPr>
          </a:p>
        </p:txBody>
      </p:sp>
      <p:sp>
        <p:nvSpPr>
          <p:cNvPr id="266" name="Google Shape;266;p26"/>
          <p:cNvSpPr txBox="1"/>
          <p:nvPr/>
        </p:nvSpPr>
        <p:spPr>
          <a:xfrm>
            <a:off x="1561425" y="1302200"/>
            <a:ext cx="60480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Share 3 things you have learnt today.</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This could be a definition such</a:t>
            </a:r>
            <a:r>
              <a:rPr b="0" i="1" lang="en-GB" sz="1600" u="none" cap="none" strike="noStrike">
                <a:solidFill>
                  <a:srgbClr val="000000"/>
                </a:solidFill>
                <a:latin typeface="Lato"/>
                <a:ea typeface="Lato"/>
                <a:cs typeface="Lato"/>
                <a:sym typeface="Lato"/>
              </a:rPr>
              <a:t> “The purpose of budgeting is…” </a:t>
            </a:r>
            <a:r>
              <a:rPr b="0" i="0" lang="en-GB" sz="1600" u="none" cap="none" strike="noStrike">
                <a:solidFill>
                  <a:srgbClr val="000000"/>
                </a:solidFill>
                <a:latin typeface="Lato"/>
                <a:ea typeface="Lato"/>
                <a:cs typeface="Lato"/>
                <a:sym typeface="Lato"/>
              </a:rPr>
              <a:t>or</a:t>
            </a:r>
            <a:r>
              <a:rPr b="0" i="1" lang="en-GB" sz="1600" u="none" cap="none" strike="noStrike">
                <a:solidFill>
                  <a:srgbClr val="000000"/>
                </a:solidFill>
                <a:latin typeface="Lato"/>
                <a:ea typeface="Lato"/>
                <a:cs typeface="Lato"/>
                <a:sym typeface="Lato"/>
              </a:rPr>
              <a:t>“The difference between financial needs and wants is…”</a:t>
            </a:r>
            <a:endParaRPr b="0" i="1" sz="1600" u="none" cap="none" strike="noStrike">
              <a:solidFill>
                <a:srgbClr val="000000"/>
              </a:solidFill>
              <a:latin typeface="Lato"/>
              <a:ea typeface="Lato"/>
              <a:cs typeface="Lato"/>
              <a:sym typeface="Lato"/>
            </a:endParaRPr>
          </a:p>
        </p:txBody>
      </p:sp>
      <p:sp>
        <p:nvSpPr>
          <p:cNvPr id="267" name="Google Shape;267;p26"/>
          <p:cNvSpPr txBox="1"/>
          <p:nvPr/>
        </p:nvSpPr>
        <p:spPr>
          <a:xfrm>
            <a:off x="1561425" y="2343150"/>
            <a:ext cx="66342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Identify 2 skills that you practised today.</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Lato"/>
                <a:ea typeface="Lato"/>
                <a:cs typeface="Lato"/>
                <a:sym typeface="Lato"/>
              </a:rPr>
              <a:t>How have you applied numeracy skills today? </a:t>
            </a:r>
            <a:endParaRPr b="0" i="1"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Lato"/>
                <a:ea typeface="Lato"/>
                <a:cs typeface="Lato"/>
                <a:sym typeface="Lato"/>
              </a:rPr>
              <a:t>How have you used communication and teamwork skills today?</a:t>
            </a:r>
            <a:endParaRPr b="0" i="1" sz="1600" u="none" cap="none" strike="noStrike">
              <a:solidFill>
                <a:srgbClr val="000000"/>
              </a:solidFill>
              <a:latin typeface="Lato"/>
              <a:ea typeface="Lato"/>
              <a:cs typeface="Lato"/>
              <a:sym typeface="Lato"/>
            </a:endParaRPr>
          </a:p>
        </p:txBody>
      </p:sp>
      <p:sp>
        <p:nvSpPr>
          <p:cNvPr id="268" name="Google Shape;268;p26"/>
          <p:cNvSpPr txBox="1"/>
          <p:nvPr/>
        </p:nvSpPr>
        <p:spPr>
          <a:xfrm>
            <a:off x="1566900" y="3549125"/>
            <a:ext cx="6347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Is there one question that you still have about budgeting?</a:t>
            </a:r>
            <a:endParaRPr b="1" i="1" sz="1600" u="none" cap="none" strike="noStrike">
              <a:solidFill>
                <a:srgbClr val="000000"/>
              </a:solidFill>
              <a:latin typeface="Lato"/>
              <a:ea typeface="Lato"/>
              <a:cs typeface="Lato"/>
              <a:sym typeface="Lato"/>
            </a:endParaRPr>
          </a:p>
        </p:txBody>
      </p:sp>
      <p:sp>
        <p:nvSpPr>
          <p:cNvPr id="269" name="Google Shape;269;p26"/>
          <p:cNvSpPr txBox="1"/>
          <p:nvPr/>
        </p:nvSpPr>
        <p:spPr>
          <a:xfrm>
            <a:off x="379375" y="25375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Learning Review</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3" name="Shape 273"/>
        <p:cNvGrpSpPr/>
        <p:nvPr/>
      </p:nvGrpSpPr>
      <p:grpSpPr>
        <a:xfrm>
          <a:off x="0" y="0"/>
          <a:ext cx="0" cy="0"/>
          <a:chOff x="0" y="0"/>
          <a:chExt cx="0" cy="0"/>
        </a:xfrm>
      </p:grpSpPr>
      <p:sp>
        <p:nvSpPr>
          <p:cNvPr id="274" name="Google Shape;274;p2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7"/>
          <p:cNvSpPr txBox="1"/>
          <p:nvPr/>
        </p:nvSpPr>
        <p:spPr>
          <a:xfrm>
            <a:off x="360375" y="629075"/>
            <a:ext cx="7867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76" name="Google Shape;276;p27"/>
          <p:cNvSpPr txBox="1"/>
          <p:nvPr/>
        </p:nvSpPr>
        <p:spPr>
          <a:xfrm>
            <a:off x="488175" y="1378950"/>
            <a:ext cx="81885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the difference between financial needs and wants</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the purpose of budgeting</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Apply a budgeting framework to needs, wants and future spending</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0" name="Shape 280"/>
        <p:cNvGrpSpPr/>
        <p:nvPr/>
      </p:nvGrpSpPr>
      <p:grpSpPr>
        <a:xfrm>
          <a:off x="0" y="0"/>
          <a:ext cx="0" cy="0"/>
          <a:chOff x="0" y="0"/>
          <a:chExt cx="0" cy="0"/>
        </a:xfrm>
      </p:grpSpPr>
      <p:sp>
        <p:nvSpPr>
          <p:cNvPr id="281" name="Google Shape;281;p28"/>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282" name="Google Shape;282;p28"/>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9"/>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289" name="Google Shape;289;p29"/>
          <p:cNvGrpSpPr/>
          <p:nvPr/>
        </p:nvGrpSpPr>
        <p:grpSpPr>
          <a:xfrm>
            <a:off x="151999" y="1183981"/>
            <a:ext cx="2846301" cy="2013581"/>
            <a:chOff x="463400" y="1321175"/>
            <a:chExt cx="2914500" cy="2113109"/>
          </a:xfrm>
        </p:grpSpPr>
        <p:sp>
          <p:nvSpPr>
            <p:cNvPr id="290" name="Google Shape;290;p29"/>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9"/>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292" name="Google Shape;292;p29"/>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293" name="Google Shape;293;p29"/>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294" name="Google Shape;294;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5" name="Google Shape;295;p29"/>
          <p:cNvGrpSpPr/>
          <p:nvPr/>
        </p:nvGrpSpPr>
        <p:grpSpPr>
          <a:xfrm>
            <a:off x="3164819" y="1184021"/>
            <a:ext cx="2846301" cy="1995658"/>
            <a:chOff x="3237025" y="1184050"/>
            <a:chExt cx="2914500" cy="2094300"/>
          </a:xfrm>
        </p:grpSpPr>
        <p:sp>
          <p:nvSpPr>
            <p:cNvPr id="296" name="Google Shape;296;p29"/>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7" name="Google Shape;297;p29"/>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298" name="Google Shape;298;p29"/>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299" name="Google Shape;299;p29"/>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300" name="Google Shape;300;p29"/>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Helpline</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0800 1111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7" name="Shape 57"/>
        <p:cNvGrpSpPr/>
        <p:nvPr/>
      </p:nvGrpSpPr>
      <p:grpSpPr>
        <a:xfrm>
          <a:off x="0" y="0"/>
          <a:ext cx="0" cy="0"/>
          <a:chOff x="0" y="0"/>
          <a:chExt cx="0" cy="0"/>
        </a:xfrm>
      </p:grpSpPr>
      <p:sp>
        <p:nvSpPr>
          <p:cNvPr id="58" name="Google Shape;58;p3"/>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59" name="Google Shape;59;p3"/>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0" name="Google Shape;60;p3"/>
          <p:cNvSpPr/>
          <p:nvPr/>
        </p:nvSpPr>
        <p:spPr>
          <a:xfrm>
            <a:off x="360363" y="3453675"/>
            <a:ext cx="8214675" cy="657650"/>
          </a:xfrm>
          <a:prstGeom prst="flowChartProcess">
            <a:avLst/>
          </a:prstGeom>
          <a:noFill/>
          <a:ln cap="flat" cmpd="sng" w="19050">
            <a:solidFill>
              <a:srgbClr val="FF80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 </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04" name="Shape 304"/>
        <p:cNvGrpSpPr/>
        <p:nvPr/>
      </p:nvGrpSpPr>
      <p:grpSpPr>
        <a:xfrm>
          <a:off x="0" y="0"/>
          <a:ext cx="0" cy="0"/>
          <a:chOff x="0" y="0"/>
          <a:chExt cx="0" cy="0"/>
        </a:xfrm>
      </p:grpSpPr>
      <p:sp>
        <p:nvSpPr>
          <p:cNvPr id="305" name="Google Shape;305;p30"/>
          <p:cNvSpPr txBox="1"/>
          <p:nvPr/>
        </p:nvSpPr>
        <p:spPr>
          <a:xfrm>
            <a:off x="462425" y="1142575"/>
            <a:ext cx="8446500" cy="3297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600" u="none" cap="none" strike="noStrike">
                <a:solidFill>
                  <a:schemeClr val="lt1"/>
                </a:solidFill>
                <a:latin typeface="Lato Black"/>
                <a:ea typeface="Lato Black"/>
                <a:cs typeface="Lato Black"/>
                <a:sym typeface="Lato Black"/>
              </a:rPr>
              <a:t>Articles to extend learning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FLIC learning hub</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4">
                  <a:extLst>
                    <a:ext uri="{A12FA001-AC4F-418D-AE19-62706E023703}">
                      <ahyp:hlinkClr val="tx"/>
                    </a:ext>
                  </a:extLst>
                </a:hlinkClick>
              </a:rPr>
              <a:t>The Budget Planner</a:t>
            </a:r>
            <a:r>
              <a:rPr b="0" i="0" lang="en-GB" sz="1600" u="none" cap="none" strike="noStrike">
                <a:solidFill>
                  <a:schemeClr val="lt1"/>
                </a:solidFill>
                <a:latin typeface="Lato"/>
                <a:ea typeface="Lato"/>
                <a:cs typeface="Lato"/>
                <a:sym typeface="Lato"/>
              </a:rPr>
              <a:t> (MoneySavingExpert, Jan 20223)</a:t>
            </a:r>
            <a:endParaRPr b="0" i="0" sz="16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5">
                  <a:extLst>
                    <a:ext uri="{A12FA001-AC4F-418D-AE19-62706E023703}">
                      <ahyp:hlinkClr val="tx"/>
                    </a:ext>
                  </a:extLst>
                </a:hlinkClick>
              </a:rPr>
              <a:t>How to stop spending</a:t>
            </a:r>
            <a:r>
              <a:rPr b="0" i="0" lang="en-GB" sz="1600" u="none" cap="none" strike="noStrike">
                <a:solidFill>
                  <a:schemeClr val="lt1"/>
                </a:solidFill>
                <a:latin typeface="Lato"/>
                <a:ea typeface="Lato"/>
                <a:cs typeface="Lato"/>
                <a:sym typeface="Lato"/>
              </a:rPr>
              <a:t> (MoneySavingExpert, March 2022)</a:t>
            </a:r>
            <a:endParaRPr b="0" i="0" sz="16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6">
                  <a:extLst>
                    <a:ext uri="{A12FA001-AC4F-418D-AE19-62706E023703}">
                      <ahyp:hlinkClr val="tx"/>
                    </a:ext>
                  </a:extLst>
                </a:hlinkClick>
              </a:rPr>
              <a:t>5 steps to automating your finances</a:t>
            </a:r>
            <a:r>
              <a:rPr b="0" i="0" lang="en-GB" sz="1600" u="none" cap="none" strike="noStrike">
                <a:solidFill>
                  <a:schemeClr val="lt1"/>
                </a:solidFill>
                <a:latin typeface="Lato"/>
                <a:ea typeface="Lato"/>
                <a:cs typeface="Lato"/>
                <a:sym typeface="Lato"/>
              </a:rPr>
              <a:t> (Forbes, Jan 2018)</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600" u="none" cap="none" strike="noStrike">
              <a:solidFill>
                <a:schemeClr val="l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306" name="Google Shape;306;p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4" name="Shape 64"/>
        <p:cNvGrpSpPr/>
        <p:nvPr/>
      </p:nvGrpSpPr>
      <p:grpSpPr>
        <a:xfrm>
          <a:off x="0" y="0"/>
          <a:ext cx="0" cy="0"/>
          <a:chOff x="0" y="0"/>
          <a:chExt cx="0" cy="0"/>
        </a:xfrm>
      </p:grpSpPr>
      <p:sp>
        <p:nvSpPr>
          <p:cNvPr id="65" name="Google Shape;65;p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6" name="Google Shape;66;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4"/>
          <p:cNvSpPr txBox="1"/>
          <p:nvPr/>
        </p:nvSpPr>
        <p:spPr>
          <a:xfrm>
            <a:off x="0" y="1491150"/>
            <a:ext cx="9144000" cy="1274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2:</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4800" u="none" cap="none" strike="noStrike">
                <a:solidFill>
                  <a:schemeClr val="lt1"/>
                </a:solidFill>
                <a:latin typeface="Lato Black"/>
                <a:ea typeface="Lato Black"/>
                <a:cs typeface="Lato Black"/>
                <a:sym typeface="Lato Black"/>
              </a:rPr>
              <a:t>Budgeting for the future</a:t>
            </a:r>
            <a:endParaRPr b="1" i="0" sz="48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1" name="Shape 71"/>
        <p:cNvGrpSpPr/>
        <p:nvPr/>
      </p:nvGrpSpPr>
      <p:grpSpPr>
        <a:xfrm>
          <a:off x="0" y="0"/>
          <a:ext cx="0" cy="0"/>
          <a:chOff x="0" y="0"/>
          <a:chExt cx="0" cy="0"/>
        </a:xfrm>
      </p:grpSpPr>
      <p:sp>
        <p:nvSpPr>
          <p:cNvPr id="72" name="Google Shape;72;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
          <p:cNvSpPr txBox="1"/>
          <p:nvPr/>
        </p:nvSpPr>
        <p:spPr>
          <a:xfrm>
            <a:off x="360375" y="629075"/>
            <a:ext cx="7867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4" name="Google Shape;74;p5"/>
          <p:cNvSpPr txBox="1"/>
          <p:nvPr/>
        </p:nvSpPr>
        <p:spPr>
          <a:xfrm>
            <a:off x="488175" y="1378950"/>
            <a:ext cx="81885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Describe the difference between financial needs and wants</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Explain the purpose of budgeting</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Apply a budgeting framework to needs, wants and future spending</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6"/>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 needs and wants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80" name="Google Shape;80;p6"/>
          <p:cNvSpPr txBox="1"/>
          <p:nvPr/>
        </p:nvSpPr>
        <p:spPr>
          <a:xfrm>
            <a:off x="499555" y="16090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81" name="Google Shape;81;p6"/>
          <p:cNvSpPr/>
          <p:nvPr/>
        </p:nvSpPr>
        <p:spPr>
          <a:xfrm>
            <a:off x="4956323" y="2589014"/>
            <a:ext cx="2105400" cy="212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6"/>
          <p:cNvSpPr/>
          <p:nvPr/>
        </p:nvSpPr>
        <p:spPr>
          <a:xfrm>
            <a:off x="3376255" y="2589014"/>
            <a:ext cx="2105400" cy="212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6"/>
          <p:cNvSpPr/>
          <p:nvPr/>
        </p:nvSpPr>
        <p:spPr>
          <a:xfrm>
            <a:off x="3880157" y="2051891"/>
            <a:ext cx="987900" cy="327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Needs</a:t>
            </a:r>
            <a:endParaRPr b="1" i="0" sz="1600" u="none" cap="none" strike="noStrike">
              <a:solidFill>
                <a:schemeClr val="lt1"/>
              </a:solidFill>
              <a:latin typeface="Lato"/>
              <a:ea typeface="Lato"/>
              <a:cs typeface="Lato"/>
              <a:sym typeface="Lato"/>
            </a:endParaRPr>
          </a:p>
        </p:txBody>
      </p:sp>
      <p:sp>
        <p:nvSpPr>
          <p:cNvPr id="84" name="Google Shape;84;p6"/>
          <p:cNvSpPr/>
          <p:nvPr/>
        </p:nvSpPr>
        <p:spPr>
          <a:xfrm>
            <a:off x="5551081" y="2048600"/>
            <a:ext cx="987900" cy="327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Wants</a:t>
            </a:r>
            <a:endParaRPr b="1" i="0" sz="1600" u="none" cap="none" strike="noStrike">
              <a:solidFill>
                <a:schemeClr val="lt1"/>
              </a:solidFill>
              <a:latin typeface="Lato"/>
              <a:ea typeface="Lato"/>
              <a:cs typeface="Lato"/>
              <a:sym typeface="Lato"/>
            </a:endParaRPr>
          </a:p>
        </p:txBody>
      </p:sp>
      <p:sp>
        <p:nvSpPr>
          <p:cNvPr id="85" name="Google Shape;85;p6"/>
          <p:cNvSpPr txBox="1"/>
          <p:nvPr/>
        </p:nvSpPr>
        <p:spPr>
          <a:xfrm>
            <a:off x="360375" y="1149175"/>
            <a:ext cx="68256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i="0" lang="en-GB" sz="1600" u="none" cap="none" strike="noStrike">
                <a:solidFill>
                  <a:schemeClr val="dk1"/>
                </a:solidFill>
                <a:latin typeface="Lato"/>
                <a:ea typeface="Lato"/>
                <a:cs typeface="Lato"/>
                <a:sym typeface="Lato"/>
              </a:rPr>
              <a:t>Lucy is looking to sort the items below into needs and wants. </a:t>
            </a:r>
            <a:endParaRPr b="1"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rPr b="1" i="0" lang="en-GB" sz="1600" u="none" cap="none" strike="noStrike">
                <a:solidFill>
                  <a:schemeClr val="dk1"/>
                </a:solidFill>
                <a:latin typeface="Lato"/>
                <a:ea typeface="Lato"/>
                <a:cs typeface="Lato"/>
                <a:sym typeface="Lato"/>
              </a:rPr>
              <a:t>Have a go by completing the Venn diagram. Do any items overlap?</a:t>
            </a:r>
            <a:endParaRPr b="1" i="0" sz="1600" u="none" cap="none" strike="noStrike">
              <a:solidFill>
                <a:schemeClr val="dk1"/>
              </a:solidFill>
              <a:latin typeface="Lato"/>
              <a:ea typeface="Lato"/>
              <a:cs typeface="Lato"/>
              <a:sym typeface="Lato"/>
            </a:endParaRPr>
          </a:p>
        </p:txBody>
      </p:sp>
      <p:sp>
        <p:nvSpPr>
          <p:cNvPr id="86" name="Google Shape;86;p6"/>
          <p:cNvSpPr/>
          <p:nvPr/>
        </p:nvSpPr>
        <p:spPr>
          <a:xfrm>
            <a:off x="379375" y="2139775"/>
            <a:ext cx="2524500" cy="27039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Smart phone</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Paying housing rent</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Home heating</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New pair of trainers</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Stationery (pens, ruler, pencils)</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Weekly food shop</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Holiday book</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Flips flops to replace broken ones</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Netflix subscription</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Takeaway meals</a:t>
            </a:r>
            <a:endParaRPr b="0" i="0" sz="1300" u="none" cap="none" strike="noStrike">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7"/>
          <p:cNvSpPr txBox="1"/>
          <p:nvPr/>
        </p:nvSpPr>
        <p:spPr>
          <a:xfrm>
            <a:off x="442300" y="4292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Needs vs Wants - Poku Banks</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900" u="none" cap="none" strike="noStrike">
              <a:solidFill>
                <a:schemeClr val="lt1"/>
              </a:solidFill>
              <a:latin typeface="Lato"/>
              <a:ea typeface="Lato"/>
              <a:cs typeface="Lato"/>
              <a:sym typeface="Lato"/>
            </a:endParaRPr>
          </a:p>
        </p:txBody>
      </p:sp>
      <p:pic>
        <p:nvPicPr>
          <p:cNvPr descr="Needs vs Wants&#10;&#10;made in collaboration with Poku Banks: https://www.youtube.com/c/PokuBanks&#10;&#10;How can you tell what you NEED to buy from what you WANT to buy?&#10;&#10;If you struggle to decipher what is a need or want, ask yourself the three questions in this video.&#10;&#10;Educators- use this video to help learners understand the difference between financial needs and wants and the external influences that could impact them." id="92" name="Google Shape;92;p7" title="Needs vs Wants">
            <a:hlinkClick r:id="rId3"/>
          </p:cNvPr>
          <p:cNvPicPr preferRelativeResize="0"/>
          <p:nvPr/>
        </p:nvPicPr>
        <p:blipFill rotWithShape="1">
          <a:blip r:embed="rId4">
            <a:alphaModFix/>
          </a:blip>
          <a:srcRect b="0" l="0" r="0" t="0"/>
          <a:stretch/>
        </p:blipFill>
        <p:spPr>
          <a:xfrm>
            <a:off x="4289575" y="1339611"/>
            <a:ext cx="3859268" cy="2894451"/>
          </a:xfrm>
          <a:prstGeom prst="rect">
            <a:avLst/>
          </a:prstGeom>
          <a:noFill/>
          <a:ln cap="flat" cmpd="sng" w="28575">
            <a:solidFill>
              <a:schemeClr val="accent2"/>
            </a:solidFill>
            <a:prstDash val="solid"/>
            <a:round/>
            <a:headEnd len="sm" w="sm" type="none"/>
            <a:tailEnd len="sm" w="sm" type="none"/>
          </a:ln>
        </p:spPr>
      </p:pic>
      <p:sp>
        <p:nvSpPr>
          <p:cNvPr id="93" name="Google Shape;93;p7"/>
          <p:cNvSpPr txBox="1"/>
          <p:nvPr/>
        </p:nvSpPr>
        <p:spPr>
          <a:xfrm>
            <a:off x="442300" y="1179325"/>
            <a:ext cx="3359400" cy="1662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FFFFFF"/>
                </a:solidFill>
                <a:highlight>
                  <a:schemeClr val="accent1"/>
                </a:highlight>
                <a:latin typeface="Lato"/>
                <a:ea typeface="Lato"/>
                <a:cs typeface="Lato"/>
                <a:sym typeface="Lato"/>
              </a:rPr>
              <a:t>How can you tell what is a NEED from what is a WANT when making purchases?</a:t>
            </a:r>
            <a:endParaRPr b="0" i="0" sz="1600" u="none" cap="none" strike="noStrike">
              <a:solidFill>
                <a:srgbClr val="FFFFFF"/>
              </a:solidFill>
              <a:highlight>
                <a:schemeClr val="accen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FFFFFF"/>
              </a:solidFill>
              <a:highlight>
                <a:schemeClr val="accen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FFFFFF"/>
                </a:solidFill>
                <a:highlight>
                  <a:schemeClr val="accent1"/>
                </a:highlight>
                <a:latin typeface="Lato"/>
                <a:ea typeface="Lato"/>
                <a:cs typeface="Lato"/>
                <a:sym typeface="Lato"/>
              </a:rPr>
              <a:t>If it is difficult to tell the difference, ask the three questions in this video.</a:t>
            </a:r>
            <a:endParaRPr b="0" i="0" sz="1600" u="none" cap="none" strike="noStrike">
              <a:solidFill>
                <a:schemeClr val="lt1"/>
              </a:solidFill>
              <a:highlight>
                <a:schemeClr val="accent1"/>
              </a:highlight>
              <a:latin typeface="Lato"/>
              <a:ea typeface="Lato"/>
              <a:cs typeface="Lato"/>
              <a:sym typeface="Lato"/>
            </a:endParaRPr>
          </a:p>
        </p:txBody>
      </p:sp>
      <p:sp>
        <p:nvSpPr>
          <p:cNvPr id="94" name="Google Shape;94;p7"/>
          <p:cNvSpPr txBox="1"/>
          <p:nvPr/>
        </p:nvSpPr>
        <p:spPr>
          <a:xfrm>
            <a:off x="155350" y="4612675"/>
            <a:ext cx="30000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chemeClr val="accent2"/>
                </a:solidFill>
                <a:latin typeface="Lato"/>
                <a:ea typeface="Lato"/>
                <a:cs typeface="Lato"/>
                <a:sym typeface="Lato"/>
              </a:rPr>
              <a:t>Video: </a:t>
            </a:r>
            <a:r>
              <a:rPr b="1" i="0" lang="en-GB" sz="1300" u="sng" cap="none" strike="noStrike">
                <a:solidFill>
                  <a:schemeClr val="accent2"/>
                </a:solidFill>
                <a:latin typeface="Lato"/>
                <a:ea typeface="Lato"/>
                <a:cs typeface="Lato"/>
                <a:sym typeface="Lato"/>
                <a:hlinkClick r:id="rId5">
                  <a:extLst>
                    <a:ext uri="{A12FA001-AC4F-418D-AE19-62706E023703}">
                      <ahyp:hlinkClr val="tx"/>
                    </a:ext>
                  </a:extLst>
                </a:hlinkClick>
              </a:rPr>
              <a:t>Needs vs wants</a:t>
            </a:r>
            <a:endParaRPr b="1" i="0" sz="13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8" name="Shape 98"/>
        <p:cNvGrpSpPr/>
        <p:nvPr/>
      </p:nvGrpSpPr>
      <p:grpSpPr>
        <a:xfrm>
          <a:off x="0" y="0"/>
          <a:ext cx="0" cy="0"/>
          <a:chOff x="0" y="0"/>
          <a:chExt cx="0" cy="0"/>
        </a:xfrm>
      </p:grpSpPr>
      <p:sp>
        <p:nvSpPr>
          <p:cNvPr id="99" name="Google Shape;99;p8"/>
          <p:cNvSpPr txBox="1"/>
          <p:nvPr/>
        </p:nvSpPr>
        <p:spPr>
          <a:xfrm>
            <a:off x="442300" y="1208950"/>
            <a:ext cx="7837200" cy="735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200" u="none" cap="none" strike="noStrike">
                <a:solidFill>
                  <a:schemeClr val="lt1"/>
                </a:solidFill>
                <a:latin typeface="Lato"/>
                <a:ea typeface="Lato"/>
                <a:cs typeface="Lato"/>
                <a:sym typeface="Lato"/>
              </a:rPr>
              <a:t>How might a person’s </a:t>
            </a:r>
            <a:r>
              <a:rPr i="0" lang="en-GB" sz="2200" u="sng" cap="none" strike="noStrike">
                <a:solidFill>
                  <a:schemeClr val="lt1"/>
                </a:solidFill>
                <a:latin typeface="Lato"/>
                <a:ea typeface="Lato"/>
                <a:cs typeface="Lato"/>
                <a:sym typeface="Lato"/>
              </a:rPr>
              <a:t>needs</a:t>
            </a:r>
            <a:r>
              <a:rPr b="0" i="0" lang="en-GB" sz="2200" u="none" cap="none" strike="noStrike">
                <a:solidFill>
                  <a:schemeClr val="lt1"/>
                </a:solidFill>
                <a:latin typeface="Lato"/>
                <a:ea typeface="Lato"/>
                <a:cs typeface="Lato"/>
                <a:sym typeface="Lato"/>
              </a:rPr>
              <a:t> change over time</a:t>
            </a:r>
            <a:r>
              <a:rPr b="0" i="0" lang="en-GB" sz="2200" u="none" cap="none" strike="noStrike">
                <a:solidFill>
                  <a:schemeClr val="lt1"/>
                </a:solidFill>
                <a:latin typeface="Lato"/>
                <a:ea typeface="Lato"/>
                <a:cs typeface="Lato"/>
                <a:sym typeface="Lato"/>
              </a:rPr>
              <a:t>?</a:t>
            </a:r>
            <a:endParaRPr b="0" i="0" sz="2200" u="none" cap="none" strike="noStrike">
              <a:solidFill>
                <a:schemeClr val="lt1"/>
              </a:solidFill>
              <a:latin typeface="Lato"/>
              <a:ea typeface="Lato"/>
              <a:cs typeface="Lato"/>
              <a:sym typeface="Lato"/>
            </a:endParaRPr>
          </a:p>
        </p:txBody>
      </p:sp>
      <p:pic>
        <p:nvPicPr>
          <p:cNvPr id="100" name="Google Shape;100;p8"/>
          <p:cNvPicPr preferRelativeResize="0"/>
          <p:nvPr/>
        </p:nvPicPr>
        <p:blipFill rotWithShape="1">
          <a:blip r:embed="rId3">
            <a:alphaModFix/>
          </a:blip>
          <a:srcRect b="0" l="0" r="0" t="0"/>
          <a:stretch/>
        </p:blipFill>
        <p:spPr>
          <a:xfrm>
            <a:off x="1046588" y="2073897"/>
            <a:ext cx="1590149" cy="1590149"/>
          </a:xfrm>
          <a:prstGeom prst="rect">
            <a:avLst/>
          </a:prstGeom>
          <a:noFill/>
          <a:ln>
            <a:noFill/>
          </a:ln>
        </p:spPr>
      </p:pic>
      <p:sp>
        <p:nvSpPr>
          <p:cNvPr id="101" name="Google Shape;101;p8"/>
          <p:cNvSpPr txBox="1"/>
          <p:nvPr/>
        </p:nvSpPr>
        <p:spPr>
          <a:xfrm>
            <a:off x="442300" y="4292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Discussion</a:t>
            </a:r>
            <a:endParaRPr b="0" i="0" sz="2900" u="none" cap="none" strike="noStrike">
              <a:solidFill>
                <a:schemeClr val="lt1"/>
              </a:solidFill>
              <a:latin typeface="Lato"/>
              <a:ea typeface="Lato"/>
              <a:cs typeface="Lato"/>
              <a:sym typeface="Lato"/>
            </a:endParaRPr>
          </a:p>
        </p:txBody>
      </p:sp>
      <p:pic>
        <p:nvPicPr>
          <p:cNvPr id="102" name="Google Shape;102;p8"/>
          <p:cNvPicPr preferRelativeResize="0"/>
          <p:nvPr/>
        </p:nvPicPr>
        <p:blipFill rotWithShape="1">
          <a:blip r:embed="rId4">
            <a:alphaModFix/>
          </a:blip>
          <a:srcRect b="0" l="0" r="0" t="0"/>
          <a:stretch/>
        </p:blipFill>
        <p:spPr>
          <a:xfrm>
            <a:off x="2866812" y="2073897"/>
            <a:ext cx="1590149" cy="1590149"/>
          </a:xfrm>
          <a:prstGeom prst="rect">
            <a:avLst/>
          </a:prstGeom>
          <a:noFill/>
          <a:ln>
            <a:noFill/>
          </a:ln>
        </p:spPr>
      </p:pic>
      <p:pic>
        <p:nvPicPr>
          <p:cNvPr id="103" name="Google Shape;103;p8"/>
          <p:cNvPicPr preferRelativeResize="0"/>
          <p:nvPr/>
        </p:nvPicPr>
        <p:blipFill rotWithShape="1">
          <a:blip r:embed="rId5">
            <a:alphaModFix/>
          </a:blip>
          <a:srcRect b="0" l="0" r="0" t="0"/>
          <a:stretch/>
        </p:blipFill>
        <p:spPr>
          <a:xfrm>
            <a:off x="4687037" y="2073897"/>
            <a:ext cx="1590149" cy="1590149"/>
          </a:xfrm>
          <a:prstGeom prst="rect">
            <a:avLst/>
          </a:prstGeom>
          <a:noFill/>
          <a:ln>
            <a:noFill/>
          </a:ln>
        </p:spPr>
      </p:pic>
      <p:pic>
        <p:nvPicPr>
          <p:cNvPr id="104" name="Google Shape;104;p8"/>
          <p:cNvPicPr preferRelativeResize="0"/>
          <p:nvPr/>
        </p:nvPicPr>
        <p:blipFill rotWithShape="1">
          <a:blip r:embed="rId6">
            <a:alphaModFix/>
          </a:blip>
          <a:srcRect b="0" l="0" r="0" t="0"/>
          <a:stretch/>
        </p:blipFill>
        <p:spPr>
          <a:xfrm>
            <a:off x="6507262" y="2073897"/>
            <a:ext cx="1590149" cy="1590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8" name="Shape 108"/>
        <p:cNvGrpSpPr/>
        <p:nvPr/>
      </p:nvGrpSpPr>
      <p:grpSpPr>
        <a:xfrm>
          <a:off x="0" y="0"/>
          <a:ext cx="0" cy="0"/>
          <a:chOff x="0" y="0"/>
          <a:chExt cx="0" cy="0"/>
        </a:xfrm>
      </p:grpSpPr>
      <p:sp>
        <p:nvSpPr>
          <p:cNvPr id="109" name="Google Shape;109;p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9"/>
          <p:cNvSpPr txBox="1"/>
          <p:nvPr/>
        </p:nvSpPr>
        <p:spPr>
          <a:xfrm>
            <a:off x="521100" y="719075"/>
            <a:ext cx="8101800" cy="735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How might a person’s </a:t>
            </a:r>
            <a:r>
              <a:rPr b="1" i="0" lang="en-GB" sz="2900" u="sng" cap="none" strike="noStrike">
                <a:solidFill>
                  <a:schemeClr val="accent2"/>
                </a:solidFill>
                <a:latin typeface="Lato"/>
                <a:ea typeface="Lato"/>
                <a:cs typeface="Lato"/>
                <a:sym typeface="Lato"/>
              </a:rPr>
              <a:t>wants</a:t>
            </a:r>
            <a:r>
              <a:rPr b="1" i="0" lang="en-GB" sz="2900" u="none" cap="none" strike="noStrike">
                <a:solidFill>
                  <a:schemeClr val="accent2"/>
                </a:solidFill>
                <a:latin typeface="Lato"/>
                <a:ea typeface="Lato"/>
                <a:cs typeface="Lato"/>
                <a:sym typeface="Lato"/>
              </a:rPr>
              <a:t> change over time?</a:t>
            </a:r>
            <a:endParaRPr b="1" i="0" sz="2900" u="none" cap="none" strike="noStrike">
              <a:solidFill>
                <a:schemeClr val="accent2"/>
              </a:solidFill>
              <a:latin typeface="Lato"/>
              <a:ea typeface="Lato"/>
              <a:cs typeface="Lato"/>
              <a:sym typeface="Lato"/>
            </a:endParaRPr>
          </a:p>
        </p:txBody>
      </p:sp>
      <p:pic>
        <p:nvPicPr>
          <p:cNvPr id="111" name="Google Shape;111;p9"/>
          <p:cNvPicPr preferRelativeResize="0"/>
          <p:nvPr/>
        </p:nvPicPr>
        <p:blipFill rotWithShape="1">
          <a:blip r:embed="rId3">
            <a:alphaModFix/>
          </a:blip>
          <a:srcRect b="0" l="0" r="0" t="0"/>
          <a:stretch/>
        </p:blipFill>
        <p:spPr>
          <a:xfrm>
            <a:off x="1342576" y="1454374"/>
            <a:ext cx="1480945" cy="1300675"/>
          </a:xfrm>
          <a:prstGeom prst="rect">
            <a:avLst/>
          </a:prstGeom>
          <a:noFill/>
          <a:ln>
            <a:noFill/>
          </a:ln>
        </p:spPr>
      </p:pic>
      <p:pic>
        <p:nvPicPr>
          <p:cNvPr id="112" name="Google Shape;112;p9"/>
          <p:cNvPicPr preferRelativeResize="0"/>
          <p:nvPr/>
        </p:nvPicPr>
        <p:blipFill rotWithShape="1">
          <a:blip r:embed="rId4">
            <a:alphaModFix/>
          </a:blip>
          <a:srcRect b="0" l="0" r="0" t="0"/>
          <a:stretch/>
        </p:blipFill>
        <p:spPr>
          <a:xfrm>
            <a:off x="3037794" y="1454374"/>
            <a:ext cx="1480945" cy="1300675"/>
          </a:xfrm>
          <a:prstGeom prst="rect">
            <a:avLst/>
          </a:prstGeom>
          <a:noFill/>
          <a:ln>
            <a:noFill/>
          </a:ln>
        </p:spPr>
      </p:pic>
      <p:pic>
        <p:nvPicPr>
          <p:cNvPr id="113" name="Google Shape;113;p9"/>
          <p:cNvPicPr preferRelativeResize="0"/>
          <p:nvPr/>
        </p:nvPicPr>
        <p:blipFill rotWithShape="1">
          <a:blip r:embed="rId5">
            <a:alphaModFix/>
          </a:blip>
          <a:srcRect b="0" l="0" r="0" t="0"/>
          <a:stretch/>
        </p:blipFill>
        <p:spPr>
          <a:xfrm>
            <a:off x="4733013" y="1454374"/>
            <a:ext cx="1480945" cy="1300675"/>
          </a:xfrm>
          <a:prstGeom prst="rect">
            <a:avLst/>
          </a:prstGeom>
          <a:noFill/>
          <a:ln>
            <a:noFill/>
          </a:ln>
        </p:spPr>
      </p:pic>
      <p:pic>
        <p:nvPicPr>
          <p:cNvPr id="114" name="Google Shape;114;p9"/>
          <p:cNvPicPr preferRelativeResize="0"/>
          <p:nvPr/>
        </p:nvPicPr>
        <p:blipFill rotWithShape="1">
          <a:blip r:embed="rId6">
            <a:alphaModFix/>
          </a:blip>
          <a:srcRect b="0" l="0" r="0" t="0"/>
          <a:stretch/>
        </p:blipFill>
        <p:spPr>
          <a:xfrm>
            <a:off x="6428232" y="1454374"/>
            <a:ext cx="1480945" cy="1300675"/>
          </a:xfrm>
          <a:prstGeom prst="rect">
            <a:avLst/>
          </a:prstGeom>
          <a:noFill/>
          <a:ln>
            <a:noFill/>
          </a:ln>
        </p:spPr>
      </p:pic>
      <p:sp>
        <p:nvSpPr>
          <p:cNvPr id="115" name="Google Shape;115;p9"/>
          <p:cNvSpPr txBox="1"/>
          <p:nvPr/>
        </p:nvSpPr>
        <p:spPr>
          <a:xfrm>
            <a:off x="615800" y="2912550"/>
            <a:ext cx="8101800" cy="1644000"/>
          </a:xfrm>
          <a:prstGeom prst="rect">
            <a:avLst/>
          </a:prstGeom>
          <a:noFill/>
          <a:ln>
            <a:noFill/>
          </a:ln>
        </p:spPr>
        <p:txBody>
          <a:bodyPr anchorCtr="0" anchor="t" bIns="0" lIns="0" spcFirstLastPara="1" rIns="0" wrap="square" tIns="0">
            <a:spAutoFit/>
          </a:bodyPr>
          <a:lstStyle/>
          <a:p>
            <a:pPr indent="-381000" lvl="0" marL="457200" marR="0" rtl="0" algn="l">
              <a:lnSpc>
                <a:spcPct val="115000"/>
              </a:lnSpc>
              <a:spcBef>
                <a:spcPts val="0"/>
              </a:spcBef>
              <a:spcAft>
                <a:spcPts val="0"/>
              </a:spcAft>
              <a:buClr>
                <a:schemeClr val="lt1"/>
              </a:buClr>
              <a:buSzPts val="2400"/>
              <a:buFont typeface="Lato"/>
              <a:buChar char="●"/>
            </a:pPr>
            <a:r>
              <a:rPr b="1" i="0" lang="en-GB" sz="2400" u="none" cap="none" strike="noStrike">
                <a:solidFill>
                  <a:schemeClr val="lt1"/>
                </a:solidFill>
                <a:latin typeface="Lato"/>
                <a:ea typeface="Lato"/>
                <a:cs typeface="Lato"/>
                <a:sym typeface="Lato"/>
              </a:rPr>
              <a:t>Sometimes, changes to needs and wants are not due to changes to personal circumstances. </a:t>
            </a:r>
            <a:endParaRPr b="1" i="0" sz="2400" u="none" cap="none" strike="noStrike">
              <a:solidFill>
                <a:schemeClr val="lt1"/>
              </a:solidFill>
              <a:latin typeface="Lato"/>
              <a:ea typeface="Lato"/>
              <a:cs typeface="Lato"/>
              <a:sym typeface="Lato"/>
            </a:endParaRPr>
          </a:p>
          <a:p>
            <a:pPr indent="-381000" lvl="0" marL="457200" marR="0" rtl="0" algn="l">
              <a:lnSpc>
                <a:spcPct val="115000"/>
              </a:lnSpc>
              <a:spcBef>
                <a:spcPts val="0"/>
              </a:spcBef>
              <a:spcAft>
                <a:spcPts val="0"/>
              </a:spcAft>
              <a:buClr>
                <a:schemeClr val="lt1"/>
              </a:buClr>
              <a:buSzPts val="2400"/>
              <a:buFont typeface="Lato"/>
              <a:buChar char="●"/>
            </a:pPr>
            <a:r>
              <a:rPr b="1" i="0" lang="en-GB" sz="2400" u="none" cap="none" strike="noStrike">
                <a:solidFill>
                  <a:schemeClr val="lt1"/>
                </a:solidFill>
                <a:latin typeface="Lato"/>
                <a:ea typeface="Lato"/>
                <a:cs typeface="Lato"/>
                <a:sym typeface="Lato"/>
              </a:rPr>
              <a:t>Political and economic changes can determine changes to our spending behaviours.</a:t>
            </a:r>
            <a:endParaRPr b="1" i="0" sz="2400" u="none" cap="none" strike="noStrike">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