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Lato"/>
      <p:regular r:id="rId48"/>
      <p:bold r:id="rId49"/>
      <p:italic r:id="rId50"/>
      <p:boldItalic r:id="rId51"/>
    </p:embeddedFont>
    <p:embeddedFont>
      <p:font typeface="Lato Black"/>
      <p:bold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54" roundtripDataSignature="AMtx7mj3mHOveDIrS788s/b9Jbk+Hc6a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4DD4F6-FDDD-4A42-AAAA-7711827220C6}">
  <a:tblStyle styleId="{D94DD4F6-FDDD-4A42-AAAA-7711827220C6}"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Lato-regular.fntdata"/><Relationship Id="rId47" Type="http://schemas.openxmlformats.org/officeDocument/2006/relationships/slide" Target="slides/slide41.xml"/><Relationship Id="rId49" Type="http://schemas.openxmlformats.org/officeDocument/2006/relationships/font" Target="fonts/La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oldItalic.fntdata"/><Relationship Id="rId50" Type="http://schemas.openxmlformats.org/officeDocument/2006/relationships/font" Target="fonts/Lato-italic.fntdata"/><Relationship Id="rId53" Type="http://schemas.openxmlformats.org/officeDocument/2006/relationships/font" Target="fonts/LatoBlack-boldItalic.fntdata"/><Relationship Id="rId52" Type="http://schemas.openxmlformats.org/officeDocument/2006/relationships/font" Target="fonts/LatoBlack-bold.fntdata"/><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amseysolutions.com/financial-literacy/teaching-compound-interes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 name="Google Shape;4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7272"/>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should be invited to ask questions and they should be provided with an opportunity to ask questions anonymously. It is useful to have a question box or allocated space on the whiteboard for students to share questions.</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It is suggested that students are provided with post-its or slips to write their questions on and as the teacher circulates throughout the lesson these questions can be collected and answers throughout the session or using an allocated ‘question time’ at the end of the session.</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can be invited to respond to questions asked by their peers. If responses to questions are based on personal preference or opinion, the teacher should be clear to preface any answers with this.</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5ab19747b8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g25ab19747b8_0_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ab19747b8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5ab19747b8_0_4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Prompt question</a:t>
            </a:r>
            <a:endParaRPr b="1">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Have you heard of any investing platforms e.g. Nutmeg, Vanguard? </a:t>
            </a:r>
            <a:endParaRPr>
              <a:latin typeface="Lato"/>
              <a:ea typeface="Lato"/>
              <a:cs typeface="Lato"/>
              <a:sym typeface="Lato"/>
            </a:endParaRPr>
          </a:p>
          <a:p>
            <a:pPr indent="0" lvl="0" marL="457200" rtl="0" algn="l">
              <a:lnSpc>
                <a:spcPct val="100000"/>
              </a:lnSpc>
              <a:spcBef>
                <a:spcPts val="0"/>
              </a:spcBef>
              <a:spcAft>
                <a:spcPts val="0"/>
              </a:spcAft>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Teacher context notes</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are lots of stock market indices, some of the main ones being the NASDAQ, the S&amp;P 500 and then numerous others in different countries.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Additional context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Dot-com bubble</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Financial crisis 2009</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Coronavirus </a:t>
            </a:r>
            <a:endParaRPr>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646f31eaf0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1646f31eaf0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a:t>
            </a:r>
            <a:r>
              <a:rPr lang="en-GB">
                <a:latin typeface="Lato"/>
                <a:ea typeface="Lato"/>
                <a:cs typeface="Lato"/>
                <a:sym typeface="Lato"/>
              </a:rPr>
              <a:t>hares in listed companies on an index like the FTSE can be bought and sold by anyone; private </a:t>
            </a:r>
            <a:r>
              <a:rPr lang="en-GB">
                <a:latin typeface="Lato"/>
                <a:ea typeface="Lato"/>
                <a:cs typeface="Lato"/>
                <a:sym typeface="Lato"/>
              </a:rPr>
              <a:t>companies</a:t>
            </a:r>
            <a:r>
              <a:rPr lang="en-GB">
                <a:latin typeface="Lato"/>
                <a:ea typeface="Lato"/>
                <a:cs typeface="Lato"/>
                <a:sym typeface="Lato"/>
              </a:rPr>
              <a:t> might only offer shares to partners in that company as a reward for loyalty - and these latter cannot be traded publicly.</a:t>
            </a:r>
            <a:endParaRPr>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5ab19747b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g25ab19747b8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Adaptive learning: ask more confident students to respond to the ‘Stocks’ sections and less confident students to respond to the ‘Bonds’ section.</a:t>
            </a:r>
            <a:endParaRPr>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5ab19747b8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5ab19747b8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Adaptive learning: some students may find it useful to refer back to the sheet which is fine.</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5ab19747b8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25ab19747b8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86909c2b4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286909c2b4a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context notes</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are lots of stock market indices, some of the main ones being the NASDAQ, the S&amp;P 500 and then numerous others in different countries.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Prompt question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What do you think the main slumps/ market dips represent?</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Additional context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Dot-com bubble</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Financial crisis 2009</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Coronavirus </a:t>
            </a:r>
            <a:endParaRPr>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5ab19747b8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25ab19747b8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Stretch content</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Look at some countries in the past 100 years who have </a:t>
            </a:r>
            <a:r>
              <a:rPr lang="en-GB">
                <a:latin typeface="Lato"/>
                <a:ea typeface="Lato"/>
                <a:cs typeface="Lato"/>
                <a:sym typeface="Lato"/>
              </a:rPr>
              <a:t>defaulted</a:t>
            </a:r>
            <a:r>
              <a:rPr lang="en-GB">
                <a:latin typeface="Lato"/>
                <a:ea typeface="Lato"/>
                <a:cs typeface="Lato"/>
                <a:sym typeface="Lato"/>
              </a:rPr>
              <a:t> - failed to pay back - their loans. Then look at some companies in recent history who have failed to pay back their loans and defaulted on their debt. </a:t>
            </a:r>
            <a:r>
              <a:rPr lang="en-GB">
                <a:latin typeface="Lato"/>
                <a:ea typeface="Lato"/>
                <a:cs typeface="Lato"/>
                <a:sym typeface="Lato"/>
              </a:rPr>
              <a:t>Useful</a:t>
            </a:r>
            <a:r>
              <a:rPr lang="en-GB">
                <a:latin typeface="Lato"/>
                <a:ea typeface="Lato"/>
                <a:cs typeface="Lato"/>
                <a:sym typeface="Lato"/>
              </a:rPr>
              <a:t> to give practical examples. </a:t>
            </a:r>
            <a:endParaRPr>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59d2f6490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59d2f64904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9d2f6490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259d2f64904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u="sng">
                <a:solidFill>
                  <a:schemeClr val="hlink"/>
                </a:solidFill>
                <a:hlinkClick r:id="rId2"/>
              </a:rPr>
              <a:t>https://www.ramseysolutions.com/financial-literacy/teaching-compound-interest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This is a daily interest rate of 50%</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1466ef7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g1466ef7c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59d2f6490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259d2f64904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59d2f6490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259d2f64904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 notes</a:t>
            </a:r>
            <a:endParaRPr b="1">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latin typeface="Lato"/>
                <a:ea typeface="Lato"/>
                <a:cs typeface="Lato"/>
                <a:sym typeface="Lato"/>
              </a:rPr>
              <a:t>Case study (from Investor’s Chronicle)</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59d2f64904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259d2f64904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fb5e1a6ea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1fb5e1a6eab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fb5e1a6ea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1fb5e1a6eab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rPr>
              <a:t>Teacher explanation</a:t>
            </a:r>
            <a:endParaRPr b="1">
              <a:solidFill>
                <a:schemeClr val="dk1"/>
              </a:solidFill>
            </a:endParaRPr>
          </a:p>
          <a:p>
            <a:pPr indent="0" lvl="0" marL="0" rtl="0" algn="l">
              <a:lnSpc>
                <a:spcPct val="100000"/>
              </a:lnSpc>
              <a:spcBef>
                <a:spcPts val="0"/>
              </a:spcBef>
              <a:spcAft>
                <a:spcPts val="0"/>
              </a:spcAft>
              <a:buSzPts val="1100"/>
              <a:buNone/>
            </a:pPr>
            <a:r>
              <a:rPr lang="en-GB">
                <a:solidFill>
                  <a:schemeClr val="dk1"/>
                </a:solidFill>
              </a:rPr>
              <a:t>This slide is important to emphasise due to the proliferation of online “get rich quick schemes”.</a:t>
            </a:r>
            <a:endParaRPr>
              <a:solidFill>
                <a:schemeClr val="dk1"/>
              </a:solidFill>
            </a:endParaRPr>
          </a:p>
          <a:p>
            <a:pPr indent="0" lvl="0" marL="0" rtl="0" algn="l">
              <a:lnSpc>
                <a:spcPct val="100000"/>
              </a:lnSpc>
              <a:spcBef>
                <a:spcPts val="1000"/>
              </a:spcBef>
              <a:spcAft>
                <a:spcPts val="1000"/>
              </a:spcAft>
              <a:buClr>
                <a:schemeClr val="dk1"/>
              </a:buClr>
              <a:buSzPts val="1500"/>
              <a:buFont typeface="Arial"/>
              <a:buNone/>
            </a:pPr>
            <a:r>
              <a:rPr lang="en-GB">
                <a:solidFill>
                  <a:schemeClr val="dk1"/>
                </a:solidFill>
                <a:latin typeface="Lato"/>
                <a:ea typeface="Lato"/>
                <a:cs typeface="Lato"/>
                <a:sym typeface="Lato"/>
              </a:rPr>
              <a:t>There are risks to each and every investment. If it sounds too good to be true - like someone guarantees a high return with little risk - then it </a:t>
            </a:r>
            <a:r>
              <a:rPr lang="en-GB" u="sng">
                <a:solidFill>
                  <a:schemeClr val="dk1"/>
                </a:solidFill>
                <a:latin typeface="Lato"/>
                <a:ea typeface="Lato"/>
                <a:cs typeface="Lato"/>
                <a:sym typeface="Lato"/>
              </a:rPr>
              <a:t>definitely</a:t>
            </a:r>
            <a:r>
              <a:rPr lang="en-GB">
                <a:solidFill>
                  <a:schemeClr val="dk1"/>
                </a:solidFill>
                <a:latin typeface="Lato"/>
                <a:ea typeface="Lato"/>
                <a:cs typeface="Lato"/>
                <a:sym typeface="Lato"/>
              </a:rPr>
              <a:t> is! Generally it’s considered that the higher risk an investment is, the higher the profit (or return) it can make. But a higher risk investment also has the potential to make big losses. The key is to know and understand risks before making an investment.</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fb5e1a6ea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1fb5e1a6eab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Investing comes with uncertainty. When somebody invests, they need to ensure that they won’t need to take the money out suddenly. THis is because it may be that at the time they need the money, the value of their investments has fallen, leading to monetary loses.</a:t>
            </a:r>
            <a:endParaRPr>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fb5e1a6ea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1fb5e1a6eab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fb5e1a6eab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1fb5e1a6eab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fb5e1a6ea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1fb5e1a6eab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Students compare the three profiles to decide which is most likely to be low, medium and high risk.</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some discussion here which should be encouraged as the risk levels for each profile are not completely clear cut.</a:t>
            </a:r>
            <a:endParaRPr>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fb5e1a6ea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1fb5e1a6eab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Teacher explanation notes</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lang="en-GB">
                <a:solidFill>
                  <a:schemeClr val="dk1"/>
                </a:solidFill>
                <a:latin typeface="Lato"/>
                <a:ea typeface="Lato"/>
                <a:cs typeface="Lato"/>
                <a:sym typeface="Lato"/>
              </a:rPr>
              <a:t>Note that even though she might be high risk, she’s still mostly likely to choose a stock index fund, rather than pick individual stocks. This is because she is most likely to reduce her risk while making a return.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e4ec1520a2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g1e4ec1520a2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fb5e1a6eab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1fb5e1a6eab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fb5e1a6eab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1fb5e1a6eab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5ab19747b8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25ab19747b8_0_5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59d2f64904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259d2f64904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5ab19747b8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25ab19747b8_0_7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58fac8e29b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258fac8e29b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58fac8e29b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258fac8e29b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58fac8e29b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58fac8e29b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0d7e5bddb2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30d7e5bddb2_1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Use the 5 points on these slides as pointers.</a:t>
            </a:r>
            <a:endParaRPr>
              <a:latin typeface="Lato"/>
              <a:ea typeface="Lato"/>
              <a:cs typeface="Lato"/>
              <a:sym typeface="La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58fac8e29b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258fac8e29b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32c63cc0bd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g132c63cc0b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77c06219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277c062194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58fac8e29b_0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58fac8e29b_0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fb3747ad3c_1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g1fb3747ad3c_1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58fac8e29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58fac8e29b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Investing can be risky, but there’s a reason why people often think it’s better than stuffing all their money in a biscuit tin. Over time, the price of goods and services increases. This is known as inflation. This means the same amount of cash will buy you less with every passing year.</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However, if money is invested into companies that are listed on stock markets like the FTSE or Dow Jones  [Might be useful to name a couple - such as Sainsbury’s or Apple] or invested into bonds, it’s being put to work. There are no guarantees, and the value of investments will fluctuate (move up and down) - but if the risks are managed and money is invest smartly then over the long term the investments can be worth more than when they started.</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a:solidFill>
                  <a:srgbClr val="3B3B3B"/>
                </a:solidFill>
                <a:latin typeface="Lato"/>
                <a:ea typeface="Lato"/>
                <a:cs typeface="Lato"/>
                <a:sym typeface="Lato"/>
              </a:rPr>
              <a:t>Additional context</a:t>
            </a:r>
            <a:endParaRPr b="1">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Difference between trading and investing:</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Trading is putting money into a financial asset (stocks, bonds, mutual or exchange-traded fund, etc) that are held for a short period of time with the goal of making quick profits. Traders think in terms of weeks, days, or even minutes. Investing, however, is about thinking about the long run and typically measure their time horizon in years. For example, people in their 20s will invest in their pension fund for when they retire in 40 or 50 years’ time. That’s a long time to be invested!  </a:t>
            </a:r>
            <a:endParaRPr>
              <a:solidFill>
                <a:srgbClr val="3B3B3B"/>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646f31eaf0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1646f31eaf0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Investing is risky, but there’s a reason why people often think it’s better than stuffing all their money in a cookie jar. Over time, the price of goods and services increases. This is known as inflation. The same amount of cash will buy you less with every passing year.</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However, if money is invested, it’s being put to work. There are no guarantees, and the value of investments will fluctuate (move up and down) - but if the risks are managed and money is invest smartly then over the long term the investments can be worth more than when they started.</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a:solidFill>
                  <a:srgbClr val="3B3B3B"/>
                </a:solidFill>
                <a:latin typeface="Lato"/>
                <a:ea typeface="Lato"/>
                <a:cs typeface="Lato"/>
                <a:sym typeface="Lato"/>
              </a:rPr>
              <a:t>Additional context</a:t>
            </a:r>
            <a:endParaRPr b="1">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Difference between trading and investing:</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Trading is putting money into a financial asset (stocks, bonds, mutual or exchange-traded fund, etc) that are held for a short period of time with the goal of making quick profits. Traders think in terms of weeks, days, or even minutes. Investing, however, is about thinking about the long run and typically measure their time horizon in years.</a:t>
            </a:r>
            <a:endParaRPr>
              <a:solidFill>
                <a:srgbClr val="3B3B3B"/>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5ab19747b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g25ab19747b8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Additional context</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Other digital assets include: cryptocurrencies such as bitcoin and ethereum</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Other commodities include: metals such as copper and silver; oil and grains such as wheat and barley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Some people buy vintage jewellery or watches which they hope will go up in value over time. This is similar to buying vintage cars or even the latest pair of trainers which people believe will go up in value.</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74326d3ed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274326d3ed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sp>
        <p:nvSpPr>
          <p:cNvPr id="8" name="Google Shape;8;g2ffde8f4fae_0_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 name="Google Shape;9;g2ffde8f4fae_0_2"/>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0" name="Google Shape;10;g2ffde8f4fae_0_2"/>
          <p:cNvPicPr preferRelativeResize="0"/>
          <p:nvPr/>
        </p:nvPicPr>
        <p:blipFill rotWithShape="1">
          <a:blip r:embed="rId3">
            <a:alphaModFix/>
          </a:blip>
          <a:srcRect b="-2282" l="-4222" r="-3757" t="-2440"/>
          <a:stretch/>
        </p:blipFill>
        <p:spPr>
          <a:xfrm rot="-5400000">
            <a:off x="7182681" y="321980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2">
    <p:bg>
      <p:bgPr>
        <a:solidFill>
          <a:schemeClr val="accent1"/>
        </a:solidFill>
      </p:bgPr>
    </p:bg>
    <p:spTree>
      <p:nvGrpSpPr>
        <p:cNvPr id="29" name="Shape 29"/>
        <p:cNvGrpSpPr/>
        <p:nvPr/>
      </p:nvGrpSpPr>
      <p:grpSpPr>
        <a:xfrm>
          <a:off x="0" y="0"/>
          <a:ext cx="0" cy="0"/>
          <a:chOff x="0" y="0"/>
          <a:chExt cx="0" cy="0"/>
        </a:xfrm>
      </p:grpSpPr>
      <p:pic>
        <p:nvPicPr>
          <p:cNvPr id="30" name="Google Shape;30;g2ffde8f4fae_0_24"/>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31" name="Google Shape;31;g2ffde8f4fae_0_24"/>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1">
  <p:cSld name="TITLE_ONLY_1_1_1">
    <p:bg>
      <p:bgPr>
        <a:solidFill>
          <a:srgbClr val="0543B3"/>
        </a:solidFill>
      </p:bgPr>
    </p:bg>
    <p:spTree>
      <p:nvGrpSpPr>
        <p:cNvPr id="32" name="Shape 32"/>
        <p:cNvGrpSpPr/>
        <p:nvPr/>
      </p:nvGrpSpPr>
      <p:grpSpPr>
        <a:xfrm>
          <a:off x="0" y="0"/>
          <a:ext cx="0" cy="0"/>
          <a:chOff x="0" y="0"/>
          <a:chExt cx="0" cy="0"/>
        </a:xfrm>
      </p:grpSpPr>
      <p:pic>
        <p:nvPicPr>
          <p:cNvPr id="33" name="Google Shape;33;g2ffde8f4fae_0_27"/>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1">
  <p:cSld name="Section slide 1_1">
    <p:spTree>
      <p:nvGrpSpPr>
        <p:cNvPr id="34" name="Shape 34"/>
        <p:cNvGrpSpPr/>
        <p:nvPr/>
      </p:nvGrpSpPr>
      <p:grpSpPr>
        <a:xfrm>
          <a:off x="0" y="0"/>
          <a:ext cx="0" cy="0"/>
          <a:chOff x="0" y="0"/>
          <a:chExt cx="0" cy="0"/>
        </a:xfrm>
      </p:grpSpPr>
      <p:sp>
        <p:nvSpPr>
          <p:cNvPr id="35" name="Google Shape;35;g2ffde8f4fae_0_29"/>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g2ffde8f4fae_0_29"/>
          <p:cNvSpPr txBox="1"/>
          <p:nvPr/>
        </p:nvSpPr>
        <p:spPr>
          <a:xfrm>
            <a:off x="379375" y="406150"/>
            <a:ext cx="7731600" cy="5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900">
                <a:solidFill>
                  <a:srgbClr val="FF8022"/>
                </a:solidFill>
                <a:latin typeface="Lato Black"/>
                <a:ea typeface="Lato Black"/>
                <a:cs typeface="Lato Black"/>
                <a:sym typeface="Lato Black"/>
              </a:rPr>
              <a:t>Text here</a:t>
            </a:r>
            <a:endParaRPr b="1" sz="2900">
              <a:solidFill>
                <a:srgbClr val="FF8022"/>
              </a:solidFill>
              <a:latin typeface="Lato"/>
              <a:ea typeface="Lato"/>
              <a:cs typeface="Lato"/>
              <a:sym typeface="La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2">
  <p:cSld name="Divider/pullout 1">
    <p:bg>
      <p:bgPr>
        <a:solidFill>
          <a:srgbClr val="0543B3"/>
        </a:solidFill>
      </p:bgPr>
    </p:bg>
    <p:spTree>
      <p:nvGrpSpPr>
        <p:cNvPr id="37" name="Shape 37"/>
        <p:cNvGrpSpPr/>
        <p:nvPr/>
      </p:nvGrpSpPr>
      <p:grpSpPr>
        <a:xfrm>
          <a:off x="0" y="0"/>
          <a:ext cx="0" cy="0"/>
          <a:chOff x="0" y="0"/>
          <a:chExt cx="0" cy="0"/>
        </a:xfrm>
      </p:grpSpPr>
      <p:pic>
        <p:nvPicPr>
          <p:cNvPr id="38" name="Google Shape;38;g2ffde8f4fae_0_32"/>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9" name="Shape 39"/>
        <p:cNvGrpSpPr/>
        <p:nvPr/>
      </p:nvGrpSpPr>
      <p:grpSpPr>
        <a:xfrm>
          <a:off x="0" y="0"/>
          <a:ext cx="0" cy="0"/>
          <a:chOff x="0" y="0"/>
          <a:chExt cx="0" cy="0"/>
        </a:xfrm>
      </p:grpSpPr>
      <p:sp>
        <p:nvSpPr>
          <p:cNvPr id="40" name="Google Shape;40;g2ffde8f4fae_0_34"/>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 name="Google Shape;41;g2ffde8f4fae_0_34"/>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p:cSld name="TITLE_ONLY_2">
    <p:bg>
      <p:bgPr>
        <a:solidFill>
          <a:srgbClr val="262A33"/>
        </a:solidFill>
      </p:bgPr>
    </p:bg>
    <p:spTree>
      <p:nvGrpSpPr>
        <p:cNvPr id="42" name="Shape 42"/>
        <p:cNvGrpSpPr/>
        <p:nvPr/>
      </p:nvGrpSpPr>
      <p:grpSpPr>
        <a:xfrm>
          <a:off x="0" y="0"/>
          <a:ext cx="0" cy="0"/>
          <a:chOff x="0" y="0"/>
          <a:chExt cx="0" cy="0"/>
        </a:xfrm>
      </p:grpSpPr>
      <p:pic>
        <p:nvPicPr>
          <p:cNvPr id="43" name="Google Shape;43;g2ffde8f4fae_0_3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44" name="Google Shape;44;g2ffde8f4fae_0_3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45" name="Google Shape;45;g2ffde8f4fae_0_3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1" name="Shape 11"/>
        <p:cNvGrpSpPr/>
        <p:nvPr/>
      </p:nvGrpSpPr>
      <p:grpSpPr>
        <a:xfrm>
          <a:off x="0" y="0"/>
          <a:ext cx="0" cy="0"/>
          <a:chOff x="0" y="0"/>
          <a:chExt cx="0" cy="0"/>
        </a:xfrm>
      </p:grpSpPr>
      <p:pic>
        <p:nvPicPr>
          <p:cNvPr id="12" name="Google Shape;12;g2ffde8f4fae_0_6"/>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3" name="Shape 13"/>
        <p:cNvGrpSpPr/>
        <p:nvPr/>
      </p:nvGrpSpPr>
      <p:grpSpPr>
        <a:xfrm>
          <a:off x="0" y="0"/>
          <a:ext cx="0" cy="0"/>
          <a:chOff x="0" y="0"/>
          <a:chExt cx="0" cy="0"/>
        </a:xfrm>
      </p:grpSpPr>
      <p:pic>
        <p:nvPicPr>
          <p:cNvPr id="14" name="Google Shape;14;g2ffde8f4fae_0_8"/>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5" name="Shape 15"/>
        <p:cNvGrpSpPr/>
        <p:nvPr/>
      </p:nvGrpSpPr>
      <p:grpSpPr>
        <a:xfrm>
          <a:off x="0" y="0"/>
          <a:ext cx="0" cy="0"/>
          <a:chOff x="0" y="0"/>
          <a:chExt cx="0" cy="0"/>
        </a:xfrm>
      </p:grpSpPr>
      <p:pic>
        <p:nvPicPr>
          <p:cNvPr id="16" name="Google Shape;16;g2ffde8f4fae_0_10"/>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17" name="Shape 17"/>
        <p:cNvGrpSpPr/>
        <p:nvPr/>
      </p:nvGrpSpPr>
      <p:grpSpPr>
        <a:xfrm>
          <a:off x="0" y="0"/>
          <a:ext cx="0" cy="0"/>
          <a:chOff x="0" y="0"/>
          <a:chExt cx="0" cy="0"/>
        </a:xfrm>
      </p:grpSpPr>
      <p:sp>
        <p:nvSpPr>
          <p:cNvPr id="18" name="Google Shape;18;g2ffde8f4fae_0_12"/>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19" name="Google Shape;19;g2ffde8f4fae_0_12"/>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0" name="Shape 20"/>
        <p:cNvGrpSpPr/>
        <p:nvPr/>
      </p:nvGrpSpPr>
      <p:grpSpPr>
        <a:xfrm>
          <a:off x="0" y="0"/>
          <a:ext cx="0" cy="0"/>
          <a:chOff x="0" y="0"/>
          <a:chExt cx="0" cy="0"/>
        </a:xfrm>
      </p:grpSpPr>
      <p:pic>
        <p:nvPicPr>
          <p:cNvPr id="21" name="Google Shape;21;g2ffde8f4fae_0_15"/>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2" name="Shape 22"/>
        <p:cNvGrpSpPr/>
        <p:nvPr/>
      </p:nvGrpSpPr>
      <p:grpSpPr>
        <a:xfrm>
          <a:off x="0" y="0"/>
          <a:ext cx="0" cy="0"/>
          <a:chOff x="0" y="0"/>
          <a:chExt cx="0" cy="0"/>
        </a:xfrm>
      </p:grpSpPr>
      <p:sp>
        <p:nvSpPr>
          <p:cNvPr id="23" name="Google Shape;23;g2ffde8f4fae_0_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g2ffde8f4fae_0_17"/>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bg>
      <p:bgPr>
        <a:solidFill>
          <a:schemeClr val="accent1"/>
        </a:solidFill>
      </p:bgPr>
    </p:bg>
    <p:spTree>
      <p:nvGrpSpPr>
        <p:cNvPr id="25" name="Shape 2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TITLE_AND_TWO_COLUMNS_2">
    <p:bg>
      <p:bgPr>
        <a:solidFill>
          <a:schemeClr val="accent1"/>
        </a:solidFill>
      </p:bgPr>
    </p:bg>
    <p:spTree>
      <p:nvGrpSpPr>
        <p:cNvPr id="26" name="Shape 26"/>
        <p:cNvGrpSpPr/>
        <p:nvPr/>
      </p:nvGrpSpPr>
      <p:grpSpPr>
        <a:xfrm>
          <a:off x="0" y="0"/>
          <a:ext cx="0" cy="0"/>
          <a:chOff x="0" y="0"/>
          <a:chExt cx="0" cy="0"/>
        </a:xfrm>
      </p:grpSpPr>
      <p:sp>
        <p:nvSpPr>
          <p:cNvPr id="27" name="Google Shape;27;g2ffde8f4fae_0_2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g2ffde8f4fae_0_21"/>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ffde8f4fae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londonstockexchange.com/indices/ftse-100/constituents/table" TargetMode="External"/><Relationship Id="rId4" Type="http://schemas.openxmlformats.org/officeDocument/2006/relationships/image" Target="../media/image18.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hyperlink" Target="https://www.easypeasyfinance.com/lse-london-stock-exchange-for-kids/"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s://www.youtube.com/watch?v=1iiIR8BhSAg&amp;t=151s" TargetMode="External"/><Relationship Id="rId4" Type="http://schemas.openxmlformats.org/officeDocument/2006/relationships/hyperlink" Target="http://www.youtube.com/watch?v=1iiIR8BhSAg" TargetMode="External"/><Relationship Id="rId5"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hyperlink" Target="https://www.citizensadvice.org.uk/debt-and-money/" TargetMode="External"/><Relationship Id="rId4" Type="http://schemas.openxmlformats.org/officeDocument/2006/relationships/image" Target="../media/image34.png"/><Relationship Id="rId9"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hyperlink" Target="https://www.nationaldebtline.org/" TargetMode="External"/><Relationship Id="rId7" Type="http://schemas.openxmlformats.org/officeDocument/2006/relationships/hyperlink" Target="https://www.nationaldebtline.org/" TargetMode="External"/><Relationship Id="rId8" Type="http://schemas.openxmlformats.org/officeDocument/2006/relationships/hyperlink" Target="http://www.moneyadvicetrust.org/Pages/default.aspx"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resources.ftflic.com/" TargetMode="External"/><Relationship Id="rId4" Type="http://schemas.openxmlformats.org/officeDocument/2006/relationships/hyperlink" Target="https://www.sharesoc.org/investor-academy/investing-basics/" TargetMode="External"/><Relationship Id="rId9" Type="http://schemas.openxmlformats.org/officeDocument/2006/relationships/hyperlink" Target="https://www.ft.com/content/0f18ea78-293f-11e8-b27e-cc62a39d57a0" TargetMode="External"/><Relationship Id="rId5" Type="http://schemas.openxmlformats.org/officeDocument/2006/relationships/hyperlink" Target="https://www.blackbullion.com/blog/beginners-guide-to-investing" TargetMode="External"/><Relationship Id="rId6" Type="http://schemas.openxmlformats.org/officeDocument/2006/relationships/hyperlink" Target="https://www.moneysavingexpert.com/savings/investment-beginners/" TargetMode="External"/><Relationship Id="rId7" Type="http://schemas.openxmlformats.org/officeDocument/2006/relationships/hyperlink" Target="https://www.ft.com/content/0f18ea78-293f-11e8-b27e-cc62a39d57a0" TargetMode="External"/><Relationship Id="rId8" Type="http://schemas.openxmlformats.org/officeDocument/2006/relationships/hyperlink" Target="https://www.ft.com/content/0f18ea78-293f-11e8-b27e-cc62a39d57a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0" Type="http://schemas.openxmlformats.org/officeDocument/2006/relationships/image" Target="../media/image27.png"/><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30.png"/><Relationship Id="rId5" Type="http://schemas.openxmlformats.org/officeDocument/2006/relationships/image" Target="../media/image17.png"/><Relationship Id="rId6" Type="http://schemas.openxmlformats.org/officeDocument/2006/relationships/image" Target="../media/image11.jpg"/><Relationship Id="rId7" Type="http://schemas.openxmlformats.org/officeDocument/2006/relationships/image" Target="../media/image20.png"/><Relationship Id="rId8"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49" name="Shape 49"/>
        <p:cNvGrpSpPr/>
        <p:nvPr/>
      </p:nvGrpSpPr>
      <p:grpSpPr>
        <a:xfrm>
          <a:off x="0" y="0"/>
          <a:ext cx="0" cy="0"/>
          <a:chOff x="0" y="0"/>
          <a:chExt cx="0" cy="0"/>
        </a:xfrm>
      </p:grpSpPr>
      <p:sp>
        <p:nvSpPr>
          <p:cNvPr id="50" name="Google Shape;50;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Arial"/>
                <a:ea typeface="Arial"/>
                <a:cs typeface="Arial"/>
                <a:sym typeface="Arial"/>
              </a:rPr>
              <a:t>This session is aimed at </a:t>
            </a:r>
            <a:r>
              <a:rPr b="1" lang="en-GB" sz="1000">
                <a:solidFill>
                  <a:schemeClr val="accent2"/>
                </a:solidFill>
              </a:rPr>
              <a:t>Key Stage Four</a:t>
            </a:r>
            <a:r>
              <a:rPr b="1" i="0" lang="en-GB" sz="1000" u="none" cap="none" strike="noStrike">
                <a:solidFill>
                  <a:schemeClr val="accent2"/>
                </a:solidFill>
                <a:latin typeface="Arial"/>
                <a:ea typeface="Arial"/>
                <a:cs typeface="Arial"/>
                <a:sym typeface="Arial"/>
              </a:rPr>
              <a:t> (recommended for Year 11)</a:t>
            </a:r>
            <a:endParaRPr b="1" i="0" sz="1000" u="none" cap="none" strike="noStrike">
              <a:solidFill>
                <a:schemeClr val="accent2"/>
              </a:solidFill>
              <a:latin typeface="Arial"/>
              <a:ea typeface="Arial"/>
              <a:cs typeface="Arial"/>
              <a:sym typeface="Arial"/>
            </a:endParaRPr>
          </a:p>
        </p:txBody>
      </p:sp>
      <p:sp>
        <p:nvSpPr>
          <p:cNvPr id="51" name="Google Shape;51;p1"/>
          <p:cNvSpPr txBox="1"/>
          <p:nvPr/>
        </p:nvSpPr>
        <p:spPr>
          <a:xfrm>
            <a:off x="43432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Lato Black"/>
                <a:ea typeface="Lato Black"/>
                <a:cs typeface="Lato Black"/>
                <a:sym typeface="Lato Black"/>
              </a:rPr>
              <a:t>How to protect my financial future</a:t>
            </a:r>
            <a:endParaRPr b="1" i="0" sz="4800" u="none" cap="none" strike="noStrike">
              <a:solidFill>
                <a:srgbClr val="FFFFFF"/>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5ab19747b8_0_411"/>
          <p:cNvSpPr/>
          <p:nvPr/>
        </p:nvSpPr>
        <p:spPr>
          <a:xfrm>
            <a:off x="7819600" y="4161450"/>
            <a:ext cx="1166100" cy="7734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25ab19747b8_0_411"/>
          <p:cNvSpPr txBox="1"/>
          <p:nvPr/>
        </p:nvSpPr>
        <p:spPr>
          <a:xfrm>
            <a:off x="442300" y="401173"/>
            <a:ext cx="55722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Did you know…?</a:t>
            </a:r>
            <a:endParaRPr b="1" i="0" sz="2900" u="none" cap="none" strike="noStrike">
              <a:solidFill>
                <a:srgbClr val="FF8022"/>
              </a:solidFill>
              <a:latin typeface="Lato"/>
              <a:ea typeface="Lato"/>
              <a:cs typeface="Lato"/>
              <a:sym typeface="Lato"/>
            </a:endParaRPr>
          </a:p>
        </p:txBody>
      </p:sp>
      <p:sp>
        <p:nvSpPr>
          <p:cNvPr id="137" name="Google Shape;137;g25ab19747b8_0_411"/>
          <p:cNvSpPr txBox="1"/>
          <p:nvPr/>
        </p:nvSpPr>
        <p:spPr>
          <a:xfrm>
            <a:off x="304925" y="3372600"/>
            <a:ext cx="49581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The stock market is over 400 years old. It was invented in the 1600s  when countries like Holland and Britain needed to make money in ways other than collecting tax. </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Click </a:t>
            </a:r>
            <a:r>
              <a:rPr b="1" i="0" lang="en-GB" sz="1600" u="sng" cap="none" strike="noStrike">
                <a:solidFill>
                  <a:schemeClr val="lt1"/>
                </a:solidFill>
                <a:latin typeface="Lato"/>
                <a:ea typeface="Lato"/>
                <a:cs typeface="Lato"/>
                <a:sym typeface="Lato"/>
                <a:hlinkClick r:id="rId3">
                  <a:extLst>
                    <a:ext uri="{A12FA001-AC4F-418D-AE19-62706E023703}">
                      <ahyp:hlinkClr val="tx"/>
                    </a:ext>
                  </a:extLst>
                </a:hlinkClick>
              </a:rPr>
              <a:t>here </a:t>
            </a:r>
            <a:r>
              <a:rPr b="1" i="0" lang="en-GB" sz="1600" u="none" cap="none" strike="noStrike">
                <a:solidFill>
                  <a:schemeClr val="lt1"/>
                </a:solidFill>
                <a:latin typeface="Lato"/>
                <a:ea typeface="Lato"/>
                <a:cs typeface="Lato"/>
                <a:sym typeface="Lato"/>
              </a:rPr>
              <a:t>to see a list of the 100 biggest UK companies!</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55555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555555"/>
              </a:solidFill>
              <a:latin typeface="Arial"/>
              <a:ea typeface="Arial"/>
              <a:cs typeface="Arial"/>
              <a:sym typeface="Arial"/>
            </a:endParaRPr>
          </a:p>
        </p:txBody>
      </p:sp>
      <p:sp>
        <p:nvSpPr>
          <p:cNvPr id="138" name="Google Shape;138;g25ab19747b8_0_411"/>
          <p:cNvSpPr txBox="1"/>
          <p:nvPr/>
        </p:nvSpPr>
        <p:spPr>
          <a:xfrm>
            <a:off x="5817650" y="3516025"/>
            <a:ext cx="30000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UK government bonds are known as gilts because they used to be gilt -edged, i.</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4"/>
                  </a:ext>
                </a:extLst>
              </a:rPr>
              <a:t>e</a:t>
            </a:r>
            <a:r>
              <a:rPr b="1" i="0" lang="en-GB" sz="1600" u="none" cap="none" strike="noStrike">
                <a:solidFill>
                  <a:schemeClr val="lt1"/>
                </a:solidFill>
                <a:latin typeface="Lato"/>
                <a:ea typeface="Lato"/>
                <a:cs typeface="Lato"/>
                <a:sym typeface="Lato"/>
              </a:rPr>
              <a:t>. lined in gold!</a:t>
            </a:r>
            <a:endParaRPr b="1" i="0" sz="1600" u="none" cap="none" strike="noStrike">
              <a:solidFill>
                <a:schemeClr val="lt1"/>
              </a:solidFill>
              <a:latin typeface="Lato"/>
              <a:ea typeface="Lato"/>
              <a:cs typeface="Lato"/>
              <a:sym typeface="Lato"/>
            </a:endParaRPr>
          </a:p>
        </p:txBody>
      </p:sp>
      <p:pic>
        <p:nvPicPr>
          <p:cNvPr id="139" name="Google Shape;139;g25ab19747b8_0_411"/>
          <p:cNvPicPr preferRelativeResize="0"/>
          <p:nvPr/>
        </p:nvPicPr>
        <p:blipFill rotWithShape="1">
          <a:blip r:embed="rId4">
            <a:alphaModFix/>
          </a:blip>
          <a:srcRect b="0" l="0" r="0" t="0"/>
          <a:stretch/>
        </p:blipFill>
        <p:spPr>
          <a:xfrm>
            <a:off x="5872613" y="1072550"/>
            <a:ext cx="2717866" cy="2195200"/>
          </a:xfrm>
          <a:prstGeom prst="rect">
            <a:avLst/>
          </a:prstGeom>
          <a:noFill/>
          <a:ln cap="flat" cmpd="sng" w="38100">
            <a:solidFill>
              <a:schemeClr val="accent2"/>
            </a:solidFill>
            <a:prstDash val="solid"/>
            <a:round/>
            <a:headEnd len="sm" w="sm" type="none"/>
            <a:tailEnd len="sm" w="sm" type="none"/>
          </a:ln>
        </p:spPr>
      </p:pic>
      <p:pic>
        <p:nvPicPr>
          <p:cNvPr id="140" name="Google Shape;140;g25ab19747b8_0_411"/>
          <p:cNvPicPr preferRelativeResize="0"/>
          <p:nvPr/>
        </p:nvPicPr>
        <p:blipFill rotWithShape="1">
          <a:blip r:embed="rId5">
            <a:alphaModFix/>
          </a:blip>
          <a:srcRect b="0" l="0" r="0" t="0"/>
          <a:stretch/>
        </p:blipFill>
        <p:spPr>
          <a:xfrm>
            <a:off x="381000" y="1244773"/>
            <a:ext cx="4958213" cy="1904998"/>
          </a:xfrm>
          <a:prstGeom prst="rect">
            <a:avLst/>
          </a:prstGeom>
          <a:noFill/>
          <a:ln cap="flat" cmpd="sng" w="38100">
            <a:solidFill>
              <a:schemeClr val="accent2"/>
            </a:solidFill>
            <a:prstDash val="solid"/>
            <a:round/>
            <a:headEnd len="sm" w="sm" type="none"/>
            <a:tailEnd len="sm" w="sm" type="none"/>
          </a:ln>
        </p:spPr>
      </p:pic>
      <p:sp>
        <p:nvSpPr>
          <p:cNvPr id="141" name="Google Shape;141;g25ab19747b8_0_411"/>
          <p:cNvSpPr/>
          <p:nvPr/>
        </p:nvSpPr>
        <p:spPr>
          <a:xfrm>
            <a:off x="1348225" y="3014850"/>
            <a:ext cx="2835600" cy="2529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800" u="none" cap="none" strike="noStrike">
                <a:solidFill>
                  <a:schemeClr val="lt1"/>
                </a:solidFill>
                <a:latin typeface="Lato"/>
                <a:ea typeface="Lato"/>
                <a:cs typeface="Lato"/>
                <a:sym typeface="Lato"/>
              </a:rPr>
              <a:t>THE STOCK MARKET</a:t>
            </a:r>
            <a:endParaRPr b="1" i="0" sz="1800" u="none" cap="none" strike="noStrike">
              <a:solidFill>
                <a:schemeClr val="lt1"/>
              </a:solidFill>
              <a:latin typeface="Lato"/>
              <a:ea typeface="Lato"/>
              <a:cs typeface="Lato"/>
              <a:sym typeface="Lato"/>
            </a:endParaRPr>
          </a:p>
        </p:txBody>
      </p:sp>
      <p:sp>
        <p:nvSpPr>
          <p:cNvPr id="142" name="Google Shape;142;g25ab19747b8_0_411"/>
          <p:cNvSpPr/>
          <p:nvPr/>
        </p:nvSpPr>
        <p:spPr>
          <a:xfrm>
            <a:off x="6420175" y="3149775"/>
            <a:ext cx="1706400" cy="2529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BONDS</a:t>
            </a:r>
            <a:endParaRPr b="1" i="0" sz="18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25ab19747b8_0_438"/>
          <p:cNvSpPr txBox="1"/>
          <p:nvPr/>
        </p:nvSpPr>
        <p:spPr>
          <a:xfrm>
            <a:off x="150175"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Investing through a platform</a:t>
            </a:r>
            <a:endParaRPr b="1" i="0" sz="2900" u="none" cap="none" strike="noStrike">
              <a:solidFill>
                <a:schemeClr val="accent2"/>
              </a:solidFill>
              <a:latin typeface="Lato"/>
              <a:ea typeface="Lato"/>
              <a:cs typeface="Lato"/>
              <a:sym typeface="Lato"/>
            </a:endParaRPr>
          </a:p>
        </p:txBody>
      </p:sp>
      <p:pic>
        <p:nvPicPr>
          <p:cNvPr id="148" name="Google Shape;148;g25ab19747b8_0_438"/>
          <p:cNvPicPr preferRelativeResize="0"/>
          <p:nvPr/>
        </p:nvPicPr>
        <p:blipFill rotWithShape="1">
          <a:blip r:embed="rId3">
            <a:alphaModFix/>
          </a:blip>
          <a:srcRect b="0" l="0" r="0" t="0"/>
          <a:stretch/>
        </p:blipFill>
        <p:spPr>
          <a:xfrm>
            <a:off x="4953850" y="702225"/>
            <a:ext cx="4593675" cy="4593675"/>
          </a:xfrm>
          <a:prstGeom prst="rect">
            <a:avLst/>
          </a:prstGeom>
          <a:noFill/>
          <a:ln>
            <a:noFill/>
          </a:ln>
        </p:spPr>
      </p:pic>
      <p:sp>
        <p:nvSpPr>
          <p:cNvPr id="149" name="Google Shape;149;g25ab19747b8_0_438"/>
          <p:cNvSpPr txBox="1"/>
          <p:nvPr/>
        </p:nvSpPr>
        <p:spPr>
          <a:xfrm>
            <a:off x="436575" y="1252150"/>
            <a:ext cx="5609100" cy="461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An</a:t>
            </a:r>
            <a:r>
              <a:rPr b="0" i="0" lang="en-GB" sz="1800" u="none" cap="none" strike="noStrike">
                <a:solidFill>
                  <a:srgbClr val="000000"/>
                </a:solidFill>
                <a:latin typeface="Lato"/>
                <a:ea typeface="Lato"/>
                <a:cs typeface="Lato"/>
                <a:sym typeface="Lato"/>
              </a:rPr>
              <a:t> </a:t>
            </a:r>
            <a:r>
              <a:rPr b="0" i="0" lang="en-GB" sz="1800" u="none" cap="none" strike="noStrike">
                <a:solidFill>
                  <a:srgbClr val="000000"/>
                </a:solidFill>
                <a:latin typeface="Lato"/>
                <a:ea typeface="Lato"/>
                <a:cs typeface="Lato"/>
                <a:sym typeface="Lato"/>
              </a:rPr>
              <a:t>investment platform, sometimes called a </a:t>
            </a:r>
            <a:r>
              <a:rPr b="1" i="0" lang="en-GB" sz="1800" u="none" cap="none" strike="noStrike">
                <a:solidFill>
                  <a:schemeClr val="accent1"/>
                </a:solidFill>
                <a:latin typeface="Lato"/>
                <a:ea typeface="Lato"/>
                <a:cs typeface="Lato"/>
                <a:sym typeface="Lato"/>
              </a:rPr>
              <a:t>fund supermarket or wrap,</a:t>
            </a:r>
            <a:r>
              <a:rPr b="0" i="0" lang="en-GB" sz="1800" u="none" cap="none" strike="noStrike">
                <a:solidFill>
                  <a:srgbClr val="000000"/>
                </a:solidFill>
                <a:latin typeface="Lato"/>
                <a:ea typeface="Lato"/>
                <a:cs typeface="Lato"/>
                <a:sym typeface="Lato"/>
              </a:rPr>
              <a:t> allows investors to buy, hold and sell a range of investments in one place online.</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They sometimes provide </a:t>
            </a:r>
            <a:r>
              <a:rPr b="1" i="0" lang="en-GB" sz="1800" u="none" cap="none" strike="noStrike">
                <a:solidFill>
                  <a:schemeClr val="accent1"/>
                </a:solidFill>
                <a:latin typeface="Lato"/>
                <a:ea typeface="Lato"/>
                <a:cs typeface="Lato"/>
                <a:sym typeface="Lato"/>
              </a:rPr>
              <a:t>research, information and company analysis.</a:t>
            </a:r>
            <a:endParaRPr b="1" i="0" sz="18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The platform will </a:t>
            </a:r>
            <a:r>
              <a:rPr b="1" i="0" lang="en-GB" sz="1800" u="none" cap="none" strike="noStrike">
                <a:solidFill>
                  <a:schemeClr val="accent1"/>
                </a:solidFill>
                <a:latin typeface="Lato"/>
                <a:ea typeface="Lato"/>
                <a:cs typeface="Lato"/>
                <a:sym typeface="Lato"/>
              </a:rPr>
              <a:t>charge fees:</a:t>
            </a:r>
            <a:r>
              <a:rPr b="0" i="0" lang="en-GB" sz="1800" u="none" cap="none" strike="noStrike">
                <a:solidFill>
                  <a:srgbClr val="000000"/>
                </a:solidFill>
                <a:latin typeface="Lato"/>
                <a:ea typeface="Lato"/>
                <a:cs typeface="Lato"/>
                <a:sym typeface="Lato"/>
              </a:rPr>
              <a:t> these may be a percentage of the value of the investments and/or fees to trade funds, access information and withdraw money. It’s worth comparing platforms and fees before choosing a platform.</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 </a:t>
            </a:r>
            <a:endParaRPr b="0" i="0" sz="1800" u="none" cap="none" strike="noStrike">
              <a:solidFill>
                <a:srgbClr val="000000"/>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1646f31eaf0_0_215"/>
          <p:cNvSpPr/>
          <p:nvPr/>
        </p:nvSpPr>
        <p:spPr>
          <a:xfrm>
            <a:off x="7942350" y="4295125"/>
            <a:ext cx="1026600" cy="677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1646f31eaf0_0_215"/>
          <p:cNvSpPr txBox="1"/>
          <p:nvPr/>
        </p:nvSpPr>
        <p:spPr>
          <a:xfrm>
            <a:off x="113375" y="1182625"/>
            <a:ext cx="6701100" cy="172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p:txBody>
      </p:sp>
      <p:sp>
        <p:nvSpPr>
          <p:cNvPr id="156" name="Google Shape;156;g1646f31eaf0_0_215"/>
          <p:cNvSpPr txBox="1"/>
          <p:nvPr/>
        </p:nvSpPr>
        <p:spPr>
          <a:xfrm>
            <a:off x="201650" y="24612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lang="en-GB" sz="2900">
                <a:solidFill>
                  <a:schemeClr val="accent2"/>
                </a:solidFill>
                <a:latin typeface="Lato"/>
                <a:ea typeface="Lato"/>
                <a:cs typeface="Lato"/>
                <a:sym typeface="Lato"/>
              </a:rPr>
              <a:t>Stocks, shares</a:t>
            </a:r>
            <a:r>
              <a:rPr b="1" i="0" lang="en-GB" sz="2900" u="none" cap="none" strike="noStrike">
                <a:solidFill>
                  <a:schemeClr val="accent2"/>
                </a:solidFill>
                <a:latin typeface="Lato"/>
                <a:ea typeface="Lato"/>
                <a:cs typeface="Lato"/>
                <a:sym typeface="Lato"/>
              </a:rPr>
              <a:t> and bonds</a:t>
            </a:r>
            <a:endParaRPr b="1" i="0" sz="2900" u="none" cap="none" strike="noStrike">
              <a:solidFill>
                <a:schemeClr val="accent2"/>
              </a:solidFill>
              <a:latin typeface="Lato"/>
              <a:ea typeface="Lato"/>
              <a:cs typeface="Lato"/>
              <a:sym typeface="Lato"/>
            </a:endParaRPr>
          </a:p>
        </p:txBody>
      </p:sp>
      <p:sp>
        <p:nvSpPr>
          <p:cNvPr id="157" name="Google Shape;157;g1646f31eaf0_0_215"/>
          <p:cNvSpPr txBox="1"/>
          <p:nvPr/>
        </p:nvSpPr>
        <p:spPr>
          <a:xfrm>
            <a:off x="360175" y="1215400"/>
            <a:ext cx="78900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900" u="none" cap="none" strike="noStrike">
                <a:solidFill>
                  <a:srgbClr val="000000"/>
                </a:solidFill>
                <a:latin typeface="Lato"/>
                <a:ea typeface="Lato"/>
                <a:cs typeface="Lato"/>
                <a:sym typeface="Lato"/>
              </a:rPr>
              <a:t>There are lots of ways to invest, as we just saw, but there are two very popular ways to invest for the long term:</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1.</a:t>
            </a:r>
            <a:r>
              <a:rPr b="1" lang="en-GB" sz="2200">
                <a:solidFill>
                  <a:schemeClr val="accent2"/>
                </a:solidFill>
                <a:latin typeface="Lato"/>
                <a:ea typeface="Lato"/>
                <a:cs typeface="Lato"/>
                <a:sym typeface="Lato"/>
              </a:rPr>
              <a:t>  S</a:t>
            </a:r>
            <a:r>
              <a:rPr b="1" i="0" lang="en-GB" sz="2200" u="none" cap="none" strike="noStrike">
                <a:solidFill>
                  <a:schemeClr val="accent2"/>
                </a:solidFill>
                <a:latin typeface="Lato"/>
                <a:ea typeface="Lato"/>
                <a:cs typeface="Lato"/>
                <a:sym typeface="Lato"/>
              </a:rPr>
              <a:t>tocks and shares</a:t>
            </a:r>
            <a:r>
              <a:rPr b="1" lang="en-GB" sz="2200">
                <a:solidFill>
                  <a:schemeClr val="accent2"/>
                </a:solidFill>
                <a:latin typeface="Lato"/>
                <a:ea typeface="Lato"/>
                <a:cs typeface="Lato"/>
                <a:sym typeface="Lato"/>
              </a:rPr>
              <a:t>:</a:t>
            </a:r>
            <a:r>
              <a:rPr b="0" i="0" lang="en-GB" sz="2200" u="none" cap="none" strike="noStrike">
                <a:solidFill>
                  <a:srgbClr val="000000"/>
                </a:solidFill>
                <a:latin typeface="Lato"/>
                <a:ea typeface="Lato"/>
                <a:cs typeface="Lato"/>
                <a:sym typeface="Lato"/>
              </a:rPr>
              <a:t> a fraction of ownership of a company</a:t>
            </a:r>
            <a:endParaRPr b="0" i="0" sz="22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Lato"/>
                <a:ea typeface="Lato"/>
                <a:cs typeface="Lato"/>
                <a:sym typeface="Lato"/>
              </a:rPr>
              <a:t>2. Bonds</a:t>
            </a:r>
            <a:r>
              <a:rPr b="1" lang="en-GB" sz="2200">
                <a:solidFill>
                  <a:schemeClr val="accent1"/>
                </a:solidFill>
                <a:latin typeface="Lato"/>
                <a:ea typeface="Lato"/>
                <a:cs typeface="Lato"/>
                <a:sym typeface="Lato"/>
              </a:rPr>
              <a:t>:</a:t>
            </a:r>
            <a:r>
              <a:rPr b="0" i="0" lang="en-GB" sz="2200" u="none" cap="none" strike="noStrike">
                <a:solidFill>
                  <a:srgbClr val="000000"/>
                </a:solidFill>
                <a:latin typeface="Lato"/>
                <a:ea typeface="Lato"/>
                <a:cs typeface="Lato"/>
                <a:sym typeface="Lato"/>
              </a:rPr>
              <a:t> loans to a company or government which it promises to pay back at a future date</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accent2"/>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graphicFrame>
        <p:nvGraphicFramePr>
          <p:cNvPr id="162" name="Google Shape;162;g25ab19747b8_0_136"/>
          <p:cNvGraphicFramePr/>
          <p:nvPr/>
        </p:nvGraphicFramePr>
        <p:xfrm>
          <a:off x="270925" y="3232315"/>
          <a:ext cx="3000000" cy="3000000"/>
        </p:xfrm>
        <a:graphic>
          <a:graphicData uri="http://schemas.openxmlformats.org/drawingml/2006/table">
            <a:tbl>
              <a:tblPr>
                <a:noFill/>
                <a:tableStyleId>{D94DD4F6-FDDD-4A42-AAAA-7711827220C6}</a:tableStyleId>
              </a:tblPr>
              <a:tblGrid>
                <a:gridCol w="1598325"/>
                <a:gridCol w="3765675"/>
              </a:tblGrid>
              <a:tr h="389275">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lt1"/>
                        </a:solidFill>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Lato"/>
                          <a:ea typeface="Lato"/>
                          <a:cs typeface="Lato"/>
                          <a:sym typeface="Lato"/>
                        </a:rPr>
                        <a:t>Key information</a:t>
                      </a:r>
                      <a:endParaRPr b="1" sz="1400" u="none" cap="none" strike="noStrike">
                        <a:solidFill>
                          <a:schemeClr val="lt1"/>
                        </a:solidFill>
                        <a:latin typeface="Lato"/>
                        <a:ea typeface="Lato"/>
                        <a:cs typeface="Lato"/>
                        <a:sym typeface="Lato"/>
                      </a:endParaRPr>
                    </a:p>
                  </a:txBody>
                  <a:tcPr marT="91425" marB="91425" marR="91425" marL="91425">
                    <a:solidFill>
                      <a:schemeClr val="accent2"/>
                    </a:solidFill>
                  </a:tcPr>
                </a:tc>
              </a:tr>
              <a:tr h="724875">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solidFill>
                            <a:schemeClr val="accent2"/>
                          </a:solidFill>
                          <a:latin typeface="Lato"/>
                          <a:ea typeface="Lato"/>
                          <a:cs typeface="Lato"/>
                          <a:sym typeface="Lato"/>
                          <a:extLst>
                            <a:ext uri="http://customooxmlschemas.google.com/">
                              <go:slidesCustomData xmlns:go="http://customooxmlschemas.google.com/" textRoundtripDataId="5"/>
                            </a:ext>
                          </a:extLst>
                        </a:rPr>
                        <a:t>S</a:t>
                      </a:r>
                      <a:r>
                        <a:rPr b="1" lang="en-GB" sz="1100">
                          <a:solidFill>
                            <a:schemeClr val="accent2"/>
                          </a:solidFill>
                          <a:latin typeface="Lato"/>
                          <a:ea typeface="Lato"/>
                          <a:cs typeface="Lato"/>
                          <a:sym typeface="Lato"/>
                          <a:extLst>
                            <a:ext uri="http://customooxmlschemas.google.com/">
                              <go:slidesCustomData xmlns:go="http://customooxmlschemas.google.com/" textRoundtripDataId="6"/>
                            </a:ext>
                          </a:extLst>
                        </a:rPr>
                        <a:t>hare</a:t>
                      </a:r>
                      <a:r>
                        <a:rPr b="1" lang="en-GB" sz="1100" u="none" cap="none" strike="noStrike">
                          <a:solidFill>
                            <a:schemeClr val="accent2"/>
                          </a:solidFill>
                          <a:latin typeface="Lato"/>
                          <a:ea typeface="Lato"/>
                          <a:cs typeface="Lato"/>
                          <a:sym typeface="Lato"/>
                          <a:extLst>
                            <a:ext uri="http://customooxmlschemas.google.com/">
                              <go:slidesCustomData xmlns:go="http://customooxmlschemas.google.com/" textRoundtripDataId="7"/>
                            </a:ext>
                          </a:extLst>
                        </a:rPr>
                        <a:t>s</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100" u="none" cap="none" strike="noStrike">
                        <a:solidFill>
                          <a:schemeClr val="accent1"/>
                        </a:solidFill>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1.</a:t>
                      </a:r>
                      <a:endParaRPr b="1"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2.</a:t>
                      </a:r>
                      <a:endParaRPr b="1"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3.</a:t>
                      </a:r>
                      <a:endParaRPr b="1" sz="1100" u="none" cap="none" strike="noStrike">
                        <a:latin typeface="Lato"/>
                        <a:ea typeface="Lato"/>
                        <a:cs typeface="Lato"/>
                        <a:sym typeface="Lato"/>
                      </a:endParaRPr>
                    </a:p>
                  </a:txBody>
                  <a:tcPr marT="91425" marB="91425" marR="91425" marL="91425"/>
                </a:tc>
              </a:tr>
              <a:tr h="724875">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solidFill>
                            <a:schemeClr val="accent1"/>
                          </a:solidFill>
                          <a:latin typeface="Lato"/>
                          <a:ea typeface="Lato"/>
                          <a:cs typeface="Lato"/>
                          <a:sym typeface="Lato"/>
                        </a:rPr>
                        <a:t>Bonds</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100" u="none" cap="none" strike="noStrike">
                        <a:solidFill>
                          <a:schemeClr val="accent2"/>
                        </a:solidFill>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1.</a:t>
                      </a:r>
                      <a:endParaRPr b="1"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2.</a:t>
                      </a:r>
                      <a:endParaRPr b="1"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3.</a:t>
                      </a:r>
                      <a:endParaRPr b="1" sz="1100" u="none" cap="none" strike="noStrike">
                        <a:latin typeface="Lato"/>
                        <a:ea typeface="Lato"/>
                        <a:cs typeface="Lato"/>
                        <a:sym typeface="Lato"/>
                      </a:endParaRPr>
                    </a:p>
                  </a:txBody>
                  <a:tcPr marT="91425" marB="91425" marR="91425" marL="91425"/>
                </a:tc>
              </a:tr>
            </a:tbl>
          </a:graphicData>
        </a:graphic>
      </p:graphicFrame>
      <p:sp>
        <p:nvSpPr>
          <p:cNvPr id="163" name="Google Shape;163;g25ab19747b8_0_136"/>
          <p:cNvSpPr txBox="1"/>
          <p:nvPr/>
        </p:nvSpPr>
        <p:spPr>
          <a:xfrm>
            <a:off x="40350" y="1023913"/>
            <a:ext cx="8758500" cy="200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In groups of 3 label yourselves Person A, B and C and </a:t>
            </a:r>
            <a:r>
              <a:rPr b="1" i="0" lang="en-GB" sz="1600" u="none" cap="none" strike="noStrike">
                <a:solidFill>
                  <a:srgbClr val="000000"/>
                </a:solidFill>
                <a:latin typeface="Lato"/>
                <a:ea typeface="Lato"/>
                <a:cs typeface="Lato"/>
                <a:sym typeface="Lato"/>
              </a:rPr>
              <a:t>read different parts of the ‘Information sheet’</a:t>
            </a:r>
            <a:endParaRPr b="1" i="0" sz="1600" u="none" cap="none" strike="noStrike">
              <a:solidFill>
                <a:srgbClr val="000000"/>
              </a:solidFill>
              <a:latin typeface="Lato"/>
              <a:ea typeface="Lato"/>
              <a:cs typeface="Lato"/>
              <a:sym typeface="Lato"/>
            </a:endParaRPr>
          </a:p>
          <a:p>
            <a:pPr indent="-323850" lvl="0" marL="457200" marR="0" rtl="0" algn="l">
              <a:lnSpc>
                <a:spcPct val="100000"/>
              </a:lnSpc>
              <a:spcBef>
                <a:spcPts val="0"/>
              </a:spcBef>
              <a:spcAft>
                <a:spcPts val="0"/>
              </a:spcAft>
              <a:buClr>
                <a:srgbClr val="000000"/>
              </a:buClr>
              <a:buSzPts val="1500"/>
              <a:buFont typeface="Lato"/>
              <a:buChar char="●"/>
            </a:pPr>
            <a:r>
              <a:rPr b="0" i="0" lang="en-GB" sz="1500" u="none" cap="none" strike="noStrike">
                <a:solidFill>
                  <a:srgbClr val="000000"/>
                </a:solidFill>
                <a:latin typeface="Lato"/>
                <a:ea typeface="Lato"/>
                <a:cs typeface="Lato"/>
                <a:sym typeface="Lato"/>
              </a:rPr>
              <a:t>Person A - Stocks part 1</a:t>
            </a:r>
            <a:endParaRPr b="0" i="0" sz="1500" u="none" cap="none" strike="noStrike">
              <a:solidFill>
                <a:srgbClr val="000000"/>
              </a:solidFill>
              <a:latin typeface="Lato"/>
              <a:ea typeface="Lato"/>
              <a:cs typeface="Lato"/>
              <a:sym typeface="Lato"/>
            </a:endParaRPr>
          </a:p>
          <a:p>
            <a:pPr indent="-323850" lvl="0" marL="457200" marR="0" rtl="0" algn="l">
              <a:lnSpc>
                <a:spcPct val="100000"/>
              </a:lnSpc>
              <a:spcBef>
                <a:spcPts val="0"/>
              </a:spcBef>
              <a:spcAft>
                <a:spcPts val="0"/>
              </a:spcAft>
              <a:buClr>
                <a:srgbClr val="000000"/>
              </a:buClr>
              <a:buSzPts val="1500"/>
              <a:buFont typeface="Lato"/>
              <a:buChar char="●"/>
            </a:pPr>
            <a:r>
              <a:rPr b="0" i="0" lang="en-GB" sz="1500" u="none" cap="none" strike="noStrike">
                <a:solidFill>
                  <a:srgbClr val="000000"/>
                </a:solidFill>
                <a:latin typeface="Lato"/>
                <a:ea typeface="Lato"/>
                <a:cs typeface="Lato"/>
                <a:sym typeface="Lato"/>
              </a:rPr>
              <a:t>Person B - Stocks part 2 </a:t>
            </a:r>
            <a:endParaRPr b="0" i="0" sz="1500" u="none" cap="none" strike="noStrike">
              <a:solidFill>
                <a:srgbClr val="000000"/>
              </a:solidFill>
              <a:latin typeface="Lato"/>
              <a:ea typeface="Lato"/>
              <a:cs typeface="Lato"/>
              <a:sym typeface="Lato"/>
            </a:endParaRPr>
          </a:p>
          <a:p>
            <a:pPr indent="-323850" lvl="0" marL="457200" marR="0" rtl="0" algn="l">
              <a:lnSpc>
                <a:spcPct val="100000"/>
              </a:lnSpc>
              <a:spcBef>
                <a:spcPts val="0"/>
              </a:spcBef>
              <a:spcAft>
                <a:spcPts val="0"/>
              </a:spcAft>
              <a:buClr>
                <a:srgbClr val="000000"/>
              </a:buClr>
              <a:buSzPts val="1500"/>
              <a:buFont typeface="Lato"/>
              <a:buChar char="●"/>
            </a:pPr>
            <a:r>
              <a:rPr b="0" i="0" lang="en-GB" sz="1500" u="none" cap="none" strike="noStrike">
                <a:solidFill>
                  <a:srgbClr val="000000"/>
                </a:solidFill>
                <a:latin typeface="Lato"/>
                <a:ea typeface="Lato"/>
                <a:cs typeface="Lato"/>
                <a:sym typeface="Lato"/>
              </a:rPr>
              <a:t>Person C - Bonds</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Each person will summarise their section into a table (please copy from below).</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highlight>
                <a:srgbClr val="FCE5CD"/>
              </a:highlight>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highlight>
                  <a:srgbClr val="FCE5CD"/>
                </a:highlight>
                <a:latin typeface="Lato"/>
                <a:ea typeface="Lato"/>
                <a:cs typeface="Lato"/>
                <a:sym typeface="Lato"/>
              </a:rPr>
              <a:t>Highlight</a:t>
            </a:r>
            <a:r>
              <a:rPr b="1" i="0" lang="en-GB" sz="1600" u="none" cap="none" strike="noStrike">
                <a:solidFill>
                  <a:srgbClr val="000000"/>
                </a:solidFill>
                <a:latin typeface="Lato"/>
                <a:ea typeface="Lato"/>
                <a:cs typeface="Lato"/>
                <a:sym typeface="Lato"/>
              </a:rPr>
              <a:t>/</a:t>
            </a:r>
            <a:r>
              <a:rPr b="1" i="0" lang="en-GB" sz="1600" u="sng" cap="none" strike="noStrike">
                <a:solidFill>
                  <a:srgbClr val="000000"/>
                </a:solidFill>
                <a:latin typeface="Lato"/>
                <a:ea typeface="Lato"/>
                <a:cs typeface="Lato"/>
                <a:sym typeface="Lato"/>
              </a:rPr>
              <a:t>underline</a:t>
            </a:r>
            <a:r>
              <a:rPr b="1" i="0" lang="en-GB" sz="1600" u="none" cap="none" strike="noStrike">
                <a:solidFill>
                  <a:srgbClr val="000000"/>
                </a:solidFill>
                <a:latin typeface="Lato"/>
                <a:ea typeface="Lato"/>
                <a:cs typeface="Lato"/>
                <a:sym typeface="Lato"/>
              </a:rPr>
              <a:t> key words and concepts as you go</a:t>
            </a:r>
            <a:r>
              <a:rPr b="0" i="0" lang="en-GB" sz="1600" u="none" cap="none" strike="noStrike">
                <a:solidFill>
                  <a:srgbClr val="000000"/>
                </a:solidFill>
                <a:latin typeface="Lato"/>
                <a:ea typeface="Lato"/>
                <a:cs typeface="Lato"/>
                <a:sym typeface="Lato"/>
              </a:rPr>
              <a:t>. </a:t>
            </a:r>
            <a:endParaRPr b="0" i="0" sz="1600" u="none" cap="none" strike="noStrike">
              <a:solidFill>
                <a:srgbClr val="000000"/>
              </a:solidFill>
              <a:latin typeface="Lato"/>
              <a:ea typeface="Lato"/>
              <a:cs typeface="Lato"/>
              <a:sym typeface="Lato"/>
            </a:endParaRPr>
          </a:p>
        </p:txBody>
      </p:sp>
      <p:sp>
        <p:nvSpPr>
          <p:cNvPr id="164" name="Google Shape;164;g25ab19747b8_0_136"/>
          <p:cNvSpPr/>
          <p:nvPr/>
        </p:nvSpPr>
        <p:spPr>
          <a:xfrm>
            <a:off x="7758225" y="4202700"/>
            <a:ext cx="1301100" cy="8670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25ab19747b8_0_136"/>
          <p:cNvSpPr txBox="1"/>
          <p:nvPr/>
        </p:nvSpPr>
        <p:spPr>
          <a:xfrm>
            <a:off x="5995550" y="4839025"/>
            <a:ext cx="3597600" cy="51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1: Stocks and bonds information sheet</a:t>
            </a:r>
            <a:endParaRPr b="1" i="1" sz="10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1" i="1" sz="1000" u="none" cap="none" strike="noStrike">
              <a:solidFill>
                <a:srgbClr val="FF8022"/>
              </a:solidFill>
              <a:latin typeface="Lato"/>
              <a:ea typeface="Lato"/>
              <a:cs typeface="Lato"/>
              <a:sym typeface="Lato"/>
            </a:endParaRPr>
          </a:p>
        </p:txBody>
      </p:sp>
      <p:sp>
        <p:nvSpPr>
          <p:cNvPr id="166" name="Google Shape;166;g25ab19747b8_0_136"/>
          <p:cNvSpPr txBox="1"/>
          <p:nvPr/>
        </p:nvSpPr>
        <p:spPr>
          <a:xfrm>
            <a:off x="270925" y="25080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lang="en-GB" sz="2900">
                <a:solidFill>
                  <a:srgbClr val="FF8022"/>
                </a:solidFill>
                <a:latin typeface="Lato"/>
                <a:ea typeface="Lato"/>
                <a:cs typeface="Lato"/>
                <a:sym typeface="Lato"/>
              </a:rPr>
              <a:t>Literacy moment | Stocks/shares </a:t>
            </a:r>
            <a:r>
              <a:rPr b="1" i="0" lang="en-GB" sz="2900" u="none" cap="none" strike="noStrike">
                <a:solidFill>
                  <a:srgbClr val="FF8022"/>
                </a:solidFill>
                <a:latin typeface="Lato"/>
                <a:ea typeface="Lato"/>
                <a:cs typeface="Lato"/>
                <a:sym typeface="Lato"/>
              </a:rPr>
              <a:t>and bonds</a:t>
            </a:r>
            <a:endParaRPr b="1" i="0" sz="2900" u="none" cap="none" strike="noStrike">
              <a:solidFill>
                <a:srgbClr val="FF8022"/>
              </a:solidFill>
              <a:latin typeface="Lato"/>
              <a:ea typeface="Lato"/>
              <a:cs typeface="Lato"/>
              <a:sym typeface="Lato"/>
            </a:endParaRPr>
          </a:p>
        </p:txBody>
      </p:sp>
      <p:pic>
        <p:nvPicPr>
          <p:cNvPr id="167" name="Google Shape;167;g25ab19747b8_0_136"/>
          <p:cNvPicPr preferRelativeResize="0"/>
          <p:nvPr/>
        </p:nvPicPr>
        <p:blipFill>
          <a:blip r:embed="rId3">
            <a:alphaModFix/>
          </a:blip>
          <a:stretch>
            <a:fillRect/>
          </a:stretch>
        </p:blipFill>
        <p:spPr>
          <a:xfrm rot="-911847">
            <a:off x="6096039" y="2933698"/>
            <a:ext cx="1204368" cy="1739353"/>
          </a:xfrm>
          <a:prstGeom prst="rect">
            <a:avLst/>
          </a:prstGeom>
          <a:noFill/>
          <a:ln cap="flat" cmpd="sng" w="9525">
            <a:solidFill>
              <a:schemeClr val="accent2"/>
            </a:solidFill>
            <a:prstDash val="solid"/>
            <a:round/>
            <a:headEnd len="sm" w="sm" type="none"/>
            <a:tailEnd len="sm" w="sm" type="none"/>
          </a:ln>
        </p:spPr>
      </p:pic>
      <p:pic>
        <p:nvPicPr>
          <p:cNvPr id="168" name="Google Shape;168;g25ab19747b8_0_136"/>
          <p:cNvPicPr preferRelativeResize="0"/>
          <p:nvPr/>
        </p:nvPicPr>
        <p:blipFill>
          <a:blip r:embed="rId4">
            <a:alphaModFix/>
          </a:blip>
          <a:stretch>
            <a:fillRect/>
          </a:stretch>
        </p:blipFill>
        <p:spPr>
          <a:xfrm rot="1337252">
            <a:off x="7026482" y="3015754"/>
            <a:ext cx="1206000" cy="1738801"/>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5ab19747b8_0_147"/>
          <p:cNvSpPr/>
          <p:nvPr/>
        </p:nvSpPr>
        <p:spPr>
          <a:xfrm>
            <a:off x="1952100" y="2322200"/>
            <a:ext cx="5155800" cy="24429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25ab19747b8_0_147"/>
          <p:cNvSpPr txBox="1"/>
          <p:nvPr/>
        </p:nvSpPr>
        <p:spPr>
          <a:xfrm>
            <a:off x="1932975" y="1883727"/>
            <a:ext cx="1860600" cy="4311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GB" sz="1600">
                <a:latin typeface="Lato Black"/>
                <a:ea typeface="Lato Black"/>
                <a:cs typeface="Lato Black"/>
                <a:sym typeface="Lato Black"/>
              </a:rPr>
              <a:t>Keywords</a:t>
            </a:r>
            <a:endParaRPr b="0" i="0" sz="1600" u="none" cap="none" strike="noStrike">
              <a:solidFill>
                <a:srgbClr val="000000"/>
              </a:solidFill>
              <a:latin typeface="Lato Black"/>
              <a:ea typeface="Lato Black"/>
              <a:cs typeface="Lato Black"/>
              <a:sym typeface="Lato Black"/>
            </a:endParaRPr>
          </a:p>
        </p:txBody>
      </p:sp>
      <p:sp>
        <p:nvSpPr>
          <p:cNvPr id="175" name="Google Shape;175;g25ab19747b8_0_147"/>
          <p:cNvSpPr txBox="1"/>
          <p:nvPr/>
        </p:nvSpPr>
        <p:spPr>
          <a:xfrm>
            <a:off x="208425" y="26037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Stocks and bonds</a:t>
            </a:r>
            <a:endParaRPr b="1" i="0" sz="2900" u="none" cap="none" strike="noStrike">
              <a:solidFill>
                <a:schemeClr val="accent2"/>
              </a:solidFill>
              <a:latin typeface="Lato"/>
              <a:ea typeface="Lato"/>
              <a:cs typeface="Lato"/>
              <a:sym typeface="Lato"/>
            </a:endParaRPr>
          </a:p>
        </p:txBody>
      </p:sp>
      <p:sp>
        <p:nvSpPr>
          <p:cNvPr id="176" name="Google Shape;176;g25ab19747b8_0_147"/>
          <p:cNvSpPr txBox="1"/>
          <p:nvPr/>
        </p:nvSpPr>
        <p:spPr>
          <a:xfrm>
            <a:off x="55575" y="999125"/>
            <a:ext cx="8986200" cy="815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rgbClr val="000000"/>
                </a:solidFill>
                <a:latin typeface="Lato"/>
                <a:ea typeface="Lato"/>
                <a:cs typeface="Lato"/>
                <a:sym typeface="Lato"/>
              </a:rPr>
              <a:t>Literacy moment - </a:t>
            </a:r>
            <a:r>
              <a:rPr b="0" i="0" lang="en-GB" sz="2000" u="none" cap="none" strike="noStrike">
                <a:solidFill>
                  <a:srgbClr val="000000"/>
                </a:solidFill>
                <a:latin typeface="Lato"/>
                <a:ea typeface="Lato"/>
                <a:cs typeface="Lato"/>
                <a:sym typeface="Lato"/>
              </a:rPr>
              <a:t>Tell your partners 3+ key facts about stocks or bonds using the </a:t>
            </a:r>
            <a:r>
              <a:rPr lang="en-GB" sz="2000">
                <a:latin typeface="Lato"/>
                <a:ea typeface="Lato"/>
                <a:cs typeface="Lato"/>
                <a:sym typeface="Lato"/>
              </a:rPr>
              <a:t>keywords</a:t>
            </a:r>
            <a:r>
              <a:rPr b="0" i="0" lang="en-GB" sz="2000" u="none" cap="none" strike="noStrike">
                <a:solidFill>
                  <a:srgbClr val="000000"/>
                </a:solidFill>
                <a:latin typeface="Lato"/>
                <a:ea typeface="Lato"/>
                <a:cs typeface="Lato"/>
                <a:sym typeface="Lato"/>
              </a:rPr>
              <a:t> below. </a:t>
            </a:r>
            <a:endParaRPr b="0" i="0" sz="2000" u="none" cap="none" strike="noStrike">
              <a:solidFill>
                <a:srgbClr val="000000"/>
              </a:solidFill>
              <a:latin typeface="Lato"/>
              <a:ea typeface="Lato"/>
              <a:cs typeface="Lato"/>
              <a:sym typeface="Lato"/>
            </a:endParaRPr>
          </a:p>
        </p:txBody>
      </p:sp>
      <p:sp>
        <p:nvSpPr>
          <p:cNvPr id="177" name="Google Shape;177;g25ab19747b8_0_147"/>
          <p:cNvSpPr txBox="1"/>
          <p:nvPr/>
        </p:nvSpPr>
        <p:spPr>
          <a:xfrm>
            <a:off x="3204988" y="24126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Ownership </a:t>
            </a:r>
            <a:endParaRPr b="1" i="0" sz="1400" u="none" cap="none" strike="noStrike">
              <a:solidFill>
                <a:srgbClr val="000000"/>
              </a:solidFill>
              <a:latin typeface="Arial"/>
              <a:ea typeface="Arial"/>
              <a:cs typeface="Arial"/>
              <a:sym typeface="Arial"/>
            </a:endParaRPr>
          </a:p>
        </p:txBody>
      </p:sp>
      <p:sp>
        <p:nvSpPr>
          <p:cNvPr id="178" name="Google Shape;178;g25ab19747b8_0_147"/>
          <p:cNvSpPr txBox="1"/>
          <p:nvPr/>
        </p:nvSpPr>
        <p:spPr>
          <a:xfrm>
            <a:off x="4572600" y="24321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Company </a:t>
            </a:r>
            <a:endParaRPr b="1" i="0" sz="1400" u="none" cap="none" strike="noStrike">
              <a:solidFill>
                <a:srgbClr val="000000"/>
              </a:solidFill>
              <a:latin typeface="Arial"/>
              <a:ea typeface="Arial"/>
              <a:cs typeface="Arial"/>
              <a:sym typeface="Arial"/>
            </a:endParaRPr>
          </a:p>
        </p:txBody>
      </p:sp>
      <p:sp>
        <p:nvSpPr>
          <p:cNvPr id="179" name="Google Shape;179;g25ab19747b8_0_147"/>
          <p:cNvSpPr txBox="1"/>
          <p:nvPr/>
        </p:nvSpPr>
        <p:spPr>
          <a:xfrm>
            <a:off x="1953475" y="28487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Value</a:t>
            </a:r>
            <a:endParaRPr b="1" i="0" sz="1400" u="none" cap="none" strike="noStrike">
              <a:solidFill>
                <a:srgbClr val="000000"/>
              </a:solidFill>
              <a:latin typeface="Arial"/>
              <a:ea typeface="Arial"/>
              <a:cs typeface="Arial"/>
              <a:sym typeface="Arial"/>
            </a:endParaRPr>
          </a:p>
        </p:txBody>
      </p:sp>
      <p:sp>
        <p:nvSpPr>
          <p:cNvPr id="180" name="Google Shape;180;g25ab19747b8_0_147"/>
          <p:cNvSpPr txBox="1"/>
          <p:nvPr/>
        </p:nvSpPr>
        <p:spPr>
          <a:xfrm>
            <a:off x="4554150" y="28685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Future date</a:t>
            </a:r>
            <a:endParaRPr b="1" i="0" sz="1400" u="none" cap="none" strike="noStrike">
              <a:solidFill>
                <a:srgbClr val="000000"/>
              </a:solidFill>
              <a:latin typeface="Arial"/>
              <a:ea typeface="Arial"/>
              <a:cs typeface="Arial"/>
              <a:sym typeface="Arial"/>
            </a:endParaRPr>
          </a:p>
        </p:txBody>
      </p:sp>
      <p:sp>
        <p:nvSpPr>
          <p:cNvPr id="181" name="Google Shape;181;g25ab19747b8_0_147"/>
          <p:cNvSpPr txBox="1"/>
          <p:nvPr/>
        </p:nvSpPr>
        <p:spPr>
          <a:xfrm>
            <a:off x="4595925" y="42837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IOU</a:t>
            </a:r>
            <a:endParaRPr b="1" i="0" sz="1400" u="none" cap="none" strike="noStrike">
              <a:solidFill>
                <a:srgbClr val="000000"/>
              </a:solidFill>
              <a:latin typeface="Arial"/>
              <a:ea typeface="Arial"/>
              <a:cs typeface="Arial"/>
              <a:sym typeface="Arial"/>
            </a:endParaRPr>
          </a:p>
        </p:txBody>
      </p:sp>
      <p:sp>
        <p:nvSpPr>
          <p:cNvPr id="182" name="Google Shape;182;g25ab19747b8_0_147"/>
          <p:cNvSpPr txBox="1"/>
          <p:nvPr/>
        </p:nvSpPr>
        <p:spPr>
          <a:xfrm>
            <a:off x="1953475" y="379190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Borrow </a:t>
            </a:r>
            <a:endParaRPr b="1" i="0" sz="1400" u="none" cap="none" strike="noStrike">
              <a:solidFill>
                <a:srgbClr val="000000"/>
              </a:solidFill>
              <a:latin typeface="Arial"/>
              <a:ea typeface="Arial"/>
              <a:cs typeface="Arial"/>
              <a:sym typeface="Arial"/>
            </a:endParaRPr>
          </a:p>
        </p:txBody>
      </p:sp>
      <p:sp>
        <p:nvSpPr>
          <p:cNvPr id="183" name="Google Shape;183;g25ab19747b8_0_147"/>
          <p:cNvSpPr txBox="1"/>
          <p:nvPr/>
        </p:nvSpPr>
        <p:spPr>
          <a:xfrm>
            <a:off x="3253813" y="28556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Loan</a:t>
            </a:r>
            <a:endParaRPr b="1" i="0" sz="1400" u="none" cap="none" strike="noStrike">
              <a:solidFill>
                <a:srgbClr val="000000"/>
              </a:solidFill>
              <a:latin typeface="Arial"/>
              <a:ea typeface="Arial"/>
              <a:cs typeface="Arial"/>
              <a:sym typeface="Arial"/>
            </a:endParaRPr>
          </a:p>
        </p:txBody>
      </p:sp>
      <p:sp>
        <p:nvSpPr>
          <p:cNvPr id="184" name="Google Shape;184;g25ab19747b8_0_147"/>
          <p:cNvSpPr txBox="1"/>
          <p:nvPr/>
        </p:nvSpPr>
        <p:spPr>
          <a:xfrm>
            <a:off x="4554150" y="3357938"/>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Diversify </a:t>
            </a:r>
            <a:endParaRPr b="1" i="0" sz="1400" u="none" cap="none" strike="noStrike">
              <a:solidFill>
                <a:srgbClr val="000000"/>
              </a:solidFill>
              <a:latin typeface="Arial"/>
              <a:ea typeface="Arial"/>
              <a:cs typeface="Arial"/>
              <a:sym typeface="Arial"/>
            </a:endParaRPr>
          </a:p>
        </p:txBody>
      </p:sp>
      <p:sp>
        <p:nvSpPr>
          <p:cNvPr id="185" name="Google Shape;185;g25ab19747b8_0_147"/>
          <p:cNvSpPr txBox="1"/>
          <p:nvPr/>
        </p:nvSpPr>
        <p:spPr>
          <a:xfrm>
            <a:off x="5889575" y="2454225"/>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Long term</a:t>
            </a:r>
            <a:endParaRPr b="1" i="0" sz="1400" u="none" cap="none" strike="noStrike">
              <a:solidFill>
                <a:srgbClr val="000000"/>
              </a:solidFill>
              <a:latin typeface="Arial"/>
              <a:ea typeface="Arial"/>
              <a:cs typeface="Arial"/>
              <a:sym typeface="Arial"/>
            </a:endParaRPr>
          </a:p>
        </p:txBody>
      </p:sp>
      <p:sp>
        <p:nvSpPr>
          <p:cNvPr id="186" name="Google Shape;186;g25ab19747b8_0_147"/>
          <p:cNvSpPr txBox="1"/>
          <p:nvPr/>
        </p:nvSpPr>
        <p:spPr>
          <a:xfrm>
            <a:off x="3237113" y="429250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Index f</a:t>
            </a:r>
            <a:r>
              <a:rPr b="1" i="0" lang="en-GB" sz="1400" u="none" cap="none" strike="noStrike">
                <a:solidFill>
                  <a:srgbClr val="000000"/>
                </a:solidFill>
                <a:latin typeface="Arial"/>
                <a:ea typeface="Arial"/>
                <a:cs typeface="Arial"/>
                <a:sym typeface="Arial"/>
              </a:rPr>
              <a:t>und </a:t>
            </a:r>
            <a:endParaRPr b="1" i="0" sz="1400" u="none" cap="none" strike="noStrike">
              <a:solidFill>
                <a:srgbClr val="000000"/>
              </a:solidFill>
              <a:latin typeface="Arial"/>
              <a:ea typeface="Arial"/>
              <a:cs typeface="Arial"/>
              <a:sym typeface="Arial"/>
            </a:endParaRPr>
          </a:p>
        </p:txBody>
      </p:sp>
      <p:sp>
        <p:nvSpPr>
          <p:cNvPr id="187" name="Google Shape;187;g25ab19747b8_0_147"/>
          <p:cNvSpPr txBox="1"/>
          <p:nvPr/>
        </p:nvSpPr>
        <p:spPr>
          <a:xfrm>
            <a:off x="5889575" y="4252100"/>
            <a:ext cx="1152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Rights &amp; benefits</a:t>
            </a:r>
            <a:endParaRPr b="1" i="0" sz="1400" u="none" cap="none" strike="noStrike">
              <a:solidFill>
                <a:srgbClr val="000000"/>
              </a:solidFill>
              <a:latin typeface="Arial"/>
              <a:ea typeface="Arial"/>
              <a:cs typeface="Arial"/>
              <a:sym typeface="Arial"/>
            </a:endParaRPr>
          </a:p>
        </p:txBody>
      </p:sp>
      <p:sp>
        <p:nvSpPr>
          <p:cNvPr id="188" name="Google Shape;188;g25ab19747b8_0_147"/>
          <p:cNvSpPr txBox="1"/>
          <p:nvPr/>
        </p:nvSpPr>
        <p:spPr>
          <a:xfrm>
            <a:off x="1989763" y="2454225"/>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Volatility </a:t>
            </a:r>
            <a:endParaRPr b="1" i="0" sz="1400" u="none" cap="none" strike="noStrike">
              <a:solidFill>
                <a:srgbClr val="000000"/>
              </a:solidFill>
              <a:latin typeface="Arial"/>
              <a:ea typeface="Arial"/>
              <a:cs typeface="Arial"/>
              <a:sym typeface="Arial"/>
            </a:endParaRPr>
          </a:p>
        </p:txBody>
      </p:sp>
      <p:sp>
        <p:nvSpPr>
          <p:cNvPr id="189" name="Google Shape;189;g25ab19747b8_0_147"/>
          <p:cNvSpPr txBox="1"/>
          <p:nvPr/>
        </p:nvSpPr>
        <p:spPr>
          <a:xfrm>
            <a:off x="1989763" y="429250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Risk</a:t>
            </a:r>
            <a:endParaRPr b="1" i="0" sz="1400" u="none" cap="none" strike="noStrike">
              <a:solidFill>
                <a:srgbClr val="000000"/>
              </a:solidFill>
              <a:latin typeface="Arial"/>
              <a:ea typeface="Arial"/>
              <a:cs typeface="Arial"/>
              <a:sym typeface="Arial"/>
            </a:endParaRPr>
          </a:p>
        </p:txBody>
      </p:sp>
      <p:sp>
        <p:nvSpPr>
          <p:cNvPr id="190" name="Google Shape;190;g25ab19747b8_0_147"/>
          <p:cNvSpPr txBox="1"/>
          <p:nvPr/>
        </p:nvSpPr>
        <p:spPr>
          <a:xfrm>
            <a:off x="5859950" y="2867988"/>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Interest </a:t>
            </a:r>
            <a:endParaRPr b="1" i="0" sz="1400" u="none" cap="none" strike="noStrike">
              <a:solidFill>
                <a:srgbClr val="000000"/>
              </a:solidFill>
              <a:latin typeface="Arial"/>
              <a:ea typeface="Arial"/>
              <a:cs typeface="Arial"/>
              <a:sym typeface="Arial"/>
            </a:endParaRPr>
          </a:p>
        </p:txBody>
      </p:sp>
      <p:sp>
        <p:nvSpPr>
          <p:cNvPr id="191" name="Google Shape;191;g25ab19747b8_0_147"/>
          <p:cNvSpPr txBox="1"/>
          <p:nvPr/>
        </p:nvSpPr>
        <p:spPr>
          <a:xfrm>
            <a:off x="5889575" y="33299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FTSE 100</a:t>
            </a:r>
            <a:endParaRPr b="1" i="0" sz="1400" u="none" cap="none" strike="noStrike">
              <a:solidFill>
                <a:srgbClr val="000000"/>
              </a:solidFill>
              <a:latin typeface="Arial"/>
              <a:ea typeface="Arial"/>
              <a:cs typeface="Arial"/>
              <a:sym typeface="Arial"/>
            </a:endParaRPr>
          </a:p>
        </p:txBody>
      </p:sp>
      <p:sp>
        <p:nvSpPr>
          <p:cNvPr id="192" name="Google Shape;192;g25ab19747b8_0_147"/>
          <p:cNvSpPr txBox="1"/>
          <p:nvPr/>
        </p:nvSpPr>
        <p:spPr>
          <a:xfrm>
            <a:off x="3205000" y="3325650"/>
            <a:ext cx="143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Government </a:t>
            </a:r>
            <a:endParaRPr b="1" i="0" sz="1400" u="none" cap="none" strike="noStrike">
              <a:solidFill>
                <a:srgbClr val="000000"/>
              </a:solidFill>
              <a:latin typeface="Arial"/>
              <a:ea typeface="Arial"/>
              <a:cs typeface="Arial"/>
              <a:sym typeface="Arial"/>
            </a:endParaRPr>
          </a:p>
        </p:txBody>
      </p:sp>
      <p:sp>
        <p:nvSpPr>
          <p:cNvPr id="193" name="Google Shape;193;g25ab19747b8_0_147"/>
          <p:cNvSpPr txBox="1"/>
          <p:nvPr/>
        </p:nvSpPr>
        <p:spPr>
          <a:xfrm>
            <a:off x="321650" y="4824200"/>
            <a:ext cx="3597600" cy="51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1: Stocks and bonds information sheet</a:t>
            </a:r>
            <a:endParaRPr b="1" i="1" sz="10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1" i="1" sz="1000" u="none" cap="none" strike="noStrike">
              <a:solidFill>
                <a:srgbClr val="FF8022"/>
              </a:solidFill>
              <a:latin typeface="Lato"/>
              <a:ea typeface="Lato"/>
              <a:cs typeface="Lato"/>
              <a:sym typeface="Lato"/>
            </a:endParaRPr>
          </a:p>
        </p:txBody>
      </p:sp>
      <p:sp>
        <p:nvSpPr>
          <p:cNvPr id="194" name="Google Shape;194;g25ab19747b8_0_147"/>
          <p:cNvSpPr txBox="1"/>
          <p:nvPr/>
        </p:nvSpPr>
        <p:spPr>
          <a:xfrm>
            <a:off x="5889575" y="3791025"/>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Dividends</a:t>
            </a:r>
            <a:endParaRPr b="1" i="0" sz="1400" u="none" cap="none" strike="noStrike">
              <a:solidFill>
                <a:srgbClr val="000000"/>
              </a:solidFill>
              <a:latin typeface="Arial"/>
              <a:ea typeface="Arial"/>
              <a:cs typeface="Arial"/>
              <a:sym typeface="Arial"/>
            </a:endParaRPr>
          </a:p>
        </p:txBody>
      </p:sp>
      <p:sp>
        <p:nvSpPr>
          <p:cNvPr id="195" name="Google Shape;195;g25ab19747b8_0_147"/>
          <p:cNvSpPr txBox="1"/>
          <p:nvPr/>
        </p:nvSpPr>
        <p:spPr>
          <a:xfrm>
            <a:off x="3237125" y="3684200"/>
            <a:ext cx="1783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Interest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payments</a:t>
            </a:r>
            <a:endParaRPr b="1" i="0" sz="1400" u="none" cap="none" strike="noStrike">
              <a:solidFill>
                <a:srgbClr val="000000"/>
              </a:solidFill>
              <a:latin typeface="Arial"/>
              <a:ea typeface="Arial"/>
              <a:cs typeface="Arial"/>
              <a:sym typeface="Arial"/>
            </a:endParaRPr>
          </a:p>
        </p:txBody>
      </p:sp>
      <p:sp>
        <p:nvSpPr>
          <p:cNvPr id="196" name="Google Shape;196;g25ab19747b8_0_147"/>
          <p:cNvSpPr txBox="1"/>
          <p:nvPr/>
        </p:nvSpPr>
        <p:spPr>
          <a:xfrm>
            <a:off x="1932975" y="3298650"/>
            <a:ext cx="1697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Management</a:t>
            </a:r>
            <a:endParaRPr b="1"/>
          </a:p>
          <a:p>
            <a:pPr indent="0" lvl="0" marL="0" marR="0" rtl="0" algn="l">
              <a:lnSpc>
                <a:spcPct val="100000"/>
              </a:lnSpc>
              <a:spcBef>
                <a:spcPts val="0"/>
              </a:spcBef>
              <a:spcAft>
                <a:spcPts val="0"/>
              </a:spcAft>
              <a:buClr>
                <a:srgbClr val="000000"/>
              </a:buClr>
              <a:buSzPts val="1400"/>
              <a:buFont typeface="Arial"/>
              <a:buNone/>
            </a:pPr>
            <a:r>
              <a:rPr b="1" lang="en-GB"/>
              <a:t>fees</a:t>
            </a:r>
            <a:endParaRPr b="1" i="0" sz="1400" u="none" cap="none" strike="noStrike">
              <a:solidFill>
                <a:srgbClr val="000000"/>
              </a:solidFill>
              <a:latin typeface="Arial"/>
              <a:ea typeface="Arial"/>
              <a:cs typeface="Arial"/>
              <a:sym typeface="Arial"/>
            </a:endParaRPr>
          </a:p>
        </p:txBody>
      </p:sp>
      <p:sp>
        <p:nvSpPr>
          <p:cNvPr id="197" name="Google Shape;197;g25ab19747b8_0_147"/>
          <p:cNvSpPr txBox="1"/>
          <p:nvPr/>
        </p:nvSpPr>
        <p:spPr>
          <a:xfrm>
            <a:off x="4572600" y="380470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Portfolio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5ab19747b8_0_223"/>
          <p:cNvSpPr txBox="1"/>
          <p:nvPr/>
        </p:nvSpPr>
        <p:spPr>
          <a:xfrm>
            <a:off x="300000" y="185150"/>
            <a:ext cx="858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Key facts | </a:t>
            </a:r>
            <a:r>
              <a:rPr b="1" lang="en-GB" sz="2900">
                <a:solidFill>
                  <a:schemeClr val="accent2"/>
                </a:solidFill>
                <a:latin typeface="Lato"/>
                <a:ea typeface="Lato"/>
                <a:cs typeface="Lato"/>
                <a:sym typeface="Lato"/>
              </a:rPr>
              <a:t>Share</a:t>
            </a:r>
            <a:r>
              <a:rPr b="1" i="0" lang="en-GB" sz="2900" u="none" cap="none" strike="noStrike">
                <a:solidFill>
                  <a:schemeClr val="accent2"/>
                </a:solidFill>
                <a:latin typeface="Lato"/>
                <a:ea typeface="Lato"/>
                <a:cs typeface="Lato"/>
                <a:sym typeface="Lato"/>
              </a:rPr>
              <a:t>s </a:t>
            </a:r>
            <a:endParaRPr b="1" i="0" sz="2900" u="none" cap="none" strike="noStrike">
              <a:solidFill>
                <a:schemeClr val="accent2"/>
              </a:solidFill>
              <a:latin typeface="Lato"/>
              <a:ea typeface="Lato"/>
              <a:cs typeface="Lato"/>
              <a:sym typeface="Lato"/>
            </a:endParaRPr>
          </a:p>
        </p:txBody>
      </p:sp>
      <p:sp>
        <p:nvSpPr>
          <p:cNvPr id="203" name="Google Shape;203;g25ab19747b8_0_223"/>
          <p:cNvSpPr txBox="1"/>
          <p:nvPr/>
        </p:nvSpPr>
        <p:spPr>
          <a:xfrm>
            <a:off x="130950" y="1169525"/>
            <a:ext cx="6226500" cy="446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1. </a:t>
            </a:r>
            <a:r>
              <a:rPr lang="en-GB" sz="1700">
                <a:latin typeface="Lato"/>
                <a:ea typeface="Lato"/>
                <a:cs typeface="Lato"/>
                <a:sym typeface="Lato"/>
              </a:rPr>
              <a:t>What is a stock?</a:t>
            </a:r>
            <a:endParaRPr sz="1700"/>
          </a:p>
        </p:txBody>
      </p:sp>
      <p:sp>
        <p:nvSpPr>
          <p:cNvPr id="204" name="Google Shape;204;g25ab19747b8_0_223"/>
          <p:cNvSpPr txBox="1"/>
          <p:nvPr/>
        </p:nvSpPr>
        <p:spPr>
          <a:xfrm>
            <a:off x="153150" y="1725900"/>
            <a:ext cx="8697300" cy="446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2. </a:t>
            </a:r>
            <a:r>
              <a:rPr lang="en-GB" sz="1700">
                <a:latin typeface="Lato"/>
                <a:ea typeface="Lato"/>
                <a:cs typeface="Lato"/>
                <a:sym typeface="Lato"/>
              </a:rPr>
              <a:t>What are the two ways to make money from investing in stocks? </a:t>
            </a:r>
            <a:endParaRPr sz="1700"/>
          </a:p>
        </p:txBody>
      </p:sp>
      <p:sp>
        <p:nvSpPr>
          <p:cNvPr id="205" name="Google Shape;205;g25ab19747b8_0_223"/>
          <p:cNvSpPr txBox="1"/>
          <p:nvPr/>
        </p:nvSpPr>
        <p:spPr>
          <a:xfrm>
            <a:off x="61700" y="2858825"/>
            <a:ext cx="8853600" cy="446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3. </a:t>
            </a:r>
            <a:r>
              <a:rPr lang="en-GB" sz="1700">
                <a:latin typeface="Lato"/>
                <a:ea typeface="Lato"/>
                <a:cs typeface="Lato"/>
                <a:sym typeface="Lato"/>
              </a:rPr>
              <a:t>What type of fees do investors need to pay? </a:t>
            </a:r>
            <a:endParaRPr sz="1700">
              <a:latin typeface="Lato"/>
              <a:ea typeface="Lato"/>
              <a:cs typeface="Lato"/>
              <a:sym typeface="Lato"/>
            </a:endParaRPr>
          </a:p>
        </p:txBody>
      </p:sp>
      <p:sp>
        <p:nvSpPr>
          <p:cNvPr id="206" name="Google Shape;206;g25ab19747b8_0_223"/>
          <p:cNvSpPr txBox="1"/>
          <p:nvPr/>
        </p:nvSpPr>
        <p:spPr>
          <a:xfrm>
            <a:off x="54750" y="1169525"/>
            <a:ext cx="7238400" cy="446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1. </a:t>
            </a:r>
            <a:r>
              <a:rPr lang="en-GB" sz="1700">
                <a:latin typeface="Lato"/>
                <a:ea typeface="Lato"/>
                <a:cs typeface="Lato"/>
                <a:sym typeface="Lato"/>
              </a:rPr>
              <a:t>Owning stocks and shares is </a:t>
            </a:r>
            <a:r>
              <a:rPr b="1" lang="en-GB" sz="1700">
                <a:latin typeface="Lato"/>
                <a:ea typeface="Lato"/>
                <a:cs typeface="Lato"/>
                <a:sym typeface="Lato"/>
              </a:rPr>
              <a:t>owning of a small slice of a company</a:t>
            </a:r>
            <a:endParaRPr sz="1700"/>
          </a:p>
        </p:txBody>
      </p:sp>
      <p:sp>
        <p:nvSpPr>
          <p:cNvPr id="207" name="Google Shape;207;g25ab19747b8_0_223"/>
          <p:cNvSpPr txBox="1"/>
          <p:nvPr/>
        </p:nvSpPr>
        <p:spPr>
          <a:xfrm>
            <a:off x="92200" y="1725900"/>
            <a:ext cx="8983200" cy="969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2. </a:t>
            </a:r>
            <a:r>
              <a:rPr lang="en-GB" sz="1700">
                <a:latin typeface="Lato"/>
                <a:ea typeface="Lato"/>
                <a:cs typeface="Lato"/>
                <a:sym typeface="Lato"/>
              </a:rPr>
              <a:t>There are two ways to make money from investing in stocks:</a:t>
            </a:r>
            <a:endParaRPr sz="1700">
              <a:latin typeface="Lato"/>
              <a:ea typeface="Lato"/>
              <a:cs typeface="Lato"/>
              <a:sym typeface="Lato"/>
            </a:endParaRPr>
          </a:p>
          <a:p>
            <a:pPr indent="0" lvl="0" marL="0" rtl="0" algn="l">
              <a:spcBef>
                <a:spcPts val="0"/>
              </a:spcBef>
              <a:spcAft>
                <a:spcPts val="0"/>
              </a:spcAft>
              <a:buNone/>
            </a:pPr>
            <a:r>
              <a:rPr b="1" lang="en-GB" sz="1700">
                <a:latin typeface="Lato"/>
                <a:ea typeface="Lato"/>
                <a:cs typeface="Lato"/>
                <a:sym typeface="Lato"/>
              </a:rPr>
              <a:t>(i) Dividends </a:t>
            </a:r>
            <a:r>
              <a:rPr lang="en-GB" sz="1700">
                <a:latin typeface="Lato"/>
                <a:ea typeface="Lato"/>
                <a:cs typeface="Lato"/>
                <a:sym typeface="Lato"/>
              </a:rPr>
              <a:t>- a bit of profit the company gives back to the investor (at its discretion)</a:t>
            </a:r>
            <a:endParaRPr sz="1700">
              <a:latin typeface="Lato"/>
              <a:ea typeface="Lato"/>
              <a:cs typeface="Lato"/>
              <a:sym typeface="Lato"/>
            </a:endParaRPr>
          </a:p>
          <a:p>
            <a:pPr indent="0" lvl="0" marL="0" rtl="0" algn="l">
              <a:spcBef>
                <a:spcPts val="0"/>
              </a:spcBef>
              <a:spcAft>
                <a:spcPts val="0"/>
              </a:spcAft>
              <a:buNone/>
            </a:pPr>
            <a:r>
              <a:rPr b="1" lang="en-GB" sz="1700">
                <a:latin typeface="Lato"/>
                <a:ea typeface="Lato"/>
                <a:cs typeface="Lato"/>
                <a:sym typeface="Lato"/>
              </a:rPr>
              <a:t>(ii) Change in value</a:t>
            </a:r>
            <a:r>
              <a:rPr lang="en-GB" sz="1700">
                <a:latin typeface="Lato"/>
                <a:ea typeface="Lato"/>
                <a:cs typeface="Lato"/>
                <a:sym typeface="Lato"/>
              </a:rPr>
              <a:t> - the profit from the difference in price from buying and selling the share </a:t>
            </a:r>
            <a:endParaRPr sz="1700"/>
          </a:p>
        </p:txBody>
      </p:sp>
      <p:sp>
        <p:nvSpPr>
          <p:cNvPr id="208" name="Google Shape;208;g25ab19747b8_0_223"/>
          <p:cNvSpPr txBox="1"/>
          <p:nvPr/>
        </p:nvSpPr>
        <p:spPr>
          <a:xfrm>
            <a:off x="92200" y="2858825"/>
            <a:ext cx="8853600" cy="2277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3. </a:t>
            </a:r>
            <a:r>
              <a:rPr lang="en-GB" sz="1700">
                <a:latin typeface="Lato"/>
                <a:ea typeface="Lato"/>
                <a:cs typeface="Lato"/>
                <a:sym typeface="Lato"/>
              </a:rPr>
              <a:t>An investor will need to pay various types of fee: </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GB" sz="1700">
                <a:latin typeface="Lato"/>
                <a:ea typeface="Lato"/>
                <a:cs typeface="Lato"/>
                <a:sym typeface="Lato"/>
              </a:rPr>
              <a:t>If an investment manager is professionally managing a portfolio they will charge </a:t>
            </a:r>
            <a:r>
              <a:rPr b="1" i="1" lang="en-GB" sz="1700">
                <a:latin typeface="Lato"/>
                <a:ea typeface="Lato"/>
                <a:cs typeface="Lato"/>
                <a:sym typeface="Lato"/>
              </a:rPr>
              <a:t>management fees, </a:t>
            </a:r>
            <a:r>
              <a:rPr lang="en-GB" sz="1700">
                <a:latin typeface="Lato"/>
                <a:ea typeface="Lato"/>
                <a:cs typeface="Lato"/>
                <a:sym typeface="Lato"/>
              </a:rPr>
              <a:t>which are an amount of money usually added as a percentage of total value of the holding. </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GB" sz="1700">
                <a:latin typeface="Lato"/>
                <a:ea typeface="Lato"/>
                <a:cs typeface="Lato"/>
                <a:sym typeface="Lato"/>
              </a:rPr>
              <a:t>Buying or selling stocks will also incur </a:t>
            </a:r>
            <a:r>
              <a:rPr b="1" i="1" lang="en-GB" sz="1700">
                <a:latin typeface="Lato"/>
                <a:ea typeface="Lato"/>
                <a:cs typeface="Lato"/>
                <a:sym typeface="Lato"/>
              </a:rPr>
              <a:t>transaction fees.</a:t>
            </a:r>
            <a:endParaRPr b="1" i="1" sz="1700">
              <a:latin typeface="Lato"/>
              <a:ea typeface="Lato"/>
              <a:cs typeface="Lato"/>
              <a:sym typeface="Lato"/>
            </a:endParaRPr>
          </a:p>
          <a:p>
            <a:pPr indent="-336550" lvl="0" marL="457200" rtl="0" algn="l">
              <a:spcBef>
                <a:spcPts val="0"/>
              </a:spcBef>
              <a:spcAft>
                <a:spcPts val="0"/>
              </a:spcAft>
              <a:buSzPts val="1700"/>
              <a:buFont typeface="Lato"/>
              <a:buChar char="-"/>
            </a:pPr>
            <a:r>
              <a:rPr lang="en-GB" sz="1700">
                <a:latin typeface="Lato"/>
                <a:ea typeface="Lato"/>
                <a:cs typeface="Lato"/>
                <a:sym typeface="Lato"/>
              </a:rPr>
              <a:t>If you are using a </a:t>
            </a:r>
            <a:r>
              <a:rPr b="1" lang="en-GB" sz="1700">
                <a:latin typeface="Lato"/>
                <a:ea typeface="Lato"/>
                <a:cs typeface="Lato"/>
                <a:sym typeface="Lato"/>
              </a:rPr>
              <a:t>broker or adviser </a:t>
            </a:r>
            <a:r>
              <a:rPr lang="en-GB" sz="1700">
                <a:latin typeface="Lato"/>
                <a:ea typeface="Lato"/>
                <a:cs typeface="Lato"/>
                <a:sym typeface="Lato"/>
              </a:rPr>
              <a:t>to buy and sell for you, you will pay them a fee, too</a:t>
            </a:r>
            <a:endParaRPr sz="1700">
              <a:latin typeface="Lato"/>
              <a:ea typeface="Lato"/>
              <a:cs typeface="Lato"/>
              <a:sym typeface="Lato"/>
            </a:endParaRPr>
          </a:p>
          <a:p>
            <a:pPr indent="0" lvl="0" marL="457200" rtl="0" algn="l">
              <a:spcBef>
                <a:spcPts val="0"/>
              </a:spcBef>
              <a:spcAft>
                <a:spcPts val="0"/>
              </a:spcAft>
              <a:buNone/>
            </a:pPr>
            <a:r>
              <a:rPr lang="en-GB" sz="1700">
                <a:latin typeface="Lato"/>
                <a:ea typeface="Lato"/>
                <a:cs typeface="Lato"/>
                <a:sym typeface="Lato"/>
              </a:rPr>
              <a:t>(Note that fees will also need to be paid when buying bonds)</a:t>
            </a:r>
            <a:endParaRPr sz="1700">
              <a:latin typeface="Lato"/>
              <a:ea typeface="Lato"/>
              <a:cs typeface="Lato"/>
              <a:sym typeface="Lato"/>
            </a:endParaRPr>
          </a:p>
          <a:p>
            <a:pPr indent="0" lvl="0" marL="457200" rtl="0" algn="l">
              <a:spcBef>
                <a:spcPts val="0"/>
              </a:spcBef>
              <a:spcAft>
                <a:spcPts val="0"/>
              </a:spcAft>
              <a:buNone/>
            </a:pPr>
            <a:r>
              <a:t/>
            </a:r>
            <a:endParaRPr sz="17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86909c2b4a_1_0"/>
          <p:cNvSpPr/>
          <p:nvPr/>
        </p:nvSpPr>
        <p:spPr>
          <a:xfrm>
            <a:off x="7451750" y="4179200"/>
            <a:ext cx="1545600" cy="8199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286909c2b4a_1_0"/>
          <p:cNvSpPr txBox="1"/>
          <p:nvPr/>
        </p:nvSpPr>
        <p:spPr>
          <a:xfrm>
            <a:off x="201575" y="13490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rgbClr val="FF8022"/>
                </a:solidFill>
                <a:latin typeface="Lato"/>
                <a:ea typeface="Lato"/>
                <a:cs typeface="Lato"/>
                <a:sym typeface="Lato"/>
              </a:rPr>
              <a:t>The stock market</a:t>
            </a:r>
            <a:endParaRPr b="1" i="0" sz="2900" u="none" cap="none" strike="noStrike">
              <a:solidFill>
                <a:srgbClr val="FF8022"/>
              </a:solidFill>
              <a:latin typeface="Lato"/>
              <a:ea typeface="Lato"/>
              <a:cs typeface="Lato"/>
              <a:sym typeface="Lato"/>
            </a:endParaRPr>
          </a:p>
        </p:txBody>
      </p:sp>
      <p:sp>
        <p:nvSpPr>
          <p:cNvPr id="215" name="Google Shape;215;g286909c2b4a_1_0"/>
          <p:cNvSpPr txBox="1"/>
          <p:nvPr/>
        </p:nvSpPr>
        <p:spPr>
          <a:xfrm>
            <a:off x="-23100" y="949825"/>
            <a:ext cx="9167100" cy="11853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222222"/>
              </a:buClr>
              <a:buSzPts val="1300"/>
              <a:buFont typeface="Arial"/>
              <a:buChar char="●"/>
            </a:pPr>
            <a:r>
              <a:rPr b="0" i="0" lang="en-GB" sz="1300" u="none" cap="none" strike="noStrike">
                <a:solidFill>
                  <a:srgbClr val="222222"/>
                </a:solidFill>
                <a:latin typeface="Arial"/>
                <a:ea typeface="Arial"/>
                <a:cs typeface="Arial"/>
                <a:sym typeface="Arial"/>
              </a:rPr>
              <a:t>A stock market index </a:t>
            </a:r>
            <a:r>
              <a:rPr b="1" i="0" lang="en-GB" sz="1300" u="none" cap="none" strike="noStrike">
                <a:solidFill>
                  <a:srgbClr val="222222"/>
                </a:solidFill>
                <a:latin typeface="Arial"/>
                <a:ea typeface="Arial"/>
                <a:cs typeface="Arial"/>
                <a:sym typeface="Arial"/>
              </a:rPr>
              <a:t>tracks the performance of a group of stocks </a:t>
            </a:r>
            <a:endParaRPr b="1" i="0" sz="1300" u="none" cap="none" strike="noStrike">
              <a:solidFill>
                <a:srgbClr val="222222"/>
              </a:solidFill>
              <a:latin typeface="Arial"/>
              <a:ea typeface="Arial"/>
              <a:cs typeface="Arial"/>
              <a:sym typeface="Arial"/>
            </a:endParaRPr>
          </a:p>
          <a:p>
            <a:pPr indent="-311150" lvl="0" marL="457200" marR="0" rtl="0" algn="l">
              <a:lnSpc>
                <a:spcPct val="100000"/>
              </a:lnSpc>
              <a:spcBef>
                <a:spcPts val="0"/>
              </a:spcBef>
              <a:spcAft>
                <a:spcPts val="0"/>
              </a:spcAft>
              <a:buClr>
                <a:srgbClr val="222222"/>
              </a:buClr>
              <a:buSzPts val="1300"/>
              <a:buFont typeface="Arial"/>
              <a:buChar char="●"/>
            </a:pPr>
            <a:r>
              <a:rPr b="0" i="0" lang="en-GB" sz="1300" u="none" cap="none" strike="noStrike">
                <a:solidFill>
                  <a:srgbClr val="222222"/>
                </a:solidFill>
                <a:latin typeface="Arial"/>
                <a:ea typeface="Arial"/>
                <a:cs typeface="Arial"/>
                <a:sym typeface="Arial"/>
              </a:rPr>
              <a:t>The main stock market in the </a:t>
            </a:r>
            <a:r>
              <a:rPr b="1" i="0" lang="en-GB" sz="1300" u="none" cap="none" strike="noStrike">
                <a:solidFill>
                  <a:srgbClr val="222222"/>
                </a:solidFill>
                <a:latin typeface="Arial"/>
                <a:ea typeface="Arial"/>
                <a:cs typeface="Arial"/>
                <a:sym typeface="Arial"/>
              </a:rPr>
              <a:t>UK</a:t>
            </a:r>
            <a:r>
              <a:rPr b="0" i="0" lang="en-GB" sz="1300" u="none" cap="none" strike="noStrike">
                <a:solidFill>
                  <a:srgbClr val="222222"/>
                </a:solidFill>
                <a:latin typeface="Arial"/>
                <a:ea typeface="Arial"/>
                <a:cs typeface="Arial"/>
                <a:sym typeface="Arial"/>
              </a:rPr>
              <a:t> is the </a:t>
            </a:r>
            <a:r>
              <a:rPr b="1" i="0" lang="en-GB" sz="1300" u="none" cap="none" strike="noStrike">
                <a:solidFill>
                  <a:srgbClr val="222222"/>
                </a:solidFill>
                <a:latin typeface="Arial"/>
                <a:ea typeface="Arial"/>
                <a:cs typeface="Arial"/>
                <a:sym typeface="Arial"/>
              </a:rPr>
              <a:t>FTSE 100</a:t>
            </a:r>
            <a:endParaRPr b="1" i="0" sz="1300" u="none" cap="none" strike="noStrike">
              <a:solidFill>
                <a:srgbClr val="222222"/>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222222"/>
                </a:solidFill>
                <a:latin typeface="Arial"/>
                <a:ea typeface="Arial"/>
                <a:cs typeface="Arial"/>
                <a:sym typeface="Arial"/>
              </a:rPr>
              <a:t>It was launched in 1984 and is made up of the </a:t>
            </a:r>
            <a:r>
              <a:rPr b="1" i="0" lang="en-GB" sz="1300" u="none" cap="none" strike="noStrike">
                <a:solidFill>
                  <a:srgbClr val="222222"/>
                </a:solidFill>
                <a:latin typeface="Arial"/>
                <a:ea typeface="Arial"/>
                <a:cs typeface="Arial"/>
                <a:sym typeface="Arial"/>
              </a:rPr>
              <a:t>100 largest valued companies</a:t>
            </a:r>
            <a:r>
              <a:rPr b="0" i="0" lang="en-GB" sz="1300" u="none" cap="none" strike="noStrike">
                <a:solidFill>
                  <a:srgbClr val="222222"/>
                </a:solidFill>
                <a:latin typeface="Arial"/>
                <a:ea typeface="Arial"/>
                <a:cs typeface="Arial"/>
                <a:sym typeface="Arial"/>
              </a:rPr>
              <a:t> listed on the </a:t>
            </a:r>
            <a:r>
              <a:rPr b="0" i="0" lang="en-GB" sz="1300" u="none" cap="none" strike="noStrike">
                <a:solidFill>
                  <a:srgbClr val="00A500"/>
                </a:solidFill>
                <a:uFill>
                  <a:noFill/>
                </a:uFill>
                <a:latin typeface="Arial"/>
                <a:ea typeface="Arial"/>
                <a:cs typeface="Arial"/>
                <a:sym typeface="Arial"/>
                <a:hlinkClick r:id="rId3">
                  <a:extLst>
                    <a:ext uri="{A12FA001-AC4F-418D-AE19-62706E023703}">
                      <ahyp:hlinkClr val="tx"/>
                    </a:ext>
                  </a:extLst>
                </a:hlinkClick>
              </a:rPr>
              <a:t>London Stock Exchange</a:t>
            </a:r>
            <a:endParaRPr b="0" i="0" sz="11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222222"/>
              </a:buClr>
              <a:buSzPts val="1300"/>
              <a:buFont typeface="Arial"/>
              <a:buChar char="●"/>
            </a:pPr>
            <a:r>
              <a:rPr b="0" i="0" lang="en-GB" sz="1300" u="none" cap="none" strike="noStrike">
                <a:solidFill>
                  <a:srgbClr val="222222"/>
                </a:solidFill>
                <a:latin typeface="Arial"/>
                <a:ea typeface="Arial"/>
                <a:cs typeface="Arial"/>
                <a:sym typeface="Arial"/>
              </a:rPr>
              <a:t>Some popular companies on the FTSE 100 are </a:t>
            </a:r>
            <a:r>
              <a:rPr b="1" i="0" lang="en-GB" sz="1300" u="none" cap="none" strike="noStrike">
                <a:solidFill>
                  <a:srgbClr val="222222"/>
                </a:solidFill>
                <a:latin typeface="Arial"/>
                <a:ea typeface="Arial"/>
                <a:cs typeface="Arial"/>
                <a:sym typeface="Arial"/>
              </a:rPr>
              <a:t>HSBC, </a:t>
            </a:r>
            <a:r>
              <a:rPr b="1" lang="en-GB" sz="1300">
                <a:solidFill>
                  <a:srgbClr val="222222"/>
                </a:solidFill>
              </a:rPr>
              <a:t>Coca-Cola, Rolls-Royce and Tesco</a:t>
            </a:r>
            <a:endParaRPr b="1" i="0" sz="1400" u="none" cap="none" strike="noStrike">
              <a:solidFill>
                <a:srgbClr val="000000"/>
              </a:solidFill>
              <a:latin typeface="Arial"/>
              <a:ea typeface="Arial"/>
              <a:cs typeface="Arial"/>
              <a:sym typeface="Arial"/>
            </a:endParaRPr>
          </a:p>
        </p:txBody>
      </p:sp>
      <p:sp>
        <p:nvSpPr>
          <p:cNvPr id="216" name="Google Shape;216;g286909c2b4a_1_0"/>
          <p:cNvSpPr txBox="1"/>
          <p:nvPr/>
        </p:nvSpPr>
        <p:spPr>
          <a:xfrm>
            <a:off x="297300" y="4881000"/>
            <a:ext cx="4444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GB" sz="500" u="none" cap="none" strike="noStrike">
                <a:solidFill>
                  <a:srgbClr val="000000"/>
                </a:solidFill>
                <a:latin typeface="Lato"/>
                <a:ea typeface="Lato"/>
                <a:cs typeface="Lato"/>
                <a:sym typeface="Lato"/>
              </a:rPr>
              <a:t>Source: https://www.google.com/finance/quote/UKX:INDEXFTSE?sa=X&amp;ved=2ahUKEwjVmfbK7dX7AhUDRkEAHYs1ApsQ3ecFegQILRAg&amp;window=MAX</a:t>
            </a:r>
            <a:endParaRPr b="0" i="0" sz="500" u="none" cap="none" strike="noStrike">
              <a:solidFill>
                <a:srgbClr val="000000"/>
              </a:solidFill>
              <a:latin typeface="Lato"/>
              <a:ea typeface="Lato"/>
              <a:cs typeface="Lato"/>
              <a:sym typeface="Lato"/>
            </a:endParaRPr>
          </a:p>
        </p:txBody>
      </p:sp>
      <p:pic>
        <p:nvPicPr>
          <p:cNvPr id="217" name="Google Shape;217;g286909c2b4a_1_0"/>
          <p:cNvPicPr preferRelativeResize="0"/>
          <p:nvPr/>
        </p:nvPicPr>
        <p:blipFill rotWithShape="1">
          <a:blip r:embed="rId4">
            <a:alphaModFix/>
          </a:blip>
          <a:srcRect b="0" l="0" r="0" t="0"/>
          <a:stretch/>
        </p:blipFill>
        <p:spPr>
          <a:xfrm>
            <a:off x="2533938" y="2134363"/>
            <a:ext cx="3697957" cy="2551175"/>
          </a:xfrm>
          <a:prstGeom prst="rect">
            <a:avLst/>
          </a:prstGeom>
          <a:noFill/>
          <a:ln>
            <a:noFill/>
          </a:ln>
          <a:effectLst>
            <a:outerShdw blurRad="57150" rotWithShape="0" algn="bl" dir="5400000" dist="19050">
              <a:srgbClr val="000000">
                <a:alpha val="48240"/>
              </a:srgbClr>
            </a:outerShdw>
          </a:effectLst>
        </p:spPr>
      </p:pic>
      <p:sp>
        <p:nvSpPr>
          <p:cNvPr id="218" name="Google Shape;218;g286909c2b4a_1_0"/>
          <p:cNvSpPr/>
          <p:nvPr/>
        </p:nvSpPr>
        <p:spPr>
          <a:xfrm>
            <a:off x="333800" y="2134375"/>
            <a:ext cx="1757700" cy="2021100"/>
          </a:xfrm>
          <a:prstGeom prst="roundRect">
            <a:avLst>
              <a:gd fmla="val 16667" name="adj"/>
            </a:avLst>
          </a:prstGeom>
          <a:solidFill>
            <a:srgbClr val="FFFFFF"/>
          </a:solidFill>
          <a:ln cap="flat" cmpd="sng" w="38100">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400" u="none" cap="none" strike="noStrike">
                <a:solidFill>
                  <a:srgbClr val="262A33"/>
                </a:solidFill>
                <a:latin typeface="Lato"/>
                <a:ea typeface="Lato"/>
                <a:cs typeface="Lato"/>
                <a:sym typeface="Lato"/>
              </a:rPr>
              <a:t>Dotcom bubble</a:t>
            </a:r>
            <a:endParaRPr b="1" i="0" sz="14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1" i="0" lang="en-GB" sz="1400" u="none" cap="none" strike="noStrike">
                <a:solidFill>
                  <a:srgbClr val="262A33"/>
                </a:solidFill>
                <a:latin typeface="Lato"/>
                <a:ea typeface="Lato"/>
                <a:cs typeface="Lato"/>
                <a:sym typeface="Lato"/>
              </a:rPr>
              <a:t>Burst</a:t>
            </a:r>
            <a:endParaRPr b="1" i="0" sz="14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1" lang="en-GB" sz="1300" u="none" cap="none" strike="noStrike">
                <a:solidFill>
                  <a:srgbClr val="262A33"/>
                </a:solidFill>
                <a:latin typeface="Lato"/>
                <a:ea typeface="Lato"/>
                <a:cs typeface="Lato"/>
                <a:sym typeface="Lato"/>
              </a:rPr>
              <a:t>Early 2000’s</a:t>
            </a:r>
            <a:endParaRPr b="0" i="1" sz="13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262A33"/>
                </a:solidFill>
                <a:latin typeface="Lato"/>
                <a:ea typeface="Lato"/>
                <a:cs typeface="Lato"/>
                <a:sym typeface="Lato"/>
              </a:rPr>
              <a:t>This is when investors pumped money into internet based startups. The bubble then burst and share prices dropped suddenly.</a:t>
            </a:r>
            <a:endParaRPr b="0" i="0" sz="1100" u="none" cap="none" strike="noStrike">
              <a:solidFill>
                <a:srgbClr val="262A33"/>
              </a:solidFill>
              <a:latin typeface="Lato"/>
              <a:ea typeface="Lato"/>
              <a:cs typeface="Lato"/>
              <a:sym typeface="Lato"/>
            </a:endParaRPr>
          </a:p>
        </p:txBody>
      </p:sp>
      <p:sp>
        <p:nvSpPr>
          <p:cNvPr id="219" name="Google Shape;219;g286909c2b4a_1_0"/>
          <p:cNvSpPr/>
          <p:nvPr/>
        </p:nvSpPr>
        <p:spPr>
          <a:xfrm>
            <a:off x="6851125" y="3886425"/>
            <a:ext cx="1888200" cy="873900"/>
          </a:xfrm>
          <a:prstGeom prst="roundRect">
            <a:avLst>
              <a:gd fmla="val 16667" name="adj"/>
            </a:avLst>
          </a:prstGeom>
          <a:solidFill>
            <a:srgbClr val="FFFFFF"/>
          </a:solidFill>
          <a:ln cap="flat" cmpd="sng" w="38100">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62A33"/>
                </a:solidFill>
                <a:latin typeface="Lato"/>
                <a:ea typeface="Lato"/>
                <a:cs typeface="Lato"/>
                <a:sym typeface="Lato"/>
              </a:rPr>
              <a:t>Financial crisis</a:t>
            </a:r>
            <a:endParaRPr b="1" i="0" sz="14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1" lang="en-GB" sz="1300" u="none" cap="none" strike="noStrike">
                <a:solidFill>
                  <a:srgbClr val="262A33"/>
                </a:solidFill>
                <a:latin typeface="Lato"/>
                <a:ea typeface="Lato"/>
                <a:cs typeface="Lato"/>
                <a:sym typeface="Lato"/>
              </a:rPr>
              <a:t>2008-2009</a:t>
            </a:r>
            <a:endParaRPr b="0" i="1" sz="13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62A33"/>
                </a:solidFill>
                <a:latin typeface="Lato"/>
                <a:ea typeface="Lato"/>
                <a:cs typeface="Lato"/>
                <a:sym typeface="Lato"/>
              </a:rPr>
              <a:t>Huge jolt to the financial system </a:t>
            </a:r>
            <a:endParaRPr b="0" i="0" sz="1200" u="none" cap="none" strike="noStrike">
              <a:solidFill>
                <a:srgbClr val="262A33"/>
              </a:solidFill>
              <a:latin typeface="Lato"/>
              <a:ea typeface="Lato"/>
              <a:cs typeface="Lato"/>
              <a:sym typeface="Lato"/>
            </a:endParaRPr>
          </a:p>
        </p:txBody>
      </p:sp>
      <p:sp>
        <p:nvSpPr>
          <p:cNvPr id="220" name="Google Shape;220;g286909c2b4a_1_0"/>
          <p:cNvSpPr/>
          <p:nvPr/>
        </p:nvSpPr>
        <p:spPr>
          <a:xfrm>
            <a:off x="6874675" y="2059925"/>
            <a:ext cx="1888200" cy="1417200"/>
          </a:xfrm>
          <a:prstGeom prst="roundRect">
            <a:avLst>
              <a:gd fmla="val 16667" name="adj"/>
            </a:avLst>
          </a:prstGeom>
          <a:solidFill>
            <a:srgbClr val="FFFFFF"/>
          </a:solidFill>
          <a:ln cap="flat" cmpd="sng" w="38100">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62A33"/>
                </a:solidFill>
                <a:latin typeface="Lato"/>
                <a:ea typeface="Lato"/>
                <a:cs typeface="Lato"/>
                <a:sym typeface="Lato"/>
              </a:rPr>
              <a:t>Covid-19 pandemic</a:t>
            </a:r>
            <a:endParaRPr b="1" i="0" sz="14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62A33"/>
                </a:solidFill>
                <a:latin typeface="Lato"/>
                <a:ea typeface="Lato"/>
                <a:cs typeface="Lato"/>
                <a:sym typeface="Lato"/>
              </a:rPr>
              <a:t>Share prices as global economies were badly affected by the outbreak.</a:t>
            </a:r>
            <a:endParaRPr b="0" i="0" sz="12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62A33"/>
              </a:solidFill>
              <a:latin typeface="Lato"/>
              <a:ea typeface="Lato"/>
              <a:cs typeface="Lato"/>
              <a:sym typeface="Lato"/>
            </a:endParaRPr>
          </a:p>
        </p:txBody>
      </p:sp>
      <p:cxnSp>
        <p:nvCxnSpPr>
          <p:cNvPr id="221" name="Google Shape;221;g286909c2b4a_1_0"/>
          <p:cNvCxnSpPr/>
          <p:nvPr/>
        </p:nvCxnSpPr>
        <p:spPr>
          <a:xfrm>
            <a:off x="2091500" y="3449725"/>
            <a:ext cx="2301900" cy="442800"/>
          </a:xfrm>
          <a:prstGeom prst="straightConnector1">
            <a:avLst/>
          </a:prstGeom>
          <a:noFill/>
          <a:ln cap="flat" cmpd="sng" w="28575">
            <a:solidFill>
              <a:srgbClr val="FF8022"/>
            </a:solidFill>
            <a:prstDash val="solid"/>
            <a:round/>
            <a:headEnd len="sm" w="sm" type="none"/>
            <a:tailEnd len="med" w="med" type="triangle"/>
          </a:ln>
        </p:spPr>
      </p:cxnSp>
      <p:cxnSp>
        <p:nvCxnSpPr>
          <p:cNvPr id="222" name="Google Shape;222;g286909c2b4a_1_0"/>
          <p:cNvCxnSpPr/>
          <p:nvPr/>
        </p:nvCxnSpPr>
        <p:spPr>
          <a:xfrm rot="10800000">
            <a:off x="5062174" y="3871245"/>
            <a:ext cx="1776000" cy="363600"/>
          </a:xfrm>
          <a:prstGeom prst="straightConnector1">
            <a:avLst/>
          </a:prstGeom>
          <a:noFill/>
          <a:ln cap="flat" cmpd="sng" w="28575">
            <a:solidFill>
              <a:srgbClr val="FF8022"/>
            </a:solidFill>
            <a:prstDash val="solid"/>
            <a:round/>
            <a:headEnd len="sm" w="sm" type="none"/>
            <a:tailEnd len="med" w="med" type="triangle"/>
          </a:ln>
        </p:spPr>
      </p:cxnSp>
      <p:cxnSp>
        <p:nvCxnSpPr>
          <p:cNvPr id="223" name="Google Shape;223;g286909c2b4a_1_0"/>
          <p:cNvCxnSpPr>
            <a:stCxn id="220" idx="1"/>
          </p:cNvCxnSpPr>
          <p:nvPr/>
        </p:nvCxnSpPr>
        <p:spPr>
          <a:xfrm flipH="1">
            <a:off x="5942575" y="2768525"/>
            <a:ext cx="932100" cy="819900"/>
          </a:xfrm>
          <a:prstGeom prst="straightConnector1">
            <a:avLst/>
          </a:prstGeom>
          <a:noFill/>
          <a:ln cap="flat" cmpd="sng" w="28575">
            <a:solidFill>
              <a:srgbClr val="FF8022"/>
            </a:solidFill>
            <a:prstDash val="solid"/>
            <a:round/>
            <a:headEnd len="sm" w="sm" type="none"/>
            <a:tailEnd len="med" w="med" type="triangle"/>
          </a:ln>
        </p:spPr>
      </p:cxnSp>
      <p:sp>
        <p:nvSpPr>
          <p:cNvPr id="224" name="Google Shape;224;g286909c2b4a_1_0"/>
          <p:cNvSpPr/>
          <p:nvPr/>
        </p:nvSpPr>
        <p:spPr>
          <a:xfrm>
            <a:off x="4248775" y="3669725"/>
            <a:ext cx="324000" cy="338700"/>
          </a:xfrm>
          <a:prstGeom prst="ellipse">
            <a:avLst/>
          </a:prstGeom>
          <a:noFill/>
          <a:ln cap="flat" cmpd="sng" w="28575">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86909c2b4a_1_0"/>
          <p:cNvSpPr/>
          <p:nvPr/>
        </p:nvSpPr>
        <p:spPr>
          <a:xfrm>
            <a:off x="4798500" y="3670625"/>
            <a:ext cx="324000" cy="338700"/>
          </a:xfrm>
          <a:prstGeom prst="ellipse">
            <a:avLst/>
          </a:prstGeom>
          <a:noFill/>
          <a:ln cap="flat" cmpd="sng" w="28575">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86909c2b4a_1_0"/>
          <p:cNvSpPr/>
          <p:nvPr/>
        </p:nvSpPr>
        <p:spPr>
          <a:xfrm>
            <a:off x="5671725" y="3373050"/>
            <a:ext cx="324000" cy="338700"/>
          </a:xfrm>
          <a:prstGeom prst="ellipse">
            <a:avLst/>
          </a:prstGeom>
          <a:noFill/>
          <a:ln cap="flat" cmpd="sng" w="28575">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86909c2b4a_1_0"/>
          <p:cNvSpPr/>
          <p:nvPr/>
        </p:nvSpPr>
        <p:spPr>
          <a:xfrm>
            <a:off x="742650" y="4539475"/>
            <a:ext cx="1269900" cy="295500"/>
          </a:xfrm>
          <a:prstGeom prst="roundRect">
            <a:avLst>
              <a:gd fmla="val 16667" name="adj"/>
            </a:avLst>
          </a:prstGeom>
          <a:solidFill>
            <a:srgbClr val="FFFFFF"/>
          </a:solidFill>
          <a:ln cap="flat" cmpd="sng" w="38100">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GB" sz="1100">
                <a:solidFill>
                  <a:srgbClr val="262A33"/>
                </a:solidFill>
                <a:latin typeface="Lato"/>
                <a:ea typeface="Lato"/>
                <a:cs typeface="Lato"/>
                <a:sym typeface="Lato"/>
              </a:rPr>
              <a:t>Start year: 1984</a:t>
            </a:r>
            <a:endParaRPr b="1" i="0" sz="1100" u="none" cap="none" strike="noStrike">
              <a:solidFill>
                <a:srgbClr val="262A33"/>
              </a:solidFill>
              <a:latin typeface="Lato"/>
              <a:ea typeface="Lato"/>
              <a:cs typeface="Lato"/>
              <a:sym typeface="Lato"/>
            </a:endParaRPr>
          </a:p>
        </p:txBody>
      </p:sp>
      <p:cxnSp>
        <p:nvCxnSpPr>
          <p:cNvPr id="228" name="Google Shape;228;g286909c2b4a_1_0"/>
          <p:cNvCxnSpPr/>
          <p:nvPr/>
        </p:nvCxnSpPr>
        <p:spPr>
          <a:xfrm flipH="1" rot="10800000">
            <a:off x="2012550" y="4338150"/>
            <a:ext cx="811800" cy="347400"/>
          </a:xfrm>
          <a:prstGeom prst="straightConnector1">
            <a:avLst/>
          </a:prstGeom>
          <a:noFill/>
          <a:ln cap="flat" cmpd="sng" w="28575">
            <a:solidFill>
              <a:srgbClr val="FF8022"/>
            </a:solidFill>
            <a:prstDash val="solid"/>
            <a:round/>
            <a:headEnd len="sm" w="sm"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5ab19747b8_0_234"/>
          <p:cNvSpPr txBox="1"/>
          <p:nvPr/>
        </p:nvSpPr>
        <p:spPr>
          <a:xfrm>
            <a:off x="561325" y="2479975"/>
            <a:ext cx="7427100" cy="714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600">
                <a:solidFill>
                  <a:schemeClr val="accent1"/>
                </a:solidFill>
                <a:latin typeface="Lato"/>
                <a:ea typeface="Lato"/>
                <a:cs typeface="Lato"/>
                <a:sym typeface="Lato"/>
              </a:rPr>
              <a:t>2. </a:t>
            </a:r>
            <a:r>
              <a:rPr lang="en-GB" sz="1600">
                <a:latin typeface="Lato"/>
                <a:ea typeface="Lato"/>
                <a:cs typeface="Lato"/>
                <a:sym typeface="Lato"/>
              </a:rPr>
              <a:t>How do bonds compare with stocks?</a:t>
            </a:r>
            <a:endParaRPr sz="1600">
              <a:latin typeface="Lato"/>
              <a:ea typeface="Lato"/>
              <a:cs typeface="Lato"/>
              <a:sym typeface="Lato"/>
            </a:endParaRPr>
          </a:p>
          <a:p>
            <a:pPr indent="0" lvl="0" marL="0" rtl="0" algn="l">
              <a:lnSpc>
                <a:spcPct val="115000"/>
              </a:lnSpc>
              <a:spcBef>
                <a:spcPts val="0"/>
              </a:spcBef>
              <a:spcAft>
                <a:spcPts val="0"/>
              </a:spcAft>
              <a:buNone/>
            </a:pPr>
            <a:r>
              <a:t/>
            </a:r>
            <a:endParaRPr sz="1600">
              <a:latin typeface="Lato"/>
              <a:ea typeface="Lato"/>
              <a:cs typeface="Lato"/>
              <a:sym typeface="Lato"/>
            </a:endParaRPr>
          </a:p>
        </p:txBody>
      </p:sp>
      <p:sp>
        <p:nvSpPr>
          <p:cNvPr id="234" name="Google Shape;234;g25ab19747b8_0_234"/>
          <p:cNvSpPr txBox="1"/>
          <p:nvPr/>
        </p:nvSpPr>
        <p:spPr>
          <a:xfrm>
            <a:off x="560825" y="3315450"/>
            <a:ext cx="7620300" cy="780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accent1"/>
                </a:solidFill>
                <a:latin typeface="Lato"/>
                <a:ea typeface="Lato"/>
                <a:cs typeface="Lato"/>
                <a:sym typeface="Lato"/>
              </a:rPr>
              <a:t>2. </a:t>
            </a:r>
            <a:r>
              <a:rPr lang="en-GB" sz="1800">
                <a:latin typeface="Lato"/>
                <a:ea typeface="Lato"/>
                <a:cs typeface="Lato"/>
                <a:sym typeface="Lato"/>
              </a:rPr>
              <a:t>How do bonds compare to stocks?</a:t>
            </a:r>
            <a:endParaRPr sz="1800">
              <a:latin typeface="Lato"/>
              <a:ea typeface="Lato"/>
              <a:cs typeface="Lato"/>
              <a:sym typeface="Lato"/>
            </a:endParaRPr>
          </a:p>
          <a:p>
            <a:pPr indent="0" lvl="0" marL="0" rtl="0" algn="l">
              <a:lnSpc>
                <a:spcPct val="115000"/>
              </a:lnSpc>
              <a:spcBef>
                <a:spcPts val="0"/>
              </a:spcBef>
              <a:spcAft>
                <a:spcPts val="0"/>
              </a:spcAft>
              <a:buNone/>
            </a:pPr>
            <a:r>
              <a:t/>
            </a:r>
            <a:endParaRPr sz="1800">
              <a:latin typeface="Lato"/>
              <a:ea typeface="Lato"/>
              <a:cs typeface="Lato"/>
              <a:sym typeface="Lato"/>
            </a:endParaRPr>
          </a:p>
        </p:txBody>
      </p:sp>
      <p:sp>
        <p:nvSpPr>
          <p:cNvPr id="235" name="Google Shape;235;g25ab19747b8_0_234"/>
          <p:cNvSpPr txBox="1"/>
          <p:nvPr/>
        </p:nvSpPr>
        <p:spPr>
          <a:xfrm>
            <a:off x="526825" y="3383050"/>
            <a:ext cx="7620300" cy="4617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800">
              <a:latin typeface="Lato"/>
              <a:ea typeface="Lato"/>
              <a:cs typeface="Lato"/>
              <a:sym typeface="Lato"/>
            </a:endParaRPr>
          </a:p>
        </p:txBody>
      </p:sp>
      <p:sp>
        <p:nvSpPr>
          <p:cNvPr id="236" name="Google Shape;236;g25ab19747b8_0_234"/>
          <p:cNvSpPr txBox="1"/>
          <p:nvPr/>
        </p:nvSpPr>
        <p:spPr>
          <a:xfrm>
            <a:off x="526825" y="1467225"/>
            <a:ext cx="7746300" cy="780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accent1"/>
                </a:solidFill>
                <a:latin typeface="Lato"/>
                <a:ea typeface="Lato"/>
                <a:cs typeface="Lato"/>
                <a:sym typeface="Lato"/>
              </a:rPr>
              <a:t>1.</a:t>
            </a:r>
            <a:r>
              <a:rPr lang="en-GB" sz="1800">
                <a:solidFill>
                  <a:schemeClr val="dk1"/>
                </a:solidFill>
                <a:latin typeface="Lato"/>
                <a:ea typeface="Lato"/>
                <a:cs typeface="Lato"/>
                <a:sym typeface="Lato"/>
              </a:rPr>
              <a:t>What are bonds?</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p:txBody>
      </p:sp>
      <p:sp>
        <p:nvSpPr>
          <p:cNvPr id="237" name="Google Shape;237;g25ab19747b8_0_234"/>
          <p:cNvSpPr txBox="1"/>
          <p:nvPr/>
        </p:nvSpPr>
        <p:spPr>
          <a:xfrm>
            <a:off x="561325" y="3684475"/>
            <a:ext cx="7551300" cy="780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accent1"/>
                </a:solidFill>
                <a:latin typeface="Lato"/>
                <a:ea typeface="Lato"/>
                <a:cs typeface="Lato"/>
                <a:sym typeface="Lato"/>
              </a:rPr>
              <a:t>3.</a:t>
            </a:r>
            <a:r>
              <a:rPr b="1" lang="en-GB" sz="1800">
                <a:solidFill>
                  <a:schemeClr val="accent2"/>
                </a:solidFill>
                <a:latin typeface="Lato"/>
                <a:ea typeface="Lato"/>
                <a:cs typeface="Lato"/>
                <a:sym typeface="Lato"/>
              </a:rPr>
              <a:t> </a:t>
            </a:r>
            <a:r>
              <a:rPr lang="en-GB" sz="1800">
                <a:latin typeface="Lato"/>
                <a:ea typeface="Lato"/>
                <a:cs typeface="Lato"/>
                <a:sym typeface="Lato"/>
              </a:rPr>
              <a:t>Government bonds are usually </a:t>
            </a:r>
            <a:r>
              <a:rPr b="1" lang="en-GB" sz="1800">
                <a:latin typeface="Lato"/>
                <a:ea typeface="Lato"/>
                <a:cs typeface="Lato"/>
                <a:sym typeface="Lato"/>
              </a:rPr>
              <a:t>lower risk than company bonds</a:t>
            </a:r>
            <a:r>
              <a:rPr lang="en-GB" sz="1800">
                <a:latin typeface="Lato"/>
                <a:ea typeface="Lato"/>
                <a:cs typeface="Lato"/>
                <a:sym typeface="Lato"/>
              </a:rPr>
              <a:t> as the </a:t>
            </a:r>
            <a:r>
              <a:rPr b="1" lang="en-GB" sz="1800">
                <a:latin typeface="Lato"/>
                <a:ea typeface="Lato"/>
                <a:cs typeface="Lato"/>
                <a:sym typeface="Lato"/>
              </a:rPr>
              <a:t>government is unlikely to fail to pay back the loan</a:t>
            </a:r>
            <a:endParaRPr b="1" sz="1800">
              <a:latin typeface="Lato"/>
              <a:ea typeface="Lato"/>
              <a:cs typeface="Lato"/>
              <a:sym typeface="Lato"/>
            </a:endParaRPr>
          </a:p>
        </p:txBody>
      </p:sp>
      <p:sp>
        <p:nvSpPr>
          <p:cNvPr id="238" name="Google Shape;238;g25ab19747b8_0_234"/>
          <p:cNvSpPr txBox="1"/>
          <p:nvPr/>
        </p:nvSpPr>
        <p:spPr>
          <a:xfrm>
            <a:off x="526825" y="1467225"/>
            <a:ext cx="7746300" cy="1736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accent1"/>
                </a:solidFill>
                <a:latin typeface="Lato"/>
                <a:ea typeface="Lato"/>
                <a:cs typeface="Lato"/>
                <a:sym typeface="Lato"/>
              </a:rPr>
              <a:t>1.</a:t>
            </a:r>
            <a:r>
              <a:rPr lang="en-GB" sz="1800">
                <a:solidFill>
                  <a:schemeClr val="dk1"/>
                </a:solidFill>
                <a:latin typeface="Lato"/>
                <a:ea typeface="Lato"/>
                <a:cs typeface="Lato"/>
                <a:sym typeface="Lato"/>
              </a:rPr>
              <a:t>They are a </a:t>
            </a:r>
            <a:r>
              <a:rPr lang="en-GB" sz="1800">
                <a:latin typeface="Lato"/>
                <a:ea typeface="Lato"/>
                <a:cs typeface="Lato"/>
                <a:sym typeface="Lato"/>
              </a:rPr>
              <a:t>form of a </a:t>
            </a:r>
            <a:r>
              <a:rPr b="1" lang="en-GB" sz="1800">
                <a:latin typeface="Lato"/>
                <a:ea typeface="Lato"/>
                <a:cs typeface="Lato"/>
                <a:sym typeface="Lato"/>
              </a:rPr>
              <a:t>loan </a:t>
            </a:r>
            <a:r>
              <a:rPr lang="en-GB" sz="1800">
                <a:latin typeface="Lato"/>
                <a:ea typeface="Lato"/>
                <a:cs typeface="Lato"/>
                <a:sym typeface="Lato"/>
              </a:rPr>
              <a:t>and</a:t>
            </a:r>
            <a:r>
              <a:rPr b="1" lang="en-GB" sz="1800">
                <a:latin typeface="Lato"/>
                <a:ea typeface="Lato"/>
                <a:cs typeface="Lato"/>
                <a:sym typeface="Lato"/>
              </a:rPr>
              <a:t> promise to pay back the money </a:t>
            </a:r>
            <a:r>
              <a:rPr lang="en-GB" sz="1800">
                <a:latin typeface="Lato"/>
                <a:ea typeface="Lato"/>
                <a:cs typeface="Lato"/>
                <a:sym typeface="Lato"/>
              </a:rPr>
              <a:t>in a certain amount of time. That is what the interest rate on a bond is - the promise that in, say, 10 years’ time, you will get back 1.5% interest on your ‘loan’.</a:t>
            </a:r>
            <a:endParaRPr sz="1800">
              <a:latin typeface="Lato"/>
              <a:ea typeface="Lato"/>
              <a:cs typeface="Lato"/>
              <a:sym typeface="Lato"/>
            </a:endParaRPr>
          </a:p>
          <a:p>
            <a:pPr indent="0" lvl="0" marL="0" rtl="0" algn="l">
              <a:lnSpc>
                <a:spcPct val="115000"/>
              </a:lnSpc>
              <a:spcBef>
                <a:spcPts val="0"/>
              </a:spcBef>
              <a:spcAft>
                <a:spcPts val="0"/>
              </a:spcAft>
              <a:buNone/>
            </a:pPr>
            <a:r>
              <a:t/>
            </a:r>
            <a:endParaRPr sz="1800">
              <a:latin typeface="Lato"/>
              <a:ea typeface="Lato"/>
              <a:cs typeface="Lato"/>
              <a:sym typeface="Lato"/>
            </a:endParaRPr>
          </a:p>
          <a:p>
            <a:pPr indent="0" lvl="0" marL="0" rtl="0" algn="l">
              <a:lnSpc>
                <a:spcPct val="115000"/>
              </a:lnSpc>
              <a:spcBef>
                <a:spcPts val="0"/>
              </a:spcBef>
              <a:spcAft>
                <a:spcPts val="0"/>
              </a:spcAft>
              <a:buNone/>
            </a:pPr>
            <a:r>
              <a:t/>
            </a:r>
            <a:endParaRPr sz="1800">
              <a:latin typeface="Lato"/>
              <a:ea typeface="Lato"/>
              <a:cs typeface="Lato"/>
              <a:sym typeface="Lato"/>
            </a:endParaRPr>
          </a:p>
        </p:txBody>
      </p:sp>
      <p:sp>
        <p:nvSpPr>
          <p:cNvPr id="239" name="Google Shape;239;g25ab19747b8_0_234"/>
          <p:cNvSpPr txBox="1"/>
          <p:nvPr/>
        </p:nvSpPr>
        <p:spPr>
          <a:xfrm>
            <a:off x="561325" y="2653975"/>
            <a:ext cx="7427100" cy="747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600">
                <a:solidFill>
                  <a:schemeClr val="accent1"/>
                </a:solidFill>
                <a:latin typeface="Lato"/>
                <a:ea typeface="Lato"/>
                <a:cs typeface="Lato"/>
                <a:sym typeface="Lato"/>
              </a:rPr>
              <a:t>2. </a:t>
            </a:r>
            <a:r>
              <a:rPr lang="en-GB" sz="1700">
                <a:latin typeface="Lato"/>
                <a:ea typeface="Lato"/>
                <a:cs typeface="Lato"/>
                <a:sym typeface="Lato"/>
              </a:rPr>
              <a:t>Bonds are generally </a:t>
            </a:r>
            <a:r>
              <a:rPr b="1" lang="en-GB" sz="1700">
                <a:latin typeface="Lato"/>
                <a:ea typeface="Lato"/>
                <a:cs typeface="Lato"/>
                <a:sym typeface="Lato"/>
              </a:rPr>
              <a:t>less volatile than stocks</a:t>
            </a:r>
            <a:r>
              <a:rPr lang="en-GB" sz="1700">
                <a:latin typeface="Lato"/>
                <a:ea typeface="Lato"/>
                <a:cs typeface="Lato"/>
                <a:sym typeface="Lato"/>
              </a:rPr>
              <a:t> meaning they are </a:t>
            </a:r>
            <a:r>
              <a:rPr b="1" lang="en-GB" sz="1700">
                <a:latin typeface="Lato"/>
                <a:ea typeface="Lato"/>
                <a:cs typeface="Lato"/>
                <a:sym typeface="Lato"/>
              </a:rPr>
              <a:t>lower risk than stocks</a:t>
            </a:r>
            <a:endParaRPr b="1" sz="1700">
              <a:latin typeface="Lato"/>
              <a:ea typeface="Lato"/>
              <a:cs typeface="Lato"/>
              <a:sym typeface="Lato"/>
            </a:endParaRPr>
          </a:p>
        </p:txBody>
      </p:sp>
      <p:sp>
        <p:nvSpPr>
          <p:cNvPr id="240" name="Google Shape;240;g25ab19747b8_0_234"/>
          <p:cNvSpPr txBox="1"/>
          <p:nvPr/>
        </p:nvSpPr>
        <p:spPr>
          <a:xfrm>
            <a:off x="300000" y="185150"/>
            <a:ext cx="858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Key facts | </a:t>
            </a:r>
            <a:r>
              <a:rPr b="1" lang="en-GB" sz="2900">
                <a:solidFill>
                  <a:schemeClr val="accent2"/>
                </a:solidFill>
                <a:latin typeface="Lato"/>
                <a:ea typeface="Lato"/>
                <a:cs typeface="Lato"/>
                <a:sym typeface="Lato"/>
              </a:rPr>
              <a:t>Bonds</a:t>
            </a:r>
            <a:r>
              <a:rPr b="1" i="0" lang="en-GB" sz="2900" u="none" cap="none" strike="noStrike">
                <a:solidFill>
                  <a:schemeClr val="accent2"/>
                </a:solidFill>
                <a:latin typeface="Lato"/>
                <a:ea typeface="Lato"/>
                <a:cs typeface="Lato"/>
                <a:sym typeface="Lato"/>
              </a:rPr>
              <a:t> </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59d2f64904_0_45"/>
          <p:cNvSpPr txBox="1"/>
          <p:nvPr/>
        </p:nvSpPr>
        <p:spPr>
          <a:xfrm>
            <a:off x="105050" y="25082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Compounding | What would you rather?</a:t>
            </a:r>
            <a:endParaRPr b="1" i="0" sz="2900" u="none" cap="none" strike="noStrike">
              <a:solidFill>
                <a:schemeClr val="accent2"/>
              </a:solidFill>
              <a:latin typeface="Lato"/>
              <a:ea typeface="Lato"/>
              <a:cs typeface="Lato"/>
              <a:sym typeface="Lato"/>
            </a:endParaRPr>
          </a:p>
        </p:txBody>
      </p:sp>
      <p:sp>
        <p:nvSpPr>
          <p:cNvPr id="246" name="Google Shape;246;g259d2f64904_0_45"/>
          <p:cNvSpPr txBox="1"/>
          <p:nvPr/>
        </p:nvSpPr>
        <p:spPr>
          <a:xfrm>
            <a:off x="2509875" y="1368350"/>
            <a:ext cx="6391500" cy="130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1" lang="en-GB" sz="2200">
                <a:solidFill>
                  <a:schemeClr val="accent1"/>
                </a:solidFill>
                <a:latin typeface="Lato"/>
                <a:ea typeface="Lato"/>
                <a:cs typeface="Lato"/>
                <a:sym typeface="Lato"/>
              </a:rPr>
              <a:t>Li</a:t>
            </a:r>
            <a:r>
              <a:rPr b="1" i="0" lang="en-GB" sz="2200" u="none" cap="none" strike="noStrike">
                <a:solidFill>
                  <a:schemeClr val="accent1"/>
                </a:solidFill>
                <a:latin typeface="Lato"/>
                <a:ea typeface="Lato"/>
                <a:cs typeface="Lato"/>
                <a:sym typeface="Lato"/>
              </a:rPr>
              <a:t> wants to know if she’s better off</a:t>
            </a:r>
            <a:r>
              <a:rPr b="1" i="0" lang="en-GB" sz="2200" u="none" cap="none" strike="noStrike">
                <a:solidFill>
                  <a:schemeClr val="accent1"/>
                </a:solidFill>
                <a:highlight>
                  <a:srgbClr val="FFFFFF"/>
                </a:highlight>
                <a:latin typeface="Lato"/>
                <a:ea typeface="Lato"/>
                <a:cs typeface="Lato"/>
                <a:sym typeface="Lato"/>
              </a:rPr>
              <a:t> starting with a penny and doubling her money daily for 30 days or having £1 million upfront?</a:t>
            </a:r>
            <a:endParaRPr b="1" i="0" sz="2200" u="none" cap="none" strike="noStrike">
              <a:solidFill>
                <a:schemeClr val="accent1"/>
              </a:solidFill>
              <a:latin typeface="Lato"/>
              <a:ea typeface="Lato"/>
              <a:cs typeface="Lato"/>
              <a:sym typeface="Lato"/>
            </a:endParaRPr>
          </a:p>
        </p:txBody>
      </p:sp>
      <p:sp>
        <p:nvSpPr>
          <p:cNvPr id="247" name="Google Shape;247;g259d2f64904_0_45"/>
          <p:cNvSpPr txBox="1"/>
          <p:nvPr/>
        </p:nvSpPr>
        <p:spPr>
          <a:xfrm>
            <a:off x="2553975" y="2883850"/>
            <a:ext cx="63033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dk1"/>
                </a:solidFill>
                <a:latin typeface="Lato"/>
                <a:ea typeface="Lato"/>
                <a:cs typeface="Lato"/>
                <a:sym typeface="Lato"/>
              </a:rPr>
              <a:t>Think - Pair - Share</a:t>
            </a:r>
            <a:endParaRPr b="0" i="0" sz="2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Lato"/>
                <a:ea typeface="Lato"/>
                <a:cs typeface="Lato"/>
                <a:sym typeface="Lato"/>
              </a:rPr>
              <a:t>Which option should </a:t>
            </a:r>
            <a:r>
              <a:rPr lang="en-GB" sz="2200">
                <a:solidFill>
                  <a:schemeClr val="dk1"/>
                </a:solidFill>
                <a:latin typeface="Lato"/>
                <a:ea typeface="Lato"/>
                <a:cs typeface="Lato"/>
                <a:sym typeface="Lato"/>
              </a:rPr>
              <a:t>Li</a:t>
            </a:r>
            <a:r>
              <a:rPr b="0" i="0" lang="en-GB" sz="2200" u="none" cap="none" strike="noStrike">
                <a:solidFill>
                  <a:schemeClr val="dk1"/>
                </a:solidFill>
                <a:latin typeface="Lato"/>
                <a:ea typeface="Lato"/>
                <a:cs typeface="Lato"/>
                <a:sym typeface="Lato"/>
              </a:rPr>
              <a:t> take?</a:t>
            </a:r>
            <a:endParaRPr b="0" i="0" sz="2200" u="none" cap="none" strike="noStrike">
              <a:solidFill>
                <a:schemeClr val="dk1"/>
              </a:solidFill>
              <a:latin typeface="Lato"/>
              <a:ea typeface="Lato"/>
              <a:cs typeface="Lato"/>
              <a:sym typeface="Lato"/>
            </a:endParaRPr>
          </a:p>
        </p:txBody>
      </p:sp>
      <p:pic>
        <p:nvPicPr>
          <p:cNvPr id="248" name="Google Shape;248;g259d2f64904_0_45"/>
          <p:cNvPicPr preferRelativeResize="0"/>
          <p:nvPr/>
        </p:nvPicPr>
        <p:blipFill rotWithShape="1">
          <a:blip r:embed="rId3">
            <a:alphaModFix/>
          </a:blip>
          <a:srcRect b="30598" l="3874" r="3874" t="-62"/>
          <a:stretch/>
        </p:blipFill>
        <p:spPr>
          <a:xfrm>
            <a:off x="193875" y="1506150"/>
            <a:ext cx="2069100" cy="1989000"/>
          </a:xfrm>
          <a:prstGeom prst="ellipse">
            <a:avLst/>
          </a:prstGeom>
          <a:noFill/>
          <a:ln cap="flat" cmpd="sng" w="19050">
            <a:solidFill>
              <a:schemeClr val="accent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59d2f64904_0_53"/>
          <p:cNvSpPr txBox="1"/>
          <p:nvPr/>
        </p:nvSpPr>
        <p:spPr>
          <a:xfrm>
            <a:off x="77925" y="1137825"/>
            <a:ext cx="3000000" cy="4321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 £.01</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 £.02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3: £.04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4: £.08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5: £.16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6: £.32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7: £.64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8: £1.28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9: £2.56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10: £5.12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1200"/>
              </a:spcAft>
              <a:buClr>
                <a:srgbClr val="000000"/>
              </a:buClr>
              <a:buSzPts val="1350"/>
              <a:buFont typeface="Arial"/>
              <a:buNone/>
            </a:pPr>
            <a:r>
              <a:t/>
            </a:r>
            <a:endParaRPr b="0" i="0" sz="1350" u="none" cap="none" strike="noStrike">
              <a:solidFill>
                <a:srgbClr val="1F2426"/>
              </a:solidFill>
              <a:highlight>
                <a:srgbClr val="FFFFFF"/>
              </a:highlight>
              <a:latin typeface="Lato"/>
              <a:ea typeface="Lato"/>
              <a:cs typeface="Lato"/>
              <a:sym typeface="Lato"/>
            </a:endParaRPr>
          </a:p>
        </p:txBody>
      </p:sp>
      <p:sp>
        <p:nvSpPr>
          <p:cNvPr id="254" name="Google Shape;254;g259d2f64904_0_53"/>
          <p:cNvSpPr txBox="1"/>
          <p:nvPr/>
        </p:nvSpPr>
        <p:spPr>
          <a:xfrm>
            <a:off x="2422800" y="1155125"/>
            <a:ext cx="3000000" cy="4321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11: £10.24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12: £20.48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13: £40.96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14: £81.92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15: £163.84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16: £327.68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17: £655.36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18: £1,310.72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19: £2,621.44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20: £5,242.88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1200"/>
              </a:spcAft>
              <a:buClr>
                <a:srgbClr val="000000"/>
              </a:buClr>
              <a:buSzPts val="1350"/>
              <a:buFont typeface="Arial"/>
              <a:buNone/>
            </a:pPr>
            <a:r>
              <a:t/>
            </a:r>
            <a:endParaRPr b="0" i="0" sz="1350" u="none" cap="none" strike="noStrike">
              <a:solidFill>
                <a:srgbClr val="1F2426"/>
              </a:solidFill>
              <a:highlight>
                <a:srgbClr val="FFFFFF"/>
              </a:highlight>
              <a:latin typeface="Lato"/>
              <a:ea typeface="Lato"/>
              <a:cs typeface="Lato"/>
              <a:sym typeface="Lato"/>
            </a:endParaRPr>
          </a:p>
        </p:txBody>
      </p:sp>
      <p:sp>
        <p:nvSpPr>
          <p:cNvPr id="255" name="Google Shape;255;g259d2f64904_0_53"/>
          <p:cNvSpPr txBox="1"/>
          <p:nvPr/>
        </p:nvSpPr>
        <p:spPr>
          <a:xfrm>
            <a:off x="4916650" y="1155125"/>
            <a:ext cx="3000000" cy="392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21: £10,485.76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22: £20,971.52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23: £41,943.04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24: £83,886.08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25: £167,772.16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26: £335,544.32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27: £671,088.64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1" i="0" lang="en-GB" sz="1350" u="none" cap="none" strike="noStrike">
                <a:solidFill>
                  <a:schemeClr val="accent2"/>
                </a:solidFill>
                <a:highlight>
                  <a:srgbClr val="FFFFFF"/>
                </a:highlight>
                <a:latin typeface="Lato"/>
                <a:ea typeface="Lato"/>
                <a:cs typeface="Lato"/>
                <a:sym typeface="Lato"/>
              </a:rPr>
              <a:t>Day 28: £1,342,177.28</a:t>
            </a:r>
            <a:endParaRPr b="1" i="0" sz="1350" u="none" cap="none" strike="noStrike">
              <a:solidFill>
                <a:schemeClr val="accent2"/>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1" i="0" lang="en-GB" sz="1350" u="none" cap="none" strike="noStrike">
                <a:solidFill>
                  <a:schemeClr val="accent2"/>
                </a:solidFill>
                <a:highlight>
                  <a:srgbClr val="FFFFFF"/>
                </a:highlight>
                <a:latin typeface="Lato"/>
                <a:ea typeface="Lato"/>
                <a:cs typeface="Lato"/>
                <a:sym typeface="Lato"/>
              </a:rPr>
              <a:t>Day 29: £2,684,354.56</a:t>
            </a:r>
            <a:endParaRPr b="1" i="0" sz="1350" u="none" cap="none" strike="noStrike">
              <a:solidFill>
                <a:schemeClr val="accent2"/>
              </a:solidFill>
              <a:highlight>
                <a:srgbClr val="FFFFFF"/>
              </a:highlight>
              <a:latin typeface="Lato"/>
              <a:ea typeface="Lato"/>
              <a:cs typeface="Lato"/>
              <a:sym typeface="Lato"/>
            </a:endParaRPr>
          </a:p>
          <a:p>
            <a:pPr indent="0" lvl="0" marL="0" marR="0" rtl="0" algn="l">
              <a:lnSpc>
                <a:spcPct val="115000"/>
              </a:lnSpc>
              <a:spcBef>
                <a:spcPts val="1200"/>
              </a:spcBef>
              <a:spcAft>
                <a:spcPts val="1200"/>
              </a:spcAft>
              <a:buClr>
                <a:srgbClr val="000000"/>
              </a:buClr>
              <a:buSzPts val="1350"/>
              <a:buFont typeface="Arial"/>
              <a:buNone/>
            </a:pPr>
            <a:r>
              <a:rPr b="1" i="0" lang="en-GB" sz="1350" u="none" cap="none" strike="noStrike">
                <a:solidFill>
                  <a:schemeClr val="accent2"/>
                </a:solidFill>
                <a:highlight>
                  <a:srgbClr val="FFFFFF"/>
                </a:highlight>
                <a:latin typeface="Lato"/>
                <a:ea typeface="Lato"/>
                <a:cs typeface="Lato"/>
                <a:sym typeface="Lato"/>
              </a:rPr>
              <a:t>Day 30: £5,368,709.12</a:t>
            </a:r>
            <a:endParaRPr b="1" i="0" sz="1350" u="none" cap="none" strike="noStrike">
              <a:solidFill>
                <a:schemeClr val="accent2"/>
              </a:solidFill>
              <a:highlight>
                <a:srgbClr val="FFFFFF"/>
              </a:highlight>
              <a:latin typeface="Lato"/>
              <a:ea typeface="Lato"/>
              <a:cs typeface="Lato"/>
              <a:sym typeface="Lato"/>
            </a:endParaRPr>
          </a:p>
        </p:txBody>
      </p:sp>
      <p:sp>
        <p:nvSpPr>
          <p:cNvPr id="256" name="Google Shape;256;g259d2f64904_0_53"/>
          <p:cNvSpPr txBox="1"/>
          <p:nvPr/>
        </p:nvSpPr>
        <p:spPr>
          <a:xfrm>
            <a:off x="129225"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The magic of compounding </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g1466ef7c987_0_0"/>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57" name="Google Shape;57;g1466ef7c987_0_0"/>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58" name="Google Shape;58;g1466ef7c987_0_0"/>
          <p:cNvSpPr/>
          <p:nvPr/>
        </p:nvSpPr>
        <p:spPr>
          <a:xfrm>
            <a:off x="360363" y="3453675"/>
            <a:ext cx="8214675" cy="657650"/>
          </a:xfrm>
          <a:prstGeom prst="flowChartProcess">
            <a:avLst/>
          </a:prstGeom>
          <a:noFill/>
          <a:ln cap="flat" cmpd="sng" w="19050">
            <a:solidFill>
              <a:srgbClr val="FF802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Lato"/>
                <a:ea typeface="Lato"/>
                <a:cs typeface="Lato"/>
                <a:sym typeface="Lato"/>
              </a:rPr>
              <a:t>If there is a question that you do not wish to ask aloud, you can write it on a post-it note which will be collected throughout the session and answered at the end </a:t>
            </a:r>
            <a:endParaRPr sz="16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59d2f64904_0_61"/>
          <p:cNvSpPr txBox="1"/>
          <p:nvPr/>
        </p:nvSpPr>
        <p:spPr>
          <a:xfrm>
            <a:off x="11345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The magic of compounding </a:t>
            </a:r>
            <a:endParaRPr b="1" i="0" sz="2900" u="none" cap="none" strike="noStrike">
              <a:solidFill>
                <a:schemeClr val="accent2"/>
              </a:solidFill>
              <a:latin typeface="Lato"/>
              <a:ea typeface="Lato"/>
              <a:cs typeface="Lato"/>
              <a:sym typeface="Lato"/>
            </a:endParaRPr>
          </a:p>
        </p:txBody>
      </p:sp>
      <p:sp>
        <p:nvSpPr>
          <p:cNvPr id="262" name="Google Shape;262;g259d2f64904_0_61"/>
          <p:cNvSpPr txBox="1"/>
          <p:nvPr/>
        </p:nvSpPr>
        <p:spPr>
          <a:xfrm>
            <a:off x="189575" y="1181100"/>
            <a:ext cx="8843400" cy="36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700"/>
              <a:buFont typeface="Arial"/>
              <a:buNone/>
            </a:pPr>
            <a:r>
              <a:rPr b="1" i="0" lang="en-GB" sz="2200" u="none" cap="none" strike="noStrike">
                <a:solidFill>
                  <a:schemeClr val="dk1"/>
                </a:solidFill>
                <a:latin typeface="Lato"/>
                <a:ea typeface="Lato"/>
                <a:cs typeface="Lato"/>
                <a:sym typeface="Lato"/>
              </a:rPr>
              <a:t>When investing, the same concept of </a:t>
            </a:r>
            <a:r>
              <a:rPr b="1" i="0" lang="en-GB" sz="2200" u="none" cap="none" strike="noStrike">
                <a:solidFill>
                  <a:schemeClr val="accent2"/>
                </a:solidFill>
                <a:latin typeface="Lato"/>
                <a:ea typeface="Lato"/>
                <a:cs typeface="Lato"/>
                <a:sym typeface="Lato"/>
              </a:rPr>
              <a:t>compound interest </a:t>
            </a:r>
            <a:r>
              <a:rPr b="1" i="0" lang="en-GB" sz="2200" u="none" cap="none" strike="noStrike">
                <a:solidFill>
                  <a:schemeClr val="dk1"/>
                </a:solidFill>
                <a:latin typeface="Lato"/>
                <a:ea typeface="Lato"/>
                <a:cs typeface="Lato"/>
                <a:sym typeface="Lato"/>
              </a:rPr>
              <a:t>applies to the one we looked at for savings. If someone keeps their returns invested and the value of the investments rise, the money will grow faster and faster!</a:t>
            </a:r>
            <a:endParaRPr b="1" i="0" sz="22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t/>
            </a:r>
            <a:endParaRPr b="1" i="0" sz="22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rPr b="1" i="0" lang="en-GB" sz="2200" u="none" cap="none" strike="noStrike">
                <a:solidFill>
                  <a:schemeClr val="dk1"/>
                </a:solidFill>
                <a:latin typeface="Lato"/>
                <a:ea typeface="Lato"/>
                <a:cs typeface="Lato"/>
                <a:sym typeface="Lato"/>
              </a:rPr>
              <a:t>Looking at the previous example we need to be aware that the </a:t>
            </a:r>
            <a:r>
              <a:rPr b="1" i="1" lang="en-GB" sz="2200" u="none" cap="none" strike="noStrike">
                <a:solidFill>
                  <a:schemeClr val="dk1"/>
                </a:solidFill>
                <a:latin typeface="Lato"/>
                <a:ea typeface="Lato"/>
                <a:cs typeface="Lato"/>
                <a:sym typeface="Lato"/>
              </a:rPr>
              <a:t>rate of compounding</a:t>
            </a:r>
            <a:r>
              <a:rPr b="1" i="0" lang="en-GB" sz="2200" u="none" cap="none" strike="noStrike">
                <a:solidFill>
                  <a:schemeClr val="dk1"/>
                </a:solidFill>
                <a:latin typeface="Lato"/>
                <a:ea typeface="Lato"/>
                <a:cs typeface="Lato"/>
                <a:sym typeface="Lato"/>
              </a:rPr>
              <a:t>, i.e. doubling money, is unlikely to occur in the real world. The compounding rate is much lower, but still impactful over time.</a:t>
            </a:r>
            <a:endParaRPr b="1" i="0" sz="22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259d2f64904_0_67"/>
          <p:cNvSpPr/>
          <p:nvPr/>
        </p:nvSpPr>
        <p:spPr>
          <a:xfrm>
            <a:off x="7988850" y="4337650"/>
            <a:ext cx="1104300" cy="776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259d2f64904_0_67"/>
          <p:cNvSpPr txBox="1"/>
          <p:nvPr/>
        </p:nvSpPr>
        <p:spPr>
          <a:xfrm>
            <a:off x="479800" y="1019450"/>
            <a:ext cx="800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259d2f64904_0_67"/>
          <p:cNvSpPr txBox="1"/>
          <p:nvPr/>
        </p:nvSpPr>
        <p:spPr>
          <a:xfrm>
            <a:off x="10960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Investing for the long run</a:t>
            </a:r>
            <a:endParaRPr b="1" i="0" sz="2900" u="none" cap="none" strike="noStrike">
              <a:solidFill>
                <a:schemeClr val="accent2"/>
              </a:solidFill>
              <a:latin typeface="Lato"/>
              <a:ea typeface="Lato"/>
              <a:cs typeface="Lato"/>
              <a:sym typeface="Lato"/>
            </a:endParaRPr>
          </a:p>
        </p:txBody>
      </p:sp>
      <p:pic>
        <p:nvPicPr>
          <p:cNvPr id="270" name="Google Shape;270;g259d2f64904_0_67"/>
          <p:cNvPicPr preferRelativeResize="0"/>
          <p:nvPr/>
        </p:nvPicPr>
        <p:blipFill rotWithShape="1">
          <a:blip r:embed="rId3">
            <a:alphaModFix/>
          </a:blip>
          <a:srcRect b="0" l="0" r="0" t="0"/>
          <a:stretch/>
        </p:blipFill>
        <p:spPr>
          <a:xfrm>
            <a:off x="254800" y="1279100"/>
            <a:ext cx="5343750" cy="3511050"/>
          </a:xfrm>
          <a:prstGeom prst="rect">
            <a:avLst/>
          </a:prstGeom>
          <a:noFill/>
          <a:ln>
            <a:noFill/>
          </a:ln>
        </p:spPr>
      </p:pic>
      <p:sp>
        <p:nvSpPr>
          <p:cNvPr id="271" name="Google Shape;271;g259d2f64904_0_67"/>
          <p:cNvSpPr txBox="1"/>
          <p:nvPr/>
        </p:nvSpPr>
        <p:spPr>
          <a:xfrm rot="-5400000">
            <a:off x="-823100" y="3030575"/>
            <a:ext cx="2234700" cy="369300"/>
          </a:xfrm>
          <a:prstGeom prst="rect">
            <a:avLst/>
          </a:prstGeom>
          <a:solidFill>
            <a:srgbClr val="F9CB9C"/>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Lato"/>
                <a:ea typeface="Lato"/>
                <a:cs typeface="Lato"/>
                <a:sym typeface="Lato"/>
              </a:rPr>
              <a:t>Amount of money</a:t>
            </a:r>
            <a:endParaRPr b="1" i="0" sz="1200" u="none" cap="none" strike="noStrike">
              <a:solidFill>
                <a:srgbClr val="000000"/>
              </a:solidFill>
              <a:latin typeface="Lato"/>
              <a:ea typeface="Lato"/>
              <a:cs typeface="Lato"/>
              <a:sym typeface="Lato"/>
            </a:endParaRPr>
          </a:p>
        </p:txBody>
      </p:sp>
      <p:sp>
        <p:nvSpPr>
          <p:cNvPr id="272" name="Google Shape;272;g259d2f64904_0_67"/>
          <p:cNvSpPr txBox="1"/>
          <p:nvPr/>
        </p:nvSpPr>
        <p:spPr>
          <a:xfrm>
            <a:off x="2521800" y="4489325"/>
            <a:ext cx="2621700" cy="369300"/>
          </a:xfrm>
          <a:prstGeom prst="rect">
            <a:avLst/>
          </a:prstGeom>
          <a:solidFill>
            <a:srgbClr val="F9CB9C"/>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Lato"/>
                <a:ea typeface="Lato"/>
                <a:cs typeface="Lato"/>
                <a:sym typeface="Lato"/>
              </a:rPr>
              <a:t>Number of years</a:t>
            </a:r>
            <a:endParaRPr b="1" i="0" sz="1200" u="none" cap="none" strike="noStrike">
              <a:solidFill>
                <a:srgbClr val="000000"/>
              </a:solidFill>
              <a:latin typeface="Lato"/>
              <a:ea typeface="Lato"/>
              <a:cs typeface="Lato"/>
              <a:sym typeface="Lato"/>
            </a:endParaRPr>
          </a:p>
        </p:txBody>
      </p:sp>
      <p:sp>
        <p:nvSpPr>
          <p:cNvPr id="273" name="Google Shape;273;g259d2f64904_0_67"/>
          <p:cNvSpPr txBox="1"/>
          <p:nvPr/>
        </p:nvSpPr>
        <p:spPr>
          <a:xfrm>
            <a:off x="5493050" y="1363025"/>
            <a:ext cx="35619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Lato"/>
                <a:ea typeface="Lato"/>
                <a:cs typeface="Lato"/>
                <a:sym typeface="Lato"/>
              </a:rPr>
              <a:t>Let’s say </a:t>
            </a:r>
            <a:r>
              <a:rPr lang="en-GB" sz="1500">
                <a:latin typeface="Lato"/>
                <a:ea typeface="Lato"/>
                <a:cs typeface="Lato"/>
                <a:sym typeface="Lato"/>
              </a:rPr>
              <a:t>David</a:t>
            </a:r>
            <a:r>
              <a:rPr b="0" i="0" lang="en-GB" sz="1500" u="none" cap="none" strike="noStrike">
                <a:solidFill>
                  <a:srgbClr val="000000"/>
                </a:solidFill>
                <a:latin typeface="Lato"/>
                <a:ea typeface="Lato"/>
                <a:cs typeface="Lato"/>
                <a:sym typeface="Lato"/>
              </a:rPr>
              <a:t>, aged 20, invested £1,000 today and </a:t>
            </a:r>
            <a:r>
              <a:rPr b="0" i="1" lang="en-GB" sz="1500" u="none" cap="none" strike="noStrike">
                <a:solidFill>
                  <a:srgbClr val="000000"/>
                </a:solidFill>
                <a:latin typeface="Lato"/>
                <a:ea typeface="Lato"/>
                <a:cs typeface="Lato"/>
                <a:sym typeface="Lato"/>
              </a:rPr>
              <a:t>didn’t touch it</a:t>
            </a:r>
            <a:r>
              <a:rPr b="0" i="0" lang="en-GB" sz="1500" u="none" cap="none" strike="noStrike">
                <a:solidFill>
                  <a:srgbClr val="000000"/>
                </a:solidFill>
                <a:latin typeface="Lato"/>
                <a:ea typeface="Lato"/>
                <a:cs typeface="Lato"/>
                <a:sym typeface="Lato"/>
              </a:rPr>
              <a:t> until he reached 50 years old. The investment, left untouched, compounded at 3% each year, would be worth almost £2,500,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Lato"/>
                <a:ea typeface="Lato"/>
                <a:cs typeface="Lato"/>
                <a:sym typeface="Lato"/>
              </a:rPr>
              <a:t>30 years later.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Lato"/>
                <a:ea typeface="Lato"/>
                <a:cs typeface="Lato"/>
                <a:sym typeface="Lato"/>
              </a:rPr>
              <a:t>With regular payments this can grow to a huge sum.</a:t>
            </a:r>
            <a:r>
              <a:rPr b="0" i="0" lang="en-GB" sz="1500" u="none" cap="none" strike="noStrike">
                <a:solidFill>
                  <a:srgbClr val="000000"/>
                </a:solidFill>
                <a:latin typeface="Lato"/>
                <a:ea typeface="Lato"/>
                <a:cs typeface="Lato"/>
                <a:sym typeface="Lato"/>
              </a:rPr>
              <a:t> If </a:t>
            </a:r>
            <a:r>
              <a:rPr lang="en-GB" sz="1500">
                <a:latin typeface="Lato"/>
                <a:ea typeface="Lato"/>
                <a:cs typeface="Lato"/>
                <a:sym typeface="Lato"/>
              </a:rPr>
              <a:t>David</a:t>
            </a:r>
            <a:r>
              <a:rPr b="0" i="0" lang="en-GB" sz="1500" u="none" cap="none" strike="noStrike">
                <a:solidFill>
                  <a:srgbClr val="000000"/>
                </a:solidFill>
                <a:latin typeface="Lato"/>
                <a:ea typeface="Lato"/>
                <a:cs typeface="Lato"/>
                <a:sym typeface="Lato"/>
              </a:rPr>
              <a:t> paid in £1,000 </a:t>
            </a:r>
            <a:r>
              <a:rPr b="0" i="1" lang="en-GB" sz="1500" u="none" cap="none" strike="noStrike">
                <a:solidFill>
                  <a:srgbClr val="000000"/>
                </a:solidFill>
                <a:latin typeface="Lato"/>
                <a:ea typeface="Lato"/>
                <a:cs typeface="Lato"/>
                <a:sym typeface="Lato"/>
              </a:rPr>
              <a:t>every year</a:t>
            </a:r>
            <a:r>
              <a:rPr b="0" i="0" lang="en-GB" sz="1500" u="none" cap="none" strike="noStrike">
                <a:solidFill>
                  <a:srgbClr val="000000"/>
                </a:solidFill>
                <a:latin typeface="Lato"/>
                <a:ea typeface="Lato"/>
                <a:cs typeface="Lato"/>
                <a:sym typeface="Lato"/>
              </a:rPr>
              <a:t> for 30 years, and the returns compounded at 3% a year, at age 50 his returns would be worth over £50,000 - </a:t>
            </a:r>
            <a:r>
              <a:rPr b="1" i="0" lang="en-GB" sz="1500" u="none" cap="none" strike="noStrike">
                <a:solidFill>
                  <a:srgbClr val="000000"/>
                </a:solidFill>
                <a:latin typeface="Lato"/>
                <a:ea typeface="Lato"/>
                <a:cs typeface="Lato"/>
                <a:sym typeface="Lato"/>
              </a:rPr>
              <a:t>more than 1.5 x the total £30,000 paid in (see graph)</a:t>
            </a:r>
            <a:r>
              <a:rPr b="0" i="0" lang="en-GB" sz="1500" u="none" cap="none" strike="noStrike">
                <a:solidFill>
                  <a:srgbClr val="000000"/>
                </a:solidFill>
                <a:latin typeface="Lato"/>
                <a:ea typeface="Lato"/>
                <a:cs typeface="Lato"/>
                <a:sym typeface="Lato"/>
              </a:rPr>
              <a:t>!</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259d2f64904_0_31"/>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259d2f64904_0_31"/>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80" name="Google Shape;280;g259d2f64904_0_31"/>
          <p:cNvSpPr txBox="1"/>
          <p:nvPr/>
        </p:nvSpPr>
        <p:spPr>
          <a:xfrm>
            <a:off x="488175" y="1274075"/>
            <a:ext cx="8188500" cy="20055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 what investing is and what I can invest in</a:t>
            </a:r>
            <a:endParaRPr b="1" sz="2200">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Explain the differences between s</a:t>
            </a:r>
            <a:r>
              <a:rPr b="1" lang="en-GB" sz="2200">
                <a:solidFill>
                  <a:srgbClr val="00FF00"/>
                </a:solidFill>
                <a:latin typeface="Lato"/>
                <a:ea typeface="Lato"/>
                <a:cs typeface="Lato"/>
                <a:sym typeface="Lato"/>
              </a:rPr>
              <a:t>hare</a:t>
            </a:r>
            <a:r>
              <a:rPr b="1" i="0" lang="en-GB" sz="2200" u="none" cap="none" strike="noStrike">
                <a:solidFill>
                  <a:srgbClr val="00FF00"/>
                </a:solidFill>
                <a:latin typeface="Lato"/>
                <a:ea typeface="Lato"/>
                <a:cs typeface="Lato"/>
                <a:sym typeface="Lato"/>
              </a:rPr>
              <a:t>s and bonds </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Recognise the factors that will affect people’s risk profiles</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1fb5e1a6eab_0_51"/>
          <p:cNvSpPr txBox="1"/>
          <p:nvPr/>
        </p:nvSpPr>
        <p:spPr>
          <a:xfrm>
            <a:off x="785550" y="1475325"/>
            <a:ext cx="75729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GB" sz="3000" u="none" cap="none" strike="noStrike">
                <a:solidFill>
                  <a:schemeClr val="lt1"/>
                </a:solidFill>
                <a:latin typeface="Lato"/>
                <a:ea typeface="Lato"/>
                <a:cs typeface="Lato"/>
                <a:sym typeface="Lato"/>
              </a:rPr>
              <a:t>Importantly, investing in the stock market is a risk. While a person can make a lot of money, they can also lose a lot of money.</a:t>
            </a:r>
            <a:endParaRPr b="1" i="0" sz="3000" u="none" cap="none" strike="noStrike">
              <a:solidFill>
                <a:schemeClr val="lt1"/>
              </a:solidFill>
              <a:latin typeface="Lato"/>
              <a:ea typeface="Lato"/>
              <a:cs typeface="Lato"/>
              <a:sym typeface="Lato"/>
            </a:endParaRPr>
          </a:p>
        </p:txBody>
      </p:sp>
      <p:pic>
        <p:nvPicPr>
          <p:cNvPr id="286" name="Google Shape;286;g1fb5e1a6eab_0_51"/>
          <p:cNvPicPr preferRelativeResize="0"/>
          <p:nvPr/>
        </p:nvPicPr>
        <p:blipFill rotWithShape="1">
          <a:blip r:embed="rId3">
            <a:alphaModFix/>
          </a:blip>
          <a:srcRect b="0" l="0" r="0" t="0"/>
          <a:stretch/>
        </p:blipFill>
        <p:spPr>
          <a:xfrm>
            <a:off x="3501425" y="3111250"/>
            <a:ext cx="1793475" cy="1793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1fb5e1a6eab_0_44"/>
          <p:cNvSpPr txBox="1"/>
          <p:nvPr/>
        </p:nvSpPr>
        <p:spPr>
          <a:xfrm>
            <a:off x="89850" y="25082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Too good to be true?</a:t>
            </a:r>
            <a:endParaRPr b="1" i="0" sz="2900" u="none" cap="none" strike="noStrike">
              <a:solidFill>
                <a:schemeClr val="accent2"/>
              </a:solidFill>
              <a:latin typeface="Lato"/>
              <a:ea typeface="Lato"/>
              <a:cs typeface="Lato"/>
              <a:sym typeface="Lato"/>
            </a:endParaRPr>
          </a:p>
        </p:txBody>
      </p:sp>
      <p:sp>
        <p:nvSpPr>
          <p:cNvPr id="292" name="Google Shape;292;g1fb5e1a6eab_0_44"/>
          <p:cNvSpPr txBox="1"/>
          <p:nvPr/>
        </p:nvSpPr>
        <p:spPr>
          <a:xfrm>
            <a:off x="360375" y="1200150"/>
            <a:ext cx="81369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600"/>
              <a:buFont typeface="Arial"/>
              <a:buNone/>
            </a:pPr>
            <a:r>
              <a:rPr b="0" i="0" lang="en-GB" sz="2000" u="none" cap="none" strike="noStrike">
                <a:solidFill>
                  <a:srgbClr val="3B3B3B"/>
                </a:solidFill>
                <a:latin typeface="Lato"/>
                <a:ea typeface="Lato"/>
                <a:cs typeface="Lato"/>
                <a:sym typeface="Lato"/>
              </a:rPr>
              <a:t>Every investment involves a level of </a:t>
            </a:r>
            <a:r>
              <a:rPr b="1" i="0" lang="en-GB" sz="2000" u="none" cap="none" strike="noStrike">
                <a:solidFill>
                  <a:schemeClr val="accent1"/>
                </a:solidFill>
                <a:latin typeface="Lato"/>
                <a:ea typeface="Lato"/>
                <a:cs typeface="Lato"/>
                <a:sym typeface="Lato"/>
              </a:rPr>
              <a:t>uncertainty!</a:t>
            </a:r>
            <a:r>
              <a:rPr b="0" i="0" lang="en-GB" sz="2000" u="none" cap="none" strike="noStrike">
                <a:solidFill>
                  <a:srgbClr val="3B3B3B"/>
                </a:solidFill>
                <a:latin typeface="Lato"/>
                <a:ea typeface="Lato"/>
                <a:cs typeface="Lato"/>
                <a:sym typeface="Lato"/>
              </a:rPr>
              <a:t> The idea</a:t>
            </a:r>
            <a:r>
              <a:rPr lang="en-GB" sz="2000">
                <a:solidFill>
                  <a:srgbClr val="3B3B3B"/>
                </a:solidFill>
                <a:latin typeface="Lato"/>
                <a:ea typeface="Lato"/>
                <a:cs typeface="Lato"/>
                <a:sym typeface="Lato"/>
              </a:rPr>
              <a:t>l</a:t>
            </a:r>
            <a:r>
              <a:rPr b="0" i="0" lang="en-GB" sz="2000" u="none" cap="none" strike="noStrike">
                <a:solidFill>
                  <a:srgbClr val="3B3B3B"/>
                </a:solidFill>
                <a:latin typeface="Lato"/>
                <a:ea typeface="Lato"/>
                <a:cs typeface="Lato"/>
                <a:sym typeface="Lato"/>
              </a:rPr>
              <a:t> is to put money in and get more money out. But every investment involves some level of </a:t>
            </a:r>
            <a:r>
              <a:rPr b="1" i="0" lang="en-GB" sz="2000" u="none" cap="none" strike="noStrike">
                <a:solidFill>
                  <a:schemeClr val="accent1"/>
                </a:solidFill>
                <a:latin typeface="Lato"/>
                <a:ea typeface="Lato"/>
                <a:cs typeface="Lato"/>
                <a:sym typeface="Lato"/>
              </a:rPr>
              <a:t>risk. </a:t>
            </a:r>
            <a:endParaRPr b="0" i="0" sz="1800" u="none" cap="none" strike="noStrike">
              <a:solidFill>
                <a:srgbClr val="3B3B3B"/>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000"/>
              <a:buFont typeface="Arial"/>
              <a:buNone/>
            </a:pPr>
            <a:r>
              <a:t/>
            </a:r>
            <a:endParaRPr b="1" i="0" sz="2000" u="none" cap="none" strike="noStrike">
              <a:solidFill>
                <a:schemeClr val="accent1"/>
              </a:solidFill>
              <a:latin typeface="Lato"/>
              <a:ea typeface="Lato"/>
              <a:cs typeface="Lato"/>
              <a:sym typeface="Lato"/>
            </a:endParaRPr>
          </a:p>
        </p:txBody>
      </p:sp>
      <p:sp>
        <p:nvSpPr>
          <p:cNvPr id="293" name="Google Shape;293;g1fb5e1a6eab_0_44"/>
          <p:cNvSpPr/>
          <p:nvPr/>
        </p:nvSpPr>
        <p:spPr>
          <a:xfrm>
            <a:off x="4545875" y="2754100"/>
            <a:ext cx="3254400" cy="20055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GB" sz="2000" u="none" cap="none" strike="noStrike">
                <a:solidFill>
                  <a:schemeClr val="lt1"/>
                </a:solidFill>
                <a:latin typeface="Lato"/>
                <a:ea typeface="Lato"/>
                <a:cs typeface="Lato"/>
                <a:sym typeface="Lato"/>
              </a:rPr>
              <a:t>A bond is a debt so the borrower might default and not pay it back. </a:t>
            </a:r>
            <a:endParaRPr b="1" i="0" sz="2000" u="none" cap="none" strike="noStrike">
              <a:solidFill>
                <a:schemeClr val="lt1"/>
              </a:solidFill>
              <a:latin typeface="Lato"/>
              <a:ea typeface="Lato"/>
              <a:cs typeface="Lato"/>
              <a:sym typeface="Lato"/>
            </a:endParaRPr>
          </a:p>
        </p:txBody>
      </p:sp>
      <p:sp>
        <p:nvSpPr>
          <p:cNvPr id="294" name="Google Shape;294;g1fb5e1a6eab_0_44"/>
          <p:cNvSpPr/>
          <p:nvPr/>
        </p:nvSpPr>
        <p:spPr>
          <a:xfrm>
            <a:off x="888300" y="2757450"/>
            <a:ext cx="3420600" cy="20055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000"/>
              <a:buFont typeface="Arial"/>
              <a:buNone/>
            </a:pPr>
            <a:r>
              <a:rPr b="1" i="0" lang="en-GB" sz="2000" u="none" cap="none" strike="noStrike">
                <a:solidFill>
                  <a:schemeClr val="lt1"/>
                </a:solidFill>
                <a:latin typeface="Lato"/>
                <a:ea typeface="Lato"/>
                <a:cs typeface="Lato"/>
                <a:sym typeface="Lato"/>
              </a:rPr>
              <a:t>A share is ownership in a company so if the company doesn’t do well, the value of the investment can go down or be completely lost. </a:t>
            </a:r>
            <a:endParaRPr b="1" i="0" sz="14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1fb5e1a6eab_0_56"/>
          <p:cNvSpPr txBox="1"/>
          <p:nvPr/>
        </p:nvSpPr>
        <p:spPr>
          <a:xfrm>
            <a:off x="284175" y="2687575"/>
            <a:ext cx="4721700" cy="206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rPr b="1" i="1" lang="en-GB" sz="2300" u="none" cap="none" strike="noStrike">
                <a:solidFill>
                  <a:schemeClr val="dk1"/>
                </a:solidFill>
                <a:latin typeface="Lato"/>
                <a:ea typeface="Lato"/>
                <a:cs typeface="Lato"/>
                <a:sym typeface="Lato"/>
              </a:rPr>
              <a:t>If the investor lost their investment money, how will it impact their life?</a:t>
            </a:r>
            <a:endParaRPr b="1" i="1" sz="2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Lato"/>
              <a:ea typeface="Lato"/>
              <a:cs typeface="Lato"/>
              <a:sym typeface="Lato"/>
            </a:endParaRPr>
          </a:p>
        </p:txBody>
      </p:sp>
      <p:sp>
        <p:nvSpPr>
          <p:cNvPr id="300" name="Google Shape;300;g1fb5e1a6eab_0_56"/>
          <p:cNvSpPr txBox="1"/>
          <p:nvPr/>
        </p:nvSpPr>
        <p:spPr>
          <a:xfrm>
            <a:off x="16545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vs reward</a:t>
            </a:r>
            <a:endParaRPr b="1" i="0" sz="2900" u="none" cap="none" strike="noStrike">
              <a:solidFill>
                <a:schemeClr val="accent2"/>
              </a:solidFill>
              <a:latin typeface="Lato"/>
              <a:ea typeface="Lato"/>
              <a:cs typeface="Lato"/>
              <a:sym typeface="Lato"/>
            </a:endParaRPr>
          </a:p>
        </p:txBody>
      </p:sp>
      <p:sp>
        <p:nvSpPr>
          <p:cNvPr id="301" name="Google Shape;301;g1fb5e1a6eab_0_56"/>
          <p:cNvSpPr txBox="1"/>
          <p:nvPr/>
        </p:nvSpPr>
        <p:spPr>
          <a:xfrm>
            <a:off x="5595301" y="3955950"/>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a:ea typeface="Lato"/>
                <a:cs typeface="Lato"/>
                <a:sym typeface="Lato"/>
              </a:rPr>
              <a:t>Play until 2:13 </a:t>
            </a:r>
            <a:endParaRPr b="0" i="0" sz="1400" u="none" cap="none" strike="noStrike">
              <a:solidFill>
                <a:schemeClr val="dk1"/>
              </a:solidFill>
              <a:latin typeface="Lato"/>
              <a:ea typeface="Lato"/>
              <a:cs typeface="Lato"/>
              <a:sym typeface="Lato"/>
            </a:endParaRPr>
          </a:p>
        </p:txBody>
      </p:sp>
      <p:sp>
        <p:nvSpPr>
          <p:cNvPr id="302" name="Google Shape;302;g1fb5e1a6eab_0_56"/>
          <p:cNvSpPr txBox="1"/>
          <p:nvPr/>
        </p:nvSpPr>
        <p:spPr>
          <a:xfrm>
            <a:off x="207975" y="4663275"/>
            <a:ext cx="5794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GB" sz="1200" u="none" cap="none" strike="noStrike">
                <a:solidFill>
                  <a:schemeClr val="accent2"/>
                </a:solidFill>
                <a:latin typeface="Lato"/>
                <a:ea typeface="Lato"/>
                <a:cs typeface="Lato"/>
                <a:sym typeface="Lato"/>
              </a:rPr>
              <a:t>Video link: </a:t>
            </a:r>
            <a:r>
              <a:rPr b="1" lang="en-GB" sz="1200" u="sng">
                <a:solidFill>
                  <a:schemeClr val="hlink"/>
                </a:solidFill>
                <a:latin typeface="Lato"/>
                <a:ea typeface="Lato"/>
                <a:cs typeface="Lato"/>
                <a:sym typeface="Lato"/>
                <a:hlinkClick r:id="rId3"/>
              </a:rPr>
              <a:t>ShareSoc Investing Basics - Episode 03 - Risk and Business</a:t>
            </a:r>
            <a:endParaRPr b="1" i="0" sz="1200" u="none" cap="none" strike="noStrike">
              <a:solidFill>
                <a:schemeClr val="accent2"/>
              </a:solidFill>
              <a:latin typeface="Lato"/>
              <a:ea typeface="Lato"/>
              <a:cs typeface="Lato"/>
              <a:sym typeface="Lato"/>
            </a:endParaRPr>
          </a:p>
        </p:txBody>
      </p:sp>
      <p:pic>
        <p:nvPicPr>
          <p:cNvPr descr="Episode 3: Risk and Business – the trade-offs between investment risks and rewards, and why you need to know how a company works." id="303" name="Google Shape;303;g1fb5e1a6eab_0_56" title="ShareSoc Investing Basics - Episode 03 - Risk and Business">
            <a:hlinkClick r:id="rId4"/>
          </p:cNvPr>
          <p:cNvPicPr preferRelativeResize="0"/>
          <p:nvPr/>
        </p:nvPicPr>
        <p:blipFill rotWithShape="1">
          <a:blip r:embed="rId5">
            <a:alphaModFix/>
          </a:blip>
          <a:srcRect b="0" l="0" r="0" t="0"/>
          <a:stretch/>
        </p:blipFill>
        <p:spPr>
          <a:xfrm>
            <a:off x="5429938" y="2022900"/>
            <a:ext cx="3467325" cy="1950375"/>
          </a:xfrm>
          <a:prstGeom prst="rect">
            <a:avLst/>
          </a:prstGeom>
          <a:noFill/>
          <a:ln cap="flat" cmpd="sng" w="28575">
            <a:solidFill>
              <a:schemeClr val="accent2"/>
            </a:solidFill>
            <a:prstDash val="solid"/>
            <a:round/>
            <a:headEnd len="sm" w="sm" type="none"/>
            <a:tailEnd len="sm" w="sm" type="none"/>
          </a:ln>
        </p:spPr>
      </p:pic>
      <p:sp>
        <p:nvSpPr>
          <p:cNvPr id="304" name="Google Shape;304;g1fb5e1a6eab_0_56"/>
          <p:cNvSpPr txBox="1"/>
          <p:nvPr/>
        </p:nvSpPr>
        <p:spPr>
          <a:xfrm>
            <a:off x="284175" y="1318975"/>
            <a:ext cx="4721700" cy="1847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Different people will have </a:t>
            </a:r>
            <a:r>
              <a:rPr b="1" i="0" lang="en-GB" sz="1800" u="none" cap="none" strike="noStrike">
                <a:solidFill>
                  <a:schemeClr val="accent2"/>
                </a:solidFill>
                <a:latin typeface="Lato"/>
                <a:ea typeface="Lato"/>
                <a:cs typeface="Lato"/>
                <a:sym typeface="Lato"/>
              </a:rPr>
              <a:t>different risk appetites </a:t>
            </a:r>
            <a:r>
              <a:rPr b="1" i="0" lang="en-GB" sz="1800" u="none" cap="none" strike="noStrike">
                <a:solidFill>
                  <a:schemeClr val="dk1"/>
                </a:solidFill>
                <a:latin typeface="Lato"/>
                <a:ea typeface="Lato"/>
                <a:cs typeface="Lato"/>
                <a:sym typeface="Lato"/>
              </a:rPr>
              <a:t>depending on their background and circumstances. Being aware of what risk profile is appropriate for people in different situations is key to their financial well-being. A question</a:t>
            </a:r>
            <a:r>
              <a:rPr b="1" lang="en-GB" sz="1800">
                <a:solidFill>
                  <a:schemeClr val="dk1"/>
                </a:solidFill>
                <a:latin typeface="Lato"/>
                <a:ea typeface="Lato"/>
                <a:cs typeface="Lato"/>
                <a:sym typeface="Lato"/>
              </a:rPr>
              <a:t> to ask is:</a:t>
            </a:r>
            <a:endParaRPr b="1" i="0" sz="160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1fb5e1a6eab_0_105"/>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sp>
        <p:nvSpPr>
          <p:cNvPr id="310" name="Google Shape;310;g1fb5e1a6eab_0_105"/>
          <p:cNvSpPr/>
          <p:nvPr/>
        </p:nvSpPr>
        <p:spPr>
          <a:xfrm>
            <a:off x="2619350" y="1852225"/>
            <a:ext cx="6390900" cy="3180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Profile </a:t>
            </a:r>
            <a:r>
              <a:rPr b="1" lang="en-GB" sz="1800">
                <a:latin typeface="Lato"/>
                <a:ea typeface="Lato"/>
                <a:cs typeface="Lato"/>
                <a:sym typeface="Lato"/>
              </a:rPr>
              <a:t>1</a:t>
            </a:r>
            <a:r>
              <a:rPr b="1" i="0" lang="en-GB" sz="1800" u="none" cap="none" strike="noStrike">
                <a:solidFill>
                  <a:srgbClr val="000000"/>
                </a:solidFill>
                <a:latin typeface="Lato"/>
                <a:ea typeface="Lato"/>
                <a:cs typeface="Lato"/>
                <a:sym typeface="Lato"/>
              </a:rPr>
              <a:t>: David</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David has three children under the age of 18. He works full time as a</a:t>
            </a:r>
            <a:r>
              <a:rPr lang="en-GB" sz="1800">
                <a:latin typeface="Lato"/>
                <a:ea typeface="Lato"/>
                <a:cs typeface="Lato"/>
                <a:sym typeface="Lato"/>
              </a:rPr>
              <a:t> Programmes Manager</a:t>
            </a:r>
            <a:r>
              <a:rPr b="0" i="0" lang="en-GB" sz="1800" u="none" cap="none" strike="noStrike">
                <a:solidFill>
                  <a:srgbClr val="000000"/>
                </a:solidFill>
                <a:latin typeface="Lato"/>
                <a:ea typeface="Lato"/>
                <a:cs typeface="Lato"/>
                <a:sym typeface="Lato"/>
              </a:rPr>
              <a:t> at a care home and finds that his annual salary of £35,000 goes mostly towards paying the house bills and meeting his kids’ needs.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He is working towards paying off his mortgage loan (the amount of money he borrowed from the bank to help buy hi</a:t>
            </a:r>
            <a:r>
              <a:rPr lang="en-GB" sz="1800">
                <a:latin typeface="Lato"/>
                <a:ea typeface="Lato"/>
                <a:cs typeface="Lato"/>
                <a:sym typeface="Lato"/>
              </a:rPr>
              <a:t>s</a:t>
            </a:r>
            <a:r>
              <a:rPr b="0" i="0" lang="en-GB" sz="1800" u="none" cap="none" strike="noStrike">
                <a:solidFill>
                  <a:srgbClr val="000000"/>
                </a:solidFill>
                <a:latin typeface="Lato"/>
                <a:ea typeface="Lato"/>
                <a:cs typeface="Lato"/>
                <a:sym typeface="Lato"/>
              </a:rPr>
              <a:t> home) but is going to invest some of his savings to learn about how investments work and to try and help him grow some of his income for the future. </a:t>
            </a:r>
            <a:endParaRPr b="1" i="0" sz="1800" u="none" cap="none" strike="noStrike">
              <a:solidFill>
                <a:srgbClr val="000000"/>
              </a:solidFill>
              <a:latin typeface="Lato"/>
              <a:ea typeface="Lato"/>
              <a:cs typeface="Lato"/>
              <a:sym typeface="Lato"/>
            </a:endParaRPr>
          </a:p>
        </p:txBody>
      </p:sp>
      <p:sp>
        <p:nvSpPr>
          <p:cNvPr id="311" name="Google Shape;311;g1fb5e1a6eab_0_105"/>
          <p:cNvSpPr txBox="1"/>
          <p:nvPr/>
        </p:nvSpPr>
        <p:spPr>
          <a:xfrm>
            <a:off x="312525" y="20177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3200" u="none" cap="none" strike="noStrike">
              <a:solidFill>
                <a:schemeClr val="accent2"/>
              </a:solidFill>
              <a:latin typeface="Lato"/>
              <a:ea typeface="Lato"/>
              <a:cs typeface="Lato"/>
              <a:sym typeface="Lato"/>
            </a:endParaRPr>
          </a:p>
        </p:txBody>
      </p:sp>
      <p:pic>
        <p:nvPicPr>
          <p:cNvPr id="312" name="Google Shape;312;g1fb5e1a6eab_0_105"/>
          <p:cNvPicPr preferRelativeResize="0"/>
          <p:nvPr/>
        </p:nvPicPr>
        <p:blipFill rotWithShape="1">
          <a:blip r:embed="rId3">
            <a:alphaModFix/>
          </a:blip>
          <a:srcRect b="0" l="0" r="0" t="0"/>
          <a:stretch/>
        </p:blipFill>
        <p:spPr>
          <a:xfrm>
            <a:off x="418176" y="2110101"/>
            <a:ext cx="1815526" cy="18155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1fb5e1a6eab_0_114"/>
          <p:cNvSpPr txBox="1"/>
          <p:nvPr/>
        </p:nvSpPr>
        <p:spPr>
          <a:xfrm>
            <a:off x="312525" y="20177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3200" u="none" cap="none" strike="noStrike">
              <a:solidFill>
                <a:schemeClr val="accent2"/>
              </a:solidFill>
              <a:latin typeface="Lato"/>
              <a:ea typeface="Lato"/>
              <a:cs typeface="Lato"/>
              <a:sym typeface="Lato"/>
            </a:endParaRPr>
          </a:p>
        </p:txBody>
      </p:sp>
      <p:sp>
        <p:nvSpPr>
          <p:cNvPr id="318" name="Google Shape;318;g1fb5e1a6eab_0_114"/>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sp>
        <p:nvSpPr>
          <p:cNvPr id="319" name="Google Shape;319;g1fb5e1a6eab_0_114"/>
          <p:cNvSpPr/>
          <p:nvPr/>
        </p:nvSpPr>
        <p:spPr>
          <a:xfrm>
            <a:off x="369275" y="4196500"/>
            <a:ext cx="1833000" cy="677100"/>
          </a:xfrm>
          <a:prstGeom prst="roundRect">
            <a:avLst>
              <a:gd fmla="val 16667" name="adj"/>
            </a:avLst>
          </a:prstGeom>
          <a:solidFill>
            <a:srgbClr val="00A500"/>
          </a:solidFill>
          <a:ln cap="flat" cmpd="sng" w="9525">
            <a:solidFill>
              <a:srgbClr val="00A5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Lato"/>
                <a:ea typeface="Lato"/>
                <a:cs typeface="Lato"/>
                <a:sym typeface="Lato"/>
              </a:rPr>
              <a:t>LOW RISK</a:t>
            </a:r>
            <a:endParaRPr b="0" i="0" sz="2300" u="none" cap="none" strike="noStrike">
              <a:solidFill>
                <a:schemeClr val="lt1"/>
              </a:solidFill>
              <a:latin typeface="Lato"/>
              <a:ea typeface="Lato"/>
              <a:cs typeface="Lato"/>
              <a:sym typeface="Lato"/>
            </a:endParaRPr>
          </a:p>
        </p:txBody>
      </p:sp>
      <p:sp>
        <p:nvSpPr>
          <p:cNvPr id="320" name="Google Shape;320;g1fb5e1a6eab_0_114"/>
          <p:cNvSpPr/>
          <p:nvPr/>
        </p:nvSpPr>
        <p:spPr>
          <a:xfrm>
            <a:off x="2619350" y="1852225"/>
            <a:ext cx="6390900" cy="3180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Profile </a:t>
            </a:r>
            <a:r>
              <a:rPr b="1" lang="en-GB" sz="1800">
                <a:latin typeface="Lato"/>
                <a:ea typeface="Lato"/>
                <a:cs typeface="Lato"/>
                <a:sym typeface="Lato"/>
              </a:rPr>
              <a:t>1</a:t>
            </a:r>
            <a:r>
              <a:rPr b="1" i="0" lang="en-GB" sz="1800" u="none" cap="none" strike="noStrike">
                <a:solidFill>
                  <a:srgbClr val="000000"/>
                </a:solidFill>
                <a:latin typeface="Lato"/>
                <a:ea typeface="Lato"/>
                <a:cs typeface="Lato"/>
                <a:sym typeface="Lato"/>
              </a:rPr>
              <a:t>: David</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David has </a:t>
            </a:r>
            <a:r>
              <a:rPr b="1" i="0" lang="en-GB" sz="1800" u="none" cap="none" strike="noStrike">
                <a:solidFill>
                  <a:schemeClr val="accent2"/>
                </a:solidFill>
                <a:latin typeface="Lato"/>
                <a:ea typeface="Lato"/>
                <a:cs typeface="Lato"/>
                <a:sym typeface="Lato"/>
              </a:rPr>
              <a:t>three children under the age of 18. </a:t>
            </a:r>
            <a:r>
              <a:rPr b="0" i="0" lang="en-GB" sz="1800" u="none" cap="none" strike="noStrike">
                <a:solidFill>
                  <a:srgbClr val="000000"/>
                </a:solidFill>
                <a:latin typeface="Lato"/>
                <a:ea typeface="Lato"/>
                <a:cs typeface="Lato"/>
                <a:sym typeface="Lato"/>
              </a:rPr>
              <a:t>He works full time as </a:t>
            </a:r>
            <a:r>
              <a:rPr lang="en-GB" sz="1800">
                <a:latin typeface="Lato"/>
                <a:ea typeface="Lato"/>
                <a:cs typeface="Lato"/>
                <a:sym typeface="Lato"/>
              </a:rPr>
              <a:t>a Programmes Manager</a:t>
            </a:r>
            <a:r>
              <a:rPr b="0" i="0" lang="en-GB" sz="1800" u="none" cap="none" strike="noStrike">
                <a:solidFill>
                  <a:srgbClr val="000000"/>
                </a:solidFill>
                <a:latin typeface="Lato"/>
                <a:ea typeface="Lato"/>
                <a:cs typeface="Lato"/>
                <a:sym typeface="Lato"/>
              </a:rPr>
              <a:t> at a care home and finds that his </a:t>
            </a:r>
            <a:r>
              <a:rPr b="1" i="0" lang="en-GB" sz="1800" u="none" cap="none" strike="noStrike">
                <a:solidFill>
                  <a:schemeClr val="accent2"/>
                </a:solidFill>
                <a:latin typeface="Lato"/>
                <a:ea typeface="Lato"/>
                <a:cs typeface="Lato"/>
                <a:sym typeface="Lato"/>
              </a:rPr>
              <a:t>annual salary of £35,000</a:t>
            </a:r>
            <a:r>
              <a:rPr b="0" i="0" lang="en-GB" sz="1800" u="none" cap="none" strike="noStrike">
                <a:solidFill>
                  <a:schemeClr val="accent2"/>
                </a:solidFill>
                <a:latin typeface="Lato"/>
                <a:ea typeface="Lato"/>
                <a:cs typeface="Lato"/>
                <a:sym typeface="Lato"/>
              </a:rPr>
              <a:t> </a:t>
            </a:r>
            <a:r>
              <a:rPr b="0" i="0" lang="en-GB" sz="1800" u="none" cap="none" strike="noStrike">
                <a:solidFill>
                  <a:srgbClr val="000000"/>
                </a:solidFill>
                <a:latin typeface="Lato"/>
                <a:ea typeface="Lato"/>
                <a:cs typeface="Lato"/>
                <a:sym typeface="Lato"/>
              </a:rPr>
              <a:t>goes mostly towards </a:t>
            </a:r>
            <a:r>
              <a:rPr b="1" i="0" lang="en-GB" sz="1800" u="none" cap="none" strike="noStrike">
                <a:solidFill>
                  <a:schemeClr val="accent2"/>
                </a:solidFill>
                <a:latin typeface="Lato"/>
                <a:ea typeface="Lato"/>
                <a:cs typeface="Lato"/>
                <a:sym typeface="Lato"/>
              </a:rPr>
              <a:t>paying the house bills and meeting his kids’ needs. </a:t>
            </a:r>
            <a:endParaRPr b="1" i="0" sz="18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He is working towards </a:t>
            </a:r>
            <a:r>
              <a:rPr b="1" i="0" lang="en-GB" sz="1800" u="none" cap="none" strike="noStrike">
                <a:solidFill>
                  <a:schemeClr val="accent2"/>
                </a:solidFill>
                <a:latin typeface="Lato"/>
                <a:ea typeface="Lato"/>
                <a:cs typeface="Lato"/>
                <a:sym typeface="Lato"/>
              </a:rPr>
              <a:t>paying off his mortgage loan</a:t>
            </a:r>
            <a:r>
              <a:rPr b="0" i="0" lang="en-GB" sz="1800" u="none" cap="none" strike="noStrike">
                <a:solidFill>
                  <a:srgbClr val="000000"/>
                </a:solidFill>
                <a:latin typeface="Lato"/>
                <a:ea typeface="Lato"/>
                <a:cs typeface="Lato"/>
                <a:sym typeface="Lato"/>
              </a:rPr>
              <a:t> (the amount of money he borrowed from the bank to help buy his home) but is going to invest some of his savings to learn about how investments work and to try and help him </a:t>
            </a:r>
            <a:r>
              <a:rPr b="1" i="0" lang="en-GB" sz="1800" u="none" cap="none" strike="noStrike">
                <a:solidFill>
                  <a:schemeClr val="accent2"/>
                </a:solidFill>
                <a:latin typeface="Lato"/>
                <a:ea typeface="Lato"/>
                <a:cs typeface="Lato"/>
                <a:sym typeface="Lato"/>
              </a:rPr>
              <a:t>grow some of his income for the future.</a:t>
            </a:r>
            <a:r>
              <a:rPr b="0" i="0" lang="en-GB" sz="1800" u="none" cap="none" strike="noStrike">
                <a:solidFill>
                  <a:schemeClr val="accent2"/>
                </a:solidFill>
                <a:latin typeface="Lato"/>
                <a:ea typeface="Lato"/>
                <a:cs typeface="Lato"/>
                <a:sym typeface="Lato"/>
              </a:rPr>
              <a:t> </a:t>
            </a:r>
            <a:endParaRPr b="0" i="0" sz="18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Lato"/>
              <a:ea typeface="Lato"/>
              <a:cs typeface="Lato"/>
              <a:sym typeface="Lato"/>
            </a:endParaRPr>
          </a:p>
        </p:txBody>
      </p:sp>
      <p:pic>
        <p:nvPicPr>
          <p:cNvPr id="321" name="Google Shape;321;g1fb5e1a6eab_0_114"/>
          <p:cNvPicPr preferRelativeResize="0"/>
          <p:nvPr/>
        </p:nvPicPr>
        <p:blipFill rotWithShape="1">
          <a:blip r:embed="rId3">
            <a:alphaModFix/>
          </a:blip>
          <a:srcRect b="0" l="0" r="0" t="0"/>
          <a:stretch/>
        </p:blipFill>
        <p:spPr>
          <a:xfrm>
            <a:off x="418176" y="2110101"/>
            <a:ext cx="1815526" cy="18155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g1fb5e1a6eab_0_87"/>
          <p:cNvPicPr preferRelativeResize="0"/>
          <p:nvPr/>
        </p:nvPicPr>
        <p:blipFill rotWithShape="1">
          <a:blip r:embed="rId3">
            <a:alphaModFix/>
          </a:blip>
          <a:srcRect b="17356" l="0" r="0" t="8973"/>
          <a:stretch/>
        </p:blipFill>
        <p:spPr>
          <a:xfrm>
            <a:off x="327125" y="2204925"/>
            <a:ext cx="1735200" cy="1771500"/>
          </a:xfrm>
          <a:prstGeom prst="ellipse">
            <a:avLst/>
          </a:prstGeom>
          <a:noFill/>
          <a:ln>
            <a:noFill/>
          </a:ln>
        </p:spPr>
      </p:pic>
      <p:sp>
        <p:nvSpPr>
          <p:cNvPr id="327" name="Google Shape;327;g1fb5e1a6eab_0_87"/>
          <p:cNvSpPr/>
          <p:nvPr/>
        </p:nvSpPr>
        <p:spPr>
          <a:xfrm>
            <a:off x="2418300" y="2050025"/>
            <a:ext cx="6444600" cy="22587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Profile </a:t>
            </a:r>
            <a:r>
              <a:rPr b="1" lang="en-GB" sz="1800">
                <a:latin typeface="Lato"/>
                <a:ea typeface="Lato"/>
                <a:cs typeface="Lato"/>
                <a:sym typeface="Lato"/>
              </a:rPr>
              <a:t>2</a:t>
            </a:r>
            <a:r>
              <a:rPr b="1" i="0" lang="en-GB" sz="1800" u="none" cap="none" strike="noStrike">
                <a:solidFill>
                  <a:srgbClr val="000000"/>
                </a:solidFill>
                <a:latin typeface="Lato"/>
                <a:ea typeface="Lato"/>
                <a:cs typeface="Lato"/>
                <a:sym typeface="Lato"/>
              </a:rPr>
              <a:t>: </a:t>
            </a:r>
            <a:r>
              <a:rPr b="1" lang="en-GB" sz="1800">
                <a:latin typeface="Lato"/>
                <a:ea typeface="Lato"/>
                <a:cs typeface="Lato"/>
                <a:sym typeface="Lato"/>
              </a:rPr>
              <a:t>Suzanne</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lang="en-GB" sz="1800">
                <a:solidFill>
                  <a:schemeClr val="dk1"/>
                </a:solidFill>
                <a:latin typeface="Lato"/>
                <a:ea typeface="Lato"/>
                <a:cs typeface="Lato"/>
                <a:sym typeface="Lato"/>
              </a:rPr>
              <a:t>Suzanne </a:t>
            </a:r>
            <a:r>
              <a:rPr i="0" lang="en-GB" sz="1800" u="none" cap="none" strike="noStrike">
                <a:solidFill>
                  <a:schemeClr val="dk1"/>
                </a:solidFill>
                <a:latin typeface="Lato"/>
                <a:ea typeface="Lato"/>
                <a:cs typeface="Lato"/>
                <a:sym typeface="Lato"/>
              </a:rPr>
              <a:t>is a management consultant with finance clients. She earns a high salary of £</a:t>
            </a:r>
            <a:r>
              <a:rPr lang="en-GB" sz="1800">
                <a:solidFill>
                  <a:schemeClr val="dk1"/>
                </a:solidFill>
                <a:latin typeface="Lato"/>
                <a:ea typeface="Lato"/>
                <a:cs typeface="Lato"/>
                <a:sym typeface="Lato"/>
              </a:rPr>
              <a:t>9</a:t>
            </a:r>
            <a:r>
              <a:rPr i="0" lang="en-GB" sz="1800" u="none" cap="none" strike="noStrike">
                <a:solidFill>
                  <a:schemeClr val="dk1"/>
                </a:solidFill>
                <a:latin typeface="Lato"/>
                <a:ea typeface="Lato"/>
                <a:cs typeface="Lato"/>
                <a:sym typeface="Lato"/>
              </a:rPr>
              <a:t>0,000 per year, from which s</a:t>
            </a:r>
            <a:r>
              <a:rPr lang="en-GB" sz="1800">
                <a:solidFill>
                  <a:schemeClr val="dk1"/>
                </a:solidFill>
                <a:latin typeface="Lato"/>
                <a:ea typeface="Lato"/>
                <a:cs typeface="Lato"/>
                <a:sym typeface="Lato"/>
              </a:rPr>
              <a:t>h</a:t>
            </a:r>
            <a:r>
              <a:rPr i="0" lang="en-GB" sz="1800" u="none" cap="none" strike="noStrike">
                <a:solidFill>
                  <a:schemeClr val="dk1"/>
                </a:solidFill>
                <a:latin typeface="Lato"/>
                <a:ea typeface="Lato"/>
                <a:cs typeface="Lato"/>
                <a:sym typeface="Lato"/>
              </a:rPr>
              <a:t>e puts 10% each year into savings. </a:t>
            </a:r>
            <a:endParaRPr i="0"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i="0" sz="1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dk1"/>
                </a:solidFill>
                <a:latin typeface="Lato"/>
                <a:ea typeface="Lato"/>
                <a:cs typeface="Lato"/>
                <a:sym typeface="Lato"/>
              </a:rPr>
              <a:t>Last year she got a bonus of £10,000 which she’s looking to invest.</a:t>
            </a:r>
            <a:endParaRPr i="0" sz="1800" u="none" cap="none" strike="noStrike">
              <a:solidFill>
                <a:schemeClr val="dk1"/>
              </a:solidFill>
              <a:latin typeface="Lato"/>
              <a:ea typeface="Lato"/>
              <a:cs typeface="Lato"/>
              <a:sym typeface="Lato"/>
            </a:endParaRPr>
          </a:p>
        </p:txBody>
      </p:sp>
      <p:sp>
        <p:nvSpPr>
          <p:cNvPr id="328" name="Google Shape;328;g1fb5e1a6eab_0_87"/>
          <p:cNvSpPr txBox="1"/>
          <p:nvPr/>
        </p:nvSpPr>
        <p:spPr>
          <a:xfrm>
            <a:off x="312525" y="20177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3200" u="none" cap="none" strike="noStrike">
              <a:solidFill>
                <a:schemeClr val="accent2"/>
              </a:solidFill>
              <a:latin typeface="Lato"/>
              <a:ea typeface="Lato"/>
              <a:cs typeface="Lato"/>
              <a:sym typeface="Lato"/>
            </a:endParaRPr>
          </a:p>
        </p:txBody>
      </p:sp>
      <p:sp>
        <p:nvSpPr>
          <p:cNvPr id="329" name="Google Shape;329;g1fb5e1a6eab_0_87"/>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1fb5e1a6eab_0_96"/>
          <p:cNvSpPr/>
          <p:nvPr/>
        </p:nvSpPr>
        <p:spPr>
          <a:xfrm>
            <a:off x="189575" y="4122900"/>
            <a:ext cx="2010300" cy="677100"/>
          </a:xfrm>
          <a:prstGeom prst="roundRect">
            <a:avLst>
              <a:gd fmla="val 16667"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HIGH RISK</a:t>
            </a:r>
            <a:endParaRPr b="1" i="0" sz="2200" u="none" cap="none" strike="noStrike">
              <a:solidFill>
                <a:schemeClr val="lt1"/>
              </a:solidFill>
              <a:latin typeface="Lato"/>
              <a:ea typeface="Lato"/>
              <a:cs typeface="Lato"/>
              <a:sym typeface="Lato"/>
            </a:endParaRPr>
          </a:p>
        </p:txBody>
      </p:sp>
      <p:pic>
        <p:nvPicPr>
          <p:cNvPr id="335" name="Google Shape;335;g1fb5e1a6eab_0_96"/>
          <p:cNvPicPr preferRelativeResize="0"/>
          <p:nvPr/>
        </p:nvPicPr>
        <p:blipFill rotWithShape="1">
          <a:blip r:embed="rId3">
            <a:alphaModFix/>
          </a:blip>
          <a:srcRect b="17356" l="0" r="0" t="8972"/>
          <a:stretch/>
        </p:blipFill>
        <p:spPr>
          <a:xfrm>
            <a:off x="327125" y="2204925"/>
            <a:ext cx="1735200" cy="1771500"/>
          </a:xfrm>
          <a:prstGeom prst="ellipse">
            <a:avLst/>
          </a:prstGeom>
          <a:noFill/>
          <a:ln>
            <a:noFill/>
          </a:ln>
        </p:spPr>
      </p:pic>
      <p:sp>
        <p:nvSpPr>
          <p:cNvPr id="336" name="Google Shape;336;g1fb5e1a6eab_0_96"/>
          <p:cNvSpPr/>
          <p:nvPr/>
        </p:nvSpPr>
        <p:spPr>
          <a:xfrm>
            <a:off x="2418300" y="2050025"/>
            <a:ext cx="6444600" cy="22587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Profile </a:t>
            </a:r>
            <a:r>
              <a:rPr b="1" lang="en-GB" sz="1800">
                <a:latin typeface="Lato"/>
                <a:ea typeface="Lato"/>
                <a:cs typeface="Lato"/>
                <a:sym typeface="Lato"/>
              </a:rPr>
              <a:t>2</a:t>
            </a:r>
            <a:r>
              <a:rPr b="1" i="0" lang="en-GB" sz="1800" u="none" cap="none" strike="noStrike">
                <a:solidFill>
                  <a:srgbClr val="000000"/>
                </a:solidFill>
                <a:latin typeface="Lato"/>
                <a:ea typeface="Lato"/>
                <a:cs typeface="Lato"/>
                <a:sym typeface="Lato"/>
              </a:rPr>
              <a:t>: </a:t>
            </a:r>
            <a:r>
              <a:rPr b="1" lang="en-GB" sz="1800">
                <a:latin typeface="Lato"/>
                <a:ea typeface="Lato"/>
                <a:cs typeface="Lato"/>
                <a:sym typeface="Lato"/>
              </a:rPr>
              <a:t>Suzanne</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lang="en-GB" sz="1800">
                <a:latin typeface="Lato"/>
                <a:ea typeface="Lato"/>
                <a:cs typeface="Lato"/>
                <a:sym typeface="Lato"/>
              </a:rPr>
              <a:t>Suzanne </a:t>
            </a:r>
            <a:r>
              <a:rPr b="0" i="0" lang="en-GB" sz="1800" u="none" cap="none" strike="noStrike">
                <a:solidFill>
                  <a:srgbClr val="000000"/>
                </a:solidFill>
                <a:latin typeface="Lato"/>
                <a:ea typeface="Lato"/>
                <a:cs typeface="Lato"/>
                <a:sym typeface="Lato"/>
              </a:rPr>
              <a:t>is a </a:t>
            </a:r>
            <a:r>
              <a:rPr b="1" i="0" lang="en-GB" sz="1800" u="none" cap="none" strike="noStrike">
                <a:solidFill>
                  <a:schemeClr val="accent1"/>
                </a:solidFill>
                <a:latin typeface="Lato"/>
                <a:ea typeface="Lato"/>
                <a:cs typeface="Lato"/>
                <a:sym typeface="Lato"/>
              </a:rPr>
              <a:t>management consultant with finance clients</a:t>
            </a:r>
            <a:r>
              <a:rPr b="0" i="0" lang="en-GB" sz="1800" u="none" cap="none" strike="noStrike">
                <a:solidFill>
                  <a:schemeClr val="accent1"/>
                </a:solidFill>
                <a:latin typeface="Lato"/>
                <a:ea typeface="Lato"/>
                <a:cs typeface="Lato"/>
                <a:sym typeface="Lato"/>
              </a:rPr>
              <a:t>.</a:t>
            </a:r>
            <a:r>
              <a:rPr b="0" i="0" lang="en-GB" sz="1800" u="none" cap="none" strike="noStrike">
                <a:solidFill>
                  <a:srgbClr val="000000"/>
                </a:solidFill>
                <a:latin typeface="Lato"/>
                <a:ea typeface="Lato"/>
                <a:cs typeface="Lato"/>
                <a:sym typeface="Lato"/>
              </a:rPr>
              <a:t> She earns a</a:t>
            </a:r>
            <a:r>
              <a:rPr b="0" i="0" lang="en-GB" sz="1800" u="none" cap="none" strike="noStrike">
                <a:solidFill>
                  <a:schemeClr val="accent2"/>
                </a:solidFill>
                <a:latin typeface="Lato"/>
                <a:ea typeface="Lato"/>
                <a:cs typeface="Lato"/>
                <a:sym typeface="Lato"/>
              </a:rPr>
              <a:t> </a:t>
            </a:r>
            <a:r>
              <a:rPr b="1" i="0" lang="en-GB" sz="1800" u="none" cap="none" strike="noStrike">
                <a:solidFill>
                  <a:schemeClr val="accent1"/>
                </a:solidFill>
                <a:latin typeface="Lato"/>
                <a:ea typeface="Lato"/>
                <a:cs typeface="Lato"/>
                <a:sym typeface="Lato"/>
              </a:rPr>
              <a:t>high salary of £</a:t>
            </a:r>
            <a:r>
              <a:rPr b="1" lang="en-GB" sz="1800">
                <a:solidFill>
                  <a:schemeClr val="accent1"/>
                </a:solidFill>
                <a:latin typeface="Lato"/>
                <a:ea typeface="Lato"/>
                <a:cs typeface="Lato"/>
                <a:sym typeface="Lato"/>
              </a:rPr>
              <a:t>9</a:t>
            </a:r>
            <a:r>
              <a:rPr b="1" i="0" lang="en-GB" sz="1800" u="none" cap="none" strike="noStrike">
                <a:solidFill>
                  <a:schemeClr val="accent1"/>
                </a:solidFill>
                <a:latin typeface="Lato"/>
                <a:ea typeface="Lato"/>
                <a:cs typeface="Lato"/>
                <a:sym typeface="Lato"/>
              </a:rPr>
              <a:t>0,000 per yea</a:t>
            </a:r>
            <a:r>
              <a:rPr b="0" i="0" lang="en-GB" sz="1800" u="none" cap="none" strike="noStrike">
                <a:solidFill>
                  <a:schemeClr val="accent1"/>
                </a:solidFill>
                <a:latin typeface="Lato"/>
                <a:ea typeface="Lato"/>
                <a:cs typeface="Lato"/>
                <a:sym typeface="Lato"/>
              </a:rPr>
              <a:t>r</a:t>
            </a:r>
            <a:r>
              <a:rPr b="0" i="0" lang="en-GB" sz="1800" u="none" cap="none" strike="noStrike">
                <a:solidFill>
                  <a:srgbClr val="000000"/>
                </a:solidFill>
                <a:latin typeface="Lato"/>
                <a:ea typeface="Lato"/>
                <a:cs typeface="Lato"/>
                <a:sym typeface="Lato"/>
              </a:rPr>
              <a:t>, from which s</a:t>
            </a:r>
            <a:r>
              <a:rPr lang="en-GB" sz="1800">
                <a:latin typeface="Lato"/>
                <a:ea typeface="Lato"/>
                <a:cs typeface="Lato"/>
                <a:sym typeface="Lato"/>
              </a:rPr>
              <a:t>h</a:t>
            </a:r>
            <a:r>
              <a:rPr b="0" i="0" lang="en-GB" sz="1800" u="none" cap="none" strike="noStrike">
                <a:solidFill>
                  <a:srgbClr val="000000"/>
                </a:solidFill>
                <a:latin typeface="Lato"/>
                <a:ea typeface="Lato"/>
                <a:cs typeface="Lato"/>
                <a:sym typeface="Lato"/>
              </a:rPr>
              <a:t>e puts </a:t>
            </a:r>
            <a:r>
              <a:rPr b="0" i="0" lang="en-GB" sz="1800" u="none" cap="none" strike="noStrike">
                <a:solidFill>
                  <a:schemeClr val="dk1"/>
                </a:solidFill>
                <a:latin typeface="Lato"/>
                <a:ea typeface="Lato"/>
                <a:cs typeface="Lato"/>
                <a:sym typeface="Lato"/>
              </a:rPr>
              <a:t>10% each year into savings. </a:t>
            </a:r>
            <a:endParaRPr b="0" i="0"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Last year she got a </a:t>
            </a:r>
            <a:r>
              <a:rPr b="1" i="0" lang="en-GB" sz="1800" u="none" cap="none" strike="noStrike">
                <a:solidFill>
                  <a:schemeClr val="accent1"/>
                </a:solidFill>
                <a:latin typeface="Lato"/>
                <a:ea typeface="Lato"/>
                <a:cs typeface="Lato"/>
                <a:sym typeface="Lato"/>
              </a:rPr>
              <a:t>bonus of £10,000</a:t>
            </a:r>
            <a:r>
              <a:rPr b="0" i="0" lang="en-GB" sz="1800" u="none" cap="none" strike="noStrike">
                <a:solidFill>
                  <a:schemeClr val="accent2"/>
                </a:solidFill>
                <a:latin typeface="Lato"/>
                <a:ea typeface="Lato"/>
                <a:cs typeface="Lato"/>
                <a:sym typeface="Lato"/>
              </a:rPr>
              <a:t> </a:t>
            </a:r>
            <a:r>
              <a:rPr b="0" i="0" lang="en-GB" sz="1800" u="none" cap="none" strike="noStrike">
                <a:solidFill>
                  <a:srgbClr val="000000"/>
                </a:solidFill>
                <a:latin typeface="Lato"/>
                <a:ea typeface="Lato"/>
                <a:cs typeface="Lato"/>
                <a:sym typeface="Lato"/>
              </a:rPr>
              <a:t>which she’s looking to invest.</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p:txBody>
      </p:sp>
      <p:sp>
        <p:nvSpPr>
          <p:cNvPr id="337" name="Google Shape;337;g1fb5e1a6eab_0_96"/>
          <p:cNvSpPr txBox="1"/>
          <p:nvPr/>
        </p:nvSpPr>
        <p:spPr>
          <a:xfrm>
            <a:off x="312525" y="20177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3200" u="none" cap="none" strike="noStrike">
              <a:solidFill>
                <a:schemeClr val="accent2"/>
              </a:solidFill>
              <a:latin typeface="Lato"/>
              <a:ea typeface="Lato"/>
              <a:cs typeface="Lato"/>
              <a:sym typeface="Lato"/>
            </a:endParaRPr>
          </a:p>
        </p:txBody>
      </p:sp>
      <p:sp>
        <p:nvSpPr>
          <p:cNvPr id="338" name="Google Shape;338;g1fb5e1a6eab_0_96"/>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1e4ec1520a2_0_92"/>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64" name="Google Shape;64;g1e4ec1520a2_0_92"/>
          <p:cNvGraphicFramePr/>
          <p:nvPr/>
        </p:nvGraphicFramePr>
        <p:xfrm>
          <a:off x="871975" y="1721850"/>
          <a:ext cx="3000000" cy="3000000"/>
        </p:xfrm>
        <a:graphic>
          <a:graphicData uri="http://schemas.openxmlformats.org/drawingml/2006/table">
            <a:tbl>
              <a:tblPr>
                <a:noFill/>
                <a:tableStyleId>{D94DD4F6-FDDD-4A42-AAAA-7711827220C6}</a:tableStyleId>
              </a:tblPr>
              <a:tblGrid>
                <a:gridCol w="1206500"/>
                <a:gridCol w="1206500"/>
                <a:gridCol w="1206500"/>
                <a:gridCol w="1206500"/>
                <a:gridCol w="1206500"/>
                <a:gridCol w="1206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1</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2</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3</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4</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5</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6</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r>
              <a:tr h="882200">
                <a:tc>
                  <a:txBody>
                    <a:bodyPr/>
                    <a:lstStyle/>
                    <a:p>
                      <a:pPr indent="0" lvl="0" marL="0" marR="0" rtl="0" algn="ctr">
                        <a:lnSpc>
                          <a:spcPct val="115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Take home pay </a:t>
                      </a:r>
                      <a:endParaRPr b="0"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6"/>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Budgeting for the future</a:t>
                      </a:r>
                      <a:endParaRPr b="0"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0" lang="en-GB" sz="1400" u="none" cap="none" strike="noStrike">
                          <a:latin typeface="Lato"/>
                          <a:ea typeface="Lato"/>
                          <a:cs typeface="Lato"/>
                          <a:sym typeface="Lato"/>
                        </a:rPr>
                        <a:t> Savings</a:t>
                      </a:r>
                      <a:endParaRPr b="0"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GB">
                          <a:solidFill>
                            <a:schemeClr val="accent2"/>
                          </a:solidFill>
                          <a:latin typeface="Lato"/>
                          <a:ea typeface="Lato"/>
                          <a:cs typeface="Lato"/>
                          <a:sym typeface="Lato"/>
                        </a:rPr>
                        <a:t>i</a:t>
                      </a:r>
                      <a:r>
                        <a:rPr b="1" lang="en-GB">
                          <a:solidFill>
                            <a:schemeClr val="accent2"/>
                          </a:solidFill>
                          <a:latin typeface="Lato"/>
                          <a:ea typeface="Lato"/>
                          <a:cs typeface="Lato"/>
                          <a:sym typeface="Lato"/>
                        </a:rPr>
                        <a:t>nvesting  </a:t>
                      </a:r>
                      <a:endParaRPr b="1" sz="1400" u="none" cap="none" strike="noStrike">
                        <a:solidFill>
                          <a:schemeClr val="accent2"/>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Insurance </a:t>
                      </a:r>
                      <a:endParaRPr b="0"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a:solidFill>
                            <a:srgbClr val="262A33"/>
                          </a:solidFill>
                          <a:latin typeface="Lato"/>
                          <a:ea typeface="Lato"/>
                          <a:cs typeface="Lato"/>
                          <a:sym typeface="Lato"/>
                        </a:rPr>
                        <a:t>I</a:t>
                      </a:r>
                      <a:r>
                        <a:rPr lang="en-GB" sz="1400" u="none" cap="none" strike="noStrike">
                          <a:solidFill>
                            <a:srgbClr val="262A33"/>
                          </a:solidFill>
                          <a:latin typeface="Lato"/>
                          <a:ea typeface="Lato"/>
                          <a:cs typeface="Lato"/>
                          <a:sym typeface="Lato"/>
                        </a:rPr>
                        <a:t>nvestment exercise</a:t>
                      </a:r>
                      <a:endParaRPr b="0"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1fb5e1a6eab_0_123"/>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sp>
        <p:nvSpPr>
          <p:cNvPr id="344" name="Google Shape;344;g1fb5e1a6eab_0_123"/>
          <p:cNvSpPr/>
          <p:nvPr/>
        </p:nvSpPr>
        <p:spPr>
          <a:xfrm>
            <a:off x="2619350" y="1852225"/>
            <a:ext cx="6390900" cy="3180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50"/>
              <a:buFont typeface="Arial"/>
              <a:buNone/>
            </a:pPr>
            <a:r>
              <a:t/>
            </a:r>
            <a:endParaRPr b="1"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1" i="0" lang="en-GB" sz="1750" u="none" cap="none" strike="noStrike">
                <a:solidFill>
                  <a:srgbClr val="000000"/>
                </a:solidFill>
                <a:latin typeface="Lato"/>
                <a:ea typeface="Lato"/>
                <a:cs typeface="Lato"/>
                <a:sym typeface="Lato"/>
              </a:rPr>
              <a:t>Profile 3: Smita</a:t>
            </a:r>
            <a:endParaRPr b="1"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i="0" lang="en-GB" sz="1750" u="none" cap="none" strike="noStrike">
                <a:solidFill>
                  <a:schemeClr val="dk1"/>
                </a:solidFill>
                <a:latin typeface="Lato"/>
                <a:ea typeface="Lato"/>
                <a:cs typeface="Lato"/>
                <a:sym typeface="Lato"/>
              </a:rPr>
              <a:t>Smita is in her late 30s. She has a partner, one child and a job as a real estate agent. Her salary is £</a:t>
            </a:r>
            <a:r>
              <a:rPr lang="en-GB" sz="1750">
                <a:solidFill>
                  <a:schemeClr val="dk1"/>
                </a:solidFill>
                <a:latin typeface="Lato"/>
                <a:ea typeface="Lato"/>
                <a:cs typeface="Lato"/>
                <a:sym typeface="Lato"/>
              </a:rPr>
              <a:t>45</a:t>
            </a:r>
            <a:r>
              <a:rPr i="0" lang="en-GB" sz="1750" u="none" cap="none" strike="noStrike">
                <a:solidFill>
                  <a:schemeClr val="dk1"/>
                </a:solidFill>
                <a:latin typeface="Lato"/>
                <a:ea typeface="Lato"/>
                <a:cs typeface="Lato"/>
                <a:sym typeface="Lato"/>
              </a:rPr>
              <a:t>,000 per year and when her performance is good, she earns commission (additional money made on the sale of a property) of up to £7,000 per year. </a:t>
            </a:r>
            <a:endParaRPr i="0" sz="175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i="0" lang="en-GB" sz="1750" u="none" cap="none" strike="noStrike">
                <a:solidFill>
                  <a:schemeClr val="dk1"/>
                </a:solidFill>
                <a:latin typeface="Lato"/>
                <a:ea typeface="Lato"/>
                <a:cs typeface="Lato"/>
                <a:sym typeface="Lato"/>
              </a:rPr>
              <a:t>She shares her rental costs and regularly puts monthly savings away for a rainy day. She’s been taking a personal finance course and enjoyed the investment unit. Using her studies, she’s now interested in investing a portion of her savings into the stock market and bonds.</a:t>
            </a:r>
            <a:endParaRPr i="0" sz="175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t/>
            </a:r>
            <a:endParaRPr i="0" sz="175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t/>
            </a:r>
            <a:endParaRPr b="1" i="0" sz="1750" u="none" cap="none" strike="noStrike">
              <a:solidFill>
                <a:srgbClr val="000000"/>
              </a:solidFill>
              <a:latin typeface="Lato"/>
              <a:ea typeface="Lato"/>
              <a:cs typeface="Lato"/>
              <a:sym typeface="Lato"/>
            </a:endParaRPr>
          </a:p>
        </p:txBody>
      </p:sp>
      <p:pic>
        <p:nvPicPr>
          <p:cNvPr id="345" name="Google Shape;345;g1fb5e1a6eab_0_123"/>
          <p:cNvPicPr preferRelativeResize="0"/>
          <p:nvPr/>
        </p:nvPicPr>
        <p:blipFill rotWithShape="1">
          <a:blip r:embed="rId3">
            <a:alphaModFix/>
          </a:blip>
          <a:srcRect b="0" l="15622" r="16451" t="0"/>
          <a:stretch/>
        </p:blipFill>
        <p:spPr>
          <a:xfrm>
            <a:off x="418169" y="2192913"/>
            <a:ext cx="1818900" cy="1784700"/>
          </a:xfrm>
          <a:prstGeom prst="ellipse">
            <a:avLst/>
          </a:prstGeom>
          <a:noFill/>
          <a:ln>
            <a:noFill/>
          </a:ln>
        </p:spPr>
      </p:pic>
      <p:sp>
        <p:nvSpPr>
          <p:cNvPr id="346" name="Google Shape;346;g1fb5e1a6eab_0_123"/>
          <p:cNvSpPr txBox="1"/>
          <p:nvPr/>
        </p:nvSpPr>
        <p:spPr>
          <a:xfrm>
            <a:off x="312525" y="20177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3200" u="none" cap="none" strike="noStrike">
              <a:solidFill>
                <a:schemeClr val="accent2"/>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1fb5e1a6eab_0_132"/>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pic>
        <p:nvPicPr>
          <p:cNvPr id="352" name="Google Shape;352;g1fb5e1a6eab_0_132"/>
          <p:cNvPicPr preferRelativeResize="0"/>
          <p:nvPr/>
        </p:nvPicPr>
        <p:blipFill rotWithShape="1">
          <a:blip r:embed="rId3">
            <a:alphaModFix/>
          </a:blip>
          <a:srcRect b="0" l="15621" r="16455" t="0"/>
          <a:stretch/>
        </p:blipFill>
        <p:spPr>
          <a:xfrm>
            <a:off x="418169" y="2192913"/>
            <a:ext cx="1818900" cy="1784700"/>
          </a:xfrm>
          <a:prstGeom prst="ellipse">
            <a:avLst/>
          </a:prstGeom>
          <a:noFill/>
          <a:ln>
            <a:noFill/>
          </a:ln>
        </p:spPr>
      </p:pic>
      <p:sp>
        <p:nvSpPr>
          <p:cNvPr id="353" name="Google Shape;353;g1fb5e1a6eab_0_132"/>
          <p:cNvSpPr/>
          <p:nvPr/>
        </p:nvSpPr>
        <p:spPr>
          <a:xfrm>
            <a:off x="445475" y="4196500"/>
            <a:ext cx="1833000" cy="6771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Lato"/>
                <a:ea typeface="Lato"/>
                <a:cs typeface="Lato"/>
                <a:sym typeface="Lato"/>
              </a:rPr>
              <a:t>MEDIUM RISK</a:t>
            </a:r>
            <a:endParaRPr b="0" i="0" sz="2300" u="none" cap="none" strike="noStrike">
              <a:solidFill>
                <a:schemeClr val="lt1"/>
              </a:solidFill>
              <a:latin typeface="Lato"/>
              <a:ea typeface="Lato"/>
              <a:cs typeface="Lato"/>
              <a:sym typeface="Lato"/>
            </a:endParaRPr>
          </a:p>
        </p:txBody>
      </p:sp>
      <p:sp>
        <p:nvSpPr>
          <p:cNvPr id="354" name="Google Shape;354;g1fb5e1a6eab_0_132"/>
          <p:cNvSpPr/>
          <p:nvPr/>
        </p:nvSpPr>
        <p:spPr>
          <a:xfrm>
            <a:off x="2619350" y="1852225"/>
            <a:ext cx="6390900" cy="3180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50"/>
              <a:buFont typeface="Arial"/>
              <a:buNone/>
            </a:pPr>
            <a:r>
              <a:t/>
            </a:r>
            <a:endParaRPr b="1"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1" i="0" lang="en-GB" sz="1750" u="none" cap="none" strike="noStrike">
                <a:solidFill>
                  <a:srgbClr val="000000"/>
                </a:solidFill>
                <a:latin typeface="Lato"/>
                <a:ea typeface="Lato"/>
                <a:cs typeface="Lato"/>
                <a:sym typeface="Lato"/>
              </a:rPr>
              <a:t>Profile 3: Smita</a:t>
            </a:r>
            <a:endParaRPr b="1"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0" i="0" lang="en-GB" sz="1750" u="none" cap="none" strike="noStrike">
                <a:solidFill>
                  <a:srgbClr val="000000"/>
                </a:solidFill>
                <a:latin typeface="Lato"/>
                <a:ea typeface="Lato"/>
                <a:cs typeface="Lato"/>
                <a:sym typeface="Lato"/>
              </a:rPr>
              <a:t>Smita is in her late 30s. She has</a:t>
            </a:r>
            <a:r>
              <a:rPr b="0" i="0" lang="en-GB" sz="1750" u="none" cap="none" strike="noStrike">
                <a:solidFill>
                  <a:schemeClr val="accent2"/>
                </a:solidFill>
                <a:latin typeface="Lato"/>
                <a:ea typeface="Lato"/>
                <a:cs typeface="Lato"/>
                <a:sym typeface="Lato"/>
              </a:rPr>
              <a:t> </a:t>
            </a:r>
            <a:r>
              <a:rPr b="0" i="0" lang="en-GB" sz="1750" u="none" cap="none" strike="noStrike">
                <a:solidFill>
                  <a:schemeClr val="dk1"/>
                </a:solidFill>
                <a:latin typeface="Lato"/>
                <a:ea typeface="Lato"/>
                <a:cs typeface="Lato"/>
                <a:sym typeface="Lato"/>
              </a:rPr>
              <a:t>a </a:t>
            </a:r>
            <a:r>
              <a:rPr b="1" i="0" lang="en-GB" sz="1750" u="none" cap="none" strike="noStrike">
                <a:solidFill>
                  <a:schemeClr val="accent2"/>
                </a:solidFill>
                <a:latin typeface="Lato"/>
                <a:ea typeface="Lato"/>
                <a:cs typeface="Lato"/>
                <a:sym typeface="Lato"/>
              </a:rPr>
              <a:t>partner, one child</a:t>
            </a:r>
            <a:r>
              <a:rPr b="0" i="0" lang="en-GB" sz="1750" u="none" cap="none" strike="noStrike">
                <a:solidFill>
                  <a:schemeClr val="accent2"/>
                </a:solidFill>
                <a:latin typeface="Lato"/>
                <a:ea typeface="Lato"/>
                <a:cs typeface="Lato"/>
                <a:sym typeface="Lato"/>
              </a:rPr>
              <a:t> </a:t>
            </a:r>
            <a:r>
              <a:rPr b="0" i="0" lang="en-GB" sz="1750" u="none" cap="none" strike="noStrike">
                <a:solidFill>
                  <a:schemeClr val="dk1"/>
                </a:solidFill>
                <a:latin typeface="Lato"/>
                <a:ea typeface="Lato"/>
                <a:cs typeface="Lato"/>
                <a:sym typeface="Lato"/>
              </a:rPr>
              <a:t>and a job as a real estate ag</a:t>
            </a:r>
            <a:r>
              <a:rPr b="0" i="0" lang="en-GB" sz="1750" u="none" cap="none" strike="noStrike">
                <a:solidFill>
                  <a:srgbClr val="000000"/>
                </a:solidFill>
                <a:latin typeface="Lato"/>
                <a:ea typeface="Lato"/>
                <a:cs typeface="Lato"/>
                <a:sym typeface="Lato"/>
              </a:rPr>
              <a:t>ent. Her </a:t>
            </a:r>
            <a:r>
              <a:rPr b="1" i="0" lang="en-GB" sz="1750" u="none" cap="none" strike="noStrike">
                <a:solidFill>
                  <a:schemeClr val="accent2"/>
                </a:solidFill>
                <a:latin typeface="Lato"/>
                <a:ea typeface="Lato"/>
                <a:cs typeface="Lato"/>
                <a:sym typeface="Lato"/>
              </a:rPr>
              <a:t>salary is £</a:t>
            </a:r>
            <a:r>
              <a:rPr b="1" lang="en-GB" sz="1750">
                <a:solidFill>
                  <a:schemeClr val="accent2"/>
                </a:solidFill>
                <a:latin typeface="Lato"/>
                <a:ea typeface="Lato"/>
                <a:cs typeface="Lato"/>
                <a:sym typeface="Lato"/>
              </a:rPr>
              <a:t>45</a:t>
            </a:r>
            <a:r>
              <a:rPr b="1" i="0" lang="en-GB" sz="1750" u="none" cap="none" strike="noStrike">
                <a:solidFill>
                  <a:schemeClr val="accent2"/>
                </a:solidFill>
                <a:latin typeface="Lato"/>
                <a:ea typeface="Lato"/>
                <a:cs typeface="Lato"/>
                <a:sym typeface="Lato"/>
              </a:rPr>
              <a:t>,000 per year</a:t>
            </a:r>
            <a:r>
              <a:rPr b="0" i="0" lang="en-GB" sz="1750" u="none" cap="none" strike="noStrike">
                <a:solidFill>
                  <a:srgbClr val="000000"/>
                </a:solidFill>
                <a:latin typeface="Lato"/>
                <a:ea typeface="Lato"/>
                <a:cs typeface="Lato"/>
                <a:sym typeface="Lato"/>
              </a:rPr>
              <a:t> and when her performance is good, she earns </a:t>
            </a:r>
            <a:r>
              <a:rPr b="1" i="0" lang="en-GB" sz="1750" u="none" cap="none" strike="noStrike">
                <a:solidFill>
                  <a:schemeClr val="accent2"/>
                </a:solidFill>
                <a:latin typeface="Lato"/>
                <a:ea typeface="Lato"/>
                <a:cs typeface="Lato"/>
                <a:sym typeface="Lato"/>
              </a:rPr>
              <a:t>commission</a:t>
            </a:r>
            <a:r>
              <a:rPr b="0" i="0" lang="en-GB" sz="1750" u="none" cap="none" strike="noStrike">
                <a:solidFill>
                  <a:schemeClr val="accent2"/>
                </a:solidFill>
                <a:latin typeface="Lato"/>
                <a:ea typeface="Lato"/>
                <a:cs typeface="Lato"/>
                <a:sym typeface="Lato"/>
              </a:rPr>
              <a:t> </a:t>
            </a:r>
            <a:r>
              <a:rPr b="0" i="0" lang="en-GB" sz="1750" u="none" cap="none" strike="noStrike">
                <a:solidFill>
                  <a:srgbClr val="000000"/>
                </a:solidFill>
                <a:latin typeface="Lato"/>
                <a:ea typeface="Lato"/>
                <a:cs typeface="Lato"/>
                <a:sym typeface="Lato"/>
              </a:rPr>
              <a:t>(additional money made on the sale of a property) of up to</a:t>
            </a:r>
            <a:r>
              <a:rPr b="0" i="0" lang="en-GB" sz="1750" u="none" cap="none" strike="noStrike">
                <a:solidFill>
                  <a:schemeClr val="accent2"/>
                </a:solidFill>
                <a:latin typeface="Lato"/>
                <a:ea typeface="Lato"/>
                <a:cs typeface="Lato"/>
                <a:sym typeface="Lato"/>
              </a:rPr>
              <a:t> </a:t>
            </a:r>
            <a:r>
              <a:rPr b="1" i="0" lang="en-GB" sz="1750" u="none" cap="none" strike="noStrike">
                <a:solidFill>
                  <a:schemeClr val="accent2"/>
                </a:solidFill>
                <a:latin typeface="Lato"/>
                <a:ea typeface="Lato"/>
                <a:cs typeface="Lato"/>
                <a:sym typeface="Lato"/>
              </a:rPr>
              <a:t>£7,000 per year.</a:t>
            </a:r>
            <a:r>
              <a:rPr b="0" i="0" lang="en-GB" sz="1750" u="none" cap="none" strike="noStrike">
                <a:solidFill>
                  <a:srgbClr val="000000"/>
                </a:solidFill>
                <a:latin typeface="Lato"/>
                <a:ea typeface="Lato"/>
                <a:cs typeface="Lato"/>
                <a:sym typeface="Lato"/>
              </a:rPr>
              <a:t> </a:t>
            </a:r>
            <a:endParaRPr b="0"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0" i="0" lang="en-GB" sz="1750" u="none" cap="none" strike="noStrike">
                <a:solidFill>
                  <a:srgbClr val="000000"/>
                </a:solidFill>
                <a:latin typeface="Lato"/>
                <a:ea typeface="Lato"/>
                <a:cs typeface="Lato"/>
                <a:sym typeface="Lato"/>
              </a:rPr>
              <a:t>She shares her rental costs and</a:t>
            </a:r>
            <a:r>
              <a:rPr b="0" i="0" lang="en-GB" sz="1750" u="none" cap="none" strike="noStrike">
                <a:solidFill>
                  <a:schemeClr val="accent2"/>
                </a:solidFill>
                <a:latin typeface="Lato"/>
                <a:ea typeface="Lato"/>
                <a:cs typeface="Lato"/>
                <a:sym typeface="Lato"/>
              </a:rPr>
              <a:t> </a:t>
            </a:r>
            <a:r>
              <a:rPr b="1" i="0" lang="en-GB" sz="1750" u="none" cap="none" strike="noStrike">
                <a:solidFill>
                  <a:schemeClr val="accent2"/>
                </a:solidFill>
                <a:latin typeface="Lato"/>
                <a:ea typeface="Lato"/>
                <a:cs typeface="Lato"/>
                <a:sym typeface="Lato"/>
              </a:rPr>
              <a:t>regularly puts monthly savings </a:t>
            </a:r>
            <a:r>
              <a:rPr b="0" i="0" lang="en-GB" sz="1750" u="none" cap="none" strike="noStrike">
                <a:solidFill>
                  <a:srgbClr val="000000"/>
                </a:solidFill>
                <a:latin typeface="Lato"/>
                <a:ea typeface="Lato"/>
                <a:cs typeface="Lato"/>
                <a:sym typeface="Lato"/>
              </a:rPr>
              <a:t>away for a rainy day. She’s been taking a </a:t>
            </a:r>
            <a:r>
              <a:rPr b="1" i="0" lang="en-GB" sz="1750" u="none" cap="none" strike="noStrike">
                <a:solidFill>
                  <a:schemeClr val="accent2"/>
                </a:solidFill>
                <a:latin typeface="Lato"/>
                <a:ea typeface="Lato"/>
                <a:cs typeface="Lato"/>
                <a:sym typeface="Lato"/>
              </a:rPr>
              <a:t>personal finance course</a:t>
            </a:r>
            <a:r>
              <a:rPr b="1" i="0" lang="en-GB" sz="1750" u="none" cap="none" strike="noStrike">
                <a:solidFill>
                  <a:srgbClr val="000000"/>
                </a:solidFill>
                <a:latin typeface="Lato"/>
                <a:ea typeface="Lato"/>
                <a:cs typeface="Lato"/>
                <a:sym typeface="Lato"/>
              </a:rPr>
              <a:t> </a:t>
            </a:r>
            <a:r>
              <a:rPr b="0" i="0" lang="en-GB" sz="1750" u="none" cap="none" strike="noStrike">
                <a:solidFill>
                  <a:srgbClr val="000000"/>
                </a:solidFill>
                <a:latin typeface="Lato"/>
                <a:ea typeface="Lato"/>
                <a:cs typeface="Lato"/>
                <a:sym typeface="Lato"/>
              </a:rPr>
              <a:t>and </a:t>
            </a:r>
            <a:r>
              <a:rPr b="1" i="0" lang="en-GB" sz="1750" u="none" cap="none" strike="noStrike">
                <a:solidFill>
                  <a:schemeClr val="accent2"/>
                </a:solidFill>
                <a:latin typeface="Lato"/>
                <a:ea typeface="Lato"/>
                <a:cs typeface="Lato"/>
                <a:sym typeface="Lato"/>
              </a:rPr>
              <a:t>enjoyed the investment unit</a:t>
            </a:r>
            <a:r>
              <a:rPr b="1" i="0" lang="en-GB" sz="1750" u="none" cap="none" strike="noStrike">
                <a:solidFill>
                  <a:srgbClr val="000000"/>
                </a:solidFill>
                <a:latin typeface="Lato"/>
                <a:ea typeface="Lato"/>
                <a:cs typeface="Lato"/>
                <a:sym typeface="Lato"/>
              </a:rPr>
              <a:t>.</a:t>
            </a:r>
            <a:r>
              <a:rPr b="0" i="0" lang="en-GB" sz="1750" u="none" cap="none" strike="noStrike">
                <a:solidFill>
                  <a:srgbClr val="000000"/>
                </a:solidFill>
                <a:latin typeface="Lato"/>
                <a:ea typeface="Lato"/>
                <a:cs typeface="Lato"/>
                <a:sym typeface="Lato"/>
              </a:rPr>
              <a:t> Using her studies, she’s now </a:t>
            </a:r>
            <a:r>
              <a:rPr b="1" i="0" lang="en-GB" sz="1750" u="none" cap="none" strike="noStrike">
                <a:solidFill>
                  <a:schemeClr val="accent2"/>
                </a:solidFill>
                <a:latin typeface="Lato"/>
                <a:ea typeface="Lato"/>
                <a:cs typeface="Lato"/>
                <a:sym typeface="Lato"/>
              </a:rPr>
              <a:t>interested</a:t>
            </a:r>
            <a:r>
              <a:rPr b="0" i="0" lang="en-GB" sz="1750" u="none" cap="none" strike="noStrike">
                <a:solidFill>
                  <a:srgbClr val="000000"/>
                </a:solidFill>
                <a:latin typeface="Lato"/>
                <a:ea typeface="Lato"/>
                <a:cs typeface="Lato"/>
                <a:sym typeface="Lato"/>
              </a:rPr>
              <a:t> in investing a portion of her savings into the stock market and bonds.</a:t>
            </a:r>
            <a:endParaRPr b="0"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t/>
            </a:r>
            <a:endParaRPr b="0"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t/>
            </a:r>
            <a:endParaRPr b="1" i="0" sz="1750" u="none" cap="none" strike="noStrike">
              <a:solidFill>
                <a:srgbClr val="000000"/>
              </a:solidFill>
              <a:latin typeface="Lato"/>
              <a:ea typeface="Lato"/>
              <a:cs typeface="Lato"/>
              <a:sym typeface="Lato"/>
            </a:endParaRPr>
          </a:p>
        </p:txBody>
      </p:sp>
      <p:sp>
        <p:nvSpPr>
          <p:cNvPr id="355" name="Google Shape;355;g1fb5e1a6eab_0_132"/>
          <p:cNvSpPr txBox="1"/>
          <p:nvPr/>
        </p:nvSpPr>
        <p:spPr>
          <a:xfrm>
            <a:off x="312525" y="20177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3200" u="none" cap="none" strike="noStrike">
              <a:solidFill>
                <a:schemeClr val="accent2"/>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25ab19747b8_0_530"/>
          <p:cNvSpPr txBox="1"/>
          <p:nvPr/>
        </p:nvSpPr>
        <p:spPr>
          <a:xfrm>
            <a:off x="20165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Diversification</a:t>
            </a:r>
            <a:endParaRPr b="1" i="0" sz="2900" u="none" cap="none" strike="noStrike">
              <a:solidFill>
                <a:schemeClr val="accent2"/>
              </a:solidFill>
              <a:latin typeface="Lato"/>
              <a:ea typeface="Lato"/>
              <a:cs typeface="Lato"/>
              <a:sym typeface="Lato"/>
            </a:endParaRPr>
          </a:p>
        </p:txBody>
      </p:sp>
      <p:sp>
        <p:nvSpPr>
          <p:cNvPr id="361" name="Google Shape;361;g25ab19747b8_0_530"/>
          <p:cNvSpPr txBox="1"/>
          <p:nvPr/>
        </p:nvSpPr>
        <p:spPr>
          <a:xfrm>
            <a:off x="284175" y="1225650"/>
            <a:ext cx="5655900" cy="14160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1000"/>
              </a:spcBef>
              <a:spcAft>
                <a:spcPts val="0"/>
              </a:spcAft>
              <a:buClr>
                <a:schemeClr val="accent1"/>
              </a:buClr>
              <a:buSzPts val="2000"/>
              <a:buFont typeface="Lato"/>
              <a:buChar char="●"/>
            </a:pPr>
            <a:r>
              <a:rPr b="0" i="0" lang="en-GB" sz="2000" u="none" cap="none" strike="noStrike">
                <a:solidFill>
                  <a:schemeClr val="dk1"/>
                </a:solidFill>
                <a:latin typeface="Lato"/>
                <a:ea typeface="Lato"/>
                <a:cs typeface="Lato"/>
                <a:sym typeface="Lato"/>
              </a:rPr>
              <a:t>Diversification is about investing in</a:t>
            </a:r>
            <a:r>
              <a:rPr b="0" i="0" lang="en-GB" sz="2000" u="none" cap="none" strike="noStrike">
                <a:solidFill>
                  <a:schemeClr val="accent1"/>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different types of </a:t>
            </a:r>
            <a:r>
              <a:rPr b="1" lang="en-GB" sz="2000">
                <a:solidFill>
                  <a:schemeClr val="accent1"/>
                </a:solidFill>
                <a:latin typeface="Lato"/>
                <a:ea typeface="Lato"/>
                <a:cs typeface="Lato"/>
                <a:sym typeface="Lato"/>
              </a:rPr>
              <a:t>assets</a:t>
            </a:r>
            <a:r>
              <a:rPr b="0" i="0" lang="en-GB" sz="2000" u="none" cap="none" strike="noStrike">
                <a:solidFill>
                  <a:schemeClr val="accent1"/>
                </a:solidFill>
                <a:latin typeface="Lato"/>
                <a:ea typeface="Lato"/>
                <a:cs typeface="Lato"/>
                <a:sym typeface="Lato"/>
              </a:rPr>
              <a:t> </a:t>
            </a:r>
            <a:r>
              <a:rPr b="0" i="0" lang="en-GB" sz="2000" u="none" cap="none" strike="noStrike">
                <a:solidFill>
                  <a:schemeClr val="dk1"/>
                </a:solidFill>
                <a:latin typeface="Lato"/>
                <a:ea typeface="Lato"/>
                <a:cs typeface="Lato"/>
                <a:sym typeface="Lato"/>
              </a:rPr>
              <a:t>(such as stocks, bonds, property, early stage companies and digital assets) </a:t>
            </a:r>
            <a:endParaRPr b="0" i="0" sz="2200" u="none" cap="none" strike="noStrike">
              <a:solidFill>
                <a:schemeClr val="dk1"/>
              </a:solidFill>
              <a:latin typeface="Lato"/>
              <a:ea typeface="Lato"/>
              <a:cs typeface="Lato"/>
              <a:sym typeface="Lato"/>
            </a:endParaRPr>
          </a:p>
        </p:txBody>
      </p:sp>
      <p:pic>
        <p:nvPicPr>
          <p:cNvPr id="362" name="Google Shape;362;g25ab19747b8_0_530"/>
          <p:cNvPicPr preferRelativeResize="0"/>
          <p:nvPr/>
        </p:nvPicPr>
        <p:blipFill rotWithShape="1">
          <a:blip r:embed="rId3">
            <a:alphaModFix/>
          </a:blip>
          <a:srcRect b="0" l="0" r="0" t="0"/>
          <a:stretch/>
        </p:blipFill>
        <p:spPr>
          <a:xfrm>
            <a:off x="6181075" y="1637875"/>
            <a:ext cx="2468675" cy="2468675"/>
          </a:xfrm>
          <a:prstGeom prst="rect">
            <a:avLst/>
          </a:prstGeom>
          <a:noFill/>
          <a:ln>
            <a:noFill/>
          </a:ln>
        </p:spPr>
      </p:pic>
      <p:sp>
        <p:nvSpPr>
          <p:cNvPr id="363" name="Google Shape;363;g25ab19747b8_0_530"/>
          <p:cNvSpPr txBox="1"/>
          <p:nvPr/>
        </p:nvSpPr>
        <p:spPr>
          <a:xfrm>
            <a:off x="304800" y="2590800"/>
            <a:ext cx="5806500" cy="17598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1000"/>
              </a:spcBef>
              <a:spcAft>
                <a:spcPts val="0"/>
              </a:spcAft>
              <a:buClr>
                <a:schemeClr val="accent1"/>
              </a:buClr>
              <a:buSzPts val="2000"/>
              <a:buFont typeface="Lato"/>
              <a:buChar char="●"/>
            </a:pPr>
            <a:r>
              <a:rPr b="0" i="0" lang="en-GB" sz="2000" u="none" cap="none" strike="noStrike">
                <a:solidFill>
                  <a:schemeClr val="dk1"/>
                </a:solidFill>
                <a:latin typeface="Lato"/>
                <a:ea typeface="Lato"/>
                <a:cs typeface="Lato"/>
                <a:sym typeface="Lato"/>
              </a:rPr>
              <a:t>It can also be about buying small pieces of companies from a</a:t>
            </a:r>
            <a:r>
              <a:rPr b="0" i="0" lang="en-GB" sz="2000" u="none" cap="none" strike="noStrike">
                <a:solidFill>
                  <a:schemeClr val="accent1"/>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range of sectors</a:t>
            </a:r>
            <a:r>
              <a:rPr b="0" i="0" lang="en-GB" sz="2000" u="none" cap="none" strike="noStrike">
                <a:solidFill>
                  <a:schemeClr val="accent1"/>
                </a:solidFill>
                <a:latin typeface="Lato"/>
                <a:ea typeface="Lato"/>
                <a:cs typeface="Lato"/>
                <a:sym typeface="Lato"/>
              </a:rPr>
              <a:t> </a:t>
            </a:r>
            <a:r>
              <a:rPr b="0" i="0" lang="en-GB" sz="2000" u="none" cap="none" strike="noStrike">
                <a:solidFill>
                  <a:schemeClr val="lt2"/>
                </a:solidFill>
                <a:latin typeface="Lato"/>
                <a:ea typeface="Lato"/>
                <a:cs typeface="Lato"/>
                <a:sym typeface="Lato"/>
              </a:rPr>
              <a:t>(such as healthcare, fashion, energy, utilities) or from</a:t>
            </a:r>
            <a:r>
              <a:rPr b="0" i="0" lang="en-GB" sz="2000" u="none" cap="none" strike="noStrike">
                <a:solidFill>
                  <a:schemeClr val="accent1"/>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different countries</a:t>
            </a:r>
            <a:r>
              <a:rPr b="0" i="0" lang="en-GB" sz="2000" u="none" cap="none" strike="noStrike">
                <a:solidFill>
                  <a:schemeClr val="accent1"/>
                </a:solidFill>
                <a:latin typeface="Lato"/>
                <a:ea typeface="Lato"/>
                <a:cs typeface="Lato"/>
                <a:sym typeface="Lato"/>
              </a:rPr>
              <a:t> </a:t>
            </a:r>
            <a:r>
              <a:rPr b="0" i="0" lang="en-GB" sz="2000" u="none" cap="none" strike="noStrike">
                <a:solidFill>
                  <a:schemeClr val="dk1"/>
                </a:solidFill>
                <a:latin typeface="Lato"/>
                <a:ea typeface="Lato"/>
                <a:cs typeface="Lato"/>
                <a:sym typeface="Lato"/>
              </a:rPr>
              <a:t>around the world</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25ab19747b8_0_530"/>
          <p:cNvSpPr txBox="1"/>
          <p:nvPr/>
        </p:nvSpPr>
        <p:spPr>
          <a:xfrm>
            <a:off x="360375" y="3965025"/>
            <a:ext cx="5458200" cy="800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1000"/>
              </a:spcBef>
              <a:spcAft>
                <a:spcPts val="0"/>
              </a:spcAft>
              <a:buClr>
                <a:schemeClr val="accent1"/>
              </a:buClr>
              <a:buSzPts val="2000"/>
              <a:buFont typeface="Lato"/>
              <a:buChar char="●"/>
            </a:pPr>
            <a:r>
              <a:rPr b="0" i="0" lang="en-GB" sz="2000" u="none" cap="none" strike="noStrike">
                <a:solidFill>
                  <a:schemeClr val="dk1"/>
                </a:solidFill>
                <a:latin typeface="Lato"/>
                <a:ea typeface="Lato"/>
                <a:cs typeface="Lato"/>
                <a:sym typeface="Lato"/>
              </a:rPr>
              <a:t>Diversification is important because it</a:t>
            </a:r>
            <a:r>
              <a:rPr b="0" i="0" lang="en-GB" sz="2000" u="none" cap="none" strike="noStrike">
                <a:solidFill>
                  <a:schemeClr val="accent1"/>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reduces risk</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259d2f64904_0_3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259d2f64904_0_38"/>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71" name="Google Shape;371;g259d2f64904_0_38"/>
          <p:cNvSpPr txBox="1"/>
          <p:nvPr/>
        </p:nvSpPr>
        <p:spPr>
          <a:xfrm>
            <a:off x="488175" y="1274075"/>
            <a:ext cx="8188500" cy="20055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 what investing is and what I can invest in</a:t>
            </a:r>
            <a:endParaRPr b="1" sz="2200">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Explain the differences between s</a:t>
            </a:r>
            <a:r>
              <a:rPr b="1" lang="en-GB" sz="2200">
                <a:solidFill>
                  <a:srgbClr val="00FF00"/>
                </a:solidFill>
                <a:latin typeface="Lato"/>
                <a:ea typeface="Lato"/>
                <a:cs typeface="Lato"/>
                <a:sym typeface="Lato"/>
              </a:rPr>
              <a:t>hare</a:t>
            </a:r>
            <a:r>
              <a:rPr b="1" i="0" lang="en-GB" sz="2200" u="none" cap="none" strike="noStrike">
                <a:solidFill>
                  <a:srgbClr val="00FF00"/>
                </a:solidFill>
                <a:latin typeface="Lato"/>
                <a:ea typeface="Lato"/>
                <a:cs typeface="Lato"/>
                <a:sym typeface="Lato"/>
              </a:rPr>
              <a:t>s and bonds </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Recognise the factors that will affect people’s risk profiles</a:t>
            </a:r>
            <a:endParaRPr b="1" sz="2200">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25ab19747b8_0_756"/>
          <p:cNvSpPr/>
          <p:nvPr/>
        </p:nvSpPr>
        <p:spPr>
          <a:xfrm>
            <a:off x="7734375" y="4220925"/>
            <a:ext cx="1226700" cy="7695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25ab19747b8_0_756"/>
          <p:cNvSpPr txBox="1"/>
          <p:nvPr/>
        </p:nvSpPr>
        <p:spPr>
          <a:xfrm>
            <a:off x="189575" y="1119400"/>
            <a:ext cx="78375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Lato"/>
                <a:ea typeface="Lato"/>
                <a:cs typeface="Lato"/>
                <a:sym typeface="Lato"/>
              </a:rPr>
              <a:t>Hype from social </a:t>
            </a:r>
            <a:r>
              <a:rPr b="0" i="0" lang="en-GB" sz="1900" u="none" cap="none" strike="noStrike">
                <a:solidFill>
                  <a:schemeClr val="dk1"/>
                </a:solidFill>
                <a:latin typeface="Lato"/>
                <a:ea typeface="Lato"/>
                <a:cs typeface="Lato"/>
                <a:sym typeface="Lato"/>
                <a:extLst>
                  <a:ext uri="http://customooxmlschemas.google.com/">
                    <go:slidesCustomData xmlns:go="http://customooxmlschemas.google.com/" textRoundtripDataId="8"/>
                  </a:ext>
                </a:extLst>
              </a:rPr>
              <a:t>media</a:t>
            </a:r>
            <a:r>
              <a:rPr b="0" i="0" lang="en-GB" sz="1900" u="none" cap="none" strike="noStrike">
                <a:solidFill>
                  <a:schemeClr val="dk1"/>
                </a:solidFill>
                <a:latin typeface="Lato"/>
                <a:ea typeface="Lato"/>
                <a:cs typeface="Lato"/>
                <a:sym typeface="Lato"/>
              </a:rPr>
              <a:t> is a bigger risk! </a:t>
            </a:r>
            <a:endParaRPr b="0" i="0" sz="19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dk1"/>
                </a:solidFill>
                <a:latin typeface="Calibri"/>
                <a:ea typeface="Calibri"/>
                <a:cs typeface="Calibri"/>
                <a:sym typeface="Calibri"/>
              </a:rPr>
              <a:t>Good research involves:</a:t>
            </a:r>
            <a:endParaRPr b="0" i="0" sz="1400" u="none" cap="none" strike="noStrike">
              <a:solidFill>
                <a:schemeClr val="dk1"/>
              </a:solidFill>
              <a:latin typeface="Arial"/>
              <a:ea typeface="Arial"/>
              <a:cs typeface="Arial"/>
              <a:sym typeface="Arial"/>
            </a:endParaRPr>
          </a:p>
        </p:txBody>
      </p:sp>
      <p:pic>
        <p:nvPicPr>
          <p:cNvPr id="378" name="Google Shape;378;g25ab19747b8_0_756"/>
          <p:cNvPicPr preferRelativeResize="0"/>
          <p:nvPr/>
        </p:nvPicPr>
        <p:blipFill rotWithShape="1">
          <a:blip r:embed="rId3">
            <a:alphaModFix/>
          </a:blip>
          <a:srcRect b="20396" l="18872" r="12352" t="17981"/>
          <a:stretch/>
        </p:blipFill>
        <p:spPr>
          <a:xfrm>
            <a:off x="2409879" y="3660781"/>
            <a:ext cx="1403694" cy="1326069"/>
          </a:xfrm>
          <a:prstGeom prst="rect">
            <a:avLst/>
          </a:prstGeom>
          <a:noFill/>
          <a:ln cap="flat" cmpd="sng" w="38100">
            <a:solidFill>
              <a:schemeClr val="accent2"/>
            </a:solidFill>
            <a:prstDash val="solid"/>
            <a:round/>
            <a:headEnd len="sm" w="sm" type="none"/>
            <a:tailEnd len="sm" w="sm" type="none"/>
          </a:ln>
        </p:spPr>
      </p:pic>
      <p:pic>
        <p:nvPicPr>
          <p:cNvPr id="379" name="Google Shape;379;g25ab19747b8_0_756"/>
          <p:cNvPicPr preferRelativeResize="0"/>
          <p:nvPr/>
        </p:nvPicPr>
        <p:blipFill rotWithShape="1">
          <a:blip r:embed="rId4">
            <a:alphaModFix/>
          </a:blip>
          <a:srcRect b="7840" l="0" r="0" t="10399"/>
          <a:stretch/>
        </p:blipFill>
        <p:spPr>
          <a:xfrm>
            <a:off x="2409875" y="2070075"/>
            <a:ext cx="1403700" cy="1210085"/>
          </a:xfrm>
          <a:prstGeom prst="rect">
            <a:avLst/>
          </a:prstGeom>
          <a:noFill/>
          <a:ln cap="flat" cmpd="sng" w="38100">
            <a:solidFill>
              <a:schemeClr val="accent2"/>
            </a:solidFill>
            <a:prstDash val="solid"/>
            <a:round/>
            <a:headEnd len="sm" w="sm" type="none"/>
            <a:tailEnd len="sm" w="sm" type="none"/>
          </a:ln>
        </p:spPr>
      </p:pic>
      <p:sp>
        <p:nvSpPr>
          <p:cNvPr id="380" name="Google Shape;380;g25ab19747b8_0_756"/>
          <p:cNvSpPr/>
          <p:nvPr/>
        </p:nvSpPr>
        <p:spPr>
          <a:xfrm>
            <a:off x="284175" y="1989800"/>
            <a:ext cx="3849300" cy="1440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Using trusted sources like well-known publications or media outlets.</a:t>
            </a:r>
            <a:endParaRPr i="0" sz="1800" u="none" cap="none" strike="noStrike">
              <a:solidFill>
                <a:schemeClr val="lt1"/>
              </a:solidFill>
              <a:latin typeface="Lato"/>
              <a:ea typeface="Lato"/>
              <a:cs typeface="Lato"/>
              <a:sym typeface="Lato"/>
            </a:endParaRPr>
          </a:p>
        </p:txBody>
      </p:sp>
      <p:sp>
        <p:nvSpPr>
          <p:cNvPr id="381" name="Google Shape;381;g25ab19747b8_0_756"/>
          <p:cNvSpPr/>
          <p:nvPr/>
        </p:nvSpPr>
        <p:spPr>
          <a:xfrm>
            <a:off x="284175" y="3594075"/>
            <a:ext cx="3849300" cy="1440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Checking for red flags - influencers should provide clear mentions of ads and risk warnings.  They should not be giving specific advice</a:t>
            </a:r>
            <a:endParaRPr i="0" sz="1800" u="none" cap="none" strike="noStrike">
              <a:solidFill>
                <a:schemeClr val="lt1"/>
              </a:solidFill>
              <a:latin typeface="Lato"/>
              <a:ea typeface="Lato"/>
              <a:cs typeface="Lato"/>
              <a:sym typeface="Lato"/>
            </a:endParaRPr>
          </a:p>
        </p:txBody>
      </p:sp>
      <p:pic>
        <p:nvPicPr>
          <p:cNvPr id="382" name="Google Shape;382;g25ab19747b8_0_756"/>
          <p:cNvPicPr preferRelativeResize="0"/>
          <p:nvPr/>
        </p:nvPicPr>
        <p:blipFill>
          <a:blip r:embed="rId5">
            <a:alphaModFix/>
          </a:blip>
          <a:stretch>
            <a:fillRect/>
          </a:stretch>
        </p:blipFill>
        <p:spPr>
          <a:xfrm>
            <a:off x="4565750" y="3657075"/>
            <a:ext cx="1314599" cy="1314599"/>
          </a:xfrm>
          <a:prstGeom prst="rect">
            <a:avLst/>
          </a:prstGeom>
          <a:noFill/>
          <a:ln cap="flat" cmpd="sng" w="38100">
            <a:solidFill>
              <a:srgbClr val="FF8022"/>
            </a:solidFill>
            <a:prstDash val="solid"/>
            <a:round/>
            <a:headEnd len="sm" w="sm" type="none"/>
            <a:tailEnd len="sm" w="sm" type="none"/>
          </a:ln>
        </p:spPr>
      </p:pic>
      <p:pic>
        <p:nvPicPr>
          <p:cNvPr id="383" name="Google Shape;383;g25ab19747b8_0_756"/>
          <p:cNvPicPr preferRelativeResize="0"/>
          <p:nvPr/>
        </p:nvPicPr>
        <p:blipFill rotWithShape="1">
          <a:blip r:embed="rId6">
            <a:alphaModFix/>
          </a:blip>
          <a:srcRect b="0" l="0" r="0" t="4598"/>
          <a:stretch/>
        </p:blipFill>
        <p:spPr>
          <a:xfrm>
            <a:off x="4565750" y="2070075"/>
            <a:ext cx="1314599" cy="1210075"/>
          </a:xfrm>
          <a:prstGeom prst="rect">
            <a:avLst/>
          </a:prstGeom>
          <a:noFill/>
          <a:ln cap="flat" cmpd="sng" w="38100">
            <a:solidFill>
              <a:srgbClr val="FF8022"/>
            </a:solidFill>
            <a:prstDash val="solid"/>
            <a:round/>
            <a:headEnd len="sm" w="sm" type="none"/>
            <a:tailEnd len="sm" w="sm" type="none"/>
          </a:ln>
        </p:spPr>
      </p:pic>
      <p:sp>
        <p:nvSpPr>
          <p:cNvPr id="384" name="Google Shape;384;g25ab19747b8_0_756"/>
          <p:cNvSpPr/>
          <p:nvPr/>
        </p:nvSpPr>
        <p:spPr>
          <a:xfrm>
            <a:off x="4324700" y="1987225"/>
            <a:ext cx="3849300" cy="1440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Seeking financial advice from an expert such as a FCA registered financial adviser</a:t>
            </a:r>
            <a:endParaRPr i="0" sz="1800" u="none" cap="none" strike="noStrike">
              <a:solidFill>
                <a:schemeClr val="lt1"/>
              </a:solidFill>
              <a:latin typeface="Lato"/>
              <a:ea typeface="Lato"/>
              <a:cs typeface="Lato"/>
              <a:sym typeface="Lato"/>
            </a:endParaRPr>
          </a:p>
        </p:txBody>
      </p:sp>
      <p:sp>
        <p:nvSpPr>
          <p:cNvPr id="385" name="Google Shape;385;g25ab19747b8_0_756"/>
          <p:cNvSpPr/>
          <p:nvPr/>
        </p:nvSpPr>
        <p:spPr>
          <a:xfrm>
            <a:off x="4324700" y="3580250"/>
            <a:ext cx="3849300" cy="1440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Look at past trends: these can give clues to future performance but there are no guarantees.  If it was good before doesn’t mean it will be good again.</a:t>
            </a:r>
            <a:endParaRPr i="0" sz="1800" u="none" cap="none" strike="noStrike">
              <a:solidFill>
                <a:schemeClr val="lt1"/>
              </a:solidFill>
              <a:latin typeface="Lato"/>
              <a:ea typeface="Lato"/>
              <a:cs typeface="Lato"/>
              <a:sym typeface="Lato"/>
            </a:endParaRPr>
          </a:p>
        </p:txBody>
      </p:sp>
      <p:sp>
        <p:nvSpPr>
          <p:cNvPr id="386" name="Google Shape;386;g25ab19747b8_0_756"/>
          <p:cNvSpPr txBox="1"/>
          <p:nvPr/>
        </p:nvSpPr>
        <p:spPr>
          <a:xfrm>
            <a:off x="442300" y="248775"/>
            <a:ext cx="7511100" cy="44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3600"/>
              <a:buFont typeface="Arial"/>
              <a:buNone/>
            </a:pPr>
            <a:r>
              <a:rPr b="1" lang="en-GB" sz="2900">
                <a:solidFill>
                  <a:srgbClr val="FF8022"/>
                </a:solidFill>
                <a:latin typeface="Lato"/>
                <a:ea typeface="Lato"/>
                <a:cs typeface="Lato"/>
                <a:sym typeface="Lato"/>
              </a:rPr>
              <a:t>Forget FOMO</a:t>
            </a:r>
            <a:endParaRPr b="1" i="0" sz="2900" u="none" cap="none" strike="noStrike">
              <a:solidFill>
                <a:srgbClr val="FF802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258fac8e29b_0_162"/>
          <p:cNvSpPr txBox="1"/>
          <p:nvPr/>
        </p:nvSpPr>
        <p:spPr>
          <a:xfrm>
            <a:off x="442300" y="248775"/>
            <a:ext cx="7511100" cy="44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When is it a good time to invest?</a:t>
            </a:r>
            <a:endParaRPr b="1" i="0" sz="2900" u="none" cap="none" strike="noStrike">
              <a:solidFill>
                <a:srgbClr val="FF8022"/>
              </a:solidFill>
              <a:latin typeface="Lato"/>
              <a:ea typeface="Lato"/>
              <a:cs typeface="Lato"/>
              <a:sym typeface="Lato"/>
            </a:endParaRPr>
          </a:p>
        </p:txBody>
      </p:sp>
      <p:sp>
        <p:nvSpPr>
          <p:cNvPr id="392" name="Google Shape;392;g258fac8e29b_0_162"/>
          <p:cNvSpPr/>
          <p:nvPr/>
        </p:nvSpPr>
        <p:spPr>
          <a:xfrm>
            <a:off x="7463600" y="4207475"/>
            <a:ext cx="1620300" cy="8010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258fac8e29b_0_162"/>
          <p:cNvSpPr txBox="1"/>
          <p:nvPr/>
        </p:nvSpPr>
        <p:spPr>
          <a:xfrm>
            <a:off x="254650" y="1215775"/>
            <a:ext cx="78864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Lato"/>
                <a:ea typeface="Lato"/>
                <a:cs typeface="Lato"/>
                <a:sym typeface="Lato"/>
              </a:rPr>
              <a:t>A person might consider investing when they have:</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p:txBody>
      </p:sp>
      <p:pic>
        <p:nvPicPr>
          <p:cNvPr id="394" name="Google Shape;394;g258fac8e29b_0_162"/>
          <p:cNvPicPr preferRelativeResize="0"/>
          <p:nvPr/>
        </p:nvPicPr>
        <p:blipFill rotWithShape="1">
          <a:blip r:embed="rId3">
            <a:alphaModFix/>
          </a:blip>
          <a:srcRect b="0" l="0" r="0" t="0"/>
          <a:stretch/>
        </p:blipFill>
        <p:spPr>
          <a:xfrm>
            <a:off x="894750" y="1916799"/>
            <a:ext cx="1529486" cy="1464351"/>
          </a:xfrm>
          <a:prstGeom prst="rect">
            <a:avLst/>
          </a:prstGeom>
          <a:noFill/>
          <a:ln>
            <a:noFill/>
          </a:ln>
        </p:spPr>
      </p:pic>
      <p:sp>
        <p:nvSpPr>
          <p:cNvPr id="395" name="Google Shape;395;g258fac8e29b_0_162"/>
          <p:cNvSpPr txBox="1"/>
          <p:nvPr/>
        </p:nvSpPr>
        <p:spPr>
          <a:xfrm>
            <a:off x="0" y="3606575"/>
            <a:ext cx="3000000" cy="6771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latin typeface="Lato"/>
                <a:ea typeface="Lato"/>
                <a:cs typeface="Lato"/>
                <a:sym typeface="Lato"/>
              </a:rPr>
              <a:t>Paid off short-term debts (money that they owe)</a:t>
            </a:r>
            <a:endParaRPr b="1" i="0" sz="1600" u="none" cap="none" strike="noStrike">
              <a:solidFill>
                <a:schemeClr val="accent1"/>
              </a:solidFill>
              <a:latin typeface="Lato"/>
              <a:ea typeface="Lato"/>
              <a:cs typeface="Lato"/>
              <a:sym typeface="Lato"/>
            </a:endParaRPr>
          </a:p>
        </p:txBody>
      </p:sp>
      <p:pic>
        <p:nvPicPr>
          <p:cNvPr id="396" name="Google Shape;396;g258fac8e29b_0_162"/>
          <p:cNvPicPr preferRelativeResize="0"/>
          <p:nvPr/>
        </p:nvPicPr>
        <p:blipFill rotWithShape="1">
          <a:blip r:embed="rId4">
            <a:alphaModFix/>
          </a:blip>
          <a:srcRect b="0" l="0" r="0" t="0"/>
          <a:stretch/>
        </p:blipFill>
        <p:spPr>
          <a:xfrm>
            <a:off x="3807735" y="1916799"/>
            <a:ext cx="1529486" cy="1464351"/>
          </a:xfrm>
          <a:prstGeom prst="rect">
            <a:avLst/>
          </a:prstGeom>
          <a:noFill/>
          <a:ln>
            <a:noFill/>
          </a:ln>
        </p:spPr>
      </p:pic>
      <p:pic>
        <p:nvPicPr>
          <p:cNvPr id="397" name="Google Shape;397;g258fac8e29b_0_162"/>
          <p:cNvPicPr preferRelativeResize="0"/>
          <p:nvPr/>
        </p:nvPicPr>
        <p:blipFill rotWithShape="1">
          <a:blip r:embed="rId5">
            <a:alphaModFix/>
          </a:blip>
          <a:srcRect b="0" l="0" r="0" t="0"/>
          <a:stretch/>
        </p:blipFill>
        <p:spPr>
          <a:xfrm>
            <a:off x="6852277" y="1916800"/>
            <a:ext cx="1529486" cy="1464351"/>
          </a:xfrm>
          <a:prstGeom prst="rect">
            <a:avLst/>
          </a:prstGeom>
          <a:noFill/>
          <a:ln>
            <a:noFill/>
          </a:ln>
        </p:spPr>
      </p:pic>
      <p:sp>
        <p:nvSpPr>
          <p:cNvPr id="398" name="Google Shape;398;g258fac8e29b_0_162"/>
          <p:cNvSpPr txBox="1"/>
          <p:nvPr/>
        </p:nvSpPr>
        <p:spPr>
          <a:xfrm>
            <a:off x="3205000" y="3602300"/>
            <a:ext cx="28449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latin typeface="Lato"/>
                <a:ea typeface="Lato"/>
                <a:cs typeface="Lato"/>
                <a:sym typeface="Lato"/>
              </a:rPr>
              <a:t>An emergency cash fund (minimum 3 months</a:t>
            </a:r>
            <a:r>
              <a:rPr b="1" lang="en-GB" sz="1600">
                <a:solidFill>
                  <a:schemeClr val="accent1"/>
                </a:solidFill>
                <a:latin typeface="Lato"/>
                <a:ea typeface="Lato"/>
                <a:cs typeface="Lato"/>
                <a:sym typeface="Lato"/>
              </a:rPr>
              <a:t>’</a:t>
            </a:r>
            <a:r>
              <a:rPr b="1" i="0" lang="en-GB" sz="1600" u="none" cap="none" strike="noStrike">
                <a:solidFill>
                  <a:schemeClr val="accent1"/>
                </a:solidFill>
                <a:latin typeface="Lato"/>
                <a:ea typeface="Lato"/>
                <a:cs typeface="Lato"/>
                <a:sym typeface="Lato"/>
              </a:rPr>
              <a:t> worth of living expenses set aside for emergencies e.g. losing a job)</a:t>
            </a:r>
            <a:endParaRPr b="1" i="0" sz="1600" u="none" cap="none" strike="noStrike">
              <a:solidFill>
                <a:schemeClr val="accent1"/>
              </a:solidFill>
              <a:latin typeface="Lato"/>
              <a:ea typeface="Lato"/>
              <a:cs typeface="Lato"/>
              <a:sym typeface="Lato"/>
            </a:endParaRPr>
          </a:p>
        </p:txBody>
      </p:sp>
      <p:sp>
        <p:nvSpPr>
          <p:cNvPr id="399" name="Google Shape;399;g258fac8e29b_0_162"/>
          <p:cNvSpPr txBox="1"/>
          <p:nvPr/>
        </p:nvSpPr>
        <p:spPr>
          <a:xfrm>
            <a:off x="6254900" y="3602300"/>
            <a:ext cx="2767800" cy="923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latin typeface="Lato"/>
                <a:ea typeface="Lato"/>
                <a:cs typeface="Lato"/>
                <a:sym typeface="Lato"/>
              </a:rPr>
              <a:t>Tried and tested tracking investments before investing their own money</a:t>
            </a:r>
            <a:endParaRPr b="1" i="0" sz="1600" u="none" cap="none" strike="noStrike">
              <a:solidFill>
                <a:schemeClr val="accen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58fac8e29b_0_174"/>
          <p:cNvSpPr txBox="1"/>
          <p:nvPr/>
        </p:nvSpPr>
        <p:spPr>
          <a:xfrm>
            <a:off x="163775" y="1477600"/>
            <a:ext cx="51477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We are often overloaded with people and different sources giving us information on how best to invest!</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If you really are looking for trusted advice the best person you can speak to is a</a:t>
            </a:r>
            <a:r>
              <a:rPr b="1" i="0" lang="en-GB" sz="2200" u="none" cap="none" strike="noStrike">
                <a:solidFill>
                  <a:srgbClr val="000000"/>
                </a:solidFill>
                <a:latin typeface="Lato"/>
                <a:ea typeface="Lato"/>
                <a:cs typeface="Lato"/>
                <a:sym typeface="Lato"/>
              </a:rPr>
              <a:t> financial adviser.</a:t>
            </a:r>
            <a:endParaRPr b="1" i="0" sz="2200" u="none" cap="none" strike="noStrike">
              <a:solidFill>
                <a:srgbClr val="000000"/>
              </a:solidFill>
              <a:latin typeface="Lato"/>
              <a:ea typeface="Lato"/>
              <a:cs typeface="Lato"/>
              <a:sym typeface="Lato"/>
            </a:endParaRPr>
          </a:p>
        </p:txBody>
      </p:sp>
      <p:pic>
        <p:nvPicPr>
          <p:cNvPr id="405" name="Google Shape;405;g258fac8e29b_0_174"/>
          <p:cNvPicPr preferRelativeResize="0"/>
          <p:nvPr/>
        </p:nvPicPr>
        <p:blipFill rotWithShape="1">
          <a:blip r:embed="rId3">
            <a:alphaModFix/>
          </a:blip>
          <a:srcRect b="0" l="0" r="0" t="0"/>
          <a:stretch/>
        </p:blipFill>
        <p:spPr>
          <a:xfrm>
            <a:off x="6118900" y="1704350"/>
            <a:ext cx="2313800" cy="2313800"/>
          </a:xfrm>
          <a:prstGeom prst="rect">
            <a:avLst/>
          </a:prstGeom>
          <a:noFill/>
          <a:ln>
            <a:noFill/>
          </a:ln>
        </p:spPr>
      </p:pic>
      <p:sp>
        <p:nvSpPr>
          <p:cNvPr id="406" name="Google Shape;406;g258fac8e29b_0_174"/>
          <p:cNvSpPr txBox="1"/>
          <p:nvPr/>
        </p:nvSpPr>
        <p:spPr>
          <a:xfrm>
            <a:off x="442300" y="248775"/>
            <a:ext cx="7511100" cy="44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3600"/>
              <a:buFont typeface="Arial"/>
              <a:buNone/>
            </a:pPr>
            <a:r>
              <a:rPr b="1" lang="en-GB" sz="2900">
                <a:solidFill>
                  <a:srgbClr val="FF8022"/>
                </a:solidFill>
                <a:latin typeface="Lato"/>
                <a:ea typeface="Lato"/>
                <a:cs typeface="Lato"/>
                <a:sym typeface="Lato"/>
              </a:rPr>
              <a:t>Who to speak to</a:t>
            </a:r>
            <a:endParaRPr b="1" i="0" sz="2900" u="none" cap="none" strike="noStrike">
              <a:solidFill>
                <a:srgbClr val="FF8022"/>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58fac8e29b_0_181"/>
          <p:cNvSpPr txBox="1"/>
          <p:nvPr/>
        </p:nvSpPr>
        <p:spPr>
          <a:xfrm>
            <a:off x="360375" y="1646725"/>
            <a:ext cx="5044500" cy="633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90"/>
              <a:buFont typeface="Arial"/>
              <a:buNone/>
            </a:pPr>
            <a:r>
              <a:rPr b="1" i="0" lang="en-GB" sz="2700" u="none" cap="none" strike="noStrike">
                <a:solidFill>
                  <a:schemeClr val="dk1"/>
                </a:solidFill>
                <a:latin typeface="Lato"/>
                <a:ea typeface="Lato"/>
                <a:cs typeface="Lato"/>
                <a:sym typeface="Lato"/>
              </a:rPr>
              <a:t>What are the key messages you would share with </a:t>
            </a:r>
            <a:r>
              <a:rPr b="1" lang="en-GB" sz="2700">
                <a:solidFill>
                  <a:schemeClr val="dk1"/>
                </a:solidFill>
                <a:latin typeface="Lato"/>
                <a:ea typeface="Lato"/>
                <a:cs typeface="Lato"/>
                <a:sym typeface="Lato"/>
              </a:rPr>
              <a:t>Li</a:t>
            </a:r>
            <a:r>
              <a:rPr b="1" i="0" lang="en-GB" sz="2700" u="none" cap="none" strike="noStrike">
                <a:solidFill>
                  <a:schemeClr val="dk1"/>
                </a:solidFill>
                <a:latin typeface="Lato"/>
                <a:ea typeface="Lato"/>
                <a:cs typeface="Lato"/>
                <a:sym typeface="Lato"/>
              </a:rPr>
              <a:t> as she begins her investment journey? </a:t>
            </a:r>
            <a:endParaRPr b="1"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i="0" lang="en-GB" sz="2700" u="none" cap="none" strike="noStrike">
                <a:solidFill>
                  <a:schemeClr val="dk1"/>
                </a:solidFill>
                <a:latin typeface="Lato"/>
                <a:ea typeface="Lato"/>
                <a:cs typeface="Lato"/>
                <a:sym typeface="Lato"/>
              </a:rPr>
              <a:t>THINK-PAIR-SHARE</a:t>
            </a:r>
            <a:endParaRPr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700" u="none" cap="none" strike="noStrike">
              <a:solidFill>
                <a:schemeClr val="dk1"/>
              </a:solidFill>
              <a:latin typeface="Lato"/>
              <a:ea typeface="Lato"/>
              <a:cs typeface="Lato"/>
              <a:sym typeface="Lato"/>
            </a:endParaRPr>
          </a:p>
        </p:txBody>
      </p:sp>
      <p:pic>
        <p:nvPicPr>
          <p:cNvPr id="412" name="Google Shape;412;g258fac8e29b_0_181"/>
          <p:cNvPicPr preferRelativeResize="0"/>
          <p:nvPr/>
        </p:nvPicPr>
        <p:blipFill rotWithShape="1">
          <a:blip r:embed="rId3">
            <a:alphaModFix/>
          </a:blip>
          <a:srcRect b="25382" l="3874" r="3873" t="-59"/>
          <a:stretch/>
        </p:blipFill>
        <p:spPr>
          <a:xfrm>
            <a:off x="6024252" y="1835950"/>
            <a:ext cx="2050200" cy="2039100"/>
          </a:xfrm>
          <a:prstGeom prst="ellipse">
            <a:avLst/>
          </a:prstGeom>
          <a:noFill/>
          <a:ln cap="flat" cmpd="sng" w="38100">
            <a:solidFill>
              <a:schemeClr val="accent2"/>
            </a:solidFill>
            <a:prstDash val="solid"/>
            <a:round/>
            <a:headEnd len="sm" w="sm" type="none"/>
            <a:tailEnd len="sm" w="sm" type="none"/>
          </a:ln>
        </p:spPr>
      </p:pic>
      <p:sp>
        <p:nvSpPr>
          <p:cNvPr id="413" name="Google Shape;413;g258fac8e29b_0_181"/>
          <p:cNvSpPr txBox="1"/>
          <p:nvPr/>
        </p:nvSpPr>
        <p:spPr>
          <a:xfrm>
            <a:off x="442300" y="248775"/>
            <a:ext cx="7511100" cy="44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3600"/>
              <a:buFont typeface="Arial"/>
              <a:buNone/>
            </a:pPr>
            <a:r>
              <a:rPr b="1" lang="en-GB" sz="2900">
                <a:solidFill>
                  <a:srgbClr val="FF8022"/>
                </a:solidFill>
                <a:latin typeface="Lato"/>
                <a:ea typeface="Lato"/>
                <a:cs typeface="Lato"/>
                <a:sym typeface="Lato"/>
              </a:rPr>
              <a:t>Key investment messages for Li</a:t>
            </a:r>
            <a:endParaRPr b="1" i="0" sz="2900" u="none" cap="none" strike="noStrike">
              <a:solidFill>
                <a:srgbClr val="FF8022"/>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30d7e5bddb2_1_40"/>
          <p:cNvSpPr/>
          <p:nvPr/>
        </p:nvSpPr>
        <p:spPr>
          <a:xfrm>
            <a:off x="8027000" y="4310625"/>
            <a:ext cx="990600" cy="720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30d7e5bddb2_1_40"/>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420" name="Google Shape;420;g30d7e5bddb2_1_40"/>
          <p:cNvSpPr txBox="1"/>
          <p:nvPr/>
        </p:nvSpPr>
        <p:spPr>
          <a:xfrm>
            <a:off x="498875" y="1056600"/>
            <a:ext cx="8397600" cy="411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1. </a:t>
            </a:r>
            <a:r>
              <a:rPr b="1" i="0" lang="en-GB" sz="1800" u="none" cap="none" strike="noStrike">
                <a:solidFill>
                  <a:srgbClr val="000000"/>
                </a:solidFill>
                <a:latin typeface="Lato"/>
                <a:ea typeface="Lato"/>
                <a:cs typeface="Lato"/>
                <a:sym typeface="Lato"/>
              </a:rPr>
              <a:t>Risk vs reward.</a:t>
            </a:r>
            <a:r>
              <a:rPr b="0" i="0" lang="en-GB" sz="1800" u="none" cap="none" strike="noStrike">
                <a:solidFill>
                  <a:srgbClr val="000000"/>
                </a:solidFill>
                <a:latin typeface="Lato"/>
                <a:ea typeface="Lato"/>
                <a:cs typeface="Lato"/>
                <a:sym typeface="Lato"/>
              </a:rPr>
              <a:t> </a:t>
            </a:r>
            <a:r>
              <a:rPr b="0" i="0" lang="en-GB" sz="1600" u="none" cap="none" strike="noStrike">
                <a:solidFill>
                  <a:srgbClr val="000000"/>
                </a:solidFill>
                <a:latin typeface="Lato"/>
                <a:ea typeface="Lato"/>
                <a:cs typeface="Lato"/>
                <a:sym typeface="Lato"/>
              </a:rPr>
              <a:t>She should consider the risk that she can take. Does she have dependents and an </a:t>
            </a:r>
            <a:r>
              <a:rPr b="0" i="0" lang="en-GB" sz="1600" u="sng" cap="none" strike="noStrike">
                <a:solidFill>
                  <a:srgbClr val="000000"/>
                </a:solidFill>
                <a:latin typeface="Lato"/>
                <a:ea typeface="Lato"/>
                <a:cs typeface="Lato"/>
                <a:sym typeface="Lato"/>
              </a:rPr>
              <a:t>emergency fund</a:t>
            </a:r>
            <a:r>
              <a:rPr b="0" i="0" lang="en-GB" sz="1600" u="none" cap="none" strike="noStrike">
                <a:solidFill>
                  <a:srgbClr val="000000"/>
                </a:solidFill>
                <a:latin typeface="Lato"/>
                <a:ea typeface="Lato"/>
                <a:cs typeface="Lato"/>
                <a:sym typeface="Lato"/>
              </a:rPr>
              <a:t> before putting money aside for investing? </a:t>
            </a:r>
            <a:endParaRPr b="0" i="0" sz="1600" u="none" cap="none" strike="noStrike">
              <a:solidFill>
                <a:srgbClr val="000000"/>
              </a:solidFill>
              <a:latin typeface="Lato"/>
              <a:ea typeface="Lato"/>
              <a:cs typeface="Lato"/>
              <a:sym typeface="Lato"/>
            </a:endParaRPr>
          </a:p>
          <a:p>
            <a:pPr indent="0" lvl="0" marL="0" rtl="0" algn="l">
              <a:spcBef>
                <a:spcPts val="1000"/>
              </a:spcBef>
              <a:spcAft>
                <a:spcPts val="0"/>
              </a:spcAft>
              <a:buClr>
                <a:srgbClr val="000000"/>
              </a:buClr>
              <a:buSzPts val="2200"/>
              <a:buFont typeface="Arial"/>
              <a:buNone/>
            </a:pPr>
            <a:r>
              <a:rPr b="1" lang="en-GB" sz="2200">
                <a:solidFill>
                  <a:schemeClr val="accent2"/>
                </a:solidFill>
                <a:latin typeface="Lato"/>
                <a:ea typeface="Lato"/>
                <a:cs typeface="Lato"/>
                <a:sym typeface="Lato"/>
              </a:rPr>
              <a:t>2. </a:t>
            </a:r>
            <a:r>
              <a:rPr b="1" lang="en-GB" sz="1800">
                <a:latin typeface="Lato"/>
                <a:ea typeface="Lato"/>
                <a:cs typeface="Lato"/>
                <a:sym typeface="Lato"/>
              </a:rPr>
              <a:t>Invest for the long run.</a:t>
            </a:r>
            <a:r>
              <a:rPr b="1" lang="en-GB" sz="1600">
                <a:latin typeface="Lato"/>
                <a:ea typeface="Lato"/>
                <a:cs typeface="Lato"/>
                <a:sym typeface="Lato"/>
              </a:rPr>
              <a:t> </a:t>
            </a:r>
            <a:r>
              <a:rPr lang="en-GB" sz="1600">
                <a:latin typeface="Lato"/>
                <a:ea typeface="Lato"/>
                <a:cs typeface="Lato"/>
                <a:sym typeface="Lato"/>
              </a:rPr>
              <a:t>The advantages of compounding and the gains from investing tend to come from investing 5 years+ so she can ride out the waves.</a:t>
            </a:r>
            <a:endParaRPr sz="1600">
              <a:latin typeface="Lato"/>
              <a:ea typeface="Lato"/>
              <a:cs typeface="Lato"/>
              <a:sym typeface="Lato"/>
            </a:endParaRPr>
          </a:p>
          <a:p>
            <a:pPr indent="0" lvl="0" marL="0" rtl="0" algn="l">
              <a:spcBef>
                <a:spcPts val="1000"/>
              </a:spcBef>
              <a:spcAft>
                <a:spcPts val="0"/>
              </a:spcAft>
              <a:buClr>
                <a:srgbClr val="000000"/>
              </a:buClr>
              <a:buSzPts val="2200"/>
              <a:buFont typeface="Arial"/>
              <a:buNone/>
            </a:pPr>
            <a:r>
              <a:rPr b="1" lang="en-GB" sz="2200">
                <a:solidFill>
                  <a:schemeClr val="accent2"/>
                </a:solidFill>
                <a:latin typeface="Lato"/>
                <a:ea typeface="Lato"/>
                <a:cs typeface="Lato"/>
                <a:sym typeface="Lato"/>
              </a:rPr>
              <a:t>3. </a:t>
            </a:r>
            <a:r>
              <a:rPr b="1" lang="en-GB" sz="1800">
                <a:latin typeface="Lato"/>
                <a:ea typeface="Lato"/>
                <a:cs typeface="Lato"/>
                <a:sym typeface="Lato"/>
              </a:rPr>
              <a:t>Diversify. </a:t>
            </a:r>
            <a:r>
              <a:rPr lang="en-GB" sz="1600">
                <a:latin typeface="Lato"/>
                <a:ea typeface="Lato"/>
                <a:cs typeface="Lato"/>
                <a:sym typeface="Lato"/>
              </a:rPr>
              <a:t>Don’t put all of your eggs in one basket! She should have a combination of bonds and a range of stocks in her portfolio. </a:t>
            </a:r>
            <a:endParaRPr sz="1600">
              <a:latin typeface="Lato"/>
              <a:ea typeface="Lato"/>
              <a:cs typeface="Lato"/>
              <a:sym typeface="Lato"/>
            </a:endParaRPr>
          </a:p>
          <a:p>
            <a:pPr indent="0" lvl="0" marL="0" rtl="0" algn="l">
              <a:spcBef>
                <a:spcPts val="1000"/>
              </a:spcBef>
              <a:spcAft>
                <a:spcPts val="0"/>
              </a:spcAft>
              <a:buClr>
                <a:srgbClr val="000000"/>
              </a:buClr>
              <a:buSzPts val="2200"/>
              <a:buFont typeface="Arial"/>
              <a:buNone/>
            </a:pPr>
            <a:r>
              <a:rPr b="1" lang="en-GB" sz="2200">
                <a:solidFill>
                  <a:schemeClr val="accent2"/>
                </a:solidFill>
                <a:latin typeface="Lato"/>
                <a:ea typeface="Lato"/>
                <a:cs typeface="Lato"/>
                <a:sym typeface="Lato"/>
              </a:rPr>
              <a:t>4. </a:t>
            </a:r>
            <a:r>
              <a:rPr b="1" lang="en-GB" sz="1800">
                <a:latin typeface="Lato"/>
                <a:ea typeface="Lato"/>
                <a:cs typeface="Lato"/>
                <a:sym typeface="Lato"/>
              </a:rPr>
              <a:t>Research. </a:t>
            </a:r>
            <a:r>
              <a:rPr lang="en-GB" sz="1600">
                <a:latin typeface="Lato"/>
                <a:ea typeface="Lato"/>
                <a:cs typeface="Lato"/>
                <a:sym typeface="Lato"/>
              </a:rPr>
              <a:t>She should shop around for the best platforms to begin her investment journey - it’s important to consider fees too. If she hasn't already, she can invest in an ISA (individual savings account) where she doesn’t have to pay any tax on gains from the first £20,000 invested (people need to be 18+ to access a cash ISA).</a:t>
            </a:r>
            <a:endParaRPr sz="1600">
              <a:latin typeface="Lato"/>
              <a:ea typeface="Lato"/>
              <a:cs typeface="Lato"/>
              <a:sym typeface="Lato"/>
            </a:endParaRPr>
          </a:p>
          <a:p>
            <a:pPr indent="0" lvl="0" marL="0" rtl="0" algn="l">
              <a:spcBef>
                <a:spcPts val="1000"/>
              </a:spcBef>
              <a:spcAft>
                <a:spcPts val="0"/>
              </a:spcAft>
              <a:buClr>
                <a:srgbClr val="000000"/>
              </a:buClr>
              <a:buSzPts val="2200"/>
              <a:buFont typeface="Arial"/>
              <a:buNone/>
            </a:pPr>
            <a:r>
              <a:rPr b="1" lang="en-GB" sz="2200">
                <a:solidFill>
                  <a:schemeClr val="accent2"/>
                </a:solidFill>
                <a:latin typeface="Lato"/>
                <a:ea typeface="Lato"/>
                <a:cs typeface="Lato"/>
                <a:sym typeface="Lato"/>
              </a:rPr>
              <a:t>5. </a:t>
            </a:r>
            <a:r>
              <a:rPr b="1" lang="en-GB" sz="1800">
                <a:latin typeface="Lato"/>
                <a:ea typeface="Lato"/>
                <a:cs typeface="Lato"/>
                <a:sym typeface="Lato"/>
              </a:rPr>
              <a:t>Keep calm and carry on.</a:t>
            </a:r>
            <a:r>
              <a:rPr lang="en-GB" sz="1800">
                <a:latin typeface="Lato"/>
                <a:ea typeface="Lato"/>
                <a:cs typeface="Lato"/>
                <a:sym typeface="Lato"/>
              </a:rPr>
              <a:t> </a:t>
            </a:r>
            <a:r>
              <a:rPr lang="en-GB" sz="1600">
                <a:latin typeface="Lato"/>
                <a:ea typeface="Lato"/>
                <a:cs typeface="Lato"/>
                <a:sym typeface="Lato"/>
              </a:rPr>
              <a:t>Investments can go down as well as up. Try not to be tempted to sell and buy on impulse when things suddenly change.</a:t>
            </a:r>
            <a:endParaRPr sz="1600">
              <a:latin typeface="Lato"/>
              <a:ea typeface="Lato"/>
              <a:cs typeface="Lato"/>
              <a:sym typeface="Lato"/>
            </a:endParaRPr>
          </a:p>
        </p:txBody>
      </p:sp>
      <p:sp>
        <p:nvSpPr>
          <p:cNvPr id="421" name="Google Shape;421;g30d7e5bddb2_1_40"/>
          <p:cNvSpPr txBox="1"/>
          <p:nvPr/>
        </p:nvSpPr>
        <p:spPr>
          <a:xfrm>
            <a:off x="442300" y="248775"/>
            <a:ext cx="7511100" cy="44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3600"/>
              <a:buFont typeface="Arial"/>
              <a:buNone/>
            </a:pPr>
            <a:r>
              <a:rPr b="1" lang="en-GB" sz="2900">
                <a:solidFill>
                  <a:srgbClr val="FF8022"/>
                </a:solidFill>
                <a:latin typeface="Lato"/>
                <a:ea typeface="Lato"/>
                <a:cs typeface="Lato"/>
                <a:sym typeface="Lato"/>
              </a:rPr>
              <a:t>Key investment messages for Li</a:t>
            </a:r>
            <a:endParaRPr b="1" i="0" sz="2900" u="none" cap="none" strike="noStrike">
              <a:solidFill>
                <a:srgbClr val="FF802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58fac8e29b_0_251"/>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427" name="Google Shape;427;g258fac8e29b_0_251"/>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g132c63cc0bd_0_2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70" name="Google Shape;70;g132c63cc0bd_0_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g132c63cc0bd_0_20"/>
          <p:cNvSpPr txBox="1"/>
          <p:nvPr/>
        </p:nvSpPr>
        <p:spPr>
          <a:xfrm>
            <a:off x="0" y="1491150"/>
            <a:ext cx="9144000" cy="216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4:</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Investing </a:t>
            </a:r>
            <a:br>
              <a:rPr b="1" i="0" lang="en-GB" sz="5600" u="none" cap="none" strike="noStrike">
                <a:solidFill>
                  <a:schemeClr val="lt1"/>
                </a:solidFill>
                <a:latin typeface="Lato Black"/>
                <a:ea typeface="Lato Black"/>
                <a:cs typeface="Lato Black"/>
                <a:sym typeface="Lato Black"/>
              </a:rPr>
            </a:br>
            <a:endParaRPr b="1" i="0" sz="5600" u="none" cap="none" strike="noStrike">
              <a:solidFill>
                <a:schemeClr val="accent2"/>
              </a:solidFill>
              <a:latin typeface="Lato Black"/>
              <a:ea typeface="Lato Black"/>
              <a:cs typeface="Lato Black"/>
              <a:sym typeface="Lato Black"/>
            </a:endParaRPr>
          </a:p>
        </p:txBody>
      </p:sp>
      <p:sp>
        <p:nvSpPr>
          <p:cNvPr id="72" name="Google Shape;72;g132c63cc0bd_0_20"/>
          <p:cNvSpPr txBox="1"/>
          <p:nvPr/>
        </p:nvSpPr>
        <p:spPr>
          <a:xfrm>
            <a:off x="8832300" y="362225"/>
            <a:ext cx="5232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4</a:t>
            </a:r>
            <a:endParaRPr b="1">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77c062194c_0_0"/>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77c062194c_0_0"/>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lang="en-GB" sz="1800">
                <a:solidFill>
                  <a:schemeClr val="lt1"/>
                </a:solidFill>
                <a:latin typeface="Lato"/>
                <a:ea typeface="Lato"/>
                <a:cs typeface="Lato"/>
                <a:sym typeface="Lato"/>
                <a:extLst>
                  <a:ext uri="http://customooxmlschemas.google.com/">
                    <go:slidesCustomData xmlns:go="http://customooxmlschemas.google.com/" textRoundtripDataId="9"/>
                  </a:ext>
                </a:extLst>
              </a:rPr>
              <a:t>Services available for people who have concerns about their personal </a:t>
            </a:r>
            <a:r>
              <a:rPr b="1" lang="en-GB" sz="1800">
                <a:solidFill>
                  <a:schemeClr val="lt1"/>
                </a:solidFill>
                <a:latin typeface="Lato"/>
                <a:ea typeface="Lato"/>
                <a:cs typeface="Lato"/>
                <a:sym typeface="Lato"/>
                <a:extLst>
                  <a:ext uri="http://customooxmlschemas.google.com/">
                    <go:slidesCustomData xmlns:go="http://customooxmlschemas.google.com/" textRoundtripDataId="10"/>
                  </a:ext>
                </a:extLst>
              </a:rPr>
              <a:t>finances</a:t>
            </a:r>
            <a:endParaRPr b="0" i="0" sz="1400" u="none" cap="none" strike="noStrike">
              <a:solidFill>
                <a:schemeClr val="lt1"/>
              </a:solidFill>
              <a:latin typeface="Arial"/>
              <a:ea typeface="Arial"/>
              <a:cs typeface="Arial"/>
              <a:sym typeface="Arial"/>
            </a:endParaRPr>
          </a:p>
        </p:txBody>
      </p:sp>
      <p:grpSp>
        <p:nvGrpSpPr>
          <p:cNvPr id="434" name="Google Shape;434;g277c062194c_0_0"/>
          <p:cNvGrpSpPr/>
          <p:nvPr/>
        </p:nvGrpSpPr>
        <p:grpSpPr>
          <a:xfrm>
            <a:off x="151999" y="1183981"/>
            <a:ext cx="2846301" cy="2013581"/>
            <a:chOff x="463400" y="1321175"/>
            <a:chExt cx="2914500" cy="2113109"/>
          </a:xfrm>
        </p:grpSpPr>
        <p:sp>
          <p:nvSpPr>
            <p:cNvPr id="435" name="Google Shape;435;g277c062194c_0_0"/>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77c062194c_0_0"/>
            <p:cNvSpPr txBox="1"/>
            <p:nvPr/>
          </p:nvSpPr>
          <p:spPr>
            <a:xfrm>
              <a:off x="1345676" y="1339984"/>
              <a:ext cx="2032200" cy="209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T</a:t>
              </a:r>
              <a:r>
                <a:rPr b="0" i="0" lang="en-GB" sz="1300" u="none" cap="none" strike="noStrike">
                  <a:solidFill>
                    <a:schemeClr val="lt1"/>
                  </a:solidFill>
                  <a:latin typeface="Lato"/>
                  <a:ea typeface="Lato"/>
                  <a:cs typeface="Lato"/>
                  <a:sym typeface="Lato"/>
                </a:rPr>
                <a:t>his resource contains links to advice on a number of topics, including financial difficulties, cost of living and communicati</a:t>
              </a:r>
              <a:r>
                <a:rPr lang="en-GB" sz="1300">
                  <a:solidFill>
                    <a:schemeClr val="lt1"/>
                  </a:solidFill>
                  <a:latin typeface="Lato"/>
                  <a:ea typeface="Lato"/>
                  <a:cs typeface="Lato"/>
                  <a:sym typeface="Lato"/>
                </a:rPr>
                <a:t>ng</a:t>
              </a:r>
              <a:r>
                <a:rPr b="0" i="0" lang="en-GB" sz="1300" u="none" cap="none" strike="noStrike">
                  <a:solidFill>
                    <a:schemeClr val="lt1"/>
                  </a:solidFill>
                  <a:latin typeface="Lato"/>
                  <a:ea typeface="Lato"/>
                  <a:cs typeface="Lato"/>
                  <a:sym typeface="Lato"/>
                </a:rPr>
                <a:t> with creditors.</a:t>
              </a:r>
              <a:endParaRPr b="0" i="0" sz="1400" u="none" cap="none" strike="noStrike">
                <a:solidFill>
                  <a:srgbClr val="000000"/>
                </a:solidFill>
                <a:latin typeface="Arial"/>
                <a:ea typeface="Arial"/>
                <a:cs typeface="Arial"/>
                <a:sym typeface="Arial"/>
              </a:endParaRPr>
            </a:p>
          </p:txBody>
        </p:sp>
        <p:pic>
          <p:nvPicPr>
            <p:cNvPr id="437" name="Google Shape;437;g277c062194c_0_0"/>
            <p:cNvPicPr preferRelativeResize="0"/>
            <p:nvPr/>
          </p:nvPicPr>
          <p:blipFill rotWithShape="1">
            <a:blip r:embed="rId4">
              <a:alphaModFix/>
            </a:blip>
            <a:srcRect b="0" l="0" r="0" t="0"/>
            <a:stretch/>
          </p:blipFill>
          <p:spPr>
            <a:xfrm>
              <a:off x="532125" y="1419947"/>
              <a:ext cx="813554" cy="928675"/>
            </a:xfrm>
            <a:prstGeom prst="rect">
              <a:avLst/>
            </a:prstGeom>
            <a:noFill/>
            <a:ln>
              <a:noFill/>
            </a:ln>
          </p:spPr>
        </p:pic>
      </p:grpSp>
      <p:sp>
        <p:nvSpPr>
          <p:cNvPr id="438" name="Google Shape;438;g277c062194c_0_0"/>
          <p:cNvSpPr txBox="1"/>
          <p:nvPr/>
        </p:nvSpPr>
        <p:spPr>
          <a:xfrm>
            <a:off x="152000" y="33129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2"/>
                </a:solidFill>
                <a:latin typeface="Lato"/>
                <a:ea typeface="Lato"/>
                <a:cs typeface="Lato"/>
                <a:sym typeface="Lato"/>
              </a:rPr>
              <a:t>At school, you can speak with an adult you trust. </a:t>
            </a:r>
            <a:endParaRPr b="1" sz="1800">
              <a:solidFill>
                <a:schemeClr val="accent2"/>
              </a:solidFill>
              <a:latin typeface="Lato"/>
              <a:ea typeface="Lato"/>
              <a:cs typeface="Lato"/>
              <a:sym typeface="Lato"/>
            </a:endParaRPr>
          </a:p>
          <a:p>
            <a:pPr indent="0" lvl="0" marL="0" rtl="0" algn="ctr">
              <a:spcBef>
                <a:spcPts val="0"/>
              </a:spcBef>
              <a:spcAft>
                <a:spcPts val="0"/>
              </a:spcAft>
              <a:buNone/>
            </a:pPr>
            <a:r>
              <a:rPr b="1" lang="en-GB" sz="1800">
                <a:solidFill>
                  <a:schemeClr val="accent2"/>
                </a:solidFill>
                <a:latin typeface="Lato"/>
                <a:ea typeface="Lato"/>
                <a:cs typeface="Lato"/>
                <a:sym typeface="Lato"/>
              </a:rPr>
              <a:t>This could be your form tutor, head of year or the school’s safeguarding officer.</a:t>
            </a:r>
            <a:endParaRPr b="1" sz="1800">
              <a:solidFill>
                <a:schemeClr val="accent2"/>
              </a:solidFill>
              <a:latin typeface="Lato"/>
              <a:ea typeface="Lato"/>
              <a:cs typeface="Lato"/>
              <a:sym typeface="Lato"/>
            </a:endParaRPr>
          </a:p>
        </p:txBody>
      </p:sp>
      <p:sp>
        <p:nvSpPr>
          <p:cNvPr id="439" name="Google Shape;439;g277c062194c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440" name="Google Shape;440;g277c062194c_0_0"/>
          <p:cNvGrpSpPr/>
          <p:nvPr/>
        </p:nvGrpSpPr>
        <p:grpSpPr>
          <a:xfrm>
            <a:off x="3164819" y="1184021"/>
            <a:ext cx="2846301" cy="1995658"/>
            <a:chOff x="3237025" y="1184050"/>
            <a:chExt cx="2914500" cy="2094300"/>
          </a:xfrm>
        </p:grpSpPr>
        <p:sp>
          <p:nvSpPr>
            <p:cNvPr id="441" name="Google Shape;441;g277c062194c_0_0"/>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2" name="Google Shape;442;g277c062194c_0_0"/>
            <p:cNvPicPr preferRelativeResize="0"/>
            <p:nvPr/>
          </p:nvPicPr>
          <p:blipFill>
            <a:blip r:embed="rId5">
              <a:alphaModFix/>
            </a:blip>
            <a:stretch>
              <a:fillRect/>
            </a:stretch>
          </p:blipFill>
          <p:spPr>
            <a:xfrm>
              <a:off x="3344950" y="1434825"/>
              <a:ext cx="666111" cy="400200"/>
            </a:xfrm>
            <a:prstGeom prst="rect">
              <a:avLst/>
            </a:prstGeom>
            <a:noFill/>
            <a:ln>
              <a:noFill/>
            </a:ln>
          </p:spPr>
        </p:pic>
        <p:sp>
          <p:nvSpPr>
            <p:cNvPr id="443" name="Google Shape;443;g277c062194c_0_0"/>
            <p:cNvSpPr txBox="1"/>
            <p:nvPr/>
          </p:nvSpPr>
          <p:spPr>
            <a:xfrm>
              <a:off x="4068426" y="1358613"/>
              <a:ext cx="2032200" cy="18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sz="1300" u="sng">
                  <a:solidFill>
                    <a:schemeClr val="lt1"/>
                  </a:solidFill>
                  <a:latin typeface="Lato"/>
                  <a:ea typeface="Lato"/>
                  <a:cs typeface="Lato"/>
                  <a:sym typeface="Lato"/>
                  <a:hlinkClick r:id="rId6">
                    <a:extLst>
                      <a:ext uri="{A12FA001-AC4F-418D-AE19-62706E023703}">
                        <ahyp:hlinkClr val="tx"/>
                      </a:ext>
                    </a:extLst>
                  </a:hlinkClick>
                </a:rPr>
                <a:t>National Debtline </a:t>
              </a:r>
              <a:r>
                <a:rPr b="0" i="0" lang="en-GB" sz="1300" u="sng" cap="none" strike="noStrike">
                  <a:solidFill>
                    <a:schemeClr val="lt1"/>
                  </a:solidFill>
                  <a:latin typeface="Lato"/>
                  <a:ea typeface="Lato"/>
                  <a:cs typeface="Lato"/>
                  <a:sym typeface="Lato"/>
                  <a:hlinkClick r:id="rId7">
                    <a:extLst>
                      <a:ext uri="{A12FA001-AC4F-418D-AE19-62706E023703}">
                        <ahyp:hlinkClr val="tx"/>
                      </a:ext>
                    </a:extLst>
                  </a:hlinkClick>
                </a:rPr>
                <a:t>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a debt advice charity run by the </a:t>
              </a:r>
              <a:r>
                <a:rPr lang="en-GB" sz="1300" u="sng">
                  <a:solidFill>
                    <a:schemeClr val="lt1"/>
                  </a:solidFill>
                  <a:latin typeface="Lato"/>
                  <a:ea typeface="Lato"/>
                  <a:cs typeface="Lato"/>
                  <a:sym typeface="Lato"/>
                  <a:hlinkClick r:id="rId8">
                    <a:extLst>
                      <a:ext uri="{A12FA001-AC4F-418D-AE19-62706E023703}">
                        <ahyp:hlinkClr val="tx"/>
                      </a:ext>
                    </a:extLst>
                  </a:hlinkClick>
                </a:rPr>
                <a:t>Money Advice Trust</a:t>
              </a:r>
              <a:r>
                <a:rPr lang="en-GB" sz="1300">
                  <a:solidFill>
                    <a:schemeClr val="lt1"/>
                  </a:solidFill>
                  <a:latin typeface="Lato"/>
                  <a:ea typeface="Lato"/>
                  <a:cs typeface="Lato"/>
                  <a:sym typeface="Lato"/>
                </a:rPr>
                <a:t>, offering a  free and confidential debt advice service.</a:t>
              </a:r>
              <a:endParaRPr i="0" sz="1300" u="none" cap="none" strike="noStrike">
                <a:solidFill>
                  <a:schemeClr val="lt1"/>
                </a:solidFill>
                <a:latin typeface="Lato"/>
                <a:ea typeface="Lato"/>
                <a:cs typeface="Lato"/>
                <a:sym typeface="Lato"/>
              </a:endParaRPr>
            </a:p>
          </p:txBody>
        </p:sp>
      </p:grpSp>
      <p:pic>
        <p:nvPicPr>
          <p:cNvPr id="444" name="Google Shape;444;g277c062194c_0_0"/>
          <p:cNvPicPr preferRelativeResize="0"/>
          <p:nvPr/>
        </p:nvPicPr>
        <p:blipFill>
          <a:blip r:embed="rId9">
            <a:alphaModFix/>
          </a:blip>
          <a:stretch>
            <a:fillRect/>
          </a:stretch>
        </p:blipFill>
        <p:spPr>
          <a:xfrm>
            <a:off x="6341200" y="1426525"/>
            <a:ext cx="876125" cy="680625"/>
          </a:xfrm>
          <a:prstGeom prst="rect">
            <a:avLst/>
          </a:prstGeom>
          <a:noFill/>
          <a:ln>
            <a:noFill/>
          </a:ln>
        </p:spPr>
      </p:pic>
      <p:sp>
        <p:nvSpPr>
          <p:cNvPr id="445" name="Google Shape;445;g277c062194c_0_0"/>
          <p:cNvSpPr txBox="1"/>
          <p:nvPr/>
        </p:nvSpPr>
        <p:spPr>
          <a:xfrm>
            <a:off x="7264128" y="1459325"/>
            <a:ext cx="17601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lang="en-GB" sz="1300">
                <a:solidFill>
                  <a:schemeClr val="lt1"/>
                </a:solidFill>
                <a:latin typeface="Lato"/>
                <a:ea typeface="Lato"/>
                <a:cs typeface="Lato"/>
                <a:sym typeface="Lato"/>
              </a:rPr>
              <a:t>Childline </a:t>
            </a: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1"/>
                  </a:ext>
                </a:extLst>
              </a:rPr>
              <a:t>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2"/>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2"/>
                  </a:ext>
                </a:extLst>
              </a:rPr>
              <a:t>080</a:t>
            </a:r>
            <a:r>
              <a:rPr lang="en-GB" sz="1300">
                <a:solidFill>
                  <a:schemeClr val="lt1"/>
                </a:solidFill>
                <a:latin typeface="Lato"/>
                <a:ea typeface="Lato"/>
                <a:cs typeface="Lato"/>
                <a:sym typeface="Lato"/>
              </a:rPr>
              <a:t>0 1111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49" name="Shape 449"/>
        <p:cNvGrpSpPr/>
        <p:nvPr/>
      </p:nvGrpSpPr>
      <p:grpSpPr>
        <a:xfrm>
          <a:off x="0" y="0"/>
          <a:ext cx="0" cy="0"/>
          <a:chOff x="0" y="0"/>
          <a:chExt cx="0" cy="0"/>
        </a:xfrm>
      </p:grpSpPr>
      <p:sp>
        <p:nvSpPr>
          <p:cNvPr id="450" name="Google Shape;450;g258fac8e29b_0_245"/>
          <p:cNvSpPr txBox="1"/>
          <p:nvPr/>
        </p:nvSpPr>
        <p:spPr>
          <a:xfrm>
            <a:off x="462425" y="1142575"/>
            <a:ext cx="7875600" cy="302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0" i="0" sz="1400" u="none" cap="none" strike="noStrike">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GB">
                <a:solidFill>
                  <a:schemeClr val="lt1"/>
                </a:solidFill>
                <a:latin typeface="Lato"/>
                <a:ea typeface="Lato"/>
                <a:cs typeface="Lato"/>
                <a:sym typeface="Lato"/>
              </a:rPr>
              <a:t>Please visit the  </a:t>
            </a:r>
            <a:r>
              <a:rPr lang="en-GB" u="sng">
                <a:solidFill>
                  <a:schemeClr val="lt1"/>
                </a:solidFill>
                <a:latin typeface="Lato"/>
                <a:ea typeface="Lato"/>
                <a:cs typeface="Lato"/>
                <a:sym typeface="Lato"/>
                <a:hlinkClick r:id="rId3">
                  <a:extLst>
                    <a:ext uri="{A12FA001-AC4F-418D-AE19-62706E023703}">
                      <ahyp:hlinkClr val="tx"/>
                    </a:ext>
                  </a:extLst>
                </a:hlinkClick>
              </a:rPr>
              <a:t>FLIC learning hub</a:t>
            </a:r>
            <a:r>
              <a:rPr lang="en-GB">
                <a:solidFill>
                  <a:schemeClr val="lt1"/>
                </a:solidFill>
                <a:latin typeface="Lato"/>
                <a:ea typeface="Lato"/>
                <a:cs typeface="Lato"/>
                <a:sym typeface="Lato"/>
              </a:rPr>
              <a:t> for further resources</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Char char="●"/>
            </a:pP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Investing Basics</a:t>
            </a:r>
            <a:r>
              <a:rPr b="0" i="0" lang="en-GB" sz="1400" u="none" cap="none" strike="noStrike">
                <a:solidFill>
                  <a:schemeClr val="lt1"/>
                </a:solidFill>
                <a:latin typeface="Lato"/>
                <a:ea typeface="Lato"/>
                <a:cs typeface="Lato"/>
                <a:sym typeface="Lato"/>
              </a:rPr>
              <a:t> (ShareSoc)</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Char char="●"/>
            </a:pPr>
            <a:r>
              <a:rPr b="0" i="0" lang="en-GB" sz="1400" u="sng" cap="none" strike="noStrike">
                <a:solidFill>
                  <a:schemeClr val="lt1"/>
                </a:solidFill>
                <a:latin typeface="Lato"/>
                <a:ea typeface="Lato"/>
                <a:cs typeface="Lato"/>
                <a:sym typeface="Lato"/>
                <a:hlinkClick r:id="rId5">
                  <a:extLst>
                    <a:ext uri="{A12FA001-AC4F-418D-AE19-62706E023703}">
                      <ahyp:hlinkClr val="tx"/>
                    </a:ext>
                  </a:extLst>
                </a:hlinkClick>
              </a:rPr>
              <a:t>Intro guide to investing</a:t>
            </a:r>
            <a:r>
              <a:rPr b="0" i="0" lang="en-GB" sz="1400" u="none" cap="none" strike="noStrike">
                <a:solidFill>
                  <a:schemeClr val="lt1"/>
                </a:solidFill>
                <a:latin typeface="Lato"/>
                <a:ea typeface="Lato"/>
                <a:cs typeface="Lato"/>
                <a:sym typeface="Lato"/>
              </a:rPr>
              <a:t> (Black Bullion) </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Char char="●"/>
            </a:pPr>
            <a:r>
              <a:rPr b="0" i="0" lang="en-GB" sz="1400" u="sng" cap="none" strike="noStrike">
                <a:solidFill>
                  <a:schemeClr val="lt1"/>
                </a:solidFill>
                <a:latin typeface="Lato"/>
                <a:ea typeface="Lato"/>
                <a:cs typeface="Lato"/>
                <a:sym typeface="Lato"/>
                <a:hlinkClick r:id="rId6">
                  <a:extLst>
                    <a:ext uri="{A12FA001-AC4F-418D-AE19-62706E023703}">
                      <ahyp:hlinkClr val="tx"/>
                    </a:ext>
                  </a:extLst>
                </a:hlinkClick>
              </a:rPr>
              <a:t>Investing in stocks for beginners</a:t>
            </a:r>
            <a:r>
              <a:rPr b="0" i="0" lang="en-GB" sz="1400" u="none" cap="none" strike="noStrike">
                <a:solidFill>
                  <a:schemeClr val="lt1"/>
                </a:solidFill>
                <a:latin typeface="Lato"/>
                <a:ea typeface="Lato"/>
                <a:cs typeface="Lato"/>
                <a:sym typeface="Lato"/>
              </a:rPr>
              <a:t> (Money Saving Expert)</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7">
                  <a:extLst>
                    <a:ext uri="{A12FA001-AC4F-418D-AE19-62706E023703}">
                      <ahyp:hlinkClr val="tx"/>
                    </a:ext>
                  </a:extLst>
                </a:hlinkClick>
              </a:rPr>
              <a:t>How to choose a financial adviser</a:t>
            </a:r>
            <a:r>
              <a:rPr lang="en-GB">
                <a:solidFill>
                  <a:schemeClr val="lt1"/>
                </a:solidFill>
                <a:uFill>
                  <a:noFill/>
                </a:uFill>
                <a:latin typeface="Lato"/>
                <a:ea typeface="Lato"/>
                <a:cs typeface="Lato"/>
                <a:sym typeface="Lato"/>
                <a:hlinkClick r:id="rId8">
                  <a:extLst>
                    <a:ext uri="{A12FA001-AC4F-418D-AE19-62706E023703}">
                      <ahyp:hlinkClr val="tx"/>
                    </a:ext>
                  </a:extLst>
                </a:hlinkClick>
              </a:rPr>
              <a:t> (</a:t>
            </a:r>
            <a:r>
              <a:rPr lang="en-GB">
                <a:solidFill>
                  <a:schemeClr val="lt1"/>
                </a:solidFill>
                <a:uFill>
                  <a:noFill/>
                </a:uFill>
                <a:latin typeface="Lato"/>
                <a:ea typeface="Lato"/>
                <a:cs typeface="Lato"/>
                <a:sym typeface="Lato"/>
                <a:hlinkClick r:id="rId9">
                  <a:extLst>
                    <a:ext uri="{A12FA001-AC4F-418D-AE19-62706E023703}">
                      <ahyp:hlinkClr val="tx"/>
                    </a:ext>
                  </a:extLst>
                </a:hlinkClick>
              </a:rPr>
              <a:t>FT.com)</a:t>
            </a:r>
            <a:endParaRPr>
              <a:solidFill>
                <a:schemeClr val="lt1"/>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451" name="Google Shape;451;g258fac8e29b_0_245"/>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g1fb3747ad3c_1_101"/>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g1fb3747ad3c_1_101"/>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79" name="Google Shape;79;g1fb3747ad3c_1_101"/>
          <p:cNvSpPr txBox="1"/>
          <p:nvPr/>
        </p:nvSpPr>
        <p:spPr>
          <a:xfrm>
            <a:off x="488175" y="1274075"/>
            <a:ext cx="8188500" cy="2367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Describe </a:t>
            </a:r>
            <a:r>
              <a:rPr b="1" lang="en-GB" sz="2200">
                <a:solidFill>
                  <a:schemeClr val="lt1"/>
                </a:solidFill>
                <a:latin typeface="Lato"/>
                <a:ea typeface="Lato"/>
                <a:cs typeface="Lato"/>
                <a:sym typeface="Lato"/>
              </a:rPr>
              <a:t>what investing is and what I can invest in</a:t>
            </a:r>
            <a:endParaRPr b="1" i="0" sz="2200"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Explain the difference between </a:t>
            </a:r>
            <a:r>
              <a:rPr b="1" lang="en-GB" sz="2200">
                <a:solidFill>
                  <a:schemeClr val="lt1"/>
                </a:solidFill>
                <a:latin typeface="Lato"/>
                <a:ea typeface="Lato"/>
                <a:cs typeface="Lato"/>
                <a:sym typeface="Lato"/>
                <a:extLst>
                  <a:ext uri="http://customooxmlschemas.google.com/">
                    <go:slidesCustomData xmlns:go="http://customooxmlschemas.google.com/" textRoundtripDataId="0"/>
                  </a:ext>
                </a:extLst>
              </a:rPr>
              <a:t>shares</a:t>
            </a:r>
            <a:r>
              <a:rPr b="1" i="0" lang="en-GB" sz="2200" u="none" cap="none" strike="noStrike">
                <a:solidFill>
                  <a:schemeClr val="lt1"/>
                </a:solidFill>
                <a:latin typeface="Lato"/>
                <a:ea typeface="Lato"/>
                <a:cs typeface="Lato"/>
                <a:sym typeface="Lato"/>
              </a:rPr>
              <a:t> and bonds </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sz="1200">
              <a:solidFill>
                <a:schemeClr val="lt1"/>
              </a:solidFill>
              <a:latin typeface="Lato"/>
              <a:ea typeface="Lato"/>
              <a:cs typeface="Lato"/>
              <a:sym typeface="Lato"/>
            </a:endParaRPr>
          </a:p>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R</a:t>
            </a:r>
            <a:r>
              <a:rPr b="1" lang="en-GB" sz="2200">
                <a:solidFill>
                  <a:schemeClr val="lt1"/>
                </a:solidFill>
                <a:latin typeface="Lato"/>
                <a:ea typeface="Lato"/>
                <a:cs typeface="Lato"/>
                <a:sym typeface="Lato"/>
              </a:rPr>
              <a:t>ecognise the factors that will affect people’s risk profiles</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58fac8e29b_0_58"/>
          <p:cNvSpPr/>
          <p:nvPr/>
        </p:nvSpPr>
        <p:spPr>
          <a:xfrm>
            <a:off x="7942350" y="4295125"/>
            <a:ext cx="1026600" cy="677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258fac8e29b_0_58"/>
          <p:cNvSpPr txBox="1"/>
          <p:nvPr/>
        </p:nvSpPr>
        <p:spPr>
          <a:xfrm>
            <a:off x="512775" y="1257513"/>
            <a:ext cx="4520100" cy="523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2200" u="none" cap="none" strike="noStrike">
                <a:solidFill>
                  <a:schemeClr val="dk1"/>
                </a:solidFill>
                <a:latin typeface="Lato"/>
                <a:ea typeface="Lato"/>
                <a:cs typeface="Lato"/>
                <a:sym typeface="Lato"/>
              </a:rPr>
              <a:t>Talk to the person next to you …</a:t>
            </a:r>
            <a:endParaRPr b="1" i="0" sz="2200" u="none" cap="none" strike="noStrike">
              <a:solidFill>
                <a:schemeClr val="dk1"/>
              </a:solidFill>
              <a:latin typeface="Lato"/>
              <a:ea typeface="Lato"/>
              <a:cs typeface="Lato"/>
              <a:sym typeface="Lato"/>
            </a:endParaRPr>
          </a:p>
        </p:txBody>
      </p:sp>
      <p:sp>
        <p:nvSpPr>
          <p:cNvPr id="86" name="Google Shape;86;g258fac8e29b_0_58"/>
          <p:cNvSpPr txBox="1"/>
          <p:nvPr/>
        </p:nvSpPr>
        <p:spPr>
          <a:xfrm>
            <a:off x="360375" y="170400"/>
            <a:ext cx="9109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Starter </a:t>
            </a:r>
            <a:r>
              <a:rPr b="1" lang="en-GB" sz="2900">
                <a:solidFill>
                  <a:schemeClr val="accent2"/>
                </a:solidFill>
                <a:latin typeface="Lato"/>
                <a:ea typeface="Lato"/>
                <a:cs typeface="Lato"/>
                <a:sym typeface="Lato"/>
              </a:rPr>
              <a:t>|</a:t>
            </a:r>
            <a:r>
              <a:rPr b="1" i="0" lang="en-GB" sz="2900" u="none" cap="none" strike="noStrike">
                <a:solidFill>
                  <a:schemeClr val="accent2"/>
                </a:solidFill>
                <a:latin typeface="Lato"/>
                <a:ea typeface="Lato"/>
                <a:cs typeface="Lato"/>
                <a:sym typeface="Lato"/>
              </a:rPr>
              <a:t> Investing</a:t>
            </a:r>
            <a:r>
              <a:rPr b="1" i="0" lang="en-GB" sz="3200" u="none" cap="none" strike="noStrike">
                <a:solidFill>
                  <a:schemeClr val="accent2"/>
                </a:solidFill>
                <a:latin typeface="Lato"/>
                <a:ea typeface="Lato"/>
                <a:cs typeface="Lato"/>
                <a:sym typeface="Lato"/>
              </a:rPr>
              <a:t> </a:t>
            </a:r>
            <a:endParaRPr b="1" i="0" sz="3200" u="none" cap="none" strike="noStrike">
              <a:solidFill>
                <a:schemeClr val="accent2"/>
              </a:solidFill>
              <a:latin typeface="Lato"/>
              <a:ea typeface="Lato"/>
              <a:cs typeface="Lato"/>
              <a:sym typeface="Lato"/>
            </a:endParaRPr>
          </a:p>
        </p:txBody>
      </p:sp>
      <p:sp>
        <p:nvSpPr>
          <p:cNvPr id="87" name="Google Shape;87;g258fac8e29b_0_58"/>
          <p:cNvSpPr txBox="1"/>
          <p:nvPr/>
        </p:nvSpPr>
        <p:spPr>
          <a:xfrm>
            <a:off x="512775" y="2190750"/>
            <a:ext cx="4348500" cy="523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2200" u="none" cap="none" strike="noStrike">
                <a:solidFill>
                  <a:schemeClr val="lt1"/>
                </a:solidFill>
                <a:latin typeface="Lato"/>
                <a:ea typeface="Lato"/>
                <a:cs typeface="Lato"/>
                <a:sym typeface="Lato"/>
              </a:rPr>
              <a:t>1. </a:t>
            </a:r>
            <a:r>
              <a:rPr b="1" i="0" lang="en-GB" sz="2200" u="none" cap="none" strike="noStrike">
                <a:solidFill>
                  <a:schemeClr val="lt1"/>
                </a:solidFill>
                <a:latin typeface="Lato"/>
                <a:ea typeface="Lato"/>
                <a:cs typeface="Lato"/>
                <a:sym typeface="Lato"/>
              </a:rPr>
              <a:t>What is investing?</a:t>
            </a:r>
            <a:endParaRPr b="1" i="0" sz="2200" u="none" cap="none" strike="noStrike">
              <a:solidFill>
                <a:schemeClr val="lt1"/>
              </a:solidFill>
              <a:latin typeface="Lato"/>
              <a:ea typeface="Lato"/>
              <a:cs typeface="Lato"/>
              <a:sym typeface="Lato"/>
            </a:endParaRPr>
          </a:p>
        </p:txBody>
      </p:sp>
      <p:sp>
        <p:nvSpPr>
          <p:cNvPr id="88" name="Google Shape;88;g258fac8e29b_0_5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258fac8e29b_0_58"/>
          <p:cNvSpPr txBox="1"/>
          <p:nvPr/>
        </p:nvSpPr>
        <p:spPr>
          <a:xfrm>
            <a:off x="512775" y="2977250"/>
            <a:ext cx="4348500" cy="523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2200" u="none" cap="none" strike="noStrike">
                <a:solidFill>
                  <a:schemeClr val="lt1"/>
                </a:solidFill>
                <a:latin typeface="Lato"/>
                <a:ea typeface="Lato"/>
                <a:cs typeface="Lato"/>
                <a:sym typeface="Lato"/>
              </a:rPr>
              <a:t>2. Why do people invest?</a:t>
            </a:r>
            <a:endParaRPr b="1" i="0" sz="2200" u="none" cap="none" strike="noStrike">
              <a:solidFill>
                <a:schemeClr val="lt1"/>
              </a:solidFill>
              <a:latin typeface="Lato"/>
              <a:ea typeface="Lato"/>
              <a:cs typeface="Lato"/>
              <a:sym typeface="Lato"/>
            </a:endParaRPr>
          </a:p>
        </p:txBody>
      </p:sp>
      <p:pic>
        <p:nvPicPr>
          <p:cNvPr id="90" name="Google Shape;90;g258fac8e29b_0_58"/>
          <p:cNvPicPr preferRelativeResize="0"/>
          <p:nvPr/>
        </p:nvPicPr>
        <p:blipFill rotWithShape="1">
          <a:blip r:embed="rId3">
            <a:alphaModFix/>
          </a:blip>
          <a:srcRect b="0" l="0" r="0" t="0"/>
          <a:stretch/>
        </p:blipFill>
        <p:spPr>
          <a:xfrm>
            <a:off x="4919975" y="774550"/>
            <a:ext cx="5143500" cy="5143500"/>
          </a:xfrm>
          <a:prstGeom prst="rect">
            <a:avLst/>
          </a:prstGeom>
          <a:noFill/>
          <a:ln>
            <a:noFill/>
          </a:ln>
        </p:spPr>
      </p:pic>
      <p:sp>
        <p:nvSpPr>
          <p:cNvPr id="91" name="Google Shape;91;g258fac8e29b_0_58"/>
          <p:cNvSpPr txBox="1"/>
          <p:nvPr/>
        </p:nvSpPr>
        <p:spPr>
          <a:xfrm>
            <a:off x="512775" y="3763750"/>
            <a:ext cx="4348500" cy="9126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2200" u="none" cap="none" strike="noStrike">
                <a:solidFill>
                  <a:schemeClr val="lt1"/>
                </a:solidFill>
                <a:latin typeface="Lato"/>
                <a:ea typeface="Lato"/>
                <a:cs typeface="Lato"/>
                <a:sym typeface="Lato"/>
              </a:rPr>
              <a:t>3. What types of things (assets) can people invest in?</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1646f31eaf0_0_161"/>
          <p:cNvSpPr/>
          <p:nvPr/>
        </p:nvSpPr>
        <p:spPr>
          <a:xfrm>
            <a:off x="7942350" y="4295125"/>
            <a:ext cx="1026600" cy="677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1646f31eaf0_0_161"/>
          <p:cNvSpPr txBox="1"/>
          <p:nvPr/>
        </p:nvSpPr>
        <p:spPr>
          <a:xfrm>
            <a:off x="512775" y="1122975"/>
            <a:ext cx="8159400" cy="461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What is investing?</a:t>
            </a:r>
            <a:endParaRPr i="0" sz="2400" u="none" cap="none" strike="noStrike">
              <a:solidFill>
                <a:schemeClr val="lt1"/>
              </a:solidFill>
              <a:latin typeface="Lato"/>
              <a:ea typeface="Lato"/>
              <a:cs typeface="Lato"/>
              <a:sym typeface="Lato"/>
            </a:endParaRPr>
          </a:p>
        </p:txBody>
      </p:sp>
      <p:sp>
        <p:nvSpPr>
          <p:cNvPr id="98" name="Google Shape;98;g1646f31eaf0_0_161"/>
          <p:cNvSpPr txBox="1"/>
          <p:nvPr/>
        </p:nvSpPr>
        <p:spPr>
          <a:xfrm>
            <a:off x="213725" y="22740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Investing</a:t>
            </a:r>
            <a:endParaRPr b="1" i="0" sz="2900" u="none" cap="none" strike="noStrike">
              <a:solidFill>
                <a:schemeClr val="accent2"/>
              </a:solidFill>
              <a:latin typeface="Lato"/>
              <a:ea typeface="Lato"/>
              <a:cs typeface="Lato"/>
              <a:sym typeface="Lato"/>
            </a:endParaRPr>
          </a:p>
        </p:txBody>
      </p:sp>
      <p:sp>
        <p:nvSpPr>
          <p:cNvPr id="99" name="Google Shape;99;g1646f31eaf0_0_161"/>
          <p:cNvSpPr txBox="1"/>
          <p:nvPr/>
        </p:nvSpPr>
        <p:spPr>
          <a:xfrm>
            <a:off x="512775" y="2804850"/>
            <a:ext cx="8159400" cy="2124000"/>
          </a:xfrm>
          <a:prstGeom prst="rect">
            <a:avLst/>
          </a:prstGeom>
          <a:solidFill>
            <a:schemeClr val="accent6"/>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rPr>
              <a:t>Grow (compound) money</a:t>
            </a:r>
            <a:endParaRPr b="0" i="0" sz="18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rPr>
              <a:t>Save</a:t>
            </a:r>
            <a:r>
              <a:rPr b="0" i="0" lang="en-GB" sz="1800" u="none" cap="none" strike="noStrike">
                <a:solidFill>
                  <a:srgbClr val="1C1C1C"/>
                </a:solidFill>
                <a:highlight>
                  <a:schemeClr val="accent6"/>
                </a:highlight>
                <a:latin typeface="Lato"/>
                <a:ea typeface="Lato"/>
                <a:cs typeface="Lato"/>
                <a:sym typeface="Lato"/>
              </a:rPr>
              <a:t> for long-term goals</a:t>
            </a:r>
            <a:r>
              <a:rPr lang="en-GB" sz="1800">
                <a:solidFill>
                  <a:srgbClr val="1C1C1C"/>
                </a:solidFill>
                <a:highlight>
                  <a:schemeClr val="accent6"/>
                </a:highlight>
                <a:latin typeface="Lato"/>
                <a:ea typeface="Lato"/>
                <a:cs typeface="Lato"/>
                <a:sym typeface="Lato"/>
              </a:rPr>
              <a:t>, like buying a house and for </a:t>
            </a:r>
            <a:r>
              <a:rPr b="0" i="0" lang="en-GB" sz="1800" u="none" cap="none" strike="noStrike">
                <a:solidFill>
                  <a:srgbClr val="1C1C1C"/>
                </a:solidFill>
                <a:highlight>
                  <a:schemeClr val="accent6"/>
                </a:highlight>
                <a:latin typeface="Lato"/>
                <a:ea typeface="Lato"/>
                <a:cs typeface="Lato"/>
                <a:sym typeface="Lato"/>
              </a:rPr>
              <a:t>retirem</a:t>
            </a:r>
            <a:r>
              <a:rPr b="0" i="0" lang="en-GB" sz="1800" u="none" cap="none" strike="noStrike">
                <a:solidFill>
                  <a:srgbClr val="1C1C1C"/>
                </a:solidFill>
                <a:latin typeface="Lato"/>
                <a:ea typeface="Lato"/>
                <a:cs typeface="Lato"/>
                <a:sym typeface="Lato"/>
              </a:rPr>
              <a:t>ent</a:t>
            </a:r>
            <a:endParaRPr b="0" i="0" sz="18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rPr>
              <a:t>Help expand businesses</a:t>
            </a:r>
            <a:endParaRPr b="0" i="0" sz="18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extLst>
                  <a:ext uri="http://customooxmlschemas.google.com/">
                    <go:slidesCustomData xmlns:go="http://customooxmlschemas.google.com/" textRoundtripDataId="1"/>
                  </a:ext>
                </a:extLst>
              </a:rPr>
              <a:t>Beat inflation (the rising prices of goods and services)</a:t>
            </a:r>
            <a:endParaRPr b="0" i="0" sz="1800" u="none" cap="none" strike="noStrike">
              <a:solidFill>
                <a:srgbClr val="1C1C1C"/>
              </a:solidFill>
              <a:latin typeface="Lato"/>
              <a:ea typeface="Lato"/>
              <a:cs typeface="Lato"/>
              <a:sym typeface="Lato"/>
            </a:endParaRPr>
          </a:p>
          <a:p>
            <a:pPr indent="-342900" lvl="1" marL="9144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extLst>
                  <a:ext uri="http://customooxmlschemas.google.com/">
                    <go:slidesCustomData xmlns:go="http://customooxmlschemas.google.com/" textRoundtripDataId="2"/>
                  </a:ext>
                </a:extLst>
              </a:rPr>
              <a:t>Inflation lowers the value of money today, so by investing a person can try to make a profit that’s higher than the inflation rate  </a:t>
            </a:r>
            <a:endParaRPr b="0" i="0" sz="18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rPr>
              <a:t>Gain financial independence and confidence</a:t>
            </a:r>
            <a:endParaRPr b="0" i="0" sz="1800" u="none" cap="none" strike="noStrike">
              <a:solidFill>
                <a:srgbClr val="1C1C1C"/>
              </a:solidFill>
              <a:latin typeface="Lato"/>
              <a:ea typeface="Lato"/>
              <a:cs typeface="Lato"/>
              <a:sym typeface="Lato"/>
            </a:endParaRPr>
          </a:p>
        </p:txBody>
      </p:sp>
      <p:sp>
        <p:nvSpPr>
          <p:cNvPr id="100" name="Google Shape;100;g1646f31eaf0_0_161"/>
          <p:cNvSpPr txBox="1"/>
          <p:nvPr/>
        </p:nvSpPr>
        <p:spPr>
          <a:xfrm>
            <a:off x="512775" y="1584675"/>
            <a:ext cx="8159400" cy="6465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1B0E3D"/>
                </a:solidFill>
                <a:highlight>
                  <a:srgbClr val="FFFFFF"/>
                </a:highlight>
                <a:latin typeface="Lato"/>
                <a:ea typeface="Lato"/>
                <a:cs typeface="Lato"/>
                <a:sym typeface="Lato"/>
              </a:rPr>
              <a:t>Putting money into an asset (valuable item) with the hope that it makes more money </a:t>
            </a:r>
            <a:r>
              <a:rPr lang="en-GB" sz="1500">
                <a:solidFill>
                  <a:srgbClr val="1B0E3D"/>
                </a:solidFill>
                <a:highlight>
                  <a:srgbClr val="FFFFFF"/>
                </a:highlight>
                <a:latin typeface="Lato"/>
                <a:ea typeface="Lato"/>
                <a:cs typeface="Lato"/>
                <a:sym typeface="Lato"/>
              </a:rPr>
              <a:t>in</a:t>
            </a:r>
            <a:r>
              <a:rPr b="0" i="0" lang="en-GB" sz="1500" u="none" cap="none" strike="noStrike">
                <a:solidFill>
                  <a:srgbClr val="1B0E3D"/>
                </a:solidFill>
                <a:highlight>
                  <a:srgbClr val="FFFFFF"/>
                </a:highlight>
                <a:latin typeface="Lato"/>
                <a:ea typeface="Lato"/>
                <a:cs typeface="Lato"/>
                <a:sym typeface="Lato"/>
              </a:rPr>
              <a:t> the future. Examples include stocks, bonds, property or business ventures.</a:t>
            </a:r>
            <a:endParaRPr b="0" i="0" sz="1500" u="none" cap="none" strike="noStrike">
              <a:solidFill>
                <a:srgbClr val="000000"/>
              </a:solidFill>
              <a:latin typeface="Lato"/>
              <a:ea typeface="Lato"/>
              <a:cs typeface="Lato"/>
              <a:sym typeface="Lato"/>
            </a:endParaRPr>
          </a:p>
        </p:txBody>
      </p:sp>
      <p:sp>
        <p:nvSpPr>
          <p:cNvPr id="101" name="Google Shape;101;g1646f31eaf0_0_161"/>
          <p:cNvSpPr txBox="1"/>
          <p:nvPr/>
        </p:nvSpPr>
        <p:spPr>
          <a:xfrm>
            <a:off x="512775" y="2343150"/>
            <a:ext cx="8159400" cy="4617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Why do people invest?</a:t>
            </a:r>
            <a:endParaRPr b="1" i="0" sz="24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g25ab19747b8_0_68"/>
          <p:cNvPicPr preferRelativeResize="0"/>
          <p:nvPr/>
        </p:nvPicPr>
        <p:blipFill>
          <a:blip r:embed="rId3">
            <a:alphaModFix/>
          </a:blip>
          <a:stretch>
            <a:fillRect/>
          </a:stretch>
        </p:blipFill>
        <p:spPr>
          <a:xfrm>
            <a:off x="212400" y="3571250"/>
            <a:ext cx="2023775" cy="1403525"/>
          </a:xfrm>
          <a:prstGeom prst="rect">
            <a:avLst/>
          </a:prstGeom>
          <a:noFill/>
          <a:ln cap="flat" cmpd="sng" w="28575">
            <a:solidFill>
              <a:schemeClr val="accent2"/>
            </a:solidFill>
            <a:prstDash val="solid"/>
            <a:round/>
            <a:headEnd len="sm" w="sm" type="none"/>
            <a:tailEnd len="sm" w="sm" type="none"/>
          </a:ln>
        </p:spPr>
      </p:pic>
      <p:sp>
        <p:nvSpPr>
          <p:cNvPr id="107" name="Google Shape;107;g25ab19747b8_0_68"/>
          <p:cNvSpPr txBox="1"/>
          <p:nvPr>
            <p:ph type="ctrTitle"/>
          </p:nvPr>
        </p:nvSpPr>
        <p:spPr>
          <a:xfrm>
            <a:off x="379375" y="253750"/>
            <a:ext cx="75075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What different things can </a:t>
            </a:r>
            <a:r>
              <a:rPr b="1" lang="en-GB" sz="2900">
                <a:solidFill>
                  <a:schemeClr val="accent2"/>
                </a:solidFill>
                <a:latin typeface="Lato"/>
                <a:ea typeface="Lato"/>
                <a:cs typeface="Lato"/>
                <a:sym typeface="Lato"/>
              </a:rPr>
              <a:t>people</a:t>
            </a:r>
            <a:r>
              <a:rPr b="1" i="0" lang="en-GB" sz="2900" u="none" cap="none" strike="noStrike">
                <a:solidFill>
                  <a:schemeClr val="accent2"/>
                </a:solidFill>
                <a:latin typeface="Lato"/>
                <a:ea typeface="Lato"/>
                <a:cs typeface="Lato"/>
                <a:sym typeface="Lato"/>
              </a:rPr>
              <a:t> invest in?</a:t>
            </a:r>
            <a:endParaRPr b="0"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pic>
        <p:nvPicPr>
          <p:cNvPr id="108" name="Google Shape;108;g25ab19747b8_0_68"/>
          <p:cNvPicPr preferRelativeResize="0"/>
          <p:nvPr/>
        </p:nvPicPr>
        <p:blipFill rotWithShape="1">
          <a:blip r:embed="rId4">
            <a:alphaModFix/>
          </a:blip>
          <a:srcRect b="0" l="0" r="0" t="0"/>
          <a:stretch/>
        </p:blipFill>
        <p:spPr>
          <a:xfrm>
            <a:off x="6752881" y="3529000"/>
            <a:ext cx="2222368" cy="1403526"/>
          </a:xfrm>
          <a:prstGeom prst="rect">
            <a:avLst/>
          </a:prstGeom>
          <a:noFill/>
          <a:ln cap="flat" cmpd="sng" w="28575">
            <a:solidFill>
              <a:schemeClr val="accent2"/>
            </a:solidFill>
            <a:prstDash val="solid"/>
            <a:round/>
            <a:headEnd len="sm" w="sm" type="none"/>
            <a:tailEnd len="sm" w="sm" type="none"/>
          </a:ln>
        </p:spPr>
      </p:pic>
      <p:pic>
        <p:nvPicPr>
          <p:cNvPr id="109" name="Google Shape;109;g25ab19747b8_0_68"/>
          <p:cNvPicPr preferRelativeResize="0"/>
          <p:nvPr/>
        </p:nvPicPr>
        <p:blipFill rotWithShape="1">
          <a:blip r:embed="rId5">
            <a:alphaModFix/>
          </a:blip>
          <a:srcRect b="0" l="0" r="0" t="0"/>
          <a:stretch/>
        </p:blipFill>
        <p:spPr>
          <a:xfrm>
            <a:off x="4352694" y="3551957"/>
            <a:ext cx="2145640" cy="1357631"/>
          </a:xfrm>
          <a:prstGeom prst="rect">
            <a:avLst/>
          </a:prstGeom>
          <a:noFill/>
          <a:ln cap="flat" cmpd="sng" w="28575">
            <a:solidFill>
              <a:schemeClr val="accent2"/>
            </a:solidFill>
            <a:prstDash val="solid"/>
            <a:round/>
            <a:headEnd len="sm" w="sm" type="none"/>
            <a:tailEnd len="sm" w="sm" type="none"/>
          </a:ln>
        </p:spPr>
      </p:pic>
      <p:pic>
        <p:nvPicPr>
          <p:cNvPr descr="Gold bar and coins royalty free stock photography" id="110" name="Google Shape;110;g25ab19747b8_0_68" title="Gold bar and coins royalty free stock photography"/>
          <p:cNvPicPr preferRelativeResize="0"/>
          <p:nvPr/>
        </p:nvPicPr>
        <p:blipFill rotWithShape="1">
          <a:blip r:embed="rId6">
            <a:alphaModFix/>
          </a:blip>
          <a:srcRect b="0" l="0" r="0" t="0"/>
          <a:stretch/>
        </p:blipFill>
        <p:spPr>
          <a:xfrm>
            <a:off x="2486975" y="3571250"/>
            <a:ext cx="1611176" cy="1403525"/>
          </a:xfrm>
          <a:prstGeom prst="rect">
            <a:avLst/>
          </a:prstGeom>
          <a:noFill/>
          <a:ln cap="flat" cmpd="sng" w="28575">
            <a:solidFill>
              <a:schemeClr val="accent2"/>
            </a:solidFill>
            <a:prstDash val="solid"/>
            <a:round/>
            <a:headEnd len="sm" w="sm" type="none"/>
            <a:tailEnd len="sm" w="sm" type="none"/>
          </a:ln>
        </p:spPr>
      </p:pic>
      <p:pic>
        <p:nvPicPr>
          <p:cNvPr id="111" name="Google Shape;111;g25ab19747b8_0_68"/>
          <p:cNvPicPr preferRelativeResize="0"/>
          <p:nvPr/>
        </p:nvPicPr>
        <p:blipFill rotWithShape="1">
          <a:blip r:embed="rId7">
            <a:alphaModFix/>
          </a:blip>
          <a:srcRect b="0" l="0" r="0" t="0"/>
          <a:stretch/>
        </p:blipFill>
        <p:spPr>
          <a:xfrm>
            <a:off x="4803550" y="1844875"/>
            <a:ext cx="1774076" cy="1357649"/>
          </a:xfrm>
          <a:prstGeom prst="rect">
            <a:avLst/>
          </a:prstGeom>
          <a:noFill/>
          <a:ln cap="flat" cmpd="sng" w="28575">
            <a:solidFill>
              <a:schemeClr val="accent2"/>
            </a:solidFill>
            <a:prstDash val="solid"/>
            <a:round/>
            <a:headEnd len="sm" w="sm" type="none"/>
            <a:tailEnd len="sm" w="sm" type="none"/>
          </a:ln>
        </p:spPr>
      </p:pic>
      <p:pic>
        <p:nvPicPr>
          <p:cNvPr descr="Home For Sale Real Estate Sign and House stock photography" id="112" name="Google Shape;112;g25ab19747b8_0_68" title="Home For Sale Real Estate Sign and House stock photography"/>
          <p:cNvPicPr preferRelativeResize="0"/>
          <p:nvPr/>
        </p:nvPicPr>
        <p:blipFill rotWithShape="1">
          <a:blip r:embed="rId8">
            <a:alphaModFix/>
          </a:blip>
          <a:srcRect b="0" l="0" r="0" t="0"/>
          <a:stretch/>
        </p:blipFill>
        <p:spPr>
          <a:xfrm>
            <a:off x="256729" y="1840375"/>
            <a:ext cx="1979446" cy="1346050"/>
          </a:xfrm>
          <a:prstGeom prst="rect">
            <a:avLst/>
          </a:prstGeom>
          <a:noFill/>
          <a:ln cap="flat" cmpd="sng" w="28575">
            <a:solidFill>
              <a:schemeClr val="accent2"/>
            </a:solidFill>
            <a:prstDash val="solid"/>
            <a:round/>
            <a:headEnd len="sm" w="sm" type="none"/>
            <a:tailEnd len="sm" w="sm" type="none"/>
          </a:ln>
        </p:spPr>
      </p:pic>
      <p:pic>
        <p:nvPicPr>
          <p:cNvPr id="113" name="Google Shape;113;g25ab19747b8_0_68"/>
          <p:cNvPicPr preferRelativeResize="0"/>
          <p:nvPr/>
        </p:nvPicPr>
        <p:blipFill rotWithShape="1">
          <a:blip r:embed="rId9">
            <a:alphaModFix/>
          </a:blip>
          <a:srcRect b="0" l="0" r="0" t="0"/>
          <a:stretch/>
        </p:blipFill>
        <p:spPr>
          <a:xfrm>
            <a:off x="2530050" y="1824900"/>
            <a:ext cx="2002826" cy="1357650"/>
          </a:xfrm>
          <a:prstGeom prst="rect">
            <a:avLst/>
          </a:prstGeom>
          <a:noFill/>
          <a:ln cap="flat" cmpd="sng" w="28575">
            <a:solidFill>
              <a:schemeClr val="accent2"/>
            </a:solidFill>
            <a:prstDash val="solid"/>
            <a:round/>
            <a:headEnd len="sm" w="sm" type="none"/>
            <a:tailEnd len="sm" w="sm" type="none"/>
          </a:ln>
        </p:spPr>
      </p:pic>
      <p:sp>
        <p:nvSpPr>
          <p:cNvPr id="114" name="Google Shape;114;g25ab19747b8_0_68"/>
          <p:cNvSpPr/>
          <p:nvPr/>
        </p:nvSpPr>
        <p:spPr>
          <a:xfrm>
            <a:off x="532500" y="3102225"/>
            <a:ext cx="1430700" cy="22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Property</a:t>
            </a:r>
            <a:endParaRPr b="1" i="0" sz="1400" u="none" cap="none" strike="noStrike">
              <a:solidFill>
                <a:srgbClr val="FFFFFF"/>
              </a:solidFill>
              <a:latin typeface="Lato"/>
              <a:ea typeface="Lato"/>
              <a:cs typeface="Lato"/>
              <a:sym typeface="Lato"/>
            </a:endParaRPr>
          </a:p>
        </p:txBody>
      </p:sp>
      <p:sp>
        <p:nvSpPr>
          <p:cNvPr id="115" name="Google Shape;115;g25ab19747b8_0_68"/>
          <p:cNvSpPr/>
          <p:nvPr/>
        </p:nvSpPr>
        <p:spPr>
          <a:xfrm>
            <a:off x="2818500" y="2933925"/>
            <a:ext cx="1430700" cy="393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Jewellery and watches	</a:t>
            </a:r>
            <a:endParaRPr b="1" i="0" sz="1400" u="none" cap="none" strike="noStrike">
              <a:solidFill>
                <a:srgbClr val="FFFFFF"/>
              </a:solidFill>
              <a:latin typeface="Lato"/>
              <a:ea typeface="Lato"/>
              <a:cs typeface="Lato"/>
              <a:sym typeface="Lato"/>
            </a:endParaRPr>
          </a:p>
        </p:txBody>
      </p:sp>
      <p:sp>
        <p:nvSpPr>
          <p:cNvPr id="116" name="Google Shape;116;g25ab19747b8_0_68"/>
          <p:cNvSpPr/>
          <p:nvPr/>
        </p:nvSpPr>
        <p:spPr>
          <a:xfrm>
            <a:off x="4960574" y="3102225"/>
            <a:ext cx="1430700" cy="22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Art</a:t>
            </a:r>
            <a:endParaRPr b="1" i="0" sz="1400" u="none" cap="none" strike="noStrike">
              <a:solidFill>
                <a:srgbClr val="FFFFFF"/>
              </a:solidFill>
              <a:latin typeface="Lato"/>
              <a:ea typeface="Lato"/>
              <a:cs typeface="Lato"/>
              <a:sym typeface="Lato"/>
            </a:endParaRPr>
          </a:p>
        </p:txBody>
      </p:sp>
      <p:sp>
        <p:nvSpPr>
          <p:cNvPr id="117" name="Google Shape;117;g25ab19747b8_0_68"/>
          <p:cNvSpPr/>
          <p:nvPr/>
        </p:nvSpPr>
        <p:spPr>
          <a:xfrm>
            <a:off x="7139000" y="4851700"/>
            <a:ext cx="1430700" cy="22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Currency</a:t>
            </a:r>
            <a:endParaRPr b="1" i="0" sz="1400" u="none" cap="none" strike="noStrike">
              <a:solidFill>
                <a:srgbClr val="FFFFFF"/>
              </a:solidFill>
              <a:latin typeface="Lato"/>
              <a:ea typeface="Lato"/>
              <a:cs typeface="Lato"/>
              <a:sym typeface="Lato"/>
            </a:endParaRPr>
          </a:p>
        </p:txBody>
      </p:sp>
      <p:sp>
        <p:nvSpPr>
          <p:cNvPr id="118" name="Google Shape;118;g25ab19747b8_0_68"/>
          <p:cNvSpPr/>
          <p:nvPr/>
        </p:nvSpPr>
        <p:spPr>
          <a:xfrm>
            <a:off x="4700600" y="4683400"/>
            <a:ext cx="1430700" cy="393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rgbClr val="FFFFFF"/>
                </a:solidFill>
                <a:latin typeface="Lato"/>
                <a:ea typeface="Lato"/>
                <a:cs typeface="Lato"/>
                <a:sym typeface="Lato"/>
              </a:rPr>
              <a:t>Government and corporate  bonds</a:t>
            </a:r>
            <a:endParaRPr b="1" i="0" sz="1200" u="none" cap="none" strike="noStrike">
              <a:solidFill>
                <a:srgbClr val="FFFFFF"/>
              </a:solidFill>
              <a:latin typeface="Lato"/>
              <a:ea typeface="Lato"/>
              <a:cs typeface="Lato"/>
              <a:sym typeface="Lato"/>
            </a:endParaRPr>
          </a:p>
        </p:txBody>
      </p:sp>
      <p:sp>
        <p:nvSpPr>
          <p:cNvPr id="119" name="Google Shape;119;g25ab19747b8_0_68"/>
          <p:cNvSpPr/>
          <p:nvPr/>
        </p:nvSpPr>
        <p:spPr>
          <a:xfrm>
            <a:off x="2567000" y="4683400"/>
            <a:ext cx="1430700" cy="393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rgbClr val="FFFFFF"/>
                </a:solidFill>
                <a:latin typeface="Lato"/>
                <a:ea typeface="Lato"/>
                <a:cs typeface="Lato"/>
                <a:sym typeface="Lato"/>
              </a:rPr>
              <a:t>Commodities e.g. gold, wheat</a:t>
            </a:r>
            <a:endParaRPr b="1" i="0" sz="1200" u="none" cap="none" strike="noStrike">
              <a:solidFill>
                <a:srgbClr val="FFFFFF"/>
              </a:solidFill>
              <a:latin typeface="Lato"/>
              <a:ea typeface="Lato"/>
              <a:cs typeface="Lato"/>
              <a:sym typeface="Lato"/>
            </a:endParaRPr>
          </a:p>
        </p:txBody>
      </p:sp>
      <p:sp>
        <p:nvSpPr>
          <p:cNvPr id="120" name="Google Shape;120;g25ab19747b8_0_68"/>
          <p:cNvSpPr/>
          <p:nvPr/>
        </p:nvSpPr>
        <p:spPr>
          <a:xfrm>
            <a:off x="509600" y="4683400"/>
            <a:ext cx="1430700" cy="393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Digital assets e.g. bitcoin</a:t>
            </a:r>
            <a:endParaRPr b="1" i="0" sz="1400" u="none" cap="none" strike="noStrike">
              <a:solidFill>
                <a:srgbClr val="FFFFFF"/>
              </a:solidFill>
              <a:latin typeface="Lato"/>
              <a:ea typeface="Lato"/>
              <a:cs typeface="Lato"/>
              <a:sym typeface="Lato"/>
            </a:endParaRPr>
          </a:p>
        </p:txBody>
      </p:sp>
      <p:pic>
        <p:nvPicPr>
          <p:cNvPr id="121" name="Google Shape;121;g25ab19747b8_0_68"/>
          <p:cNvPicPr preferRelativeResize="0"/>
          <p:nvPr/>
        </p:nvPicPr>
        <p:blipFill rotWithShape="1">
          <a:blip r:embed="rId10">
            <a:alphaModFix/>
          </a:blip>
          <a:srcRect b="0" l="0" r="0" t="0"/>
          <a:stretch/>
        </p:blipFill>
        <p:spPr>
          <a:xfrm>
            <a:off x="6956950" y="1834325"/>
            <a:ext cx="2002825" cy="1403525"/>
          </a:xfrm>
          <a:prstGeom prst="rect">
            <a:avLst/>
          </a:prstGeom>
          <a:noFill/>
          <a:ln cap="flat" cmpd="sng" w="28575">
            <a:solidFill>
              <a:schemeClr val="accent2"/>
            </a:solidFill>
            <a:prstDash val="solid"/>
            <a:round/>
            <a:headEnd len="sm" w="sm" type="none"/>
            <a:tailEnd len="sm" w="sm" type="none"/>
          </a:ln>
        </p:spPr>
      </p:pic>
      <p:sp>
        <p:nvSpPr>
          <p:cNvPr id="122" name="Google Shape;122;g25ab19747b8_0_68"/>
          <p:cNvSpPr/>
          <p:nvPr/>
        </p:nvSpPr>
        <p:spPr>
          <a:xfrm>
            <a:off x="7192075" y="3106350"/>
            <a:ext cx="1670700" cy="22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Stocks and shares</a:t>
            </a:r>
            <a:endParaRPr b="1" i="0" sz="1400" u="none" cap="none" strike="noStrike">
              <a:solidFill>
                <a:srgbClr val="FFFFFF"/>
              </a:solidFill>
              <a:latin typeface="Lato"/>
              <a:ea typeface="Lato"/>
              <a:cs typeface="Lato"/>
              <a:sym typeface="Lato"/>
            </a:endParaRPr>
          </a:p>
        </p:txBody>
      </p:sp>
      <p:sp>
        <p:nvSpPr>
          <p:cNvPr id="123" name="Google Shape;123;g25ab19747b8_0_68"/>
          <p:cNvSpPr txBox="1"/>
          <p:nvPr/>
        </p:nvSpPr>
        <p:spPr>
          <a:xfrm>
            <a:off x="256725" y="1038650"/>
            <a:ext cx="8718600" cy="6771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rgbClr val="000000"/>
                </a:solidFill>
                <a:latin typeface="Lato"/>
                <a:ea typeface="Lato"/>
                <a:cs typeface="Lato"/>
                <a:sym typeface="Lato"/>
              </a:rPr>
              <a:t>When it comes to investing, people can invest in almost anything. Here are some assets and you may have thought of more not listed here.</a:t>
            </a:r>
            <a:endParaRPr b="1" i="0" sz="16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74326d3ed2_0_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274326d3ed2_0_0"/>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30" name="Google Shape;130;g274326d3ed2_0_0"/>
          <p:cNvSpPr txBox="1"/>
          <p:nvPr/>
        </p:nvSpPr>
        <p:spPr>
          <a:xfrm>
            <a:off x="488175" y="1274075"/>
            <a:ext cx="8188500" cy="20055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a:t>
            </a:r>
            <a:r>
              <a:rPr b="1" lang="en-GB" sz="2200">
                <a:solidFill>
                  <a:srgbClr val="00FF00"/>
                </a:solidFill>
                <a:latin typeface="Lato"/>
                <a:ea typeface="Lato"/>
                <a:cs typeface="Lato"/>
                <a:sym typeface="Lato"/>
              </a:rPr>
              <a:t>what investing is and what I can invest in</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Explain the difference between </a:t>
            </a:r>
            <a:r>
              <a:rPr b="1" lang="en-GB" sz="2200">
                <a:solidFill>
                  <a:schemeClr val="lt1"/>
                </a:solidFill>
                <a:latin typeface="Lato"/>
                <a:ea typeface="Lato"/>
                <a:cs typeface="Lato"/>
                <a:sym typeface="Lato"/>
                <a:extLst>
                  <a:ext uri="http://customooxmlschemas.google.com/">
                    <go:slidesCustomData xmlns:go="http://customooxmlschemas.google.com/" textRoundtripDataId="3"/>
                  </a:ext>
                </a:extLst>
              </a:rPr>
              <a:t>shares</a:t>
            </a:r>
            <a:r>
              <a:rPr b="1" i="0" lang="en-GB" sz="2200" u="none" cap="none" strike="noStrike">
                <a:solidFill>
                  <a:schemeClr val="lt1"/>
                </a:solidFill>
                <a:latin typeface="Lato"/>
                <a:ea typeface="Lato"/>
                <a:cs typeface="Lato"/>
                <a:sym typeface="Lato"/>
              </a:rPr>
              <a:t> and bonds </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sz="1200">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R</a:t>
            </a:r>
            <a:r>
              <a:rPr b="1" i="0" lang="en-GB" sz="2200" u="none" cap="none" strike="noStrike">
                <a:solidFill>
                  <a:schemeClr val="lt1"/>
                </a:solidFill>
                <a:latin typeface="Lato"/>
                <a:ea typeface="Lato"/>
                <a:cs typeface="Lato"/>
                <a:sym typeface="Lato"/>
              </a:rPr>
              <a:t>ecognise the factors that will affect people’s risk profiles</a:t>
            </a:r>
            <a:endParaRPr b="1"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FLIC_Presentation_No_pages">
  <a:themeElements>
    <a:clrScheme name="Simple Light">
      <a:dk1>
        <a:srgbClr val="262A33"/>
      </a:dk1>
      <a:lt1>
        <a:srgbClr val="FFFFFF"/>
      </a:lt1>
      <a:dk2>
        <a:srgbClr val="262A33"/>
      </a:dk2>
      <a:lt2>
        <a:srgbClr val="262A33"/>
      </a:lt2>
      <a:accent1>
        <a:srgbClr val="0543B3"/>
      </a:accent1>
      <a:accent2>
        <a:srgbClr val="FF8022"/>
      </a:accent2>
      <a:accent3>
        <a:srgbClr val="51FF00"/>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