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6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y="5143500" cx="9144000"/>
  <p:notesSz cx="6858000" cy="9144000"/>
  <p:embeddedFontLst>
    <p:embeddedFont>
      <p:font typeface="Lato"/>
      <p:regular r:id="rId42"/>
      <p:bold r:id="rId43"/>
      <p:italic r:id="rId44"/>
      <p:boldItalic r:id="rId45"/>
    </p:embeddedFont>
    <p:embeddedFont>
      <p:font typeface="Lato Light"/>
      <p:regular r:id="rId46"/>
      <p:bold r:id="rId47"/>
      <p:italic r:id="rId48"/>
      <p:boldItalic r:id="rId49"/>
    </p:embeddedFont>
    <p:embeddedFont>
      <p:font typeface="Lato Black"/>
      <p:bold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52" roundtripDataSignature="AMtx7mjCpCaBMVfF0as6s4pobuT4Bdal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FBDF40-EC28-46C8-AF21-9914B53C6EAE}">
  <a:tblStyle styleId="{F9FBDF40-EC28-46C8-AF21-9914B53C6EAE}"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16E8AC5-9FBA-4871-A66E-70BC32B4CD04}"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font" Target="fonts/Lato-regular.fntdata"/><Relationship Id="rId41" Type="http://schemas.openxmlformats.org/officeDocument/2006/relationships/slide" Target="slides/slide34.xml"/><Relationship Id="rId44" Type="http://schemas.openxmlformats.org/officeDocument/2006/relationships/font" Target="fonts/Lato-italic.fntdata"/><Relationship Id="rId43" Type="http://schemas.openxmlformats.org/officeDocument/2006/relationships/font" Target="fonts/Lato-bold.fntdata"/><Relationship Id="rId46" Type="http://schemas.openxmlformats.org/officeDocument/2006/relationships/font" Target="fonts/LatoLight-regular.fntdata"/><Relationship Id="rId45"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LatoLight-italic.fntdata"/><Relationship Id="rId47" Type="http://schemas.openxmlformats.org/officeDocument/2006/relationships/font" Target="fonts/LatoLight-bold.fntdata"/><Relationship Id="rId49" Type="http://schemas.openxmlformats.org/officeDocument/2006/relationships/font" Target="fonts/LatoLight-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LatoBlack-boldItalic.fntdata"/><Relationship Id="rId50" Type="http://schemas.openxmlformats.org/officeDocument/2006/relationships/font" Target="fonts/LatoBlack-bold.fntdata"/><Relationship Id="rId52" Type="http://customschemas.google.com/relationships/presentationmetadata" Target="meta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0d6fa5a5be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30d6fa5a5be_1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0d6fa5a5be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30d6fa5a5be_1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5aae1c67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25aae1c674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Be aware of: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3: Swiftness - consumer spending</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4: Index tracker - meaning</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7: Turbine - tech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AfL</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cf4e2b4d9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1cf4e2b4d9f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81bcb6b4a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181bcb6b4ac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At this point: distribute your funds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Delivery: </a:t>
            </a:r>
            <a:r>
              <a:rPr b="1" lang="en-GB">
                <a:solidFill>
                  <a:schemeClr val="dk1"/>
                </a:solidFill>
              </a:rPr>
              <a:t>up to </a:t>
            </a:r>
            <a:r>
              <a:rPr lang="en-GB">
                <a:solidFill>
                  <a:schemeClr val="dk1"/>
                </a:solidFill>
              </a:rPr>
              <a:t>10 years, depending on timings.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Worked example: can use the back page to practise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cf4e2b4d9f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1cf4e2b4d9f_0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Be clear: do not write anything right now</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SzPts val="1100"/>
              <a:buNone/>
            </a:pPr>
            <a:r>
              <a:rPr lang="en-GB">
                <a:solidFill>
                  <a:schemeClr val="dk1"/>
                </a:solidFill>
              </a:rPr>
              <a:t>If haven’t allocated yet: feel free to use allocations on the board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75e57359e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275e57359e6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Delivery instructions</a:t>
            </a:r>
            <a:endParaRPr b="1">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Each year, an event will affect 1-3 investments, so it may be that students portfolios don’t change at all.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In total, there are 10 different scenarios. If you only have time to complete &gt;=5, that is fine too.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GB">
                <a:solidFill>
                  <a:schemeClr val="dk1"/>
                </a:solidFill>
              </a:rPr>
              <a:t>Only focused on index tracker - all other investments will remain the same</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GB">
                <a:solidFill>
                  <a:schemeClr val="dk1"/>
                </a:solidFill>
              </a:rPr>
              <a:t>Increasing by 10%:</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Find 10%: multiple by 0.1</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Add to original amount</a:t>
            </a:r>
            <a:endParaRPr>
              <a:solidFill>
                <a:schemeClr val="dk1"/>
              </a:solidFill>
            </a:endParaRPr>
          </a:p>
          <a:p>
            <a:pPr indent="0" lvl="0" marL="0" rtl="0" algn="l">
              <a:lnSpc>
                <a:spcPct val="100000"/>
              </a:lnSpc>
              <a:spcBef>
                <a:spcPts val="0"/>
              </a:spcBef>
              <a:spcAft>
                <a:spcPts val="0"/>
              </a:spcAft>
              <a:buSzPts val="1100"/>
              <a:buNone/>
            </a:pPr>
            <a:r>
              <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81bcb6b4ac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181bcb6b4ac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a:t>
            </a:r>
            <a:r>
              <a:rPr b="1" lang="en-GB"/>
              <a:t>instruction</a:t>
            </a:r>
            <a:endParaRPr b="1"/>
          </a:p>
          <a:p>
            <a:pPr indent="0" lvl="0" marL="0" rtl="0" algn="l">
              <a:lnSpc>
                <a:spcPct val="100000"/>
              </a:lnSpc>
              <a:spcBef>
                <a:spcPts val="0"/>
              </a:spcBef>
              <a:spcAft>
                <a:spcPts val="0"/>
              </a:spcAft>
              <a:buSzPts val="1100"/>
              <a:buNone/>
            </a:pPr>
            <a:r>
              <a:rPr lang="en-GB"/>
              <a:t>Copy over all numbers that don’t change to the row below</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cf4e2b4d9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1cf4e2b4d9f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Delivery notes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Let’s make sure everyone’s comfortable with increasing/decreasing percentages</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cf4e2b4d9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1cf4e2b4d9f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Answers and methods are on the sheet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57707a00a2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g157707a00a2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cf4e2b4d9f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1cf4e2b4d9f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17dc9910d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217dc9910db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instructions</a:t>
            </a:r>
            <a:endParaRPr b="1"/>
          </a:p>
          <a:p>
            <a:pPr indent="0" lvl="0" marL="0" rtl="0" algn="l">
              <a:lnSpc>
                <a:spcPct val="100000"/>
              </a:lnSpc>
              <a:spcBef>
                <a:spcPts val="0"/>
              </a:spcBef>
              <a:spcAft>
                <a:spcPts val="0"/>
              </a:spcAft>
              <a:buSzPts val="1100"/>
              <a:buNone/>
            </a:pPr>
            <a:r>
              <a:rPr lang="en-GB"/>
              <a:t>Each year, an event will affect 1-3 investments, so it may be that students portfolios don’t change it all.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In total, there are 10 different scenarios. If you only have time to complete &gt;=5, that is fine too.</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17dc9910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17dc9910d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instructions</a:t>
            </a:r>
            <a:endParaRPr b="1"/>
          </a:p>
          <a:p>
            <a:pPr indent="0" lvl="0" marL="0" rtl="0" algn="l">
              <a:lnSpc>
                <a:spcPct val="100000"/>
              </a:lnSpc>
              <a:spcBef>
                <a:spcPts val="0"/>
              </a:spcBef>
              <a:spcAft>
                <a:spcPts val="0"/>
              </a:spcAft>
              <a:buSzPts val="1100"/>
              <a:buNone/>
            </a:pPr>
            <a:r>
              <a:rPr lang="en-GB"/>
              <a:t>Each year, an event will affect 1-3 investments, so it may be that students portfolios don’t change it all.</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b="1" lang="en-GB">
                <a:solidFill>
                  <a:schemeClr val="dk1"/>
                </a:solidFill>
              </a:rPr>
              <a:t>Timing</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Nice and quick - 60 seconds, don’t question</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In total, there are 10 different scenarios. If you only have time to complete &gt;=5, that is fine too.</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cf4e2b4d9f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1cf4e2b4d9f_0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Consumer demand – prices go up</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cf4e2b4d9f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1cf4e2b4d9f_0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People earning more, people are shopping more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cf4e2b4d9f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1cf4e2b4d9f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cf4e2b4d9f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1cf4e2b4d9f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cf4e2b4d9f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1cf4e2b4d9f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Teacher explanation</a:t>
            </a:r>
            <a:endParaRPr b="1">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Lower inflation means that interest rates are likely to decrease (set by the Bank of England). Interest rates and bond prices have an inverse (opposite) relationship meaning bond prices are likely to increase when interest rates decrease.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 bond with a high interest rate 	: more valuable (higher yield)</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 bond with a lower interest rate 	: less valuable (lower yield)</a:t>
            </a:r>
            <a:endParaRPr>
              <a:solidFill>
                <a:schemeClr val="dk1"/>
              </a:solidFill>
            </a:endParaRPr>
          </a:p>
          <a:p>
            <a:pPr indent="0" lvl="0" marL="0" rtl="0" algn="l">
              <a:lnSpc>
                <a:spcPct val="100000"/>
              </a:lnSpc>
              <a:spcBef>
                <a:spcPts val="0"/>
              </a:spcBef>
              <a:spcAft>
                <a:spcPts val="0"/>
              </a:spcAft>
              <a:buSzPts val="1100"/>
              <a:buNone/>
            </a:pPr>
            <a:r>
              <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cf4e2b4d9f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1cf4e2b4d9f_0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cf4e2b4d9f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1cf4e2b4d9f_0_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466ef7c9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g1466ef7c98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cf4e2b4d9f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g1cf4e2b4d9f_0_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81bcb6b4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181bcb6b4a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cf4e2b4d9f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1cf4e2b4d9f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Ask pairs to share their findings with a class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Prompt questions</a:t>
            </a:r>
            <a:endParaRPr b="1"/>
          </a:p>
          <a:p>
            <a:pPr indent="-298450" lvl="0" marL="457200" rtl="0" algn="l">
              <a:lnSpc>
                <a:spcPct val="115000"/>
              </a:lnSpc>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Does a higher risk profile always mean higher rewards (i.e. is a higher return always made)?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cf4e2b4d9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1cf4e2b4d9f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Prompt question</a:t>
            </a:r>
            <a:endParaRPr b="1"/>
          </a:p>
          <a:p>
            <a:pPr indent="0" lvl="0" marL="0" rtl="0" algn="l">
              <a:lnSpc>
                <a:spcPct val="100000"/>
              </a:lnSpc>
              <a:spcBef>
                <a:spcPts val="0"/>
              </a:spcBef>
              <a:spcAft>
                <a:spcPts val="0"/>
              </a:spcAft>
              <a:buSzPts val="1100"/>
              <a:buNone/>
            </a:pPr>
            <a:r>
              <a:rPr lang="en-GB"/>
              <a:t>Does a higher risk portfolio always lead to higher returns?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38dbd52ed1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g138dbd52ed1_0_3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32c63cc0bd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g132c63cc0bd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57707a00a2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157707a00a2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57707a00a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g157707a00a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cf4e2b4d9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g1cf4e2b4d9f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GB">
                <a:solidFill>
                  <a:schemeClr val="dk1"/>
                </a:solidFill>
              </a:rPr>
              <a:t>Time to understand their profile</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Choose risk profile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868d2cdb3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868d2cdb3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cf4e2b4d9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1cf4e2b4d9f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sp>
        <p:nvSpPr>
          <p:cNvPr id="8" name="Google Shape;8;g2ffdfb815e1_0_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9" name="Google Shape;9;g2ffdfb815e1_0_2"/>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10" name="Google Shape;10;g2ffdfb815e1_0_2"/>
          <p:cNvPicPr preferRelativeResize="0"/>
          <p:nvPr/>
        </p:nvPicPr>
        <p:blipFill rotWithShape="1">
          <a:blip r:embed="rId3">
            <a:alphaModFix/>
          </a:blip>
          <a:srcRect b="-2282" l="-4222" r="-3757" t="-2440"/>
          <a:stretch/>
        </p:blipFill>
        <p:spPr>
          <a:xfrm rot="-5400000">
            <a:off x="7182681" y="321980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1 1">
  <p:cSld name="Section slide 1_1_1">
    <p:spTree>
      <p:nvGrpSpPr>
        <p:cNvPr id="29" name="Shape 29"/>
        <p:cNvGrpSpPr/>
        <p:nvPr/>
      </p:nvGrpSpPr>
      <p:grpSpPr>
        <a:xfrm>
          <a:off x="0" y="0"/>
          <a:ext cx="0" cy="0"/>
          <a:chOff x="0" y="0"/>
          <a:chExt cx="0" cy="0"/>
        </a:xfrm>
      </p:grpSpPr>
      <p:sp>
        <p:nvSpPr>
          <p:cNvPr id="30" name="Google Shape;30;g2ffdfb815e1_0_24"/>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1" name="Shape 31"/>
        <p:cNvGrpSpPr/>
        <p:nvPr/>
      </p:nvGrpSpPr>
      <p:grpSpPr>
        <a:xfrm>
          <a:off x="0" y="0"/>
          <a:ext cx="0" cy="0"/>
          <a:chOff x="0" y="0"/>
          <a:chExt cx="0" cy="0"/>
        </a:xfrm>
      </p:grpSpPr>
      <p:sp>
        <p:nvSpPr>
          <p:cNvPr id="32" name="Google Shape;32;g2ffdfb815e1_0_26"/>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 name="Google Shape;33;g2ffdfb815e1_0_26"/>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34" name="Shape 34"/>
        <p:cNvGrpSpPr/>
        <p:nvPr/>
      </p:nvGrpSpPr>
      <p:grpSpPr>
        <a:xfrm>
          <a:off x="0" y="0"/>
          <a:ext cx="0" cy="0"/>
          <a:chOff x="0" y="0"/>
          <a:chExt cx="0" cy="0"/>
        </a:xfrm>
      </p:grpSpPr>
      <p:pic>
        <p:nvPicPr>
          <p:cNvPr id="35" name="Google Shape;35;g2ffdfb815e1_0_2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36" name="Google Shape;36;g2ffdfb815e1_0_29"/>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7" name="Google Shape;37;g2ffdfb815e1_0_2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40" name="Shape 40"/>
        <p:cNvGrpSpPr/>
        <p:nvPr/>
      </p:nvGrpSpPr>
      <p:grpSpPr>
        <a:xfrm>
          <a:off x="0" y="0"/>
          <a:ext cx="0" cy="0"/>
          <a:chOff x="0" y="0"/>
          <a:chExt cx="0" cy="0"/>
        </a:xfrm>
      </p:grpSpPr>
      <p:pic>
        <p:nvPicPr>
          <p:cNvPr id="41" name="Google Shape;41;g30d6fa5a5be_1_55"/>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42" name="Google Shape;42;g30d6fa5a5be_1_55"/>
          <p:cNvPicPr preferRelativeResize="0"/>
          <p:nvPr/>
        </p:nvPicPr>
        <p:blipFill rotWithShape="1">
          <a:blip r:embed="rId3">
            <a:alphaModFix/>
          </a:blip>
          <a:srcRect b="-2272" l="-4222" r="-3757" t="-2439"/>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43" name="Shape 43"/>
        <p:cNvGrpSpPr/>
        <p:nvPr/>
      </p:nvGrpSpPr>
      <p:grpSpPr>
        <a:xfrm>
          <a:off x="0" y="0"/>
          <a:ext cx="0" cy="0"/>
          <a:chOff x="0" y="0"/>
          <a:chExt cx="0" cy="0"/>
        </a:xfrm>
      </p:grpSpPr>
      <p:pic>
        <p:nvPicPr>
          <p:cNvPr id="44" name="Google Shape;44;g30d6fa5a5be_1_5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45" name="Shape 45"/>
        <p:cNvGrpSpPr/>
        <p:nvPr/>
      </p:nvGrpSpPr>
      <p:grpSpPr>
        <a:xfrm>
          <a:off x="0" y="0"/>
          <a:ext cx="0" cy="0"/>
          <a:chOff x="0" y="0"/>
          <a:chExt cx="0" cy="0"/>
        </a:xfrm>
      </p:grpSpPr>
      <p:pic>
        <p:nvPicPr>
          <p:cNvPr id="46" name="Google Shape;46;g30d6fa5a5be_1_6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47" name="Shape 47"/>
        <p:cNvGrpSpPr/>
        <p:nvPr/>
      </p:nvGrpSpPr>
      <p:grpSpPr>
        <a:xfrm>
          <a:off x="0" y="0"/>
          <a:ext cx="0" cy="0"/>
          <a:chOff x="0" y="0"/>
          <a:chExt cx="0" cy="0"/>
        </a:xfrm>
      </p:grpSpPr>
      <p:pic>
        <p:nvPicPr>
          <p:cNvPr id="48" name="Google Shape;48;g30d6fa5a5be_1_6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49" name="Shape 49"/>
        <p:cNvGrpSpPr/>
        <p:nvPr/>
      </p:nvGrpSpPr>
      <p:grpSpPr>
        <a:xfrm>
          <a:off x="0" y="0"/>
          <a:ext cx="0" cy="0"/>
          <a:chOff x="0" y="0"/>
          <a:chExt cx="0" cy="0"/>
        </a:xfrm>
      </p:grpSpPr>
      <p:sp>
        <p:nvSpPr>
          <p:cNvPr id="50" name="Google Shape;50;g30d6fa5a5be_1_6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 name="Google Shape;51;g30d6fa5a5be_1_64"/>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52" name="Shape 52"/>
        <p:cNvGrpSpPr/>
        <p:nvPr/>
      </p:nvGrpSpPr>
      <p:grpSpPr>
        <a:xfrm>
          <a:off x="0" y="0"/>
          <a:ext cx="0" cy="0"/>
          <a:chOff x="0" y="0"/>
          <a:chExt cx="0" cy="0"/>
        </a:xfrm>
      </p:grpSpPr>
      <p:pic>
        <p:nvPicPr>
          <p:cNvPr id="53" name="Google Shape;53;g30d6fa5a5be_1_67"/>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54" name="Shape 54"/>
        <p:cNvGrpSpPr/>
        <p:nvPr/>
      </p:nvGrpSpPr>
      <p:grpSpPr>
        <a:xfrm>
          <a:off x="0" y="0"/>
          <a:ext cx="0" cy="0"/>
          <a:chOff x="0" y="0"/>
          <a:chExt cx="0" cy="0"/>
        </a:xfrm>
      </p:grpSpPr>
      <p:pic>
        <p:nvPicPr>
          <p:cNvPr id="55" name="Google Shape;55;g30d6fa5a5be_1_6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56" name="Google Shape;56;g30d6fa5a5be_1_6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1" name="Shape 11"/>
        <p:cNvGrpSpPr/>
        <p:nvPr/>
      </p:nvGrpSpPr>
      <p:grpSpPr>
        <a:xfrm>
          <a:off x="0" y="0"/>
          <a:ext cx="0" cy="0"/>
          <a:chOff x="0" y="0"/>
          <a:chExt cx="0" cy="0"/>
        </a:xfrm>
      </p:grpSpPr>
      <p:pic>
        <p:nvPicPr>
          <p:cNvPr id="12" name="Google Shape;12;g2ffdfb815e1_0_6"/>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57" name="Shape 57"/>
        <p:cNvGrpSpPr/>
        <p:nvPr/>
      </p:nvGrpSpPr>
      <p:grpSpPr>
        <a:xfrm>
          <a:off x="0" y="0"/>
          <a:ext cx="0" cy="0"/>
          <a:chOff x="0" y="0"/>
          <a:chExt cx="0" cy="0"/>
        </a:xfrm>
      </p:grpSpPr>
      <p:sp>
        <p:nvSpPr>
          <p:cNvPr id="58" name="Google Shape;58;g30d6fa5a5be_1_72"/>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 name="Google Shape;59;g30d6fa5a5be_1_72"/>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60" name="Shape 60"/>
        <p:cNvGrpSpPr/>
        <p:nvPr/>
      </p:nvGrpSpPr>
      <p:grpSpPr>
        <a:xfrm>
          <a:off x="0" y="0"/>
          <a:ext cx="0" cy="0"/>
          <a:chOff x="0" y="0"/>
          <a:chExt cx="0" cy="0"/>
        </a:xfrm>
      </p:grpSpPr>
      <p:sp>
        <p:nvSpPr>
          <p:cNvPr id="61" name="Google Shape;61;g30d6fa5a5be_1_75"/>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 name="Google Shape;62;g30d6fa5a5be_1_75"/>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3" name="Shape 13"/>
        <p:cNvGrpSpPr/>
        <p:nvPr/>
      </p:nvGrpSpPr>
      <p:grpSpPr>
        <a:xfrm>
          <a:off x="0" y="0"/>
          <a:ext cx="0" cy="0"/>
          <a:chOff x="0" y="0"/>
          <a:chExt cx="0" cy="0"/>
        </a:xfrm>
      </p:grpSpPr>
      <p:pic>
        <p:nvPicPr>
          <p:cNvPr id="14" name="Google Shape;14;g2ffdfb815e1_0_8"/>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5" name="Shape 15"/>
        <p:cNvGrpSpPr/>
        <p:nvPr/>
      </p:nvGrpSpPr>
      <p:grpSpPr>
        <a:xfrm>
          <a:off x="0" y="0"/>
          <a:ext cx="0" cy="0"/>
          <a:chOff x="0" y="0"/>
          <a:chExt cx="0" cy="0"/>
        </a:xfrm>
      </p:grpSpPr>
      <p:pic>
        <p:nvPicPr>
          <p:cNvPr id="16" name="Google Shape;16;g2ffdfb815e1_0_10"/>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7" name="Shape 17"/>
        <p:cNvGrpSpPr/>
        <p:nvPr/>
      </p:nvGrpSpPr>
      <p:grpSpPr>
        <a:xfrm>
          <a:off x="0" y="0"/>
          <a:ext cx="0" cy="0"/>
          <a:chOff x="0" y="0"/>
          <a:chExt cx="0" cy="0"/>
        </a:xfrm>
      </p:grpSpPr>
      <p:sp>
        <p:nvSpPr>
          <p:cNvPr id="18" name="Google Shape;18;g2ffdfb815e1_0_12"/>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 name="Google Shape;19;g2ffdfb815e1_0_12"/>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p:cSld name="TITLE_AND_TWO_COLUMNS_7">
    <p:spTree>
      <p:nvGrpSpPr>
        <p:cNvPr id="20" name="Shape 20"/>
        <p:cNvGrpSpPr/>
        <p:nvPr/>
      </p:nvGrpSpPr>
      <p:grpSpPr>
        <a:xfrm>
          <a:off x="0" y="0"/>
          <a:ext cx="0" cy="0"/>
          <a:chOff x="0" y="0"/>
          <a:chExt cx="0" cy="0"/>
        </a:xfrm>
      </p:grpSpPr>
      <p:sp>
        <p:nvSpPr>
          <p:cNvPr id="21" name="Google Shape;21;g2ffdfb815e1_0_15"/>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bg>
      <p:bgPr>
        <a:solidFill>
          <a:schemeClr val="accent1"/>
        </a:solidFill>
      </p:bgPr>
    </p:bg>
    <p:spTree>
      <p:nvGrpSpPr>
        <p:cNvPr id="22" name="Shape 2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p:cSld name="TITLE_AND_TWO_COLUMNS_2">
    <p:bg>
      <p:bgPr>
        <a:solidFill>
          <a:schemeClr val="accent1"/>
        </a:solidFill>
      </p:bgPr>
    </p:bg>
    <p:spTree>
      <p:nvGrpSpPr>
        <p:cNvPr id="23" name="Shape 23"/>
        <p:cNvGrpSpPr/>
        <p:nvPr/>
      </p:nvGrpSpPr>
      <p:grpSpPr>
        <a:xfrm>
          <a:off x="0" y="0"/>
          <a:ext cx="0" cy="0"/>
          <a:chOff x="0" y="0"/>
          <a:chExt cx="0" cy="0"/>
        </a:xfrm>
      </p:grpSpPr>
      <p:sp>
        <p:nvSpPr>
          <p:cNvPr id="24" name="Google Shape;24;g2ffdfb815e1_0_18"/>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 name="Google Shape;25;g2ffdfb815e1_0_18"/>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TITLE_2">
    <p:bg>
      <p:bgPr>
        <a:solidFill>
          <a:schemeClr val="accent1"/>
        </a:solidFill>
      </p:bgPr>
    </p:bg>
    <p:spTree>
      <p:nvGrpSpPr>
        <p:cNvPr id="26" name="Shape 26"/>
        <p:cNvGrpSpPr/>
        <p:nvPr/>
      </p:nvGrpSpPr>
      <p:grpSpPr>
        <a:xfrm>
          <a:off x="0" y="0"/>
          <a:ext cx="0" cy="0"/>
          <a:chOff x="0" y="0"/>
          <a:chExt cx="0" cy="0"/>
        </a:xfrm>
      </p:grpSpPr>
      <p:pic>
        <p:nvPicPr>
          <p:cNvPr id="27" name="Google Shape;27;g2ffdfb815e1_0_21"/>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28" name="Google Shape;28;g2ffdfb815e1_0_21"/>
          <p:cNvPicPr preferRelativeResize="0"/>
          <p:nvPr/>
        </p:nvPicPr>
        <p:blipFill rotWithShape="1">
          <a:blip r:embed="rId3">
            <a:alphaModFix/>
          </a:blip>
          <a:srcRect b="-2272" l="-4222" r="-3757" t="-2439"/>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ffdfb815e1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8" name="Shape 38"/>
        <p:cNvGrpSpPr/>
        <p:nvPr/>
      </p:nvGrpSpPr>
      <p:grpSpPr>
        <a:xfrm>
          <a:off x="0" y="0"/>
          <a:ext cx="0" cy="0"/>
          <a:chOff x="0" y="0"/>
          <a:chExt cx="0" cy="0"/>
        </a:xfrm>
      </p:grpSpPr>
      <p:sp>
        <p:nvSpPr>
          <p:cNvPr id="39" name="Google Shape;39;g30d6fa5a5be_1_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66" name="Shape 66"/>
        <p:cNvGrpSpPr/>
        <p:nvPr/>
      </p:nvGrpSpPr>
      <p:grpSpPr>
        <a:xfrm>
          <a:off x="0" y="0"/>
          <a:ext cx="0" cy="0"/>
          <a:chOff x="0" y="0"/>
          <a:chExt cx="0" cy="0"/>
        </a:xfrm>
      </p:grpSpPr>
      <p:sp>
        <p:nvSpPr>
          <p:cNvPr id="67" name="Google Shape;67;p1"/>
          <p:cNvSpPr txBox="1"/>
          <p:nvPr>
            <p:ph type="ctrTitle"/>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lang="en-GB" sz="4800">
                <a:solidFill>
                  <a:schemeClr val="lt1"/>
                </a:solidFill>
                <a:latin typeface="Lato Black"/>
                <a:ea typeface="Lato Black"/>
                <a:cs typeface="Lato Black"/>
                <a:sym typeface="Lato Black"/>
              </a:rPr>
              <a:t>How to protect my </a:t>
            </a:r>
            <a:endParaRPr b="1" sz="48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3600"/>
              <a:buFont typeface="Arial"/>
              <a:buNone/>
            </a:pPr>
            <a:r>
              <a:rPr b="1" lang="en-GB" sz="4800">
                <a:solidFill>
                  <a:schemeClr val="lt1"/>
                </a:solidFill>
                <a:latin typeface="Lato Black"/>
                <a:ea typeface="Lato Black"/>
                <a:cs typeface="Lato Black"/>
                <a:sym typeface="Lato Black"/>
              </a:rPr>
              <a:t>financial future</a:t>
            </a:r>
            <a:endParaRPr b="1" sz="4800">
              <a:solidFill>
                <a:schemeClr val="lt1"/>
              </a:solidFill>
              <a:latin typeface="Lato Black"/>
              <a:ea typeface="Lato Black"/>
              <a:cs typeface="Lato Black"/>
              <a:sym typeface="Lato Black"/>
            </a:endParaRPr>
          </a:p>
        </p:txBody>
      </p:sp>
      <p:pic>
        <p:nvPicPr>
          <p:cNvPr id="68" name="Google Shape;68;p1"/>
          <p:cNvPicPr preferRelativeResize="0"/>
          <p:nvPr/>
        </p:nvPicPr>
        <p:blipFill rotWithShape="1">
          <a:blip r:embed="rId3">
            <a:alphaModFix/>
          </a:blip>
          <a:srcRect b="0" l="0" r="0" t="0"/>
          <a:stretch/>
        </p:blipFill>
        <p:spPr>
          <a:xfrm>
            <a:off x="6383475" y="152400"/>
            <a:ext cx="2608123" cy="2608123"/>
          </a:xfrm>
          <a:prstGeom prst="rect">
            <a:avLst/>
          </a:prstGeom>
          <a:noFill/>
          <a:ln>
            <a:noFill/>
          </a:ln>
        </p:spPr>
      </p:pic>
      <p:sp>
        <p:nvSpPr>
          <p:cNvPr id="69" name="Google Shape;69;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accent2"/>
                </a:solidFill>
                <a:latin typeface="Arial"/>
                <a:ea typeface="Arial"/>
                <a:cs typeface="Arial"/>
                <a:sym typeface="Arial"/>
              </a:rPr>
              <a:t>This session is aimed at </a:t>
            </a:r>
            <a:r>
              <a:rPr b="1" lang="en-GB" sz="1000">
                <a:solidFill>
                  <a:schemeClr val="accent2"/>
                </a:solidFill>
              </a:rPr>
              <a:t>Key Stage Four</a:t>
            </a:r>
            <a:r>
              <a:rPr b="1" i="0" lang="en-GB" sz="1000" u="none" cap="none" strike="noStrike">
                <a:solidFill>
                  <a:schemeClr val="accent2"/>
                </a:solidFill>
                <a:latin typeface="Arial"/>
                <a:ea typeface="Arial"/>
                <a:cs typeface="Arial"/>
                <a:sym typeface="Arial"/>
              </a:rPr>
              <a:t> (recommended for Year 1</a:t>
            </a:r>
            <a:r>
              <a:rPr b="1" lang="en-GB" sz="1000">
                <a:solidFill>
                  <a:schemeClr val="accent2"/>
                </a:solidFill>
              </a:rPr>
              <a:t>1</a:t>
            </a:r>
            <a:r>
              <a:rPr b="1" i="0" lang="en-GB" sz="1000" u="none" cap="none" strike="noStrike">
                <a:solidFill>
                  <a:schemeClr val="accent2"/>
                </a:solidFill>
                <a:latin typeface="Arial"/>
                <a:ea typeface="Arial"/>
                <a:cs typeface="Arial"/>
                <a:sym typeface="Arial"/>
              </a:rPr>
              <a:t>)</a:t>
            </a:r>
            <a:endParaRPr b="1" i="0" sz="1000" u="none" cap="none" strike="noStrike">
              <a:solidFill>
                <a:schemeClr val="accent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g30d6fa5a5be_1_40"/>
          <p:cNvPicPr preferRelativeResize="0"/>
          <p:nvPr/>
        </p:nvPicPr>
        <p:blipFill>
          <a:blip r:embed="rId3">
            <a:alphaModFix/>
          </a:blip>
          <a:stretch>
            <a:fillRect/>
          </a:stretch>
        </p:blipFill>
        <p:spPr>
          <a:xfrm>
            <a:off x="190688" y="1072175"/>
            <a:ext cx="6725724" cy="3788875"/>
          </a:xfrm>
          <a:prstGeom prst="rect">
            <a:avLst/>
          </a:prstGeom>
          <a:noFill/>
          <a:ln>
            <a:noFill/>
          </a:ln>
        </p:spPr>
      </p:pic>
      <p:sp>
        <p:nvSpPr>
          <p:cNvPr id="140" name="Google Shape;140;g30d6fa5a5be_1_40"/>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2: Key risks</a:t>
            </a:r>
            <a:endParaRPr b="1" i="0" sz="2900" u="none" cap="none" strike="noStrike">
              <a:solidFill>
                <a:schemeClr val="accent2"/>
              </a:solidFill>
              <a:latin typeface="Lato"/>
              <a:ea typeface="Lato"/>
              <a:cs typeface="Lato"/>
              <a:sym typeface="Lato"/>
            </a:endParaRPr>
          </a:p>
        </p:txBody>
      </p:sp>
      <p:sp>
        <p:nvSpPr>
          <p:cNvPr id="141" name="Google Shape;141;g30d6fa5a5be_1_40"/>
          <p:cNvSpPr/>
          <p:nvPr/>
        </p:nvSpPr>
        <p:spPr>
          <a:xfrm>
            <a:off x="3718350" y="1438675"/>
            <a:ext cx="3152100" cy="3385800"/>
          </a:xfrm>
          <a:prstGeom prst="rect">
            <a:avLst/>
          </a:prstGeom>
          <a:noFill/>
          <a:ln cap="flat" cmpd="sng" w="28575">
            <a:solidFill>
              <a:srgbClr val="FF80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 name="Google Shape;142;g30d6fa5a5be_1_40"/>
          <p:cNvSpPr txBox="1"/>
          <p:nvPr/>
        </p:nvSpPr>
        <p:spPr>
          <a:xfrm>
            <a:off x="7089300" y="1393000"/>
            <a:ext cx="1757100" cy="1018200"/>
          </a:xfrm>
          <a:prstGeom prst="rect">
            <a:avLst/>
          </a:prstGeom>
          <a:noFill/>
          <a:ln cap="flat" cmpd="sng" w="2857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Fill in the ‘Key Risks’ column with the relevant risk factor (Table 2)</a:t>
            </a:r>
            <a:endParaRPr b="1">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30d6fa5a5be_1_48"/>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2: Key risks</a:t>
            </a:r>
            <a:endParaRPr b="1" i="0" sz="2900" u="none" cap="none" strike="noStrike">
              <a:solidFill>
                <a:schemeClr val="accent2"/>
              </a:solidFill>
              <a:latin typeface="Lato"/>
              <a:ea typeface="Lato"/>
              <a:cs typeface="Lato"/>
              <a:sym typeface="Lato"/>
            </a:endParaRPr>
          </a:p>
        </p:txBody>
      </p:sp>
      <p:pic>
        <p:nvPicPr>
          <p:cNvPr id="148" name="Google Shape;148;g30d6fa5a5be_1_48"/>
          <p:cNvPicPr preferRelativeResize="0"/>
          <p:nvPr/>
        </p:nvPicPr>
        <p:blipFill>
          <a:blip r:embed="rId3">
            <a:alphaModFix/>
          </a:blip>
          <a:stretch>
            <a:fillRect/>
          </a:stretch>
        </p:blipFill>
        <p:spPr>
          <a:xfrm>
            <a:off x="970424" y="1189250"/>
            <a:ext cx="6403101" cy="3717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25aae1c674d_0_0"/>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2: Key risks </a:t>
            </a:r>
            <a:r>
              <a:rPr b="1" lang="en-GB" sz="2900">
                <a:solidFill>
                  <a:schemeClr val="accent2"/>
                </a:solidFill>
                <a:latin typeface="Lato"/>
                <a:ea typeface="Lato"/>
                <a:cs typeface="Lato"/>
                <a:sym typeface="Lato"/>
              </a:rPr>
              <a:t>|</a:t>
            </a:r>
            <a:r>
              <a:rPr b="1" lang="en-GB" sz="2900">
                <a:solidFill>
                  <a:srgbClr val="00FF00"/>
                </a:solidFill>
                <a:latin typeface="Lato"/>
                <a:ea typeface="Lato"/>
                <a:cs typeface="Lato"/>
                <a:sym typeface="Lato"/>
              </a:rPr>
              <a:t> ANSWERS</a:t>
            </a:r>
            <a:endParaRPr b="1" i="0" sz="2900" u="none" cap="none" strike="noStrike">
              <a:solidFill>
                <a:schemeClr val="accent2"/>
              </a:solidFill>
              <a:latin typeface="Lato"/>
              <a:ea typeface="Lato"/>
              <a:cs typeface="Lato"/>
              <a:sym typeface="Lato"/>
            </a:endParaRPr>
          </a:p>
        </p:txBody>
      </p:sp>
      <p:sp>
        <p:nvSpPr>
          <p:cNvPr id="154" name="Google Shape;154;g25aae1c674d_0_0"/>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155" name="Google Shape;155;g25aae1c674d_0_0"/>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graphicFrame>
        <p:nvGraphicFramePr>
          <p:cNvPr id="156" name="Google Shape;156;g25aae1c674d_0_0"/>
          <p:cNvGraphicFramePr/>
          <p:nvPr/>
        </p:nvGraphicFramePr>
        <p:xfrm>
          <a:off x="56525" y="1047750"/>
          <a:ext cx="3000000" cy="3000000"/>
        </p:xfrm>
        <a:graphic>
          <a:graphicData uri="http://schemas.openxmlformats.org/drawingml/2006/table">
            <a:tbl>
              <a:tblPr>
                <a:noFill/>
                <a:tableStyleId>{E16E8AC5-9FBA-4871-A66E-70BC32B4CD04}</a:tableStyleId>
              </a:tblPr>
              <a:tblGrid>
                <a:gridCol w="458600"/>
                <a:gridCol w="2045050"/>
                <a:gridCol w="2168975"/>
                <a:gridCol w="1293725"/>
                <a:gridCol w="3031825"/>
              </a:tblGrid>
              <a:tr h="264150">
                <a:tc>
                  <a:txBody>
                    <a:bodyPr/>
                    <a:lstStyle/>
                    <a:p>
                      <a:pPr indent="0" lvl="0" marL="0" marR="0" rtl="0" algn="l">
                        <a:lnSpc>
                          <a:spcPct val="100000"/>
                        </a:lnSpc>
                        <a:spcBef>
                          <a:spcPts val="0"/>
                        </a:spcBef>
                        <a:spcAft>
                          <a:spcPts val="0"/>
                        </a:spcAft>
                        <a:buClr>
                          <a:srgbClr val="000000"/>
                        </a:buClr>
                        <a:buSzPts val="1000"/>
                        <a:buFont typeface="Arial"/>
                        <a:buNone/>
                      </a:pPr>
                      <a:r>
                        <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latin typeface="Lato"/>
                          <a:ea typeface="Lato"/>
                          <a:cs typeface="Lato"/>
                          <a:sym typeface="Lato"/>
                        </a:rPr>
                        <a:t>Name</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latin typeface="Lato"/>
                          <a:ea typeface="Lato"/>
                          <a:cs typeface="Lato"/>
                          <a:sym typeface="Lato"/>
                        </a:rPr>
                        <a:t>Asset type</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latin typeface="Lato"/>
                          <a:ea typeface="Lato"/>
                          <a:cs typeface="Lato"/>
                          <a:sym typeface="Lato"/>
                        </a:rPr>
                        <a:t>Risk level</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rgbClr val="38761D"/>
                          </a:solidFill>
                          <a:latin typeface="Lato"/>
                          <a:ea typeface="Lato"/>
                          <a:cs typeface="Lato"/>
                          <a:sym typeface="Lato"/>
                        </a:rPr>
                        <a:t>Key Risks</a:t>
                      </a:r>
                      <a:endParaRPr b="1" sz="1000" u="none" cap="none" strike="noStrike">
                        <a:solidFill>
                          <a:srgbClr val="38761D"/>
                        </a:solidFill>
                        <a:latin typeface="Lato"/>
                        <a:ea typeface="Lato"/>
                        <a:cs typeface="Lato"/>
                        <a:sym typeface="Lato"/>
                      </a:endParaRPr>
                    </a:p>
                  </a:txBody>
                  <a:tcPr marT="63500" marB="63500" marR="63500" marL="63500">
                    <a:solidFill>
                      <a:schemeClr val="accent6"/>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1</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UK Government bonds </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Bonds</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Very low</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None/>
                      </a:pPr>
                      <a:r>
                        <a:rPr b="1" lang="en-GB" sz="1000">
                          <a:latin typeface="Lato"/>
                          <a:ea typeface="Lato"/>
                          <a:cs typeface="Lato"/>
                          <a:sym typeface="Lato"/>
                        </a:rPr>
                        <a:t>(D)</a:t>
                      </a:r>
                      <a:r>
                        <a:rPr lang="en-GB" sz="1000">
                          <a:latin typeface="Lato"/>
                          <a:ea typeface="Lato"/>
                          <a:cs typeface="Lato"/>
                          <a:sym typeface="Lato"/>
                        </a:rPr>
                        <a:t> </a:t>
                      </a:r>
                      <a:r>
                        <a:rPr lang="en-GB" sz="1000" u="none" cap="none" strike="noStrike">
                          <a:latin typeface="Lato"/>
                          <a:ea typeface="Lato"/>
                          <a:cs typeface="Lato"/>
                          <a:sym typeface="Lato"/>
                        </a:rPr>
                        <a:t>Affected by inflation and interest rate changes</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2</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a:latin typeface="Lato"/>
                          <a:ea typeface="Lato"/>
                          <a:cs typeface="Lato"/>
                          <a:sym typeface="Lato"/>
                        </a:rPr>
                        <a:t>Coolify - digital currency</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Digital asset</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High</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(C) </a:t>
                      </a:r>
                      <a:r>
                        <a:rPr lang="en-GB" sz="1000" u="none" cap="none" strike="noStrike">
                          <a:latin typeface="Lato"/>
                          <a:ea typeface="Lato"/>
                          <a:cs typeface="Lato"/>
                          <a:sym typeface="Lato"/>
                        </a:rPr>
                        <a:t>It's a speculative </a:t>
                      </a:r>
                      <a:r>
                        <a:rPr lang="en-GB" sz="1000" u="none" cap="none" strike="noStrike">
                          <a:latin typeface="Lato"/>
                          <a:ea typeface="Lato"/>
                          <a:cs typeface="Lato"/>
                          <a:sym typeface="Lato"/>
                          <a:extLst>
                            <a:ext uri="http://customooxmlschemas.google.com/">
                              <go:slidesCustomData xmlns:go="http://customooxmlschemas.google.com/" textRoundtripDataId="1"/>
                            </a:ext>
                          </a:extLst>
                        </a:rPr>
                        <a:t>and volatile investment, which is hard to value precisely</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3</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Shares in Swiftness</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UK sports retailer with international customers, individual company stock</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Medium-High</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(E) </a:t>
                      </a:r>
                      <a:r>
                        <a:rPr lang="en-GB" sz="1000" u="none" cap="none" strike="noStrike">
                          <a:latin typeface="Lato"/>
                          <a:ea typeface="Lato"/>
                          <a:cs typeface="Lato"/>
                          <a:sym typeface="Lato"/>
                        </a:rPr>
                        <a:t>Consumer spending and confidence</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(Costs of raw materials and supply chain)</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4</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Index tracker following the FTSE 100 (the top UK 100 companies)</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Tracker of stocks</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Low</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(H) </a:t>
                      </a:r>
                      <a:r>
                        <a:rPr lang="en-GB" sz="1000" u="none" cap="none" strike="noStrike">
                          <a:latin typeface="Lato"/>
                          <a:ea typeface="Lato"/>
                          <a:cs typeface="Lato"/>
                          <a:sym typeface="Lato"/>
                        </a:rPr>
                        <a:t>Overall economic conditions (ie economic growth) will affect the value but, being an index tracker, it’s better diversified compared to individual stocks</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5</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Shares in PrimeEstate</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Real estate </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Medium</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(G)</a:t>
                      </a:r>
                      <a:r>
                        <a:rPr lang="en-GB" sz="1000">
                          <a:latin typeface="Lato"/>
                          <a:ea typeface="Lato"/>
                          <a:cs typeface="Lato"/>
                          <a:sym typeface="Lato"/>
                        </a:rPr>
                        <a:t> </a:t>
                      </a:r>
                      <a:r>
                        <a:rPr lang="en-GB" sz="1000" u="none" cap="none" strike="noStrike">
                          <a:latin typeface="Lato"/>
                          <a:ea typeface="Lato"/>
                          <a:cs typeface="Lato"/>
                          <a:sym typeface="Lato"/>
                        </a:rPr>
                        <a:t>Affected by whether demand for housing, offices or shop buildings is weak or strong. It’s difficult to sell quickly (illiquid)</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6</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Shares in SuperBuy Supermarket </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Individual established company stock</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Medium</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(A) </a:t>
                      </a:r>
                      <a:r>
                        <a:rPr lang="en-GB" sz="1000" u="none" cap="none" strike="noStrike">
                          <a:latin typeface="Lato"/>
                          <a:ea typeface="Lato"/>
                          <a:cs typeface="Lato"/>
                          <a:sym typeface="Lato"/>
                        </a:rPr>
                        <a:t>Less affected by consumer demand changing as people always need to buy food</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7</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Shares in Turbine</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High tech wind power stock</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High</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(B) </a:t>
                      </a:r>
                      <a:r>
                        <a:rPr lang="en-GB" sz="1000" u="none" cap="none" strike="noStrike">
                          <a:latin typeface="Lato"/>
                          <a:ea typeface="Lato"/>
                          <a:cs typeface="Lato"/>
                          <a:sym typeface="Lato"/>
                        </a:rPr>
                        <a:t>Risk of technology failing or not working makes it high risk</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8</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Shares in FlyFreedom</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Commercial airline company individual stock</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Medium-High</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(F) </a:t>
                      </a:r>
                      <a:r>
                        <a:rPr lang="en-GB" sz="1000" u="none" cap="none" strike="noStrike">
                          <a:latin typeface="Lato"/>
                          <a:ea typeface="Lato"/>
                          <a:cs typeface="Lato"/>
                          <a:sym typeface="Lato"/>
                        </a:rPr>
                        <a:t>Air travel is hard to predict as shocks like a global virus or terrorist attacks</a:t>
                      </a:r>
                      <a:endParaRPr sz="1000" u="none" cap="none" strike="noStrike">
                        <a:latin typeface="Lato"/>
                        <a:ea typeface="Lato"/>
                        <a:cs typeface="Lato"/>
                        <a:sym typeface="Lato"/>
                      </a:endParaRPr>
                    </a:p>
                  </a:txBody>
                  <a:tcPr marT="63500" marB="63500" marR="63500" marL="63500">
                    <a:solidFill>
                      <a:srgbClr val="D9EAD3"/>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1cf4e2b4d9f_0_26"/>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3: Rules of the investment game</a:t>
            </a:r>
            <a:endParaRPr b="1" i="0" sz="2900" u="none" cap="none" strike="noStrike">
              <a:solidFill>
                <a:schemeClr val="accent2"/>
              </a:solidFill>
              <a:latin typeface="Lato"/>
              <a:ea typeface="Lato"/>
              <a:cs typeface="Lato"/>
              <a:sym typeface="Lato"/>
            </a:endParaRPr>
          </a:p>
        </p:txBody>
      </p:sp>
      <p:sp>
        <p:nvSpPr>
          <p:cNvPr id="162" name="Google Shape;162;g1cf4e2b4d9f_0_26"/>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163" name="Google Shape;163;g1cf4e2b4d9f_0_26"/>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164" name="Google Shape;164;g1cf4e2b4d9f_0_26"/>
          <p:cNvSpPr txBox="1"/>
          <p:nvPr/>
        </p:nvSpPr>
        <p:spPr>
          <a:xfrm>
            <a:off x="602100" y="999425"/>
            <a:ext cx="6556200" cy="375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rgbClr val="000000"/>
              </a:buClr>
              <a:buSzPts val="1700"/>
              <a:buFont typeface="Lato"/>
              <a:buChar char="●"/>
            </a:pPr>
            <a:r>
              <a:rPr b="0" i="0" lang="en-GB" sz="1700" u="none" cap="none" strike="noStrike">
                <a:solidFill>
                  <a:srgbClr val="000000"/>
                </a:solidFill>
                <a:latin typeface="Lato"/>
                <a:ea typeface="Lato"/>
                <a:cs typeface="Lato"/>
                <a:sym typeface="Lato"/>
              </a:rPr>
              <a:t>Distribute </a:t>
            </a:r>
            <a:r>
              <a:rPr b="1" i="0" lang="en-GB" sz="1700" u="none" cap="none" strike="noStrike">
                <a:solidFill>
                  <a:srgbClr val="000000"/>
                </a:solidFill>
                <a:latin typeface="Lato"/>
                <a:ea typeface="Lato"/>
                <a:cs typeface="Lato"/>
                <a:sym typeface="Lato"/>
              </a:rPr>
              <a:t>all </a:t>
            </a:r>
            <a:r>
              <a:rPr b="1" i="0" lang="en-GB" sz="1700" u="none" cap="none" strike="noStrike">
                <a:solidFill>
                  <a:srgbClr val="000000"/>
                </a:solidFill>
                <a:latin typeface="Lato"/>
                <a:ea typeface="Lato"/>
                <a:cs typeface="Lato"/>
                <a:sym typeface="Lato"/>
              </a:rPr>
              <a:t>of the £2,000 funds</a:t>
            </a:r>
            <a:r>
              <a:rPr b="0" i="0" lang="en-GB" sz="1700" u="none" cap="none" strike="noStrike">
                <a:solidFill>
                  <a:srgbClr val="000000"/>
                </a:solidFill>
                <a:latin typeface="Lato"/>
                <a:ea typeface="Lato"/>
                <a:cs typeface="Lato"/>
                <a:sym typeface="Lato"/>
              </a:rPr>
              <a:t> into the different investment opportunities, according to the risk profile of your client</a:t>
            </a:r>
            <a:endParaRPr b="0" i="0" sz="1700" u="none" cap="none" strike="noStrike">
              <a:solidFill>
                <a:srgbClr val="000000"/>
              </a:solidFill>
              <a:latin typeface="Lato"/>
              <a:ea typeface="Lato"/>
              <a:cs typeface="Lato"/>
              <a:sym typeface="Lato"/>
            </a:endParaRPr>
          </a:p>
          <a:p>
            <a:pPr indent="0" lvl="0" marL="914400" marR="0" rtl="0" algn="l">
              <a:lnSpc>
                <a:spcPct val="115000"/>
              </a:lnSpc>
              <a:spcBef>
                <a:spcPts val="0"/>
              </a:spcBef>
              <a:spcAft>
                <a:spcPts val="0"/>
              </a:spcAft>
              <a:buNone/>
            </a:pPr>
            <a:r>
              <a:t/>
            </a:r>
            <a:endParaRPr b="0"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rgbClr val="000000"/>
              </a:buClr>
              <a:buSzPts val="1700"/>
              <a:buFont typeface="Lato"/>
              <a:buChar char="●"/>
            </a:pPr>
            <a:r>
              <a:rPr b="0" i="0" lang="en-GB" sz="1700" u="none" cap="none" strike="noStrike">
                <a:solidFill>
                  <a:srgbClr val="000000"/>
                </a:solidFill>
                <a:latin typeface="Lato"/>
                <a:ea typeface="Lato"/>
                <a:cs typeface="Lato"/>
                <a:sym typeface="Lato"/>
              </a:rPr>
              <a:t>You must invest in a </a:t>
            </a:r>
            <a:r>
              <a:rPr b="1" i="0" lang="en-GB" sz="1700" u="none" cap="none" strike="noStrike">
                <a:solidFill>
                  <a:srgbClr val="000000"/>
                </a:solidFill>
                <a:latin typeface="Lato"/>
                <a:ea typeface="Lato"/>
                <a:cs typeface="Lato"/>
                <a:sym typeface="Lato"/>
              </a:rPr>
              <a:t>minimum of four assets</a:t>
            </a:r>
            <a:r>
              <a:rPr b="0" i="0" lang="en-GB" sz="1700" u="none" cap="none" strike="noStrike">
                <a:solidFill>
                  <a:srgbClr val="000000"/>
                </a:solidFill>
                <a:latin typeface="Lato"/>
                <a:ea typeface="Lato"/>
                <a:cs typeface="Lato"/>
                <a:sym typeface="Lato"/>
              </a:rPr>
              <a:t> to have some diversification and you </a:t>
            </a:r>
            <a:r>
              <a:rPr b="0" i="1" lang="en-GB" sz="1700" u="none" cap="none" strike="noStrike">
                <a:solidFill>
                  <a:srgbClr val="000000"/>
                </a:solidFill>
                <a:latin typeface="Lato"/>
                <a:ea typeface="Lato"/>
                <a:cs typeface="Lato"/>
                <a:sym typeface="Lato"/>
              </a:rPr>
              <a:t>can invest in all asset options.</a:t>
            </a:r>
            <a:r>
              <a:rPr b="0" i="0" lang="en-GB" sz="1700" u="none" cap="none" strike="noStrike">
                <a:solidFill>
                  <a:srgbClr val="000000"/>
                </a:solidFill>
                <a:latin typeface="Lato"/>
                <a:ea typeface="Lato"/>
                <a:cs typeface="Lato"/>
                <a:sym typeface="Lato"/>
              </a:rPr>
              <a:t> You need to invest a </a:t>
            </a:r>
            <a:r>
              <a:rPr b="1" i="0" lang="en-GB" sz="1700" u="none" cap="none" strike="noStrike">
                <a:solidFill>
                  <a:srgbClr val="000000"/>
                </a:solidFill>
                <a:latin typeface="Lato"/>
                <a:ea typeface="Lato"/>
                <a:cs typeface="Lato"/>
                <a:sym typeface="Lato"/>
              </a:rPr>
              <a:t>minimum of £100 per investment</a:t>
            </a:r>
            <a:endParaRPr b="1" i="0" sz="17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None/>
            </a:pPr>
            <a:r>
              <a:t/>
            </a:r>
            <a:endParaRPr b="1"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rgbClr val="000000"/>
              </a:buClr>
              <a:buSzPts val="1700"/>
              <a:buFont typeface="Lato"/>
              <a:buChar char="●"/>
            </a:pPr>
            <a:r>
              <a:rPr b="0" i="0" lang="en-GB" sz="1700" u="none" cap="none" strike="noStrike">
                <a:solidFill>
                  <a:srgbClr val="000000"/>
                </a:solidFill>
                <a:latin typeface="Lato"/>
                <a:ea typeface="Lato"/>
                <a:cs typeface="Lato"/>
                <a:sym typeface="Lato"/>
              </a:rPr>
              <a:t>You will need to pay a </a:t>
            </a:r>
            <a:r>
              <a:rPr b="1" i="0" lang="en-GB" sz="1700" u="none" cap="none" strike="noStrike">
                <a:solidFill>
                  <a:srgbClr val="000000"/>
                </a:solidFill>
                <a:latin typeface="Lato"/>
                <a:ea typeface="Lato"/>
                <a:cs typeface="Lato"/>
                <a:sym typeface="Lato"/>
              </a:rPr>
              <a:t>flat fee of £50</a:t>
            </a:r>
            <a:r>
              <a:rPr b="0" i="0" lang="en-GB" sz="1700" u="none" cap="none" strike="noStrike">
                <a:solidFill>
                  <a:srgbClr val="000000"/>
                </a:solidFill>
                <a:latin typeface="Lato"/>
                <a:ea typeface="Lato"/>
                <a:cs typeface="Lato"/>
                <a:sym typeface="Lato"/>
              </a:rPr>
              <a:t> to make these transactions (remember to take this off the amount you have left to invest!)</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p:txBody>
      </p:sp>
      <p:pic>
        <p:nvPicPr>
          <p:cNvPr id="165" name="Google Shape;165;g1cf4e2b4d9f_0_26"/>
          <p:cNvPicPr preferRelativeResize="0"/>
          <p:nvPr/>
        </p:nvPicPr>
        <p:blipFill rotWithShape="1">
          <a:blip r:embed="rId3">
            <a:alphaModFix/>
          </a:blip>
          <a:srcRect b="0" l="0" r="0" t="0"/>
          <a:stretch/>
        </p:blipFill>
        <p:spPr>
          <a:xfrm>
            <a:off x="6978425" y="1834975"/>
            <a:ext cx="1905000" cy="190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181bcb6b4ac_0_8"/>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4: Let’s play</a:t>
            </a:r>
            <a:endParaRPr b="1" i="0" sz="2900" u="none" cap="none" strike="noStrike">
              <a:solidFill>
                <a:schemeClr val="accent2"/>
              </a:solidFill>
              <a:latin typeface="Lato"/>
              <a:ea typeface="Lato"/>
              <a:cs typeface="Lato"/>
              <a:sym typeface="Lato"/>
            </a:endParaRPr>
          </a:p>
        </p:txBody>
      </p:sp>
      <p:sp>
        <p:nvSpPr>
          <p:cNvPr id="171" name="Google Shape;171;g181bcb6b4ac_0_8"/>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172" name="Google Shape;172;g181bcb6b4ac_0_8"/>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173" name="Google Shape;173;g181bcb6b4ac_0_8"/>
          <p:cNvSpPr txBox="1"/>
          <p:nvPr/>
        </p:nvSpPr>
        <p:spPr>
          <a:xfrm>
            <a:off x="602100" y="999425"/>
            <a:ext cx="7585200" cy="3778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361950" lvl="0" marL="457200" marR="0" rtl="0" algn="l">
              <a:lnSpc>
                <a:spcPct val="115000"/>
              </a:lnSpc>
              <a:spcBef>
                <a:spcPts val="0"/>
              </a:spcBef>
              <a:spcAft>
                <a:spcPts val="0"/>
              </a:spcAft>
              <a:buClr>
                <a:schemeClr val="accent2"/>
              </a:buClr>
              <a:buSzPts val="2100"/>
              <a:buFont typeface="Lato"/>
              <a:buChar char="●"/>
            </a:pPr>
            <a:r>
              <a:rPr b="0" i="0" lang="en-GB" sz="1700" u="none" cap="none" strike="noStrike">
                <a:solidFill>
                  <a:srgbClr val="000000"/>
                </a:solidFill>
                <a:latin typeface="Lato"/>
                <a:ea typeface="Lato"/>
                <a:cs typeface="Lato"/>
                <a:sym typeface="Lato"/>
              </a:rPr>
              <a:t>We will play the investment game for </a:t>
            </a:r>
            <a:r>
              <a:rPr b="1" i="0" lang="en-GB" sz="1700" u="none" cap="none" strike="noStrike">
                <a:solidFill>
                  <a:srgbClr val="000000"/>
                </a:solidFill>
                <a:latin typeface="Lato"/>
                <a:ea typeface="Lato"/>
                <a:cs typeface="Lato"/>
                <a:sym typeface="Lato"/>
              </a:rPr>
              <a:t>10</a:t>
            </a:r>
            <a:r>
              <a:rPr b="1" i="0" lang="en-GB" sz="1700" u="none" cap="none" strike="noStrike">
                <a:solidFill>
                  <a:srgbClr val="000000"/>
                </a:solidFill>
                <a:latin typeface="Lato"/>
                <a:ea typeface="Lato"/>
                <a:cs typeface="Lato"/>
                <a:sym typeface="Lato"/>
                <a:extLst>
                  <a:ext uri="http://customooxmlschemas.google.com/">
                    <go:slidesCustomData xmlns:go="http://customooxmlschemas.google.com/" textRoundtripDataId="2"/>
                  </a:ext>
                </a:extLst>
              </a:rPr>
              <a:t> years</a:t>
            </a:r>
            <a:endParaRPr b="0" i="0" sz="1700" u="none" cap="none" strike="noStrike">
              <a:solidFill>
                <a:srgbClr val="000000"/>
              </a:solidFill>
              <a:latin typeface="Lato"/>
              <a:ea typeface="Lato"/>
              <a:cs typeface="Lato"/>
              <a:sym typeface="Lato"/>
            </a:endParaRPr>
          </a:p>
          <a:p>
            <a:pPr indent="-361950" lvl="0" marL="457200" marR="0" rtl="0" algn="l">
              <a:lnSpc>
                <a:spcPct val="115000"/>
              </a:lnSpc>
              <a:spcBef>
                <a:spcPts val="0"/>
              </a:spcBef>
              <a:spcAft>
                <a:spcPts val="0"/>
              </a:spcAft>
              <a:buClr>
                <a:schemeClr val="accent2"/>
              </a:buClr>
              <a:buSzPts val="2100"/>
              <a:buFont typeface="Lato"/>
              <a:buChar char="●"/>
            </a:pPr>
            <a:r>
              <a:rPr b="0" i="0" lang="en-GB" sz="1700" u="none" cap="none" strike="noStrike">
                <a:solidFill>
                  <a:srgbClr val="000000"/>
                </a:solidFill>
                <a:latin typeface="Lato"/>
                <a:ea typeface="Lato"/>
                <a:cs typeface="Lato"/>
                <a:sym typeface="Lato"/>
              </a:rPr>
              <a:t>Each year there will be a </a:t>
            </a:r>
            <a:r>
              <a:rPr b="1" i="0" lang="en-GB" sz="1700" u="none" cap="none" strike="noStrike">
                <a:solidFill>
                  <a:srgbClr val="000000"/>
                </a:solidFill>
                <a:latin typeface="Lato"/>
                <a:ea typeface="Lato"/>
                <a:cs typeface="Lato"/>
                <a:sym typeface="Lato"/>
              </a:rPr>
              <a:t>newsflash</a:t>
            </a:r>
            <a:r>
              <a:rPr b="0" i="0" lang="en-GB" sz="1700" u="none" cap="none" strike="noStrike">
                <a:solidFill>
                  <a:srgbClr val="000000"/>
                </a:solidFill>
                <a:latin typeface="Lato"/>
                <a:ea typeface="Lato"/>
                <a:cs typeface="Lato"/>
                <a:sym typeface="Lato"/>
              </a:rPr>
              <a:t> where certain investments will be affected. You will need to work out how much value your investments are worth after the change</a:t>
            </a:r>
            <a:endParaRPr b="0" i="0" sz="1100" u="none" cap="none" strike="noStrike">
              <a:solidFill>
                <a:srgbClr val="000000"/>
              </a:solidFill>
              <a:latin typeface="Lato"/>
              <a:ea typeface="Lato"/>
              <a:cs typeface="Lato"/>
              <a:sym typeface="Lato"/>
            </a:endParaRPr>
          </a:p>
          <a:p>
            <a:pPr indent="-317500" lvl="1" marL="914400" marR="0" rtl="0" algn="l">
              <a:lnSpc>
                <a:spcPct val="115000"/>
              </a:lnSpc>
              <a:spcBef>
                <a:spcPts val="0"/>
              </a:spcBef>
              <a:spcAft>
                <a:spcPts val="0"/>
              </a:spcAft>
              <a:buClr>
                <a:srgbClr val="000000"/>
              </a:buClr>
              <a:buSzPts val="1400"/>
              <a:buFont typeface="Lato"/>
              <a:buAutoNum type="alphaLcPeriod"/>
            </a:pPr>
            <a:r>
              <a:rPr b="0" i="0" lang="en-GB" sz="1400" u="none" cap="none" strike="noStrike">
                <a:solidFill>
                  <a:srgbClr val="000000"/>
                </a:solidFill>
                <a:latin typeface="Lato"/>
                <a:ea typeface="Lato"/>
                <a:cs typeface="Lato"/>
                <a:sym typeface="Lato"/>
              </a:rPr>
              <a:t>You’ll see that some years you won’t need to make any changes as the news won’t affect your investments, but some years more than one of your investments may change in value</a:t>
            </a:r>
            <a:endParaRPr b="0" i="0" sz="1400" u="none" cap="none" strike="noStrike">
              <a:solidFill>
                <a:srgbClr val="000000"/>
              </a:solidFill>
              <a:latin typeface="Lato"/>
              <a:ea typeface="Lato"/>
              <a:cs typeface="Lato"/>
              <a:sym typeface="Lato"/>
            </a:endParaRPr>
          </a:p>
          <a:p>
            <a:pPr indent="-361950" lvl="0" marL="457200" marR="0" rtl="0" algn="l">
              <a:lnSpc>
                <a:spcPct val="115000"/>
              </a:lnSpc>
              <a:spcBef>
                <a:spcPts val="0"/>
              </a:spcBef>
              <a:spcAft>
                <a:spcPts val="0"/>
              </a:spcAft>
              <a:buClr>
                <a:schemeClr val="accent2"/>
              </a:buClr>
              <a:buSzPts val="2100"/>
              <a:buFont typeface="Lato"/>
              <a:buChar char="●"/>
            </a:pPr>
            <a:r>
              <a:rPr b="0" i="0" lang="en-GB" sz="1700" u="none" cap="none" strike="noStrike">
                <a:solidFill>
                  <a:srgbClr val="000000"/>
                </a:solidFill>
                <a:latin typeface="Lato"/>
                <a:ea typeface="Lato"/>
                <a:cs typeface="Lato"/>
                <a:sym typeface="Lato"/>
              </a:rPr>
              <a:t>We’ll go through a </a:t>
            </a:r>
            <a:r>
              <a:rPr b="1" i="0" lang="en-GB" sz="1700" u="none" cap="none" strike="noStrike">
                <a:solidFill>
                  <a:srgbClr val="000000"/>
                </a:solidFill>
                <a:latin typeface="Lato"/>
                <a:ea typeface="Lato"/>
                <a:cs typeface="Lato"/>
                <a:sym typeface="Lato"/>
              </a:rPr>
              <a:t>worked example together</a:t>
            </a:r>
            <a:r>
              <a:rPr b="0" i="0" lang="en-GB" sz="1700" u="none" cap="none" strike="noStrike">
                <a:solidFill>
                  <a:srgbClr val="000000"/>
                </a:solidFill>
                <a:latin typeface="Lato"/>
                <a:ea typeface="Lato"/>
                <a:cs typeface="Lato"/>
                <a:sym typeface="Lato"/>
              </a:rPr>
              <a:t> now</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rPr b="0" i="0" lang="en-GB" sz="1500" u="none" cap="none" strike="noStrike">
                <a:solidFill>
                  <a:srgbClr val="000000"/>
                </a:solidFill>
                <a:latin typeface="Lato"/>
                <a:ea typeface="Lato"/>
                <a:cs typeface="Lato"/>
                <a:sym typeface="Lato"/>
              </a:rPr>
              <a:t>*Note that the investment increases and decreases are not based on real events</a:t>
            </a:r>
            <a:endParaRPr b="0" i="0" sz="1500" u="none" cap="none" strike="noStrike">
              <a:solidFill>
                <a:srgbClr val="000000"/>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1cf4e2b4d9f_0_247"/>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Example - Jonny’s investment portfolio</a:t>
            </a:r>
            <a:endParaRPr b="1" i="0" sz="2900" u="none" cap="none" strike="noStrike">
              <a:solidFill>
                <a:schemeClr val="accent2"/>
              </a:solidFill>
              <a:latin typeface="Lato"/>
              <a:ea typeface="Lato"/>
              <a:cs typeface="Lato"/>
              <a:sym typeface="Lato"/>
            </a:endParaRPr>
          </a:p>
        </p:txBody>
      </p:sp>
      <p:graphicFrame>
        <p:nvGraphicFramePr>
          <p:cNvPr id="179" name="Google Shape;179;g1cf4e2b4d9f_0_247"/>
          <p:cNvGraphicFramePr/>
          <p:nvPr/>
        </p:nvGraphicFramePr>
        <p:xfrm>
          <a:off x="128588" y="1749800"/>
          <a:ext cx="3000000" cy="3000000"/>
        </p:xfrm>
        <a:graphic>
          <a:graphicData uri="http://schemas.openxmlformats.org/drawingml/2006/table">
            <a:tbl>
              <a:tblPr>
                <a:noFill/>
                <a:tableStyleId>{E16E8AC5-9FBA-4871-A66E-70BC32B4CD04}</a:tableStyleId>
              </a:tblPr>
              <a:tblGrid>
                <a:gridCol w="1095375"/>
                <a:gridCol w="857250"/>
                <a:gridCol w="657225"/>
                <a:gridCol w="865225"/>
                <a:gridCol w="858800"/>
                <a:gridCol w="938275"/>
                <a:gridCol w="860950"/>
                <a:gridCol w="791575"/>
                <a:gridCol w="952500"/>
                <a:gridCol w="1009650"/>
              </a:tblGrid>
              <a:tr h="622225">
                <a:tc>
                  <a:txBody>
                    <a:bodyPr/>
                    <a:lstStyle/>
                    <a:p>
                      <a:pPr indent="0" lvl="0" marL="0" marR="0" rtl="0" algn="l">
                        <a:lnSpc>
                          <a:spcPct val="100000"/>
                        </a:lnSpc>
                        <a:spcBef>
                          <a:spcPts val="0"/>
                        </a:spcBef>
                        <a:spcAft>
                          <a:spcPts val="0"/>
                        </a:spcAft>
                        <a:buClr>
                          <a:srgbClr val="000000"/>
                        </a:buClr>
                        <a:buSzPts val="700"/>
                        <a:buFont typeface="Arial"/>
                        <a:buNone/>
                      </a:pPr>
                      <a:r>
                        <a:t/>
                      </a:r>
                      <a:endParaRPr b="1" sz="700" u="none" cap="none" strike="noStrike">
                        <a:latin typeface="Lato"/>
                        <a:ea typeface="Lato"/>
                        <a:cs typeface="Lato"/>
                        <a:sym typeface="Lato"/>
                      </a:endParaRPr>
                    </a:p>
                  </a:txBody>
                  <a:tcPr marT="63500" marB="63500" marR="63500" marL="63500">
                    <a:solidFill>
                      <a:schemeClr val="accent6"/>
                    </a:solidFill>
                  </a:tcPr>
                </a:tc>
                <a:tc gridSpan="8">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latin typeface="Lato"/>
                          <a:ea typeface="Lato"/>
                          <a:cs typeface="Lato"/>
                          <a:sym typeface="Lato"/>
                        </a:rPr>
                        <a:t>Investments</a:t>
                      </a:r>
                      <a:endParaRPr b="1" sz="2200" u="none" cap="none" strike="noStrike">
                        <a:latin typeface="Lato"/>
                        <a:ea typeface="Lato"/>
                        <a:cs typeface="Lato"/>
                        <a:sym typeface="Lato"/>
                      </a:endParaRPr>
                    </a:p>
                  </a:txBody>
                  <a:tcPr marT="63500" marB="63500" marR="63500" marL="63500">
                    <a:solidFill>
                      <a:schemeClr val="accent6"/>
                    </a:solidFill>
                  </a:tcPr>
                </a:tc>
                <a:tc hMerge="1"/>
                <a:tc hMerge="1"/>
                <a:tc hMerge="1"/>
                <a:tc hMerge="1"/>
                <a:tc hMerge="1"/>
                <a:tc hMerge="1"/>
                <a:tc hMerge="1"/>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Total value of investments</a:t>
                      </a:r>
                      <a:endParaRPr b="1" sz="1100" u="none" cap="none" strike="noStrike">
                        <a:latin typeface="Lato"/>
                        <a:ea typeface="Lato"/>
                        <a:cs typeface="Lato"/>
                        <a:sym typeface="Lato"/>
                      </a:endParaRPr>
                    </a:p>
                  </a:txBody>
                  <a:tcPr marT="63500" marB="63500" marR="63500" marL="63500">
                    <a:solidFill>
                      <a:schemeClr val="accent6"/>
                    </a:solidFill>
                  </a:tcPr>
                </a:tc>
              </a:tr>
              <a:tr h="12700">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latin typeface="Lato"/>
                          <a:ea typeface="Lato"/>
                          <a:cs typeface="Lato"/>
                          <a:sym typeface="Lato"/>
                        </a:rPr>
                        <a:t>Investment opportunities</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UK government bonds</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Coolify: digital currency</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Swiftness: High performance sports retail company </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Index tracker following the FTSE 100</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PrimeEstate: Real estate company </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SuperBuy: Supermarket</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Turbine: Wind power company</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FlyFreedom: Commercial airline company</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£2,000</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Lato"/>
                        <a:ea typeface="Lato"/>
                        <a:cs typeface="Lato"/>
                        <a:sym typeface="Lato"/>
                      </a:endParaRPr>
                    </a:p>
                  </a:txBody>
                  <a:tcPr marT="63500" marB="63500" marR="63500" marL="63500">
                    <a:solidFill>
                      <a:schemeClr val="accent6"/>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Initial investment distribution</a:t>
                      </a:r>
                      <a:endParaRPr b="1"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£100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£200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£500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£200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£100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£100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£350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£400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£1,950</a:t>
                      </a:r>
                      <a:endParaRPr b="1" sz="1600" u="none" cap="none" strike="noStrike">
                        <a:latin typeface="Lato"/>
                        <a:ea typeface="Lato"/>
                        <a:cs typeface="Lato"/>
                        <a:sym typeface="Lato"/>
                      </a:endParaRPr>
                    </a:p>
                  </a:txBody>
                  <a:tcPr marT="63500" marB="63500" marR="63500" marL="63500" anchor="ctr">
                    <a:solidFill>
                      <a:srgbClr val="C9DAF8"/>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Year 1</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Year 2</a:t>
                      </a:r>
                      <a:endParaRPr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r>
            </a:tbl>
          </a:graphicData>
        </a:graphic>
      </p:graphicFrame>
      <p:sp>
        <p:nvSpPr>
          <p:cNvPr id="180" name="Google Shape;180;g1cf4e2b4d9f_0_247"/>
          <p:cNvSpPr txBox="1"/>
          <p:nvPr/>
        </p:nvSpPr>
        <p:spPr>
          <a:xfrm>
            <a:off x="223625" y="1186950"/>
            <a:ext cx="870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This is Jonny’s </a:t>
            </a:r>
            <a:r>
              <a:rPr b="1" i="0" lang="en-GB" sz="1400" u="none" cap="none" strike="noStrike">
                <a:solidFill>
                  <a:schemeClr val="accent2"/>
                </a:solidFill>
                <a:latin typeface="Lato"/>
                <a:ea typeface="Lato"/>
                <a:cs typeface="Lato"/>
                <a:sym typeface="Lato"/>
              </a:rPr>
              <a:t>medium</a:t>
            </a:r>
            <a:r>
              <a:rPr b="1" i="0" lang="en-GB" sz="1400" u="none" cap="none" strike="noStrike">
                <a:solidFill>
                  <a:srgbClr val="000000"/>
                </a:solidFill>
                <a:latin typeface="Lato"/>
                <a:ea typeface="Lato"/>
                <a:cs typeface="Lato"/>
                <a:sym typeface="Lato"/>
              </a:rPr>
              <a:t> risk portfolio and you can see how his investments have been allocated.  </a:t>
            </a:r>
            <a:endParaRPr b="1" i="0" sz="1400" u="none" cap="none" strike="noStrike">
              <a:solidFill>
                <a:srgbClr val="000000"/>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75e57359e6_0_2"/>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1</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186" name="Google Shape;186;g275e57359e6_0_2"/>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rPr b="1" i="0" lang="en-GB" sz="1500" u="none" cap="none" strike="noStrike">
                <a:solidFill>
                  <a:schemeClr val="lt1"/>
                </a:solidFill>
                <a:latin typeface="Lato"/>
                <a:ea typeface="Lato"/>
                <a:cs typeface="Lato"/>
                <a:sym typeface="Lato"/>
              </a:rPr>
              <a:t>The government is </a:t>
            </a:r>
            <a:r>
              <a:rPr b="1" lang="en-GB" sz="1500">
                <a:solidFill>
                  <a:schemeClr val="lt1"/>
                </a:solidFill>
                <a:latin typeface="Lato"/>
                <a:ea typeface="Lato"/>
                <a:cs typeface="Lato"/>
                <a:sym typeface="Lato"/>
              </a:rPr>
              <a:t>lowering</a:t>
            </a:r>
            <a:r>
              <a:rPr b="1" i="0" lang="en-GB" sz="1500" u="none" cap="none" strike="noStrike">
                <a:solidFill>
                  <a:schemeClr val="lt1"/>
                </a:solidFill>
                <a:latin typeface="Lato"/>
                <a:ea typeface="Lato"/>
                <a:cs typeface="Lato"/>
                <a:sym typeface="Lato"/>
              </a:rPr>
              <a:t> corporation tax (tax on businesses) and </a:t>
            </a:r>
            <a:r>
              <a:rPr b="1" lang="en-GB" sz="1500">
                <a:solidFill>
                  <a:schemeClr val="lt1"/>
                </a:solidFill>
                <a:latin typeface="Lato"/>
                <a:ea typeface="Lato"/>
                <a:cs typeface="Lato"/>
                <a:sym typeface="Lato"/>
              </a:rPr>
              <a:t>the economy is growing</a:t>
            </a:r>
            <a:r>
              <a:rPr b="1" i="0" lang="en-GB" sz="1500" u="none" cap="none" strike="noStrike">
                <a:solidFill>
                  <a:schemeClr val="lt1"/>
                </a:solidFill>
                <a:latin typeface="Lato"/>
                <a:ea typeface="Lato"/>
                <a:cs typeface="Lato"/>
                <a:sym typeface="Lato"/>
              </a:rPr>
              <a:t>.</a:t>
            </a:r>
            <a:endParaRPr b="1"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p:txBody>
      </p:sp>
      <p:sp>
        <p:nvSpPr>
          <p:cNvPr id="187" name="Google Shape;187;g275e57359e6_0_2"/>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68300" lvl="0" marL="457200" marR="0" rtl="0" algn="l">
              <a:lnSpc>
                <a:spcPct val="115000"/>
              </a:lnSpc>
              <a:spcBef>
                <a:spcPts val="0"/>
              </a:spcBef>
              <a:spcAft>
                <a:spcPts val="0"/>
              </a:spcAft>
              <a:buClr>
                <a:schemeClr val="dk1"/>
              </a:buClr>
              <a:buSzPts val="2200"/>
              <a:buFont typeface="Lato"/>
              <a:buChar char="●"/>
            </a:pPr>
            <a:r>
              <a:rPr b="1" i="0" lang="en-GB" sz="2200" u="none" cap="none" strike="noStrike">
                <a:solidFill>
                  <a:schemeClr val="dk1"/>
                </a:solidFill>
                <a:latin typeface="Lato"/>
                <a:ea typeface="Lato"/>
                <a:cs typeface="Lato"/>
                <a:sym typeface="Lato"/>
              </a:rPr>
              <a:t>FTSE 100 Index tracker </a:t>
            </a:r>
            <a:r>
              <a:rPr b="1" lang="en-GB" sz="2200">
                <a:solidFill>
                  <a:schemeClr val="dk1"/>
                </a:solidFill>
                <a:latin typeface="Lato"/>
                <a:ea typeface="Lato"/>
                <a:cs typeface="Lato"/>
                <a:sym typeface="Lato"/>
              </a:rPr>
              <a:t>goes</a:t>
            </a:r>
            <a:r>
              <a:rPr b="1" i="0" lang="en-GB" sz="2200" u="none" cap="none" strike="noStrike">
                <a:solidFill>
                  <a:schemeClr val="dk1"/>
                </a:solidFill>
                <a:latin typeface="Lato"/>
                <a:ea typeface="Lato"/>
                <a:cs typeface="Lato"/>
                <a:sym typeface="Lato"/>
              </a:rPr>
              <a:t> </a:t>
            </a:r>
            <a:r>
              <a:rPr b="1" lang="en-GB" sz="2200">
                <a:solidFill>
                  <a:schemeClr val="dk1"/>
                </a:solidFill>
                <a:latin typeface="Lato"/>
                <a:ea typeface="Lato"/>
                <a:cs typeface="Lato"/>
                <a:sym typeface="Lato"/>
              </a:rPr>
              <a:t>up</a:t>
            </a:r>
            <a:r>
              <a:rPr b="1" i="0" lang="en-GB" sz="2200" u="none" cap="none" strike="noStrike">
                <a:solidFill>
                  <a:schemeClr val="dk1"/>
                </a:solidFill>
                <a:latin typeface="Lato"/>
                <a:ea typeface="Lato"/>
                <a:cs typeface="Lato"/>
                <a:sym typeface="Lato"/>
              </a:rPr>
              <a:t> by 10%</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181bcb6b4ac_0_136"/>
          <p:cNvSpPr txBox="1"/>
          <p:nvPr>
            <p:ph type="ctrTitle"/>
          </p:nvPr>
        </p:nvSpPr>
        <p:spPr>
          <a:xfrm>
            <a:off x="379375" y="4823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Example - Jonny’s investment portfolio</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3200" u="none" cap="none" strike="noStrike">
              <a:solidFill>
                <a:schemeClr val="accent2"/>
              </a:solidFill>
              <a:latin typeface="Lato"/>
              <a:ea typeface="Lato"/>
              <a:cs typeface="Lato"/>
              <a:sym typeface="Lato"/>
            </a:endParaRPr>
          </a:p>
        </p:txBody>
      </p:sp>
      <p:graphicFrame>
        <p:nvGraphicFramePr>
          <p:cNvPr id="193" name="Google Shape;193;g181bcb6b4ac_0_136"/>
          <p:cNvGraphicFramePr/>
          <p:nvPr/>
        </p:nvGraphicFramePr>
        <p:xfrm>
          <a:off x="128588" y="1749800"/>
          <a:ext cx="3000000" cy="3000000"/>
        </p:xfrm>
        <a:graphic>
          <a:graphicData uri="http://schemas.openxmlformats.org/drawingml/2006/table">
            <a:tbl>
              <a:tblPr>
                <a:noFill/>
                <a:tableStyleId>{E16E8AC5-9FBA-4871-A66E-70BC32B4CD04}</a:tableStyleId>
              </a:tblPr>
              <a:tblGrid>
                <a:gridCol w="1095375"/>
                <a:gridCol w="857250"/>
                <a:gridCol w="657225"/>
                <a:gridCol w="873175"/>
                <a:gridCol w="850850"/>
                <a:gridCol w="953650"/>
                <a:gridCol w="845575"/>
                <a:gridCol w="791575"/>
                <a:gridCol w="952500"/>
                <a:gridCol w="1009650"/>
              </a:tblGrid>
              <a:tr h="622225">
                <a:tc>
                  <a:txBody>
                    <a:bodyPr/>
                    <a:lstStyle/>
                    <a:p>
                      <a:pPr indent="0" lvl="0" marL="0" marR="0" rtl="0" algn="l">
                        <a:lnSpc>
                          <a:spcPct val="100000"/>
                        </a:lnSpc>
                        <a:spcBef>
                          <a:spcPts val="0"/>
                        </a:spcBef>
                        <a:spcAft>
                          <a:spcPts val="0"/>
                        </a:spcAft>
                        <a:buClr>
                          <a:srgbClr val="000000"/>
                        </a:buClr>
                        <a:buSzPts val="700"/>
                        <a:buFont typeface="Arial"/>
                        <a:buNone/>
                      </a:pPr>
                      <a:r>
                        <a:t/>
                      </a:r>
                      <a:endParaRPr b="1" sz="700" u="none" cap="none" strike="noStrike">
                        <a:latin typeface="Lato"/>
                        <a:ea typeface="Lato"/>
                        <a:cs typeface="Lato"/>
                        <a:sym typeface="Lato"/>
                      </a:endParaRPr>
                    </a:p>
                  </a:txBody>
                  <a:tcPr marT="63500" marB="63500" marR="63500" marL="63500">
                    <a:solidFill>
                      <a:schemeClr val="accent6"/>
                    </a:solidFill>
                  </a:tcPr>
                </a:tc>
                <a:tc gridSpan="8">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latin typeface="Lato"/>
                          <a:ea typeface="Lato"/>
                          <a:cs typeface="Lato"/>
                          <a:sym typeface="Lato"/>
                        </a:rPr>
                        <a:t>Investments</a:t>
                      </a:r>
                      <a:endParaRPr b="1" sz="2200" u="none" cap="none" strike="noStrike">
                        <a:latin typeface="Lato"/>
                        <a:ea typeface="Lato"/>
                        <a:cs typeface="Lato"/>
                        <a:sym typeface="Lato"/>
                      </a:endParaRPr>
                    </a:p>
                  </a:txBody>
                  <a:tcPr marT="63500" marB="63500" marR="63500" marL="63500">
                    <a:solidFill>
                      <a:schemeClr val="accent6"/>
                    </a:solidFill>
                  </a:tcPr>
                </a:tc>
                <a:tc hMerge="1"/>
                <a:tc hMerge="1"/>
                <a:tc hMerge="1"/>
                <a:tc hMerge="1"/>
                <a:tc hMerge="1"/>
                <a:tc hMerge="1"/>
                <a:tc hMerge="1"/>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Total value of investments</a:t>
                      </a:r>
                      <a:endParaRPr b="1" sz="1100" u="none" cap="none" strike="noStrike">
                        <a:latin typeface="Lato"/>
                        <a:ea typeface="Lato"/>
                        <a:cs typeface="Lato"/>
                        <a:sym typeface="Lato"/>
                      </a:endParaRPr>
                    </a:p>
                  </a:txBody>
                  <a:tcPr marT="63500" marB="63500" marR="63500" marL="63500">
                    <a:solidFill>
                      <a:schemeClr val="accent6"/>
                    </a:solidFill>
                  </a:tcPr>
                </a:tc>
              </a:tr>
              <a:tr h="12700">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latin typeface="Lato"/>
                          <a:ea typeface="Lato"/>
                          <a:cs typeface="Lato"/>
                          <a:sym typeface="Lato"/>
                        </a:rPr>
                        <a:t>Investment opportunities</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UK government bonds</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Coolify: digital currency</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Swiftness: high performance sports retail company </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Index tracker following the FTSE 100</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PrimeEstate: Real estate company </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StockUp: supermarket</a:t>
                      </a:r>
                      <a:endParaRPr b="1"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Turbine: Wind power company</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FlyFreedom: Commercial airline company</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£2,000</a:t>
                      </a:r>
                      <a:endParaRPr b="1" sz="1400" u="none" cap="none" strike="noStrike">
                        <a:latin typeface="Lato"/>
                        <a:ea typeface="Lato"/>
                        <a:cs typeface="Lato"/>
                        <a:sym typeface="Lato"/>
                      </a:endParaRPr>
                    </a:p>
                  </a:txBody>
                  <a:tcPr marT="63500" marB="63500" marR="63500" marL="63500" anchor="ctr">
                    <a:lnB cap="flat" cmpd="sng" w="12700">
                      <a:solidFill>
                        <a:srgbClr val="000000"/>
                      </a:solidFill>
                      <a:prstDash val="solid"/>
                      <a:round/>
                      <a:headEnd len="sm" w="sm" type="none"/>
                      <a:tailEnd len="sm" w="sm" type="none"/>
                    </a:lnB>
                    <a:solidFill>
                      <a:schemeClr val="accent6"/>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Initial investment distribution</a:t>
                      </a:r>
                      <a:endParaRPr b="1" sz="1100" u="none" cap="none" strike="noStrike">
                        <a:latin typeface="Lato"/>
                        <a:ea typeface="Lato"/>
                        <a:cs typeface="Lato"/>
                        <a:sym typeface="Lato"/>
                      </a:endParaRPr>
                    </a:p>
                  </a:txBody>
                  <a:tcPr marT="63500" marB="63500" marR="63500" marL="63500">
                    <a:lnR cap="flat" cmpd="sng" w="12700">
                      <a:solidFill>
                        <a:srgbClr val="000000"/>
                      </a:solidFill>
                      <a:prstDash val="solid"/>
                      <a:round/>
                      <a:headEnd len="sm" w="sm" type="none"/>
                      <a:tailEnd len="sm" w="sm" type="none"/>
                    </a:lnR>
                    <a:solidFill>
                      <a:schemeClr val="accent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£500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£350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£400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£1,950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Year 1</a:t>
                      </a:r>
                      <a:endParaRPr sz="1100" u="none" cap="none" strike="noStrike">
                        <a:latin typeface="Lato"/>
                        <a:ea typeface="Lato"/>
                        <a:cs typeface="Lato"/>
                        <a:sym typeface="Lato"/>
                      </a:endParaRPr>
                    </a:p>
                  </a:txBody>
                  <a:tcPr marT="63500" marB="63500" marR="63500" marL="63500">
                    <a:lnR cap="flat" cmpd="sng" w="12700">
                      <a:solidFill>
                        <a:srgbClr val="000000"/>
                      </a:solidFill>
                      <a:prstDash val="solid"/>
                      <a:round/>
                      <a:headEnd len="sm" w="sm" type="none"/>
                      <a:tailEnd len="sm" w="sm" type="none"/>
                    </a:lnR>
                    <a:solidFill>
                      <a:schemeClr val="accent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£500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£200 x </a:t>
                      </a:r>
                      <a:r>
                        <a:rPr b="1" lang="en-GB">
                          <a:solidFill>
                            <a:schemeClr val="accent1"/>
                          </a:solidFill>
                          <a:latin typeface="Lato"/>
                          <a:ea typeface="Lato"/>
                          <a:cs typeface="Lato"/>
                          <a:sym typeface="Lato"/>
                        </a:rPr>
                        <a:t>1.1</a:t>
                      </a:r>
                      <a:r>
                        <a:rPr b="1" lang="en-GB" sz="1400" u="none" cap="none" strike="noStrike">
                          <a:solidFill>
                            <a:schemeClr val="accent1"/>
                          </a:solidFill>
                          <a:latin typeface="Lato"/>
                          <a:ea typeface="Lato"/>
                          <a:cs typeface="Lato"/>
                          <a:sym typeface="Lato"/>
                        </a:rPr>
                        <a:t> = £</a:t>
                      </a:r>
                      <a:r>
                        <a:rPr b="1" lang="en-GB">
                          <a:solidFill>
                            <a:schemeClr val="accent1"/>
                          </a:solidFill>
                          <a:latin typeface="Lato"/>
                          <a:ea typeface="Lato"/>
                          <a:cs typeface="Lato"/>
                          <a:sym typeface="Lato"/>
                        </a:rPr>
                        <a:t>22</a:t>
                      </a:r>
                      <a:r>
                        <a:rPr b="1" lang="en-GB" sz="1400" u="none" cap="none" strike="noStrike">
                          <a:solidFill>
                            <a:schemeClr val="accent1"/>
                          </a:solidFill>
                          <a:latin typeface="Lato"/>
                          <a:ea typeface="Lato"/>
                          <a:cs typeface="Lato"/>
                          <a:sym typeface="Lato"/>
                        </a:rPr>
                        <a:t>0</a:t>
                      </a:r>
                      <a:endParaRPr b="1" sz="1400" u="none" cap="none" strike="noStrike">
                        <a:solidFill>
                          <a:schemeClr val="accent1"/>
                        </a:solidFill>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£350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£1,9</a:t>
                      </a:r>
                      <a:r>
                        <a:rPr b="1" lang="en-GB">
                          <a:latin typeface="Lato"/>
                          <a:ea typeface="Lato"/>
                          <a:cs typeface="Lato"/>
                          <a:sym typeface="Lato"/>
                        </a:rPr>
                        <a:t>70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Year 2</a:t>
                      </a:r>
                      <a:endParaRPr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r>
            </a:tbl>
          </a:graphicData>
        </a:graphic>
      </p:graphicFrame>
      <p:sp>
        <p:nvSpPr>
          <p:cNvPr id="194" name="Google Shape;194;g181bcb6b4ac_0_136"/>
          <p:cNvSpPr txBox="1"/>
          <p:nvPr/>
        </p:nvSpPr>
        <p:spPr>
          <a:xfrm>
            <a:off x="223625" y="1186950"/>
            <a:ext cx="870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This is Jonny’s </a:t>
            </a:r>
            <a:r>
              <a:rPr b="1" i="0" lang="en-GB" sz="1400" u="none" cap="none" strike="noStrike">
                <a:solidFill>
                  <a:schemeClr val="accent2"/>
                </a:solidFill>
                <a:latin typeface="Lato"/>
                <a:ea typeface="Lato"/>
                <a:cs typeface="Lato"/>
                <a:sym typeface="Lato"/>
              </a:rPr>
              <a:t>medium</a:t>
            </a:r>
            <a:r>
              <a:rPr b="1" i="0" lang="en-GB" sz="1400" u="none" cap="none" strike="noStrike">
                <a:solidFill>
                  <a:srgbClr val="000000"/>
                </a:solidFill>
                <a:latin typeface="Lato"/>
                <a:ea typeface="Lato"/>
                <a:cs typeface="Lato"/>
                <a:sym typeface="Lato"/>
              </a:rPr>
              <a:t> risk portfolio and you can see how his investments have been allocated.  </a:t>
            </a:r>
            <a:endParaRPr b="1" i="0" sz="1400" u="none" cap="none" strike="noStrike">
              <a:solidFill>
                <a:srgbClr val="000000"/>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1cf4e2b4d9f_0_42"/>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Maths moment: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i="0" lang="en-GB" sz="2900" u="none" cap="none" strike="noStrike">
                <a:solidFill>
                  <a:schemeClr val="accent2"/>
                </a:solidFill>
                <a:latin typeface="Lato"/>
                <a:ea typeface="Lato"/>
                <a:cs typeface="Lato"/>
                <a:sym typeface="Lato"/>
              </a:rPr>
              <a:t>Percentage change recap</a:t>
            </a:r>
            <a:endParaRPr i="0" sz="2900" u="none" cap="none" strike="noStrike">
              <a:solidFill>
                <a:schemeClr val="accent2"/>
              </a:solidFill>
              <a:latin typeface="Lato"/>
              <a:ea typeface="Lato"/>
              <a:cs typeface="Lato"/>
              <a:sym typeface="Lato"/>
            </a:endParaRPr>
          </a:p>
        </p:txBody>
      </p:sp>
      <p:sp>
        <p:nvSpPr>
          <p:cNvPr id="200" name="Google Shape;200;g1cf4e2b4d9f_0_42"/>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201" name="Google Shape;201;g1cf4e2b4d9f_0_42"/>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202" name="Google Shape;202;g1cf4e2b4d9f_0_42"/>
          <p:cNvSpPr txBox="1"/>
          <p:nvPr/>
        </p:nvSpPr>
        <p:spPr>
          <a:xfrm>
            <a:off x="602100" y="999425"/>
            <a:ext cx="7585200" cy="2552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Have a go at the following </a:t>
            </a:r>
            <a:r>
              <a:rPr b="1" lang="en-GB" sz="1700">
                <a:latin typeface="Lato"/>
                <a:ea typeface="Lato"/>
                <a:cs typeface="Lato"/>
                <a:sym typeface="Lato"/>
              </a:rPr>
              <a:t>calculations</a:t>
            </a:r>
            <a:r>
              <a:rPr b="1" i="0" lang="en-GB" sz="1700" u="none" cap="none" strike="noStrike">
                <a:solidFill>
                  <a:srgbClr val="000000"/>
                </a:solidFill>
                <a:latin typeface="Lato"/>
                <a:ea typeface="Lato"/>
                <a:cs typeface="Lato"/>
                <a:sym typeface="Lato"/>
              </a:rPr>
              <a:t> You may use a calculator.</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1"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chemeClr val="accent2"/>
              </a:buClr>
              <a:buSzPts val="1700"/>
              <a:buFont typeface="Lato"/>
              <a:buAutoNum type="arabicPeriod"/>
            </a:pPr>
            <a:r>
              <a:rPr b="0" i="0" lang="en-GB" sz="1700" u="none" cap="none" strike="noStrike">
                <a:solidFill>
                  <a:srgbClr val="000000"/>
                </a:solidFill>
                <a:latin typeface="Lato"/>
                <a:ea typeface="Lato"/>
                <a:cs typeface="Lato"/>
                <a:sym typeface="Lato"/>
              </a:rPr>
              <a:t>£100 increase</a:t>
            </a:r>
            <a:r>
              <a:rPr lang="en-GB" sz="1700">
                <a:latin typeface="Lato"/>
                <a:ea typeface="Lato"/>
                <a:cs typeface="Lato"/>
                <a:sym typeface="Lato"/>
              </a:rPr>
              <a:t>d </a:t>
            </a:r>
            <a:r>
              <a:rPr b="0" i="0" lang="en-GB" sz="1700" u="none" cap="none" strike="noStrike">
                <a:solidFill>
                  <a:srgbClr val="000000"/>
                </a:solidFill>
                <a:latin typeface="Lato"/>
                <a:ea typeface="Lato"/>
                <a:cs typeface="Lato"/>
                <a:sym typeface="Lato"/>
              </a:rPr>
              <a:t>by 10%</a:t>
            </a:r>
            <a:endParaRPr b="0"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chemeClr val="accent2"/>
              </a:buClr>
              <a:buSzPts val="1700"/>
              <a:buFont typeface="Lato"/>
              <a:buAutoNum type="arabicPeriod"/>
            </a:pPr>
            <a:r>
              <a:rPr b="0" i="0" lang="en-GB" sz="1700" u="none" cap="none" strike="noStrike">
                <a:solidFill>
                  <a:srgbClr val="000000"/>
                </a:solidFill>
                <a:latin typeface="Lato"/>
                <a:ea typeface="Lato"/>
                <a:cs typeface="Lato"/>
                <a:sym typeface="Lato"/>
              </a:rPr>
              <a:t>£110 decrease</a:t>
            </a:r>
            <a:r>
              <a:rPr lang="en-GB" sz="1700">
                <a:latin typeface="Lato"/>
                <a:ea typeface="Lato"/>
                <a:cs typeface="Lato"/>
                <a:sym typeface="Lato"/>
              </a:rPr>
              <a:t>d</a:t>
            </a:r>
            <a:r>
              <a:rPr b="0" i="0" lang="en-GB" sz="1700" u="none" cap="none" strike="noStrike">
                <a:solidFill>
                  <a:srgbClr val="000000"/>
                </a:solidFill>
                <a:latin typeface="Lato"/>
                <a:ea typeface="Lato"/>
                <a:cs typeface="Lato"/>
                <a:sym typeface="Lato"/>
              </a:rPr>
              <a:t> by 10%</a:t>
            </a:r>
            <a:endParaRPr b="0"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chemeClr val="accent2"/>
              </a:buClr>
              <a:buSzPts val="1700"/>
              <a:buFont typeface="Lato"/>
              <a:buAutoNum type="arabicPeriod"/>
            </a:pPr>
            <a:r>
              <a:rPr b="0" i="0" lang="en-GB" sz="1700" u="none" cap="none" strike="noStrike">
                <a:solidFill>
                  <a:srgbClr val="000000"/>
                </a:solidFill>
                <a:latin typeface="Lato"/>
                <a:ea typeface="Lato"/>
                <a:cs typeface="Lato"/>
                <a:sym typeface="Lato"/>
              </a:rPr>
              <a:t>£200 increase</a:t>
            </a:r>
            <a:r>
              <a:rPr lang="en-GB" sz="1700">
                <a:latin typeface="Lato"/>
                <a:ea typeface="Lato"/>
                <a:cs typeface="Lato"/>
                <a:sym typeface="Lato"/>
              </a:rPr>
              <a:t>d</a:t>
            </a:r>
            <a:r>
              <a:rPr b="0" i="0" lang="en-GB" sz="1700" u="none" cap="none" strike="noStrike">
                <a:solidFill>
                  <a:srgbClr val="000000"/>
                </a:solidFill>
                <a:latin typeface="Lato"/>
                <a:ea typeface="Lato"/>
                <a:cs typeface="Lato"/>
                <a:sym typeface="Lato"/>
              </a:rPr>
              <a:t> by 5%</a:t>
            </a:r>
            <a:endParaRPr b="0"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chemeClr val="accent2"/>
              </a:buClr>
              <a:buSzPts val="1700"/>
              <a:buFont typeface="Lato"/>
              <a:buAutoNum type="arabicPeriod"/>
            </a:pPr>
            <a:r>
              <a:rPr b="0" i="0" lang="en-GB" sz="1700" u="none" cap="none" strike="noStrike">
                <a:solidFill>
                  <a:srgbClr val="000000"/>
                </a:solidFill>
                <a:latin typeface="Lato"/>
                <a:ea typeface="Lato"/>
                <a:cs typeface="Lato"/>
                <a:sym typeface="Lato"/>
              </a:rPr>
              <a:t>£500 decrease</a:t>
            </a:r>
            <a:r>
              <a:rPr lang="en-GB" sz="1700">
                <a:latin typeface="Lato"/>
                <a:ea typeface="Lato"/>
                <a:cs typeface="Lato"/>
                <a:sym typeface="Lato"/>
              </a:rPr>
              <a:t>d</a:t>
            </a:r>
            <a:r>
              <a:rPr b="0" i="0" lang="en-GB" sz="1700" u="none" cap="none" strike="noStrike">
                <a:solidFill>
                  <a:srgbClr val="000000"/>
                </a:solidFill>
                <a:latin typeface="Lato"/>
                <a:ea typeface="Lato"/>
                <a:cs typeface="Lato"/>
                <a:sym typeface="Lato"/>
              </a:rPr>
              <a:t> by 15%</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1cf4e2b4d9f_0_50"/>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208" name="Google Shape;208;g1cf4e2b4d9f_0_50"/>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209" name="Google Shape;209;g1cf4e2b4d9f_0_50"/>
          <p:cNvSpPr txBox="1"/>
          <p:nvPr/>
        </p:nvSpPr>
        <p:spPr>
          <a:xfrm>
            <a:off x="602100" y="999425"/>
            <a:ext cx="8154000" cy="405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rPr b="1" lang="en-GB" sz="1700">
                <a:solidFill>
                  <a:schemeClr val="accent2"/>
                </a:solidFill>
                <a:latin typeface="Lato"/>
                <a:ea typeface="Lato"/>
                <a:cs typeface="Lato"/>
                <a:sym typeface="Lato"/>
              </a:rPr>
              <a:t>1. </a:t>
            </a:r>
            <a:r>
              <a:rPr b="1" i="0" lang="en-GB" sz="1700" u="none" cap="none" strike="noStrike">
                <a:solidFill>
                  <a:srgbClr val="000000"/>
                </a:solidFill>
                <a:latin typeface="Lato"/>
                <a:ea typeface="Lato"/>
                <a:cs typeface="Lato"/>
                <a:sym typeface="Lato"/>
              </a:rPr>
              <a:t>£100 increased by 10%</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9900FF"/>
                </a:solidFill>
                <a:latin typeface="Lato"/>
                <a:ea typeface="Lato"/>
                <a:cs typeface="Lato"/>
                <a:sym typeface="Lato"/>
              </a:rPr>
              <a:t>Method 1</a:t>
            </a:r>
            <a:r>
              <a:rPr b="0" i="0" lang="en-GB" sz="1700" u="none" cap="none" strike="noStrike">
                <a:solidFill>
                  <a:srgbClr val="000000"/>
                </a:solidFill>
                <a:latin typeface="Lato"/>
                <a:ea typeface="Lato"/>
                <a:cs typeface="Lato"/>
                <a:sym typeface="Lato"/>
              </a:rPr>
              <a:t>: £100 x 1.10 = £110</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38761D"/>
                </a:solidFill>
                <a:latin typeface="Lato"/>
                <a:ea typeface="Lato"/>
                <a:cs typeface="Lato"/>
                <a:sym typeface="Lato"/>
              </a:rPr>
              <a:t>Method 2</a:t>
            </a:r>
            <a:r>
              <a:rPr b="0" i="0" lang="en-GB" sz="1700" u="none" cap="none" strike="noStrike">
                <a:solidFill>
                  <a:srgbClr val="000000"/>
                </a:solidFill>
                <a:latin typeface="Lato"/>
                <a:ea typeface="Lato"/>
                <a:cs typeface="Lato"/>
                <a:sym typeface="Lato"/>
              </a:rPr>
              <a:t>: Find 10% of £100 which is 0.10 x £100 = £10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Lato"/>
                <a:ea typeface="Lato"/>
                <a:cs typeface="Lato"/>
                <a:sym typeface="Lato"/>
              </a:rPr>
              <a:t>Then add this to £100 to make £100 + £10 = £110</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rPr b="1" lang="en-GB" sz="1700">
                <a:solidFill>
                  <a:schemeClr val="accent2"/>
                </a:solidFill>
                <a:latin typeface="Lato"/>
                <a:ea typeface="Lato"/>
                <a:cs typeface="Lato"/>
                <a:sym typeface="Lato"/>
              </a:rPr>
              <a:t>2. </a:t>
            </a:r>
            <a:r>
              <a:rPr b="1" i="0" lang="en-GB" sz="1700" u="none" cap="none" strike="noStrike">
                <a:solidFill>
                  <a:srgbClr val="000000"/>
                </a:solidFill>
                <a:latin typeface="Lato"/>
                <a:ea typeface="Lato"/>
                <a:cs typeface="Lato"/>
                <a:sym typeface="Lato"/>
              </a:rPr>
              <a:t>£110 decrease</a:t>
            </a:r>
            <a:r>
              <a:rPr b="1" lang="en-GB" sz="1700">
                <a:latin typeface="Lato"/>
                <a:ea typeface="Lato"/>
                <a:cs typeface="Lato"/>
                <a:sym typeface="Lato"/>
              </a:rPr>
              <a:t>d</a:t>
            </a:r>
            <a:r>
              <a:rPr b="1" i="0" lang="en-GB" sz="1700" u="none" cap="none" strike="noStrike">
                <a:solidFill>
                  <a:srgbClr val="000000"/>
                </a:solidFill>
                <a:latin typeface="Lato"/>
                <a:ea typeface="Lato"/>
                <a:cs typeface="Lato"/>
                <a:sym typeface="Lato"/>
              </a:rPr>
              <a:t> by 10%</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9900FF"/>
                </a:solidFill>
                <a:latin typeface="Lato"/>
                <a:ea typeface="Lato"/>
                <a:cs typeface="Lato"/>
                <a:sym typeface="Lato"/>
              </a:rPr>
              <a:t>Method 1</a:t>
            </a:r>
            <a:r>
              <a:rPr b="0" i="0" lang="en-GB" sz="1700" u="none" cap="none" strike="noStrike">
                <a:solidFill>
                  <a:srgbClr val="000000"/>
                </a:solidFill>
                <a:latin typeface="Lato"/>
                <a:ea typeface="Lato"/>
                <a:cs typeface="Lato"/>
                <a:sym typeface="Lato"/>
              </a:rPr>
              <a:t>: £110 x 0.9  = £99</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38761D"/>
                </a:solidFill>
                <a:latin typeface="Lato"/>
                <a:ea typeface="Lato"/>
                <a:cs typeface="Lato"/>
                <a:sym typeface="Lato"/>
              </a:rPr>
              <a:t>Method 2</a:t>
            </a:r>
            <a:r>
              <a:rPr b="0" i="0" lang="en-GB" sz="1700" u="none" cap="none" strike="noStrike">
                <a:solidFill>
                  <a:srgbClr val="000000"/>
                </a:solidFill>
                <a:latin typeface="Lato"/>
                <a:ea typeface="Lato"/>
                <a:cs typeface="Lato"/>
                <a:sym typeface="Lato"/>
              </a:rPr>
              <a:t>: Find 10% of £110 which is 0.10 x £110 = £11</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Lato"/>
                <a:ea typeface="Lato"/>
                <a:cs typeface="Lato"/>
                <a:sym typeface="Lato"/>
              </a:rPr>
              <a:t>Then subtract this from £110 to get £110 - £11 =  £99</a:t>
            </a:r>
            <a:endParaRPr b="0" i="0" sz="17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700"/>
              <a:buFont typeface="Arial"/>
              <a:buNone/>
            </a:pPr>
            <a:r>
              <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p:txBody>
      </p:sp>
      <p:sp>
        <p:nvSpPr>
          <p:cNvPr id="210" name="Google Shape;210;g1cf4e2b4d9f_0_50"/>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Maths moment</a:t>
            </a:r>
            <a:r>
              <a:rPr b="1" lang="en-GB" sz="2900">
                <a:solidFill>
                  <a:schemeClr val="accent2"/>
                </a:solidFill>
                <a:latin typeface="Lato"/>
                <a:ea typeface="Lato"/>
                <a:cs typeface="Lato"/>
                <a:sym typeface="Lato"/>
              </a:rPr>
              <a:t>:</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i="0" lang="en-GB" sz="2900" u="none" cap="none" strike="noStrike">
                <a:solidFill>
                  <a:schemeClr val="accent2"/>
                </a:solidFill>
                <a:latin typeface="Lato"/>
                <a:ea typeface="Lato"/>
                <a:cs typeface="Lato"/>
                <a:sym typeface="Lato"/>
              </a:rPr>
              <a:t>Percentage change recap</a:t>
            </a:r>
            <a:endParaRPr i="0" sz="2900" u="none" cap="none" strike="noStrike">
              <a:solidFill>
                <a:schemeClr val="accent2"/>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157707a00a2_0_154"/>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graphicFrame>
        <p:nvGraphicFramePr>
          <p:cNvPr id="75" name="Google Shape;75;g157707a00a2_0_154"/>
          <p:cNvGraphicFramePr/>
          <p:nvPr/>
        </p:nvGraphicFramePr>
        <p:xfrm>
          <a:off x="871975" y="1721850"/>
          <a:ext cx="3000000" cy="3000000"/>
        </p:xfrm>
        <a:graphic>
          <a:graphicData uri="http://schemas.openxmlformats.org/drawingml/2006/table">
            <a:tbl>
              <a:tblPr>
                <a:noFill/>
                <a:tableStyleId>{F9FBDF40-EC28-46C8-AF21-9914B53C6EAE}</a:tableStyleId>
              </a:tblPr>
              <a:tblGrid>
                <a:gridCol w="1206500"/>
                <a:gridCol w="1206500"/>
                <a:gridCol w="1206500"/>
                <a:gridCol w="1206500"/>
                <a:gridCol w="1206500"/>
                <a:gridCol w="1206500"/>
              </a:tblGrid>
              <a:tr h="537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highlight>
                            <a:srgbClr val="F9CB9C"/>
                          </a:highlight>
                          <a:latin typeface="Lato"/>
                          <a:ea typeface="Lato"/>
                          <a:cs typeface="Lato"/>
                          <a:sym typeface="Lato"/>
                        </a:rPr>
                        <a:t>Session 1</a:t>
                      </a:r>
                      <a:endParaRPr b="1" sz="1400" u="none" cap="none" strike="noStrike">
                        <a:solidFill>
                          <a:schemeClr val="dk1"/>
                        </a:solidFill>
                        <a:highlight>
                          <a:srgbClr val="F9CB9C"/>
                        </a:highlight>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highlight>
                            <a:srgbClr val="F9CB9C"/>
                          </a:highlight>
                          <a:latin typeface="Lato"/>
                          <a:ea typeface="Lato"/>
                          <a:cs typeface="Lato"/>
                          <a:sym typeface="Lato"/>
                          <a:extLst>
                            <a:ext uri="http://customooxmlschemas.google.com/">
                              <go:slidesCustomData xmlns:go="http://customooxmlschemas.google.com/" textRoundtripDataId="0"/>
                            </a:ext>
                          </a:extLst>
                        </a:rPr>
                        <a:t>Session 2</a:t>
                      </a:r>
                      <a:endParaRPr b="1" sz="1400" u="none" cap="none" strike="noStrike">
                        <a:solidFill>
                          <a:schemeClr val="dk1"/>
                        </a:solidFill>
                        <a:highlight>
                          <a:srgbClr val="F9CB9C"/>
                        </a:highlight>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highlight>
                            <a:srgbClr val="F9CB9C"/>
                          </a:highlight>
                          <a:latin typeface="Lato"/>
                          <a:ea typeface="Lato"/>
                          <a:cs typeface="Lato"/>
                          <a:sym typeface="Lato"/>
                        </a:rPr>
                        <a:t>Session 3</a:t>
                      </a:r>
                      <a:endParaRPr b="1" sz="1400" u="none" cap="none" strike="noStrike">
                        <a:solidFill>
                          <a:schemeClr val="dk1"/>
                        </a:solidFill>
                        <a:highlight>
                          <a:srgbClr val="F9CB9C"/>
                        </a:highlight>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highlight>
                            <a:srgbClr val="F9CB9C"/>
                          </a:highlight>
                          <a:latin typeface="Lato"/>
                          <a:ea typeface="Lato"/>
                          <a:cs typeface="Lato"/>
                          <a:sym typeface="Lato"/>
                        </a:rPr>
                        <a:t>Session 4</a:t>
                      </a:r>
                      <a:endParaRPr b="1" sz="1400" u="none" cap="none" strike="noStrike">
                        <a:solidFill>
                          <a:schemeClr val="dk1"/>
                        </a:solidFill>
                        <a:highlight>
                          <a:srgbClr val="F9CB9C"/>
                        </a:highlight>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highlight>
                            <a:srgbClr val="F9CB9C"/>
                          </a:highlight>
                          <a:latin typeface="Lato"/>
                          <a:ea typeface="Lato"/>
                          <a:cs typeface="Lato"/>
                          <a:sym typeface="Lato"/>
                        </a:rPr>
                        <a:t>Session 5</a:t>
                      </a:r>
                      <a:endParaRPr b="1" sz="1400" u="none" cap="none" strike="noStrike">
                        <a:solidFill>
                          <a:schemeClr val="dk1"/>
                        </a:solidFill>
                        <a:highlight>
                          <a:srgbClr val="F9CB9C"/>
                        </a:highlight>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6</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826150">
                <a:tc>
                  <a:txBody>
                    <a:bodyPr/>
                    <a:lstStyle/>
                    <a:p>
                      <a:pPr indent="0" lvl="0" marL="0" marR="0" rtl="0" algn="ctr">
                        <a:lnSpc>
                          <a:spcPct val="115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Take home pay </a:t>
                      </a:r>
                      <a:endParaRPr b="0"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Budgeting for the future</a:t>
                      </a:r>
                      <a:endParaRPr b="0"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0" lang="en-GB" sz="1400" u="none" cap="none" strike="noStrike">
                          <a:latin typeface="Lato"/>
                          <a:ea typeface="Lato"/>
                          <a:cs typeface="Lato"/>
                          <a:sym typeface="Lato"/>
                        </a:rPr>
                        <a:t> Saving </a:t>
                      </a:r>
                      <a:r>
                        <a:rPr lang="en-GB" sz="1400" u="none" cap="none" strike="noStrike">
                          <a:latin typeface="Lato"/>
                          <a:ea typeface="Lato"/>
                          <a:cs typeface="Lato"/>
                          <a:sym typeface="Lato"/>
                        </a:rPr>
                        <a:t>for the future</a:t>
                      </a:r>
                      <a:endParaRPr b="0"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6"/>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Investing for the long term</a:t>
                      </a:r>
                      <a:endParaRPr b="0"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Insurance </a:t>
                      </a:r>
                      <a:endParaRPr b="0"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a:solidFill>
                            <a:schemeClr val="accent2"/>
                          </a:solidFill>
                          <a:latin typeface="Lato"/>
                          <a:ea typeface="Lato"/>
                          <a:cs typeface="Lato"/>
                          <a:sym typeface="Lato"/>
                        </a:rPr>
                        <a:t>I</a:t>
                      </a:r>
                      <a:r>
                        <a:rPr b="1" lang="en-GB" sz="1400" u="none" cap="none" strike="noStrike">
                          <a:solidFill>
                            <a:schemeClr val="accent2"/>
                          </a:solidFill>
                          <a:latin typeface="Lato"/>
                          <a:ea typeface="Lato"/>
                          <a:cs typeface="Lato"/>
                          <a:sym typeface="Lato"/>
                        </a:rPr>
                        <a:t>nvestment </a:t>
                      </a:r>
                      <a:r>
                        <a:rPr b="1" lang="en-GB">
                          <a:solidFill>
                            <a:schemeClr val="accent2"/>
                          </a:solidFill>
                          <a:latin typeface="Lato"/>
                          <a:ea typeface="Lato"/>
                          <a:cs typeface="Lato"/>
                          <a:sym typeface="Lato"/>
                        </a:rPr>
                        <a:t>simulation</a:t>
                      </a:r>
                      <a:endParaRPr b="1" sz="1400" u="none" cap="none" strike="noStrike">
                        <a:solidFill>
                          <a:schemeClr val="accent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6"/>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1cf4e2b4d9f_0_165"/>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216" name="Google Shape;216;g1cf4e2b4d9f_0_165"/>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217" name="Google Shape;217;g1cf4e2b4d9f_0_165"/>
          <p:cNvSpPr txBox="1"/>
          <p:nvPr/>
        </p:nvSpPr>
        <p:spPr>
          <a:xfrm>
            <a:off x="602100" y="999425"/>
            <a:ext cx="8154000" cy="375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chemeClr val="accent2"/>
                </a:solidFill>
                <a:latin typeface="Lato"/>
                <a:ea typeface="Lato"/>
                <a:cs typeface="Lato"/>
                <a:sym typeface="Lato"/>
              </a:rPr>
              <a:t>3. </a:t>
            </a:r>
            <a:r>
              <a:rPr b="1" i="0" lang="en-GB" sz="1700" u="none" cap="none" strike="noStrike">
                <a:solidFill>
                  <a:srgbClr val="000000"/>
                </a:solidFill>
                <a:latin typeface="Lato"/>
                <a:ea typeface="Lato"/>
                <a:cs typeface="Lato"/>
                <a:sym typeface="Lato"/>
              </a:rPr>
              <a:t>£200 increase</a:t>
            </a:r>
            <a:r>
              <a:rPr b="1" lang="en-GB" sz="1700">
                <a:latin typeface="Lato"/>
                <a:ea typeface="Lato"/>
                <a:cs typeface="Lato"/>
                <a:sym typeface="Lato"/>
              </a:rPr>
              <a:t>d</a:t>
            </a:r>
            <a:r>
              <a:rPr b="1" i="0" lang="en-GB" sz="1700" u="none" cap="none" strike="noStrike">
                <a:solidFill>
                  <a:srgbClr val="000000"/>
                </a:solidFill>
                <a:latin typeface="Lato"/>
                <a:ea typeface="Lato"/>
                <a:cs typeface="Lato"/>
                <a:sym typeface="Lato"/>
              </a:rPr>
              <a:t> by 5%</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9900FF"/>
                </a:solidFill>
                <a:latin typeface="Lato"/>
                <a:ea typeface="Lato"/>
                <a:cs typeface="Lato"/>
                <a:sym typeface="Lato"/>
              </a:rPr>
              <a:t>Method 1</a:t>
            </a:r>
            <a:r>
              <a:rPr b="0" i="0" lang="en-GB" sz="1700" u="none" cap="none" strike="noStrike">
                <a:solidFill>
                  <a:srgbClr val="000000"/>
                </a:solidFill>
                <a:latin typeface="Lato"/>
                <a:ea typeface="Lato"/>
                <a:cs typeface="Lato"/>
                <a:sym typeface="Lato"/>
              </a:rPr>
              <a:t>: £200 x 1.05 = £110</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38761D"/>
                </a:solidFill>
                <a:latin typeface="Lato"/>
                <a:ea typeface="Lato"/>
                <a:cs typeface="Lato"/>
                <a:sym typeface="Lato"/>
              </a:rPr>
              <a:t>Method 2</a:t>
            </a:r>
            <a:r>
              <a:rPr b="0" i="0" lang="en-GB" sz="1700" u="none" cap="none" strike="noStrike">
                <a:solidFill>
                  <a:srgbClr val="000000"/>
                </a:solidFill>
                <a:latin typeface="Lato"/>
                <a:ea typeface="Lato"/>
                <a:cs typeface="Lato"/>
                <a:sym typeface="Lato"/>
              </a:rPr>
              <a:t>: Find 5% of £200 which is 0.05 x £200 = £10</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Lato"/>
                <a:ea typeface="Lato"/>
                <a:cs typeface="Lato"/>
                <a:sym typeface="Lato"/>
              </a:rPr>
              <a:t>Then add this to £200 to make £200 + £10 = £210</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chemeClr val="accent2"/>
                </a:solidFill>
                <a:latin typeface="Lato"/>
                <a:ea typeface="Lato"/>
                <a:cs typeface="Lato"/>
                <a:sym typeface="Lato"/>
              </a:rPr>
              <a:t>4. </a:t>
            </a:r>
            <a:r>
              <a:rPr b="1" i="0" lang="en-GB" sz="1700" u="none" cap="none" strike="noStrike">
                <a:solidFill>
                  <a:srgbClr val="000000"/>
                </a:solidFill>
                <a:latin typeface="Lato"/>
                <a:ea typeface="Lato"/>
                <a:cs typeface="Lato"/>
                <a:sym typeface="Lato"/>
              </a:rPr>
              <a:t>£500 </a:t>
            </a:r>
            <a:r>
              <a:rPr b="1" i="0" lang="en-GB" sz="1700" u="none" cap="none" strike="noStrike">
                <a:solidFill>
                  <a:srgbClr val="000000"/>
                </a:solidFill>
                <a:latin typeface="Lato"/>
                <a:ea typeface="Lato"/>
                <a:cs typeface="Lato"/>
                <a:sym typeface="Lato"/>
                <a:extLst>
                  <a:ext uri="http://customooxmlschemas.google.com/">
                    <go:slidesCustomData xmlns:go="http://customooxmlschemas.google.com/" textRoundtripDataId="3"/>
                  </a:ext>
                </a:extLst>
              </a:rPr>
              <a:t>decrease</a:t>
            </a:r>
            <a:r>
              <a:rPr b="1" lang="en-GB" sz="1700">
                <a:latin typeface="Lato"/>
                <a:ea typeface="Lato"/>
                <a:cs typeface="Lato"/>
                <a:sym typeface="Lato"/>
                <a:extLst>
                  <a:ext uri="http://customooxmlschemas.google.com/">
                    <go:slidesCustomData xmlns:go="http://customooxmlschemas.google.com/" textRoundtripDataId="4"/>
                  </a:ext>
                </a:extLst>
              </a:rPr>
              <a:t>d</a:t>
            </a:r>
            <a:r>
              <a:rPr b="1" i="0" lang="en-GB" sz="1700" u="none" cap="none" strike="noStrike">
                <a:solidFill>
                  <a:srgbClr val="000000"/>
                </a:solidFill>
                <a:latin typeface="Lato"/>
                <a:ea typeface="Lato"/>
                <a:cs typeface="Lato"/>
                <a:sym typeface="Lato"/>
                <a:extLst>
                  <a:ext uri="http://customooxmlschemas.google.com/">
                    <go:slidesCustomData xmlns:go="http://customooxmlschemas.google.com/" textRoundtripDataId="5"/>
                  </a:ext>
                </a:extLst>
              </a:rPr>
              <a:t> </a:t>
            </a:r>
            <a:r>
              <a:rPr b="1" i="0" lang="en-GB" sz="1700" u="none" cap="none" strike="noStrike">
                <a:solidFill>
                  <a:srgbClr val="000000"/>
                </a:solidFill>
                <a:latin typeface="Lato"/>
                <a:ea typeface="Lato"/>
                <a:cs typeface="Lato"/>
                <a:sym typeface="Lato"/>
              </a:rPr>
              <a:t>by 15%</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9900FF"/>
                </a:solidFill>
                <a:latin typeface="Lato"/>
                <a:ea typeface="Lato"/>
                <a:cs typeface="Lato"/>
                <a:sym typeface="Lato"/>
              </a:rPr>
              <a:t>Method 1</a:t>
            </a:r>
            <a:r>
              <a:rPr b="0" i="0" lang="en-GB" sz="1700" u="none" cap="none" strike="noStrike">
                <a:solidFill>
                  <a:srgbClr val="000000"/>
                </a:solidFill>
                <a:latin typeface="Lato"/>
                <a:ea typeface="Lato"/>
                <a:cs typeface="Lato"/>
                <a:sym typeface="Lato"/>
              </a:rPr>
              <a:t>: £500 x 0.85 = £425</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38761D"/>
                </a:solidFill>
                <a:latin typeface="Lato"/>
                <a:ea typeface="Lato"/>
                <a:cs typeface="Lato"/>
                <a:sym typeface="Lato"/>
              </a:rPr>
              <a:t>Method 2</a:t>
            </a:r>
            <a:r>
              <a:rPr b="0" i="0" lang="en-GB" sz="1700" u="none" cap="none" strike="noStrike">
                <a:solidFill>
                  <a:srgbClr val="000000"/>
                </a:solidFill>
                <a:latin typeface="Lato"/>
                <a:ea typeface="Lato"/>
                <a:cs typeface="Lato"/>
                <a:sym typeface="Lato"/>
              </a:rPr>
              <a:t>: Find 15% of £500 which is 0.15 x £500 = £75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Lato"/>
                <a:ea typeface="Lato"/>
                <a:cs typeface="Lato"/>
                <a:sym typeface="Lato"/>
              </a:rPr>
              <a:t>Then subtract this from £500 to make £500 - £75 = £425</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p:txBody>
      </p:sp>
      <p:sp>
        <p:nvSpPr>
          <p:cNvPr id="218" name="Google Shape;218;g1cf4e2b4d9f_0_165"/>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Maths moment: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i="0" lang="en-GB" sz="2900" u="none" cap="none" strike="noStrike">
                <a:solidFill>
                  <a:schemeClr val="accent2"/>
                </a:solidFill>
                <a:latin typeface="Lato"/>
                <a:ea typeface="Lato"/>
                <a:cs typeface="Lato"/>
                <a:sym typeface="Lato"/>
              </a:rPr>
              <a:t>Percentage change recap</a:t>
            </a:r>
            <a:endParaRPr i="0" sz="2900" u="none" cap="none" strike="noStrike">
              <a:solidFill>
                <a:schemeClr val="accent2"/>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217dc9910db_0_7"/>
          <p:cNvSpPr txBox="1"/>
          <p:nvPr/>
        </p:nvSpPr>
        <p:spPr>
          <a:xfrm>
            <a:off x="2256450" y="2181150"/>
            <a:ext cx="57762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Let’s begin the game!</a:t>
            </a:r>
            <a:endParaRPr b="1" i="0" sz="29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0" i="0" sz="4600" u="none" cap="none" strike="noStrike">
              <a:solidFill>
                <a:schemeClr val="lt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17dc9910db_0_0"/>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1</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229" name="Google Shape;229;g217dc9910db_0_0"/>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rPr b="1" i="0" lang="en-GB" sz="1500" u="none" cap="none" strike="noStrike">
                <a:solidFill>
                  <a:schemeClr val="lt1"/>
                </a:solidFill>
                <a:latin typeface="Lato"/>
                <a:ea typeface="Lato"/>
                <a:cs typeface="Lato"/>
                <a:sym typeface="Lato"/>
              </a:rPr>
              <a:t>The government is </a:t>
            </a:r>
            <a:r>
              <a:rPr b="1" lang="en-GB" sz="1500">
                <a:solidFill>
                  <a:schemeClr val="lt1"/>
                </a:solidFill>
                <a:latin typeface="Lato"/>
                <a:ea typeface="Lato"/>
                <a:cs typeface="Lato"/>
                <a:sym typeface="Lato"/>
              </a:rPr>
              <a:t>lowering</a:t>
            </a:r>
            <a:r>
              <a:rPr b="1" i="0" lang="en-GB" sz="1500" u="none" cap="none" strike="noStrike">
                <a:solidFill>
                  <a:schemeClr val="lt1"/>
                </a:solidFill>
                <a:latin typeface="Lato"/>
                <a:ea typeface="Lato"/>
                <a:cs typeface="Lato"/>
                <a:sym typeface="Lato"/>
              </a:rPr>
              <a:t> corporation tax (tax on businesses) and </a:t>
            </a:r>
            <a:r>
              <a:rPr b="1" lang="en-GB" sz="1500">
                <a:solidFill>
                  <a:schemeClr val="lt1"/>
                </a:solidFill>
                <a:latin typeface="Lato"/>
                <a:ea typeface="Lato"/>
                <a:cs typeface="Lato"/>
                <a:sym typeface="Lato"/>
              </a:rPr>
              <a:t>the economy is growing</a:t>
            </a:r>
            <a:r>
              <a:rPr b="1" i="0" lang="en-GB" sz="1500" u="none" cap="none" strike="noStrike">
                <a:solidFill>
                  <a:schemeClr val="lt1"/>
                </a:solidFill>
                <a:latin typeface="Lato"/>
                <a:ea typeface="Lato"/>
                <a:cs typeface="Lato"/>
                <a:sym typeface="Lato"/>
              </a:rPr>
              <a:t>.</a:t>
            </a:r>
            <a:endParaRPr b="1"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p:txBody>
      </p:sp>
      <p:sp>
        <p:nvSpPr>
          <p:cNvPr id="230" name="Google Shape;230;g217dc9910db_0_0"/>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68300" lvl="0" marL="457200" marR="0" rtl="0" algn="l">
              <a:lnSpc>
                <a:spcPct val="115000"/>
              </a:lnSpc>
              <a:spcBef>
                <a:spcPts val="0"/>
              </a:spcBef>
              <a:spcAft>
                <a:spcPts val="0"/>
              </a:spcAft>
              <a:buClr>
                <a:schemeClr val="dk1"/>
              </a:buClr>
              <a:buSzPts val="2200"/>
              <a:buFont typeface="Lato"/>
              <a:buChar char="●"/>
            </a:pPr>
            <a:r>
              <a:rPr b="1" i="0" lang="en-GB" sz="2200" u="none" cap="none" strike="noStrike">
                <a:solidFill>
                  <a:schemeClr val="dk1"/>
                </a:solidFill>
                <a:latin typeface="Lato"/>
                <a:ea typeface="Lato"/>
                <a:cs typeface="Lato"/>
                <a:sym typeface="Lato"/>
              </a:rPr>
              <a:t>FTSE 100 Index tracker </a:t>
            </a:r>
            <a:r>
              <a:rPr b="1" lang="en-GB" sz="2200">
                <a:solidFill>
                  <a:schemeClr val="dk1"/>
                </a:solidFill>
                <a:latin typeface="Lato"/>
                <a:ea typeface="Lato"/>
                <a:cs typeface="Lato"/>
                <a:sym typeface="Lato"/>
              </a:rPr>
              <a:t>goe</a:t>
            </a:r>
            <a:r>
              <a:rPr b="1" i="0" lang="en-GB" sz="2200" u="none" cap="none" strike="noStrike">
                <a:solidFill>
                  <a:schemeClr val="dk1"/>
                </a:solidFill>
                <a:latin typeface="Lato"/>
                <a:ea typeface="Lato"/>
                <a:cs typeface="Lato"/>
                <a:sym typeface="Lato"/>
              </a:rPr>
              <a:t>s </a:t>
            </a:r>
            <a:r>
              <a:rPr b="1" lang="en-GB" sz="2200">
                <a:solidFill>
                  <a:schemeClr val="dk1"/>
                </a:solidFill>
                <a:latin typeface="Lato"/>
                <a:ea typeface="Lato"/>
                <a:cs typeface="Lato"/>
                <a:sym typeface="Lato"/>
              </a:rPr>
              <a:t>up</a:t>
            </a:r>
            <a:r>
              <a:rPr b="1" i="0" lang="en-GB" sz="2200" u="none" cap="none" strike="noStrike">
                <a:solidFill>
                  <a:schemeClr val="dk1"/>
                </a:solidFill>
                <a:latin typeface="Lato"/>
                <a:ea typeface="Lato"/>
                <a:cs typeface="Lato"/>
                <a:sym typeface="Lato"/>
              </a:rPr>
              <a:t> by 10%</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1cf4e2b4d9f_0_174"/>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2</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236" name="Google Shape;236;g1cf4e2b4d9f_0_174"/>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sz="1500">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rPr b="1" i="0" lang="en-GB" sz="1500" u="none" cap="none" strike="noStrike">
                <a:solidFill>
                  <a:schemeClr val="lt1"/>
                </a:solidFill>
                <a:latin typeface="Lato"/>
                <a:ea typeface="Lato"/>
                <a:cs typeface="Lato"/>
                <a:sym typeface="Lato"/>
              </a:rPr>
              <a:t>Change in government policy has led to more subsidies for first time buyers of houses.</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p:txBody>
      </p:sp>
      <p:sp>
        <p:nvSpPr>
          <p:cNvPr id="237" name="Google Shape;237;g1cf4e2b4d9f_0_174"/>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Real estate goes up 10%</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1cf4e2b4d9f_0_181"/>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3</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243" name="Google Shape;243;g1cf4e2b4d9f_0_181"/>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rPr b="1" i="0" lang="en-GB" sz="1700" u="none" cap="none" strike="noStrike">
                <a:solidFill>
                  <a:schemeClr val="lt1"/>
                </a:solidFill>
                <a:latin typeface="Lato"/>
                <a:ea typeface="Lato"/>
                <a:cs typeface="Lato"/>
                <a:sym typeface="Lato"/>
              </a:rPr>
              <a:t>There’s more confidence in the economy after economic growth increased to 3% year on year. </a:t>
            </a:r>
            <a:endParaRPr b="1" i="0" sz="17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p:txBody>
      </p:sp>
      <p:sp>
        <p:nvSpPr>
          <p:cNvPr id="244" name="Google Shape;244;g1cf4e2b4d9f_0_181"/>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extLst>
                  <a:ext uri="http://customooxmlschemas.google.com/">
                    <go:slidesCustomData xmlns:go="http://customooxmlschemas.google.com/" textRoundtripDataId="6"/>
                  </a:ext>
                </a:extLst>
              </a:rPr>
              <a:t>FTSE 100 Index tracker </a:t>
            </a:r>
            <a:r>
              <a:rPr b="1" lang="en-GB" sz="2200">
                <a:latin typeface="Lato"/>
                <a:ea typeface="Lato"/>
                <a:cs typeface="Lato"/>
                <a:sym typeface="Lato"/>
                <a:extLst>
                  <a:ext uri="http://customooxmlschemas.google.com/">
                    <go:slidesCustomData xmlns:go="http://customooxmlschemas.google.com/" textRoundtripDataId="7"/>
                  </a:ext>
                </a:extLst>
              </a:rPr>
              <a:t>goe</a:t>
            </a:r>
            <a:r>
              <a:rPr b="1" i="0" lang="en-GB" sz="2200" u="none" cap="none" strike="noStrike">
                <a:solidFill>
                  <a:srgbClr val="000000"/>
                </a:solidFill>
                <a:latin typeface="Lato"/>
                <a:ea typeface="Lato"/>
                <a:cs typeface="Lato"/>
                <a:sym typeface="Lato"/>
                <a:extLst>
                  <a:ext uri="http://customooxmlschemas.google.com/">
                    <go:slidesCustomData xmlns:go="http://customooxmlschemas.google.com/" textRoundtripDataId="8"/>
                  </a:ext>
                </a:extLst>
              </a:rPr>
              <a:t>s up by </a:t>
            </a:r>
            <a:r>
              <a:rPr b="1" lang="en-GB" sz="2200">
                <a:latin typeface="Lato"/>
                <a:ea typeface="Lato"/>
                <a:cs typeface="Lato"/>
                <a:sym typeface="Lato"/>
                <a:extLst>
                  <a:ext uri="http://customooxmlschemas.google.com/">
                    <go:slidesCustomData xmlns:go="http://customooxmlschemas.google.com/" textRoundtripDataId="9"/>
                  </a:ext>
                </a:extLst>
              </a:rPr>
              <a:t>2</a:t>
            </a:r>
            <a:r>
              <a:rPr b="1" i="0" lang="en-GB" sz="2200" u="none" cap="none" strike="noStrike">
                <a:solidFill>
                  <a:srgbClr val="000000"/>
                </a:solidFill>
                <a:latin typeface="Lato"/>
                <a:ea typeface="Lato"/>
                <a:cs typeface="Lato"/>
                <a:sym typeface="Lato"/>
                <a:extLst>
                  <a:ext uri="http://customooxmlschemas.google.com/">
                    <go:slidesCustomData xmlns:go="http://customooxmlschemas.google.com/" textRoundtripDataId="10"/>
                  </a:ext>
                </a:extLst>
              </a:rPr>
              <a:t>0%</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All individual stocks (Swiftness, SuperBuy, FlyFreedom) go up by 10%</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1cf4e2b4d9f_0_195"/>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4</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250" name="Google Shape;250;g1cf4e2b4d9f_0_195"/>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A big crypto institution has been penalised for fraud, knocking confidence in digital assets.</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p:txBody>
      </p:sp>
      <p:sp>
        <p:nvSpPr>
          <p:cNvPr id="251" name="Google Shape;251;g1cf4e2b4d9f_0_195"/>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Coolify </a:t>
            </a:r>
            <a:r>
              <a:rPr b="1" lang="en-GB" sz="2200">
                <a:latin typeface="Lato"/>
                <a:ea typeface="Lato"/>
                <a:cs typeface="Lato"/>
                <a:sym typeface="Lato"/>
              </a:rPr>
              <a:t>goe</a:t>
            </a:r>
            <a:r>
              <a:rPr b="1" i="0" lang="en-GB" sz="2200" u="none" cap="none" strike="noStrike">
                <a:solidFill>
                  <a:srgbClr val="000000"/>
                </a:solidFill>
                <a:latin typeface="Lato"/>
                <a:ea typeface="Lato"/>
                <a:cs typeface="Lato"/>
                <a:sym typeface="Lato"/>
              </a:rPr>
              <a:t>s down by 40%</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1cf4e2b4d9f_0_202"/>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5</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257" name="Google Shape;257;g1cf4e2b4d9f_0_202"/>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rPr b="1" i="0" lang="en-GB" sz="1600" u="none" cap="none" strike="noStrike">
                <a:solidFill>
                  <a:schemeClr val="lt1"/>
                </a:solidFill>
                <a:latin typeface="Lato"/>
                <a:ea typeface="Lato"/>
                <a:cs typeface="Lato"/>
                <a:sym typeface="Lato"/>
              </a:rPr>
              <a:t>Ethical issues related to unfair pay and conditions for workers has been exposed at Swiftness. </a:t>
            </a:r>
            <a:endParaRPr b="1" i="0" sz="16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p:txBody>
      </p:sp>
      <p:sp>
        <p:nvSpPr>
          <p:cNvPr id="258" name="Google Shape;258;g1cf4e2b4d9f_0_202"/>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Swiftness </a:t>
            </a:r>
            <a:r>
              <a:rPr b="1" lang="en-GB" sz="2200">
                <a:latin typeface="Lato"/>
                <a:ea typeface="Lato"/>
                <a:cs typeface="Lato"/>
                <a:sym typeface="Lato"/>
              </a:rPr>
              <a:t>goe</a:t>
            </a:r>
            <a:r>
              <a:rPr b="1" i="0" lang="en-GB" sz="2200" u="none" cap="none" strike="noStrike">
                <a:solidFill>
                  <a:srgbClr val="000000"/>
                </a:solidFill>
                <a:latin typeface="Lato"/>
                <a:ea typeface="Lato"/>
                <a:cs typeface="Lato"/>
                <a:sym typeface="Lato"/>
              </a:rPr>
              <a:t>s down by 10%</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1cf4e2b4d9f_0_209"/>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6</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0" i="0" sz="2700" u="none" cap="none" strike="noStrike">
              <a:solidFill>
                <a:srgbClr val="FF8022"/>
              </a:solidFill>
              <a:latin typeface="Lato"/>
              <a:ea typeface="Lato"/>
              <a:cs typeface="Lato"/>
              <a:sym typeface="Lato"/>
            </a:endParaRPr>
          </a:p>
        </p:txBody>
      </p:sp>
      <p:sp>
        <p:nvSpPr>
          <p:cNvPr id="264" name="Google Shape;264;g1cf4e2b4d9f_0_209"/>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00"/>
              <a:buFont typeface="Arial"/>
              <a:buNone/>
            </a:pPr>
            <a:r>
              <a:t/>
            </a:r>
            <a:endParaRPr b="1" i="0" sz="12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1" i="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rPr b="1" i="0" lang="en-GB" u="none" cap="none" strike="noStrike">
                <a:solidFill>
                  <a:schemeClr val="lt1"/>
                </a:solidFill>
                <a:latin typeface="Lato"/>
                <a:ea typeface="Lato"/>
                <a:cs typeface="Lato"/>
                <a:sym typeface="Lato"/>
              </a:rPr>
              <a:t>The war in Ukraine ended and sanctions have been removed from Russia. This has led to a decrease in the price of oil and lower inflation.</a:t>
            </a:r>
            <a:endParaRPr b="1" i="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00"/>
              <a:buFont typeface="Arial"/>
              <a:buNone/>
            </a:pPr>
            <a:r>
              <a:t/>
            </a:r>
            <a:endParaRPr b="1" i="0" sz="1200" u="none" cap="none" strike="noStrike">
              <a:solidFill>
                <a:schemeClr val="lt1"/>
              </a:solidFill>
              <a:latin typeface="Lato"/>
              <a:ea typeface="Lato"/>
              <a:cs typeface="Lato"/>
              <a:sym typeface="Lato"/>
            </a:endParaRPr>
          </a:p>
        </p:txBody>
      </p:sp>
      <p:sp>
        <p:nvSpPr>
          <p:cNvPr id="265" name="Google Shape;265;g1cf4e2b4d9f_0_209"/>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UK government bonds </a:t>
            </a:r>
            <a:r>
              <a:rPr b="1" lang="en-GB" sz="2200">
                <a:latin typeface="Lato"/>
                <a:ea typeface="Lato"/>
                <a:cs typeface="Lato"/>
                <a:sym typeface="Lato"/>
              </a:rPr>
              <a:t>go</a:t>
            </a:r>
            <a:r>
              <a:rPr b="1" i="0" lang="en-GB" sz="2200" u="none" cap="none" strike="noStrike">
                <a:solidFill>
                  <a:srgbClr val="000000"/>
                </a:solidFill>
                <a:latin typeface="Lato"/>
                <a:ea typeface="Lato"/>
                <a:cs typeface="Lato"/>
                <a:sym typeface="Lato"/>
              </a:rPr>
              <a:t> up by 10%</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1cf4e2b4d9f_0_216"/>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7</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271" name="Google Shape;271;g1cf4e2b4d9f_0_216"/>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t/>
            </a:r>
            <a:endParaRPr b="1" i="0" sz="12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t/>
            </a:r>
            <a:endParaRPr b="1" i="0" sz="14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China opens up which is another market for goods where consumers are excited by international brands, particularly sportswear brands.</a:t>
            </a:r>
            <a:endParaRPr b="1" i="0" sz="14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200"/>
              <a:buFont typeface="Arial"/>
              <a:buNone/>
            </a:pPr>
            <a:r>
              <a:t/>
            </a:r>
            <a:endParaRPr b="1" i="0" sz="1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Lato"/>
              <a:ea typeface="Lato"/>
              <a:cs typeface="Lato"/>
              <a:sym typeface="Lato"/>
            </a:endParaRPr>
          </a:p>
        </p:txBody>
      </p:sp>
      <p:sp>
        <p:nvSpPr>
          <p:cNvPr id="272" name="Google Shape;272;g1cf4e2b4d9f_0_216"/>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Swiftness stocks </a:t>
            </a:r>
            <a:r>
              <a:rPr b="1" lang="en-GB" sz="2200">
                <a:latin typeface="Lato"/>
                <a:ea typeface="Lato"/>
                <a:cs typeface="Lato"/>
                <a:sym typeface="Lato"/>
              </a:rPr>
              <a:t>go</a:t>
            </a:r>
            <a:r>
              <a:rPr b="1" i="0" lang="en-GB" sz="2200" u="none" cap="none" strike="noStrike">
                <a:solidFill>
                  <a:srgbClr val="000000"/>
                </a:solidFill>
                <a:latin typeface="Lato"/>
                <a:ea typeface="Lato"/>
                <a:cs typeface="Lato"/>
                <a:sym typeface="Lato"/>
              </a:rPr>
              <a:t> up by 10%</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1cf4e2b4d9f_0_230"/>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8</a:t>
            </a:r>
            <a:endParaRPr b="1" i="0" sz="2900" u="none" cap="none" strike="noStrike">
              <a:solidFill>
                <a:srgbClr val="FF8022"/>
              </a:solidFill>
              <a:latin typeface="Lato"/>
              <a:ea typeface="Lato"/>
              <a:cs typeface="Lato"/>
              <a:sym typeface="Lato"/>
            </a:endParaRPr>
          </a:p>
        </p:txBody>
      </p:sp>
      <p:sp>
        <p:nvSpPr>
          <p:cNvPr id="278" name="Google Shape;278;g1cf4e2b4d9f_0_230"/>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sz="1700">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rPr b="1" i="0" lang="en-GB" sz="1700" u="none" cap="none" strike="noStrike">
                <a:solidFill>
                  <a:schemeClr val="lt1"/>
                </a:solidFill>
                <a:latin typeface="Lato"/>
                <a:ea typeface="Lato"/>
                <a:cs typeface="Lato"/>
                <a:sym typeface="Lato"/>
              </a:rPr>
              <a:t>An international virus affects travel. Flights have been banned for minimum of a month.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200"/>
              <a:buFont typeface="Arial"/>
              <a:buNone/>
            </a:pPr>
            <a:r>
              <a:t/>
            </a:r>
            <a:endParaRPr b="1" i="0" sz="1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Lato"/>
              <a:ea typeface="Lato"/>
              <a:cs typeface="Lato"/>
              <a:sym typeface="Lato"/>
            </a:endParaRPr>
          </a:p>
        </p:txBody>
      </p:sp>
      <p:sp>
        <p:nvSpPr>
          <p:cNvPr id="279" name="Google Shape;279;g1cf4e2b4d9f_0_230"/>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FlyFreedom stock goes down by 20%</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FTSE 100 tracker goes down by 5%</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1466ef7c987_0_0"/>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Having a respectful learning environment</a:t>
            </a:r>
            <a:endParaRPr b="1" i="0" sz="2900" u="none" cap="none" strike="noStrike">
              <a:solidFill>
                <a:srgbClr val="FF8022"/>
              </a:solidFill>
              <a:latin typeface="Lato"/>
              <a:ea typeface="Lato"/>
              <a:cs typeface="Lato"/>
              <a:sym typeface="Lato"/>
            </a:endParaRPr>
          </a:p>
        </p:txBody>
      </p:sp>
      <p:sp>
        <p:nvSpPr>
          <p:cNvPr id="81" name="Google Shape;81;g1466ef7c987_0_0"/>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1cf4e2b4d9f_0_237"/>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9</a:t>
            </a:r>
            <a:endParaRPr b="1" i="0" sz="2900" u="none" cap="none" strike="noStrike">
              <a:solidFill>
                <a:srgbClr val="FF8022"/>
              </a:solidFill>
              <a:latin typeface="Lato"/>
              <a:ea typeface="Lato"/>
              <a:cs typeface="Lato"/>
              <a:sym typeface="Lato"/>
            </a:endParaRPr>
          </a:p>
        </p:txBody>
      </p:sp>
      <p:sp>
        <p:nvSpPr>
          <p:cNvPr id="285" name="Google Shape;285;g1cf4e2b4d9f_0_237"/>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0" i="0" sz="17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rPr b="1" i="0" lang="en-GB" sz="1600" u="none" cap="none" strike="noStrike">
                <a:solidFill>
                  <a:schemeClr val="lt1"/>
                </a:solidFill>
                <a:latin typeface="Lato"/>
                <a:ea typeface="Lato"/>
                <a:cs typeface="Lato"/>
                <a:sym typeface="Lato"/>
              </a:rPr>
              <a:t>Technology for wind turbine company  proves successful</a:t>
            </a:r>
            <a:r>
              <a:rPr b="1" lang="en-GB" sz="1600">
                <a:solidFill>
                  <a:schemeClr val="lt1"/>
                </a:solidFill>
                <a:latin typeface="Lato"/>
                <a:ea typeface="Lato"/>
                <a:cs typeface="Lato"/>
                <a:sym typeface="Lato"/>
              </a:rPr>
              <a:t>.</a:t>
            </a:r>
            <a:endParaRPr b="1" i="0" sz="18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Lato"/>
              <a:ea typeface="Lato"/>
              <a:cs typeface="Lato"/>
              <a:sym typeface="Lato"/>
            </a:endParaRPr>
          </a:p>
        </p:txBody>
      </p:sp>
      <p:sp>
        <p:nvSpPr>
          <p:cNvPr id="286" name="Google Shape;286;g1cf4e2b4d9f_0_237"/>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Turbine stock </a:t>
            </a:r>
            <a:r>
              <a:rPr b="1" lang="en-GB" sz="2200">
                <a:latin typeface="Lato"/>
                <a:ea typeface="Lato"/>
                <a:cs typeface="Lato"/>
                <a:sym typeface="Lato"/>
              </a:rPr>
              <a:t>goe</a:t>
            </a:r>
            <a:r>
              <a:rPr b="1" i="0" lang="en-GB" sz="2200" u="none" cap="none" strike="noStrike">
                <a:solidFill>
                  <a:srgbClr val="000000"/>
                </a:solidFill>
                <a:latin typeface="Lato"/>
                <a:ea typeface="Lato"/>
                <a:cs typeface="Lato"/>
                <a:sym typeface="Lato"/>
              </a:rPr>
              <a:t>s up by 25%</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181bcb6b4ac_0_0"/>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10</a:t>
            </a:r>
            <a:endParaRPr b="1" i="0" sz="2900" u="none" cap="none" strike="noStrike">
              <a:solidFill>
                <a:srgbClr val="FF8022"/>
              </a:solidFill>
              <a:latin typeface="Lato"/>
              <a:ea typeface="Lato"/>
              <a:cs typeface="Lato"/>
              <a:sym typeface="Lato"/>
            </a:endParaRPr>
          </a:p>
        </p:txBody>
      </p:sp>
      <p:sp>
        <p:nvSpPr>
          <p:cNvPr id="292" name="Google Shape;292;g181bcb6b4ac_0_0"/>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0" i="0" sz="17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900"/>
              <a:buFont typeface="Arial"/>
              <a:buNone/>
            </a:pPr>
            <a:r>
              <a:rPr b="1" i="0" lang="en-GB" sz="1900" u="none" cap="none" strike="noStrike">
                <a:solidFill>
                  <a:schemeClr val="lt1"/>
                </a:solidFill>
                <a:latin typeface="Lato"/>
                <a:ea typeface="Lato"/>
                <a:cs typeface="Lato"/>
                <a:sym typeface="Lato"/>
              </a:rPr>
              <a:t>Consumer spending falls but sales of food are stable.</a:t>
            </a:r>
            <a:endParaRPr b="1" i="0" sz="19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0"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Lato"/>
              <a:ea typeface="Lato"/>
              <a:cs typeface="Lato"/>
              <a:sym typeface="Lato"/>
            </a:endParaRPr>
          </a:p>
        </p:txBody>
      </p:sp>
      <p:sp>
        <p:nvSpPr>
          <p:cNvPr id="293" name="Google Shape;293;g181bcb6b4ac_0_0"/>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FTSE100 Tracker </a:t>
            </a:r>
            <a:r>
              <a:rPr b="1" lang="en-GB" sz="2200">
                <a:latin typeface="Lato"/>
                <a:ea typeface="Lato"/>
                <a:cs typeface="Lato"/>
                <a:sym typeface="Lato"/>
              </a:rPr>
              <a:t>goes down</a:t>
            </a:r>
            <a:r>
              <a:rPr b="1" i="0" lang="en-GB" sz="2200" u="none" cap="none" strike="noStrike">
                <a:solidFill>
                  <a:srgbClr val="000000"/>
                </a:solidFill>
                <a:latin typeface="Lato"/>
                <a:ea typeface="Lato"/>
                <a:cs typeface="Lato"/>
                <a:sym typeface="Lato"/>
              </a:rPr>
              <a:t> by 5%</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Superbuy stays the same</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FlyFreedom and Swiftness go down by 5%</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1cf4e2b4d9f_0_67"/>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Sharing findings</a:t>
            </a:r>
            <a:endParaRPr b="1" i="0" sz="2900" u="none" cap="none" strike="noStrike">
              <a:solidFill>
                <a:schemeClr val="accent2"/>
              </a:solidFill>
              <a:latin typeface="Lato"/>
              <a:ea typeface="Lato"/>
              <a:cs typeface="Lato"/>
              <a:sym typeface="Lato"/>
            </a:endParaRPr>
          </a:p>
        </p:txBody>
      </p:sp>
      <p:sp>
        <p:nvSpPr>
          <p:cNvPr id="299" name="Google Shape;299;g1cf4e2b4d9f_0_67"/>
          <p:cNvSpPr/>
          <p:nvPr/>
        </p:nvSpPr>
        <p:spPr>
          <a:xfrm>
            <a:off x="774100" y="3440475"/>
            <a:ext cx="1771800" cy="53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Karim</a:t>
            </a:r>
            <a:endParaRPr b="1" i="0" sz="2200" u="none" cap="none" strike="noStrike">
              <a:solidFill>
                <a:schemeClr val="lt1"/>
              </a:solidFill>
              <a:latin typeface="Lato"/>
              <a:ea typeface="Lato"/>
              <a:cs typeface="Lato"/>
              <a:sym typeface="Lato"/>
            </a:endParaRPr>
          </a:p>
        </p:txBody>
      </p:sp>
      <p:sp>
        <p:nvSpPr>
          <p:cNvPr id="300" name="Google Shape;300;g1cf4e2b4d9f_0_67"/>
          <p:cNvSpPr/>
          <p:nvPr/>
        </p:nvSpPr>
        <p:spPr>
          <a:xfrm>
            <a:off x="3686100" y="3440475"/>
            <a:ext cx="1771800" cy="53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Zara</a:t>
            </a:r>
            <a:endParaRPr b="1" i="0" sz="2200" u="none" cap="none" strike="noStrike">
              <a:solidFill>
                <a:schemeClr val="lt1"/>
              </a:solidFill>
              <a:latin typeface="Lato"/>
              <a:ea typeface="Lato"/>
              <a:cs typeface="Lato"/>
              <a:sym typeface="Lato"/>
            </a:endParaRPr>
          </a:p>
        </p:txBody>
      </p:sp>
      <p:sp>
        <p:nvSpPr>
          <p:cNvPr id="301" name="Google Shape;301;g1cf4e2b4d9f_0_67"/>
          <p:cNvSpPr/>
          <p:nvPr/>
        </p:nvSpPr>
        <p:spPr>
          <a:xfrm>
            <a:off x="6598100" y="3440475"/>
            <a:ext cx="1771800" cy="53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Lucy</a:t>
            </a:r>
            <a:endParaRPr b="1" i="0" sz="2200" u="none" cap="none" strike="noStrike">
              <a:solidFill>
                <a:schemeClr val="lt1"/>
              </a:solidFill>
              <a:latin typeface="Lato"/>
              <a:ea typeface="Lato"/>
              <a:cs typeface="Lato"/>
              <a:sym typeface="Lato"/>
            </a:endParaRPr>
          </a:p>
        </p:txBody>
      </p:sp>
      <p:pic>
        <p:nvPicPr>
          <p:cNvPr id="302" name="Google Shape;302;g1cf4e2b4d9f_0_67"/>
          <p:cNvPicPr preferRelativeResize="0"/>
          <p:nvPr/>
        </p:nvPicPr>
        <p:blipFill rotWithShape="1">
          <a:blip r:embed="rId3">
            <a:alphaModFix/>
          </a:blip>
          <a:srcRect b="0" l="0" r="0" t="0"/>
          <a:stretch/>
        </p:blipFill>
        <p:spPr>
          <a:xfrm>
            <a:off x="3656125" y="1427775"/>
            <a:ext cx="1823401" cy="1823401"/>
          </a:xfrm>
          <a:prstGeom prst="rect">
            <a:avLst/>
          </a:prstGeom>
          <a:noFill/>
          <a:ln>
            <a:noFill/>
          </a:ln>
        </p:spPr>
      </p:pic>
      <p:pic>
        <p:nvPicPr>
          <p:cNvPr id="303" name="Google Shape;303;g1cf4e2b4d9f_0_67"/>
          <p:cNvPicPr preferRelativeResize="0"/>
          <p:nvPr/>
        </p:nvPicPr>
        <p:blipFill rotWithShape="1">
          <a:blip r:embed="rId4">
            <a:alphaModFix/>
          </a:blip>
          <a:srcRect b="0" l="0" r="0" t="0"/>
          <a:stretch/>
        </p:blipFill>
        <p:spPr>
          <a:xfrm>
            <a:off x="6580900" y="1427775"/>
            <a:ext cx="1823401" cy="1823401"/>
          </a:xfrm>
          <a:prstGeom prst="rect">
            <a:avLst/>
          </a:prstGeom>
          <a:noFill/>
          <a:ln>
            <a:noFill/>
          </a:ln>
        </p:spPr>
      </p:pic>
      <p:pic>
        <p:nvPicPr>
          <p:cNvPr id="304" name="Google Shape;304;g1cf4e2b4d9f_0_67"/>
          <p:cNvPicPr preferRelativeResize="0"/>
          <p:nvPr/>
        </p:nvPicPr>
        <p:blipFill rotWithShape="1">
          <a:blip r:embed="rId5">
            <a:alphaModFix/>
          </a:blip>
          <a:srcRect b="0" l="0" r="0" t="0"/>
          <a:stretch/>
        </p:blipFill>
        <p:spPr>
          <a:xfrm>
            <a:off x="774100" y="1427775"/>
            <a:ext cx="1771802" cy="17718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1cf4e2b4d9f_0_59"/>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310" name="Google Shape;310;g1cf4e2b4d9f_0_59"/>
          <p:cNvSpPr txBox="1"/>
          <p:nvPr/>
        </p:nvSpPr>
        <p:spPr>
          <a:xfrm>
            <a:off x="675750" y="1318375"/>
            <a:ext cx="7792500" cy="3324600"/>
          </a:xfrm>
          <a:prstGeom prst="rect">
            <a:avLst/>
          </a:prstGeom>
          <a:solidFill>
            <a:schemeClr val="lt1"/>
          </a:solidFill>
          <a:ln cap="flat" cmpd="sng" w="3810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chemeClr val="accent2"/>
              </a:buClr>
              <a:buSzPts val="2000"/>
              <a:buFont typeface="Lato"/>
              <a:buChar char="●"/>
            </a:pPr>
            <a:r>
              <a:rPr b="0" i="0" lang="en-GB" sz="2000" u="none" cap="none" strike="noStrike">
                <a:solidFill>
                  <a:srgbClr val="000000"/>
                </a:solidFill>
                <a:latin typeface="Lato"/>
                <a:ea typeface="Lato"/>
                <a:cs typeface="Lato"/>
                <a:sym typeface="Lato"/>
              </a:rPr>
              <a:t>How does it make you </a:t>
            </a:r>
            <a:r>
              <a:rPr b="1" i="0" lang="en-GB" sz="2000" u="none" cap="none" strike="noStrike">
                <a:solidFill>
                  <a:srgbClr val="000000"/>
                </a:solidFill>
                <a:latin typeface="Lato"/>
                <a:ea typeface="Lato"/>
                <a:cs typeface="Lato"/>
                <a:sym typeface="Lato"/>
              </a:rPr>
              <a:t>feel </a:t>
            </a:r>
            <a:r>
              <a:rPr b="0" i="0" lang="en-GB" sz="2000" u="none" cap="none" strike="noStrike">
                <a:solidFill>
                  <a:srgbClr val="000000"/>
                </a:solidFill>
                <a:latin typeface="Lato"/>
                <a:ea typeface="Lato"/>
                <a:cs typeface="Lato"/>
                <a:sym typeface="Lato"/>
              </a:rPr>
              <a:t>when your investments </a:t>
            </a:r>
            <a:endParaRPr b="0" i="0" sz="2000" u="none" cap="none" strike="noStrike">
              <a:solidFill>
                <a:srgbClr val="000000"/>
              </a:solidFill>
              <a:latin typeface="Lato"/>
              <a:ea typeface="Lato"/>
              <a:cs typeface="Lato"/>
              <a:sym typeface="Lato"/>
            </a:endParaRPr>
          </a:p>
          <a:p>
            <a:pPr indent="-355600" lvl="1" marL="914400" marR="0" rtl="0" algn="l">
              <a:lnSpc>
                <a:spcPct val="115000"/>
              </a:lnSpc>
              <a:spcBef>
                <a:spcPts val="0"/>
              </a:spcBef>
              <a:spcAft>
                <a:spcPts val="0"/>
              </a:spcAft>
              <a:buSzPts val="2000"/>
              <a:buFont typeface="Lato"/>
              <a:buChar char="○"/>
            </a:pPr>
            <a:r>
              <a:rPr b="0" i="0" lang="en-GB" sz="2000" u="none" cap="none" strike="noStrike">
                <a:solidFill>
                  <a:srgbClr val="000000"/>
                </a:solidFill>
                <a:latin typeface="Lato"/>
                <a:ea typeface="Lato"/>
                <a:cs typeface="Lato"/>
                <a:sym typeface="Lato"/>
              </a:rPr>
              <a:t>(a) rise and (b) fall?</a:t>
            </a:r>
            <a:endParaRPr b="0" i="0" sz="2000" u="none" cap="none" strike="noStrike">
              <a:solidFill>
                <a:srgbClr val="000000"/>
              </a:solidFill>
              <a:latin typeface="Lato"/>
              <a:ea typeface="Lato"/>
              <a:cs typeface="Lato"/>
              <a:sym typeface="Lato"/>
            </a:endParaRPr>
          </a:p>
          <a:p>
            <a:pPr indent="0" lvl="0" marL="914400" marR="0" rtl="0" algn="l">
              <a:lnSpc>
                <a:spcPct val="115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355600" lvl="0" marL="457200" marR="0" rtl="0" algn="l">
              <a:lnSpc>
                <a:spcPct val="115000"/>
              </a:lnSpc>
              <a:spcBef>
                <a:spcPts val="0"/>
              </a:spcBef>
              <a:spcAft>
                <a:spcPts val="0"/>
              </a:spcAft>
              <a:buClr>
                <a:schemeClr val="accent2"/>
              </a:buClr>
              <a:buSzPts val="2000"/>
              <a:buFont typeface="Lato"/>
              <a:buChar char="●"/>
            </a:pPr>
            <a:r>
              <a:rPr b="1" i="0" lang="en-GB" sz="2000" u="none" cap="none" strike="noStrike">
                <a:solidFill>
                  <a:srgbClr val="000000"/>
                </a:solidFill>
                <a:latin typeface="Lato"/>
                <a:ea typeface="Lato"/>
                <a:cs typeface="Lato"/>
                <a:sym typeface="Lato"/>
              </a:rPr>
              <a:t>Comparing </a:t>
            </a:r>
            <a:r>
              <a:rPr b="0" i="0" lang="en-GB" sz="2000" u="none" cap="none" strike="noStrike">
                <a:solidFill>
                  <a:srgbClr val="000000"/>
                </a:solidFill>
                <a:latin typeface="Lato"/>
                <a:ea typeface="Lato"/>
                <a:cs typeface="Lato"/>
                <a:sym typeface="Lato"/>
              </a:rPr>
              <a:t>your investment strategy and overall portfolio increase/decrease to another pair with th</a:t>
            </a:r>
            <a:r>
              <a:rPr lang="en-GB" sz="2000">
                <a:latin typeface="Lato"/>
                <a:ea typeface="Lato"/>
                <a:cs typeface="Lato"/>
                <a:sym typeface="Lato"/>
              </a:rPr>
              <a:t>e same client</a:t>
            </a:r>
            <a:r>
              <a:rPr b="0" i="0" lang="en-GB" sz="2000" u="none" cap="none" strike="noStrike">
                <a:solidFill>
                  <a:srgbClr val="000000"/>
                </a:solidFill>
                <a:latin typeface="Lato"/>
                <a:ea typeface="Lato"/>
                <a:cs typeface="Lato"/>
                <a:sym typeface="Lato"/>
              </a:rPr>
              <a:t>, what was similar and what was different?</a:t>
            </a:r>
            <a:endParaRPr b="0" i="0" sz="2000" u="none" cap="none" strike="noStrike">
              <a:solidFill>
                <a:srgbClr val="000000"/>
              </a:solidFill>
              <a:latin typeface="Lato"/>
              <a:ea typeface="Lato"/>
              <a:cs typeface="Lato"/>
              <a:sym typeface="Lato"/>
            </a:endParaRPr>
          </a:p>
          <a:p>
            <a:pPr indent="0" lvl="0" marL="914400" marR="0" rtl="0" algn="l">
              <a:lnSpc>
                <a:spcPct val="115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355600" lvl="0" marL="457200" marR="0" rtl="0" algn="l">
              <a:lnSpc>
                <a:spcPct val="115000"/>
              </a:lnSpc>
              <a:spcBef>
                <a:spcPts val="0"/>
              </a:spcBef>
              <a:spcAft>
                <a:spcPts val="0"/>
              </a:spcAft>
              <a:buClr>
                <a:schemeClr val="accent2"/>
              </a:buClr>
              <a:buSzPts val="2000"/>
              <a:buFont typeface="Lato"/>
              <a:buChar char="●"/>
            </a:pPr>
            <a:r>
              <a:rPr b="0" i="0" lang="en-GB" sz="2000" u="none" cap="none" strike="noStrike">
                <a:solidFill>
                  <a:srgbClr val="000000"/>
                </a:solidFill>
                <a:latin typeface="Lato"/>
                <a:ea typeface="Lato"/>
                <a:cs typeface="Lato"/>
                <a:sym typeface="Lato"/>
              </a:rPr>
              <a:t>What are the </a:t>
            </a:r>
            <a:r>
              <a:rPr b="1" i="0" lang="en-GB" sz="2000" u="none" cap="none" strike="noStrike">
                <a:solidFill>
                  <a:srgbClr val="000000"/>
                </a:solidFill>
                <a:latin typeface="Lato"/>
                <a:ea typeface="Lato"/>
                <a:cs typeface="Lato"/>
                <a:sym typeface="Lato"/>
              </a:rPr>
              <a:t>three main things</a:t>
            </a:r>
            <a:r>
              <a:rPr b="0" i="0" lang="en-GB" sz="2000" u="none" cap="none" strike="noStrike">
                <a:solidFill>
                  <a:srgbClr val="000000"/>
                </a:solidFill>
                <a:latin typeface="Lato"/>
                <a:ea typeface="Lato"/>
                <a:cs typeface="Lato"/>
                <a:sym typeface="Lato"/>
              </a:rPr>
              <a:t> you have learnt about investing from working on the activity?</a:t>
            </a:r>
            <a:endParaRPr b="0" i="0" sz="2000" u="none" cap="none" strike="noStrike">
              <a:solidFill>
                <a:srgbClr val="000000"/>
              </a:solidFill>
              <a:latin typeface="Lato"/>
              <a:ea typeface="Lato"/>
              <a:cs typeface="Lato"/>
              <a:sym typeface="Lato"/>
            </a:endParaRPr>
          </a:p>
        </p:txBody>
      </p:sp>
      <p:sp>
        <p:nvSpPr>
          <p:cNvPr id="311" name="Google Shape;311;g1cf4e2b4d9f_0_59"/>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5: Reflection</a:t>
            </a:r>
            <a:endParaRPr b="1" i="0" sz="2900" u="none" cap="none" strike="noStrike">
              <a:solidFill>
                <a:schemeClr val="accent2"/>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138dbd52ed1_0_332"/>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317" name="Google Shape;317;g138dbd52ed1_0_332"/>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g132c63cc0bd_0_2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g132c63cc0bd_0_20"/>
          <p:cNvSpPr txBox="1"/>
          <p:nvPr/>
        </p:nvSpPr>
        <p:spPr>
          <a:xfrm>
            <a:off x="0" y="1491150"/>
            <a:ext cx="9144000" cy="216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6:</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Investment simulation</a:t>
            </a:r>
            <a:endParaRPr b="1" i="0" sz="5600" u="none" cap="none" strike="noStrike">
              <a:solidFill>
                <a:schemeClr val="accent2"/>
              </a:solidFill>
              <a:latin typeface="Lato Black"/>
              <a:ea typeface="Lato Black"/>
              <a:cs typeface="Lato Black"/>
              <a:sym typeface="Lato Black"/>
            </a:endParaRPr>
          </a:p>
          <a:p>
            <a:pPr indent="0" lvl="0" marL="0" marR="0" rtl="0" algn="ctr">
              <a:lnSpc>
                <a:spcPct val="90000"/>
              </a:lnSpc>
              <a:spcBef>
                <a:spcPts val="0"/>
              </a:spcBef>
              <a:spcAft>
                <a:spcPts val="0"/>
              </a:spcAft>
              <a:buClr>
                <a:srgbClr val="000000"/>
              </a:buClr>
              <a:buSzPts val="8000"/>
              <a:buFont typeface="Arial"/>
              <a:buNone/>
            </a:pPr>
            <a:r>
              <a:t/>
            </a:r>
            <a:endParaRPr b="1" i="0" sz="5600" u="none" cap="none" strike="noStrike">
              <a:solidFill>
                <a:schemeClr val="accent2"/>
              </a:solidFill>
              <a:latin typeface="Lato Black"/>
              <a:ea typeface="Lato Black"/>
              <a:cs typeface="Lato Black"/>
              <a:sym typeface="Lato Black"/>
            </a:endParaRPr>
          </a:p>
        </p:txBody>
      </p:sp>
      <p:sp>
        <p:nvSpPr>
          <p:cNvPr id="88" name="Google Shape;88;g132c63cc0bd_0_20"/>
          <p:cNvSpPr txBox="1"/>
          <p:nvPr/>
        </p:nvSpPr>
        <p:spPr>
          <a:xfrm>
            <a:off x="8753625" y="313925"/>
            <a:ext cx="4629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4</a:t>
            </a:r>
            <a:endParaRPr b="1">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157707a00a2_0_29"/>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g157707a00a2_0_29"/>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95" name="Google Shape;95;g157707a00a2_0_29"/>
          <p:cNvSpPr txBox="1"/>
          <p:nvPr/>
        </p:nvSpPr>
        <p:spPr>
          <a:xfrm>
            <a:off x="488176" y="1274075"/>
            <a:ext cx="7459200" cy="1972800"/>
          </a:xfrm>
          <a:prstGeom prst="rect">
            <a:avLst/>
          </a:prstGeom>
          <a:noFill/>
          <a:ln>
            <a:noFill/>
          </a:ln>
        </p:spPr>
        <p:txBody>
          <a:bodyPr anchorCtr="0" anchor="t" bIns="91425" lIns="91425" spcFirstLastPara="1" rIns="91425" wrap="square" tIns="91425">
            <a:spAutoFit/>
          </a:bodyPr>
          <a:lstStyle/>
          <a:p>
            <a:pPr indent="0" lvl="0" marL="4572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0" i="0" lang="en-GB" sz="2200" u="none" cap="none" strike="noStrike">
                <a:solidFill>
                  <a:schemeClr val="lt1"/>
                </a:solidFill>
                <a:latin typeface="Lato"/>
                <a:ea typeface="Lato"/>
                <a:cs typeface="Lato"/>
                <a:sym typeface="Lato"/>
              </a:rPr>
              <a:t>Apply an investment strategy (low, medium or high risk) to calculate how an investment portfolio changes over time due to external events</a:t>
            </a:r>
            <a:endParaRPr b="0" i="0" sz="22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000"/>
              <a:buFont typeface="Arial"/>
              <a:buNone/>
            </a:pPr>
            <a:r>
              <a:t/>
            </a:r>
            <a:endParaRPr b="0" i="0" sz="2200" u="none" cap="none" strike="noStrike">
              <a:solidFill>
                <a:schemeClr val="lt1"/>
              </a:solidFill>
              <a:latin typeface="Lato Light"/>
              <a:ea typeface="Lato Light"/>
              <a:cs typeface="Lato Light"/>
              <a:sym typeface="La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157707a00a2_0_0"/>
          <p:cNvSpPr txBox="1"/>
          <p:nvPr>
            <p:ph type="ctrTitle"/>
          </p:nvPr>
        </p:nvSpPr>
        <p:spPr>
          <a:xfrm>
            <a:off x="379375" y="101350"/>
            <a:ext cx="5702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32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Introduction </a:t>
            </a:r>
            <a:endParaRPr b="1" i="0" sz="2900" u="none" cap="none" strike="noStrike">
              <a:solidFill>
                <a:schemeClr val="accent2"/>
              </a:solidFill>
              <a:latin typeface="Lato"/>
              <a:ea typeface="Lato"/>
              <a:cs typeface="Lato"/>
              <a:sym typeface="Lato"/>
            </a:endParaRPr>
          </a:p>
        </p:txBody>
      </p:sp>
      <p:sp>
        <p:nvSpPr>
          <p:cNvPr id="101" name="Google Shape;101;g157707a00a2_0_0"/>
          <p:cNvSpPr txBox="1"/>
          <p:nvPr/>
        </p:nvSpPr>
        <p:spPr>
          <a:xfrm>
            <a:off x="499555" y="1304231"/>
            <a:ext cx="5289665" cy="633319"/>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102" name="Google Shape;102;g157707a00a2_0_0"/>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103" name="Google Shape;103;g157707a00a2_0_0"/>
          <p:cNvSpPr txBox="1"/>
          <p:nvPr/>
        </p:nvSpPr>
        <p:spPr>
          <a:xfrm>
            <a:off x="602100" y="1304225"/>
            <a:ext cx="7242300" cy="2616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chemeClr val="accent2"/>
              </a:buClr>
              <a:buSzPts val="2000"/>
              <a:buFont typeface="Lato"/>
              <a:buChar char="●"/>
            </a:pPr>
            <a:r>
              <a:rPr b="0" i="0" lang="en-GB" sz="2000" u="none" cap="none" strike="noStrike">
                <a:solidFill>
                  <a:srgbClr val="000000"/>
                </a:solidFill>
                <a:latin typeface="Lato"/>
                <a:ea typeface="Lato"/>
                <a:cs typeface="Lato"/>
                <a:sym typeface="Lato"/>
              </a:rPr>
              <a:t>You’re going to be</a:t>
            </a:r>
            <a:r>
              <a:rPr b="1" i="0" lang="en-GB" sz="2000" u="none" cap="none" strike="noStrike">
                <a:solidFill>
                  <a:srgbClr val="000000"/>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financial advisers</a:t>
            </a:r>
            <a:r>
              <a:rPr b="1" i="0" lang="en-GB" sz="2000" u="none" cap="none" strike="noStrike">
                <a:solidFill>
                  <a:srgbClr val="000000"/>
                </a:solidFill>
                <a:latin typeface="Lato"/>
                <a:ea typeface="Lato"/>
                <a:cs typeface="Lato"/>
                <a:sym typeface="Lato"/>
              </a:rPr>
              <a:t> </a:t>
            </a:r>
            <a:r>
              <a:rPr b="0" i="0" lang="en-GB" sz="2000" u="none" cap="none" strike="noStrike">
                <a:solidFill>
                  <a:srgbClr val="000000"/>
                </a:solidFill>
                <a:latin typeface="Lato"/>
                <a:ea typeface="Lato"/>
                <a:cs typeface="Lato"/>
                <a:sym typeface="Lato"/>
              </a:rPr>
              <a:t>for your client, working in pairs. </a:t>
            </a:r>
            <a:endParaRPr b="0" i="0" sz="20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000000"/>
              </a:solidFill>
              <a:latin typeface="Lato"/>
              <a:ea typeface="Lato"/>
              <a:cs typeface="Lato"/>
              <a:sym typeface="Lato"/>
            </a:endParaRPr>
          </a:p>
          <a:p>
            <a:pPr indent="-355600" lvl="0" marL="457200" marR="0" rtl="0" algn="l">
              <a:lnSpc>
                <a:spcPct val="115000"/>
              </a:lnSpc>
              <a:spcBef>
                <a:spcPts val="0"/>
              </a:spcBef>
              <a:spcAft>
                <a:spcPts val="0"/>
              </a:spcAft>
              <a:buClr>
                <a:schemeClr val="accent2"/>
              </a:buClr>
              <a:buSzPts val="2000"/>
              <a:buFont typeface="Lato"/>
              <a:buChar char="●"/>
            </a:pPr>
            <a:r>
              <a:rPr b="0" i="0" lang="en-GB" sz="2000" u="none" cap="none" strike="noStrike">
                <a:solidFill>
                  <a:srgbClr val="000000"/>
                </a:solidFill>
                <a:latin typeface="Lato"/>
                <a:ea typeface="Lato"/>
                <a:cs typeface="Lato"/>
                <a:sym typeface="Lato"/>
              </a:rPr>
              <a:t>Your client has put aside </a:t>
            </a:r>
            <a:r>
              <a:rPr b="1" i="0" lang="en-GB" sz="2000" u="none" cap="none" strike="noStrike">
                <a:solidFill>
                  <a:schemeClr val="accent1"/>
                </a:solidFill>
                <a:latin typeface="Lato"/>
                <a:ea typeface="Lato"/>
                <a:cs typeface="Lato"/>
                <a:sym typeface="Lato"/>
              </a:rPr>
              <a:t>£2,000</a:t>
            </a:r>
            <a:r>
              <a:rPr b="1" i="0" lang="en-GB" sz="2000" u="none" cap="none" strike="noStrike">
                <a:solidFill>
                  <a:srgbClr val="000000"/>
                </a:solidFill>
                <a:latin typeface="Lato"/>
                <a:ea typeface="Lato"/>
                <a:cs typeface="Lato"/>
                <a:sym typeface="Lato"/>
              </a:rPr>
              <a:t> </a:t>
            </a:r>
            <a:r>
              <a:rPr b="0" i="0" lang="en-GB" sz="2000" u="none" cap="none" strike="noStrike">
                <a:solidFill>
                  <a:srgbClr val="000000"/>
                </a:solidFill>
                <a:latin typeface="Lato"/>
                <a:ea typeface="Lato"/>
                <a:cs typeface="Lato"/>
                <a:sym typeface="Lato"/>
              </a:rPr>
              <a:t>to</a:t>
            </a:r>
            <a:r>
              <a:rPr b="1" i="0" lang="en-GB" sz="2000" u="none" cap="none" strike="noStrike">
                <a:solidFill>
                  <a:srgbClr val="000000"/>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invest for the future</a:t>
            </a:r>
            <a:r>
              <a:rPr b="1" i="0" lang="en-GB" sz="2000" u="none" cap="none" strike="noStrike">
                <a:solidFill>
                  <a:srgbClr val="000000"/>
                </a:solidFill>
                <a:latin typeface="Lato"/>
                <a:ea typeface="Lato"/>
                <a:cs typeface="Lato"/>
                <a:sym typeface="Lato"/>
              </a:rPr>
              <a:t>.</a:t>
            </a:r>
            <a:r>
              <a:rPr b="0" i="0" lang="en-GB" sz="2000" u="none" cap="none" strike="noStrike">
                <a:solidFill>
                  <a:srgbClr val="000000"/>
                </a:solidFill>
                <a:latin typeface="Lato"/>
                <a:ea typeface="Lato"/>
                <a:cs typeface="Lato"/>
                <a:sym typeface="Lato"/>
              </a:rPr>
              <a:t> It’s your role to choose an</a:t>
            </a:r>
            <a:r>
              <a:rPr b="1" i="0" lang="en-GB" sz="2000" u="none" cap="none" strike="noStrike">
                <a:solidFill>
                  <a:srgbClr val="000000"/>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appropriate investment strategy</a:t>
            </a:r>
            <a:r>
              <a:rPr b="0" i="0" lang="en-GB" sz="2000" u="none" cap="none" strike="noStrike">
                <a:solidFill>
                  <a:srgbClr val="000000"/>
                </a:solidFill>
                <a:latin typeface="Lato"/>
                <a:ea typeface="Lato"/>
                <a:cs typeface="Lato"/>
                <a:sym typeface="Lato"/>
              </a:rPr>
              <a:t> for your client who is looking to grow their money over a </a:t>
            </a:r>
            <a:r>
              <a:rPr b="1" i="0" lang="en-GB" sz="2000" u="none" cap="none" strike="noStrike">
                <a:solidFill>
                  <a:schemeClr val="accent1"/>
                </a:solidFill>
                <a:latin typeface="Lato"/>
                <a:ea typeface="Lato"/>
                <a:cs typeface="Lato"/>
                <a:sym typeface="Lato"/>
              </a:rPr>
              <a:t>10-year period.</a:t>
            </a:r>
            <a:endParaRPr b="1" i="0" sz="2000" u="none" cap="none" strike="noStrike">
              <a:solidFill>
                <a:schemeClr val="accen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1cf4e2b4d9f_0_10"/>
          <p:cNvSpPr txBox="1"/>
          <p:nvPr>
            <p:ph type="ctrTitle"/>
          </p:nvPr>
        </p:nvSpPr>
        <p:spPr>
          <a:xfrm>
            <a:off x="379375" y="253750"/>
            <a:ext cx="5702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1</a:t>
            </a:r>
            <a:endParaRPr b="1" i="0" sz="2900" u="none" cap="none" strike="noStrike">
              <a:solidFill>
                <a:schemeClr val="accent2"/>
              </a:solidFill>
              <a:latin typeface="Lato"/>
              <a:ea typeface="Lato"/>
              <a:cs typeface="Lato"/>
              <a:sym typeface="Lato"/>
            </a:endParaRPr>
          </a:p>
        </p:txBody>
      </p:sp>
      <p:sp>
        <p:nvSpPr>
          <p:cNvPr id="109" name="Google Shape;109;g1cf4e2b4d9f_0_10"/>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110" name="Google Shape;110;g1cf4e2b4d9f_0_10"/>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111" name="Google Shape;111;g1cf4e2b4d9f_0_10"/>
          <p:cNvSpPr txBox="1"/>
          <p:nvPr/>
        </p:nvSpPr>
        <p:spPr>
          <a:xfrm>
            <a:off x="602100" y="1304225"/>
            <a:ext cx="7676400" cy="2859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Clr>
                <a:schemeClr val="accent2"/>
              </a:buClr>
              <a:buSzPts val="2200"/>
              <a:buFont typeface="Lato"/>
              <a:buChar char="●"/>
            </a:pPr>
            <a:r>
              <a:rPr b="0" i="0" lang="en-GB" sz="2200" u="none" cap="none" strike="noStrike">
                <a:solidFill>
                  <a:srgbClr val="000000"/>
                </a:solidFill>
                <a:latin typeface="Lato"/>
                <a:ea typeface="Lato"/>
                <a:cs typeface="Lato"/>
                <a:sym typeface="Lato"/>
              </a:rPr>
              <a:t>Your teacher will now allocate you a client in pairs: Karim, Zara or Lucy. </a:t>
            </a:r>
            <a:endParaRPr b="0"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chemeClr val="accent2"/>
              </a:buClr>
              <a:buSzPts val="2200"/>
              <a:buFont typeface="Lato"/>
              <a:buChar char="●"/>
            </a:pPr>
            <a:r>
              <a:rPr b="0" i="0" lang="en-GB" sz="2200" u="none" cap="none" strike="noStrike">
                <a:solidFill>
                  <a:srgbClr val="000000"/>
                </a:solidFill>
                <a:latin typeface="Lato"/>
                <a:ea typeface="Lato"/>
                <a:cs typeface="Lato"/>
                <a:sym typeface="Lato"/>
              </a:rPr>
              <a:t>Read your client</a:t>
            </a:r>
            <a:r>
              <a:rPr lang="en-GB" sz="2200">
                <a:latin typeface="Lato"/>
                <a:ea typeface="Lato"/>
                <a:cs typeface="Lato"/>
                <a:sym typeface="Lato"/>
              </a:rPr>
              <a:t>’s </a:t>
            </a:r>
            <a:r>
              <a:rPr b="0" i="0" lang="en-GB" sz="2200" u="none" cap="none" strike="noStrike">
                <a:solidFill>
                  <a:srgbClr val="000000"/>
                </a:solidFill>
                <a:latin typeface="Lato"/>
                <a:ea typeface="Lato"/>
                <a:cs typeface="Lato"/>
                <a:sym typeface="Lato"/>
              </a:rPr>
              <a:t>profile, underlining or highlighting key words</a:t>
            </a:r>
            <a:endParaRPr b="0"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chemeClr val="accent2"/>
              </a:buClr>
              <a:buSzPts val="2200"/>
              <a:buFont typeface="Lato"/>
              <a:buChar char="●"/>
            </a:pPr>
            <a:r>
              <a:rPr b="0" i="0" lang="en-GB" sz="2200" u="none" cap="none" strike="noStrike">
                <a:solidFill>
                  <a:srgbClr val="000000"/>
                </a:solidFill>
                <a:latin typeface="Lato"/>
                <a:ea typeface="Lato"/>
                <a:cs typeface="Lato"/>
                <a:sym typeface="Lato"/>
              </a:rPr>
              <a:t>Choose an appropriate risk profile for your client: </a:t>
            </a:r>
            <a:endParaRPr b="0"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low, medium or high risk</a:t>
            </a:r>
            <a:endParaRPr b="0"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p:txBody>
      </p:sp>
      <p:pic>
        <p:nvPicPr>
          <p:cNvPr id="112" name="Google Shape;112;g1cf4e2b4d9f_0_10"/>
          <p:cNvPicPr preferRelativeResize="0"/>
          <p:nvPr/>
        </p:nvPicPr>
        <p:blipFill rotWithShape="1">
          <a:blip r:embed="rId3">
            <a:alphaModFix/>
          </a:blip>
          <a:srcRect b="17647" l="0" r="0" t="0"/>
          <a:stretch/>
        </p:blipFill>
        <p:spPr>
          <a:xfrm>
            <a:off x="1781925" y="3663300"/>
            <a:ext cx="5098876" cy="1404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868d2cdb37_1_0"/>
          <p:cNvSpPr/>
          <p:nvPr/>
        </p:nvSpPr>
        <p:spPr>
          <a:xfrm>
            <a:off x="774100" y="3306389"/>
            <a:ext cx="1706400" cy="49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Karim</a:t>
            </a:r>
            <a:endParaRPr b="1" i="0" sz="2200" u="none" cap="none" strike="noStrike">
              <a:solidFill>
                <a:schemeClr val="lt1"/>
              </a:solidFill>
              <a:latin typeface="Lato"/>
              <a:ea typeface="Lato"/>
              <a:cs typeface="Lato"/>
              <a:sym typeface="Lato"/>
            </a:endParaRPr>
          </a:p>
        </p:txBody>
      </p:sp>
      <p:sp>
        <p:nvSpPr>
          <p:cNvPr id="118" name="Google Shape;118;g2868d2cdb37_1_0"/>
          <p:cNvSpPr/>
          <p:nvPr/>
        </p:nvSpPr>
        <p:spPr>
          <a:xfrm>
            <a:off x="3578477" y="3306389"/>
            <a:ext cx="1706400" cy="49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Zara</a:t>
            </a:r>
            <a:endParaRPr b="1" i="0" sz="2200" u="none" cap="none" strike="noStrike">
              <a:solidFill>
                <a:schemeClr val="lt1"/>
              </a:solidFill>
              <a:latin typeface="Lato"/>
              <a:ea typeface="Lato"/>
              <a:cs typeface="Lato"/>
              <a:sym typeface="Lato"/>
            </a:endParaRPr>
          </a:p>
        </p:txBody>
      </p:sp>
      <p:sp>
        <p:nvSpPr>
          <p:cNvPr id="119" name="Google Shape;119;g2868d2cdb37_1_0"/>
          <p:cNvSpPr/>
          <p:nvPr/>
        </p:nvSpPr>
        <p:spPr>
          <a:xfrm>
            <a:off x="6382854" y="3306389"/>
            <a:ext cx="1706400" cy="49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Lucy</a:t>
            </a:r>
            <a:endParaRPr b="1" i="0" sz="2200" u="none" cap="none" strike="noStrike">
              <a:solidFill>
                <a:schemeClr val="lt1"/>
              </a:solidFill>
              <a:latin typeface="Lato"/>
              <a:ea typeface="Lato"/>
              <a:cs typeface="Lato"/>
              <a:sym typeface="Lato"/>
            </a:endParaRPr>
          </a:p>
        </p:txBody>
      </p:sp>
      <p:pic>
        <p:nvPicPr>
          <p:cNvPr id="120" name="Google Shape;120;g2868d2cdb37_1_0"/>
          <p:cNvPicPr preferRelativeResize="0"/>
          <p:nvPr/>
        </p:nvPicPr>
        <p:blipFill rotWithShape="1">
          <a:blip r:embed="rId3">
            <a:alphaModFix/>
          </a:blip>
          <a:srcRect b="0" l="0" r="0" t="0"/>
          <a:stretch/>
        </p:blipFill>
        <p:spPr>
          <a:xfrm>
            <a:off x="3549610" y="1427775"/>
            <a:ext cx="1756012" cy="1701924"/>
          </a:xfrm>
          <a:prstGeom prst="rect">
            <a:avLst/>
          </a:prstGeom>
          <a:noFill/>
          <a:ln>
            <a:noFill/>
          </a:ln>
        </p:spPr>
      </p:pic>
      <p:pic>
        <p:nvPicPr>
          <p:cNvPr id="121" name="Google Shape;121;g2868d2cdb37_1_0"/>
          <p:cNvPicPr preferRelativeResize="0"/>
          <p:nvPr/>
        </p:nvPicPr>
        <p:blipFill rotWithShape="1">
          <a:blip r:embed="rId4">
            <a:alphaModFix/>
          </a:blip>
          <a:srcRect b="0" l="0" r="0" t="0"/>
          <a:stretch/>
        </p:blipFill>
        <p:spPr>
          <a:xfrm>
            <a:off x="6366289" y="1427775"/>
            <a:ext cx="1756012" cy="1701924"/>
          </a:xfrm>
          <a:prstGeom prst="rect">
            <a:avLst/>
          </a:prstGeom>
          <a:noFill/>
          <a:ln>
            <a:noFill/>
          </a:ln>
        </p:spPr>
      </p:pic>
      <p:pic>
        <p:nvPicPr>
          <p:cNvPr id="122" name="Google Shape;122;g2868d2cdb37_1_0"/>
          <p:cNvPicPr preferRelativeResize="0"/>
          <p:nvPr/>
        </p:nvPicPr>
        <p:blipFill rotWithShape="1">
          <a:blip r:embed="rId5">
            <a:alphaModFix/>
          </a:blip>
          <a:srcRect b="0" l="0" r="0" t="0"/>
          <a:stretch/>
        </p:blipFill>
        <p:spPr>
          <a:xfrm>
            <a:off x="774100" y="1427775"/>
            <a:ext cx="1706317" cy="1653765"/>
          </a:xfrm>
          <a:prstGeom prst="rect">
            <a:avLst/>
          </a:prstGeom>
          <a:noFill/>
          <a:ln>
            <a:noFill/>
          </a:ln>
        </p:spPr>
      </p:pic>
      <p:sp>
        <p:nvSpPr>
          <p:cNvPr id="123" name="Google Shape;123;g2868d2cdb37_1_0"/>
          <p:cNvSpPr/>
          <p:nvPr/>
        </p:nvSpPr>
        <p:spPr>
          <a:xfrm>
            <a:off x="3582612" y="3928347"/>
            <a:ext cx="1706400" cy="367500"/>
          </a:xfrm>
          <a:prstGeom prst="rect">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300">
                <a:solidFill>
                  <a:schemeClr val="lt1"/>
                </a:solidFill>
                <a:latin typeface="Lato"/>
                <a:ea typeface="Lato"/>
                <a:cs typeface="Lato"/>
                <a:sym typeface="Lato"/>
              </a:rPr>
              <a:t>Medium</a:t>
            </a:r>
            <a:endParaRPr b="1" sz="2300">
              <a:solidFill>
                <a:schemeClr val="lt1"/>
              </a:solidFill>
              <a:latin typeface="Lato"/>
              <a:ea typeface="Lato"/>
              <a:cs typeface="Lato"/>
              <a:sym typeface="Lato"/>
            </a:endParaRPr>
          </a:p>
        </p:txBody>
      </p:sp>
      <p:sp>
        <p:nvSpPr>
          <p:cNvPr id="124" name="Google Shape;124;g2868d2cdb37_1_0"/>
          <p:cNvSpPr/>
          <p:nvPr/>
        </p:nvSpPr>
        <p:spPr>
          <a:xfrm>
            <a:off x="774106" y="3928347"/>
            <a:ext cx="1706400" cy="3675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300">
                <a:solidFill>
                  <a:schemeClr val="lt1"/>
                </a:solidFill>
                <a:latin typeface="Lato"/>
                <a:ea typeface="Lato"/>
                <a:cs typeface="Lato"/>
                <a:sym typeface="Lato"/>
              </a:rPr>
              <a:t>Low</a:t>
            </a:r>
            <a:endParaRPr b="1" sz="2300">
              <a:solidFill>
                <a:schemeClr val="lt1"/>
              </a:solidFill>
              <a:latin typeface="Lato"/>
              <a:ea typeface="Lato"/>
              <a:cs typeface="Lato"/>
              <a:sym typeface="Lato"/>
            </a:endParaRPr>
          </a:p>
        </p:txBody>
      </p:sp>
      <p:sp>
        <p:nvSpPr>
          <p:cNvPr id="125" name="Google Shape;125;g2868d2cdb37_1_0"/>
          <p:cNvSpPr/>
          <p:nvPr/>
        </p:nvSpPr>
        <p:spPr>
          <a:xfrm>
            <a:off x="6391136" y="3928347"/>
            <a:ext cx="1706400" cy="367500"/>
          </a:xfrm>
          <a:prstGeom prst="rect">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300">
                <a:solidFill>
                  <a:schemeClr val="lt1"/>
                </a:solidFill>
                <a:latin typeface="Lato"/>
                <a:ea typeface="Lato"/>
                <a:cs typeface="Lato"/>
                <a:sym typeface="Lato"/>
              </a:rPr>
              <a:t>High</a:t>
            </a:r>
            <a:endParaRPr b="1" sz="2300">
              <a:solidFill>
                <a:schemeClr val="lt1"/>
              </a:solidFill>
              <a:latin typeface="Lato"/>
              <a:ea typeface="Lato"/>
              <a:cs typeface="Lato"/>
              <a:sym typeface="Lato"/>
            </a:endParaRPr>
          </a:p>
        </p:txBody>
      </p:sp>
      <p:sp>
        <p:nvSpPr>
          <p:cNvPr id="126" name="Google Shape;126;g2868d2cdb37_1_0"/>
          <p:cNvSpPr txBox="1"/>
          <p:nvPr>
            <p:ph type="ctrTitle"/>
          </p:nvPr>
        </p:nvSpPr>
        <p:spPr>
          <a:xfrm>
            <a:off x="379375" y="253750"/>
            <a:ext cx="5702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Risk Profiles</a:t>
            </a:r>
            <a:endParaRPr b="1" sz="2900">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1cf4e2b4d9f_0_34"/>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2: Key risks</a:t>
            </a:r>
            <a:endParaRPr b="1" i="0" sz="2900" u="none" cap="none" strike="noStrike">
              <a:solidFill>
                <a:schemeClr val="accent2"/>
              </a:solidFill>
              <a:latin typeface="Lato"/>
              <a:ea typeface="Lato"/>
              <a:cs typeface="Lato"/>
              <a:sym typeface="Lato"/>
            </a:endParaRPr>
          </a:p>
        </p:txBody>
      </p:sp>
      <p:sp>
        <p:nvSpPr>
          <p:cNvPr id="132" name="Google Shape;132;g1cf4e2b4d9f_0_34"/>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133" name="Google Shape;133;g1cf4e2b4d9f_0_34"/>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134" name="Google Shape;134;g1cf4e2b4d9f_0_34"/>
          <p:cNvSpPr txBox="1"/>
          <p:nvPr/>
        </p:nvSpPr>
        <p:spPr>
          <a:xfrm>
            <a:off x="602100" y="999425"/>
            <a:ext cx="7585200" cy="209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chemeClr val="accent2"/>
              </a:buClr>
              <a:buSzPts val="2200"/>
              <a:buFont typeface="Lato"/>
              <a:buChar char="●"/>
            </a:pPr>
            <a:r>
              <a:rPr b="0" i="0" lang="en-GB" sz="2200" u="none" cap="none" strike="noStrike">
                <a:solidFill>
                  <a:srgbClr val="000000"/>
                </a:solidFill>
                <a:latin typeface="Lato"/>
                <a:ea typeface="Lato"/>
                <a:cs typeface="Lato"/>
                <a:sym typeface="Lato"/>
              </a:rPr>
              <a:t>Complete the ‘Key Risks’ column, matching the key risks to the different investment options</a:t>
            </a:r>
            <a:endParaRPr b="0" i="0" sz="2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rPr b="0" i="0" lang="en-GB" sz="1500" u="none" cap="none" strike="noStrike">
                <a:solidFill>
                  <a:srgbClr val="000000"/>
                </a:solidFill>
                <a:latin typeface="Lato"/>
                <a:ea typeface="Lato"/>
                <a:cs typeface="Lato"/>
                <a:sym typeface="Lato"/>
              </a:rPr>
              <a:t>*Note that the investment increases and decreases are not based on real events</a:t>
            </a:r>
            <a:endParaRPr b="0" i="0" sz="1500" u="none" cap="none" strike="noStrike">
              <a:solidFill>
                <a:srgbClr val="000000"/>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LIC_Presentation_No_pages">
  <a:themeElements>
    <a:clrScheme name="Simple Light">
      <a:dk1>
        <a:srgbClr val="262A33"/>
      </a:dk1>
      <a:lt1>
        <a:srgbClr val="FFFFFF"/>
      </a:lt1>
      <a:dk2>
        <a:srgbClr val="262A33"/>
      </a:dk2>
      <a:lt2>
        <a:srgbClr val="262A33"/>
      </a:lt2>
      <a:accent1>
        <a:srgbClr val="0543B3"/>
      </a:accent1>
      <a:accent2>
        <a:srgbClr val="FF8022"/>
      </a:accent2>
      <a:accent3>
        <a:srgbClr val="51FF00"/>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