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Lato"/>
      <p:regular r:id="rId44"/>
      <p:bold r:id="rId45"/>
      <p:italic r:id="rId46"/>
      <p:boldItalic r:id="rId47"/>
    </p:embeddedFont>
    <p:embeddedFont>
      <p:font typeface="Lato Light"/>
      <p:regular r:id="rId48"/>
      <p:bold r:id="rId49"/>
      <p:italic r:id="rId50"/>
      <p:boldItalic r:id="rId51"/>
    </p:embeddedFont>
    <p:embeddedFont>
      <p:font typeface="Lato Black"/>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4" roundtripDataSignature="AMtx7mgvhqjOt44t6XaYbiTivgG5SXh5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166076-E735-4694-9A1B-6B5DF9A6672B}">
  <a:tblStyle styleId="{69166076-E735-4694-9A1B-6B5DF9A6672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ato-regular.fntdata"/><Relationship Id="rId43" Type="http://schemas.openxmlformats.org/officeDocument/2006/relationships/slide" Target="slides/slide37.xml"/><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Light-regular.fntdata"/><Relationship Id="rId47" Type="http://schemas.openxmlformats.org/officeDocument/2006/relationships/font" Target="fonts/Lato-boldItalic.fntdata"/><Relationship Id="rId49" Type="http://schemas.openxmlformats.org/officeDocument/2006/relationships/font" Target="fonts/Lato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boldItalic.fntdata"/><Relationship Id="rId50" Type="http://schemas.openxmlformats.org/officeDocument/2006/relationships/font" Target="fonts/LatoLight-italic.fntdata"/><Relationship Id="rId53" Type="http://schemas.openxmlformats.org/officeDocument/2006/relationships/font" Target="fonts/LatoBlack-boldItalic.fntdata"/><Relationship Id="rId52" Type="http://schemas.openxmlformats.org/officeDocument/2006/relationships/font" Target="fonts/LatoBlack-bold.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alculatorsite.com/finance/calculators/loancalculator.php" TargetMode="External"/><Relationship Id="rId3" Type="http://schemas.openxmlformats.org/officeDocument/2006/relationships/hyperlink" Target="https://www.youtube.com/watch?v=fz5beYb88u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alculatorsite.com/finance/calculators/loancalculator.php?utm_content=cmp-tru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helper.org.uk/en/everyday-money/types-of-credit/overdrafts-explained"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a7d6155f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fa7d6155f9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Prompt Question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What unforeseen events might impact someone’s ability to pay their mortgage?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 likely is it that these would have been planned for?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 general tone of the discussion should lead to students potentially thinking that planned borrowing = good, so there may be agreement with the statement. Again things are more nuanced and should be portrayed to the students using the information below.</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you are to borrow money, you should certainly plan it ahead of time, considering your ability to pay, and how this may change as economic and personally circumstances change.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However, not everything can be planned for, so just because borrowing has been planned, it doesn’t mean things will be plane sailing</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fa7d6155f9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fa7d6155f9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68440bd3a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068440bd3a_1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68440bd3a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068440bd3a_1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Benefits of Borrowing</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be useful in emergencies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Allows for purchases that otherwise would not be possible (e.g. houses) but only beneficial if planned out, considering future payments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Useful when they enable you to progress in life, e.g. student loans.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fa7d6155f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fa7d6155f9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Risks of Borrowing:</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Could lead to a trap, where more and more borrowing is required to maintain the same lifestyle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Compounding can drastically increase the amount owed, especially if it not paid off over time.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Opportunity cost: Paying off debt takes away the opportunity to invest in long term assets, which may have benefited from strong growth rates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45720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68440bd3a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068440bd3a_1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92e7b432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892e7b4325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Addition information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You can use the compound interest </a:t>
            </a:r>
            <a:r>
              <a:rPr lang="en-GB" u="sng">
                <a:solidFill>
                  <a:schemeClr val="dk1"/>
                </a:solidFill>
                <a:latin typeface="Lato"/>
                <a:ea typeface="Lato"/>
                <a:cs typeface="Lato"/>
                <a:sym typeface="Lato"/>
                <a:hlinkClick r:id="rId2">
                  <a:extLst>
                    <a:ext uri="{A12FA001-AC4F-418D-AE19-62706E023703}">
                      <ahyp:hlinkClr val="tx"/>
                    </a:ext>
                  </a:extLst>
                </a:hlinkClick>
              </a:rPr>
              <a:t>loan calculator</a:t>
            </a:r>
            <a:r>
              <a:rPr lang="en-GB">
                <a:solidFill>
                  <a:schemeClr val="dk1"/>
                </a:solidFill>
                <a:latin typeface="Lato"/>
                <a:ea typeface="Lato"/>
                <a:cs typeface="Lato"/>
                <a:sym typeface="Lato"/>
              </a:rPr>
              <a:t> to see this in action and watch the </a:t>
            </a:r>
            <a:r>
              <a:rPr lang="en-GB" u="sng">
                <a:solidFill>
                  <a:schemeClr val="dk1"/>
                </a:solidFill>
                <a:latin typeface="Lato"/>
                <a:ea typeface="Lato"/>
                <a:cs typeface="Lato"/>
                <a:sym typeface="Lato"/>
                <a:hlinkClick r:id="rId3">
                  <a:extLst>
                    <a:ext uri="{A12FA001-AC4F-418D-AE19-62706E023703}">
                      <ahyp:hlinkClr val="tx"/>
                    </a:ext>
                  </a:extLst>
                </a:hlinkClick>
              </a:rPr>
              <a:t>BBC Teach video</a:t>
            </a:r>
            <a:r>
              <a:rPr lang="en-GB">
                <a:solidFill>
                  <a:schemeClr val="dk1"/>
                </a:solidFill>
                <a:latin typeface="Lato"/>
                <a:ea typeface="Lato"/>
                <a:cs typeface="Lato"/>
                <a:sym typeface="Lato"/>
              </a:rPr>
              <a:t> to learn more.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7c11db08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77c11db089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fa7d6155f9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fa7d6155f9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a7d6155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fa7d6155f9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Secured loans tend to offer both lower interest rates and higher loan amounts, simply because the risk to the lender is lower, as they can recoup a lot of (if not all) the money in the event you fail to repay it.</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77c11db08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g277c11db089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dd61b1b49a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dd61b1b49a_4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Secured loans tend to offer both lower interest rates and higher loan amounts, simply because the risk to the lender is lower, as they can recoup a lot of (if not all) the money in the event you fail to repay it.</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892e7b432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892e7b432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Homeowner Loans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Homeowners are able to borrow a certain </a:t>
            </a:r>
            <a:r>
              <a:rPr b="1" lang="en-GB">
                <a:solidFill>
                  <a:schemeClr val="dk1"/>
                </a:solidFill>
                <a:latin typeface="Lato"/>
                <a:ea typeface="Lato"/>
                <a:cs typeface="Lato"/>
                <a:sym typeface="Lato"/>
              </a:rPr>
              <a:t>percentage </a:t>
            </a:r>
            <a:r>
              <a:rPr lang="en-GB">
                <a:solidFill>
                  <a:schemeClr val="dk1"/>
                </a:solidFill>
                <a:latin typeface="Lato"/>
                <a:ea typeface="Lato"/>
                <a:cs typeface="Lato"/>
                <a:sym typeface="Lato"/>
              </a:rPr>
              <a:t>of the </a:t>
            </a:r>
            <a:r>
              <a:rPr b="1" lang="en-GB">
                <a:solidFill>
                  <a:schemeClr val="dk1"/>
                </a:solidFill>
                <a:latin typeface="Lato"/>
                <a:ea typeface="Lato"/>
                <a:cs typeface="Lato"/>
                <a:sym typeface="Lato"/>
              </a:rPr>
              <a:t>equity </a:t>
            </a:r>
            <a:r>
              <a:rPr lang="en-GB">
                <a:solidFill>
                  <a:schemeClr val="dk1"/>
                </a:solidFill>
                <a:latin typeface="Lato"/>
                <a:ea typeface="Lato"/>
                <a:cs typeface="Lato"/>
                <a:sym typeface="Lato"/>
              </a:rPr>
              <a:t>they have in their home. Usually used to make </a:t>
            </a:r>
            <a:r>
              <a:rPr b="1" lang="en-GB">
                <a:solidFill>
                  <a:schemeClr val="dk1"/>
                </a:solidFill>
                <a:latin typeface="Lato"/>
                <a:ea typeface="Lato"/>
                <a:cs typeface="Lato"/>
                <a:sym typeface="Lato"/>
              </a:rPr>
              <a:t>home improvements</a:t>
            </a:r>
            <a:r>
              <a:rPr lang="en-GB">
                <a:solidFill>
                  <a:schemeClr val="dk1"/>
                </a:solidFill>
                <a:latin typeface="Lato"/>
                <a:ea typeface="Lato"/>
                <a:cs typeface="Lato"/>
                <a:sym typeface="Lato"/>
              </a:rPr>
              <a:t> or fund large purchases.</a:t>
            </a:r>
            <a:endParaRPr b="1">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892e7b432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892e7b4325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084d2d9c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2084d2d9c0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Payday loans are slightly different, as the term in the example is 1 month. As the interest rate is APR, students simply need to divide the rate by 12 to find the monthly rate.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gives 105%. As a decimal, this becomes 1.05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Payday Loans: 1,000(1+1.05)^1 = £2,050</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0c489f287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0c489f2870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0f9a4e83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0f9a4e83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0f44a134f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0f44a134f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0c489f2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20c489f28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https://www.thecalculatorsite.com/finance/calculators/loancalculator.php?utm_content=cmp-true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no right or wrong answer. It depends on what </a:t>
            </a:r>
            <a:r>
              <a:rPr lang="en-GB">
                <a:latin typeface="Lato"/>
                <a:ea typeface="Lato"/>
                <a:cs typeface="Lato"/>
                <a:sym typeface="Lato"/>
              </a:rPr>
              <a:t>Karim </a:t>
            </a:r>
            <a:r>
              <a:rPr lang="en-GB">
                <a:latin typeface="Lato"/>
                <a:ea typeface="Lato"/>
                <a:cs typeface="Lato"/>
                <a:sym typeface="Lato"/>
              </a:rPr>
              <a:t>can afford now and how much he is willing to pay in the future. </a:t>
            </a:r>
            <a:r>
              <a:rPr lang="en-GB">
                <a:latin typeface="Lato"/>
                <a:ea typeface="Lato"/>
                <a:cs typeface="Lato"/>
                <a:sym typeface="Lato"/>
              </a:rPr>
              <a:t>Karim </a:t>
            </a:r>
            <a:r>
              <a:rPr lang="en-GB">
                <a:latin typeface="Lato"/>
                <a:ea typeface="Lato"/>
                <a:cs typeface="Lato"/>
                <a:sym typeface="Lato"/>
              </a:rPr>
              <a:t>needs to be careful and not be overconfident on </a:t>
            </a:r>
            <a:r>
              <a:rPr lang="en-GB">
                <a:latin typeface="Lato"/>
                <a:ea typeface="Lato"/>
                <a:cs typeface="Lato"/>
                <a:sym typeface="Lato"/>
              </a:rPr>
              <a:t>his </a:t>
            </a:r>
            <a:r>
              <a:rPr lang="en-GB">
                <a:latin typeface="Lato"/>
                <a:ea typeface="Lato"/>
                <a:cs typeface="Lato"/>
                <a:sym typeface="Lato"/>
              </a:rPr>
              <a:t>ability to pay back a larger sum in the future unless for example he has a job lined up.</a:t>
            </a:r>
            <a:br>
              <a:rPr lang="en-GB">
                <a:latin typeface="Lato"/>
                <a:ea typeface="Lato"/>
                <a:cs typeface="Lato"/>
                <a:sym typeface="Lato"/>
              </a:rPr>
            </a:br>
            <a:r>
              <a:rPr lang="en-GB">
                <a:latin typeface="Lato"/>
                <a:ea typeface="Lato"/>
                <a:cs typeface="Lato"/>
                <a:sym typeface="Lato"/>
              </a:rPr>
              <a:t>However, it’s important to note that comes with risk</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Borrowing money usually incurs a cost. This is through interest which is the amount the lender charges for letting </a:t>
            </a:r>
            <a:r>
              <a:rPr lang="en-GB">
                <a:latin typeface="Lato"/>
                <a:ea typeface="Lato"/>
                <a:cs typeface="Lato"/>
                <a:sym typeface="Lato"/>
              </a:rPr>
              <a:t>Karim </a:t>
            </a:r>
            <a:r>
              <a:rPr lang="en-GB">
                <a:latin typeface="Lato"/>
                <a:ea typeface="Lato"/>
                <a:cs typeface="Lato"/>
                <a:sym typeface="Lato"/>
              </a:rPr>
              <a:t>borrow the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Interest on borrowing is often referred to as Annual Percentage Rate (APR). The higher the APR, the more expensive the borrowing will be.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Other factors will also affect how much is paid overall: the longer the borrowing term, the more will be paid.</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0f9a4e83b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20f9a4e83b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latin typeface="Lato"/>
                <a:ea typeface="Lato"/>
                <a:cs typeface="Lato"/>
                <a:sym typeface="Lato"/>
              </a:rPr>
            </a:br>
            <a:r>
              <a:rPr lang="en-GB">
                <a:latin typeface="Lato"/>
                <a:ea typeface="Lato"/>
                <a:cs typeface="Lato"/>
                <a:sym typeface="Lato"/>
              </a:rPr>
              <a:t>However, it’s important to note that comes with risk</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Borrowing money usually incurs a cost. This is through interest which is the amount the lender charges for letting Karim borrow the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Interest on borrowing is often referred to as Annual Percentage Rate (APR). The higher the APR, the more expensive the borrowing will be.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Other factors will also affect how much is paid overall: the longer the borrowing term, the more will be paid.</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0f9a4e83b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0f9a4e83bc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0f9a4e83b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0f9a4e83b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0f9a4e83b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20f9a4e83b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fe798ea7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20fe798ea7b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Key points to draw out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Consider whether the loan is secured or unsecured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Consider the term length and interest rate to work out how much she will have to pay over the lifetime of teh loan</a:t>
            </a:r>
            <a:endParaRPr>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04248b96e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204248b96ea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Key points to draw out</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Consider whether the loan is secured or unsecured</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Consider the term length and interest rate to work out how much she will have to pay over the lifetime of teh loan</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fa7d6155f9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1fa7d6155f9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https://www.moneyhelper.org.uk/en/everyday-money/types-of-credit/overdrafts-explained</a:t>
            </a:r>
            <a:r>
              <a:rPr lang="en-GB"/>
              <a:t> - Overdrafts</a:t>
            </a:r>
            <a:endParaRPr/>
          </a:p>
          <a:p>
            <a:pPr indent="0" lvl="0" marL="0" rtl="0" algn="l">
              <a:lnSpc>
                <a:spcPct val="100000"/>
              </a:lnSpc>
              <a:spcBef>
                <a:spcPts val="0"/>
              </a:spcBef>
              <a:spcAft>
                <a:spcPts val="0"/>
              </a:spcAft>
              <a:buSzPts val="1100"/>
              <a:buNone/>
            </a:pPr>
            <a:r>
              <a:rPr lang="en-GB"/>
              <a:t>Buy Now Pay Later -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7c11db0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77c11db0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8a03152de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8a03152de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fa7d6155f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fa7d6155f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fa7d6155f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1fa7d6155f9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 focus on specific instances in which people may get into debt.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People may borrow money because: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They can’t afford to buy an item that they want or need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It’s common to borrow to buy a house. This is known as a mortgage</a:t>
            </a:r>
            <a:endParaRPr>
              <a:latin typeface="Lato"/>
              <a:ea typeface="Lato"/>
              <a:cs typeface="Lato"/>
              <a:sym typeface="Lato"/>
            </a:endParaRPr>
          </a:p>
          <a:p>
            <a:pPr indent="-298450" lvl="0" marL="457200" rtl="0" algn="l">
              <a:lnSpc>
                <a:spcPct val="100000"/>
              </a:lnSpc>
              <a:spcBef>
                <a:spcPts val="0"/>
              </a:spcBef>
              <a:spcAft>
                <a:spcPts val="0"/>
              </a:spcAft>
              <a:buSzPts val="1100"/>
              <a:buChar char="●"/>
            </a:pPr>
            <a:r>
              <a:rPr b="1" lang="en-GB">
                <a:latin typeface="Lato"/>
                <a:ea typeface="Lato"/>
                <a:cs typeface="Lato"/>
                <a:sym typeface="Lato"/>
              </a:rPr>
              <a:t>Planned borrowing </a:t>
            </a:r>
            <a:r>
              <a:rPr lang="en-GB">
                <a:latin typeface="Lato"/>
                <a:ea typeface="Lato"/>
                <a:cs typeface="Lato"/>
                <a:sym typeface="Lato"/>
              </a:rPr>
              <a:t>is </a:t>
            </a:r>
            <a:r>
              <a:rPr lang="en-GB">
                <a:solidFill>
                  <a:schemeClr val="dk1"/>
                </a:solidFill>
                <a:latin typeface="Lato"/>
                <a:ea typeface="Lato"/>
                <a:cs typeface="Lato"/>
                <a:sym typeface="Lato"/>
              </a:rPr>
              <a:t>usually manageable and has been accounted for in budgeting. It </a:t>
            </a:r>
            <a:r>
              <a:rPr lang="en-GB">
                <a:latin typeface="Lato"/>
                <a:ea typeface="Lato"/>
                <a:cs typeface="Lato"/>
                <a:sym typeface="Lato"/>
              </a:rPr>
              <a:t>may include: vehicle finance i.e. buying a car or taking out a mortgage</a:t>
            </a:r>
            <a:endParaRPr>
              <a:latin typeface="Lato"/>
              <a:ea typeface="Lato"/>
              <a:cs typeface="Lato"/>
              <a:sym typeface="Lato"/>
            </a:endParaRPr>
          </a:p>
          <a:p>
            <a:pPr indent="-298450" lvl="0" marL="457200" rtl="0" algn="l">
              <a:lnSpc>
                <a:spcPct val="100000"/>
              </a:lnSpc>
              <a:spcBef>
                <a:spcPts val="0"/>
              </a:spcBef>
              <a:spcAft>
                <a:spcPts val="0"/>
              </a:spcAft>
              <a:buSzPts val="1100"/>
              <a:buChar char="●"/>
            </a:pPr>
            <a:r>
              <a:rPr b="1" lang="en-GB">
                <a:latin typeface="Lato"/>
                <a:ea typeface="Lato"/>
                <a:cs typeface="Lato"/>
                <a:sym typeface="Lato"/>
              </a:rPr>
              <a:t>Unplanned borrowing</a:t>
            </a:r>
            <a:r>
              <a:rPr lang="en-GB">
                <a:latin typeface="Lato"/>
                <a:ea typeface="Lato"/>
                <a:cs typeface="Lato"/>
                <a:sym typeface="Lato"/>
              </a:rPr>
              <a:t> is usually open-ended and can be expensive. It may include: when someone is hit with an unexpected bill such as fixing a home appliance if someone doesn’t have emergency savings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People may get into debt due to:</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Bills and expenses that have been unaccounted for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Falling into unemployment/low income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Poor financial management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Declining health</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Large purchases (e.g house or car)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Education (student loan)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68440bd3a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068440bd3a_1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068440bd3a_1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068440bd3a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mini whiteboards are available, students can respond on these to gage prior understanding / pick diverse views to explain they're thinking (can still be pair work)</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Prompt Questions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What example have we looked at, where it’d be very difficult to make purchases without borrowing? What is the alternative in those situations? Is that realistic?</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Some students may have an aversion to borrowing, which can sometimes be due to their upbringing. In addition to this, Islamic teaching encourages Muslims to avoid debt as much as possible. As such, some students may agree with the statement in this slide. In this case, it is important to make clear that we are speaking in a purely financial sense.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Debt is not intrinsically a bad thing. It is often the only way people can reach a certain standard of living. Use buying a house as an example. It is estimated the 25m current homeowners have used a mortgage in some form to purchase a house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key to making debt work for you is ensuring you are able to make repayments. This means being realistic before you take on any debt, and factoring how changing economic conditions may alter your ability to repay your debt.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fa7d6155f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fa7d6155f9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Imagine you won’t be paid until next week, and your boiler breaks down, leaving you with no heating or hot water. What options will you have? How feasible are these?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From the first task, some students may have developed the view that unplanned borrowing = bad, and planned borrowing = good. As such, responses to this statement may reflect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solidFill>
                  <a:schemeClr val="dk1"/>
                </a:solidFill>
                <a:latin typeface="Lato"/>
                <a:ea typeface="Lato"/>
                <a:cs typeface="Lato"/>
                <a:sym typeface="Lato"/>
              </a:rPr>
              <a:t>Whilst unplanned debt is not ideal, it may still be the most beneficial option for some people.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key here is to ensure as much as possible that the debt being taken on is manageable (e.g. avoiding payday loans, which will be discussed later) and only taken on if absolutely necessary.</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7" name="Shape 7"/>
        <p:cNvGrpSpPr/>
        <p:nvPr/>
      </p:nvGrpSpPr>
      <p:grpSpPr>
        <a:xfrm>
          <a:off x="0" y="0"/>
          <a:ext cx="0" cy="0"/>
          <a:chOff x="0" y="0"/>
          <a:chExt cx="0" cy="0"/>
        </a:xfrm>
      </p:grpSpPr>
      <p:pic>
        <p:nvPicPr>
          <p:cNvPr id="8" name="Google Shape;8;g32b964baa5f_0_2"/>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g32b964baa5f_0_2"/>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b964baa5f_0_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5" name="Shape 35"/>
        <p:cNvGrpSpPr/>
        <p:nvPr/>
      </p:nvGrpSpPr>
      <p:grpSpPr>
        <a:xfrm>
          <a:off x="0" y="0"/>
          <a:ext cx="0" cy="0"/>
          <a:chOff x="0" y="0"/>
          <a:chExt cx="0" cy="0"/>
        </a:xfrm>
      </p:grpSpPr>
      <p:pic>
        <p:nvPicPr>
          <p:cNvPr id="36" name="Google Shape;36;g32b964baa5f_0_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7" name="Google Shape;37;g32b964baa5f_0_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38" name="Shape 38"/>
        <p:cNvGrpSpPr/>
        <p:nvPr/>
      </p:nvGrpSpPr>
      <p:grpSpPr>
        <a:xfrm>
          <a:off x="0" y="0"/>
          <a:ext cx="0" cy="0"/>
          <a:chOff x="0" y="0"/>
          <a:chExt cx="0" cy="0"/>
        </a:xfrm>
      </p:grpSpPr>
      <p:sp>
        <p:nvSpPr>
          <p:cNvPr id="39" name="Google Shape;39;g32b964baa5f_0_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g32b964baa5f_0_3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0" name="Shape 10"/>
        <p:cNvGrpSpPr/>
        <p:nvPr/>
      </p:nvGrpSpPr>
      <p:grpSpPr>
        <a:xfrm>
          <a:off x="0" y="0"/>
          <a:ext cx="0" cy="0"/>
          <a:chOff x="0" y="0"/>
          <a:chExt cx="0" cy="0"/>
        </a:xfrm>
      </p:grpSpPr>
      <p:pic>
        <p:nvPicPr>
          <p:cNvPr id="11" name="Google Shape;11;g32b964baa5f_0_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2" name="Shape 12"/>
        <p:cNvGrpSpPr/>
        <p:nvPr/>
      </p:nvGrpSpPr>
      <p:grpSpPr>
        <a:xfrm>
          <a:off x="0" y="0"/>
          <a:ext cx="0" cy="0"/>
          <a:chOff x="0" y="0"/>
          <a:chExt cx="0" cy="0"/>
        </a:xfrm>
      </p:grpSpPr>
      <p:sp>
        <p:nvSpPr>
          <p:cNvPr id="13" name="Google Shape;13;g32b964baa5f_0_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 name="Google Shape;14;g32b964baa5f_0_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1">
  <p:cSld name="TITLE_AND_TWO_COLUMNS_6_1">
    <p:spTree>
      <p:nvGrpSpPr>
        <p:cNvPr id="15" name="Shape 15"/>
        <p:cNvGrpSpPr/>
        <p:nvPr/>
      </p:nvGrpSpPr>
      <p:grpSpPr>
        <a:xfrm>
          <a:off x="0" y="0"/>
          <a:ext cx="0" cy="0"/>
          <a:chOff x="0" y="0"/>
          <a:chExt cx="0" cy="0"/>
        </a:xfrm>
      </p:grpSpPr>
      <p:sp>
        <p:nvSpPr>
          <p:cNvPr id="16" name="Google Shape;16;g32b964baa5f_0_1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g32b964baa5f_0_1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8" name="Google Shape;18;g32b964baa5f_0_10"/>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9" name="Shape 19"/>
        <p:cNvGrpSpPr/>
        <p:nvPr/>
      </p:nvGrpSpPr>
      <p:grpSpPr>
        <a:xfrm>
          <a:off x="0" y="0"/>
          <a:ext cx="0" cy="0"/>
          <a:chOff x="0" y="0"/>
          <a:chExt cx="0" cy="0"/>
        </a:xfrm>
      </p:grpSpPr>
      <p:sp>
        <p:nvSpPr>
          <p:cNvPr id="20" name="Google Shape;20;g32b964baa5f_0_1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g32b964baa5f_0_1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2" name="Google Shape;22;g32b964baa5f_0_14"/>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3" name="Shape 23"/>
        <p:cNvGrpSpPr/>
        <p:nvPr/>
      </p:nvGrpSpPr>
      <p:grpSpPr>
        <a:xfrm>
          <a:off x="0" y="0"/>
          <a:ext cx="0" cy="0"/>
          <a:chOff x="0" y="0"/>
          <a:chExt cx="0" cy="0"/>
        </a:xfrm>
      </p:grpSpPr>
      <p:sp>
        <p:nvSpPr>
          <p:cNvPr id="24" name="Google Shape;24;g32b964baa5f_0_1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32b964baa5f_0_1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6" name="Shape 26"/>
        <p:cNvGrpSpPr/>
        <p:nvPr/>
      </p:nvGrpSpPr>
      <p:grpSpPr>
        <a:xfrm>
          <a:off x="0" y="0"/>
          <a:ext cx="0" cy="0"/>
          <a:chOff x="0" y="0"/>
          <a:chExt cx="0" cy="0"/>
        </a:xfrm>
      </p:grpSpPr>
      <p:pic>
        <p:nvPicPr>
          <p:cNvPr id="27" name="Google Shape;27;g32b964baa5f_0_2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8" name="Shape 28"/>
        <p:cNvGrpSpPr/>
        <p:nvPr/>
      </p:nvGrpSpPr>
      <p:grpSpPr>
        <a:xfrm>
          <a:off x="0" y="0"/>
          <a:ext cx="0" cy="0"/>
          <a:chOff x="0" y="0"/>
          <a:chExt cx="0" cy="0"/>
        </a:xfrm>
      </p:grpSpPr>
      <p:pic>
        <p:nvPicPr>
          <p:cNvPr id="29" name="Google Shape;29;g32b964baa5f_0_2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1">
    <p:bg>
      <p:bgPr>
        <a:solidFill>
          <a:srgbClr val="262A33"/>
        </a:solidFill>
      </p:bgPr>
    </p:bg>
    <p:spTree>
      <p:nvGrpSpPr>
        <p:cNvPr id="30" name="Shape 30"/>
        <p:cNvGrpSpPr/>
        <p:nvPr/>
      </p:nvGrpSpPr>
      <p:grpSpPr>
        <a:xfrm>
          <a:off x="0" y="0"/>
          <a:ext cx="0" cy="0"/>
          <a:chOff x="0" y="0"/>
          <a:chExt cx="0" cy="0"/>
        </a:xfrm>
      </p:grpSpPr>
      <p:pic>
        <p:nvPicPr>
          <p:cNvPr id="31" name="Google Shape;31;g32b964baa5f_0_2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2" name="Google Shape;32;g32b964baa5f_0_2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2b964baa5f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2T4vRSar7Uk" TargetMode="External"/><Relationship Id="rId4" Type="http://schemas.openxmlformats.org/officeDocument/2006/relationships/image" Target="../media/image12.jpg"/><Relationship Id="rId5" Type="http://schemas.openxmlformats.org/officeDocument/2006/relationships/hyperlink" Target="https://www.youtube.com/watch?v=2T4vRSar7Uk&amp;ab_channel=Killik%26C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www.youtube.com/watch?v=2T4vRSar7Uk" TargetMode="External"/><Relationship Id="rId4" Type="http://schemas.openxmlformats.org/officeDocument/2006/relationships/image" Target="../media/image12.jpg"/><Relationship Id="rId5" Type="http://schemas.openxmlformats.org/officeDocument/2006/relationships/hyperlink" Target="https://www.youtube.com/watch?v=2T4vRSar7Uk&amp;ab_channel=Killik%26C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2T4vRSar7Uk" TargetMode="External"/><Relationship Id="rId4" Type="http://schemas.openxmlformats.org/officeDocument/2006/relationships/image" Target="../media/image12.jpg"/><Relationship Id="rId5" Type="http://schemas.openxmlformats.org/officeDocument/2006/relationships/hyperlink" Target="https://www.youtube.com/watch?v=2T4vRSar7Uk&amp;ab_channel=Killik%26C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thecalculatorsite.com/finance/calculators/loancalculator.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www.moneyhelper.org.uk/en/everyday-money/types-of-credit/payday-loans-what-you-need-to-know" TargetMode="External"/><Relationship Id="rId4" Type="http://schemas.openxmlformats.org/officeDocument/2006/relationships/image" Target="../media/image32.png"/><Relationship Id="rId5"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moneysavingexpert.com/loans/buy-now-pay-lat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citizensadvice.org.uk/debt-and-money/" TargetMode="External"/><Relationship Id="rId4" Type="http://schemas.openxmlformats.org/officeDocument/2006/relationships/image" Target="../media/image29.png"/><Relationship Id="rId9"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s://resources.ftfli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4" name="Shape 44"/>
        <p:cNvGrpSpPr/>
        <p:nvPr/>
      </p:nvGrpSpPr>
      <p:grpSpPr>
        <a:xfrm>
          <a:off x="0" y="0"/>
          <a:ext cx="0" cy="0"/>
          <a:chOff x="0" y="0"/>
          <a:chExt cx="0" cy="0"/>
        </a:xfrm>
      </p:grpSpPr>
      <p:sp>
        <p:nvSpPr>
          <p:cNvPr id="45" name="Google Shape;45;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
        <p:nvSpPr>
          <p:cNvPr id="46" name="Google Shape;46;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Five </a:t>
            </a:r>
            <a:r>
              <a:rPr b="1" i="0" lang="en-GB" sz="1000" u="none" cap="none" strike="noStrike">
                <a:solidFill>
                  <a:schemeClr val="accent2"/>
                </a:solidFill>
                <a:latin typeface="Arial"/>
                <a:ea typeface="Arial"/>
                <a:cs typeface="Arial"/>
                <a:sym typeface="Arial"/>
              </a:rPr>
              <a:t>(recommended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fa7d6155f9_0_98"/>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130" name="Google Shape;130;g1fa7d6155f9_0_98"/>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131" name="Google Shape;131;g1fa7d6155f9_0_98"/>
          <p:cNvSpPr txBox="1"/>
          <p:nvPr/>
        </p:nvSpPr>
        <p:spPr>
          <a:xfrm>
            <a:off x="101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132" name="Google Shape;132;g1fa7d6155f9_0_98"/>
          <p:cNvGrpSpPr/>
          <p:nvPr/>
        </p:nvGrpSpPr>
        <p:grpSpPr>
          <a:xfrm>
            <a:off x="101025" y="1438825"/>
            <a:ext cx="7206900" cy="679500"/>
            <a:chOff x="450675" y="3448075"/>
            <a:chExt cx="7206900" cy="679500"/>
          </a:xfrm>
        </p:grpSpPr>
        <p:sp>
          <p:nvSpPr>
            <p:cNvPr id="133" name="Google Shape;133;g1fa7d6155f9_0_98"/>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134" name="Google Shape;134;g1fa7d6155f9_0_98"/>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135" name="Google Shape;135;g1fa7d6155f9_0_98"/>
          <p:cNvSpPr txBox="1"/>
          <p:nvPr/>
        </p:nvSpPr>
        <p:spPr>
          <a:xfrm>
            <a:off x="284175" y="23131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lt1"/>
                </a:solidFill>
                <a:latin typeface="Lato"/>
                <a:ea typeface="Lato"/>
                <a:cs typeface="Lato"/>
                <a:sym typeface="Lato"/>
              </a:rPr>
              <a:t>“As long as I plan my borrowing, I won’t have any issues”</a:t>
            </a:r>
            <a:endParaRPr b="0" i="0" sz="30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136" name="Google Shape;136;g1fa7d6155f9_0_98"/>
          <p:cNvSpPr txBox="1"/>
          <p:nvPr/>
        </p:nvSpPr>
        <p:spPr>
          <a:xfrm>
            <a:off x="124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grpSp>
        <p:nvGrpSpPr>
          <p:cNvPr id="137" name="Google Shape;137;g1fa7d6155f9_0_98"/>
          <p:cNvGrpSpPr/>
          <p:nvPr/>
        </p:nvGrpSpPr>
        <p:grpSpPr>
          <a:xfrm>
            <a:off x="6652602" y="2029511"/>
            <a:ext cx="2861194" cy="2164113"/>
            <a:chOff x="91566" y="2099480"/>
            <a:chExt cx="3284575" cy="2643676"/>
          </a:xfrm>
        </p:grpSpPr>
        <p:pic>
          <p:nvPicPr>
            <p:cNvPr id="138" name="Google Shape;138;g1fa7d6155f9_0_98"/>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139" name="Google Shape;139;g1fa7d6155f9_0_98"/>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140" name="Google Shape;140;g1fa7d6155f9_0_98"/>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141" name="Google Shape;141;g1fa7d6155f9_0_98"/>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142" name="Google Shape;142;g1fa7d6155f9_0_98"/>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143" name="Google Shape;143;g1fa7d6155f9_0_98"/>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fa7d6155f9_0_4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49" name="Google Shape;149;g1fa7d6155f9_0_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fa7d6155f9_0_4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51" name="Google Shape;151;g1fa7d6155f9_0_47"/>
          <p:cNvSpPr txBox="1"/>
          <p:nvPr/>
        </p:nvSpPr>
        <p:spPr>
          <a:xfrm>
            <a:off x="488175" y="1121675"/>
            <a:ext cx="73356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benefits and risks of borrowing money</a:t>
            </a:r>
            <a:endParaRPr b="1"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best borrowing option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068440bd3a_1_176"/>
          <p:cNvSpPr txBox="1"/>
          <p:nvPr>
            <p:ph type="ctrTitle"/>
          </p:nvPr>
        </p:nvSpPr>
        <p:spPr>
          <a:xfrm>
            <a:off x="270775" y="242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‘Good’ vs ‘bad’ debt</a:t>
            </a:r>
            <a:endParaRPr b="1" i="0" sz="2900" u="none" cap="none" strike="noStrike">
              <a:solidFill>
                <a:schemeClr val="accent2"/>
              </a:solidFill>
              <a:latin typeface="Lato"/>
              <a:ea typeface="Lato"/>
              <a:cs typeface="Lato"/>
              <a:sym typeface="Lato"/>
            </a:endParaRPr>
          </a:p>
        </p:txBody>
      </p:sp>
      <p:graphicFrame>
        <p:nvGraphicFramePr>
          <p:cNvPr id="157" name="Google Shape;157;g2068440bd3a_1_176"/>
          <p:cNvGraphicFramePr/>
          <p:nvPr/>
        </p:nvGraphicFramePr>
        <p:xfrm>
          <a:off x="270775" y="2938050"/>
          <a:ext cx="3000000" cy="3000000"/>
        </p:xfrm>
        <a:graphic>
          <a:graphicData uri="http://schemas.openxmlformats.org/drawingml/2006/table">
            <a:tbl>
              <a:tblPr>
                <a:noFill/>
                <a:tableStyleId>{69166076-E735-4694-9A1B-6B5DF9A6672B}</a:tableStyleId>
              </a:tblPr>
              <a:tblGrid>
                <a:gridCol w="2685750"/>
                <a:gridCol w="268575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‘good’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‘bad’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58" name="Google Shape;158;g2068440bd3a_1_176"/>
          <p:cNvSpPr txBox="1"/>
          <p:nvPr/>
        </p:nvSpPr>
        <p:spPr>
          <a:xfrm>
            <a:off x="210600" y="1340250"/>
            <a:ext cx="5238600" cy="1569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Create the table below in your notes.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As we watch the video clips, make a note of what is considered  ‘good’ debt and what is considered  ‘bad’ debt.</a:t>
            </a:r>
            <a:endParaRPr b="0" i="0" sz="1800" u="none" cap="none" strike="noStrike">
              <a:solidFill>
                <a:schemeClr val="accent1"/>
              </a:solidFill>
              <a:latin typeface="Lato"/>
              <a:ea typeface="Lato"/>
              <a:cs typeface="Lato"/>
              <a:sym typeface="Lato"/>
            </a:endParaRPr>
          </a:p>
          <a:p>
            <a:pPr indent="0" lvl="0"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p:txBody>
      </p:sp>
      <p:grpSp>
        <p:nvGrpSpPr>
          <p:cNvPr id="159" name="Google Shape;159;g2068440bd3a_1_176"/>
          <p:cNvGrpSpPr/>
          <p:nvPr/>
        </p:nvGrpSpPr>
        <p:grpSpPr>
          <a:xfrm>
            <a:off x="6622153" y="1683284"/>
            <a:ext cx="2128126" cy="1915507"/>
            <a:chOff x="5801900" y="1125800"/>
            <a:chExt cx="3310713" cy="3175575"/>
          </a:xfrm>
        </p:grpSpPr>
        <p:sp>
          <p:nvSpPr>
            <p:cNvPr id="160" name="Google Shape;160;g2068440bd3a_1_176"/>
            <p:cNvSpPr/>
            <p:nvPr/>
          </p:nvSpPr>
          <p:spPr>
            <a:xfrm>
              <a:off x="7558913"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068440bd3a_1_176"/>
            <p:cNvSpPr/>
            <p:nvPr/>
          </p:nvSpPr>
          <p:spPr>
            <a:xfrm>
              <a:off x="5840200"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068440bd3a_1_176"/>
            <p:cNvSpPr/>
            <p:nvPr/>
          </p:nvSpPr>
          <p:spPr>
            <a:xfrm>
              <a:off x="7558888" y="1125813"/>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g2068440bd3a_1_176"/>
            <p:cNvPicPr preferRelativeResize="0"/>
            <p:nvPr/>
          </p:nvPicPr>
          <p:blipFill rotWithShape="1">
            <a:blip r:embed="rId3">
              <a:alphaModFix/>
            </a:blip>
            <a:srcRect b="0" l="0" r="0" t="0"/>
            <a:stretch/>
          </p:blipFill>
          <p:spPr>
            <a:xfrm>
              <a:off x="7692050" y="1219225"/>
              <a:ext cx="1287400" cy="1287400"/>
            </a:xfrm>
            <a:prstGeom prst="rect">
              <a:avLst/>
            </a:prstGeom>
            <a:noFill/>
            <a:ln>
              <a:noFill/>
            </a:ln>
          </p:spPr>
        </p:pic>
        <p:pic>
          <p:nvPicPr>
            <p:cNvPr id="164" name="Google Shape;164;g2068440bd3a_1_176"/>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165" name="Google Shape;165;g2068440bd3a_1_176"/>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166" name="Google Shape;166;g2068440bd3a_1_176"/>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167" name="Google Shape;167;g2068440bd3a_1_176"/>
            <p:cNvSpPr/>
            <p:nvPr/>
          </p:nvSpPr>
          <p:spPr>
            <a:xfrm>
              <a:off x="5801900" y="1125800"/>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068440bd3a_1_182"/>
          <p:cNvSpPr txBox="1"/>
          <p:nvPr>
            <p:ph type="ctrTitle"/>
          </p:nvPr>
        </p:nvSpPr>
        <p:spPr>
          <a:xfrm>
            <a:off x="379375" y="253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‘good’ debt?’</a:t>
            </a:r>
            <a:endParaRPr b="1" i="0" sz="2900" u="none" cap="none" strike="noStrike">
              <a:solidFill>
                <a:schemeClr val="accent2"/>
              </a:solidFill>
              <a:latin typeface="Lato"/>
              <a:ea typeface="Lato"/>
              <a:cs typeface="Lato"/>
              <a:sym typeface="Lato"/>
            </a:endParaRPr>
          </a:p>
        </p:txBody>
      </p:sp>
      <p:pic>
        <p:nvPicPr>
          <p:cNvPr descr="In an era of low interest rates, debt can make sense. However, borrowers should choose the type they take on with care says Tim in his latest video." id="173" name="Google Shape;173;g2068440bd3a_1_182" title="Three reasons why debt can be dangerous">
            <a:hlinkClick r:id="rId3"/>
          </p:cNvPr>
          <p:cNvPicPr preferRelativeResize="0"/>
          <p:nvPr/>
        </p:nvPicPr>
        <p:blipFill rotWithShape="1">
          <a:blip r:embed="rId4">
            <a:alphaModFix/>
          </a:blip>
          <a:srcRect b="0" l="0" r="0" t="0"/>
          <a:stretch/>
        </p:blipFill>
        <p:spPr>
          <a:xfrm>
            <a:off x="2036225" y="1168225"/>
            <a:ext cx="4560250" cy="3144875"/>
          </a:xfrm>
          <a:prstGeom prst="rect">
            <a:avLst/>
          </a:prstGeom>
          <a:noFill/>
          <a:ln>
            <a:noFill/>
          </a:ln>
        </p:spPr>
      </p:pic>
      <p:sp>
        <p:nvSpPr>
          <p:cNvPr id="174" name="Google Shape;174;g2068440bd3a_1_182"/>
          <p:cNvSpPr txBox="1"/>
          <p:nvPr/>
        </p:nvSpPr>
        <p:spPr>
          <a:xfrm>
            <a:off x="2036225" y="4392275"/>
            <a:ext cx="52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Lato"/>
                <a:ea typeface="Lato"/>
                <a:cs typeface="Lato"/>
                <a:sym typeface="Lato"/>
                <a:hlinkClick r:id="rId5"/>
              </a:rPr>
              <a:t>Three reasons why debt can be dangerous</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In an era of low interest rates, debt can make sense. However, borrowers should choose the type they take on with care says Tim in his latest video." id="179" name="Google Shape;179;g1fa7d6155f9_0_156" title="Three reasons why debt can be dangerous">
            <a:hlinkClick r:id="rId3"/>
          </p:cNvPr>
          <p:cNvPicPr preferRelativeResize="0"/>
          <p:nvPr/>
        </p:nvPicPr>
        <p:blipFill rotWithShape="1">
          <a:blip r:embed="rId4">
            <a:alphaModFix/>
          </a:blip>
          <a:srcRect b="0" l="0" r="0" t="0"/>
          <a:stretch/>
        </p:blipFill>
        <p:spPr>
          <a:xfrm>
            <a:off x="2036225" y="1168225"/>
            <a:ext cx="4560250" cy="3144875"/>
          </a:xfrm>
          <a:prstGeom prst="rect">
            <a:avLst/>
          </a:prstGeom>
          <a:noFill/>
          <a:ln>
            <a:noFill/>
          </a:ln>
        </p:spPr>
      </p:pic>
      <p:sp>
        <p:nvSpPr>
          <p:cNvPr id="180" name="Google Shape;180;g1fa7d6155f9_0_156"/>
          <p:cNvSpPr txBox="1"/>
          <p:nvPr/>
        </p:nvSpPr>
        <p:spPr>
          <a:xfrm>
            <a:off x="2036225" y="4392275"/>
            <a:ext cx="52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Lato"/>
                <a:ea typeface="Lato"/>
                <a:cs typeface="Lato"/>
                <a:sym typeface="Lato"/>
                <a:hlinkClick r:id="rId5"/>
              </a:rPr>
              <a:t>Three reasons why debt can be dangerous</a:t>
            </a:r>
            <a:endParaRPr>
              <a:latin typeface="Lato"/>
              <a:ea typeface="Lato"/>
              <a:cs typeface="Lato"/>
              <a:sym typeface="Lato"/>
            </a:endParaRPr>
          </a:p>
        </p:txBody>
      </p:sp>
      <p:sp>
        <p:nvSpPr>
          <p:cNvPr id="181" name="Google Shape;181;g1fa7d6155f9_0_156"/>
          <p:cNvSpPr txBox="1"/>
          <p:nvPr>
            <p:ph type="ctrTitle"/>
          </p:nvPr>
        </p:nvSpPr>
        <p:spPr>
          <a:xfrm>
            <a:off x="379375" y="253750"/>
            <a:ext cx="75027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are the risks of borrowing?</a:t>
            </a:r>
            <a:endParaRPr b="1" sz="2900">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In an era of low interest rates, debt can make sense. However, borrowers should choose the type they take on with care says Tim in his latest video." id="186" name="Google Shape;186;g2068440bd3a_1_169" title="Three reasons why debt can be dangerous">
            <a:hlinkClick r:id="rId3"/>
          </p:cNvPr>
          <p:cNvPicPr preferRelativeResize="0"/>
          <p:nvPr/>
        </p:nvPicPr>
        <p:blipFill rotWithShape="1">
          <a:blip r:embed="rId4">
            <a:alphaModFix/>
          </a:blip>
          <a:srcRect b="0" l="0" r="0" t="0"/>
          <a:stretch/>
        </p:blipFill>
        <p:spPr>
          <a:xfrm>
            <a:off x="2036225" y="1168225"/>
            <a:ext cx="4560250" cy="3144875"/>
          </a:xfrm>
          <a:prstGeom prst="rect">
            <a:avLst/>
          </a:prstGeom>
          <a:noFill/>
          <a:ln>
            <a:noFill/>
          </a:ln>
        </p:spPr>
      </p:pic>
      <p:sp>
        <p:nvSpPr>
          <p:cNvPr id="187" name="Google Shape;187;g2068440bd3a_1_169"/>
          <p:cNvSpPr txBox="1"/>
          <p:nvPr/>
        </p:nvSpPr>
        <p:spPr>
          <a:xfrm>
            <a:off x="2036225" y="4392275"/>
            <a:ext cx="52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Lato"/>
                <a:ea typeface="Lato"/>
                <a:cs typeface="Lato"/>
                <a:sym typeface="Lato"/>
                <a:hlinkClick r:id="rId5"/>
              </a:rPr>
              <a:t>Three reasons why debt can be dangerous</a:t>
            </a:r>
            <a:endParaRPr>
              <a:latin typeface="Lato"/>
              <a:ea typeface="Lato"/>
              <a:cs typeface="Lato"/>
              <a:sym typeface="Lato"/>
            </a:endParaRPr>
          </a:p>
        </p:txBody>
      </p:sp>
      <p:sp>
        <p:nvSpPr>
          <p:cNvPr id="188" name="Google Shape;188;g2068440bd3a_1_169"/>
          <p:cNvSpPr txBox="1"/>
          <p:nvPr>
            <p:ph type="ctrTitle"/>
          </p:nvPr>
        </p:nvSpPr>
        <p:spPr>
          <a:xfrm>
            <a:off x="379375" y="253750"/>
            <a:ext cx="75027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happens with ‘compounding?</a:t>
            </a:r>
            <a:endParaRPr b="1" sz="2900">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892e7b4325_0_47"/>
          <p:cNvSpPr txBox="1"/>
          <p:nvPr/>
        </p:nvSpPr>
        <p:spPr>
          <a:xfrm>
            <a:off x="316025" y="326900"/>
            <a:ext cx="8249100" cy="4248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accent2"/>
                </a:solidFill>
                <a:latin typeface="Lato"/>
                <a:ea typeface="Lato"/>
                <a:cs typeface="Lato"/>
                <a:sym typeface="Lato"/>
              </a:rPr>
              <a:t>Compound interest</a:t>
            </a:r>
            <a:r>
              <a:rPr b="0" i="0" lang="en-GB" sz="2200" u="none" cap="none" strike="noStrike">
                <a:solidFill>
                  <a:schemeClr val="lt1"/>
                </a:solidFill>
                <a:latin typeface="Lato"/>
                <a:ea typeface="Lato"/>
                <a:cs typeface="Lato"/>
                <a:sym typeface="Lato"/>
              </a:rPr>
              <a:t> is extremely powerful: Effectively we’re calculating interest on top of interest! </a:t>
            </a:r>
            <a:endParaRPr b="0"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Money borrowed or saved </a:t>
            </a:r>
            <a:r>
              <a:rPr b="1" i="0" lang="en-GB" sz="2200" u="none" cap="none" strike="noStrike">
                <a:solidFill>
                  <a:schemeClr val="accent2"/>
                </a:solidFill>
                <a:latin typeface="Lato"/>
                <a:ea typeface="Lato"/>
                <a:cs typeface="Lato"/>
                <a:sym typeface="Lato"/>
              </a:rPr>
              <a:t>grows faster and faster</a:t>
            </a:r>
            <a:r>
              <a:rPr b="0" i="0" lang="en-GB" sz="2200" u="none" cap="none" strike="noStrike">
                <a:solidFill>
                  <a:schemeClr val="lt1"/>
                </a:solidFill>
                <a:latin typeface="Lato"/>
                <a:ea typeface="Lato"/>
                <a:cs typeface="Lato"/>
                <a:sym typeface="Lato"/>
              </a:rPr>
              <a:t>.                        If saving money in a bank, compounding helps money to grow. If taking out a loan with interest (borrowing money) compounding leads to the loan growing and growing, meaning there is an increasing amount to pay back over time.</a:t>
            </a:r>
            <a:endParaRPr b="0"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You can use the compound interest</a:t>
            </a:r>
            <a:r>
              <a:rPr b="0" i="0" lang="en-GB" sz="2200" u="none" cap="none" strike="noStrike">
                <a:solidFill>
                  <a:schemeClr val="accent2"/>
                </a:solidFill>
                <a:latin typeface="Lato"/>
                <a:ea typeface="Lato"/>
                <a:cs typeface="Lato"/>
                <a:sym typeface="Lato"/>
              </a:rPr>
              <a:t> </a:t>
            </a:r>
            <a:r>
              <a:rPr b="1" i="0" lang="en-GB" sz="2200" u="sng" cap="none" strike="noStrike">
                <a:solidFill>
                  <a:schemeClr val="accent2"/>
                </a:solidFill>
                <a:latin typeface="Lato"/>
                <a:ea typeface="Lato"/>
                <a:cs typeface="Lato"/>
                <a:sym typeface="Lato"/>
                <a:hlinkClick r:id="rId3">
                  <a:extLst>
                    <a:ext uri="{A12FA001-AC4F-418D-AE19-62706E023703}">
                      <ahyp:hlinkClr val="tx"/>
                    </a:ext>
                  </a:extLst>
                </a:hlinkClick>
              </a:rPr>
              <a:t>loan calculator</a:t>
            </a:r>
            <a:r>
              <a:rPr b="0" i="0" lang="en-GB" sz="2200" u="none" cap="none" strike="noStrike">
                <a:solidFill>
                  <a:schemeClr val="lt1"/>
                </a:solidFill>
                <a:latin typeface="Lato"/>
                <a:ea typeface="Lato"/>
                <a:cs typeface="Lato"/>
                <a:sym typeface="Lato"/>
              </a:rPr>
              <a:t> to see this in action.  </a:t>
            </a:r>
            <a:endParaRPr b="0" i="0" sz="22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77c11db089_0_104"/>
          <p:cNvSpPr txBox="1"/>
          <p:nvPr>
            <p:ph type="ctrTitle"/>
          </p:nvPr>
        </p:nvSpPr>
        <p:spPr>
          <a:xfrm>
            <a:off x="270775" y="242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‘Good’ vs ‘bad’ debt</a:t>
            </a:r>
            <a:endParaRPr b="1" i="0" sz="2900" u="none" cap="none" strike="noStrike">
              <a:solidFill>
                <a:schemeClr val="accent2"/>
              </a:solidFill>
              <a:latin typeface="Lato"/>
              <a:ea typeface="Lato"/>
              <a:cs typeface="Lato"/>
              <a:sym typeface="Lato"/>
            </a:endParaRPr>
          </a:p>
        </p:txBody>
      </p:sp>
      <p:graphicFrame>
        <p:nvGraphicFramePr>
          <p:cNvPr id="199" name="Google Shape;199;g277c11db089_0_104"/>
          <p:cNvGraphicFramePr/>
          <p:nvPr/>
        </p:nvGraphicFramePr>
        <p:xfrm>
          <a:off x="284175" y="1298800"/>
          <a:ext cx="3000000" cy="3000000"/>
        </p:xfrm>
        <a:graphic>
          <a:graphicData uri="http://schemas.openxmlformats.org/drawingml/2006/table">
            <a:tbl>
              <a:tblPr>
                <a:noFill/>
                <a:tableStyleId>{69166076-E735-4694-9A1B-6B5DF9A6672B}</a:tableStyleId>
              </a:tblPr>
              <a:tblGrid>
                <a:gridCol w="3012575"/>
                <a:gridCol w="3012575"/>
              </a:tblGrid>
              <a:tr h="3561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‘good’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‘bad’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191475">
                <a:tc>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be useful in emergencies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Allows for purchases that otherwise would not be possible (e.g. houses) but only beneficial if planned out, considering future payments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Useful when they enable you to progress in life, e.g. student loans.</a:t>
                      </a:r>
                      <a:endParaRPr>
                        <a:latin typeface="Lato"/>
                        <a:ea typeface="Lato"/>
                        <a:cs typeface="Lato"/>
                        <a:sym typeface="Lato"/>
                      </a:endParaRPr>
                    </a:p>
                  </a:txBody>
                  <a:tcPr marT="91425" marB="91425" marR="91425" marL="91425"/>
                </a:tc>
                <a:tc>
                  <a:txBody>
                    <a:bodyPr/>
                    <a:lstStyle/>
                    <a:p>
                      <a:pPr indent="-317500" lvl="0" marL="360000" rtl="0" algn="l">
                        <a:spcBef>
                          <a:spcPts val="0"/>
                        </a:spcBef>
                        <a:spcAft>
                          <a:spcPts val="0"/>
                        </a:spcAft>
                        <a:buSzPts val="1400"/>
                        <a:buFont typeface="Lato"/>
                        <a:buChar char="●"/>
                      </a:pPr>
                      <a:r>
                        <a:rPr lang="en-GB">
                          <a:latin typeface="Lato"/>
                          <a:ea typeface="Lato"/>
                          <a:cs typeface="Lato"/>
                          <a:sym typeface="Lato"/>
                        </a:rPr>
                        <a:t>Could lead to a trap, where more and more borrowing is required to maintain the same lifestyle</a:t>
                      </a:r>
                      <a:endParaRPr>
                        <a:latin typeface="Lato"/>
                        <a:ea typeface="Lato"/>
                        <a:cs typeface="Lato"/>
                        <a:sym typeface="Lato"/>
                      </a:endParaRPr>
                    </a:p>
                    <a:p>
                      <a:pPr indent="-317500" lvl="0" marL="360000" rtl="0" algn="l">
                        <a:spcBef>
                          <a:spcPts val="0"/>
                        </a:spcBef>
                        <a:spcAft>
                          <a:spcPts val="0"/>
                        </a:spcAft>
                        <a:buSzPts val="1400"/>
                        <a:buFont typeface="Lato"/>
                        <a:buChar char="●"/>
                      </a:pPr>
                      <a:r>
                        <a:rPr lang="en-GB">
                          <a:latin typeface="Lato"/>
                          <a:ea typeface="Lato"/>
                          <a:cs typeface="Lato"/>
                          <a:sym typeface="Lato"/>
                        </a:rPr>
                        <a:t>Compounding can drastically increase the amount owed, especially if it not paid off over time.</a:t>
                      </a:r>
                      <a:endParaRPr>
                        <a:latin typeface="Lato"/>
                        <a:ea typeface="Lato"/>
                        <a:cs typeface="Lato"/>
                        <a:sym typeface="Lato"/>
                      </a:endParaRPr>
                    </a:p>
                    <a:p>
                      <a:pPr indent="-317500" lvl="0" marL="360000" rtl="0" algn="l">
                        <a:spcBef>
                          <a:spcPts val="0"/>
                        </a:spcBef>
                        <a:spcAft>
                          <a:spcPts val="0"/>
                        </a:spcAft>
                        <a:buSzPts val="1400"/>
                        <a:buFont typeface="Lato"/>
                        <a:buChar char="●"/>
                      </a:pPr>
                      <a:r>
                        <a:rPr lang="en-GB">
                          <a:latin typeface="Lato"/>
                          <a:ea typeface="Lato"/>
                          <a:cs typeface="Lato"/>
                          <a:sym typeface="Lato"/>
                        </a:rPr>
                        <a:t>Opportunity cost: Paying off debt takes away the opportunity to invest in long term assets, which may have benefited from strong growth rates</a:t>
                      </a:r>
                      <a:endParaRPr/>
                    </a:p>
                  </a:txBody>
                  <a:tcPr marT="91425" marB="91425" marR="91425" marL="91425"/>
                </a:tc>
              </a:tr>
            </a:tbl>
          </a:graphicData>
        </a:graphic>
      </p:graphicFrame>
      <p:grpSp>
        <p:nvGrpSpPr>
          <p:cNvPr id="200" name="Google Shape;200;g277c11db089_0_104"/>
          <p:cNvGrpSpPr/>
          <p:nvPr/>
        </p:nvGrpSpPr>
        <p:grpSpPr>
          <a:xfrm>
            <a:off x="6850753" y="1683284"/>
            <a:ext cx="2128126" cy="1915507"/>
            <a:chOff x="5801900" y="1125800"/>
            <a:chExt cx="3310713" cy="3175575"/>
          </a:xfrm>
        </p:grpSpPr>
        <p:sp>
          <p:nvSpPr>
            <p:cNvPr id="201" name="Google Shape;201;g277c11db089_0_104"/>
            <p:cNvSpPr/>
            <p:nvPr/>
          </p:nvSpPr>
          <p:spPr>
            <a:xfrm>
              <a:off x="7558913"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77c11db089_0_104"/>
            <p:cNvSpPr/>
            <p:nvPr/>
          </p:nvSpPr>
          <p:spPr>
            <a:xfrm>
              <a:off x="5840200"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77c11db089_0_104"/>
            <p:cNvSpPr/>
            <p:nvPr/>
          </p:nvSpPr>
          <p:spPr>
            <a:xfrm>
              <a:off x="7558888" y="1125813"/>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4" name="Google Shape;204;g277c11db089_0_104"/>
            <p:cNvPicPr preferRelativeResize="0"/>
            <p:nvPr/>
          </p:nvPicPr>
          <p:blipFill rotWithShape="1">
            <a:blip r:embed="rId3">
              <a:alphaModFix/>
            </a:blip>
            <a:srcRect b="0" l="0" r="0" t="0"/>
            <a:stretch/>
          </p:blipFill>
          <p:spPr>
            <a:xfrm>
              <a:off x="7692050" y="1219225"/>
              <a:ext cx="1287400" cy="1287400"/>
            </a:xfrm>
            <a:prstGeom prst="rect">
              <a:avLst/>
            </a:prstGeom>
            <a:noFill/>
            <a:ln>
              <a:noFill/>
            </a:ln>
          </p:spPr>
        </p:pic>
        <p:pic>
          <p:nvPicPr>
            <p:cNvPr id="205" name="Google Shape;205;g277c11db089_0_104"/>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206" name="Google Shape;206;g277c11db089_0_104"/>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207" name="Google Shape;207;g277c11db089_0_104"/>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208" name="Google Shape;208;g277c11db089_0_104"/>
            <p:cNvSpPr/>
            <p:nvPr/>
          </p:nvSpPr>
          <p:spPr>
            <a:xfrm>
              <a:off x="5801900" y="1125800"/>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fa7d6155f9_0_55"/>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14" name="Google Shape;214;g1fa7d6155f9_0_5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fa7d6155f9_0_5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6" name="Google Shape;216;g1fa7d6155f9_0_55"/>
          <p:cNvSpPr txBox="1"/>
          <p:nvPr/>
        </p:nvSpPr>
        <p:spPr>
          <a:xfrm>
            <a:off x="488175" y="1121675"/>
            <a:ext cx="7589400" cy="260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the benefits and risks of borrowing money</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best borrowing option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fa7d6155f9_0_105"/>
          <p:cNvSpPr txBox="1"/>
          <p:nvPr>
            <p:ph type="ctrTitle"/>
          </p:nvPr>
        </p:nvSpPr>
        <p:spPr>
          <a:xfrm>
            <a:off x="231000"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22" name="Google Shape;222;g1fa7d6155f9_0_105"/>
          <p:cNvSpPr txBox="1"/>
          <p:nvPr/>
        </p:nvSpPr>
        <p:spPr>
          <a:xfrm>
            <a:off x="472100"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Secured loans have an asset* linked to them, such as a home. In the event that </a:t>
            </a:r>
            <a:r>
              <a:rPr lang="en-GB" sz="1600">
                <a:solidFill>
                  <a:schemeClr val="accent1"/>
                </a:solidFill>
                <a:latin typeface="Lato"/>
                <a:ea typeface="Lato"/>
                <a:cs typeface="Lato"/>
                <a:sym typeface="Lato"/>
              </a:rPr>
              <a:t>someone</a:t>
            </a:r>
            <a:r>
              <a:rPr lang="en-GB" sz="1600">
                <a:solidFill>
                  <a:schemeClr val="accent1"/>
                </a:solidFill>
                <a:latin typeface="Lato"/>
                <a:ea typeface="Lato"/>
                <a:cs typeface="Lato"/>
                <a:sym typeface="Lato"/>
              </a:rPr>
              <a:t> is</a:t>
            </a:r>
            <a:r>
              <a:rPr b="0" i="0" lang="en-GB" sz="1600" u="none" cap="none" strike="noStrike">
                <a:solidFill>
                  <a:schemeClr val="accent1"/>
                </a:solidFill>
                <a:latin typeface="Lato"/>
                <a:ea typeface="Lato"/>
                <a:cs typeface="Lato"/>
                <a:sym typeface="Lato"/>
              </a:rPr>
              <a:t> unable to repay the loan, the lender can repossess and sell the asset in order to regain the amount they lent.</a:t>
            </a:r>
            <a:endParaRPr b="0" i="0" sz="1600" u="none" cap="none" strike="noStrike">
              <a:solidFill>
                <a:schemeClr val="accent1"/>
              </a:solidFill>
              <a:latin typeface="Lato"/>
              <a:ea typeface="Lato"/>
              <a:cs typeface="Lato"/>
              <a:sym typeface="Lato"/>
            </a:endParaRPr>
          </a:p>
        </p:txBody>
      </p:sp>
      <p:sp>
        <p:nvSpPr>
          <p:cNvPr id="223" name="Google Shape;223;g1fa7d6155f9_0_105"/>
          <p:cNvSpPr txBox="1"/>
          <p:nvPr/>
        </p:nvSpPr>
        <p:spPr>
          <a:xfrm>
            <a:off x="307200" y="1097425"/>
            <a:ext cx="852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There are many types of loans available, but they all fall into two broad categories</a:t>
            </a:r>
            <a:endParaRPr b="1" i="0" sz="1800" u="none" cap="none" strike="noStrike">
              <a:solidFill>
                <a:schemeClr val="accent2"/>
              </a:solidFill>
              <a:latin typeface="Lato"/>
              <a:ea typeface="Lato"/>
              <a:cs typeface="Lato"/>
              <a:sym typeface="Lato"/>
            </a:endParaRPr>
          </a:p>
        </p:txBody>
      </p:sp>
      <p:sp>
        <p:nvSpPr>
          <p:cNvPr id="224" name="Google Shape;224;g1fa7d6155f9_0_105"/>
          <p:cNvSpPr txBox="1"/>
          <p:nvPr/>
        </p:nvSpPr>
        <p:spPr>
          <a:xfrm>
            <a:off x="4230325"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Unsecured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Loans in which you do not need to provide an asset as security.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These involve borrowing a lump sum and paying the loan back in installments (chunks) over time.</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p:txBody>
      </p:sp>
      <p:sp>
        <p:nvSpPr>
          <p:cNvPr id="225" name="Google Shape;225;g1fa7d6155f9_0_105"/>
          <p:cNvSpPr/>
          <p:nvPr/>
        </p:nvSpPr>
        <p:spPr>
          <a:xfrm>
            <a:off x="472100" y="3707400"/>
            <a:ext cx="7278300" cy="929100"/>
          </a:xfrm>
          <a:prstGeom prst="rect">
            <a:avLst/>
          </a:prstGeom>
          <a:solidFill>
            <a:srgbClr val="FF8022"/>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Black"/>
                <a:ea typeface="Lato Black"/>
                <a:cs typeface="Lato Black"/>
                <a:sym typeface="Lato Black"/>
              </a:rPr>
              <a:t>Discussion</a:t>
            </a:r>
            <a:endParaRPr b="0" i="0" sz="16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00"/>
              <a:buFont typeface="Arial"/>
              <a:buNone/>
            </a:pPr>
            <a:r>
              <a:t/>
            </a:r>
            <a:endParaRPr b="0" i="0" sz="2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Which of these loans would you expect to have lower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interest rates</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Explain your reasoning to your partner</a:t>
            </a:r>
            <a:endParaRPr b="0" i="0" sz="1600" u="none" cap="none" strike="noStrike">
              <a:solidFill>
                <a:srgbClr val="000000"/>
              </a:solidFill>
              <a:latin typeface="Lato"/>
              <a:ea typeface="Lato"/>
              <a:cs typeface="Lato"/>
              <a:sym typeface="Lato"/>
            </a:endParaRPr>
          </a:p>
        </p:txBody>
      </p:sp>
      <p:sp>
        <p:nvSpPr>
          <p:cNvPr id="226" name="Google Shape;226;g1fa7d6155f9_0_105"/>
          <p:cNvSpPr txBox="1"/>
          <p:nvPr/>
        </p:nvSpPr>
        <p:spPr>
          <a:xfrm>
            <a:off x="587975" y="4783800"/>
            <a:ext cx="5503200" cy="35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1"/>
                </a:solidFill>
                <a:latin typeface="Lato"/>
                <a:ea typeface="Lato"/>
                <a:cs typeface="Lato"/>
                <a:sym typeface="Lato"/>
              </a:rPr>
              <a:t>* Asset - valuable item</a:t>
            </a:r>
            <a:endParaRPr b="0" i="0" sz="11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77c11db089_0_5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2" name="Google Shape;52;g277c11db089_0_52"/>
          <p:cNvGraphicFramePr/>
          <p:nvPr/>
        </p:nvGraphicFramePr>
        <p:xfrm>
          <a:off x="431175" y="1732525"/>
          <a:ext cx="3000000" cy="3000000"/>
        </p:xfrm>
        <a:graphic>
          <a:graphicData uri="http://schemas.openxmlformats.org/drawingml/2006/table">
            <a:tbl>
              <a:tblPr>
                <a:noFill/>
                <a:tableStyleId>{69166076-E735-4694-9A1B-6B5DF9A6672B}</a:tableStyleId>
              </a:tblPr>
              <a:tblGrid>
                <a:gridCol w="1351825"/>
                <a:gridCol w="1351825"/>
                <a:gridCol w="1296900"/>
                <a:gridCol w="1472650"/>
                <a:gridCol w="1285925"/>
                <a:gridCol w="1351825"/>
              </a:tblGrid>
              <a:tr h="363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Managing Student Finance</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Borrowing and Debt</a:t>
                      </a:r>
                      <a:endParaRPr b="1">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262A33"/>
                          </a:solidFill>
                          <a:latin typeface="Lato"/>
                          <a:ea typeface="Lato"/>
                          <a:cs typeface="Lato"/>
                          <a:sym typeface="Lato"/>
                        </a:rPr>
                        <a:t>Property - Renting and Buying</a:t>
                      </a:r>
                      <a:endParaRPr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dd61b1b49a_4_1"/>
          <p:cNvSpPr txBox="1"/>
          <p:nvPr>
            <p:ph type="ctrTitle"/>
          </p:nvPr>
        </p:nvSpPr>
        <p:spPr>
          <a:xfrm>
            <a:off x="231000"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32" name="Google Shape;232;g1dd61b1b49a_4_1"/>
          <p:cNvSpPr txBox="1"/>
          <p:nvPr/>
        </p:nvSpPr>
        <p:spPr>
          <a:xfrm>
            <a:off x="307200" y="1097425"/>
            <a:ext cx="852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There are many types of loans available, but they all fall into two broad categories</a:t>
            </a:r>
            <a:endParaRPr b="1" i="0" sz="1800" u="none" cap="none" strike="noStrike">
              <a:solidFill>
                <a:schemeClr val="accent2"/>
              </a:solidFill>
              <a:latin typeface="Lato"/>
              <a:ea typeface="Lato"/>
              <a:cs typeface="Lato"/>
              <a:sym typeface="Lato"/>
            </a:endParaRPr>
          </a:p>
        </p:txBody>
      </p:sp>
      <p:sp>
        <p:nvSpPr>
          <p:cNvPr id="233" name="Google Shape;233;g1dd61b1b49a_4_1"/>
          <p:cNvSpPr txBox="1"/>
          <p:nvPr/>
        </p:nvSpPr>
        <p:spPr>
          <a:xfrm>
            <a:off x="587975" y="4860000"/>
            <a:ext cx="5503200" cy="35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1"/>
                </a:solidFill>
                <a:latin typeface="Lato"/>
                <a:ea typeface="Lato"/>
                <a:cs typeface="Lato"/>
                <a:sym typeface="Lato"/>
              </a:rPr>
              <a:t>* Asset - valuable item</a:t>
            </a:r>
            <a:endParaRPr b="0" i="0" sz="1100" u="none" cap="none" strike="noStrike">
              <a:solidFill>
                <a:schemeClr val="accent1"/>
              </a:solidFill>
              <a:latin typeface="Lato"/>
              <a:ea typeface="Lato"/>
              <a:cs typeface="Lato"/>
              <a:sym typeface="Lato"/>
            </a:endParaRPr>
          </a:p>
        </p:txBody>
      </p:sp>
      <p:sp>
        <p:nvSpPr>
          <p:cNvPr id="234" name="Google Shape;234;g1dd61b1b49a_4_1"/>
          <p:cNvSpPr txBox="1"/>
          <p:nvPr/>
        </p:nvSpPr>
        <p:spPr>
          <a:xfrm>
            <a:off x="472100"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Secured loans have an asset* linked to them, such as a home. In the event that </a:t>
            </a:r>
            <a:r>
              <a:rPr lang="en-GB" sz="1600">
                <a:solidFill>
                  <a:schemeClr val="accent1"/>
                </a:solidFill>
                <a:latin typeface="Lato"/>
                <a:ea typeface="Lato"/>
                <a:cs typeface="Lato"/>
                <a:sym typeface="Lato"/>
              </a:rPr>
              <a:t>someone is</a:t>
            </a:r>
            <a:r>
              <a:rPr b="0" i="0" lang="en-GB" sz="1600" u="none" cap="none" strike="noStrike">
                <a:solidFill>
                  <a:schemeClr val="accent1"/>
                </a:solidFill>
                <a:latin typeface="Lato"/>
                <a:ea typeface="Lato"/>
                <a:cs typeface="Lato"/>
                <a:sym typeface="Lato"/>
              </a:rPr>
              <a:t> unable to repay the loan, the lender can repossess and sell the asset in order to regain the amount they lent.</a:t>
            </a:r>
            <a:endParaRPr b="0" i="0" sz="1600" u="none" cap="none" strike="noStrike">
              <a:solidFill>
                <a:schemeClr val="accent1"/>
              </a:solidFill>
              <a:latin typeface="Lato"/>
              <a:ea typeface="Lato"/>
              <a:cs typeface="Lato"/>
              <a:sym typeface="Lato"/>
            </a:endParaRPr>
          </a:p>
        </p:txBody>
      </p:sp>
      <p:sp>
        <p:nvSpPr>
          <p:cNvPr id="235" name="Google Shape;235;g1dd61b1b49a_4_1"/>
          <p:cNvSpPr txBox="1"/>
          <p:nvPr/>
        </p:nvSpPr>
        <p:spPr>
          <a:xfrm>
            <a:off x="4230325"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Unsecured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Loans in which you do not need to provide an asset as security.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These involve borrowing a lump sum and paying the loan back in installments (chunks) over time.</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p:txBody>
      </p:sp>
      <p:sp>
        <p:nvSpPr>
          <p:cNvPr id="236" name="Google Shape;236;g1dd61b1b49a_4_1"/>
          <p:cNvSpPr/>
          <p:nvPr/>
        </p:nvSpPr>
        <p:spPr>
          <a:xfrm>
            <a:off x="472100" y="3707400"/>
            <a:ext cx="7278300" cy="953100"/>
          </a:xfrm>
          <a:prstGeom prst="rect">
            <a:avLst/>
          </a:prstGeom>
          <a:solidFill>
            <a:srgbClr val="FF8022"/>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lt1"/>
                </a:solidFill>
                <a:latin typeface="Lato Black"/>
                <a:ea typeface="Lato Black"/>
                <a:cs typeface="Lato Black"/>
                <a:sym typeface="Lato Black"/>
              </a:rPr>
              <a:t>Secured loans tend to offer both lower interest rates and higher loan amounts. This is because the risk to the lender is lower, as they can recoup a lot (if not all) of the money in the event that the loan isn’t repaid.</a:t>
            </a:r>
            <a:endParaRPr sz="1600">
              <a:solidFill>
                <a:schemeClr val="lt1"/>
              </a:solidFill>
              <a:latin typeface="Lato Black"/>
              <a:ea typeface="Lato Black"/>
              <a:cs typeface="Lato Black"/>
              <a:sym typeface="La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892e7b4325_0_5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42" name="Google Shape;242;g1892e7b4325_0_53"/>
          <p:cNvSpPr txBox="1"/>
          <p:nvPr/>
        </p:nvSpPr>
        <p:spPr>
          <a:xfrm>
            <a:off x="3014657" y="183300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Personal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type of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that allows </a:t>
            </a:r>
            <a:r>
              <a:rPr b="1" i="0" lang="en-GB" sz="1200" u="none" cap="none" strike="noStrike">
                <a:solidFill>
                  <a:srgbClr val="000000"/>
                </a:solidFill>
                <a:latin typeface="Lato"/>
                <a:ea typeface="Lato"/>
                <a:cs typeface="Lato"/>
                <a:sym typeface="Lato"/>
              </a:rPr>
              <a:t>flexible use,</a:t>
            </a:r>
            <a:r>
              <a:rPr b="0" i="0" lang="en-GB" sz="1200" u="none" cap="none" strike="noStrike">
                <a:solidFill>
                  <a:srgbClr val="000000"/>
                </a:solidFill>
                <a:latin typeface="Lato"/>
                <a:ea typeface="Lato"/>
                <a:cs typeface="Lato"/>
                <a:sym typeface="Lato"/>
              </a:rPr>
              <a:t> short to medium term repayment, and relatively quick funding.</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243" name="Google Shape;243;g1892e7b4325_0_53"/>
          <p:cNvSpPr txBox="1"/>
          <p:nvPr/>
        </p:nvSpPr>
        <p:spPr>
          <a:xfrm>
            <a:off x="3014650" y="3481200"/>
            <a:ext cx="2332500" cy="14931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Guarantor Loan</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Similar to a </a:t>
            </a:r>
            <a:r>
              <a:rPr b="1" i="0" lang="en-GB" sz="1200" u="none" cap="none" strike="noStrike">
                <a:solidFill>
                  <a:srgbClr val="000000"/>
                </a:solidFill>
                <a:latin typeface="Lato"/>
                <a:ea typeface="Lato"/>
                <a:cs typeface="Lato"/>
                <a:sym typeface="Lato"/>
              </a:rPr>
              <a:t>personal loan</a:t>
            </a:r>
            <a:r>
              <a:rPr b="0" i="0" lang="en-GB" sz="1200" u="none" cap="none" strike="noStrike">
                <a:solidFill>
                  <a:srgbClr val="000000"/>
                </a:solidFill>
                <a:latin typeface="Lato"/>
                <a:ea typeface="Lato"/>
                <a:cs typeface="Lato"/>
                <a:sym typeface="Lato"/>
              </a:rPr>
              <a:t>, but uses a </a:t>
            </a:r>
            <a:r>
              <a:rPr b="1" i="0" lang="en-GB" sz="1200" u="none" cap="none" strike="noStrike">
                <a:solidFill>
                  <a:srgbClr val="000000"/>
                </a:solidFill>
                <a:latin typeface="Lato"/>
                <a:ea typeface="Lato"/>
                <a:cs typeface="Lato"/>
                <a:sym typeface="Lato"/>
              </a:rPr>
              <a:t>third party to guarantee to pay</a:t>
            </a:r>
            <a:r>
              <a:rPr b="0" i="0" lang="en-GB" sz="1200" u="none" cap="none" strike="noStrike">
                <a:solidFill>
                  <a:srgbClr val="000000"/>
                </a:solidFill>
                <a:latin typeface="Lato"/>
                <a:ea typeface="Lato"/>
                <a:cs typeface="Lato"/>
                <a:sym typeface="Lato"/>
              </a:rPr>
              <a:t> the loan in case the borrower fails to do so.</a:t>
            </a:r>
            <a:endParaRPr b="0"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sz="1300">
              <a:latin typeface="Lato"/>
              <a:ea typeface="Lato"/>
              <a:cs typeface="Lato"/>
              <a:sym typeface="Lato"/>
            </a:endParaRPr>
          </a:p>
        </p:txBody>
      </p:sp>
      <p:sp>
        <p:nvSpPr>
          <p:cNvPr id="244" name="Google Shape;244;g1892e7b4325_0_53"/>
          <p:cNvSpPr txBox="1"/>
          <p:nvPr/>
        </p:nvSpPr>
        <p:spPr>
          <a:xfrm>
            <a:off x="5605923" y="348120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Payday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a:t>
            </a:r>
            <a:r>
              <a:rPr b="1" i="0" lang="en-GB" sz="1200" u="none" cap="none" strike="noStrike">
                <a:solidFill>
                  <a:srgbClr val="000000"/>
                </a:solidFill>
                <a:latin typeface="Lato"/>
                <a:ea typeface="Lato"/>
                <a:cs typeface="Lato"/>
                <a:sym typeface="Lato"/>
              </a:rPr>
              <a:t> short-term loan</a:t>
            </a:r>
            <a:r>
              <a:rPr b="0" i="0" lang="en-GB" sz="1200" u="none" cap="none" strike="noStrike">
                <a:solidFill>
                  <a:srgbClr val="000000"/>
                </a:solidFill>
                <a:latin typeface="Lato"/>
                <a:ea typeface="Lato"/>
                <a:cs typeface="Lato"/>
                <a:sym typeface="Lato"/>
              </a:rPr>
              <a:t> with </a:t>
            </a:r>
            <a:r>
              <a:rPr b="1" i="0" lang="en-GB" sz="1200" u="none" cap="none" strike="noStrike">
                <a:solidFill>
                  <a:srgbClr val="000000"/>
                </a:solidFill>
                <a:latin typeface="Lato"/>
                <a:ea typeface="Lato"/>
                <a:cs typeface="Lato"/>
                <a:sym typeface="Lato"/>
              </a:rPr>
              <a:t>h</a:t>
            </a:r>
            <a:r>
              <a:rPr b="1" i="0" lang="en-GB" sz="1200" u="none" cap="none" strike="noStrike">
                <a:solidFill>
                  <a:srgbClr val="000000"/>
                </a:solidFill>
                <a:latin typeface="Lato"/>
                <a:ea typeface="Lato"/>
                <a:cs typeface="Lato"/>
                <a:sym typeface="Lato"/>
              </a:rPr>
              <a:t>igh interest </a:t>
            </a:r>
            <a:r>
              <a:rPr b="0" i="0" lang="en-GB" sz="1200" u="none" cap="none" strike="noStrike">
                <a:solidFill>
                  <a:srgbClr val="000000"/>
                </a:solidFill>
                <a:latin typeface="Lato"/>
                <a:ea typeface="Lato"/>
                <a:cs typeface="Lato"/>
                <a:sym typeface="Lato"/>
              </a:rPr>
              <a:t>lent on the assumption that the borrower will repay the loan upon receiving their next wages.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245" name="Google Shape;245;g1892e7b4325_0_53"/>
          <p:cNvSpPr txBox="1"/>
          <p:nvPr/>
        </p:nvSpPr>
        <p:spPr>
          <a:xfrm>
            <a:off x="5605923" y="184455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Vehicle Finance</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vehicle</a:t>
            </a:r>
            <a:r>
              <a:rPr b="0" i="0" lang="en-GB" sz="1200" u="none" cap="none" strike="noStrike">
                <a:solidFill>
                  <a:srgbClr val="000000"/>
                </a:solidFill>
                <a:latin typeface="Lato"/>
                <a:ea typeface="Lato"/>
                <a:cs typeface="Lato"/>
                <a:sym typeface="Lato"/>
              </a:rPr>
              <a:t>. You do not own the vehicle until the loan is paid off.</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246" name="Google Shape;246;g1892e7b4325_0_53"/>
          <p:cNvSpPr txBox="1"/>
          <p:nvPr/>
        </p:nvSpPr>
        <p:spPr>
          <a:xfrm>
            <a:off x="423400" y="184455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Mortgages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property</a:t>
            </a:r>
            <a:r>
              <a:rPr b="0" i="0" lang="en-GB" sz="1200" u="none" cap="none" strike="noStrike">
                <a:solidFill>
                  <a:srgbClr val="000000"/>
                </a:solidFill>
                <a:latin typeface="Lato"/>
                <a:ea typeface="Lato"/>
                <a:cs typeface="Lato"/>
                <a:sym typeface="Lato"/>
              </a:rPr>
              <a:t>. The lender has the right to repossess the property if you fail to make payments.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247" name="Google Shape;247;g1892e7b4325_0_53"/>
          <p:cNvSpPr txBox="1"/>
          <p:nvPr/>
        </p:nvSpPr>
        <p:spPr>
          <a:xfrm>
            <a:off x="423400" y="3481200"/>
            <a:ext cx="2332500" cy="15162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Buy Now Pay Later</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t/>
            </a:r>
            <a:endParaRPr b="0" i="0" sz="55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rPr b="0" i="0" lang="en-GB" sz="1150" u="none" cap="none" strike="noStrike">
                <a:solidFill>
                  <a:srgbClr val="000000"/>
                </a:solidFill>
                <a:latin typeface="Lato"/>
                <a:ea typeface="Lato"/>
                <a:cs typeface="Lato"/>
                <a:sym typeface="Lato"/>
              </a:rPr>
              <a:t>It’s a form of short-term financing, allowing someone to spread costs over time. However, if a payment is late or missed, very high rates of interest may be charged.</a:t>
            </a:r>
            <a:endParaRPr b="0" i="0" sz="1150" u="none" cap="none" strike="noStrike">
              <a:solidFill>
                <a:srgbClr val="000000"/>
              </a:solidFill>
              <a:latin typeface="Lato"/>
              <a:ea typeface="Lato"/>
              <a:cs typeface="Lato"/>
              <a:sym typeface="Lato"/>
            </a:endParaRPr>
          </a:p>
        </p:txBody>
      </p:sp>
      <p:sp>
        <p:nvSpPr>
          <p:cNvPr id="248" name="Google Shape;248;g1892e7b4325_0_53"/>
          <p:cNvSpPr/>
          <p:nvPr/>
        </p:nvSpPr>
        <p:spPr>
          <a:xfrm>
            <a:off x="423400" y="1079725"/>
            <a:ext cx="7515000" cy="6579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Black"/>
                <a:ea typeface="Lato Black"/>
                <a:cs typeface="Lato Black"/>
                <a:sym typeface="Lato Black"/>
              </a:rPr>
              <a:t>Activity</a:t>
            </a:r>
            <a:endParaRPr b="0" i="0" sz="16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Which of these loans are secured, and which are unsecured? Explain your reasoning</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892e7b4325_0_7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54" name="Google Shape;254;g1892e7b4325_0_71"/>
          <p:cNvSpPr txBox="1"/>
          <p:nvPr/>
        </p:nvSpPr>
        <p:spPr>
          <a:xfrm>
            <a:off x="3371112" y="18330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Personal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type of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that allows </a:t>
            </a:r>
            <a:r>
              <a:rPr b="1" i="0" lang="en-GB" sz="1200" u="none" cap="none" strike="noStrike">
                <a:solidFill>
                  <a:srgbClr val="000000"/>
                </a:solidFill>
                <a:latin typeface="Lato"/>
                <a:ea typeface="Lato"/>
                <a:cs typeface="Lato"/>
                <a:sym typeface="Lato"/>
              </a:rPr>
              <a:t>flexible use,</a:t>
            </a:r>
            <a:r>
              <a:rPr b="0" i="0" lang="en-GB" sz="1200" u="none" cap="none" strike="noStrike">
                <a:solidFill>
                  <a:srgbClr val="000000"/>
                </a:solidFill>
                <a:latin typeface="Lato"/>
                <a:ea typeface="Lato"/>
                <a:cs typeface="Lato"/>
                <a:sym typeface="Lato"/>
              </a:rPr>
              <a:t> short to medium term repayment, and relatively quick funding.</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255" name="Google Shape;255;g1892e7b4325_0_71"/>
          <p:cNvSpPr txBox="1"/>
          <p:nvPr/>
        </p:nvSpPr>
        <p:spPr>
          <a:xfrm>
            <a:off x="3371103" y="34812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Guarantor Loan</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Similar to a </a:t>
            </a:r>
            <a:r>
              <a:rPr b="1" i="0" lang="en-GB" sz="1200" u="none" cap="none" strike="noStrike">
                <a:solidFill>
                  <a:srgbClr val="000000"/>
                </a:solidFill>
                <a:latin typeface="Lato"/>
                <a:ea typeface="Lato"/>
                <a:cs typeface="Lato"/>
                <a:sym typeface="Lato"/>
              </a:rPr>
              <a:t>personal loan</a:t>
            </a:r>
            <a:r>
              <a:rPr b="0" i="0" lang="en-GB" sz="1200" u="none" cap="none" strike="noStrike">
                <a:solidFill>
                  <a:srgbClr val="000000"/>
                </a:solidFill>
                <a:latin typeface="Lato"/>
                <a:ea typeface="Lato"/>
                <a:cs typeface="Lato"/>
                <a:sym typeface="Lato"/>
              </a:rPr>
              <a:t>, but uses a </a:t>
            </a:r>
            <a:r>
              <a:rPr b="1" i="0" lang="en-GB" sz="1200" u="none" cap="none" strike="noStrike">
                <a:solidFill>
                  <a:srgbClr val="000000"/>
                </a:solidFill>
                <a:latin typeface="Lato"/>
                <a:ea typeface="Lato"/>
                <a:cs typeface="Lato"/>
                <a:sym typeface="Lato"/>
              </a:rPr>
              <a:t>third party</a:t>
            </a:r>
            <a:r>
              <a:rPr b="1" lang="en-GB" sz="1200">
                <a:latin typeface="Lato"/>
                <a:ea typeface="Lato"/>
                <a:cs typeface="Lato"/>
                <a:sym typeface="Lato"/>
              </a:rPr>
              <a:t> to</a:t>
            </a:r>
            <a:r>
              <a:rPr b="1" i="0" lang="en-GB" sz="1200" u="none" cap="none" strike="noStrike">
                <a:solidFill>
                  <a:srgbClr val="000000"/>
                </a:solidFill>
                <a:latin typeface="Lato"/>
                <a:ea typeface="Lato"/>
                <a:cs typeface="Lato"/>
                <a:sym typeface="Lato"/>
              </a:rPr>
              <a:t> guarantee to pay</a:t>
            </a:r>
            <a:r>
              <a:rPr b="0" i="0" lang="en-GB" sz="1200" u="none" cap="none" strike="noStrike">
                <a:solidFill>
                  <a:srgbClr val="000000"/>
                </a:solidFill>
                <a:latin typeface="Lato"/>
                <a:ea typeface="Lato"/>
                <a:cs typeface="Lato"/>
                <a:sym typeface="Lato"/>
              </a:rPr>
              <a:t> the loan in case the borrower fails to do so.</a:t>
            </a:r>
            <a:endParaRPr b="0" i="0" sz="1200" u="none" cap="none" strike="noStrike">
              <a:solidFill>
                <a:srgbClr val="000000"/>
              </a:solidFill>
              <a:latin typeface="Lato"/>
              <a:ea typeface="Lato"/>
              <a:cs typeface="Lato"/>
              <a:sym typeface="Lato"/>
            </a:endParaRPr>
          </a:p>
        </p:txBody>
      </p:sp>
      <p:sp>
        <p:nvSpPr>
          <p:cNvPr id="256" name="Google Shape;256;g1892e7b4325_0_71"/>
          <p:cNvSpPr txBox="1"/>
          <p:nvPr/>
        </p:nvSpPr>
        <p:spPr>
          <a:xfrm>
            <a:off x="5676956" y="34812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Payday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a:t>
            </a:r>
            <a:r>
              <a:rPr b="1" i="0" lang="en-GB" sz="1200" u="none" cap="none" strike="noStrike">
                <a:solidFill>
                  <a:srgbClr val="000000"/>
                </a:solidFill>
                <a:latin typeface="Lato"/>
                <a:ea typeface="Lato"/>
                <a:cs typeface="Lato"/>
                <a:sym typeface="Lato"/>
              </a:rPr>
              <a:t> short term loan</a:t>
            </a:r>
            <a:r>
              <a:rPr b="0" i="0" lang="en-GB" sz="1200" u="none" cap="none" strike="noStrike">
                <a:solidFill>
                  <a:srgbClr val="000000"/>
                </a:solidFill>
                <a:latin typeface="Lato"/>
                <a:ea typeface="Lato"/>
                <a:cs typeface="Lato"/>
                <a:sym typeface="Lato"/>
              </a:rPr>
              <a:t> with </a:t>
            </a:r>
            <a:r>
              <a:rPr b="1" i="0" lang="en-GB" sz="1200" u="none" cap="none" strike="noStrike">
                <a:solidFill>
                  <a:srgbClr val="000000"/>
                </a:solidFill>
                <a:latin typeface="Lato"/>
                <a:ea typeface="Lato"/>
                <a:cs typeface="Lato"/>
                <a:sym typeface="Lato"/>
              </a:rPr>
              <a:t>h</a:t>
            </a:r>
            <a:r>
              <a:rPr b="1" i="0" lang="en-GB" sz="1200" u="none" cap="none" strike="noStrike">
                <a:solidFill>
                  <a:srgbClr val="000000"/>
                </a:solidFill>
                <a:latin typeface="Lato"/>
                <a:ea typeface="Lato"/>
                <a:cs typeface="Lato"/>
                <a:sym typeface="Lato"/>
              </a:rPr>
              <a:t>igh interest </a:t>
            </a:r>
            <a:r>
              <a:rPr b="0" i="0" lang="en-GB" sz="1200" u="none" cap="none" strike="noStrike">
                <a:solidFill>
                  <a:srgbClr val="000000"/>
                </a:solidFill>
                <a:latin typeface="Lato"/>
                <a:ea typeface="Lato"/>
                <a:cs typeface="Lato"/>
                <a:sym typeface="Lato"/>
              </a:rPr>
              <a:t>lent on the assumption that the borrower will repay the loan upon receiving their next wages.</a:t>
            </a:r>
            <a:endParaRPr b="0" i="0" sz="1200" u="none" cap="none" strike="noStrike">
              <a:solidFill>
                <a:srgbClr val="000000"/>
              </a:solidFill>
              <a:latin typeface="Lato"/>
              <a:ea typeface="Lato"/>
              <a:cs typeface="Lato"/>
              <a:sym typeface="Lato"/>
            </a:endParaRPr>
          </a:p>
        </p:txBody>
      </p:sp>
      <p:sp>
        <p:nvSpPr>
          <p:cNvPr id="257" name="Google Shape;257;g1892e7b4325_0_71"/>
          <p:cNvSpPr txBox="1"/>
          <p:nvPr/>
        </p:nvSpPr>
        <p:spPr>
          <a:xfrm>
            <a:off x="5676956" y="184455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Vehicle Finance</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vehicle</a:t>
            </a:r>
            <a:r>
              <a:rPr b="0" i="0" lang="en-GB" sz="1200" u="none" cap="none" strike="noStrike">
                <a:solidFill>
                  <a:srgbClr val="000000"/>
                </a:solidFill>
                <a:latin typeface="Lato"/>
                <a:ea typeface="Lato"/>
                <a:cs typeface="Lato"/>
                <a:sym typeface="Lato"/>
              </a:rPr>
              <a:t>. You do not own the vehicle until the loan is paid off.</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258" name="Google Shape;258;g1892e7b4325_0_71"/>
          <p:cNvSpPr txBox="1"/>
          <p:nvPr/>
        </p:nvSpPr>
        <p:spPr>
          <a:xfrm>
            <a:off x="1065275" y="184455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Mortgages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property</a:t>
            </a:r>
            <a:r>
              <a:rPr b="0" i="0" lang="en-GB" sz="1200" u="none" cap="none" strike="noStrike">
                <a:solidFill>
                  <a:srgbClr val="000000"/>
                </a:solidFill>
                <a:latin typeface="Lato"/>
                <a:ea typeface="Lato"/>
                <a:cs typeface="Lato"/>
                <a:sym typeface="Lato"/>
              </a:rPr>
              <a:t>. The lender has the right to repossess the property if you fail to make payments.</a:t>
            </a:r>
            <a:endParaRPr b="0" i="0" sz="1200" u="none" cap="none" strike="noStrike">
              <a:solidFill>
                <a:srgbClr val="000000"/>
              </a:solidFill>
              <a:latin typeface="Lato"/>
              <a:ea typeface="Lato"/>
              <a:cs typeface="Lato"/>
              <a:sym typeface="Lato"/>
            </a:endParaRPr>
          </a:p>
        </p:txBody>
      </p:sp>
      <p:sp>
        <p:nvSpPr>
          <p:cNvPr id="259" name="Google Shape;259;g1892e7b4325_0_71"/>
          <p:cNvSpPr txBox="1"/>
          <p:nvPr/>
        </p:nvSpPr>
        <p:spPr>
          <a:xfrm rot="-2699252">
            <a:off x="1211953" y="2371243"/>
            <a:ext cx="1949493"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SECURED</a:t>
            </a:r>
            <a:endParaRPr b="0" i="0" sz="2600" u="none" cap="none" strike="noStrike">
              <a:solidFill>
                <a:srgbClr val="FF0000"/>
              </a:solidFill>
              <a:latin typeface="Lato Black"/>
              <a:ea typeface="Lato Black"/>
              <a:cs typeface="Lato Black"/>
              <a:sym typeface="Lato Black"/>
            </a:endParaRPr>
          </a:p>
        </p:txBody>
      </p:sp>
      <p:sp>
        <p:nvSpPr>
          <p:cNvPr id="260" name="Google Shape;260;g1892e7b4325_0_71"/>
          <p:cNvSpPr txBox="1"/>
          <p:nvPr/>
        </p:nvSpPr>
        <p:spPr>
          <a:xfrm rot="-2699252">
            <a:off x="5740053" y="2279218"/>
            <a:ext cx="1949493"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SECURED</a:t>
            </a:r>
            <a:endParaRPr b="0" i="0" sz="2600" u="none" cap="none" strike="noStrike">
              <a:solidFill>
                <a:srgbClr val="FF0000"/>
              </a:solidFill>
              <a:latin typeface="Lato Black"/>
              <a:ea typeface="Lato Black"/>
              <a:cs typeface="Lato Black"/>
              <a:sym typeface="Lato Black"/>
            </a:endParaRPr>
          </a:p>
        </p:txBody>
      </p:sp>
      <p:sp>
        <p:nvSpPr>
          <p:cNvPr id="261" name="Google Shape;261;g1892e7b4325_0_71"/>
          <p:cNvSpPr txBox="1"/>
          <p:nvPr/>
        </p:nvSpPr>
        <p:spPr>
          <a:xfrm rot="-2699355">
            <a:off x="3416836" y="22272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262" name="Google Shape;262;g1892e7b4325_0_71"/>
          <p:cNvSpPr txBox="1"/>
          <p:nvPr/>
        </p:nvSpPr>
        <p:spPr>
          <a:xfrm rot="-2699355">
            <a:off x="3349099" y="39044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263" name="Google Shape;263;g1892e7b4325_0_71"/>
          <p:cNvSpPr txBox="1"/>
          <p:nvPr/>
        </p:nvSpPr>
        <p:spPr>
          <a:xfrm rot="-2699355">
            <a:off x="5628961" y="39044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264" name="Google Shape;264;g1892e7b4325_0_71"/>
          <p:cNvSpPr txBox="1"/>
          <p:nvPr/>
        </p:nvSpPr>
        <p:spPr>
          <a:xfrm>
            <a:off x="1065275" y="3481200"/>
            <a:ext cx="2075700" cy="16086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Buy Now Pay Later</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rPr b="0" i="0" lang="en-GB" sz="1150" u="none" cap="none" strike="noStrike">
                <a:solidFill>
                  <a:srgbClr val="000000"/>
                </a:solidFill>
                <a:latin typeface="Lato"/>
                <a:ea typeface="Lato"/>
                <a:cs typeface="Lato"/>
                <a:sym typeface="Lato"/>
              </a:rPr>
              <a:t>It’s a form of short term financing, allowing someone to spread costs over time. However, if a payment is late or missed, very high rates of interest may be charged.</a:t>
            </a:r>
            <a:endParaRPr b="0" i="0" sz="1150" u="none" cap="none" strike="noStrike">
              <a:solidFill>
                <a:srgbClr val="000000"/>
              </a:solidFill>
              <a:latin typeface="Lato"/>
              <a:ea typeface="Lato"/>
              <a:cs typeface="Lato"/>
              <a:sym typeface="Lato"/>
            </a:endParaRPr>
          </a:p>
        </p:txBody>
      </p:sp>
      <p:sp>
        <p:nvSpPr>
          <p:cNvPr id="265" name="Google Shape;265;g1892e7b4325_0_71"/>
          <p:cNvSpPr txBox="1"/>
          <p:nvPr/>
        </p:nvSpPr>
        <p:spPr>
          <a:xfrm rot="-2699355">
            <a:off x="927624" y="38447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266" name="Google Shape;266;g1892e7b4325_0_71"/>
          <p:cNvSpPr/>
          <p:nvPr/>
        </p:nvSpPr>
        <p:spPr>
          <a:xfrm>
            <a:off x="423400" y="1079725"/>
            <a:ext cx="7515000" cy="6579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Black"/>
                <a:ea typeface="Lato Black"/>
                <a:cs typeface="Lato Black"/>
                <a:sym typeface="Lato Black"/>
              </a:rPr>
              <a:t>Activity</a:t>
            </a:r>
            <a:endParaRPr b="0" i="0" sz="16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Which of these loans are secured, and which are unsecured? Explain your reasoning</a:t>
            </a:r>
            <a:endParaRPr b="0" i="0" sz="16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084d2d9c06_0_23"/>
          <p:cNvSpPr/>
          <p:nvPr/>
        </p:nvSpPr>
        <p:spPr>
          <a:xfrm>
            <a:off x="7348450" y="4264475"/>
            <a:ext cx="1612500" cy="759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084d2d9c06_0_2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Payday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73" name="Google Shape;273;g2084d2d9c06_0_23"/>
          <p:cNvSpPr txBox="1"/>
          <p:nvPr/>
        </p:nvSpPr>
        <p:spPr>
          <a:xfrm>
            <a:off x="148725" y="1211375"/>
            <a:ext cx="5562900" cy="381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Payday loans work slightly differently to other loans</a:t>
            </a:r>
            <a:endParaRPr b="1" i="0" sz="1800" u="none" cap="none" strike="noStrike">
              <a:solidFill>
                <a:schemeClr val="dk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As they’re meant to be</a:t>
            </a:r>
            <a:r>
              <a:rPr b="1" i="0" lang="en-GB" sz="1600" u="none" cap="none" strike="noStrike">
                <a:solidFill>
                  <a:schemeClr val="accent1"/>
                </a:solidFill>
                <a:latin typeface="Lato"/>
                <a:ea typeface="Lato"/>
                <a:cs typeface="Lato"/>
                <a:sym typeface="Lato"/>
              </a:rPr>
              <a:t> paid back at the next pay day</a:t>
            </a:r>
            <a:r>
              <a:rPr b="0" i="0" lang="en-GB" sz="1600" u="none" cap="none" strike="noStrike">
                <a:solidFill>
                  <a:schemeClr val="accent1"/>
                </a:solidFill>
                <a:latin typeface="Lato"/>
                <a:ea typeface="Lato"/>
                <a:cs typeface="Lato"/>
                <a:sym typeface="Lato"/>
              </a:rPr>
              <a:t>, their </a:t>
            </a:r>
            <a:r>
              <a:rPr b="1" i="0" lang="en-GB" sz="1600" u="none" cap="none" strike="noStrike">
                <a:solidFill>
                  <a:schemeClr val="accent1"/>
                </a:solidFill>
                <a:latin typeface="Lato"/>
                <a:ea typeface="Lato"/>
                <a:cs typeface="Lato"/>
                <a:sym typeface="Lato"/>
              </a:rPr>
              <a:t>terms tend to be shorter</a:t>
            </a:r>
            <a:endParaRPr b="1"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They’re seen as a form of </a:t>
            </a:r>
            <a:r>
              <a:rPr b="1" i="0" lang="en-GB" sz="1600" u="none" cap="none" strike="noStrike">
                <a:solidFill>
                  <a:schemeClr val="accent1"/>
                </a:solidFill>
                <a:latin typeface="Lato"/>
                <a:ea typeface="Lato"/>
                <a:cs typeface="Lato"/>
                <a:sym typeface="Lato"/>
              </a:rPr>
              <a:t>emergency borrowing</a:t>
            </a:r>
            <a:r>
              <a:rPr b="0" i="0" lang="en-GB" sz="1600" u="none" cap="none" strike="noStrike">
                <a:solidFill>
                  <a:schemeClr val="accent1"/>
                </a:solidFill>
                <a:latin typeface="Lato"/>
                <a:ea typeface="Lato"/>
                <a:cs typeface="Lato"/>
                <a:sym typeface="Lato"/>
              </a:rPr>
              <a:t>, and therefore have </a:t>
            </a:r>
            <a:r>
              <a:rPr b="1" i="1" lang="en-GB" sz="1600" u="sng" cap="none" strike="noStrike">
                <a:solidFill>
                  <a:schemeClr val="accent1"/>
                </a:solidFill>
                <a:latin typeface="Lato"/>
                <a:ea typeface="Lato"/>
                <a:cs typeface="Lato"/>
                <a:sym typeface="Lato"/>
              </a:rPr>
              <a:t>much higher interest rates</a:t>
            </a:r>
            <a:endParaRPr b="1" i="1" sz="1600" u="sng"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You’ll often see their </a:t>
            </a:r>
            <a:r>
              <a:rPr b="1" i="0" lang="en-GB" sz="1600" u="none" cap="none" strike="noStrike">
                <a:solidFill>
                  <a:schemeClr val="accent1"/>
                </a:solidFill>
                <a:latin typeface="Lato"/>
                <a:ea typeface="Lato"/>
                <a:cs typeface="Lato"/>
                <a:sym typeface="Lato"/>
              </a:rPr>
              <a:t>APR (Annual Percentage Rate) </a:t>
            </a:r>
            <a:r>
              <a:rPr b="0" i="0" lang="en-GB" sz="1600" u="none" cap="none" strike="noStrike">
                <a:solidFill>
                  <a:schemeClr val="accent1"/>
                </a:solidFill>
                <a:latin typeface="Lato"/>
                <a:ea typeface="Lato"/>
                <a:cs typeface="Lato"/>
                <a:sym typeface="Lato"/>
              </a:rPr>
              <a:t>interest rate advertised. This is the interest charged on a loan if held for a year, including other fees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Over a year, the average annual percentage interest rate of charge (APR) could be </a:t>
            </a:r>
            <a:r>
              <a:rPr b="1" i="0" lang="en-GB" sz="1600" u="none" cap="none" strike="noStrike">
                <a:solidFill>
                  <a:schemeClr val="accent1"/>
                </a:solidFill>
                <a:highlight>
                  <a:srgbClr val="FFFFFF"/>
                </a:highlight>
                <a:latin typeface="Lato"/>
                <a:ea typeface="Lato"/>
                <a:cs typeface="Lato"/>
                <a:sym typeface="Lato"/>
              </a:rPr>
              <a:t>up to 1,500%</a:t>
            </a:r>
            <a:r>
              <a:rPr b="0" i="0" lang="en-GB" sz="1600" u="none" cap="none" strike="noStrike">
                <a:solidFill>
                  <a:schemeClr val="accent1"/>
                </a:solidFill>
                <a:highlight>
                  <a:srgbClr val="FFFFFF"/>
                </a:highlight>
                <a:latin typeface="Lato"/>
                <a:ea typeface="Lato"/>
                <a:cs typeface="Lato"/>
                <a:sym typeface="Lato"/>
              </a:rPr>
              <a:t> compared with </a:t>
            </a:r>
            <a:r>
              <a:rPr b="1" i="0" lang="en-GB" sz="1600" u="none" cap="none" strike="noStrike">
                <a:solidFill>
                  <a:schemeClr val="accent1"/>
                </a:solidFill>
                <a:highlight>
                  <a:srgbClr val="FFFFFF"/>
                </a:highlight>
                <a:latin typeface="Lato"/>
                <a:ea typeface="Lato"/>
                <a:cs typeface="Lato"/>
                <a:sym typeface="Lato"/>
              </a:rPr>
              <a:t>22.8% APR </a:t>
            </a:r>
            <a:r>
              <a:rPr b="0" i="0" lang="en-GB" sz="1600" u="none" cap="none" strike="noStrike">
                <a:solidFill>
                  <a:schemeClr val="accent1"/>
                </a:solidFill>
                <a:highlight>
                  <a:srgbClr val="FFFFFF"/>
                </a:highlight>
                <a:latin typeface="Lato"/>
                <a:ea typeface="Lato"/>
                <a:cs typeface="Lato"/>
                <a:sym typeface="Lato"/>
              </a:rPr>
              <a:t>for a typical credit card</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Learn more from Money Helper </a:t>
            </a:r>
            <a:r>
              <a:rPr b="0" i="0" lang="en-GB" sz="1600" u="sng" cap="none" strike="noStrike">
                <a:solidFill>
                  <a:schemeClr val="hlink"/>
                </a:solidFill>
                <a:latin typeface="Lato"/>
                <a:ea typeface="Lato"/>
                <a:cs typeface="Lato"/>
                <a:sym typeface="Lato"/>
                <a:hlinkClick r:id="rId3"/>
              </a:rPr>
              <a:t>here</a:t>
            </a:r>
            <a:r>
              <a:rPr b="0" i="0" lang="en-GB" sz="1600" u="none" cap="none" strike="noStrike">
                <a:solidFill>
                  <a:schemeClr val="accent1"/>
                </a:solidFill>
                <a:latin typeface="Lato"/>
                <a:ea typeface="Lato"/>
                <a:cs typeface="Lato"/>
                <a:sym typeface="Lato"/>
              </a:rPr>
              <a:t> </a:t>
            </a:r>
            <a:endParaRPr b="0" i="0" sz="1600" u="none" cap="none" strike="noStrike">
              <a:solidFill>
                <a:schemeClr val="accent1"/>
              </a:solidFill>
              <a:latin typeface="Lato"/>
              <a:ea typeface="Lato"/>
              <a:cs typeface="Lato"/>
              <a:sym typeface="Lato"/>
            </a:endParaRPr>
          </a:p>
        </p:txBody>
      </p:sp>
      <p:pic>
        <p:nvPicPr>
          <p:cNvPr id="274" name="Google Shape;274;g2084d2d9c06_0_23"/>
          <p:cNvPicPr preferRelativeResize="0"/>
          <p:nvPr/>
        </p:nvPicPr>
        <p:blipFill rotWithShape="1">
          <a:blip r:embed="rId4">
            <a:alphaModFix/>
          </a:blip>
          <a:srcRect b="0" l="0" r="0" t="12853"/>
          <a:stretch/>
        </p:blipFill>
        <p:spPr>
          <a:xfrm>
            <a:off x="6102200" y="1340700"/>
            <a:ext cx="2645501" cy="1536960"/>
          </a:xfrm>
          <a:prstGeom prst="rect">
            <a:avLst/>
          </a:prstGeom>
          <a:noFill/>
          <a:ln cap="flat" cmpd="sng" w="28575">
            <a:solidFill>
              <a:schemeClr val="accent2"/>
            </a:solidFill>
            <a:prstDash val="solid"/>
            <a:round/>
            <a:headEnd len="sm" w="sm" type="none"/>
            <a:tailEnd len="sm" w="sm" type="none"/>
          </a:ln>
        </p:spPr>
      </p:pic>
      <p:pic>
        <p:nvPicPr>
          <p:cNvPr id="275" name="Google Shape;275;g2084d2d9c06_0_23"/>
          <p:cNvPicPr preferRelativeResize="0"/>
          <p:nvPr/>
        </p:nvPicPr>
        <p:blipFill rotWithShape="1">
          <a:blip r:embed="rId5">
            <a:alphaModFix/>
          </a:blip>
          <a:srcRect b="0" l="0" r="0" t="0"/>
          <a:stretch/>
        </p:blipFill>
        <p:spPr>
          <a:xfrm>
            <a:off x="6101500" y="3022550"/>
            <a:ext cx="2645499" cy="18848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0c489f2870_0_76"/>
          <p:cNvSpPr txBox="1"/>
          <p:nvPr>
            <p:ph type="ctrTitle"/>
          </p:nvPr>
        </p:nvSpPr>
        <p:spPr>
          <a:xfrm>
            <a:off x="379375" y="253750"/>
            <a:ext cx="7937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Pros and cons of taking out a loan from a bank</a:t>
            </a:r>
            <a:endParaRPr b="1" i="0" sz="2900" u="none" cap="none" strike="noStrike">
              <a:solidFill>
                <a:schemeClr val="accent2"/>
              </a:solidFill>
              <a:latin typeface="Lato"/>
              <a:ea typeface="Lato"/>
              <a:cs typeface="Lato"/>
              <a:sym typeface="Lato"/>
            </a:endParaRPr>
          </a:p>
        </p:txBody>
      </p:sp>
      <p:cxnSp>
        <p:nvCxnSpPr>
          <p:cNvPr id="281" name="Google Shape;281;g20c489f2870_0_76"/>
          <p:cNvCxnSpPr/>
          <p:nvPr/>
        </p:nvCxnSpPr>
        <p:spPr>
          <a:xfrm>
            <a:off x="4500325" y="1531750"/>
            <a:ext cx="11100" cy="3220500"/>
          </a:xfrm>
          <a:prstGeom prst="straightConnector1">
            <a:avLst/>
          </a:prstGeom>
          <a:noFill/>
          <a:ln cap="flat" cmpd="sng" w="9525">
            <a:solidFill>
              <a:schemeClr val="accent1"/>
            </a:solidFill>
            <a:prstDash val="dot"/>
            <a:round/>
            <a:headEnd len="sm" w="sm" type="none"/>
            <a:tailEnd len="sm" w="sm" type="none"/>
          </a:ln>
        </p:spPr>
      </p:cxnSp>
      <p:sp>
        <p:nvSpPr>
          <p:cNvPr id="282" name="Google Shape;282;g20c489f2870_0_76"/>
          <p:cNvSpPr txBox="1"/>
          <p:nvPr/>
        </p:nvSpPr>
        <p:spPr>
          <a:xfrm>
            <a:off x="1474850" y="1759175"/>
            <a:ext cx="1360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6AA84F"/>
                </a:solidFill>
                <a:latin typeface="Lato"/>
                <a:ea typeface="Lato"/>
                <a:cs typeface="Lato"/>
                <a:sym typeface="Lato"/>
              </a:rPr>
              <a:t>Advantages</a:t>
            </a:r>
            <a:endParaRPr b="1" i="0" sz="1600" u="none" cap="none" strike="noStrike">
              <a:solidFill>
                <a:srgbClr val="6AA84F"/>
              </a:solidFill>
              <a:latin typeface="Lato"/>
              <a:ea typeface="Lato"/>
              <a:cs typeface="Lato"/>
              <a:sym typeface="Lato"/>
            </a:endParaRPr>
          </a:p>
        </p:txBody>
      </p:sp>
      <p:sp>
        <p:nvSpPr>
          <p:cNvPr id="283" name="Google Shape;283;g20c489f2870_0_76"/>
          <p:cNvSpPr txBox="1"/>
          <p:nvPr/>
        </p:nvSpPr>
        <p:spPr>
          <a:xfrm>
            <a:off x="6027175" y="1759175"/>
            <a:ext cx="1707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0000"/>
                </a:solidFill>
                <a:latin typeface="Lato"/>
                <a:ea typeface="Lato"/>
                <a:cs typeface="Lato"/>
                <a:sym typeface="Lato"/>
              </a:rPr>
              <a:t>Disadvantages</a:t>
            </a:r>
            <a:endParaRPr b="1" i="0" sz="1600" u="none" cap="none" strike="noStrike">
              <a:solidFill>
                <a:srgbClr val="FF0000"/>
              </a:solidFill>
              <a:latin typeface="Lato"/>
              <a:ea typeface="Lato"/>
              <a:cs typeface="Lato"/>
              <a:sym typeface="Lato"/>
            </a:endParaRPr>
          </a:p>
        </p:txBody>
      </p:sp>
      <p:sp>
        <p:nvSpPr>
          <p:cNvPr id="284" name="Google Shape;284;g20c489f2870_0_76"/>
          <p:cNvSpPr txBox="1"/>
          <p:nvPr/>
        </p:nvSpPr>
        <p:spPr>
          <a:xfrm>
            <a:off x="385100" y="2071325"/>
            <a:ext cx="3864600" cy="29706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Some loans allow the purchase of items that </a:t>
            </a:r>
            <a:r>
              <a:rPr b="1" i="0" lang="en-GB" sz="1300" u="none" cap="none" strike="noStrike">
                <a:solidFill>
                  <a:srgbClr val="000000"/>
                </a:solidFill>
                <a:latin typeface="Lato"/>
                <a:ea typeface="Lato"/>
                <a:cs typeface="Lato"/>
                <a:sym typeface="Lato"/>
              </a:rPr>
              <a:t>improve living standards</a:t>
            </a:r>
            <a:r>
              <a:rPr b="0" i="0" lang="en-GB" sz="1300" u="none" cap="none" strike="noStrike">
                <a:solidFill>
                  <a:srgbClr val="000000"/>
                </a:solidFill>
                <a:latin typeface="Lato"/>
                <a:ea typeface="Lato"/>
                <a:cs typeface="Lato"/>
                <a:sym typeface="Lato"/>
              </a:rPr>
              <a:t>, like a house (mortgage) or car (vehicle loan).</a:t>
            </a:r>
            <a:endParaRPr b="0"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Interest rates are often </a:t>
            </a:r>
            <a:r>
              <a:rPr b="1" i="0" lang="en-GB" sz="1300" u="none" cap="none" strike="noStrike">
                <a:solidFill>
                  <a:srgbClr val="000000"/>
                </a:solidFill>
                <a:latin typeface="Lato"/>
                <a:ea typeface="Lato"/>
                <a:cs typeface="Lato"/>
                <a:sym typeface="Lato"/>
              </a:rPr>
              <a:t>fixed</a:t>
            </a:r>
            <a:r>
              <a:rPr b="0" i="0" lang="en-GB" sz="1300" u="none" cap="none" strike="noStrike">
                <a:solidFill>
                  <a:srgbClr val="000000"/>
                </a:solidFill>
                <a:latin typeface="Lato"/>
                <a:ea typeface="Lato"/>
                <a:cs typeface="Lato"/>
                <a:sym typeface="Lato"/>
              </a:rPr>
              <a:t> for the term of the loan, which gives a </a:t>
            </a:r>
            <a:r>
              <a:rPr b="1" i="0" lang="en-GB" sz="1300" u="none" cap="none" strike="noStrike">
                <a:solidFill>
                  <a:srgbClr val="000000"/>
                </a:solidFill>
                <a:latin typeface="Lato"/>
                <a:ea typeface="Lato"/>
                <a:cs typeface="Lato"/>
                <a:sym typeface="Lato"/>
              </a:rPr>
              <a:t>degree of certainty</a:t>
            </a:r>
            <a:r>
              <a:rPr b="0" i="0" lang="en-GB" sz="1300" u="none" cap="none" strike="noStrike">
                <a:solidFill>
                  <a:srgbClr val="000000"/>
                </a:solidFill>
                <a:latin typeface="Lato"/>
                <a:ea typeface="Lato"/>
                <a:cs typeface="Lato"/>
                <a:sym typeface="Lato"/>
              </a:rPr>
              <a:t> o</a:t>
            </a:r>
            <a:r>
              <a:rPr lang="en-GB" sz="1300">
                <a:latin typeface="Lato"/>
                <a:ea typeface="Lato"/>
                <a:cs typeface="Lato"/>
                <a:sym typeface="Lato"/>
              </a:rPr>
              <a:t>ver</a:t>
            </a:r>
            <a:r>
              <a:rPr b="0" i="0" lang="en-GB" sz="1300" u="none" cap="none" strike="noStrike">
                <a:solidFill>
                  <a:srgbClr val="000000"/>
                </a:solidFill>
                <a:latin typeface="Lato"/>
                <a:ea typeface="Lato"/>
                <a:cs typeface="Lato"/>
                <a:sym typeface="Lato"/>
              </a:rPr>
              <a:t> the cost</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Some loans </a:t>
            </a:r>
            <a:r>
              <a:rPr b="1" i="0" lang="en-GB" sz="1300" u="none" cap="none" strike="noStrike">
                <a:solidFill>
                  <a:srgbClr val="000000"/>
                </a:solidFill>
                <a:latin typeface="Lato"/>
                <a:ea typeface="Lato"/>
                <a:cs typeface="Lato"/>
                <a:sym typeface="Lato"/>
              </a:rPr>
              <a:t>allow early repayment, </a:t>
            </a:r>
            <a:r>
              <a:rPr b="0" i="0" lang="en-GB" sz="1300" u="none" cap="none" strike="noStrike">
                <a:solidFill>
                  <a:srgbClr val="000000"/>
                </a:solidFill>
                <a:latin typeface="Lato"/>
                <a:ea typeface="Lato"/>
                <a:cs typeface="Lato"/>
                <a:sym typeface="Lato"/>
              </a:rPr>
              <a:t>without penalties, which will reduce the amount of interest paid.</a:t>
            </a:r>
            <a:endParaRPr b="0"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Loans with </a:t>
            </a:r>
            <a:r>
              <a:rPr b="1" i="0" lang="en-GB" sz="1300" u="none" cap="none" strike="noStrike">
                <a:solidFill>
                  <a:srgbClr val="000000"/>
                </a:solidFill>
                <a:latin typeface="Lato"/>
                <a:ea typeface="Lato"/>
                <a:cs typeface="Lato"/>
                <a:sym typeface="Lato"/>
              </a:rPr>
              <a:t>low interest rates</a:t>
            </a:r>
            <a:r>
              <a:rPr b="0" i="0" lang="en-GB" sz="1300" u="none" cap="none" strike="noStrike">
                <a:solidFill>
                  <a:srgbClr val="000000"/>
                </a:solidFill>
                <a:latin typeface="Lato"/>
                <a:ea typeface="Lato"/>
                <a:cs typeface="Lato"/>
                <a:sym typeface="Lato"/>
              </a:rPr>
              <a:t> allow someone to borrow relatively large sums for a relatively low cost.</a:t>
            </a:r>
            <a:endParaRPr b="0" i="0" sz="1300" u="none" cap="none" strike="noStrike">
              <a:solidFill>
                <a:srgbClr val="000000"/>
              </a:solidFill>
              <a:latin typeface="Lato"/>
              <a:ea typeface="Lato"/>
              <a:cs typeface="Lato"/>
              <a:sym typeface="Lato"/>
            </a:endParaRPr>
          </a:p>
        </p:txBody>
      </p:sp>
      <p:sp>
        <p:nvSpPr>
          <p:cNvPr id="285" name="Google Shape;285;g20c489f2870_0_76"/>
          <p:cNvSpPr txBox="1"/>
          <p:nvPr/>
        </p:nvSpPr>
        <p:spPr>
          <a:xfrm>
            <a:off x="4702925" y="2071325"/>
            <a:ext cx="4152600" cy="3170700"/>
          </a:xfrm>
          <a:prstGeom prst="rect">
            <a:avLst/>
          </a:prstGeom>
          <a:solidFill>
            <a:schemeClr val="accent6"/>
          </a:solidFill>
          <a:ln>
            <a:noFill/>
          </a:ln>
        </p:spPr>
        <p:txBody>
          <a:bodyPr anchorCtr="0" anchor="t" bIns="91425" lIns="91425" spcFirstLastPara="1" rIns="91425" wrap="square" tIns="91425">
            <a:spAutoFit/>
          </a:bodyPr>
          <a:lstStyle/>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Missing payments on secured loans can result in somebody </a:t>
            </a:r>
            <a:r>
              <a:rPr b="1" i="0" lang="en-GB" sz="1300" u="none" cap="none" strike="noStrike">
                <a:solidFill>
                  <a:srgbClr val="000000"/>
                </a:solidFill>
                <a:latin typeface="Lato"/>
                <a:ea typeface="Lato"/>
                <a:cs typeface="Lato"/>
                <a:sym typeface="Lato"/>
              </a:rPr>
              <a:t>losing assets </a:t>
            </a:r>
            <a:r>
              <a:rPr b="0" i="0" lang="en-GB" sz="1300" u="none" cap="none" strike="noStrike">
                <a:solidFill>
                  <a:srgbClr val="000000"/>
                </a:solidFill>
                <a:latin typeface="Lato"/>
                <a:ea typeface="Lato"/>
                <a:cs typeface="Lato"/>
                <a:sym typeface="Lato"/>
              </a:rPr>
              <a:t>(something a person owns that holds value)</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Missing payments also </a:t>
            </a:r>
            <a:r>
              <a:rPr b="1" i="0" lang="en-GB" sz="1300" u="none" cap="none" strike="noStrike">
                <a:solidFill>
                  <a:srgbClr val="000000"/>
                </a:solidFill>
                <a:latin typeface="Lato"/>
                <a:ea typeface="Lato"/>
                <a:cs typeface="Lato"/>
                <a:sym typeface="Lato"/>
              </a:rPr>
              <a:t>negatively affects credit ratings </a:t>
            </a:r>
            <a:r>
              <a:rPr b="0" i="0" lang="en-GB" sz="1300" u="none" cap="none" strike="noStrike">
                <a:solidFill>
                  <a:srgbClr val="000000"/>
                </a:solidFill>
                <a:latin typeface="Lato"/>
                <a:ea typeface="Lato"/>
                <a:cs typeface="Lato"/>
                <a:sym typeface="Lato"/>
              </a:rPr>
              <a:t>(the ability to get a mortgage or take out a future loan)</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Using loans can encourage people to get into a </a:t>
            </a:r>
            <a:r>
              <a:rPr b="1" i="0" lang="en-GB" sz="1300" u="none" cap="none" strike="noStrike">
                <a:solidFill>
                  <a:srgbClr val="000000"/>
                </a:solidFill>
                <a:latin typeface="Lato"/>
                <a:ea typeface="Lato"/>
                <a:cs typeface="Lato"/>
                <a:sym typeface="Lato"/>
              </a:rPr>
              <a:t>bad habit of living beyond their means.</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Loans will </a:t>
            </a:r>
            <a:r>
              <a:rPr b="1" i="0" lang="en-GB" sz="1300" u="none" cap="none" strike="noStrike">
                <a:solidFill>
                  <a:srgbClr val="000000"/>
                </a:solidFill>
                <a:latin typeface="Lato"/>
                <a:ea typeface="Lato"/>
                <a:cs typeface="Lato"/>
                <a:sym typeface="Lato"/>
              </a:rPr>
              <a:t>n</a:t>
            </a:r>
            <a:r>
              <a:rPr b="1" i="0" lang="en-GB" sz="1300" u="none" cap="none" strike="noStrike">
                <a:solidFill>
                  <a:srgbClr val="000000"/>
                </a:solidFill>
                <a:latin typeface="Lato"/>
                <a:ea typeface="Lato"/>
                <a:cs typeface="Lato"/>
                <a:sym typeface="Lato"/>
              </a:rPr>
              <a:t>ever offer 0% interest</a:t>
            </a:r>
            <a:r>
              <a:rPr b="0" i="0" lang="en-GB" sz="1300" u="none" cap="none" strike="noStrike">
                <a:solidFill>
                  <a:srgbClr val="000000"/>
                </a:solidFill>
                <a:latin typeface="Lato"/>
                <a:ea typeface="Lato"/>
                <a:cs typeface="Lato"/>
                <a:sym typeface="Lato"/>
              </a:rPr>
              <a:t>, but you may get this from a credit card, though the amount borrowed and 0% </a:t>
            </a:r>
            <a:r>
              <a:rPr lang="en-GB" sz="1300">
                <a:latin typeface="Lato"/>
                <a:ea typeface="Lato"/>
                <a:cs typeface="Lato"/>
                <a:sym typeface="Lato"/>
              </a:rPr>
              <a:t>offer period </a:t>
            </a:r>
            <a:r>
              <a:rPr b="0" i="0" lang="en-GB" sz="1300" u="none" cap="none" strike="noStrike">
                <a:solidFill>
                  <a:srgbClr val="000000"/>
                </a:solidFill>
                <a:latin typeface="Lato"/>
                <a:ea typeface="Lato"/>
                <a:cs typeface="Lato"/>
                <a:sym typeface="Lato"/>
              </a:rPr>
              <a:t>is likely to be lower than with a loan. So taking out a loan will</a:t>
            </a:r>
            <a:r>
              <a:rPr b="1" i="0" lang="en-GB" sz="1300" u="none" cap="none" strike="noStrike">
                <a:solidFill>
                  <a:srgbClr val="000000"/>
                </a:solidFill>
                <a:latin typeface="Lato"/>
                <a:ea typeface="Lato"/>
                <a:cs typeface="Lato"/>
                <a:sym typeface="Lato"/>
              </a:rPr>
              <a:t> incur a cost.</a:t>
            </a:r>
            <a:endParaRPr b="1" i="0" sz="1300" u="none" cap="none" strike="noStrike">
              <a:solidFill>
                <a:srgbClr val="000000"/>
              </a:solidFill>
              <a:latin typeface="Lato"/>
              <a:ea typeface="Lato"/>
              <a:cs typeface="Lato"/>
              <a:sym typeface="Lato"/>
            </a:endParaRPr>
          </a:p>
        </p:txBody>
      </p:sp>
      <p:sp>
        <p:nvSpPr>
          <p:cNvPr id="286" name="Google Shape;286;g20c489f2870_0_76"/>
          <p:cNvSpPr/>
          <p:nvPr/>
        </p:nvSpPr>
        <p:spPr>
          <a:xfrm>
            <a:off x="294700" y="1075438"/>
            <a:ext cx="8604900" cy="6075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Black"/>
                <a:ea typeface="Lato Black"/>
                <a:cs typeface="Lato Black"/>
                <a:sym typeface="Lato Black"/>
              </a:rPr>
              <a:t>THINK-PAIR-SHARE</a:t>
            </a:r>
            <a:endParaRPr b="0" i="0" sz="16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What might be the advantages and disadvantages of taking out a bank loan?</a:t>
            </a:r>
            <a:endParaRPr b="1" i="0" sz="16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0f9a4e83bc_0_0"/>
          <p:cNvSpPr txBox="1"/>
          <p:nvPr>
            <p:ph type="ctrTitle"/>
          </p:nvPr>
        </p:nvSpPr>
        <p:spPr>
          <a:xfrm>
            <a:off x="175825" y="282400"/>
            <a:ext cx="7937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Assessing different financing options</a:t>
            </a:r>
            <a:endParaRPr b="1" i="0" sz="2900" u="none" cap="none" strike="noStrike">
              <a:solidFill>
                <a:schemeClr val="accent2"/>
              </a:solidFill>
              <a:latin typeface="Lato"/>
              <a:ea typeface="Lato"/>
              <a:cs typeface="Lato"/>
              <a:sym typeface="Lato"/>
            </a:endParaRPr>
          </a:p>
        </p:txBody>
      </p:sp>
      <p:sp>
        <p:nvSpPr>
          <p:cNvPr id="292" name="Google Shape;292;g20f9a4e83bc_0_0"/>
          <p:cNvSpPr txBox="1"/>
          <p:nvPr/>
        </p:nvSpPr>
        <p:spPr>
          <a:xfrm>
            <a:off x="175825" y="1557450"/>
            <a:ext cx="5377800" cy="216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rPr>
              <a:t>Karim is looking to buy a brand new laptop costing £1,000. On the next slide you’ll see four different </a:t>
            </a:r>
            <a:r>
              <a:rPr b="1" lang="en-GB" sz="1600">
                <a:latin typeface="Lato"/>
                <a:ea typeface="Lato"/>
                <a:cs typeface="Lato"/>
                <a:sym typeface="Lato"/>
              </a:rPr>
              <a:t>borrowing </a:t>
            </a:r>
            <a:r>
              <a:rPr b="1" i="0" lang="en-GB" sz="1600" u="none" cap="none" strike="noStrike">
                <a:solidFill>
                  <a:srgbClr val="000000"/>
                </a:solidFill>
                <a:latin typeface="Lato"/>
                <a:ea typeface="Lato"/>
                <a:cs typeface="Lato"/>
                <a:sym typeface="Lato"/>
              </a:rPr>
              <a:t>options.</a:t>
            </a:r>
            <a:endParaRPr b="1" i="0" sz="1600" u="none" cap="none" strike="noStrike">
              <a:solidFill>
                <a:srgbClr val="000000"/>
              </a:solidFill>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Explain the pros and cons of each type of borrowing</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Is there one best borrowing option for Karim?</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Are there alternative ways Karim can get a laptop?</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b="0" i="0" sz="1600" u="none" cap="none" strike="noStrike">
              <a:solidFill>
                <a:srgbClr val="000000"/>
              </a:solidFill>
              <a:latin typeface="Lato"/>
              <a:ea typeface="Lato"/>
              <a:cs typeface="Lato"/>
              <a:sym typeface="Lato"/>
            </a:endParaRPr>
          </a:p>
        </p:txBody>
      </p:sp>
      <p:sp>
        <p:nvSpPr>
          <p:cNvPr id="293" name="Google Shape;293;g20f9a4e83bc_0_0"/>
          <p:cNvSpPr txBox="1"/>
          <p:nvPr/>
        </p:nvSpPr>
        <p:spPr>
          <a:xfrm>
            <a:off x="122250" y="3551275"/>
            <a:ext cx="6119400" cy="1108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200" u="none" cap="none" strike="noStrike">
                <a:solidFill>
                  <a:schemeClr val="accent2"/>
                </a:solidFill>
                <a:latin typeface="Lato"/>
                <a:ea typeface="Lato"/>
                <a:cs typeface="Lato"/>
                <a:sym typeface="Lato"/>
              </a:rPr>
              <a:t>What is APR?</a:t>
            </a:r>
            <a:endParaRPr b="0"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Lato"/>
              <a:buChar char="●"/>
            </a:pPr>
            <a:r>
              <a:rPr b="0" i="0" lang="en-GB" sz="1200" u="none" cap="none" strike="noStrike">
                <a:solidFill>
                  <a:schemeClr val="accent2"/>
                </a:solidFill>
                <a:latin typeface="Lato"/>
                <a:ea typeface="Lato"/>
                <a:cs typeface="Lato"/>
                <a:sym typeface="Lato"/>
              </a:rPr>
              <a:t>APR stands for </a:t>
            </a:r>
            <a:r>
              <a:rPr b="1" i="0" lang="en-GB" sz="1200" u="none" cap="none" strike="noStrike">
                <a:solidFill>
                  <a:schemeClr val="accent2"/>
                </a:solidFill>
                <a:latin typeface="Lato"/>
                <a:ea typeface="Lato"/>
                <a:cs typeface="Lato"/>
                <a:sym typeface="Lato"/>
              </a:rPr>
              <a:t>annual percentage rate</a:t>
            </a:r>
            <a:r>
              <a:rPr b="0" i="0" lang="en-GB" sz="1200" u="none" cap="none" strike="noStrike">
                <a:solidFill>
                  <a:schemeClr val="accent2"/>
                </a:solidFill>
                <a:latin typeface="Lato"/>
                <a:ea typeface="Lato"/>
                <a:cs typeface="Lato"/>
                <a:sym typeface="Lato"/>
              </a:rPr>
              <a:t>. It is used to show the </a:t>
            </a:r>
            <a:r>
              <a:rPr b="1" i="0" lang="en-GB" sz="1200" u="none" cap="none" strike="noStrike">
                <a:solidFill>
                  <a:schemeClr val="accent2"/>
                </a:solidFill>
                <a:latin typeface="Lato"/>
                <a:ea typeface="Lato"/>
                <a:cs typeface="Lato"/>
                <a:sym typeface="Lato"/>
              </a:rPr>
              <a:t>cost of borrowing. </a:t>
            </a:r>
            <a:endParaRPr b="1"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Arial"/>
              <a:buChar char="●"/>
            </a:pPr>
            <a:r>
              <a:rPr b="0" i="0" lang="en-GB" sz="1200" u="none" cap="none" strike="noStrike">
                <a:solidFill>
                  <a:schemeClr val="accent2"/>
                </a:solidFill>
                <a:latin typeface="Lato"/>
                <a:ea typeface="Lato"/>
                <a:cs typeface="Lato"/>
                <a:sym typeface="Lato"/>
              </a:rPr>
              <a:t>This refers to the </a:t>
            </a:r>
            <a:r>
              <a:rPr b="1" i="0" lang="en-GB" sz="1200" u="none" cap="none" strike="noStrike">
                <a:solidFill>
                  <a:schemeClr val="accent2"/>
                </a:solidFill>
                <a:latin typeface="Lato"/>
                <a:ea typeface="Lato"/>
                <a:cs typeface="Lato"/>
                <a:sym typeface="Lato"/>
              </a:rPr>
              <a:t>yearly interest rate</a:t>
            </a:r>
            <a:r>
              <a:rPr b="0" i="0" lang="en-GB" sz="1200" u="none" cap="none" strike="noStrike">
                <a:solidFill>
                  <a:schemeClr val="accent2"/>
                </a:solidFill>
                <a:latin typeface="Lato"/>
                <a:ea typeface="Lato"/>
                <a:cs typeface="Lato"/>
                <a:sym typeface="Lato"/>
              </a:rPr>
              <a:t> when interest is added to a loan.</a:t>
            </a:r>
            <a:endParaRPr b="0"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Arial"/>
              <a:buChar char="●"/>
            </a:pPr>
            <a:r>
              <a:rPr b="0" i="0" lang="en-GB" sz="1200" u="none" cap="none" strike="noStrike">
                <a:solidFill>
                  <a:schemeClr val="accent2"/>
                </a:solidFill>
                <a:latin typeface="Lato"/>
                <a:ea typeface="Lato"/>
                <a:cs typeface="Lato"/>
                <a:sym typeface="Lato"/>
              </a:rPr>
              <a:t>It’s expressed as a </a:t>
            </a:r>
            <a:r>
              <a:rPr b="1" i="0" lang="en-GB" sz="1200" u="none" cap="none" strike="noStrike">
                <a:solidFill>
                  <a:schemeClr val="accent2"/>
                </a:solidFill>
                <a:latin typeface="Lato"/>
                <a:ea typeface="Lato"/>
                <a:cs typeface="Lato"/>
                <a:sym typeface="Lato"/>
              </a:rPr>
              <a:t>percentage </a:t>
            </a:r>
            <a:r>
              <a:rPr b="0" i="0" lang="en-GB" sz="1200" u="none" cap="none" strike="noStrike">
                <a:solidFill>
                  <a:schemeClr val="accent2"/>
                </a:solidFill>
                <a:latin typeface="Lato"/>
                <a:ea typeface="Lato"/>
                <a:cs typeface="Lato"/>
                <a:sym typeface="Lato"/>
              </a:rPr>
              <a:t>of the amount borrowed. It takes into account the interest rate </a:t>
            </a:r>
            <a:r>
              <a:rPr b="1" i="0" lang="en-GB" sz="1200" u="none" cap="none" strike="noStrike">
                <a:solidFill>
                  <a:schemeClr val="accent2"/>
                </a:solidFill>
                <a:latin typeface="Lato"/>
                <a:ea typeface="Lato"/>
                <a:cs typeface="Lato"/>
                <a:sym typeface="Lato"/>
              </a:rPr>
              <a:t>and</a:t>
            </a:r>
            <a:r>
              <a:rPr b="0" i="0" lang="en-GB" sz="1200" u="none" cap="none" strike="noStrike">
                <a:solidFill>
                  <a:schemeClr val="accent2"/>
                </a:solidFill>
                <a:latin typeface="Lato"/>
                <a:ea typeface="Lato"/>
                <a:cs typeface="Lato"/>
                <a:sym typeface="Lato"/>
              </a:rPr>
              <a:t> additional fees.</a:t>
            </a:r>
            <a:endParaRPr b="0" i="0" sz="1200" u="none" cap="none" strike="noStrike">
              <a:solidFill>
                <a:schemeClr val="accent2"/>
              </a:solidFill>
              <a:latin typeface="Lato"/>
              <a:ea typeface="Lato"/>
              <a:cs typeface="Lato"/>
              <a:sym typeface="Lato"/>
            </a:endParaRPr>
          </a:p>
        </p:txBody>
      </p:sp>
      <p:pic>
        <p:nvPicPr>
          <p:cNvPr id="294" name="Google Shape;294;g20f9a4e83bc_0_0"/>
          <p:cNvPicPr preferRelativeResize="0"/>
          <p:nvPr/>
        </p:nvPicPr>
        <p:blipFill rotWithShape="1">
          <a:blip r:embed="rId3">
            <a:alphaModFix/>
          </a:blip>
          <a:srcRect b="13437" l="14273" r="14252" t="11823"/>
          <a:stretch/>
        </p:blipFill>
        <p:spPr>
          <a:xfrm>
            <a:off x="6472100" y="1133625"/>
            <a:ext cx="2397949" cy="250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0f44a134fc_0_16"/>
          <p:cNvSpPr txBox="1"/>
          <p:nvPr/>
        </p:nvSpPr>
        <p:spPr>
          <a:xfrm>
            <a:off x="403950" y="2989450"/>
            <a:ext cx="25200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Borrowing money usually incurs a cost. This is through </a:t>
            </a:r>
            <a:r>
              <a:rPr b="1" i="0" lang="en-GB" sz="1400" u="none" cap="none" strike="noStrike">
                <a:solidFill>
                  <a:srgbClr val="000000"/>
                </a:solidFill>
                <a:latin typeface="Lato"/>
                <a:ea typeface="Lato"/>
                <a:cs typeface="Lato"/>
                <a:sym typeface="Lato"/>
              </a:rPr>
              <a:t>interest</a:t>
            </a:r>
            <a:r>
              <a:rPr b="0" i="0" lang="en-GB" sz="1400" u="none" cap="none" strike="noStrike">
                <a:solidFill>
                  <a:srgbClr val="000000"/>
                </a:solidFill>
                <a:latin typeface="Lato"/>
                <a:ea typeface="Lato"/>
                <a:cs typeface="Lato"/>
                <a:sym typeface="Lato"/>
              </a:rPr>
              <a:t> which is the amount the lender charges for letting Karim borrow the money.</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pic>
        <p:nvPicPr>
          <p:cNvPr id="300" name="Google Shape;300;g20f44a134fc_0_16"/>
          <p:cNvPicPr preferRelativeResize="0"/>
          <p:nvPr/>
        </p:nvPicPr>
        <p:blipFill rotWithShape="1">
          <a:blip r:embed="rId3">
            <a:alphaModFix/>
          </a:blip>
          <a:srcRect b="24482" l="0" r="0" t="0"/>
          <a:stretch/>
        </p:blipFill>
        <p:spPr>
          <a:xfrm>
            <a:off x="107800" y="837047"/>
            <a:ext cx="2707426" cy="2044600"/>
          </a:xfrm>
          <a:prstGeom prst="rect">
            <a:avLst/>
          </a:prstGeom>
          <a:noFill/>
          <a:ln>
            <a:noFill/>
          </a:ln>
        </p:spPr>
      </p:pic>
      <p:sp>
        <p:nvSpPr>
          <p:cNvPr id="301" name="Google Shape;301;g20f44a134fc_0_16"/>
          <p:cNvSpPr txBox="1"/>
          <p:nvPr/>
        </p:nvSpPr>
        <p:spPr>
          <a:xfrm>
            <a:off x="6244450" y="3056825"/>
            <a:ext cx="2520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Other factors will also affect how much is paid overall: the </a:t>
            </a:r>
            <a:r>
              <a:rPr b="1" i="0" lang="en-GB" sz="1400" u="none" cap="none" strike="noStrike">
                <a:solidFill>
                  <a:srgbClr val="000000"/>
                </a:solidFill>
                <a:latin typeface="Lato"/>
                <a:ea typeface="Lato"/>
                <a:cs typeface="Lato"/>
                <a:sym typeface="Lato"/>
              </a:rPr>
              <a:t>longer the borrowing term</a:t>
            </a:r>
            <a:r>
              <a:rPr b="0" i="0" lang="en-GB" sz="1400" u="none" cap="none" strike="noStrike">
                <a:solidFill>
                  <a:srgbClr val="000000"/>
                </a:solidFill>
                <a:latin typeface="Lato"/>
                <a:ea typeface="Lato"/>
                <a:cs typeface="Lato"/>
                <a:sym typeface="Lato"/>
              </a:rPr>
              <a:t>, the more will be paid.</a:t>
            </a:r>
            <a:endParaRPr b="0" i="0" sz="1400" u="none" cap="none" strike="noStrike">
              <a:solidFill>
                <a:srgbClr val="000000"/>
              </a:solidFill>
              <a:latin typeface="Arial"/>
              <a:ea typeface="Arial"/>
              <a:cs typeface="Arial"/>
              <a:sym typeface="Arial"/>
            </a:endParaRPr>
          </a:p>
        </p:txBody>
      </p:sp>
      <p:sp>
        <p:nvSpPr>
          <p:cNvPr id="302" name="Google Shape;302;g20f44a134fc_0_16"/>
          <p:cNvSpPr txBox="1"/>
          <p:nvPr/>
        </p:nvSpPr>
        <p:spPr>
          <a:xfrm>
            <a:off x="3273950" y="2989450"/>
            <a:ext cx="27075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Interest on borrowing is often referred to as </a:t>
            </a:r>
            <a:r>
              <a:rPr b="1" i="0" lang="en-GB" sz="1400" u="none" cap="none" strike="noStrike">
                <a:solidFill>
                  <a:srgbClr val="000000"/>
                </a:solidFill>
                <a:latin typeface="Lato"/>
                <a:ea typeface="Lato"/>
                <a:cs typeface="Lato"/>
                <a:sym typeface="Lato"/>
              </a:rPr>
              <a:t>Annual Percentage Rate (APR)</a:t>
            </a:r>
            <a:r>
              <a:rPr b="0" i="0" lang="en-GB" sz="1400" u="none" cap="none" strike="noStrike">
                <a:solidFill>
                  <a:srgbClr val="000000"/>
                </a:solidFill>
                <a:latin typeface="Lato"/>
                <a:ea typeface="Lato"/>
                <a:cs typeface="Lato"/>
                <a:sym typeface="Lato"/>
              </a:rPr>
              <a:t>. The </a:t>
            </a:r>
            <a:r>
              <a:rPr b="1" i="0" lang="en-GB" sz="1400" u="none" cap="none" strike="noStrike">
                <a:solidFill>
                  <a:srgbClr val="000000"/>
                </a:solidFill>
                <a:latin typeface="Lato"/>
                <a:ea typeface="Lato"/>
                <a:cs typeface="Lato"/>
                <a:sym typeface="Lato"/>
              </a:rPr>
              <a:t>higher </a:t>
            </a:r>
            <a:r>
              <a:rPr b="0" i="0" lang="en-GB" sz="1400" u="none" cap="none" strike="noStrike">
                <a:solidFill>
                  <a:srgbClr val="000000"/>
                </a:solidFill>
                <a:latin typeface="Lato"/>
                <a:ea typeface="Lato"/>
                <a:cs typeface="Lato"/>
                <a:sym typeface="Lato"/>
              </a:rPr>
              <a:t>the APR, the </a:t>
            </a:r>
            <a:r>
              <a:rPr b="1" i="0" lang="en-GB" sz="1400" u="none" cap="none" strike="noStrike">
                <a:solidFill>
                  <a:srgbClr val="000000"/>
                </a:solidFill>
                <a:latin typeface="Lato"/>
                <a:ea typeface="Lato"/>
                <a:cs typeface="Lato"/>
                <a:sym typeface="Lato"/>
              </a:rPr>
              <a:t>more expensive </a:t>
            </a:r>
            <a:r>
              <a:rPr b="0" i="0" lang="en-GB" sz="1400" u="none" cap="none" strike="noStrike">
                <a:solidFill>
                  <a:srgbClr val="000000"/>
                </a:solidFill>
                <a:latin typeface="Lato"/>
                <a:ea typeface="Lato"/>
                <a:cs typeface="Lato"/>
                <a:sym typeface="Lato"/>
              </a:rPr>
              <a:t>the borrowing will be.</a:t>
            </a:r>
            <a:endParaRPr b="0" i="0" sz="1400" u="none" cap="none" strike="noStrike">
              <a:solidFill>
                <a:srgbClr val="000000"/>
              </a:solidFill>
              <a:latin typeface="Lato"/>
              <a:ea typeface="Lato"/>
              <a:cs typeface="Lato"/>
              <a:sym typeface="Lato"/>
            </a:endParaRPr>
          </a:p>
        </p:txBody>
      </p:sp>
      <p:pic>
        <p:nvPicPr>
          <p:cNvPr id="303" name="Google Shape;303;g20f44a134fc_0_16"/>
          <p:cNvPicPr preferRelativeResize="0"/>
          <p:nvPr/>
        </p:nvPicPr>
        <p:blipFill rotWithShape="1">
          <a:blip r:embed="rId4">
            <a:alphaModFix/>
          </a:blip>
          <a:srcRect b="0" l="0" r="0" t="0"/>
          <a:stretch/>
        </p:blipFill>
        <p:spPr>
          <a:xfrm>
            <a:off x="3588400" y="1204075"/>
            <a:ext cx="1740700" cy="1740700"/>
          </a:xfrm>
          <a:prstGeom prst="rect">
            <a:avLst/>
          </a:prstGeom>
          <a:noFill/>
          <a:ln>
            <a:noFill/>
          </a:ln>
        </p:spPr>
      </p:pic>
      <p:pic>
        <p:nvPicPr>
          <p:cNvPr id="304" name="Google Shape;304;g20f44a134fc_0_16"/>
          <p:cNvPicPr preferRelativeResize="0"/>
          <p:nvPr/>
        </p:nvPicPr>
        <p:blipFill rotWithShape="1">
          <a:blip r:embed="rId5">
            <a:alphaModFix/>
          </a:blip>
          <a:srcRect b="0" l="0" r="0" t="0"/>
          <a:stretch/>
        </p:blipFill>
        <p:spPr>
          <a:xfrm>
            <a:off x="6646825" y="1335675"/>
            <a:ext cx="1477500" cy="1477500"/>
          </a:xfrm>
          <a:prstGeom prst="rect">
            <a:avLst/>
          </a:prstGeom>
          <a:noFill/>
          <a:ln>
            <a:noFill/>
          </a:ln>
        </p:spPr>
      </p:pic>
      <p:sp>
        <p:nvSpPr>
          <p:cNvPr id="305" name="Google Shape;305;g20f44a134fc_0_16"/>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3200" u="none" cap="none" strike="noStrike">
              <a:solidFill>
                <a:schemeClr val="accent2"/>
              </a:solidFill>
              <a:latin typeface="Lato"/>
              <a:ea typeface="Lato"/>
              <a:cs typeface="Lato"/>
              <a:sym typeface="Lato"/>
            </a:endParaRPr>
          </a:p>
        </p:txBody>
      </p:sp>
      <p:sp>
        <p:nvSpPr>
          <p:cNvPr id="306" name="Google Shape;306;g20f44a134fc_0_16"/>
          <p:cNvSpPr txBox="1"/>
          <p:nvPr/>
        </p:nvSpPr>
        <p:spPr>
          <a:xfrm>
            <a:off x="529100" y="1102475"/>
            <a:ext cx="48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0c489f2870_0_0"/>
          <p:cNvSpPr/>
          <p:nvPr/>
        </p:nvSpPr>
        <p:spPr>
          <a:xfrm>
            <a:off x="7977124" y="3876894"/>
            <a:ext cx="1464300" cy="1266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0c489f2870_0_0"/>
          <p:cNvSpPr/>
          <p:nvPr/>
        </p:nvSpPr>
        <p:spPr>
          <a:xfrm>
            <a:off x="2039025" y="1195250"/>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A. </a:t>
            </a:r>
            <a:r>
              <a:rPr b="0" i="0" lang="en-GB" sz="1500" u="none" cap="none" strike="noStrike">
                <a:solidFill>
                  <a:schemeClr val="accent1"/>
                </a:solidFill>
                <a:latin typeface="Lato Black"/>
                <a:ea typeface="Lato Black"/>
                <a:cs typeface="Lato Black"/>
                <a:sym typeface="Lato Black"/>
              </a:rPr>
              <a:t>Buy now, pay later!</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Take this laptop home today and pay for it in 3 instalments over a three-month period</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Lato"/>
                <a:ea typeface="Lato"/>
                <a:cs typeface="Lato"/>
                <a:sym typeface="Lato"/>
              </a:rPr>
              <a:t>If payment is late a £200 charge will be added and late payment will affect your credit score</a:t>
            </a:r>
            <a:endParaRPr b="0" i="1" sz="10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5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if paid on time = £1,000</a:t>
            </a:r>
            <a:endParaRPr b="0" i="0" sz="12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if paid late = £1,200</a:t>
            </a:r>
            <a:endParaRPr b="0" i="0" sz="12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Lato"/>
              <a:ea typeface="Lato"/>
              <a:cs typeface="Lato"/>
              <a:sym typeface="Lato"/>
            </a:endParaRPr>
          </a:p>
        </p:txBody>
      </p:sp>
      <p:sp>
        <p:nvSpPr>
          <p:cNvPr id="313" name="Google Shape;313;g20c489f2870_0_0"/>
          <p:cNvSpPr/>
          <p:nvPr/>
        </p:nvSpPr>
        <p:spPr>
          <a:xfrm>
            <a:off x="2039025" y="3141296"/>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C. </a:t>
            </a:r>
            <a:r>
              <a:rPr b="0" i="0" lang="en-GB" sz="1500" u="none" cap="none" strike="noStrike">
                <a:solidFill>
                  <a:schemeClr val="accent1"/>
                </a:solidFill>
                <a:latin typeface="Lato Black"/>
                <a:ea typeface="Lato Black"/>
                <a:cs typeface="Lato Black"/>
                <a:sym typeface="Lato Black"/>
              </a:rPr>
              <a:t>Only pay £200 now!</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Then 12 monthly payments of £77.95</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29.9% APR</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Black"/>
                <a:ea typeface="Lato Black"/>
                <a:cs typeface="Lato Black"/>
                <a:sym typeface="Lato Black"/>
              </a:rPr>
              <a:t>Total payable = £1,135</a:t>
            </a:r>
            <a:endParaRPr b="0" i="0" sz="1200" u="none" cap="none" strike="noStrike">
              <a:solidFill>
                <a:srgbClr val="000000"/>
              </a:solidFill>
              <a:latin typeface="Lato Black"/>
              <a:ea typeface="Lato Black"/>
              <a:cs typeface="Lato Black"/>
              <a:sym typeface="Lato Black"/>
            </a:endParaRPr>
          </a:p>
        </p:txBody>
      </p:sp>
      <p:sp>
        <p:nvSpPr>
          <p:cNvPr id="314" name="Google Shape;314;g20c489f2870_0_0"/>
          <p:cNvSpPr/>
          <p:nvPr/>
        </p:nvSpPr>
        <p:spPr>
          <a:xfrm>
            <a:off x="5597357" y="1195250"/>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B. </a:t>
            </a:r>
            <a:r>
              <a:rPr b="0" i="0" lang="en-GB" sz="1500" u="none" cap="none" strike="noStrike">
                <a:solidFill>
                  <a:schemeClr val="accent1"/>
                </a:solidFill>
                <a:latin typeface="Lato Black"/>
                <a:ea typeface="Lato Black"/>
                <a:cs typeface="Lato Black"/>
                <a:sym typeface="Lato Black"/>
              </a:rPr>
              <a:t>It’s yours for £</a:t>
            </a:r>
            <a:r>
              <a:rPr lang="en-GB" sz="1500">
                <a:solidFill>
                  <a:schemeClr val="accent1"/>
                </a:solidFill>
                <a:latin typeface="Lato Black"/>
                <a:ea typeface="Lato Black"/>
                <a:cs typeface="Lato Black"/>
                <a:sym typeface="Lato Black"/>
              </a:rPr>
              <a:t>7</a:t>
            </a:r>
            <a:r>
              <a:rPr b="0" i="0" lang="en-GB" sz="1500" u="none" cap="none" strike="noStrike">
                <a:solidFill>
                  <a:schemeClr val="accent1"/>
                </a:solidFill>
                <a:latin typeface="Lato Black"/>
                <a:ea typeface="Lato Black"/>
                <a:cs typeface="Lato Black"/>
                <a:sym typeface="Lato Black"/>
              </a:rPr>
              <a:t>00 today</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Then only 6 monthly payments of £35.81</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25% APR</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 £1,0</a:t>
            </a:r>
            <a:r>
              <a:rPr lang="en-GB" sz="1200">
                <a:solidFill>
                  <a:schemeClr val="dk1"/>
                </a:solidFill>
                <a:latin typeface="Lato Black"/>
                <a:ea typeface="Lato Black"/>
                <a:cs typeface="Lato Black"/>
                <a:sym typeface="Lato Black"/>
              </a:rPr>
              <a:t>20</a:t>
            </a:r>
            <a:endParaRPr b="0" i="0" sz="1200" u="none" cap="none" strike="noStrike">
              <a:solidFill>
                <a:schemeClr val="dk1"/>
              </a:solidFill>
              <a:latin typeface="Lato Black"/>
              <a:ea typeface="Lato Black"/>
              <a:cs typeface="Lato Black"/>
              <a:sym typeface="Lato Black"/>
            </a:endParaRPr>
          </a:p>
        </p:txBody>
      </p:sp>
      <p:sp>
        <p:nvSpPr>
          <p:cNvPr id="315" name="Google Shape;315;g20c489f2870_0_0"/>
          <p:cNvSpPr/>
          <p:nvPr/>
        </p:nvSpPr>
        <p:spPr>
          <a:xfrm>
            <a:off x="5597357" y="3141296"/>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D. </a:t>
            </a:r>
            <a:r>
              <a:rPr b="0" i="0" lang="en-GB" sz="1500" u="none" cap="none" strike="noStrike">
                <a:solidFill>
                  <a:schemeClr val="accent1"/>
                </a:solidFill>
                <a:latin typeface="Lato Black"/>
                <a:ea typeface="Lato Black"/>
                <a:cs typeface="Lato Black"/>
                <a:sym typeface="Lato Black"/>
              </a:rPr>
              <a:t>Only pay £200 today!</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You’ll then pay just £48.91 monthly for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24 months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39.9% APR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Black"/>
                <a:ea typeface="Lato Black"/>
                <a:cs typeface="Lato Black"/>
                <a:sym typeface="Lato Black"/>
              </a:rPr>
              <a:t>Total payable = £1,373</a:t>
            </a:r>
            <a:endParaRPr b="0" i="0" sz="1200" u="none" cap="none" strike="noStrike">
              <a:solidFill>
                <a:srgbClr val="000000"/>
              </a:solidFill>
              <a:latin typeface="Lato Black"/>
              <a:ea typeface="Lato Black"/>
              <a:cs typeface="Lato Black"/>
              <a:sym typeface="Lato Black"/>
            </a:endParaRPr>
          </a:p>
        </p:txBody>
      </p:sp>
      <p:sp>
        <p:nvSpPr>
          <p:cNvPr id="316" name="Google Shape;316;g20c489f2870_0_0"/>
          <p:cNvSpPr txBox="1"/>
          <p:nvPr/>
        </p:nvSpPr>
        <p:spPr>
          <a:xfrm>
            <a:off x="74350" y="1195250"/>
            <a:ext cx="1850700" cy="379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u="none" cap="none" strike="noStrike">
                <a:solidFill>
                  <a:schemeClr val="lt1"/>
                </a:solidFill>
                <a:latin typeface="Lato"/>
                <a:ea typeface="Lato"/>
                <a:cs typeface="Lato"/>
                <a:sym typeface="Lato"/>
              </a:rPr>
              <a:t>Karim </a:t>
            </a:r>
            <a:r>
              <a:rPr b="1" i="0" lang="en-GB" u="none" cap="none" strike="noStrike">
                <a:solidFill>
                  <a:schemeClr val="lt1"/>
                </a:solidFill>
                <a:latin typeface="Lato"/>
                <a:ea typeface="Lato"/>
                <a:cs typeface="Lato"/>
                <a:sym typeface="Lato"/>
              </a:rPr>
              <a:t>is looking to buy a brand new laptop costing £1,000. </a:t>
            </a:r>
            <a:endParaRPr b="1"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Explain the pros and cons of each type of borrowing.</a:t>
            </a:r>
            <a:endParaRPr b="0"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Is there one best borrowing finance option for </a:t>
            </a:r>
            <a:r>
              <a:rPr b="0" i="0" lang="en-GB" u="none" cap="none" strike="noStrike">
                <a:solidFill>
                  <a:schemeClr val="lt1"/>
                </a:solidFill>
                <a:latin typeface="Lato"/>
                <a:ea typeface="Lato"/>
                <a:cs typeface="Lato"/>
                <a:sym typeface="Lato"/>
              </a:rPr>
              <a:t>Karim</a:t>
            </a:r>
            <a:r>
              <a:rPr b="0" i="0" lang="en-GB" u="none" cap="none" strike="noStrike">
                <a:solidFill>
                  <a:schemeClr val="lt1"/>
                </a:solidFill>
                <a:latin typeface="Lato"/>
                <a:ea typeface="Lato"/>
                <a:cs typeface="Lato"/>
                <a:sym typeface="Lato"/>
              </a:rPr>
              <a:t>?</a:t>
            </a:r>
            <a:endParaRPr b="0"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Are there alternative ways </a:t>
            </a:r>
            <a:r>
              <a:rPr b="0" i="0" lang="en-GB" u="none" cap="none" strike="noStrike">
                <a:solidFill>
                  <a:schemeClr val="lt1"/>
                </a:solidFill>
                <a:latin typeface="Lato"/>
                <a:ea typeface="Lato"/>
                <a:cs typeface="Lato"/>
                <a:sym typeface="Lato"/>
              </a:rPr>
              <a:t>Karim </a:t>
            </a:r>
            <a:r>
              <a:rPr b="0" i="0" lang="en-GB" u="none" cap="none" strike="noStrike">
                <a:solidFill>
                  <a:schemeClr val="lt1"/>
                </a:solidFill>
                <a:latin typeface="Lato"/>
                <a:ea typeface="Lato"/>
                <a:cs typeface="Lato"/>
                <a:sym typeface="Lato"/>
              </a:rPr>
              <a:t>can get a laptop?</a:t>
            </a:r>
            <a:endParaRPr>
              <a:solidFill>
                <a:schemeClr val="lt1"/>
              </a:solidFill>
              <a:latin typeface="Lato"/>
              <a:ea typeface="Lato"/>
              <a:cs typeface="Lato"/>
              <a:sym typeface="Lato"/>
            </a:endParaRPr>
          </a:p>
          <a:p>
            <a:pPr indent="0" lvl="0" marL="457200" marR="0" rtl="0" algn="l">
              <a:lnSpc>
                <a:spcPct val="100000"/>
              </a:lnSpc>
              <a:spcBef>
                <a:spcPts val="1000"/>
              </a:spcBef>
              <a:spcAft>
                <a:spcPts val="1000"/>
              </a:spcAft>
              <a:buNone/>
            </a:pPr>
            <a:r>
              <a:t/>
            </a:r>
            <a:endParaRPr sz="500">
              <a:solidFill>
                <a:schemeClr val="lt1"/>
              </a:solidFill>
              <a:latin typeface="Lato"/>
              <a:ea typeface="Lato"/>
              <a:cs typeface="Lato"/>
              <a:sym typeface="Lato"/>
            </a:endParaRPr>
          </a:p>
        </p:txBody>
      </p:sp>
      <p:sp>
        <p:nvSpPr>
          <p:cNvPr id="317" name="Google Shape;317;g20c489f2870_0_0"/>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rPr b="1" lang="en-GB" sz="1100">
                <a:solidFill>
                  <a:schemeClr val="accent2"/>
                </a:solidFill>
                <a:latin typeface="Lato"/>
                <a:ea typeface="Lato"/>
                <a:cs typeface="Lato"/>
                <a:sym typeface="Lato"/>
              </a:rPr>
              <a:t>See Resource 1</a:t>
            </a:r>
            <a:endParaRPr b="1" sz="2900">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0f9a4e83bc_0_17"/>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0f9a4e83bc_0_17"/>
          <p:cNvSpPr/>
          <p:nvPr/>
        </p:nvSpPr>
        <p:spPr>
          <a:xfrm>
            <a:off x="3242925" y="1248550"/>
            <a:ext cx="5701800" cy="35760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30200" lvl="0" marL="269999" marR="0" rtl="0" algn="l">
              <a:lnSpc>
                <a:spcPct val="100000"/>
              </a:lnSpc>
              <a:spcBef>
                <a:spcPts val="100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Although Karim may not need to pay back any interest, there is a risk that if he can’t afford the laptop after three months, he will have to pay a £200 fee. He should only choose this option if he is </a:t>
            </a:r>
            <a:r>
              <a:rPr b="1" i="0" lang="en-GB" sz="1600" u="sng" cap="none" strike="noStrike">
                <a:solidFill>
                  <a:schemeClr val="lt1"/>
                </a:solidFill>
                <a:latin typeface="Lato"/>
                <a:ea typeface="Lato"/>
                <a:cs typeface="Lato"/>
                <a:sym typeface="Lato"/>
              </a:rPr>
              <a:t>sure</a:t>
            </a:r>
            <a:r>
              <a:rPr b="1" i="0" lang="en-GB" sz="1600" u="none" cap="none" strike="noStrike">
                <a:solidFill>
                  <a:schemeClr val="lt1"/>
                </a:solidFill>
                <a:latin typeface="Lato"/>
                <a:ea typeface="Lato"/>
                <a:cs typeface="Lato"/>
                <a:sym typeface="Lato"/>
              </a:rPr>
              <a:t> of his repayment plan.</a:t>
            </a:r>
            <a:endParaRPr b="1" i="0" sz="1600" u="none" cap="none" strike="noStrike">
              <a:solidFill>
                <a:schemeClr val="lt1"/>
              </a:solidFill>
              <a:latin typeface="Lato"/>
              <a:ea typeface="Lato"/>
              <a:cs typeface="Lato"/>
              <a:sym typeface="Lato"/>
            </a:endParaRPr>
          </a:p>
          <a:p>
            <a:pPr indent="-314449" lvl="0" marL="269999" marR="0" rtl="0" algn="l">
              <a:lnSpc>
                <a:spcPct val="100000"/>
              </a:lnSpc>
              <a:spcBef>
                <a:spcPts val="100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If his repayments are late, this will also affect his credit score meaning his ability to take out a loan in the future.</a:t>
            </a:r>
            <a:endParaRPr b="1" i="0" sz="1600" u="none" cap="none" strike="noStrike">
              <a:solidFill>
                <a:schemeClr val="lt1"/>
              </a:solidFill>
              <a:latin typeface="Lato"/>
              <a:ea typeface="Lato"/>
              <a:cs typeface="Lato"/>
              <a:sym typeface="Lato"/>
            </a:endParaRPr>
          </a:p>
          <a:p>
            <a:pPr indent="-314449" lvl="0" marL="269999" marR="0" rtl="0" algn="l">
              <a:lnSpc>
                <a:spcPct val="100000"/>
              </a:lnSpc>
              <a:spcBef>
                <a:spcPts val="1000"/>
              </a:spcBef>
              <a:spcAft>
                <a:spcPts val="1000"/>
              </a:spcAft>
              <a:buClr>
                <a:schemeClr val="lt1"/>
              </a:buClr>
              <a:buSzPts val="1600"/>
              <a:buFont typeface="Lato"/>
              <a:buChar char="●"/>
            </a:pPr>
            <a:r>
              <a:rPr b="1" i="0" lang="en-GB" sz="1600" u="none" cap="none" strike="noStrike">
                <a:solidFill>
                  <a:schemeClr val="lt1"/>
                </a:solidFill>
                <a:latin typeface="Lato"/>
                <a:ea typeface="Lato"/>
                <a:cs typeface="Lato"/>
                <a:sym typeface="Lato"/>
              </a:rPr>
              <a:t>Importantly, for now, buy now pay later is an</a:t>
            </a:r>
            <a:r>
              <a:rPr b="1" i="0" lang="en-GB" sz="1600" cap="none" strike="noStrike">
                <a:solidFill>
                  <a:schemeClr val="lt1"/>
                </a:solidFill>
                <a:latin typeface="Lato"/>
                <a:ea typeface="Lato"/>
                <a:cs typeface="Lato"/>
                <a:sym typeface="Lato"/>
              </a:rPr>
              <a:t> </a:t>
            </a:r>
            <a:r>
              <a:rPr b="1" i="0" lang="en-GB" sz="1600" u="sng" cap="none" strike="noStrike">
                <a:solidFill>
                  <a:schemeClr val="lt1"/>
                </a:solidFill>
                <a:latin typeface="Lato"/>
                <a:ea typeface="Lato"/>
                <a:cs typeface="Lato"/>
                <a:sym typeface="Lato"/>
              </a:rPr>
              <a:t>unregulated</a:t>
            </a:r>
            <a:r>
              <a:rPr b="1" i="0" lang="en-GB" sz="1600" u="none" cap="none" strike="noStrike">
                <a:solidFill>
                  <a:schemeClr val="lt1"/>
                </a:solidFill>
                <a:latin typeface="Lato"/>
                <a:ea typeface="Lato"/>
                <a:cs typeface="Lato"/>
                <a:sym typeface="Lato"/>
              </a:rPr>
              <a:t> sector so money isn’t protected under Section 75, which credit card payments are. Section 75 laws mean credit card providers must protect purchases over £100 for free. Learn more </a:t>
            </a:r>
            <a:r>
              <a:rPr b="1" i="0" lang="en-GB" sz="1600" u="sng" cap="none" strike="noStrike">
                <a:solidFill>
                  <a:schemeClr val="hlink"/>
                </a:solidFill>
                <a:latin typeface="Lato"/>
                <a:ea typeface="Lato"/>
                <a:cs typeface="Lato"/>
                <a:sym typeface="Lato"/>
                <a:hlinkClick r:id="rId3"/>
              </a:rPr>
              <a:t>here</a:t>
            </a:r>
            <a:r>
              <a:rPr b="1" i="0" lang="en-GB" sz="1600" u="none" cap="none" strike="noStrike">
                <a:solidFill>
                  <a:schemeClr val="lt1"/>
                </a:solidFill>
                <a:latin typeface="Lato"/>
                <a:ea typeface="Lato"/>
                <a:cs typeface="Lato"/>
                <a:sym typeface="Lato"/>
              </a:rPr>
              <a:t>.</a:t>
            </a:r>
            <a:endParaRPr b="1" i="0" sz="1600" u="none" cap="none" strike="noStrike">
              <a:solidFill>
                <a:schemeClr val="lt1"/>
              </a:solidFill>
              <a:latin typeface="Lato"/>
              <a:ea typeface="Lato"/>
              <a:cs typeface="Lato"/>
              <a:sym typeface="Lato"/>
            </a:endParaRPr>
          </a:p>
        </p:txBody>
      </p:sp>
      <p:sp>
        <p:nvSpPr>
          <p:cNvPr id="324" name="Google Shape;324;g20f9a4e83bc_0_17"/>
          <p:cNvSpPr/>
          <p:nvPr/>
        </p:nvSpPr>
        <p:spPr>
          <a:xfrm>
            <a:off x="365600" y="1155400"/>
            <a:ext cx="2551800" cy="12354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100" u="none" cap="none" strike="noStrike">
              <a:solidFill>
                <a:schemeClr val="accent1"/>
              </a:solidFill>
              <a:latin typeface="Lato Black"/>
              <a:ea typeface="Lato Black"/>
              <a:cs typeface="Lato Black"/>
              <a:sym typeface="Lato Black"/>
            </a:endParaRPr>
          </a:p>
          <a:p>
            <a:pPr indent="-298450" lvl="0" marL="457200" marR="0" rtl="0" algn="ctr">
              <a:lnSpc>
                <a:spcPct val="100000"/>
              </a:lnSpc>
              <a:spcBef>
                <a:spcPts val="0"/>
              </a:spcBef>
              <a:spcAft>
                <a:spcPts val="0"/>
              </a:spcAft>
              <a:buClr>
                <a:schemeClr val="accent1"/>
              </a:buClr>
              <a:buSzPts val="1100"/>
              <a:buFont typeface="Lato Black"/>
              <a:buAutoNum type="alphaUcPeriod"/>
            </a:pPr>
            <a:r>
              <a:rPr b="0" i="0" lang="en-GB" sz="1100" u="none" cap="none" strike="noStrike">
                <a:solidFill>
                  <a:schemeClr val="accent1"/>
                </a:solidFill>
                <a:latin typeface="Lato Black"/>
                <a:ea typeface="Lato Black"/>
                <a:cs typeface="Lato Black"/>
                <a:sym typeface="Lato Black"/>
              </a:rPr>
              <a:t>Buy now, pay later!</a:t>
            </a:r>
            <a:endParaRPr b="0" i="0" sz="11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000" u="none" cap="none" strike="noStrike">
              <a:solidFill>
                <a:srgbClr val="FF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700" u="none" cap="none" strike="noStrike">
                <a:solidFill>
                  <a:schemeClr val="dk1"/>
                </a:solidFill>
                <a:latin typeface="Lato"/>
                <a:ea typeface="Lato"/>
                <a:cs typeface="Lato"/>
                <a:sym typeface="Lato"/>
              </a:rPr>
              <a:t>Take this laptop home today and pay for it in 3 installments over a three-month period</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rPr b="0" i="1" lang="en-GB" sz="600" u="none" cap="none" strike="noStrike">
                <a:solidFill>
                  <a:schemeClr val="dk1"/>
                </a:solidFill>
                <a:latin typeface="Lato"/>
                <a:ea typeface="Lato"/>
                <a:cs typeface="Lato"/>
                <a:sym typeface="Lato"/>
              </a:rPr>
              <a:t>If payment is late a £200 charge will be added and late payment will affect your credit score</a:t>
            </a:r>
            <a:endParaRPr b="0" i="1" sz="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800" u="none" cap="none" strike="noStrike">
                <a:solidFill>
                  <a:schemeClr val="dk1"/>
                </a:solidFill>
                <a:latin typeface="Lato Black"/>
                <a:ea typeface="Lato Black"/>
                <a:cs typeface="Lato Black"/>
                <a:sym typeface="Lato Black"/>
              </a:rPr>
              <a:t>Total payable if paid on time = £1,000</a:t>
            </a:r>
            <a:endParaRPr b="0" i="0" sz="8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800" u="none" cap="none" strike="noStrike">
                <a:solidFill>
                  <a:schemeClr val="dk1"/>
                </a:solidFill>
                <a:latin typeface="Lato Black"/>
                <a:ea typeface="Lato Black"/>
                <a:cs typeface="Lato Black"/>
                <a:sym typeface="Lato Black"/>
              </a:rPr>
              <a:t>Total payable if paid late = £1,200</a:t>
            </a:r>
            <a:endParaRPr b="0" i="0" sz="8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000" u="none" cap="none" strike="noStrike">
              <a:solidFill>
                <a:srgbClr val="FF0000"/>
              </a:solidFill>
              <a:latin typeface="Lato"/>
              <a:ea typeface="Lato"/>
              <a:cs typeface="Lato"/>
              <a:sym typeface="Lato"/>
            </a:endParaRPr>
          </a:p>
        </p:txBody>
      </p:sp>
      <p:sp>
        <p:nvSpPr>
          <p:cNvPr id="325" name="Google Shape;325;g20f9a4e83bc_0_17"/>
          <p:cNvSpPr txBox="1"/>
          <p:nvPr/>
        </p:nvSpPr>
        <p:spPr>
          <a:xfrm>
            <a:off x="850150" y="2496575"/>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
        <p:nvSpPr>
          <p:cNvPr id="326" name="Google Shape;326;g20f9a4e83bc_0_17"/>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3200" u="none" cap="none" strike="noStrike">
              <a:solidFill>
                <a:schemeClr val="accent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0f9a4e83bc_0_41"/>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0f9a4e83bc_0_41"/>
          <p:cNvSpPr/>
          <p:nvPr/>
        </p:nvSpPr>
        <p:spPr>
          <a:xfrm>
            <a:off x="379375" y="1102400"/>
            <a:ext cx="2343900" cy="13932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200">
                <a:solidFill>
                  <a:schemeClr val="accent1"/>
                </a:solidFill>
                <a:latin typeface="Lato Black"/>
                <a:ea typeface="Lato Black"/>
                <a:cs typeface="Lato Black"/>
                <a:sym typeface="Lato Black"/>
              </a:rPr>
              <a:t>B. </a:t>
            </a:r>
            <a:r>
              <a:rPr b="0" i="0" lang="en-GB" sz="1200" u="none" cap="none" strike="noStrike">
                <a:solidFill>
                  <a:schemeClr val="accent1"/>
                </a:solidFill>
                <a:latin typeface="Lato Black"/>
                <a:ea typeface="Lato Black"/>
                <a:cs typeface="Lato Black"/>
                <a:sym typeface="Lato Black"/>
              </a:rPr>
              <a:t>Only pay £200 now!</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Then 12 monthly payments of £76.60</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29.9% APR</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rgbClr val="000000"/>
                </a:solidFill>
                <a:latin typeface="Lato Black"/>
                <a:ea typeface="Lato Black"/>
                <a:cs typeface="Lato Black"/>
                <a:sym typeface="Lato Black"/>
              </a:rPr>
              <a:t>Total payable = £1,119</a:t>
            </a:r>
            <a:endParaRPr b="0" i="0" sz="900" u="none" cap="none" strike="noStrike">
              <a:solidFill>
                <a:srgbClr val="000000"/>
              </a:solidFill>
              <a:latin typeface="Lato Black"/>
              <a:ea typeface="Lato Black"/>
              <a:cs typeface="Lato Black"/>
              <a:sym typeface="Lato Black"/>
            </a:endParaRPr>
          </a:p>
        </p:txBody>
      </p:sp>
      <p:sp>
        <p:nvSpPr>
          <p:cNvPr id="333" name="Google Shape;333;g20f9a4e83bc_0_41"/>
          <p:cNvSpPr/>
          <p:nvPr/>
        </p:nvSpPr>
        <p:spPr>
          <a:xfrm>
            <a:off x="3273375" y="1073250"/>
            <a:ext cx="5745900" cy="39729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If Karim can’t afford the laptop upfront this is a possible option. However, he should also consider a cheaper option or waiting a bit, to be able to pay more upfront.</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payment term of 12 months means that it might be affordable for him to pay £76.60 per month; this is higher than the monthly rate if paid back over 24 months, but the overall cost of £119 (the cost to borrow on top of the price of the laptop) is lower overall which is a good thing.</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Karim needs to ensure that he has a repayment plan in order to meet these monthly payments.</a:t>
            </a:r>
            <a:endParaRPr b="1" i="0" sz="1800" u="none" cap="none" strike="noStrike">
              <a:solidFill>
                <a:schemeClr val="lt1"/>
              </a:solidFill>
              <a:latin typeface="Lato"/>
              <a:ea typeface="Lato"/>
              <a:cs typeface="Lato"/>
              <a:sym typeface="Lato"/>
            </a:endParaRPr>
          </a:p>
        </p:txBody>
      </p:sp>
      <p:sp>
        <p:nvSpPr>
          <p:cNvPr id="334" name="Google Shape;334;g20f9a4e83bc_0_41"/>
          <p:cNvSpPr txBox="1"/>
          <p:nvPr/>
        </p:nvSpPr>
        <p:spPr>
          <a:xfrm>
            <a:off x="712375" y="25717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
        <p:nvSpPr>
          <p:cNvPr id="335" name="Google Shape;335;g20f9a4e83bc_0_41"/>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32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466ef7c987_0_0"/>
          <p:cNvSpPr txBox="1"/>
          <p:nvPr/>
        </p:nvSpPr>
        <p:spPr>
          <a:xfrm>
            <a:off x="360375" y="319650"/>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8" name="Google Shape;58;g1466ef7c987_0_0"/>
          <p:cNvSpPr txBox="1"/>
          <p:nvPr/>
        </p:nvSpPr>
        <p:spPr>
          <a:xfrm>
            <a:off x="314250" y="1490550"/>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9" name="Google Shape;59;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0f9a4e83bc_0_29"/>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20f9a4e83bc_0_29"/>
          <p:cNvSpPr/>
          <p:nvPr/>
        </p:nvSpPr>
        <p:spPr>
          <a:xfrm>
            <a:off x="491700" y="1128175"/>
            <a:ext cx="2486700" cy="13806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200">
                <a:solidFill>
                  <a:schemeClr val="accent1"/>
                </a:solidFill>
                <a:latin typeface="Lato Black"/>
                <a:ea typeface="Lato Black"/>
                <a:cs typeface="Lato Black"/>
                <a:sym typeface="Lato Black"/>
              </a:rPr>
              <a:t>C. </a:t>
            </a:r>
            <a:r>
              <a:rPr b="0" i="0" lang="en-GB" sz="1200" u="none" cap="none" strike="noStrike">
                <a:solidFill>
                  <a:schemeClr val="accent1"/>
                </a:solidFill>
                <a:latin typeface="Lato Black"/>
                <a:ea typeface="Lato Black"/>
                <a:cs typeface="Lato Black"/>
                <a:sym typeface="Lato Black"/>
              </a:rPr>
              <a:t>It’s yours for £700 today</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chemeClr val="dk1"/>
                </a:solidFill>
                <a:latin typeface="Lato"/>
                <a:ea typeface="Lato"/>
                <a:cs typeface="Lato"/>
                <a:sym typeface="Lato"/>
              </a:rPr>
              <a:t>Then only 6 monthly payments of £53.34</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chemeClr val="dk1"/>
                </a:solidFill>
                <a:latin typeface="Lato"/>
                <a:ea typeface="Lato"/>
                <a:cs typeface="Lato"/>
                <a:sym typeface="Lato"/>
              </a:rPr>
              <a:t>25% APR</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chemeClr val="dk1"/>
                </a:solidFill>
                <a:latin typeface="Lato Black"/>
                <a:ea typeface="Lato Black"/>
                <a:cs typeface="Lato Black"/>
                <a:sym typeface="Lato Black"/>
              </a:rPr>
              <a:t>Total payable = £1,020</a:t>
            </a:r>
            <a:endParaRPr b="0" i="0" sz="900" u="none" cap="none" strike="noStrike">
              <a:solidFill>
                <a:schemeClr val="dk1"/>
              </a:solidFill>
              <a:latin typeface="Lato Black"/>
              <a:ea typeface="Lato Black"/>
              <a:cs typeface="Lato Black"/>
              <a:sym typeface="Lato Black"/>
            </a:endParaRPr>
          </a:p>
        </p:txBody>
      </p:sp>
      <p:sp>
        <p:nvSpPr>
          <p:cNvPr id="342" name="Google Shape;342;g20f9a4e83bc_0_29"/>
          <p:cNvSpPr/>
          <p:nvPr/>
        </p:nvSpPr>
        <p:spPr>
          <a:xfrm>
            <a:off x="3970975" y="1128175"/>
            <a:ext cx="5055000" cy="38445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Paying the majority of the expense upfront means the APR is lower than the option where less money is paid upfront.</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This may be a good option if Karim can pay the majority of the cost upfront, but needs to borrow 30% to pay the rest off over 6  months.</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additional £20, ie the cost of borrowing, could be worth it for him.</a:t>
            </a:r>
            <a:endParaRPr b="1" i="0" sz="1800" u="none" cap="none" strike="noStrike">
              <a:solidFill>
                <a:schemeClr val="lt1"/>
              </a:solidFill>
              <a:latin typeface="Lato"/>
              <a:ea typeface="Lato"/>
              <a:cs typeface="Lato"/>
              <a:sym typeface="Lato"/>
            </a:endParaRPr>
          </a:p>
        </p:txBody>
      </p:sp>
      <p:sp>
        <p:nvSpPr>
          <p:cNvPr id="343" name="Google Shape;343;g20f9a4e83bc_0_29"/>
          <p:cNvSpPr txBox="1"/>
          <p:nvPr/>
        </p:nvSpPr>
        <p:spPr>
          <a:xfrm>
            <a:off x="903275" y="26479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
        <p:nvSpPr>
          <p:cNvPr id="344" name="Google Shape;344;g20f9a4e83bc_0_29"/>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32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0f9a4e83bc_0_53"/>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0f9a4e83bc_0_53"/>
          <p:cNvSpPr/>
          <p:nvPr/>
        </p:nvSpPr>
        <p:spPr>
          <a:xfrm>
            <a:off x="320900" y="1081025"/>
            <a:ext cx="2709900" cy="14277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GB" sz="1200" u="none" cap="none" strike="noStrike">
                <a:solidFill>
                  <a:schemeClr val="accent1"/>
                </a:solidFill>
                <a:latin typeface="Lato Black"/>
                <a:ea typeface="Lato Black"/>
                <a:cs typeface="Lato Black"/>
                <a:sym typeface="Lato Black"/>
              </a:rPr>
              <a:t>Only pay £200 today!</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You’ll then pay just £46.41 monthly for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24 months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39.9% APR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rgbClr val="000000"/>
                </a:solidFill>
                <a:latin typeface="Lato Black"/>
                <a:ea typeface="Lato Black"/>
                <a:cs typeface="Lato Black"/>
                <a:sym typeface="Lato Black"/>
              </a:rPr>
              <a:t>Total payable = £1,313 </a:t>
            </a:r>
            <a:endParaRPr b="0" i="0" sz="900" u="none" cap="none" strike="noStrike">
              <a:solidFill>
                <a:srgbClr val="000000"/>
              </a:solidFill>
              <a:latin typeface="Lato Black"/>
              <a:ea typeface="Lato Black"/>
              <a:cs typeface="Lato Black"/>
              <a:sym typeface="Lato Black"/>
            </a:endParaRPr>
          </a:p>
        </p:txBody>
      </p:sp>
      <p:sp>
        <p:nvSpPr>
          <p:cNvPr id="351" name="Google Shape;351;g20f9a4e83bc_0_53"/>
          <p:cNvSpPr/>
          <p:nvPr/>
        </p:nvSpPr>
        <p:spPr>
          <a:xfrm>
            <a:off x="3152650" y="1148100"/>
            <a:ext cx="5873400" cy="38400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If Karim can’t afford the laptop upfront this is a possible but expensive option. </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payment term of 24 months (2 years) means that it might be affordable for him to pay £46.62 per month; this is lower than the monthly rate if paid back over 24 months, but the overall cost is higher. This finance option is costing Karim £313.</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Karim also needs to ensure that he can meet these monthly payments.</a:t>
            </a:r>
            <a:endParaRPr b="1" i="0" sz="1800" u="none" cap="none" strike="noStrike">
              <a:solidFill>
                <a:schemeClr val="lt1"/>
              </a:solidFill>
              <a:latin typeface="Lato"/>
              <a:ea typeface="Lato"/>
              <a:cs typeface="Lato"/>
              <a:sym typeface="Lato"/>
            </a:endParaRPr>
          </a:p>
        </p:txBody>
      </p:sp>
      <p:sp>
        <p:nvSpPr>
          <p:cNvPr id="352" name="Google Shape;352;g20f9a4e83bc_0_53"/>
          <p:cNvSpPr txBox="1"/>
          <p:nvPr/>
        </p:nvSpPr>
        <p:spPr>
          <a:xfrm>
            <a:off x="951575" y="25717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
        <p:nvSpPr>
          <p:cNvPr id="353" name="Google Shape;353;g20f9a4e83bc_0_53"/>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3200" u="none" cap="none" strike="noStrike">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0fe798ea7b_1_2"/>
          <p:cNvSpPr txBox="1"/>
          <p:nvPr/>
        </p:nvSpPr>
        <p:spPr>
          <a:xfrm>
            <a:off x="273275"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Does Karim have any other options?</a:t>
            </a:r>
            <a:endParaRPr b="1" i="0" sz="2900" u="none" cap="none" strike="noStrike">
              <a:solidFill>
                <a:schemeClr val="accent2"/>
              </a:solidFill>
              <a:latin typeface="Lato"/>
              <a:ea typeface="Lato"/>
              <a:cs typeface="Lato"/>
              <a:sym typeface="Lato"/>
            </a:endParaRPr>
          </a:p>
        </p:txBody>
      </p:sp>
      <p:sp>
        <p:nvSpPr>
          <p:cNvPr id="359" name="Google Shape;359;g20fe798ea7b_1_2"/>
          <p:cNvSpPr txBox="1"/>
          <p:nvPr/>
        </p:nvSpPr>
        <p:spPr>
          <a:xfrm>
            <a:off x="186900" y="1347475"/>
            <a:ext cx="5797200" cy="2914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Karim may wish to save money, potentially getting a part-time job, and pay the full amount upfront. This would reduce his risk and costs</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He may also choose a cheaper or second-hand laptop, which is also better for the environment</a:t>
            </a:r>
            <a:endParaRPr sz="1600">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Char char="●"/>
            </a:pPr>
            <a:r>
              <a:rPr lang="en-GB" sz="1600">
                <a:latin typeface="Lato"/>
                <a:ea typeface="Lato"/>
                <a:cs typeface="Lato"/>
                <a:sym typeface="Lato"/>
              </a:rPr>
              <a:t>Other borrowing options include: </a:t>
            </a:r>
            <a:endParaRPr sz="1600">
              <a:latin typeface="Lato"/>
              <a:ea typeface="Lato"/>
              <a:cs typeface="Lato"/>
              <a:sym typeface="Lato"/>
            </a:endParaRPr>
          </a:p>
          <a:p>
            <a:pPr indent="-330200" lvl="1" marL="914400" marR="0" rtl="0" algn="l">
              <a:lnSpc>
                <a:spcPct val="100000"/>
              </a:lnSpc>
              <a:spcBef>
                <a:spcPts val="1000"/>
              </a:spcBef>
              <a:spcAft>
                <a:spcPts val="0"/>
              </a:spcAft>
              <a:buClr>
                <a:srgbClr val="000000"/>
              </a:buClr>
              <a:buSzPts val="1600"/>
              <a:buFont typeface="Lato"/>
              <a:buChar char="○"/>
            </a:pPr>
            <a:r>
              <a:rPr lang="en-GB" sz="1600">
                <a:latin typeface="Lato"/>
                <a:ea typeface="Lato"/>
                <a:cs typeface="Lato"/>
                <a:sym typeface="Lato"/>
              </a:rPr>
              <a:t>Getting a credit card with 0% interest. This is protected by Section 75</a:t>
            </a:r>
            <a:endParaRPr sz="1600">
              <a:latin typeface="Lato"/>
              <a:ea typeface="Lato"/>
              <a:cs typeface="Lato"/>
              <a:sym typeface="Lato"/>
            </a:endParaRPr>
          </a:p>
          <a:p>
            <a:pPr indent="-330200" lvl="1" marL="914400" marR="0" rtl="0" algn="l">
              <a:lnSpc>
                <a:spcPct val="100000"/>
              </a:lnSpc>
              <a:spcBef>
                <a:spcPts val="1000"/>
              </a:spcBef>
              <a:spcAft>
                <a:spcPts val="0"/>
              </a:spcAft>
              <a:buSzPts val="1600"/>
              <a:buFont typeface="Lato"/>
              <a:buChar char="○"/>
            </a:pPr>
            <a:r>
              <a:rPr lang="en-GB" sz="1600">
                <a:latin typeface="Lato"/>
                <a:ea typeface="Lato"/>
                <a:cs typeface="Lato"/>
                <a:sym typeface="Lato"/>
              </a:rPr>
              <a:t>Getting a 0% interest overdraft</a:t>
            </a:r>
            <a:endParaRPr sz="1600">
              <a:latin typeface="Lato"/>
              <a:ea typeface="Lato"/>
              <a:cs typeface="Lato"/>
              <a:sym typeface="Lato"/>
            </a:endParaRPr>
          </a:p>
        </p:txBody>
      </p:sp>
      <p:pic>
        <p:nvPicPr>
          <p:cNvPr id="360" name="Google Shape;360;g20fe798ea7b_1_2"/>
          <p:cNvPicPr preferRelativeResize="0"/>
          <p:nvPr/>
        </p:nvPicPr>
        <p:blipFill rotWithShape="1">
          <a:blip r:embed="rId3">
            <a:alphaModFix/>
          </a:blip>
          <a:srcRect b="0" l="0" r="0" t="0"/>
          <a:stretch/>
        </p:blipFill>
        <p:spPr>
          <a:xfrm>
            <a:off x="6371175" y="1935950"/>
            <a:ext cx="1737252" cy="1737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04248b96ea_0_53"/>
          <p:cNvSpPr/>
          <p:nvPr/>
        </p:nvSpPr>
        <p:spPr>
          <a:xfrm>
            <a:off x="7730175" y="3581550"/>
            <a:ext cx="1223700" cy="1402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04248b96ea_0_53"/>
          <p:cNvSpPr txBox="1"/>
          <p:nvPr/>
        </p:nvSpPr>
        <p:spPr>
          <a:xfrm>
            <a:off x="119325" y="25490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advice would you give?</a:t>
            </a:r>
            <a:endParaRPr b="1" i="0" sz="2900" u="none" cap="none" strike="noStrike">
              <a:solidFill>
                <a:schemeClr val="accent2"/>
              </a:solidFill>
              <a:latin typeface="Lato"/>
              <a:ea typeface="Lato"/>
              <a:cs typeface="Lato"/>
              <a:sym typeface="Lato"/>
            </a:endParaRPr>
          </a:p>
        </p:txBody>
      </p:sp>
      <p:sp>
        <p:nvSpPr>
          <p:cNvPr id="367" name="Google Shape;367;g204248b96ea_0_53"/>
          <p:cNvSpPr txBox="1"/>
          <p:nvPr/>
        </p:nvSpPr>
        <p:spPr>
          <a:xfrm>
            <a:off x="3389475" y="1337575"/>
            <a:ext cx="5106900" cy="34941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lang="en-GB" sz="2500">
                <a:latin typeface="Lato"/>
                <a:ea typeface="Lato"/>
                <a:cs typeface="Lato"/>
                <a:sym typeface="Lato"/>
              </a:rPr>
              <a:t>Lucy </a:t>
            </a:r>
            <a:r>
              <a:rPr b="1" i="0" lang="en-GB" sz="2500" u="none" cap="none" strike="noStrike">
                <a:solidFill>
                  <a:srgbClr val="000000"/>
                </a:solidFill>
                <a:latin typeface="Lato"/>
                <a:ea typeface="Lato"/>
                <a:cs typeface="Lato"/>
                <a:sym typeface="Lato"/>
              </a:rPr>
              <a:t>is planning to borrow money to buy her first car.</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Lato"/>
                <a:ea typeface="Lato"/>
                <a:cs typeface="Lato"/>
                <a:sym typeface="Lato"/>
              </a:rPr>
              <a:t>What 3 things would you tell </a:t>
            </a:r>
            <a:r>
              <a:rPr b="1" lang="en-GB" sz="2500">
                <a:latin typeface="Lato"/>
                <a:ea typeface="Lato"/>
                <a:cs typeface="Lato"/>
                <a:sym typeface="Lato"/>
              </a:rPr>
              <a:t>Lucy </a:t>
            </a:r>
            <a:r>
              <a:rPr b="1" i="0" lang="en-GB" sz="2500" u="none" cap="none" strike="noStrike">
                <a:solidFill>
                  <a:srgbClr val="000000"/>
                </a:solidFill>
                <a:latin typeface="Lato"/>
                <a:ea typeface="Lato"/>
                <a:cs typeface="Lato"/>
                <a:sym typeface="Lato"/>
              </a:rPr>
              <a:t>to consider when she’s taking out a loan (vehicle finance)?</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Stretch - write a post informing other people about borrowing money</a:t>
            </a:r>
            <a:endParaRPr b="1" i="0" sz="2000" u="none" cap="none" strike="noStrike">
              <a:solidFill>
                <a:schemeClr val="accent1"/>
              </a:solidFill>
              <a:latin typeface="Lato"/>
              <a:ea typeface="Lato"/>
              <a:cs typeface="Lato"/>
              <a:sym typeface="Lato"/>
            </a:endParaRPr>
          </a:p>
        </p:txBody>
      </p:sp>
      <p:pic>
        <p:nvPicPr>
          <p:cNvPr id="368" name="Google Shape;368;g204248b96ea_0_53"/>
          <p:cNvPicPr preferRelativeResize="0"/>
          <p:nvPr/>
        </p:nvPicPr>
        <p:blipFill rotWithShape="1">
          <a:blip r:embed="rId3">
            <a:alphaModFix/>
          </a:blip>
          <a:srcRect b="25382" l="3874" r="3872" t="-59"/>
          <a:stretch/>
        </p:blipFill>
        <p:spPr>
          <a:xfrm>
            <a:off x="504127" y="1905600"/>
            <a:ext cx="2050200" cy="2039100"/>
          </a:xfrm>
          <a:prstGeom prst="ellipse">
            <a:avLst/>
          </a:prstGeom>
          <a:noFill/>
          <a:ln cap="flat" cmpd="sng" w="38100">
            <a:solidFill>
              <a:srgbClr val="FF802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fa7d6155f9_0_6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74" name="Google Shape;374;g1fa7d6155f9_0_6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1fa7d6155f9_0_6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76" name="Google Shape;376;g1fa7d6155f9_0_63"/>
          <p:cNvSpPr txBox="1"/>
          <p:nvPr/>
        </p:nvSpPr>
        <p:spPr>
          <a:xfrm>
            <a:off x="488175" y="1121675"/>
            <a:ext cx="76134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the benefits and risks of borrowing money</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best borrowing option given different loan products</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600"/>
              <a:buFont typeface="Arial"/>
              <a:buNone/>
            </a:pPr>
            <a:r>
              <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82" name="Google Shape;382;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77c11db089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77c11db089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finances</a:t>
            </a:r>
            <a:endParaRPr b="0" i="0" sz="1400" u="none" cap="none" strike="noStrike">
              <a:solidFill>
                <a:schemeClr val="lt1"/>
              </a:solidFill>
              <a:latin typeface="Arial"/>
              <a:ea typeface="Arial"/>
              <a:cs typeface="Arial"/>
              <a:sym typeface="Arial"/>
            </a:endParaRPr>
          </a:p>
        </p:txBody>
      </p:sp>
      <p:grpSp>
        <p:nvGrpSpPr>
          <p:cNvPr id="389" name="Google Shape;389;g277c11db089_0_0"/>
          <p:cNvGrpSpPr/>
          <p:nvPr/>
        </p:nvGrpSpPr>
        <p:grpSpPr>
          <a:xfrm>
            <a:off x="151999" y="1183981"/>
            <a:ext cx="2846301" cy="2013581"/>
            <a:chOff x="463400" y="1321175"/>
            <a:chExt cx="2914500" cy="2113109"/>
          </a:xfrm>
        </p:grpSpPr>
        <p:sp>
          <p:nvSpPr>
            <p:cNvPr id="390" name="Google Shape;390;g277c11db089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77c11db089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92" name="Google Shape;392;g277c11db089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93" name="Google Shape;393;g277c11db089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94" name="Google Shape;394;g277c11db089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95" name="Google Shape;395;g277c11db089_0_0"/>
          <p:cNvGrpSpPr/>
          <p:nvPr/>
        </p:nvGrpSpPr>
        <p:grpSpPr>
          <a:xfrm>
            <a:off x="3164819" y="1184021"/>
            <a:ext cx="2846301" cy="1995658"/>
            <a:chOff x="3237025" y="1184050"/>
            <a:chExt cx="2914500" cy="2094300"/>
          </a:xfrm>
        </p:grpSpPr>
        <p:sp>
          <p:nvSpPr>
            <p:cNvPr id="396" name="Google Shape;396;g277c11db089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g277c11db089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398" name="Google Shape;398;g277c11db089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399" name="Google Shape;399;g277c11db089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00" name="Google Shape;400;g277c11db089_0_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4" name="Shape 404"/>
        <p:cNvGrpSpPr/>
        <p:nvPr/>
      </p:nvGrpSpPr>
      <p:grpSpPr>
        <a:xfrm>
          <a:off x="0" y="0"/>
          <a:ext cx="0" cy="0"/>
          <a:chOff x="0" y="0"/>
          <a:chExt cx="0" cy="0"/>
        </a:xfrm>
      </p:grpSpPr>
      <p:sp>
        <p:nvSpPr>
          <p:cNvPr id="405" name="Google Shape;405;g28a03152de9_0_4"/>
          <p:cNvSpPr txBox="1"/>
          <p:nvPr/>
        </p:nvSpPr>
        <p:spPr>
          <a:xfrm>
            <a:off x="462425" y="1142575"/>
            <a:ext cx="7875600" cy="244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6"/>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06" name="Google Shape;406;g28a03152de9_0_4"/>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5" name="Google Shape;65;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132c63cc0bd_0_20"/>
          <p:cNvSpPr txBox="1"/>
          <p:nvPr/>
        </p:nvSpPr>
        <p:spPr>
          <a:xfrm>
            <a:off x="0" y="1491150"/>
            <a:ext cx="9144000" cy="2659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2400" u="none" cap="none" strike="noStrike">
                <a:solidFill>
                  <a:schemeClr val="lt1"/>
                </a:solidFill>
                <a:latin typeface="Lato"/>
                <a:ea typeface="Lato"/>
                <a:cs typeface="Lato"/>
                <a:sym typeface="Lato"/>
              </a:rPr>
              <a:t>Session 2</a:t>
            </a:r>
            <a:endParaRPr b="1" i="0" sz="24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t/>
            </a:r>
            <a:endParaRPr b="1" i="0" sz="24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rPr b="1" i="0" lang="en-GB" sz="4800" u="none" cap="none" strike="noStrike">
                <a:solidFill>
                  <a:schemeClr val="lt1"/>
                </a:solidFill>
                <a:latin typeface="Lato"/>
                <a:ea typeface="Lato"/>
                <a:cs typeface="Lato"/>
                <a:sym typeface="Lato"/>
              </a:rPr>
              <a:t>Borrowing and debt</a:t>
            </a:r>
            <a:endParaRPr b="1" i="0" sz="48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fa7d6155f9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1fa7d6155f9_0_0"/>
          <p:cNvSpPr txBox="1"/>
          <p:nvPr/>
        </p:nvSpPr>
        <p:spPr>
          <a:xfrm>
            <a:off x="577149" y="76701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3" name="Google Shape;73;g1fa7d6155f9_0_0"/>
          <p:cNvSpPr txBox="1"/>
          <p:nvPr/>
        </p:nvSpPr>
        <p:spPr>
          <a:xfrm>
            <a:off x="488175" y="1378950"/>
            <a:ext cx="7166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Recognise situations that can lead to people being in debt (planned and unplanned borrowing)</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Analyse the benefits and risks of borrowing money</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Assess the best borrowing option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1fa7d6155f9_0_7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Reasons for Borrowing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79" name="Google Shape;79;g1fa7d6155f9_0_71"/>
          <p:cNvSpPr txBox="1"/>
          <p:nvPr/>
        </p:nvSpPr>
        <p:spPr>
          <a:xfrm>
            <a:off x="1293900" y="1649000"/>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80" name="Google Shape;80;g1fa7d6155f9_0_71"/>
          <p:cNvSpPr txBox="1"/>
          <p:nvPr/>
        </p:nvSpPr>
        <p:spPr>
          <a:xfrm>
            <a:off x="263300" y="1246050"/>
            <a:ext cx="4117800" cy="3324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Activity</a:t>
            </a:r>
            <a:endParaRPr b="1"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100" u="none" cap="none" strike="noStrike">
                <a:solidFill>
                  <a:schemeClr val="dk1"/>
                </a:solidFill>
                <a:latin typeface="Lato"/>
                <a:ea typeface="Lato"/>
                <a:cs typeface="Lato"/>
                <a:sym typeface="Lato"/>
              </a:rPr>
              <a:t>Zara is thinking about borrowing money by taking out a loan. </a:t>
            </a:r>
            <a:endParaRPr b="0" i="0" sz="21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100" u="none" cap="none" strike="noStrike">
                <a:solidFill>
                  <a:schemeClr val="dk1"/>
                </a:solidFill>
                <a:latin typeface="Lato"/>
                <a:ea typeface="Lato"/>
                <a:cs typeface="Lato"/>
                <a:sym typeface="Lato"/>
              </a:rPr>
              <a:t>Create a mind map showing </a:t>
            </a:r>
            <a:r>
              <a:rPr b="1" i="0" lang="en-GB" sz="2100" u="none" cap="none" strike="noStrike">
                <a:solidFill>
                  <a:schemeClr val="dk1"/>
                </a:solidFill>
                <a:latin typeface="Lato"/>
                <a:ea typeface="Lato"/>
                <a:cs typeface="Lato"/>
                <a:sym typeface="Lato"/>
              </a:rPr>
              <a:t>why people may borrow money</a:t>
            </a:r>
            <a:r>
              <a:rPr b="0" i="0" lang="en-GB" sz="2100" u="none" cap="none" strike="noStrike">
                <a:solidFill>
                  <a:schemeClr val="dk1"/>
                </a:solidFill>
                <a:latin typeface="Lato"/>
                <a:ea typeface="Lato"/>
                <a:cs typeface="Lato"/>
                <a:sym typeface="Lato"/>
              </a:rPr>
              <a:t>.</a:t>
            </a:r>
            <a:endParaRPr b="0" i="0" sz="21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100" u="none" cap="none" strike="noStrike">
                <a:solidFill>
                  <a:schemeClr val="dk1"/>
                </a:solidFill>
                <a:latin typeface="Lato"/>
                <a:ea typeface="Lato"/>
                <a:cs typeface="Lato"/>
                <a:sym typeface="Lato"/>
              </a:rPr>
              <a:t>Of the reasons listed, which are </a:t>
            </a:r>
            <a:r>
              <a:rPr b="0" i="0" lang="en-GB" sz="2100" u="sng" cap="none" strike="noStrike">
                <a:solidFill>
                  <a:schemeClr val="dk1"/>
                </a:solidFill>
                <a:latin typeface="Lato"/>
                <a:ea typeface="Lato"/>
                <a:cs typeface="Lato"/>
                <a:sym typeface="Lato"/>
              </a:rPr>
              <a:t>planned</a:t>
            </a:r>
            <a:r>
              <a:rPr b="0" i="0" lang="en-GB" sz="2100" u="none" cap="none" strike="noStrike">
                <a:solidFill>
                  <a:schemeClr val="dk1"/>
                </a:solidFill>
                <a:latin typeface="Lato"/>
                <a:ea typeface="Lato"/>
                <a:cs typeface="Lato"/>
                <a:sym typeface="Lato"/>
              </a:rPr>
              <a:t> and which </a:t>
            </a:r>
            <a:r>
              <a:rPr lang="en-GB" sz="2100">
                <a:solidFill>
                  <a:schemeClr val="dk1"/>
                </a:solidFill>
                <a:latin typeface="Lato"/>
                <a:ea typeface="Lato"/>
                <a:cs typeface="Lato"/>
                <a:sym typeface="Lato"/>
              </a:rPr>
              <a:t>are</a:t>
            </a:r>
            <a:r>
              <a:rPr b="0" i="0" lang="en-GB" sz="2100" u="none" cap="none" strike="noStrike">
                <a:solidFill>
                  <a:schemeClr val="dk1"/>
                </a:solidFill>
                <a:latin typeface="Lato"/>
                <a:ea typeface="Lato"/>
                <a:cs typeface="Lato"/>
                <a:sym typeface="Lato"/>
              </a:rPr>
              <a:t> </a:t>
            </a:r>
            <a:r>
              <a:rPr b="0" i="0" lang="en-GB" sz="2100" u="sng" cap="none" strike="noStrike">
                <a:solidFill>
                  <a:schemeClr val="dk1"/>
                </a:solidFill>
                <a:latin typeface="Lato"/>
                <a:ea typeface="Lato"/>
                <a:cs typeface="Lato"/>
                <a:sym typeface="Lato"/>
              </a:rPr>
              <a:t>unplanned</a:t>
            </a:r>
            <a:r>
              <a:rPr b="0" i="0" lang="en-GB" sz="2100" u="none" cap="none" strike="noStrike">
                <a:solidFill>
                  <a:schemeClr val="dk1"/>
                </a:solidFill>
                <a:latin typeface="Lato"/>
                <a:ea typeface="Lato"/>
                <a:cs typeface="Lato"/>
                <a:sym typeface="Lato"/>
              </a:rPr>
              <a:t>?</a:t>
            </a:r>
            <a:endParaRPr b="0" i="0" sz="2100" u="none" cap="none" strike="noStrike">
              <a:solidFill>
                <a:schemeClr val="dk1"/>
              </a:solidFill>
              <a:latin typeface="Lato"/>
              <a:ea typeface="Lato"/>
              <a:cs typeface="Lato"/>
              <a:sym typeface="Lato"/>
            </a:endParaRPr>
          </a:p>
        </p:txBody>
      </p:sp>
      <p:sp>
        <p:nvSpPr>
          <p:cNvPr id="81" name="Google Shape;81;g1fa7d6155f9_0_71"/>
          <p:cNvSpPr txBox="1"/>
          <p:nvPr/>
        </p:nvSpPr>
        <p:spPr>
          <a:xfrm>
            <a:off x="4757026" y="1246050"/>
            <a:ext cx="4017600" cy="1923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Things to consider:</a:t>
            </a:r>
            <a:endParaRPr b="0" i="0" sz="17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What events may occur in a person’s life?</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Are there any common expensive purchases?</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What may people not have </a:t>
            </a:r>
            <a:r>
              <a:rPr lang="en-GB" sz="1600">
                <a:solidFill>
                  <a:schemeClr val="lt1"/>
                </a:solidFill>
                <a:latin typeface="Lato"/>
                <a:ea typeface="Lato"/>
                <a:cs typeface="Lato"/>
                <a:sym typeface="Lato"/>
              </a:rPr>
              <a:t>expected to happen</a:t>
            </a:r>
            <a:r>
              <a:rPr b="0" i="0" lang="en-GB" sz="1600" u="none" cap="none" strike="noStrike">
                <a:solidFill>
                  <a:schemeClr val="lt1"/>
                </a:solidFill>
                <a:latin typeface="Lato"/>
                <a:ea typeface="Lato"/>
                <a:cs typeface="Lato"/>
                <a:sym typeface="Lato"/>
              </a:rPr>
              <a:t>?</a:t>
            </a:r>
            <a:endParaRPr b="0" i="0" sz="1600" u="none" cap="none" strike="noStrike">
              <a:solidFill>
                <a:schemeClr val="lt1"/>
              </a:solidFill>
              <a:latin typeface="Lato"/>
              <a:ea typeface="Lato"/>
              <a:cs typeface="Lato"/>
              <a:sym typeface="Lato"/>
            </a:endParaRPr>
          </a:p>
        </p:txBody>
      </p:sp>
      <p:pic>
        <p:nvPicPr>
          <p:cNvPr id="82" name="Google Shape;82;g1fa7d6155f9_0_71"/>
          <p:cNvPicPr preferRelativeResize="0"/>
          <p:nvPr/>
        </p:nvPicPr>
        <p:blipFill rotWithShape="1">
          <a:blip r:embed="rId3">
            <a:alphaModFix/>
          </a:blip>
          <a:srcRect b="0" l="0" r="0" t="0"/>
          <a:stretch/>
        </p:blipFill>
        <p:spPr>
          <a:xfrm>
            <a:off x="5786675" y="3437150"/>
            <a:ext cx="1666975" cy="166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068440bd3a_1_199"/>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Cultural considerations - reminder</a:t>
            </a:r>
            <a:endParaRPr b="1" i="0" sz="2900" u="none" cap="none" strike="noStrike">
              <a:solidFill>
                <a:schemeClr val="accent2"/>
              </a:solidFill>
              <a:latin typeface="Lato"/>
              <a:ea typeface="Lato"/>
              <a:cs typeface="Lato"/>
              <a:sym typeface="Lato"/>
            </a:endParaRPr>
          </a:p>
        </p:txBody>
      </p:sp>
      <p:pic>
        <p:nvPicPr>
          <p:cNvPr id="88" name="Google Shape;88;g2068440bd3a_1_199"/>
          <p:cNvPicPr preferRelativeResize="0"/>
          <p:nvPr/>
        </p:nvPicPr>
        <p:blipFill rotWithShape="1">
          <a:blip r:embed="rId3">
            <a:alphaModFix/>
          </a:blip>
          <a:srcRect b="0" l="0" r="4768" t="0"/>
          <a:stretch/>
        </p:blipFill>
        <p:spPr>
          <a:xfrm>
            <a:off x="6724450" y="1658700"/>
            <a:ext cx="2419550" cy="2540675"/>
          </a:xfrm>
          <a:prstGeom prst="rect">
            <a:avLst/>
          </a:prstGeom>
          <a:noFill/>
          <a:ln>
            <a:noFill/>
          </a:ln>
        </p:spPr>
      </p:pic>
      <p:sp>
        <p:nvSpPr>
          <p:cNvPr id="89" name="Google Shape;89;g2068440bd3a_1_199"/>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Borrowing money is a personal decision which can be based on a number of factors and circumstances.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For some people borrowing money is not an option as it is not aligned with their values or religious customs.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To make money from money is forbidden – wealth can only be generated through legitimate trade and investment in assets.</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068440bd3a_1_55"/>
          <p:cNvSpPr txBox="1"/>
          <p:nvPr/>
        </p:nvSpPr>
        <p:spPr>
          <a:xfrm>
            <a:off x="601550" y="2456269"/>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lt1"/>
                </a:solidFill>
                <a:latin typeface="Lato"/>
                <a:ea typeface="Lato"/>
                <a:cs typeface="Lato"/>
                <a:sym typeface="Lato"/>
              </a:rPr>
              <a:t>“It is never a good idea to borrow money”</a:t>
            </a:r>
            <a:endParaRPr b="0" i="0" sz="2400" u="none" cap="none" strike="noStrike">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400" u="none" cap="none" strike="noStrike">
                <a:solidFill>
                  <a:schemeClr val="lt1"/>
                </a:solidFill>
                <a:highlight>
                  <a:srgbClr val="262A33"/>
                </a:highlight>
                <a:latin typeface="Lato"/>
                <a:ea typeface="Lato"/>
                <a:cs typeface="Lato"/>
                <a:sym typeface="Lato"/>
              </a:rPr>
              <a:t>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95" name="Google Shape;95;g2068440bd3a_1_55"/>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96" name="Google Shape;96;g2068440bd3a_1_55"/>
          <p:cNvGrpSpPr/>
          <p:nvPr/>
        </p:nvGrpSpPr>
        <p:grpSpPr>
          <a:xfrm>
            <a:off x="6652602" y="2029511"/>
            <a:ext cx="2861193" cy="2164113"/>
            <a:chOff x="91566" y="2099480"/>
            <a:chExt cx="3284575" cy="2643676"/>
          </a:xfrm>
        </p:grpSpPr>
        <p:pic>
          <p:nvPicPr>
            <p:cNvPr id="97" name="Google Shape;97;g2068440bd3a_1_55"/>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98" name="Google Shape;98;g2068440bd3a_1_55"/>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99" name="Google Shape;99;g2068440bd3a_1_55"/>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100" name="Google Shape;100;g2068440bd3a_1_55"/>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101" name="Google Shape;101;g2068440bd3a_1_55"/>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102" name="Google Shape;102;g2068440bd3a_1_55"/>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103" name="Google Shape;103;g2068440bd3a_1_55"/>
          <p:cNvGrpSpPr/>
          <p:nvPr/>
        </p:nvGrpSpPr>
        <p:grpSpPr>
          <a:xfrm>
            <a:off x="482025" y="1438825"/>
            <a:ext cx="7206900" cy="679500"/>
            <a:chOff x="450675" y="3448075"/>
            <a:chExt cx="7206900" cy="679500"/>
          </a:xfrm>
        </p:grpSpPr>
        <p:sp>
          <p:nvSpPr>
            <p:cNvPr id="104" name="Google Shape;104;g2068440bd3a_1_55"/>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105" name="Google Shape;105;g2068440bd3a_1_55"/>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106" name="Google Shape;106;g2068440bd3a_1_55"/>
          <p:cNvSpPr txBox="1"/>
          <p:nvPr/>
        </p:nvSpPr>
        <p:spPr>
          <a:xfrm>
            <a:off x="505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fa7d6155f9_0_91"/>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112" name="Google Shape;112;g1fa7d6155f9_0_91"/>
          <p:cNvSpPr txBox="1"/>
          <p:nvPr/>
        </p:nvSpPr>
        <p:spPr>
          <a:xfrm>
            <a:off x="101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113" name="Google Shape;113;g1fa7d6155f9_0_91"/>
          <p:cNvGrpSpPr/>
          <p:nvPr/>
        </p:nvGrpSpPr>
        <p:grpSpPr>
          <a:xfrm>
            <a:off x="101025" y="1438825"/>
            <a:ext cx="7206900" cy="679500"/>
            <a:chOff x="450675" y="3448075"/>
            <a:chExt cx="7206900" cy="679500"/>
          </a:xfrm>
        </p:grpSpPr>
        <p:sp>
          <p:nvSpPr>
            <p:cNvPr id="114" name="Google Shape;114;g1fa7d6155f9_0_91"/>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115" name="Google Shape;115;g1fa7d6155f9_0_91"/>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116" name="Google Shape;116;g1fa7d6155f9_0_91"/>
          <p:cNvSpPr txBox="1"/>
          <p:nvPr/>
        </p:nvSpPr>
        <p:spPr>
          <a:xfrm>
            <a:off x="360375" y="26179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lt1"/>
                </a:solidFill>
                <a:highlight>
                  <a:schemeClr val="dk1"/>
                </a:highlight>
                <a:latin typeface="Lato"/>
                <a:ea typeface="Lato"/>
                <a:cs typeface="Lato"/>
                <a:sym typeface="Lato"/>
              </a:rPr>
              <a:t> </a:t>
            </a:r>
            <a:r>
              <a:rPr b="1" i="1" lang="en-GB" sz="2400" u="none" cap="none" strike="noStrike">
                <a:solidFill>
                  <a:schemeClr val="lt1"/>
                </a:solidFill>
                <a:latin typeface="Lato"/>
                <a:ea typeface="Lato"/>
                <a:cs typeface="Lato"/>
                <a:sym typeface="Lato"/>
              </a:rPr>
              <a:t>“Unplanned borrowing is always a bad idea”</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400" u="none" cap="none" strike="noStrike">
                <a:solidFill>
                  <a:schemeClr val="lt1"/>
                </a:solidFill>
                <a:highlight>
                  <a:srgbClr val="262A33"/>
                </a:highlight>
                <a:latin typeface="Lato"/>
                <a:ea typeface="Lato"/>
                <a:cs typeface="Lato"/>
                <a:sym typeface="Lato"/>
              </a:rPr>
              <a:t>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117" name="Google Shape;117;g1fa7d6155f9_0_91"/>
          <p:cNvSpPr txBox="1"/>
          <p:nvPr/>
        </p:nvSpPr>
        <p:spPr>
          <a:xfrm>
            <a:off x="124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grpSp>
        <p:nvGrpSpPr>
          <p:cNvPr id="118" name="Google Shape;118;g1fa7d6155f9_0_91"/>
          <p:cNvGrpSpPr/>
          <p:nvPr/>
        </p:nvGrpSpPr>
        <p:grpSpPr>
          <a:xfrm>
            <a:off x="6652602" y="2029511"/>
            <a:ext cx="2861194" cy="2164113"/>
            <a:chOff x="91566" y="2099480"/>
            <a:chExt cx="3284575" cy="2643676"/>
          </a:xfrm>
        </p:grpSpPr>
        <p:pic>
          <p:nvPicPr>
            <p:cNvPr id="119" name="Google Shape;119;g1fa7d6155f9_0_91"/>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120" name="Google Shape;120;g1fa7d6155f9_0_91"/>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121" name="Google Shape;121;g1fa7d6155f9_0_91"/>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122" name="Google Shape;122;g1fa7d6155f9_0_91"/>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123" name="Google Shape;123;g1fa7d6155f9_0_91"/>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124" name="Google Shape;124;g1fa7d6155f9_0_91"/>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