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Lato"/>
      <p:regular r:id="rId41"/>
      <p:bold r:id="rId42"/>
      <p:italic r:id="rId43"/>
      <p:boldItalic r:id="rId44"/>
    </p:embeddedFont>
    <p:embeddedFont>
      <p:font typeface="Lato Light"/>
      <p:regular r:id="rId45"/>
      <p:bold r:id="rId46"/>
      <p:italic r:id="rId47"/>
      <p:boldItalic r:id="rId48"/>
    </p:embeddedFont>
    <p:embeddedFont>
      <p:font typeface="Lato Black"/>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iDSbEcxAY9lJXN7nhyM39cYs+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D73EBB-41DE-4A36-95BB-182292C53E81}">
  <a:tblStyle styleId="{4CD73EBB-41DE-4A36-95BB-182292C53E8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LatoLight-bold.fntdata"/><Relationship Id="rId45" Type="http://schemas.openxmlformats.org/officeDocument/2006/relationships/font" Target="fonts/Lato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Light-boldItalic.fntdata"/><Relationship Id="rId47" Type="http://schemas.openxmlformats.org/officeDocument/2006/relationships/font" Target="fonts/LatoLight-italic.fntdata"/><Relationship Id="rId49" Type="http://schemas.openxmlformats.org/officeDocument/2006/relationships/font" Target="fonts/Lato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Lato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stamp-duty-land-tax/residential-property-rate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ns.gov.uk/economy/inflationandpriceindices/bulletins/privaterentandhousepricesuk/september2024" TargetMode="External"/><Relationship Id="rId3" Type="http://schemas.openxmlformats.org/officeDocument/2006/relationships/hyperlink" Target="https://landregistry.data.gov.uk/app/ukhpi/"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8eae8ff2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08eae8ff29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889b04966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89b04966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7c15637fc_0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277c15637fc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08eae8ff2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208eae8ff29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a:t>
            </a:r>
            <a:r>
              <a:rPr b="1" lang="en-GB">
                <a:solidFill>
                  <a:schemeClr val="dk1"/>
                </a:solidFill>
                <a:latin typeface="Lato"/>
                <a:ea typeface="Lato"/>
                <a:cs typeface="Lato"/>
                <a:sym typeface="Lato"/>
              </a:rPr>
              <a:t>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Other aspects of the buying process that haven’t been included are: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Council tax </a:t>
            </a:r>
            <a:r>
              <a:rPr lang="en-GB">
                <a:solidFill>
                  <a:schemeClr val="dk1"/>
                </a:solidFill>
                <a:latin typeface="Lato"/>
                <a:ea typeface="Lato"/>
                <a:cs typeface="Lato"/>
                <a:sym typeface="Lato"/>
              </a:rPr>
              <a:t>- an amount paid to the local authority i.e. council. This applies to renters and homeowners. C</a:t>
            </a:r>
            <a:r>
              <a:rPr lang="en-GB">
                <a:solidFill>
                  <a:srgbClr val="202124"/>
                </a:solidFill>
                <a:latin typeface="Lato"/>
                <a:ea typeface="Lato"/>
                <a:cs typeface="Lato"/>
                <a:sym typeface="Lato"/>
              </a:rPr>
              <a:t>ouncil tax goes towards the range of services the Council provides, including schools, social work, libraries, refuse collection, environmental health, police and fire and rescue. </a:t>
            </a:r>
            <a:r>
              <a:rPr lang="en-GB">
                <a:solidFill>
                  <a:schemeClr val="dk1"/>
                </a:solidFill>
                <a:latin typeface="Lato"/>
                <a:ea typeface="Lato"/>
                <a:cs typeface="Lato"/>
                <a:sym typeface="Lato"/>
              </a:rPr>
              <a:t>Council tax bands in England go from A to H, with A being the cheapest band, and depend upon the value of your property at a specific point in time. Each council sets the rate payable for each band, so it’ll sometimes mean that looking for a similar property further down a road can save hundreds in council tax over a year.</a:t>
            </a:r>
            <a:endParaRPr>
              <a:solidFill>
                <a:srgbClr val="202124"/>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S</a:t>
            </a:r>
            <a:r>
              <a:rPr b="1" lang="en-GB">
                <a:solidFill>
                  <a:schemeClr val="dk1"/>
                </a:solidFill>
                <a:latin typeface="Lato"/>
                <a:ea typeface="Lato"/>
                <a:cs typeface="Lato"/>
                <a:sym typeface="Lato"/>
              </a:rPr>
              <a:t>ervice</a:t>
            </a:r>
            <a:r>
              <a:rPr b="1" lang="en-GB">
                <a:solidFill>
                  <a:schemeClr val="dk1"/>
                </a:solidFill>
                <a:latin typeface="Lato"/>
                <a:ea typeface="Lato"/>
                <a:cs typeface="Lato"/>
                <a:sym typeface="Lato"/>
              </a:rPr>
              <a:t> charge</a:t>
            </a:r>
            <a:r>
              <a:rPr lang="en-GB">
                <a:solidFill>
                  <a:schemeClr val="dk1"/>
                </a:solidFill>
                <a:latin typeface="Lato"/>
                <a:ea typeface="Lato"/>
                <a:cs typeface="Lato"/>
                <a:sym typeface="Lato"/>
              </a:rPr>
              <a:t> - this applies to rentals, not homeownership. </a:t>
            </a:r>
            <a:r>
              <a:rPr lang="en-GB">
                <a:solidFill>
                  <a:srgbClr val="202124"/>
                </a:solidFill>
                <a:latin typeface="Lato"/>
                <a:ea typeface="Lato"/>
                <a:cs typeface="Lato"/>
                <a:sym typeface="Lato"/>
              </a:rPr>
              <a:t>They are payments by the leaseholder to the landlord for all the services they provide. These include cleaning, maintaining and repairing the exterior and communal parts of the building.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Furniture</a:t>
            </a:r>
            <a:r>
              <a:rPr lang="en-GB">
                <a:solidFill>
                  <a:schemeClr val="dk1"/>
                </a:solidFill>
                <a:latin typeface="Lato"/>
                <a:ea typeface="Lato"/>
                <a:cs typeface="Lato"/>
                <a:sym typeface="Lato"/>
              </a:rPr>
              <a:t> - it depends. For a rental </a:t>
            </a:r>
            <a:r>
              <a:rPr lang="en-GB">
                <a:solidFill>
                  <a:schemeClr val="dk1"/>
                </a:solidFill>
                <a:latin typeface="Lato"/>
                <a:ea typeface="Lato"/>
                <a:cs typeface="Lato"/>
                <a:sym typeface="Lato"/>
              </a:rPr>
              <a:t>property</a:t>
            </a:r>
            <a:r>
              <a:rPr lang="en-GB">
                <a:solidFill>
                  <a:schemeClr val="dk1"/>
                </a:solidFill>
                <a:latin typeface="Lato"/>
                <a:ea typeface="Lato"/>
                <a:cs typeface="Lato"/>
                <a:sym typeface="Lato"/>
              </a:rPr>
              <a:t>, there are options to rent an already </a:t>
            </a:r>
            <a:r>
              <a:rPr lang="en-GB">
                <a:solidFill>
                  <a:schemeClr val="dk1"/>
                </a:solidFill>
                <a:latin typeface="Lato"/>
                <a:ea typeface="Lato"/>
                <a:cs typeface="Lato"/>
                <a:sym typeface="Lato"/>
              </a:rPr>
              <a:t>furnished</a:t>
            </a:r>
            <a:r>
              <a:rPr lang="en-GB">
                <a:solidFill>
                  <a:schemeClr val="dk1"/>
                </a:solidFill>
                <a:latin typeface="Lato"/>
                <a:ea typeface="Lato"/>
                <a:cs typeface="Lato"/>
                <a:sym typeface="Lato"/>
              </a:rPr>
              <a:t> place including furniture, whereas others may be empty. The same can be true for buying a </a:t>
            </a:r>
            <a:r>
              <a:rPr lang="en-GB">
                <a:solidFill>
                  <a:schemeClr val="dk1"/>
                </a:solidFill>
                <a:latin typeface="Lato"/>
                <a:ea typeface="Lato"/>
                <a:cs typeface="Lato"/>
                <a:sym typeface="Lato"/>
              </a:rPr>
              <a:t>property</a:t>
            </a:r>
            <a:r>
              <a:rPr lang="en-GB">
                <a:solidFill>
                  <a:schemeClr val="dk1"/>
                </a:solidFill>
                <a:latin typeface="Lato"/>
                <a:ea typeface="Lato"/>
                <a:cs typeface="Lato"/>
                <a:sym typeface="Lato"/>
              </a:rPr>
              <a:t>, although many </a:t>
            </a:r>
            <a:r>
              <a:rPr lang="en-GB">
                <a:solidFill>
                  <a:schemeClr val="dk1"/>
                </a:solidFill>
                <a:latin typeface="Lato"/>
                <a:ea typeface="Lato"/>
                <a:cs typeface="Lato"/>
                <a:sym typeface="Lato"/>
              </a:rPr>
              <a:t>people</a:t>
            </a:r>
            <a:r>
              <a:rPr lang="en-GB">
                <a:solidFill>
                  <a:schemeClr val="dk1"/>
                </a:solidFill>
                <a:latin typeface="Lato"/>
                <a:ea typeface="Lato"/>
                <a:cs typeface="Lato"/>
                <a:sym typeface="Lato"/>
              </a:rPr>
              <a:t> wish to purchase their own furniture due to specific design tastes.</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08eae8ff2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208eae8ff29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8eae8ff2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08eae8ff29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08eae8ff2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08eae8ff29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dcf78b392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dcf78b392f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there is appetite for students to learn more about different types of deposits, please use this slide.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This can also be used in a follow up form time activity.</a:t>
            </a:r>
            <a:endParaRPr>
              <a:solidFill>
                <a:schemeClr val="dk1"/>
              </a:solidFill>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8eae8ff2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08eae8ff29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Source (Government tax rates): </a:t>
            </a:r>
            <a:r>
              <a:rPr b="1" lang="en-GB" u="sng">
                <a:solidFill>
                  <a:schemeClr val="hlink"/>
                </a:solidFill>
                <a:hlinkClick r:id="rId2"/>
              </a:rPr>
              <a:t>https://www.gov.uk/stamp-duty-land-tax/residential-property-rates</a:t>
            </a:r>
            <a:r>
              <a:rPr b="1" lang="en-GB">
                <a:solidFill>
                  <a:schemeClr val="dk1"/>
                </a:solidFill>
              </a:rPr>
              <a:t> </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08eae8ff2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208eae8ff29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277c15637f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 name="Google Shape;46;g277c15637fc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8eae8ff2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08eae8ff29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08eae8ff29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08eae8ff29_0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08eae8ff2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08eae8ff29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08eae8ff2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08eae8ff29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b64c18c9d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b64c18c9d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Other aspects of the buying process include (there are others too):</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Char char="●"/>
            </a:pPr>
            <a:r>
              <a:rPr b="1" lang="en-GB">
                <a:solidFill>
                  <a:schemeClr val="dk1"/>
                </a:solidFill>
                <a:latin typeface="Lato"/>
                <a:ea typeface="Lato"/>
                <a:cs typeface="Lato"/>
                <a:sym typeface="Lato"/>
              </a:rPr>
              <a:t>Council tax </a:t>
            </a:r>
            <a:r>
              <a:rPr lang="en-GB">
                <a:solidFill>
                  <a:schemeClr val="dk1"/>
                </a:solidFill>
                <a:latin typeface="Lato"/>
                <a:ea typeface="Lato"/>
                <a:cs typeface="Lato"/>
                <a:sym typeface="Lato"/>
              </a:rPr>
              <a:t>- an amount paid to the local authority i.e. council. This applies to renters and homeowners. C</a:t>
            </a:r>
            <a:r>
              <a:rPr lang="en-GB">
                <a:solidFill>
                  <a:srgbClr val="202124"/>
                </a:solidFill>
                <a:latin typeface="Lato"/>
                <a:ea typeface="Lato"/>
                <a:cs typeface="Lato"/>
                <a:sym typeface="Lato"/>
              </a:rPr>
              <a:t>ouncil tax goes towards the range of services the Council provides, including schools, social work, libraries, refuse collection, environmental health, police and fire and rescue. </a:t>
            </a:r>
            <a:r>
              <a:rPr lang="en-GB">
                <a:solidFill>
                  <a:schemeClr val="dk1"/>
                </a:solidFill>
                <a:latin typeface="Lato"/>
                <a:ea typeface="Lato"/>
                <a:cs typeface="Lato"/>
                <a:sym typeface="Lato"/>
              </a:rPr>
              <a:t>Council tax bands in England go from A to H, with A being the cheapest band, and depend upon the value of your property at a specific point in time. Each council sets the rate payable for each band, so it’ll sometimes mean that looking for a similar property further down a road can save hundreds in council tax over a year.</a:t>
            </a:r>
            <a:endParaRPr>
              <a:solidFill>
                <a:srgbClr val="202124"/>
              </a:solidFill>
              <a:latin typeface="Lato"/>
              <a:ea typeface="Lato"/>
              <a:cs typeface="Lato"/>
              <a:sym typeface="Lato"/>
            </a:endParaRPr>
          </a:p>
          <a:p>
            <a:pPr indent="-298450" lvl="0" marL="457200" rtl="0" algn="l">
              <a:spcBef>
                <a:spcPts val="0"/>
              </a:spcBef>
              <a:spcAft>
                <a:spcPts val="0"/>
              </a:spcAft>
              <a:buClr>
                <a:schemeClr val="dk1"/>
              </a:buClr>
              <a:buSzPts val="1100"/>
              <a:buChar char="●"/>
            </a:pPr>
            <a:r>
              <a:rPr b="1" lang="en-GB">
                <a:solidFill>
                  <a:schemeClr val="dk1"/>
                </a:solidFill>
                <a:latin typeface="Lato"/>
                <a:ea typeface="Lato"/>
                <a:cs typeface="Lato"/>
                <a:sym typeface="Lato"/>
              </a:rPr>
              <a:t>Service charge</a:t>
            </a:r>
            <a:r>
              <a:rPr lang="en-GB">
                <a:solidFill>
                  <a:schemeClr val="dk1"/>
                </a:solidFill>
                <a:latin typeface="Lato"/>
                <a:ea typeface="Lato"/>
                <a:cs typeface="Lato"/>
                <a:sym typeface="Lato"/>
              </a:rPr>
              <a:t> - this applies to rentals, not homeownership. </a:t>
            </a:r>
            <a:r>
              <a:rPr lang="en-GB">
                <a:solidFill>
                  <a:srgbClr val="202124"/>
                </a:solidFill>
                <a:latin typeface="Lato"/>
                <a:ea typeface="Lato"/>
                <a:cs typeface="Lato"/>
                <a:sym typeface="Lato"/>
              </a:rPr>
              <a:t>They are payments by the leaseholder to the landlord for all the services they provide. These include cleaning, maintaining and repairing the exterior and communal parts of the building.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Char char="●"/>
            </a:pPr>
            <a:r>
              <a:rPr b="1" lang="en-GB">
                <a:solidFill>
                  <a:schemeClr val="dk1"/>
                </a:solidFill>
                <a:latin typeface="Lato"/>
                <a:ea typeface="Lato"/>
                <a:cs typeface="Lato"/>
                <a:sym typeface="Lato"/>
              </a:rPr>
              <a:t>Furniture</a:t>
            </a:r>
            <a:r>
              <a:rPr lang="en-GB">
                <a:solidFill>
                  <a:schemeClr val="dk1"/>
                </a:solidFill>
                <a:latin typeface="Lato"/>
                <a:ea typeface="Lato"/>
                <a:cs typeface="Lato"/>
                <a:sym typeface="Lato"/>
              </a:rPr>
              <a:t> - it depends. For a rental property, there are options to rent an already furnished place including furniture, whereas others may be empty. The same can be true for buying a property, although many people wish to purchase their own furniture due to specific design tastes.</a:t>
            </a:r>
            <a:endParaRPr>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d7541fd890_1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1d7541fd890_1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d7541fd890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1d7541fd890_1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e063535c6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1e063535c66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d7541fd890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1d7541fd890_1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Expected Student Feedback: A furnished rental may be ideal</a:t>
            </a:r>
            <a:endParaRPr u="sng">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Still getting used to the area</a:t>
            </a:r>
            <a:r>
              <a:rPr lang="en-GB">
                <a:latin typeface="Lato"/>
                <a:ea typeface="Lato"/>
                <a:cs typeface="Lato"/>
                <a:sym typeface="Lato"/>
              </a:rPr>
              <a:t>: Suggests the couple aren’t familiar with the area, and may need some time to identify which parts they like. Renting allows them the freedom to do this without the commitment that purchasing a property would require.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£40,000 in savings:</a:t>
            </a:r>
            <a:r>
              <a:rPr lang="en-GB">
                <a:latin typeface="Lato"/>
                <a:ea typeface="Lato"/>
                <a:cs typeface="Lato"/>
                <a:sym typeface="Lato"/>
              </a:rPr>
              <a:t> Whilst this is a decent sum, it still only accounted for a 10% deposit in the example seen earlier. Furthermore, it is £21k below the average deposit for a first time buyer in London. They may want to rent to save up more of a deposit.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Don’t have time to spend fixing things: </a:t>
            </a:r>
            <a:r>
              <a:rPr lang="en-GB">
                <a:latin typeface="Lato"/>
                <a:ea typeface="Lato"/>
                <a:cs typeface="Lato"/>
                <a:sym typeface="Lato"/>
              </a:rPr>
              <a:t>Whilst he could get tradespeople in to fix things if he owned a property, when renting, landlords often deal with repairs.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Haven’t brought much furniture: </a:t>
            </a:r>
            <a:r>
              <a:rPr lang="en-GB">
                <a:latin typeface="Lato"/>
                <a:ea typeface="Lato"/>
                <a:cs typeface="Lato"/>
                <a:sym typeface="Lato"/>
              </a:rPr>
              <a:t>They will need to spend a sizeable sum of money to furnish a property they have bought. On the other hand, renting a furnished property will save that money</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Interest rates had a substantial effect on mortgage rates: </a:t>
            </a:r>
            <a:r>
              <a:rPr lang="en-GB">
                <a:latin typeface="Lato"/>
                <a:ea typeface="Lato"/>
                <a:cs typeface="Lato"/>
                <a:sym typeface="Lato"/>
              </a:rPr>
              <a:t>With the UK leaving a period of historically low interest rates (Base rates) this has served to push up mortgage interest rates in recent months, making mortgages more expensive. He could rent whilst seeing if interest rates fall in the medium term.</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Starting a family in the next 2-3 years: </a:t>
            </a:r>
            <a:r>
              <a:rPr lang="en-GB">
                <a:latin typeface="Lato"/>
                <a:ea typeface="Lato"/>
                <a:cs typeface="Lato"/>
                <a:sym typeface="Lato"/>
              </a:rPr>
              <a:t>Purchasing a property now may mean it becomes too small for his growing family relatively quickly. He may want to rent for now, until he has more certainty about the structure of his family, so that the eventual purchase fits their needs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e063535c6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1e063535c66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0f39292c1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20f39292c1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 </a:t>
            </a:r>
            <a:r>
              <a:rPr b="1" lang="en-GB">
                <a:solidFill>
                  <a:srgbClr val="FF8022"/>
                </a:solidFill>
                <a:latin typeface="Lato"/>
                <a:ea typeface="Lato"/>
                <a:cs typeface="Lato"/>
                <a:sym typeface="Lato"/>
              </a:rPr>
              <a:t>grew up in Reading</a:t>
            </a:r>
            <a:r>
              <a:rPr lang="en-GB">
                <a:solidFill>
                  <a:srgbClr val="262A33"/>
                </a:solidFill>
                <a:latin typeface="Lato"/>
                <a:ea typeface="Lato"/>
                <a:cs typeface="Lato"/>
                <a:sym typeface="Lato"/>
              </a:rPr>
              <a:t> but have spent the last 10 years of my life working in London. </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I’ve </a:t>
            </a:r>
            <a:r>
              <a:rPr b="1" lang="en-GB">
                <a:solidFill>
                  <a:srgbClr val="FF8022"/>
                </a:solidFill>
                <a:latin typeface="Lato"/>
                <a:ea typeface="Lato"/>
                <a:cs typeface="Lato"/>
                <a:sym typeface="Lato"/>
              </a:rPr>
              <a:t>rented a few different places</a:t>
            </a:r>
            <a:r>
              <a:rPr lang="en-GB">
                <a:solidFill>
                  <a:srgbClr val="262A33"/>
                </a:solidFill>
                <a:latin typeface="Lato"/>
                <a:ea typeface="Lato"/>
                <a:cs typeface="Lato"/>
                <a:sym typeface="Lato"/>
              </a:rPr>
              <a:t> in London but </a:t>
            </a:r>
            <a:r>
              <a:rPr b="1" lang="en-GB">
                <a:solidFill>
                  <a:srgbClr val="FF8022"/>
                </a:solidFill>
                <a:latin typeface="Lato"/>
                <a:ea typeface="Lato"/>
                <a:cs typeface="Lato"/>
                <a:sym typeface="Lato"/>
              </a:rPr>
              <a:t>none have felt like home</a:t>
            </a:r>
            <a:r>
              <a:rPr lang="en-GB">
                <a:solidFill>
                  <a:srgbClr val="262A33"/>
                </a:solidFill>
                <a:latin typeface="Lato"/>
                <a:ea typeface="Lato"/>
                <a:cs typeface="Lato"/>
                <a:sym typeface="Lato"/>
              </a:rPr>
              <a:t>. </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I’m now ready, with my partner, to find a </a:t>
            </a:r>
            <a:r>
              <a:rPr b="1" lang="en-GB">
                <a:solidFill>
                  <a:srgbClr val="FF8022"/>
                </a:solidFill>
                <a:latin typeface="Lato"/>
                <a:ea typeface="Lato"/>
                <a:cs typeface="Lato"/>
                <a:sym typeface="Lato"/>
              </a:rPr>
              <a:t>home </a:t>
            </a:r>
            <a:r>
              <a:rPr lang="en-GB">
                <a:solidFill>
                  <a:srgbClr val="262A33"/>
                </a:solidFill>
                <a:latin typeface="Lato"/>
                <a:ea typeface="Lato"/>
                <a:cs typeface="Lato"/>
                <a:sym typeface="Lato"/>
              </a:rPr>
              <a:t>that I can </a:t>
            </a:r>
            <a:r>
              <a:rPr b="1" lang="en-GB">
                <a:solidFill>
                  <a:srgbClr val="FF8022"/>
                </a:solidFill>
                <a:latin typeface="Lato"/>
                <a:ea typeface="Lato"/>
                <a:cs typeface="Lato"/>
                <a:sym typeface="Lato"/>
              </a:rPr>
              <a:t>refurbish and design myself </a:t>
            </a:r>
            <a:r>
              <a:rPr lang="en-GB">
                <a:solidFill>
                  <a:srgbClr val="262A33"/>
                </a:solidFill>
                <a:latin typeface="Lato"/>
                <a:ea typeface="Lato"/>
                <a:cs typeface="Lato"/>
                <a:sym typeface="Lato"/>
              </a:rPr>
              <a:t>and I’d like a small garden. I’m happy to move out of London to somewhere more quiet and with more green space.</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Through my twenties and early thirties I worked very hard and was able to </a:t>
            </a:r>
            <a:r>
              <a:rPr b="1" lang="en-GB">
                <a:solidFill>
                  <a:srgbClr val="FF8022"/>
                </a:solidFill>
                <a:latin typeface="Lato"/>
                <a:ea typeface="Lato"/>
                <a:cs typeface="Lato"/>
                <a:sym typeface="Lato"/>
              </a:rPr>
              <a:t>save about 20% of my monthly take home pay</a:t>
            </a:r>
            <a:r>
              <a:rPr lang="en-GB">
                <a:solidFill>
                  <a:srgbClr val="262A33"/>
                </a:solidFill>
                <a:latin typeface="Lato"/>
                <a:ea typeface="Lato"/>
                <a:cs typeface="Lato"/>
                <a:sym typeface="Lato"/>
              </a:rPr>
              <a:t>. </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I’ve been reading that </a:t>
            </a:r>
            <a:r>
              <a:rPr b="1" lang="en-GB">
                <a:solidFill>
                  <a:srgbClr val="FF8022"/>
                </a:solidFill>
                <a:latin typeface="Lato"/>
                <a:ea typeface="Lato"/>
                <a:cs typeface="Lato"/>
                <a:sym typeface="Lato"/>
              </a:rPr>
              <a:t>house prices have started to fall in recent months</a:t>
            </a:r>
            <a:r>
              <a:rPr lang="en-GB">
                <a:solidFill>
                  <a:srgbClr val="262A33"/>
                </a:solidFill>
                <a:latin typeface="Lato"/>
                <a:ea typeface="Lato"/>
                <a:cs typeface="Lato"/>
                <a:sym typeface="Lato"/>
              </a:rPr>
              <a:t> at the same time as </a:t>
            </a:r>
            <a:r>
              <a:rPr b="1" lang="en-GB">
                <a:solidFill>
                  <a:srgbClr val="FF8022"/>
                </a:solidFill>
                <a:latin typeface="Lato"/>
                <a:ea typeface="Lato"/>
                <a:cs typeface="Lato"/>
                <a:sym typeface="Lato"/>
              </a:rPr>
              <a:t>interest rates have fallen </a:t>
            </a:r>
            <a:r>
              <a:rPr lang="en-GB">
                <a:solidFill>
                  <a:srgbClr val="262A33"/>
                </a:solidFill>
                <a:latin typeface="Lato"/>
                <a:ea typeface="Lato"/>
                <a:cs typeface="Lato"/>
                <a:sym typeface="Lato"/>
              </a:rPr>
              <a:t>- meaning my </a:t>
            </a:r>
            <a:r>
              <a:rPr b="1" lang="en-GB">
                <a:solidFill>
                  <a:srgbClr val="FF8022"/>
                </a:solidFill>
                <a:latin typeface="Lato"/>
                <a:ea typeface="Lato"/>
                <a:cs typeface="Lato"/>
                <a:sym typeface="Lato"/>
              </a:rPr>
              <a:t>mortgage repayments would be feasible</a:t>
            </a:r>
            <a:r>
              <a:rPr lang="en-GB">
                <a:solidFill>
                  <a:srgbClr val="262A33"/>
                </a:solidFill>
                <a:latin typeface="Lato"/>
                <a:ea typeface="Lato"/>
                <a:cs typeface="Lato"/>
                <a:sym typeface="Lato"/>
              </a:rPr>
              <a:t> on a £200,000 house. </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I’ve also consistently </a:t>
            </a:r>
            <a:r>
              <a:rPr b="1" lang="en-GB">
                <a:solidFill>
                  <a:srgbClr val="FF8022"/>
                </a:solidFill>
                <a:latin typeface="Lato"/>
                <a:ea typeface="Lato"/>
                <a:cs typeface="Lato"/>
                <a:sym typeface="Lato"/>
              </a:rPr>
              <a:t>paid back any loans</a:t>
            </a:r>
            <a:r>
              <a:rPr lang="en-GB">
                <a:solidFill>
                  <a:srgbClr val="262A33"/>
                </a:solidFill>
                <a:latin typeface="Lato"/>
                <a:ea typeface="Lato"/>
                <a:cs typeface="Lato"/>
                <a:sym typeface="Lato"/>
              </a:rPr>
              <a:t> and </a:t>
            </a:r>
            <a:r>
              <a:rPr b="1" lang="en-GB">
                <a:solidFill>
                  <a:srgbClr val="FF8022"/>
                </a:solidFill>
                <a:latin typeface="Lato"/>
                <a:ea typeface="Lato"/>
                <a:cs typeface="Lato"/>
                <a:sym typeface="Lato"/>
              </a:rPr>
              <a:t>paid my rent on time</a:t>
            </a:r>
            <a:r>
              <a:rPr lang="en-GB">
                <a:solidFill>
                  <a:srgbClr val="262A33"/>
                </a:solidFill>
                <a:latin typeface="Lato"/>
                <a:ea typeface="Lato"/>
                <a:cs typeface="Lato"/>
                <a:sym typeface="Lato"/>
              </a:rPr>
              <a:t>, contributing to my good </a:t>
            </a:r>
            <a:r>
              <a:rPr b="1" lang="en-GB">
                <a:solidFill>
                  <a:srgbClr val="FF8022"/>
                </a:solidFill>
                <a:latin typeface="Lato"/>
                <a:ea typeface="Lato"/>
                <a:cs typeface="Lato"/>
                <a:sym typeface="Lato"/>
              </a:rPr>
              <a:t>credit score</a:t>
            </a:r>
            <a:r>
              <a:rPr lang="en-GB">
                <a:solidFill>
                  <a:srgbClr val="262A33"/>
                </a:solidFill>
                <a:latin typeface="Lato"/>
                <a:ea typeface="Lato"/>
                <a:cs typeface="Lato"/>
                <a:sym typeface="Lato"/>
              </a:rPr>
              <a:t>.</a:t>
            </a:r>
            <a:endParaRPr>
              <a:solidFill>
                <a:srgbClr val="262A33"/>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08eae8ff2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208eae8ff2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dk1"/>
                </a:solidFill>
                <a:latin typeface="Lato"/>
                <a:ea typeface="Lato"/>
                <a:cs typeface="Lato"/>
                <a:sym typeface="Lato"/>
              </a:rPr>
              <a:t>Reasons to rent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you travel around the world, better off renting.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want flexibility and to try different areas to live in and types of accommodation.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Instead of paying off a mortgage, can use the money for something else, such as saving up for a car.</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a couple wants to live together before committing, renting is a good option.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Not everyone will have the money to pay for a deposit for a house or the stamp duty. Buying a home is a big financial commitment.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dk1"/>
                </a:solidFill>
                <a:latin typeface="Lato"/>
                <a:ea typeface="Lato"/>
                <a:cs typeface="Lato"/>
                <a:sym typeface="Lato"/>
              </a:rPr>
              <a:t>Reasons to buy</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Buy a home as an investment in an area that’s expected to go up in value.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Monthly mortgage payments provide equity which can lead to financial stability, whereas monthly rental payments don’t lead to any ownership.</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Ready to settle down and live in a home for a long period of time.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Someone is interested in design work and making a home their own.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Doesn’t want to deal with a landlord anymore.</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Wants the psychological benefit of feeling secure and proud, not having to pay rent forever, and can pay back the monthly mortgage repayments.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7c15637fc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277c15637fc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4b5d431ea2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14b5d431ea2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can be done in exercise books or handed to teacher at the end of the lesson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38dbd52ed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77c15637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277c15637f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cd2f19d55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1cd2f19d55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08eae8ff2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208eae8ff29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a:t>
            </a:r>
            <a:r>
              <a:rPr b="1" lang="en-GB">
                <a:latin typeface="Lato"/>
                <a:ea typeface="Lato"/>
                <a:cs typeface="Lato"/>
                <a:sym typeface="Lato"/>
              </a:rPr>
              <a:t>d</a:t>
            </a:r>
            <a:r>
              <a:rPr b="1" lang="en-GB">
                <a:latin typeface="Lato"/>
                <a:ea typeface="Lato"/>
                <a:cs typeface="Lato"/>
                <a:sym typeface="Lato"/>
              </a:rPr>
              <a:t>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 minutes for students to think about and discuss the costs with the person sitting next to them. Gather feedback from a few students, using the prompt questions to probe deeper into the issues. Use mini whiteboards where possible.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 Students should recognise that both renting and buying in London is more expensive than the rest of the country. Use the prompt questions to elicit further understanding of the regional and national housing market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is it about London that results in housing being more expensive?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representative do you think these averages are? (guide students to understand that these averages are just the median (middle value if each house was listed in order) so huge disparity exists within London and England.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likely is for the average person to be able to pay these figures for housing? (Question focuses on house prices and is used to introduce the concept of mortgages. If student a student identifies the use of mortgages, encourage them to explain the concept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data included in the slide was taken from the Office for National Statistics and Land Registry (</a:t>
            </a:r>
            <a:r>
              <a:rPr lang="en-GB" u="sng">
                <a:solidFill>
                  <a:schemeClr val="hlink"/>
                </a:solidFill>
                <a:latin typeface="Lato"/>
                <a:ea typeface="Lato"/>
                <a:cs typeface="Lato"/>
                <a:sym typeface="Lato"/>
                <a:hlinkClick r:id="rId2"/>
              </a:rPr>
              <a:t>here</a:t>
            </a:r>
            <a:r>
              <a:rPr lang="en-GB">
                <a:latin typeface="Lato"/>
                <a:ea typeface="Lato"/>
                <a:cs typeface="Lato"/>
                <a:sym typeface="Lato"/>
              </a:rPr>
              <a:t> and </a:t>
            </a:r>
            <a:r>
              <a:rPr lang="en-GB" u="sng">
                <a:solidFill>
                  <a:schemeClr val="hlink"/>
                </a:solidFill>
                <a:latin typeface="Lato"/>
                <a:ea typeface="Lato"/>
                <a:cs typeface="Lato"/>
                <a:sym typeface="Lato"/>
                <a:hlinkClick r:id="rId3"/>
              </a:rPr>
              <a:t>here</a:t>
            </a:r>
            <a:r>
              <a:rPr lang="en-GB">
                <a:latin typeface="Lato"/>
                <a:ea typeface="Lato"/>
                <a:cs typeface="Lato"/>
                <a:sym typeface="Lato"/>
              </a:rPr>
              <a:t>) and are true as of August and July 2024 respectively. It is likely that other sources (e.g. nationwide) will give slightly different figures.</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8eae8ff2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08eae8ff29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The class can be split into 2 groups, with half the class looking at renting, and the other half identifying pros and cons of buying.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08eae8ff2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208eae8ff29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08eae8ff29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208eae8ff29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accent1"/>
        </a:solidFill>
      </p:bgPr>
    </p:bg>
    <p:spTree>
      <p:nvGrpSpPr>
        <p:cNvPr id="7" name="Shape 7"/>
        <p:cNvGrpSpPr/>
        <p:nvPr/>
      </p:nvGrpSpPr>
      <p:grpSpPr>
        <a:xfrm>
          <a:off x="0" y="0"/>
          <a:ext cx="0" cy="0"/>
          <a:chOff x="0" y="0"/>
          <a:chExt cx="0" cy="0"/>
        </a:xfrm>
      </p:grpSpPr>
      <p:pic>
        <p:nvPicPr>
          <p:cNvPr id="8" name="Google Shape;8;g32f17d53cb8_0_59"/>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g32f17d53cb8_0_59"/>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32f17d53cb8_0_8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5" name="Shape 35"/>
        <p:cNvGrpSpPr/>
        <p:nvPr/>
      </p:nvGrpSpPr>
      <p:grpSpPr>
        <a:xfrm>
          <a:off x="0" y="0"/>
          <a:ext cx="0" cy="0"/>
          <a:chOff x="0" y="0"/>
          <a:chExt cx="0" cy="0"/>
        </a:xfrm>
      </p:grpSpPr>
      <p:pic>
        <p:nvPicPr>
          <p:cNvPr id="36" name="Google Shape;36;g32f17d53cb8_0_8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7" name="Google Shape;37;g32f17d53cb8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0" name="Shape 10"/>
        <p:cNvGrpSpPr/>
        <p:nvPr/>
      </p:nvGrpSpPr>
      <p:grpSpPr>
        <a:xfrm>
          <a:off x="0" y="0"/>
          <a:ext cx="0" cy="0"/>
          <a:chOff x="0" y="0"/>
          <a:chExt cx="0" cy="0"/>
        </a:xfrm>
      </p:grpSpPr>
      <p:pic>
        <p:nvPicPr>
          <p:cNvPr id="11" name="Google Shape;11;g32f17d53cb8_0_6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2" name="Shape 12"/>
        <p:cNvGrpSpPr/>
        <p:nvPr/>
      </p:nvGrpSpPr>
      <p:grpSpPr>
        <a:xfrm>
          <a:off x="0" y="0"/>
          <a:ext cx="0" cy="0"/>
          <a:chOff x="0" y="0"/>
          <a:chExt cx="0" cy="0"/>
        </a:xfrm>
      </p:grpSpPr>
      <p:sp>
        <p:nvSpPr>
          <p:cNvPr id="13" name="Google Shape;13;g32f17d53cb8_0_6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 name="Google Shape;14;g32f17d53cb8_0_6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1">
  <p:cSld name="TITLE_AND_TWO_COLUMNS_6_1">
    <p:spTree>
      <p:nvGrpSpPr>
        <p:cNvPr id="15" name="Shape 15"/>
        <p:cNvGrpSpPr/>
        <p:nvPr/>
      </p:nvGrpSpPr>
      <p:grpSpPr>
        <a:xfrm>
          <a:off x="0" y="0"/>
          <a:ext cx="0" cy="0"/>
          <a:chOff x="0" y="0"/>
          <a:chExt cx="0" cy="0"/>
        </a:xfrm>
      </p:grpSpPr>
      <p:sp>
        <p:nvSpPr>
          <p:cNvPr id="16" name="Google Shape;16;g32f17d53cb8_0_6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 name="Google Shape;17;g32f17d53cb8_0_6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8" name="Google Shape;18;g32f17d53cb8_0_67"/>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9" name="Shape 19"/>
        <p:cNvGrpSpPr/>
        <p:nvPr/>
      </p:nvGrpSpPr>
      <p:grpSpPr>
        <a:xfrm>
          <a:off x="0" y="0"/>
          <a:ext cx="0" cy="0"/>
          <a:chOff x="0" y="0"/>
          <a:chExt cx="0" cy="0"/>
        </a:xfrm>
      </p:grpSpPr>
      <p:sp>
        <p:nvSpPr>
          <p:cNvPr id="20" name="Google Shape;20;g32f17d53cb8_0_7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g32f17d53cb8_0_7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2" name="Google Shape;22;g32f17d53cb8_0_71"/>
          <p:cNvSpPr txBox="1"/>
          <p:nvPr>
            <p:ph type="title"/>
          </p:nvPr>
        </p:nvSpPr>
        <p:spPr>
          <a:xfrm>
            <a:off x="296800" y="178950"/>
            <a:ext cx="8037000" cy="657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900"/>
              <a:buFont typeface="Lato"/>
              <a:buNone/>
              <a:defRPr b="1" sz="2900">
                <a:solidFill>
                  <a:schemeClr val="accent2"/>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3" name="Shape 23"/>
        <p:cNvGrpSpPr/>
        <p:nvPr/>
      </p:nvGrpSpPr>
      <p:grpSpPr>
        <a:xfrm>
          <a:off x="0" y="0"/>
          <a:ext cx="0" cy="0"/>
          <a:chOff x="0" y="0"/>
          <a:chExt cx="0" cy="0"/>
        </a:xfrm>
      </p:grpSpPr>
      <p:sp>
        <p:nvSpPr>
          <p:cNvPr id="24" name="Google Shape;24;g32f17d53cb8_0_7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g32f17d53cb8_0_75"/>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6" name="Shape 26"/>
        <p:cNvGrpSpPr/>
        <p:nvPr/>
      </p:nvGrpSpPr>
      <p:grpSpPr>
        <a:xfrm>
          <a:off x="0" y="0"/>
          <a:ext cx="0" cy="0"/>
          <a:chOff x="0" y="0"/>
          <a:chExt cx="0" cy="0"/>
        </a:xfrm>
      </p:grpSpPr>
      <p:pic>
        <p:nvPicPr>
          <p:cNvPr id="27" name="Google Shape;27;g32f17d53cb8_0_7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8" name="Shape 28"/>
        <p:cNvGrpSpPr/>
        <p:nvPr/>
      </p:nvGrpSpPr>
      <p:grpSpPr>
        <a:xfrm>
          <a:off x="0" y="0"/>
          <a:ext cx="0" cy="0"/>
          <a:chOff x="0" y="0"/>
          <a:chExt cx="0" cy="0"/>
        </a:xfrm>
      </p:grpSpPr>
      <p:pic>
        <p:nvPicPr>
          <p:cNvPr id="29" name="Google Shape;29;g32f17d53cb8_0_8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TITLE_1">
    <p:bg>
      <p:bgPr>
        <a:solidFill>
          <a:srgbClr val="262A33"/>
        </a:solidFill>
      </p:bgPr>
    </p:bg>
    <p:spTree>
      <p:nvGrpSpPr>
        <p:cNvPr id="30" name="Shape 30"/>
        <p:cNvGrpSpPr/>
        <p:nvPr/>
      </p:nvGrpSpPr>
      <p:grpSpPr>
        <a:xfrm>
          <a:off x="0" y="0"/>
          <a:ext cx="0" cy="0"/>
          <a:chOff x="0" y="0"/>
          <a:chExt cx="0" cy="0"/>
        </a:xfrm>
      </p:grpSpPr>
      <p:pic>
        <p:nvPicPr>
          <p:cNvPr id="31" name="Google Shape;31;g32f17d53cb8_0_82"/>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2" name="Google Shape;32;g32f17d53cb8_0_82"/>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2f17d53cb8_0_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hyperlink" Target="https://www.rightmove.co.uk/" TargetMode="External"/><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www.moneyhelper.org.uk/en/homes/buying-a-home/use-our-stamp-duty-calculator" TargetMode="External"/><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landregistry.data.gov.uk/app/ukhp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hyperlink" Target="https://www.experian.co.uk/consumer/credit-score-map-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citizensadvice.org.uk/debt-and-money/" TargetMode="External"/><Relationship Id="rId4" Type="http://schemas.openxmlformats.org/officeDocument/2006/relationships/image" Target="../media/image21.png"/><Relationship Id="rId9"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landregistry.data.gov.uk/app/ukhpi" TargetMode="External"/><Relationship Id="rId4" Type="http://schemas.openxmlformats.org/officeDocument/2006/relationships/hyperlink" Target="https://www.ons.gov.uk/peoplepopulationandcommunity/housing/bulletins/privaterentalmarketsummarystatisticsinengland/october2021toseptember2022#:~:text=The%20median%20monthly%20rent%20recorded,monthly%20rent%20at%20%C2%A35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1" name="Shape 41"/>
        <p:cNvGrpSpPr/>
        <p:nvPr/>
      </p:nvGrpSpPr>
      <p:grpSpPr>
        <a:xfrm>
          <a:off x="0" y="0"/>
          <a:ext cx="0" cy="0"/>
          <a:chOff x="0" y="0"/>
          <a:chExt cx="0" cy="0"/>
        </a:xfrm>
      </p:grpSpPr>
      <p:sp>
        <p:nvSpPr>
          <p:cNvPr id="42" name="Google Shape;42;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sp>
        <p:nvSpPr>
          <p:cNvPr id="43" name="Google Shape;43;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Five </a:t>
            </a:r>
            <a:r>
              <a:rPr b="1" i="0" lang="en-GB" sz="1000" u="none" cap="none" strike="noStrike">
                <a:solidFill>
                  <a:schemeClr val="accent2"/>
                </a:solidFill>
                <a:latin typeface="Arial"/>
                <a:ea typeface="Arial"/>
                <a:cs typeface="Arial"/>
                <a:sym typeface="Arial"/>
              </a:rPr>
              <a:t>(recommended for Year 12 and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08eae8ff29_0_60"/>
          <p:cNvSpPr txBox="1"/>
          <p:nvPr>
            <p:ph type="ctrTitle"/>
          </p:nvPr>
        </p:nvSpPr>
        <p:spPr>
          <a:xfrm>
            <a:off x="3630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Social housing </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20" name="Google Shape;120;g208eae8ff29_0_60"/>
          <p:cNvSpPr txBox="1"/>
          <p:nvPr/>
        </p:nvSpPr>
        <p:spPr>
          <a:xfrm>
            <a:off x="58375" y="1043600"/>
            <a:ext cx="5396700" cy="39711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SzPts val="1400"/>
              <a:buChar char="●"/>
            </a:pPr>
            <a:r>
              <a:rPr lang="en-GB">
                <a:latin typeface="Lato"/>
                <a:ea typeface="Lato"/>
                <a:cs typeface="Lato"/>
                <a:sym typeface="Lato"/>
              </a:rPr>
              <a:t>Social housing is an </a:t>
            </a:r>
            <a:r>
              <a:rPr b="1" lang="en-GB">
                <a:solidFill>
                  <a:schemeClr val="accent1"/>
                </a:solidFill>
                <a:latin typeface="Lato"/>
                <a:ea typeface="Lato"/>
                <a:cs typeface="Lato"/>
                <a:sym typeface="Lato"/>
              </a:rPr>
              <a:t>alternative</a:t>
            </a:r>
            <a:r>
              <a:rPr lang="en-GB">
                <a:latin typeface="Lato"/>
                <a:ea typeface="Lato"/>
                <a:cs typeface="Lato"/>
                <a:sym typeface="Lato"/>
              </a:rPr>
              <a:t> to renting from a private </a:t>
            </a:r>
            <a:r>
              <a:rPr lang="en-GB">
                <a:latin typeface="Lato"/>
                <a:ea typeface="Lato"/>
                <a:cs typeface="Lato"/>
                <a:sym typeface="Lato"/>
              </a:rPr>
              <a:t>landlord</a:t>
            </a:r>
            <a:r>
              <a:rPr lang="en-GB">
                <a:latin typeface="Lato"/>
                <a:ea typeface="Lato"/>
                <a:cs typeface="Lato"/>
                <a:sym typeface="Lato"/>
              </a:rPr>
              <a:t> </a:t>
            </a:r>
            <a:endParaRPr>
              <a:latin typeface="Lato"/>
              <a:ea typeface="Lato"/>
              <a:cs typeface="Lato"/>
              <a:sym typeface="Lato"/>
            </a:endParaRPr>
          </a:p>
          <a:p>
            <a:pPr indent="-317500" lvl="0" marL="457200" rtl="0" algn="l">
              <a:spcBef>
                <a:spcPts val="1000"/>
              </a:spcBef>
              <a:spcAft>
                <a:spcPts val="0"/>
              </a:spcAft>
              <a:buSzPts val="1400"/>
              <a:buChar char="●"/>
            </a:pPr>
            <a:r>
              <a:rPr lang="en-GB">
                <a:latin typeface="Lato"/>
                <a:ea typeface="Lato"/>
                <a:cs typeface="Lato"/>
                <a:sym typeface="Lato"/>
              </a:rPr>
              <a:t>A social housing </a:t>
            </a:r>
            <a:r>
              <a:rPr lang="en-GB">
                <a:latin typeface="Lato"/>
                <a:ea typeface="Lato"/>
                <a:cs typeface="Lato"/>
                <a:sym typeface="Lato"/>
              </a:rPr>
              <a:t>association</a:t>
            </a:r>
            <a:r>
              <a:rPr lang="en-GB">
                <a:latin typeface="Lato"/>
                <a:ea typeface="Lato"/>
                <a:cs typeface="Lato"/>
                <a:sym typeface="Lato"/>
              </a:rPr>
              <a:t> rents properties to tenants at </a:t>
            </a:r>
            <a:r>
              <a:rPr b="1" lang="en-GB">
                <a:solidFill>
                  <a:schemeClr val="accent1"/>
                </a:solidFill>
                <a:latin typeface="Lato"/>
                <a:ea typeface="Lato"/>
                <a:cs typeface="Lato"/>
                <a:sym typeface="Lato"/>
              </a:rPr>
              <a:t>affordable rates</a:t>
            </a:r>
            <a:r>
              <a:rPr lang="en-GB">
                <a:latin typeface="Lato"/>
                <a:ea typeface="Lato"/>
                <a:cs typeface="Lato"/>
                <a:sym typeface="Lato"/>
              </a:rPr>
              <a:t> </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The landlord is usually the </a:t>
            </a:r>
            <a:r>
              <a:rPr b="1" lang="en-GB">
                <a:solidFill>
                  <a:schemeClr val="accent1"/>
                </a:solidFill>
                <a:latin typeface="Lato"/>
                <a:ea typeface="Lato"/>
                <a:cs typeface="Lato"/>
                <a:sym typeface="Lato"/>
              </a:rPr>
              <a:t>local council or housing association</a:t>
            </a:r>
            <a:endParaRPr b="1">
              <a:solidFill>
                <a:schemeClr val="accent1"/>
              </a:solidFill>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However, </a:t>
            </a:r>
            <a:r>
              <a:rPr b="1" lang="en-GB">
                <a:solidFill>
                  <a:srgbClr val="0543B3"/>
                </a:solidFill>
                <a:latin typeface="Lato"/>
                <a:ea typeface="Lato"/>
                <a:cs typeface="Lato"/>
                <a:sym typeface="Lato"/>
              </a:rPr>
              <a:t>waiting lists</a:t>
            </a:r>
            <a:r>
              <a:rPr lang="en-GB">
                <a:latin typeface="Lato"/>
                <a:ea typeface="Lato"/>
                <a:cs typeface="Lato"/>
                <a:sym typeface="Lato"/>
              </a:rPr>
              <a:t> can be long for social housing as there is a lot of demand</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There’s also </a:t>
            </a:r>
            <a:r>
              <a:rPr b="1" lang="en-GB">
                <a:solidFill>
                  <a:schemeClr val="accent1"/>
                </a:solidFill>
                <a:latin typeface="Lato"/>
                <a:ea typeface="Lato"/>
                <a:cs typeface="Lato"/>
                <a:sym typeface="Lato"/>
              </a:rPr>
              <a:t>not </a:t>
            </a:r>
            <a:r>
              <a:rPr b="1" lang="en-GB">
                <a:solidFill>
                  <a:schemeClr val="accent1"/>
                </a:solidFill>
                <a:latin typeface="Lato"/>
                <a:ea typeface="Lato"/>
                <a:cs typeface="Lato"/>
                <a:sym typeface="Lato"/>
              </a:rPr>
              <a:t>much</a:t>
            </a:r>
            <a:r>
              <a:rPr b="1" lang="en-GB">
                <a:solidFill>
                  <a:schemeClr val="accent1"/>
                </a:solidFill>
                <a:latin typeface="Lato"/>
                <a:ea typeface="Lato"/>
                <a:cs typeface="Lato"/>
                <a:sym typeface="Lato"/>
              </a:rPr>
              <a:t> choice</a:t>
            </a:r>
            <a:r>
              <a:rPr lang="en-GB">
                <a:latin typeface="Lato"/>
                <a:ea typeface="Lato"/>
                <a:cs typeface="Lato"/>
                <a:sym typeface="Lato"/>
              </a:rPr>
              <a:t> about the location and type of property, as it depends on availability and </a:t>
            </a:r>
            <a:r>
              <a:rPr lang="en-GB">
                <a:latin typeface="Lato"/>
                <a:ea typeface="Lato"/>
                <a:cs typeface="Lato"/>
                <a:sym typeface="Lato"/>
              </a:rPr>
              <a:t>priority</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People</a:t>
            </a:r>
            <a:r>
              <a:rPr lang="en-GB">
                <a:latin typeface="Lato"/>
                <a:ea typeface="Lato"/>
                <a:cs typeface="Lato"/>
                <a:sym typeface="Lato"/>
              </a:rPr>
              <a:t> may be prioritised if they are </a:t>
            </a:r>
            <a:r>
              <a:rPr b="1" lang="en-GB">
                <a:solidFill>
                  <a:schemeClr val="accent1"/>
                </a:solidFill>
                <a:latin typeface="Lato"/>
                <a:ea typeface="Lato"/>
                <a:cs typeface="Lato"/>
                <a:sym typeface="Lato"/>
              </a:rPr>
              <a:t>homeless, fleeing violence</a:t>
            </a:r>
            <a:r>
              <a:rPr lang="en-GB">
                <a:latin typeface="Lato"/>
                <a:ea typeface="Lato"/>
                <a:cs typeface="Lato"/>
                <a:sym typeface="Lato"/>
              </a:rPr>
              <a:t>, or </a:t>
            </a:r>
            <a:r>
              <a:rPr b="1" lang="en-GB">
                <a:solidFill>
                  <a:schemeClr val="accent1"/>
                </a:solidFill>
                <a:latin typeface="Lato"/>
                <a:ea typeface="Lato"/>
                <a:cs typeface="Lato"/>
                <a:sym typeface="Lato"/>
              </a:rPr>
              <a:t>have a disability</a:t>
            </a:r>
            <a:r>
              <a:rPr lang="en-GB">
                <a:latin typeface="Lato"/>
                <a:ea typeface="Lato"/>
                <a:cs typeface="Lato"/>
                <a:sym typeface="Lato"/>
              </a:rPr>
              <a:t> </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Social housing can offer a route onto the property ladder through </a:t>
            </a:r>
            <a:r>
              <a:rPr b="1" lang="en-GB">
                <a:solidFill>
                  <a:schemeClr val="accent1"/>
                </a:solidFill>
                <a:latin typeface="Lato"/>
                <a:ea typeface="Lato"/>
                <a:cs typeface="Lato"/>
                <a:sym typeface="Lato"/>
              </a:rPr>
              <a:t>subsidised schemes</a:t>
            </a:r>
            <a:r>
              <a:rPr lang="en-GB">
                <a:latin typeface="Lato"/>
                <a:ea typeface="Lato"/>
                <a:cs typeface="Lato"/>
                <a:sym typeface="Lato"/>
              </a:rPr>
              <a:t> such as </a:t>
            </a:r>
            <a:r>
              <a:rPr b="1" lang="en-GB">
                <a:solidFill>
                  <a:schemeClr val="accent1"/>
                </a:solidFill>
                <a:latin typeface="Lato"/>
                <a:ea typeface="Lato"/>
                <a:cs typeface="Lato"/>
                <a:sym typeface="Lato"/>
              </a:rPr>
              <a:t>‘rent to buy’</a:t>
            </a:r>
            <a:endParaRPr b="1">
              <a:solidFill>
                <a:schemeClr val="accent1"/>
              </a:solidFill>
              <a:latin typeface="Lato"/>
              <a:ea typeface="Lato"/>
              <a:cs typeface="Lato"/>
              <a:sym typeface="Lato"/>
            </a:endParaRPr>
          </a:p>
        </p:txBody>
      </p:sp>
      <p:pic>
        <p:nvPicPr>
          <p:cNvPr id="121" name="Google Shape;121;g208eae8ff29_0_60"/>
          <p:cNvPicPr preferRelativeResize="0"/>
          <p:nvPr/>
        </p:nvPicPr>
        <p:blipFill>
          <a:blip r:embed="rId3">
            <a:alphaModFix/>
          </a:blip>
          <a:stretch>
            <a:fillRect/>
          </a:stretch>
        </p:blipFill>
        <p:spPr>
          <a:xfrm>
            <a:off x="5116275" y="718500"/>
            <a:ext cx="4068950" cy="406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889b049664_0_1"/>
          <p:cNvSpPr txBox="1"/>
          <p:nvPr/>
        </p:nvSpPr>
        <p:spPr>
          <a:xfrm>
            <a:off x="151875" y="747500"/>
            <a:ext cx="6443700" cy="437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a:solidFill>
                  <a:schemeClr val="lt1"/>
                </a:solidFill>
                <a:latin typeface="Lato"/>
                <a:ea typeface="Lato"/>
                <a:cs typeface="Lato"/>
                <a:sym typeface="Lato"/>
              </a:rPr>
              <a:t>I</a:t>
            </a:r>
            <a:r>
              <a:rPr lang="en-GB">
                <a:solidFill>
                  <a:schemeClr val="lt1"/>
                </a:solidFill>
                <a:latin typeface="Lato"/>
                <a:ea typeface="Lato"/>
                <a:cs typeface="Lato"/>
                <a:sym typeface="Lato"/>
              </a:rPr>
              <a:t>t’s not until a young person’s 18th birthday (or, in some circumstances, earlier in Scotland) that children become adults in the eyes of the law.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a:solidFill>
                  <a:schemeClr val="lt1"/>
                </a:solidFill>
                <a:latin typeface="Lato"/>
                <a:ea typeface="Lato"/>
                <a:cs typeface="Lato"/>
                <a:sym typeface="Lato"/>
              </a:rPr>
              <a:t>It’s not until the age of 19 that more than 50% of people are in full-time employment.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b="1" lang="en-GB">
                <a:solidFill>
                  <a:schemeClr val="lt1"/>
                </a:solidFill>
                <a:latin typeface="Lato"/>
                <a:ea typeface="Lato"/>
                <a:cs typeface="Lato"/>
                <a:sym typeface="Lato"/>
              </a:rPr>
              <a:t>In 2017, the first age at which more than 50% of young people had left the parental home was 23.</a:t>
            </a:r>
            <a:r>
              <a:rPr lang="en-GB">
                <a:solidFill>
                  <a:schemeClr val="lt1"/>
                </a:solidFill>
                <a:latin typeface="Lato"/>
                <a:ea typeface="Lato"/>
                <a:cs typeface="Lato"/>
                <a:sym typeface="Lato"/>
              </a:rPr>
              <a:t> Two decades earlier, more than 50% of 21-year-olds had already left home.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a:solidFill>
                  <a:schemeClr val="lt1"/>
                </a:solidFill>
                <a:latin typeface="Lato"/>
                <a:ea typeface="Lato"/>
                <a:cs typeface="Lato"/>
                <a:sym typeface="Lato"/>
              </a:rPr>
              <a:t>The age at which people own their own home is continuing to rise: </a:t>
            </a:r>
            <a:r>
              <a:rPr b="1" lang="en-GB">
                <a:solidFill>
                  <a:schemeClr val="lt1"/>
                </a:solidFill>
                <a:latin typeface="Lato"/>
                <a:ea typeface="Lato"/>
                <a:cs typeface="Lato"/>
                <a:sym typeface="Lato"/>
              </a:rPr>
              <a:t>it is not until the age of 34 that more than 50% of people live in a home they own. </a:t>
            </a:r>
            <a:endParaRPr b="1">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a:solidFill>
                  <a:schemeClr val="lt1"/>
                </a:solidFill>
                <a:latin typeface="Lato"/>
                <a:ea typeface="Lato"/>
                <a:cs typeface="Lato"/>
                <a:sym typeface="Lato"/>
              </a:rPr>
              <a:t>In 1997, the youngest age at which more than 50% of people were homeowners was 26.</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a:solidFill>
                  <a:schemeClr val="lt1"/>
                </a:solidFill>
                <a:latin typeface="Lato"/>
                <a:ea typeface="Lato"/>
                <a:cs typeface="Lato"/>
                <a:sym typeface="Lato"/>
              </a:rPr>
              <a:t>Over the last 20 years</a:t>
            </a:r>
            <a:r>
              <a:rPr b="1" lang="en-GB">
                <a:solidFill>
                  <a:schemeClr val="lt1"/>
                </a:solidFill>
                <a:latin typeface="Lato"/>
                <a:ea typeface="Lato"/>
                <a:cs typeface="Lato"/>
                <a:sym typeface="Lato"/>
              </a:rPr>
              <a:t>, renting (from both the private and social sector) has become more common across all but the oldest age groups.</a:t>
            </a:r>
            <a:r>
              <a:rPr lang="en-GB">
                <a:solidFill>
                  <a:schemeClr val="lt1"/>
                </a:solidFill>
                <a:latin typeface="Lato"/>
                <a:ea typeface="Lato"/>
                <a:cs typeface="Lato"/>
                <a:sym typeface="Lato"/>
              </a:rPr>
              <a:t> The most substantial change has been for those aged 25 to 34 – in 2018, among this age group 55% were renting, up from 35% in 1998.</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sz="10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000">
              <a:solidFill>
                <a:schemeClr val="lt1"/>
              </a:solidFill>
              <a:latin typeface="Lato"/>
              <a:ea typeface="Lato"/>
              <a:cs typeface="Lato"/>
              <a:sym typeface="Lato"/>
            </a:endParaRPr>
          </a:p>
        </p:txBody>
      </p:sp>
      <p:sp>
        <p:nvSpPr>
          <p:cNvPr id="127" name="Google Shape;127;g2889b049664_0_1"/>
          <p:cNvSpPr txBox="1"/>
          <p:nvPr/>
        </p:nvSpPr>
        <p:spPr>
          <a:xfrm>
            <a:off x="151875" y="116300"/>
            <a:ext cx="5624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lang="en-GB" sz="2900">
                <a:solidFill>
                  <a:srgbClr val="FF8022"/>
                </a:solidFill>
                <a:latin typeface="Lato"/>
                <a:ea typeface="Lato"/>
                <a:cs typeface="Lato"/>
                <a:sym typeface="Lato"/>
              </a:rPr>
              <a:t>Leaving home </a:t>
            </a:r>
            <a:endParaRPr b="1" i="0" sz="2900" u="none" cap="none" strike="noStrike">
              <a:solidFill>
                <a:srgbClr val="FF8022"/>
              </a:solidFill>
              <a:latin typeface="Lato"/>
              <a:ea typeface="Lato"/>
              <a:cs typeface="Lato"/>
              <a:sym typeface="Lato"/>
            </a:endParaRPr>
          </a:p>
        </p:txBody>
      </p:sp>
      <p:pic>
        <p:nvPicPr>
          <p:cNvPr id="128" name="Google Shape;128;g2889b049664_0_1"/>
          <p:cNvPicPr preferRelativeResize="0"/>
          <p:nvPr/>
        </p:nvPicPr>
        <p:blipFill>
          <a:blip r:embed="rId3">
            <a:alphaModFix/>
          </a:blip>
          <a:stretch>
            <a:fillRect/>
          </a:stretch>
        </p:blipFill>
        <p:spPr>
          <a:xfrm>
            <a:off x="6871900" y="1158875"/>
            <a:ext cx="2100750" cy="29140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77c15637fc_0_166"/>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34" name="Google Shape;134;g277c15637fc_0_16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7c15637fc_0_166"/>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36" name="Google Shape;136;g277c15637fc_0_166"/>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advantages and disadvantages of  renting and buying </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Explain different elements of the renting and buying processes</a:t>
            </a:r>
            <a:endParaRPr sz="2200">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Assess wh</a:t>
            </a:r>
            <a:r>
              <a:rPr b="1" lang="en-GB" sz="2200">
                <a:solidFill>
                  <a:schemeClr val="lt1"/>
                </a:solidFill>
                <a:latin typeface="Lato"/>
                <a:ea typeface="Lato"/>
                <a:cs typeface="Lato"/>
                <a:sym typeface="Lato"/>
              </a:rPr>
              <a:t>ether</a:t>
            </a:r>
            <a:r>
              <a:rPr b="1" i="0" lang="en-GB" sz="2200" u="none" cap="none" strike="noStrike">
                <a:solidFill>
                  <a:schemeClr val="lt1"/>
                </a:solidFill>
                <a:latin typeface="Lato"/>
                <a:ea typeface="Lato"/>
                <a:cs typeface="Lato"/>
                <a:sym typeface="Lato"/>
              </a:rPr>
              <a:t> renting or buying might be better in some situations compared to others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08eae8ff29_0_69"/>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process of</a:t>
            </a:r>
            <a:r>
              <a:rPr b="1" i="0" lang="en-GB" sz="2900" u="none" cap="none" strike="noStrike">
                <a:solidFill>
                  <a:schemeClr val="accent2"/>
                </a:solidFill>
                <a:latin typeface="Lato"/>
                <a:ea typeface="Lato"/>
                <a:cs typeface="Lato"/>
                <a:sym typeface="Lato"/>
              </a:rPr>
              <a:t> renting and buying </a:t>
            </a:r>
            <a:endParaRPr b="1" i="0" sz="2900" u="none" cap="none" strike="noStrike">
              <a:solidFill>
                <a:schemeClr val="accent2"/>
              </a:solidFill>
              <a:latin typeface="Lato"/>
              <a:ea typeface="Lato"/>
              <a:cs typeface="Lato"/>
              <a:sym typeface="Lato"/>
            </a:endParaRPr>
          </a:p>
        </p:txBody>
      </p:sp>
      <p:sp>
        <p:nvSpPr>
          <p:cNvPr id="142" name="Google Shape;142;g208eae8ff29_0_69"/>
          <p:cNvSpPr txBox="1"/>
          <p:nvPr/>
        </p:nvSpPr>
        <p:spPr>
          <a:xfrm>
            <a:off x="193550" y="1246600"/>
            <a:ext cx="5040600" cy="3879000"/>
          </a:xfrm>
          <a:prstGeom prst="rect">
            <a:avLst/>
          </a:prstGeom>
          <a:solidFill>
            <a:schemeClr val="accent3"/>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latin typeface="Lato"/>
                <a:ea typeface="Lato"/>
                <a:cs typeface="Lato"/>
                <a:sym typeface="Lato"/>
              </a:rPr>
              <a:t>Karim </a:t>
            </a:r>
            <a:r>
              <a:rPr lang="en-GB" sz="1600">
                <a:solidFill>
                  <a:schemeClr val="dk1"/>
                </a:solidFill>
                <a:latin typeface="Lato"/>
                <a:ea typeface="Lato"/>
                <a:cs typeface="Lato"/>
                <a:sym typeface="Lato"/>
              </a:rPr>
              <a:t>is looking to </a:t>
            </a:r>
            <a:r>
              <a:rPr lang="en-GB" sz="1600">
                <a:solidFill>
                  <a:schemeClr val="dk1"/>
                </a:solidFill>
                <a:latin typeface="Lato Black"/>
                <a:ea typeface="Lato Black"/>
                <a:cs typeface="Lato Black"/>
                <a:sym typeface="Lato Black"/>
              </a:rPr>
              <a:t>rent</a:t>
            </a:r>
            <a:r>
              <a:rPr lang="en-GB" sz="1600">
                <a:solidFill>
                  <a:schemeClr val="dk1"/>
                </a:solidFill>
                <a:latin typeface="Lato"/>
                <a:ea typeface="Lato"/>
                <a:cs typeface="Lato"/>
                <a:sym typeface="Lato"/>
              </a:rPr>
              <a:t> an apartment in Manchester.</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lang="en-GB" sz="1600">
                <a:solidFill>
                  <a:schemeClr val="dk1"/>
                </a:solidFill>
                <a:latin typeface="Lato"/>
                <a:ea typeface="Lato"/>
                <a:cs typeface="Lato"/>
                <a:sym typeface="Lato"/>
              </a:rPr>
              <a:t>Lucy is looking to </a:t>
            </a:r>
            <a:r>
              <a:rPr lang="en-GB" sz="1600">
                <a:solidFill>
                  <a:schemeClr val="dk1"/>
                </a:solidFill>
                <a:latin typeface="Lato Black"/>
                <a:ea typeface="Lato Black"/>
                <a:cs typeface="Lato Black"/>
                <a:sym typeface="Lato Black"/>
              </a:rPr>
              <a:t>buy</a:t>
            </a:r>
            <a:r>
              <a:rPr lang="en-GB" sz="1600">
                <a:solidFill>
                  <a:schemeClr val="dk1"/>
                </a:solidFill>
                <a:latin typeface="Lato"/>
                <a:ea typeface="Lato"/>
                <a:cs typeface="Lato"/>
                <a:sym typeface="Lato"/>
              </a:rPr>
              <a:t> her first home in Leeds.</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lang="en-GB" sz="1600">
                <a:solidFill>
                  <a:schemeClr val="dk1"/>
                </a:solidFill>
                <a:latin typeface="Lato"/>
                <a:ea typeface="Lato"/>
                <a:cs typeface="Lato"/>
                <a:sym typeface="Lato"/>
              </a:rPr>
              <a:t>They want to support each other and wonder how </a:t>
            </a:r>
            <a:r>
              <a:rPr b="1" i="1" lang="en-GB" sz="1600">
                <a:solidFill>
                  <a:schemeClr val="dk1"/>
                </a:solidFill>
                <a:latin typeface="Lato"/>
                <a:ea typeface="Lato"/>
                <a:cs typeface="Lato"/>
                <a:sym typeface="Lato"/>
              </a:rPr>
              <a:t>similar or different </a:t>
            </a:r>
            <a:r>
              <a:rPr lang="en-GB" sz="1600">
                <a:solidFill>
                  <a:schemeClr val="dk1"/>
                </a:solidFill>
                <a:latin typeface="Lato"/>
                <a:ea typeface="Lato"/>
                <a:cs typeface="Lato"/>
                <a:sym typeface="Lato"/>
              </a:rPr>
              <a:t>the processes will be.</a:t>
            </a:r>
            <a:endParaRPr b="1" sz="15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lang="en-GB" sz="1500">
                <a:solidFill>
                  <a:schemeClr val="accent1"/>
                </a:solidFill>
                <a:latin typeface="Lato"/>
                <a:ea typeface="Lato"/>
                <a:cs typeface="Lato"/>
                <a:sym typeface="Lato"/>
              </a:rPr>
              <a:t>We are going to walk through 7 aspects of the renting/buying process. </a:t>
            </a:r>
            <a:endParaRPr b="1" sz="1500">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lang="en-GB" sz="1500">
                <a:solidFill>
                  <a:schemeClr val="accent1"/>
                </a:solidFill>
                <a:latin typeface="Lato"/>
                <a:ea typeface="Lato"/>
                <a:cs typeface="Lato"/>
                <a:sym typeface="Lato"/>
              </a:rPr>
              <a:t>Show thumbs up for parts of the process that are the ‘same’, and thumbs down for ‘different’.</a:t>
            </a:r>
            <a:endParaRPr b="1" sz="1500">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lang="en-GB" sz="1500">
                <a:solidFill>
                  <a:schemeClr val="accent1"/>
                </a:solidFill>
                <a:latin typeface="Lato"/>
                <a:ea typeface="Lato"/>
                <a:cs typeface="Lato"/>
                <a:sym typeface="Lato"/>
              </a:rPr>
              <a:t>Fill in your worksheet as we work through the different aspects of the process.</a:t>
            </a:r>
            <a:endParaRPr b="1" sz="15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Lato"/>
              <a:ea typeface="Lato"/>
              <a:cs typeface="Lato"/>
              <a:sym typeface="Lato"/>
            </a:endParaRPr>
          </a:p>
        </p:txBody>
      </p:sp>
      <p:pic>
        <p:nvPicPr>
          <p:cNvPr id="143" name="Google Shape;143;g208eae8ff29_0_69"/>
          <p:cNvPicPr preferRelativeResize="0"/>
          <p:nvPr/>
        </p:nvPicPr>
        <p:blipFill rotWithShape="1">
          <a:blip r:embed="rId3">
            <a:alphaModFix/>
          </a:blip>
          <a:srcRect b="11710" l="10055" r="4729" t="14450"/>
          <a:stretch/>
        </p:blipFill>
        <p:spPr>
          <a:xfrm>
            <a:off x="5490350" y="1363725"/>
            <a:ext cx="3172801" cy="2749100"/>
          </a:xfrm>
          <a:prstGeom prst="rect">
            <a:avLst/>
          </a:prstGeom>
          <a:noFill/>
          <a:ln cap="flat" cmpd="sng" w="28575">
            <a:solidFill>
              <a:schemeClr val="accent2"/>
            </a:solidFill>
            <a:prstDash val="solid"/>
            <a:round/>
            <a:headEnd len="sm" w="sm" type="none"/>
            <a:tailEnd len="sm" w="sm" type="none"/>
          </a:ln>
        </p:spPr>
      </p:pic>
      <p:sp>
        <p:nvSpPr>
          <p:cNvPr id="144" name="Google Shape;144;g208eae8ff29_0_69"/>
          <p:cNvSpPr txBox="1"/>
          <p:nvPr/>
        </p:nvSpPr>
        <p:spPr>
          <a:xfrm>
            <a:off x="142250" y="4836525"/>
            <a:ext cx="5435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Resource 2</a:t>
            </a:r>
            <a:r>
              <a:rPr lang="en-GB" sz="900">
                <a:solidFill>
                  <a:schemeClr val="accent2"/>
                </a:solidFill>
                <a:latin typeface="Lato"/>
                <a:ea typeface="Lato"/>
                <a:cs typeface="Lato"/>
                <a:sym typeface="Lato"/>
              </a:rPr>
              <a:t> - Buying vs renting property</a:t>
            </a:r>
            <a:endParaRPr sz="900">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08eae8ff29_0_79"/>
          <p:cNvSpPr txBox="1"/>
          <p:nvPr/>
        </p:nvSpPr>
        <p:spPr>
          <a:xfrm>
            <a:off x="4512200" y="2438950"/>
            <a:ext cx="36621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 Lucy and Karim have to go through a process of searching for a property?</a:t>
            </a:r>
            <a:endParaRPr sz="2200">
              <a:latin typeface="Lato"/>
              <a:ea typeface="Lato"/>
              <a:cs typeface="Lato"/>
              <a:sym typeface="Lato"/>
            </a:endParaRPr>
          </a:p>
        </p:txBody>
      </p:sp>
      <p:sp>
        <p:nvSpPr>
          <p:cNvPr id="150" name="Google Shape;150;g208eae8ff29_0_79"/>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51" name="Google Shape;151;g208eae8ff29_0_79"/>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1. Searching</a:t>
            </a:r>
            <a:r>
              <a:rPr lang="en-GB" sz="2200">
                <a:solidFill>
                  <a:schemeClr val="lt1"/>
                </a:solidFill>
                <a:latin typeface="Lato Black"/>
                <a:ea typeface="Lato Black"/>
                <a:cs typeface="Lato Black"/>
                <a:sym typeface="Lato Black"/>
              </a:rPr>
              <a:t> for a property</a:t>
            </a:r>
            <a:endParaRPr b="0" i="0" sz="2200" u="none" cap="none" strike="noStrike">
              <a:solidFill>
                <a:schemeClr val="lt1"/>
              </a:solidFill>
              <a:latin typeface="Lato Black"/>
              <a:ea typeface="Lato Black"/>
              <a:cs typeface="Lato Black"/>
              <a:sym typeface="Lato Black"/>
            </a:endParaRPr>
          </a:p>
        </p:txBody>
      </p:sp>
      <p:sp>
        <p:nvSpPr>
          <p:cNvPr id="152" name="Google Shape;152;g208eae8ff29_0_79"/>
          <p:cNvSpPr/>
          <p:nvPr/>
        </p:nvSpPr>
        <p:spPr>
          <a:xfrm>
            <a:off x="293025" y="41016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SAME </a:t>
            </a:r>
            <a:endParaRPr b="1" sz="1600">
              <a:solidFill>
                <a:schemeClr val="lt1"/>
              </a:solidFill>
              <a:latin typeface="Lato"/>
              <a:ea typeface="Lato"/>
              <a:cs typeface="Lato"/>
              <a:sym typeface="Lato"/>
            </a:endParaRPr>
          </a:p>
        </p:txBody>
      </p:sp>
      <p:pic>
        <p:nvPicPr>
          <p:cNvPr id="153" name="Google Shape;153;g208eae8ff29_0_79"/>
          <p:cNvPicPr preferRelativeResize="0"/>
          <p:nvPr/>
        </p:nvPicPr>
        <p:blipFill>
          <a:blip r:embed="rId3">
            <a:alphaModFix/>
          </a:blip>
          <a:stretch>
            <a:fillRect/>
          </a:stretch>
        </p:blipFill>
        <p:spPr>
          <a:xfrm>
            <a:off x="1356575" y="1221700"/>
            <a:ext cx="945550" cy="945550"/>
          </a:xfrm>
          <a:prstGeom prst="rect">
            <a:avLst/>
          </a:prstGeom>
          <a:noFill/>
          <a:ln>
            <a:noFill/>
          </a:ln>
        </p:spPr>
      </p:pic>
      <p:sp>
        <p:nvSpPr>
          <p:cNvPr id="154" name="Google Shape;154;g208eae8ff29_0_79"/>
          <p:cNvSpPr txBox="1"/>
          <p:nvPr/>
        </p:nvSpPr>
        <p:spPr>
          <a:xfrm>
            <a:off x="4017000" y="1505450"/>
            <a:ext cx="4710300" cy="2724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Searching for a rental property works in a very similar way to searching for properties to buy.</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u="sng">
                <a:solidFill>
                  <a:schemeClr val="hlink"/>
                </a:solidFill>
                <a:latin typeface="Lato"/>
                <a:ea typeface="Lato"/>
                <a:cs typeface="Lato"/>
                <a:sym typeface="Lato"/>
                <a:hlinkClick r:id="rId4"/>
              </a:rPr>
              <a:t>Rightmove</a:t>
            </a:r>
            <a:r>
              <a:rPr lang="en-GB">
                <a:latin typeface="Lato"/>
                <a:ea typeface="Lato"/>
                <a:cs typeface="Lato"/>
                <a:sym typeface="Lato"/>
              </a:rPr>
              <a:t> is the most popular site for searching for properties and lists most of the properties on the market in the UK. </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In general, people tend to </a:t>
            </a:r>
            <a:r>
              <a:rPr b="1" lang="en-GB">
                <a:latin typeface="Lato"/>
                <a:ea typeface="Lato"/>
                <a:cs typeface="Lato"/>
                <a:sym typeface="Lato"/>
              </a:rPr>
              <a:t>search online</a:t>
            </a:r>
            <a:r>
              <a:rPr lang="en-GB">
                <a:latin typeface="Lato"/>
                <a:ea typeface="Lato"/>
                <a:cs typeface="Lato"/>
                <a:sym typeface="Lato"/>
              </a:rPr>
              <a:t> and create a </a:t>
            </a:r>
            <a:r>
              <a:rPr b="1" lang="en-GB">
                <a:latin typeface="Lato"/>
                <a:ea typeface="Lato"/>
                <a:cs typeface="Lato"/>
                <a:sym typeface="Lato"/>
              </a:rPr>
              <a:t>shortlist of properties</a:t>
            </a:r>
            <a:r>
              <a:rPr lang="en-GB">
                <a:latin typeface="Lato"/>
                <a:ea typeface="Lato"/>
                <a:cs typeface="Lato"/>
                <a:sym typeface="Lato"/>
              </a:rPr>
              <a:t> they are interested in, before calling an </a:t>
            </a:r>
            <a:r>
              <a:rPr b="1" lang="en-GB">
                <a:latin typeface="Lato"/>
                <a:ea typeface="Lato"/>
                <a:cs typeface="Lato"/>
                <a:sym typeface="Lato"/>
              </a:rPr>
              <a:t>estate agent </a:t>
            </a:r>
            <a:r>
              <a:rPr lang="en-GB">
                <a:latin typeface="Lato"/>
                <a:ea typeface="Lato"/>
                <a:cs typeface="Lato"/>
                <a:sym typeface="Lato"/>
              </a:rPr>
              <a:t>responsible for the property in order to </a:t>
            </a:r>
            <a:r>
              <a:rPr b="1" lang="en-GB">
                <a:latin typeface="Lato"/>
                <a:ea typeface="Lato"/>
                <a:cs typeface="Lato"/>
                <a:sym typeface="Lato"/>
              </a:rPr>
              <a:t>book viewings</a:t>
            </a:r>
            <a:r>
              <a:rPr lang="en-GB">
                <a:latin typeface="Lato"/>
                <a:ea typeface="Lato"/>
                <a:cs typeface="Lato"/>
                <a:sym typeface="Lato"/>
              </a:rPr>
              <a:t>.</a:t>
            </a:r>
            <a:endParaRPr b="1">
              <a:latin typeface="Lato"/>
              <a:ea typeface="Lato"/>
              <a:cs typeface="Lato"/>
              <a:sym typeface="Lato"/>
            </a:endParaRPr>
          </a:p>
        </p:txBody>
      </p:sp>
      <p:grpSp>
        <p:nvGrpSpPr>
          <p:cNvPr id="155" name="Google Shape;155;g208eae8ff29_0_79"/>
          <p:cNvGrpSpPr/>
          <p:nvPr/>
        </p:nvGrpSpPr>
        <p:grpSpPr>
          <a:xfrm>
            <a:off x="-308" y="-3"/>
            <a:ext cx="945571" cy="1030169"/>
            <a:chOff x="4281700" y="-142825"/>
            <a:chExt cx="1326000" cy="1326000"/>
          </a:xfrm>
        </p:grpSpPr>
        <p:pic>
          <p:nvPicPr>
            <p:cNvPr id="156" name="Google Shape;156;g208eae8ff29_0_79"/>
            <p:cNvPicPr preferRelativeResize="0"/>
            <p:nvPr/>
          </p:nvPicPr>
          <p:blipFill>
            <a:blip r:embed="rId5">
              <a:alphaModFix/>
            </a:blip>
            <a:stretch>
              <a:fillRect/>
            </a:stretch>
          </p:blipFill>
          <p:spPr>
            <a:xfrm>
              <a:off x="4281700" y="-142825"/>
              <a:ext cx="1326000" cy="1326000"/>
            </a:xfrm>
            <a:prstGeom prst="rect">
              <a:avLst/>
            </a:prstGeom>
            <a:noFill/>
            <a:ln>
              <a:noFill/>
            </a:ln>
          </p:spPr>
        </p:pic>
        <p:sp>
          <p:nvSpPr>
            <p:cNvPr id="157" name="Google Shape;157;g208eae8ff29_0_79"/>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08eae8ff29_0_101"/>
          <p:cNvSpPr/>
          <p:nvPr/>
        </p:nvSpPr>
        <p:spPr>
          <a:xfrm>
            <a:off x="292875" y="2283950"/>
            <a:ext cx="3021300" cy="17508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2. Making an offer</a:t>
            </a:r>
            <a:endParaRPr b="0" i="0" sz="2200" u="none" cap="none" strike="noStrike">
              <a:solidFill>
                <a:schemeClr val="lt1"/>
              </a:solidFill>
              <a:latin typeface="Lato Black"/>
              <a:ea typeface="Lato Black"/>
              <a:cs typeface="Lato Black"/>
              <a:sym typeface="Lato Black"/>
            </a:endParaRPr>
          </a:p>
        </p:txBody>
      </p:sp>
      <p:sp>
        <p:nvSpPr>
          <p:cNvPr id="163" name="Google Shape;163;g208eae8ff29_0_101"/>
          <p:cNvSpPr/>
          <p:nvPr/>
        </p:nvSpPr>
        <p:spPr>
          <a:xfrm>
            <a:off x="293025" y="41778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SAME </a:t>
            </a:r>
            <a:endParaRPr b="1" sz="1600">
              <a:solidFill>
                <a:schemeClr val="lt1"/>
              </a:solidFill>
              <a:latin typeface="Lato"/>
              <a:ea typeface="Lato"/>
              <a:cs typeface="Lato"/>
              <a:sym typeface="Lato"/>
            </a:endParaRPr>
          </a:p>
        </p:txBody>
      </p:sp>
      <p:pic>
        <p:nvPicPr>
          <p:cNvPr id="164" name="Google Shape;164;g208eae8ff29_0_101"/>
          <p:cNvPicPr preferRelativeResize="0"/>
          <p:nvPr/>
        </p:nvPicPr>
        <p:blipFill>
          <a:blip r:embed="rId3">
            <a:alphaModFix/>
          </a:blip>
          <a:stretch>
            <a:fillRect/>
          </a:stretch>
        </p:blipFill>
        <p:spPr>
          <a:xfrm>
            <a:off x="995850" y="970100"/>
            <a:ext cx="1579975" cy="1579975"/>
          </a:xfrm>
          <a:prstGeom prst="rect">
            <a:avLst/>
          </a:prstGeom>
          <a:noFill/>
          <a:ln>
            <a:noFill/>
          </a:ln>
        </p:spPr>
      </p:pic>
      <p:sp>
        <p:nvSpPr>
          <p:cNvPr id="165" name="Google Shape;165;g208eae8ff29_0_101"/>
          <p:cNvSpPr txBox="1"/>
          <p:nvPr/>
        </p:nvSpPr>
        <p:spPr>
          <a:xfrm>
            <a:off x="4219800" y="2550075"/>
            <a:ext cx="4375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 Lucy and Karim have to make an offer to acquire </a:t>
            </a:r>
            <a:r>
              <a:rPr lang="en-GB" sz="2200">
                <a:latin typeface="Lato"/>
                <a:ea typeface="Lato"/>
                <a:cs typeface="Lato"/>
                <a:sym typeface="Lato"/>
              </a:rPr>
              <a:t>their</a:t>
            </a:r>
            <a:r>
              <a:rPr lang="en-GB" sz="2200">
                <a:latin typeface="Lato"/>
                <a:ea typeface="Lato"/>
                <a:cs typeface="Lato"/>
                <a:sym typeface="Lato"/>
              </a:rPr>
              <a:t> property?</a:t>
            </a:r>
            <a:endParaRPr sz="2200">
              <a:latin typeface="Lato"/>
              <a:ea typeface="Lato"/>
              <a:cs typeface="Lato"/>
              <a:sym typeface="Lato"/>
            </a:endParaRPr>
          </a:p>
        </p:txBody>
      </p:sp>
      <p:sp>
        <p:nvSpPr>
          <p:cNvPr id="166" name="Google Shape;166;g208eae8ff29_0_101"/>
          <p:cNvSpPr txBox="1"/>
          <p:nvPr/>
        </p:nvSpPr>
        <p:spPr>
          <a:xfrm>
            <a:off x="3706375" y="1624850"/>
            <a:ext cx="5339100" cy="2421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lnSpc>
                <a:spcPct val="100000"/>
              </a:lnSpc>
              <a:spcBef>
                <a:spcPts val="1000"/>
              </a:spcBef>
              <a:spcAft>
                <a:spcPts val="0"/>
              </a:spcAft>
              <a:buSzPts val="1400"/>
              <a:buFont typeface="Lato"/>
              <a:buChar char="●"/>
            </a:pPr>
            <a:r>
              <a:rPr lang="en-GB">
                <a:latin typeface="Lato"/>
                <a:ea typeface="Lato"/>
                <a:cs typeface="Lato"/>
                <a:sym typeface="Lato"/>
              </a:rPr>
              <a:t>Making an offer also happens in a similar way for renting and buying. </a:t>
            </a:r>
            <a:endParaRPr>
              <a:latin typeface="Lato"/>
              <a:ea typeface="Lato"/>
              <a:cs typeface="Lato"/>
              <a:sym typeface="Lato"/>
            </a:endParaRPr>
          </a:p>
          <a:p>
            <a:pPr indent="-317500" lvl="0" marL="457200" rtl="0" algn="l">
              <a:lnSpc>
                <a:spcPct val="100000"/>
              </a:lnSpc>
              <a:spcBef>
                <a:spcPts val="1000"/>
              </a:spcBef>
              <a:spcAft>
                <a:spcPts val="0"/>
              </a:spcAft>
              <a:buSzPts val="1400"/>
              <a:buFont typeface="Lato"/>
              <a:buChar char="●"/>
            </a:pPr>
            <a:r>
              <a:rPr lang="en-GB">
                <a:latin typeface="Lato"/>
                <a:ea typeface="Lato"/>
                <a:cs typeface="Lato"/>
                <a:sym typeface="Lato"/>
              </a:rPr>
              <a:t>For each, you’ll be asked to make a </a:t>
            </a:r>
            <a:r>
              <a:rPr b="1" lang="en-GB">
                <a:latin typeface="Lato"/>
                <a:ea typeface="Lato"/>
                <a:cs typeface="Lato"/>
                <a:sym typeface="Lato"/>
              </a:rPr>
              <a:t>formal offer</a:t>
            </a:r>
            <a:r>
              <a:rPr lang="en-GB">
                <a:latin typeface="Lato"/>
                <a:ea typeface="Lato"/>
                <a:cs typeface="Lato"/>
                <a:sym typeface="Lato"/>
              </a:rPr>
              <a:t> in writing that details the </a:t>
            </a:r>
            <a:r>
              <a:rPr b="1" lang="en-GB">
                <a:latin typeface="Lato"/>
                <a:ea typeface="Lato"/>
                <a:cs typeface="Lato"/>
                <a:sym typeface="Lato"/>
              </a:rPr>
              <a:t>amount you are willing to pay. </a:t>
            </a:r>
            <a:endParaRPr b="1">
              <a:latin typeface="Lato"/>
              <a:ea typeface="Lato"/>
              <a:cs typeface="Lato"/>
              <a:sym typeface="Lato"/>
            </a:endParaRPr>
          </a:p>
          <a:p>
            <a:pPr indent="-317500" lvl="0" marL="457200" rtl="0" algn="l">
              <a:lnSpc>
                <a:spcPct val="100000"/>
              </a:lnSpc>
              <a:spcBef>
                <a:spcPts val="1000"/>
              </a:spcBef>
              <a:spcAft>
                <a:spcPts val="0"/>
              </a:spcAft>
              <a:buSzPts val="1400"/>
              <a:buFont typeface="Lato"/>
              <a:buChar char="●"/>
            </a:pPr>
            <a:r>
              <a:rPr lang="en-GB">
                <a:latin typeface="Lato"/>
                <a:ea typeface="Lato"/>
                <a:cs typeface="Lato"/>
                <a:sym typeface="Lato"/>
              </a:rPr>
              <a:t>Some </a:t>
            </a:r>
            <a:r>
              <a:rPr b="1" lang="en-GB">
                <a:latin typeface="Lato"/>
                <a:ea typeface="Lato"/>
                <a:cs typeface="Lato"/>
                <a:sym typeface="Lato"/>
              </a:rPr>
              <a:t>estate agents</a:t>
            </a:r>
            <a:r>
              <a:rPr lang="en-GB">
                <a:latin typeface="Lato"/>
                <a:ea typeface="Lato"/>
                <a:cs typeface="Lato"/>
                <a:sym typeface="Lato"/>
              </a:rPr>
              <a:t> require you to fill in an </a:t>
            </a:r>
            <a:r>
              <a:rPr b="1" lang="en-GB">
                <a:latin typeface="Lato"/>
                <a:ea typeface="Lato"/>
                <a:cs typeface="Lato"/>
                <a:sym typeface="Lato"/>
              </a:rPr>
              <a:t>application form. </a:t>
            </a:r>
            <a:endParaRPr b="1">
              <a:latin typeface="Lato"/>
              <a:ea typeface="Lato"/>
              <a:cs typeface="Lato"/>
              <a:sym typeface="Lato"/>
            </a:endParaRPr>
          </a:p>
          <a:p>
            <a:pPr indent="-317500" lvl="0" marL="457200" rtl="0" algn="l">
              <a:lnSpc>
                <a:spcPct val="100000"/>
              </a:lnSpc>
              <a:spcBef>
                <a:spcPts val="1000"/>
              </a:spcBef>
              <a:spcAft>
                <a:spcPts val="0"/>
              </a:spcAft>
              <a:buSzPts val="1400"/>
              <a:buFont typeface="Lato"/>
              <a:buChar char="●"/>
            </a:pPr>
            <a:r>
              <a:rPr lang="en-GB">
                <a:solidFill>
                  <a:schemeClr val="dk1"/>
                </a:solidFill>
                <a:latin typeface="Lato"/>
                <a:ea typeface="Lato"/>
                <a:cs typeface="Lato"/>
                <a:sym typeface="Lato"/>
              </a:rPr>
              <a:t>An offer can be </a:t>
            </a:r>
            <a:r>
              <a:rPr b="1" lang="en-GB">
                <a:solidFill>
                  <a:schemeClr val="dk1"/>
                </a:solidFill>
                <a:latin typeface="Lato"/>
                <a:ea typeface="Lato"/>
                <a:cs typeface="Lato"/>
                <a:sym typeface="Lato"/>
              </a:rPr>
              <a:t>accepted</a:t>
            </a:r>
            <a:r>
              <a:rPr lang="en-GB">
                <a:solidFill>
                  <a:schemeClr val="dk1"/>
                </a:solidFill>
                <a:latin typeface="Lato"/>
                <a:ea typeface="Lato"/>
                <a:cs typeface="Lato"/>
                <a:sym typeface="Lato"/>
              </a:rPr>
              <a:t> or </a:t>
            </a:r>
            <a:r>
              <a:rPr b="1" lang="en-GB">
                <a:solidFill>
                  <a:schemeClr val="dk1"/>
                </a:solidFill>
                <a:latin typeface="Lato"/>
                <a:ea typeface="Lato"/>
                <a:cs typeface="Lato"/>
                <a:sym typeface="Lato"/>
              </a:rPr>
              <a:t>rejected</a:t>
            </a:r>
            <a:endParaRPr b="1">
              <a:solidFill>
                <a:schemeClr val="dk1"/>
              </a:solidFill>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
        <p:nvSpPr>
          <p:cNvPr id="167" name="Google Shape;167;g208eae8ff29_0_101"/>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168" name="Google Shape;168;g208eae8ff29_0_101"/>
          <p:cNvGrpSpPr/>
          <p:nvPr/>
        </p:nvGrpSpPr>
        <p:grpSpPr>
          <a:xfrm>
            <a:off x="-308" y="-3"/>
            <a:ext cx="945571" cy="1030169"/>
            <a:chOff x="4281700" y="-142825"/>
            <a:chExt cx="1326000" cy="1326000"/>
          </a:xfrm>
        </p:grpSpPr>
        <p:pic>
          <p:nvPicPr>
            <p:cNvPr id="169" name="Google Shape;169;g208eae8ff29_0_101"/>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170" name="Google Shape;170;g208eae8ff29_0_101"/>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08eae8ff29_0_112"/>
          <p:cNvSpPr/>
          <p:nvPr/>
        </p:nvSpPr>
        <p:spPr>
          <a:xfrm>
            <a:off x="140475" y="22839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3. Putting down a deposit</a:t>
            </a:r>
            <a:endParaRPr b="0" i="0" sz="2200" u="none" cap="none" strike="noStrike">
              <a:solidFill>
                <a:schemeClr val="lt1"/>
              </a:solidFill>
              <a:latin typeface="Lato Black"/>
              <a:ea typeface="Lato Black"/>
              <a:cs typeface="Lato Black"/>
              <a:sym typeface="Lato Black"/>
            </a:endParaRPr>
          </a:p>
        </p:txBody>
      </p:sp>
      <p:sp>
        <p:nvSpPr>
          <p:cNvPr id="176" name="Google Shape;176;g208eae8ff29_0_112"/>
          <p:cNvSpPr/>
          <p:nvPr/>
        </p:nvSpPr>
        <p:spPr>
          <a:xfrm>
            <a:off x="140625" y="41778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SAME</a:t>
            </a:r>
            <a:endParaRPr b="1" sz="1600">
              <a:solidFill>
                <a:schemeClr val="lt1"/>
              </a:solidFill>
              <a:latin typeface="Lato"/>
              <a:ea typeface="Lato"/>
              <a:cs typeface="Lato"/>
              <a:sym typeface="Lato"/>
            </a:endParaRPr>
          </a:p>
        </p:txBody>
      </p:sp>
      <p:pic>
        <p:nvPicPr>
          <p:cNvPr id="177" name="Google Shape;177;g208eae8ff29_0_112"/>
          <p:cNvPicPr preferRelativeResize="0"/>
          <p:nvPr/>
        </p:nvPicPr>
        <p:blipFill>
          <a:blip r:embed="rId3">
            <a:alphaModFix/>
          </a:blip>
          <a:stretch>
            <a:fillRect/>
          </a:stretch>
        </p:blipFill>
        <p:spPr>
          <a:xfrm>
            <a:off x="1102275" y="1096950"/>
            <a:ext cx="1187000" cy="1187000"/>
          </a:xfrm>
          <a:prstGeom prst="rect">
            <a:avLst/>
          </a:prstGeom>
          <a:noFill/>
          <a:ln>
            <a:noFill/>
          </a:ln>
        </p:spPr>
      </p:pic>
      <p:sp>
        <p:nvSpPr>
          <p:cNvPr id="178" name="Google Shape;178;g208eae8ff29_0_112"/>
          <p:cNvSpPr txBox="1"/>
          <p:nvPr/>
        </p:nvSpPr>
        <p:spPr>
          <a:xfrm>
            <a:off x="3790950" y="2449375"/>
            <a:ext cx="4482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 Lucy and Karim need to put a deposit down?</a:t>
            </a:r>
            <a:endParaRPr sz="2200">
              <a:latin typeface="Lato"/>
              <a:ea typeface="Lato"/>
              <a:cs typeface="Lato"/>
              <a:sym typeface="Lato"/>
            </a:endParaRPr>
          </a:p>
        </p:txBody>
      </p:sp>
      <p:sp>
        <p:nvSpPr>
          <p:cNvPr id="179" name="Google Shape;179;g208eae8ff29_0_112"/>
          <p:cNvSpPr txBox="1"/>
          <p:nvPr/>
        </p:nvSpPr>
        <p:spPr>
          <a:xfrm>
            <a:off x="3445600" y="1148050"/>
            <a:ext cx="5516700" cy="39711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1000"/>
              </a:spcBef>
              <a:spcAft>
                <a:spcPts val="0"/>
              </a:spcAft>
              <a:buSzPts val="1400"/>
              <a:buFont typeface="Lato"/>
              <a:buChar char="●"/>
            </a:pPr>
            <a:r>
              <a:rPr lang="en-GB">
                <a:solidFill>
                  <a:schemeClr val="dk1"/>
                </a:solidFill>
                <a:latin typeface="Lato"/>
                <a:ea typeface="Lato"/>
                <a:cs typeface="Lato"/>
                <a:sym typeface="Lato"/>
              </a:rPr>
              <a:t>A deposit (initial sum of money put into a bank account) will need to be made whether renting or buying.</a:t>
            </a:r>
            <a:endParaRPr>
              <a:solidFill>
                <a:schemeClr val="dk1"/>
              </a:solidFill>
              <a:latin typeface="Lato"/>
              <a:ea typeface="Lato"/>
              <a:cs typeface="Lato"/>
              <a:sym typeface="Lato"/>
            </a:endParaRPr>
          </a:p>
          <a:p>
            <a:pPr indent="-317500" lvl="0" marL="457200" rtl="0" algn="l">
              <a:spcBef>
                <a:spcPts val="1000"/>
              </a:spcBef>
              <a:spcAft>
                <a:spcPts val="0"/>
              </a:spcAft>
              <a:buSzPts val="1400"/>
              <a:buFont typeface="Lato"/>
              <a:buChar char="●"/>
            </a:pPr>
            <a:r>
              <a:rPr lang="en-GB">
                <a:solidFill>
                  <a:schemeClr val="dk1"/>
                </a:solidFill>
                <a:latin typeface="Lato"/>
                <a:ea typeface="Lato"/>
                <a:cs typeface="Lato"/>
                <a:sym typeface="Lato"/>
              </a:rPr>
              <a:t>Deposits are generally </a:t>
            </a:r>
            <a:r>
              <a:rPr b="1" lang="en-GB">
                <a:solidFill>
                  <a:schemeClr val="dk1"/>
                </a:solidFill>
                <a:latin typeface="Lato"/>
                <a:ea typeface="Lato"/>
                <a:cs typeface="Lato"/>
                <a:sym typeface="Lato"/>
              </a:rPr>
              <a:t>higher when buying a property </a:t>
            </a:r>
            <a:r>
              <a:rPr lang="en-GB">
                <a:solidFill>
                  <a:schemeClr val="dk1"/>
                </a:solidFill>
                <a:latin typeface="Lato"/>
                <a:ea typeface="Lato"/>
                <a:cs typeface="Lato"/>
                <a:sym typeface="Lato"/>
              </a:rPr>
              <a:t>but it will </a:t>
            </a:r>
            <a:r>
              <a:rPr b="1" lang="en-GB">
                <a:solidFill>
                  <a:schemeClr val="dk1"/>
                </a:solidFill>
                <a:latin typeface="Lato"/>
                <a:ea typeface="Lato"/>
                <a:cs typeface="Lato"/>
                <a:sym typeface="Lato"/>
              </a:rPr>
              <a:t>depend on the value of the property.</a:t>
            </a:r>
            <a:endParaRPr b="1">
              <a:solidFill>
                <a:schemeClr val="dk1"/>
              </a:solidFill>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rPr>
              <a:t>For </a:t>
            </a:r>
            <a:r>
              <a:rPr b="1" lang="en-GB">
                <a:solidFill>
                  <a:schemeClr val="dk1"/>
                </a:solidFill>
              </a:rPr>
              <a:t>rentals,</a:t>
            </a:r>
            <a:r>
              <a:rPr lang="en-GB">
                <a:solidFill>
                  <a:schemeClr val="dk1"/>
                </a:solidFill>
              </a:rPr>
              <a:t> a deposit </a:t>
            </a:r>
            <a:r>
              <a:rPr b="1" lang="en-GB">
                <a:solidFill>
                  <a:schemeClr val="dk1"/>
                </a:solidFill>
              </a:rPr>
              <a:t>gives the landlord (property owner) security</a:t>
            </a:r>
            <a:r>
              <a:rPr lang="en-GB">
                <a:solidFill>
                  <a:schemeClr val="dk1"/>
                </a:solidFill>
              </a:rPr>
              <a:t> in case there’s damage to the property or rent isn’t paid*. </a:t>
            </a:r>
            <a:endParaRPr>
              <a:solidFill>
                <a:schemeClr val="dk1"/>
              </a:solidFill>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When </a:t>
            </a:r>
            <a:r>
              <a:rPr b="1" lang="en-GB">
                <a:solidFill>
                  <a:schemeClr val="dk1"/>
                </a:solidFill>
                <a:latin typeface="Lato"/>
                <a:ea typeface="Lato"/>
                <a:cs typeface="Lato"/>
                <a:sym typeface="Lato"/>
              </a:rPr>
              <a:t>purchasing</a:t>
            </a:r>
            <a:r>
              <a:rPr lang="en-GB">
                <a:solidFill>
                  <a:schemeClr val="dk1"/>
                </a:solidFill>
                <a:latin typeface="Lato"/>
                <a:ea typeface="Lato"/>
                <a:cs typeface="Lato"/>
                <a:sym typeface="Lato"/>
              </a:rPr>
              <a:t> a property, a deposit is the amount of money </a:t>
            </a:r>
            <a:r>
              <a:rPr b="1" lang="en-GB">
                <a:solidFill>
                  <a:schemeClr val="dk1"/>
                </a:solidFill>
                <a:latin typeface="Lato"/>
                <a:ea typeface="Lato"/>
                <a:cs typeface="Lato"/>
                <a:sym typeface="Lato"/>
              </a:rPr>
              <a:t>paid upfront that goes towards the full cost of the property.</a:t>
            </a:r>
            <a:endParaRPr b="1">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latin typeface="Lato"/>
                <a:ea typeface="Lato"/>
                <a:cs typeface="Lato"/>
                <a:sym typeface="Lato"/>
              </a:rPr>
              <a:t>There are </a:t>
            </a:r>
            <a:r>
              <a:rPr b="1" lang="en-GB">
                <a:latin typeface="Lato"/>
                <a:ea typeface="Lato"/>
                <a:cs typeface="Lato"/>
                <a:sym typeface="Lato"/>
              </a:rPr>
              <a:t>different types of deposits</a:t>
            </a:r>
            <a:r>
              <a:rPr lang="en-GB">
                <a:latin typeface="Lato"/>
                <a:ea typeface="Lato"/>
                <a:cs typeface="Lato"/>
                <a:sym typeface="Lato"/>
              </a:rPr>
              <a:t> needed for renting vs buying. </a:t>
            </a:r>
            <a:endParaRPr>
              <a:latin typeface="Lato"/>
              <a:ea typeface="Lato"/>
              <a:cs typeface="Lato"/>
              <a:sym typeface="Lato"/>
            </a:endParaRPr>
          </a:p>
          <a:p>
            <a:pPr indent="0" lvl="0" marL="0" rtl="0" algn="l">
              <a:spcBef>
                <a:spcPts val="100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
        <p:nvSpPr>
          <p:cNvPr id="180" name="Google Shape;180;g208eae8ff29_0_112"/>
          <p:cNvSpPr txBox="1"/>
          <p:nvPr/>
        </p:nvSpPr>
        <p:spPr>
          <a:xfrm>
            <a:off x="14700" y="4802775"/>
            <a:ext cx="4482300" cy="3387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Lato"/>
                <a:ea typeface="Lato"/>
                <a:cs typeface="Lato"/>
                <a:sym typeface="Lato"/>
              </a:rPr>
              <a:t>*There are some individual cases where </a:t>
            </a:r>
            <a:r>
              <a:rPr lang="en-GB" sz="1000">
                <a:latin typeface="Lato"/>
                <a:ea typeface="Lato"/>
                <a:cs typeface="Lato"/>
                <a:sym typeface="Lato"/>
              </a:rPr>
              <a:t>deposits</a:t>
            </a:r>
            <a:r>
              <a:rPr lang="en-GB" sz="1000">
                <a:latin typeface="Lato"/>
                <a:ea typeface="Lato"/>
                <a:cs typeface="Lato"/>
                <a:sym typeface="Lato"/>
              </a:rPr>
              <a:t> are not paid on rentals</a:t>
            </a:r>
            <a:endParaRPr sz="1000">
              <a:latin typeface="Lato"/>
              <a:ea typeface="Lato"/>
              <a:cs typeface="Lato"/>
              <a:sym typeface="Lato"/>
            </a:endParaRPr>
          </a:p>
        </p:txBody>
      </p:sp>
      <p:sp>
        <p:nvSpPr>
          <p:cNvPr id="181" name="Google Shape;181;g208eae8ff29_0_112"/>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182" name="Google Shape;182;g208eae8ff29_0_112"/>
          <p:cNvGrpSpPr/>
          <p:nvPr/>
        </p:nvGrpSpPr>
        <p:grpSpPr>
          <a:xfrm>
            <a:off x="-308" y="-3"/>
            <a:ext cx="945571" cy="1030169"/>
            <a:chOff x="4281700" y="-142825"/>
            <a:chExt cx="1326000" cy="1326000"/>
          </a:xfrm>
        </p:grpSpPr>
        <p:pic>
          <p:nvPicPr>
            <p:cNvPr id="183" name="Google Shape;183;g208eae8ff29_0_112"/>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184" name="Google Shape;184;g208eae8ff29_0_112"/>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dcf78b392f_0_90"/>
          <p:cNvSpPr/>
          <p:nvPr/>
        </p:nvSpPr>
        <p:spPr>
          <a:xfrm>
            <a:off x="7952550" y="4161800"/>
            <a:ext cx="1146300" cy="94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1dcf78b392f_0_90"/>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Renting or buying deposit?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91" name="Google Shape;191;g1dcf78b392f_0_90"/>
          <p:cNvSpPr/>
          <p:nvPr/>
        </p:nvSpPr>
        <p:spPr>
          <a:xfrm>
            <a:off x="1174400" y="1389050"/>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(A) Holding Deposit</a:t>
            </a:r>
            <a:endParaRPr b="1" i="0" sz="1100" u="none" cap="none" strike="noStrike">
              <a:solidFill>
                <a:schemeClr val="dk1"/>
              </a:solidFill>
              <a:latin typeface="Lato"/>
              <a:ea typeface="Lato"/>
              <a:cs typeface="Lato"/>
              <a:sym typeface="Lato"/>
            </a:endParaRPr>
          </a:p>
          <a:p>
            <a:pPr indent="-249849" lvl="0" marL="269999" marR="0" rtl="0" algn="l">
              <a:lnSpc>
                <a:spcPct val="100000"/>
              </a:lnSpc>
              <a:spcBef>
                <a:spcPts val="0"/>
              </a:spcBef>
              <a:spcAft>
                <a:spcPts val="0"/>
              </a:spcAft>
              <a:buClr>
                <a:schemeClr val="dk1"/>
              </a:buClr>
              <a:buSzPts val="1100"/>
              <a:buFont typeface="Lato"/>
              <a:buChar char="●"/>
            </a:pPr>
            <a:r>
              <a:rPr b="0" i="0" lang="en-GB" sz="1100" u="none" cap="none" strike="noStrike">
                <a:solidFill>
                  <a:schemeClr val="dk1"/>
                </a:solidFill>
                <a:latin typeface="Lato"/>
                <a:ea typeface="Lato"/>
                <a:cs typeface="Lato"/>
                <a:sym typeface="Lato"/>
              </a:rPr>
              <a:t>Paid to reserve a property</a:t>
            </a:r>
            <a:endParaRPr b="0" i="0" sz="1100" u="none" cap="none" strike="noStrike">
              <a:solidFill>
                <a:schemeClr val="dk1"/>
              </a:solidFill>
              <a:latin typeface="Lato"/>
              <a:ea typeface="Lato"/>
              <a:cs typeface="Lato"/>
              <a:sym typeface="Lato"/>
            </a:endParaRPr>
          </a:p>
          <a:p>
            <a:pPr indent="-249849" lvl="0" marL="269999" marR="0" rtl="0" algn="l">
              <a:lnSpc>
                <a:spcPct val="100000"/>
              </a:lnSpc>
              <a:spcBef>
                <a:spcPts val="0"/>
              </a:spcBef>
              <a:spcAft>
                <a:spcPts val="0"/>
              </a:spcAft>
              <a:buClr>
                <a:schemeClr val="dk1"/>
              </a:buClr>
              <a:buSzPts val="1100"/>
              <a:buFont typeface="Lato"/>
              <a:buChar char="●"/>
            </a:pPr>
            <a:r>
              <a:rPr b="0" i="0" lang="en-GB" sz="1100" u="none" cap="none" strike="noStrike">
                <a:solidFill>
                  <a:schemeClr val="dk1"/>
                </a:solidFill>
                <a:latin typeface="Lato"/>
                <a:ea typeface="Lato"/>
                <a:cs typeface="Lato"/>
                <a:sym typeface="Lato"/>
              </a:rPr>
              <a:t>Cannot be more than 1 week’s rent</a:t>
            </a:r>
            <a:endParaRPr b="0" i="0" sz="1100" u="none" cap="none" strike="noStrike">
              <a:solidFill>
                <a:schemeClr val="dk1"/>
              </a:solidFill>
              <a:latin typeface="Lato"/>
              <a:ea typeface="Lato"/>
              <a:cs typeface="Lato"/>
              <a:sym typeface="Lato"/>
            </a:endParaRPr>
          </a:p>
          <a:p>
            <a:pPr indent="-249849" lvl="0" marL="269999" marR="0" rtl="0" algn="l">
              <a:lnSpc>
                <a:spcPct val="100000"/>
              </a:lnSpc>
              <a:spcBef>
                <a:spcPts val="0"/>
              </a:spcBef>
              <a:spcAft>
                <a:spcPts val="0"/>
              </a:spcAft>
              <a:buClr>
                <a:schemeClr val="dk1"/>
              </a:buClr>
              <a:buSzPts val="1100"/>
              <a:buFont typeface="Lato"/>
              <a:buChar char="●"/>
            </a:pPr>
            <a:r>
              <a:rPr b="0" i="0" lang="en-GB" sz="1100" u="none" cap="none" strike="noStrike">
                <a:solidFill>
                  <a:schemeClr val="dk1"/>
                </a:solidFill>
                <a:latin typeface="Lato"/>
                <a:ea typeface="Lato"/>
                <a:cs typeface="Lato"/>
                <a:sym typeface="Lato"/>
              </a:rPr>
              <a:t>Refunded to you unless you decide not to follow through on the property, or give misleading information</a:t>
            </a:r>
            <a:endParaRPr b="0" i="0" sz="1300" u="none" cap="none" strike="noStrike">
              <a:solidFill>
                <a:schemeClr val="dk1"/>
              </a:solidFill>
              <a:latin typeface="Arial"/>
              <a:ea typeface="Arial"/>
              <a:cs typeface="Arial"/>
              <a:sym typeface="Arial"/>
            </a:endParaRPr>
          </a:p>
        </p:txBody>
      </p:sp>
      <p:sp>
        <p:nvSpPr>
          <p:cNvPr id="192" name="Google Shape;192;g1dcf78b392f_0_90"/>
          <p:cNvSpPr/>
          <p:nvPr/>
        </p:nvSpPr>
        <p:spPr>
          <a:xfrm>
            <a:off x="1174400" y="3293768"/>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GB" sz="1000" u="none" cap="none" strike="noStrike">
                <a:solidFill>
                  <a:schemeClr val="dk1"/>
                </a:solidFill>
                <a:latin typeface="Lato"/>
                <a:ea typeface="Lato"/>
                <a:cs typeface="Lato"/>
                <a:sym typeface="Lato"/>
              </a:rPr>
              <a:t>(C) Exchange Deposit</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Transfers to the seller when you exchange contracts before the deal </a:t>
            </a:r>
            <a:r>
              <a:rPr lang="en-GB" sz="1000">
                <a:solidFill>
                  <a:schemeClr val="dk1"/>
                </a:solidFill>
                <a:latin typeface="Lato"/>
                <a:ea typeface="Lato"/>
                <a:cs typeface="Lato"/>
                <a:sym typeface="Lato"/>
              </a:rPr>
              <a:t>is</a:t>
            </a:r>
            <a:r>
              <a:rPr i="0" lang="en-GB" sz="1000" u="none" cap="none" strike="noStrike">
                <a:solidFill>
                  <a:schemeClr val="dk1"/>
                </a:solidFill>
                <a:latin typeface="Lato"/>
                <a:ea typeface="Lato"/>
                <a:cs typeface="Lato"/>
                <a:sym typeface="Lato"/>
              </a:rPr>
              <a:t> completed</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Secures the property as yours</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It’s usually 10% of the property value</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In practice, you’ll use part (or all) of your mortgage deposit as your exchange deposit</a:t>
            </a:r>
            <a:endParaRPr i="0" sz="1000" u="none" cap="none" strike="noStrike">
              <a:solidFill>
                <a:schemeClr val="dk1"/>
              </a:solidFill>
              <a:latin typeface="Lato"/>
              <a:ea typeface="Lato"/>
              <a:cs typeface="Lato"/>
              <a:sym typeface="Lato"/>
            </a:endParaRPr>
          </a:p>
        </p:txBody>
      </p:sp>
      <p:sp>
        <p:nvSpPr>
          <p:cNvPr id="193" name="Google Shape;193;g1dcf78b392f_0_90"/>
          <p:cNvSpPr/>
          <p:nvPr/>
        </p:nvSpPr>
        <p:spPr>
          <a:xfrm>
            <a:off x="5516850" y="1389050"/>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GB" sz="1000" u="none" cap="none" strike="noStrike">
                <a:solidFill>
                  <a:schemeClr val="dk1"/>
                </a:solidFill>
                <a:latin typeface="Lato"/>
                <a:ea typeface="Lato"/>
                <a:cs typeface="Lato"/>
                <a:sym typeface="Lato"/>
              </a:rPr>
              <a:t>(B) Mortgage Deposit</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This is the amount that you save up to put towards getting a home</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Your mortgage deposit plus the amount you borrow in your mortgage, will equal the value of your home</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Isn’t a ‘true’ deposit, just money that goes towards a purchase</a:t>
            </a:r>
            <a:endParaRPr i="0" sz="900" u="none" cap="none" strike="noStrike">
              <a:solidFill>
                <a:schemeClr val="dk1"/>
              </a:solidFill>
              <a:latin typeface="Lato"/>
              <a:ea typeface="Lato"/>
              <a:cs typeface="Lato"/>
              <a:sym typeface="Lato"/>
            </a:endParaRPr>
          </a:p>
        </p:txBody>
      </p:sp>
      <p:sp>
        <p:nvSpPr>
          <p:cNvPr id="194" name="Google Shape;194;g1dcf78b392f_0_90"/>
          <p:cNvSpPr/>
          <p:nvPr/>
        </p:nvSpPr>
        <p:spPr>
          <a:xfrm>
            <a:off x="5516850" y="3293768"/>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Lato"/>
                <a:ea typeface="Lato"/>
                <a:cs typeface="Lato"/>
                <a:sym typeface="Lato"/>
              </a:rPr>
              <a:t>(D) Security Deposit</a:t>
            </a:r>
            <a:endParaRPr b="1"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Used as security for the landlord against non-payment, damage etc.</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Usually cannot be more that 5 weeks’ rent if your rent is under £4,167 p/m</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Must be held in a deposit protection scheme</a:t>
            </a:r>
            <a:endParaRPr b="1" i="0" sz="900" u="none" cap="none" strike="noStrike">
              <a:solidFill>
                <a:schemeClr val="dk1"/>
              </a:solidFill>
              <a:latin typeface="Lato"/>
              <a:ea typeface="Lato"/>
              <a:cs typeface="Lato"/>
              <a:sym typeface="Lato"/>
            </a:endParaRPr>
          </a:p>
        </p:txBody>
      </p:sp>
      <p:pic>
        <p:nvPicPr>
          <p:cNvPr id="195" name="Google Shape;195;g1dcf78b392f_0_90"/>
          <p:cNvPicPr preferRelativeResize="0"/>
          <p:nvPr/>
        </p:nvPicPr>
        <p:blipFill rotWithShape="1">
          <a:blip r:embed="rId3">
            <a:alphaModFix/>
          </a:blip>
          <a:srcRect b="0" l="0" r="0" t="0"/>
          <a:stretch/>
        </p:blipFill>
        <p:spPr>
          <a:xfrm>
            <a:off x="3845525" y="2338147"/>
            <a:ext cx="1566650" cy="1525693"/>
          </a:xfrm>
          <a:prstGeom prst="rect">
            <a:avLst/>
          </a:prstGeom>
          <a:noFill/>
          <a:ln>
            <a:noFill/>
          </a:ln>
        </p:spPr>
      </p:pic>
      <p:sp>
        <p:nvSpPr>
          <p:cNvPr id="196" name="Google Shape;196;g1dcf78b392f_0_90"/>
          <p:cNvSpPr/>
          <p:nvPr/>
        </p:nvSpPr>
        <p:spPr>
          <a:xfrm>
            <a:off x="160850" y="1872862"/>
            <a:ext cx="901500" cy="743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Renting</a:t>
            </a:r>
            <a:endParaRPr b="0" i="0" sz="1400" u="none" cap="none" strike="noStrike">
              <a:solidFill>
                <a:schemeClr val="lt1"/>
              </a:solidFill>
              <a:latin typeface="Lato Black"/>
              <a:ea typeface="Lato Black"/>
              <a:cs typeface="Lato Black"/>
              <a:sym typeface="Lato Black"/>
            </a:endParaRPr>
          </a:p>
        </p:txBody>
      </p:sp>
      <p:sp>
        <p:nvSpPr>
          <p:cNvPr id="197" name="Google Shape;197;g1dcf78b392f_0_90"/>
          <p:cNvSpPr/>
          <p:nvPr/>
        </p:nvSpPr>
        <p:spPr>
          <a:xfrm>
            <a:off x="8104125" y="3744250"/>
            <a:ext cx="901500" cy="743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Renting</a:t>
            </a:r>
            <a:endParaRPr b="0" i="0" sz="1400" u="none" cap="none" strike="noStrike">
              <a:solidFill>
                <a:schemeClr val="lt1"/>
              </a:solidFill>
              <a:latin typeface="Lato Black"/>
              <a:ea typeface="Lato Black"/>
              <a:cs typeface="Lato Black"/>
              <a:sym typeface="Lato Black"/>
            </a:endParaRPr>
          </a:p>
        </p:txBody>
      </p:sp>
      <p:sp>
        <p:nvSpPr>
          <p:cNvPr id="198" name="Google Shape;198;g1dcf78b392f_0_90"/>
          <p:cNvSpPr/>
          <p:nvPr/>
        </p:nvSpPr>
        <p:spPr>
          <a:xfrm>
            <a:off x="8133425" y="1872862"/>
            <a:ext cx="901500" cy="74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Buying</a:t>
            </a:r>
            <a:endParaRPr b="0" i="0" sz="1400" u="none" cap="none" strike="noStrike">
              <a:solidFill>
                <a:schemeClr val="lt1"/>
              </a:solidFill>
              <a:latin typeface="Lato Black"/>
              <a:ea typeface="Lato Black"/>
              <a:cs typeface="Lato Black"/>
              <a:sym typeface="Lato Black"/>
            </a:endParaRPr>
          </a:p>
        </p:txBody>
      </p:sp>
      <p:sp>
        <p:nvSpPr>
          <p:cNvPr id="199" name="Google Shape;199;g1dcf78b392f_0_90"/>
          <p:cNvSpPr/>
          <p:nvPr/>
        </p:nvSpPr>
        <p:spPr>
          <a:xfrm>
            <a:off x="160850" y="3777581"/>
            <a:ext cx="901500" cy="74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Buying</a:t>
            </a:r>
            <a:endParaRPr b="0" i="0" sz="1400" u="none" cap="none" strike="noStrike">
              <a:solidFill>
                <a:schemeClr val="lt1"/>
              </a:solidFill>
              <a:latin typeface="Lato Black"/>
              <a:ea typeface="Lato Black"/>
              <a:cs typeface="Lato Black"/>
              <a:sym typeface="Lato Black"/>
            </a:endParaRPr>
          </a:p>
        </p:txBody>
      </p:sp>
      <p:sp>
        <p:nvSpPr>
          <p:cNvPr id="200" name="Google Shape;200;g1dcf78b392f_0_90"/>
          <p:cNvSpPr txBox="1"/>
          <p:nvPr/>
        </p:nvSpPr>
        <p:spPr>
          <a:xfrm>
            <a:off x="59900" y="949500"/>
            <a:ext cx="8834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Lato"/>
                <a:ea typeface="Lato"/>
                <a:cs typeface="Lato"/>
                <a:sym typeface="Lato"/>
              </a:rPr>
              <a:t>For each deposit type, use mini-whiteboards or hands up to show whether the deposit is for renting or buying.</a:t>
            </a:r>
            <a:endParaRPr b="1" sz="12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08eae8ff29_0_123"/>
          <p:cNvSpPr/>
          <p:nvPr/>
        </p:nvSpPr>
        <p:spPr>
          <a:xfrm>
            <a:off x="369075" y="22839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2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4. Paying stamp duty  </a:t>
            </a:r>
            <a:endParaRPr sz="2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 A l</a:t>
            </a:r>
            <a:r>
              <a:rPr lang="en-GB">
                <a:solidFill>
                  <a:schemeClr val="lt1"/>
                </a:solidFill>
                <a:latin typeface="Lato"/>
                <a:ea typeface="Lato"/>
                <a:cs typeface="Lato"/>
                <a:sym typeface="Lato"/>
              </a:rPr>
              <a:t>and tax that is paid when purchasing a property in England or Northern Ireland.</a:t>
            </a:r>
            <a:endParaRPr>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sz="2200">
              <a:solidFill>
                <a:schemeClr val="lt1"/>
              </a:solidFill>
              <a:latin typeface="Lato Black"/>
              <a:ea typeface="Lato Black"/>
              <a:cs typeface="Lato Black"/>
              <a:sym typeface="Lato Black"/>
            </a:endParaRPr>
          </a:p>
        </p:txBody>
      </p:sp>
      <p:sp>
        <p:nvSpPr>
          <p:cNvPr id="206" name="Google Shape;206;g208eae8ff29_0_123"/>
          <p:cNvSpPr/>
          <p:nvPr/>
        </p:nvSpPr>
        <p:spPr>
          <a:xfrm>
            <a:off x="369225" y="4177850"/>
            <a:ext cx="3021300" cy="5160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DIFFERENT</a:t>
            </a:r>
            <a:endParaRPr b="1" sz="1600">
              <a:solidFill>
                <a:schemeClr val="lt1"/>
              </a:solidFill>
              <a:latin typeface="Lato"/>
              <a:ea typeface="Lato"/>
              <a:cs typeface="Lato"/>
              <a:sym typeface="Lato"/>
            </a:endParaRPr>
          </a:p>
        </p:txBody>
      </p:sp>
      <p:sp>
        <p:nvSpPr>
          <p:cNvPr id="207" name="Google Shape;207;g208eae8ff29_0_123"/>
          <p:cNvSpPr txBox="1"/>
          <p:nvPr/>
        </p:nvSpPr>
        <p:spPr>
          <a:xfrm>
            <a:off x="3657900" y="1030175"/>
            <a:ext cx="5332200" cy="400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Stamp duty is paid on the purchase of a house costing over £125,000, or £300,000 for first-time buyers, but not on rentals. (From March 2025)</a:t>
            </a:r>
            <a:endParaRPr>
              <a:solidFill>
                <a:schemeClr val="dk1"/>
              </a:solidFill>
              <a:latin typeface="Lato"/>
              <a:ea typeface="Lato"/>
              <a:cs typeface="Lato"/>
              <a:sym typeface="Lato"/>
            </a:endParaRPr>
          </a:p>
          <a:p>
            <a:pPr indent="0" lvl="0" marL="0" rtl="0" algn="l">
              <a:spcBef>
                <a:spcPts val="0"/>
              </a:spcBef>
              <a:spcAft>
                <a:spcPts val="0"/>
              </a:spcAft>
              <a:buNone/>
            </a:pPr>
            <a:r>
              <a:t/>
            </a:r>
            <a:endParaRPr sz="800"/>
          </a:p>
          <a:p>
            <a:pPr indent="-317500" lvl="0" marL="457200" rtl="0" algn="l">
              <a:spcBef>
                <a:spcPts val="0"/>
              </a:spcBef>
              <a:spcAft>
                <a:spcPts val="0"/>
              </a:spcAft>
              <a:buSzPts val="1400"/>
              <a:buFont typeface="Lato"/>
              <a:buChar char="●"/>
            </a:pPr>
            <a:r>
              <a:rPr lang="en-GB">
                <a:latin typeface="Lato"/>
                <a:ea typeface="Lato"/>
                <a:cs typeface="Lato"/>
                <a:sym typeface="Lato"/>
              </a:rPr>
              <a:t>These are the rates for homes with different values: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If someone is buying a second home, they need to pay a 5% surcharge on the stamp duty on the purchase price of the new home.</a:t>
            </a:r>
            <a:endParaRPr>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You can calculate stamp duty on different priced properties through this </a:t>
            </a:r>
            <a:r>
              <a:rPr lang="en-GB" u="sng">
                <a:solidFill>
                  <a:schemeClr val="hlink"/>
                </a:solidFill>
                <a:latin typeface="Lato"/>
                <a:ea typeface="Lato"/>
                <a:cs typeface="Lato"/>
                <a:sym typeface="Lato"/>
                <a:hlinkClick r:id="rId3"/>
              </a:rPr>
              <a:t>online calculator</a:t>
            </a:r>
            <a:r>
              <a:rPr lang="en-GB">
                <a:latin typeface="Lato"/>
                <a:ea typeface="Lato"/>
                <a:cs typeface="Lato"/>
                <a:sym typeface="Lato"/>
              </a:rPr>
              <a:t>.</a:t>
            </a:r>
            <a:endParaRPr b="1">
              <a:latin typeface="Lato"/>
              <a:ea typeface="Lato"/>
              <a:cs typeface="Lato"/>
              <a:sym typeface="Lato"/>
            </a:endParaRPr>
          </a:p>
        </p:txBody>
      </p:sp>
      <p:pic>
        <p:nvPicPr>
          <p:cNvPr id="208" name="Google Shape;208;g208eae8ff29_0_123"/>
          <p:cNvPicPr preferRelativeResize="0"/>
          <p:nvPr/>
        </p:nvPicPr>
        <p:blipFill>
          <a:blip r:embed="rId4">
            <a:alphaModFix/>
          </a:blip>
          <a:stretch>
            <a:fillRect/>
          </a:stretch>
        </p:blipFill>
        <p:spPr>
          <a:xfrm>
            <a:off x="1327425" y="1179050"/>
            <a:ext cx="1104900" cy="1104900"/>
          </a:xfrm>
          <a:prstGeom prst="rect">
            <a:avLst/>
          </a:prstGeom>
          <a:noFill/>
          <a:ln>
            <a:noFill/>
          </a:ln>
        </p:spPr>
      </p:pic>
      <p:sp>
        <p:nvSpPr>
          <p:cNvPr id="209" name="Google Shape;209;g208eae8ff29_0_123"/>
          <p:cNvSpPr txBox="1"/>
          <p:nvPr/>
        </p:nvSpPr>
        <p:spPr>
          <a:xfrm>
            <a:off x="4280725" y="2483825"/>
            <a:ext cx="35628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 Lucy and Karim have to pay stamp duty?</a:t>
            </a:r>
            <a:endParaRPr sz="2200">
              <a:latin typeface="Lato"/>
              <a:ea typeface="Lato"/>
              <a:cs typeface="Lato"/>
              <a:sym typeface="Lato"/>
            </a:endParaRPr>
          </a:p>
        </p:txBody>
      </p:sp>
      <p:sp>
        <p:nvSpPr>
          <p:cNvPr id="210" name="Google Shape;210;g208eae8ff29_0_123"/>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211" name="Google Shape;211;g208eae8ff29_0_123"/>
          <p:cNvGrpSpPr/>
          <p:nvPr/>
        </p:nvGrpSpPr>
        <p:grpSpPr>
          <a:xfrm>
            <a:off x="-308" y="-3"/>
            <a:ext cx="945571" cy="1030169"/>
            <a:chOff x="4281700" y="-142825"/>
            <a:chExt cx="1326000" cy="1326000"/>
          </a:xfrm>
        </p:grpSpPr>
        <p:pic>
          <p:nvPicPr>
            <p:cNvPr id="212" name="Google Shape;212;g208eae8ff29_0_123"/>
            <p:cNvPicPr preferRelativeResize="0"/>
            <p:nvPr/>
          </p:nvPicPr>
          <p:blipFill>
            <a:blip r:embed="rId5">
              <a:alphaModFix/>
            </a:blip>
            <a:stretch>
              <a:fillRect/>
            </a:stretch>
          </p:blipFill>
          <p:spPr>
            <a:xfrm>
              <a:off x="4281700" y="-142825"/>
              <a:ext cx="1326000" cy="1326000"/>
            </a:xfrm>
            <a:prstGeom prst="rect">
              <a:avLst/>
            </a:prstGeom>
            <a:noFill/>
            <a:ln>
              <a:noFill/>
            </a:ln>
          </p:spPr>
        </p:pic>
        <p:sp>
          <p:nvSpPr>
            <p:cNvPr id="213" name="Google Shape;213;g208eae8ff29_0_123"/>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4" name="Google Shape;214;g208eae8ff29_0_123"/>
          <p:cNvPicPr preferRelativeResize="0"/>
          <p:nvPr/>
        </p:nvPicPr>
        <p:blipFill rotWithShape="1">
          <a:blip r:embed="rId6">
            <a:alphaModFix/>
          </a:blip>
          <a:srcRect b="0" l="0" r="0" t="15952"/>
          <a:stretch/>
        </p:blipFill>
        <p:spPr>
          <a:xfrm>
            <a:off x="4327100" y="2444400"/>
            <a:ext cx="3470051" cy="126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08eae8ff29_0_235"/>
          <p:cNvSpPr txBox="1"/>
          <p:nvPr/>
        </p:nvSpPr>
        <p:spPr>
          <a:xfrm>
            <a:off x="4952375" y="2387050"/>
            <a:ext cx="28899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Might</a:t>
            </a:r>
            <a:r>
              <a:rPr lang="en-GB" sz="2200">
                <a:latin typeface="Lato"/>
                <a:ea typeface="Lato"/>
                <a:cs typeface="Lato"/>
                <a:sym typeface="Lato"/>
              </a:rPr>
              <a:t> Lucy and Karim need to get a mortgage?</a:t>
            </a:r>
            <a:endParaRPr sz="2200">
              <a:latin typeface="Lato"/>
              <a:ea typeface="Lato"/>
              <a:cs typeface="Lato"/>
              <a:sym typeface="Lato"/>
            </a:endParaRPr>
          </a:p>
        </p:txBody>
      </p:sp>
      <p:sp>
        <p:nvSpPr>
          <p:cNvPr id="220" name="Google Shape;220;g208eae8ff29_0_235"/>
          <p:cNvSpPr/>
          <p:nvPr/>
        </p:nvSpPr>
        <p:spPr>
          <a:xfrm>
            <a:off x="597675" y="22839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2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5. Getting a mortgage</a:t>
            </a:r>
            <a:endParaRPr sz="2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sz="2200">
              <a:solidFill>
                <a:schemeClr val="lt1"/>
              </a:solidFill>
              <a:latin typeface="Lato Black"/>
              <a:ea typeface="Lato Black"/>
              <a:cs typeface="Lato Black"/>
              <a:sym typeface="Lato Black"/>
            </a:endParaRPr>
          </a:p>
        </p:txBody>
      </p:sp>
      <p:sp>
        <p:nvSpPr>
          <p:cNvPr id="221" name="Google Shape;221;g208eae8ff29_0_235"/>
          <p:cNvSpPr/>
          <p:nvPr/>
        </p:nvSpPr>
        <p:spPr>
          <a:xfrm>
            <a:off x="597825" y="4177850"/>
            <a:ext cx="3021300" cy="5160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DIFFERENT</a:t>
            </a:r>
            <a:endParaRPr b="1" sz="1600">
              <a:solidFill>
                <a:schemeClr val="lt1"/>
              </a:solidFill>
              <a:latin typeface="Lato"/>
              <a:ea typeface="Lato"/>
              <a:cs typeface="Lato"/>
              <a:sym typeface="Lato"/>
            </a:endParaRPr>
          </a:p>
        </p:txBody>
      </p:sp>
      <p:sp>
        <p:nvSpPr>
          <p:cNvPr id="222" name="Google Shape;222;g208eae8ff29_0_235"/>
          <p:cNvSpPr txBox="1"/>
          <p:nvPr/>
        </p:nvSpPr>
        <p:spPr>
          <a:xfrm>
            <a:off x="4323125" y="1515900"/>
            <a:ext cx="4500900" cy="2724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Lucy will likely get a mortgage. A mortgage is a loan taken out to buy a home. It involves making monthly repayments with interest.</a:t>
            </a:r>
            <a:endParaRPr>
              <a:solidFill>
                <a:schemeClr val="dk1"/>
              </a:solidFill>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It generally takes about 25 years to pay off a mortgage.</a:t>
            </a:r>
            <a:endParaRPr>
              <a:solidFill>
                <a:schemeClr val="dk1"/>
              </a:solidFill>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Once the mortgage has been paid off, the homeowner owns 100% of the property.</a:t>
            </a:r>
            <a:endParaRPr>
              <a:solidFill>
                <a:schemeClr val="dk1"/>
              </a:solidFill>
              <a:latin typeface="Lato"/>
              <a:ea typeface="Lato"/>
              <a:cs typeface="Lato"/>
              <a:sym typeface="Lato"/>
            </a:endParaRPr>
          </a:p>
          <a:p>
            <a:pPr indent="-317500" lvl="0" marL="457200" rtl="0" algn="l">
              <a:spcBef>
                <a:spcPts val="1000"/>
              </a:spcBef>
              <a:spcAft>
                <a:spcPts val="1000"/>
              </a:spcAft>
              <a:buClr>
                <a:schemeClr val="dk1"/>
              </a:buClr>
              <a:buSzPts val="1400"/>
              <a:buFont typeface="Lato"/>
              <a:buChar char="●"/>
            </a:pPr>
            <a:r>
              <a:rPr lang="en-GB">
                <a:solidFill>
                  <a:schemeClr val="dk1"/>
                </a:solidFill>
                <a:latin typeface="Lato"/>
                <a:ea typeface="Lato"/>
                <a:cs typeface="Lato"/>
                <a:sym typeface="Lato"/>
              </a:rPr>
              <a:t>Karim, as a renter, will not need to take out a mortgage.</a:t>
            </a:r>
            <a:endParaRPr b="1">
              <a:latin typeface="Lato"/>
              <a:ea typeface="Lato"/>
              <a:cs typeface="Lato"/>
              <a:sym typeface="Lato"/>
            </a:endParaRPr>
          </a:p>
        </p:txBody>
      </p:sp>
      <p:pic>
        <p:nvPicPr>
          <p:cNvPr id="223" name="Google Shape;223;g208eae8ff29_0_235"/>
          <p:cNvPicPr preferRelativeResize="0"/>
          <p:nvPr/>
        </p:nvPicPr>
        <p:blipFill>
          <a:blip r:embed="rId3">
            <a:alphaModFix/>
          </a:blip>
          <a:stretch>
            <a:fillRect/>
          </a:stretch>
        </p:blipFill>
        <p:spPr>
          <a:xfrm>
            <a:off x="1556025" y="1179050"/>
            <a:ext cx="1104900" cy="1104900"/>
          </a:xfrm>
          <a:prstGeom prst="rect">
            <a:avLst/>
          </a:prstGeom>
          <a:noFill/>
          <a:ln>
            <a:noFill/>
          </a:ln>
        </p:spPr>
      </p:pic>
      <p:sp>
        <p:nvSpPr>
          <p:cNvPr id="224" name="Google Shape;224;g208eae8ff29_0_235"/>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225" name="Google Shape;225;g208eae8ff29_0_235"/>
          <p:cNvGrpSpPr/>
          <p:nvPr/>
        </p:nvGrpSpPr>
        <p:grpSpPr>
          <a:xfrm>
            <a:off x="-308" y="-3"/>
            <a:ext cx="945571" cy="1030169"/>
            <a:chOff x="4281700" y="-142825"/>
            <a:chExt cx="1326000" cy="1326000"/>
          </a:xfrm>
        </p:grpSpPr>
        <p:pic>
          <p:nvPicPr>
            <p:cNvPr id="226" name="Google Shape;226;g208eae8ff29_0_235"/>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227" name="Google Shape;227;g208eae8ff29_0_235"/>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g277c15637fc_0_11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49" name="Google Shape;49;g277c15637fc_0_114"/>
          <p:cNvGraphicFramePr/>
          <p:nvPr/>
        </p:nvGraphicFramePr>
        <p:xfrm>
          <a:off x="431175" y="1732525"/>
          <a:ext cx="3000000" cy="3000000"/>
        </p:xfrm>
        <a:graphic>
          <a:graphicData uri="http://schemas.openxmlformats.org/drawingml/2006/table">
            <a:tbl>
              <a:tblPr>
                <a:noFill/>
                <a:tableStyleId>{4CD73EBB-41DE-4A36-95BB-182292C53E81}</a:tableStyleId>
              </a:tblPr>
              <a:tblGrid>
                <a:gridCol w="1351825"/>
                <a:gridCol w="1351825"/>
                <a:gridCol w="1296900"/>
                <a:gridCol w="1472650"/>
                <a:gridCol w="1285925"/>
                <a:gridCol w="1351825"/>
              </a:tblGrid>
              <a:tr h="363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rtl="0" algn="l">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Managing Student Finance</a:t>
                      </a:r>
                      <a:endParaRPr>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Borrowing and Debt</a:t>
                      </a:r>
                      <a:endParaRPr>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Property - R</a:t>
                      </a:r>
                      <a:r>
                        <a:rPr b="1" lang="en-GB" sz="1400" u="none" cap="none" strike="noStrike">
                          <a:solidFill>
                            <a:schemeClr val="accent2"/>
                          </a:solidFill>
                          <a:latin typeface="Lato"/>
                          <a:ea typeface="Lato"/>
                          <a:cs typeface="Lato"/>
                          <a:sym typeface="Lato"/>
                        </a:rPr>
                        <a:t>enting and Buying</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Cryptocurrency </a:t>
                      </a:r>
                      <a:r>
                        <a:rPr lang="en-GB" sz="1400" u="none" cap="none" strike="noStrike">
                          <a:solidFill>
                            <a:schemeClr val="dk1"/>
                          </a:solidFill>
                          <a:latin typeface="Lato"/>
                          <a:ea typeface="Lato"/>
                          <a:cs typeface="Lato"/>
                          <a:sym typeface="Lato"/>
                        </a:rPr>
                        <a:t>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literacy in the curriculum</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08eae8ff29_0_245"/>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Time for some stats </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33" name="Google Shape;233;g208eae8ff29_0_245"/>
          <p:cNvSpPr txBox="1"/>
          <p:nvPr/>
        </p:nvSpPr>
        <p:spPr>
          <a:xfrm>
            <a:off x="836575" y="1135175"/>
            <a:ext cx="77358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What do you think the </a:t>
            </a:r>
            <a:r>
              <a:rPr b="1" i="0" lang="en-GB" sz="2200" u="none" cap="none" strike="noStrike">
                <a:solidFill>
                  <a:srgbClr val="231F20"/>
                </a:solidFill>
                <a:latin typeface="Lato"/>
                <a:ea typeface="Lato"/>
                <a:cs typeface="Lato"/>
                <a:sym typeface="Lato"/>
              </a:rPr>
              <a:t>average mortgage</a:t>
            </a:r>
            <a:r>
              <a:rPr lang="en-GB" sz="2200">
                <a:solidFill>
                  <a:srgbClr val="231F20"/>
                </a:solidFill>
                <a:latin typeface="Lato"/>
                <a:ea typeface="Lato"/>
                <a:cs typeface="Lato"/>
                <a:sym typeface="Lato"/>
              </a:rPr>
              <a:t> size </a:t>
            </a:r>
            <a:r>
              <a:rPr b="0" i="0" lang="en-GB" sz="2200" u="none" cap="none" strike="noStrike">
                <a:solidFill>
                  <a:srgbClr val="231F20"/>
                </a:solidFill>
                <a:latin typeface="Lato"/>
                <a:ea typeface="Lato"/>
                <a:cs typeface="Lato"/>
                <a:sym typeface="Lato"/>
              </a:rPr>
              <a:t>is in the </a:t>
            </a:r>
            <a:r>
              <a:rPr b="1" i="0" lang="en-GB" sz="2200" u="none" cap="none" strike="noStrike">
                <a:solidFill>
                  <a:srgbClr val="231F20"/>
                </a:solidFill>
                <a:latin typeface="Lato"/>
                <a:ea typeface="Lato"/>
                <a:cs typeface="Lato"/>
                <a:sym typeface="Lato"/>
              </a:rPr>
              <a:t>UK</a:t>
            </a:r>
            <a:r>
              <a:rPr b="0" i="0" lang="en-GB" sz="2200" u="none" cap="none" strike="noStrike">
                <a:solidFill>
                  <a:srgbClr val="231F20"/>
                </a:solidFill>
                <a:latin typeface="Lato"/>
                <a:ea typeface="Lato"/>
                <a:cs typeface="Lato"/>
                <a:sym typeface="Lato"/>
              </a:rPr>
              <a:t>?</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234" name="Google Shape;234;g208eae8ff29_0_245"/>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35" name="Google Shape;235;g208eae8ff29_0_245"/>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36" name="Google Shape;236;g208eae8ff29_0_245"/>
          <p:cNvGraphicFramePr/>
          <p:nvPr/>
        </p:nvGraphicFramePr>
        <p:xfrm>
          <a:off x="876300" y="1962150"/>
          <a:ext cx="3000000" cy="3000000"/>
        </p:xfrm>
        <a:graphic>
          <a:graphicData uri="http://schemas.openxmlformats.org/drawingml/2006/table">
            <a:tbl>
              <a:tblPr>
                <a:noFill/>
                <a:tableStyleId>{4CD73EBB-41DE-4A36-95BB-182292C53E81}</a:tableStyleId>
              </a:tblPr>
              <a:tblGrid>
                <a:gridCol w="1809750"/>
                <a:gridCol w="1809750"/>
                <a:gridCol w="1809750"/>
                <a:gridCol w="180975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rgbClr val="FFFFFF"/>
                          </a:solidFill>
                          <a:latin typeface="Lato"/>
                          <a:ea typeface="Lato"/>
                          <a:cs typeface="Lato"/>
                          <a:sym typeface="Lato"/>
                        </a:rPr>
                        <a:t>A</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rgbClr val="FFFFFF"/>
                          </a:solidFill>
                          <a:latin typeface="Lato"/>
                          <a:ea typeface="Lato"/>
                          <a:cs typeface="Lato"/>
                          <a:sym typeface="Lato"/>
                        </a:rPr>
                        <a:t>B</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rgbClr val="FFFFFF"/>
                          </a:solidFill>
                          <a:latin typeface="Lato"/>
                          <a:ea typeface="Lato"/>
                          <a:cs typeface="Lato"/>
                          <a:sym typeface="Lato"/>
                        </a:rPr>
                        <a:t>C</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None/>
                      </a:pPr>
                      <a:r>
                        <a:rPr b="1" lang="en-GB" sz="2200">
                          <a:solidFill>
                            <a:srgbClr val="FFFFFF"/>
                          </a:solidFill>
                          <a:latin typeface="Lato"/>
                          <a:ea typeface="Lato"/>
                          <a:cs typeface="Lato"/>
                          <a:sym typeface="Lato"/>
                        </a:rPr>
                        <a:t>D</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r>
              <a:tr h="1197275">
                <a:tc>
                  <a:txBody>
                    <a:bodyPr/>
                    <a:lstStyle/>
                    <a:p>
                      <a:pPr indent="0" lvl="0" marL="0" marR="0" rtl="0" algn="l">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£3,500</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a:t>
                      </a:r>
                      <a:r>
                        <a:rPr b="1" lang="en-GB" sz="2200">
                          <a:solidFill>
                            <a:srgbClr val="231F20"/>
                          </a:solidFill>
                          <a:latin typeface="Lato"/>
                          <a:ea typeface="Lato"/>
                          <a:cs typeface="Lato"/>
                          <a:sym typeface="Lato"/>
                        </a:rPr>
                        <a:t>112</a:t>
                      </a:r>
                      <a:r>
                        <a:rPr b="1" lang="en-GB" sz="2200" u="none" cap="none" strike="noStrike">
                          <a:solidFill>
                            <a:srgbClr val="231F20"/>
                          </a:solidFill>
                          <a:latin typeface="Lato"/>
                          <a:ea typeface="Lato"/>
                          <a:cs typeface="Lato"/>
                          <a:sym typeface="Lato"/>
                        </a:rPr>
                        <a:t>,000</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a:t>
                      </a:r>
                      <a:r>
                        <a:rPr b="1" lang="en-GB" sz="2200">
                          <a:solidFill>
                            <a:srgbClr val="231F20"/>
                          </a:solidFill>
                          <a:latin typeface="Lato"/>
                          <a:ea typeface="Lato"/>
                          <a:cs typeface="Lato"/>
                          <a:sym typeface="Lato"/>
                        </a:rPr>
                        <a:t>185</a:t>
                      </a:r>
                      <a:r>
                        <a:rPr b="1" lang="en-GB" sz="2200" u="none" cap="none" strike="noStrike">
                          <a:solidFill>
                            <a:srgbClr val="231F20"/>
                          </a:solidFill>
                          <a:latin typeface="Lato"/>
                          <a:ea typeface="Lato"/>
                          <a:cs typeface="Lato"/>
                          <a:sym typeface="Lato"/>
                        </a:rPr>
                        <a:t>,000</a:t>
                      </a:r>
                      <a:endParaRPr b="1"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b="1" sz="2200">
                        <a:solidFill>
                          <a:srgbClr val="231F20"/>
                        </a:solidFill>
                        <a:latin typeface="Lato"/>
                        <a:ea typeface="Lato"/>
                        <a:cs typeface="Lato"/>
                        <a:sym typeface="Lato"/>
                      </a:endParaRPr>
                    </a:p>
                    <a:p>
                      <a:pPr indent="0" lvl="0" marL="0" marR="0" rtl="0" algn="ctr">
                        <a:lnSpc>
                          <a:spcPct val="115000"/>
                        </a:lnSpc>
                        <a:spcBef>
                          <a:spcPts val="0"/>
                        </a:spcBef>
                        <a:spcAft>
                          <a:spcPts val="0"/>
                        </a:spcAft>
                        <a:buNone/>
                      </a:pPr>
                      <a:r>
                        <a:rPr b="1" lang="en-GB" sz="2200">
                          <a:solidFill>
                            <a:srgbClr val="231F20"/>
                          </a:solidFill>
                          <a:latin typeface="Lato"/>
                          <a:ea typeface="Lato"/>
                          <a:cs typeface="Lato"/>
                          <a:sym typeface="Lato"/>
                        </a:rPr>
                        <a:t>£367,000</a:t>
                      </a:r>
                      <a:endParaRPr b="1" sz="2200">
                        <a:solidFill>
                          <a:srgbClr val="231F20"/>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08eae8ff29_0_254"/>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Time for some stats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42" name="Google Shape;242;g208eae8ff29_0_254"/>
          <p:cNvSpPr txBox="1"/>
          <p:nvPr/>
        </p:nvSpPr>
        <p:spPr>
          <a:xfrm>
            <a:off x="893775" y="1126900"/>
            <a:ext cx="78420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What do you think the </a:t>
            </a:r>
            <a:r>
              <a:rPr b="1" i="0" lang="en-GB" sz="2200" u="none" cap="none" strike="noStrike">
                <a:solidFill>
                  <a:srgbClr val="231F20"/>
                </a:solidFill>
                <a:latin typeface="Lato"/>
                <a:ea typeface="Lato"/>
                <a:cs typeface="Lato"/>
                <a:sym typeface="Lato"/>
              </a:rPr>
              <a:t>average mortgage</a:t>
            </a:r>
            <a:r>
              <a:rPr b="0" i="0" lang="en-GB" sz="2200" u="none" cap="none" strike="noStrike">
                <a:solidFill>
                  <a:srgbClr val="231F20"/>
                </a:solidFill>
                <a:latin typeface="Lato"/>
                <a:ea typeface="Lato"/>
                <a:cs typeface="Lato"/>
                <a:sym typeface="Lato"/>
              </a:rPr>
              <a:t> siz</a:t>
            </a:r>
            <a:r>
              <a:rPr lang="en-GB" sz="2200">
                <a:solidFill>
                  <a:srgbClr val="231F20"/>
                </a:solidFill>
                <a:latin typeface="Lato"/>
                <a:ea typeface="Lato"/>
                <a:cs typeface="Lato"/>
                <a:sym typeface="Lato"/>
              </a:rPr>
              <a:t>e </a:t>
            </a:r>
            <a:r>
              <a:rPr b="0" i="0" lang="en-GB" sz="2200" u="none" cap="none" strike="noStrike">
                <a:solidFill>
                  <a:srgbClr val="231F20"/>
                </a:solidFill>
                <a:latin typeface="Lato"/>
                <a:ea typeface="Lato"/>
                <a:cs typeface="Lato"/>
                <a:sym typeface="Lato"/>
              </a:rPr>
              <a:t>is in the </a:t>
            </a:r>
            <a:r>
              <a:rPr b="1" i="0" lang="en-GB" sz="2200" u="none" cap="none" strike="noStrike">
                <a:solidFill>
                  <a:srgbClr val="231F20"/>
                </a:solidFill>
                <a:latin typeface="Lato"/>
                <a:ea typeface="Lato"/>
                <a:cs typeface="Lato"/>
                <a:sym typeface="Lato"/>
              </a:rPr>
              <a:t>UK</a:t>
            </a:r>
            <a:r>
              <a:rPr b="0" i="0" lang="en-GB" sz="2200" u="none" cap="none" strike="noStrike">
                <a:solidFill>
                  <a:srgbClr val="231F20"/>
                </a:solidFill>
                <a:latin typeface="Lato"/>
                <a:ea typeface="Lato"/>
                <a:cs typeface="Lato"/>
                <a:sym typeface="Lato"/>
              </a:rPr>
              <a:t>?</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243" name="Google Shape;243;g208eae8ff29_0_254"/>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44" name="Google Shape;244;g208eae8ff29_0_254"/>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245" name="Google Shape;245;g208eae8ff29_0_254"/>
          <p:cNvGraphicFramePr/>
          <p:nvPr/>
        </p:nvGraphicFramePr>
        <p:xfrm>
          <a:off x="952500" y="1885950"/>
          <a:ext cx="3000000" cy="3000000"/>
        </p:xfrm>
        <a:graphic>
          <a:graphicData uri="http://schemas.openxmlformats.org/drawingml/2006/table">
            <a:tbl>
              <a:tblPr>
                <a:noFill/>
                <a:tableStyleId>{4CD73EBB-41DE-4A36-95BB-182292C53E81}</a:tableStyleId>
              </a:tblPr>
              <a:tblGrid>
                <a:gridCol w="1809750"/>
                <a:gridCol w="1809750"/>
                <a:gridCol w="1809750"/>
                <a:gridCol w="180975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rgbClr val="FFFFFF"/>
                          </a:solidFill>
                          <a:latin typeface="Lato"/>
                          <a:ea typeface="Lato"/>
                          <a:cs typeface="Lato"/>
                          <a:sym typeface="Lato"/>
                        </a:rPr>
                        <a:t>A</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C</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None/>
                      </a:pPr>
                      <a:r>
                        <a:rPr b="1" lang="en-GB" sz="2200">
                          <a:solidFill>
                            <a:schemeClr val="dk2"/>
                          </a:solidFill>
                          <a:latin typeface="Lato"/>
                          <a:ea typeface="Lato"/>
                          <a:cs typeface="Lato"/>
                          <a:sym typeface="Lato"/>
                        </a:rPr>
                        <a:t>D</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2"/>
                    </a:solidFill>
                  </a:tcPr>
                </a:tc>
              </a:tr>
              <a:tr h="1197275">
                <a:tc>
                  <a:txBody>
                    <a:bodyPr/>
                    <a:lstStyle/>
                    <a:p>
                      <a:pPr indent="0" lvl="0" marL="0" marR="0" rtl="0" algn="l">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£3,500</a:t>
                      </a:r>
                      <a:endParaRPr b="1" sz="2200" u="none" cap="none" strike="noStrike">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rtl="0" algn="ctr">
                        <a:lnSpc>
                          <a:spcPct val="115000"/>
                        </a:lnSpc>
                        <a:spcBef>
                          <a:spcPts val="0"/>
                        </a:spcBef>
                        <a:spcAft>
                          <a:spcPts val="0"/>
                        </a:spcAft>
                        <a:buClr>
                          <a:srgbClr val="000000"/>
                        </a:buClr>
                        <a:buSzPts val="1400"/>
                        <a:buFont typeface="Arial"/>
                        <a:buNone/>
                      </a:pPr>
                      <a:r>
                        <a:rPr b="1" lang="en-GB" sz="2200">
                          <a:solidFill>
                            <a:srgbClr val="231F20"/>
                          </a:solidFill>
                          <a:latin typeface="Lato"/>
                          <a:ea typeface="Lato"/>
                          <a:cs typeface="Lato"/>
                          <a:sym typeface="Lato"/>
                        </a:rPr>
                        <a:t>£112,000</a:t>
                      </a:r>
                      <a:endParaRPr b="1" sz="2200">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t/>
                      </a:r>
                      <a:endParaRPr b="1" sz="2200">
                        <a:solidFill>
                          <a:srgbClr val="231F20"/>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rtl="0" algn="ctr">
                        <a:lnSpc>
                          <a:spcPct val="115000"/>
                        </a:lnSpc>
                        <a:spcBef>
                          <a:spcPts val="0"/>
                        </a:spcBef>
                        <a:spcAft>
                          <a:spcPts val="0"/>
                        </a:spcAft>
                        <a:buClr>
                          <a:srgbClr val="000000"/>
                        </a:buClr>
                        <a:buSzPts val="1400"/>
                        <a:buFont typeface="Arial"/>
                        <a:buNone/>
                      </a:pPr>
                      <a:r>
                        <a:rPr b="1" lang="en-GB" sz="2200">
                          <a:solidFill>
                            <a:srgbClr val="231F20"/>
                          </a:solidFill>
                          <a:latin typeface="Lato"/>
                          <a:ea typeface="Lato"/>
                          <a:cs typeface="Lato"/>
                          <a:sym typeface="Lato"/>
                        </a:rPr>
                        <a:t>£185,000</a:t>
                      </a:r>
                      <a:endParaRPr b="1" sz="2200">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2200" u="none" cap="none" strike="noStrike">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2200">
                        <a:solidFill>
                          <a:srgbClr val="231F20"/>
                        </a:solidFill>
                        <a:latin typeface="Lato"/>
                        <a:ea typeface="Lato"/>
                        <a:cs typeface="Lato"/>
                        <a:sym typeface="Lato"/>
                      </a:endParaRPr>
                    </a:p>
                    <a:p>
                      <a:pPr indent="0" lvl="0" marL="0" rtl="0" algn="ctr">
                        <a:lnSpc>
                          <a:spcPct val="115000"/>
                        </a:lnSpc>
                        <a:spcBef>
                          <a:spcPts val="0"/>
                        </a:spcBef>
                        <a:spcAft>
                          <a:spcPts val="0"/>
                        </a:spcAft>
                        <a:buNone/>
                      </a:pPr>
                      <a:r>
                        <a:rPr b="1" lang="en-GB" sz="2200">
                          <a:solidFill>
                            <a:srgbClr val="231F20"/>
                          </a:solidFill>
                          <a:latin typeface="Lato"/>
                          <a:ea typeface="Lato"/>
                          <a:cs typeface="Lato"/>
                          <a:sym typeface="Lato"/>
                        </a:rPr>
                        <a:t>£367,000</a:t>
                      </a:r>
                      <a:endParaRPr b="1" sz="2200">
                        <a:solidFill>
                          <a:srgbClr val="231F20"/>
                        </a:solidFill>
                        <a:latin typeface="Lato"/>
                        <a:ea typeface="Lato"/>
                        <a:cs typeface="Lato"/>
                        <a:sym typeface="Lato"/>
                      </a:endParaRPr>
                    </a:p>
                    <a:p>
                      <a:pPr indent="0" lvl="0" marL="0" marR="0" rtl="0" algn="ctr">
                        <a:lnSpc>
                          <a:spcPct val="115000"/>
                        </a:lnSpc>
                        <a:spcBef>
                          <a:spcPts val="0"/>
                        </a:spcBef>
                        <a:spcAft>
                          <a:spcPts val="0"/>
                        </a:spcAft>
                        <a:buNone/>
                      </a:pPr>
                      <a:r>
                        <a:t/>
                      </a:r>
                      <a:endParaRPr b="1" sz="2200">
                        <a:solidFill>
                          <a:srgbClr val="231F20"/>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246" name="Google Shape;246;g208eae8ff29_0_254"/>
          <p:cNvSpPr/>
          <p:nvPr/>
        </p:nvSpPr>
        <p:spPr>
          <a:xfrm>
            <a:off x="947475" y="3847825"/>
            <a:ext cx="7270500" cy="464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The average house price in the UK, as of September 2024, is </a:t>
            </a:r>
            <a:r>
              <a:rPr lang="en-GB" sz="2100">
                <a:solidFill>
                  <a:schemeClr val="lt1"/>
                </a:solidFill>
                <a:latin typeface="Lato Black"/>
                <a:ea typeface="Lato Black"/>
                <a:cs typeface="Lato Black"/>
                <a:sym typeface="Lato Black"/>
              </a:rPr>
              <a:t>£291,828</a:t>
            </a:r>
            <a:r>
              <a:rPr b="1" lang="en-GB">
                <a:solidFill>
                  <a:schemeClr val="lt1"/>
                </a:solidFill>
                <a:latin typeface="Lato"/>
                <a:ea typeface="Lato"/>
                <a:cs typeface="Lato"/>
                <a:sym typeface="Lato"/>
              </a:rPr>
              <a:t> (</a:t>
            </a:r>
            <a:r>
              <a:rPr b="1" lang="en-GB" u="sng">
                <a:solidFill>
                  <a:schemeClr val="lt1"/>
                </a:solidFill>
                <a:latin typeface="Lato"/>
                <a:ea typeface="Lato"/>
                <a:cs typeface="Lato"/>
                <a:sym typeface="Lato"/>
                <a:hlinkClick r:id="rId3">
                  <a:extLst>
                    <a:ext uri="{A12FA001-AC4F-418D-AE19-62706E023703}">
                      <ahyp:hlinkClr val="tx"/>
                    </a:ext>
                  </a:extLst>
                </a:hlinkClick>
              </a:rPr>
              <a:t>Land Registry</a:t>
            </a:r>
            <a:r>
              <a:rPr b="1" lang="en-GB">
                <a:solidFill>
                  <a:schemeClr val="lt1"/>
                </a:solidFill>
                <a:latin typeface="Lato"/>
                <a:ea typeface="Lato"/>
                <a:cs typeface="Lato"/>
                <a:sym typeface="Lato"/>
              </a:rPr>
              <a:t>)</a:t>
            </a:r>
            <a:endParaRPr b="1">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08eae8ff29_0_133"/>
          <p:cNvSpPr/>
          <p:nvPr/>
        </p:nvSpPr>
        <p:spPr>
          <a:xfrm>
            <a:off x="216675" y="23601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6</a:t>
            </a:r>
            <a:r>
              <a:rPr lang="en-GB" sz="2200">
                <a:solidFill>
                  <a:schemeClr val="lt1"/>
                </a:solidFill>
                <a:latin typeface="Lato Black"/>
                <a:ea typeface="Lato Black"/>
                <a:cs typeface="Lato Black"/>
                <a:sym typeface="Lato Black"/>
              </a:rPr>
              <a:t>. Getting insurance</a:t>
            </a:r>
            <a:endParaRPr b="0" i="0" sz="2200" u="none" cap="none" strike="noStrike">
              <a:solidFill>
                <a:schemeClr val="lt1"/>
              </a:solidFill>
              <a:latin typeface="Lato Black"/>
              <a:ea typeface="Lato Black"/>
              <a:cs typeface="Lato Black"/>
              <a:sym typeface="Lato Black"/>
            </a:endParaRPr>
          </a:p>
        </p:txBody>
      </p:sp>
      <p:sp>
        <p:nvSpPr>
          <p:cNvPr id="252" name="Google Shape;252;g208eae8ff29_0_133"/>
          <p:cNvSpPr/>
          <p:nvPr/>
        </p:nvSpPr>
        <p:spPr>
          <a:xfrm>
            <a:off x="216825" y="4254050"/>
            <a:ext cx="3021300" cy="5160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DIFFERENT</a:t>
            </a:r>
            <a:endParaRPr b="1" sz="1600">
              <a:solidFill>
                <a:schemeClr val="lt1"/>
              </a:solidFill>
              <a:latin typeface="Lato"/>
              <a:ea typeface="Lato"/>
              <a:cs typeface="Lato"/>
              <a:sym typeface="Lato"/>
            </a:endParaRPr>
          </a:p>
        </p:txBody>
      </p:sp>
      <p:pic>
        <p:nvPicPr>
          <p:cNvPr id="253" name="Google Shape;253;g208eae8ff29_0_133"/>
          <p:cNvPicPr preferRelativeResize="0"/>
          <p:nvPr/>
        </p:nvPicPr>
        <p:blipFill>
          <a:blip r:embed="rId3">
            <a:alphaModFix/>
          </a:blip>
          <a:stretch>
            <a:fillRect/>
          </a:stretch>
        </p:blipFill>
        <p:spPr>
          <a:xfrm>
            <a:off x="890450" y="1050375"/>
            <a:ext cx="1521375" cy="1521375"/>
          </a:xfrm>
          <a:prstGeom prst="rect">
            <a:avLst/>
          </a:prstGeom>
          <a:noFill/>
          <a:ln>
            <a:noFill/>
          </a:ln>
        </p:spPr>
      </p:pic>
      <p:sp>
        <p:nvSpPr>
          <p:cNvPr id="254" name="Google Shape;254;g208eae8ff29_0_133"/>
          <p:cNvSpPr txBox="1"/>
          <p:nvPr/>
        </p:nvSpPr>
        <p:spPr>
          <a:xfrm>
            <a:off x="3832725" y="2571750"/>
            <a:ext cx="3318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a:t>
            </a:r>
            <a:r>
              <a:rPr lang="en-GB" sz="2200">
                <a:latin typeface="Lato"/>
                <a:ea typeface="Lato"/>
                <a:cs typeface="Lato"/>
                <a:sym typeface="Lato"/>
              </a:rPr>
              <a:t> Lucy and Karim need to get insurance?</a:t>
            </a:r>
            <a:endParaRPr sz="2200">
              <a:latin typeface="Lato"/>
              <a:ea typeface="Lato"/>
              <a:cs typeface="Lato"/>
              <a:sym typeface="Lato"/>
            </a:endParaRPr>
          </a:p>
        </p:txBody>
      </p:sp>
      <p:sp>
        <p:nvSpPr>
          <p:cNvPr id="255" name="Google Shape;255;g208eae8ff29_0_133"/>
          <p:cNvSpPr txBox="1"/>
          <p:nvPr/>
        </p:nvSpPr>
        <p:spPr>
          <a:xfrm>
            <a:off x="3514725" y="1140275"/>
            <a:ext cx="5323200" cy="32016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For renters, </a:t>
            </a:r>
            <a:r>
              <a:rPr b="1" lang="en-GB">
                <a:solidFill>
                  <a:schemeClr val="dk1"/>
                </a:solidFill>
                <a:latin typeface="Lato"/>
                <a:ea typeface="Lato"/>
                <a:cs typeface="Lato"/>
                <a:sym typeface="Lato"/>
              </a:rPr>
              <a:t>landlords are responsible</a:t>
            </a:r>
            <a:r>
              <a:rPr lang="en-GB">
                <a:solidFill>
                  <a:schemeClr val="dk1"/>
                </a:solidFill>
                <a:latin typeface="Lato"/>
                <a:ea typeface="Lato"/>
                <a:cs typeface="Lato"/>
                <a:sym typeface="Lato"/>
              </a:rPr>
              <a:t> for maintaining the structure/exterior of the property, so tenants do not need to organise buildings insurance.</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While it is recommended, buildings insurance is </a:t>
            </a:r>
            <a:r>
              <a:rPr b="1" lang="en-GB">
                <a:solidFill>
                  <a:schemeClr val="dk1"/>
                </a:solidFill>
                <a:latin typeface="Lato"/>
                <a:ea typeface="Lato"/>
                <a:cs typeface="Lato"/>
                <a:sym typeface="Lato"/>
              </a:rPr>
              <a:t>not a legal</a:t>
            </a:r>
            <a:r>
              <a:rPr lang="en-GB">
                <a:solidFill>
                  <a:schemeClr val="dk1"/>
                </a:solidFill>
                <a:latin typeface="Lato"/>
                <a:ea typeface="Lato"/>
                <a:cs typeface="Lato"/>
                <a:sym typeface="Lato"/>
              </a:rPr>
              <a:t> requirement, so landlords do not have to provide it.</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Tenants may wish to organise </a:t>
            </a:r>
            <a:r>
              <a:rPr b="1" lang="en-GB">
                <a:solidFill>
                  <a:schemeClr val="dk1"/>
                </a:solidFill>
                <a:latin typeface="Lato"/>
                <a:ea typeface="Lato"/>
                <a:cs typeface="Lato"/>
                <a:sym typeface="Lato"/>
              </a:rPr>
              <a:t>contents insurance</a:t>
            </a:r>
            <a:r>
              <a:rPr lang="en-GB">
                <a:solidFill>
                  <a:schemeClr val="dk1"/>
                </a:solidFill>
                <a:latin typeface="Lato"/>
                <a:ea typeface="Lato"/>
                <a:cs typeface="Lato"/>
                <a:sym typeface="Lato"/>
              </a:rPr>
              <a:t>, as the content of the home is not the landlord’s responsibility.</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Homeowners are not legally obliged to take out any form of home insurance, however </a:t>
            </a:r>
            <a:r>
              <a:rPr b="1" lang="en-GB">
                <a:solidFill>
                  <a:schemeClr val="dk1"/>
                </a:solidFill>
                <a:latin typeface="Lato"/>
                <a:ea typeface="Lato"/>
                <a:cs typeface="Lato"/>
                <a:sym typeface="Lato"/>
              </a:rPr>
              <a:t>mortgage lenders often require buildings insurance</a:t>
            </a:r>
            <a:r>
              <a:rPr lang="en-GB">
                <a:solidFill>
                  <a:schemeClr val="dk1"/>
                </a:solidFill>
                <a:latin typeface="Lato"/>
                <a:ea typeface="Lato"/>
                <a:cs typeface="Lato"/>
                <a:sym typeface="Lato"/>
              </a:rPr>
              <a:t>  as a condition of the loan.</a:t>
            </a:r>
            <a:endParaRPr b="1">
              <a:latin typeface="Lato"/>
              <a:ea typeface="Lato"/>
              <a:cs typeface="Lato"/>
              <a:sym typeface="Lato"/>
            </a:endParaRPr>
          </a:p>
        </p:txBody>
      </p:sp>
      <p:sp>
        <p:nvSpPr>
          <p:cNvPr id="256" name="Google Shape;256;g208eae8ff29_0_133"/>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257" name="Google Shape;257;g208eae8ff29_0_133"/>
          <p:cNvGrpSpPr/>
          <p:nvPr/>
        </p:nvGrpSpPr>
        <p:grpSpPr>
          <a:xfrm>
            <a:off x="-308" y="-3"/>
            <a:ext cx="945571" cy="1030169"/>
            <a:chOff x="4281700" y="-142825"/>
            <a:chExt cx="1326000" cy="1326000"/>
          </a:xfrm>
        </p:grpSpPr>
        <p:pic>
          <p:nvPicPr>
            <p:cNvPr id="258" name="Google Shape;258;g208eae8ff29_0_133"/>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259" name="Google Shape;259;g208eae8ff29_0_133"/>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08eae8ff29_0_144"/>
          <p:cNvSpPr txBox="1"/>
          <p:nvPr/>
        </p:nvSpPr>
        <p:spPr>
          <a:xfrm>
            <a:off x="4088150" y="2724150"/>
            <a:ext cx="3588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a:t>
            </a:r>
            <a:r>
              <a:rPr lang="en-GB" sz="2200">
                <a:latin typeface="Lato"/>
                <a:ea typeface="Lato"/>
                <a:cs typeface="Lato"/>
                <a:sym typeface="Lato"/>
              </a:rPr>
              <a:t> Lucy and Karim need to pay utility bills?</a:t>
            </a:r>
            <a:endParaRPr sz="2200">
              <a:latin typeface="Lato"/>
              <a:ea typeface="Lato"/>
              <a:cs typeface="Lato"/>
              <a:sym typeface="Lato"/>
            </a:endParaRPr>
          </a:p>
        </p:txBody>
      </p:sp>
      <p:sp>
        <p:nvSpPr>
          <p:cNvPr id="265" name="Google Shape;265;g208eae8ff29_0_144"/>
          <p:cNvSpPr/>
          <p:nvPr/>
        </p:nvSpPr>
        <p:spPr>
          <a:xfrm>
            <a:off x="216675" y="25125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7</a:t>
            </a:r>
            <a:r>
              <a:rPr lang="en-GB" sz="2200">
                <a:solidFill>
                  <a:schemeClr val="lt1"/>
                </a:solidFill>
                <a:latin typeface="Lato Black"/>
                <a:ea typeface="Lato Black"/>
                <a:cs typeface="Lato Black"/>
                <a:sym typeface="Lato Black"/>
              </a:rPr>
              <a:t>. Paying utility bills</a:t>
            </a:r>
            <a:endParaRPr b="0" i="0" sz="2200" u="none" cap="none" strike="noStrike">
              <a:solidFill>
                <a:schemeClr val="lt1"/>
              </a:solidFill>
              <a:latin typeface="Lato Black"/>
              <a:ea typeface="Lato Black"/>
              <a:cs typeface="Lato Black"/>
              <a:sym typeface="Lato Black"/>
            </a:endParaRPr>
          </a:p>
        </p:txBody>
      </p:sp>
      <p:sp>
        <p:nvSpPr>
          <p:cNvPr id="266" name="Google Shape;266;g208eae8ff29_0_144"/>
          <p:cNvSpPr/>
          <p:nvPr/>
        </p:nvSpPr>
        <p:spPr>
          <a:xfrm>
            <a:off x="216825" y="44064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SAME</a:t>
            </a:r>
            <a:endParaRPr b="1" sz="1600">
              <a:solidFill>
                <a:schemeClr val="lt1"/>
              </a:solidFill>
              <a:latin typeface="Lato"/>
              <a:ea typeface="Lato"/>
              <a:cs typeface="Lato"/>
              <a:sym typeface="Lato"/>
            </a:endParaRPr>
          </a:p>
        </p:txBody>
      </p:sp>
      <p:sp>
        <p:nvSpPr>
          <p:cNvPr id="267" name="Google Shape;267;g208eae8ff29_0_144"/>
          <p:cNvSpPr txBox="1"/>
          <p:nvPr/>
        </p:nvSpPr>
        <p:spPr>
          <a:xfrm>
            <a:off x="3667025" y="1126575"/>
            <a:ext cx="5316600" cy="4000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23850" lvl="0" marL="457200" rtl="0" algn="l">
              <a:lnSpc>
                <a:spcPct val="115000"/>
              </a:lnSpc>
              <a:spcBef>
                <a:spcPts val="1000"/>
              </a:spcBef>
              <a:spcAft>
                <a:spcPts val="0"/>
              </a:spcAft>
              <a:buClr>
                <a:schemeClr val="dk1"/>
              </a:buClr>
              <a:buSzPts val="1500"/>
              <a:buFont typeface="Lato"/>
              <a:buChar char="●"/>
            </a:pPr>
            <a:r>
              <a:rPr lang="en-GB">
                <a:latin typeface="Lato"/>
                <a:ea typeface="Lato"/>
                <a:cs typeface="Lato"/>
                <a:sym typeface="Lato"/>
              </a:rPr>
              <a:t>Utility bills work in a similar way when renting or buying, so Lucy and Karim will need to pay them.</a:t>
            </a:r>
            <a:endParaRPr>
              <a:latin typeface="Lato"/>
              <a:ea typeface="Lato"/>
              <a:cs typeface="Lato"/>
              <a:sym typeface="Lato"/>
            </a:endParaRPr>
          </a:p>
          <a:p>
            <a:pPr indent="-323850" lvl="0" marL="457200" rtl="0" algn="l">
              <a:lnSpc>
                <a:spcPct val="115000"/>
              </a:lnSpc>
              <a:spcBef>
                <a:spcPts val="1000"/>
              </a:spcBef>
              <a:spcAft>
                <a:spcPts val="0"/>
              </a:spcAft>
              <a:buClr>
                <a:schemeClr val="dk1"/>
              </a:buClr>
              <a:buSzPts val="1500"/>
              <a:buFont typeface="Lato"/>
              <a:buChar char="●"/>
            </a:pPr>
            <a:r>
              <a:rPr lang="en-GB">
                <a:latin typeface="Lato"/>
                <a:ea typeface="Lato"/>
                <a:cs typeface="Lato"/>
                <a:sym typeface="Lato"/>
              </a:rPr>
              <a:t>Unless otherwise stated, the </a:t>
            </a:r>
            <a:r>
              <a:rPr b="1" lang="en-GB">
                <a:latin typeface="Lato"/>
                <a:ea typeface="Lato"/>
                <a:cs typeface="Lato"/>
                <a:sym typeface="Lato"/>
              </a:rPr>
              <a:t>resident of the property </a:t>
            </a:r>
            <a:r>
              <a:rPr lang="en-GB">
                <a:latin typeface="Lato"/>
                <a:ea typeface="Lato"/>
                <a:cs typeface="Lato"/>
                <a:sym typeface="Lato"/>
              </a:rPr>
              <a:t>is usually responsible for dealing with utility bills including gas, electricity, water and an internet connection. </a:t>
            </a:r>
            <a:endParaRPr>
              <a:latin typeface="Lato"/>
              <a:ea typeface="Lato"/>
              <a:cs typeface="Lato"/>
              <a:sym typeface="Lato"/>
            </a:endParaRPr>
          </a:p>
          <a:p>
            <a:pPr indent="-317500" lvl="1" marL="914400" rtl="0" algn="l">
              <a:lnSpc>
                <a:spcPct val="115000"/>
              </a:lnSpc>
              <a:spcBef>
                <a:spcPts val="1000"/>
              </a:spcBef>
              <a:spcAft>
                <a:spcPts val="0"/>
              </a:spcAft>
              <a:buClr>
                <a:schemeClr val="dk1"/>
              </a:buClr>
              <a:buSzPts val="1400"/>
              <a:buFont typeface="Lato"/>
              <a:buChar char="○"/>
            </a:pPr>
            <a:r>
              <a:rPr lang="en-GB" sz="1300">
                <a:latin typeface="Lato"/>
                <a:ea typeface="Lato"/>
                <a:cs typeface="Lato"/>
                <a:sym typeface="Lato"/>
              </a:rPr>
              <a:t>Gas and electricity bills depend upon usage, as do water bills if the property has a water meter.</a:t>
            </a:r>
            <a:endParaRPr sz="1300">
              <a:latin typeface="Lato"/>
              <a:ea typeface="Lato"/>
              <a:cs typeface="Lato"/>
              <a:sym typeface="Lato"/>
            </a:endParaRPr>
          </a:p>
          <a:p>
            <a:pPr indent="-317500" lvl="1" marL="914400" rtl="0" algn="l">
              <a:lnSpc>
                <a:spcPct val="115000"/>
              </a:lnSpc>
              <a:spcBef>
                <a:spcPts val="1000"/>
              </a:spcBef>
              <a:spcAft>
                <a:spcPts val="0"/>
              </a:spcAft>
              <a:buClr>
                <a:schemeClr val="dk1"/>
              </a:buClr>
              <a:buSzPts val="1400"/>
              <a:buFont typeface="Lato"/>
              <a:buChar char="○"/>
            </a:pPr>
            <a:r>
              <a:rPr lang="en-GB" sz="1300">
                <a:latin typeface="Lato"/>
                <a:ea typeface="Lato"/>
                <a:cs typeface="Lato"/>
                <a:sym typeface="Lato"/>
              </a:rPr>
              <a:t>Internet is usually charged at a flat fee per month and depends on the speed of connection.</a:t>
            </a:r>
            <a:endParaRPr sz="1300">
              <a:latin typeface="Lato"/>
              <a:ea typeface="Lato"/>
              <a:cs typeface="Lato"/>
              <a:sym typeface="Lato"/>
            </a:endParaRPr>
          </a:p>
          <a:p>
            <a:pPr indent="-323850" lvl="0" marL="457200" rtl="0" algn="l">
              <a:lnSpc>
                <a:spcPct val="115000"/>
              </a:lnSpc>
              <a:spcBef>
                <a:spcPts val="1000"/>
              </a:spcBef>
              <a:spcAft>
                <a:spcPts val="0"/>
              </a:spcAft>
              <a:buClr>
                <a:schemeClr val="dk1"/>
              </a:buClr>
              <a:buSzPts val="1500"/>
              <a:buFont typeface="Lato"/>
              <a:buChar char="●"/>
            </a:pPr>
            <a:r>
              <a:rPr lang="en-GB">
                <a:latin typeface="Lato"/>
                <a:ea typeface="Lato"/>
                <a:cs typeface="Lato"/>
                <a:sym typeface="Lato"/>
              </a:rPr>
              <a:t>Some landlords may offer</a:t>
            </a:r>
            <a:r>
              <a:rPr b="1" lang="en-GB">
                <a:latin typeface="Lato"/>
                <a:ea typeface="Lato"/>
                <a:cs typeface="Lato"/>
                <a:sym typeface="Lato"/>
              </a:rPr>
              <a:t> bills included in the rent</a:t>
            </a:r>
            <a:r>
              <a:rPr lang="en-GB">
                <a:latin typeface="Lato"/>
                <a:ea typeface="Lato"/>
                <a:cs typeface="Lato"/>
                <a:sym typeface="Lato"/>
              </a:rPr>
              <a:t>, but Karim and Lucy need to identify which bills are included. It’s usually the case that this is reflected in slightly higher rent.</a:t>
            </a:r>
            <a:endParaRPr b="1">
              <a:latin typeface="Lato"/>
              <a:ea typeface="Lato"/>
              <a:cs typeface="Lato"/>
              <a:sym typeface="Lato"/>
            </a:endParaRPr>
          </a:p>
        </p:txBody>
      </p:sp>
      <p:pic>
        <p:nvPicPr>
          <p:cNvPr id="268" name="Google Shape;268;g208eae8ff29_0_144"/>
          <p:cNvPicPr preferRelativeResize="0"/>
          <p:nvPr/>
        </p:nvPicPr>
        <p:blipFill>
          <a:blip r:embed="rId3">
            <a:alphaModFix/>
          </a:blip>
          <a:stretch>
            <a:fillRect/>
          </a:stretch>
        </p:blipFill>
        <p:spPr>
          <a:xfrm>
            <a:off x="890450" y="1202775"/>
            <a:ext cx="1521375" cy="1521375"/>
          </a:xfrm>
          <a:prstGeom prst="rect">
            <a:avLst/>
          </a:prstGeom>
          <a:noFill/>
          <a:ln>
            <a:noFill/>
          </a:ln>
        </p:spPr>
      </p:pic>
      <p:sp>
        <p:nvSpPr>
          <p:cNvPr id="269" name="Google Shape;269;g208eae8ff29_0_144"/>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270" name="Google Shape;270;g208eae8ff29_0_144"/>
          <p:cNvGrpSpPr/>
          <p:nvPr/>
        </p:nvGrpSpPr>
        <p:grpSpPr>
          <a:xfrm>
            <a:off x="-308" y="-3"/>
            <a:ext cx="945571" cy="1030169"/>
            <a:chOff x="4281700" y="-142825"/>
            <a:chExt cx="1326000" cy="1326000"/>
          </a:xfrm>
        </p:grpSpPr>
        <p:pic>
          <p:nvPicPr>
            <p:cNvPr id="271" name="Google Shape;271;g208eae8ff29_0_144"/>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272" name="Google Shape;272;g208eae8ff29_0_144"/>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b64c18c9d4_0_54"/>
          <p:cNvSpPr txBox="1"/>
          <p:nvPr>
            <p:ph idx="1" type="body"/>
          </p:nvPr>
        </p:nvSpPr>
        <p:spPr>
          <a:xfrm>
            <a:off x="2616300" y="1406125"/>
            <a:ext cx="60810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solidFill>
                  <a:schemeClr val="dk1"/>
                </a:solidFill>
                <a:latin typeface="Lato"/>
                <a:ea typeface="Lato"/>
                <a:cs typeface="Lato"/>
                <a:sym typeface="Lato"/>
              </a:rPr>
              <a:t>Karim is looking to </a:t>
            </a:r>
            <a:r>
              <a:rPr lang="en-GB" sz="1800">
                <a:solidFill>
                  <a:schemeClr val="dk1"/>
                </a:solidFill>
                <a:latin typeface="Lato Black"/>
                <a:ea typeface="Lato Black"/>
                <a:cs typeface="Lato Black"/>
                <a:sym typeface="Lato Black"/>
              </a:rPr>
              <a:t>rent</a:t>
            </a:r>
            <a:r>
              <a:rPr lang="en-GB" sz="1800">
                <a:solidFill>
                  <a:schemeClr val="dk1"/>
                </a:solidFill>
                <a:latin typeface="Lato"/>
                <a:ea typeface="Lato"/>
                <a:cs typeface="Lato"/>
                <a:sym typeface="Lato"/>
              </a:rPr>
              <a:t> an apartment in Manchester.</a:t>
            </a:r>
            <a:endParaRPr sz="1800">
              <a:solidFill>
                <a:schemeClr val="dk1"/>
              </a:solidFill>
              <a:latin typeface="Lato"/>
              <a:ea typeface="Lato"/>
              <a:cs typeface="Lato"/>
              <a:sym typeface="Lato"/>
            </a:endParaRPr>
          </a:p>
          <a:p>
            <a:pPr indent="0" lvl="0" marL="0" rtl="0" algn="l">
              <a:spcBef>
                <a:spcPts val="0"/>
              </a:spcBef>
              <a:spcAft>
                <a:spcPts val="0"/>
              </a:spcAft>
              <a:buClr>
                <a:srgbClr val="000000"/>
              </a:buClr>
              <a:buSzPts val="1500"/>
              <a:buFont typeface="Arial"/>
              <a:buNone/>
            </a:pPr>
            <a:r>
              <a:rPr lang="en-GB" sz="1800">
                <a:solidFill>
                  <a:schemeClr val="dk1"/>
                </a:solidFill>
                <a:latin typeface="Lato"/>
                <a:ea typeface="Lato"/>
                <a:cs typeface="Lato"/>
                <a:sym typeface="Lato"/>
              </a:rPr>
              <a:t>Lucy is looking to </a:t>
            </a:r>
            <a:r>
              <a:rPr lang="en-GB" sz="1800">
                <a:solidFill>
                  <a:schemeClr val="dk1"/>
                </a:solidFill>
                <a:latin typeface="Lato Black"/>
                <a:ea typeface="Lato Black"/>
                <a:cs typeface="Lato Black"/>
                <a:sym typeface="Lato Black"/>
              </a:rPr>
              <a:t>buy</a:t>
            </a:r>
            <a:r>
              <a:rPr lang="en-GB" sz="1800">
                <a:solidFill>
                  <a:schemeClr val="dk1"/>
                </a:solidFill>
                <a:latin typeface="Lato"/>
                <a:ea typeface="Lato"/>
                <a:cs typeface="Lato"/>
                <a:sym typeface="Lato"/>
              </a:rPr>
              <a:t> her first home in Leeds.</a:t>
            </a:r>
            <a:endParaRPr sz="2000">
              <a:latin typeface="Lato"/>
              <a:ea typeface="Lato"/>
              <a:cs typeface="Lato"/>
              <a:sym typeface="Lato"/>
            </a:endParaRPr>
          </a:p>
          <a:p>
            <a:pPr indent="0" lvl="0" marL="0" rtl="0" algn="l">
              <a:spcBef>
                <a:spcPts val="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accent1"/>
                </a:solidFill>
                <a:latin typeface="Lato"/>
                <a:ea typeface="Lato"/>
                <a:cs typeface="Lato"/>
                <a:sym typeface="Lato"/>
              </a:rPr>
              <a:t>In pairs, one of you will be Karim and one of you will be Lucy. </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accent1"/>
                </a:solidFill>
                <a:latin typeface="Lato"/>
                <a:ea typeface="Lato"/>
                <a:cs typeface="Lato"/>
                <a:sym typeface="Lato"/>
              </a:rPr>
              <a:t>Discuss which aspects of the process will be the same and which will be different. Emphasise the aspects of the renting/buying process you think it’s important for the other person to be aware of and do more research on. </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accent1"/>
                </a:solidFill>
                <a:latin typeface="Lato"/>
                <a:ea typeface="Lato"/>
                <a:cs typeface="Lato"/>
                <a:sym typeface="Lato"/>
              </a:rPr>
              <a:t>Stretch - Are there any other steps to the renting and/or buying process that you can think of?</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t/>
            </a:r>
            <a:endParaRPr b="1" sz="1800">
              <a:solidFill>
                <a:schemeClr val="accent2"/>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278" name="Google Shape;278;g1b64c18c9d4_0_54"/>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Time for a chat</a:t>
            </a:r>
            <a:endParaRPr b="1" sz="1800">
              <a:solidFill>
                <a:schemeClr val="lt1"/>
              </a:solidFill>
              <a:latin typeface="Lato"/>
              <a:ea typeface="Lato"/>
              <a:cs typeface="Lato"/>
              <a:sym typeface="Lato"/>
            </a:endParaRPr>
          </a:p>
        </p:txBody>
      </p:sp>
      <p:pic>
        <p:nvPicPr>
          <p:cNvPr id="279" name="Google Shape;279;g1b64c18c9d4_0_54"/>
          <p:cNvPicPr preferRelativeResize="0"/>
          <p:nvPr/>
        </p:nvPicPr>
        <p:blipFill>
          <a:blip r:embed="rId3">
            <a:alphaModFix/>
          </a:blip>
          <a:stretch>
            <a:fillRect/>
          </a:stretch>
        </p:blipFill>
        <p:spPr>
          <a:xfrm>
            <a:off x="360375" y="1871175"/>
            <a:ext cx="1905000" cy="1905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d7541fd890_1_10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85" name="Google Shape;285;g1d7541fd890_1_10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1d7541fd890_1_10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87" name="Google Shape;287;g1d7541fd890_1_102"/>
          <p:cNvSpPr txBox="1"/>
          <p:nvPr/>
        </p:nvSpPr>
        <p:spPr>
          <a:xfrm>
            <a:off x="439450" y="1378950"/>
            <a:ext cx="7517400" cy="34221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advantages and disadvantages of  renting and buying </a:t>
            </a:r>
            <a:endParaRPr b="1" sz="2200">
              <a:solidFill>
                <a:srgbClr val="00FF00"/>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different elements of the renting and buying processes</a:t>
            </a:r>
            <a:endParaRPr b="1" sz="2200">
              <a:solidFill>
                <a:srgbClr val="00FF00"/>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whether renting or buying might be better in some situations compared to others</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91" name="Shape 291"/>
        <p:cNvGrpSpPr/>
        <p:nvPr/>
      </p:nvGrpSpPr>
      <p:grpSpPr>
        <a:xfrm>
          <a:off x="0" y="0"/>
          <a:ext cx="0" cy="0"/>
          <a:chOff x="0" y="0"/>
          <a:chExt cx="0" cy="0"/>
        </a:xfrm>
      </p:grpSpPr>
      <p:sp>
        <p:nvSpPr>
          <p:cNvPr id="292" name="Google Shape;292;g1d7541fd890_1_135"/>
          <p:cNvSpPr txBox="1"/>
          <p:nvPr/>
        </p:nvSpPr>
        <p:spPr>
          <a:xfrm>
            <a:off x="456676" y="1075550"/>
            <a:ext cx="50727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2200">
                <a:solidFill>
                  <a:schemeClr val="lt1"/>
                </a:solidFill>
                <a:latin typeface="Lato"/>
                <a:ea typeface="Lato"/>
                <a:cs typeface="Lato"/>
                <a:sym typeface="Lato"/>
              </a:rPr>
              <a:t>Y</a:t>
            </a:r>
            <a:r>
              <a:rPr b="0" i="0" lang="en-GB" sz="2200" u="none" cap="none" strike="noStrike">
                <a:solidFill>
                  <a:schemeClr val="lt1"/>
                </a:solidFill>
                <a:latin typeface="Lato"/>
                <a:ea typeface="Lato"/>
                <a:cs typeface="Lato"/>
                <a:sym typeface="Lato"/>
              </a:rPr>
              <a:t>ou’ll be presented with case studies highlighting the circumstances of two </a:t>
            </a:r>
            <a:r>
              <a:rPr lang="en-GB" sz="2200">
                <a:solidFill>
                  <a:schemeClr val="lt1"/>
                </a:solidFill>
                <a:latin typeface="Lato"/>
                <a:ea typeface="Lato"/>
                <a:cs typeface="Lato"/>
                <a:sym typeface="Lato"/>
              </a:rPr>
              <a:t>people</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lt1"/>
                </a:solidFill>
                <a:latin typeface="Lato"/>
                <a:ea typeface="Lato"/>
                <a:cs typeface="Lato"/>
                <a:sym typeface="Lato"/>
              </a:rPr>
              <a:t>With your partner, draw out points from each case study that suggest why renting or buying may be more appropriate for</a:t>
            </a:r>
            <a:r>
              <a:rPr lang="en-GB" sz="2200">
                <a:solidFill>
                  <a:schemeClr val="lt1"/>
                </a:solidFill>
                <a:latin typeface="Lato"/>
                <a:ea typeface="Lato"/>
                <a:cs typeface="Lato"/>
                <a:sym typeface="Lato"/>
              </a:rPr>
              <a:t> </a:t>
            </a:r>
            <a:r>
              <a:rPr b="0" i="0" lang="en-GB" sz="2200" u="none" cap="none" strike="noStrike">
                <a:solidFill>
                  <a:schemeClr val="lt1"/>
                </a:solidFill>
                <a:latin typeface="Lato"/>
                <a:ea typeface="Lato"/>
                <a:cs typeface="Lato"/>
                <a:sym typeface="Lato"/>
              </a:rPr>
              <a:t>that person.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lt1"/>
                </a:solidFill>
                <a:latin typeface="Lato"/>
                <a:ea typeface="Lato"/>
                <a:cs typeface="Lato"/>
                <a:sym typeface="Lato"/>
              </a:rPr>
              <a:t>Explain why you’ve chosen those points.</a:t>
            </a:r>
            <a:endParaRPr b="0" i="0" sz="2200" u="none" cap="none" strike="noStrike">
              <a:solidFill>
                <a:schemeClr val="lt1"/>
              </a:solidFill>
              <a:latin typeface="Lato"/>
              <a:ea typeface="Lato"/>
              <a:cs typeface="Lato"/>
              <a:sym typeface="Lato"/>
            </a:endParaRPr>
          </a:p>
        </p:txBody>
      </p:sp>
      <p:sp>
        <p:nvSpPr>
          <p:cNvPr id="293" name="Google Shape;293;g1d7541fd890_1_135"/>
          <p:cNvSpPr txBox="1"/>
          <p:nvPr/>
        </p:nvSpPr>
        <p:spPr>
          <a:xfrm>
            <a:off x="456675" y="268700"/>
            <a:ext cx="5624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GB" sz="2900" u="none" cap="none" strike="noStrike">
                <a:solidFill>
                  <a:srgbClr val="FF8022"/>
                </a:solidFill>
                <a:latin typeface="Lato"/>
                <a:ea typeface="Lato"/>
                <a:cs typeface="Lato"/>
                <a:sym typeface="Lato"/>
              </a:rPr>
              <a:t>Case </a:t>
            </a:r>
            <a:r>
              <a:rPr b="1" lang="en-GB" sz="2900">
                <a:solidFill>
                  <a:srgbClr val="FF8022"/>
                </a:solidFill>
                <a:latin typeface="Lato"/>
                <a:ea typeface="Lato"/>
                <a:cs typeface="Lato"/>
                <a:sym typeface="Lato"/>
              </a:rPr>
              <a:t>s</a:t>
            </a:r>
            <a:r>
              <a:rPr b="1" i="0" lang="en-GB" sz="2900" u="none" cap="none" strike="noStrike">
                <a:solidFill>
                  <a:srgbClr val="FF8022"/>
                </a:solidFill>
                <a:latin typeface="Lato"/>
                <a:ea typeface="Lato"/>
                <a:cs typeface="Lato"/>
                <a:sym typeface="Lato"/>
              </a:rPr>
              <a:t>tudies</a:t>
            </a:r>
            <a:endParaRPr b="1" i="0" sz="2900" u="none" cap="none" strike="noStrike">
              <a:solidFill>
                <a:srgbClr val="FF8022"/>
              </a:solidFill>
              <a:latin typeface="Lato"/>
              <a:ea typeface="Lato"/>
              <a:cs typeface="Lato"/>
              <a:sym typeface="Lato"/>
            </a:endParaRPr>
          </a:p>
        </p:txBody>
      </p:sp>
      <p:pic>
        <p:nvPicPr>
          <p:cNvPr id="294" name="Google Shape;294;g1d7541fd890_1_135"/>
          <p:cNvPicPr preferRelativeResize="0"/>
          <p:nvPr/>
        </p:nvPicPr>
        <p:blipFill rotWithShape="1">
          <a:blip r:embed="rId3">
            <a:alphaModFix/>
          </a:blip>
          <a:srcRect b="16350" l="6072" r="791" t="8647"/>
          <a:stretch/>
        </p:blipFill>
        <p:spPr>
          <a:xfrm>
            <a:off x="7172600" y="1318550"/>
            <a:ext cx="1177325" cy="1422174"/>
          </a:xfrm>
          <a:prstGeom prst="rect">
            <a:avLst/>
          </a:prstGeom>
          <a:noFill/>
          <a:ln>
            <a:noFill/>
          </a:ln>
        </p:spPr>
      </p:pic>
      <p:pic>
        <p:nvPicPr>
          <p:cNvPr id="295" name="Google Shape;295;g1d7541fd890_1_135"/>
          <p:cNvPicPr preferRelativeResize="0"/>
          <p:nvPr/>
        </p:nvPicPr>
        <p:blipFill rotWithShape="1">
          <a:blip r:embed="rId4">
            <a:alphaModFix/>
          </a:blip>
          <a:srcRect b="35970" l="14516" r="16294" t="17536"/>
          <a:stretch/>
        </p:blipFill>
        <p:spPr>
          <a:xfrm>
            <a:off x="6268550" y="2494725"/>
            <a:ext cx="1177325" cy="14221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e063535c66_0_26"/>
          <p:cNvSpPr/>
          <p:nvPr/>
        </p:nvSpPr>
        <p:spPr>
          <a:xfrm>
            <a:off x="7461700" y="4284525"/>
            <a:ext cx="1666200" cy="796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e063535c66_0_26"/>
          <p:cNvSpPr/>
          <p:nvPr/>
        </p:nvSpPr>
        <p:spPr>
          <a:xfrm>
            <a:off x="2860225" y="1116700"/>
            <a:ext cx="6000900" cy="3625200"/>
          </a:xfrm>
          <a:prstGeom prst="wedgeRoundRectCallout">
            <a:avLst>
              <a:gd fmla="val -50000" name="adj1"/>
              <a:gd fmla="val -11153"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My partner and I moved to London recently for work purposes, having finished university </a:t>
            </a:r>
            <a:r>
              <a:rPr lang="en-GB" sz="1500">
                <a:solidFill>
                  <a:schemeClr val="accent1"/>
                </a:solidFill>
                <a:latin typeface="Lato"/>
                <a:ea typeface="Lato"/>
                <a:cs typeface="Lato"/>
                <a:sym typeface="Lato"/>
              </a:rPr>
              <a:t>2</a:t>
            </a:r>
            <a:r>
              <a:rPr i="0" lang="en-GB" sz="1500" u="none" cap="none" strike="noStrike">
                <a:solidFill>
                  <a:schemeClr val="accent1"/>
                </a:solidFill>
                <a:latin typeface="Lato"/>
                <a:ea typeface="Lato"/>
                <a:cs typeface="Lato"/>
                <a:sym typeface="Lato"/>
              </a:rPr>
              <a:t> </a:t>
            </a:r>
            <a:r>
              <a:rPr lang="en-GB" sz="1500">
                <a:solidFill>
                  <a:schemeClr val="accent1"/>
                </a:solidFill>
                <a:latin typeface="Lato"/>
                <a:ea typeface="Lato"/>
                <a:cs typeface="Lato"/>
                <a:sym typeface="Lato"/>
              </a:rPr>
              <a:t>years ago</a:t>
            </a:r>
            <a:r>
              <a:rPr i="0" lang="en-GB" sz="1500" u="none" cap="none" strike="noStrike">
                <a:solidFill>
                  <a:schemeClr val="accent1"/>
                </a:solidFill>
                <a:latin typeface="Lato"/>
                <a:ea typeface="Lato"/>
                <a:cs typeface="Lato"/>
                <a:sym typeface="Lato"/>
              </a:rPr>
              <a:t>. We’re still getting used to the area. </a:t>
            </a:r>
            <a:endParaRPr i="0" sz="1500" u="none" cap="none" strike="noStrike">
              <a:solidFill>
                <a:schemeClr val="accen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500">
                <a:solidFill>
                  <a:schemeClr val="accent1"/>
                </a:solidFill>
                <a:latin typeface="Lato"/>
                <a:ea typeface="Lato"/>
                <a:cs typeface="Lato"/>
                <a:sym typeface="Lato"/>
              </a:rPr>
              <a:t>We’re considering buying a flat, but we’re not sure if our £40,000 in savings between us will be enough to get what we’d like.</a:t>
            </a:r>
            <a:endParaRPr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I’m not particularly good or interested in DIY, and I don’t have the time to be spending my weekends fixing things around the house. Coming from Leeds, we haven’t brought much furniture down. </a:t>
            </a:r>
            <a:endParaRPr i="0" sz="1500" u="none" cap="none" strike="noStrike">
              <a:solidFill>
                <a:schemeClr val="accen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500">
                <a:solidFill>
                  <a:schemeClr val="accent1"/>
                </a:solidFill>
                <a:latin typeface="Lato"/>
                <a:ea typeface="Lato"/>
                <a:cs typeface="Lato"/>
                <a:sym typeface="Lato"/>
              </a:rPr>
              <a:t>I also hear that interest rates will likely be coming down  further in the next couple of years, which I’m hoping will lower mortgage payments.</a:t>
            </a:r>
            <a:endParaRPr sz="1500">
              <a:solidFill>
                <a:schemeClr val="accen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500">
                <a:solidFill>
                  <a:srgbClr val="0443B3"/>
                </a:solidFill>
                <a:latin typeface="Lato"/>
                <a:ea typeface="Lato"/>
                <a:cs typeface="Lato"/>
                <a:sym typeface="Lato"/>
              </a:rPr>
              <a:t>We’re hoping to start a family in the next 2-3 years.</a:t>
            </a:r>
            <a:endParaRPr sz="1500">
              <a:solidFill>
                <a:srgbClr val="0443B3"/>
              </a:solidFill>
              <a:latin typeface="Lato"/>
              <a:ea typeface="Lato"/>
              <a:cs typeface="Lato"/>
              <a:sym typeface="Lato"/>
            </a:endParaRPr>
          </a:p>
        </p:txBody>
      </p:sp>
      <p:pic>
        <p:nvPicPr>
          <p:cNvPr id="302" name="Google Shape;302;g1e063535c66_0_26"/>
          <p:cNvPicPr preferRelativeResize="0"/>
          <p:nvPr/>
        </p:nvPicPr>
        <p:blipFill rotWithShape="1">
          <a:blip r:embed="rId3">
            <a:alphaModFix/>
          </a:blip>
          <a:srcRect b="24550" l="6075" r="5616" t="8644"/>
          <a:stretch/>
        </p:blipFill>
        <p:spPr>
          <a:xfrm>
            <a:off x="271000" y="1509500"/>
            <a:ext cx="2300750" cy="2610750"/>
          </a:xfrm>
          <a:prstGeom prst="rect">
            <a:avLst/>
          </a:prstGeom>
          <a:noFill/>
          <a:ln cap="flat" cmpd="sng" w="19050">
            <a:solidFill>
              <a:schemeClr val="accent2"/>
            </a:solidFill>
            <a:prstDash val="solid"/>
            <a:round/>
            <a:headEnd len="sm" w="sm" type="none"/>
            <a:tailEnd len="sm" w="sm" type="none"/>
          </a:ln>
        </p:spPr>
      </p:pic>
      <p:sp>
        <p:nvSpPr>
          <p:cNvPr id="303" name="Google Shape;303;g1e063535c66_0_26"/>
          <p:cNvSpPr txBox="1"/>
          <p:nvPr>
            <p:ph type="ctrTitle"/>
          </p:nvPr>
        </p:nvSpPr>
        <p:spPr>
          <a:xfrm>
            <a:off x="99675" y="242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Should they consider renting or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
                  </a:ext>
                </a:extLst>
              </a:rPr>
              <a:t>buying</a:t>
            </a:r>
            <a:r>
              <a:rPr b="1" i="0" lang="en-GB" sz="2900" u="none" cap="none" strike="noStrike">
                <a:solidFill>
                  <a:schemeClr val="accent2"/>
                </a:solidFill>
                <a:latin typeface="Lato"/>
                <a:ea typeface="Lato"/>
                <a:cs typeface="Lato"/>
                <a:sym typeface="Lato"/>
              </a:rPr>
              <a:t>?</a:t>
            </a:r>
            <a:endParaRPr b="0" i="0" sz="29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d7541fd890_1_155"/>
          <p:cNvSpPr/>
          <p:nvPr/>
        </p:nvSpPr>
        <p:spPr>
          <a:xfrm>
            <a:off x="7461700" y="4284525"/>
            <a:ext cx="1666200" cy="796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1d7541fd890_1_155"/>
          <p:cNvSpPr/>
          <p:nvPr/>
        </p:nvSpPr>
        <p:spPr>
          <a:xfrm>
            <a:off x="2846425" y="1165200"/>
            <a:ext cx="6000900" cy="3835200"/>
          </a:xfrm>
          <a:prstGeom prst="wedgeRoundRectCallout">
            <a:avLst>
              <a:gd fmla="val -50000" name="adj1"/>
              <a:gd fmla="val -11153"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My partner and I </a:t>
            </a:r>
            <a:r>
              <a:rPr b="1" i="0" lang="en-GB" sz="1500" u="none" cap="none" strike="noStrike">
                <a:solidFill>
                  <a:schemeClr val="accent2"/>
                </a:solidFill>
                <a:latin typeface="Lato"/>
                <a:ea typeface="Lato"/>
                <a:cs typeface="Lato"/>
                <a:sym typeface="Lato"/>
              </a:rPr>
              <a:t>moved to London recently </a:t>
            </a:r>
            <a:r>
              <a:rPr i="0" lang="en-GB" sz="1500" cap="none" strike="noStrike">
                <a:solidFill>
                  <a:schemeClr val="accent1"/>
                </a:solidFill>
                <a:latin typeface="Lato"/>
                <a:ea typeface="Lato"/>
                <a:cs typeface="Lato"/>
                <a:sym typeface="Lato"/>
              </a:rPr>
              <a:t>f</a:t>
            </a:r>
            <a:r>
              <a:rPr b="0" i="0" lang="en-GB" sz="1500" u="none" cap="none" strike="noStrike">
                <a:solidFill>
                  <a:schemeClr val="accent1"/>
                </a:solidFill>
                <a:latin typeface="Lato"/>
                <a:ea typeface="Lato"/>
                <a:cs typeface="Lato"/>
                <a:sym typeface="Lato"/>
              </a:rPr>
              <a:t>or work purposes, having </a:t>
            </a:r>
            <a:r>
              <a:rPr lang="en-GB" sz="1500">
                <a:solidFill>
                  <a:schemeClr val="accent1"/>
                </a:solidFill>
                <a:latin typeface="Lato"/>
                <a:ea typeface="Lato"/>
                <a:cs typeface="Lato"/>
                <a:sym typeface="Lato"/>
              </a:rPr>
              <a:t>finished</a:t>
            </a:r>
            <a:r>
              <a:rPr b="0" i="0" lang="en-GB" sz="1500" u="none" cap="none" strike="noStrike">
                <a:solidFill>
                  <a:schemeClr val="accent1"/>
                </a:solidFill>
                <a:latin typeface="Lato"/>
                <a:ea typeface="Lato"/>
                <a:cs typeface="Lato"/>
                <a:sym typeface="Lato"/>
              </a:rPr>
              <a:t> university 2 years ago. We’re still </a:t>
            </a:r>
            <a:r>
              <a:rPr b="1" i="0" lang="en-GB" sz="1500" u="none" cap="none" strike="noStrike">
                <a:solidFill>
                  <a:schemeClr val="accent2"/>
                </a:solidFill>
                <a:latin typeface="Lato"/>
                <a:ea typeface="Lato"/>
                <a:cs typeface="Lato"/>
                <a:sym typeface="Lato"/>
              </a:rPr>
              <a:t>getting used to the area</a:t>
            </a:r>
            <a:r>
              <a:rPr b="0" i="0" lang="en-GB" sz="1500" u="none" cap="none" strike="noStrike">
                <a:solidFill>
                  <a:schemeClr val="accent2"/>
                </a:solidFill>
                <a:latin typeface="Lato"/>
                <a:ea typeface="Lato"/>
                <a:cs typeface="Lato"/>
                <a:sym typeface="Lato"/>
              </a:rPr>
              <a:t>.</a:t>
            </a:r>
            <a:r>
              <a:rPr b="0" i="0" lang="en-GB" sz="1500" u="none" cap="none" strike="noStrike">
                <a:solidFill>
                  <a:schemeClr val="accent1"/>
                </a:solidFill>
                <a:latin typeface="Lato"/>
                <a:ea typeface="Lato"/>
                <a:cs typeface="Lato"/>
                <a:sym typeface="Lato"/>
              </a:rPr>
              <a:t> </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We’re considering buying a flat, but we’re not sure if our </a:t>
            </a:r>
            <a:r>
              <a:rPr b="1" i="0" lang="en-GB" sz="1500" u="none" cap="none" strike="noStrike">
                <a:solidFill>
                  <a:schemeClr val="accent2"/>
                </a:solidFill>
                <a:latin typeface="Lato"/>
                <a:ea typeface="Lato"/>
                <a:cs typeface="Lato"/>
                <a:sym typeface="Lato"/>
              </a:rPr>
              <a:t>£40,000 in savings</a:t>
            </a:r>
            <a:r>
              <a:rPr b="0" i="0" lang="en-GB" sz="1500" u="none" cap="none" strike="noStrike">
                <a:solidFill>
                  <a:schemeClr val="accent1"/>
                </a:solidFill>
                <a:latin typeface="Lato"/>
                <a:ea typeface="Lato"/>
                <a:cs typeface="Lato"/>
                <a:sym typeface="Lato"/>
              </a:rPr>
              <a:t> between us will be </a:t>
            </a:r>
            <a:r>
              <a:rPr b="1" i="0" lang="en-GB" sz="1500" u="none" cap="none" strike="noStrike">
                <a:solidFill>
                  <a:schemeClr val="accent2"/>
                </a:solidFill>
                <a:latin typeface="Lato"/>
                <a:ea typeface="Lato"/>
                <a:cs typeface="Lato"/>
                <a:sym typeface="Lato"/>
              </a:rPr>
              <a:t>enough to get what we’d like.</a:t>
            </a:r>
            <a:endParaRPr b="1" i="0" sz="15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I’m </a:t>
            </a:r>
            <a:r>
              <a:rPr b="1" i="0" lang="en-GB" sz="1500" u="none" cap="none" strike="noStrike">
                <a:solidFill>
                  <a:schemeClr val="accent2"/>
                </a:solidFill>
                <a:latin typeface="Lato"/>
                <a:ea typeface="Lato"/>
                <a:cs typeface="Lato"/>
                <a:sym typeface="Lato"/>
              </a:rPr>
              <a:t>not particularly good or interested in DIY</a:t>
            </a:r>
            <a:r>
              <a:rPr b="0" i="0" lang="en-GB" sz="1500" u="none" cap="none" strike="noStrike">
                <a:solidFill>
                  <a:schemeClr val="accent1"/>
                </a:solidFill>
                <a:latin typeface="Lato"/>
                <a:ea typeface="Lato"/>
                <a:cs typeface="Lato"/>
                <a:sym typeface="Lato"/>
              </a:rPr>
              <a:t>, and I </a:t>
            </a:r>
            <a:r>
              <a:rPr b="1" i="0" lang="en-GB" sz="1500" u="none" cap="none" strike="noStrike">
                <a:solidFill>
                  <a:schemeClr val="accent2"/>
                </a:solidFill>
                <a:latin typeface="Lato"/>
                <a:ea typeface="Lato"/>
                <a:cs typeface="Lato"/>
                <a:sym typeface="Lato"/>
              </a:rPr>
              <a:t>don’t have the time to be spending my weekends fixing things</a:t>
            </a:r>
            <a:r>
              <a:rPr b="0" i="0" lang="en-GB" sz="1500" u="none" cap="none" strike="noStrike">
                <a:solidFill>
                  <a:schemeClr val="accent2"/>
                </a:solidFill>
                <a:latin typeface="Lato"/>
                <a:ea typeface="Lato"/>
                <a:cs typeface="Lato"/>
                <a:sym typeface="Lato"/>
              </a:rPr>
              <a:t> </a:t>
            </a:r>
            <a:r>
              <a:rPr b="0" i="0" lang="en-GB" sz="1500" u="none" cap="none" strike="noStrike">
                <a:solidFill>
                  <a:schemeClr val="accent1"/>
                </a:solidFill>
                <a:latin typeface="Lato"/>
                <a:ea typeface="Lato"/>
                <a:cs typeface="Lato"/>
                <a:sym typeface="Lato"/>
              </a:rPr>
              <a:t>around the house. Coming from Leeds, we </a:t>
            </a:r>
            <a:r>
              <a:rPr b="1" i="0" lang="en-GB" sz="1500" u="none" cap="none" strike="noStrike">
                <a:solidFill>
                  <a:schemeClr val="accent2"/>
                </a:solidFill>
                <a:latin typeface="Lato"/>
                <a:ea typeface="Lato"/>
                <a:cs typeface="Lato"/>
                <a:sym typeface="Lato"/>
              </a:rPr>
              <a:t>haven’t brought much furniture</a:t>
            </a:r>
            <a:r>
              <a:rPr b="0" i="0" lang="en-GB" sz="1500" u="none" cap="none" strike="noStrike">
                <a:solidFill>
                  <a:schemeClr val="accent1"/>
                </a:solidFill>
                <a:latin typeface="Lato"/>
                <a:ea typeface="Lato"/>
                <a:cs typeface="Lato"/>
                <a:sym typeface="Lato"/>
              </a:rPr>
              <a:t> down. </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500">
                <a:solidFill>
                  <a:schemeClr val="accent1"/>
                </a:solidFill>
                <a:latin typeface="Lato"/>
                <a:ea typeface="Lato"/>
                <a:cs typeface="Lato"/>
                <a:sym typeface="Lato"/>
              </a:rPr>
              <a:t>I also hear that </a:t>
            </a:r>
            <a:r>
              <a:rPr b="1" lang="en-GB" sz="1500">
                <a:solidFill>
                  <a:srgbClr val="FF8022"/>
                </a:solidFill>
                <a:latin typeface="Lato"/>
                <a:ea typeface="Lato"/>
                <a:cs typeface="Lato"/>
                <a:sym typeface="Lato"/>
              </a:rPr>
              <a:t>interest</a:t>
            </a:r>
            <a:r>
              <a:rPr b="1" lang="en-GB" sz="1500">
                <a:solidFill>
                  <a:srgbClr val="FF8022"/>
                </a:solidFill>
                <a:latin typeface="Lato"/>
                <a:ea typeface="Lato"/>
                <a:cs typeface="Lato"/>
                <a:sym typeface="Lato"/>
              </a:rPr>
              <a:t> rates will likely be coming down further</a:t>
            </a:r>
            <a:r>
              <a:rPr lang="en-GB" sz="1500">
                <a:solidFill>
                  <a:schemeClr val="accent1"/>
                </a:solidFill>
                <a:latin typeface="Lato"/>
                <a:ea typeface="Lato"/>
                <a:cs typeface="Lato"/>
                <a:sym typeface="Lato"/>
              </a:rPr>
              <a:t> in the next couple of years, </a:t>
            </a:r>
            <a:r>
              <a:rPr lang="en-GB" sz="1500">
                <a:solidFill>
                  <a:schemeClr val="accent1"/>
                </a:solidFill>
                <a:latin typeface="Lato"/>
                <a:ea typeface="Lato"/>
                <a:cs typeface="Lato"/>
                <a:sym typeface="Lato"/>
              </a:rPr>
              <a:t>which I’m hoping will lower mortgage payments.</a:t>
            </a:r>
            <a:endParaRPr sz="1500">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We’re hoping to </a:t>
            </a:r>
            <a:r>
              <a:rPr b="1" i="0" lang="en-GB" sz="1500" u="none" cap="none" strike="noStrike">
                <a:solidFill>
                  <a:schemeClr val="accent2"/>
                </a:solidFill>
                <a:latin typeface="Lato"/>
                <a:ea typeface="Lato"/>
                <a:cs typeface="Lato"/>
                <a:sym typeface="Lato"/>
              </a:rPr>
              <a:t>start a family in the next 2-3 years</a:t>
            </a:r>
            <a:r>
              <a:rPr b="0" i="0" lang="en-GB" sz="1500" u="none" cap="none" strike="noStrike">
                <a:solidFill>
                  <a:schemeClr val="accent2"/>
                </a:solidFill>
                <a:latin typeface="Lato"/>
                <a:ea typeface="Lato"/>
                <a:cs typeface="Lato"/>
                <a:sym typeface="Lato"/>
              </a:rPr>
              <a:t>.</a:t>
            </a:r>
            <a:endParaRPr b="0" i="0" sz="1500" u="none" cap="none" strike="noStrike">
              <a:solidFill>
                <a:schemeClr val="accent2"/>
              </a:solidFill>
              <a:latin typeface="Lato"/>
              <a:ea typeface="Lato"/>
              <a:cs typeface="Lato"/>
              <a:sym typeface="Lato"/>
            </a:endParaRPr>
          </a:p>
        </p:txBody>
      </p:sp>
      <p:sp>
        <p:nvSpPr>
          <p:cNvPr id="310" name="Google Shape;310;g1d7541fd890_1_155"/>
          <p:cNvSpPr txBox="1"/>
          <p:nvPr>
            <p:ph type="ctrTitle"/>
          </p:nvPr>
        </p:nvSpPr>
        <p:spPr>
          <a:xfrm>
            <a:off x="99675" y="242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Should they consider renting or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2"/>
                  </a:ext>
                </a:extLst>
              </a:rPr>
              <a:t>buying</a:t>
            </a:r>
            <a:r>
              <a:rPr b="1" i="0" lang="en-GB" sz="2900" u="none" cap="none" strike="noStrike">
                <a:solidFill>
                  <a:schemeClr val="accent2"/>
                </a:solidFill>
                <a:latin typeface="Lato"/>
                <a:ea typeface="Lato"/>
                <a:cs typeface="Lato"/>
                <a:sym typeface="Lato"/>
              </a:rPr>
              <a:t>?</a:t>
            </a:r>
            <a:endParaRPr b="0" i="0" sz="2900" u="none" cap="none" strike="noStrike">
              <a:solidFill>
                <a:schemeClr val="accent2"/>
              </a:solidFill>
              <a:latin typeface="Lato Black"/>
              <a:ea typeface="Lato Black"/>
              <a:cs typeface="Lato Black"/>
              <a:sym typeface="Lato Black"/>
            </a:endParaRPr>
          </a:p>
        </p:txBody>
      </p:sp>
      <p:pic>
        <p:nvPicPr>
          <p:cNvPr id="311" name="Google Shape;311;g1d7541fd890_1_155"/>
          <p:cNvPicPr preferRelativeResize="0"/>
          <p:nvPr/>
        </p:nvPicPr>
        <p:blipFill rotWithShape="1">
          <a:blip r:embed="rId3">
            <a:alphaModFix/>
          </a:blip>
          <a:srcRect b="24550" l="6075" r="5616" t="8644"/>
          <a:stretch/>
        </p:blipFill>
        <p:spPr>
          <a:xfrm>
            <a:off x="271000" y="1509500"/>
            <a:ext cx="2300750" cy="2610750"/>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e063535c66_0_21"/>
          <p:cNvSpPr/>
          <p:nvPr/>
        </p:nvSpPr>
        <p:spPr>
          <a:xfrm>
            <a:off x="320600" y="1061800"/>
            <a:ext cx="5809800" cy="3488400"/>
          </a:xfrm>
          <a:prstGeom prst="wedgeRoundRectCallout">
            <a:avLst>
              <a:gd fmla="val 49899" name="adj1"/>
              <a:gd fmla="val -19114"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u="none" cap="none" strike="noStrike">
                <a:solidFill>
                  <a:schemeClr val="dk1"/>
                </a:solidFill>
                <a:latin typeface="Lato"/>
                <a:ea typeface="Lato"/>
                <a:cs typeface="Lato"/>
                <a:sym typeface="Lato"/>
              </a:rPr>
              <a:t>I </a:t>
            </a:r>
            <a:r>
              <a:rPr lang="en-GB">
                <a:solidFill>
                  <a:schemeClr val="dk1"/>
                </a:solidFill>
                <a:latin typeface="Lato"/>
                <a:ea typeface="Lato"/>
                <a:cs typeface="Lato"/>
                <a:sym typeface="Lato"/>
              </a:rPr>
              <a:t>grew up</a:t>
            </a:r>
            <a:r>
              <a:rPr b="0" i="0" lang="en-GB" u="none" cap="none" strike="noStrike">
                <a:solidFill>
                  <a:schemeClr val="dk1"/>
                </a:solidFill>
                <a:latin typeface="Lato"/>
                <a:ea typeface="Lato"/>
                <a:cs typeface="Lato"/>
                <a:sym typeface="Lato"/>
              </a:rPr>
              <a:t> in </a:t>
            </a:r>
            <a:r>
              <a:rPr lang="en-GB">
                <a:solidFill>
                  <a:schemeClr val="dk1"/>
                </a:solidFill>
                <a:latin typeface="Lato"/>
                <a:ea typeface="Lato"/>
                <a:cs typeface="Lato"/>
                <a:sym typeface="Lato"/>
              </a:rPr>
              <a:t>Reading</a:t>
            </a:r>
            <a:r>
              <a:rPr b="0" i="0" lang="en-GB" u="none" cap="none" strike="noStrike">
                <a:solidFill>
                  <a:schemeClr val="dk1"/>
                </a:solidFill>
                <a:latin typeface="Lato"/>
                <a:ea typeface="Lato"/>
                <a:cs typeface="Lato"/>
                <a:sym typeface="Lato"/>
              </a:rPr>
              <a:t> </a:t>
            </a:r>
            <a:r>
              <a:rPr lang="en-GB">
                <a:solidFill>
                  <a:schemeClr val="dk1"/>
                </a:solidFill>
                <a:latin typeface="Lato"/>
                <a:ea typeface="Lato"/>
                <a:cs typeface="Lato"/>
                <a:sym typeface="Lato"/>
              </a:rPr>
              <a:t>but have spent the last 10 years of my life working in London</a:t>
            </a:r>
            <a:r>
              <a:rPr b="0" i="0" lang="en-GB" u="none" cap="none" strike="noStrike">
                <a:solidFill>
                  <a:schemeClr val="dk1"/>
                </a:solidFill>
                <a:latin typeface="Lato"/>
                <a:ea typeface="Lato"/>
                <a:cs typeface="Lato"/>
                <a:sym typeface="Lato"/>
              </a:rPr>
              <a:t>. I’ve </a:t>
            </a:r>
            <a:r>
              <a:rPr lang="en-GB">
                <a:solidFill>
                  <a:schemeClr val="dk1"/>
                </a:solidFill>
                <a:latin typeface="Lato"/>
                <a:ea typeface="Lato"/>
                <a:cs typeface="Lato"/>
                <a:sym typeface="Lato"/>
              </a:rPr>
              <a:t>rented a few different</a:t>
            </a:r>
            <a:r>
              <a:rPr b="0" i="0" lang="en-GB" u="none" cap="none" strike="noStrike">
                <a:solidFill>
                  <a:schemeClr val="dk1"/>
                </a:solidFill>
                <a:latin typeface="Lato"/>
                <a:ea typeface="Lato"/>
                <a:cs typeface="Lato"/>
                <a:sym typeface="Lato"/>
              </a:rPr>
              <a:t> places in London </a:t>
            </a:r>
            <a:r>
              <a:rPr lang="en-GB">
                <a:solidFill>
                  <a:schemeClr val="dk1"/>
                </a:solidFill>
                <a:latin typeface="Lato"/>
                <a:ea typeface="Lato"/>
                <a:cs typeface="Lato"/>
                <a:sym typeface="Lato"/>
              </a:rPr>
              <a:t>but none have</a:t>
            </a:r>
            <a:r>
              <a:rPr b="0" i="0" lang="en-GB" u="none" cap="none" strike="noStrike">
                <a:solidFill>
                  <a:schemeClr val="dk1"/>
                </a:solidFill>
                <a:latin typeface="Lato"/>
                <a:ea typeface="Lato"/>
                <a:cs typeface="Lato"/>
                <a:sym typeface="Lato"/>
              </a:rPr>
              <a:t> felt like home. I</a:t>
            </a:r>
            <a:r>
              <a:rPr lang="en-GB">
                <a:solidFill>
                  <a:schemeClr val="dk1"/>
                </a:solidFill>
                <a:latin typeface="Lato"/>
                <a:ea typeface="Lato"/>
                <a:cs typeface="Lato"/>
                <a:sym typeface="Lato"/>
              </a:rPr>
              <a:t>’m now ready, with my partner, to find a home that I can renovate and design myself and I’d like a small garden. I’m happy to move out of London to somewhere more quiet and with more green space.</a:t>
            </a:r>
            <a:endParaRPr b="0" i="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u="none" cap="none" strike="noStrike">
                <a:solidFill>
                  <a:schemeClr val="dk1"/>
                </a:solidFill>
                <a:latin typeface="Lato"/>
                <a:ea typeface="Lato"/>
                <a:cs typeface="Lato"/>
                <a:sym typeface="Lato"/>
              </a:rPr>
              <a:t>Through my twenties and early thirties I </a:t>
            </a:r>
            <a:r>
              <a:rPr lang="en-GB">
                <a:solidFill>
                  <a:schemeClr val="dk1"/>
                </a:solidFill>
                <a:latin typeface="Lato"/>
                <a:ea typeface="Lato"/>
                <a:cs typeface="Lato"/>
                <a:sym typeface="Lato"/>
              </a:rPr>
              <a:t>worked very hard and </a:t>
            </a:r>
            <a:r>
              <a:rPr b="0" i="0" lang="en-GB" u="none" cap="none" strike="noStrike">
                <a:solidFill>
                  <a:schemeClr val="dk1"/>
                </a:solidFill>
                <a:latin typeface="Lato"/>
                <a:ea typeface="Lato"/>
                <a:cs typeface="Lato"/>
                <a:sym typeface="Lato"/>
              </a:rPr>
              <a:t>was able to save about </a:t>
            </a:r>
            <a:r>
              <a:rPr lang="en-GB">
                <a:solidFill>
                  <a:schemeClr val="dk1"/>
                </a:solidFill>
                <a:latin typeface="Lato"/>
                <a:ea typeface="Lato"/>
                <a:cs typeface="Lato"/>
                <a:sym typeface="Lato"/>
              </a:rPr>
              <a:t>20%</a:t>
            </a:r>
            <a:r>
              <a:rPr b="0" i="0" lang="en-GB" u="none" cap="none" strike="noStrike">
                <a:solidFill>
                  <a:schemeClr val="dk1"/>
                </a:solidFill>
                <a:latin typeface="Lato"/>
                <a:ea typeface="Lato"/>
                <a:cs typeface="Lato"/>
                <a:sym typeface="Lato"/>
              </a:rPr>
              <a:t> of m</a:t>
            </a:r>
            <a:r>
              <a:rPr lang="en-GB">
                <a:solidFill>
                  <a:schemeClr val="dk1"/>
                </a:solidFill>
                <a:latin typeface="Lato"/>
                <a:ea typeface="Lato"/>
                <a:cs typeface="Lato"/>
                <a:sym typeface="Lato"/>
              </a:rPr>
              <a:t>y monthly take home pay*</a:t>
            </a:r>
            <a:r>
              <a:rPr b="0" i="0" lang="en-GB" u="none" cap="none" strike="noStrike">
                <a:solidFill>
                  <a:schemeClr val="dk1"/>
                </a:solidFill>
                <a:latin typeface="Lato"/>
                <a:ea typeface="Lato"/>
                <a:cs typeface="Lato"/>
                <a:sym typeface="Lato"/>
              </a:rPr>
              <a:t>. </a:t>
            </a:r>
            <a:endParaRPr b="0" i="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u="none" cap="none" strike="noStrike">
                <a:solidFill>
                  <a:schemeClr val="dk1"/>
                </a:solidFill>
                <a:latin typeface="Lato"/>
                <a:ea typeface="Lato"/>
                <a:cs typeface="Lato"/>
                <a:sym typeface="Lato"/>
              </a:rPr>
              <a:t>I’ve been reading that house prices have started to fall</a:t>
            </a:r>
            <a:r>
              <a:rPr lang="en-GB">
                <a:solidFill>
                  <a:schemeClr val="dk1"/>
                </a:solidFill>
                <a:latin typeface="Lato"/>
                <a:ea typeface="Lato"/>
                <a:cs typeface="Lato"/>
                <a:sym typeface="Lato"/>
              </a:rPr>
              <a:t> in</a:t>
            </a:r>
            <a:r>
              <a:rPr b="0" i="0" lang="en-GB" u="none" cap="none" strike="noStrike">
                <a:solidFill>
                  <a:schemeClr val="dk1"/>
                </a:solidFill>
                <a:latin typeface="Lato"/>
                <a:ea typeface="Lato"/>
                <a:cs typeface="Lato"/>
                <a:sym typeface="Lato"/>
              </a:rPr>
              <a:t> recent months at the same time </a:t>
            </a:r>
            <a:r>
              <a:rPr lang="en-GB">
                <a:solidFill>
                  <a:schemeClr val="dk1"/>
                </a:solidFill>
                <a:latin typeface="Lato"/>
                <a:ea typeface="Lato"/>
                <a:cs typeface="Lato"/>
                <a:sym typeface="Lato"/>
              </a:rPr>
              <a:t>as</a:t>
            </a:r>
            <a:r>
              <a:rPr b="0" i="0" lang="en-GB" u="none" cap="none" strike="noStrike">
                <a:solidFill>
                  <a:schemeClr val="dk1"/>
                </a:solidFill>
                <a:latin typeface="Lato"/>
                <a:ea typeface="Lato"/>
                <a:cs typeface="Lato"/>
                <a:sym typeface="Lato"/>
              </a:rPr>
              <a:t> interest rates have fallen - meaning my mort</a:t>
            </a:r>
            <a:r>
              <a:rPr lang="en-GB">
                <a:solidFill>
                  <a:schemeClr val="dk1"/>
                </a:solidFill>
                <a:latin typeface="Lato"/>
                <a:ea typeface="Lato"/>
                <a:cs typeface="Lato"/>
                <a:sym typeface="Lato"/>
              </a:rPr>
              <a:t>gage repayments would be feasible on a £200,000 house</a:t>
            </a:r>
            <a:r>
              <a:rPr b="0" i="0" lang="en-GB" u="none" cap="none" strike="noStrike">
                <a:solidFill>
                  <a:schemeClr val="dk1"/>
                </a:solidFill>
                <a:latin typeface="Lato"/>
                <a:ea typeface="Lato"/>
                <a:cs typeface="Lato"/>
                <a:sym typeface="Lato"/>
              </a:rPr>
              <a:t>. </a:t>
            </a:r>
            <a:r>
              <a:rPr lang="en-GB">
                <a:solidFill>
                  <a:schemeClr val="dk1"/>
                </a:solidFill>
                <a:latin typeface="Lato"/>
                <a:ea typeface="Lato"/>
                <a:cs typeface="Lato"/>
                <a:sym typeface="Lato"/>
              </a:rPr>
              <a:t>I’ve also consistently paid back any loans and paid rent on time, contributing to my good credit score**.</a:t>
            </a:r>
            <a:endParaRPr>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p:txBody>
      </p:sp>
      <p:pic>
        <p:nvPicPr>
          <p:cNvPr id="317" name="Google Shape;317;g1e063535c66_0_21"/>
          <p:cNvPicPr preferRelativeResize="0"/>
          <p:nvPr/>
        </p:nvPicPr>
        <p:blipFill rotWithShape="1">
          <a:blip r:embed="rId3">
            <a:alphaModFix/>
          </a:blip>
          <a:srcRect b="35970" l="14516" r="16294" t="17536"/>
          <a:stretch/>
        </p:blipFill>
        <p:spPr>
          <a:xfrm>
            <a:off x="6403700" y="1631400"/>
            <a:ext cx="2141475" cy="2492976"/>
          </a:xfrm>
          <a:prstGeom prst="rect">
            <a:avLst/>
          </a:prstGeom>
          <a:noFill/>
          <a:ln cap="flat" cmpd="sng" w="28575">
            <a:solidFill>
              <a:schemeClr val="accent2"/>
            </a:solidFill>
            <a:prstDash val="solid"/>
            <a:round/>
            <a:headEnd len="sm" w="sm" type="none"/>
            <a:tailEnd len="sm" w="sm" type="none"/>
          </a:ln>
        </p:spPr>
      </p:pic>
      <p:sp>
        <p:nvSpPr>
          <p:cNvPr id="318" name="Google Shape;318;g1e063535c66_0_21"/>
          <p:cNvSpPr txBox="1"/>
          <p:nvPr>
            <p:ph type="ctrTitle"/>
          </p:nvPr>
        </p:nvSpPr>
        <p:spPr>
          <a:xfrm>
            <a:off x="99675" y="242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Should </a:t>
            </a:r>
            <a:r>
              <a:rPr b="1" lang="en-GB" sz="2900">
                <a:solidFill>
                  <a:schemeClr val="accent2"/>
                </a:solidFill>
                <a:latin typeface="Lato"/>
                <a:ea typeface="Lato"/>
                <a:cs typeface="Lato"/>
                <a:sym typeface="Lato"/>
              </a:rPr>
              <a:t>Alia</a:t>
            </a:r>
            <a:r>
              <a:rPr b="1" i="0" lang="en-GB" sz="2900" u="none" cap="none" strike="noStrike">
                <a:solidFill>
                  <a:schemeClr val="accent2"/>
                </a:solidFill>
                <a:latin typeface="Lato"/>
                <a:ea typeface="Lato"/>
                <a:cs typeface="Lato"/>
                <a:sym typeface="Lato"/>
              </a:rPr>
              <a:t> consider renting or ownership?</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
        <p:nvSpPr>
          <p:cNvPr id="319" name="Google Shape;319;g1e063535c66_0_21"/>
          <p:cNvSpPr txBox="1"/>
          <p:nvPr/>
        </p:nvSpPr>
        <p:spPr>
          <a:xfrm>
            <a:off x="0" y="4662775"/>
            <a:ext cx="751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Lato"/>
                <a:ea typeface="Lato"/>
                <a:cs typeface="Lato"/>
                <a:sym typeface="Lato"/>
              </a:rPr>
              <a:t>*Take home pay is income after deductions such as tax, student loan repayments and pension contributions.</a:t>
            </a:r>
            <a:endParaRPr sz="900">
              <a:latin typeface="Lato"/>
              <a:ea typeface="Lato"/>
              <a:cs typeface="Lato"/>
              <a:sym typeface="Lato"/>
            </a:endParaRPr>
          </a:p>
          <a:p>
            <a:pPr indent="0" lvl="0" marL="0" rtl="0" algn="l">
              <a:spcBef>
                <a:spcPts val="0"/>
              </a:spcBef>
              <a:spcAft>
                <a:spcPts val="0"/>
              </a:spcAft>
              <a:buNone/>
            </a:pPr>
            <a:r>
              <a:rPr lang="en-GB" sz="900">
                <a:latin typeface="Lato"/>
                <a:ea typeface="Lato"/>
                <a:cs typeface="Lato"/>
                <a:sym typeface="Lato"/>
              </a:rPr>
              <a:t>**  Credit score is a numerical rating showing the likelihood of someone meeting their financial obligations e.g. paying back a loan. Learn more </a:t>
            </a:r>
            <a:r>
              <a:rPr lang="en-GB" sz="900" u="sng">
                <a:solidFill>
                  <a:schemeClr val="hlink"/>
                </a:solidFill>
                <a:latin typeface="Lato"/>
                <a:ea typeface="Lato"/>
                <a:cs typeface="Lato"/>
                <a:sym typeface="Lato"/>
                <a:hlinkClick r:id="rId4"/>
              </a:rPr>
              <a:t>here.</a:t>
            </a:r>
            <a:endParaRPr sz="9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5" name="Google Shape;55;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6" name="Google Shape;56;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0f39292c16_0_13"/>
          <p:cNvSpPr/>
          <p:nvPr/>
        </p:nvSpPr>
        <p:spPr>
          <a:xfrm>
            <a:off x="320600" y="1138000"/>
            <a:ext cx="5809800" cy="3803400"/>
          </a:xfrm>
          <a:prstGeom prst="wedgeRoundRectCallout">
            <a:avLst>
              <a:gd fmla="val 49899" name="adj1"/>
              <a:gd fmla="val -19114"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dk1"/>
                </a:solidFill>
                <a:latin typeface="Lato"/>
                <a:ea typeface="Lato"/>
                <a:cs typeface="Lato"/>
                <a:sym typeface="Lato"/>
              </a:rPr>
              <a:t>I </a:t>
            </a:r>
            <a:r>
              <a:rPr b="1" lang="en-GB" sz="1500">
                <a:solidFill>
                  <a:schemeClr val="accent2"/>
                </a:solidFill>
                <a:latin typeface="Lato"/>
                <a:ea typeface="Lato"/>
                <a:cs typeface="Lato"/>
                <a:sym typeface="Lato"/>
              </a:rPr>
              <a:t>grew up</a:t>
            </a:r>
            <a:r>
              <a:rPr b="1" i="0" lang="en-GB" sz="1500" u="none" cap="none" strike="noStrike">
                <a:solidFill>
                  <a:schemeClr val="accent2"/>
                </a:solidFill>
                <a:latin typeface="Lato"/>
                <a:ea typeface="Lato"/>
                <a:cs typeface="Lato"/>
                <a:sym typeface="Lato"/>
              </a:rPr>
              <a:t> in </a:t>
            </a:r>
            <a:r>
              <a:rPr b="1" lang="en-GB" sz="1500">
                <a:solidFill>
                  <a:schemeClr val="accent2"/>
                </a:solidFill>
                <a:latin typeface="Lato"/>
                <a:ea typeface="Lato"/>
                <a:cs typeface="Lato"/>
                <a:sym typeface="Lato"/>
              </a:rPr>
              <a:t>Reading</a:t>
            </a:r>
            <a:r>
              <a:rPr b="0" i="0" lang="en-GB" sz="1500" u="none" cap="none" strike="noStrike">
                <a:solidFill>
                  <a:schemeClr val="dk1"/>
                </a:solidFill>
                <a:latin typeface="Lato"/>
                <a:ea typeface="Lato"/>
                <a:cs typeface="Lato"/>
                <a:sym typeface="Lato"/>
              </a:rPr>
              <a:t> </a:t>
            </a:r>
            <a:r>
              <a:rPr lang="en-GB" sz="1500">
                <a:solidFill>
                  <a:schemeClr val="dk1"/>
                </a:solidFill>
                <a:latin typeface="Lato"/>
                <a:ea typeface="Lato"/>
                <a:cs typeface="Lato"/>
                <a:sym typeface="Lato"/>
              </a:rPr>
              <a:t>but have spent the last 10 years of my life working in London</a:t>
            </a:r>
            <a:r>
              <a:rPr b="0" i="0" lang="en-GB" sz="1500" u="none" cap="none" strike="noStrike">
                <a:solidFill>
                  <a:schemeClr val="dk1"/>
                </a:solidFill>
                <a:latin typeface="Lato"/>
                <a:ea typeface="Lato"/>
                <a:cs typeface="Lato"/>
                <a:sym typeface="Lato"/>
              </a:rPr>
              <a:t>. I’ve </a:t>
            </a:r>
            <a:r>
              <a:rPr b="1" lang="en-GB" sz="1500">
                <a:solidFill>
                  <a:schemeClr val="accent2"/>
                </a:solidFill>
                <a:latin typeface="Lato"/>
                <a:ea typeface="Lato"/>
                <a:cs typeface="Lato"/>
                <a:sym typeface="Lato"/>
              </a:rPr>
              <a:t>rented a few different</a:t>
            </a:r>
            <a:r>
              <a:rPr b="1" i="0" lang="en-GB" sz="1500" u="none" cap="none" strike="noStrike">
                <a:solidFill>
                  <a:schemeClr val="accent2"/>
                </a:solidFill>
                <a:latin typeface="Lato"/>
                <a:ea typeface="Lato"/>
                <a:cs typeface="Lato"/>
                <a:sym typeface="Lato"/>
              </a:rPr>
              <a:t> places</a:t>
            </a:r>
            <a:r>
              <a:rPr b="0" i="0" lang="en-GB" sz="1500" u="none" cap="none" strike="noStrike">
                <a:solidFill>
                  <a:schemeClr val="dk1"/>
                </a:solidFill>
                <a:latin typeface="Lato"/>
                <a:ea typeface="Lato"/>
                <a:cs typeface="Lato"/>
                <a:sym typeface="Lato"/>
              </a:rPr>
              <a:t> in London </a:t>
            </a:r>
            <a:r>
              <a:rPr lang="en-GB" sz="1500">
                <a:solidFill>
                  <a:schemeClr val="dk1"/>
                </a:solidFill>
                <a:latin typeface="Lato"/>
                <a:ea typeface="Lato"/>
                <a:cs typeface="Lato"/>
                <a:sym typeface="Lato"/>
              </a:rPr>
              <a:t>but </a:t>
            </a:r>
            <a:r>
              <a:rPr b="1" lang="en-GB" sz="1500">
                <a:solidFill>
                  <a:schemeClr val="accent2"/>
                </a:solidFill>
                <a:latin typeface="Lato"/>
                <a:ea typeface="Lato"/>
                <a:cs typeface="Lato"/>
                <a:sym typeface="Lato"/>
              </a:rPr>
              <a:t>none have</a:t>
            </a:r>
            <a:r>
              <a:rPr b="1" i="0" lang="en-GB" sz="1500" u="none" cap="none" strike="noStrike">
                <a:solidFill>
                  <a:schemeClr val="accent2"/>
                </a:solidFill>
                <a:latin typeface="Lato"/>
                <a:ea typeface="Lato"/>
                <a:cs typeface="Lato"/>
                <a:sym typeface="Lato"/>
              </a:rPr>
              <a:t> felt like home</a:t>
            </a:r>
            <a:r>
              <a:rPr b="0" i="0" lang="en-GB" sz="1500" u="none" cap="none" strike="noStrike">
                <a:solidFill>
                  <a:schemeClr val="dk1"/>
                </a:solidFill>
                <a:latin typeface="Lato"/>
                <a:ea typeface="Lato"/>
                <a:cs typeface="Lato"/>
                <a:sym typeface="Lato"/>
              </a:rPr>
              <a:t>. I</a:t>
            </a:r>
            <a:r>
              <a:rPr lang="en-GB" sz="1500">
                <a:solidFill>
                  <a:schemeClr val="dk1"/>
                </a:solidFill>
                <a:latin typeface="Lato"/>
                <a:ea typeface="Lato"/>
                <a:cs typeface="Lato"/>
                <a:sym typeface="Lato"/>
              </a:rPr>
              <a:t>’m now ready, with my partner, to find a </a:t>
            </a:r>
            <a:r>
              <a:rPr b="1" lang="en-GB" sz="1500">
                <a:solidFill>
                  <a:schemeClr val="accent2"/>
                </a:solidFill>
                <a:latin typeface="Lato"/>
                <a:ea typeface="Lato"/>
                <a:cs typeface="Lato"/>
                <a:sym typeface="Lato"/>
              </a:rPr>
              <a:t>home </a:t>
            </a:r>
            <a:r>
              <a:rPr lang="en-GB" sz="1500">
                <a:solidFill>
                  <a:schemeClr val="dk1"/>
                </a:solidFill>
                <a:latin typeface="Lato"/>
                <a:ea typeface="Lato"/>
                <a:cs typeface="Lato"/>
                <a:sym typeface="Lato"/>
              </a:rPr>
              <a:t>that I can </a:t>
            </a:r>
            <a:r>
              <a:rPr b="1" lang="en-GB" sz="1500">
                <a:solidFill>
                  <a:schemeClr val="accent2"/>
                </a:solidFill>
                <a:latin typeface="Lato"/>
                <a:ea typeface="Lato"/>
                <a:cs typeface="Lato"/>
                <a:sym typeface="Lato"/>
              </a:rPr>
              <a:t>refurbish and design myself </a:t>
            </a:r>
            <a:r>
              <a:rPr lang="en-GB" sz="1500">
                <a:solidFill>
                  <a:schemeClr val="dk1"/>
                </a:solidFill>
                <a:latin typeface="Lato"/>
                <a:ea typeface="Lato"/>
                <a:cs typeface="Lato"/>
                <a:sym typeface="Lato"/>
              </a:rPr>
              <a:t>and I’d like a small garden. I’m happy to move out of London to somewhere more quiet and with more green space.</a:t>
            </a:r>
            <a:endParaRPr b="0" i="0" sz="15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dk1"/>
                </a:solidFill>
                <a:latin typeface="Lato"/>
                <a:ea typeface="Lato"/>
                <a:cs typeface="Lato"/>
                <a:sym typeface="Lato"/>
              </a:rPr>
              <a:t>Through my twenties</a:t>
            </a:r>
            <a:r>
              <a:rPr lang="en-GB" sz="1500">
                <a:solidFill>
                  <a:schemeClr val="dk1"/>
                </a:solidFill>
                <a:latin typeface="Lato"/>
                <a:ea typeface="Lato"/>
                <a:cs typeface="Lato"/>
                <a:sym typeface="Lato"/>
              </a:rPr>
              <a:t> and early thirties</a:t>
            </a:r>
            <a:r>
              <a:rPr b="0" i="0" lang="en-GB" sz="1500" u="none" cap="none" strike="noStrike">
                <a:solidFill>
                  <a:schemeClr val="dk1"/>
                </a:solidFill>
                <a:latin typeface="Lato"/>
                <a:ea typeface="Lato"/>
                <a:cs typeface="Lato"/>
                <a:sym typeface="Lato"/>
              </a:rPr>
              <a:t> I </a:t>
            </a:r>
            <a:r>
              <a:rPr lang="en-GB" sz="1500">
                <a:solidFill>
                  <a:schemeClr val="dk1"/>
                </a:solidFill>
                <a:latin typeface="Lato"/>
                <a:ea typeface="Lato"/>
                <a:cs typeface="Lato"/>
                <a:sym typeface="Lato"/>
              </a:rPr>
              <a:t>worked very hard and </a:t>
            </a:r>
            <a:r>
              <a:rPr b="0" i="0" lang="en-GB" sz="1500" u="none" cap="none" strike="noStrike">
                <a:solidFill>
                  <a:schemeClr val="dk1"/>
                </a:solidFill>
                <a:latin typeface="Lato"/>
                <a:ea typeface="Lato"/>
                <a:cs typeface="Lato"/>
                <a:sym typeface="Lato"/>
              </a:rPr>
              <a:t>was able to </a:t>
            </a:r>
            <a:r>
              <a:rPr b="1" i="0" lang="en-GB" sz="1500" u="none" cap="none" strike="noStrike">
                <a:solidFill>
                  <a:schemeClr val="accent2"/>
                </a:solidFill>
                <a:latin typeface="Lato"/>
                <a:ea typeface="Lato"/>
                <a:cs typeface="Lato"/>
                <a:sym typeface="Lato"/>
              </a:rPr>
              <a:t>save about </a:t>
            </a:r>
            <a:r>
              <a:rPr b="1" lang="en-GB" sz="1500">
                <a:solidFill>
                  <a:schemeClr val="accent2"/>
                </a:solidFill>
                <a:latin typeface="Lato"/>
                <a:ea typeface="Lato"/>
                <a:cs typeface="Lato"/>
                <a:sym typeface="Lato"/>
              </a:rPr>
              <a:t>2</a:t>
            </a:r>
            <a:r>
              <a:rPr b="1" lang="en-GB" sz="1500">
                <a:solidFill>
                  <a:schemeClr val="accent2"/>
                </a:solidFill>
                <a:latin typeface="Lato"/>
                <a:ea typeface="Lato"/>
                <a:cs typeface="Lato"/>
                <a:sym typeface="Lato"/>
              </a:rPr>
              <a:t>0%</a:t>
            </a:r>
            <a:r>
              <a:rPr b="1" i="0" lang="en-GB" sz="1500" u="none" cap="none" strike="noStrike">
                <a:solidFill>
                  <a:schemeClr val="accent2"/>
                </a:solidFill>
                <a:latin typeface="Lato"/>
                <a:ea typeface="Lato"/>
                <a:cs typeface="Lato"/>
                <a:sym typeface="Lato"/>
              </a:rPr>
              <a:t> of m</a:t>
            </a:r>
            <a:r>
              <a:rPr b="1" lang="en-GB" sz="1500">
                <a:solidFill>
                  <a:schemeClr val="accent2"/>
                </a:solidFill>
                <a:latin typeface="Lato"/>
                <a:ea typeface="Lato"/>
                <a:cs typeface="Lato"/>
                <a:sym typeface="Lato"/>
              </a:rPr>
              <a:t>y monthly take home pay</a:t>
            </a:r>
            <a:r>
              <a:rPr b="0" i="0" lang="en-GB" sz="1500" u="none" cap="none" strike="noStrike">
                <a:solidFill>
                  <a:schemeClr val="dk1"/>
                </a:solidFill>
                <a:latin typeface="Lato"/>
                <a:ea typeface="Lato"/>
                <a:cs typeface="Lato"/>
                <a:sym typeface="Lato"/>
              </a:rPr>
              <a:t>. </a:t>
            </a:r>
            <a:endParaRPr b="0" i="0" sz="15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dk1"/>
                </a:solidFill>
                <a:latin typeface="Lato"/>
                <a:ea typeface="Lato"/>
                <a:cs typeface="Lato"/>
                <a:sym typeface="Lato"/>
              </a:rPr>
              <a:t>I’ve been reading that </a:t>
            </a:r>
            <a:r>
              <a:rPr b="1" i="0" lang="en-GB" sz="1500" u="none" cap="none" strike="noStrike">
                <a:solidFill>
                  <a:schemeClr val="accent2"/>
                </a:solidFill>
                <a:latin typeface="Lato"/>
                <a:ea typeface="Lato"/>
                <a:cs typeface="Lato"/>
                <a:sym typeface="Lato"/>
              </a:rPr>
              <a:t>house prices have started to fall in recent months</a:t>
            </a:r>
            <a:r>
              <a:rPr b="0" i="0" lang="en-GB" sz="1500" u="none" cap="none" strike="noStrike">
                <a:solidFill>
                  <a:schemeClr val="dk1"/>
                </a:solidFill>
                <a:latin typeface="Lato"/>
                <a:ea typeface="Lato"/>
                <a:cs typeface="Lato"/>
                <a:sym typeface="Lato"/>
              </a:rPr>
              <a:t> at the same time </a:t>
            </a:r>
            <a:r>
              <a:rPr lang="en-GB" sz="1500">
                <a:solidFill>
                  <a:schemeClr val="dk1"/>
                </a:solidFill>
                <a:latin typeface="Lato"/>
                <a:ea typeface="Lato"/>
                <a:cs typeface="Lato"/>
                <a:sym typeface="Lato"/>
              </a:rPr>
              <a:t>as</a:t>
            </a:r>
            <a:r>
              <a:rPr b="0" i="0" lang="en-GB" sz="1500" u="none" cap="none" strike="noStrike">
                <a:solidFill>
                  <a:schemeClr val="dk1"/>
                </a:solidFill>
                <a:latin typeface="Lato"/>
                <a:ea typeface="Lato"/>
                <a:cs typeface="Lato"/>
                <a:sym typeface="Lato"/>
              </a:rPr>
              <a:t> </a:t>
            </a:r>
            <a:r>
              <a:rPr b="1" i="0" lang="en-GB" sz="1500" u="none" cap="none" strike="noStrike">
                <a:solidFill>
                  <a:schemeClr val="accent2"/>
                </a:solidFill>
                <a:latin typeface="Lato"/>
                <a:ea typeface="Lato"/>
                <a:cs typeface="Lato"/>
                <a:sym typeface="Lato"/>
              </a:rPr>
              <a:t>interest rates have fallen </a:t>
            </a:r>
            <a:r>
              <a:rPr b="0" i="0" lang="en-GB" sz="1500" u="none" cap="none" strike="noStrike">
                <a:solidFill>
                  <a:schemeClr val="dk1"/>
                </a:solidFill>
                <a:latin typeface="Lato"/>
                <a:ea typeface="Lato"/>
                <a:cs typeface="Lato"/>
                <a:sym typeface="Lato"/>
              </a:rPr>
              <a:t>- meaning my </a:t>
            </a:r>
            <a:r>
              <a:rPr b="1" i="0" lang="en-GB" sz="1500" u="none" cap="none" strike="noStrike">
                <a:solidFill>
                  <a:srgbClr val="FF8022"/>
                </a:solidFill>
                <a:latin typeface="Lato"/>
                <a:ea typeface="Lato"/>
                <a:cs typeface="Lato"/>
                <a:sym typeface="Lato"/>
              </a:rPr>
              <a:t>mort</a:t>
            </a:r>
            <a:r>
              <a:rPr b="1" lang="en-GB" sz="1500">
                <a:solidFill>
                  <a:srgbClr val="FF8022"/>
                </a:solidFill>
                <a:latin typeface="Lato"/>
                <a:ea typeface="Lato"/>
                <a:cs typeface="Lato"/>
                <a:sym typeface="Lato"/>
              </a:rPr>
              <a:t>gage repayments would be feasible</a:t>
            </a:r>
            <a:r>
              <a:rPr lang="en-GB" sz="1500">
                <a:solidFill>
                  <a:schemeClr val="dk1"/>
                </a:solidFill>
                <a:latin typeface="Lato"/>
                <a:ea typeface="Lato"/>
                <a:cs typeface="Lato"/>
                <a:sym typeface="Lato"/>
              </a:rPr>
              <a:t> on a £200,000 house</a:t>
            </a:r>
            <a:r>
              <a:rPr b="0" i="0" lang="en-GB" sz="1500" u="none" cap="none" strike="noStrike">
                <a:solidFill>
                  <a:schemeClr val="dk1"/>
                </a:solidFill>
                <a:latin typeface="Lato"/>
                <a:ea typeface="Lato"/>
                <a:cs typeface="Lato"/>
                <a:sym typeface="Lato"/>
              </a:rPr>
              <a:t>. I</a:t>
            </a:r>
            <a:r>
              <a:rPr lang="en-GB" sz="1500">
                <a:solidFill>
                  <a:schemeClr val="dk1"/>
                </a:solidFill>
                <a:latin typeface="Lato"/>
                <a:ea typeface="Lato"/>
                <a:cs typeface="Lato"/>
                <a:sym typeface="Lato"/>
              </a:rPr>
              <a:t>’ve also consistently </a:t>
            </a:r>
            <a:r>
              <a:rPr b="1" lang="en-GB" sz="1500">
                <a:solidFill>
                  <a:schemeClr val="accent2"/>
                </a:solidFill>
                <a:latin typeface="Lato"/>
                <a:ea typeface="Lato"/>
                <a:cs typeface="Lato"/>
                <a:sym typeface="Lato"/>
              </a:rPr>
              <a:t>paid back any loans</a:t>
            </a:r>
            <a:r>
              <a:rPr lang="en-GB" sz="1500">
                <a:solidFill>
                  <a:schemeClr val="dk1"/>
                </a:solidFill>
                <a:latin typeface="Lato"/>
                <a:ea typeface="Lato"/>
                <a:cs typeface="Lato"/>
                <a:sym typeface="Lato"/>
              </a:rPr>
              <a:t> and </a:t>
            </a:r>
            <a:r>
              <a:rPr b="1" lang="en-GB" sz="1500">
                <a:solidFill>
                  <a:schemeClr val="accent2"/>
                </a:solidFill>
                <a:latin typeface="Lato"/>
                <a:ea typeface="Lato"/>
                <a:cs typeface="Lato"/>
                <a:sym typeface="Lato"/>
              </a:rPr>
              <a:t>paid my rent on time</a:t>
            </a:r>
            <a:r>
              <a:rPr lang="en-GB" sz="1500">
                <a:solidFill>
                  <a:schemeClr val="dk1"/>
                </a:solidFill>
                <a:latin typeface="Lato"/>
                <a:ea typeface="Lato"/>
                <a:cs typeface="Lato"/>
                <a:sym typeface="Lato"/>
              </a:rPr>
              <a:t>, contributing to my good </a:t>
            </a:r>
            <a:r>
              <a:rPr b="1" lang="en-GB" sz="1500">
                <a:solidFill>
                  <a:schemeClr val="accent2"/>
                </a:solidFill>
                <a:latin typeface="Lato"/>
                <a:ea typeface="Lato"/>
                <a:cs typeface="Lato"/>
                <a:sym typeface="Lato"/>
              </a:rPr>
              <a:t>credit score</a:t>
            </a:r>
            <a:r>
              <a:rPr lang="en-GB" sz="1500">
                <a:solidFill>
                  <a:schemeClr val="dk1"/>
                </a:solidFill>
                <a:latin typeface="Lato"/>
                <a:ea typeface="Lato"/>
                <a:cs typeface="Lato"/>
                <a:sym typeface="Lato"/>
              </a:rPr>
              <a:t>.</a:t>
            </a:r>
            <a:endParaRPr b="0" i="0" sz="1500" u="none" cap="none" strike="noStrike">
              <a:solidFill>
                <a:schemeClr val="dk1"/>
              </a:solidFill>
              <a:latin typeface="Lato"/>
              <a:ea typeface="Lato"/>
              <a:cs typeface="Lato"/>
              <a:sym typeface="Lato"/>
            </a:endParaRPr>
          </a:p>
        </p:txBody>
      </p:sp>
      <p:pic>
        <p:nvPicPr>
          <p:cNvPr id="325" name="Google Shape;325;g20f39292c16_0_13"/>
          <p:cNvPicPr preferRelativeResize="0"/>
          <p:nvPr/>
        </p:nvPicPr>
        <p:blipFill rotWithShape="1">
          <a:blip r:embed="rId3">
            <a:alphaModFix/>
          </a:blip>
          <a:srcRect b="35968" l="14516" r="16294" t="17537"/>
          <a:stretch/>
        </p:blipFill>
        <p:spPr>
          <a:xfrm>
            <a:off x="6403700" y="1631400"/>
            <a:ext cx="2141475" cy="2492976"/>
          </a:xfrm>
          <a:prstGeom prst="rect">
            <a:avLst/>
          </a:prstGeom>
          <a:noFill/>
          <a:ln cap="flat" cmpd="sng" w="28575">
            <a:solidFill>
              <a:schemeClr val="accent2"/>
            </a:solidFill>
            <a:prstDash val="solid"/>
            <a:round/>
            <a:headEnd len="sm" w="sm" type="none"/>
            <a:tailEnd len="sm" w="sm" type="none"/>
          </a:ln>
        </p:spPr>
      </p:pic>
      <p:sp>
        <p:nvSpPr>
          <p:cNvPr id="326" name="Google Shape;326;g20f39292c16_0_13"/>
          <p:cNvSpPr txBox="1"/>
          <p:nvPr>
            <p:ph type="ctrTitle"/>
          </p:nvPr>
        </p:nvSpPr>
        <p:spPr>
          <a:xfrm>
            <a:off x="99675" y="242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Should </a:t>
            </a:r>
            <a:r>
              <a:rPr b="1" lang="en-GB" sz="2900">
                <a:solidFill>
                  <a:schemeClr val="accent2"/>
                </a:solidFill>
                <a:latin typeface="Lato"/>
                <a:ea typeface="Lato"/>
                <a:cs typeface="Lato"/>
                <a:sym typeface="Lato"/>
              </a:rPr>
              <a:t>Alia</a:t>
            </a:r>
            <a:r>
              <a:rPr b="1" i="0" lang="en-GB" sz="2900" u="none" cap="none" strike="noStrike">
                <a:solidFill>
                  <a:schemeClr val="accent2"/>
                </a:solidFill>
                <a:latin typeface="Lato"/>
                <a:ea typeface="Lato"/>
                <a:cs typeface="Lato"/>
                <a:sym typeface="Lato"/>
              </a:rPr>
              <a:t> consider renting or ownership?</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08eae8ff29_0_7"/>
          <p:cNvSpPr/>
          <p:nvPr/>
        </p:nvSpPr>
        <p:spPr>
          <a:xfrm>
            <a:off x="7751625" y="4281275"/>
            <a:ext cx="1323000" cy="640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08eae8ff29_0_7"/>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Debate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333" name="Google Shape;333;g208eae8ff29_0_7"/>
          <p:cNvSpPr txBox="1"/>
          <p:nvPr/>
        </p:nvSpPr>
        <p:spPr>
          <a:xfrm>
            <a:off x="58225" y="1185825"/>
            <a:ext cx="90096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GB" sz="2200">
                <a:solidFill>
                  <a:schemeClr val="dk1"/>
                </a:solidFill>
                <a:latin typeface="Lato"/>
                <a:ea typeface="Lato"/>
                <a:cs typeface="Lato"/>
                <a:sym typeface="Lato"/>
              </a:rPr>
              <a:t>Lucy says: “Buying property is always better than renting”</a:t>
            </a:r>
            <a:endParaRPr b="1" i="0" sz="2200" u="none" cap="none" strike="noStrike">
              <a:solidFill>
                <a:schemeClr val="dk1"/>
              </a:solidFill>
              <a:latin typeface="Lato"/>
              <a:ea typeface="Lato"/>
              <a:cs typeface="Lato"/>
              <a:sym typeface="Lato"/>
            </a:endParaRPr>
          </a:p>
        </p:txBody>
      </p:sp>
      <p:pic>
        <p:nvPicPr>
          <p:cNvPr id="334" name="Google Shape;334;g208eae8ff29_0_7"/>
          <p:cNvPicPr preferRelativeResize="0"/>
          <p:nvPr/>
        </p:nvPicPr>
        <p:blipFill>
          <a:blip r:embed="rId3">
            <a:alphaModFix/>
          </a:blip>
          <a:stretch>
            <a:fillRect/>
          </a:stretch>
        </p:blipFill>
        <p:spPr>
          <a:xfrm>
            <a:off x="540748" y="2125088"/>
            <a:ext cx="1603125" cy="1603125"/>
          </a:xfrm>
          <a:prstGeom prst="rect">
            <a:avLst/>
          </a:prstGeom>
          <a:noFill/>
          <a:ln cap="flat" cmpd="sng" w="28575">
            <a:solidFill>
              <a:schemeClr val="lt1"/>
            </a:solidFill>
            <a:prstDash val="solid"/>
            <a:round/>
            <a:headEnd len="sm" w="sm" type="none"/>
            <a:tailEnd len="sm" w="sm" type="none"/>
          </a:ln>
        </p:spPr>
      </p:pic>
      <p:sp>
        <p:nvSpPr>
          <p:cNvPr id="335" name="Google Shape;335;g208eae8ff29_0_7"/>
          <p:cNvSpPr txBox="1"/>
          <p:nvPr/>
        </p:nvSpPr>
        <p:spPr>
          <a:xfrm>
            <a:off x="2592050" y="2048900"/>
            <a:ext cx="6117300" cy="13083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solidFill>
                  <a:schemeClr val="accent1"/>
                </a:solidFill>
                <a:latin typeface="Lato"/>
                <a:ea typeface="Lato"/>
                <a:cs typeface="Lato"/>
                <a:sym typeface="Lato"/>
              </a:rPr>
              <a:t>Activity</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You will be divided into 2 groups to debate the motion. </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In pairs you have 5 minutes to prepare your piece before engaging in a class debate. </a:t>
            </a:r>
            <a:endParaRPr sz="1800">
              <a:solidFill>
                <a:schemeClr val="accen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77c15637fc_0_18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41" name="Google Shape;341;g277c15637fc_0_18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g277c15637fc_0_182"/>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43" name="Google Shape;343;g277c15637fc_0_182"/>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advantages and disadvantages of  renting and buying </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1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different elements of the renting and buying processes</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1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wh</a:t>
            </a:r>
            <a:r>
              <a:rPr b="1" lang="en-GB" sz="2200">
                <a:solidFill>
                  <a:srgbClr val="00FF00"/>
                </a:solidFill>
                <a:latin typeface="Lato"/>
                <a:ea typeface="Lato"/>
                <a:cs typeface="Lato"/>
                <a:sym typeface="Lato"/>
              </a:rPr>
              <a:t>ether</a:t>
            </a:r>
            <a:r>
              <a:rPr b="1" i="0" lang="en-GB" sz="2200" u="none" cap="none" strike="noStrike">
                <a:solidFill>
                  <a:srgbClr val="00FF00"/>
                </a:solidFill>
                <a:latin typeface="Lato"/>
                <a:ea typeface="Lato"/>
                <a:cs typeface="Lato"/>
                <a:sym typeface="Lato"/>
              </a:rPr>
              <a:t> renting or buying might be better in some situations compared to others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4b5d431ea2_0_155"/>
          <p:cNvSpPr/>
          <p:nvPr/>
        </p:nvSpPr>
        <p:spPr>
          <a:xfrm>
            <a:off x="3356888" y="159205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What’s the difference between </a:t>
            </a:r>
            <a:r>
              <a:rPr lang="en-GB" sz="1800">
                <a:latin typeface="Lato Black"/>
                <a:ea typeface="Lato Black"/>
                <a:cs typeface="Lato Black"/>
                <a:sym typeface="Lato Black"/>
              </a:rPr>
              <a:t>insurance</a:t>
            </a:r>
            <a:r>
              <a:rPr lang="en-GB" sz="1800">
                <a:latin typeface="Lato Black"/>
                <a:ea typeface="Lato Black"/>
                <a:cs typeface="Lato Black"/>
                <a:sym typeface="Lato Black"/>
              </a:rPr>
              <a:t> needed for renting and buying</a:t>
            </a:r>
            <a:r>
              <a:rPr b="0" i="0" lang="en-GB" sz="1800" u="none" cap="none" strike="noStrike">
                <a:solidFill>
                  <a:srgbClr val="000000"/>
                </a:solidFill>
                <a:latin typeface="Lato Black"/>
                <a:ea typeface="Lato Black"/>
                <a:cs typeface="Lato Black"/>
                <a:sym typeface="Lato Black"/>
              </a:rPr>
              <a:t>?</a:t>
            </a:r>
            <a:endParaRPr b="0" i="0" sz="1800" u="none" cap="none" strike="noStrike">
              <a:solidFill>
                <a:srgbClr val="000000"/>
              </a:solidFill>
              <a:latin typeface="Lato Black"/>
              <a:ea typeface="Lato Black"/>
              <a:cs typeface="Lato Black"/>
              <a:sym typeface="Lato Black"/>
            </a:endParaRPr>
          </a:p>
        </p:txBody>
      </p:sp>
      <p:sp>
        <p:nvSpPr>
          <p:cNvPr id="349" name="Google Shape;349;g14b5d431ea2_0_155"/>
          <p:cNvSpPr/>
          <p:nvPr/>
        </p:nvSpPr>
        <p:spPr>
          <a:xfrm>
            <a:off x="856575" y="159205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 is meant by the term ‘</a:t>
            </a:r>
            <a:r>
              <a:rPr lang="en-GB" sz="1800">
                <a:latin typeface="Lato Black"/>
                <a:ea typeface="Lato Black"/>
                <a:cs typeface="Lato Black"/>
                <a:sym typeface="Lato Black"/>
              </a:rPr>
              <a:t>deposit</a:t>
            </a:r>
            <a:r>
              <a:rPr b="0" i="0" lang="en-GB" sz="1800" u="none" cap="none" strike="noStrike">
                <a:solidFill>
                  <a:srgbClr val="000000"/>
                </a:solidFill>
                <a:latin typeface="Lato Black"/>
                <a:ea typeface="Lato Black"/>
                <a:cs typeface="Lato Black"/>
                <a:sym typeface="Lato Black"/>
              </a:rPr>
              <a:t>’?</a:t>
            </a:r>
            <a:endParaRPr b="0" i="0" sz="1800" u="none" cap="none" strike="noStrike">
              <a:solidFill>
                <a:srgbClr val="000000"/>
              </a:solidFill>
              <a:latin typeface="Lato Black"/>
              <a:ea typeface="Lato Black"/>
              <a:cs typeface="Lato Black"/>
              <a:sym typeface="Lato Black"/>
            </a:endParaRPr>
          </a:p>
        </p:txBody>
      </p:sp>
      <p:sp>
        <p:nvSpPr>
          <p:cNvPr id="350" name="Google Shape;350;g14b5d431ea2_0_155"/>
          <p:cNvSpPr/>
          <p:nvPr/>
        </p:nvSpPr>
        <p:spPr>
          <a:xfrm>
            <a:off x="5857200" y="1592050"/>
            <a:ext cx="2163600" cy="1745100"/>
          </a:xfrm>
          <a:prstGeom prst="rect">
            <a:avLst/>
          </a:prstGeom>
          <a:solidFill>
            <a:srgbClr val="EA93BE"/>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 3 pieces of advice would you give someone before they choose to buy a house?</a:t>
            </a:r>
            <a:endParaRPr b="0" i="0" sz="1800" u="none" cap="none" strike="noStrike">
              <a:solidFill>
                <a:srgbClr val="000000"/>
              </a:solidFill>
              <a:latin typeface="Lato Black"/>
              <a:ea typeface="Lato Black"/>
              <a:cs typeface="Lato Black"/>
              <a:sym typeface="Lato Black"/>
            </a:endParaRPr>
          </a:p>
        </p:txBody>
      </p:sp>
      <p:sp>
        <p:nvSpPr>
          <p:cNvPr id="351" name="Google Shape;351;g14b5d431ea2_0_155"/>
          <p:cNvSpPr txBox="1"/>
          <p:nvPr/>
        </p:nvSpPr>
        <p:spPr>
          <a:xfrm>
            <a:off x="410000" y="257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Learning Review </a:t>
            </a:r>
            <a:endParaRPr b="1" i="0" sz="1700" u="none" cap="none" strike="noStrike">
              <a:solidFill>
                <a:srgbClr val="000000"/>
              </a:solidFill>
              <a:latin typeface="Lato"/>
              <a:ea typeface="Lato"/>
              <a:cs typeface="Lato"/>
              <a:sym typeface="Lato"/>
            </a:endParaRPr>
          </a:p>
        </p:txBody>
      </p:sp>
      <p:sp>
        <p:nvSpPr>
          <p:cNvPr id="352" name="Google Shape;352;g14b5d431ea2_0_155"/>
          <p:cNvSpPr txBox="1"/>
          <p:nvPr/>
        </p:nvSpPr>
        <p:spPr>
          <a:xfrm>
            <a:off x="822075" y="3889750"/>
            <a:ext cx="7202400" cy="523200"/>
          </a:xfrm>
          <a:prstGeom prst="rect">
            <a:avLst/>
          </a:prstGeom>
          <a:solidFill>
            <a:schemeClr val="dk2"/>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1" lang="en-GB" sz="2200" u="none" cap="none" strike="noStrike">
                <a:solidFill>
                  <a:schemeClr val="lt1"/>
                </a:solidFill>
                <a:latin typeface="Lato"/>
                <a:ea typeface="Lato"/>
                <a:cs typeface="Lato"/>
                <a:sym typeface="Lato"/>
              </a:rPr>
              <a:t>How will you use what you have learnt in your daily life?</a:t>
            </a:r>
            <a:endParaRPr b="1" i="1" sz="2200" u="none" cap="none" strike="noStrike">
              <a:solidFill>
                <a:schemeClr val="lt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58" name="Google Shape;358;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77c15637fc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77c15637fc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3"/>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4"/>
                  </a:ext>
                </a:extLst>
              </a:rPr>
              <a:t>finances</a:t>
            </a:r>
            <a:endParaRPr b="0" i="0" sz="1400" u="none" cap="none" strike="noStrike">
              <a:solidFill>
                <a:schemeClr val="lt1"/>
              </a:solidFill>
              <a:latin typeface="Arial"/>
              <a:ea typeface="Arial"/>
              <a:cs typeface="Arial"/>
              <a:sym typeface="Arial"/>
            </a:endParaRPr>
          </a:p>
        </p:txBody>
      </p:sp>
      <p:grpSp>
        <p:nvGrpSpPr>
          <p:cNvPr id="365" name="Google Shape;365;g277c15637fc_0_0"/>
          <p:cNvGrpSpPr/>
          <p:nvPr/>
        </p:nvGrpSpPr>
        <p:grpSpPr>
          <a:xfrm>
            <a:off x="151999" y="1183981"/>
            <a:ext cx="2846301" cy="2013581"/>
            <a:chOff x="463400" y="1321175"/>
            <a:chExt cx="2914500" cy="2113109"/>
          </a:xfrm>
        </p:grpSpPr>
        <p:sp>
          <p:nvSpPr>
            <p:cNvPr id="366" name="Google Shape;366;g277c15637fc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77c15637fc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68" name="Google Shape;368;g277c15637fc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69" name="Google Shape;369;g277c15637fc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370" name="Google Shape;370;g277c15637fc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71" name="Google Shape;371;g277c15637fc_0_0"/>
          <p:cNvGrpSpPr/>
          <p:nvPr/>
        </p:nvGrpSpPr>
        <p:grpSpPr>
          <a:xfrm>
            <a:off x="3164819" y="1184021"/>
            <a:ext cx="2846301" cy="1995658"/>
            <a:chOff x="3237025" y="1184050"/>
            <a:chExt cx="2914500" cy="2094300"/>
          </a:xfrm>
        </p:grpSpPr>
        <p:sp>
          <p:nvSpPr>
            <p:cNvPr id="372" name="Google Shape;372;g277c15637fc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g277c15637fc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374" name="Google Shape;374;g277c15637fc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375" name="Google Shape;375;g277c15637fc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376" name="Google Shape;376;g277c15637fc_0_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2" name="Google Shape;62;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132c63cc0bd_0_20"/>
          <p:cNvSpPr txBox="1"/>
          <p:nvPr/>
        </p:nvSpPr>
        <p:spPr>
          <a:xfrm>
            <a:off x="45200" y="1220475"/>
            <a:ext cx="9048900" cy="3261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Black"/>
                <a:ea typeface="Lato Black"/>
                <a:cs typeface="Lato Black"/>
                <a:sym typeface="Lato Black"/>
              </a:rPr>
              <a:t>Session 3:</a:t>
            </a:r>
            <a:endParaRPr b="0" i="0" sz="24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b="0" i="0" lang="en-GB" sz="4100" u="none" cap="none" strike="noStrike">
                <a:solidFill>
                  <a:schemeClr val="lt1"/>
                </a:solidFill>
                <a:latin typeface="Lato Black"/>
                <a:ea typeface="Lato Black"/>
                <a:cs typeface="Lato Black"/>
                <a:sym typeface="Lato Black"/>
              </a:rPr>
              <a:t>Renting and </a:t>
            </a:r>
            <a:endParaRPr b="0" i="0" sz="41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lang="en-GB" sz="4100">
                <a:solidFill>
                  <a:schemeClr val="lt1"/>
                </a:solidFill>
                <a:latin typeface="Lato Black"/>
                <a:ea typeface="Lato Black"/>
                <a:cs typeface="Lato Black"/>
                <a:sym typeface="Lato Black"/>
              </a:rPr>
              <a:t>b</a:t>
            </a:r>
            <a:r>
              <a:rPr b="0" i="0" lang="en-GB" sz="4100" u="none" cap="none" strike="noStrike">
                <a:solidFill>
                  <a:schemeClr val="lt1"/>
                </a:solidFill>
                <a:latin typeface="Lato Black"/>
                <a:ea typeface="Lato Black"/>
                <a:cs typeface="Lato Black"/>
                <a:sym typeface="Lato Black"/>
              </a:rPr>
              <a:t>uying </a:t>
            </a:r>
            <a:r>
              <a:rPr lang="en-GB" sz="4100">
                <a:solidFill>
                  <a:schemeClr val="lt1"/>
                </a:solidFill>
                <a:latin typeface="Lato Black"/>
                <a:ea typeface="Lato Black"/>
                <a:cs typeface="Lato Black"/>
                <a:sym typeface="Lato Black"/>
              </a:rPr>
              <a:t>property</a:t>
            </a:r>
            <a:endParaRPr b="0" i="0" sz="41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t/>
            </a:r>
            <a:endParaRPr b="0" i="0" sz="24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b="0"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1cd2f19d55b_0_9"/>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9" name="Google Shape;69;g1cd2f19d55b_0_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1cd2f19d55b_0_9"/>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1" name="Google Shape;71;g1cd2f19d55b_0_9"/>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Describe the </a:t>
            </a:r>
            <a:r>
              <a:rPr b="1" lang="en-GB" sz="2200">
                <a:solidFill>
                  <a:schemeClr val="lt1"/>
                </a:solidFill>
                <a:latin typeface="Lato"/>
                <a:ea typeface="Lato"/>
                <a:cs typeface="Lato"/>
                <a:sym typeface="Lato"/>
              </a:rPr>
              <a:t>advantages</a:t>
            </a:r>
            <a:r>
              <a:rPr b="1" lang="en-GB" sz="2200">
                <a:solidFill>
                  <a:schemeClr val="lt1"/>
                </a:solidFill>
                <a:latin typeface="Lato"/>
                <a:ea typeface="Lato"/>
                <a:cs typeface="Lato"/>
                <a:sym typeface="Lato"/>
              </a:rPr>
              <a:t> and disadvantages of </a:t>
            </a:r>
            <a:r>
              <a:rPr b="1" lang="en-GB" sz="2200">
                <a:solidFill>
                  <a:schemeClr val="lt1"/>
                </a:solidFill>
                <a:latin typeface="Lato"/>
                <a:ea typeface="Lato"/>
                <a:cs typeface="Lato"/>
                <a:sym typeface="Lato"/>
              </a:rPr>
              <a:t>renting</a:t>
            </a:r>
            <a:r>
              <a:rPr b="1" lang="en-GB" sz="2200">
                <a:solidFill>
                  <a:schemeClr val="lt1"/>
                </a:solidFill>
                <a:latin typeface="Lato"/>
                <a:ea typeface="Lato"/>
                <a:cs typeface="Lato"/>
                <a:sym typeface="Lato"/>
              </a:rPr>
              <a:t> and buying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Explain different elements of the renting and buying processes</a:t>
            </a:r>
            <a:endParaRPr sz="2200">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Assess wh</a:t>
            </a:r>
            <a:r>
              <a:rPr b="1" lang="en-GB" sz="2200">
                <a:solidFill>
                  <a:schemeClr val="lt1"/>
                </a:solidFill>
                <a:latin typeface="Lato"/>
                <a:ea typeface="Lato"/>
                <a:cs typeface="Lato"/>
                <a:sym typeface="Lato"/>
              </a:rPr>
              <a:t>ether</a:t>
            </a:r>
            <a:r>
              <a:rPr b="1" i="0" lang="en-GB" sz="2200" u="none" cap="none" strike="noStrike">
                <a:solidFill>
                  <a:schemeClr val="lt1"/>
                </a:solidFill>
                <a:latin typeface="Lato"/>
                <a:ea typeface="Lato"/>
                <a:cs typeface="Lato"/>
                <a:sym typeface="Lato"/>
              </a:rPr>
              <a:t> renting or buying might be better in some situations compared to others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208eae8ff29_0_26"/>
          <p:cNvSpPr txBox="1"/>
          <p:nvPr>
            <p:ph type="ctrTitle"/>
          </p:nvPr>
        </p:nvSpPr>
        <p:spPr>
          <a:xfrm>
            <a:off x="214875" y="236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 </a:t>
            </a:r>
            <a:r>
              <a:rPr b="1" lang="en-GB" sz="2900">
                <a:solidFill>
                  <a:schemeClr val="accent2"/>
                </a:solidFill>
                <a:latin typeface="Lato"/>
                <a:ea typeface="Lato"/>
                <a:cs typeface="Lato"/>
                <a:sym typeface="Lato"/>
              </a:rPr>
              <a:t>property payments</a:t>
            </a:r>
            <a:r>
              <a:rPr b="1" i="0" lang="en-GB" sz="2900" u="none" cap="none" strike="noStrike">
                <a:solidFill>
                  <a:schemeClr val="accent2"/>
                </a:solidFill>
                <a:latin typeface="Lato"/>
                <a:ea typeface="Lato"/>
                <a:cs typeface="Lato"/>
                <a:sym typeface="Lato"/>
              </a:rPr>
              <a:t>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77" name="Google Shape;77;g208eae8ff29_0_26"/>
          <p:cNvSpPr txBox="1"/>
          <p:nvPr/>
        </p:nvSpPr>
        <p:spPr>
          <a:xfrm>
            <a:off x="1103300" y="1107700"/>
            <a:ext cx="25194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monthly rent</a:t>
            </a:r>
            <a:endParaRPr b="1" i="0" sz="1800" u="none" cap="none" strike="noStrike">
              <a:solidFill>
                <a:schemeClr val="accent1"/>
              </a:solidFill>
              <a:latin typeface="Lato Black"/>
              <a:ea typeface="Lato Black"/>
              <a:cs typeface="Lato Black"/>
              <a:sym typeface="Lato Black"/>
            </a:endParaRPr>
          </a:p>
        </p:txBody>
      </p:sp>
      <p:sp>
        <p:nvSpPr>
          <p:cNvPr id="78" name="Google Shape;78;g208eae8ff29_0_26"/>
          <p:cNvSpPr txBox="1"/>
          <p:nvPr/>
        </p:nvSpPr>
        <p:spPr>
          <a:xfrm>
            <a:off x="3622625" y="1454375"/>
            <a:ext cx="1867200" cy="3528000"/>
          </a:xfrm>
          <a:prstGeom prst="rect">
            <a:avLst/>
          </a:prstGeom>
          <a:noFill/>
          <a:ln cap="flat" cmpd="sng" w="19050">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GB" sz="1600" u="none" cap="none" strike="noStrike">
                <a:solidFill>
                  <a:schemeClr val="accent1"/>
                </a:solidFill>
                <a:latin typeface="Lato"/>
                <a:ea typeface="Lato"/>
                <a:cs typeface="Lato"/>
                <a:sym typeface="Lato"/>
              </a:rPr>
              <a:t>What do you think are the average rental and purchase prices for property in England and London?</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1" i="0" sz="16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1" i="0" lang="en-GB" sz="1600" u="none" cap="none" strike="noStrike">
                <a:solidFill>
                  <a:schemeClr val="accent1"/>
                </a:solidFill>
                <a:latin typeface="Lato"/>
                <a:ea typeface="Lato"/>
                <a:cs typeface="Lato"/>
                <a:sym typeface="Lato"/>
              </a:rPr>
              <a:t>Discuss why you’ve come to these figures with your partner. </a:t>
            </a:r>
            <a:endParaRPr b="1" i="0" sz="16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t/>
            </a:r>
            <a:endParaRPr b="1" sz="1600">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1" i="0" lang="en-GB" sz="900" u="none" cap="none" strike="noStrike">
                <a:solidFill>
                  <a:schemeClr val="accent1"/>
                </a:solidFill>
                <a:latin typeface="Lato"/>
                <a:ea typeface="Lato"/>
                <a:cs typeface="Lato"/>
                <a:sym typeface="Lato"/>
              </a:rPr>
              <a:t>House pr</a:t>
            </a:r>
            <a:r>
              <a:rPr b="1" lang="en-GB" sz="900">
                <a:solidFill>
                  <a:schemeClr val="accent1"/>
                </a:solidFill>
                <a:latin typeface="Lato"/>
                <a:ea typeface="Lato"/>
                <a:cs typeface="Lato"/>
                <a:sym typeface="Lato"/>
              </a:rPr>
              <a:t>i</a:t>
            </a:r>
            <a:r>
              <a:rPr b="1" i="0" lang="en-GB" sz="900" u="none" cap="none" strike="noStrike">
                <a:solidFill>
                  <a:schemeClr val="accent1"/>
                </a:solidFill>
                <a:latin typeface="Lato"/>
                <a:ea typeface="Lato"/>
                <a:cs typeface="Lato"/>
                <a:sym typeface="Lato"/>
              </a:rPr>
              <a:t>ces </a:t>
            </a:r>
            <a:r>
              <a:rPr b="1" lang="en-GB" sz="900">
                <a:solidFill>
                  <a:schemeClr val="accent1"/>
                </a:solidFill>
                <a:latin typeface="Lato"/>
                <a:ea typeface="Lato"/>
                <a:cs typeface="Lato"/>
                <a:sym typeface="Lato"/>
              </a:rPr>
              <a:t>c</a:t>
            </a:r>
            <a:r>
              <a:rPr b="1" i="0" lang="en-GB" sz="900" u="none" cap="none" strike="noStrike">
                <a:solidFill>
                  <a:schemeClr val="accent1"/>
                </a:solidFill>
                <a:latin typeface="Lato"/>
                <a:ea typeface="Lato"/>
                <a:cs typeface="Lato"/>
                <a:sym typeface="Lato"/>
              </a:rPr>
              <a:t>orrect as of </a:t>
            </a:r>
            <a:r>
              <a:rPr b="1" lang="en-GB" sz="900">
                <a:solidFill>
                  <a:schemeClr val="accent1"/>
                </a:solidFill>
                <a:latin typeface="Lato"/>
                <a:ea typeface="Lato"/>
                <a:cs typeface="Lato"/>
                <a:sym typeface="Lato"/>
              </a:rPr>
              <a:t>July</a:t>
            </a:r>
            <a:r>
              <a:rPr b="1" i="0" lang="en-GB" sz="900" u="none" cap="none" strike="noStrike">
                <a:solidFill>
                  <a:schemeClr val="accent1"/>
                </a:solidFill>
                <a:latin typeface="Lato"/>
                <a:ea typeface="Lato"/>
                <a:cs typeface="Lato"/>
                <a:sym typeface="Lato"/>
              </a:rPr>
              <a:t> 202</a:t>
            </a:r>
            <a:r>
              <a:rPr b="1" lang="en-GB" sz="900">
                <a:solidFill>
                  <a:schemeClr val="accent1"/>
                </a:solidFill>
                <a:latin typeface="Lato"/>
                <a:ea typeface="Lato"/>
                <a:cs typeface="Lato"/>
                <a:sym typeface="Lato"/>
              </a:rPr>
              <a:t>4</a:t>
            </a:r>
            <a:endParaRPr b="1" i="0" sz="9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1" lang="en-GB" sz="900">
                <a:solidFill>
                  <a:schemeClr val="accent1"/>
                </a:solidFill>
                <a:latin typeface="Lato"/>
                <a:ea typeface="Lato"/>
                <a:cs typeface="Lato"/>
                <a:sym typeface="Lato"/>
              </a:rPr>
              <a:t> Rental prices correct as of Aug 2024</a:t>
            </a:r>
            <a:endParaRPr b="1" i="0" sz="900" u="none" cap="none" strike="noStrike">
              <a:solidFill>
                <a:schemeClr val="accent1"/>
              </a:solidFill>
              <a:latin typeface="Lato"/>
              <a:ea typeface="Lato"/>
              <a:cs typeface="Lato"/>
              <a:sym typeface="Lato"/>
            </a:endParaRPr>
          </a:p>
        </p:txBody>
      </p:sp>
      <p:sp>
        <p:nvSpPr>
          <p:cNvPr id="79" name="Google Shape;79;g208eae8ff29_0_26"/>
          <p:cNvSpPr/>
          <p:nvPr/>
        </p:nvSpPr>
        <p:spPr>
          <a:xfrm>
            <a:off x="1281638" y="323730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London</a:t>
            </a:r>
            <a:endParaRPr b="0" i="0" sz="1800" u="none" cap="none" strike="noStrike">
              <a:solidFill>
                <a:srgbClr val="000000"/>
              </a:solidFill>
              <a:latin typeface="Lato Black"/>
              <a:ea typeface="Lato Black"/>
              <a:cs typeface="Lato Black"/>
              <a:sym typeface="Lato Black"/>
            </a:endParaRPr>
          </a:p>
        </p:txBody>
      </p:sp>
      <p:sp>
        <p:nvSpPr>
          <p:cNvPr id="80" name="Google Shape;80;g208eae8ff29_0_26"/>
          <p:cNvSpPr/>
          <p:nvPr/>
        </p:nvSpPr>
        <p:spPr>
          <a:xfrm>
            <a:off x="1281675" y="1454375"/>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England</a:t>
            </a:r>
            <a:endParaRPr b="0" i="0" sz="1800" u="none" cap="none" strike="noStrike">
              <a:solidFill>
                <a:srgbClr val="000000"/>
              </a:solidFill>
              <a:latin typeface="Lato Black"/>
              <a:ea typeface="Lato Black"/>
              <a:cs typeface="Lato Black"/>
              <a:sym typeface="Lato Black"/>
            </a:endParaRPr>
          </a:p>
        </p:txBody>
      </p:sp>
      <p:sp>
        <p:nvSpPr>
          <p:cNvPr id="81" name="Google Shape;81;g208eae8ff29_0_26"/>
          <p:cNvSpPr/>
          <p:nvPr/>
        </p:nvSpPr>
        <p:spPr>
          <a:xfrm>
            <a:off x="5667175" y="1454375"/>
            <a:ext cx="2163600" cy="1745100"/>
          </a:xfrm>
          <a:prstGeom prst="rect">
            <a:avLst/>
          </a:prstGeom>
          <a:solidFill>
            <a:schemeClr val="accen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chemeClr val="lt1"/>
                </a:solidFill>
                <a:latin typeface="Lato Black"/>
                <a:ea typeface="Lato Black"/>
                <a:cs typeface="Lato Black"/>
                <a:sym typeface="Lato Black"/>
              </a:rPr>
              <a:t>England</a:t>
            </a:r>
            <a:endParaRPr b="0" i="0" sz="1800" u="none" cap="none" strike="noStrike">
              <a:solidFill>
                <a:schemeClr val="lt1"/>
              </a:solidFill>
              <a:latin typeface="Lato Black"/>
              <a:ea typeface="Lato Black"/>
              <a:cs typeface="Lato Black"/>
              <a:sym typeface="Lato Black"/>
            </a:endParaRPr>
          </a:p>
        </p:txBody>
      </p:sp>
      <p:sp>
        <p:nvSpPr>
          <p:cNvPr id="82" name="Google Shape;82;g208eae8ff29_0_26"/>
          <p:cNvSpPr/>
          <p:nvPr/>
        </p:nvSpPr>
        <p:spPr>
          <a:xfrm>
            <a:off x="5667175" y="323730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London</a:t>
            </a:r>
            <a:endParaRPr b="0" i="0" sz="1800" u="none" cap="none" strike="noStrike">
              <a:solidFill>
                <a:srgbClr val="000000"/>
              </a:solidFill>
              <a:latin typeface="Lato Black"/>
              <a:ea typeface="Lato Black"/>
              <a:cs typeface="Lato Black"/>
              <a:sym typeface="Lato Black"/>
            </a:endParaRPr>
          </a:p>
        </p:txBody>
      </p:sp>
      <p:sp>
        <p:nvSpPr>
          <p:cNvPr id="83" name="Google Shape;83;g208eae8ff29_0_26"/>
          <p:cNvSpPr txBox="1"/>
          <p:nvPr/>
        </p:nvSpPr>
        <p:spPr>
          <a:xfrm>
            <a:off x="5400775" y="1149175"/>
            <a:ext cx="26964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a:t>
            </a:r>
            <a:r>
              <a:rPr b="1" lang="en-GB" sz="1800">
                <a:solidFill>
                  <a:schemeClr val="accent1"/>
                </a:solidFill>
                <a:latin typeface="Lato Black"/>
                <a:ea typeface="Lato Black"/>
                <a:cs typeface="Lato Black"/>
                <a:sym typeface="Lato Black"/>
              </a:rPr>
              <a:t>h</a:t>
            </a:r>
            <a:r>
              <a:rPr b="1" i="0" lang="en-GB" sz="1800" u="none" cap="none" strike="noStrike">
                <a:solidFill>
                  <a:schemeClr val="accent1"/>
                </a:solidFill>
                <a:latin typeface="Lato Black"/>
                <a:ea typeface="Lato Black"/>
                <a:cs typeface="Lato Black"/>
                <a:sym typeface="Lato Black"/>
              </a:rPr>
              <a:t>ouse </a:t>
            </a:r>
            <a:r>
              <a:rPr b="1" lang="en-GB" sz="1800">
                <a:solidFill>
                  <a:schemeClr val="accent1"/>
                </a:solidFill>
                <a:latin typeface="Lato Black"/>
                <a:ea typeface="Lato Black"/>
                <a:cs typeface="Lato Black"/>
                <a:sym typeface="Lato Black"/>
              </a:rPr>
              <a:t>p</a:t>
            </a:r>
            <a:r>
              <a:rPr b="1" i="0" lang="en-GB" sz="1800" u="none" cap="none" strike="noStrike">
                <a:solidFill>
                  <a:schemeClr val="accent1"/>
                </a:solidFill>
                <a:latin typeface="Lato Black"/>
                <a:ea typeface="Lato Black"/>
                <a:cs typeface="Lato Black"/>
                <a:sym typeface="Lato Black"/>
              </a:rPr>
              <a:t>rice</a:t>
            </a:r>
            <a:endParaRPr b="1" i="0" sz="1800" u="none" cap="none" strike="noStrike">
              <a:solidFill>
                <a:schemeClr val="accent1"/>
              </a:solidFill>
              <a:latin typeface="Lato Black"/>
              <a:ea typeface="Lato Black"/>
              <a:cs typeface="Lato Black"/>
              <a:sym typeface="Lato Black"/>
            </a:endParaRPr>
          </a:p>
        </p:txBody>
      </p:sp>
      <p:sp>
        <p:nvSpPr>
          <p:cNvPr id="84" name="Google Shape;84;g208eae8ff29_0_26"/>
          <p:cNvSpPr txBox="1"/>
          <p:nvPr/>
        </p:nvSpPr>
        <p:spPr>
          <a:xfrm>
            <a:off x="1459998" y="21551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a:t>
            </a:r>
            <a:r>
              <a:rPr b="1" lang="en-GB" sz="2900">
                <a:solidFill>
                  <a:schemeClr val="dk1"/>
                </a:solidFill>
                <a:latin typeface="Lato Black"/>
                <a:ea typeface="Lato Black"/>
                <a:cs typeface="Lato Black"/>
                <a:sym typeface="Lato Black"/>
              </a:rPr>
              <a:t>1,327</a:t>
            </a:r>
            <a:r>
              <a:rPr b="1" i="0" lang="en-GB" sz="2900" u="none" cap="none" strike="noStrike">
                <a:solidFill>
                  <a:schemeClr val="dk1"/>
                </a:solidFill>
                <a:latin typeface="Lato Black"/>
                <a:ea typeface="Lato Black"/>
                <a:cs typeface="Lato Black"/>
                <a:sym typeface="Lato Black"/>
              </a:rPr>
              <a:t> </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sp>
        <p:nvSpPr>
          <p:cNvPr id="85" name="Google Shape;85;g208eae8ff29_0_26"/>
          <p:cNvSpPr txBox="1"/>
          <p:nvPr/>
        </p:nvSpPr>
        <p:spPr>
          <a:xfrm>
            <a:off x="1459998" y="37931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a:t>
            </a:r>
            <a:r>
              <a:rPr b="1" lang="en-GB" sz="2900">
                <a:solidFill>
                  <a:schemeClr val="dk1"/>
                </a:solidFill>
                <a:latin typeface="Lato Black"/>
                <a:ea typeface="Lato Black"/>
                <a:cs typeface="Lato Black"/>
                <a:sym typeface="Lato Black"/>
              </a:rPr>
              <a:t>2,129</a:t>
            </a:r>
            <a:r>
              <a:rPr b="1" i="0" lang="en-GB" sz="2900" u="none" cap="none" strike="noStrike">
                <a:solidFill>
                  <a:schemeClr val="dk1"/>
                </a:solidFill>
                <a:latin typeface="Lato Black"/>
                <a:ea typeface="Lato Black"/>
                <a:cs typeface="Lato Black"/>
                <a:sym typeface="Lato Black"/>
              </a:rPr>
              <a:t> </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a:t>
            </a:r>
            <a:r>
              <a:rPr b="1" lang="en-GB" sz="2900">
                <a:solidFill>
                  <a:schemeClr val="dk1"/>
                </a:solidFill>
                <a:latin typeface="Lato Black"/>
                <a:ea typeface="Lato Black"/>
                <a:cs typeface="Lato Black"/>
                <a:sym typeface="Lato Black"/>
              </a:rPr>
              <a:t> </a:t>
            </a:r>
            <a:r>
              <a:rPr b="1" i="0" lang="en-GB" sz="2900" u="none" cap="none" strike="noStrike">
                <a:solidFill>
                  <a:schemeClr val="dk1"/>
                </a:solidFill>
                <a:latin typeface="Lato Black"/>
                <a:ea typeface="Lato Black"/>
                <a:cs typeface="Lato Black"/>
                <a:sym typeface="Lato Black"/>
              </a:rPr>
              <a:t>month</a:t>
            </a:r>
            <a:endParaRPr b="1" i="0" sz="2900" u="none" cap="none" strike="noStrike">
              <a:solidFill>
                <a:schemeClr val="dk1"/>
              </a:solidFill>
              <a:latin typeface="Lato Black"/>
              <a:ea typeface="Lato Black"/>
              <a:cs typeface="Lato Black"/>
              <a:sym typeface="Lato Black"/>
            </a:endParaRPr>
          </a:p>
        </p:txBody>
      </p:sp>
      <p:sp>
        <p:nvSpPr>
          <p:cNvPr id="86" name="Google Shape;86;g208eae8ff29_0_26"/>
          <p:cNvSpPr txBox="1"/>
          <p:nvPr/>
        </p:nvSpPr>
        <p:spPr>
          <a:xfrm>
            <a:off x="5845548" y="21788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Black"/>
                <a:ea typeface="Lato Black"/>
                <a:cs typeface="Lato Black"/>
                <a:sym typeface="Lato Black"/>
              </a:rPr>
              <a:t>£306,000</a:t>
            </a:r>
            <a:endParaRPr b="1" i="0" sz="2900" u="none" cap="none" strike="noStrike">
              <a:solidFill>
                <a:schemeClr val="lt1"/>
              </a:solidFill>
              <a:latin typeface="Lato Black"/>
              <a:ea typeface="Lato Black"/>
              <a:cs typeface="Lato Black"/>
              <a:sym typeface="Lato Black"/>
            </a:endParaRPr>
          </a:p>
        </p:txBody>
      </p:sp>
      <p:sp>
        <p:nvSpPr>
          <p:cNvPr id="87" name="Google Shape;87;g208eae8ff29_0_26"/>
          <p:cNvSpPr txBox="1"/>
          <p:nvPr/>
        </p:nvSpPr>
        <p:spPr>
          <a:xfrm>
            <a:off x="5845548" y="39315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£5</a:t>
            </a:r>
            <a:r>
              <a:rPr b="1" lang="en-GB" sz="2900">
                <a:solidFill>
                  <a:schemeClr val="dk1"/>
                </a:solidFill>
                <a:latin typeface="Lato Black"/>
                <a:ea typeface="Lato Black"/>
                <a:cs typeface="Lato Black"/>
                <a:sym typeface="Lato Black"/>
              </a:rPr>
              <a:t>21,000</a:t>
            </a:r>
            <a:endParaRPr b="1" i="0" sz="2900" u="none" cap="none" strike="noStrike">
              <a:solidFill>
                <a:schemeClr val="dk1"/>
              </a:solidFill>
              <a:latin typeface="Lato Black"/>
              <a:ea typeface="Lato Black"/>
              <a:cs typeface="Lato Black"/>
              <a:sym typeface="Lato Black"/>
            </a:endParaRPr>
          </a:p>
        </p:txBody>
      </p:sp>
      <p:sp>
        <p:nvSpPr>
          <p:cNvPr id="88" name="Google Shape;88;g208eae8ff29_0_26"/>
          <p:cNvSpPr txBox="1"/>
          <p:nvPr/>
        </p:nvSpPr>
        <p:spPr>
          <a:xfrm>
            <a:off x="0" y="4889100"/>
            <a:ext cx="5435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Source: </a:t>
            </a:r>
            <a:r>
              <a:rPr lang="en-GB" sz="900" u="sng">
                <a:solidFill>
                  <a:schemeClr val="accent2"/>
                </a:solidFill>
                <a:latin typeface="Lato"/>
                <a:ea typeface="Lato"/>
                <a:cs typeface="Lato"/>
                <a:sym typeface="Lato"/>
                <a:hlinkClick r:id="rId3">
                  <a:extLst>
                    <a:ext uri="{A12FA001-AC4F-418D-AE19-62706E023703}">
                      <ahyp:hlinkClr val="tx"/>
                    </a:ext>
                  </a:extLst>
                </a:hlinkClick>
              </a:rPr>
              <a:t>Land Registry</a:t>
            </a:r>
            <a:r>
              <a:rPr lang="en-GB" sz="900">
                <a:solidFill>
                  <a:schemeClr val="accent2"/>
                </a:solidFill>
                <a:latin typeface="Lato"/>
                <a:ea typeface="Lato"/>
                <a:cs typeface="Lato"/>
                <a:sym typeface="Lato"/>
              </a:rPr>
              <a:t> for </a:t>
            </a:r>
            <a:r>
              <a:rPr lang="en-GB" sz="900">
                <a:solidFill>
                  <a:schemeClr val="accent2"/>
                </a:solidFill>
                <a:latin typeface="Lato"/>
                <a:ea typeface="Lato"/>
                <a:cs typeface="Lato"/>
                <a:sym typeface="Lato"/>
              </a:rPr>
              <a:t>house prices and </a:t>
            </a:r>
            <a:r>
              <a:rPr lang="en-GB" sz="900" u="sng">
                <a:solidFill>
                  <a:schemeClr val="accent2"/>
                </a:solidFill>
                <a:latin typeface="Lato"/>
                <a:ea typeface="Lato"/>
                <a:cs typeface="Lato"/>
                <a:sym typeface="Lato"/>
                <a:hlinkClick r:id="rId4">
                  <a:extLst>
                    <a:ext uri="{A12FA001-AC4F-418D-AE19-62706E023703}">
                      <ahyp:hlinkClr val="tx"/>
                    </a:ext>
                  </a:extLst>
                </a:hlinkClick>
              </a:rPr>
              <a:t>ONS </a:t>
            </a:r>
            <a:r>
              <a:rPr lang="en-GB" sz="900">
                <a:solidFill>
                  <a:schemeClr val="accent2"/>
                </a:solidFill>
                <a:latin typeface="Lato"/>
                <a:ea typeface="Lato"/>
                <a:cs typeface="Lato"/>
                <a:sym typeface="Lato"/>
              </a:rPr>
              <a:t>for rental prices</a:t>
            </a:r>
            <a:endParaRPr sz="9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08eae8ff29_0_43"/>
          <p:cNvSpPr txBox="1"/>
          <p:nvPr>
            <p:ph type="ctrTitle"/>
          </p:nvPr>
        </p:nvSpPr>
        <p:spPr>
          <a:xfrm>
            <a:off x="2106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To </a:t>
            </a:r>
            <a:r>
              <a:rPr b="1" lang="en-GB" sz="2900">
                <a:solidFill>
                  <a:schemeClr val="accent2"/>
                </a:solidFill>
                <a:latin typeface="Lato"/>
                <a:ea typeface="Lato"/>
                <a:cs typeface="Lato"/>
                <a:sym typeface="Lato"/>
              </a:rPr>
              <a:t>rent</a:t>
            </a:r>
            <a:r>
              <a:rPr b="1" i="0" lang="en-GB" sz="2900" u="none" cap="none" strike="noStrike">
                <a:solidFill>
                  <a:schemeClr val="accent2"/>
                </a:solidFill>
                <a:latin typeface="Lato"/>
                <a:ea typeface="Lato"/>
                <a:cs typeface="Lato"/>
                <a:sym typeface="Lato"/>
              </a:rPr>
              <a:t> or </a:t>
            </a:r>
            <a:r>
              <a:rPr b="1" lang="en-GB" sz="2900">
                <a:solidFill>
                  <a:schemeClr val="accent2"/>
                </a:solidFill>
                <a:latin typeface="Lato"/>
                <a:ea typeface="Lato"/>
                <a:cs typeface="Lato"/>
                <a:sym typeface="Lato"/>
              </a:rPr>
              <a:t>to buy</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94" name="Google Shape;94;g208eae8ff29_0_43"/>
          <p:cNvSpPr txBox="1"/>
          <p:nvPr/>
        </p:nvSpPr>
        <p:spPr>
          <a:xfrm>
            <a:off x="4858325" y="1082550"/>
            <a:ext cx="4219200" cy="39558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GB">
                <a:solidFill>
                  <a:schemeClr val="lt1"/>
                </a:solidFill>
                <a:latin typeface="Lato"/>
                <a:ea typeface="Lato"/>
                <a:cs typeface="Lato"/>
                <a:sym typeface="Lato"/>
              </a:rPr>
              <a:t>Glossary</a:t>
            </a:r>
            <a:endParaRPr b="1">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Council tax</a:t>
            </a:r>
            <a:r>
              <a:rPr lang="en-GB" sz="1100">
                <a:solidFill>
                  <a:schemeClr val="lt1"/>
                </a:solidFill>
                <a:latin typeface="Lato"/>
                <a:ea typeface="Lato"/>
                <a:cs typeface="Lato"/>
                <a:sym typeface="Lato"/>
              </a:rPr>
              <a:t> - a tax on households to be paid to local authorities in Britain</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Credit score</a:t>
            </a:r>
            <a:r>
              <a:rPr lang="en-GB" sz="1100">
                <a:solidFill>
                  <a:schemeClr val="lt1"/>
                </a:solidFill>
                <a:latin typeface="Lato"/>
                <a:ea typeface="Lato"/>
                <a:cs typeface="Lato"/>
                <a:sym typeface="Lato"/>
              </a:rPr>
              <a:t> - a number showing somebody’s ability to pay back a loan. A higher number shows a better chance of repaying</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Deposit </a:t>
            </a:r>
            <a:r>
              <a:rPr lang="en-GB" sz="1100">
                <a:solidFill>
                  <a:schemeClr val="lt1"/>
                </a:solidFill>
                <a:latin typeface="Lato"/>
                <a:ea typeface="Lato"/>
                <a:cs typeface="Lato"/>
                <a:sym typeface="Lato"/>
              </a:rPr>
              <a:t>- sum of money paid upfront </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Flexibility</a:t>
            </a:r>
            <a:r>
              <a:rPr lang="en-GB" sz="1100">
                <a:solidFill>
                  <a:schemeClr val="lt1"/>
                </a:solidFill>
                <a:latin typeface="Lato"/>
                <a:ea typeface="Lato"/>
                <a:cs typeface="Lato"/>
                <a:sym typeface="Lato"/>
              </a:rPr>
              <a:t> - not being stuck to one place</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Furniture and design </a:t>
            </a:r>
            <a:r>
              <a:rPr lang="en-GB" sz="1100">
                <a:solidFill>
                  <a:schemeClr val="lt1"/>
                </a:solidFill>
                <a:latin typeface="Lato"/>
                <a:ea typeface="Lato"/>
                <a:cs typeface="Lato"/>
                <a:sym typeface="Lato"/>
              </a:rPr>
              <a:t>- there is more scope for designing lots of elements for homeowners</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Insurance -</a:t>
            </a:r>
            <a:r>
              <a:rPr lang="en-GB" sz="1100">
                <a:solidFill>
                  <a:schemeClr val="lt1"/>
                </a:solidFill>
                <a:latin typeface="Lato"/>
                <a:ea typeface="Lato"/>
                <a:cs typeface="Lato"/>
                <a:sym typeface="Lato"/>
              </a:rPr>
              <a:t> involves paying an amount of money (known as a premium) to an insurance company in return for a promise that the insurance company will pay a larger sum of money if a  bad event happens</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Investment</a:t>
            </a:r>
            <a:r>
              <a:rPr lang="en-GB" sz="1100">
                <a:solidFill>
                  <a:schemeClr val="lt1"/>
                </a:solidFill>
                <a:latin typeface="Lato"/>
                <a:ea typeface="Lato"/>
                <a:cs typeface="Lato"/>
                <a:sym typeface="Lato"/>
              </a:rPr>
              <a:t> - value of something growing over time</a:t>
            </a:r>
            <a:endParaRPr sz="1100">
              <a:solidFill>
                <a:schemeClr val="lt1"/>
              </a:solidFill>
              <a:latin typeface="Lato"/>
              <a:ea typeface="Lato"/>
              <a:cs typeface="Lato"/>
              <a:sym typeface="Lato"/>
            </a:endParaRPr>
          </a:p>
          <a:p>
            <a:pPr indent="-165100" lvl="0" marL="179999" marR="0" rtl="0" algn="l">
              <a:lnSpc>
                <a:spcPct val="100000"/>
              </a:lnSpc>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Mortgage</a:t>
            </a:r>
            <a:r>
              <a:rPr lang="en-GB" sz="1100">
                <a:solidFill>
                  <a:schemeClr val="lt1"/>
                </a:solidFill>
                <a:latin typeface="Lato"/>
                <a:ea typeface="Lato"/>
                <a:cs typeface="Lato"/>
                <a:sym typeface="Lato"/>
              </a:rPr>
              <a:t> - a loan from a bank for a property that needs to be paid back monthly with interest</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Landlord</a:t>
            </a:r>
            <a:r>
              <a:rPr lang="en-GB" sz="1100">
                <a:solidFill>
                  <a:schemeClr val="lt1"/>
                </a:solidFill>
                <a:latin typeface="Lato"/>
                <a:ea typeface="Lato"/>
                <a:cs typeface="Lato"/>
                <a:sym typeface="Lato"/>
              </a:rPr>
              <a:t> - owner of the rental property</a:t>
            </a:r>
            <a:endParaRPr sz="1100">
              <a:solidFill>
                <a:schemeClr val="lt1"/>
              </a:solidFill>
              <a:latin typeface="Lato"/>
              <a:ea typeface="Lato"/>
              <a:cs typeface="Lato"/>
              <a:sym typeface="Lato"/>
            </a:endParaRPr>
          </a:p>
          <a:p>
            <a:pPr indent="-165100" lvl="0" marL="179999" marR="0" rtl="0" algn="l">
              <a:lnSpc>
                <a:spcPct val="100000"/>
              </a:lnSpc>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Legal fees</a:t>
            </a:r>
            <a:r>
              <a:rPr lang="en-GB" sz="1100">
                <a:solidFill>
                  <a:schemeClr val="lt1"/>
                </a:solidFill>
                <a:latin typeface="Lato"/>
                <a:ea typeface="Lato"/>
                <a:cs typeface="Lato"/>
                <a:sym typeface="Lato"/>
              </a:rPr>
              <a:t> - money paid to lawyers </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Stamp duty</a:t>
            </a:r>
            <a:r>
              <a:rPr lang="en-GB" sz="1100">
                <a:solidFill>
                  <a:schemeClr val="lt1"/>
                </a:solidFill>
                <a:latin typeface="Lato"/>
                <a:ea typeface="Lato"/>
                <a:cs typeface="Lato"/>
                <a:sym typeface="Lato"/>
              </a:rPr>
              <a:t> - a tax on buying a property costing over £125,000 or over £300,000 for first-time buyers.</a:t>
            </a:r>
            <a:endParaRPr sz="1100">
              <a:solidFill>
                <a:schemeClr val="lt1"/>
              </a:solidFill>
              <a:latin typeface="Lato"/>
              <a:ea typeface="Lato"/>
              <a:cs typeface="Lato"/>
              <a:sym typeface="Lato"/>
            </a:endParaRPr>
          </a:p>
          <a:p>
            <a:pPr indent="-165100" lvl="0" marL="179999" marR="0" rtl="0" algn="l">
              <a:lnSpc>
                <a:spcPct val="100000"/>
              </a:lnSpc>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Tenant </a:t>
            </a:r>
            <a:r>
              <a:rPr lang="en-GB" sz="1100">
                <a:solidFill>
                  <a:schemeClr val="lt1"/>
                </a:solidFill>
                <a:latin typeface="Lato"/>
                <a:ea typeface="Lato"/>
                <a:cs typeface="Lato"/>
                <a:sym typeface="Lato"/>
              </a:rPr>
              <a:t>- somebody who rents</a:t>
            </a:r>
            <a:endParaRPr sz="1100">
              <a:solidFill>
                <a:schemeClr val="lt1"/>
              </a:solidFill>
              <a:latin typeface="Lato"/>
              <a:ea typeface="Lato"/>
              <a:cs typeface="Lato"/>
              <a:sym typeface="Lato"/>
            </a:endParaRPr>
          </a:p>
          <a:p>
            <a:pPr indent="-165100" lvl="0" marL="179999" marR="0" rtl="0" algn="l">
              <a:lnSpc>
                <a:spcPct val="100000"/>
              </a:lnSpc>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Utility bills - </a:t>
            </a:r>
            <a:r>
              <a:rPr lang="en-GB" sz="1100">
                <a:solidFill>
                  <a:schemeClr val="lt1"/>
                </a:solidFill>
                <a:latin typeface="Lato"/>
                <a:ea typeface="Lato"/>
                <a:cs typeface="Lato"/>
                <a:sym typeface="Lato"/>
              </a:rPr>
              <a:t>bills for heating, water, electricity</a:t>
            </a:r>
            <a:endParaRPr sz="1100">
              <a:solidFill>
                <a:schemeClr val="lt1"/>
              </a:solidFill>
              <a:latin typeface="Lato"/>
              <a:ea typeface="Lato"/>
              <a:cs typeface="Lato"/>
              <a:sym typeface="Lato"/>
            </a:endParaRPr>
          </a:p>
        </p:txBody>
      </p:sp>
      <p:graphicFrame>
        <p:nvGraphicFramePr>
          <p:cNvPr id="95" name="Google Shape;95;g208eae8ff29_0_43"/>
          <p:cNvGraphicFramePr/>
          <p:nvPr/>
        </p:nvGraphicFramePr>
        <p:xfrm>
          <a:off x="131775" y="3101410"/>
          <a:ext cx="3000000" cy="3000000"/>
        </p:xfrm>
        <a:graphic>
          <a:graphicData uri="http://schemas.openxmlformats.org/drawingml/2006/table">
            <a:tbl>
              <a:tblPr>
                <a:noFill/>
                <a:tableStyleId>{4CD73EBB-41DE-4A36-95BB-182292C53E81}</a:tableStyleId>
              </a:tblPr>
              <a:tblGrid>
                <a:gridCol w="1039800"/>
                <a:gridCol w="1730150"/>
                <a:gridCol w="1715550"/>
              </a:tblGrid>
              <a:tr h="365725">
                <a:tc>
                  <a:txBody>
                    <a:bodyPr/>
                    <a:lstStyle/>
                    <a:p>
                      <a:pPr indent="0" lvl="0" marL="0" marR="0" rtl="0" algn="ctr">
                        <a:lnSpc>
                          <a:spcPct val="100000"/>
                        </a:lnSpc>
                        <a:spcBef>
                          <a:spcPts val="0"/>
                        </a:spcBef>
                        <a:spcAft>
                          <a:spcPts val="0"/>
                        </a:spcAft>
                        <a:buNone/>
                      </a:pPr>
                      <a:r>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200" u="none" cap="none" strike="noStrike">
                          <a:solidFill>
                            <a:schemeClr val="lt1"/>
                          </a:solidFill>
                          <a:latin typeface="Lato"/>
                          <a:ea typeface="Lato"/>
                          <a:cs typeface="Lato"/>
                          <a:sym typeface="Lato"/>
                        </a:rPr>
                        <a:t>Renting</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chemeClr val="lt1"/>
                          </a:solidFill>
                          <a:latin typeface="Lato"/>
                          <a:ea typeface="Lato"/>
                          <a:cs typeface="Lato"/>
                          <a:sym typeface="Lato"/>
                        </a:rPr>
                        <a:t>Buying</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r>
              <a:tr h="609575">
                <a:tc>
                  <a:txBody>
                    <a:bodyPr/>
                    <a:lstStyle/>
                    <a:p>
                      <a:pPr indent="0" lvl="0" marL="0" marR="0" rtl="0" algn="l">
                        <a:lnSpc>
                          <a:spcPct val="100000"/>
                        </a:lnSpc>
                        <a:spcBef>
                          <a:spcPts val="0"/>
                        </a:spcBef>
                        <a:spcAft>
                          <a:spcPts val="0"/>
                        </a:spcAft>
                        <a:buNone/>
                      </a:pPr>
                      <a:r>
                        <a:rPr lang="en-GB" sz="1000">
                          <a:latin typeface="Lato"/>
                          <a:ea typeface="Lato"/>
                          <a:cs typeface="Lato"/>
                          <a:sym typeface="Lato"/>
                        </a:rPr>
                        <a:t>Advantages</a:t>
                      </a:r>
                      <a:endParaRPr sz="1000">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808650">
                <a:tc>
                  <a:txBody>
                    <a:bodyPr/>
                    <a:lstStyle/>
                    <a:p>
                      <a:pPr indent="0" lvl="0" marL="0" marR="0" rtl="0" algn="l">
                        <a:lnSpc>
                          <a:spcPct val="100000"/>
                        </a:lnSpc>
                        <a:spcBef>
                          <a:spcPts val="0"/>
                        </a:spcBef>
                        <a:spcAft>
                          <a:spcPts val="0"/>
                        </a:spcAft>
                        <a:buNone/>
                      </a:pPr>
                      <a:r>
                        <a:rPr lang="en-GB" sz="1000">
                          <a:latin typeface="Lato"/>
                          <a:ea typeface="Lato"/>
                          <a:cs typeface="Lato"/>
                          <a:sym typeface="Lato"/>
                        </a:rPr>
                        <a:t>Disadvantages</a:t>
                      </a:r>
                      <a:endParaRPr sz="1000">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None/>
                      </a:pPr>
                      <a:r>
                        <a:t/>
                      </a:r>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solidFill>
                      <a:schemeClr val="lt1"/>
                    </a:solidFill>
                  </a:tcPr>
                </a:tc>
              </a:tr>
            </a:tbl>
          </a:graphicData>
        </a:graphic>
      </p:graphicFrame>
      <p:sp>
        <p:nvSpPr>
          <p:cNvPr id="96" name="Google Shape;96;g208eae8ff29_0_43"/>
          <p:cNvSpPr txBox="1"/>
          <p:nvPr/>
        </p:nvSpPr>
        <p:spPr>
          <a:xfrm>
            <a:off x="19175" y="981550"/>
            <a:ext cx="4712400" cy="139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262A33"/>
                </a:solidFill>
                <a:latin typeface="Lato"/>
                <a:ea typeface="Lato"/>
                <a:cs typeface="Lato"/>
                <a:sym typeface="Lato"/>
              </a:rPr>
              <a:t>One of the biggest expenses in somebody’s future will be</a:t>
            </a:r>
            <a:r>
              <a:rPr b="1" lang="en-GB">
                <a:solidFill>
                  <a:srgbClr val="262A33"/>
                </a:solidFill>
                <a:latin typeface="Lato"/>
                <a:ea typeface="Lato"/>
                <a:cs typeface="Lato"/>
                <a:sym typeface="Lato"/>
              </a:rPr>
              <a:t> housing</a:t>
            </a:r>
            <a:r>
              <a:rPr lang="en-GB">
                <a:solidFill>
                  <a:srgbClr val="262A33"/>
                </a:solidFill>
                <a:latin typeface="Lato"/>
                <a:ea typeface="Lato"/>
                <a:cs typeface="Lato"/>
                <a:sym typeface="Lato"/>
              </a:rPr>
              <a:t>, whether paying rent or buying a home and repaying a mortgage.</a:t>
            </a:r>
            <a:endParaRPr>
              <a:solidFill>
                <a:srgbClr val="262A33"/>
              </a:solidFill>
              <a:latin typeface="Lato"/>
              <a:ea typeface="Lato"/>
              <a:cs typeface="Lato"/>
              <a:sym typeface="Lato"/>
            </a:endParaRPr>
          </a:p>
          <a:p>
            <a:pPr indent="0" lvl="0" marL="0" rtl="0" algn="l">
              <a:spcBef>
                <a:spcPts val="1000"/>
              </a:spcBef>
              <a:spcAft>
                <a:spcPts val="0"/>
              </a:spcAft>
              <a:buNone/>
            </a:pPr>
            <a:r>
              <a:rPr lang="en-GB">
                <a:solidFill>
                  <a:srgbClr val="262A33"/>
                </a:solidFill>
                <a:latin typeface="Lato"/>
                <a:ea typeface="Lato"/>
                <a:cs typeface="Lato"/>
                <a:sym typeface="Lato"/>
              </a:rPr>
              <a:t>Karim is looking to </a:t>
            </a:r>
            <a:r>
              <a:rPr lang="en-GB">
                <a:solidFill>
                  <a:srgbClr val="262A33"/>
                </a:solidFill>
                <a:latin typeface="Lato Black"/>
                <a:ea typeface="Lato Black"/>
                <a:cs typeface="Lato Black"/>
                <a:sym typeface="Lato Black"/>
              </a:rPr>
              <a:t>rent</a:t>
            </a:r>
            <a:r>
              <a:rPr lang="en-GB">
                <a:solidFill>
                  <a:srgbClr val="262A33"/>
                </a:solidFill>
                <a:latin typeface="Lato"/>
                <a:ea typeface="Lato"/>
                <a:cs typeface="Lato"/>
                <a:sym typeface="Lato"/>
              </a:rPr>
              <a:t> an apartment in Manchester.</a:t>
            </a:r>
            <a:endParaRPr>
              <a:solidFill>
                <a:srgbClr val="262A33"/>
              </a:solidFill>
              <a:latin typeface="Lato"/>
              <a:ea typeface="Lato"/>
              <a:cs typeface="Lato"/>
              <a:sym typeface="Lato"/>
            </a:endParaRPr>
          </a:p>
          <a:p>
            <a:pPr indent="0" lvl="0" marL="0" rtl="0" algn="l">
              <a:spcBef>
                <a:spcPts val="0"/>
              </a:spcBef>
              <a:spcAft>
                <a:spcPts val="0"/>
              </a:spcAft>
              <a:buNone/>
            </a:pPr>
            <a:r>
              <a:rPr lang="en-GB">
                <a:solidFill>
                  <a:srgbClr val="262A33"/>
                </a:solidFill>
                <a:latin typeface="Lato"/>
                <a:ea typeface="Lato"/>
                <a:cs typeface="Lato"/>
                <a:sym typeface="Lato"/>
              </a:rPr>
              <a:t>Lucy is looking to </a:t>
            </a:r>
            <a:r>
              <a:rPr lang="en-GB">
                <a:solidFill>
                  <a:srgbClr val="262A33"/>
                </a:solidFill>
                <a:latin typeface="Lato Black"/>
                <a:ea typeface="Lato Black"/>
                <a:cs typeface="Lato Black"/>
                <a:sym typeface="Lato Black"/>
              </a:rPr>
              <a:t>buy</a:t>
            </a:r>
            <a:r>
              <a:rPr lang="en-GB">
                <a:solidFill>
                  <a:srgbClr val="262A33"/>
                </a:solidFill>
                <a:latin typeface="Lato"/>
                <a:ea typeface="Lato"/>
                <a:cs typeface="Lato"/>
                <a:sym typeface="Lato"/>
              </a:rPr>
              <a:t> her first home in Leeds.</a:t>
            </a:r>
            <a:endParaRPr sz="600"/>
          </a:p>
        </p:txBody>
      </p:sp>
      <p:sp>
        <p:nvSpPr>
          <p:cNvPr id="97" name="Google Shape;97;g208eae8ff29_0_43"/>
          <p:cNvSpPr txBox="1"/>
          <p:nvPr/>
        </p:nvSpPr>
        <p:spPr>
          <a:xfrm>
            <a:off x="-432825" y="2236675"/>
            <a:ext cx="5089200" cy="923400"/>
          </a:xfrm>
          <a:prstGeom prst="rect">
            <a:avLst/>
          </a:prstGeom>
          <a:noFill/>
          <a:ln>
            <a:noFill/>
          </a:ln>
        </p:spPr>
        <p:txBody>
          <a:bodyPr anchorCtr="0" anchor="t" bIns="91425" lIns="91425" spcFirstLastPara="1" rIns="91425" wrap="square" tIns="91425">
            <a:spAutoFit/>
          </a:bodyPr>
          <a:lstStyle/>
          <a:p>
            <a:pPr indent="-304800" lvl="0" marL="914400" rtl="0" algn="l">
              <a:spcBef>
                <a:spcPts val="0"/>
              </a:spcBef>
              <a:spcAft>
                <a:spcPts val="0"/>
              </a:spcAft>
              <a:buClr>
                <a:srgbClr val="0543B3"/>
              </a:buClr>
              <a:buSzPts val="1200"/>
              <a:buFont typeface="Lato"/>
              <a:buAutoNum type="arabicPeriod"/>
            </a:pPr>
            <a:r>
              <a:rPr b="1" lang="en-GB" sz="1200">
                <a:solidFill>
                  <a:srgbClr val="0543B3"/>
                </a:solidFill>
                <a:latin typeface="Lato"/>
                <a:ea typeface="Lato"/>
                <a:cs typeface="Lato"/>
                <a:sym typeface="Lato"/>
              </a:rPr>
              <a:t>Activity</a:t>
            </a:r>
            <a:r>
              <a:rPr lang="en-GB" sz="1200">
                <a:solidFill>
                  <a:srgbClr val="0543B3"/>
                </a:solidFill>
                <a:latin typeface="Lato"/>
                <a:ea typeface="Lato"/>
                <a:cs typeface="Lato"/>
                <a:sym typeface="Lato"/>
              </a:rPr>
              <a:t>: </a:t>
            </a:r>
            <a:r>
              <a:rPr b="1" lang="en-GB" sz="1200">
                <a:solidFill>
                  <a:srgbClr val="0543B3"/>
                </a:solidFill>
                <a:latin typeface="Lato"/>
                <a:ea typeface="Lato"/>
                <a:cs typeface="Lato"/>
                <a:sym typeface="Lato"/>
              </a:rPr>
              <a:t>With the class divided into 2 groups, identify advantages and disadvantages of Karim renting and Lucy buying. </a:t>
            </a:r>
            <a:endParaRPr b="1" sz="1200">
              <a:solidFill>
                <a:srgbClr val="0543B3"/>
              </a:solidFill>
              <a:latin typeface="Lato"/>
              <a:ea typeface="Lato"/>
              <a:cs typeface="Lato"/>
              <a:sym typeface="Lato"/>
            </a:endParaRPr>
          </a:p>
          <a:p>
            <a:pPr indent="-304800" lvl="0" marL="914400" rtl="0" algn="l">
              <a:spcBef>
                <a:spcPts val="0"/>
              </a:spcBef>
              <a:spcAft>
                <a:spcPts val="0"/>
              </a:spcAft>
              <a:buClr>
                <a:srgbClr val="0543B3"/>
              </a:buClr>
              <a:buSzPts val="1200"/>
              <a:buFont typeface="Lato"/>
              <a:buAutoNum type="arabicPeriod"/>
            </a:pPr>
            <a:r>
              <a:rPr b="1" lang="en-GB" sz="1200">
                <a:solidFill>
                  <a:srgbClr val="0543B3"/>
                </a:solidFill>
                <a:latin typeface="Lato"/>
                <a:ea typeface="Lato"/>
                <a:cs typeface="Lato"/>
                <a:sym typeface="Lato"/>
              </a:rPr>
              <a:t>Use the key terms in the Glossary to help you.</a:t>
            </a:r>
            <a:endParaRPr b="1" sz="1300"/>
          </a:p>
        </p:txBody>
      </p:sp>
      <p:sp>
        <p:nvSpPr>
          <p:cNvPr id="98" name="Google Shape;98;g208eae8ff29_0_43"/>
          <p:cNvSpPr txBox="1"/>
          <p:nvPr/>
        </p:nvSpPr>
        <p:spPr>
          <a:xfrm>
            <a:off x="131775" y="4885375"/>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FF8022"/>
                </a:solidFill>
                <a:latin typeface="Lato"/>
                <a:ea typeface="Lato"/>
                <a:cs typeface="Lato"/>
                <a:sym typeface="Lato"/>
              </a:rPr>
              <a:t>Glossary printout available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08eae8ff29_0_50"/>
          <p:cNvSpPr txBox="1"/>
          <p:nvPr/>
        </p:nvSpPr>
        <p:spPr>
          <a:xfrm>
            <a:off x="134425" y="2850100"/>
            <a:ext cx="1778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800" u="none" cap="none" strike="noStrike">
                <a:solidFill>
                  <a:schemeClr val="accent1"/>
                </a:solidFill>
                <a:latin typeface="Lato"/>
                <a:ea typeface="Lato"/>
                <a:cs typeface="Lato"/>
                <a:sym typeface="Lato"/>
              </a:rPr>
              <a:t>Identify </a:t>
            </a:r>
            <a:r>
              <a:rPr lang="en-GB" sz="1800">
                <a:solidFill>
                  <a:schemeClr val="accent1"/>
                </a:solidFill>
                <a:latin typeface="Lato"/>
                <a:ea typeface="Lato"/>
                <a:cs typeface="Lato"/>
                <a:sym typeface="Lato"/>
              </a:rPr>
              <a:t>advantages and disadvantages of renting</a:t>
            </a:r>
            <a:endParaRPr b="0" i="0" sz="1800" u="none" cap="none" strike="noStrike">
              <a:solidFill>
                <a:schemeClr val="accent1"/>
              </a:solidFill>
              <a:latin typeface="Lato"/>
              <a:ea typeface="Lato"/>
              <a:cs typeface="Lato"/>
              <a:sym typeface="Lato"/>
            </a:endParaRPr>
          </a:p>
        </p:txBody>
      </p:sp>
      <p:graphicFrame>
        <p:nvGraphicFramePr>
          <p:cNvPr id="104" name="Google Shape;104;g208eae8ff29_0_50"/>
          <p:cNvGraphicFramePr/>
          <p:nvPr/>
        </p:nvGraphicFramePr>
        <p:xfrm>
          <a:off x="1967950" y="1168075"/>
          <a:ext cx="3000000" cy="3000000"/>
        </p:xfrm>
        <a:graphic>
          <a:graphicData uri="http://schemas.openxmlformats.org/drawingml/2006/table">
            <a:tbl>
              <a:tblPr>
                <a:noFill/>
                <a:tableStyleId>{4CD73EBB-41DE-4A36-95BB-182292C53E81}</a:tableStyleId>
              </a:tblPr>
              <a:tblGrid>
                <a:gridCol w="3537325"/>
                <a:gridCol w="3537325"/>
              </a:tblGrid>
              <a:tr h="378625">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Advantages of</a:t>
                      </a:r>
                      <a:r>
                        <a:rPr b="1" lang="en-GB" sz="1400" u="none" cap="none" strike="noStrike">
                          <a:solidFill>
                            <a:schemeClr val="lt1"/>
                          </a:solidFill>
                          <a:latin typeface="Lato"/>
                          <a:ea typeface="Lato"/>
                          <a:cs typeface="Lato"/>
                          <a:sym typeface="Lato"/>
                        </a:rPr>
                        <a:t> </a:t>
                      </a:r>
                      <a:r>
                        <a:rPr b="1" lang="en-GB">
                          <a:solidFill>
                            <a:schemeClr val="lt1"/>
                          </a:solidFill>
                          <a:latin typeface="Lato"/>
                          <a:ea typeface="Lato"/>
                          <a:cs typeface="Lato"/>
                          <a:sym typeface="Lato"/>
                        </a:rPr>
                        <a:t>r</a:t>
                      </a:r>
                      <a:r>
                        <a:rPr b="1" lang="en-GB" sz="1400" u="none" cap="none" strike="noStrike">
                          <a:solidFill>
                            <a:schemeClr val="lt1"/>
                          </a:solidFill>
                          <a:latin typeface="Lato"/>
                          <a:ea typeface="Lato"/>
                          <a:cs typeface="Lato"/>
                          <a:sym typeface="Lato"/>
                        </a:rPr>
                        <a:t>ent</a:t>
                      </a:r>
                      <a:r>
                        <a:rPr b="1" lang="en-GB">
                          <a:solidFill>
                            <a:schemeClr val="lt1"/>
                          </a:solidFill>
                          <a:latin typeface="Lato"/>
                          <a:ea typeface="Lato"/>
                          <a:cs typeface="Lato"/>
                          <a:sym typeface="Lato"/>
                        </a:rPr>
                        <a:t>ing</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Disadvantages of renting</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3446600">
                <a:tc>
                  <a:txBody>
                    <a:bodyPr/>
                    <a:lstStyle/>
                    <a:p>
                      <a:pPr indent="-304800" lvl="0" marL="457200" marR="0" rtl="0" algn="l">
                        <a:lnSpc>
                          <a:spcPct val="100000"/>
                        </a:lnSpc>
                        <a:spcBef>
                          <a:spcPts val="1000"/>
                        </a:spcBef>
                        <a:spcAft>
                          <a:spcPts val="0"/>
                        </a:spcAft>
                        <a:buSzPts val="1200"/>
                        <a:buFont typeface="Lato"/>
                        <a:buChar char="●"/>
                      </a:pPr>
                      <a:r>
                        <a:rPr lang="en-GB" sz="1200">
                          <a:latin typeface="Lato"/>
                          <a:ea typeface="Lato"/>
                          <a:cs typeface="Lato"/>
                          <a:sym typeface="Lato"/>
                        </a:rPr>
                        <a:t>Offers more </a:t>
                      </a:r>
                      <a:r>
                        <a:rPr b="1" lang="en-GB" sz="1200">
                          <a:latin typeface="Lato"/>
                          <a:ea typeface="Lato"/>
                          <a:cs typeface="Lato"/>
                          <a:sym typeface="Lato"/>
                        </a:rPr>
                        <a:t>flexibility</a:t>
                      </a:r>
                      <a:r>
                        <a:rPr lang="en-GB" sz="1200">
                          <a:latin typeface="Lato"/>
                          <a:ea typeface="Lato"/>
                          <a:cs typeface="Lato"/>
                          <a:sym typeface="Lato"/>
                        </a:rPr>
                        <a:t> than buying, as the contract can be cancelled, within reason</a:t>
                      </a:r>
                      <a:endParaRPr sz="1200">
                        <a:latin typeface="Lato"/>
                        <a:ea typeface="Lato"/>
                        <a:cs typeface="Lato"/>
                        <a:sym typeface="Lato"/>
                      </a:endParaRPr>
                    </a:p>
                    <a:p>
                      <a:pPr indent="-304800" lvl="0" marL="457200" marR="0" rtl="0" algn="l">
                        <a:lnSpc>
                          <a:spcPct val="100000"/>
                        </a:lnSpc>
                        <a:spcBef>
                          <a:spcPts val="1000"/>
                        </a:spcBef>
                        <a:spcAft>
                          <a:spcPts val="0"/>
                        </a:spcAft>
                        <a:buSzPts val="1200"/>
                        <a:buFont typeface="Lato"/>
                        <a:buChar char="●"/>
                      </a:pPr>
                      <a:r>
                        <a:rPr lang="en-GB" sz="1200">
                          <a:latin typeface="Lato"/>
                          <a:ea typeface="Lato"/>
                          <a:cs typeface="Lato"/>
                          <a:sym typeface="Lato"/>
                        </a:rPr>
                        <a:t>Can be a good way for </a:t>
                      </a:r>
                      <a:r>
                        <a:rPr b="1" lang="en-GB" sz="1200">
                          <a:latin typeface="Lato"/>
                          <a:ea typeface="Lato"/>
                          <a:cs typeface="Lato"/>
                          <a:sym typeface="Lato"/>
                        </a:rPr>
                        <a:t>couples or friends to live together without committing</a:t>
                      </a:r>
                      <a:r>
                        <a:rPr lang="en-GB" sz="1200">
                          <a:latin typeface="Lato"/>
                          <a:ea typeface="Lato"/>
                          <a:cs typeface="Lato"/>
                          <a:sym typeface="Lato"/>
                        </a:rPr>
                        <a:t> to a property </a:t>
                      </a:r>
                      <a:endParaRPr sz="1200">
                        <a:latin typeface="Lato"/>
                        <a:ea typeface="Lato"/>
                        <a:cs typeface="Lato"/>
                        <a:sym typeface="Lato"/>
                      </a:endParaRPr>
                    </a:p>
                    <a:p>
                      <a:pPr indent="-304800" lvl="0" marL="457200" marR="0" rtl="0" algn="l">
                        <a:lnSpc>
                          <a:spcPct val="100000"/>
                        </a:lnSpc>
                        <a:spcBef>
                          <a:spcPts val="1000"/>
                        </a:spcBef>
                        <a:spcAft>
                          <a:spcPts val="0"/>
                        </a:spcAft>
                        <a:buSzPts val="1200"/>
                        <a:buFont typeface="Lato"/>
                        <a:buChar char="●"/>
                      </a:pPr>
                      <a:r>
                        <a:rPr lang="en-GB" sz="1200">
                          <a:latin typeface="Lato"/>
                          <a:ea typeface="Lato"/>
                          <a:cs typeface="Lato"/>
                          <a:sym typeface="Lato"/>
                        </a:rPr>
                        <a:t>If someone is on a lower budget, it </a:t>
                      </a:r>
                      <a:r>
                        <a:rPr b="1" lang="en-GB" sz="1200">
                          <a:latin typeface="Lato"/>
                          <a:ea typeface="Lato"/>
                          <a:cs typeface="Lato"/>
                          <a:sym typeface="Lato"/>
                        </a:rPr>
                        <a:t>can be much cheaper </a:t>
                      </a:r>
                      <a:r>
                        <a:rPr lang="en-GB" sz="1200">
                          <a:latin typeface="Lato"/>
                          <a:ea typeface="Lato"/>
                          <a:cs typeface="Lato"/>
                          <a:sym typeface="Lato"/>
                        </a:rPr>
                        <a:t>than buying in some areas; especially if sharing a flat</a:t>
                      </a:r>
                      <a:endParaRPr sz="1200">
                        <a:latin typeface="Lato"/>
                        <a:ea typeface="Lato"/>
                        <a:cs typeface="Lato"/>
                        <a:sym typeface="Lato"/>
                      </a:endParaRPr>
                    </a:p>
                    <a:p>
                      <a:pPr indent="-304800" lvl="0" marL="457200" marR="0" rtl="0" algn="l">
                        <a:lnSpc>
                          <a:spcPct val="100000"/>
                        </a:lnSpc>
                        <a:spcBef>
                          <a:spcPts val="1000"/>
                        </a:spcBef>
                        <a:spcAft>
                          <a:spcPts val="0"/>
                        </a:spcAft>
                        <a:buSzPts val="1200"/>
                        <a:buFont typeface="Lato"/>
                        <a:buChar char="●"/>
                      </a:pPr>
                      <a:r>
                        <a:rPr lang="en-GB" sz="1200">
                          <a:latin typeface="Lato"/>
                          <a:ea typeface="Lato"/>
                          <a:cs typeface="Lato"/>
                          <a:sym typeface="Lato"/>
                        </a:rPr>
                        <a:t>The </a:t>
                      </a:r>
                      <a:r>
                        <a:rPr b="1" lang="en-GB" sz="1200">
                          <a:latin typeface="Lato"/>
                          <a:ea typeface="Lato"/>
                          <a:cs typeface="Lato"/>
                          <a:sym typeface="Lato"/>
                        </a:rPr>
                        <a:t>landlord has responsibility for fixing things </a:t>
                      </a:r>
                      <a:r>
                        <a:rPr lang="en-GB" sz="1200">
                          <a:latin typeface="Lato"/>
                          <a:ea typeface="Lato"/>
                          <a:cs typeface="Lato"/>
                          <a:sym typeface="Lato"/>
                        </a:rPr>
                        <a:t>when they go wrong</a:t>
                      </a:r>
                      <a:endParaRPr sz="1200">
                        <a:latin typeface="Lato"/>
                        <a:ea typeface="Lato"/>
                        <a:cs typeface="Lato"/>
                        <a:sym typeface="Lato"/>
                      </a:endParaRPr>
                    </a:p>
                    <a:p>
                      <a:pPr indent="-304800" lvl="0" marL="457200" marR="0" rtl="0" algn="l">
                        <a:lnSpc>
                          <a:spcPct val="100000"/>
                        </a:lnSpc>
                        <a:spcBef>
                          <a:spcPts val="1000"/>
                        </a:spcBef>
                        <a:spcAft>
                          <a:spcPts val="0"/>
                        </a:spcAft>
                        <a:buSzPts val="1200"/>
                        <a:buFont typeface="Lato"/>
                        <a:buChar char="●"/>
                      </a:pPr>
                      <a:r>
                        <a:rPr lang="en-GB" sz="1200">
                          <a:latin typeface="Lato"/>
                          <a:ea typeface="Lato"/>
                          <a:cs typeface="Lato"/>
                          <a:sym typeface="Lato"/>
                        </a:rPr>
                        <a:t>Tenants have </a:t>
                      </a:r>
                      <a:r>
                        <a:rPr b="1" lang="en-GB" sz="1200">
                          <a:latin typeface="Lato"/>
                          <a:ea typeface="Lato"/>
                          <a:cs typeface="Lato"/>
                          <a:sym typeface="Lato"/>
                        </a:rPr>
                        <a:t>legal rights</a:t>
                      </a:r>
                      <a:r>
                        <a:rPr lang="en-GB" sz="1200">
                          <a:latin typeface="Lato"/>
                          <a:ea typeface="Lato"/>
                          <a:cs typeface="Lato"/>
                          <a:sym typeface="Lato"/>
                        </a:rPr>
                        <a:t> protecting them against unfair eviction or rent</a:t>
                      </a:r>
                      <a:endParaRPr sz="1200">
                        <a:latin typeface="Lato"/>
                        <a:ea typeface="Lato"/>
                        <a:cs typeface="Lato"/>
                        <a:sym typeface="Lato"/>
                      </a:endParaRPr>
                    </a:p>
                  </a:txBody>
                  <a:tcPr marT="91425" marB="91425" marR="91425" marL="91425"/>
                </a:tc>
                <a:tc>
                  <a:txBody>
                    <a:bodyPr/>
                    <a:lstStyle/>
                    <a:p>
                      <a:pPr indent="-304800" lvl="0" marL="457200" marR="0" rtl="0" algn="l">
                        <a:lnSpc>
                          <a:spcPct val="100000"/>
                        </a:lnSpc>
                        <a:spcBef>
                          <a:spcPts val="1000"/>
                        </a:spcBef>
                        <a:spcAft>
                          <a:spcPts val="0"/>
                        </a:spcAft>
                        <a:buSzPts val="1200"/>
                        <a:buChar char="●"/>
                      </a:pPr>
                      <a:r>
                        <a:rPr lang="en-GB" sz="1200">
                          <a:latin typeface="Lato"/>
                          <a:ea typeface="Lato"/>
                          <a:cs typeface="Lato"/>
                          <a:sym typeface="Lato"/>
                        </a:rPr>
                        <a:t>To an extent a renter is </a:t>
                      </a:r>
                      <a:r>
                        <a:rPr b="1" lang="en-GB" sz="1200">
                          <a:latin typeface="Lato"/>
                          <a:ea typeface="Lato"/>
                          <a:cs typeface="Lato"/>
                          <a:sym typeface="Lato"/>
                        </a:rPr>
                        <a:t>not in control </a:t>
                      </a:r>
                      <a:r>
                        <a:rPr lang="en-GB" sz="1200">
                          <a:latin typeface="Lato"/>
                          <a:ea typeface="Lato"/>
                          <a:cs typeface="Lato"/>
                          <a:sym typeface="Lato"/>
                        </a:rPr>
                        <a:t>of what the landlord does e.g. the landlord may decide to sell the property (with a period of notice) or increase the rent (within a certain parameter)</a:t>
                      </a:r>
                      <a:endParaRPr sz="1200">
                        <a:latin typeface="Lato"/>
                        <a:ea typeface="Lato"/>
                        <a:cs typeface="Lato"/>
                        <a:sym typeface="Lato"/>
                      </a:endParaRPr>
                    </a:p>
                    <a:p>
                      <a:pPr indent="0" lvl="0" marL="457200" rtl="0" algn="l">
                        <a:spcBef>
                          <a:spcPts val="0"/>
                        </a:spcBef>
                        <a:spcAft>
                          <a:spcPts val="0"/>
                        </a:spcAft>
                        <a:buNone/>
                      </a:pPr>
                      <a:r>
                        <a:t/>
                      </a:r>
                      <a:endParaRPr sz="1200">
                        <a:latin typeface="Lato"/>
                        <a:ea typeface="Lato"/>
                        <a:cs typeface="Lato"/>
                        <a:sym typeface="Lato"/>
                      </a:endParaRPr>
                    </a:p>
                    <a:p>
                      <a:pPr indent="-304800" lvl="0" marL="457200" rtl="0" algn="l">
                        <a:spcBef>
                          <a:spcPts val="0"/>
                        </a:spcBef>
                        <a:spcAft>
                          <a:spcPts val="0"/>
                        </a:spcAft>
                        <a:buSzPts val="1200"/>
                        <a:buFont typeface="Lato"/>
                        <a:buChar char="●"/>
                      </a:pPr>
                      <a:r>
                        <a:rPr lang="en-GB" sz="1200">
                          <a:latin typeface="Lato"/>
                          <a:ea typeface="Lato"/>
                          <a:cs typeface="Lato"/>
                          <a:sym typeface="Lato"/>
                        </a:rPr>
                        <a:t>All rent payments are going to someone else, rather than serving as an investment in self/own property</a:t>
                      </a:r>
                      <a:endParaRPr sz="1200">
                        <a:latin typeface="Lato"/>
                        <a:ea typeface="Lato"/>
                        <a:cs typeface="Lato"/>
                        <a:sym typeface="Lato"/>
                      </a:endParaRPr>
                    </a:p>
                    <a:p>
                      <a:pPr indent="-304800" lvl="0" marL="457200" marR="0" rtl="0" algn="l">
                        <a:lnSpc>
                          <a:spcPct val="100000"/>
                        </a:lnSpc>
                        <a:spcBef>
                          <a:spcPts val="1000"/>
                        </a:spcBef>
                        <a:spcAft>
                          <a:spcPts val="0"/>
                        </a:spcAft>
                        <a:buSzPts val="1200"/>
                        <a:buChar char="●"/>
                      </a:pPr>
                      <a:r>
                        <a:rPr lang="en-GB" sz="1200">
                          <a:latin typeface="Lato"/>
                          <a:ea typeface="Lato"/>
                          <a:cs typeface="Lato"/>
                          <a:sym typeface="Lato"/>
                        </a:rPr>
                        <a:t>A renter is </a:t>
                      </a:r>
                      <a:r>
                        <a:rPr b="1" lang="en-GB" sz="1200">
                          <a:latin typeface="Lato"/>
                          <a:ea typeface="Lato"/>
                          <a:cs typeface="Lato"/>
                          <a:sym typeface="Lato"/>
                        </a:rPr>
                        <a:t>restricted</a:t>
                      </a:r>
                      <a:r>
                        <a:rPr lang="en-GB" sz="1200">
                          <a:latin typeface="Lato"/>
                          <a:ea typeface="Lato"/>
                          <a:cs typeface="Lato"/>
                          <a:sym typeface="Lato"/>
                        </a:rPr>
                        <a:t> in terms of making </a:t>
                      </a:r>
                      <a:r>
                        <a:rPr b="1" lang="en-GB" sz="1200">
                          <a:latin typeface="Lato"/>
                          <a:ea typeface="Lato"/>
                          <a:cs typeface="Lato"/>
                          <a:sym typeface="Lato"/>
                        </a:rPr>
                        <a:t>interior alterations and decoration/ design</a:t>
                      </a:r>
                      <a:endParaRPr b="1" sz="1200">
                        <a:latin typeface="Lato"/>
                        <a:ea typeface="Lato"/>
                        <a:cs typeface="Lato"/>
                        <a:sym typeface="Lato"/>
                      </a:endParaRPr>
                    </a:p>
                    <a:p>
                      <a:pPr indent="-304800" lvl="0" marL="457200" marR="0" rtl="0" algn="l">
                        <a:lnSpc>
                          <a:spcPct val="100000"/>
                        </a:lnSpc>
                        <a:spcBef>
                          <a:spcPts val="1000"/>
                        </a:spcBef>
                        <a:spcAft>
                          <a:spcPts val="0"/>
                        </a:spcAft>
                        <a:buSzPts val="1200"/>
                        <a:buChar char="●"/>
                      </a:pPr>
                      <a:r>
                        <a:rPr i="1" lang="en-GB" sz="1200">
                          <a:latin typeface="Lato"/>
                          <a:ea typeface="Lato"/>
                          <a:cs typeface="Lato"/>
                          <a:sym typeface="Lato"/>
                        </a:rPr>
                        <a:t>You may wish to </a:t>
                      </a:r>
                      <a:r>
                        <a:rPr b="1" i="1" lang="en-GB" sz="1200">
                          <a:latin typeface="Lato"/>
                          <a:ea typeface="Lato"/>
                          <a:cs typeface="Lato"/>
                          <a:sym typeface="Lato"/>
                        </a:rPr>
                        <a:t>research the landlord </a:t>
                      </a:r>
                      <a:r>
                        <a:rPr i="1" lang="en-GB" sz="1200">
                          <a:latin typeface="Lato"/>
                          <a:ea typeface="Lato"/>
                          <a:cs typeface="Lato"/>
                          <a:sym typeface="Lato"/>
                        </a:rPr>
                        <a:t>(e.g. on rating sites) and </a:t>
                      </a:r>
                      <a:r>
                        <a:rPr b="1" i="1" lang="en-GB" sz="1200">
                          <a:latin typeface="Lato"/>
                          <a:ea typeface="Lato"/>
                          <a:cs typeface="Lato"/>
                          <a:sym typeface="Lato"/>
                        </a:rPr>
                        <a:t>examine</a:t>
                      </a:r>
                      <a:r>
                        <a:rPr b="1" i="1" lang="en-GB" sz="1200">
                          <a:latin typeface="Lato"/>
                          <a:ea typeface="Lato"/>
                          <a:cs typeface="Lato"/>
                          <a:sym typeface="Lato"/>
                        </a:rPr>
                        <a:t> the property </a:t>
                      </a:r>
                      <a:r>
                        <a:rPr i="1" lang="en-GB" sz="1200">
                          <a:latin typeface="Lato"/>
                          <a:ea typeface="Lato"/>
                          <a:cs typeface="Lato"/>
                          <a:sym typeface="Lato"/>
                        </a:rPr>
                        <a:t>before committing to pay rent, as some landlords may be more helpful and better suited to your needs tha</a:t>
                      </a:r>
                      <a:r>
                        <a:rPr i="1" lang="en-GB" sz="1200">
                          <a:latin typeface="Lato"/>
                          <a:ea typeface="Lato"/>
                          <a:cs typeface="Lato"/>
                          <a:sym typeface="Lato"/>
                        </a:rPr>
                        <a:t>n</a:t>
                      </a:r>
                      <a:r>
                        <a:rPr i="1" lang="en-GB" sz="1200">
                          <a:latin typeface="Lato"/>
                          <a:ea typeface="Lato"/>
                          <a:cs typeface="Lato"/>
                          <a:sym typeface="Lato"/>
                        </a:rPr>
                        <a:t> others.</a:t>
                      </a:r>
                      <a:endParaRPr sz="1200">
                        <a:latin typeface="Lato"/>
                        <a:ea typeface="Lato"/>
                        <a:cs typeface="Lato"/>
                        <a:sym typeface="Lato"/>
                      </a:endParaRPr>
                    </a:p>
                  </a:txBody>
                  <a:tcPr marT="91425" marB="91425" marR="91425" marL="91425">
                    <a:solidFill>
                      <a:schemeClr val="lt1"/>
                    </a:solidFill>
                  </a:tcPr>
                </a:tc>
              </a:tr>
            </a:tbl>
          </a:graphicData>
        </a:graphic>
      </p:graphicFrame>
      <p:sp>
        <p:nvSpPr>
          <p:cNvPr id="105" name="Google Shape;105;g208eae8ff29_0_50"/>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32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Karim is </a:t>
            </a:r>
            <a:r>
              <a:rPr b="1" lang="en-GB" sz="2900">
                <a:solidFill>
                  <a:schemeClr val="accent2"/>
                </a:solidFill>
                <a:latin typeface="Lato"/>
                <a:ea typeface="Lato"/>
                <a:cs typeface="Lato"/>
                <a:sym typeface="Lato"/>
              </a:rPr>
              <a:t>looking</a:t>
            </a:r>
            <a:r>
              <a:rPr b="1" lang="en-GB" sz="2900">
                <a:solidFill>
                  <a:schemeClr val="accent2"/>
                </a:solidFill>
                <a:latin typeface="Lato"/>
                <a:ea typeface="Lato"/>
                <a:cs typeface="Lato"/>
                <a:sym typeface="Lato"/>
              </a:rPr>
              <a:t> to rent an apartment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106" name="Google Shape;106;g208eae8ff29_0_50"/>
          <p:cNvPicPr preferRelativeResize="0"/>
          <p:nvPr/>
        </p:nvPicPr>
        <p:blipFill>
          <a:blip r:embed="rId3">
            <a:alphaModFix/>
          </a:blip>
          <a:stretch>
            <a:fillRect/>
          </a:stretch>
        </p:blipFill>
        <p:spPr>
          <a:xfrm>
            <a:off x="192200" y="1630900"/>
            <a:ext cx="1663150" cy="166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aphicFrame>
        <p:nvGraphicFramePr>
          <p:cNvPr id="111" name="Google Shape;111;g208eae8ff29_0_281"/>
          <p:cNvGraphicFramePr/>
          <p:nvPr/>
        </p:nvGraphicFramePr>
        <p:xfrm>
          <a:off x="1773600" y="1101825"/>
          <a:ext cx="3000000" cy="3000000"/>
        </p:xfrm>
        <a:graphic>
          <a:graphicData uri="http://schemas.openxmlformats.org/drawingml/2006/table">
            <a:tbl>
              <a:tblPr>
                <a:noFill/>
                <a:tableStyleId>{4CD73EBB-41DE-4A36-95BB-182292C53E81}</a:tableStyleId>
              </a:tblPr>
              <a:tblGrid>
                <a:gridCol w="3383325"/>
                <a:gridCol w="3878100"/>
              </a:tblGrid>
              <a:tr h="421450">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Advantages of</a:t>
                      </a:r>
                      <a:r>
                        <a:rPr b="1" lang="en-GB" sz="1400" u="none" cap="none" strike="noStrike">
                          <a:solidFill>
                            <a:schemeClr val="lt1"/>
                          </a:solidFill>
                          <a:latin typeface="Lato"/>
                          <a:ea typeface="Lato"/>
                          <a:cs typeface="Lato"/>
                          <a:sym typeface="Lato"/>
                        </a:rPr>
                        <a:t> </a:t>
                      </a:r>
                      <a:r>
                        <a:rPr b="1" lang="en-GB">
                          <a:solidFill>
                            <a:schemeClr val="lt1"/>
                          </a:solidFill>
                          <a:latin typeface="Lato"/>
                          <a:ea typeface="Lato"/>
                          <a:cs typeface="Lato"/>
                          <a:sym typeface="Lato"/>
                        </a:rPr>
                        <a:t>buying</a:t>
                      </a:r>
                      <a:endParaRPr b="1" sz="1400" u="none" cap="none" strike="noStrike">
                        <a:solidFill>
                          <a:schemeClr val="lt1"/>
                        </a:solidFill>
                        <a:latin typeface="Lato"/>
                        <a:ea typeface="Lato"/>
                        <a:cs typeface="Lato"/>
                        <a:sym typeface="Lato"/>
                      </a:endParaRPr>
                    </a:p>
                  </a:txBody>
                  <a:tcPr marT="91425" marB="91425" marR="91425" marL="91425">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Disadvantages of  buying</a:t>
                      </a:r>
                      <a:endParaRPr b="1" sz="1400" u="none" cap="none" strike="noStrike">
                        <a:solidFill>
                          <a:schemeClr val="lt1"/>
                        </a:solidFill>
                        <a:latin typeface="Lato"/>
                        <a:ea typeface="Lato"/>
                        <a:cs typeface="Lato"/>
                        <a:sym typeface="Lato"/>
                      </a:endParaRPr>
                    </a:p>
                  </a:txBody>
                  <a:tcPr marT="91425" marB="91425" marR="91425" marL="91425">
                    <a:solidFill>
                      <a:schemeClr val="accent1"/>
                    </a:solidFill>
                  </a:tcPr>
                </a:tc>
              </a:tr>
              <a:tr h="3559550">
                <a:tc>
                  <a:txBody>
                    <a:bodyPr/>
                    <a:lstStyle/>
                    <a:p>
                      <a:pPr indent="-298450" lvl="0" marL="457200" rtl="0" algn="l">
                        <a:spcBef>
                          <a:spcPts val="1000"/>
                        </a:spcBef>
                        <a:spcAft>
                          <a:spcPts val="0"/>
                        </a:spcAft>
                        <a:buSzPts val="1100"/>
                        <a:buFont typeface="Lato"/>
                        <a:buChar char="●"/>
                      </a:pPr>
                      <a:r>
                        <a:rPr lang="en-GB" sz="1100">
                          <a:latin typeface="Lato"/>
                          <a:ea typeface="Lato"/>
                          <a:cs typeface="Lato"/>
                          <a:sym typeface="Lato"/>
                        </a:rPr>
                        <a:t>For those that can afford it, buying offers the opportunity to </a:t>
                      </a:r>
                      <a:r>
                        <a:rPr b="1" lang="en-GB" sz="1100">
                          <a:latin typeface="Lato"/>
                          <a:ea typeface="Lato"/>
                          <a:cs typeface="Lato"/>
                          <a:sym typeface="Lato"/>
                        </a:rPr>
                        <a:t>grow capital (money)</a:t>
                      </a:r>
                      <a:endParaRPr b="1" sz="1100">
                        <a:latin typeface="Lato"/>
                        <a:ea typeface="Lato"/>
                        <a:cs typeface="Lato"/>
                        <a:sym typeface="Lato"/>
                      </a:endParaRPr>
                    </a:p>
                    <a:p>
                      <a:pPr indent="-298450" lvl="0" marL="457200" rtl="0" algn="l">
                        <a:spcBef>
                          <a:spcPts val="1000"/>
                        </a:spcBef>
                        <a:spcAft>
                          <a:spcPts val="0"/>
                        </a:spcAft>
                        <a:buSzPts val="1100"/>
                        <a:buFont typeface="Lato"/>
                        <a:buChar char="●"/>
                      </a:pPr>
                      <a:r>
                        <a:rPr lang="en-GB" sz="1100">
                          <a:latin typeface="Lato"/>
                          <a:ea typeface="Lato"/>
                          <a:cs typeface="Lato"/>
                          <a:sym typeface="Lato"/>
                        </a:rPr>
                        <a:t>This is because often the value of a property rises over time and buying a property can be seen as an</a:t>
                      </a:r>
                      <a:r>
                        <a:rPr b="1" lang="en-GB" sz="1100">
                          <a:latin typeface="Lato"/>
                          <a:ea typeface="Lato"/>
                          <a:cs typeface="Lato"/>
                          <a:sym typeface="Lato"/>
                        </a:rPr>
                        <a:t> investment </a:t>
                      </a:r>
                      <a:endParaRPr b="1" sz="1100">
                        <a:latin typeface="Lato"/>
                        <a:ea typeface="Lato"/>
                        <a:cs typeface="Lato"/>
                        <a:sym typeface="Lato"/>
                      </a:endParaRPr>
                    </a:p>
                    <a:p>
                      <a:pPr indent="-298450" lvl="0" marL="457200" rtl="0" algn="l">
                        <a:spcBef>
                          <a:spcPts val="1000"/>
                        </a:spcBef>
                        <a:spcAft>
                          <a:spcPts val="0"/>
                        </a:spcAft>
                        <a:buSzPts val="1100"/>
                        <a:buFont typeface="Lato"/>
                        <a:buChar char="●"/>
                      </a:pPr>
                      <a:r>
                        <a:rPr lang="en-GB" sz="1100">
                          <a:latin typeface="Lato"/>
                          <a:ea typeface="Lato"/>
                          <a:cs typeface="Lato"/>
                          <a:sym typeface="Lato"/>
                        </a:rPr>
                        <a:t>A homeowner (within reason) is </a:t>
                      </a:r>
                      <a:r>
                        <a:rPr b="1" lang="en-GB" sz="1100">
                          <a:latin typeface="Lato"/>
                          <a:ea typeface="Lato"/>
                          <a:cs typeface="Lato"/>
                          <a:sym typeface="Lato"/>
                        </a:rPr>
                        <a:t>not limited</a:t>
                      </a:r>
                      <a:r>
                        <a:rPr lang="en-GB" sz="1100">
                          <a:latin typeface="Lato"/>
                          <a:ea typeface="Lato"/>
                          <a:cs typeface="Lato"/>
                          <a:sym typeface="Lato"/>
                        </a:rPr>
                        <a:t> to how they </a:t>
                      </a:r>
                      <a:r>
                        <a:rPr b="1" lang="en-GB" sz="1100">
                          <a:latin typeface="Lato"/>
                          <a:ea typeface="Lato"/>
                          <a:cs typeface="Lato"/>
                          <a:sym typeface="Lato"/>
                        </a:rPr>
                        <a:t>decorate/ design their space</a:t>
                      </a:r>
                      <a:endParaRPr b="1" sz="1100">
                        <a:latin typeface="Lato"/>
                        <a:ea typeface="Lato"/>
                        <a:cs typeface="Lato"/>
                        <a:sym typeface="Lato"/>
                      </a:endParaRPr>
                    </a:p>
                    <a:p>
                      <a:pPr indent="-298450" lvl="0" marL="457200" rtl="0" algn="l">
                        <a:spcBef>
                          <a:spcPts val="1000"/>
                        </a:spcBef>
                        <a:spcAft>
                          <a:spcPts val="0"/>
                        </a:spcAft>
                        <a:buSzPts val="1100"/>
                        <a:buFont typeface="Lato"/>
                        <a:buChar char="●"/>
                      </a:pPr>
                      <a:r>
                        <a:rPr b="1" lang="en-GB" sz="1100">
                          <a:latin typeface="Lato"/>
                          <a:ea typeface="Lato"/>
                          <a:cs typeface="Lato"/>
                          <a:sym typeface="Lato"/>
                        </a:rPr>
                        <a:t>No need to deal with landlords </a:t>
                      </a:r>
                      <a:r>
                        <a:rPr lang="en-GB" sz="1100">
                          <a:latin typeface="Lato"/>
                          <a:ea typeface="Lato"/>
                          <a:cs typeface="Lato"/>
                          <a:sym typeface="Lato"/>
                        </a:rPr>
                        <a:t>and unpredictability of rents increasing unexpectedly</a:t>
                      </a:r>
                      <a:endParaRPr sz="1100">
                        <a:latin typeface="Lato"/>
                        <a:ea typeface="Lato"/>
                        <a:cs typeface="Lato"/>
                        <a:sym typeface="Lato"/>
                      </a:endParaRPr>
                    </a:p>
                    <a:p>
                      <a:pPr indent="-298450" lvl="0" marL="457200" rtl="0" algn="l">
                        <a:spcBef>
                          <a:spcPts val="1000"/>
                        </a:spcBef>
                        <a:spcAft>
                          <a:spcPts val="0"/>
                        </a:spcAft>
                        <a:buSzPts val="1100"/>
                        <a:buFont typeface="Lato"/>
                        <a:buChar char="●"/>
                      </a:pPr>
                      <a:r>
                        <a:rPr lang="en-GB" sz="1100">
                          <a:latin typeface="Lato"/>
                          <a:ea typeface="Lato"/>
                          <a:cs typeface="Lato"/>
                          <a:sym typeface="Lato"/>
                        </a:rPr>
                        <a:t>Can be associated with a </a:t>
                      </a:r>
                      <a:r>
                        <a:rPr b="1" lang="en-GB" sz="1100">
                          <a:latin typeface="Lato"/>
                          <a:ea typeface="Lato"/>
                          <a:cs typeface="Lato"/>
                          <a:sym typeface="Lato"/>
                        </a:rPr>
                        <a:t>positive sense of well-being</a:t>
                      </a:r>
                      <a:endParaRPr b="1" sz="1100">
                        <a:latin typeface="Lato"/>
                        <a:ea typeface="Lato"/>
                        <a:cs typeface="Lato"/>
                        <a:sym typeface="Lato"/>
                      </a:endParaRPr>
                    </a:p>
                  </a:txBody>
                  <a:tcPr marT="91425" marB="91425" marR="91425" marL="91425">
                    <a:solidFill>
                      <a:schemeClr val="lt1"/>
                    </a:solidFill>
                  </a:tcPr>
                </a:tc>
                <a:tc>
                  <a:txBody>
                    <a:bodyPr/>
                    <a:lstStyle/>
                    <a:p>
                      <a:pPr indent="-298450" lvl="0" marL="457200" marR="0" rtl="0" algn="l">
                        <a:lnSpc>
                          <a:spcPct val="100000"/>
                        </a:lnSpc>
                        <a:spcBef>
                          <a:spcPts val="1000"/>
                        </a:spcBef>
                        <a:spcAft>
                          <a:spcPts val="0"/>
                        </a:spcAft>
                        <a:buSzPts val="1100"/>
                        <a:buFont typeface="Lato"/>
                        <a:buChar char="●"/>
                      </a:pPr>
                      <a:r>
                        <a:rPr lang="en-GB" sz="1100">
                          <a:latin typeface="Lato"/>
                          <a:ea typeface="Lato"/>
                          <a:cs typeface="Lato"/>
                          <a:sym typeface="Lato"/>
                        </a:rPr>
                        <a:t>Buying often requires a </a:t>
                      </a:r>
                      <a:r>
                        <a:rPr b="1" lang="en-GB" sz="1100">
                          <a:latin typeface="Lato"/>
                          <a:ea typeface="Lato"/>
                          <a:cs typeface="Lato"/>
                          <a:sym typeface="Lato"/>
                        </a:rPr>
                        <a:t>mortgage. </a:t>
                      </a:r>
                      <a:r>
                        <a:rPr lang="en-GB" sz="1100">
                          <a:latin typeface="Lato"/>
                          <a:ea typeface="Lato"/>
                          <a:cs typeface="Lato"/>
                          <a:sym typeface="Lato"/>
                        </a:rPr>
                        <a:t>A mortgage is a loan from the bank, </a:t>
                      </a:r>
                      <a:r>
                        <a:rPr lang="en-GB" sz="1100">
                          <a:latin typeface="Lato"/>
                          <a:ea typeface="Lato"/>
                          <a:cs typeface="Lato"/>
                          <a:sym typeface="Lato"/>
                        </a:rPr>
                        <a:t>usually</a:t>
                      </a:r>
                      <a:r>
                        <a:rPr lang="en-GB" sz="1100">
                          <a:latin typeface="Lato"/>
                          <a:ea typeface="Lato"/>
                          <a:cs typeface="Lato"/>
                          <a:sym typeface="Lato"/>
                        </a:rPr>
                        <a:t> lent </a:t>
                      </a:r>
                      <a:r>
                        <a:rPr lang="en-GB" sz="1100">
                          <a:latin typeface="Lato"/>
                          <a:ea typeface="Lato"/>
                          <a:cs typeface="Lato"/>
                          <a:sym typeface="Lato"/>
                        </a:rPr>
                        <a:t>across a 20- to 30-year period and paid back in monthly installments. </a:t>
                      </a:r>
                      <a:r>
                        <a:rPr lang="en-GB" sz="1100">
                          <a:latin typeface="Lato"/>
                          <a:ea typeface="Lato"/>
                          <a:cs typeface="Lato"/>
                          <a:sym typeface="Lato"/>
                        </a:rPr>
                        <a:t>When interest rates are high, mortgage repayments may be high </a:t>
                      </a:r>
                      <a:endParaRPr sz="1100">
                        <a:latin typeface="Lato"/>
                        <a:ea typeface="Lato"/>
                        <a:cs typeface="Lato"/>
                        <a:sym typeface="Lato"/>
                      </a:endParaRPr>
                    </a:p>
                    <a:p>
                      <a:pPr indent="-298450" lvl="0" marL="457200" marR="0" rtl="0" algn="l">
                        <a:lnSpc>
                          <a:spcPct val="100000"/>
                        </a:lnSpc>
                        <a:spcBef>
                          <a:spcPts val="1000"/>
                        </a:spcBef>
                        <a:spcAft>
                          <a:spcPts val="0"/>
                        </a:spcAft>
                        <a:buSzPts val="1100"/>
                        <a:buFont typeface="Lato"/>
                        <a:buChar char="●"/>
                      </a:pPr>
                      <a:r>
                        <a:rPr lang="en-GB" sz="1100">
                          <a:latin typeface="Lato"/>
                          <a:ea typeface="Lato"/>
                          <a:cs typeface="Lato"/>
                          <a:sym typeface="Lato"/>
                        </a:rPr>
                        <a:t>If mortgage payments can’t be paid, the property </a:t>
                      </a:r>
                      <a:r>
                        <a:rPr b="1" lang="en-GB" sz="1100">
                          <a:latin typeface="Lato"/>
                          <a:ea typeface="Lato"/>
                          <a:cs typeface="Lato"/>
                          <a:sym typeface="Lato"/>
                        </a:rPr>
                        <a:t>can be repossessed </a:t>
                      </a:r>
                      <a:r>
                        <a:rPr lang="en-GB" sz="1100">
                          <a:latin typeface="Lato"/>
                          <a:ea typeface="Lato"/>
                          <a:cs typeface="Lato"/>
                          <a:sym typeface="Lato"/>
                        </a:rPr>
                        <a:t>meaning the owner needs to </a:t>
                      </a:r>
                      <a:r>
                        <a:rPr lang="en-GB" sz="1100">
                          <a:latin typeface="Lato"/>
                          <a:ea typeface="Lato"/>
                          <a:cs typeface="Lato"/>
                          <a:sym typeface="Lato"/>
                        </a:rPr>
                        <a:t>leave</a:t>
                      </a:r>
                      <a:r>
                        <a:rPr lang="en-GB" sz="1100">
                          <a:latin typeface="Lato"/>
                          <a:ea typeface="Lato"/>
                          <a:cs typeface="Lato"/>
                          <a:sym typeface="Lato"/>
                        </a:rPr>
                        <a:t> the </a:t>
                      </a:r>
                      <a:r>
                        <a:rPr lang="en-GB" sz="1100">
                          <a:latin typeface="Lato"/>
                          <a:ea typeface="Lato"/>
                          <a:cs typeface="Lato"/>
                          <a:sym typeface="Lato"/>
                        </a:rPr>
                        <a:t>property. Not paying mortgage repayments in time leads to decreases in </a:t>
                      </a:r>
                      <a:r>
                        <a:rPr b="1" lang="en-GB" sz="1100">
                          <a:latin typeface="Lato"/>
                          <a:ea typeface="Lato"/>
                          <a:cs typeface="Lato"/>
                          <a:sym typeface="Lato"/>
                        </a:rPr>
                        <a:t>credit scores</a:t>
                      </a:r>
                      <a:endParaRPr b="1" sz="1100">
                        <a:latin typeface="Lato"/>
                        <a:ea typeface="Lato"/>
                        <a:cs typeface="Lato"/>
                        <a:sym typeface="Lato"/>
                      </a:endParaRPr>
                    </a:p>
                    <a:p>
                      <a:pPr indent="-298450" lvl="0" marL="457200" marR="0" rtl="0" algn="l">
                        <a:lnSpc>
                          <a:spcPct val="100000"/>
                        </a:lnSpc>
                        <a:spcBef>
                          <a:spcPts val="1000"/>
                        </a:spcBef>
                        <a:spcAft>
                          <a:spcPts val="0"/>
                        </a:spcAft>
                        <a:buSzPts val="1100"/>
                        <a:buFont typeface="Lato"/>
                        <a:buChar char="●"/>
                      </a:pPr>
                      <a:r>
                        <a:rPr lang="en-GB" sz="1100">
                          <a:latin typeface="Lato"/>
                          <a:ea typeface="Lato"/>
                          <a:cs typeface="Lato"/>
                          <a:sym typeface="Lato"/>
                        </a:rPr>
                        <a:t>It’s </a:t>
                      </a:r>
                      <a:r>
                        <a:rPr b="1" lang="en-GB" sz="1100">
                          <a:latin typeface="Lato"/>
                          <a:ea typeface="Lato"/>
                          <a:cs typeface="Lato"/>
                          <a:sym typeface="Lato"/>
                        </a:rPr>
                        <a:t>expensive</a:t>
                      </a:r>
                      <a:r>
                        <a:rPr lang="en-GB" sz="1100">
                          <a:latin typeface="Lato"/>
                          <a:ea typeface="Lato"/>
                          <a:cs typeface="Lato"/>
                          <a:sym typeface="Lato"/>
                        </a:rPr>
                        <a:t> to buy and sell a property, so one usually needs to </a:t>
                      </a:r>
                      <a:r>
                        <a:rPr lang="en-GB" sz="1100">
                          <a:latin typeface="Lato"/>
                          <a:ea typeface="Lato"/>
                          <a:cs typeface="Lato"/>
                          <a:sym typeface="Lato"/>
                        </a:rPr>
                        <a:t>commit</a:t>
                      </a:r>
                      <a:r>
                        <a:rPr lang="en-GB" sz="1100">
                          <a:latin typeface="Lato"/>
                          <a:ea typeface="Lato"/>
                          <a:cs typeface="Lato"/>
                          <a:sym typeface="Lato"/>
                        </a:rPr>
                        <a:t> to living in a </a:t>
                      </a:r>
                      <a:r>
                        <a:rPr lang="en-GB" sz="1100">
                          <a:latin typeface="Lato"/>
                          <a:ea typeface="Lato"/>
                          <a:cs typeface="Lato"/>
                          <a:sym typeface="Lato"/>
                        </a:rPr>
                        <a:t>purchased</a:t>
                      </a:r>
                      <a:r>
                        <a:rPr lang="en-GB" sz="1100">
                          <a:latin typeface="Lato"/>
                          <a:ea typeface="Lato"/>
                          <a:cs typeface="Lato"/>
                          <a:sym typeface="Lato"/>
                        </a:rPr>
                        <a:t> property for a longer period of time</a:t>
                      </a:r>
                      <a:r>
                        <a:rPr lang="en-GB" sz="1100">
                          <a:latin typeface="Lato"/>
                          <a:ea typeface="Lato"/>
                          <a:cs typeface="Lato"/>
                          <a:sym typeface="Lato"/>
                        </a:rPr>
                        <a:t> </a:t>
                      </a:r>
                      <a:endParaRPr sz="1100">
                        <a:latin typeface="Lato"/>
                        <a:ea typeface="Lato"/>
                        <a:cs typeface="Lato"/>
                        <a:sym typeface="Lato"/>
                      </a:endParaRPr>
                    </a:p>
                    <a:p>
                      <a:pPr indent="-298450" lvl="0" marL="457200" marR="0" rtl="0" algn="l">
                        <a:lnSpc>
                          <a:spcPct val="100000"/>
                        </a:lnSpc>
                        <a:spcBef>
                          <a:spcPts val="1000"/>
                        </a:spcBef>
                        <a:spcAft>
                          <a:spcPts val="0"/>
                        </a:spcAft>
                        <a:buSzPts val="1100"/>
                        <a:buFont typeface="Lato"/>
                        <a:buChar char="●"/>
                      </a:pPr>
                      <a:r>
                        <a:rPr lang="en-GB" sz="1100">
                          <a:latin typeface="Lato"/>
                          <a:ea typeface="Lato"/>
                          <a:cs typeface="Lato"/>
                          <a:sym typeface="Lato"/>
                        </a:rPr>
                        <a:t>There’s </a:t>
                      </a:r>
                      <a:r>
                        <a:rPr b="1" lang="en-GB" sz="1100">
                          <a:latin typeface="Lato"/>
                          <a:ea typeface="Lato"/>
                          <a:cs typeface="Lato"/>
                          <a:sym typeface="Lato"/>
                        </a:rPr>
                        <a:t>no guarantee</a:t>
                      </a:r>
                      <a:r>
                        <a:rPr lang="en-GB" sz="1100">
                          <a:latin typeface="Lato"/>
                          <a:ea typeface="Lato"/>
                          <a:cs typeface="Lato"/>
                          <a:sym typeface="Lato"/>
                        </a:rPr>
                        <a:t> the value of the property will go up. If, for example, an area becomes prone to flooding, the </a:t>
                      </a:r>
                      <a:r>
                        <a:rPr b="1" lang="en-GB" sz="1100">
                          <a:latin typeface="Lato"/>
                          <a:ea typeface="Lato"/>
                          <a:cs typeface="Lato"/>
                          <a:sym typeface="Lato"/>
                        </a:rPr>
                        <a:t>value may decrease</a:t>
                      </a:r>
                      <a:endParaRPr b="1" sz="1100">
                        <a:latin typeface="Lato"/>
                        <a:ea typeface="Lato"/>
                        <a:cs typeface="Lato"/>
                        <a:sym typeface="Lato"/>
                      </a:endParaRPr>
                    </a:p>
                    <a:p>
                      <a:pPr indent="-298450" lvl="0" marL="457200" marR="0" rtl="0" algn="l">
                        <a:lnSpc>
                          <a:spcPct val="100000"/>
                        </a:lnSpc>
                        <a:spcBef>
                          <a:spcPts val="1000"/>
                        </a:spcBef>
                        <a:spcAft>
                          <a:spcPts val="0"/>
                        </a:spcAft>
                        <a:buSzPts val="1100"/>
                        <a:buFont typeface="Lato"/>
                        <a:buChar char="●"/>
                      </a:pPr>
                      <a:r>
                        <a:rPr b="1" lang="en-GB" sz="1100">
                          <a:latin typeface="Lato"/>
                          <a:ea typeface="Lato"/>
                          <a:cs typeface="Lato"/>
                          <a:sym typeface="Lato"/>
                        </a:rPr>
                        <a:t>Costs of repairs and maintenance</a:t>
                      </a:r>
                      <a:r>
                        <a:rPr lang="en-GB" sz="1100">
                          <a:latin typeface="Lato"/>
                          <a:ea typeface="Lato"/>
                          <a:cs typeface="Lato"/>
                          <a:sym typeface="Lato"/>
                        </a:rPr>
                        <a:t> need be paid by the owner</a:t>
                      </a:r>
                      <a:endParaRPr sz="1100">
                        <a:latin typeface="Lato"/>
                        <a:ea typeface="Lato"/>
                        <a:cs typeface="Lato"/>
                        <a:sym typeface="Lato"/>
                      </a:endParaRPr>
                    </a:p>
                  </a:txBody>
                  <a:tcPr marT="91425" marB="91425" marR="91425" marL="91425">
                    <a:solidFill>
                      <a:schemeClr val="lt1"/>
                    </a:solidFill>
                  </a:tcPr>
                </a:tc>
              </a:tr>
            </a:tbl>
          </a:graphicData>
        </a:graphic>
      </p:graphicFrame>
      <p:sp>
        <p:nvSpPr>
          <p:cNvPr id="112" name="Google Shape;112;g208eae8ff29_0_281"/>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32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Lucy is </a:t>
            </a:r>
            <a:r>
              <a:rPr b="1" lang="en-GB" sz="2900">
                <a:solidFill>
                  <a:schemeClr val="accent2"/>
                </a:solidFill>
                <a:latin typeface="Lato"/>
                <a:ea typeface="Lato"/>
                <a:cs typeface="Lato"/>
                <a:sym typeface="Lato"/>
              </a:rPr>
              <a:t>looking</a:t>
            </a:r>
            <a:r>
              <a:rPr b="1" lang="en-GB" sz="2900">
                <a:solidFill>
                  <a:schemeClr val="accent2"/>
                </a:solidFill>
                <a:latin typeface="Lato"/>
                <a:ea typeface="Lato"/>
                <a:cs typeface="Lato"/>
                <a:sym typeface="Lato"/>
              </a:rPr>
              <a:t> to buy a home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13" name="Google Shape;113;g208eae8ff29_0_281"/>
          <p:cNvSpPr txBox="1"/>
          <p:nvPr/>
        </p:nvSpPr>
        <p:spPr>
          <a:xfrm>
            <a:off x="58225" y="2773900"/>
            <a:ext cx="1778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800" u="none" cap="none" strike="noStrike">
                <a:solidFill>
                  <a:schemeClr val="accent1"/>
                </a:solidFill>
                <a:latin typeface="Lato"/>
                <a:ea typeface="Lato"/>
                <a:cs typeface="Lato"/>
                <a:sym typeface="Lato"/>
              </a:rPr>
              <a:t>Identify </a:t>
            </a:r>
            <a:r>
              <a:rPr lang="en-GB" sz="1800">
                <a:solidFill>
                  <a:schemeClr val="accent1"/>
                </a:solidFill>
                <a:latin typeface="Lato"/>
                <a:ea typeface="Lato"/>
                <a:cs typeface="Lato"/>
                <a:sym typeface="Lato"/>
              </a:rPr>
              <a:t>advantages and disadvantages of buying</a:t>
            </a:r>
            <a:endParaRPr b="0" i="0" sz="1800" u="none" cap="none" strike="noStrike">
              <a:solidFill>
                <a:schemeClr val="accent1"/>
              </a:solidFill>
              <a:latin typeface="Lato"/>
              <a:ea typeface="Lato"/>
              <a:cs typeface="Lato"/>
              <a:sym typeface="Lato"/>
            </a:endParaRPr>
          </a:p>
        </p:txBody>
      </p:sp>
      <p:pic>
        <p:nvPicPr>
          <p:cNvPr id="114" name="Google Shape;114;g208eae8ff29_0_281"/>
          <p:cNvPicPr preferRelativeResize="0"/>
          <p:nvPr/>
        </p:nvPicPr>
        <p:blipFill>
          <a:blip r:embed="rId3">
            <a:alphaModFix/>
          </a:blip>
          <a:stretch>
            <a:fillRect/>
          </a:stretch>
        </p:blipFill>
        <p:spPr>
          <a:xfrm>
            <a:off x="134425" y="1669700"/>
            <a:ext cx="1413625" cy="1413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