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ato"/>
      <p:regular r:id="rId39"/>
      <p:bold r:id="rId40"/>
      <p:italic r:id="rId41"/>
      <p:boldItalic r:id="rId42"/>
    </p:embeddedFont>
    <p:embeddedFont>
      <p:font typeface="Lato Black"/>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5" roundtripDataSignature="AMtx7mhjPKV3dxUwWRdOZ0RDlaefo44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62614C-540B-456F-B316-CE53180292F7}">
  <a:tblStyle styleId="{A362614C-540B-456F-B316-CE53180292F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4.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6.xml"/><Relationship Id="rId44" Type="http://schemas.openxmlformats.org/officeDocument/2006/relationships/font" Target="fonts/LatoBlack-boldItalic.fntdata"/><Relationship Id="rId21" Type="http://schemas.openxmlformats.org/officeDocument/2006/relationships/slide" Target="slides/slide15.xml"/><Relationship Id="rId43" Type="http://schemas.openxmlformats.org/officeDocument/2006/relationships/font" Target="fonts/LatoBlack-bold.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ato-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JVtgv6Zmq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Source: https://www.theguardian.com/technology/2022/nov/19/the-money-is-gone-people-who-lost-out-in-ftxs-collapse</a:t>
            </a:r>
            <a:endParaRPr sz="1000">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rgbClr val="444746"/>
                </a:solidFill>
                <a:latin typeface="Lato"/>
                <a:ea typeface="Lato"/>
                <a:cs typeface="Lato"/>
                <a:sym typeface="Lato"/>
              </a:rPr>
              <a:t>Teacher delivery</a:t>
            </a:r>
            <a:endParaRPr b="1">
              <a:solidFill>
                <a:srgbClr val="444746"/>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44746"/>
                </a:solidFill>
                <a:latin typeface="Lato"/>
                <a:ea typeface="Lato"/>
                <a:cs typeface="Lato"/>
                <a:sym typeface="Lato"/>
              </a:rPr>
              <a:t>Use whiteboard to draw a line graph to illustrate changes - Y axis - low to high. X axis - years</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Teacher explanation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Zak - male - gender - </a:t>
            </a:r>
            <a:endParaRPr/>
          </a:p>
          <a:p>
            <a:pPr indent="0" lvl="0" marL="0" rtl="0" algn="l">
              <a:lnSpc>
                <a:spcPct val="100000"/>
              </a:lnSpc>
              <a:spcBef>
                <a:spcPts val="0"/>
              </a:spcBef>
              <a:spcAft>
                <a:spcPts val="0"/>
              </a:spcAft>
              <a:buSzPts val="1100"/>
              <a:buNone/>
            </a:pPr>
            <a:r>
              <a:rPr lang="en-GB"/>
              <a:t>20 years old - age -</a:t>
            </a:r>
            <a:endParaRPr/>
          </a:p>
          <a:p>
            <a:pPr indent="0" lvl="0" marL="0" rtl="0" algn="l">
              <a:lnSpc>
                <a:spcPct val="100000"/>
              </a:lnSpc>
              <a:spcBef>
                <a:spcPts val="0"/>
              </a:spcBef>
              <a:spcAft>
                <a:spcPts val="0"/>
              </a:spcAft>
              <a:buSzPts val="1100"/>
              <a:buNone/>
            </a:pPr>
            <a:r>
              <a:rPr lang="en-GB"/>
              <a:t>University studying software design - education and technical knowledge - </a:t>
            </a:r>
            <a:endParaRPr/>
          </a:p>
          <a:p>
            <a:pPr indent="0" lvl="0" marL="0" rtl="0" algn="l">
              <a:lnSpc>
                <a:spcPct val="100000"/>
              </a:lnSpc>
              <a:spcBef>
                <a:spcPts val="0"/>
              </a:spcBef>
              <a:spcAft>
                <a:spcPts val="0"/>
              </a:spcAft>
              <a:buSzPts val="1100"/>
              <a:buNone/>
            </a:pPr>
            <a:r>
              <a:rPr lang="en-GB"/>
              <a:t>Carer - financial responsibilities - </a:t>
            </a:r>
            <a:endParaRPr/>
          </a:p>
          <a:p>
            <a:pPr indent="0" lvl="0" marL="0" rtl="0" algn="l">
              <a:lnSpc>
                <a:spcPct val="100000"/>
              </a:lnSpc>
              <a:spcBef>
                <a:spcPts val="0"/>
              </a:spcBef>
              <a:spcAft>
                <a:spcPts val="0"/>
              </a:spcAft>
              <a:buSzPts val="1100"/>
              <a:buNone/>
            </a:pPr>
            <a:r>
              <a:rPr lang="en-GB"/>
              <a:t>Bands - celebrities - </a:t>
            </a:r>
            <a:endParaRPr/>
          </a:p>
          <a:p>
            <a:pPr indent="0" lvl="0" marL="0" rtl="0" algn="l">
              <a:lnSpc>
                <a:spcPct val="100000"/>
              </a:lnSpc>
              <a:spcBef>
                <a:spcPts val="0"/>
              </a:spcBef>
              <a:spcAft>
                <a:spcPts val="0"/>
              </a:spcAft>
              <a:buSzPts val="1100"/>
              <a:buNone/>
            </a:pPr>
            <a:r>
              <a:rPr lang="en-GB"/>
              <a:t>Friends - social / personal influence -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0"/>
              </a:spcBef>
              <a:spcAft>
                <a:spcPts val="0"/>
              </a:spcAft>
              <a:buClr>
                <a:schemeClr val="dk1"/>
              </a:buClr>
              <a:buSzPts val="1100"/>
              <a:buFont typeface="Arial"/>
              <a:buNone/>
            </a:pPr>
            <a:r>
              <a:rPr lang="en-GB"/>
              <a:t>Teacher prompt questions</a:t>
            </a:r>
            <a:endParaRPr/>
          </a:p>
          <a:p>
            <a:pPr indent="-298450" lvl="0" marL="457200" rtl="0" algn="l">
              <a:lnSpc>
                <a:spcPct val="115000"/>
              </a:lnSpc>
              <a:spcBef>
                <a:spcPts val="0"/>
              </a:spcBef>
              <a:spcAft>
                <a:spcPts val="0"/>
              </a:spcAft>
              <a:buClr>
                <a:schemeClr val="dk1"/>
              </a:buClr>
              <a:buSzPts val="1100"/>
              <a:buChar char="●"/>
            </a:pPr>
            <a:r>
              <a:rPr lang="en-GB"/>
              <a:t>Why did the value of the coin decrease?</a:t>
            </a:r>
            <a:endParaRPr/>
          </a:p>
          <a:p>
            <a:pPr indent="-298450" lvl="0" marL="457200" rtl="0" algn="l">
              <a:lnSpc>
                <a:spcPct val="115000"/>
              </a:lnSpc>
              <a:spcBef>
                <a:spcPts val="0"/>
              </a:spcBef>
              <a:spcAft>
                <a:spcPts val="0"/>
              </a:spcAft>
              <a:buClr>
                <a:schemeClr val="dk1"/>
              </a:buClr>
              <a:buSzPts val="1100"/>
              <a:buChar char="●"/>
            </a:pPr>
            <a:r>
              <a:rPr lang="en-GB"/>
              <a:t>Why is that a bad thing?</a:t>
            </a:r>
            <a:endParaRPr/>
          </a:p>
          <a:p>
            <a:pPr indent="-298450" lvl="0" marL="457200" rtl="0" algn="l">
              <a:lnSpc>
                <a:spcPct val="115000"/>
              </a:lnSpc>
              <a:spcBef>
                <a:spcPts val="0"/>
              </a:spcBef>
              <a:spcAft>
                <a:spcPts val="0"/>
              </a:spcAft>
              <a:buClr>
                <a:schemeClr val="dk1"/>
              </a:buClr>
              <a:buSzPts val="1100"/>
              <a:buChar char="●"/>
            </a:pPr>
            <a:r>
              <a:rPr lang="en-GB"/>
              <a:t>Who would have been able to benefit in this scenario?</a:t>
            </a:r>
            <a:endParaRPr/>
          </a:p>
          <a:p>
            <a:pPr indent="-298450" lvl="0" marL="457200" rtl="0" algn="l">
              <a:lnSpc>
                <a:spcPct val="115000"/>
              </a:lnSpc>
              <a:spcBef>
                <a:spcPts val="0"/>
              </a:spcBef>
              <a:spcAft>
                <a:spcPts val="0"/>
              </a:spcAft>
              <a:buClr>
                <a:schemeClr val="dk1"/>
              </a:buClr>
              <a:buSzPts val="1100"/>
              <a:buChar char="●"/>
            </a:pPr>
            <a:r>
              <a:rPr lang="en-GB"/>
              <a:t>How might someone protect themselves or make the best out of this situation?</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Alternative video: </a:t>
            </a:r>
            <a:r>
              <a:rPr lang="en-GB" u="sng">
                <a:solidFill>
                  <a:schemeClr val="hlink"/>
                </a:solidFill>
                <a:hlinkClick r:id="rId2"/>
              </a:rPr>
              <a:t>https://www.youtube.com/watch?v=YJVtgv6Zmq4</a:t>
            </a:r>
            <a:r>
              <a:rPr lang="en-GB"/>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 </a:t>
            </a:r>
            <a:endParaRPr b="1"/>
          </a:p>
          <a:p>
            <a:pPr indent="0" lvl="0" marL="0" rtl="0" algn="l">
              <a:lnSpc>
                <a:spcPct val="100000"/>
              </a:lnSpc>
              <a:spcBef>
                <a:spcPts val="0"/>
              </a:spcBef>
              <a:spcAft>
                <a:spcPts val="0"/>
              </a:spcAft>
              <a:buSzPts val="1100"/>
              <a:buNone/>
            </a:pPr>
            <a:r>
              <a:rPr lang="en-GB"/>
              <a:t>Teacher to circulate and invite feedback; or all students can show their responses on their hands.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7" name="Shape 7"/>
        <p:cNvGrpSpPr/>
        <p:nvPr/>
      </p:nvGrpSpPr>
      <p:grpSpPr>
        <a:xfrm>
          <a:off x="0" y="0"/>
          <a:ext cx="0" cy="0"/>
          <a:chOff x="0" y="0"/>
          <a:chExt cx="0" cy="0"/>
        </a:xfrm>
      </p:grpSpPr>
      <p:pic>
        <p:nvPicPr>
          <p:cNvPr id="8" name="Google Shape;8;g32b95d250a5_0_2"/>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g32b95d250a5_0_2"/>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b95d250a5_0_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5" name="Shape 35"/>
        <p:cNvGrpSpPr/>
        <p:nvPr/>
      </p:nvGrpSpPr>
      <p:grpSpPr>
        <a:xfrm>
          <a:off x="0" y="0"/>
          <a:ext cx="0" cy="0"/>
          <a:chOff x="0" y="0"/>
          <a:chExt cx="0" cy="0"/>
        </a:xfrm>
      </p:grpSpPr>
      <p:pic>
        <p:nvPicPr>
          <p:cNvPr id="36" name="Google Shape;36;g32b95d250a5_0_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7" name="Google Shape;37;g32b95d250a5_0_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0" name="Shape 10"/>
        <p:cNvGrpSpPr/>
        <p:nvPr/>
      </p:nvGrpSpPr>
      <p:grpSpPr>
        <a:xfrm>
          <a:off x="0" y="0"/>
          <a:ext cx="0" cy="0"/>
          <a:chOff x="0" y="0"/>
          <a:chExt cx="0" cy="0"/>
        </a:xfrm>
      </p:grpSpPr>
      <p:pic>
        <p:nvPicPr>
          <p:cNvPr id="11" name="Google Shape;11;g32b95d250a5_0_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2" name="Shape 12"/>
        <p:cNvGrpSpPr/>
        <p:nvPr/>
      </p:nvGrpSpPr>
      <p:grpSpPr>
        <a:xfrm>
          <a:off x="0" y="0"/>
          <a:ext cx="0" cy="0"/>
          <a:chOff x="0" y="0"/>
          <a:chExt cx="0" cy="0"/>
        </a:xfrm>
      </p:grpSpPr>
      <p:sp>
        <p:nvSpPr>
          <p:cNvPr id="13" name="Google Shape;13;g32b95d250a5_0_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 name="Google Shape;14;g32b95d250a5_0_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1">
  <p:cSld name="TITLE_AND_TWO_COLUMNS_6_1">
    <p:spTree>
      <p:nvGrpSpPr>
        <p:cNvPr id="15" name="Shape 15"/>
        <p:cNvGrpSpPr/>
        <p:nvPr/>
      </p:nvGrpSpPr>
      <p:grpSpPr>
        <a:xfrm>
          <a:off x="0" y="0"/>
          <a:ext cx="0" cy="0"/>
          <a:chOff x="0" y="0"/>
          <a:chExt cx="0" cy="0"/>
        </a:xfrm>
      </p:grpSpPr>
      <p:sp>
        <p:nvSpPr>
          <p:cNvPr id="16" name="Google Shape;16;g32b95d250a5_0_1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g32b95d250a5_0_1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8" name="Google Shape;18;g32b95d250a5_0_10"/>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9" name="Shape 19"/>
        <p:cNvGrpSpPr/>
        <p:nvPr/>
      </p:nvGrpSpPr>
      <p:grpSpPr>
        <a:xfrm>
          <a:off x="0" y="0"/>
          <a:ext cx="0" cy="0"/>
          <a:chOff x="0" y="0"/>
          <a:chExt cx="0" cy="0"/>
        </a:xfrm>
      </p:grpSpPr>
      <p:sp>
        <p:nvSpPr>
          <p:cNvPr id="20" name="Google Shape;20;g32b95d250a5_0_1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g32b95d250a5_0_1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2" name="Google Shape;22;g32b95d250a5_0_14"/>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3" name="Shape 23"/>
        <p:cNvGrpSpPr/>
        <p:nvPr/>
      </p:nvGrpSpPr>
      <p:grpSpPr>
        <a:xfrm>
          <a:off x="0" y="0"/>
          <a:ext cx="0" cy="0"/>
          <a:chOff x="0" y="0"/>
          <a:chExt cx="0" cy="0"/>
        </a:xfrm>
      </p:grpSpPr>
      <p:sp>
        <p:nvSpPr>
          <p:cNvPr id="24" name="Google Shape;24;g32b95d250a5_0_1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32b95d250a5_0_1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6" name="Shape 26"/>
        <p:cNvGrpSpPr/>
        <p:nvPr/>
      </p:nvGrpSpPr>
      <p:grpSpPr>
        <a:xfrm>
          <a:off x="0" y="0"/>
          <a:ext cx="0" cy="0"/>
          <a:chOff x="0" y="0"/>
          <a:chExt cx="0" cy="0"/>
        </a:xfrm>
      </p:grpSpPr>
      <p:pic>
        <p:nvPicPr>
          <p:cNvPr id="27" name="Google Shape;27;g32b95d250a5_0_2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8" name="Shape 28"/>
        <p:cNvGrpSpPr/>
        <p:nvPr/>
      </p:nvGrpSpPr>
      <p:grpSpPr>
        <a:xfrm>
          <a:off x="0" y="0"/>
          <a:ext cx="0" cy="0"/>
          <a:chOff x="0" y="0"/>
          <a:chExt cx="0" cy="0"/>
        </a:xfrm>
      </p:grpSpPr>
      <p:pic>
        <p:nvPicPr>
          <p:cNvPr id="29" name="Google Shape;29;g32b95d250a5_0_2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1">
    <p:bg>
      <p:bgPr>
        <a:solidFill>
          <a:srgbClr val="262A33"/>
        </a:solidFill>
      </p:bgPr>
    </p:bg>
    <p:spTree>
      <p:nvGrpSpPr>
        <p:cNvPr id="30" name="Shape 30"/>
        <p:cNvGrpSpPr/>
        <p:nvPr/>
      </p:nvGrpSpPr>
      <p:grpSpPr>
        <a:xfrm>
          <a:off x="0" y="0"/>
          <a:ext cx="0" cy="0"/>
          <a:chOff x="0" y="0"/>
          <a:chExt cx="0" cy="0"/>
        </a:xfrm>
      </p:grpSpPr>
      <p:pic>
        <p:nvPicPr>
          <p:cNvPr id="31" name="Google Shape;31;g32b95d250a5_0_2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2" name="Google Shape;32;g32b95d250a5_0_2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2b95d250a5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theguardian.com/technology/2022/nov/19/the-money-is-gone-people-who-lost-out-in-ftxs-collapse" TargetMode="External"/><Relationship Id="rId4" Type="http://schemas.openxmlformats.org/officeDocument/2006/relationships/image" Target="../media/image15.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hyperlink" Target="https://www.fca.org.uk/investsmart/crypto-basics#section-investing-in-crypt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youtu.be/5XMFEUNut18" TargetMode="External"/><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hyperlink" Target="http://www.youtube.com/watch?v=CakdQBB5QnQ" TargetMode="External"/><Relationship Id="rId5" Type="http://schemas.openxmlformats.org/officeDocument/2006/relationships/image" Target="../media/image36.jpg"/><Relationship Id="rId6" Type="http://schemas.openxmlformats.org/officeDocument/2006/relationships/hyperlink" Target="https://www.youtube.com/watch?v=CakdQBB5Qn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citizensadvice.org.uk/debt-and-money/" TargetMode="External"/><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hyperlink" Target="https://resources.ftflic.com/" TargetMode="External"/><Relationship Id="rId4" Type="http://schemas.openxmlformats.org/officeDocument/2006/relationships/hyperlink" Target="https://www.fca.org.uk/investsmart/crypto-basics#section-investing-in-crypto-" TargetMode="External"/><Relationship Id="rId10" Type="http://schemas.openxmlformats.org/officeDocument/2006/relationships/hyperlink" Target="https://podcasts.apple.com/gb/podcast/money-clinic-with-claer-barrett/id287031335?i=1000617647379" TargetMode="External"/><Relationship Id="rId9" Type="http://schemas.openxmlformats.org/officeDocument/2006/relationships/hyperlink" Target="https://podcasts.apple.com/gb/podcast/money-clinic-with-claer-barrett/id287031335?i=1000617647379" TargetMode="External"/><Relationship Id="rId5" Type="http://schemas.openxmlformats.org/officeDocument/2006/relationships/hyperlink" Target="https://www.ft.com/video/f7a7fad1-f3ed-41ee-94a7-e1311989aa7e" TargetMode="External"/><Relationship Id="rId6" Type="http://schemas.openxmlformats.org/officeDocument/2006/relationships/hyperlink" Target="https://www.ft.com/content/52c98479-e50a-4cb0-9f88-a427f1818e28" TargetMode="External"/><Relationship Id="rId7" Type="http://schemas.openxmlformats.org/officeDocument/2006/relationships/hyperlink" Target="https://www.ft.com/content/2691366f-d381-40cd-a769-6559779151c2" TargetMode="External"/><Relationship Id="rId8" Type="http://schemas.openxmlformats.org/officeDocument/2006/relationships/hyperlink" Target="https://www.ft.com/content/52b7553a-199d-4637-b7fe-42ae7c8aca7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pic>
        <p:nvPicPr>
          <p:cNvPr id="42" name="Google Shape;42;p1"/>
          <p:cNvPicPr preferRelativeResize="0"/>
          <p:nvPr/>
        </p:nvPicPr>
        <p:blipFill rotWithShape="1">
          <a:blip r:embed="rId3">
            <a:alphaModFix/>
          </a:blip>
          <a:srcRect b="0" l="0" r="0" t="0"/>
          <a:stretch/>
        </p:blipFill>
        <p:spPr>
          <a:xfrm>
            <a:off x="402375" y="2879425"/>
            <a:ext cx="1868099" cy="1868099"/>
          </a:xfrm>
          <a:prstGeom prst="rect">
            <a:avLst/>
          </a:prstGeom>
          <a:noFill/>
          <a:ln>
            <a:noFill/>
          </a:ln>
        </p:spPr>
      </p:pic>
      <p:sp>
        <p:nvSpPr>
          <p:cNvPr id="43" name="Google Shape;43;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FFFFFF"/>
              </a:solidFill>
              <a:latin typeface="Lato Black"/>
              <a:ea typeface="Lato Black"/>
              <a:cs typeface="Lato Black"/>
              <a:sym typeface="Lato Black"/>
            </a:endParaRPr>
          </a:p>
        </p:txBody>
      </p:sp>
      <p:sp>
        <p:nvSpPr>
          <p:cNvPr id="44" name="Google Shape;44;p1"/>
          <p:cNvSpPr txBox="1"/>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a:ea typeface="Lato"/>
                <a:cs typeface="Lato"/>
                <a:sym typeface="Lato"/>
              </a:rPr>
              <a:t>Preparing for my financial future</a:t>
            </a:r>
            <a:endParaRPr b="1" i="0" sz="48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FFFFFF"/>
              </a:solidFill>
              <a:latin typeface="Lato Black"/>
              <a:ea typeface="Lato Black"/>
              <a:cs typeface="Lato Black"/>
              <a:sym typeface="Lato Black"/>
            </a:endParaRPr>
          </a:p>
        </p:txBody>
      </p:sp>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key stage five (recommended for Year 12 and 13)</a:t>
            </a:r>
            <a:endParaRPr b="1" i="0" sz="1000" u="none" cap="none" strike="noStrike">
              <a:solidFill>
                <a:srgbClr val="FF802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115" name="Google Shape;115;p10"/>
          <p:cNvSpPr txBox="1"/>
          <p:nvPr/>
        </p:nvSpPr>
        <p:spPr>
          <a:xfrm>
            <a:off x="360375" y="2266950"/>
            <a:ext cx="3304200" cy="2401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 and many others - we got caught up in a kind of intense euphoria last year, about the small guy’s chance of going from zero to hero, and this is now the morning after. The hardest thing about this loss is - we didn’t get the chance to lose the money ourselves, it was just taken from us.”</a:t>
            </a:r>
            <a:endParaRPr b="0" i="0" sz="1700" u="none" cap="none" strike="noStrike">
              <a:solidFill>
                <a:schemeClr val="lt1"/>
              </a:solidFill>
              <a:latin typeface="Lato"/>
              <a:ea typeface="Lato"/>
              <a:cs typeface="Lato"/>
              <a:sym typeface="Lato"/>
            </a:endParaRPr>
          </a:p>
        </p:txBody>
      </p:sp>
      <p:sp>
        <p:nvSpPr>
          <p:cNvPr id="116" name="Google Shape;116;p10"/>
          <p:cNvSpPr/>
          <p:nvPr/>
        </p:nvSpPr>
        <p:spPr>
          <a:xfrm>
            <a:off x="360375" y="1162275"/>
            <a:ext cx="3304200" cy="986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Read the quote below.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What do you think happened?</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might this person feel?</a:t>
            </a:r>
            <a:endParaRPr b="1" i="0" sz="1600" u="none" cap="none" strike="noStrike">
              <a:solidFill>
                <a:schemeClr val="lt1"/>
              </a:solidFill>
              <a:latin typeface="Lato"/>
              <a:ea typeface="Lato"/>
              <a:cs typeface="Lato"/>
              <a:sym typeface="Lato"/>
            </a:endParaRPr>
          </a:p>
        </p:txBody>
      </p:sp>
      <p:sp>
        <p:nvSpPr>
          <p:cNvPr id="117" name="Google Shape;117;p10"/>
          <p:cNvSpPr txBox="1"/>
          <p:nvPr/>
        </p:nvSpPr>
        <p:spPr>
          <a:xfrm>
            <a:off x="284175" y="4756050"/>
            <a:ext cx="309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2"/>
                </a:solidFill>
                <a:latin typeface="Lato"/>
                <a:ea typeface="Lato"/>
                <a:cs typeface="Lato"/>
                <a:sym typeface="Lato"/>
              </a:rPr>
              <a:t>Source found </a:t>
            </a:r>
            <a:r>
              <a:rPr b="0" i="0" lang="en-GB" sz="1200" u="sng" cap="none" strike="noStrike">
                <a:solidFill>
                  <a:schemeClr val="accent2"/>
                </a:solidFill>
                <a:latin typeface="Lato"/>
                <a:ea typeface="Lato"/>
                <a:cs typeface="Lato"/>
                <a:sym typeface="Lato"/>
                <a:hlinkClick r:id="rId3">
                  <a:extLst>
                    <a:ext uri="{A12FA001-AC4F-418D-AE19-62706E023703}">
                      <ahyp:hlinkClr val="tx"/>
                    </a:ext>
                  </a:extLst>
                </a:hlinkClick>
              </a:rPr>
              <a:t>here</a:t>
            </a:r>
            <a:r>
              <a:rPr b="0" i="0" lang="en-GB" sz="1200" u="none" cap="none" strike="noStrike">
                <a:solidFill>
                  <a:schemeClr val="accent2"/>
                </a:solidFill>
                <a:latin typeface="Lato"/>
                <a:ea typeface="Lato"/>
                <a:cs typeface="Lato"/>
                <a:sym typeface="Lato"/>
              </a:rPr>
              <a:t>.</a:t>
            </a:r>
            <a:endParaRPr b="0" i="0" sz="1200" u="none" cap="none" strike="noStrike">
              <a:solidFill>
                <a:schemeClr val="accent2"/>
              </a:solidFill>
              <a:latin typeface="Lato"/>
              <a:ea typeface="Lato"/>
              <a:cs typeface="Lato"/>
              <a:sym typeface="Lato"/>
            </a:endParaRPr>
          </a:p>
        </p:txBody>
      </p:sp>
      <p:pic>
        <p:nvPicPr>
          <p:cNvPr id="118" name="Google Shape;118;p10"/>
          <p:cNvPicPr preferRelativeResize="0"/>
          <p:nvPr/>
        </p:nvPicPr>
        <p:blipFill rotWithShape="1">
          <a:blip r:embed="rId4">
            <a:alphaModFix/>
          </a:blip>
          <a:srcRect b="0" l="0" r="0" t="0"/>
          <a:stretch/>
        </p:blipFill>
        <p:spPr>
          <a:xfrm>
            <a:off x="4069200" y="1844148"/>
            <a:ext cx="1823725" cy="2183850"/>
          </a:xfrm>
          <a:prstGeom prst="rect">
            <a:avLst/>
          </a:prstGeom>
          <a:noFill/>
          <a:ln cap="flat" cmpd="sng" w="19050">
            <a:solidFill>
              <a:srgbClr val="FF8022"/>
            </a:solidFill>
            <a:prstDash val="solid"/>
            <a:round/>
            <a:headEnd len="sm" w="sm" type="none"/>
            <a:tailEnd len="sm" w="sm" type="none"/>
          </a:ln>
        </p:spPr>
      </p:pic>
      <p:pic>
        <p:nvPicPr>
          <p:cNvPr id="119" name="Google Shape;119;p10"/>
          <p:cNvPicPr preferRelativeResize="0"/>
          <p:nvPr/>
        </p:nvPicPr>
        <p:blipFill rotWithShape="1">
          <a:blip r:embed="rId5">
            <a:alphaModFix/>
          </a:blip>
          <a:srcRect b="0" l="0" r="0" t="0"/>
          <a:stretch/>
        </p:blipFill>
        <p:spPr>
          <a:xfrm>
            <a:off x="6126100" y="2173950"/>
            <a:ext cx="2613175" cy="1738950"/>
          </a:xfrm>
          <a:prstGeom prst="rect">
            <a:avLst/>
          </a:prstGeom>
          <a:noFill/>
          <a:ln cap="flat" cmpd="sng" w="28575">
            <a:solidFill>
              <a:schemeClr val="accent2"/>
            </a:solidFill>
            <a:prstDash val="solid"/>
            <a:round/>
            <a:headEnd len="sm" w="sm" type="none"/>
            <a:tailEnd len="sm" w="sm" type="none"/>
          </a:ln>
        </p:spPr>
      </p:pic>
      <p:sp>
        <p:nvSpPr>
          <p:cNvPr id="120" name="Google Shape;120;p10"/>
          <p:cNvSpPr txBox="1"/>
          <p:nvPr/>
        </p:nvSpPr>
        <p:spPr>
          <a:xfrm>
            <a:off x="3872950" y="1046675"/>
            <a:ext cx="5131200" cy="40020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Explanation</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rPr b="0" i="0" lang="en-GB" sz="1450" u="none" cap="none" strike="noStrike">
                <a:solidFill>
                  <a:srgbClr val="000000"/>
                </a:solidFill>
                <a:latin typeface="Lato"/>
                <a:ea typeface="Lato"/>
                <a:cs typeface="Lato"/>
                <a:sym typeface="Lato"/>
              </a:rPr>
              <a:t>People talk about cryptocurrencies but there also places where </a:t>
            </a:r>
            <a:r>
              <a:rPr b="1" i="0" lang="en-GB" sz="1450" u="none" cap="none" strike="noStrike">
                <a:solidFill>
                  <a:srgbClr val="000000"/>
                </a:solidFill>
                <a:latin typeface="Lato"/>
                <a:ea typeface="Lato"/>
                <a:cs typeface="Lato"/>
                <a:sym typeface="Lato"/>
              </a:rPr>
              <a:t>people hold their coins</a:t>
            </a:r>
            <a:r>
              <a:rPr b="0" i="0" lang="en-GB" sz="1450" u="none" cap="none" strike="noStrike">
                <a:solidFill>
                  <a:srgbClr val="000000"/>
                </a:solidFill>
                <a:latin typeface="Lato"/>
                <a:ea typeface="Lato"/>
                <a:cs typeface="Lato"/>
                <a:sym typeface="Lato"/>
              </a:rPr>
              <a:t> and </a:t>
            </a:r>
            <a:r>
              <a:rPr b="1" i="0" lang="en-GB" sz="1450" u="none" cap="none" strike="noStrike">
                <a:solidFill>
                  <a:srgbClr val="000000"/>
                </a:solidFill>
                <a:latin typeface="Lato"/>
                <a:ea typeface="Lato"/>
                <a:cs typeface="Lato"/>
                <a:sym typeface="Lato"/>
              </a:rPr>
              <a:t>exchange their coins</a:t>
            </a:r>
            <a:r>
              <a:rPr b="0" i="0" lang="en-GB" sz="1450" u="none" cap="none" strike="noStrike">
                <a:solidFill>
                  <a:srgbClr val="000000"/>
                </a:solidFill>
                <a:latin typeface="Lato"/>
                <a:ea typeface="Lato"/>
                <a:cs typeface="Lato"/>
                <a:sym typeface="Lato"/>
              </a:rPr>
              <a:t> called </a:t>
            </a:r>
            <a:r>
              <a:rPr b="1" i="0" lang="en-GB" sz="1450" u="none" cap="none" strike="noStrike">
                <a:solidFill>
                  <a:schemeClr val="accent2"/>
                </a:solidFill>
                <a:latin typeface="Lato"/>
                <a:ea typeface="Lato"/>
                <a:cs typeface="Lato"/>
                <a:sym typeface="Lato"/>
              </a:rPr>
              <a:t>exchanges.</a:t>
            </a:r>
            <a:endParaRPr b="1" i="0" sz="145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rPr b="1" i="0" lang="en-GB" sz="1450" u="none" cap="none" strike="noStrike">
                <a:solidFill>
                  <a:srgbClr val="000000"/>
                </a:solidFill>
                <a:latin typeface="Lato"/>
                <a:ea typeface="Lato"/>
                <a:cs typeface="Lato"/>
                <a:sym typeface="Lato"/>
              </a:rPr>
              <a:t>FTX </a:t>
            </a:r>
            <a:r>
              <a:rPr b="0" i="0" lang="en-GB" sz="1450" u="none" cap="none" strike="noStrike">
                <a:solidFill>
                  <a:srgbClr val="000000"/>
                </a:solidFill>
                <a:latin typeface="Lato"/>
                <a:ea typeface="Lato"/>
                <a:cs typeface="Lato"/>
                <a:sym typeface="Lato"/>
              </a:rPr>
              <a:t>is an example of an exchange which went </a:t>
            </a:r>
            <a:r>
              <a:rPr b="1" i="0" lang="en-GB" sz="1450" u="none" cap="none" strike="noStrike">
                <a:solidFill>
                  <a:srgbClr val="000000"/>
                </a:solidFill>
                <a:latin typeface="Lato"/>
                <a:ea typeface="Lato"/>
                <a:cs typeface="Lato"/>
                <a:sym typeface="Lato"/>
              </a:rPr>
              <a:t>bankrupt</a:t>
            </a:r>
            <a:r>
              <a:rPr b="0" i="0" lang="en-GB" sz="1450" u="none" cap="none" strike="noStrike">
                <a:solidFill>
                  <a:srgbClr val="000000"/>
                </a:solidFill>
                <a:latin typeface="Lato"/>
                <a:ea typeface="Lato"/>
                <a:cs typeface="Lato"/>
                <a:sym typeface="Lato"/>
              </a:rPr>
              <a:t>. Lots of </a:t>
            </a:r>
            <a:r>
              <a:rPr b="1" i="0" lang="en-GB" sz="1450" u="none" cap="none" strike="noStrike">
                <a:solidFill>
                  <a:srgbClr val="000000"/>
                </a:solidFill>
                <a:latin typeface="Lato"/>
                <a:ea typeface="Lato"/>
                <a:cs typeface="Lato"/>
                <a:sym typeface="Lato"/>
              </a:rPr>
              <a:t>well known</a:t>
            </a:r>
            <a:r>
              <a:rPr b="0" i="0" lang="en-GB" sz="1450" u="none" cap="none" strike="noStrike">
                <a:solidFill>
                  <a:srgbClr val="000000"/>
                </a:solidFill>
                <a:latin typeface="Lato"/>
                <a:ea typeface="Lato"/>
                <a:cs typeface="Lato"/>
                <a:sym typeface="Lato"/>
              </a:rPr>
              <a:t> </a:t>
            </a:r>
            <a:r>
              <a:rPr b="1" i="0" lang="en-GB" sz="1450" u="none" cap="none" strike="noStrike">
                <a:solidFill>
                  <a:srgbClr val="000000"/>
                </a:solidFill>
                <a:latin typeface="Lato"/>
                <a:ea typeface="Lato"/>
                <a:cs typeface="Lato"/>
                <a:sym typeface="Lato"/>
              </a:rPr>
              <a:t>investors</a:t>
            </a:r>
            <a:r>
              <a:rPr b="0" i="0" lang="en-GB" sz="1450" u="none" cap="none" strike="noStrike">
                <a:solidFill>
                  <a:srgbClr val="000000"/>
                </a:solidFill>
                <a:latin typeface="Lato"/>
                <a:ea typeface="Lato"/>
                <a:cs typeface="Lato"/>
                <a:sym typeface="Lato"/>
              </a:rPr>
              <a:t> had put money into FTX and </a:t>
            </a:r>
            <a:r>
              <a:rPr b="1" i="0" lang="en-GB" sz="1450" u="none" cap="none" strike="noStrike">
                <a:solidFill>
                  <a:srgbClr val="000000"/>
                </a:solidFill>
                <a:latin typeface="Lato"/>
                <a:ea typeface="Lato"/>
                <a:cs typeface="Lato"/>
                <a:sym typeface="Lato"/>
              </a:rPr>
              <a:t>over a million people had deposited mone</a:t>
            </a:r>
            <a:r>
              <a:rPr b="0" i="0" lang="en-GB" sz="1450" u="none" cap="none" strike="noStrike">
                <a:solidFill>
                  <a:srgbClr val="000000"/>
                </a:solidFill>
                <a:latin typeface="Lato"/>
                <a:ea typeface="Lato"/>
                <a:cs typeface="Lato"/>
                <a:sym typeface="Lato"/>
              </a:rPr>
              <a:t>y at the exchange. Famous people like supermodels and sports stars had also advertised FTX. Lots of people </a:t>
            </a:r>
            <a:r>
              <a:rPr b="1" i="0" lang="en-GB" sz="1450" u="none" cap="none" strike="noStrike">
                <a:solidFill>
                  <a:srgbClr val="000000"/>
                </a:solidFill>
                <a:latin typeface="Lato"/>
                <a:ea typeface="Lato"/>
                <a:cs typeface="Lato"/>
                <a:sym typeface="Lato"/>
              </a:rPr>
              <a:t>lost a lot of money </a:t>
            </a:r>
            <a:r>
              <a:rPr b="0" i="0" lang="en-GB" sz="1450" u="none" cap="none" strike="noStrike">
                <a:solidFill>
                  <a:srgbClr val="000000"/>
                </a:solidFill>
                <a:latin typeface="Lato"/>
                <a:ea typeface="Lato"/>
                <a:cs typeface="Lato"/>
                <a:sym typeface="Lato"/>
              </a:rPr>
              <a:t>when it went bankrupt.</a:t>
            </a:r>
            <a:endParaRPr b="0" i="0" sz="145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rPr b="0" i="0" lang="en-GB" sz="1450" u="none" cap="none" strike="noStrike">
                <a:solidFill>
                  <a:srgbClr val="000000"/>
                </a:solidFill>
                <a:latin typeface="Lato"/>
                <a:ea typeface="Lato"/>
                <a:cs typeface="Lato"/>
                <a:sym typeface="Lato"/>
              </a:rPr>
              <a:t>The main reason this happened is  because crypto exchanges and crypto organisations are currently </a:t>
            </a:r>
            <a:r>
              <a:rPr b="1" i="0" lang="en-GB" sz="1450" u="none" cap="none" strike="noStrike">
                <a:solidFill>
                  <a:schemeClr val="accent2"/>
                </a:solidFill>
                <a:latin typeface="Lato"/>
                <a:ea typeface="Lato"/>
                <a:cs typeface="Lato"/>
                <a:sym typeface="Lato"/>
              </a:rPr>
              <a:t>unregulated</a:t>
            </a:r>
            <a:r>
              <a:rPr b="0" i="0" lang="en-GB" sz="1450" u="none" cap="none" strike="noStrike">
                <a:solidFill>
                  <a:schemeClr val="accent2"/>
                </a:solidFill>
                <a:latin typeface="Lato"/>
                <a:ea typeface="Lato"/>
                <a:cs typeface="Lato"/>
                <a:sym typeface="Lato"/>
              </a:rPr>
              <a:t>. </a:t>
            </a:r>
            <a:r>
              <a:rPr b="0" i="0" lang="en-GB" sz="1450" u="none" cap="none" strike="noStrike">
                <a:solidFill>
                  <a:schemeClr val="dk1"/>
                </a:solidFill>
                <a:latin typeface="Lato"/>
                <a:ea typeface="Lato"/>
                <a:cs typeface="Lato"/>
                <a:sym typeface="Lato"/>
              </a:rPr>
              <a:t>This means customers and investors </a:t>
            </a:r>
            <a:r>
              <a:rPr b="1" i="0" lang="en-GB" sz="1450" u="none" cap="none" strike="noStrike">
                <a:solidFill>
                  <a:schemeClr val="dk1"/>
                </a:solidFill>
                <a:latin typeface="Lato"/>
                <a:ea typeface="Lato"/>
                <a:cs typeface="Lato"/>
                <a:sym typeface="Lato"/>
              </a:rPr>
              <a:t>don’t have the same protections</a:t>
            </a:r>
            <a:r>
              <a:rPr b="0" i="0" lang="en-GB" sz="1450" u="none" cap="none" strike="noStrike">
                <a:solidFill>
                  <a:schemeClr val="dk1"/>
                </a:solidFill>
                <a:latin typeface="Lato"/>
                <a:ea typeface="Lato"/>
                <a:cs typeface="Lato"/>
                <a:sym typeface="Lato"/>
              </a:rPr>
              <a:t> as putting money in a regular bank. </a:t>
            </a:r>
            <a:endParaRPr b="0" i="0" sz="145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1"/>
          <p:cNvSpPr txBox="1"/>
          <p:nvPr/>
        </p:nvSpPr>
        <p:spPr>
          <a:xfrm>
            <a:off x="536850" y="2256150"/>
            <a:ext cx="80703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Optional chronology activity</a:t>
            </a:r>
            <a:endParaRPr b="0" i="0" sz="2900" u="none" cap="none" strike="noStrike">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txBox="1"/>
          <p:nvPr/>
        </p:nvSpPr>
        <p:spPr>
          <a:xfrm>
            <a:off x="49200" y="34725"/>
            <a:ext cx="86364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Crypto timeline | </a:t>
            </a:r>
            <a:r>
              <a:rPr b="0" i="0" lang="en-GB" sz="2600" u="none" cap="none" strike="noStrike">
                <a:solidFill>
                  <a:schemeClr val="accent2"/>
                </a:solidFill>
                <a:latin typeface="Lato"/>
                <a:ea typeface="Lato"/>
                <a:cs typeface="Lato"/>
                <a:sym typeface="Lato"/>
              </a:rPr>
              <a:t>Can you order the five events below?</a:t>
            </a:r>
            <a:endParaRPr b="0" i="0" sz="2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200" u="none" cap="none" strike="noStrike">
                <a:solidFill>
                  <a:schemeClr val="accent2"/>
                </a:solidFill>
                <a:latin typeface="Lato"/>
                <a:ea typeface="Lato"/>
                <a:cs typeface="Lato"/>
                <a:sym typeface="Lato"/>
              </a:rPr>
              <a:t>Stretch - estimate the year that the events took place</a:t>
            </a:r>
            <a:endParaRPr b="0" i="0" sz="2200" u="none" cap="none" strike="noStrike">
              <a:solidFill>
                <a:schemeClr val="accent2"/>
              </a:solidFill>
              <a:latin typeface="Lato"/>
              <a:ea typeface="Lato"/>
              <a:cs typeface="Lato"/>
              <a:sym typeface="Lato"/>
            </a:endParaRPr>
          </a:p>
        </p:txBody>
      </p:sp>
      <p:sp>
        <p:nvSpPr>
          <p:cNvPr id="131" name="Google Shape;131;p12"/>
          <p:cNvSpPr/>
          <p:nvPr/>
        </p:nvSpPr>
        <p:spPr>
          <a:xfrm>
            <a:off x="955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‘winter’</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32" name="Google Shape;132;p12"/>
          <p:cNvSpPr/>
          <p:nvPr/>
        </p:nvSpPr>
        <p:spPr>
          <a:xfrm>
            <a:off x="1942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‘winter’ revisited</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A year later the crypto market crashed again, causing an unprecedented amount of financial loss for investors and causing multiple high profile companies (including FTX) to collapse and go bankrupt. Prices have not recovered to 2021 highs and regulators around the world have responded by cracking down on crypto like never before.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33" name="Google Shape;133;p12"/>
          <p:cNvSpPr/>
          <p:nvPr/>
        </p:nvSpPr>
        <p:spPr>
          <a:xfrm>
            <a:off x="3773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bull run</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The crypto industry enjoyed mainstream attention like never before when many big-name companies and investors bought into digital assets. Prices of popular tokens sky-rocketed, including bitcoin which nearly reached $70,000. Companies like Coinbase and (now bankrupt) FTX advertised during the Super Bowl in a watershed moment for the industry.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34" name="Google Shape;134;p12"/>
          <p:cNvSpPr/>
          <p:nvPr/>
        </p:nvSpPr>
        <p:spPr>
          <a:xfrm>
            <a:off x="5604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Silk Road</a:t>
            </a:r>
            <a:endParaRPr b="1" i="0" sz="1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Was an online darknet marketplace used to trade in illicit goods. Users were able to buy and sell anonymously using cryptocurrency. The platform was eventually shut down by authorities and its founder, Ross Ulbricht, was sentenced to life in prison.</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35" name="Google Shape;135;p12"/>
          <p:cNvSpPr/>
          <p:nvPr/>
        </p:nvSpPr>
        <p:spPr>
          <a:xfrm>
            <a:off x="73782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Mt. Gox collapse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Mt. Gox was - at its height - the world’s largest bitcoin exchange, processing roughly 70% of all bitcoin transactions. It was hacked and compromised, causing the price of bitcoin to plummet.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36" name="Google Shape;136;p12"/>
          <p:cNvSpPr/>
          <p:nvPr/>
        </p:nvSpPr>
        <p:spPr>
          <a:xfrm>
            <a:off x="98325" y="1124750"/>
            <a:ext cx="9045600" cy="6156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2"/>
          <p:cNvSpPr txBox="1"/>
          <p:nvPr/>
        </p:nvSpPr>
        <p:spPr>
          <a:xfrm>
            <a:off x="83200" y="1549500"/>
            <a:ext cx="635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2010</a:t>
            </a:r>
            <a:endParaRPr b="1" i="0" sz="1400" u="none" cap="none" strike="noStrike">
              <a:solidFill>
                <a:srgbClr val="000000"/>
              </a:solidFill>
              <a:latin typeface="Arial"/>
              <a:ea typeface="Arial"/>
              <a:cs typeface="Arial"/>
              <a:sym typeface="Arial"/>
            </a:endParaRPr>
          </a:p>
        </p:txBody>
      </p:sp>
      <p:sp>
        <p:nvSpPr>
          <p:cNvPr id="138" name="Google Shape;138;p12"/>
          <p:cNvSpPr txBox="1"/>
          <p:nvPr/>
        </p:nvSpPr>
        <p:spPr>
          <a:xfrm>
            <a:off x="8123825" y="1543600"/>
            <a:ext cx="635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2023</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txBox="1"/>
          <p:nvPr/>
        </p:nvSpPr>
        <p:spPr>
          <a:xfrm>
            <a:off x="205350" y="40550"/>
            <a:ext cx="80703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Crypto timeline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900" u="none" cap="none" strike="noStrike">
                <a:solidFill>
                  <a:srgbClr val="00FF00"/>
                </a:solidFill>
                <a:latin typeface="Lato"/>
                <a:ea typeface="Lato"/>
                <a:cs typeface="Lato"/>
                <a:sym typeface="Lato"/>
              </a:rPr>
              <a:t>ANSWERS</a:t>
            </a:r>
            <a:endParaRPr b="0" i="0" sz="2900" u="none" cap="none" strike="noStrike">
              <a:solidFill>
                <a:srgbClr val="00FF00"/>
              </a:solidFill>
              <a:latin typeface="Lato"/>
              <a:ea typeface="Lato"/>
              <a:cs typeface="Lato"/>
              <a:sym typeface="Lato"/>
            </a:endParaRPr>
          </a:p>
        </p:txBody>
      </p:sp>
      <p:sp>
        <p:nvSpPr>
          <p:cNvPr id="144" name="Google Shape;144;p13"/>
          <p:cNvSpPr/>
          <p:nvPr/>
        </p:nvSpPr>
        <p:spPr>
          <a:xfrm>
            <a:off x="3727113"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2018</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‘winter’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45" name="Google Shape;145;p13"/>
          <p:cNvSpPr/>
          <p:nvPr/>
        </p:nvSpPr>
        <p:spPr>
          <a:xfrm>
            <a:off x="73429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2022</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‘winter’ revisited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A year later the crypto market crashed again, causing an </a:t>
            </a:r>
            <a:r>
              <a:rPr b="1" i="0" lang="en-GB" sz="900" u="none" cap="none" strike="noStrike">
                <a:solidFill>
                  <a:srgbClr val="000000"/>
                </a:solidFill>
                <a:latin typeface="Lato"/>
                <a:ea typeface="Lato"/>
                <a:cs typeface="Lato"/>
                <a:sym typeface="Lato"/>
              </a:rPr>
              <a:t>unprecedented amount of financial loss for investors and causing multiple high profile companies (including FTX) to collapse and go bankrupt.</a:t>
            </a:r>
            <a:r>
              <a:rPr b="0" i="0" lang="en-GB" sz="900" u="none" cap="none" strike="noStrike">
                <a:solidFill>
                  <a:srgbClr val="000000"/>
                </a:solidFill>
                <a:latin typeface="Lato"/>
                <a:ea typeface="Lato"/>
                <a:cs typeface="Lato"/>
                <a:sym typeface="Lato"/>
              </a:rPr>
              <a:t> Prices have not recovered to 2021 highs and </a:t>
            </a:r>
            <a:r>
              <a:rPr b="1" i="0" lang="en-GB" sz="900" u="none" cap="none" strike="noStrike">
                <a:solidFill>
                  <a:srgbClr val="000000"/>
                </a:solidFill>
                <a:latin typeface="Lato"/>
                <a:ea typeface="Lato"/>
                <a:cs typeface="Lato"/>
                <a:sym typeface="Lato"/>
              </a:rPr>
              <a:t>regulators around the world have responded by cracking down on crypto</a:t>
            </a:r>
            <a:r>
              <a:rPr b="0" i="0" lang="en-GB" sz="900" u="none" cap="none" strike="noStrike">
                <a:solidFill>
                  <a:srgbClr val="000000"/>
                </a:solidFill>
                <a:latin typeface="Lato"/>
                <a:ea typeface="Lato"/>
                <a:cs typeface="Lato"/>
                <a:sym typeface="Lato"/>
              </a:rPr>
              <a:t> like never before.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46" name="Google Shape;146;p13"/>
          <p:cNvSpPr/>
          <p:nvPr/>
        </p:nvSpPr>
        <p:spPr>
          <a:xfrm>
            <a:off x="55350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2021</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Crypto bull run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The crypto industry enjoyed mainstream attention like never before when </a:t>
            </a:r>
            <a:r>
              <a:rPr b="1" i="0" lang="en-GB" sz="900" u="none" cap="none" strike="noStrike">
                <a:solidFill>
                  <a:srgbClr val="000000"/>
                </a:solidFill>
                <a:latin typeface="Lato"/>
                <a:ea typeface="Lato"/>
                <a:cs typeface="Lato"/>
                <a:sym typeface="Lato"/>
              </a:rPr>
              <a:t>many big-name companies and investors bought into digital assets.</a:t>
            </a:r>
            <a:r>
              <a:rPr b="0" i="0" lang="en-GB" sz="900" u="none" cap="none" strike="noStrike">
                <a:solidFill>
                  <a:srgbClr val="000000"/>
                </a:solidFill>
                <a:latin typeface="Lato"/>
                <a:ea typeface="Lato"/>
                <a:cs typeface="Lato"/>
                <a:sym typeface="Lato"/>
              </a:rPr>
              <a:t> Prices of popular tokens sky-rocketed, including bitcoin which nearly reached $70,000. Companies like Coinbase and (now bankrupt) FTX </a:t>
            </a:r>
            <a:r>
              <a:rPr b="1" i="0" lang="en-GB" sz="900" u="none" cap="none" strike="noStrike">
                <a:solidFill>
                  <a:srgbClr val="000000"/>
                </a:solidFill>
                <a:latin typeface="Lato"/>
                <a:ea typeface="Lato"/>
                <a:cs typeface="Lato"/>
                <a:sym typeface="Lato"/>
              </a:rPr>
              <a:t>advertised during the Super Bowl </a:t>
            </a:r>
            <a:r>
              <a:rPr b="0" i="0" lang="en-GB" sz="900" u="none" cap="none" strike="noStrike">
                <a:solidFill>
                  <a:srgbClr val="000000"/>
                </a:solidFill>
                <a:latin typeface="Lato"/>
                <a:ea typeface="Lato"/>
                <a:cs typeface="Lato"/>
                <a:sym typeface="Lato"/>
              </a:rPr>
              <a:t>in a watershed moment for the industry.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47" name="Google Shape;147;p13"/>
          <p:cNvSpPr/>
          <p:nvPr/>
        </p:nvSpPr>
        <p:spPr>
          <a:xfrm>
            <a:off x="149100" y="19876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2011</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Silk Road (2011)</a:t>
            </a:r>
            <a:endParaRPr b="1" i="0" sz="1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Was an online </a:t>
            </a:r>
            <a:r>
              <a:rPr b="1" i="0" lang="en-GB" sz="900" u="none" cap="none" strike="noStrike">
                <a:solidFill>
                  <a:srgbClr val="000000"/>
                </a:solidFill>
                <a:latin typeface="Lato"/>
                <a:ea typeface="Lato"/>
                <a:cs typeface="Lato"/>
                <a:sym typeface="Lato"/>
              </a:rPr>
              <a:t>darknet marketplace</a:t>
            </a:r>
            <a:r>
              <a:rPr b="0" i="0" lang="en-GB" sz="900" u="none" cap="none" strike="noStrike">
                <a:solidFill>
                  <a:srgbClr val="000000"/>
                </a:solidFill>
                <a:latin typeface="Lato"/>
                <a:ea typeface="Lato"/>
                <a:cs typeface="Lato"/>
                <a:sym typeface="Lato"/>
              </a:rPr>
              <a:t> used to trade in illicit goods. Users were able to buy and sell anonymously using cryptocurrency. </a:t>
            </a:r>
            <a:r>
              <a:rPr b="1" i="0" lang="en-GB" sz="900" u="none" cap="none" strike="noStrike">
                <a:solidFill>
                  <a:srgbClr val="000000"/>
                </a:solidFill>
                <a:latin typeface="Lato"/>
                <a:ea typeface="Lato"/>
                <a:cs typeface="Lato"/>
                <a:sym typeface="Lato"/>
              </a:rPr>
              <a:t>The platform was eventually shut down</a:t>
            </a:r>
            <a:r>
              <a:rPr b="0" i="0" lang="en-GB" sz="900" u="none" cap="none" strike="noStrike">
                <a:solidFill>
                  <a:srgbClr val="000000"/>
                </a:solidFill>
                <a:latin typeface="Lato"/>
                <a:ea typeface="Lato"/>
                <a:cs typeface="Lato"/>
                <a:sym typeface="Lato"/>
              </a:rPr>
              <a:t> by authorities and its founder, </a:t>
            </a:r>
            <a:r>
              <a:rPr b="1" i="0" lang="en-GB" sz="900" u="none" cap="none" strike="noStrike">
                <a:solidFill>
                  <a:srgbClr val="000000"/>
                </a:solidFill>
                <a:latin typeface="Lato"/>
                <a:ea typeface="Lato"/>
                <a:cs typeface="Lato"/>
                <a:sym typeface="Lato"/>
              </a:rPr>
              <a:t>Ross Ulbricht, was sentenced to life in prison.</a:t>
            </a:r>
            <a:endParaRPr b="1"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48" name="Google Shape;148;p13"/>
          <p:cNvSpPr/>
          <p:nvPr/>
        </p:nvSpPr>
        <p:spPr>
          <a:xfrm>
            <a:off x="19580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2014</a:t>
            </a:r>
            <a:endParaRPr b="1"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Lato"/>
                <a:ea typeface="Lato"/>
                <a:cs typeface="Lato"/>
                <a:sym typeface="Lato"/>
              </a:rPr>
              <a:t>Mt. Gox collapse </a:t>
            </a:r>
            <a:endParaRPr b="1" i="0" sz="10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Mt. Gox was - at its height - the world’s largest bitcoin exchange, processing roughly 70% of all bitcoin transactions. It was </a:t>
            </a:r>
            <a:r>
              <a:rPr b="1" i="0" lang="en-GB" sz="900" u="none" cap="none" strike="noStrike">
                <a:solidFill>
                  <a:srgbClr val="000000"/>
                </a:solidFill>
                <a:latin typeface="Lato"/>
                <a:ea typeface="Lato"/>
                <a:cs typeface="Lato"/>
                <a:sym typeface="Lato"/>
              </a:rPr>
              <a:t>hacked </a:t>
            </a:r>
            <a:r>
              <a:rPr b="0" i="0" lang="en-GB" sz="900" u="none" cap="none" strike="noStrike">
                <a:solidFill>
                  <a:srgbClr val="000000"/>
                </a:solidFill>
                <a:latin typeface="Lato"/>
                <a:ea typeface="Lato"/>
                <a:cs typeface="Lato"/>
                <a:sym typeface="Lato"/>
              </a:rPr>
              <a:t>and compromised, c</a:t>
            </a:r>
            <a:r>
              <a:rPr b="1" i="0" lang="en-GB" sz="900" u="none" cap="none" strike="noStrike">
                <a:solidFill>
                  <a:srgbClr val="000000"/>
                </a:solidFill>
                <a:latin typeface="Lato"/>
                <a:ea typeface="Lato"/>
                <a:cs typeface="Lato"/>
                <a:sym typeface="Lato"/>
              </a:rPr>
              <a:t>ausing the price of bitcoin to plummet. </a:t>
            </a:r>
            <a:endParaRPr b="1"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149" name="Google Shape;149;p13"/>
          <p:cNvSpPr txBox="1"/>
          <p:nvPr/>
        </p:nvSpPr>
        <p:spPr>
          <a:xfrm>
            <a:off x="87500" y="1143750"/>
            <a:ext cx="8953200" cy="615600"/>
          </a:xfrm>
          <a:prstGeom prst="rect">
            <a:avLst/>
          </a:prstGeom>
          <a:solidFill>
            <a:schemeClr val="accent2"/>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were the causes of changes to the crypto token value in each event?</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was the impact for individuals and organisations?</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nvSpPr>
        <p:spPr>
          <a:xfrm>
            <a:off x="536850" y="2256150"/>
            <a:ext cx="80703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End of o</a:t>
            </a:r>
            <a:r>
              <a:rPr b="1" i="0" lang="en-GB" sz="2900" u="none" cap="none" strike="noStrike">
                <a:solidFill>
                  <a:schemeClr val="accent2"/>
                </a:solidFill>
                <a:latin typeface="Lato"/>
                <a:ea typeface="Lato"/>
                <a:cs typeface="Lato"/>
                <a:sym typeface="Lato"/>
              </a:rPr>
              <a:t>ptional chronology activity</a:t>
            </a:r>
            <a:endParaRPr b="0" i="0" sz="2900" u="none" cap="none" strike="noStrike">
              <a:solidFill>
                <a:schemeClr val="accent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5"/>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Did you know?</a:t>
            </a:r>
            <a:endParaRPr b="1" i="0" sz="2900" u="none" cap="none" strike="noStrike">
              <a:solidFill>
                <a:srgbClr val="FF8022"/>
              </a:solidFill>
              <a:latin typeface="Lato"/>
              <a:ea typeface="Lato"/>
              <a:cs typeface="Lato"/>
              <a:sym typeface="Lato"/>
            </a:endParaRPr>
          </a:p>
        </p:txBody>
      </p:sp>
      <p:pic>
        <p:nvPicPr>
          <p:cNvPr id="160" name="Google Shape;160;p15"/>
          <p:cNvPicPr preferRelativeResize="0"/>
          <p:nvPr/>
        </p:nvPicPr>
        <p:blipFill rotWithShape="1">
          <a:blip r:embed="rId3">
            <a:alphaModFix/>
          </a:blip>
          <a:srcRect b="0" l="0" r="0" t="0"/>
          <a:stretch/>
        </p:blipFill>
        <p:spPr>
          <a:xfrm>
            <a:off x="76200" y="1605206"/>
            <a:ext cx="2370616" cy="2452764"/>
          </a:xfrm>
          <a:prstGeom prst="rect">
            <a:avLst/>
          </a:prstGeom>
          <a:noFill/>
          <a:ln>
            <a:noFill/>
          </a:ln>
        </p:spPr>
      </p:pic>
      <p:pic>
        <p:nvPicPr>
          <p:cNvPr id="161" name="Google Shape;161;p15"/>
          <p:cNvPicPr preferRelativeResize="0"/>
          <p:nvPr/>
        </p:nvPicPr>
        <p:blipFill rotWithShape="1">
          <a:blip r:embed="rId4">
            <a:alphaModFix/>
          </a:blip>
          <a:srcRect b="0" l="0" r="5694" t="0"/>
          <a:stretch/>
        </p:blipFill>
        <p:spPr>
          <a:xfrm>
            <a:off x="4544824" y="1580750"/>
            <a:ext cx="2280201" cy="2501675"/>
          </a:xfrm>
          <a:prstGeom prst="rect">
            <a:avLst/>
          </a:prstGeom>
          <a:noFill/>
          <a:ln>
            <a:noFill/>
          </a:ln>
        </p:spPr>
      </p:pic>
      <p:sp>
        <p:nvSpPr>
          <p:cNvPr id="162" name="Google Shape;162;p15"/>
          <p:cNvSpPr txBox="1"/>
          <p:nvPr/>
        </p:nvSpPr>
        <p:spPr>
          <a:xfrm>
            <a:off x="2547950" y="1618700"/>
            <a:ext cx="1936500" cy="24249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A crypto </a:t>
            </a:r>
            <a:r>
              <a:rPr b="1" i="0" lang="en-GB" sz="1300" u="none" cap="none" strike="noStrike">
                <a:solidFill>
                  <a:schemeClr val="lt1"/>
                </a:solidFill>
                <a:latin typeface="Lato"/>
                <a:ea typeface="Lato"/>
                <a:cs typeface="Lato"/>
                <a:sym typeface="Lato"/>
              </a:rPr>
              <a:t>company’s registration number can be checked</a:t>
            </a:r>
            <a:r>
              <a:rPr b="0" i="0" lang="en-GB" sz="1300" u="none" cap="none" strike="noStrike">
                <a:solidFill>
                  <a:schemeClr val="lt1"/>
                </a:solidFill>
                <a:latin typeface="Lato"/>
                <a:ea typeface="Lato"/>
                <a:cs typeface="Lato"/>
                <a:sym typeface="Lato"/>
              </a:rPr>
              <a:t> on Companies House to check whether it is a legitimate company (applies to UK firms only).</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p:txBody>
      </p:sp>
      <p:sp>
        <p:nvSpPr>
          <p:cNvPr id="163" name="Google Shape;163;p15"/>
          <p:cNvSpPr txBox="1"/>
          <p:nvPr/>
        </p:nvSpPr>
        <p:spPr>
          <a:xfrm>
            <a:off x="6914050" y="158075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Most cryptocurrencies are </a:t>
            </a:r>
            <a:r>
              <a:rPr b="1" i="0" lang="en-GB" sz="1300" u="none" cap="none" strike="noStrike">
                <a:solidFill>
                  <a:schemeClr val="lt1"/>
                </a:solidFill>
                <a:latin typeface="Lato"/>
                <a:ea typeface="Lato"/>
                <a:cs typeface="Lato"/>
                <a:sym typeface="Lato"/>
              </a:rPr>
              <a:t>not regulated</a:t>
            </a:r>
            <a:r>
              <a:rPr b="0" i="0" lang="en-GB" sz="1300" u="none" cap="none" strike="noStrike">
                <a:solidFill>
                  <a:schemeClr val="lt1"/>
                </a:solidFill>
                <a:latin typeface="Lato"/>
                <a:ea typeface="Lato"/>
                <a:cs typeface="Lato"/>
                <a:sym typeface="Lato"/>
              </a:rPr>
              <a:t> by the </a:t>
            </a:r>
            <a:r>
              <a:rPr b="0" i="0" lang="en-GB" sz="1300" u="sng" cap="none" strike="noStrike">
                <a:solidFill>
                  <a:schemeClr val="lt1"/>
                </a:solidFill>
                <a:latin typeface="Lato"/>
                <a:ea typeface="Lato"/>
                <a:cs typeface="Lato"/>
                <a:sym typeface="Lato"/>
                <a:hlinkClick r:id="rId5">
                  <a:extLst>
                    <a:ext uri="{A12FA001-AC4F-418D-AE19-62706E023703}">
                      <ahyp:hlinkClr val="tx"/>
                    </a:ext>
                  </a:extLst>
                </a:hlinkClick>
              </a:rPr>
              <a:t>FCA</a:t>
            </a:r>
            <a:r>
              <a:rPr b="0" i="0" lang="en-GB" sz="1300" u="none" cap="none" strike="noStrike">
                <a:solidFill>
                  <a:schemeClr val="lt1"/>
                </a:solidFill>
                <a:latin typeface="Lato"/>
                <a:ea typeface="Lato"/>
                <a:cs typeface="Lato"/>
                <a:sym typeface="Lato"/>
              </a:rPr>
              <a:t> (Financial Conduct Authority), even if the firm providing the crypto is. This means people aren’t protected by the UK’s Financial Compensation Scheme.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If someone is scammed, they are unlikely to get their money back.</a:t>
            </a:r>
            <a:endParaRPr b="1"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6"/>
          <p:cNvSpPr txBox="1"/>
          <p:nvPr/>
        </p:nvSpPr>
        <p:spPr>
          <a:xfrm>
            <a:off x="360375" y="855175"/>
            <a:ext cx="8051700" cy="230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Describe key historical crypto events</a:t>
            </a:r>
            <a:endParaRPr b="0" i="0" sz="2200" u="none" cap="none" strike="noStrike">
              <a:solidFill>
                <a:srgbClr val="00FF00"/>
              </a:solidFill>
              <a:latin typeface="Lato"/>
              <a:ea typeface="Lato"/>
              <a:cs typeface="Lato"/>
              <a:sym typeface="Lato"/>
            </a:endParaRPr>
          </a:p>
          <a:p>
            <a:pPr indent="-368300" lvl="0" marL="457200" marR="0" rtl="0" algn="l">
              <a:lnSpc>
                <a:spcPct val="115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Recognise the influence of social media and my peers on my financial decisions</a:t>
            </a:r>
            <a:endParaRPr b="0" i="0" sz="22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Lato"/>
              <a:ea typeface="Lato"/>
              <a:cs typeface="Lato"/>
              <a:sym typeface="Lato"/>
            </a:endParaRPr>
          </a:p>
        </p:txBody>
      </p:sp>
      <p:sp>
        <p:nvSpPr>
          <p:cNvPr id="170" name="Google Shape;170;p16"/>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b="0" i="0" sz="20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nvSpPr>
        <p:spPr>
          <a:xfrm>
            <a:off x="479500" y="3640300"/>
            <a:ext cx="81198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1" i="0" lang="en-GB" sz="2400" u="none" cap="none" strike="noStrike">
                <a:solidFill>
                  <a:schemeClr val="accent2"/>
                </a:solidFill>
                <a:latin typeface="Lato"/>
                <a:ea typeface="Lato"/>
                <a:cs typeface="Lato"/>
                <a:sym typeface="Lato"/>
              </a:rPr>
              <a:t>What is the message being given in this bitcoin </a:t>
            </a:r>
            <a:r>
              <a:rPr b="1" i="0" lang="en-GB" sz="2400" u="sng" cap="none" strike="noStrike">
                <a:solidFill>
                  <a:schemeClr val="hlink"/>
                </a:solidFill>
                <a:latin typeface="Lato"/>
                <a:ea typeface="Lato"/>
                <a:cs typeface="Lato"/>
                <a:sym typeface="Lato"/>
                <a:hlinkClick r:id="rId3"/>
              </a:rPr>
              <a:t>advert</a:t>
            </a:r>
            <a:r>
              <a:rPr b="1" i="0" lang="en-GB" sz="2400" u="none" cap="none" strike="noStrike">
                <a:solidFill>
                  <a:schemeClr val="accent2"/>
                </a:solidFill>
                <a:latin typeface="Lato"/>
                <a:ea typeface="Lato"/>
                <a:cs typeface="Lato"/>
                <a:sym typeface="Lato"/>
              </a:rPr>
              <a:t>?</a:t>
            </a:r>
            <a:endParaRPr b="1" i="0" sz="2400" u="none" cap="none" strike="noStrike">
              <a:solidFill>
                <a:schemeClr val="accent2"/>
              </a:solidFill>
              <a:latin typeface="Lato"/>
              <a:ea typeface="Lato"/>
              <a:cs typeface="Lato"/>
              <a:sym typeface="Lato"/>
            </a:endParaRPr>
          </a:p>
        </p:txBody>
      </p:sp>
      <p:sp>
        <p:nvSpPr>
          <p:cNvPr id="176" name="Google Shape;176;p17"/>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177" name="Google Shape;177;p17"/>
          <p:cNvPicPr preferRelativeResize="0"/>
          <p:nvPr/>
        </p:nvPicPr>
        <p:blipFill rotWithShape="1">
          <a:blip r:embed="rId4">
            <a:alphaModFix/>
          </a:blip>
          <a:srcRect b="0" l="0" r="0" t="0"/>
          <a:stretch/>
        </p:blipFill>
        <p:spPr>
          <a:xfrm>
            <a:off x="6967875" y="1690702"/>
            <a:ext cx="1905000" cy="1905000"/>
          </a:xfrm>
          <a:prstGeom prst="rect">
            <a:avLst/>
          </a:prstGeom>
          <a:noFill/>
          <a:ln>
            <a:noFill/>
          </a:ln>
        </p:spPr>
      </p:pic>
      <p:pic>
        <p:nvPicPr>
          <p:cNvPr id="178" name="Google Shape;178;p17"/>
          <p:cNvPicPr preferRelativeResize="0"/>
          <p:nvPr/>
        </p:nvPicPr>
        <p:blipFill rotWithShape="1">
          <a:blip r:embed="rId5">
            <a:alphaModFix/>
          </a:blip>
          <a:srcRect b="0" l="0" r="0" t="0"/>
          <a:stretch/>
        </p:blipFill>
        <p:spPr>
          <a:xfrm>
            <a:off x="322650" y="1619252"/>
            <a:ext cx="1905000" cy="1905000"/>
          </a:xfrm>
          <a:prstGeom prst="rect">
            <a:avLst/>
          </a:prstGeom>
          <a:noFill/>
          <a:ln>
            <a:noFill/>
          </a:ln>
        </p:spPr>
      </p:pic>
      <p:pic>
        <p:nvPicPr>
          <p:cNvPr id="179" name="Google Shape;179;p17"/>
          <p:cNvPicPr preferRelativeResize="0"/>
          <p:nvPr/>
        </p:nvPicPr>
        <p:blipFill rotWithShape="1">
          <a:blip r:embed="rId6">
            <a:alphaModFix/>
          </a:blip>
          <a:srcRect b="0" l="0" r="0" t="0"/>
          <a:stretch/>
        </p:blipFill>
        <p:spPr>
          <a:xfrm>
            <a:off x="4838700" y="1646100"/>
            <a:ext cx="1905000" cy="1994200"/>
          </a:xfrm>
          <a:prstGeom prst="rect">
            <a:avLst/>
          </a:prstGeom>
          <a:noFill/>
          <a:ln>
            <a:noFill/>
          </a:ln>
        </p:spPr>
      </p:pic>
      <p:pic>
        <p:nvPicPr>
          <p:cNvPr id="180" name="Google Shape;180;p17"/>
          <p:cNvPicPr preferRelativeResize="0"/>
          <p:nvPr/>
        </p:nvPicPr>
        <p:blipFill rotWithShape="1">
          <a:blip r:embed="rId7">
            <a:alphaModFix/>
          </a:blip>
          <a:srcRect b="0" l="0" r="0" t="0"/>
          <a:stretch/>
        </p:blipFill>
        <p:spPr>
          <a:xfrm>
            <a:off x="2580675" y="1646102"/>
            <a:ext cx="1905000" cy="1905000"/>
          </a:xfrm>
          <a:prstGeom prst="rect">
            <a:avLst/>
          </a:prstGeom>
          <a:noFill/>
          <a:ln>
            <a:noFill/>
          </a:ln>
        </p:spPr>
      </p:pic>
      <p:sp>
        <p:nvSpPr>
          <p:cNvPr id="181" name="Google Shape;181;p17"/>
          <p:cNvSpPr txBox="1"/>
          <p:nvPr/>
        </p:nvSpPr>
        <p:spPr>
          <a:xfrm>
            <a:off x="156600" y="4693875"/>
            <a:ext cx="567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chemeClr val="accent2"/>
                </a:solidFill>
                <a:latin typeface="Lato"/>
                <a:ea typeface="Lato"/>
                <a:cs typeface="Lato"/>
                <a:sym typeface="Lato"/>
              </a:rPr>
              <a:t>This activity is suggested for Years 11,12 and 13</a:t>
            </a:r>
            <a:endParaRPr b="1" i="1" sz="10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chemeClr val="accent2"/>
                </a:solidFill>
                <a:latin typeface="Lato"/>
                <a:ea typeface="Lato"/>
                <a:cs typeface="Lato"/>
                <a:sym typeface="Lato"/>
              </a:rPr>
              <a:t>Please note the information in the video applies to the US, not UK</a:t>
            </a:r>
            <a:endParaRPr b="1" i="1" sz="10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8"/>
          <p:cNvSpPr txBox="1"/>
          <p:nvPr/>
        </p:nvSpPr>
        <p:spPr>
          <a:xfrm>
            <a:off x="327100" y="3106900"/>
            <a:ext cx="8393400" cy="1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400" u="none" cap="none" strike="noStrike">
              <a:solidFill>
                <a:schemeClr val="accent1"/>
              </a:solidFill>
              <a:latin typeface="Arial"/>
              <a:ea typeface="Arial"/>
              <a:cs typeface="Arial"/>
              <a:sym typeface="Arial"/>
            </a:endParaRPr>
          </a:p>
          <a:p>
            <a:pPr indent="-361950" lvl="0" marL="457200" marR="0" rtl="0" algn="l">
              <a:lnSpc>
                <a:spcPct val="115000"/>
              </a:lnSpc>
              <a:spcBef>
                <a:spcPts val="0"/>
              </a:spcBef>
              <a:spcAft>
                <a:spcPts val="0"/>
              </a:spcAft>
              <a:buClr>
                <a:schemeClr val="accent1"/>
              </a:buClr>
              <a:buSzPts val="2100"/>
              <a:buFont typeface="Lato"/>
              <a:buAutoNum type="arabicPeriod"/>
            </a:pPr>
            <a:r>
              <a:rPr b="1" i="0" lang="en-GB" sz="2100" u="none" cap="none" strike="noStrike">
                <a:solidFill>
                  <a:schemeClr val="accent1"/>
                </a:solidFill>
                <a:latin typeface="Lato"/>
                <a:ea typeface="Lato"/>
                <a:cs typeface="Lato"/>
                <a:sym typeface="Lato"/>
              </a:rPr>
              <a:t>Which audiences does crypto appeal to?</a:t>
            </a:r>
            <a:endParaRPr b="1" i="0" sz="2100" u="none" cap="none" strike="noStrike">
              <a:solidFill>
                <a:schemeClr val="accent1"/>
              </a:solidFill>
              <a:latin typeface="Lato"/>
              <a:ea typeface="Lato"/>
              <a:cs typeface="Lato"/>
              <a:sym typeface="Lato"/>
            </a:endParaRPr>
          </a:p>
          <a:p>
            <a:pPr indent="-361950" lvl="0" marL="457200" marR="0" rtl="0" algn="l">
              <a:lnSpc>
                <a:spcPct val="115000"/>
              </a:lnSpc>
              <a:spcBef>
                <a:spcPts val="0"/>
              </a:spcBef>
              <a:spcAft>
                <a:spcPts val="0"/>
              </a:spcAft>
              <a:buClr>
                <a:schemeClr val="accent1"/>
              </a:buClr>
              <a:buSzPts val="2100"/>
              <a:buFont typeface="Lato"/>
              <a:buAutoNum type="arabicPeriod"/>
            </a:pPr>
            <a:r>
              <a:rPr b="1" i="0" lang="en-GB" sz="2100" u="none" cap="none" strike="noStrike">
                <a:solidFill>
                  <a:schemeClr val="accent1"/>
                </a:solidFill>
                <a:latin typeface="Lato"/>
                <a:ea typeface="Lato"/>
                <a:cs typeface="Lato"/>
                <a:sym typeface="Lato"/>
              </a:rPr>
              <a:t>Why do we think crypto might appeal to these groups of people?</a:t>
            </a:r>
            <a:endParaRPr b="1" i="0" sz="2100" u="none" cap="none" strike="noStrike">
              <a:solidFill>
                <a:schemeClr val="accent1"/>
              </a:solidFill>
              <a:latin typeface="Lato"/>
              <a:ea typeface="Lato"/>
              <a:cs typeface="Lato"/>
              <a:sym typeface="Lato"/>
            </a:endParaRPr>
          </a:p>
          <a:p>
            <a:pPr indent="-361950" lvl="0" marL="457200" marR="0" rtl="0" algn="l">
              <a:lnSpc>
                <a:spcPct val="115000"/>
              </a:lnSpc>
              <a:spcBef>
                <a:spcPts val="0"/>
              </a:spcBef>
              <a:spcAft>
                <a:spcPts val="0"/>
              </a:spcAft>
              <a:buClr>
                <a:schemeClr val="accent1"/>
              </a:buClr>
              <a:buSzPts val="2100"/>
              <a:buFont typeface="Lato"/>
              <a:buAutoNum type="arabicPeriod"/>
            </a:pPr>
            <a:r>
              <a:rPr b="1" i="0" lang="en-GB" sz="2100" u="none" cap="none" strike="noStrike">
                <a:solidFill>
                  <a:schemeClr val="accent1"/>
                </a:solidFill>
                <a:latin typeface="Lato"/>
                <a:ea typeface="Lato"/>
                <a:cs typeface="Lato"/>
                <a:sym typeface="Lato"/>
              </a:rPr>
              <a:t>What are the potential problems or risks with this advert?</a:t>
            </a:r>
            <a:endParaRPr b="1" i="0" sz="2100" u="none" cap="none" strike="noStrike">
              <a:solidFill>
                <a:schemeClr val="accent1"/>
              </a:solidFill>
              <a:latin typeface="Lato"/>
              <a:ea typeface="Lato"/>
              <a:cs typeface="Lato"/>
              <a:sym typeface="Lato"/>
            </a:endParaRPr>
          </a:p>
        </p:txBody>
      </p:sp>
      <p:sp>
        <p:nvSpPr>
          <p:cNvPr id="187" name="Google Shape;187;p18"/>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188" name="Google Shape;188;p18"/>
          <p:cNvPicPr preferRelativeResize="0"/>
          <p:nvPr/>
        </p:nvPicPr>
        <p:blipFill rotWithShape="1">
          <a:blip r:embed="rId3">
            <a:alphaModFix/>
          </a:blip>
          <a:srcRect b="0" l="0" r="0" t="0"/>
          <a:stretch/>
        </p:blipFill>
        <p:spPr>
          <a:xfrm>
            <a:off x="6967875" y="1233502"/>
            <a:ext cx="1905000" cy="1905000"/>
          </a:xfrm>
          <a:prstGeom prst="rect">
            <a:avLst/>
          </a:prstGeom>
          <a:noFill/>
          <a:ln>
            <a:noFill/>
          </a:ln>
        </p:spPr>
      </p:pic>
      <p:pic>
        <p:nvPicPr>
          <p:cNvPr id="189" name="Google Shape;189;p18"/>
          <p:cNvPicPr preferRelativeResize="0"/>
          <p:nvPr/>
        </p:nvPicPr>
        <p:blipFill rotWithShape="1">
          <a:blip r:embed="rId4">
            <a:alphaModFix/>
          </a:blip>
          <a:srcRect b="0" l="0" r="0" t="0"/>
          <a:stretch/>
        </p:blipFill>
        <p:spPr>
          <a:xfrm>
            <a:off x="322650" y="1162052"/>
            <a:ext cx="1905000" cy="1905000"/>
          </a:xfrm>
          <a:prstGeom prst="rect">
            <a:avLst/>
          </a:prstGeom>
          <a:noFill/>
          <a:ln>
            <a:noFill/>
          </a:ln>
        </p:spPr>
      </p:pic>
      <p:pic>
        <p:nvPicPr>
          <p:cNvPr id="190" name="Google Shape;190;p18"/>
          <p:cNvPicPr preferRelativeResize="0"/>
          <p:nvPr/>
        </p:nvPicPr>
        <p:blipFill rotWithShape="1">
          <a:blip r:embed="rId5">
            <a:alphaModFix/>
          </a:blip>
          <a:srcRect b="0" l="0" r="0" t="0"/>
          <a:stretch/>
        </p:blipFill>
        <p:spPr>
          <a:xfrm>
            <a:off x="4838700" y="1188900"/>
            <a:ext cx="1905000" cy="1994200"/>
          </a:xfrm>
          <a:prstGeom prst="rect">
            <a:avLst/>
          </a:prstGeom>
          <a:noFill/>
          <a:ln>
            <a:noFill/>
          </a:ln>
        </p:spPr>
      </p:pic>
      <p:pic>
        <p:nvPicPr>
          <p:cNvPr id="191" name="Google Shape;191;p18"/>
          <p:cNvPicPr preferRelativeResize="0"/>
          <p:nvPr/>
        </p:nvPicPr>
        <p:blipFill rotWithShape="1">
          <a:blip r:embed="rId6">
            <a:alphaModFix/>
          </a:blip>
          <a:srcRect b="0" l="0" r="0" t="0"/>
          <a:stretch/>
        </p:blipFill>
        <p:spPr>
          <a:xfrm>
            <a:off x="2580675" y="1188902"/>
            <a:ext cx="1905000" cy="1905000"/>
          </a:xfrm>
          <a:prstGeom prst="rect">
            <a:avLst/>
          </a:prstGeom>
          <a:noFill/>
          <a:ln>
            <a:noFill/>
          </a:ln>
        </p:spPr>
      </p:pic>
      <p:sp>
        <p:nvSpPr>
          <p:cNvPr id="192" name="Google Shape;192;p18"/>
          <p:cNvSpPr txBox="1"/>
          <p:nvPr/>
        </p:nvSpPr>
        <p:spPr>
          <a:xfrm>
            <a:off x="4200" y="4846275"/>
            <a:ext cx="4505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chemeClr val="accent2"/>
                </a:solidFill>
                <a:latin typeface="Lato"/>
                <a:ea typeface="Lato"/>
                <a:cs typeface="Lato"/>
                <a:sym typeface="Lato"/>
              </a:rPr>
              <a:t>This activity is suggested for Years 11, 12 and 13</a:t>
            </a:r>
            <a:endParaRPr b="1" i="1" sz="10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p:nvPr/>
        </p:nvSpPr>
        <p:spPr>
          <a:xfrm>
            <a:off x="7573500" y="4256500"/>
            <a:ext cx="13434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9"/>
          <p:cNvSpPr txBox="1"/>
          <p:nvPr/>
        </p:nvSpPr>
        <p:spPr>
          <a:xfrm>
            <a:off x="479500" y="2725900"/>
            <a:ext cx="8119800" cy="2413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1" i="0" lang="en-GB" sz="1600" u="none" cap="none" strike="noStrike">
                <a:solidFill>
                  <a:schemeClr val="accent1"/>
                </a:solidFill>
                <a:latin typeface="Lato"/>
                <a:ea typeface="Lato"/>
                <a:cs typeface="Lato"/>
                <a:sym typeface="Lato"/>
              </a:rPr>
              <a:t>Which audiences do crypto appeal to?</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2"/>
                </a:solidFill>
                <a:latin typeface="Lato"/>
                <a:ea typeface="Lato"/>
                <a:cs typeface="Lato"/>
                <a:sym typeface="Lato"/>
              </a:rPr>
              <a:t>Often vulnerable groups of people like ethnic minorities or women.</a:t>
            </a:r>
            <a:endParaRPr b="1" i="0" sz="1600" u="none" cap="none" strike="noStrike">
              <a:solidFill>
                <a:schemeClr val="lt2"/>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b="1" i="0" lang="en-GB" sz="1600" u="none" cap="none" strike="noStrike">
                <a:solidFill>
                  <a:schemeClr val="accent1"/>
                </a:solidFill>
                <a:latin typeface="Lato"/>
                <a:ea typeface="Lato"/>
                <a:cs typeface="Lato"/>
                <a:sym typeface="Lato"/>
              </a:rPr>
              <a:t>Why do we think crypto might appeal to these groups of people?</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2"/>
                </a:solidFill>
                <a:latin typeface="Lato"/>
                <a:ea typeface="Lato"/>
                <a:cs typeface="Lato"/>
                <a:sym typeface="Lato"/>
              </a:rPr>
              <a:t>Because it looks like an alternative to traditional money and banks, so people may think that it promotes financial inclusion.</a:t>
            </a:r>
            <a:endParaRPr b="0" i="0" sz="1600" u="none" cap="none" strike="noStrike">
              <a:solidFill>
                <a:schemeClr val="lt2"/>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b="1" i="0" lang="en-GB" sz="1600" u="none" cap="none" strike="noStrike">
                <a:solidFill>
                  <a:schemeClr val="accent1"/>
                </a:solidFill>
                <a:latin typeface="Lato"/>
                <a:ea typeface="Lato"/>
                <a:cs typeface="Lato"/>
                <a:sym typeface="Lato"/>
              </a:rPr>
              <a:t>What are the potential problems or risks with this advert?</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2"/>
                </a:solidFill>
                <a:latin typeface="Lato"/>
                <a:ea typeface="Lato"/>
                <a:cs typeface="Lato"/>
                <a:sym typeface="Lato"/>
              </a:rPr>
              <a:t>Crypto is not a good solution as it is unregulated so people can lose a lot of money and be involved in scams and not get their money back.</a:t>
            </a:r>
            <a:endParaRPr b="0" i="0" sz="1600" u="none" cap="none" strike="noStrike">
              <a:solidFill>
                <a:schemeClr val="dk2"/>
              </a:solidFill>
              <a:latin typeface="Lato"/>
              <a:ea typeface="Lato"/>
              <a:cs typeface="Lato"/>
              <a:sym typeface="Lato"/>
            </a:endParaRPr>
          </a:p>
        </p:txBody>
      </p:sp>
      <p:sp>
        <p:nvSpPr>
          <p:cNvPr id="199" name="Google Shape;199;p19"/>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200" name="Google Shape;200;p19"/>
          <p:cNvPicPr preferRelativeResize="0"/>
          <p:nvPr/>
        </p:nvPicPr>
        <p:blipFill rotWithShape="1">
          <a:blip r:embed="rId3">
            <a:alphaModFix/>
          </a:blip>
          <a:srcRect b="0" l="0" r="0" t="0"/>
          <a:stretch/>
        </p:blipFill>
        <p:spPr>
          <a:xfrm>
            <a:off x="6394146" y="1231101"/>
            <a:ext cx="1464567" cy="1280684"/>
          </a:xfrm>
          <a:prstGeom prst="rect">
            <a:avLst/>
          </a:prstGeom>
          <a:noFill/>
          <a:ln>
            <a:noFill/>
          </a:ln>
        </p:spPr>
      </p:pic>
      <p:pic>
        <p:nvPicPr>
          <p:cNvPr id="201" name="Google Shape;201;p19"/>
          <p:cNvPicPr preferRelativeResize="0"/>
          <p:nvPr/>
        </p:nvPicPr>
        <p:blipFill rotWithShape="1">
          <a:blip r:embed="rId4">
            <a:alphaModFix/>
          </a:blip>
          <a:srcRect b="0" l="0" r="0" t="0"/>
          <a:stretch/>
        </p:blipFill>
        <p:spPr>
          <a:xfrm>
            <a:off x="1285288" y="1213050"/>
            <a:ext cx="1464567" cy="1280684"/>
          </a:xfrm>
          <a:prstGeom prst="rect">
            <a:avLst/>
          </a:prstGeom>
          <a:noFill/>
          <a:ln>
            <a:noFill/>
          </a:ln>
        </p:spPr>
      </p:pic>
      <p:pic>
        <p:nvPicPr>
          <p:cNvPr id="202" name="Google Shape;202;p19"/>
          <p:cNvPicPr preferRelativeResize="0"/>
          <p:nvPr/>
        </p:nvPicPr>
        <p:blipFill rotWithShape="1">
          <a:blip r:embed="rId5">
            <a:alphaModFix/>
          </a:blip>
          <a:srcRect b="0" l="0" r="0" t="0"/>
          <a:stretch/>
        </p:blipFill>
        <p:spPr>
          <a:xfrm>
            <a:off x="4757233" y="1231099"/>
            <a:ext cx="1464567" cy="1340651"/>
          </a:xfrm>
          <a:prstGeom prst="rect">
            <a:avLst/>
          </a:prstGeom>
          <a:noFill/>
          <a:ln>
            <a:noFill/>
          </a:ln>
        </p:spPr>
      </p:pic>
      <p:pic>
        <p:nvPicPr>
          <p:cNvPr id="203" name="Google Shape;203;p19"/>
          <p:cNvPicPr preferRelativeResize="0"/>
          <p:nvPr/>
        </p:nvPicPr>
        <p:blipFill rotWithShape="1">
          <a:blip r:embed="rId6">
            <a:alphaModFix/>
          </a:blip>
          <a:srcRect b="0" l="0" r="0" t="0"/>
          <a:stretch/>
        </p:blipFill>
        <p:spPr>
          <a:xfrm>
            <a:off x="3021260" y="1231101"/>
            <a:ext cx="1464567" cy="12806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1" name="Google Shape;51;p2"/>
          <p:cNvGraphicFramePr/>
          <p:nvPr/>
        </p:nvGraphicFramePr>
        <p:xfrm>
          <a:off x="431175" y="1732525"/>
          <a:ext cx="3000000" cy="3000000"/>
        </p:xfrm>
        <a:graphic>
          <a:graphicData uri="http://schemas.openxmlformats.org/drawingml/2006/table">
            <a:tbl>
              <a:tblPr>
                <a:noFill/>
                <a:tableStyleId>{A362614C-540B-456F-B316-CE53180292F7}</a:tableStyleId>
              </a:tblPr>
              <a:tblGrid>
                <a:gridCol w="1351825"/>
                <a:gridCol w="1351825"/>
                <a:gridCol w="1296900"/>
                <a:gridCol w="1472650"/>
                <a:gridCol w="1285925"/>
                <a:gridCol w="1351825"/>
              </a:tblGrid>
              <a:tr h="3433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67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Managing Student Finance</a:t>
                      </a:r>
                      <a:endParaRPr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Borrowing and Debt</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Cryptocurrency Risk and Reward</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Financial literacy in the curriculum</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09" name="Google Shape;209;p20"/>
          <p:cNvSpPr txBox="1"/>
          <p:nvPr/>
        </p:nvSpPr>
        <p:spPr>
          <a:xfrm>
            <a:off x="35900" y="1178800"/>
            <a:ext cx="9144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What are the factors that would influence this person’s decision to use cryptocurrency? </a:t>
            </a:r>
            <a:endParaRPr b="1" i="0" sz="1800" u="none" cap="none" strike="noStrike">
              <a:solidFill>
                <a:srgbClr val="000000"/>
              </a:solidFill>
              <a:latin typeface="Lato"/>
              <a:ea typeface="Lato"/>
              <a:cs typeface="Lato"/>
              <a:sym typeface="Lato"/>
            </a:endParaRPr>
          </a:p>
        </p:txBody>
      </p:sp>
      <p:sp>
        <p:nvSpPr>
          <p:cNvPr id="210" name="Google Shape;210;p20"/>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 years old and is about to complete his last year at university studying software design. He will be living with his dad, who is a carer for his mum. He will not be able to leave home as he has not saved enough money for his own place. Zak is really interested in cryptocurrency, especially since some of his favourite bands have recently invested. It is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211" name="Google Shape;211;p20"/>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17" name="Google Shape;217;p21"/>
          <p:cNvSpPr txBox="1"/>
          <p:nvPr/>
        </p:nvSpPr>
        <p:spPr>
          <a:xfrm>
            <a:off x="0" y="1178800"/>
            <a:ext cx="9266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sng" cap="none" strike="noStrike">
                <a:solidFill>
                  <a:srgbClr val="000000"/>
                </a:solidFill>
                <a:latin typeface="Lato"/>
                <a:ea typeface="Lato"/>
                <a:cs typeface="Lato"/>
                <a:sym typeface="Lato"/>
              </a:rPr>
              <a:t>How</a:t>
            </a:r>
            <a:r>
              <a:rPr b="1" i="0" lang="en-GB" sz="1700" u="none" cap="none" strike="noStrike">
                <a:solidFill>
                  <a:srgbClr val="000000"/>
                </a:solidFill>
                <a:latin typeface="Lato"/>
                <a:ea typeface="Lato"/>
                <a:cs typeface="Lato"/>
                <a:sym typeface="Lato"/>
              </a:rPr>
              <a:t> might the highlighted factors influence Zak’s decision to use cryptocurrency? </a:t>
            </a:r>
            <a:endParaRPr b="1" i="0" sz="1700" u="none" cap="none" strike="noStrike">
              <a:solidFill>
                <a:srgbClr val="000000"/>
              </a:solidFill>
              <a:latin typeface="Lato"/>
              <a:ea typeface="Lato"/>
              <a:cs typeface="Lato"/>
              <a:sym typeface="Lato"/>
            </a:endParaRPr>
          </a:p>
        </p:txBody>
      </p:sp>
      <p:sp>
        <p:nvSpPr>
          <p:cNvPr id="218" name="Google Shape;218;p21"/>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 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 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 He will not be able to leave home as he has not saved enough money for his own place. Zak is really interested in cryptocurrency, especially since some of his favourite </a:t>
            </a:r>
            <a:r>
              <a:rPr b="1" i="0" lang="en-GB" sz="1600" u="none" cap="none" strike="noStrike">
                <a:solidFill>
                  <a:schemeClr val="accent2"/>
                </a:solidFill>
                <a:latin typeface="Lato"/>
                <a:ea typeface="Lato"/>
                <a:cs typeface="Lato"/>
                <a:sym typeface="Lato"/>
              </a:rPr>
              <a:t>bands </a:t>
            </a:r>
            <a:r>
              <a:rPr b="1" i="0" lang="en-GB" sz="1600" u="none" cap="none" strike="noStrike">
                <a:solidFill>
                  <a:srgbClr val="000000"/>
                </a:solidFill>
                <a:latin typeface="Lato"/>
                <a:ea typeface="Lato"/>
                <a:cs typeface="Lato"/>
                <a:sym typeface="Lato"/>
              </a:rPr>
              <a:t>have recently invested. It is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219" name="Google Shape;219;p21"/>
          <p:cNvPicPr preferRelativeResize="0"/>
          <p:nvPr/>
        </p:nvPicPr>
        <p:blipFill rotWithShape="1">
          <a:blip r:embed="rId3">
            <a:alphaModFix/>
          </a:blip>
          <a:srcRect b="0" l="0" r="0" t="0"/>
          <a:stretch/>
        </p:blipFill>
        <p:spPr>
          <a:xfrm>
            <a:off x="539650" y="1782000"/>
            <a:ext cx="2563200" cy="2683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Lots of factors will determine who might engage with cryptocurrency.</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Some personal circumstances lead to people having a more positive relationship with money. They then may invest in things such as cryptocurrency which could </a:t>
            </a:r>
            <a:r>
              <a:rPr b="1" i="0" lang="en-GB" sz="1900" u="none" cap="none" strike="noStrike">
                <a:solidFill>
                  <a:srgbClr val="000000"/>
                </a:solidFill>
                <a:latin typeface="Lato"/>
                <a:ea typeface="Lato"/>
                <a:cs typeface="Lato"/>
                <a:sym typeface="Lato"/>
              </a:rPr>
              <a:t>improve their standard of living.</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However, some influencing factors such as information from friends and the media could </a:t>
            </a:r>
            <a:r>
              <a:rPr b="1" i="0" lang="en-GB" sz="1900" u="none" cap="none" strike="noStrike">
                <a:solidFill>
                  <a:srgbClr val="000000"/>
                </a:solidFill>
                <a:latin typeface="Lato"/>
                <a:ea typeface="Lato"/>
                <a:cs typeface="Lato"/>
                <a:sym typeface="Lato"/>
              </a:rPr>
              <a:t>encourage a lot of risk-taking behaviour.</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225" name="Google Shape;225;p22"/>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1900" u="none" cap="none" strike="noStrike">
              <a:solidFill>
                <a:schemeClr val="accent2"/>
              </a:solidFill>
              <a:latin typeface="Lato"/>
              <a:ea typeface="Lato"/>
              <a:cs typeface="Lato"/>
              <a:sym typeface="Lato"/>
            </a:endParaRPr>
          </a:p>
        </p:txBody>
      </p:sp>
      <p:pic>
        <p:nvPicPr>
          <p:cNvPr id="226" name="Google Shape;226;p22"/>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3"/>
          <p:cNvSpPr txBox="1"/>
          <p:nvPr/>
        </p:nvSpPr>
        <p:spPr>
          <a:xfrm>
            <a:off x="227950" y="1238775"/>
            <a:ext cx="4148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What do you think happened next?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200" u="none" cap="none" strike="noStrike">
                <a:solidFill>
                  <a:schemeClr val="dk1"/>
                </a:solidFill>
                <a:latin typeface="Lato"/>
                <a:ea typeface="Lato"/>
                <a:cs typeface="Lato"/>
                <a:sym typeface="Lato"/>
              </a:rPr>
              <a:t>W</a:t>
            </a:r>
            <a:r>
              <a:rPr b="1" i="0" lang="en-GB" sz="2000" u="none" cap="none" strike="noStrike">
                <a:solidFill>
                  <a:schemeClr val="dk1"/>
                </a:solidFill>
                <a:latin typeface="Lato"/>
                <a:ea typeface="Lato"/>
                <a:cs typeface="Lato"/>
                <a:sym typeface="Lato"/>
              </a:rPr>
              <a:t>hat do you think consumers did?</a:t>
            </a:r>
            <a:endParaRPr b="1" i="0" sz="2000" u="none" cap="none" strike="noStrike">
              <a:solidFill>
                <a:schemeClr val="dk1"/>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000" u="none" cap="none" strike="noStrike">
                <a:solidFill>
                  <a:schemeClr val="dk1"/>
                </a:solidFill>
                <a:latin typeface="Lato"/>
                <a:ea typeface="Lato"/>
                <a:cs typeface="Lato"/>
                <a:sym typeface="Lato"/>
              </a:rPr>
              <a:t>What do you think happened to the value of the coin?</a:t>
            </a:r>
            <a:endParaRPr b="1" i="0" sz="2000" u="none" cap="none" strike="noStrike">
              <a:solidFill>
                <a:schemeClr val="dk1"/>
              </a:solidFill>
              <a:latin typeface="Lato"/>
              <a:ea typeface="Lato"/>
              <a:cs typeface="Lato"/>
              <a:sym typeface="Lato"/>
            </a:endParaRPr>
          </a:p>
        </p:txBody>
      </p:sp>
      <p:grpSp>
        <p:nvGrpSpPr>
          <p:cNvPr id="232" name="Google Shape;232;p23"/>
          <p:cNvGrpSpPr/>
          <p:nvPr/>
        </p:nvGrpSpPr>
        <p:grpSpPr>
          <a:xfrm>
            <a:off x="2278050" y="1104808"/>
            <a:ext cx="5750246" cy="3952816"/>
            <a:chOff x="199275" y="872125"/>
            <a:chExt cx="5906775" cy="4037193"/>
          </a:xfrm>
        </p:grpSpPr>
        <p:pic>
          <p:nvPicPr>
            <p:cNvPr id="233" name="Google Shape;233;p23"/>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234" name="Google Shape;234;p23"/>
            <p:cNvPicPr preferRelativeResize="0"/>
            <p:nvPr/>
          </p:nvPicPr>
          <p:blipFill rotWithShape="1">
            <a:blip r:embed="rId4">
              <a:alphaModFix/>
            </a:blip>
            <a:srcRect b="0" l="0" r="0" t="0"/>
            <a:stretch/>
          </p:blipFill>
          <p:spPr>
            <a:xfrm>
              <a:off x="199275" y="2193868"/>
              <a:ext cx="5187726" cy="2715450"/>
            </a:xfrm>
            <a:prstGeom prst="rect">
              <a:avLst/>
            </a:prstGeom>
            <a:noFill/>
            <a:ln>
              <a:noFill/>
            </a:ln>
          </p:spPr>
        </p:pic>
      </p:grpSp>
      <p:sp>
        <p:nvSpPr>
          <p:cNvPr id="235" name="Google Shape;235;p23"/>
          <p:cNvSpPr txBox="1"/>
          <p:nvPr/>
        </p:nvSpPr>
        <p:spPr>
          <a:xfrm>
            <a:off x="2279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does social media impact decision</a:t>
            </a:r>
            <a:r>
              <a:rPr b="1" lang="en-GB" sz="2900">
                <a:solidFill>
                  <a:schemeClr val="accent2"/>
                </a:solidFill>
                <a:latin typeface="Lato"/>
                <a:ea typeface="Lato"/>
                <a:cs typeface="Lato"/>
                <a:sym typeface="Lato"/>
              </a:rPr>
              <a:t>-</a:t>
            </a:r>
            <a:r>
              <a:rPr b="1" i="0" lang="en-GB" sz="2900" u="none" cap="none" strike="noStrike">
                <a:solidFill>
                  <a:schemeClr val="accent2"/>
                </a:solidFill>
                <a:latin typeface="Lato"/>
                <a:ea typeface="Lato"/>
                <a:cs typeface="Lato"/>
                <a:sym typeface="Lato"/>
              </a:rPr>
              <a:t>making?</a:t>
            </a:r>
            <a:endParaRPr b="1" i="0" sz="2900" u="none" cap="none" strike="noStrike">
              <a:solidFill>
                <a:schemeClr val="accent2"/>
              </a:solidFill>
              <a:latin typeface="Lato"/>
              <a:ea typeface="Lato"/>
              <a:cs typeface="Lato"/>
              <a:sym typeface="Lato"/>
            </a:endParaRPr>
          </a:p>
        </p:txBody>
      </p:sp>
      <p:sp>
        <p:nvSpPr>
          <p:cNvPr id="236" name="Google Shape;236;p23"/>
          <p:cNvSpPr txBox="1"/>
          <p:nvPr/>
        </p:nvSpPr>
        <p:spPr>
          <a:xfrm>
            <a:off x="4220700" y="2420475"/>
            <a:ext cx="435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24"/>
          <p:cNvGrpSpPr/>
          <p:nvPr/>
        </p:nvGrpSpPr>
        <p:grpSpPr>
          <a:xfrm>
            <a:off x="5113779" y="1531694"/>
            <a:ext cx="3906151" cy="2764299"/>
            <a:chOff x="199275" y="872125"/>
            <a:chExt cx="5906775" cy="4066342"/>
          </a:xfrm>
        </p:grpSpPr>
        <p:pic>
          <p:nvPicPr>
            <p:cNvPr id="242" name="Google Shape;242;p24"/>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243" name="Google Shape;243;p24"/>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244" name="Google Shape;244;p24"/>
          <p:cNvSpPr txBox="1"/>
          <p:nvPr/>
        </p:nvSpPr>
        <p:spPr>
          <a:xfrm>
            <a:off x="0" y="858775"/>
            <a:ext cx="72696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Influencers promote everything from fashion to sport and also cryptocurrencies.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Companies pay them to do this because seeing someone popular endorse a product can be really encouraging. But </a:t>
            </a:r>
            <a:r>
              <a:rPr b="1" i="0" lang="en-GB" sz="1400" u="none" cap="none" strike="noStrike">
                <a:solidFill>
                  <a:srgbClr val="000000"/>
                </a:solidFill>
                <a:latin typeface="Lato"/>
                <a:ea typeface="Lato"/>
                <a:cs typeface="Lato"/>
                <a:sym typeface="Lato"/>
              </a:rPr>
              <a:t>influencers are not always right!</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Reality star </a:t>
            </a:r>
            <a:r>
              <a:rPr b="1" i="0" lang="en-GB" sz="1400" u="none" cap="none" strike="noStrike">
                <a:solidFill>
                  <a:srgbClr val="000000"/>
                </a:solidFill>
                <a:latin typeface="Lato"/>
                <a:ea typeface="Lato"/>
                <a:cs typeface="Lato"/>
                <a:sym typeface="Lato"/>
              </a:rPr>
              <a:t>Kim Kardashian</a:t>
            </a:r>
            <a:r>
              <a:rPr b="0" i="0" lang="en-GB" sz="1400" u="none" cap="none" strike="noStrike">
                <a:solidFill>
                  <a:srgbClr val="000000"/>
                </a:solidFill>
                <a:latin typeface="Lato"/>
                <a:ea typeface="Lato"/>
                <a:cs typeface="Lato"/>
                <a:sym typeface="Lato"/>
              </a:rPr>
              <a:t> and boxer </a:t>
            </a:r>
            <a:r>
              <a:rPr b="1" i="0" lang="en-GB" sz="1400" u="none" cap="none" strike="noStrike">
                <a:solidFill>
                  <a:srgbClr val="000000"/>
                </a:solidFill>
                <a:latin typeface="Lato"/>
                <a:ea typeface="Lato"/>
                <a:cs typeface="Lato"/>
                <a:sym typeface="Lato"/>
              </a:rPr>
              <a:t>Floyd Mayweather</a:t>
            </a:r>
            <a:r>
              <a:rPr b="0" i="0" lang="en-GB" sz="1400" u="none" cap="none" strike="noStrike">
                <a:solidFill>
                  <a:srgbClr val="000000"/>
                </a:solidFill>
                <a:latin typeface="Lato"/>
                <a:ea typeface="Lato"/>
                <a:cs typeface="Lato"/>
                <a:sym typeface="Lato"/>
              </a:rPr>
              <a:t> promoted the Ethereum Max coin to their followers last year. But then, the value of the coin fell sharply. If you had put </a:t>
            </a:r>
            <a:r>
              <a:rPr b="1" i="0" lang="en-GB" sz="1400" u="none" cap="none" strike="noStrike">
                <a:solidFill>
                  <a:schemeClr val="accent1"/>
                </a:solidFill>
                <a:latin typeface="Lato"/>
                <a:ea typeface="Lato"/>
                <a:cs typeface="Lato"/>
                <a:sym typeface="Lato"/>
              </a:rPr>
              <a:t>$100</a:t>
            </a:r>
            <a:r>
              <a:rPr b="0" i="0" lang="en-GB" sz="1400" u="none" cap="none" strike="noStrike">
                <a:solidFill>
                  <a:srgbClr val="000000"/>
                </a:solidFill>
                <a:latin typeface="Lato"/>
                <a:ea typeface="Lato"/>
                <a:cs typeface="Lato"/>
                <a:sym typeface="Lato"/>
              </a:rPr>
              <a:t> into the coins when those ads ran in May 2021, it would have been worth just </a:t>
            </a:r>
            <a:r>
              <a:rPr b="1" i="0" lang="en-GB" sz="1400" u="none" cap="none" strike="noStrike">
                <a:solidFill>
                  <a:schemeClr val="accent1"/>
                </a:solidFill>
                <a:latin typeface="Lato"/>
                <a:ea typeface="Lato"/>
                <a:cs typeface="Lato"/>
                <a:sym typeface="Lato"/>
              </a:rPr>
              <a:t>$3</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by the end of the year.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The celebrities, along with the executives from EthereumMax, hit the headlines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when investors sued, accusing them of allegedly making “false and misleading”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statements to their fans.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endParaRPr b="0" i="0" sz="1400" u="none" cap="none" strike="noStrike">
              <a:solidFill>
                <a:srgbClr val="000000"/>
              </a:solidFill>
              <a:latin typeface="Lato"/>
              <a:ea typeface="Lato"/>
              <a:cs typeface="Lato"/>
              <a:sym typeface="Lato"/>
            </a:endParaRPr>
          </a:p>
        </p:txBody>
      </p:sp>
      <p:sp>
        <p:nvSpPr>
          <p:cNvPr id="245" name="Google Shape;245;p24"/>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does social media impact decision-making?</a:t>
            </a:r>
            <a:endParaRPr b="0" i="0" sz="2900" u="none" cap="none" strike="noStrike">
              <a:solidFill>
                <a:schemeClr val="accent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25"/>
          <p:cNvGrpSpPr/>
          <p:nvPr/>
        </p:nvGrpSpPr>
        <p:grpSpPr>
          <a:xfrm>
            <a:off x="5113779" y="1531694"/>
            <a:ext cx="3906151" cy="2764299"/>
            <a:chOff x="199275" y="872125"/>
            <a:chExt cx="5906775" cy="4066342"/>
          </a:xfrm>
        </p:grpSpPr>
        <p:pic>
          <p:nvPicPr>
            <p:cNvPr id="251" name="Google Shape;251;p25"/>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252" name="Google Shape;252;p25"/>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253" name="Google Shape;253;p25"/>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happened next?</a:t>
            </a:r>
            <a:endParaRPr b="0" i="0" sz="2900" u="none" cap="none" strike="noStrike">
              <a:solidFill>
                <a:schemeClr val="accent2"/>
              </a:solidFill>
              <a:latin typeface="Arial"/>
              <a:ea typeface="Arial"/>
              <a:cs typeface="Arial"/>
              <a:sym typeface="Arial"/>
            </a:endParaRPr>
          </a:p>
        </p:txBody>
      </p:sp>
      <p:sp>
        <p:nvSpPr>
          <p:cNvPr id="254" name="Google Shape;254;p25"/>
          <p:cNvSpPr txBox="1"/>
          <p:nvPr/>
        </p:nvSpPr>
        <p:spPr>
          <a:xfrm>
            <a:off x="227950" y="1314975"/>
            <a:ext cx="55260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1"/>
                </a:solidFill>
                <a:latin typeface="Lato"/>
                <a:ea typeface="Lato"/>
                <a:cs typeface="Lato"/>
                <a:sym typeface="Lato"/>
              </a:rPr>
              <a:t>Kim Kardashian had to pay a $1.26 million fine for promotion of the token without disclosing that she was paid for the promotion.</a:t>
            </a:r>
            <a:endParaRPr b="1" i="0" sz="2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accent2"/>
                </a:solidFill>
                <a:highlight>
                  <a:srgbClr val="FFFFFF"/>
                </a:highlight>
                <a:latin typeface="Lato"/>
                <a:ea typeface="Lato"/>
                <a:cs typeface="Lato"/>
                <a:sym typeface="Lato"/>
              </a:rPr>
              <a:t>The value of the company’s EthereumMax tokens increased by as much as 1,370% after the social media posts before crashing to an </a:t>
            </a:r>
            <a:r>
              <a:rPr b="1" i="0" lang="en-GB" sz="1900" u="sng" cap="none" strike="noStrike">
                <a:solidFill>
                  <a:schemeClr val="accent2"/>
                </a:solidFill>
                <a:highlight>
                  <a:srgbClr val="FFFFFF"/>
                </a:highlight>
                <a:latin typeface="Lato"/>
                <a:ea typeface="Lato"/>
                <a:cs typeface="Lato"/>
                <a:sym typeface="Lato"/>
              </a:rPr>
              <a:t>all-time low</a:t>
            </a:r>
            <a:r>
              <a:rPr b="1" i="0" lang="en-GB" sz="1900" u="none" cap="none" strike="noStrike">
                <a:solidFill>
                  <a:schemeClr val="accent2"/>
                </a:solidFill>
                <a:highlight>
                  <a:srgbClr val="FFFFFF"/>
                </a:highlight>
                <a:latin typeface="Lato"/>
                <a:ea typeface="Lato"/>
                <a:cs typeface="Lato"/>
                <a:sym typeface="Lato"/>
              </a:rPr>
              <a:t>.</a:t>
            </a:r>
            <a:endParaRPr b="1" i="0" sz="30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ctrTitle"/>
          </p:nvPr>
        </p:nvSpPr>
        <p:spPr>
          <a:xfrm>
            <a:off x="292900" y="294252"/>
            <a:ext cx="67851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Other red flags! ‘</a:t>
            </a:r>
            <a:r>
              <a:rPr b="1" i="0" lang="en-GB" sz="2900" u="none" cap="none" strike="noStrike">
                <a:solidFill>
                  <a:schemeClr val="accent2"/>
                </a:solidFill>
                <a:latin typeface="Lato"/>
                <a:ea typeface="Lato"/>
                <a:cs typeface="Lato"/>
                <a:sym typeface="Lato"/>
              </a:rPr>
              <a:t>Pump and dump’</a:t>
            </a:r>
            <a:endParaRPr b="1" i="0" sz="2900" u="none" cap="none" strike="noStrike">
              <a:solidFill>
                <a:srgbClr val="FF8022"/>
              </a:solidFill>
              <a:latin typeface="Lato"/>
              <a:ea typeface="Lato"/>
              <a:cs typeface="Lato"/>
              <a:sym typeface="Lato"/>
            </a:endParaRPr>
          </a:p>
        </p:txBody>
      </p:sp>
      <p:pic>
        <p:nvPicPr>
          <p:cNvPr descr="Flag" id="260" name="Google Shape;260;p26"/>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261" name="Google Shape;261;p26"/>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262" name="Google Shape;262;p26"/>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263" name="Google Shape;263;p26"/>
          <p:cNvSpPr txBox="1"/>
          <p:nvPr/>
        </p:nvSpPr>
        <p:spPr>
          <a:xfrm>
            <a:off x="5133617" y="1240942"/>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264" name="Google Shape;264;p26"/>
          <p:cNvSpPr txBox="1"/>
          <p:nvPr/>
        </p:nvSpPr>
        <p:spPr>
          <a:xfrm>
            <a:off x="5133617" y="2455706"/>
            <a:ext cx="18333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265" name="Google Shape;265;p26"/>
          <p:cNvSpPr txBox="1"/>
          <p:nvPr/>
        </p:nvSpPr>
        <p:spPr>
          <a:xfrm>
            <a:off x="5133617" y="3432664"/>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266" name="Google Shape;266;p26" title="Crypto Pump and Dump EXPLAINED: How to Spot and Avoid It">
            <a:hlinkClick r:id="rId4"/>
          </p:cNvPr>
          <p:cNvPicPr preferRelativeResize="0"/>
          <p:nvPr/>
        </p:nvPicPr>
        <p:blipFill rotWithShape="1">
          <a:blip r:embed="rId5">
            <a:alphaModFix/>
          </a:blip>
          <a:srcRect b="0" l="0" r="0" t="0"/>
          <a:stretch/>
        </p:blipFill>
        <p:spPr>
          <a:xfrm>
            <a:off x="535350" y="1676675"/>
            <a:ext cx="3541075" cy="1991850"/>
          </a:xfrm>
          <a:prstGeom prst="rect">
            <a:avLst/>
          </a:prstGeom>
          <a:noFill/>
          <a:ln>
            <a:noFill/>
          </a:ln>
        </p:spPr>
      </p:pic>
      <p:sp>
        <p:nvSpPr>
          <p:cNvPr id="267" name="Google Shape;267;p26"/>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Play until 1:00</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Lato"/>
                <a:ea typeface="Lato"/>
                <a:cs typeface="Lato"/>
                <a:sym typeface="Lato"/>
                <a:hlinkClick r:id="rId6">
                  <a:extLst>
                    <a:ext uri="{A12FA001-AC4F-418D-AE19-62706E023703}">
                      <ahyp:hlinkClr val="tx"/>
                    </a:ext>
                  </a:extLst>
                </a:hlinkClick>
              </a:rPr>
              <a:t>https://www.youtube.com/watch?v=CakdQBB5QnQ</a:t>
            </a:r>
            <a:r>
              <a:rPr b="0" i="0" lang="en-GB" sz="1100" u="none" cap="none" strike="noStrike">
                <a:solidFill>
                  <a:schemeClr val="lt1"/>
                </a:solidFill>
                <a:latin typeface="Lato"/>
                <a:ea typeface="Lato"/>
                <a:cs typeface="Lato"/>
                <a:sym typeface="Lato"/>
              </a:rPr>
              <a:t> </a:t>
            </a:r>
            <a:endParaRPr b="0" i="0" sz="11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nvSpPr>
        <p:spPr>
          <a:xfrm>
            <a:off x="3355900" y="1340100"/>
            <a:ext cx="49944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rgbClr val="0543B3"/>
                </a:solidFill>
                <a:latin typeface="Lato"/>
                <a:ea typeface="Lato"/>
                <a:cs typeface="Lato"/>
                <a:sym typeface="Lato"/>
              </a:rPr>
              <a:t>Using full sentences, state and explain </a:t>
            </a:r>
            <a:r>
              <a:rPr b="1" i="1" lang="en-GB" sz="2200" u="none" cap="none" strike="noStrike">
                <a:solidFill>
                  <a:schemeClr val="accent2"/>
                </a:solidFill>
                <a:latin typeface="Lato"/>
                <a:ea typeface="Lato"/>
                <a:cs typeface="Lato"/>
                <a:sym typeface="Lato"/>
              </a:rPr>
              <a:t>two </a:t>
            </a:r>
            <a:r>
              <a:rPr b="1" i="1" lang="en-GB" sz="2200" u="none" cap="none" strike="noStrike">
                <a:solidFill>
                  <a:srgbClr val="0543B3"/>
                </a:solidFill>
                <a:latin typeface="Lato"/>
                <a:ea typeface="Lato"/>
                <a:cs typeface="Lato"/>
                <a:sym typeface="Lato"/>
              </a:rPr>
              <a:t>ways that young people might be influenced to buy cryptocurrency.</a:t>
            </a:r>
            <a:endParaRPr b="1" i="1" sz="22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rgbClr val="0543B3"/>
                </a:solidFill>
                <a:latin typeface="Lato"/>
                <a:ea typeface="Lato"/>
                <a:cs typeface="Lato"/>
                <a:sym typeface="Lato"/>
              </a:rPr>
              <a:t>Include possible problems with the influences you have explained.</a:t>
            </a:r>
            <a:endParaRPr b="1" i="1" sz="2200" u="none" cap="none" strike="noStrike">
              <a:solidFill>
                <a:srgbClr val="0543B3"/>
              </a:solidFill>
              <a:latin typeface="Lato"/>
              <a:ea typeface="Lato"/>
              <a:cs typeface="Lato"/>
              <a:sym typeface="Lato"/>
            </a:endParaRPr>
          </a:p>
        </p:txBody>
      </p:sp>
      <p:pic>
        <p:nvPicPr>
          <p:cNvPr id="273" name="Google Shape;273;p27"/>
          <p:cNvPicPr preferRelativeResize="0"/>
          <p:nvPr/>
        </p:nvPicPr>
        <p:blipFill rotWithShape="1">
          <a:blip r:embed="rId3">
            <a:alphaModFix/>
          </a:blip>
          <a:srcRect b="0" l="0" r="0" t="0"/>
          <a:stretch/>
        </p:blipFill>
        <p:spPr>
          <a:xfrm>
            <a:off x="557500" y="1165223"/>
            <a:ext cx="2106975" cy="2106950"/>
          </a:xfrm>
          <a:prstGeom prst="rect">
            <a:avLst/>
          </a:prstGeom>
          <a:noFill/>
          <a:ln>
            <a:noFill/>
          </a:ln>
        </p:spPr>
      </p:pic>
      <p:sp>
        <p:nvSpPr>
          <p:cNvPr id="274" name="Google Shape;274;p27"/>
          <p:cNvSpPr txBox="1"/>
          <p:nvPr>
            <p:ph type="ctrTitle"/>
          </p:nvPr>
        </p:nvSpPr>
        <p:spPr>
          <a:xfrm>
            <a:off x="186000" y="211100"/>
            <a:ext cx="78108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factors influence financial decisions? </a:t>
            </a:r>
            <a:endParaRPr b="1" i="0" sz="2900" u="none" cap="none" strike="noStrike">
              <a:solidFill>
                <a:srgbClr val="FF8022"/>
              </a:solidFill>
              <a:latin typeface="Lato"/>
              <a:ea typeface="Lato"/>
              <a:cs typeface="Lato"/>
              <a:sym typeface="Lato"/>
            </a:endParaRPr>
          </a:p>
        </p:txBody>
      </p:sp>
      <p:sp>
        <p:nvSpPr>
          <p:cNvPr id="275" name="Google Shape;275;p27"/>
          <p:cNvSpPr txBox="1"/>
          <p:nvPr/>
        </p:nvSpPr>
        <p:spPr>
          <a:xfrm>
            <a:off x="493500" y="3612050"/>
            <a:ext cx="1643400" cy="615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Advertising</a:t>
            </a:r>
            <a:endParaRPr b="1" i="0" sz="1400" u="none" cap="none" strike="noStrike">
              <a:solidFill>
                <a:schemeClr val="lt1"/>
              </a:solidFill>
              <a:latin typeface="Lato"/>
              <a:ea typeface="Lato"/>
              <a:cs typeface="Lato"/>
              <a:sym typeface="Lato"/>
            </a:endParaRPr>
          </a:p>
        </p:txBody>
      </p:sp>
      <p:sp>
        <p:nvSpPr>
          <p:cNvPr id="276" name="Google Shape;276;p27"/>
          <p:cNvSpPr txBox="1"/>
          <p:nvPr/>
        </p:nvSpPr>
        <p:spPr>
          <a:xfrm>
            <a:off x="2506500" y="3612050"/>
            <a:ext cx="1643400" cy="615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Social media</a:t>
            </a:r>
            <a:endParaRPr b="1" i="0" sz="1400" u="none" cap="none" strike="noStrike">
              <a:solidFill>
                <a:schemeClr val="lt1"/>
              </a:solidFill>
              <a:latin typeface="Lato"/>
              <a:ea typeface="Lato"/>
              <a:cs typeface="Lato"/>
              <a:sym typeface="Lato"/>
            </a:endParaRPr>
          </a:p>
        </p:txBody>
      </p:sp>
      <p:sp>
        <p:nvSpPr>
          <p:cNvPr id="277" name="Google Shape;277;p27"/>
          <p:cNvSpPr txBox="1"/>
          <p:nvPr/>
        </p:nvSpPr>
        <p:spPr>
          <a:xfrm>
            <a:off x="4519500" y="3612050"/>
            <a:ext cx="1643400" cy="615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Personal circumstances</a:t>
            </a:r>
            <a:endParaRPr b="1" i="0" sz="1400" u="none" cap="none" strike="noStrike">
              <a:solidFill>
                <a:schemeClr val="lt1"/>
              </a:solidFill>
              <a:latin typeface="Lato"/>
              <a:ea typeface="Lato"/>
              <a:cs typeface="Lato"/>
              <a:sym typeface="Lato"/>
            </a:endParaRPr>
          </a:p>
        </p:txBody>
      </p:sp>
      <p:sp>
        <p:nvSpPr>
          <p:cNvPr id="278" name="Google Shape;278;p27"/>
          <p:cNvSpPr txBox="1"/>
          <p:nvPr/>
        </p:nvSpPr>
        <p:spPr>
          <a:xfrm>
            <a:off x="6532500" y="3612050"/>
            <a:ext cx="1643400" cy="615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Celebrity endorsement</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nvSpPr>
        <p:spPr>
          <a:xfrm>
            <a:off x="0" y="131300"/>
            <a:ext cx="5984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Lato"/>
              <a:ea typeface="Lato"/>
              <a:cs typeface="Lato"/>
              <a:sym typeface="Lato"/>
            </a:endParaRPr>
          </a:p>
        </p:txBody>
      </p:sp>
      <p:pic>
        <p:nvPicPr>
          <p:cNvPr id="284" name="Google Shape;284;p28"/>
          <p:cNvPicPr preferRelativeResize="0"/>
          <p:nvPr/>
        </p:nvPicPr>
        <p:blipFill rotWithShape="1">
          <a:blip r:embed="rId3">
            <a:alphaModFix/>
          </a:blip>
          <a:srcRect b="0" l="0" r="0" t="0"/>
          <a:stretch/>
        </p:blipFill>
        <p:spPr>
          <a:xfrm>
            <a:off x="6178000" y="1549625"/>
            <a:ext cx="2600750" cy="2600750"/>
          </a:xfrm>
          <a:prstGeom prst="rect">
            <a:avLst/>
          </a:prstGeom>
          <a:noFill/>
          <a:ln>
            <a:noFill/>
          </a:ln>
        </p:spPr>
      </p:pic>
      <p:sp>
        <p:nvSpPr>
          <p:cNvPr id="285" name="Google Shape;285;p28"/>
          <p:cNvSpPr txBox="1"/>
          <p:nvPr/>
        </p:nvSpPr>
        <p:spPr>
          <a:xfrm>
            <a:off x="2279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friend:</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Kattacoin?!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286" name="Google Shape;286;p28"/>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to manage influences</a:t>
            </a:r>
            <a:endParaRPr b="0" i="0" sz="2900" u="none" cap="none" strike="noStrike">
              <a:solidFill>
                <a:schemeClr val="accent2"/>
              </a:solidFill>
              <a:latin typeface="Arial"/>
              <a:ea typeface="Arial"/>
              <a:cs typeface="Arial"/>
              <a:sym typeface="Arial"/>
            </a:endParaRPr>
          </a:p>
        </p:txBody>
      </p:sp>
      <p:sp>
        <p:nvSpPr>
          <p:cNvPr id="287" name="Google Shape;287;p28"/>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Text conversation template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93" name="Google Shape;293;p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9"/>
          <p:cNvSpPr txBox="1"/>
          <p:nvPr/>
        </p:nvSpPr>
        <p:spPr>
          <a:xfrm>
            <a:off x="360375" y="855175"/>
            <a:ext cx="8051700" cy="2696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Describe key historical crypto events</a:t>
            </a:r>
            <a:endParaRPr b="0" i="0" sz="2200" u="none" cap="none" strike="noStrike">
              <a:solidFill>
                <a:srgbClr val="00FF00"/>
              </a:solidFill>
              <a:latin typeface="Lato"/>
              <a:ea typeface="Lato"/>
              <a:cs typeface="Lato"/>
              <a:sym typeface="Lato"/>
            </a:endParaRPr>
          </a:p>
          <a:p>
            <a:pPr indent="-368300" lvl="0" marL="457200" marR="0" rtl="0" algn="l">
              <a:lnSpc>
                <a:spcPct val="115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Recognise the influence of social media and my peers on my financial decisions</a:t>
            </a:r>
            <a:endParaRPr b="0" i="0" sz="2200" u="none" cap="none" strike="noStrike">
              <a:solidFill>
                <a:srgbClr val="00FF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Lato"/>
              <a:ea typeface="Lato"/>
              <a:cs typeface="Lato"/>
              <a:sym typeface="Lato"/>
            </a:endParaRPr>
          </a:p>
        </p:txBody>
      </p:sp>
      <p:sp>
        <p:nvSpPr>
          <p:cNvPr id="295" name="Google Shape;295;p29"/>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b="0" i="0" sz="20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7" name="Google Shape;57;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8" name="Google Shape;58;p3"/>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01" name="Google Shape;301;p3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08" name="Google Shape;308;p31"/>
          <p:cNvGrpSpPr/>
          <p:nvPr/>
        </p:nvGrpSpPr>
        <p:grpSpPr>
          <a:xfrm>
            <a:off x="151999" y="1183981"/>
            <a:ext cx="2846301" cy="2013581"/>
            <a:chOff x="463400" y="1321175"/>
            <a:chExt cx="2914500" cy="2113109"/>
          </a:xfrm>
        </p:grpSpPr>
        <p:sp>
          <p:nvSpPr>
            <p:cNvPr id="309" name="Google Shape;309;p3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11" name="Google Shape;311;p3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12" name="Google Shape;312;p31"/>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313" name="Google Shape;313;p3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4" name="Google Shape;314;p31"/>
          <p:cNvGrpSpPr/>
          <p:nvPr/>
        </p:nvGrpSpPr>
        <p:grpSpPr>
          <a:xfrm>
            <a:off x="3164819" y="1184021"/>
            <a:ext cx="2846301" cy="1995658"/>
            <a:chOff x="3237025" y="1184050"/>
            <a:chExt cx="2914500" cy="2094300"/>
          </a:xfrm>
        </p:grpSpPr>
        <p:sp>
          <p:nvSpPr>
            <p:cNvPr id="315" name="Google Shape;315;p3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6" name="Google Shape;316;p31"/>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317" name="Google Shape;317;p31"/>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318" name="Google Shape;318;p31"/>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319" name="Google Shape;319;p31"/>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
        <p:nvSpPr>
          <p:cNvPr id="320" name="Google Shape;320;p31"/>
          <p:cNvSpPr txBox="1"/>
          <p:nvPr/>
        </p:nvSpPr>
        <p:spPr>
          <a:xfrm>
            <a:off x="6101025" y="309450"/>
            <a:ext cx="30000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GB" sz="1400" u="none" cap="none" strike="noStrike">
                <a:solidFill>
                  <a:schemeClr val="dk1"/>
                </a:solidFill>
                <a:latin typeface="Lato"/>
                <a:ea typeface="Lato"/>
                <a:cs typeface="Lato"/>
                <a:sym typeface="Lato"/>
              </a:rPr>
              <a:t>‹#›</a:t>
            </a:fld>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4" name="Shape 324"/>
        <p:cNvGrpSpPr/>
        <p:nvPr/>
      </p:nvGrpSpPr>
      <p:grpSpPr>
        <a:xfrm>
          <a:off x="0" y="0"/>
          <a:ext cx="0" cy="0"/>
          <a:chOff x="0" y="0"/>
          <a:chExt cx="0" cy="0"/>
        </a:xfrm>
      </p:grpSpPr>
      <p:sp>
        <p:nvSpPr>
          <p:cNvPr id="325" name="Google Shape;325;p32"/>
          <p:cNvSpPr txBox="1"/>
          <p:nvPr/>
        </p:nvSpPr>
        <p:spPr>
          <a:xfrm>
            <a:off x="467900" y="961425"/>
            <a:ext cx="7875600" cy="3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https://resources.ftflic.com/</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Lato"/>
              <a:buChar char="●"/>
            </a:pPr>
            <a:r>
              <a:rPr b="0" i="0" lang="en-GB" sz="1200" u="sng" cap="none" strike="noStrike">
                <a:solidFill>
                  <a:schemeClr val="lt1"/>
                </a:solidFill>
                <a:latin typeface="Lato"/>
                <a:ea typeface="Lato"/>
                <a:cs typeface="Lato"/>
                <a:sym typeface="Lato"/>
                <a:hlinkClick r:id="rId4">
                  <a:extLst>
                    <a:ext uri="{A12FA001-AC4F-418D-AE19-62706E023703}">
                      <ahyp:hlinkClr val="tx"/>
                    </a:ext>
                  </a:extLst>
                </a:hlinkClick>
              </a:rPr>
              <a:t>The Financial Conduct Authority | Crypto: The basics</a:t>
            </a:r>
            <a:endParaRPr b="0" i="0" sz="12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Lato"/>
              <a:buChar char="●"/>
            </a:pPr>
            <a:r>
              <a:rPr b="0" i="0" lang="en-GB" sz="1200" u="sng" cap="none" strike="noStrike">
                <a:solidFill>
                  <a:schemeClr val="lt1"/>
                </a:solidFill>
                <a:latin typeface="Lato"/>
                <a:ea typeface="Lato"/>
                <a:cs typeface="Lato"/>
                <a:sym typeface="Lato"/>
                <a:hlinkClick r:id="rId5">
                  <a:extLst>
                    <a:ext uri="{A12FA001-AC4F-418D-AE19-62706E023703}">
                      <ahyp:hlinkClr val="tx"/>
                    </a:ext>
                  </a:extLst>
                </a:hlinkClick>
              </a:rPr>
              <a:t>FTX: the legend of Sam Bankman-Fried | FT Film</a:t>
            </a:r>
            <a:endParaRPr b="0" i="0" sz="12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Lato"/>
              <a:buChar char="●"/>
            </a:pPr>
            <a:r>
              <a:rPr b="0" i="0" lang="en-GB" sz="1200" u="sng" cap="none" strike="noStrike">
                <a:solidFill>
                  <a:schemeClr val="lt1"/>
                </a:solidFill>
                <a:latin typeface="Lato"/>
                <a:ea typeface="Lato"/>
                <a:cs typeface="Lato"/>
                <a:sym typeface="Lato"/>
                <a:hlinkClick r:id="rId6">
                  <a:extLst>
                    <a:ext uri="{A12FA001-AC4F-418D-AE19-62706E023703}">
                      <ahyp:hlinkClr val="tx"/>
                    </a:ext>
                  </a:extLst>
                </a:hlinkClick>
              </a:rPr>
              <a:t>Blockchain a clickable guide </a:t>
            </a:r>
            <a:endParaRPr b="0" i="0" sz="12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Lato"/>
              <a:buChar char="●"/>
            </a:pPr>
            <a:r>
              <a:rPr b="0" i="0" lang="en-GB" sz="1200" u="sng" cap="none" strike="noStrike">
                <a:solidFill>
                  <a:schemeClr val="lt1"/>
                </a:solidFill>
                <a:latin typeface="Lato"/>
                <a:ea typeface="Lato"/>
                <a:cs typeface="Lato"/>
                <a:sym typeface="Lato"/>
                <a:hlinkClick r:id="rId7">
                  <a:extLst>
                    <a:ext uri="{A12FA001-AC4F-418D-AE19-62706E023703}">
                      <ahyp:hlinkClr val="tx"/>
                    </a:ext>
                  </a:extLst>
                </a:hlinkClick>
              </a:rPr>
              <a:t>What are digital assets? </a:t>
            </a:r>
            <a:endParaRPr b="0" i="0" sz="12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Lato"/>
              <a:buChar char="●"/>
            </a:pPr>
            <a:r>
              <a:rPr b="0" i="0" lang="en-GB" sz="1200" u="sng" cap="none" strike="noStrike">
                <a:solidFill>
                  <a:schemeClr val="lt1"/>
                </a:solidFill>
                <a:latin typeface="Lato"/>
                <a:ea typeface="Lato"/>
                <a:cs typeface="Lato"/>
                <a:sym typeface="Lato"/>
                <a:hlinkClick r:id="rId8">
                  <a:extLst>
                    <a:ext uri="{A12FA001-AC4F-418D-AE19-62706E023703}">
                      <ahyp:hlinkClr val="tx"/>
                    </a:ext>
                  </a:extLst>
                </a:hlinkClick>
              </a:rPr>
              <a:t>Tech Tonic Season 4 podcast: A Sceptic’s Guide to Crypto </a:t>
            </a:r>
            <a:endParaRPr b="0" i="0" sz="1200" u="none" cap="none" strike="noStrike">
              <a:solidFill>
                <a:schemeClr val="lt1"/>
              </a:solidFill>
              <a:latin typeface="Lato"/>
              <a:ea typeface="Lato"/>
              <a:cs typeface="Lato"/>
              <a:sym typeface="Lato"/>
            </a:endParaRPr>
          </a:p>
          <a:p>
            <a:pPr indent="-304800" lvl="0" marL="457200" marR="0" rtl="0" algn="l">
              <a:lnSpc>
                <a:spcPct val="150000"/>
              </a:lnSpc>
              <a:spcBef>
                <a:spcPts val="0"/>
              </a:spcBef>
              <a:spcAft>
                <a:spcPts val="0"/>
              </a:spcAft>
              <a:buClr>
                <a:schemeClr val="lt1"/>
              </a:buClr>
              <a:buSzPts val="1200"/>
              <a:buFont typeface="Arial"/>
              <a:buChar char="●"/>
            </a:pPr>
            <a:r>
              <a:rPr b="0" i="0" lang="en-GB" sz="1200" u="sng" cap="none" strike="noStrike">
                <a:solidFill>
                  <a:schemeClr val="lt1"/>
                </a:solidFill>
                <a:latin typeface="Lato"/>
                <a:ea typeface="Lato"/>
                <a:cs typeface="Lato"/>
                <a:sym typeface="Lato"/>
                <a:hlinkClick r:id="rId9">
                  <a:extLst>
                    <a:ext uri="{A12FA001-AC4F-418D-AE19-62706E023703}">
                      <ahyp:hlinkClr val="tx"/>
                    </a:ext>
                  </a:extLst>
                </a:hlinkClick>
              </a:rPr>
              <a:t>Money Clinic podcast ‘</a:t>
            </a:r>
            <a:r>
              <a:rPr b="0" i="0" lang="en-GB" sz="1200" u="sng" cap="none" strike="noStrike">
                <a:solidFill>
                  <a:schemeClr val="lt1"/>
                </a:solidFill>
                <a:latin typeface="Arial"/>
                <a:ea typeface="Arial"/>
                <a:cs typeface="Arial"/>
                <a:sym typeface="Arial"/>
                <a:hlinkClick r:id="rId10">
                  <a:extLst>
                    <a:ext uri="{A12FA001-AC4F-418D-AE19-62706E023703}">
                      <ahyp:hlinkClr val="tx"/>
                    </a:ext>
                  </a:extLst>
                </a:hlinkClick>
              </a:rPr>
              <a:t>When trading crypto becomes an addiction</a:t>
            </a:r>
            <a:endParaRPr b="0" i="0" sz="1200" u="none" cap="none" strike="noStrike">
              <a:solidFill>
                <a:schemeClr val="lt1"/>
              </a:solidFill>
              <a:latin typeface="Lato"/>
              <a:ea typeface="Lato"/>
              <a:cs typeface="Lato"/>
              <a:sym typeface="Lato"/>
            </a:endParaRPr>
          </a:p>
          <a:p>
            <a:pPr indent="0" lvl="0" marL="0" marR="0" rtl="0" algn="l">
              <a:lnSpc>
                <a:spcPct val="107692"/>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26" name="Google Shape;326;p3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4" name="Google Shape;64;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
          <p:cNvSpPr txBox="1"/>
          <p:nvPr/>
        </p:nvSpPr>
        <p:spPr>
          <a:xfrm>
            <a:off x="0" y="1491150"/>
            <a:ext cx="9144000" cy="3195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4:</a:t>
            </a:r>
            <a:endParaRPr b="0" i="0" sz="2400" u="none" cap="none" strike="noStrike">
              <a:solidFill>
                <a:schemeClr val="lt1"/>
              </a:solidFill>
              <a:latin typeface="Lato"/>
              <a:ea typeface="Lato"/>
              <a:cs typeface="Lato"/>
              <a:sym typeface="Lato"/>
            </a:endParaRPr>
          </a:p>
          <a:p>
            <a:pPr indent="0" lvl="0" marL="0" marR="0" rtl="0" algn="ctr">
              <a:lnSpc>
                <a:spcPct val="120000"/>
              </a:lnSpc>
              <a:spcBef>
                <a:spcPts val="0"/>
              </a:spcBef>
              <a:spcAft>
                <a:spcPts val="0"/>
              </a:spcAft>
              <a:buClr>
                <a:srgbClr val="000000"/>
              </a:buClr>
              <a:buSzPts val="2400"/>
              <a:buFont typeface="Arial"/>
              <a:buNone/>
            </a:pPr>
            <a:r>
              <a:rPr b="1" i="0" lang="en-GB" sz="5600" u="none" cap="none" strike="noStrike">
                <a:solidFill>
                  <a:schemeClr val="lt1"/>
                </a:solidFill>
                <a:latin typeface="Lato Black"/>
                <a:ea typeface="Lato Black"/>
                <a:cs typeface="Lato Black"/>
                <a:sym typeface="Lato Black"/>
              </a:rPr>
              <a:t>Cryptocurrency</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5600"/>
              <a:buFont typeface="Arial"/>
              <a:buNone/>
            </a:pPr>
            <a:r>
              <a:t/>
            </a:r>
            <a:endParaRPr b="1" i="0" sz="5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5"/>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1" name="Google Shape;71;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txBox="1"/>
          <p:nvPr/>
        </p:nvSpPr>
        <p:spPr>
          <a:xfrm>
            <a:off x="360375" y="855175"/>
            <a:ext cx="8051700" cy="3086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FF8022"/>
              </a:buClr>
              <a:buSzPts val="2200"/>
              <a:buFont typeface="Lato"/>
              <a:buChar char="●"/>
            </a:pPr>
            <a:r>
              <a:rPr b="0" i="0" lang="en-GB" sz="2200" u="none" cap="none" strike="noStrike">
                <a:solidFill>
                  <a:schemeClr val="lt1"/>
                </a:solidFill>
                <a:latin typeface="Lato"/>
                <a:ea typeface="Lato"/>
                <a:cs typeface="Lato"/>
                <a:sym typeface="Lato"/>
              </a:rPr>
              <a:t>Describe key historical crypto events</a:t>
            </a:r>
            <a:endParaRPr b="0" i="0" sz="2200" u="none" cap="none" strike="noStrike">
              <a:solidFill>
                <a:schemeClr val="lt1"/>
              </a:solidFill>
              <a:latin typeface="Lato"/>
              <a:ea typeface="Lato"/>
              <a:cs typeface="Lato"/>
              <a:sym typeface="Lato"/>
            </a:endParaRPr>
          </a:p>
          <a:p>
            <a:pPr indent="-368300" lvl="0" marL="457200" marR="0" rtl="0" algn="l">
              <a:lnSpc>
                <a:spcPct val="115000"/>
              </a:lnSpc>
              <a:spcBef>
                <a:spcPts val="0"/>
              </a:spcBef>
              <a:spcAft>
                <a:spcPts val="0"/>
              </a:spcAft>
              <a:buClr>
                <a:srgbClr val="FF8022"/>
              </a:buClr>
              <a:buSzPts val="2200"/>
              <a:buFont typeface="Lato"/>
              <a:buChar char="●"/>
            </a:pPr>
            <a:r>
              <a:rPr b="0" i="0" lang="en-GB" sz="2200" u="none" cap="none" strike="noStrike">
                <a:solidFill>
                  <a:srgbClr val="FFFFFF"/>
                </a:solidFill>
                <a:latin typeface="Lato"/>
                <a:ea typeface="Lato"/>
                <a:cs typeface="Lato"/>
                <a:sym typeface="Lato"/>
              </a:rPr>
              <a:t>Recognise the influence of social media and my peers on my financial decisions</a:t>
            </a:r>
            <a:endParaRPr b="0" i="0" sz="22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FFFF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Lato"/>
              <a:ea typeface="Lato"/>
              <a:cs typeface="Lato"/>
              <a:sym typeface="Lato"/>
            </a:endParaRPr>
          </a:p>
        </p:txBody>
      </p:sp>
      <p:sp>
        <p:nvSpPr>
          <p:cNvPr id="73" name="Google Shape;73;p5"/>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b="0" i="0" sz="20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
          <p:cNvSpPr txBox="1"/>
          <p:nvPr/>
        </p:nvSpPr>
        <p:spPr>
          <a:xfrm>
            <a:off x="311700" y="276950"/>
            <a:ext cx="83796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Would you recommend that a friend buys cryptocurrency?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200" u="none" cap="none" strike="noStrike">
                <a:solidFill>
                  <a:schemeClr val="lt1"/>
                </a:solidFill>
                <a:latin typeface="Lato"/>
                <a:ea typeface="Lato"/>
                <a:cs typeface="Lato"/>
                <a:sym typeface="Lato"/>
              </a:rPr>
              <a:t>Rate your answer out of 10 (1 being very unlikely to recommend and 10 being very likely to recommend).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200" u="none" cap="none" strike="noStrike">
                <a:solidFill>
                  <a:schemeClr val="lt1"/>
                </a:solidFill>
                <a:latin typeface="Lato"/>
                <a:ea typeface="Lato"/>
                <a:cs typeface="Lato"/>
                <a:sym typeface="Lato"/>
              </a:rPr>
              <a:t>Write your answer in your book, explaining why.</a:t>
            </a:r>
            <a:endParaRPr b="0" i="0" sz="22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0" i="0" sz="2200" u="none" cap="none" strike="noStrike">
              <a:solidFill>
                <a:schemeClr val="accent2"/>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pic>
        <p:nvPicPr>
          <p:cNvPr id="79" name="Google Shape;79;p6"/>
          <p:cNvPicPr preferRelativeResize="0"/>
          <p:nvPr/>
        </p:nvPicPr>
        <p:blipFill rotWithShape="1">
          <a:blip r:embed="rId3">
            <a:alphaModFix/>
          </a:blip>
          <a:srcRect b="0" l="0" r="0" t="0"/>
          <a:stretch/>
        </p:blipFill>
        <p:spPr>
          <a:xfrm>
            <a:off x="3549000" y="2774450"/>
            <a:ext cx="1905000" cy="19050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
          <p:cNvSpPr txBox="1"/>
          <p:nvPr/>
        </p:nvSpPr>
        <p:spPr>
          <a:xfrm>
            <a:off x="311700" y="581752"/>
            <a:ext cx="702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85" name="Google Shape;85;p7"/>
          <p:cNvSpPr txBox="1"/>
          <p:nvPr/>
        </p:nvSpPr>
        <p:spPr>
          <a:xfrm>
            <a:off x="189575" y="695077"/>
            <a:ext cx="7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lt1"/>
                </a:solidFill>
                <a:latin typeface="Lato"/>
                <a:ea typeface="Lato"/>
                <a:cs typeface="Lato"/>
                <a:sym typeface="Lato"/>
              </a:rPr>
              <a:t>5 facts about cryptocurrency</a:t>
            </a:r>
            <a:endParaRPr b="1" i="0" sz="1800" u="none" cap="none" strike="noStrike">
              <a:solidFill>
                <a:schemeClr val="lt1"/>
              </a:solidFill>
              <a:latin typeface="Lato"/>
              <a:ea typeface="Lato"/>
              <a:cs typeface="Lato"/>
              <a:sym typeface="Lato"/>
            </a:endParaRPr>
          </a:p>
        </p:txBody>
      </p:sp>
      <p:sp>
        <p:nvSpPr>
          <p:cNvPr id="86" name="Google Shape;86;p7"/>
          <p:cNvSpPr txBox="1"/>
          <p:nvPr/>
        </p:nvSpPr>
        <p:spPr>
          <a:xfrm>
            <a:off x="189575" y="170375"/>
            <a:ext cx="8772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87" name="Google Shape;87;p7"/>
          <p:cNvSpPr txBox="1"/>
          <p:nvPr/>
        </p:nvSpPr>
        <p:spPr>
          <a:xfrm>
            <a:off x="51850" y="4789500"/>
            <a:ext cx="506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Additional video resource: </a:t>
            </a:r>
            <a:r>
              <a:rPr b="0" i="0" lang="en-GB" sz="1100" u="sng" cap="none" strike="noStrike">
                <a:solidFill>
                  <a:schemeClr val="accent2"/>
                </a:solidFill>
                <a:latin typeface="Lato"/>
                <a:ea typeface="Lato"/>
                <a:cs typeface="Lato"/>
                <a:sym typeface="Lato"/>
                <a:hlinkClick r:id="rId3">
                  <a:extLst>
                    <a:ext uri="{A12FA001-AC4F-418D-AE19-62706E023703}">
                      <ahyp:hlinkClr val="tx"/>
                    </a:ext>
                  </a:extLst>
                </a:hlinkClick>
              </a:rPr>
              <a:t>https://youtu.be/f7iXTyHGYX4</a:t>
            </a:r>
            <a:r>
              <a:rPr b="0" i="0" lang="en-GB" sz="1000" u="none" cap="none" strike="noStrike">
                <a:solidFill>
                  <a:schemeClr val="accent2"/>
                </a:solidFill>
                <a:latin typeface="Lato"/>
                <a:ea typeface="Lato"/>
                <a:cs typeface="Lato"/>
                <a:sym typeface="Lato"/>
              </a:rPr>
              <a:t> - play to 02:45</a:t>
            </a:r>
            <a:endParaRPr b="0" i="0" sz="1000" u="none" cap="none" strike="noStrike">
              <a:solidFill>
                <a:schemeClr val="accent2"/>
              </a:solidFill>
              <a:latin typeface="Lato"/>
              <a:ea typeface="Lato"/>
              <a:cs typeface="Lato"/>
              <a:sym typeface="Lato"/>
            </a:endParaRPr>
          </a:p>
        </p:txBody>
      </p:sp>
      <p:sp>
        <p:nvSpPr>
          <p:cNvPr id="88" name="Google Shape;88;p7"/>
          <p:cNvSpPr txBox="1"/>
          <p:nvPr/>
        </p:nvSpPr>
        <p:spPr>
          <a:xfrm>
            <a:off x="0" y="0"/>
            <a:ext cx="626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ere are 5 facts about crypto currencies -made in collaboration with Ishaan Bhimjiyani" id="89" name="Google Shape;89;p7" title="5 Facts about crypto from Ishaan @Revishaan">
            <a:hlinkClick r:id="rId4"/>
          </p:cNvPr>
          <p:cNvPicPr preferRelativeResize="0"/>
          <p:nvPr/>
        </p:nvPicPr>
        <p:blipFill rotWithShape="1">
          <a:blip r:embed="rId5">
            <a:alphaModFix/>
          </a:blip>
          <a:srcRect b="0" l="0" r="0" t="0"/>
          <a:stretch/>
        </p:blipFill>
        <p:spPr>
          <a:xfrm>
            <a:off x="2041200" y="1223200"/>
            <a:ext cx="5061600" cy="3251375"/>
          </a:xfrm>
          <a:prstGeom prst="rect">
            <a:avLst/>
          </a:prstGeom>
          <a:noFill/>
          <a:ln cap="flat" cmpd="sng" w="28575">
            <a:solidFill>
              <a:schemeClr val="accent2"/>
            </a:solidFill>
            <a:prstDash val="solid"/>
            <a:round/>
            <a:headEnd len="sm" w="sm" type="none"/>
            <a:tailEnd len="sm" w="sm" type="none"/>
          </a:ln>
        </p:spPr>
      </p:pic>
      <p:sp>
        <p:nvSpPr>
          <p:cNvPr id="90" name="Google Shape;90;p7"/>
          <p:cNvSpPr txBox="1"/>
          <p:nvPr/>
        </p:nvSpPr>
        <p:spPr>
          <a:xfrm>
            <a:off x="51850" y="4541000"/>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Video | https://youtu.be/PFKke1jDX78</a:t>
            </a:r>
            <a:endParaRPr b="0" i="0" sz="11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8"/>
          <p:cNvPicPr preferRelativeResize="0"/>
          <p:nvPr/>
        </p:nvPicPr>
        <p:blipFill rotWithShape="1">
          <a:blip r:embed="rId3">
            <a:alphaModFix/>
          </a:blip>
          <a:srcRect b="0" l="0" r="0" t="0"/>
          <a:stretch/>
        </p:blipFill>
        <p:spPr>
          <a:xfrm>
            <a:off x="2293750" y="1825093"/>
            <a:ext cx="4604877" cy="3289207"/>
          </a:xfrm>
          <a:prstGeom prst="rect">
            <a:avLst/>
          </a:prstGeom>
          <a:noFill/>
          <a:ln>
            <a:noFill/>
          </a:ln>
        </p:spPr>
      </p:pic>
      <p:sp>
        <p:nvSpPr>
          <p:cNvPr id="96" name="Google Shape;96;p8"/>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97" name="Google Shape;97;p8"/>
          <p:cNvSpPr txBox="1"/>
          <p:nvPr/>
        </p:nvSpPr>
        <p:spPr>
          <a:xfrm>
            <a:off x="87500" y="1067550"/>
            <a:ext cx="8953200" cy="523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Describe changes to the FTX token price in November 2022</a:t>
            </a:r>
            <a:endParaRPr b="1" i="0" sz="2200" u="none" cap="none" strike="noStrike">
              <a:solidFill>
                <a:schemeClr val="lt1"/>
              </a:solidFill>
              <a:latin typeface="Lato"/>
              <a:ea typeface="Lato"/>
              <a:cs typeface="Lato"/>
              <a:sym typeface="Lato"/>
            </a:endParaRPr>
          </a:p>
        </p:txBody>
      </p:sp>
      <p:pic>
        <p:nvPicPr>
          <p:cNvPr id="98" name="Google Shape;98;p8"/>
          <p:cNvPicPr preferRelativeResize="0"/>
          <p:nvPr/>
        </p:nvPicPr>
        <p:blipFill rotWithShape="1">
          <a:blip r:embed="rId4">
            <a:alphaModFix/>
          </a:blip>
          <a:srcRect b="0" l="0" r="0" t="0"/>
          <a:stretch/>
        </p:blipFill>
        <p:spPr>
          <a:xfrm>
            <a:off x="7146140" y="2251850"/>
            <a:ext cx="1616860" cy="1672634"/>
          </a:xfrm>
          <a:prstGeom prst="rect">
            <a:avLst/>
          </a:prstGeom>
          <a:noFill/>
          <a:ln>
            <a:noFill/>
          </a:ln>
        </p:spPr>
      </p:pic>
      <p:pic>
        <p:nvPicPr>
          <p:cNvPr id="99" name="Google Shape;99;p8"/>
          <p:cNvPicPr preferRelativeResize="0"/>
          <p:nvPr/>
        </p:nvPicPr>
        <p:blipFill rotWithShape="1">
          <a:blip r:embed="rId4">
            <a:alphaModFix/>
          </a:blip>
          <a:srcRect b="0" l="0" r="0" t="0"/>
          <a:stretch/>
        </p:blipFill>
        <p:spPr>
          <a:xfrm>
            <a:off x="357750" y="2285666"/>
            <a:ext cx="1616860" cy="1672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9"/>
          <p:cNvPicPr preferRelativeResize="0"/>
          <p:nvPr/>
        </p:nvPicPr>
        <p:blipFill rotWithShape="1">
          <a:blip r:embed="rId3">
            <a:alphaModFix/>
          </a:blip>
          <a:srcRect b="0" l="0" r="0" t="0"/>
          <a:stretch/>
        </p:blipFill>
        <p:spPr>
          <a:xfrm>
            <a:off x="2293750" y="1825093"/>
            <a:ext cx="4604877" cy="3289207"/>
          </a:xfrm>
          <a:prstGeom prst="rect">
            <a:avLst/>
          </a:prstGeom>
          <a:noFill/>
          <a:ln>
            <a:noFill/>
          </a:ln>
        </p:spPr>
      </p:pic>
      <p:sp>
        <p:nvSpPr>
          <p:cNvPr id="105" name="Google Shape;105;p9"/>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106" name="Google Shape;106;p9"/>
          <p:cNvSpPr txBox="1"/>
          <p:nvPr/>
        </p:nvSpPr>
        <p:spPr>
          <a:xfrm>
            <a:off x="87500" y="1067550"/>
            <a:ext cx="8844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graph shows how quickly the value of the FTX crypto exchange’s crypto coin, FTT,  </a:t>
            </a:r>
            <a:r>
              <a:rPr b="1" i="0" lang="en-GB" sz="1600" u="none" cap="none" strike="noStrike">
                <a:solidFill>
                  <a:schemeClr val="accent2"/>
                </a:solidFill>
                <a:latin typeface="Lato"/>
                <a:ea typeface="Lato"/>
                <a:cs typeface="Lato"/>
                <a:sym typeface="Lato"/>
              </a:rPr>
              <a:t>collapsed </a:t>
            </a:r>
            <a:r>
              <a:rPr b="1" i="0" lang="en-GB" sz="1600" u="none" cap="none" strike="noStrike">
                <a:solidFill>
                  <a:srgbClr val="000000"/>
                </a:solidFill>
                <a:latin typeface="Lato"/>
                <a:ea typeface="Lato"/>
                <a:cs typeface="Lato"/>
                <a:sym typeface="Lato"/>
              </a:rPr>
              <a:t>when people were worried that FTX was not being run properly.</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7" name="Google Shape;107;p9"/>
          <p:cNvSpPr/>
          <p:nvPr/>
        </p:nvSpPr>
        <p:spPr>
          <a:xfrm>
            <a:off x="205350" y="2108300"/>
            <a:ext cx="1762800" cy="1240800"/>
          </a:xfrm>
          <a:prstGeom prst="wedgeRectCallout">
            <a:avLst>
              <a:gd fmla="val 73257" name="adj1"/>
              <a:gd fmla="val -300"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The first week of November the FTX token value steadily fluctuate between $23-26</a:t>
            </a:r>
            <a:endParaRPr b="0" i="0" sz="1400" u="none" cap="none" strike="noStrike">
              <a:solidFill>
                <a:srgbClr val="000000"/>
              </a:solidFill>
              <a:latin typeface="Lato"/>
              <a:ea typeface="Lato"/>
              <a:cs typeface="Lato"/>
              <a:sym typeface="Lato"/>
            </a:endParaRPr>
          </a:p>
        </p:txBody>
      </p:sp>
      <p:sp>
        <p:nvSpPr>
          <p:cNvPr id="108" name="Google Shape;108;p9"/>
          <p:cNvSpPr/>
          <p:nvPr/>
        </p:nvSpPr>
        <p:spPr>
          <a:xfrm>
            <a:off x="7105875" y="1825100"/>
            <a:ext cx="1959900" cy="1351200"/>
          </a:xfrm>
          <a:prstGeom prst="wedgeRectCallout">
            <a:avLst>
              <a:gd fmla="val -61516" name="adj1"/>
              <a:gd fmla="val 48248"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Between the 8th and 10th November the value of the token dramatically decreased from $23 to $15</a:t>
            </a:r>
            <a:endParaRPr b="0" i="0" sz="1400" u="none" cap="none" strike="noStrike">
              <a:solidFill>
                <a:srgbClr val="000000"/>
              </a:solidFill>
              <a:latin typeface="Lato"/>
              <a:ea typeface="Lato"/>
              <a:cs typeface="Lato"/>
              <a:sym typeface="Lato"/>
            </a:endParaRPr>
          </a:p>
        </p:txBody>
      </p:sp>
      <p:sp>
        <p:nvSpPr>
          <p:cNvPr id="109" name="Google Shape;109;p9"/>
          <p:cNvSpPr/>
          <p:nvPr/>
        </p:nvSpPr>
        <p:spPr>
          <a:xfrm>
            <a:off x="7106000" y="3349100"/>
            <a:ext cx="1959900" cy="955800"/>
          </a:xfrm>
          <a:prstGeom prst="wedgeRectCallout">
            <a:avLst>
              <a:gd fmla="val -61522" name="adj1"/>
              <a:gd fmla="val 36326"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By the third week of November the value of the token was less than $5</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