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Lst>
  <p:sldSz cy="5143500" cx="9144000"/>
  <p:notesSz cx="6858000" cy="9144000"/>
  <p:embeddedFontLst>
    <p:embeddedFont>
      <p:font typeface="Lato"/>
      <p:regular r:id="rId31"/>
      <p:bold r:id="rId32"/>
      <p:italic r:id="rId33"/>
      <p:boldItalic r:id="rId34"/>
    </p:embeddedFont>
    <p:embeddedFont>
      <p:font typeface="Lato Light"/>
      <p:regular r:id="rId35"/>
      <p:bold r:id="rId36"/>
      <p:italic r:id="rId37"/>
      <p:boldItalic r:id="rId38"/>
    </p:embeddedFont>
    <p:embeddedFont>
      <p:font typeface="Lato Black"/>
      <p:bold r:id="rId39"/>
      <p:boldItalic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27">
          <p15:clr>
            <a:srgbClr val="A4A3A4"/>
          </p15:clr>
        </p15:guide>
      </p15:sldGuideLst>
    </p:ext>
    <p:ext uri="GoogleSlidesCustomDataVersion2">
      <go:slidesCustomData xmlns:go="http://customooxmlschemas.google.com/" r:id="rId41" roundtripDataSignature="AMtx7mghH9PWwo+eUbet1A8tnZ9Xh/Mm4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260AFAB-D460-4D68-8505-406FDF9A7A22}">
  <a:tblStyle styleId="{6260AFAB-D460-4D68-8505-406FDF9A7A22}"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2F2E0F27-8449-4DA2-AC0B-FA482B502F75}"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27"/>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LatoBlack-boldItalic.fntdata"/><Relationship Id="rId20" Type="http://schemas.openxmlformats.org/officeDocument/2006/relationships/slide" Target="slides/slide14.xml"/><Relationship Id="rId41" Type="http://customschemas.google.com/relationships/presentationmetadata" Target="metadata"/><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Lato-regular.fntdata"/><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Lato-italic.fntdata"/><Relationship Id="rId10" Type="http://schemas.openxmlformats.org/officeDocument/2006/relationships/slide" Target="slides/slide4.xml"/><Relationship Id="rId32" Type="http://schemas.openxmlformats.org/officeDocument/2006/relationships/font" Target="fonts/Lato-bold.fntdata"/><Relationship Id="rId13" Type="http://schemas.openxmlformats.org/officeDocument/2006/relationships/slide" Target="slides/slide7.xml"/><Relationship Id="rId35" Type="http://schemas.openxmlformats.org/officeDocument/2006/relationships/font" Target="fonts/LatoLight-regular.fntdata"/><Relationship Id="rId12" Type="http://schemas.openxmlformats.org/officeDocument/2006/relationships/slide" Target="slides/slide6.xml"/><Relationship Id="rId34" Type="http://schemas.openxmlformats.org/officeDocument/2006/relationships/font" Target="fonts/Lato-boldItalic.fntdata"/><Relationship Id="rId15" Type="http://schemas.openxmlformats.org/officeDocument/2006/relationships/slide" Target="slides/slide9.xml"/><Relationship Id="rId37" Type="http://schemas.openxmlformats.org/officeDocument/2006/relationships/font" Target="fonts/LatoLight-italic.fntdata"/><Relationship Id="rId14" Type="http://schemas.openxmlformats.org/officeDocument/2006/relationships/slide" Target="slides/slide8.xml"/><Relationship Id="rId36" Type="http://schemas.openxmlformats.org/officeDocument/2006/relationships/font" Target="fonts/LatoLight-bold.fntdata"/><Relationship Id="rId17" Type="http://schemas.openxmlformats.org/officeDocument/2006/relationships/slide" Target="slides/slide11.xml"/><Relationship Id="rId39" Type="http://schemas.openxmlformats.org/officeDocument/2006/relationships/font" Target="fonts/LatoBlack-bold.fntdata"/><Relationship Id="rId16" Type="http://schemas.openxmlformats.org/officeDocument/2006/relationships/slide" Target="slides/slide10.xml"/><Relationship Id="rId38" Type="http://schemas.openxmlformats.org/officeDocument/2006/relationships/font" Target="fonts/LatoLight-boldItalic.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natwest.mymoneysense.com/media/5636/16_18_topic_9_how_can_my_money_choices_affect_my_mental_wellbeing_activity_sheet_uk.pdf" TargetMode="Externa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moneysavingexpert.com/loans/debt-help-plan/" TargetMode="External"/><Relationship Id="rId3" Type="http://schemas.openxmlformats.org/officeDocument/2006/relationships/hyperlink" Target="https://www.stepchange.org/" TargetMode="External"/><Relationship Id="rId4" Type="http://schemas.openxmlformats.org/officeDocument/2006/relationships/hyperlink" Target="https://www.moneyhelper.org.uk/en/everyday-money/types-of-credit/overdrafts-explained" TargetMode="Externa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0" name="Google Shape;4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0f2465e0da_0_5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g20f2465e0da_0_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07338bbdd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07338bbdd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b68d68085c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b68d68085c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175262e6da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175262e6da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799712809f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799712809f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fe19c08626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8" name="Google Shape;168;g1fe19c08626_1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GB" u="sng">
                <a:solidFill>
                  <a:schemeClr val="hlink"/>
                </a:solidFill>
                <a:hlinkClick r:id="rId2"/>
              </a:rPr>
              <a:t>https://natwest.mymoneysense.com/media/5636/16_18_topic_9_how_can_my_money_choices_affect_my_mental_wellbeing_activity_sheet_uk.pdf</a:t>
            </a:r>
            <a:r>
              <a:rPr lang="en-GB"/>
              <a:t>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799712809f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799712809f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0f2465e0da_0_7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1" name="Google Shape;181;g20f2465e0da_0_7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fe19c08626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1fe19c0862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1fe19c08626_1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1fe19c08626_1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g277af4278a2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7" name="Google Shape;47;g277af4278a2_0_5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1fe19c08626_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1fe19c08626_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See MoneySense to guide this + PSHE recommendations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0f2465e0da_0_7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3" name="Google Shape;223;g20f2465e0da_0_7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138dbd52ed1_0_3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0" name="Google Shape;230;g138dbd52ed1_0_3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277af4278a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6" name="Google Shape;236;g277af4278a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2100" lvl="0" marL="457200" rtl="0" algn="l">
              <a:spcBef>
                <a:spcPts val="0"/>
              </a:spcBef>
              <a:spcAft>
                <a:spcPts val="0"/>
              </a:spcAft>
              <a:buClr>
                <a:schemeClr val="dk1"/>
              </a:buClr>
              <a:buSzPts val="1000"/>
              <a:buFont typeface="Lato"/>
              <a:buChar char="●"/>
            </a:pPr>
            <a:r>
              <a:rPr lang="en-GB" sz="1000">
                <a:solidFill>
                  <a:schemeClr val="dk1"/>
                </a:solidFill>
                <a:latin typeface="Lato"/>
                <a:ea typeface="Lato"/>
                <a:cs typeface="Lato"/>
                <a:sym typeface="Lato"/>
              </a:rPr>
              <a:t>Read the </a:t>
            </a:r>
            <a:r>
              <a:rPr lang="en-GB" sz="1000" u="sng">
                <a:solidFill>
                  <a:schemeClr val="dk1"/>
                </a:solidFill>
                <a:latin typeface="Lato"/>
                <a:ea typeface="Lato"/>
                <a:cs typeface="Lato"/>
                <a:sym typeface="Lato"/>
                <a:hlinkClick r:id="rId2">
                  <a:extLst>
                    <a:ext uri="{A12FA001-AC4F-418D-AE19-62706E023703}">
                      <ahyp:hlinkClr val="tx"/>
                    </a:ext>
                  </a:extLst>
                </a:hlinkClick>
              </a:rPr>
              <a:t>moneysavingexpert debt problems guide</a:t>
            </a:r>
            <a:endParaRPr sz="1000">
              <a:solidFill>
                <a:schemeClr val="dk1"/>
              </a:solidFill>
              <a:latin typeface="Lato"/>
              <a:ea typeface="Lato"/>
              <a:cs typeface="Lato"/>
              <a:sym typeface="Lato"/>
            </a:endParaRPr>
          </a:p>
          <a:p>
            <a:pPr indent="-292100" lvl="0" marL="457200" rtl="0" algn="l">
              <a:spcBef>
                <a:spcPts val="0"/>
              </a:spcBef>
              <a:spcAft>
                <a:spcPts val="0"/>
              </a:spcAft>
              <a:buClr>
                <a:schemeClr val="dk1"/>
              </a:buClr>
              <a:buSzPts val="1000"/>
              <a:buFont typeface="Lato"/>
              <a:buChar char="●"/>
            </a:pPr>
            <a:r>
              <a:rPr lang="en-GB" sz="1000" u="sng">
                <a:solidFill>
                  <a:schemeClr val="dk1"/>
                </a:solidFill>
                <a:latin typeface="Lato"/>
                <a:ea typeface="Lato"/>
                <a:cs typeface="Lato"/>
                <a:sym typeface="Lato"/>
                <a:hlinkClick r:id="rId3">
                  <a:extLst>
                    <a:ext uri="{A12FA001-AC4F-418D-AE19-62706E023703}">
                      <ahyp:hlinkClr val="tx"/>
                    </a:ext>
                  </a:extLst>
                </a:hlinkClick>
              </a:rPr>
              <a:t>https://www.stepchange.org/</a:t>
            </a:r>
            <a:r>
              <a:rPr lang="en-GB" sz="1000">
                <a:solidFill>
                  <a:schemeClr val="dk1"/>
                </a:solidFill>
                <a:latin typeface="Lato"/>
                <a:ea typeface="Lato"/>
                <a:cs typeface="Lato"/>
                <a:sym typeface="Lato"/>
              </a:rPr>
              <a:t> </a:t>
            </a:r>
            <a:endParaRPr sz="1000">
              <a:solidFill>
                <a:schemeClr val="dk1"/>
              </a:solidFill>
              <a:latin typeface="Lato"/>
              <a:ea typeface="Lato"/>
              <a:cs typeface="Lato"/>
              <a:sym typeface="Lato"/>
            </a:endParaRPr>
          </a:p>
          <a:p>
            <a:pPr indent="-292100" lvl="0" marL="457200" rtl="0" algn="l">
              <a:spcBef>
                <a:spcPts val="0"/>
              </a:spcBef>
              <a:spcAft>
                <a:spcPts val="0"/>
              </a:spcAft>
              <a:buClr>
                <a:schemeClr val="dk1"/>
              </a:buClr>
              <a:buSzPts val="1000"/>
              <a:buFont typeface="Lato"/>
              <a:buChar char="●"/>
            </a:pPr>
            <a:r>
              <a:rPr lang="en-GB" sz="1000" u="sng">
                <a:solidFill>
                  <a:schemeClr val="dk1"/>
                </a:solidFill>
                <a:latin typeface="Lato"/>
                <a:ea typeface="Lato"/>
                <a:cs typeface="Lato"/>
                <a:sym typeface="Lato"/>
                <a:hlinkClick r:id="rId4">
                  <a:extLst>
                    <a:ext uri="{A12FA001-AC4F-418D-AE19-62706E023703}">
                      <ahyp:hlinkClr val="tx"/>
                    </a:ext>
                  </a:extLst>
                </a:hlinkClick>
              </a:rPr>
              <a:t>https://www.moneyhelper.org.uk/en/everyday-money/types-of-credit/overdrafts-explained</a:t>
            </a:r>
            <a:r>
              <a:rPr lang="en-GB" sz="1000">
                <a:solidFill>
                  <a:schemeClr val="dk1"/>
                </a:solidFill>
                <a:latin typeface="Lato"/>
                <a:ea typeface="Lato"/>
                <a:cs typeface="Lato"/>
                <a:sym typeface="Lato"/>
              </a:rPr>
              <a:t> </a:t>
            </a:r>
            <a:endParaRPr>
              <a:latin typeface="Lato"/>
              <a:ea typeface="Lato"/>
              <a:cs typeface="Lato"/>
              <a:sym typeface="Lato"/>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157707a00a2_0_5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3" name="Google Shape;253;g157707a00a2_0_5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40640" rtl="0" algn="l">
              <a:spcBef>
                <a:spcPts val="0"/>
              </a:spcBef>
              <a:spcAft>
                <a:spcPts val="0"/>
              </a:spcAft>
              <a:buClr>
                <a:schemeClr val="dk1"/>
              </a:buClr>
              <a:buSzPts val="1100"/>
              <a:buFont typeface="Arial"/>
              <a:buNone/>
            </a:pPr>
            <a:r>
              <a:t/>
            </a:r>
            <a:endParaRPr sz="1000">
              <a:latin typeface="Lato"/>
              <a:ea typeface="Lato"/>
              <a:cs typeface="Lato"/>
              <a:sym typeface="Lato"/>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1466ef7c98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3" name="Google Shape;53;g1466ef7c987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77272"/>
              </a:lnSpc>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Teacher delivery</a:t>
            </a:r>
            <a:endParaRPr b="1">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GB">
                <a:solidFill>
                  <a:schemeClr val="dk1"/>
                </a:solidFill>
                <a:latin typeface="Lato"/>
                <a:ea typeface="Lato"/>
                <a:cs typeface="Lato"/>
                <a:sym typeface="Lato"/>
              </a:rPr>
              <a:t>Students should be invited to ask questions and they should be provided with an opportunity to ask questions anonymously. It is useful to have a question box or allocated space on the whiteboard for students to share questions.</a:t>
            </a:r>
            <a:endParaRPr>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GB">
                <a:solidFill>
                  <a:schemeClr val="dk1"/>
                </a:solidFill>
                <a:latin typeface="Lato"/>
                <a:ea typeface="Lato"/>
                <a:cs typeface="Lato"/>
                <a:sym typeface="Lato"/>
              </a:rPr>
              <a:t>It is suggested that students are provided with post-its or slips to write their questions on and as the teacher circulates throughout the lesson these questions can be collected and answers throughout the session or using an allocated ‘question time’ at the end of the session.</a:t>
            </a:r>
            <a:endParaRPr>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GB">
                <a:solidFill>
                  <a:schemeClr val="dk1"/>
                </a:solidFill>
                <a:latin typeface="Lato"/>
                <a:ea typeface="Lato"/>
                <a:cs typeface="Lato"/>
                <a:sym typeface="Lato"/>
              </a:rPr>
              <a:t>Students can be invited to respond to questions asked by their peers. If responses to questions are based on personal preference or opinion, the teacher should be clear to preface any answers with this.</a:t>
            </a:r>
            <a:endParaRPr>
              <a:solidFill>
                <a:schemeClr val="dk1"/>
              </a:solidFill>
              <a:latin typeface="Lato"/>
              <a:ea typeface="Lato"/>
              <a:cs typeface="Lato"/>
              <a:sym typeface="Lato"/>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32c63cc0bd_0_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g132c63cc0bd_0_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200">
              <a:latin typeface="Lato"/>
              <a:ea typeface="Lato"/>
              <a:cs typeface="Lato"/>
              <a:sym typeface="Lato"/>
            </a:endParaRPr>
          </a:p>
          <a:p>
            <a:pPr indent="0" lvl="0" marL="0" rtl="0" algn="l">
              <a:lnSpc>
                <a:spcPct val="100000"/>
              </a:lnSpc>
              <a:spcBef>
                <a:spcPts val="0"/>
              </a:spcBef>
              <a:spcAft>
                <a:spcPts val="0"/>
              </a:spcAft>
              <a:buSzPts val="1100"/>
              <a:buNone/>
            </a:pPr>
            <a:r>
              <a:t/>
            </a:r>
            <a:endParaRPr sz="1200">
              <a:latin typeface="Lato"/>
              <a:ea typeface="Lato"/>
              <a:cs typeface="Lato"/>
              <a:sym typeface="Lato"/>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0f2465e0da_0_3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g20f2465e0da_0_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77272"/>
              </a:lnSpc>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Teacher delivery</a:t>
            </a:r>
            <a:endParaRPr b="1">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GB">
                <a:solidFill>
                  <a:schemeClr val="dk1"/>
                </a:solidFill>
                <a:latin typeface="Lato"/>
                <a:ea typeface="Lato"/>
                <a:cs typeface="Lato"/>
                <a:sym typeface="Lato"/>
              </a:rPr>
              <a:t>Students should be invited to ask questions and they should be provided with an opportunity to ask questions anonymously. It is useful to have a question box or allocated space on the whiteboard for students to share questions.</a:t>
            </a:r>
            <a:endParaRPr>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GB">
                <a:solidFill>
                  <a:schemeClr val="dk1"/>
                </a:solidFill>
                <a:latin typeface="Lato"/>
                <a:ea typeface="Lato"/>
                <a:cs typeface="Lato"/>
                <a:sym typeface="Lato"/>
              </a:rPr>
              <a:t>It is suggested that students are provided with post-its or slips to write their questions on and as the teacher circulates throughout the lesson these questions can be collected and answers throughout the session or using an allocated ‘question time’ at the end of the session.</a:t>
            </a:r>
            <a:endParaRPr>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GB">
                <a:solidFill>
                  <a:schemeClr val="dk1"/>
                </a:solidFill>
                <a:latin typeface="Lato"/>
                <a:ea typeface="Lato"/>
                <a:cs typeface="Lato"/>
                <a:sym typeface="Lato"/>
              </a:rPr>
              <a:t>Students can be invited to respond to questions asked by their peers. If responses to questions are based on personal preference or opinion, the teacher should be clear to preface any answers with this.</a:t>
            </a:r>
            <a:endParaRPr>
              <a:solidFill>
                <a:schemeClr val="dk1"/>
              </a:solidFill>
              <a:latin typeface="Lato"/>
              <a:ea typeface="Lato"/>
              <a:cs typeface="Lato"/>
              <a:sym typeface="Lato"/>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57707a00a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4" name="Google Shape;74;g157707a00a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fe19c08626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g1fe19c08626_0_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GB"/>
              <a:t>Discussion on the loop</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dc3b545e3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g1dc3b545e37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0f2465e0da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g20f2465e0da_0_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GB"/>
              <a:t>Discussion on the loop</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3.pn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3.png"/><Relationship Id="rId3"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chemeClr val="accent1"/>
        </a:solidFill>
      </p:bgPr>
    </p:bg>
    <p:spTree>
      <p:nvGrpSpPr>
        <p:cNvPr id="7" name="Shape 7"/>
        <p:cNvGrpSpPr/>
        <p:nvPr/>
      </p:nvGrpSpPr>
      <p:grpSpPr>
        <a:xfrm>
          <a:off x="0" y="0"/>
          <a:ext cx="0" cy="0"/>
          <a:chOff x="0" y="0"/>
          <a:chExt cx="0" cy="0"/>
        </a:xfrm>
      </p:grpSpPr>
      <p:pic>
        <p:nvPicPr>
          <p:cNvPr id="8" name="Google Shape;8;g32b9526c29a_0_2"/>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9" name="Google Shape;9;g32b9526c29a_0_2"/>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33" name="Shape 33"/>
        <p:cNvGrpSpPr/>
        <p:nvPr/>
      </p:nvGrpSpPr>
      <p:grpSpPr>
        <a:xfrm>
          <a:off x="0" y="0"/>
          <a:ext cx="0" cy="0"/>
          <a:chOff x="0" y="0"/>
          <a:chExt cx="0" cy="0"/>
        </a:xfrm>
      </p:grpSpPr>
      <p:pic>
        <p:nvPicPr>
          <p:cNvPr id="34" name="Google Shape;34;g32b9526c29a_0_28"/>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1_Divider slide">
    <p:bg>
      <p:bgPr>
        <a:solidFill>
          <a:srgbClr val="262A33"/>
        </a:solidFill>
      </p:bgPr>
    </p:bg>
    <p:spTree>
      <p:nvGrpSpPr>
        <p:cNvPr id="35" name="Shape 35"/>
        <p:cNvGrpSpPr/>
        <p:nvPr/>
      </p:nvGrpSpPr>
      <p:grpSpPr>
        <a:xfrm>
          <a:off x="0" y="0"/>
          <a:ext cx="0" cy="0"/>
          <a:chOff x="0" y="0"/>
          <a:chExt cx="0" cy="0"/>
        </a:xfrm>
      </p:grpSpPr>
      <p:pic>
        <p:nvPicPr>
          <p:cNvPr id="36" name="Google Shape;36;g32b9526c29a_0_30"/>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37" name="Google Shape;37;g32b9526c29a_0_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10" name="Shape 10"/>
        <p:cNvGrpSpPr/>
        <p:nvPr/>
      </p:nvGrpSpPr>
      <p:grpSpPr>
        <a:xfrm>
          <a:off x="0" y="0"/>
          <a:ext cx="0" cy="0"/>
          <a:chOff x="0" y="0"/>
          <a:chExt cx="0" cy="0"/>
        </a:xfrm>
      </p:grpSpPr>
      <p:pic>
        <p:nvPicPr>
          <p:cNvPr id="11" name="Google Shape;11;g32b9526c29a_0_5"/>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p:cSld name="TITLE_AND_TWO_COLUMNS_6">
    <p:spTree>
      <p:nvGrpSpPr>
        <p:cNvPr id="12" name="Shape 12"/>
        <p:cNvGrpSpPr/>
        <p:nvPr/>
      </p:nvGrpSpPr>
      <p:grpSpPr>
        <a:xfrm>
          <a:off x="0" y="0"/>
          <a:ext cx="0" cy="0"/>
          <a:chOff x="0" y="0"/>
          <a:chExt cx="0" cy="0"/>
        </a:xfrm>
      </p:grpSpPr>
      <p:sp>
        <p:nvSpPr>
          <p:cNvPr id="13" name="Google Shape;13;g32b9526c29a_0_7"/>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4" name="Google Shape;14;g32b9526c29a_0_7"/>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1">
  <p:cSld name="TITLE_AND_TWO_COLUMNS_6_1">
    <p:spTree>
      <p:nvGrpSpPr>
        <p:cNvPr id="15" name="Shape 15"/>
        <p:cNvGrpSpPr/>
        <p:nvPr/>
      </p:nvGrpSpPr>
      <p:grpSpPr>
        <a:xfrm>
          <a:off x="0" y="0"/>
          <a:ext cx="0" cy="0"/>
          <a:chOff x="0" y="0"/>
          <a:chExt cx="0" cy="0"/>
        </a:xfrm>
      </p:grpSpPr>
      <p:sp>
        <p:nvSpPr>
          <p:cNvPr id="16" name="Google Shape;16;g32b9526c29a_0_10"/>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7" name="Google Shape;17;g32b9526c29a_0_10"/>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8" name="Google Shape;18;g32b9526c29a_0_10"/>
          <p:cNvSpPr txBox="1"/>
          <p:nvPr>
            <p:ph type="title"/>
          </p:nvPr>
        </p:nvSpPr>
        <p:spPr>
          <a:xfrm>
            <a:off x="296800" y="178950"/>
            <a:ext cx="8037000" cy="6576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2"/>
              </a:buClr>
              <a:buSzPts val="2900"/>
              <a:buFont typeface="Lato"/>
              <a:buNone/>
              <a:defRPr b="1" sz="2900">
                <a:solidFill>
                  <a:schemeClr val="accent2"/>
                </a:solidFill>
                <a:latin typeface="Lato"/>
                <a:ea typeface="Lato"/>
                <a:cs typeface="Lato"/>
                <a:sym typeface="Lato"/>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19" name="Shape 19"/>
        <p:cNvGrpSpPr/>
        <p:nvPr/>
      </p:nvGrpSpPr>
      <p:grpSpPr>
        <a:xfrm>
          <a:off x="0" y="0"/>
          <a:ext cx="0" cy="0"/>
          <a:chOff x="0" y="0"/>
          <a:chExt cx="0" cy="0"/>
        </a:xfrm>
      </p:grpSpPr>
      <p:sp>
        <p:nvSpPr>
          <p:cNvPr id="20" name="Google Shape;20;g32b9526c29a_0_14"/>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1" name="Google Shape;21;g32b9526c29a_0_14"/>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22" name="Google Shape;22;g32b9526c29a_0_14"/>
          <p:cNvSpPr txBox="1"/>
          <p:nvPr>
            <p:ph type="title"/>
          </p:nvPr>
        </p:nvSpPr>
        <p:spPr>
          <a:xfrm>
            <a:off x="296800" y="178950"/>
            <a:ext cx="8037000" cy="6576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2"/>
              </a:buClr>
              <a:buSzPts val="2900"/>
              <a:buFont typeface="Lato"/>
              <a:buNone/>
              <a:defRPr b="1" sz="2900">
                <a:solidFill>
                  <a:schemeClr val="accent2"/>
                </a:solidFill>
                <a:latin typeface="Lato"/>
                <a:ea typeface="Lato"/>
                <a:cs typeface="Lato"/>
                <a:sym typeface="Lato"/>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23" name="Shape 23"/>
        <p:cNvGrpSpPr/>
        <p:nvPr/>
      </p:nvGrpSpPr>
      <p:grpSpPr>
        <a:xfrm>
          <a:off x="0" y="0"/>
          <a:ext cx="0" cy="0"/>
          <a:chOff x="0" y="0"/>
          <a:chExt cx="0" cy="0"/>
        </a:xfrm>
      </p:grpSpPr>
      <p:sp>
        <p:nvSpPr>
          <p:cNvPr id="24" name="Google Shape;24;g32b9526c29a_0_18"/>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5" name="Google Shape;25;g32b9526c29a_0_18"/>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26" name="Shape 26"/>
        <p:cNvGrpSpPr/>
        <p:nvPr/>
      </p:nvGrpSpPr>
      <p:grpSpPr>
        <a:xfrm>
          <a:off x="0" y="0"/>
          <a:ext cx="0" cy="0"/>
          <a:chOff x="0" y="0"/>
          <a:chExt cx="0" cy="0"/>
        </a:xfrm>
      </p:grpSpPr>
      <p:pic>
        <p:nvPicPr>
          <p:cNvPr id="27" name="Google Shape;27;g32b9526c29a_0_21"/>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28" name="Shape 28"/>
        <p:cNvGrpSpPr/>
        <p:nvPr/>
      </p:nvGrpSpPr>
      <p:grpSpPr>
        <a:xfrm>
          <a:off x="0" y="0"/>
          <a:ext cx="0" cy="0"/>
          <a:chOff x="0" y="0"/>
          <a:chExt cx="0" cy="0"/>
        </a:xfrm>
      </p:grpSpPr>
      <p:pic>
        <p:nvPicPr>
          <p:cNvPr id="29" name="Google Shape;29;g32b9526c29a_0_23"/>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1">
  <p:cSld name="TITLE_1">
    <p:bg>
      <p:bgPr>
        <a:solidFill>
          <a:srgbClr val="262A33"/>
        </a:solidFill>
      </p:bgPr>
    </p:bg>
    <p:spTree>
      <p:nvGrpSpPr>
        <p:cNvPr id="30" name="Shape 30"/>
        <p:cNvGrpSpPr/>
        <p:nvPr/>
      </p:nvGrpSpPr>
      <p:grpSpPr>
        <a:xfrm>
          <a:off x="0" y="0"/>
          <a:ext cx="0" cy="0"/>
          <a:chOff x="0" y="0"/>
          <a:chExt cx="0" cy="0"/>
        </a:xfrm>
      </p:grpSpPr>
      <p:pic>
        <p:nvPicPr>
          <p:cNvPr id="31" name="Google Shape;31;g32b9526c29a_0_25"/>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32" name="Google Shape;32;g32b9526c29a_0_25"/>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g32b9526c29a_0_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2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11.png"/><Relationship Id="rId4" Type="http://schemas.openxmlformats.org/officeDocument/2006/relationships/image" Target="../media/image10.png"/><Relationship Id="rId5" Type="http://schemas.openxmlformats.org/officeDocument/2006/relationships/image" Target="../media/image17.png"/><Relationship Id="rId6" Type="http://schemas.openxmlformats.org/officeDocument/2006/relationships/image" Target="../media/image7.png"/><Relationship Id="rId7"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image" Target="../media/image19.png"/><Relationship Id="rId4" Type="http://schemas.openxmlformats.org/officeDocument/2006/relationships/image" Target="../media/image15.png"/><Relationship Id="rId5" Type="http://schemas.openxmlformats.org/officeDocument/2006/relationships/image" Target="../media/image13.png"/><Relationship Id="rId6" Type="http://schemas.openxmlformats.org/officeDocument/2006/relationships/image" Target="../media/image25.png"/><Relationship Id="rId7" Type="http://schemas.openxmlformats.org/officeDocument/2006/relationships/image" Target="../media/image16.png"/><Relationship Id="rId8" Type="http://schemas.openxmlformats.org/officeDocument/2006/relationships/image" Target="../media/image2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s://www.citizensadvice.org.uk/debt-and-money/" TargetMode="External"/><Relationship Id="rId4" Type="http://schemas.openxmlformats.org/officeDocument/2006/relationships/image" Target="../media/image20.png"/><Relationship Id="rId9" Type="http://schemas.openxmlformats.org/officeDocument/2006/relationships/image" Target="../media/image26.png"/><Relationship Id="rId5" Type="http://schemas.openxmlformats.org/officeDocument/2006/relationships/image" Target="../media/image18.png"/><Relationship Id="rId6" Type="http://schemas.openxmlformats.org/officeDocument/2006/relationships/hyperlink" Target="https://www.nationaldebtline.org/" TargetMode="External"/><Relationship Id="rId7" Type="http://schemas.openxmlformats.org/officeDocument/2006/relationships/hyperlink" Target="https://www.nationaldebtline.org/" TargetMode="External"/><Relationship Id="rId8" Type="http://schemas.openxmlformats.org/officeDocument/2006/relationships/hyperlink" Target="http://www.moneyadvicetrust.org/Pages/default.asp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 Id="rId3" Type="http://schemas.openxmlformats.org/officeDocument/2006/relationships/hyperlink" Target="https://resources.ftflic.com/" TargetMode="External"/><Relationship Id="rId4" Type="http://schemas.openxmlformats.org/officeDocument/2006/relationships/hyperlink" Target="https://livingcrisis.live.ft.com/" TargetMode="External"/><Relationship Id="rId5" Type="http://schemas.openxmlformats.org/officeDocument/2006/relationships/hyperlink" Target="https://www.youtube.com/watch?v=X9UlLGAywqU" TargetMode="External"/><Relationship Id="rId6" Type="http://schemas.openxmlformats.org/officeDocument/2006/relationships/hyperlink" Target="https://www.libf.ac.uk/study/financial-education/young-persons-money-index" TargetMode="External"/><Relationship Id="rId7" Type="http://schemas.openxmlformats.org/officeDocument/2006/relationships/hyperlink" Target="https://www.gamblingcommission.gov.uk/statistics-and-research/publication/young-people-and-gambling-2022#detail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62A33"/>
        </a:solidFill>
      </p:bgPr>
    </p:bg>
    <p:spTree>
      <p:nvGrpSpPr>
        <p:cNvPr id="41" name="Shape 41"/>
        <p:cNvGrpSpPr/>
        <p:nvPr/>
      </p:nvGrpSpPr>
      <p:grpSpPr>
        <a:xfrm>
          <a:off x="0" y="0"/>
          <a:ext cx="0" cy="0"/>
          <a:chOff x="0" y="0"/>
          <a:chExt cx="0" cy="0"/>
        </a:xfrm>
      </p:grpSpPr>
      <p:sp>
        <p:nvSpPr>
          <p:cNvPr id="42" name="Google Shape;42;p1"/>
          <p:cNvSpPr txBox="1"/>
          <p:nvPr>
            <p:ph type="ctrTitle"/>
          </p:nvPr>
        </p:nvSpPr>
        <p:spPr>
          <a:xfrm>
            <a:off x="360375" y="1329300"/>
            <a:ext cx="5870700" cy="1884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Arial"/>
              <a:buNone/>
            </a:pPr>
            <a:r>
              <a:rPr b="1" i="0" lang="en-GB" sz="4800" u="none" cap="none" strike="noStrike">
                <a:solidFill>
                  <a:schemeClr val="lt1"/>
                </a:solidFill>
                <a:latin typeface="Lato"/>
                <a:ea typeface="Lato"/>
                <a:cs typeface="Lato"/>
                <a:sym typeface="Lato"/>
              </a:rPr>
              <a:t>Preparing for my financial future</a:t>
            </a:r>
            <a:endParaRPr b="1" i="0" sz="4800" u="none" cap="none" strike="noStrike">
              <a:solidFill>
                <a:schemeClr val="lt1"/>
              </a:solidFill>
              <a:latin typeface="Lato"/>
              <a:ea typeface="Lato"/>
              <a:cs typeface="Lato"/>
              <a:sym typeface="Lato"/>
            </a:endParaRPr>
          </a:p>
          <a:p>
            <a:pPr indent="0" lvl="0" marL="0" marR="0" rtl="0" algn="l">
              <a:lnSpc>
                <a:spcPct val="100000"/>
              </a:lnSpc>
              <a:spcBef>
                <a:spcPts val="0"/>
              </a:spcBef>
              <a:spcAft>
                <a:spcPts val="0"/>
              </a:spcAft>
              <a:buClr>
                <a:srgbClr val="000000"/>
              </a:buClr>
              <a:buSzPts val="3600"/>
              <a:buFont typeface="Arial"/>
              <a:buNone/>
            </a:pPr>
            <a:r>
              <a:t/>
            </a:r>
            <a:endParaRPr b="1" i="0" sz="4800" u="none" cap="none" strike="noStrike">
              <a:solidFill>
                <a:schemeClr val="lt1"/>
              </a:solidFill>
              <a:latin typeface="Lato Black"/>
              <a:ea typeface="Lato Black"/>
              <a:cs typeface="Lato Black"/>
              <a:sym typeface="Lato Black"/>
            </a:endParaRPr>
          </a:p>
        </p:txBody>
      </p:sp>
      <p:pic>
        <p:nvPicPr>
          <p:cNvPr id="43" name="Google Shape;43;p1"/>
          <p:cNvPicPr preferRelativeResize="0"/>
          <p:nvPr/>
        </p:nvPicPr>
        <p:blipFill rotWithShape="1">
          <a:blip r:embed="rId3">
            <a:alphaModFix/>
          </a:blip>
          <a:srcRect b="0" l="0" r="0" t="0"/>
          <a:stretch/>
        </p:blipFill>
        <p:spPr>
          <a:xfrm>
            <a:off x="434324" y="3306997"/>
            <a:ext cx="1053199" cy="1053199"/>
          </a:xfrm>
          <a:prstGeom prst="rect">
            <a:avLst/>
          </a:prstGeom>
          <a:noFill/>
          <a:ln>
            <a:noFill/>
          </a:ln>
        </p:spPr>
      </p:pic>
      <p:sp>
        <p:nvSpPr>
          <p:cNvPr id="44" name="Google Shape;44;p1"/>
          <p:cNvSpPr txBox="1"/>
          <p:nvPr/>
        </p:nvSpPr>
        <p:spPr>
          <a:xfrm>
            <a:off x="360375" y="4529800"/>
            <a:ext cx="66813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chemeClr val="accent2"/>
                </a:solidFill>
                <a:latin typeface="Arial"/>
                <a:ea typeface="Arial"/>
                <a:cs typeface="Arial"/>
                <a:sym typeface="Arial"/>
              </a:rPr>
              <a:t>This session is aimed at key stage five (recommended for Year 12 and 13)</a:t>
            </a:r>
            <a:endParaRPr b="1" i="0" sz="1000" u="none" cap="none" strike="noStrike">
              <a:solidFill>
                <a:schemeClr val="accent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20f2465e0da_0_52"/>
          <p:cNvSpPr txBox="1"/>
          <p:nvPr/>
        </p:nvSpPr>
        <p:spPr>
          <a:xfrm>
            <a:off x="439450" y="978750"/>
            <a:ext cx="6212100" cy="400200"/>
          </a:xfrm>
          <a:prstGeom prst="rect">
            <a:avLst/>
          </a:prstGeom>
          <a:noFill/>
          <a:ln>
            <a:noFill/>
          </a:ln>
        </p:spPr>
        <p:txBody>
          <a:bodyPr anchorCtr="0" anchor="b"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g20f2465e0da_0_52"/>
          <p:cNvSpPr txBox="1"/>
          <p:nvPr/>
        </p:nvSpPr>
        <p:spPr>
          <a:xfrm>
            <a:off x="360374" y="629069"/>
            <a:ext cx="66255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1600"/>
              <a:buFont typeface="Arial"/>
              <a:buNone/>
            </a:pPr>
            <a:r>
              <a:rPr b="1" i="0" lang="en-GB" sz="2000" u="none" cap="none" strike="noStrike">
                <a:solidFill>
                  <a:schemeClr val="accent2"/>
                </a:solidFill>
                <a:latin typeface="Lato"/>
                <a:ea typeface="Lato"/>
                <a:cs typeface="Lato"/>
                <a:sym typeface="Lato"/>
              </a:rPr>
              <a:t>By the end of the session, I will be able to:</a:t>
            </a:r>
            <a:endParaRPr b="1" i="0" sz="2000" u="none" cap="none" strike="noStrike">
              <a:solidFill>
                <a:schemeClr val="accent2"/>
              </a:solidFill>
              <a:latin typeface="Lato"/>
              <a:ea typeface="Lato"/>
              <a:cs typeface="Lato"/>
              <a:sym typeface="Lato"/>
            </a:endParaRPr>
          </a:p>
        </p:txBody>
      </p:sp>
      <p:sp>
        <p:nvSpPr>
          <p:cNvPr id="129" name="Google Shape;129;g20f2465e0da_0_52"/>
          <p:cNvSpPr txBox="1"/>
          <p:nvPr/>
        </p:nvSpPr>
        <p:spPr>
          <a:xfrm>
            <a:off x="488176" y="1274075"/>
            <a:ext cx="7191000" cy="3422100"/>
          </a:xfrm>
          <a:prstGeom prst="rect">
            <a:avLst/>
          </a:prstGeom>
          <a:noFill/>
          <a:ln>
            <a:noFill/>
          </a:ln>
        </p:spPr>
        <p:txBody>
          <a:bodyPr anchorCtr="0" anchor="t" bIns="91425" lIns="91425" spcFirstLastPara="1" rIns="91425" wrap="square" tIns="91425">
            <a:spAutoFit/>
          </a:bodyPr>
          <a:lstStyle/>
          <a:p>
            <a:pPr indent="-368300" lvl="0" marL="457200" marR="0" rtl="0" algn="l">
              <a:lnSpc>
                <a:spcPct val="107000"/>
              </a:lnSpc>
              <a:spcBef>
                <a:spcPts val="0"/>
              </a:spcBef>
              <a:spcAft>
                <a:spcPts val="0"/>
              </a:spcAft>
              <a:buClr>
                <a:srgbClr val="00FF00"/>
              </a:buClr>
              <a:buSzPts val="2200"/>
              <a:buFont typeface="Lato"/>
              <a:buChar char="●"/>
            </a:pPr>
            <a:r>
              <a:rPr lang="en-GB" sz="2200">
                <a:solidFill>
                  <a:srgbClr val="00FF00"/>
                </a:solidFill>
                <a:latin typeface="Lato"/>
                <a:ea typeface="Lato"/>
                <a:cs typeface="Lato"/>
                <a:sym typeface="Lato"/>
              </a:rPr>
              <a:t>Recognise ways that money can affect mental health and well-being</a:t>
            </a:r>
            <a:endParaRPr sz="2200">
              <a:solidFill>
                <a:srgbClr val="00FF00"/>
              </a:solidFill>
              <a:latin typeface="Lato"/>
              <a:ea typeface="Lato"/>
              <a:cs typeface="Lato"/>
              <a:sym typeface="Lato"/>
            </a:endParaRPr>
          </a:p>
          <a:p>
            <a:pPr indent="0" lvl="0" marL="914400" marR="0" rtl="0" algn="l">
              <a:lnSpc>
                <a:spcPct val="107000"/>
              </a:lnSpc>
              <a:spcBef>
                <a:spcPts val="0"/>
              </a:spcBef>
              <a:spcAft>
                <a:spcPts val="0"/>
              </a:spcAft>
              <a:buNone/>
            </a:pPr>
            <a:r>
              <a:t/>
            </a:r>
            <a:endParaRPr sz="2200">
              <a:solidFill>
                <a:schemeClr val="lt1"/>
              </a:solidFill>
              <a:latin typeface="Lato"/>
              <a:ea typeface="Lato"/>
              <a:cs typeface="Lato"/>
              <a:sym typeface="Lato"/>
            </a:endParaRPr>
          </a:p>
          <a:p>
            <a:pPr indent="-368300" lvl="0" marL="457200" marR="0" rtl="0" algn="l">
              <a:lnSpc>
                <a:spcPct val="107000"/>
              </a:lnSpc>
              <a:spcBef>
                <a:spcPts val="0"/>
              </a:spcBef>
              <a:spcAft>
                <a:spcPts val="0"/>
              </a:spcAft>
              <a:buClr>
                <a:schemeClr val="lt1"/>
              </a:buClr>
              <a:buSzPts val="2200"/>
              <a:buFont typeface="Lato"/>
              <a:buChar char="●"/>
            </a:pPr>
            <a:r>
              <a:rPr lang="en-GB" sz="2200">
                <a:solidFill>
                  <a:schemeClr val="lt1"/>
                </a:solidFill>
                <a:latin typeface="Lato"/>
                <a:ea typeface="Lato"/>
                <a:cs typeface="Lato"/>
                <a:sym typeface="Lato"/>
              </a:rPr>
              <a:t>Assess different ways people can get into financial trouble </a:t>
            </a:r>
            <a:endParaRPr sz="2200">
              <a:solidFill>
                <a:schemeClr val="lt1"/>
              </a:solidFill>
              <a:latin typeface="Lato"/>
              <a:ea typeface="Lato"/>
              <a:cs typeface="Lato"/>
              <a:sym typeface="Lato"/>
            </a:endParaRPr>
          </a:p>
          <a:p>
            <a:pPr indent="0" lvl="0" marL="914400" marR="0" rtl="0" algn="l">
              <a:lnSpc>
                <a:spcPct val="107000"/>
              </a:lnSpc>
              <a:spcBef>
                <a:spcPts val="0"/>
              </a:spcBef>
              <a:spcAft>
                <a:spcPts val="0"/>
              </a:spcAft>
              <a:buNone/>
            </a:pPr>
            <a:r>
              <a:t/>
            </a:r>
            <a:endParaRPr sz="2200">
              <a:solidFill>
                <a:schemeClr val="lt1"/>
              </a:solidFill>
              <a:latin typeface="Lato"/>
              <a:ea typeface="Lato"/>
              <a:cs typeface="Lato"/>
              <a:sym typeface="Lato"/>
            </a:endParaRPr>
          </a:p>
          <a:p>
            <a:pPr indent="-368300" lvl="0" marL="457200" rtl="0" algn="l">
              <a:lnSpc>
                <a:spcPct val="107000"/>
              </a:lnSpc>
              <a:spcBef>
                <a:spcPts val="0"/>
              </a:spcBef>
              <a:spcAft>
                <a:spcPts val="0"/>
              </a:spcAft>
              <a:buClr>
                <a:schemeClr val="lt1"/>
              </a:buClr>
              <a:buSzPts val="2200"/>
              <a:buFont typeface="Lato"/>
              <a:buChar char="●"/>
            </a:pPr>
            <a:r>
              <a:rPr lang="en-GB" sz="2200">
                <a:solidFill>
                  <a:schemeClr val="lt1"/>
                </a:solidFill>
                <a:latin typeface="Lato"/>
                <a:ea typeface="Lato"/>
                <a:cs typeface="Lato"/>
                <a:sym typeface="Lato"/>
              </a:rPr>
              <a:t>Compare organisations that can be used  for various money difficulties</a:t>
            </a:r>
            <a:endParaRPr sz="2200">
              <a:solidFill>
                <a:schemeClr val="lt1"/>
              </a:solidFill>
              <a:latin typeface="Lato"/>
              <a:ea typeface="Lato"/>
              <a:cs typeface="Lato"/>
              <a:sym typeface="Lato"/>
            </a:endParaRPr>
          </a:p>
          <a:p>
            <a:pPr indent="0" lvl="0" marL="457200" marR="0" rtl="0" algn="l">
              <a:lnSpc>
                <a:spcPct val="107000"/>
              </a:lnSpc>
              <a:spcBef>
                <a:spcPts val="0"/>
              </a:spcBef>
              <a:spcAft>
                <a:spcPts val="0"/>
              </a:spcAft>
              <a:buNone/>
            </a:pPr>
            <a:r>
              <a:t/>
            </a:r>
            <a:endParaRPr b="0" i="0" sz="2200" u="none" cap="none" strike="noStrike">
              <a:solidFill>
                <a:schemeClr val="lt1"/>
              </a:solidFill>
              <a:latin typeface="Lato Light"/>
              <a:ea typeface="Lato Light"/>
              <a:cs typeface="Lato Light"/>
              <a:sym typeface="Lato 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g207338bbdde_0_0"/>
          <p:cNvSpPr/>
          <p:nvPr/>
        </p:nvSpPr>
        <p:spPr>
          <a:xfrm>
            <a:off x="7952000" y="4310150"/>
            <a:ext cx="1086900" cy="608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135" name="Google Shape;135;g207338bbdde_0_0"/>
          <p:cNvGraphicFramePr/>
          <p:nvPr/>
        </p:nvGraphicFramePr>
        <p:xfrm>
          <a:off x="138125" y="1139260"/>
          <a:ext cx="3000000" cy="3000000"/>
        </p:xfrm>
        <a:graphic>
          <a:graphicData uri="http://schemas.openxmlformats.org/drawingml/2006/table">
            <a:tbl>
              <a:tblPr>
                <a:noFill/>
                <a:tableStyleId>{2F2E0F27-8449-4DA2-AC0B-FA482B502F75}</a:tableStyleId>
              </a:tblPr>
              <a:tblGrid>
                <a:gridCol w="1804875"/>
                <a:gridCol w="7059275"/>
              </a:tblGrid>
              <a:tr h="407725">
                <a:tc>
                  <a:txBody>
                    <a:bodyPr/>
                    <a:lstStyle/>
                    <a:p>
                      <a:pPr indent="0" lvl="0" marL="0" rtl="0" algn="l">
                        <a:spcBef>
                          <a:spcPts val="0"/>
                        </a:spcBef>
                        <a:spcAft>
                          <a:spcPts val="0"/>
                        </a:spcAft>
                        <a:buNone/>
                      </a:pPr>
                      <a:r>
                        <a:rPr b="1" lang="en-GB" sz="1600">
                          <a:latin typeface="Lato"/>
                          <a:ea typeface="Lato"/>
                          <a:cs typeface="Lato"/>
                          <a:sym typeface="Lato"/>
                        </a:rPr>
                        <a:t>Key term</a:t>
                      </a:r>
                      <a:endParaRPr b="1" sz="1600">
                        <a:latin typeface="Lato"/>
                        <a:ea typeface="Lato"/>
                        <a:cs typeface="Lato"/>
                        <a:sym typeface="Lato"/>
                      </a:endParaRPr>
                    </a:p>
                  </a:txBody>
                  <a:tcPr marT="91425" marB="91425" marR="91425" marL="91425">
                    <a:lnL cap="flat" cmpd="sng" w="19050">
                      <a:solidFill>
                        <a:srgbClr val="595959"/>
                      </a:solidFill>
                      <a:prstDash val="solid"/>
                      <a:round/>
                      <a:headEnd len="sm" w="sm" type="none"/>
                      <a:tailEnd len="sm" w="sm" type="none"/>
                    </a:lnL>
                    <a:lnR cap="flat" cmpd="sng" w="19050">
                      <a:solidFill>
                        <a:srgbClr val="595959"/>
                      </a:solidFill>
                      <a:prstDash val="solid"/>
                      <a:round/>
                      <a:headEnd len="sm" w="sm" type="none"/>
                      <a:tailEnd len="sm" w="sm" type="none"/>
                    </a:lnR>
                    <a:lnT cap="flat" cmpd="sng" w="19050">
                      <a:solidFill>
                        <a:srgbClr val="595959"/>
                      </a:solidFill>
                      <a:prstDash val="solid"/>
                      <a:round/>
                      <a:headEnd len="sm" w="sm" type="none"/>
                      <a:tailEnd len="sm" w="sm" type="none"/>
                    </a:lnT>
                    <a:lnB cap="flat" cmpd="sng" w="19050">
                      <a:solidFill>
                        <a:srgbClr val="595959"/>
                      </a:solidFill>
                      <a:prstDash val="solid"/>
                      <a:round/>
                      <a:headEnd len="sm" w="sm" type="none"/>
                      <a:tailEnd len="sm" w="sm" type="none"/>
                    </a:lnB>
                  </a:tcPr>
                </a:tc>
                <a:tc>
                  <a:txBody>
                    <a:bodyPr/>
                    <a:lstStyle/>
                    <a:p>
                      <a:pPr indent="0" lvl="0" marL="0" rtl="0" algn="l">
                        <a:spcBef>
                          <a:spcPts val="0"/>
                        </a:spcBef>
                        <a:spcAft>
                          <a:spcPts val="0"/>
                        </a:spcAft>
                        <a:buNone/>
                      </a:pPr>
                      <a:r>
                        <a:rPr b="1" lang="en-GB" sz="1600">
                          <a:latin typeface="Lato"/>
                          <a:ea typeface="Lato"/>
                          <a:cs typeface="Lato"/>
                          <a:sym typeface="Lato"/>
                        </a:rPr>
                        <a:t>Scenario </a:t>
                      </a:r>
                      <a:endParaRPr b="1" sz="1600">
                        <a:latin typeface="Lato"/>
                        <a:ea typeface="Lato"/>
                        <a:cs typeface="Lato"/>
                        <a:sym typeface="Lato"/>
                      </a:endParaRPr>
                    </a:p>
                  </a:txBody>
                  <a:tcPr marT="91425" marB="91425" marR="91425" marL="91425">
                    <a:lnL cap="flat" cmpd="sng" w="19050">
                      <a:solidFill>
                        <a:srgbClr val="595959"/>
                      </a:solidFill>
                      <a:prstDash val="solid"/>
                      <a:round/>
                      <a:headEnd len="sm" w="sm" type="none"/>
                      <a:tailEnd len="sm" w="sm" type="none"/>
                    </a:lnL>
                    <a:lnR cap="flat" cmpd="sng" w="19050">
                      <a:solidFill>
                        <a:srgbClr val="595959"/>
                      </a:solidFill>
                      <a:prstDash val="solid"/>
                      <a:round/>
                      <a:headEnd len="sm" w="sm" type="none"/>
                      <a:tailEnd len="sm" w="sm" type="none"/>
                    </a:lnR>
                    <a:lnT cap="flat" cmpd="sng" w="19050">
                      <a:solidFill>
                        <a:srgbClr val="595959"/>
                      </a:solidFill>
                      <a:prstDash val="solid"/>
                      <a:round/>
                      <a:headEnd len="sm" w="sm" type="none"/>
                      <a:tailEnd len="sm" w="sm" type="none"/>
                    </a:lnT>
                    <a:lnB cap="flat" cmpd="sng" w="19050">
                      <a:solidFill>
                        <a:srgbClr val="595959"/>
                      </a:solidFill>
                      <a:prstDash val="solid"/>
                      <a:round/>
                      <a:headEnd len="sm" w="sm" type="none"/>
                      <a:tailEnd len="sm" w="sm" type="none"/>
                    </a:lnB>
                  </a:tcPr>
                </a:tc>
              </a:tr>
              <a:tr h="433325">
                <a:tc rowSpan="5">
                  <a:txBody>
                    <a:bodyPr/>
                    <a:lstStyle/>
                    <a:p>
                      <a:pPr indent="0" lvl="0" marL="0" rtl="0" algn="ctr">
                        <a:spcBef>
                          <a:spcPts val="0"/>
                        </a:spcBef>
                        <a:spcAft>
                          <a:spcPts val="0"/>
                        </a:spcAft>
                        <a:buNone/>
                      </a:pPr>
                      <a:r>
                        <a:rPr b="1" lang="en-GB" sz="2000">
                          <a:solidFill>
                            <a:schemeClr val="lt1"/>
                          </a:solidFill>
                          <a:latin typeface="Lato"/>
                          <a:ea typeface="Lato"/>
                          <a:cs typeface="Lato"/>
                          <a:sym typeface="Lato"/>
                        </a:rPr>
                        <a:t>Activity</a:t>
                      </a:r>
                      <a:endParaRPr b="1" sz="2000">
                        <a:solidFill>
                          <a:schemeClr val="lt1"/>
                        </a:solidFill>
                        <a:latin typeface="Lato"/>
                        <a:ea typeface="Lato"/>
                        <a:cs typeface="Lato"/>
                        <a:sym typeface="Lato"/>
                      </a:endParaRPr>
                    </a:p>
                    <a:p>
                      <a:pPr indent="0" lvl="0" marL="0" rtl="0" algn="ctr">
                        <a:spcBef>
                          <a:spcPts val="0"/>
                        </a:spcBef>
                        <a:spcAft>
                          <a:spcPts val="0"/>
                        </a:spcAft>
                        <a:buNone/>
                      </a:pPr>
                      <a:r>
                        <a:t/>
                      </a:r>
                      <a:endParaRPr b="1" sz="800">
                        <a:solidFill>
                          <a:schemeClr val="lt1"/>
                        </a:solidFill>
                        <a:latin typeface="Lato"/>
                        <a:ea typeface="Lato"/>
                        <a:cs typeface="Lato"/>
                        <a:sym typeface="Lato"/>
                      </a:endParaRPr>
                    </a:p>
                    <a:p>
                      <a:pPr indent="0" lvl="0" marL="0" rtl="0" algn="ctr">
                        <a:spcBef>
                          <a:spcPts val="0"/>
                        </a:spcBef>
                        <a:spcAft>
                          <a:spcPts val="0"/>
                        </a:spcAft>
                        <a:buNone/>
                      </a:pPr>
                      <a:r>
                        <a:rPr b="1" lang="en-GB" sz="2000">
                          <a:solidFill>
                            <a:schemeClr val="lt1"/>
                          </a:solidFill>
                          <a:latin typeface="Lato"/>
                          <a:ea typeface="Lato"/>
                          <a:cs typeface="Lato"/>
                          <a:sym typeface="Lato"/>
                        </a:rPr>
                        <a:t>Select a key term from below to correctly describe the scenario</a:t>
                      </a:r>
                      <a:endParaRPr b="1" sz="2000">
                        <a:solidFill>
                          <a:schemeClr val="lt1"/>
                        </a:solidFill>
                        <a:latin typeface="Lato"/>
                        <a:ea typeface="Lato"/>
                        <a:cs typeface="Lato"/>
                        <a:sym typeface="Lato"/>
                      </a:endParaRPr>
                    </a:p>
                  </a:txBody>
                  <a:tcPr marT="91425" marB="91425" marR="91425" marL="91425" anchor="ctr">
                    <a:lnL cap="flat" cmpd="sng" w="19050">
                      <a:solidFill>
                        <a:srgbClr val="595959"/>
                      </a:solidFill>
                      <a:prstDash val="solid"/>
                      <a:round/>
                      <a:headEnd len="sm" w="sm" type="none"/>
                      <a:tailEnd len="sm" w="sm" type="none"/>
                    </a:lnL>
                    <a:lnR cap="flat" cmpd="sng" w="19050">
                      <a:solidFill>
                        <a:srgbClr val="595959"/>
                      </a:solidFill>
                      <a:prstDash val="solid"/>
                      <a:round/>
                      <a:headEnd len="sm" w="sm" type="none"/>
                      <a:tailEnd len="sm" w="sm" type="none"/>
                    </a:lnR>
                    <a:lnT cap="flat" cmpd="sng" w="19050">
                      <a:solidFill>
                        <a:srgbClr val="595959"/>
                      </a:solidFill>
                      <a:prstDash val="solid"/>
                      <a:round/>
                      <a:headEnd len="sm" w="sm" type="none"/>
                      <a:tailEnd len="sm" w="sm" type="none"/>
                    </a:lnT>
                    <a:lnB cap="flat" cmpd="sng" w="19050">
                      <a:solidFill>
                        <a:srgbClr val="595959"/>
                      </a:solidFill>
                      <a:prstDash val="solid"/>
                      <a:round/>
                      <a:headEnd len="sm" w="sm" type="none"/>
                      <a:tailEnd len="sm" w="sm" type="none"/>
                    </a:lnB>
                    <a:solidFill>
                      <a:schemeClr val="accent2"/>
                    </a:solidFill>
                  </a:tcPr>
                </a:tc>
                <a:tc>
                  <a:txBody>
                    <a:bodyPr/>
                    <a:lstStyle/>
                    <a:p>
                      <a:pPr indent="0" lvl="0" marL="0" rtl="0" algn="l">
                        <a:spcBef>
                          <a:spcPts val="0"/>
                        </a:spcBef>
                        <a:spcAft>
                          <a:spcPts val="0"/>
                        </a:spcAft>
                        <a:buNone/>
                      </a:pPr>
                      <a:r>
                        <a:rPr lang="en-GB">
                          <a:latin typeface="Lato"/>
                          <a:ea typeface="Lato"/>
                          <a:cs typeface="Lato"/>
                          <a:sym typeface="Lato"/>
                        </a:rPr>
                        <a:t>Lucy has more money going out that coming in</a:t>
                      </a:r>
                      <a:endParaRPr>
                        <a:latin typeface="Lato"/>
                        <a:ea typeface="Lato"/>
                        <a:cs typeface="Lato"/>
                        <a:sym typeface="Lato"/>
                      </a:endParaRPr>
                    </a:p>
                  </a:txBody>
                  <a:tcPr marT="91425" marB="91425" marR="91425" marL="91425" anchor="ctr">
                    <a:lnL cap="flat" cmpd="sng" w="19050">
                      <a:solidFill>
                        <a:srgbClr val="595959"/>
                      </a:solidFill>
                      <a:prstDash val="solid"/>
                      <a:round/>
                      <a:headEnd len="sm" w="sm" type="none"/>
                      <a:tailEnd len="sm" w="sm" type="none"/>
                    </a:lnL>
                    <a:lnR cap="flat" cmpd="sng" w="19050">
                      <a:solidFill>
                        <a:srgbClr val="595959"/>
                      </a:solidFill>
                      <a:prstDash val="solid"/>
                      <a:round/>
                      <a:headEnd len="sm" w="sm" type="none"/>
                      <a:tailEnd len="sm" w="sm" type="none"/>
                    </a:lnR>
                    <a:lnT cap="flat" cmpd="sng" w="19050">
                      <a:solidFill>
                        <a:srgbClr val="595959"/>
                      </a:solidFill>
                      <a:prstDash val="solid"/>
                      <a:round/>
                      <a:headEnd len="sm" w="sm" type="none"/>
                      <a:tailEnd len="sm" w="sm" type="none"/>
                    </a:lnT>
                    <a:lnB cap="flat" cmpd="sng" w="19050">
                      <a:solidFill>
                        <a:srgbClr val="595959"/>
                      </a:solidFill>
                      <a:prstDash val="solid"/>
                      <a:round/>
                      <a:headEnd len="sm" w="sm" type="none"/>
                      <a:tailEnd len="sm" w="sm" type="none"/>
                    </a:lnB>
                    <a:solidFill>
                      <a:schemeClr val="accent6"/>
                    </a:solidFill>
                  </a:tcPr>
                </a:tc>
              </a:tr>
              <a:tr h="582475">
                <a:tc vMerge="1"/>
                <a:tc>
                  <a:txBody>
                    <a:bodyPr/>
                    <a:lstStyle/>
                    <a:p>
                      <a:pPr indent="0" lvl="0" marL="0" rtl="0" algn="l">
                        <a:spcBef>
                          <a:spcPts val="0"/>
                        </a:spcBef>
                        <a:spcAft>
                          <a:spcPts val="0"/>
                        </a:spcAft>
                        <a:buNone/>
                      </a:pPr>
                      <a:r>
                        <a:rPr lang="en-GB">
                          <a:latin typeface="Lato"/>
                          <a:ea typeface="Lato"/>
                          <a:cs typeface="Lato"/>
                          <a:sym typeface="Lato"/>
                        </a:rPr>
                        <a:t>David puts money down in a risky way by placing a bet and playing an online game, hoping to win something (money or other)</a:t>
                      </a:r>
                      <a:endParaRPr>
                        <a:latin typeface="Lato"/>
                        <a:ea typeface="Lato"/>
                        <a:cs typeface="Lato"/>
                        <a:sym typeface="Lato"/>
                      </a:endParaRPr>
                    </a:p>
                  </a:txBody>
                  <a:tcPr marT="91425" marB="91425" marR="91425" marL="91425" anchor="ctr">
                    <a:lnL cap="flat" cmpd="sng" w="19050">
                      <a:solidFill>
                        <a:srgbClr val="595959"/>
                      </a:solidFill>
                      <a:prstDash val="solid"/>
                      <a:round/>
                      <a:headEnd len="sm" w="sm" type="none"/>
                      <a:tailEnd len="sm" w="sm" type="none"/>
                    </a:lnL>
                    <a:lnR cap="flat" cmpd="sng" w="19050">
                      <a:solidFill>
                        <a:srgbClr val="595959"/>
                      </a:solidFill>
                      <a:prstDash val="solid"/>
                      <a:round/>
                      <a:headEnd len="sm" w="sm" type="none"/>
                      <a:tailEnd len="sm" w="sm" type="none"/>
                    </a:lnR>
                    <a:lnT cap="flat" cmpd="sng" w="19050">
                      <a:solidFill>
                        <a:srgbClr val="595959"/>
                      </a:solidFill>
                      <a:prstDash val="solid"/>
                      <a:round/>
                      <a:headEnd len="sm" w="sm" type="none"/>
                      <a:tailEnd len="sm" w="sm" type="none"/>
                    </a:lnT>
                    <a:lnB cap="flat" cmpd="sng" w="19050">
                      <a:solidFill>
                        <a:srgbClr val="595959"/>
                      </a:solidFill>
                      <a:prstDash val="solid"/>
                      <a:round/>
                      <a:headEnd len="sm" w="sm" type="none"/>
                      <a:tailEnd len="sm" w="sm" type="none"/>
                    </a:lnB>
                    <a:solidFill>
                      <a:schemeClr val="accent6"/>
                    </a:solidFill>
                  </a:tcPr>
                </a:tc>
              </a:tr>
              <a:tr h="582475">
                <a:tc vMerge="1"/>
                <a:tc>
                  <a:txBody>
                    <a:bodyPr/>
                    <a:lstStyle/>
                    <a:p>
                      <a:pPr indent="0" lvl="0" marL="0" rtl="0" algn="l">
                        <a:spcBef>
                          <a:spcPts val="0"/>
                        </a:spcBef>
                        <a:spcAft>
                          <a:spcPts val="0"/>
                        </a:spcAft>
                        <a:buNone/>
                      </a:pPr>
                      <a:r>
                        <a:rPr lang="en-GB">
                          <a:latin typeface="Lato"/>
                          <a:ea typeface="Lato"/>
                          <a:cs typeface="Lato"/>
                          <a:sym typeface="Lato"/>
                        </a:rPr>
                        <a:t>Lesley agrees for her bank account to be used by someone else, in return for money. The person asking to access the bank account is usually involved in criminal activity</a:t>
                      </a:r>
                      <a:endParaRPr>
                        <a:latin typeface="Lato"/>
                        <a:ea typeface="Lato"/>
                        <a:cs typeface="Lato"/>
                        <a:sym typeface="Lato"/>
                      </a:endParaRPr>
                    </a:p>
                  </a:txBody>
                  <a:tcPr marT="91425" marB="91425" marR="91425" marL="91425" anchor="ctr">
                    <a:lnL cap="flat" cmpd="sng" w="19050">
                      <a:solidFill>
                        <a:srgbClr val="595959"/>
                      </a:solidFill>
                      <a:prstDash val="solid"/>
                      <a:round/>
                      <a:headEnd len="sm" w="sm" type="none"/>
                      <a:tailEnd len="sm" w="sm" type="none"/>
                    </a:lnL>
                    <a:lnR cap="flat" cmpd="sng" w="19050">
                      <a:solidFill>
                        <a:srgbClr val="595959"/>
                      </a:solidFill>
                      <a:prstDash val="solid"/>
                      <a:round/>
                      <a:headEnd len="sm" w="sm" type="none"/>
                      <a:tailEnd len="sm" w="sm" type="none"/>
                    </a:lnR>
                    <a:lnT cap="flat" cmpd="sng" w="19050">
                      <a:solidFill>
                        <a:srgbClr val="595959"/>
                      </a:solidFill>
                      <a:prstDash val="solid"/>
                      <a:round/>
                      <a:headEnd len="sm" w="sm" type="none"/>
                      <a:tailEnd len="sm" w="sm" type="none"/>
                    </a:lnT>
                    <a:lnB cap="flat" cmpd="sng" w="19050">
                      <a:solidFill>
                        <a:srgbClr val="595959"/>
                      </a:solidFill>
                      <a:prstDash val="solid"/>
                      <a:round/>
                      <a:headEnd len="sm" w="sm" type="none"/>
                      <a:tailEnd len="sm" w="sm" type="none"/>
                    </a:lnB>
                    <a:solidFill>
                      <a:schemeClr val="accent6"/>
                    </a:solidFill>
                  </a:tcPr>
                </a:tc>
              </a:tr>
              <a:tr h="582475">
                <a:tc vMerge="1"/>
                <a:tc>
                  <a:txBody>
                    <a:bodyPr/>
                    <a:lstStyle/>
                    <a:p>
                      <a:pPr indent="0" lvl="0" marL="0" rtl="0" algn="l">
                        <a:spcBef>
                          <a:spcPts val="0"/>
                        </a:spcBef>
                        <a:spcAft>
                          <a:spcPts val="0"/>
                        </a:spcAft>
                        <a:buNone/>
                      </a:pPr>
                      <a:r>
                        <a:rPr lang="en-GB">
                          <a:latin typeface="Lato"/>
                          <a:ea typeface="Lato"/>
                          <a:cs typeface="Lato"/>
                          <a:sym typeface="Lato"/>
                        </a:rPr>
                        <a:t>Karim sees adverts on social media creating hype around a new cryptocurrency. He puts money in but then the value of the currency drops dramatically. </a:t>
                      </a:r>
                      <a:endParaRPr>
                        <a:latin typeface="Lato"/>
                        <a:ea typeface="Lato"/>
                        <a:cs typeface="Lato"/>
                        <a:sym typeface="Lato"/>
                      </a:endParaRPr>
                    </a:p>
                  </a:txBody>
                  <a:tcPr marT="91425" marB="91425" marR="91425" marL="91425" anchor="ctr">
                    <a:lnL cap="flat" cmpd="sng" w="19050">
                      <a:solidFill>
                        <a:srgbClr val="595959"/>
                      </a:solidFill>
                      <a:prstDash val="solid"/>
                      <a:round/>
                      <a:headEnd len="sm" w="sm" type="none"/>
                      <a:tailEnd len="sm" w="sm" type="none"/>
                    </a:lnL>
                    <a:lnR cap="flat" cmpd="sng" w="19050">
                      <a:solidFill>
                        <a:srgbClr val="595959"/>
                      </a:solidFill>
                      <a:prstDash val="solid"/>
                      <a:round/>
                      <a:headEnd len="sm" w="sm" type="none"/>
                      <a:tailEnd len="sm" w="sm" type="none"/>
                    </a:lnR>
                    <a:lnT cap="flat" cmpd="sng" w="19050">
                      <a:solidFill>
                        <a:srgbClr val="595959"/>
                      </a:solidFill>
                      <a:prstDash val="solid"/>
                      <a:round/>
                      <a:headEnd len="sm" w="sm" type="none"/>
                      <a:tailEnd len="sm" w="sm" type="none"/>
                    </a:lnT>
                    <a:lnB cap="flat" cmpd="sng" w="19050">
                      <a:solidFill>
                        <a:srgbClr val="595959"/>
                      </a:solidFill>
                      <a:prstDash val="solid"/>
                      <a:round/>
                      <a:headEnd len="sm" w="sm" type="none"/>
                      <a:tailEnd len="sm" w="sm" type="none"/>
                    </a:lnB>
                    <a:solidFill>
                      <a:schemeClr val="accent6"/>
                    </a:solidFill>
                  </a:tcPr>
                </a:tc>
              </a:tr>
              <a:tr h="582475">
                <a:tc vMerge="1"/>
                <a:tc>
                  <a:txBody>
                    <a:bodyPr/>
                    <a:lstStyle/>
                    <a:p>
                      <a:pPr indent="0" lvl="0" marL="0" rtl="0" algn="l">
                        <a:spcBef>
                          <a:spcPts val="0"/>
                        </a:spcBef>
                        <a:spcAft>
                          <a:spcPts val="0"/>
                        </a:spcAft>
                        <a:buNone/>
                      </a:pPr>
                      <a:r>
                        <a:rPr lang="en-GB">
                          <a:latin typeface="Lato"/>
                          <a:ea typeface="Lato"/>
                          <a:cs typeface="Lato"/>
                          <a:sym typeface="Lato"/>
                        </a:rPr>
                        <a:t>The cost of Li’s basic items such as petrol, food and electricity increase faster than real wages (wages taking into account inflation) </a:t>
                      </a:r>
                      <a:endParaRPr>
                        <a:latin typeface="Lato"/>
                        <a:ea typeface="Lato"/>
                        <a:cs typeface="Lato"/>
                        <a:sym typeface="Lato"/>
                      </a:endParaRPr>
                    </a:p>
                  </a:txBody>
                  <a:tcPr marT="91425" marB="91425" marR="91425" marL="91425" anchor="ctr">
                    <a:lnL cap="flat" cmpd="sng" w="19050">
                      <a:solidFill>
                        <a:srgbClr val="595959"/>
                      </a:solidFill>
                      <a:prstDash val="solid"/>
                      <a:round/>
                      <a:headEnd len="sm" w="sm" type="none"/>
                      <a:tailEnd len="sm" w="sm" type="none"/>
                    </a:lnL>
                    <a:lnR cap="flat" cmpd="sng" w="19050">
                      <a:solidFill>
                        <a:srgbClr val="595959"/>
                      </a:solidFill>
                      <a:prstDash val="solid"/>
                      <a:round/>
                      <a:headEnd len="sm" w="sm" type="none"/>
                      <a:tailEnd len="sm" w="sm" type="none"/>
                    </a:lnR>
                    <a:lnT cap="flat" cmpd="sng" w="19050">
                      <a:solidFill>
                        <a:srgbClr val="595959"/>
                      </a:solidFill>
                      <a:prstDash val="solid"/>
                      <a:round/>
                      <a:headEnd len="sm" w="sm" type="none"/>
                      <a:tailEnd len="sm" w="sm" type="none"/>
                    </a:lnT>
                    <a:lnB cap="flat" cmpd="sng" w="19050">
                      <a:solidFill>
                        <a:srgbClr val="595959"/>
                      </a:solidFill>
                      <a:prstDash val="solid"/>
                      <a:round/>
                      <a:headEnd len="sm" w="sm" type="none"/>
                      <a:tailEnd len="sm" w="sm" type="none"/>
                    </a:lnB>
                    <a:solidFill>
                      <a:schemeClr val="accent6"/>
                    </a:solidFill>
                  </a:tcPr>
                </a:tc>
              </a:tr>
            </a:tbl>
          </a:graphicData>
        </a:graphic>
      </p:graphicFrame>
      <p:sp>
        <p:nvSpPr>
          <p:cNvPr id="136" name="Google Shape;136;g207338bbdde_0_0"/>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600">
              <a:solidFill>
                <a:srgbClr val="FF8022"/>
              </a:solidFill>
              <a:latin typeface="Lato Black"/>
              <a:ea typeface="Lato Black"/>
              <a:cs typeface="Lato Black"/>
              <a:sym typeface="Lato Black"/>
            </a:endParaRPr>
          </a:p>
          <a:p>
            <a:pPr indent="0" lvl="0" marL="0" rtl="0" algn="l">
              <a:spcBef>
                <a:spcPts val="0"/>
              </a:spcBef>
              <a:spcAft>
                <a:spcPts val="0"/>
              </a:spcAft>
              <a:buNone/>
            </a:pPr>
            <a:r>
              <a:rPr b="1" lang="en-GB" sz="2900">
                <a:solidFill>
                  <a:srgbClr val="FF8022"/>
                </a:solidFill>
                <a:latin typeface="Lato"/>
                <a:ea typeface="Lato"/>
                <a:cs typeface="Lato"/>
                <a:sym typeface="Lato"/>
              </a:rPr>
              <a:t>How do people get into financial trouble?</a:t>
            </a:r>
            <a:endParaRPr b="1" sz="2900">
              <a:solidFill>
                <a:srgbClr val="FF8022"/>
              </a:solidFill>
              <a:latin typeface="Lato"/>
              <a:ea typeface="Lato"/>
              <a:cs typeface="Lato"/>
              <a:sym typeface="Lato"/>
            </a:endParaRPr>
          </a:p>
          <a:p>
            <a:pPr indent="0" lvl="0" marL="0" rtl="0" algn="l">
              <a:spcBef>
                <a:spcPts val="0"/>
              </a:spcBef>
              <a:spcAft>
                <a:spcPts val="0"/>
              </a:spcAft>
              <a:buNone/>
            </a:pPr>
            <a:r>
              <a:t/>
            </a:r>
            <a:endParaRPr b="1" sz="2900">
              <a:solidFill>
                <a:srgbClr val="FF8022"/>
              </a:solidFill>
              <a:latin typeface="Lato"/>
              <a:ea typeface="Lato"/>
              <a:cs typeface="Lato"/>
              <a:sym typeface="Lato"/>
            </a:endParaRPr>
          </a:p>
        </p:txBody>
      </p:sp>
      <p:sp>
        <p:nvSpPr>
          <p:cNvPr id="137" name="Google Shape;137;g207338bbdde_0_0"/>
          <p:cNvSpPr/>
          <p:nvPr/>
        </p:nvSpPr>
        <p:spPr>
          <a:xfrm>
            <a:off x="1938300" y="4557450"/>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600">
                <a:solidFill>
                  <a:schemeClr val="lt1"/>
                </a:solidFill>
                <a:latin typeface="Lato"/>
                <a:ea typeface="Lato"/>
                <a:cs typeface="Lato"/>
                <a:sym typeface="Lato"/>
              </a:rPr>
              <a:t>Debt</a:t>
            </a:r>
            <a:endParaRPr b="1" sz="1600">
              <a:solidFill>
                <a:schemeClr val="lt1"/>
              </a:solidFill>
              <a:latin typeface="Lato"/>
              <a:ea typeface="Lato"/>
              <a:cs typeface="Lato"/>
              <a:sym typeface="Lato"/>
            </a:endParaRPr>
          </a:p>
        </p:txBody>
      </p:sp>
      <p:sp>
        <p:nvSpPr>
          <p:cNvPr id="138" name="Google Shape;138;g207338bbdde_0_0"/>
          <p:cNvSpPr/>
          <p:nvPr/>
        </p:nvSpPr>
        <p:spPr>
          <a:xfrm>
            <a:off x="5538675" y="4557450"/>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600">
                <a:solidFill>
                  <a:schemeClr val="lt1"/>
                </a:solidFill>
                <a:latin typeface="Lato"/>
                <a:ea typeface="Lato"/>
                <a:cs typeface="Lato"/>
                <a:sym typeface="Lato"/>
              </a:rPr>
              <a:t>Online gambling </a:t>
            </a:r>
            <a:endParaRPr b="1" sz="1600">
              <a:solidFill>
                <a:schemeClr val="lt1"/>
              </a:solidFill>
              <a:latin typeface="Lato"/>
              <a:ea typeface="Lato"/>
              <a:cs typeface="Lato"/>
              <a:sym typeface="Lato"/>
            </a:endParaRPr>
          </a:p>
        </p:txBody>
      </p:sp>
      <p:sp>
        <p:nvSpPr>
          <p:cNvPr id="139" name="Google Shape;139;g207338bbdde_0_0"/>
          <p:cNvSpPr/>
          <p:nvPr/>
        </p:nvSpPr>
        <p:spPr>
          <a:xfrm>
            <a:off x="7338850" y="4557450"/>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600">
                <a:solidFill>
                  <a:schemeClr val="lt1"/>
                </a:solidFill>
                <a:latin typeface="Lato"/>
                <a:ea typeface="Lato"/>
                <a:cs typeface="Lato"/>
                <a:sym typeface="Lato"/>
              </a:rPr>
              <a:t>Money mule scheme</a:t>
            </a:r>
            <a:endParaRPr b="1" sz="1600">
              <a:solidFill>
                <a:schemeClr val="lt1"/>
              </a:solidFill>
              <a:latin typeface="Lato"/>
              <a:ea typeface="Lato"/>
              <a:cs typeface="Lato"/>
              <a:sym typeface="Lato"/>
            </a:endParaRPr>
          </a:p>
        </p:txBody>
      </p:sp>
      <p:sp>
        <p:nvSpPr>
          <p:cNvPr id="140" name="Google Shape;140;g207338bbdde_0_0"/>
          <p:cNvSpPr/>
          <p:nvPr/>
        </p:nvSpPr>
        <p:spPr>
          <a:xfrm>
            <a:off x="138088" y="4557450"/>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chemeClr val="lt1"/>
                </a:solidFill>
                <a:latin typeface="Lato"/>
                <a:ea typeface="Lato"/>
                <a:cs typeface="Lato"/>
                <a:sym typeface="Lato"/>
              </a:rPr>
              <a:t>Investment pump and dump scheme</a:t>
            </a:r>
            <a:endParaRPr b="1">
              <a:solidFill>
                <a:schemeClr val="lt1"/>
              </a:solidFill>
              <a:latin typeface="Lato"/>
              <a:ea typeface="Lato"/>
              <a:cs typeface="Lato"/>
              <a:sym typeface="Lato"/>
            </a:endParaRPr>
          </a:p>
        </p:txBody>
      </p:sp>
      <p:sp>
        <p:nvSpPr>
          <p:cNvPr id="141" name="Google Shape;141;g207338bbdde_0_0"/>
          <p:cNvSpPr/>
          <p:nvPr/>
        </p:nvSpPr>
        <p:spPr>
          <a:xfrm>
            <a:off x="3738488" y="4557450"/>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600">
                <a:solidFill>
                  <a:schemeClr val="lt1"/>
                </a:solidFill>
                <a:latin typeface="Lato"/>
                <a:ea typeface="Lato"/>
                <a:cs typeface="Lato"/>
                <a:sym typeface="Lato"/>
              </a:rPr>
              <a:t>Cost of living crisis</a:t>
            </a:r>
            <a:endParaRPr b="1" sz="1600">
              <a:solidFill>
                <a:schemeClr val="lt1"/>
              </a:solidFill>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g1b68d68085c_0_11"/>
          <p:cNvSpPr/>
          <p:nvPr/>
        </p:nvSpPr>
        <p:spPr>
          <a:xfrm>
            <a:off x="8060750" y="4402075"/>
            <a:ext cx="1083300" cy="6090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147" name="Google Shape;147;g1b68d68085c_0_11"/>
          <p:cNvGraphicFramePr/>
          <p:nvPr/>
        </p:nvGraphicFramePr>
        <p:xfrm>
          <a:off x="269175" y="1199300"/>
          <a:ext cx="3000000" cy="3000000"/>
        </p:xfrm>
        <a:graphic>
          <a:graphicData uri="http://schemas.openxmlformats.org/drawingml/2006/table">
            <a:tbl>
              <a:tblPr>
                <a:noFill/>
                <a:tableStyleId>{2F2E0F27-8449-4DA2-AC0B-FA482B502F75}</a:tableStyleId>
              </a:tblPr>
              <a:tblGrid>
                <a:gridCol w="1871850"/>
                <a:gridCol w="6733800"/>
              </a:tblGrid>
              <a:tr h="298325">
                <a:tc>
                  <a:txBody>
                    <a:bodyPr/>
                    <a:lstStyle/>
                    <a:p>
                      <a:pPr indent="0" lvl="0" marL="0" rtl="0" algn="l">
                        <a:spcBef>
                          <a:spcPts val="0"/>
                        </a:spcBef>
                        <a:spcAft>
                          <a:spcPts val="0"/>
                        </a:spcAft>
                        <a:buNone/>
                      </a:pPr>
                      <a:r>
                        <a:rPr b="1" lang="en-GB">
                          <a:latin typeface="Lato"/>
                          <a:ea typeface="Lato"/>
                          <a:cs typeface="Lato"/>
                          <a:sym typeface="Lato"/>
                        </a:rPr>
                        <a:t>Key term</a:t>
                      </a:r>
                      <a:endParaRPr b="1">
                        <a:latin typeface="Lato"/>
                        <a:ea typeface="Lato"/>
                        <a:cs typeface="Lato"/>
                        <a:sym typeface="Lato"/>
                      </a:endParaRPr>
                    </a:p>
                  </a:txBody>
                  <a:tcPr marT="91425" marB="91425" marR="91425" marL="91425">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tcPr>
                </a:tc>
                <a:tc>
                  <a:txBody>
                    <a:bodyPr/>
                    <a:lstStyle/>
                    <a:p>
                      <a:pPr indent="0" lvl="0" marL="0" rtl="0" algn="l">
                        <a:spcBef>
                          <a:spcPts val="0"/>
                        </a:spcBef>
                        <a:spcAft>
                          <a:spcPts val="0"/>
                        </a:spcAft>
                        <a:buNone/>
                      </a:pPr>
                      <a:r>
                        <a:rPr b="1" lang="en-GB">
                          <a:latin typeface="Lato"/>
                          <a:ea typeface="Lato"/>
                          <a:cs typeface="Lato"/>
                          <a:sym typeface="Lato"/>
                        </a:rPr>
                        <a:t>Scenario </a:t>
                      </a:r>
                      <a:endParaRPr b="1">
                        <a:latin typeface="Lato"/>
                        <a:ea typeface="Lato"/>
                        <a:cs typeface="Lato"/>
                        <a:sym typeface="Lato"/>
                      </a:endParaRPr>
                    </a:p>
                  </a:txBody>
                  <a:tcPr marT="91425" marB="91425" marR="91425" marL="91425">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tcPr>
                </a:tc>
              </a:tr>
              <a:tr h="594850">
                <a:tc>
                  <a:txBody>
                    <a:bodyPr/>
                    <a:lstStyle/>
                    <a:p>
                      <a:pPr indent="0" lvl="0" marL="0" rtl="0" algn="l">
                        <a:spcBef>
                          <a:spcPts val="0"/>
                        </a:spcBef>
                        <a:spcAft>
                          <a:spcPts val="0"/>
                        </a:spcAft>
                        <a:buNone/>
                      </a:pPr>
                      <a:r>
                        <a:rPr b="1" lang="en-GB">
                          <a:solidFill>
                            <a:schemeClr val="lt1"/>
                          </a:solidFill>
                          <a:latin typeface="Lato"/>
                          <a:ea typeface="Lato"/>
                          <a:cs typeface="Lato"/>
                          <a:sym typeface="Lato"/>
                        </a:rPr>
                        <a:t>1. </a:t>
                      </a:r>
                      <a:r>
                        <a:rPr b="1" lang="en-GB">
                          <a:solidFill>
                            <a:schemeClr val="lt1"/>
                          </a:solidFill>
                          <a:latin typeface="Lato"/>
                          <a:ea typeface="Lato"/>
                          <a:cs typeface="Lato"/>
                          <a:sym typeface="Lato"/>
                        </a:rPr>
                        <a:t>Debt </a:t>
                      </a:r>
                      <a:endParaRPr b="1">
                        <a:solidFill>
                          <a:schemeClr val="lt1"/>
                        </a:solidFill>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2"/>
                    </a:solidFill>
                  </a:tcPr>
                </a:tc>
                <a:tc>
                  <a:txBody>
                    <a:bodyPr/>
                    <a:lstStyle/>
                    <a:p>
                      <a:pPr indent="0" lvl="0" marL="0" rtl="0" algn="l">
                        <a:spcBef>
                          <a:spcPts val="0"/>
                        </a:spcBef>
                        <a:spcAft>
                          <a:spcPts val="0"/>
                        </a:spcAft>
                        <a:buNone/>
                      </a:pPr>
                      <a:r>
                        <a:rPr lang="en-GB">
                          <a:latin typeface="Lato"/>
                          <a:ea typeface="Lato"/>
                          <a:cs typeface="Lato"/>
                          <a:sym typeface="Lato"/>
                        </a:rPr>
                        <a:t>Lucy has more money going out that coming in</a:t>
                      </a:r>
                      <a:endParaRPr>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6"/>
                    </a:solidFill>
                  </a:tcPr>
                </a:tc>
              </a:tr>
              <a:tr h="599325">
                <a:tc>
                  <a:txBody>
                    <a:bodyPr/>
                    <a:lstStyle/>
                    <a:p>
                      <a:pPr indent="0" lvl="0" marL="0" rtl="0" algn="l">
                        <a:spcBef>
                          <a:spcPts val="0"/>
                        </a:spcBef>
                        <a:spcAft>
                          <a:spcPts val="0"/>
                        </a:spcAft>
                        <a:buNone/>
                      </a:pPr>
                      <a:r>
                        <a:rPr b="1" lang="en-GB">
                          <a:solidFill>
                            <a:schemeClr val="lt1"/>
                          </a:solidFill>
                          <a:latin typeface="Lato"/>
                          <a:ea typeface="Lato"/>
                          <a:cs typeface="Lato"/>
                          <a:sym typeface="Lato"/>
                        </a:rPr>
                        <a:t>2. Online gambling </a:t>
                      </a:r>
                      <a:endParaRPr b="1">
                        <a:solidFill>
                          <a:schemeClr val="lt1"/>
                        </a:solidFill>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2"/>
                    </a:solidFill>
                  </a:tcPr>
                </a:tc>
                <a:tc>
                  <a:txBody>
                    <a:bodyPr/>
                    <a:lstStyle/>
                    <a:p>
                      <a:pPr indent="0" lvl="0" marL="0" rtl="0" algn="l">
                        <a:spcBef>
                          <a:spcPts val="0"/>
                        </a:spcBef>
                        <a:spcAft>
                          <a:spcPts val="0"/>
                        </a:spcAft>
                        <a:buNone/>
                      </a:pPr>
                      <a:r>
                        <a:rPr lang="en-GB">
                          <a:latin typeface="Lato"/>
                          <a:ea typeface="Lato"/>
                          <a:cs typeface="Lato"/>
                          <a:sym typeface="Lato"/>
                        </a:rPr>
                        <a:t>David puts money down in a risky way by placing a bet and playing an online game, hoping to win something (money or other)</a:t>
                      </a:r>
                      <a:endParaRPr>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6"/>
                    </a:solidFill>
                  </a:tcPr>
                </a:tc>
              </a:tr>
              <a:tr h="599325">
                <a:tc>
                  <a:txBody>
                    <a:bodyPr/>
                    <a:lstStyle/>
                    <a:p>
                      <a:pPr indent="0" lvl="0" marL="0" rtl="0" algn="l">
                        <a:spcBef>
                          <a:spcPts val="0"/>
                        </a:spcBef>
                        <a:spcAft>
                          <a:spcPts val="0"/>
                        </a:spcAft>
                        <a:buNone/>
                      </a:pPr>
                      <a:r>
                        <a:rPr b="1" lang="en-GB">
                          <a:solidFill>
                            <a:schemeClr val="lt1"/>
                          </a:solidFill>
                          <a:latin typeface="Lato"/>
                          <a:ea typeface="Lato"/>
                          <a:cs typeface="Lato"/>
                          <a:sym typeface="Lato"/>
                        </a:rPr>
                        <a:t>3. Money mule  </a:t>
                      </a:r>
                      <a:endParaRPr b="1">
                        <a:solidFill>
                          <a:schemeClr val="lt1"/>
                        </a:solidFill>
                        <a:latin typeface="Lato"/>
                        <a:ea typeface="Lato"/>
                        <a:cs typeface="Lato"/>
                        <a:sym typeface="Lato"/>
                      </a:endParaRPr>
                    </a:p>
                    <a:p>
                      <a:pPr indent="0" lvl="0" marL="0" rtl="0" algn="l">
                        <a:spcBef>
                          <a:spcPts val="0"/>
                        </a:spcBef>
                        <a:spcAft>
                          <a:spcPts val="0"/>
                        </a:spcAft>
                        <a:buNone/>
                      </a:pPr>
                      <a:r>
                        <a:rPr b="1" lang="en-GB">
                          <a:solidFill>
                            <a:schemeClr val="lt1"/>
                          </a:solidFill>
                          <a:latin typeface="Lato"/>
                          <a:ea typeface="Lato"/>
                          <a:cs typeface="Lato"/>
                          <a:sym typeface="Lato"/>
                        </a:rPr>
                        <a:t>     scheme</a:t>
                      </a:r>
                      <a:endParaRPr b="1">
                        <a:solidFill>
                          <a:schemeClr val="lt1"/>
                        </a:solidFill>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2"/>
                    </a:solidFill>
                  </a:tcPr>
                </a:tc>
                <a:tc>
                  <a:txBody>
                    <a:bodyPr/>
                    <a:lstStyle/>
                    <a:p>
                      <a:pPr indent="0" lvl="0" marL="0" rtl="0" algn="l">
                        <a:spcBef>
                          <a:spcPts val="0"/>
                        </a:spcBef>
                        <a:spcAft>
                          <a:spcPts val="0"/>
                        </a:spcAft>
                        <a:buNone/>
                      </a:pPr>
                      <a:r>
                        <a:rPr lang="en-GB">
                          <a:latin typeface="Lato"/>
                          <a:ea typeface="Lato"/>
                          <a:cs typeface="Lato"/>
                          <a:sym typeface="Lato"/>
                        </a:rPr>
                        <a:t>Lesley agrees for her bank account to be used by someone else, in return for money. The person asking to access the bank account is usually involved in criminal activity</a:t>
                      </a:r>
                      <a:endParaRPr>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6"/>
                    </a:solidFill>
                  </a:tcPr>
                </a:tc>
              </a:tr>
              <a:tr h="599325">
                <a:tc>
                  <a:txBody>
                    <a:bodyPr/>
                    <a:lstStyle/>
                    <a:p>
                      <a:pPr indent="0" lvl="0" marL="0" rtl="0" algn="l">
                        <a:spcBef>
                          <a:spcPts val="0"/>
                        </a:spcBef>
                        <a:spcAft>
                          <a:spcPts val="0"/>
                        </a:spcAft>
                        <a:buNone/>
                      </a:pPr>
                      <a:r>
                        <a:rPr b="1" lang="en-GB">
                          <a:solidFill>
                            <a:schemeClr val="lt1"/>
                          </a:solidFill>
                          <a:latin typeface="Lato"/>
                          <a:ea typeface="Lato"/>
                          <a:cs typeface="Lato"/>
                          <a:sym typeface="Lato"/>
                        </a:rPr>
                        <a:t>4. Investment pump  </a:t>
                      </a:r>
                      <a:endParaRPr b="1">
                        <a:solidFill>
                          <a:schemeClr val="lt1"/>
                        </a:solidFill>
                        <a:latin typeface="Lato"/>
                        <a:ea typeface="Lato"/>
                        <a:cs typeface="Lato"/>
                        <a:sym typeface="Lato"/>
                      </a:endParaRPr>
                    </a:p>
                    <a:p>
                      <a:pPr indent="0" lvl="0" marL="0" rtl="0" algn="l">
                        <a:spcBef>
                          <a:spcPts val="0"/>
                        </a:spcBef>
                        <a:spcAft>
                          <a:spcPts val="0"/>
                        </a:spcAft>
                        <a:buNone/>
                      </a:pPr>
                      <a:r>
                        <a:rPr b="1" lang="en-GB">
                          <a:solidFill>
                            <a:schemeClr val="lt1"/>
                          </a:solidFill>
                          <a:latin typeface="Lato"/>
                          <a:ea typeface="Lato"/>
                          <a:cs typeface="Lato"/>
                          <a:sym typeface="Lato"/>
                        </a:rPr>
                        <a:t>     and dump scheme</a:t>
                      </a:r>
                      <a:endParaRPr b="1">
                        <a:solidFill>
                          <a:schemeClr val="lt1"/>
                        </a:solidFill>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2"/>
                    </a:solidFill>
                  </a:tcPr>
                </a:tc>
                <a:tc>
                  <a:txBody>
                    <a:bodyPr/>
                    <a:lstStyle/>
                    <a:p>
                      <a:pPr indent="0" lvl="0" marL="0" rtl="0" algn="l">
                        <a:spcBef>
                          <a:spcPts val="0"/>
                        </a:spcBef>
                        <a:spcAft>
                          <a:spcPts val="0"/>
                        </a:spcAft>
                        <a:buNone/>
                      </a:pPr>
                      <a:r>
                        <a:rPr lang="en-GB">
                          <a:latin typeface="Lato"/>
                          <a:ea typeface="Lato"/>
                          <a:cs typeface="Lato"/>
                          <a:sym typeface="Lato"/>
                        </a:rPr>
                        <a:t>Karim sees adverts on social media creating hype around a new cryptocurrency. He puts money in but then the value of the currency drops dramatically. </a:t>
                      </a:r>
                      <a:endParaRPr>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6"/>
                    </a:solidFill>
                  </a:tcPr>
                </a:tc>
              </a:tr>
              <a:tr h="599325">
                <a:tc>
                  <a:txBody>
                    <a:bodyPr/>
                    <a:lstStyle/>
                    <a:p>
                      <a:pPr indent="0" lvl="0" marL="0" rtl="0" algn="l">
                        <a:spcBef>
                          <a:spcPts val="0"/>
                        </a:spcBef>
                        <a:spcAft>
                          <a:spcPts val="0"/>
                        </a:spcAft>
                        <a:buNone/>
                      </a:pPr>
                      <a:r>
                        <a:rPr b="1" lang="en-GB">
                          <a:solidFill>
                            <a:schemeClr val="lt1"/>
                          </a:solidFill>
                          <a:latin typeface="Lato"/>
                          <a:ea typeface="Lato"/>
                          <a:cs typeface="Lato"/>
                          <a:sym typeface="Lato"/>
                        </a:rPr>
                        <a:t>5. Cost of living crisis</a:t>
                      </a:r>
                      <a:endParaRPr b="1">
                        <a:solidFill>
                          <a:schemeClr val="lt1"/>
                        </a:solidFill>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2"/>
                    </a:solidFill>
                  </a:tcPr>
                </a:tc>
                <a:tc>
                  <a:txBody>
                    <a:bodyPr/>
                    <a:lstStyle/>
                    <a:p>
                      <a:pPr indent="0" lvl="0" marL="0" rtl="0" algn="l">
                        <a:spcBef>
                          <a:spcPts val="0"/>
                        </a:spcBef>
                        <a:spcAft>
                          <a:spcPts val="0"/>
                        </a:spcAft>
                        <a:buNone/>
                      </a:pPr>
                      <a:r>
                        <a:rPr lang="en-GB">
                          <a:latin typeface="Lato"/>
                          <a:ea typeface="Lato"/>
                          <a:cs typeface="Lato"/>
                          <a:sym typeface="Lato"/>
                        </a:rPr>
                        <a:t>The cost of Li’s basic items such as petrol, food and electricity increase faster than real wages (wages taking into account inflation) </a:t>
                      </a:r>
                      <a:endParaRPr>
                        <a:latin typeface="Lato"/>
                        <a:ea typeface="Lato"/>
                        <a:cs typeface="Lato"/>
                        <a:sym typeface="Lato"/>
                      </a:endParaRPr>
                    </a:p>
                  </a:txBody>
                  <a:tcPr marT="91425" marB="91425" marR="91425" marL="91425" anchor="ctr">
                    <a:lnL cap="flat" cmpd="sng" w="9525">
                      <a:solidFill>
                        <a:srgbClr val="595959"/>
                      </a:solidFill>
                      <a:prstDash val="solid"/>
                      <a:round/>
                      <a:headEnd len="sm" w="sm" type="none"/>
                      <a:tailEnd len="sm" w="sm" type="none"/>
                    </a:lnL>
                    <a:lnR cap="flat" cmpd="sng" w="9525">
                      <a:solidFill>
                        <a:srgbClr val="595959"/>
                      </a:solidFill>
                      <a:prstDash val="solid"/>
                      <a:round/>
                      <a:headEnd len="sm" w="sm" type="none"/>
                      <a:tailEnd len="sm" w="sm" type="none"/>
                    </a:lnR>
                    <a:lnT cap="flat" cmpd="sng" w="9525">
                      <a:solidFill>
                        <a:srgbClr val="595959"/>
                      </a:solidFill>
                      <a:prstDash val="solid"/>
                      <a:round/>
                      <a:headEnd len="sm" w="sm" type="none"/>
                      <a:tailEnd len="sm" w="sm" type="none"/>
                    </a:lnT>
                    <a:lnB cap="flat" cmpd="sng" w="9525">
                      <a:solidFill>
                        <a:srgbClr val="595959"/>
                      </a:solidFill>
                      <a:prstDash val="solid"/>
                      <a:round/>
                      <a:headEnd len="sm" w="sm" type="none"/>
                      <a:tailEnd len="sm" w="sm" type="none"/>
                    </a:lnB>
                    <a:solidFill>
                      <a:schemeClr val="accent6"/>
                    </a:solidFill>
                  </a:tcPr>
                </a:tc>
              </a:tr>
            </a:tbl>
          </a:graphicData>
        </a:graphic>
      </p:graphicFrame>
      <p:sp>
        <p:nvSpPr>
          <p:cNvPr id="148" name="Google Shape;148;g1b68d68085c_0_11"/>
          <p:cNvSpPr txBox="1"/>
          <p:nvPr/>
        </p:nvSpPr>
        <p:spPr>
          <a:xfrm>
            <a:off x="149000" y="242750"/>
            <a:ext cx="8092200" cy="51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600">
              <a:solidFill>
                <a:srgbClr val="FF8022"/>
              </a:solidFill>
              <a:latin typeface="Lato Black"/>
              <a:ea typeface="Lato Black"/>
              <a:cs typeface="Lato Black"/>
              <a:sym typeface="Lato Black"/>
            </a:endParaRPr>
          </a:p>
          <a:p>
            <a:pPr indent="0" lvl="0" marL="0" rtl="0" algn="l">
              <a:spcBef>
                <a:spcPts val="0"/>
              </a:spcBef>
              <a:spcAft>
                <a:spcPts val="0"/>
              </a:spcAft>
              <a:buNone/>
            </a:pPr>
            <a:r>
              <a:rPr b="1" lang="en-GB" sz="2900">
                <a:solidFill>
                  <a:srgbClr val="FF8022"/>
                </a:solidFill>
                <a:latin typeface="Lato"/>
                <a:ea typeface="Lato"/>
                <a:cs typeface="Lato"/>
                <a:sym typeface="Lato"/>
              </a:rPr>
              <a:t>How do people get into financial trouble? </a:t>
            </a:r>
            <a:r>
              <a:rPr b="1" lang="en-GB" sz="2900">
                <a:solidFill>
                  <a:srgbClr val="00FF00"/>
                </a:solidFill>
                <a:latin typeface="Lato"/>
                <a:ea typeface="Lato"/>
                <a:cs typeface="Lato"/>
                <a:sym typeface="Lato"/>
              </a:rPr>
              <a:t>Answers</a:t>
            </a:r>
            <a:endParaRPr b="1" sz="2900">
              <a:solidFill>
                <a:srgbClr val="00FF00"/>
              </a:solidFill>
              <a:latin typeface="Lato"/>
              <a:ea typeface="Lato"/>
              <a:cs typeface="Lato"/>
              <a:sym typeface="Lato"/>
            </a:endParaRPr>
          </a:p>
          <a:p>
            <a:pPr indent="0" lvl="0" marL="0" rtl="0" algn="l">
              <a:spcBef>
                <a:spcPts val="0"/>
              </a:spcBef>
              <a:spcAft>
                <a:spcPts val="0"/>
              </a:spcAft>
              <a:buNone/>
            </a:pPr>
            <a:r>
              <a:t/>
            </a:r>
            <a:endParaRPr b="1" sz="2600">
              <a:solidFill>
                <a:srgbClr val="FF8022"/>
              </a:solidFill>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g2175262e6da_0_66"/>
          <p:cNvSpPr txBox="1"/>
          <p:nvPr/>
        </p:nvSpPr>
        <p:spPr>
          <a:xfrm>
            <a:off x="2575275" y="1808075"/>
            <a:ext cx="5932800" cy="1302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GB" sz="2200">
                <a:latin typeface="Lato"/>
                <a:ea typeface="Lato"/>
                <a:cs typeface="Lato"/>
                <a:sym typeface="Lato"/>
              </a:rPr>
              <a:t>Discussion</a:t>
            </a:r>
            <a:br>
              <a:rPr lang="en-GB" sz="2200">
                <a:latin typeface="Lato"/>
                <a:ea typeface="Lato"/>
                <a:cs typeface="Lato"/>
                <a:sym typeface="Lato"/>
              </a:rPr>
            </a:br>
            <a:r>
              <a:rPr lang="en-GB" sz="2200">
                <a:latin typeface="Lato"/>
                <a:ea typeface="Lato"/>
                <a:cs typeface="Lato"/>
                <a:sym typeface="Lato"/>
              </a:rPr>
              <a:t>Place </a:t>
            </a:r>
            <a:r>
              <a:rPr lang="en-GB" sz="2200">
                <a:latin typeface="Lato"/>
                <a:ea typeface="Lato"/>
                <a:cs typeface="Lato"/>
                <a:sym typeface="Lato"/>
              </a:rPr>
              <a:t>the reasons for financial troubles in order of how likely a young person is to be affected.</a:t>
            </a:r>
            <a:endParaRPr sz="2200">
              <a:latin typeface="Lato"/>
              <a:ea typeface="Lato"/>
              <a:cs typeface="Lato"/>
              <a:sym typeface="Lato"/>
            </a:endParaRPr>
          </a:p>
        </p:txBody>
      </p:sp>
      <p:sp>
        <p:nvSpPr>
          <p:cNvPr id="154" name="Google Shape;154;g2175262e6da_0_66"/>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600">
              <a:solidFill>
                <a:srgbClr val="FF8022"/>
              </a:solidFill>
              <a:latin typeface="Lato Black"/>
              <a:ea typeface="Lato Black"/>
              <a:cs typeface="Lato Black"/>
              <a:sym typeface="Lato Black"/>
            </a:endParaRPr>
          </a:p>
          <a:p>
            <a:pPr indent="0" lvl="0" marL="0" rtl="0" algn="l">
              <a:spcBef>
                <a:spcPts val="0"/>
              </a:spcBef>
              <a:spcAft>
                <a:spcPts val="0"/>
              </a:spcAft>
              <a:buNone/>
            </a:pPr>
            <a:r>
              <a:rPr b="1" lang="en-GB" sz="2900">
                <a:solidFill>
                  <a:srgbClr val="FF8022"/>
                </a:solidFill>
                <a:latin typeface="Lato"/>
                <a:ea typeface="Lato"/>
                <a:cs typeface="Lato"/>
                <a:sym typeface="Lato"/>
              </a:rPr>
              <a:t>How do people get into financial trouble?</a:t>
            </a:r>
            <a:endParaRPr b="1" sz="2900">
              <a:solidFill>
                <a:srgbClr val="FF8022"/>
              </a:solidFill>
              <a:latin typeface="Lato"/>
              <a:ea typeface="Lato"/>
              <a:cs typeface="Lato"/>
              <a:sym typeface="Lato"/>
            </a:endParaRPr>
          </a:p>
          <a:p>
            <a:pPr indent="0" lvl="0" marL="0" rtl="0" algn="l">
              <a:spcBef>
                <a:spcPts val="0"/>
              </a:spcBef>
              <a:spcAft>
                <a:spcPts val="0"/>
              </a:spcAft>
              <a:buNone/>
            </a:pPr>
            <a:r>
              <a:t/>
            </a:r>
            <a:endParaRPr b="1" sz="2600">
              <a:solidFill>
                <a:srgbClr val="FF8022"/>
              </a:solidFill>
              <a:latin typeface="Lato"/>
              <a:ea typeface="Lato"/>
              <a:cs typeface="Lato"/>
              <a:sym typeface="Lato"/>
            </a:endParaRPr>
          </a:p>
        </p:txBody>
      </p:sp>
      <p:sp>
        <p:nvSpPr>
          <p:cNvPr id="155" name="Google Shape;155;g2175262e6da_0_66"/>
          <p:cNvSpPr/>
          <p:nvPr/>
        </p:nvSpPr>
        <p:spPr>
          <a:xfrm>
            <a:off x="588150" y="1931475"/>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600">
                <a:solidFill>
                  <a:schemeClr val="lt1"/>
                </a:solidFill>
                <a:latin typeface="Lato"/>
                <a:ea typeface="Lato"/>
                <a:cs typeface="Lato"/>
                <a:sym typeface="Lato"/>
              </a:rPr>
              <a:t>Debt</a:t>
            </a:r>
            <a:endParaRPr b="1" sz="1600">
              <a:solidFill>
                <a:schemeClr val="lt1"/>
              </a:solidFill>
              <a:latin typeface="Lato"/>
              <a:ea typeface="Lato"/>
              <a:cs typeface="Lato"/>
              <a:sym typeface="Lato"/>
            </a:endParaRPr>
          </a:p>
        </p:txBody>
      </p:sp>
      <p:sp>
        <p:nvSpPr>
          <p:cNvPr id="156" name="Google Shape;156;g2175262e6da_0_66"/>
          <p:cNvSpPr/>
          <p:nvPr/>
        </p:nvSpPr>
        <p:spPr>
          <a:xfrm>
            <a:off x="582575" y="2570875"/>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600">
                <a:solidFill>
                  <a:schemeClr val="lt1"/>
                </a:solidFill>
                <a:latin typeface="Lato"/>
                <a:ea typeface="Lato"/>
                <a:cs typeface="Lato"/>
                <a:sym typeface="Lato"/>
              </a:rPr>
              <a:t>Online gambling </a:t>
            </a:r>
            <a:endParaRPr b="1" sz="1600">
              <a:solidFill>
                <a:schemeClr val="lt1"/>
              </a:solidFill>
              <a:latin typeface="Lato"/>
              <a:ea typeface="Lato"/>
              <a:cs typeface="Lato"/>
              <a:sym typeface="Lato"/>
            </a:endParaRPr>
          </a:p>
        </p:txBody>
      </p:sp>
      <p:sp>
        <p:nvSpPr>
          <p:cNvPr id="157" name="Google Shape;157;g2175262e6da_0_66"/>
          <p:cNvSpPr/>
          <p:nvPr/>
        </p:nvSpPr>
        <p:spPr>
          <a:xfrm>
            <a:off x="588150" y="3210275"/>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600">
                <a:solidFill>
                  <a:schemeClr val="lt1"/>
                </a:solidFill>
                <a:latin typeface="Lato"/>
                <a:ea typeface="Lato"/>
                <a:cs typeface="Lato"/>
                <a:sym typeface="Lato"/>
              </a:rPr>
              <a:t>Money mule scheme</a:t>
            </a:r>
            <a:endParaRPr b="1" sz="1600">
              <a:solidFill>
                <a:schemeClr val="lt1"/>
              </a:solidFill>
              <a:latin typeface="Lato"/>
              <a:ea typeface="Lato"/>
              <a:cs typeface="Lato"/>
              <a:sym typeface="Lato"/>
            </a:endParaRPr>
          </a:p>
        </p:txBody>
      </p:sp>
      <p:sp>
        <p:nvSpPr>
          <p:cNvPr id="158" name="Google Shape;158;g2175262e6da_0_66"/>
          <p:cNvSpPr/>
          <p:nvPr/>
        </p:nvSpPr>
        <p:spPr>
          <a:xfrm>
            <a:off x="585363" y="1292075"/>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chemeClr val="lt1"/>
                </a:solidFill>
                <a:latin typeface="Lato"/>
                <a:ea typeface="Lato"/>
                <a:cs typeface="Lato"/>
                <a:sym typeface="Lato"/>
              </a:rPr>
              <a:t>Investment pump and dump scheme</a:t>
            </a:r>
            <a:endParaRPr b="1">
              <a:solidFill>
                <a:schemeClr val="lt1"/>
              </a:solidFill>
              <a:latin typeface="Lato"/>
              <a:ea typeface="Lato"/>
              <a:cs typeface="Lato"/>
              <a:sym typeface="Lato"/>
            </a:endParaRPr>
          </a:p>
        </p:txBody>
      </p:sp>
      <p:sp>
        <p:nvSpPr>
          <p:cNvPr id="159" name="Google Shape;159;g2175262e6da_0_66"/>
          <p:cNvSpPr/>
          <p:nvPr/>
        </p:nvSpPr>
        <p:spPr>
          <a:xfrm>
            <a:off x="588138" y="3849675"/>
            <a:ext cx="1663500" cy="516000"/>
          </a:xfrm>
          <a:prstGeom prst="roundRect">
            <a:avLst>
              <a:gd fmla="val 16667" name="adj"/>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600">
                <a:solidFill>
                  <a:schemeClr val="lt1"/>
                </a:solidFill>
                <a:latin typeface="Lato"/>
                <a:ea typeface="Lato"/>
                <a:cs typeface="Lato"/>
                <a:sym typeface="Lato"/>
              </a:rPr>
              <a:t>Cost of living crisis</a:t>
            </a:r>
            <a:endParaRPr b="1" sz="1600">
              <a:solidFill>
                <a:schemeClr val="lt1"/>
              </a:solidFill>
              <a:latin typeface="Lato"/>
              <a:ea typeface="Lato"/>
              <a:cs typeface="Lato"/>
              <a:sym typeface="Lato"/>
            </a:endParaRPr>
          </a:p>
        </p:txBody>
      </p:sp>
      <p:sp>
        <p:nvSpPr>
          <p:cNvPr id="160" name="Google Shape;160;g2175262e6da_0_66"/>
          <p:cNvSpPr txBox="1"/>
          <p:nvPr/>
        </p:nvSpPr>
        <p:spPr>
          <a:xfrm>
            <a:off x="2502800" y="3142175"/>
            <a:ext cx="65379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2200">
                <a:solidFill>
                  <a:schemeClr val="accent1"/>
                </a:solidFill>
                <a:latin typeface="Lato"/>
                <a:ea typeface="Lato"/>
                <a:cs typeface="Lato"/>
                <a:sym typeface="Lato"/>
              </a:rPr>
              <a:t>Stretch: </a:t>
            </a:r>
            <a:r>
              <a:rPr b="1" lang="en-GB" sz="2200">
                <a:solidFill>
                  <a:schemeClr val="accent1"/>
                </a:solidFill>
                <a:latin typeface="Lato"/>
                <a:ea typeface="Lato"/>
                <a:cs typeface="Lato"/>
                <a:sym typeface="Lato"/>
              </a:rPr>
              <a:t>What can be done to reduce vulnerability?</a:t>
            </a:r>
            <a:endParaRPr b="1" sz="2200">
              <a:solidFill>
                <a:schemeClr val="accent1"/>
              </a:solidFill>
              <a:latin typeface="Lato"/>
              <a:ea typeface="Lato"/>
              <a:cs typeface="Lato"/>
              <a:sym typeface="La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g2799712809f_0_8"/>
          <p:cNvSpPr txBox="1"/>
          <p:nvPr/>
        </p:nvSpPr>
        <p:spPr>
          <a:xfrm>
            <a:off x="525900" y="2313750"/>
            <a:ext cx="8092200" cy="516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900">
                <a:solidFill>
                  <a:srgbClr val="FF8022"/>
                </a:solidFill>
                <a:latin typeface="Lato"/>
                <a:ea typeface="Lato"/>
                <a:cs typeface="Lato"/>
                <a:sym typeface="Lato"/>
              </a:rPr>
              <a:t>O</a:t>
            </a:r>
            <a:r>
              <a:rPr b="1" lang="en-GB" sz="2900">
                <a:solidFill>
                  <a:srgbClr val="FF8022"/>
                </a:solidFill>
                <a:latin typeface="Lato"/>
                <a:ea typeface="Lato"/>
                <a:cs typeface="Lato"/>
                <a:sym typeface="Lato"/>
              </a:rPr>
              <a:t>ptional case study activity</a:t>
            </a:r>
            <a:endParaRPr b="1" sz="2600">
              <a:solidFill>
                <a:srgbClr val="FF8022"/>
              </a:solidFill>
              <a:latin typeface="Lato"/>
              <a:ea typeface="Lato"/>
              <a:cs typeface="Lato"/>
              <a:sym typeface="La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g1fe19c08626_1_6"/>
          <p:cNvSpPr txBox="1"/>
          <p:nvPr>
            <p:ph type="ctrTitle"/>
          </p:nvPr>
        </p:nvSpPr>
        <p:spPr>
          <a:xfrm>
            <a:off x="379375" y="253750"/>
            <a:ext cx="57021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b="1" i="0" sz="32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rPr b="1" lang="en-GB" sz="2900">
                <a:solidFill>
                  <a:schemeClr val="accent2"/>
                </a:solidFill>
                <a:latin typeface="Lato"/>
                <a:ea typeface="Lato"/>
                <a:cs typeface="Lato"/>
                <a:sym typeface="Lato"/>
              </a:rPr>
              <a:t>Lesley’s story </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3200" u="none" cap="none" strike="noStrike">
              <a:solidFill>
                <a:schemeClr val="accent2"/>
              </a:solidFill>
              <a:latin typeface="Lato"/>
              <a:ea typeface="Lato"/>
              <a:cs typeface="Lato"/>
              <a:sym typeface="Lato"/>
            </a:endParaRPr>
          </a:p>
        </p:txBody>
      </p:sp>
      <p:sp>
        <p:nvSpPr>
          <p:cNvPr id="171" name="Google Shape;171;g1fe19c08626_1_6"/>
          <p:cNvSpPr txBox="1"/>
          <p:nvPr/>
        </p:nvSpPr>
        <p:spPr>
          <a:xfrm>
            <a:off x="499555" y="1176181"/>
            <a:ext cx="5289600" cy="6333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t/>
            </a:r>
            <a:endParaRPr b="1" i="0" sz="2200" u="none" cap="none" strike="noStrike">
              <a:solidFill>
                <a:srgbClr val="FF8022"/>
              </a:solidFill>
              <a:latin typeface="Lato Black"/>
              <a:ea typeface="Lato Black"/>
              <a:cs typeface="Lato Black"/>
              <a:sym typeface="Lato Black"/>
            </a:endParaRPr>
          </a:p>
        </p:txBody>
      </p:sp>
      <p:sp>
        <p:nvSpPr>
          <p:cNvPr id="172" name="Google Shape;172;g1fe19c08626_1_6"/>
          <p:cNvSpPr txBox="1"/>
          <p:nvPr/>
        </p:nvSpPr>
        <p:spPr>
          <a:xfrm>
            <a:off x="249000" y="1178450"/>
            <a:ext cx="8546700" cy="230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600">
                <a:latin typeface="Lato"/>
                <a:ea typeface="Lato"/>
                <a:cs typeface="Lato"/>
                <a:sym typeface="Lato"/>
              </a:rPr>
              <a:t>Lesley has been invited to go to a musical festival with friends to celebrate an 18th birthday party. However, she doesn’t have the money to pay for it. This is because she saw an advert online offering her a quick way to make money. It said: “If you share your bank details with us you’ll use it to send payments and you’ll receive 20% of the transactions”. It started off well with her making good money but it all turned sour when her bank stopped her being able to buy items in the supermarket and the fraud officer turned up at her house.</a:t>
            </a:r>
            <a:endParaRPr sz="1600">
              <a:latin typeface="Lato"/>
              <a:ea typeface="Lato"/>
              <a:cs typeface="Lato"/>
              <a:sym typeface="Lato"/>
            </a:endParaRPr>
          </a:p>
          <a:p>
            <a:pPr indent="0" lvl="0" marL="0" rtl="0" algn="l">
              <a:spcBef>
                <a:spcPts val="0"/>
              </a:spcBef>
              <a:spcAft>
                <a:spcPts val="0"/>
              </a:spcAft>
              <a:buNone/>
            </a:pPr>
            <a:r>
              <a:t/>
            </a:r>
            <a:endParaRPr sz="1000">
              <a:latin typeface="Lato"/>
              <a:ea typeface="Lato"/>
              <a:cs typeface="Lato"/>
              <a:sym typeface="Lato"/>
            </a:endParaRPr>
          </a:p>
          <a:p>
            <a:pPr indent="0" lvl="0" marL="0" rtl="0" algn="l">
              <a:spcBef>
                <a:spcPts val="0"/>
              </a:spcBef>
              <a:spcAft>
                <a:spcPts val="0"/>
              </a:spcAft>
              <a:buNone/>
            </a:pPr>
            <a:r>
              <a:rPr lang="en-GB" sz="1600">
                <a:latin typeface="Lato"/>
                <a:ea typeface="Lato"/>
                <a:cs typeface="Lato"/>
                <a:sym typeface="Lato"/>
              </a:rPr>
              <a:t>Luckily she did not did receive a prison sentence but she needed to </a:t>
            </a:r>
            <a:r>
              <a:rPr lang="en-GB" sz="1600">
                <a:latin typeface="Lato"/>
                <a:ea typeface="Lato"/>
                <a:cs typeface="Lato"/>
                <a:sym typeface="Lato"/>
              </a:rPr>
              <a:t>get a job at a local cafe to generate a stable income and build her credit score.</a:t>
            </a:r>
            <a:endParaRPr sz="1600">
              <a:latin typeface="Lato"/>
              <a:ea typeface="Lato"/>
              <a:cs typeface="Lato"/>
              <a:sym typeface="Lato"/>
            </a:endParaRPr>
          </a:p>
        </p:txBody>
      </p:sp>
      <p:sp>
        <p:nvSpPr>
          <p:cNvPr id="173" name="Google Shape;173;g1fe19c08626_1_6"/>
          <p:cNvSpPr txBox="1"/>
          <p:nvPr/>
        </p:nvSpPr>
        <p:spPr>
          <a:xfrm>
            <a:off x="292500" y="3657500"/>
            <a:ext cx="7561800" cy="1169700"/>
          </a:xfrm>
          <a:prstGeom prst="rect">
            <a:avLst/>
          </a:prstGeom>
          <a:noFill/>
          <a:ln cap="flat" cmpd="sng" w="19050">
            <a:solidFill>
              <a:schemeClr val="accent1"/>
            </a:solidFill>
            <a:prstDash val="solid"/>
            <a:round/>
            <a:headEnd len="sm" w="sm" type="none"/>
            <a:tailEnd len="sm" w="sm" type="none"/>
          </a:ln>
        </p:spPr>
        <p:txBody>
          <a:bodyPr anchorCtr="0" anchor="t" bIns="91425" lIns="91425" spcFirstLastPara="1" rIns="91425" wrap="square" tIns="91425">
            <a:spAutoFit/>
          </a:bodyPr>
          <a:lstStyle/>
          <a:p>
            <a:pPr indent="-330200" lvl="0" marL="457200" rtl="0" algn="l">
              <a:spcBef>
                <a:spcPts val="0"/>
              </a:spcBef>
              <a:spcAft>
                <a:spcPts val="0"/>
              </a:spcAft>
              <a:buClr>
                <a:schemeClr val="accent1"/>
              </a:buClr>
              <a:buSzPts val="1600"/>
              <a:buFont typeface="Lato"/>
              <a:buAutoNum type="arabicPeriod"/>
            </a:pPr>
            <a:r>
              <a:rPr b="1" lang="en-GB" sz="1600">
                <a:solidFill>
                  <a:schemeClr val="accent1"/>
                </a:solidFill>
                <a:latin typeface="Lato"/>
                <a:ea typeface="Lato"/>
                <a:cs typeface="Lato"/>
                <a:sym typeface="Lato"/>
              </a:rPr>
              <a:t>What are the reasons that she ended up in financial difficulty?</a:t>
            </a:r>
            <a:endParaRPr b="1" sz="1600">
              <a:solidFill>
                <a:schemeClr val="accent1"/>
              </a:solidFill>
              <a:latin typeface="Lato"/>
              <a:ea typeface="Lato"/>
              <a:cs typeface="Lato"/>
              <a:sym typeface="Lato"/>
            </a:endParaRPr>
          </a:p>
          <a:p>
            <a:pPr indent="-330200" lvl="0" marL="457200" rtl="0" algn="l">
              <a:spcBef>
                <a:spcPts val="0"/>
              </a:spcBef>
              <a:spcAft>
                <a:spcPts val="0"/>
              </a:spcAft>
              <a:buClr>
                <a:schemeClr val="accent1"/>
              </a:buClr>
              <a:buSzPts val="1600"/>
              <a:buFont typeface="Lato"/>
              <a:buAutoNum type="arabicPeriod"/>
            </a:pPr>
            <a:r>
              <a:rPr b="1" lang="en-GB" sz="1600">
                <a:solidFill>
                  <a:schemeClr val="accent1"/>
                </a:solidFill>
                <a:latin typeface="Lato"/>
                <a:ea typeface="Lato"/>
                <a:cs typeface="Lato"/>
                <a:sym typeface="Lato"/>
              </a:rPr>
              <a:t>What kind of emotions might Lesley have felt and how would these have changed throughout the story?</a:t>
            </a:r>
            <a:endParaRPr b="1" sz="1600">
              <a:solidFill>
                <a:schemeClr val="accent1"/>
              </a:solidFill>
              <a:latin typeface="Lato"/>
              <a:ea typeface="Lato"/>
              <a:cs typeface="Lato"/>
              <a:sym typeface="Lato"/>
            </a:endParaRPr>
          </a:p>
          <a:p>
            <a:pPr indent="-330200" lvl="0" marL="457200" rtl="0" algn="l">
              <a:spcBef>
                <a:spcPts val="0"/>
              </a:spcBef>
              <a:spcAft>
                <a:spcPts val="0"/>
              </a:spcAft>
              <a:buClr>
                <a:schemeClr val="accent1"/>
              </a:buClr>
              <a:buSzPts val="1600"/>
              <a:buFont typeface="Lato"/>
              <a:buAutoNum type="arabicPeriod"/>
            </a:pPr>
            <a:r>
              <a:rPr b="1" lang="en-GB" sz="1600">
                <a:solidFill>
                  <a:schemeClr val="accent1"/>
                </a:solidFill>
                <a:latin typeface="Lato"/>
                <a:ea typeface="Lato"/>
                <a:cs typeface="Lato"/>
                <a:sym typeface="Lato"/>
              </a:rPr>
              <a:t>Who could support Lesley with her financial situation?</a:t>
            </a:r>
            <a:endParaRPr b="1" sz="1600">
              <a:solidFill>
                <a:schemeClr val="accent1"/>
              </a:solidFill>
              <a:latin typeface="Lato"/>
              <a:ea typeface="Lato"/>
              <a:cs typeface="Lato"/>
              <a:sym typeface="La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g2799712809f_0_14"/>
          <p:cNvSpPr txBox="1"/>
          <p:nvPr/>
        </p:nvSpPr>
        <p:spPr>
          <a:xfrm>
            <a:off x="525900" y="2313750"/>
            <a:ext cx="8092200" cy="516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900">
                <a:solidFill>
                  <a:srgbClr val="FF8022"/>
                </a:solidFill>
                <a:latin typeface="Lato"/>
                <a:ea typeface="Lato"/>
                <a:cs typeface="Lato"/>
                <a:sym typeface="Lato"/>
              </a:rPr>
              <a:t>End of o</a:t>
            </a:r>
            <a:r>
              <a:rPr b="1" lang="en-GB" sz="2900">
                <a:solidFill>
                  <a:srgbClr val="FF8022"/>
                </a:solidFill>
                <a:latin typeface="Lato"/>
                <a:ea typeface="Lato"/>
                <a:cs typeface="Lato"/>
                <a:sym typeface="Lato"/>
              </a:rPr>
              <a:t>ptional case study activity</a:t>
            </a:r>
            <a:endParaRPr b="1" sz="2600">
              <a:solidFill>
                <a:srgbClr val="FF8022"/>
              </a:solidFill>
              <a:latin typeface="Lato"/>
              <a:ea typeface="Lato"/>
              <a:cs typeface="Lato"/>
              <a:sym typeface="La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20f2465e0da_0_72"/>
          <p:cNvSpPr txBox="1"/>
          <p:nvPr/>
        </p:nvSpPr>
        <p:spPr>
          <a:xfrm>
            <a:off x="439450" y="978750"/>
            <a:ext cx="6212100" cy="400200"/>
          </a:xfrm>
          <a:prstGeom prst="rect">
            <a:avLst/>
          </a:prstGeom>
          <a:noFill/>
          <a:ln>
            <a:noFill/>
          </a:ln>
        </p:spPr>
        <p:txBody>
          <a:bodyPr anchorCtr="0" anchor="b"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 name="Google Shape;184;g20f2465e0da_0_72"/>
          <p:cNvSpPr txBox="1"/>
          <p:nvPr/>
        </p:nvSpPr>
        <p:spPr>
          <a:xfrm>
            <a:off x="360374" y="629069"/>
            <a:ext cx="66255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1600"/>
              <a:buFont typeface="Arial"/>
              <a:buNone/>
            </a:pPr>
            <a:r>
              <a:rPr b="1" i="0" lang="en-GB" sz="2000" u="none" cap="none" strike="noStrike">
                <a:solidFill>
                  <a:schemeClr val="accent2"/>
                </a:solidFill>
                <a:latin typeface="Lato"/>
                <a:ea typeface="Lato"/>
                <a:cs typeface="Lato"/>
                <a:sym typeface="Lato"/>
              </a:rPr>
              <a:t>By the end of the session, I will be able to:</a:t>
            </a:r>
            <a:endParaRPr b="1" i="0" sz="2000" u="none" cap="none" strike="noStrike">
              <a:solidFill>
                <a:schemeClr val="accent2"/>
              </a:solidFill>
              <a:latin typeface="Lato"/>
              <a:ea typeface="Lato"/>
              <a:cs typeface="Lato"/>
              <a:sym typeface="Lato"/>
            </a:endParaRPr>
          </a:p>
        </p:txBody>
      </p:sp>
      <p:sp>
        <p:nvSpPr>
          <p:cNvPr id="185" name="Google Shape;185;g20f2465e0da_0_72"/>
          <p:cNvSpPr txBox="1"/>
          <p:nvPr/>
        </p:nvSpPr>
        <p:spPr>
          <a:xfrm>
            <a:off x="488176" y="1274075"/>
            <a:ext cx="7191000" cy="3422100"/>
          </a:xfrm>
          <a:prstGeom prst="rect">
            <a:avLst/>
          </a:prstGeom>
          <a:noFill/>
          <a:ln>
            <a:noFill/>
          </a:ln>
        </p:spPr>
        <p:txBody>
          <a:bodyPr anchorCtr="0" anchor="t" bIns="91425" lIns="91425" spcFirstLastPara="1" rIns="91425" wrap="square" tIns="91425">
            <a:spAutoFit/>
          </a:bodyPr>
          <a:lstStyle/>
          <a:p>
            <a:pPr indent="-368300" lvl="0" marL="457200" marR="0" rtl="0" algn="l">
              <a:lnSpc>
                <a:spcPct val="107000"/>
              </a:lnSpc>
              <a:spcBef>
                <a:spcPts val="0"/>
              </a:spcBef>
              <a:spcAft>
                <a:spcPts val="0"/>
              </a:spcAft>
              <a:buClr>
                <a:srgbClr val="00FF00"/>
              </a:buClr>
              <a:buSzPts val="2200"/>
              <a:buFont typeface="Lato"/>
              <a:buChar char="●"/>
            </a:pPr>
            <a:r>
              <a:rPr lang="en-GB" sz="2200">
                <a:solidFill>
                  <a:srgbClr val="00FF00"/>
                </a:solidFill>
                <a:latin typeface="Lato"/>
                <a:ea typeface="Lato"/>
                <a:cs typeface="Lato"/>
                <a:sym typeface="Lato"/>
              </a:rPr>
              <a:t>Recognise ways that money can affect mental health and well-being</a:t>
            </a:r>
            <a:endParaRPr sz="2200">
              <a:solidFill>
                <a:srgbClr val="00FF00"/>
              </a:solidFill>
              <a:latin typeface="Lato"/>
              <a:ea typeface="Lato"/>
              <a:cs typeface="Lato"/>
              <a:sym typeface="Lato"/>
            </a:endParaRPr>
          </a:p>
          <a:p>
            <a:pPr indent="0" lvl="0" marL="914400" marR="0" rtl="0" algn="l">
              <a:lnSpc>
                <a:spcPct val="107000"/>
              </a:lnSpc>
              <a:spcBef>
                <a:spcPts val="0"/>
              </a:spcBef>
              <a:spcAft>
                <a:spcPts val="0"/>
              </a:spcAft>
              <a:buNone/>
            </a:pPr>
            <a:r>
              <a:t/>
            </a:r>
            <a:endParaRPr sz="2200">
              <a:solidFill>
                <a:schemeClr val="lt1"/>
              </a:solidFill>
              <a:latin typeface="Lato"/>
              <a:ea typeface="Lato"/>
              <a:cs typeface="Lato"/>
              <a:sym typeface="Lato"/>
            </a:endParaRPr>
          </a:p>
          <a:p>
            <a:pPr indent="-368300" lvl="0" marL="457200" marR="0" rtl="0" algn="l">
              <a:lnSpc>
                <a:spcPct val="107000"/>
              </a:lnSpc>
              <a:spcBef>
                <a:spcPts val="0"/>
              </a:spcBef>
              <a:spcAft>
                <a:spcPts val="0"/>
              </a:spcAft>
              <a:buClr>
                <a:srgbClr val="00FF00"/>
              </a:buClr>
              <a:buSzPts val="2200"/>
              <a:buFont typeface="Lato"/>
              <a:buChar char="●"/>
            </a:pPr>
            <a:r>
              <a:rPr lang="en-GB" sz="2200">
                <a:solidFill>
                  <a:srgbClr val="00FF00"/>
                </a:solidFill>
                <a:latin typeface="Lato"/>
                <a:ea typeface="Lato"/>
                <a:cs typeface="Lato"/>
                <a:sym typeface="Lato"/>
              </a:rPr>
              <a:t>Assess </a:t>
            </a:r>
            <a:r>
              <a:rPr lang="en-GB" sz="2200">
                <a:solidFill>
                  <a:srgbClr val="00FF00"/>
                </a:solidFill>
                <a:latin typeface="Lato"/>
                <a:ea typeface="Lato"/>
                <a:cs typeface="Lato"/>
                <a:sym typeface="Lato"/>
              </a:rPr>
              <a:t>different ways people can get into financial trouble </a:t>
            </a:r>
            <a:endParaRPr sz="2200">
              <a:solidFill>
                <a:srgbClr val="00FF00"/>
              </a:solidFill>
              <a:latin typeface="Lato"/>
              <a:ea typeface="Lato"/>
              <a:cs typeface="Lato"/>
              <a:sym typeface="Lato"/>
            </a:endParaRPr>
          </a:p>
          <a:p>
            <a:pPr indent="0" lvl="0" marL="914400" marR="0" rtl="0" algn="l">
              <a:lnSpc>
                <a:spcPct val="107000"/>
              </a:lnSpc>
              <a:spcBef>
                <a:spcPts val="0"/>
              </a:spcBef>
              <a:spcAft>
                <a:spcPts val="0"/>
              </a:spcAft>
              <a:buNone/>
            </a:pPr>
            <a:r>
              <a:t/>
            </a:r>
            <a:endParaRPr sz="2200">
              <a:solidFill>
                <a:schemeClr val="lt1"/>
              </a:solidFill>
              <a:latin typeface="Lato"/>
              <a:ea typeface="Lato"/>
              <a:cs typeface="Lato"/>
              <a:sym typeface="Lato"/>
            </a:endParaRPr>
          </a:p>
          <a:p>
            <a:pPr indent="-368300" lvl="0" marL="457200" rtl="0" algn="l">
              <a:lnSpc>
                <a:spcPct val="107000"/>
              </a:lnSpc>
              <a:spcBef>
                <a:spcPts val="0"/>
              </a:spcBef>
              <a:spcAft>
                <a:spcPts val="0"/>
              </a:spcAft>
              <a:buClr>
                <a:schemeClr val="lt1"/>
              </a:buClr>
              <a:buSzPts val="2200"/>
              <a:buFont typeface="Lato"/>
              <a:buChar char="●"/>
            </a:pPr>
            <a:r>
              <a:rPr lang="en-GB" sz="2200">
                <a:solidFill>
                  <a:schemeClr val="lt1"/>
                </a:solidFill>
                <a:latin typeface="Lato"/>
                <a:ea typeface="Lato"/>
                <a:cs typeface="Lato"/>
                <a:sym typeface="Lato"/>
              </a:rPr>
              <a:t>Compare organisations that can be used to solve various  money difficulties</a:t>
            </a:r>
            <a:endParaRPr sz="2200">
              <a:solidFill>
                <a:schemeClr val="lt1"/>
              </a:solidFill>
              <a:latin typeface="Lato"/>
              <a:ea typeface="Lato"/>
              <a:cs typeface="Lato"/>
              <a:sym typeface="Lato"/>
            </a:endParaRPr>
          </a:p>
          <a:p>
            <a:pPr indent="0" lvl="0" marL="914400" marR="0" rtl="0" algn="l">
              <a:lnSpc>
                <a:spcPct val="107000"/>
              </a:lnSpc>
              <a:spcBef>
                <a:spcPts val="0"/>
              </a:spcBef>
              <a:spcAft>
                <a:spcPts val="0"/>
              </a:spcAft>
              <a:buNone/>
            </a:pPr>
            <a:r>
              <a:t/>
            </a:r>
            <a:endParaRPr b="0" i="0" sz="2200" u="none" cap="none" strike="noStrike">
              <a:solidFill>
                <a:schemeClr val="lt1"/>
              </a:solidFill>
              <a:latin typeface="Lato Light"/>
              <a:ea typeface="Lato Light"/>
              <a:cs typeface="Lato Light"/>
              <a:sym typeface="Lato 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g1fe19c08626_1_0"/>
          <p:cNvSpPr txBox="1"/>
          <p:nvPr>
            <p:ph type="ctrTitle"/>
          </p:nvPr>
        </p:nvSpPr>
        <p:spPr>
          <a:xfrm>
            <a:off x="379375" y="253750"/>
            <a:ext cx="57021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b="1" i="0" sz="32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rPr b="1" lang="en-GB" sz="2900">
                <a:solidFill>
                  <a:schemeClr val="accent2"/>
                </a:solidFill>
                <a:latin typeface="Lato"/>
                <a:ea typeface="Lato"/>
                <a:cs typeface="Lato"/>
                <a:sym typeface="Lato"/>
              </a:rPr>
              <a:t>How does it feel?</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3200" u="none" cap="none" strike="noStrike">
              <a:solidFill>
                <a:schemeClr val="accent2"/>
              </a:solidFill>
              <a:latin typeface="Lato"/>
              <a:ea typeface="Lato"/>
              <a:cs typeface="Lato"/>
              <a:sym typeface="Lato"/>
            </a:endParaRPr>
          </a:p>
        </p:txBody>
      </p:sp>
      <p:sp>
        <p:nvSpPr>
          <p:cNvPr id="191" name="Google Shape;191;g1fe19c08626_1_0"/>
          <p:cNvSpPr txBox="1"/>
          <p:nvPr/>
        </p:nvSpPr>
        <p:spPr>
          <a:xfrm>
            <a:off x="254575" y="1359500"/>
            <a:ext cx="6244500" cy="295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800">
                <a:latin typeface="Lato"/>
                <a:ea typeface="Lato"/>
                <a:cs typeface="Lato"/>
                <a:sym typeface="Lato"/>
              </a:rPr>
              <a:t>Ending up in </a:t>
            </a:r>
            <a:r>
              <a:rPr lang="en-GB" sz="1800">
                <a:latin typeface="Lato"/>
                <a:ea typeface="Lato"/>
                <a:cs typeface="Lato"/>
                <a:sym typeface="Lato"/>
              </a:rPr>
              <a:t>financial</a:t>
            </a:r>
            <a:r>
              <a:rPr lang="en-GB" sz="1800">
                <a:latin typeface="Lato"/>
                <a:ea typeface="Lato"/>
                <a:cs typeface="Lato"/>
                <a:sym typeface="Lato"/>
              </a:rPr>
              <a:t> difficulty can lead to lots of emotions.</a:t>
            </a:r>
            <a:br>
              <a:rPr lang="en-GB" sz="1800">
                <a:latin typeface="Lato"/>
                <a:ea typeface="Lato"/>
                <a:cs typeface="Lato"/>
                <a:sym typeface="Lato"/>
              </a:rPr>
            </a:br>
            <a:r>
              <a:rPr lang="en-GB" sz="1800">
                <a:latin typeface="Lato"/>
                <a:ea typeface="Lato"/>
                <a:cs typeface="Lato"/>
                <a:sym typeface="Lato"/>
              </a:rPr>
              <a:t>These may range from sadness, to anxiety, shame and guilt.</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rPr lang="en-GB" sz="1800">
                <a:latin typeface="Lato"/>
                <a:ea typeface="Lato"/>
                <a:cs typeface="Lato"/>
                <a:sym typeface="Lato"/>
              </a:rPr>
              <a:t>People may even begin to lose confidence in themselves.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rPr lang="en-GB" sz="1800">
                <a:latin typeface="Lato"/>
                <a:ea typeface="Lato"/>
                <a:cs typeface="Lato"/>
                <a:sym typeface="Lato"/>
              </a:rPr>
              <a:t>It’s important to note that lots of people make mistakes or end up in financial difficulties, and Lesley is not alone.</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rPr lang="en-GB" sz="1800">
                <a:latin typeface="Lato"/>
                <a:ea typeface="Lato"/>
                <a:cs typeface="Lato"/>
                <a:sym typeface="Lato"/>
              </a:rPr>
              <a:t>It’s also important to speak to somebody early on to prevent getting into a negative spiral.</a:t>
            </a:r>
            <a:endParaRPr sz="1800">
              <a:latin typeface="Lato"/>
              <a:ea typeface="Lato"/>
              <a:cs typeface="Lato"/>
              <a:sym typeface="Lato"/>
            </a:endParaRPr>
          </a:p>
        </p:txBody>
      </p:sp>
      <p:pic>
        <p:nvPicPr>
          <p:cNvPr id="192" name="Google Shape;192;g1fe19c08626_1_0"/>
          <p:cNvPicPr preferRelativeResize="0"/>
          <p:nvPr/>
        </p:nvPicPr>
        <p:blipFill>
          <a:blip r:embed="rId3">
            <a:alphaModFix/>
          </a:blip>
          <a:stretch>
            <a:fillRect/>
          </a:stretch>
        </p:blipFill>
        <p:spPr>
          <a:xfrm>
            <a:off x="6896400" y="1798926"/>
            <a:ext cx="1905000" cy="1905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g1fe19c08626_1_22"/>
          <p:cNvSpPr txBox="1"/>
          <p:nvPr>
            <p:ph type="ctrTitle"/>
          </p:nvPr>
        </p:nvSpPr>
        <p:spPr>
          <a:xfrm>
            <a:off x="379375" y="253750"/>
            <a:ext cx="67788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i="0" sz="26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lang="en-GB" sz="2900">
                <a:solidFill>
                  <a:schemeClr val="accent2"/>
                </a:solidFill>
                <a:latin typeface="Lato"/>
                <a:ea typeface="Lato"/>
                <a:cs typeface="Lato"/>
                <a:sym typeface="Lato"/>
              </a:rPr>
              <a:t>Getting help with money troubles</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i="0" sz="2600" u="none" cap="none" strike="noStrike">
              <a:solidFill>
                <a:schemeClr val="accent2"/>
              </a:solidFill>
              <a:latin typeface="Lato Black"/>
              <a:ea typeface="Lato Black"/>
              <a:cs typeface="Lato Black"/>
              <a:sym typeface="Lato Black"/>
            </a:endParaRPr>
          </a:p>
        </p:txBody>
      </p:sp>
      <p:pic>
        <p:nvPicPr>
          <p:cNvPr id="198" name="Google Shape;198;g1fe19c08626_1_22"/>
          <p:cNvPicPr preferRelativeResize="0"/>
          <p:nvPr/>
        </p:nvPicPr>
        <p:blipFill>
          <a:blip r:embed="rId3">
            <a:alphaModFix/>
          </a:blip>
          <a:stretch>
            <a:fillRect/>
          </a:stretch>
        </p:blipFill>
        <p:spPr>
          <a:xfrm>
            <a:off x="552988" y="1591149"/>
            <a:ext cx="1142850" cy="1142850"/>
          </a:xfrm>
          <a:prstGeom prst="rect">
            <a:avLst/>
          </a:prstGeom>
          <a:noFill/>
          <a:ln>
            <a:noFill/>
          </a:ln>
        </p:spPr>
      </p:pic>
      <p:pic>
        <p:nvPicPr>
          <p:cNvPr id="199" name="Google Shape;199;g1fe19c08626_1_22"/>
          <p:cNvPicPr preferRelativeResize="0"/>
          <p:nvPr/>
        </p:nvPicPr>
        <p:blipFill>
          <a:blip r:embed="rId4">
            <a:alphaModFix/>
          </a:blip>
          <a:stretch>
            <a:fillRect/>
          </a:stretch>
        </p:blipFill>
        <p:spPr>
          <a:xfrm>
            <a:off x="3922900" y="1469700"/>
            <a:ext cx="1235750" cy="1196050"/>
          </a:xfrm>
          <a:prstGeom prst="rect">
            <a:avLst/>
          </a:prstGeom>
          <a:noFill/>
          <a:ln>
            <a:noFill/>
          </a:ln>
        </p:spPr>
      </p:pic>
      <p:pic>
        <p:nvPicPr>
          <p:cNvPr id="200" name="Google Shape;200;g1fe19c08626_1_22"/>
          <p:cNvPicPr preferRelativeResize="0"/>
          <p:nvPr/>
        </p:nvPicPr>
        <p:blipFill>
          <a:blip r:embed="rId5">
            <a:alphaModFix/>
          </a:blip>
          <a:stretch>
            <a:fillRect/>
          </a:stretch>
        </p:blipFill>
        <p:spPr>
          <a:xfrm>
            <a:off x="5618924" y="1632000"/>
            <a:ext cx="1114648" cy="944125"/>
          </a:xfrm>
          <a:prstGeom prst="rect">
            <a:avLst/>
          </a:prstGeom>
          <a:noFill/>
          <a:ln>
            <a:noFill/>
          </a:ln>
        </p:spPr>
      </p:pic>
      <p:pic>
        <p:nvPicPr>
          <p:cNvPr id="201" name="Google Shape;201;g1fe19c08626_1_22"/>
          <p:cNvPicPr preferRelativeResize="0"/>
          <p:nvPr/>
        </p:nvPicPr>
        <p:blipFill>
          <a:blip r:embed="rId6">
            <a:alphaModFix/>
          </a:blip>
          <a:stretch>
            <a:fillRect/>
          </a:stretch>
        </p:blipFill>
        <p:spPr>
          <a:xfrm>
            <a:off x="7480062" y="1734586"/>
            <a:ext cx="909975" cy="841544"/>
          </a:xfrm>
          <a:prstGeom prst="rect">
            <a:avLst/>
          </a:prstGeom>
          <a:noFill/>
          <a:ln>
            <a:noFill/>
          </a:ln>
        </p:spPr>
      </p:pic>
      <p:pic>
        <p:nvPicPr>
          <p:cNvPr id="202" name="Google Shape;202;g1fe19c08626_1_22"/>
          <p:cNvPicPr preferRelativeResize="0"/>
          <p:nvPr/>
        </p:nvPicPr>
        <p:blipFill>
          <a:blip r:embed="rId7">
            <a:alphaModFix/>
          </a:blip>
          <a:stretch>
            <a:fillRect/>
          </a:stretch>
        </p:blipFill>
        <p:spPr>
          <a:xfrm>
            <a:off x="2198200" y="1622088"/>
            <a:ext cx="1131784" cy="1046700"/>
          </a:xfrm>
          <a:prstGeom prst="rect">
            <a:avLst/>
          </a:prstGeom>
          <a:noFill/>
          <a:ln>
            <a:noFill/>
          </a:ln>
        </p:spPr>
      </p:pic>
      <p:sp>
        <p:nvSpPr>
          <p:cNvPr id="203" name="Google Shape;203;g1fe19c08626_1_22"/>
          <p:cNvSpPr txBox="1"/>
          <p:nvPr/>
        </p:nvSpPr>
        <p:spPr>
          <a:xfrm>
            <a:off x="3891888" y="2804650"/>
            <a:ext cx="1293300" cy="1262100"/>
          </a:xfrm>
          <a:prstGeom prst="rect">
            <a:avLst/>
          </a:prstGeom>
          <a:solidFill>
            <a:schemeClr val="accent2"/>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a:solidFill>
                  <a:schemeClr val="lt1"/>
                </a:solidFill>
                <a:latin typeface="Lato"/>
                <a:ea typeface="Lato"/>
                <a:cs typeface="Lato"/>
                <a:sym typeface="Lato"/>
              </a:rPr>
              <a:t>Contact an organisation, such as a charity, that can help </a:t>
            </a:r>
            <a:endParaRPr b="1">
              <a:solidFill>
                <a:schemeClr val="lt1"/>
              </a:solidFill>
              <a:latin typeface="Lato"/>
              <a:ea typeface="Lato"/>
              <a:cs typeface="Lato"/>
              <a:sym typeface="Lato"/>
            </a:endParaRPr>
          </a:p>
        </p:txBody>
      </p:sp>
      <p:sp>
        <p:nvSpPr>
          <p:cNvPr id="204" name="Google Shape;204;g1fe19c08626_1_22"/>
          <p:cNvSpPr txBox="1"/>
          <p:nvPr/>
        </p:nvSpPr>
        <p:spPr>
          <a:xfrm>
            <a:off x="5590150" y="2804650"/>
            <a:ext cx="1293300" cy="126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latin typeface="Lato"/>
                <a:ea typeface="Lato"/>
                <a:cs typeface="Lato"/>
                <a:sym typeface="Lato"/>
              </a:rPr>
              <a:t>Speak to somebody at school or university</a:t>
            </a:r>
            <a:endParaRPr b="1">
              <a:solidFill>
                <a:schemeClr val="lt1"/>
              </a:solidFill>
              <a:latin typeface="Lato"/>
              <a:ea typeface="Lato"/>
              <a:cs typeface="Lato"/>
              <a:sym typeface="Lato"/>
            </a:endParaRPr>
          </a:p>
        </p:txBody>
      </p:sp>
      <p:sp>
        <p:nvSpPr>
          <p:cNvPr id="205" name="Google Shape;205;g1fe19c08626_1_22"/>
          <p:cNvSpPr txBox="1"/>
          <p:nvPr/>
        </p:nvSpPr>
        <p:spPr>
          <a:xfrm>
            <a:off x="2193650" y="2804650"/>
            <a:ext cx="1293300" cy="126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latin typeface="Lato"/>
                <a:ea typeface="Lato"/>
                <a:cs typeface="Lato"/>
                <a:sym typeface="Lato"/>
              </a:rPr>
              <a:t>Encourage breathing and processing time</a:t>
            </a:r>
            <a:endParaRPr b="1">
              <a:solidFill>
                <a:schemeClr val="lt1"/>
              </a:solidFill>
              <a:latin typeface="Lato"/>
              <a:ea typeface="Lato"/>
              <a:cs typeface="Lato"/>
              <a:sym typeface="Lato"/>
            </a:endParaRPr>
          </a:p>
        </p:txBody>
      </p:sp>
      <p:sp>
        <p:nvSpPr>
          <p:cNvPr id="206" name="Google Shape;206;g1fe19c08626_1_22"/>
          <p:cNvSpPr txBox="1"/>
          <p:nvPr/>
        </p:nvSpPr>
        <p:spPr>
          <a:xfrm>
            <a:off x="495400" y="2804650"/>
            <a:ext cx="1293300" cy="126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latin typeface="Lato"/>
                <a:ea typeface="Lato"/>
                <a:cs typeface="Lato"/>
                <a:sym typeface="Lato"/>
              </a:rPr>
              <a:t>Speak to family and friends</a:t>
            </a:r>
            <a:endParaRPr b="1">
              <a:solidFill>
                <a:schemeClr val="lt1"/>
              </a:solidFill>
              <a:latin typeface="Lato"/>
              <a:ea typeface="Lato"/>
              <a:cs typeface="Lato"/>
              <a:sym typeface="Lato"/>
            </a:endParaRPr>
          </a:p>
        </p:txBody>
      </p:sp>
      <p:sp>
        <p:nvSpPr>
          <p:cNvPr id="207" name="Google Shape;207;g1fe19c08626_1_22"/>
          <p:cNvSpPr txBox="1"/>
          <p:nvPr/>
        </p:nvSpPr>
        <p:spPr>
          <a:xfrm>
            <a:off x="7288400" y="2804650"/>
            <a:ext cx="1293300" cy="126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latin typeface="Lato"/>
                <a:ea typeface="Lato"/>
                <a:cs typeface="Lato"/>
                <a:sym typeface="Lato"/>
              </a:rPr>
              <a:t>Create a budget to plan realistic spending </a:t>
            </a:r>
            <a:endParaRPr b="1">
              <a:solidFill>
                <a:schemeClr val="lt1"/>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 name="Shape 48"/>
        <p:cNvGrpSpPr/>
        <p:nvPr/>
      </p:nvGrpSpPr>
      <p:grpSpPr>
        <a:xfrm>
          <a:off x="0" y="0"/>
          <a:ext cx="0" cy="0"/>
          <a:chOff x="0" y="0"/>
          <a:chExt cx="0" cy="0"/>
        </a:xfrm>
      </p:grpSpPr>
      <p:sp>
        <p:nvSpPr>
          <p:cNvPr id="49" name="Google Shape;49;g277af4278a2_0_57"/>
          <p:cNvSpPr txBox="1"/>
          <p:nvPr>
            <p:ph type="ctrTitle"/>
          </p:nvPr>
        </p:nvSpPr>
        <p:spPr>
          <a:xfrm>
            <a:off x="379375" y="253750"/>
            <a:ext cx="77316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b="0" i="0" sz="29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i="0" lang="en-GB" sz="2900" u="none" cap="none" strike="noStrike">
                <a:solidFill>
                  <a:schemeClr val="accent2"/>
                </a:solidFill>
                <a:latin typeface="Lato"/>
                <a:ea typeface="Lato"/>
                <a:cs typeface="Lato"/>
                <a:sym typeface="Lato"/>
              </a:rPr>
              <a:t>Unit outline</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2900" u="none" cap="none" strike="noStrike">
              <a:solidFill>
                <a:schemeClr val="accent2"/>
              </a:solidFill>
              <a:latin typeface="Lato"/>
              <a:ea typeface="Lato"/>
              <a:cs typeface="Lato"/>
              <a:sym typeface="Lato"/>
            </a:endParaRPr>
          </a:p>
        </p:txBody>
      </p:sp>
      <p:graphicFrame>
        <p:nvGraphicFramePr>
          <p:cNvPr id="50" name="Google Shape;50;g277af4278a2_0_57"/>
          <p:cNvGraphicFramePr/>
          <p:nvPr/>
        </p:nvGraphicFramePr>
        <p:xfrm>
          <a:off x="431175" y="1732525"/>
          <a:ext cx="3000000" cy="3000000"/>
        </p:xfrm>
        <a:graphic>
          <a:graphicData uri="http://schemas.openxmlformats.org/drawingml/2006/table">
            <a:tbl>
              <a:tblPr>
                <a:noFill/>
                <a:tableStyleId>{6260AFAB-D460-4D68-8505-406FDF9A7A22}</a:tableStyleId>
              </a:tblPr>
              <a:tblGrid>
                <a:gridCol w="1351825"/>
                <a:gridCol w="1351825"/>
                <a:gridCol w="1296900"/>
                <a:gridCol w="1472650"/>
                <a:gridCol w="1285925"/>
                <a:gridCol w="1351825"/>
              </a:tblGrid>
              <a:tr h="368475">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Session 1</a:t>
                      </a:r>
                      <a:endParaRPr b="1" sz="1400" u="none" cap="none" strike="noStrike">
                        <a:solidFill>
                          <a:schemeClr val="dk1"/>
                        </a:solidFill>
                        <a:latin typeface="Lato"/>
                        <a:ea typeface="Lato"/>
                        <a:cs typeface="Lato"/>
                        <a:sym typeface="Lato"/>
                      </a:endParaRPr>
                    </a:p>
                  </a:txBody>
                  <a:tcPr marT="91425" marB="91425" marR="91425" marL="91425" anchor="ctr">
                    <a:lnL cap="flat" cmpd="sng" w="28575">
                      <a:solidFill>
                        <a:schemeClr val="accent1"/>
                      </a:solidFill>
                      <a:prstDash val="solid"/>
                      <a:round/>
                      <a:headEnd len="sm" w="sm" type="none"/>
                      <a:tailEnd len="sm" w="sm" type="none"/>
                    </a:lnL>
                    <a:lnR cap="flat" cmpd="sng" w="28575">
                      <a:solidFill>
                        <a:schemeClr val="accent1"/>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extLst>
                            <a:ext uri="http://customooxmlschemas.google.com/">
                              <go:slidesCustomData xmlns:go="http://customooxmlschemas.google.com/" textRoundtripDataId="0"/>
                            </a:ext>
                          </a:extLst>
                        </a:rPr>
                        <a:t>Session 2</a:t>
                      </a:r>
                      <a:endParaRPr b="1" sz="1400" u="none" cap="none" strike="noStrike">
                        <a:solidFill>
                          <a:schemeClr val="dk1"/>
                        </a:solidFill>
                        <a:latin typeface="Lato"/>
                        <a:ea typeface="Lato"/>
                        <a:cs typeface="Lato"/>
                        <a:sym typeface="Lato"/>
                      </a:endParaRPr>
                    </a:p>
                  </a:txBody>
                  <a:tcPr marT="91425" marB="91425" marR="91425" marL="91425" anchor="ctr">
                    <a:lnL cap="flat" cmpd="sng" w="28575">
                      <a:solidFill>
                        <a:schemeClr val="accent1"/>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3</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Session 4</a:t>
                      </a:r>
                      <a:endParaRPr b="1" sz="1400" u="none" cap="none" strike="noStrike">
                        <a:solidFill>
                          <a:schemeClr val="dk1"/>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5</a:t>
                      </a:r>
                      <a:endParaRPr b="1" sz="1400" u="none" cap="none" strike="noStrike">
                        <a:solidFill>
                          <a:srgbClr val="262A33"/>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Session 6</a:t>
                      </a:r>
                      <a:endParaRPr b="1" sz="1400" u="none" cap="none" strike="noStrike">
                        <a:solidFill>
                          <a:schemeClr val="dk1"/>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chemeClr val="accent1"/>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rgbClr val="F9CB9C"/>
                    </a:solidFill>
                  </a:tcPr>
                </a:tc>
              </a:tr>
              <a:tr h="1161100">
                <a:tc>
                  <a:txBody>
                    <a:bodyPr/>
                    <a:lstStyle/>
                    <a:p>
                      <a:pPr indent="0" lvl="0" marL="0" rtl="0" algn="l">
                        <a:spcBef>
                          <a:spcPts val="0"/>
                        </a:spcBef>
                        <a:spcAft>
                          <a:spcPts val="0"/>
                        </a:spcAft>
                        <a:buClr>
                          <a:srgbClr val="000000"/>
                        </a:buClr>
                        <a:buSzPts val="1400"/>
                        <a:buFont typeface="Arial"/>
                        <a:buNone/>
                      </a:pPr>
                      <a:r>
                        <a:t/>
                      </a:r>
                      <a:endParaRPr>
                        <a:solidFill>
                          <a:schemeClr val="dk1"/>
                        </a:solidFill>
                        <a:latin typeface="Lato"/>
                        <a:ea typeface="Lato"/>
                        <a:cs typeface="Lato"/>
                        <a:sym typeface="Lato"/>
                      </a:endParaRPr>
                    </a:p>
                    <a:p>
                      <a:pPr indent="0" lvl="0" marL="0" rtl="0" algn="ctr">
                        <a:spcBef>
                          <a:spcPts val="0"/>
                        </a:spcBef>
                        <a:spcAft>
                          <a:spcPts val="0"/>
                        </a:spcAft>
                        <a:buClr>
                          <a:srgbClr val="000000"/>
                        </a:buClr>
                        <a:buSzPts val="1400"/>
                        <a:buFont typeface="Arial"/>
                        <a:buNone/>
                      </a:pPr>
                      <a:r>
                        <a:rPr lang="en-GB">
                          <a:solidFill>
                            <a:schemeClr val="dk1"/>
                          </a:solidFill>
                          <a:latin typeface="Lato"/>
                          <a:ea typeface="Lato"/>
                          <a:cs typeface="Lato"/>
                          <a:sym typeface="Lato"/>
                        </a:rPr>
                        <a:t>Managing Student Finance</a:t>
                      </a:r>
                      <a:endParaRPr>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solidFill>
                          <a:schemeClr val="dk1"/>
                        </a:solidFill>
                        <a:latin typeface="Lato"/>
                        <a:ea typeface="Lato"/>
                        <a:cs typeface="Lato"/>
                        <a:sym typeface="Lato"/>
                      </a:endParaRPr>
                    </a:p>
                  </a:txBody>
                  <a:tcPr marT="91425" marB="91425" marR="91425" marL="91425" anchor="ctr">
                    <a:lnL cap="flat" cmpd="sng" w="28575">
                      <a:solidFill>
                        <a:schemeClr val="accent1"/>
                      </a:solidFill>
                      <a:prstDash val="solid"/>
                      <a:round/>
                      <a:headEnd len="sm" w="sm" type="none"/>
                      <a:tailEnd len="sm" w="sm" type="none"/>
                    </a:lnL>
                    <a:lnR cap="flat" cmpd="sng" w="28575">
                      <a:solidFill>
                        <a:schemeClr val="accent1"/>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rgbClr val="000000"/>
                        </a:buClr>
                        <a:buSzPts val="1400"/>
                        <a:buFont typeface="Arial"/>
                        <a:buNone/>
                      </a:pPr>
                      <a:r>
                        <a:rPr lang="en-GB">
                          <a:solidFill>
                            <a:schemeClr val="dk1"/>
                          </a:solidFill>
                          <a:latin typeface="Lato"/>
                          <a:ea typeface="Lato"/>
                          <a:cs typeface="Lato"/>
                          <a:sym typeface="Lato"/>
                        </a:rPr>
                        <a:t>Borrowing and Debt</a:t>
                      </a:r>
                      <a:endParaRPr>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400"/>
                        <a:buFont typeface="Arial"/>
                        <a:buNone/>
                      </a:pPr>
                      <a:r>
                        <a:t/>
                      </a:r>
                      <a:endParaRPr>
                        <a:solidFill>
                          <a:schemeClr val="dk1"/>
                        </a:solidFill>
                        <a:latin typeface="Lato"/>
                        <a:ea typeface="Lato"/>
                        <a:cs typeface="Lato"/>
                        <a:sym typeface="Lato"/>
                      </a:endParaRPr>
                    </a:p>
                  </a:txBody>
                  <a:tcPr marT="91425" marB="91425" marR="91425" marL="91425" anchor="ctr">
                    <a:lnL cap="flat" cmpd="sng" w="28575">
                      <a:solidFill>
                        <a:schemeClr val="accent1"/>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GB">
                          <a:solidFill>
                            <a:srgbClr val="262A33"/>
                          </a:solidFill>
                          <a:latin typeface="Lato"/>
                          <a:ea typeface="Lato"/>
                          <a:cs typeface="Lato"/>
                          <a:sym typeface="Lato"/>
                        </a:rPr>
                        <a:t>Property - Renting and Buying</a:t>
                      </a:r>
                      <a:endParaRPr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a:solidFill>
                            <a:schemeClr val="dk1"/>
                          </a:solidFill>
                          <a:latin typeface="Lato"/>
                          <a:ea typeface="Lato"/>
                          <a:cs typeface="Lato"/>
                          <a:sym typeface="Lato"/>
                        </a:rPr>
                        <a:t>Cryptocurrency </a:t>
                      </a:r>
                      <a:r>
                        <a:rPr lang="en-GB" sz="1400" u="none" cap="none" strike="noStrike">
                          <a:solidFill>
                            <a:schemeClr val="dk1"/>
                          </a:solidFill>
                          <a:latin typeface="Lato"/>
                          <a:ea typeface="Lato"/>
                          <a:cs typeface="Lato"/>
                          <a:sym typeface="Lato"/>
                        </a:rPr>
                        <a:t>Risk and Reward</a:t>
                      </a:r>
                      <a:endParaRPr sz="1400" u="none" cap="none" strike="noStrike">
                        <a:solidFill>
                          <a:schemeClr val="dk1"/>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a:solidFill>
                            <a:schemeClr val="accent2"/>
                          </a:solidFill>
                          <a:latin typeface="Lato"/>
                          <a:ea typeface="Lato"/>
                          <a:cs typeface="Lato"/>
                          <a:sym typeface="Lato"/>
                        </a:rPr>
                        <a:t>Money and Well-being</a:t>
                      </a:r>
                      <a:endParaRPr b="1" sz="1400" u="none" cap="none" strike="noStrike">
                        <a:solidFill>
                          <a:schemeClr val="accent2"/>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400"/>
                        <a:buFont typeface="Arial"/>
                        <a:buNone/>
                      </a:pPr>
                      <a:r>
                        <a:rPr lang="en-GB">
                          <a:solidFill>
                            <a:schemeClr val="dk1"/>
                          </a:solidFill>
                          <a:latin typeface="Lato"/>
                          <a:ea typeface="Lato"/>
                          <a:cs typeface="Lato"/>
                          <a:sym typeface="Lato"/>
                        </a:rPr>
                        <a:t>Financial literacy in the curriculum</a:t>
                      </a:r>
                      <a:endParaRPr>
                        <a:solidFill>
                          <a:schemeClr val="dk1"/>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chemeClr val="accent1"/>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chemeClr val="lt1"/>
                    </a:solid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g1fe19c08626_1_33"/>
          <p:cNvSpPr txBox="1"/>
          <p:nvPr>
            <p:ph type="ctrTitle"/>
          </p:nvPr>
        </p:nvSpPr>
        <p:spPr>
          <a:xfrm>
            <a:off x="379375" y="253750"/>
            <a:ext cx="57021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i="0" sz="26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lang="en-GB" sz="2900">
                <a:solidFill>
                  <a:schemeClr val="accent2"/>
                </a:solidFill>
                <a:latin typeface="Lato"/>
                <a:ea typeface="Lato"/>
                <a:cs typeface="Lato"/>
                <a:sym typeface="Lato"/>
              </a:rPr>
              <a:t>Research - Over to you </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i="0" sz="2600" u="none" cap="none" strike="noStrike">
              <a:solidFill>
                <a:schemeClr val="accent2"/>
              </a:solidFill>
              <a:latin typeface="Lato Black"/>
              <a:ea typeface="Lato Black"/>
              <a:cs typeface="Lato Black"/>
              <a:sym typeface="Lato Black"/>
            </a:endParaRPr>
          </a:p>
        </p:txBody>
      </p:sp>
      <p:sp>
        <p:nvSpPr>
          <p:cNvPr id="213" name="Google Shape;213;g1fe19c08626_1_33"/>
          <p:cNvSpPr txBox="1"/>
          <p:nvPr/>
        </p:nvSpPr>
        <p:spPr>
          <a:xfrm>
            <a:off x="-51400" y="1105500"/>
            <a:ext cx="3762300" cy="4145700"/>
          </a:xfrm>
          <a:prstGeom prst="rect">
            <a:avLst/>
          </a:prstGeom>
          <a:noFill/>
          <a:ln>
            <a:noFill/>
          </a:ln>
        </p:spPr>
        <p:txBody>
          <a:bodyPr anchorCtr="0" anchor="t" bIns="91425" lIns="91425" spcFirstLastPara="1" rIns="91425" wrap="square" tIns="91425">
            <a:spAutoFit/>
          </a:bodyPr>
          <a:lstStyle/>
          <a:p>
            <a:pPr indent="-330200" lvl="0" marL="457200" rtl="0" algn="l">
              <a:spcBef>
                <a:spcPts val="1000"/>
              </a:spcBef>
              <a:spcAft>
                <a:spcPts val="0"/>
              </a:spcAft>
              <a:buSzPts val="1600"/>
              <a:buFont typeface="Lato"/>
              <a:buChar char="●"/>
            </a:pPr>
            <a:r>
              <a:rPr lang="en-GB" sz="1600">
                <a:latin typeface="Lato"/>
                <a:ea typeface="Lato"/>
                <a:cs typeface="Lato"/>
                <a:sym typeface="Lato"/>
              </a:rPr>
              <a:t>There are a whole </a:t>
            </a:r>
            <a:r>
              <a:rPr b="1" lang="en-GB" sz="1600">
                <a:latin typeface="Lato"/>
                <a:ea typeface="Lato"/>
                <a:cs typeface="Lato"/>
                <a:sym typeface="Lato"/>
              </a:rPr>
              <a:t>range of organisations</a:t>
            </a:r>
            <a:r>
              <a:rPr lang="en-GB" sz="1600">
                <a:latin typeface="Lato"/>
                <a:ea typeface="Lato"/>
                <a:cs typeface="Lato"/>
                <a:sym typeface="Lato"/>
              </a:rPr>
              <a:t> that can support people in financial difficulty.</a:t>
            </a:r>
            <a:endParaRPr sz="1600">
              <a:latin typeface="Lato"/>
              <a:ea typeface="Lato"/>
              <a:cs typeface="Lato"/>
              <a:sym typeface="Lato"/>
            </a:endParaRPr>
          </a:p>
          <a:p>
            <a:pPr indent="-330200" lvl="0" marL="457200" rtl="0" algn="l">
              <a:spcBef>
                <a:spcPts val="1000"/>
              </a:spcBef>
              <a:spcAft>
                <a:spcPts val="0"/>
              </a:spcAft>
              <a:buSzPts val="1600"/>
              <a:buFont typeface="Lato"/>
              <a:buChar char="●"/>
            </a:pPr>
            <a:r>
              <a:rPr lang="en-GB" sz="1600">
                <a:latin typeface="Lato"/>
                <a:ea typeface="Lato"/>
                <a:cs typeface="Lato"/>
                <a:sym typeface="Lato"/>
              </a:rPr>
              <a:t>Your task, in pairs, is to </a:t>
            </a:r>
            <a:r>
              <a:rPr b="1" lang="en-GB" sz="1600">
                <a:latin typeface="Lato"/>
                <a:ea typeface="Lato"/>
                <a:cs typeface="Lato"/>
                <a:sym typeface="Lato"/>
              </a:rPr>
              <a:t>research</a:t>
            </a:r>
            <a:r>
              <a:rPr b="1" lang="en-GB" sz="1600">
                <a:latin typeface="Lato"/>
                <a:ea typeface="Lato"/>
                <a:cs typeface="Lato"/>
                <a:sym typeface="Lato"/>
              </a:rPr>
              <a:t> one of the organisations</a:t>
            </a:r>
            <a:r>
              <a:rPr lang="en-GB" sz="1600">
                <a:latin typeface="Lato"/>
                <a:ea typeface="Lato"/>
                <a:cs typeface="Lato"/>
                <a:sym typeface="Lato"/>
              </a:rPr>
              <a:t> in the table and write some notes on </a:t>
            </a:r>
            <a:r>
              <a:rPr b="1" lang="en-GB" sz="1600">
                <a:latin typeface="Lato"/>
                <a:ea typeface="Lato"/>
                <a:cs typeface="Lato"/>
                <a:sym typeface="Lato"/>
              </a:rPr>
              <a:t>how they can help </a:t>
            </a:r>
            <a:r>
              <a:rPr lang="en-GB" sz="1600">
                <a:latin typeface="Lato"/>
                <a:ea typeface="Lato"/>
                <a:cs typeface="Lato"/>
                <a:sym typeface="Lato"/>
              </a:rPr>
              <a:t>and h</a:t>
            </a:r>
            <a:r>
              <a:rPr b="1" lang="en-GB" sz="1600">
                <a:latin typeface="Lato"/>
                <a:ea typeface="Lato"/>
                <a:cs typeface="Lato"/>
                <a:sym typeface="Lato"/>
              </a:rPr>
              <a:t>ow to contact them</a:t>
            </a:r>
            <a:r>
              <a:rPr lang="en-GB" sz="1600">
                <a:latin typeface="Lato"/>
                <a:ea typeface="Lato"/>
                <a:cs typeface="Lato"/>
                <a:sym typeface="Lato"/>
              </a:rPr>
              <a:t>.</a:t>
            </a:r>
            <a:endParaRPr sz="1600">
              <a:latin typeface="Lato"/>
              <a:ea typeface="Lato"/>
              <a:cs typeface="Lato"/>
              <a:sym typeface="Lato"/>
            </a:endParaRPr>
          </a:p>
          <a:p>
            <a:pPr indent="-330200" lvl="0" marL="457200" rtl="0" algn="l">
              <a:spcBef>
                <a:spcPts val="1000"/>
              </a:spcBef>
              <a:spcAft>
                <a:spcPts val="0"/>
              </a:spcAft>
              <a:buSzPts val="1600"/>
              <a:buFont typeface="Lato"/>
              <a:buChar char="●"/>
            </a:pPr>
            <a:r>
              <a:rPr lang="en-GB" sz="1600">
                <a:latin typeface="Lato"/>
                <a:ea typeface="Lato"/>
                <a:cs typeface="Lato"/>
                <a:sym typeface="Lato"/>
              </a:rPr>
              <a:t>As a class you can then </a:t>
            </a:r>
            <a:r>
              <a:rPr b="1" lang="en-GB" sz="1600">
                <a:latin typeface="Lato"/>
                <a:ea typeface="Lato"/>
                <a:cs typeface="Lato"/>
                <a:sym typeface="Lato"/>
              </a:rPr>
              <a:t>complete the table.</a:t>
            </a:r>
            <a:endParaRPr b="1" sz="1600">
              <a:latin typeface="Lato"/>
              <a:ea typeface="Lato"/>
              <a:cs typeface="Lato"/>
              <a:sym typeface="Lato"/>
            </a:endParaRPr>
          </a:p>
          <a:p>
            <a:pPr indent="-330200" lvl="0" marL="457200" rtl="0" algn="l">
              <a:spcBef>
                <a:spcPts val="1000"/>
              </a:spcBef>
              <a:spcAft>
                <a:spcPts val="0"/>
              </a:spcAft>
              <a:buSzPts val="1600"/>
              <a:buFont typeface="Lato"/>
              <a:buChar char="●"/>
            </a:pPr>
            <a:r>
              <a:rPr lang="en-GB" sz="1600">
                <a:latin typeface="Lato"/>
                <a:ea typeface="Lato"/>
                <a:cs typeface="Lato"/>
                <a:sym typeface="Lato"/>
              </a:rPr>
              <a:t>You may also make an </a:t>
            </a:r>
            <a:r>
              <a:rPr b="1" lang="en-GB" sz="1600">
                <a:latin typeface="Lato"/>
                <a:ea typeface="Lato"/>
                <a:cs typeface="Lato"/>
                <a:sym typeface="Lato"/>
              </a:rPr>
              <a:t>info sheet or poster</a:t>
            </a:r>
            <a:r>
              <a:rPr lang="en-GB" sz="1600">
                <a:latin typeface="Lato"/>
                <a:ea typeface="Lato"/>
                <a:cs typeface="Lato"/>
                <a:sym typeface="Lato"/>
              </a:rPr>
              <a:t> to be shared school wide.  or on slides to be used as a sign.</a:t>
            </a:r>
            <a:endParaRPr sz="1600">
              <a:latin typeface="Lato"/>
              <a:ea typeface="Lato"/>
              <a:cs typeface="Lato"/>
              <a:sym typeface="Lato"/>
            </a:endParaRPr>
          </a:p>
          <a:p>
            <a:pPr indent="0" lvl="0" marL="0" rtl="0" algn="l">
              <a:spcBef>
                <a:spcPts val="1000"/>
              </a:spcBef>
              <a:spcAft>
                <a:spcPts val="0"/>
              </a:spcAft>
              <a:buNone/>
            </a:pPr>
            <a:r>
              <a:rPr lang="en-GB" sz="1600">
                <a:latin typeface="Lato"/>
                <a:ea typeface="Lato"/>
                <a:cs typeface="Lato"/>
                <a:sym typeface="Lato"/>
              </a:rPr>
              <a:t> </a:t>
            </a:r>
            <a:endParaRPr sz="1600">
              <a:latin typeface="Lato"/>
              <a:ea typeface="Lato"/>
              <a:cs typeface="Lato"/>
              <a:sym typeface="Lato"/>
            </a:endParaRPr>
          </a:p>
        </p:txBody>
      </p:sp>
      <p:graphicFrame>
        <p:nvGraphicFramePr>
          <p:cNvPr id="214" name="Google Shape;214;g1fe19c08626_1_33"/>
          <p:cNvGraphicFramePr/>
          <p:nvPr/>
        </p:nvGraphicFramePr>
        <p:xfrm>
          <a:off x="3908875" y="1271150"/>
          <a:ext cx="3000000" cy="3000000"/>
        </p:xfrm>
        <a:graphic>
          <a:graphicData uri="http://schemas.openxmlformats.org/drawingml/2006/table">
            <a:tbl>
              <a:tblPr>
                <a:noFill/>
                <a:tableStyleId>{2F2E0F27-8449-4DA2-AC0B-FA482B502F75}</a:tableStyleId>
              </a:tblPr>
              <a:tblGrid>
                <a:gridCol w="1772975"/>
                <a:gridCol w="1572425"/>
                <a:gridCol w="1656375"/>
              </a:tblGrid>
              <a:tr h="365725">
                <a:tc>
                  <a:txBody>
                    <a:bodyPr/>
                    <a:lstStyle/>
                    <a:p>
                      <a:pPr indent="0" lvl="0" marL="0" rtl="0" algn="l">
                        <a:spcBef>
                          <a:spcPts val="0"/>
                        </a:spcBef>
                        <a:spcAft>
                          <a:spcPts val="0"/>
                        </a:spcAft>
                        <a:buNone/>
                      </a:pPr>
                      <a:r>
                        <a:rPr b="1" lang="en-GB" sz="1200">
                          <a:solidFill>
                            <a:schemeClr val="lt1"/>
                          </a:solidFill>
                          <a:latin typeface="Lato"/>
                          <a:ea typeface="Lato"/>
                          <a:cs typeface="Lato"/>
                          <a:sym typeface="Lato"/>
                        </a:rPr>
                        <a:t>Organisation </a:t>
                      </a:r>
                      <a:endParaRPr b="1" sz="1200">
                        <a:solidFill>
                          <a:schemeClr val="lt1"/>
                        </a:solidFill>
                        <a:latin typeface="Lato"/>
                        <a:ea typeface="Lato"/>
                        <a:cs typeface="Lato"/>
                        <a:sym typeface="Lato"/>
                      </a:endParaRPr>
                    </a:p>
                  </a:txBody>
                  <a:tcPr marT="91425" marB="91425" marR="91425" marL="91425">
                    <a:solidFill>
                      <a:schemeClr val="accent2"/>
                    </a:solidFill>
                  </a:tcPr>
                </a:tc>
                <a:tc>
                  <a:txBody>
                    <a:bodyPr/>
                    <a:lstStyle/>
                    <a:p>
                      <a:pPr indent="0" lvl="0" marL="0" rtl="0" algn="l">
                        <a:spcBef>
                          <a:spcPts val="0"/>
                        </a:spcBef>
                        <a:spcAft>
                          <a:spcPts val="0"/>
                        </a:spcAft>
                        <a:buNone/>
                      </a:pPr>
                      <a:r>
                        <a:rPr b="1" lang="en-GB" sz="1200">
                          <a:solidFill>
                            <a:schemeClr val="lt1"/>
                          </a:solidFill>
                          <a:latin typeface="Lato"/>
                          <a:ea typeface="Lato"/>
                          <a:cs typeface="Lato"/>
                          <a:sym typeface="Lato"/>
                        </a:rPr>
                        <a:t>Support they offer</a:t>
                      </a:r>
                      <a:endParaRPr b="1" sz="1200">
                        <a:solidFill>
                          <a:schemeClr val="lt1"/>
                        </a:solidFill>
                        <a:latin typeface="Lato"/>
                        <a:ea typeface="Lato"/>
                        <a:cs typeface="Lato"/>
                        <a:sym typeface="Lato"/>
                      </a:endParaRPr>
                    </a:p>
                  </a:txBody>
                  <a:tcPr marT="91425" marB="91425" marR="91425" marL="91425">
                    <a:solidFill>
                      <a:schemeClr val="accent2"/>
                    </a:solidFill>
                  </a:tcPr>
                </a:tc>
                <a:tc>
                  <a:txBody>
                    <a:bodyPr/>
                    <a:lstStyle/>
                    <a:p>
                      <a:pPr indent="0" lvl="0" marL="0" rtl="0" algn="l">
                        <a:spcBef>
                          <a:spcPts val="0"/>
                        </a:spcBef>
                        <a:spcAft>
                          <a:spcPts val="0"/>
                        </a:spcAft>
                        <a:buNone/>
                      </a:pPr>
                      <a:r>
                        <a:rPr b="1" lang="en-GB" sz="1200">
                          <a:solidFill>
                            <a:schemeClr val="lt1"/>
                          </a:solidFill>
                          <a:latin typeface="Lato"/>
                          <a:ea typeface="Lato"/>
                          <a:cs typeface="Lato"/>
                          <a:sym typeface="Lato"/>
                        </a:rPr>
                        <a:t>Contact details</a:t>
                      </a:r>
                      <a:endParaRPr b="1" sz="1200">
                        <a:solidFill>
                          <a:schemeClr val="lt1"/>
                        </a:solidFill>
                        <a:latin typeface="Lato"/>
                        <a:ea typeface="Lato"/>
                        <a:cs typeface="Lato"/>
                        <a:sym typeface="Lato"/>
                      </a:endParaRPr>
                    </a:p>
                  </a:txBody>
                  <a:tcPr marT="91425" marB="91425" marR="91425" marL="91425">
                    <a:solidFill>
                      <a:schemeClr val="accent2"/>
                    </a:solidFill>
                  </a:tcPr>
                </a:tc>
              </a:tr>
              <a:tr h="326025">
                <a:tc>
                  <a:txBody>
                    <a:bodyPr/>
                    <a:lstStyle/>
                    <a:p>
                      <a:pPr indent="0" lvl="0" marL="0" rtl="0" algn="l">
                        <a:spcBef>
                          <a:spcPts val="0"/>
                        </a:spcBef>
                        <a:spcAft>
                          <a:spcPts val="0"/>
                        </a:spcAft>
                        <a:buNone/>
                      </a:pPr>
                      <a:r>
                        <a:rPr b="1" lang="en-GB" sz="1000"/>
                        <a:t>Citizens Advice </a:t>
                      </a:r>
                      <a:endParaRPr b="1"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r>
              <a:tr h="326025">
                <a:tc>
                  <a:txBody>
                    <a:bodyPr/>
                    <a:lstStyle/>
                    <a:p>
                      <a:pPr indent="0" lvl="0" marL="0" rtl="0" algn="l">
                        <a:spcBef>
                          <a:spcPts val="0"/>
                        </a:spcBef>
                        <a:spcAft>
                          <a:spcPts val="0"/>
                        </a:spcAft>
                        <a:buNone/>
                      </a:pPr>
                      <a:r>
                        <a:rPr b="1" lang="en-GB" sz="1000"/>
                        <a:t>Step Change</a:t>
                      </a:r>
                      <a:endParaRPr b="1"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r>
              <a:tr h="326025">
                <a:tc>
                  <a:txBody>
                    <a:bodyPr/>
                    <a:lstStyle/>
                    <a:p>
                      <a:pPr indent="0" lvl="0" marL="0" rtl="0" algn="l">
                        <a:spcBef>
                          <a:spcPts val="0"/>
                        </a:spcBef>
                        <a:spcAft>
                          <a:spcPts val="0"/>
                        </a:spcAft>
                        <a:buNone/>
                      </a:pPr>
                      <a:r>
                        <a:rPr b="1" lang="en-GB" sz="1000"/>
                        <a:t>Cifas </a:t>
                      </a:r>
                      <a:endParaRPr b="1"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r>
              <a:tr h="326025">
                <a:tc>
                  <a:txBody>
                    <a:bodyPr/>
                    <a:lstStyle/>
                    <a:p>
                      <a:pPr indent="0" lvl="0" marL="0" rtl="0" algn="l">
                        <a:spcBef>
                          <a:spcPts val="0"/>
                        </a:spcBef>
                        <a:spcAft>
                          <a:spcPts val="0"/>
                        </a:spcAft>
                        <a:buNone/>
                      </a:pPr>
                      <a:r>
                        <a:rPr b="1" lang="en-GB" sz="1000"/>
                        <a:t>GamCare</a:t>
                      </a:r>
                      <a:endParaRPr b="1"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r>
              <a:tr h="326025">
                <a:tc>
                  <a:txBody>
                    <a:bodyPr/>
                    <a:lstStyle/>
                    <a:p>
                      <a:pPr indent="0" lvl="0" marL="0" rtl="0" algn="l">
                        <a:spcBef>
                          <a:spcPts val="0"/>
                        </a:spcBef>
                        <a:spcAft>
                          <a:spcPts val="0"/>
                        </a:spcAft>
                        <a:buNone/>
                      </a:pPr>
                      <a:r>
                        <a:rPr b="1" lang="en-GB" sz="1000"/>
                        <a:t>Y Gam</a:t>
                      </a:r>
                      <a:endParaRPr b="1"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r>
              <a:tr h="326025">
                <a:tc>
                  <a:txBody>
                    <a:bodyPr/>
                    <a:lstStyle/>
                    <a:p>
                      <a:pPr indent="0" lvl="0" marL="0" rtl="0" algn="l">
                        <a:spcBef>
                          <a:spcPts val="0"/>
                        </a:spcBef>
                        <a:spcAft>
                          <a:spcPts val="0"/>
                        </a:spcAft>
                        <a:buNone/>
                      </a:pPr>
                      <a:r>
                        <a:rPr b="1" lang="en-GB" sz="1000"/>
                        <a:t>YoungMinds</a:t>
                      </a:r>
                      <a:endParaRPr b="1"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c>
                  <a:txBody>
                    <a:bodyPr/>
                    <a:lstStyle/>
                    <a:p>
                      <a:pPr indent="0" lvl="0" marL="0" rtl="0" algn="l">
                        <a:spcBef>
                          <a:spcPts val="0"/>
                        </a:spcBef>
                        <a:spcAft>
                          <a:spcPts val="0"/>
                        </a:spcAft>
                        <a:buNone/>
                      </a:pPr>
                      <a:r>
                        <a:t/>
                      </a:r>
                      <a:endParaRPr sz="1000"/>
                    </a:p>
                  </a:txBody>
                  <a:tcPr marT="91425" marB="91425" marR="91425" marL="91425"/>
                </a:tc>
              </a:tr>
            </a:tbl>
          </a:graphicData>
        </a:graphic>
      </p:graphicFrame>
      <p:pic>
        <p:nvPicPr>
          <p:cNvPr id="215" name="Google Shape;215;g1fe19c08626_1_33"/>
          <p:cNvPicPr preferRelativeResize="0"/>
          <p:nvPr/>
        </p:nvPicPr>
        <p:blipFill rotWithShape="1">
          <a:blip r:embed="rId3">
            <a:alphaModFix/>
          </a:blip>
          <a:srcRect b="7711" l="0" r="0" t="15477"/>
          <a:stretch/>
        </p:blipFill>
        <p:spPr>
          <a:xfrm>
            <a:off x="6702425" y="4559925"/>
            <a:ext cx="1009550" cy="516000"/>
          </a:xfrm>
          <a:prstGeom prst="rect">
            <a:avLst/>
          </a:prstGeom>
          <a:noFill/>
          <a:ln>
            <a:noFill/>
          </a:ln>
        </p:spPr>
      </p:pic>
      <p:pic>
        <p:nvPicPr>
          <p:cNvPr id="216" name="Google Shape;216;g1fe19c08626_1_33"/>
          <p:cNvPicPr preferRelativeResize="0"/>
          <p:nvPr/>
        </p:nvPicPr>
        <p:blipFill>
          <a:blip r:embed="rId4">
            <a:alphaModFix/>
          </a:blip>
          <a:stretch>
            <a:fillRect/>
          </a:stretch>
        </p:blipFill>
        <p:spPr>
          <a:xfrm>
            <a:off x="5263751" y="4678425"/>
            <a:ext cx="1177150" cy="278975"/>
          </a:xfrm>
          <a:prstGeom prst="rect">
            <a:avLst/>
          </a:prstGeom>
          <a:noFill/>
          <a:ln>
            <a:noFill/>
          </a:ln>
        </p:spPr>
      </p:pic>
      <p:pic>
        <p:nvPicPr>
          <p:cNvPr id="217" name="Google Shape;217;g1fe19c08626_1_33"/>
          <p:cNvPicPr preferRelativeResize="0"/>
          <p:nvPr/>
        </p:nvPicPr>
        <p:blipFill>
          <a:blip r:embed="rId5">
            <a:alphaModFix/>
          </a:blip>
          <a:stretch>
            <a:fillRect/>
          </a:stretch>
        </p:blipFill>
        <p:spPr>
          <a:xfrm>
            <a:off x="5263749" y="3925325"/>
            <a:ext cx="1231125" cy="516000"/>
          </a:xfrm>
          <a:prstGeom prst="rect">
            <a:avLst/>
          </a:prstGeom>
          <a:noFill/>
          <a:ln>
            <a:noFill/>
          </a:ln>
        </p:spPr>
      </p:pic>
      <p:pic>
        <p:nvPicPr>
          <p:cNvPr id="218" name="Google Shape;218;g1fe19c08626_1_33"/>
          <p:cNvPicPr preferRelativeResize="0"/>
          <p:nvPr/>
        </p:nvPicPr>
        <p:blipFill>
          <a:blip r:embed="rId6">
            <a:alphaModFix/>
          </a:blip>
          <a:stretch>
            <a:fillRect/>
          </a:stretch>
        </p:blipFill>
        <p:spPr>
          <a:xfrm>
            <a:off x="3908875" y="3900675"/>
            <a:ext cx="1093350" cy="565325"/>
          </a:xfrm>
          <a:prstGeom prst="rect">
            <a:avLst/>
          </a:prstGeom>
          <a:noFill/>
          <a:ln>
            <a:noFill/>
          </a:ln>
        </p:spPr>
      </p:pic>
      <p:pic>
        <p:nvPicPr>
          <p:cNvPr id="219" name="Google Shape;219;g1fe19c08626_1_33"/>
          <p:cNvPicPr preferRelativeResize="0"/>
          <p:nvPr/>
        </p:nvPicPr>
        <p:blipFill>
          <a:blip r:embed="rId7">
            <a:alphaModFix/>
          </a:blip>
          <a:stretch>
            <a:fillRect/>
          </a:stretch>
        </p:blipFill>
        <p:spPr>
          <a:xfrm>
            <a:off x="6756400" y="3846150"/>
            <a:ext cx="1009550" cy="516000"/>
          </a:xfrm>
          <a:prstGeom prst="rect">
            <a:avLst/>
          </a:prstGeom>
          <a:noFill/>
          <a:ln>
            <a:noFill/>
          </a:ln>
        </p:spPr>
      </p:pic>
      <p:pic>
        <p:nvPicPr>
          <p:cNvPr id="220" name="Google Shape;220;g1fe19c08626_1_33"/>
          <p:cNvPicPr preferRelativeResize="0"/>
          <p:nvPr/>
        </p:nvPicPr>
        <p:blipFill>
          <a:blip r:embed="rId8">
            <a:alphaModFix/>
          </a:blip>
          <a:stretch>
            <a:fillRect/>
          </a:stretch>
        </p:blipFill>
        <p:spPr>
          <a:xfrm>
            <a:off x="3825073" y="4602172"/>
            <a:ext cx="1177150" cy="431498"/>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g20f2465e0da_0_79"/>
          <p:cNvSpPr txBox="1"/>
          <p:nvPr/>
        </p:nvSpPr>
        <p:spPr>
          <a:xfrm>
            <a:off x="439450" y="978750"/>
            <a:ext cx="6212100" cy="400200"/>
          </a:xfrm>
          <a:prstGeom prst="rect">
            <a:avLst/>
          </a:prstGeom>
          <a:noFill/>
          <a:ln>
            <a:noFill/>
          </a:ln>
        </p:spPr>
        <p:txBody>
          <a:bodyPr anchorCtr="0" anchor="b"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 name="Google Shape;226;g20f2465e0da_0_79"/>
          <p:cNvSpPr txBox="1"/>
          <p:nvPr/>
        </p:nvSpPr>
        <p:spPr>
          <a:xfrm>
            <a:off x="360374" y="629069"/>
            <a:ext cx="66255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1600"/>
              <a:buFont typeface="Arial"/>
              <a:buNone/>
            </a:pPr>
            <a:r>
              <a:rPr b="1" i="0" lang="en-GB" sz="2000" u="none" cap="none" strike="noStrike">
                <a:solidFill>
                  <a:schemeClr val="accent2"/>
                </a:solidFill>
                <a:latin typeface="Lato"/>
                <a:ea typeface="Lato"/>
                <a:cs typeface="Lato"/>
                <a:sym typeface="Lato"/>
              </a:rPr>
              <a:t>By the end of the session, I will be able to:</a:t>
            </a:r>
            <a:endParaRPr b="1" i="0" sz="2000" u="none" cap="none" strike="noStrike">
              <a:solidFill>
                <a:schemeClr val="accent2"/>
              </a:solidFill>
              <a:latin typeface="Lato"/>
              <a:ea typeface="Lato"/>
              <a:cs typeface="Lato"/>
              <a:sym typeface="Lato"/>
            </a:endParaRPr>
          </a:p>
        </p:txBody>
      </p:sp>
      <p:sp>
        <p:nvSpPr>
          <p:cNvPr id="227" name="Google Shape;227;g20f2465e0da_0_79"/>
          <p:cNvSpPr txBox="1"/>
          <p:nvPr/>
        </p:nvSpPr>
        <p:spPr>
          <a:xfrm>
            <a:off x="488176" y="1274075"/>
            <a:ext cx="7565100" cy="3422100"/>
          </a:xfrm>
          <a:prstGeom prst="rect">
            <a:avLst/>
          </a:prstGeom>
          <a:noFill/>
          <a:ln>
            <a:noFill/>
          </a:ln>
        </p:spPr>
        <p:txBody>
          <a:bodyPr anchorCtr="0" anchor="t" bIns="91425" lIns="91425" spcFirstLastPara="1" rIns="91425" wrap="square" tIns="91425">
            <a:spAutoFit/>
          </a:bodyPr>
          <a:lstStyle/>
          <a:p>
            <a:pPr indent="-368300" lvl="0" marL="457200" marR="0" rtl="0" algn="l">
              <a:lnSpc>
                <a:spcPct val="107000"/>
              </a:lnSpc>
              <a:spcBef>
                <a:spcPts val="0"/>
              </a:spcBef>
              <a:spcAft>
                <a:spcPts val="0"/>
              </a:spcAft>
              <a:buClr>
                <a:srgbClr val="00FF00"/>
              </a:buClr>
              <a:buSzPts val="2200"/>
              <a:buFont typeface="Lato"/>
              <a:buChar char="●"/>
            </a:pPr>
            <a:r>
              <a:rPr lang="en-GB" sz="2200">
                <a:solidFill>
                  <a:srgbClr val="00FF00"/>
                </a:solidFill>
                <a:latin typeface="Lato"/>
                <a:ea typeface="Lato"/>
                <a:cs typeface="Lato"/>
                <a:sym typeface="Lato"/>
              </a:rPr>
              <a:t>Recognise ways that money can affect mental health and wellbeing</a:t>
            </a:r>
            <a:endParaRPr sz="2200">
              <a:solidFill>
                <a:srgbClr val="00FF00"/>
              </a:solidFill>
              <a:latin typeface="Lato"/>
              <a:ea typeface="Lato"/>
              <a:cs typeface="Lato"/>
              <a:sym typeface="Lato"/>
            </a:endParaRPr>
          </a:p>
          <a:p>
            <a:pPr indent="0" lvl="0" marL="914400" marR="0" rtl="0" algn="l">
              <a:lnSpc>
                <a:spcPct val="107000"/>
              </a:lnSpc>
              <a:spcBef>
                <a:spcPts val="0"/>
              </a:spcBef>
              <a:spcAft>
                <a:spcPts val="0"/>
              </a:spcAft>
              <a:buNone/>
            </a:pPr>
            <a:r>
              <a:t/>
            </a:r>
            <a:endParaRPr sz="2200">
              <a:solidFill>
                <a:schemeClr val="lt1"/>
              </a:solidFill>
              <a:latin typeface="Lato"/>
              <a:ea typeface="Lato"/>
              <a:cs typeface="Lato"/>
              <a:sym typeface="Lato"/>
            </a:endParaRPr>
          </a:p>
          <a:p>
            <a:pPr indent="-368300" lvl="0" marL="457200" marR="0" rtl="0" algn="l">
              <a:lnSpc>
                <a:spcPct val="107000"/>
              </a:lnSpc>
              <a:spcBef>
                <a:spcPts val="0"/>
              </a:spcBef>
              <a:spcAft>
                <a:spcPts val="0"/>
              </a:spcAft>
              <a:buClr>
                <a:srgbClr val="00FF00"/>
              </a:buClr>
              <a:buSzPts val="2200"/>
              <a:buFont typeface="Lato"/>
              <a:buChar char="●"/>
            </a:pPr>
            <a:r>
              <a:rPr lang="en-GB" sz="2200">
                <a:solidFill>
                  <a:srgbClr val="00FF00"/>
                </a:solidFill>
                <a:latin typeface="Lato"/>
                <a:ea typeface="Lato"/>
                <a:cs typeface="Lato"/>
                <a:sym typeface="Lato"/>
              </a:rPr>
              <a:t>Describe different ways people can get into financial trouble </a:t>
            </a:r>
            <a:endParaRPr sz="2200">
              <a:solidFill>
                <a:srgbClr val="00FF00"/>
              </a:solidFill>
              <a:latin typeface="Lato"/>
              <a:ea typeface="Lato"/>
              <a:cs typeface="Lato"/>
              <a:sym typeface="Lato"/>
            </a:endParaRPr>
          </a:p>
          <a:p>
            <a:pPr indent="0" lvl="0" marL="914400" marR="0" rtl="0" algn="l">
              <a:lnSpc>
                <a:spcPct val="107000"/>
              </a:lnSpc>
              <a:spcBef>
                <a:spcPts val="0"/>
              </a:spcBef>
              <a:spcAft>
                <a:spcPts val="0"/>
              </a:spcAft>
              <a:buNone/>
            </a:pPr>
            <a:r>
              <a:t/>
            </a:r>
            <a:endParaRPr sz="2200">
              <a:solidFill>
                <a:schemeClr val="lt1"/>
              </a:solidFill>
              <a:latin typeface="Lato"/>
              <a:ea typeface="Lato"/>
              <a:cs typeface="Lato"/>
              <a:sym typeface="Lato"/>
            </a:endParaRPr>
          </a:p>
          <a:p>
            <a:pPr indent="-368300" lvl="0" marL="457200" rtl="0" algn="l">
              <a:lnSpc>
                <a:spcPct val="107000"/>
              </a:lnSpc>
              <a:spcBef>
                <a:spcPts val="0"/>
              </a:spcBef>
              <a:spcAft>
                <a:spcPts val="0"/>
              </a:spcAft>
              <a:buClr>
                <a:srgbClr val="00FF00"/>
              </a:buClr>
              <a:buSzPts val="2200"/>
              <a:buFont typeface="Lato"/>
              <a:buChar char="●"/>
            </a:pPr>
            <a:r>
              <a:rPr lang="en-GB" sz="2200">
                <a:solidFill>
                  <a:srgbClr val="00FF00"/>
                </a:solidFill>
                <a:latin typeface="Lato"/>
                <a:ea typeface="Lato"/>
                <a:cs typeface="Lato"/>
                <a:sym typeface="Lato"/>
              </a:rPr>
              <a:t>Compare organisations that can be used to seek out for different money difficulties</a:t>
            </a:r>
            <a:endParaRPr sz="2200">
              <a:solidFill>
                <a:srgbClr val="00FF00"/>
              </a:solidFill>
              <a:latin typeface="Lato"/>
              <a:ea typeface="Lato"/>
              <a:cs typeface="Lato"/>
              <a:sym typeface="Lato"/>
            </a:endParaRPr>
          </a:p>
          <a:p>
            <a:pPr indent="0" lvl="0" marL="457200" marR="0" rtl="0" algn="l">
              <a:lnSpc>
                <a:spcPct val="107000"/>
              </a:lnSpc>
              <a:spcBef>
                <a:spcPts val="0"/>
              </a:spcBef>
              <a:spcAft>
                <a:spcPts val="0"/>
              </a:spcAft>
              <a:buNone/>
            </a:pPr>
            <a:r>
              <a:t/>
            </a:r>
            <a:endParaRPr b="0" i="0" sz="2200" u="none" cap="none" strike="noStrike">
              <a:solidFill>
                <a:schemeClr val="lt1"/>
              </a:solidFill>
              <a:latin typeface="Lato Light"/>
              <a:ea typeface="Lato Light"/>
              <a:cs typeface="Lato Light"/>
              <a:sym typeface="Lato Light"/>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g138dbd52ed1_0_332"/>
          <p:cNvSpPr txBox="1"/>
          <p:nvPr/>
        </p:nvSpPr>
        <p:spPr>
          <a:xfrm>
            <a:off x="0" y="985063"/>
            <a:ext cx="9144000" cy="960600"/>
          </a:xfrm>
          <a:prstGeom prst="rect">
            <a:avLst/>
          </a:prstGeom>
          <a:noFill/>
          <a:ln>
            <a:noFill/>
          </a:ln>
        </p:spPr>
        <p:txBody>
          <a:bodyPr anchorCtr="0" anchor="t" bIns="91425" lIns="91425" spcFirstLastPara="1" rIns="91425" wrap="square" tIns="91425">
            <a:spAutoFit/>
          </a:bodyPr>
          <a:lstStyle/>
          <a:p>
            <a:pPr indent="0" lvl="0" marL="0" marR="0" rtl="0" algn="ctr">
              <a:lnSpc>
                <a:spcPct val="90000"/>
              </a:lnSpc>
              <a:spcBef>
                <a:spcPts val="0"/>
              </a:spcBef>
              <a:spcAft>
                <a:spcPts val="0"/>
              </a:spcAft>
              <a:buClr>
                <a:srgbClr val="000000"/>
              </a:buClr>
              <a:buSzPts val="8000"/>
              <a:buFont typeface="Arial"/>
              <a:buNone/>
            </a:pPr>
            <a:r>
              <a:rPr b="1" i="0" lang="en-GB" sz="5600" u="none" cap="none" strike="noStrike">
                <a:solidFill>
                  <a:schemeClr val="lt1"/>
                </a:solidFill>
                <a:latin typeface="Lato Black"/>
                <a:ea typeface="Lato Black"/>
                <a:cs typeface="Lato Black"/>
                <a:sym typeface="Lato Black"/>
              </a:rPr>
              <a:t>Any questions?</a:t>
            </a:r>
            <a:endParaRPr b="1" i="0" sz="5600" u="none" cap="none" strike="noStrike">
              <a:solidFill>
                <a:schemeClr val="accent2"/>
              </a:solidFill>
              <a:latin typeface="Lato Black"/>
              <a:ea typeface="Lato Black"/>
              <a:cs typeface="Lato Black"/>
              <a:sym typeface="Lato Black"/>
            </a:endParaRPr>
          </a:p>
        </p:txBody>
      </p:sp>
      <p:sp>
        <p:nvSpPr>
          <p:cNvPr id="233" name="Google Shape;233;g138dbd52ed1_0_332"/>
          <p:cNvSpPr/>
          <p:nvPr/>
        </p:nvSpPr>
        <p:spPr>
          <a:xfrm>
            <a:off x="3806600" y="2159450"/>
            <a:ext cx="1734900" cy="1483800"/>
          </a:xfrm>
          <a:prstGeom prst="rect">
            <a:avLst/>
          </a:prstGeom>
          <a:solidFill>
            <a:srgbClr val="FF802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600"/>
              <a:buFont typeface="Arial"/>
              <a:buNone/>
            </a:pPr>
            <a:r>
              <a:rPr b="0" i="0" lang="en-GB" sz="9600" u="none" cap="none" strike="noStrike">
                <a:solidFill>
                  <a:srgbClr val="000000"/>
                </a:solidFill>
                <a:latin typeface="Lato Black"/>
                <a:ea typeface="Lato Black"/>
                <a:cs typeface="Lato Black"/>
                <a:sym typeface="Lato Black"/>
              </a:rPr>
              <a:t>?</a:t>
            </a:r>
            <a:endParaRPr b="0" i="0" sz="9600" u="none" cap="none" strike="noStrike">
              <a:solidFill>
                <a:srgbClr val="000000"/>
              </a:solidFill>
              <a:latin typeface="Lato Black"/>
              <a:ea typeface="Lato Black"/>
              <a:cs typeface="Lato Black"/>
              <a:sym typeface="Lato Black"/>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g277af4278a2_0_0"/>
          <p:cNvSpPr/>
          <p:nvPr/>
        </p:nvSpPr>
        <p:spPr>
          <a:xfrm>
            <a:off x="6177819" y="1184061"/>
            <a:ext cx="2846400" cy="1995600"/>
          </a:xfrm>
          <a:prstGeom prst="rect">
            <a:avLst/>
          </a:prstGeom>
          <a:no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g277af4278a2_0_0"/>
          <p:cNvSpPr txBox="1"/>
          <p:nvPr/>
        </p:nvSpPr>
        <p:spPr>
          <a:xfrm>
            <a:off x="110800" y="314925"/>
            <a:ext cx="8489700" cy="4617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800"/>
              <a:buFont typeface="Arial"/>
              <a:buNone/>
            </a:pPr>
            <a:r>
              <a:rPr b="1" lang="en-GB" sz="1800">
                <a:solidFill>
                  <a:schemeClr val="lt1"/>
                </a:solidFill>
                <a:latin typeface="Lato"/>
                <a:ea typeface="Lato"/>
                <a:cs typeface="Lato"/>
                <a:sym typeface="Lato"/>
                <a:extLst>
                  <a:ext uri="http://customooxmlschemas.google.com/">
                    <go:slidesCustomData xmlns:go="http://customooxmlschemas.google.com/" textRoundtripDataId="1"/>
                  </a:ext>
                </a:extLst>
              </a:rPr>
              <a:t>Services available for people who have concerns about their personal </a:t>
            </a:r>
            <a:r>
              <a:rPr b="1" lang="en-GB" sz="1800">
                <a:solidFill>
                  <a:schemeClr val="lt1"/>
                </a:solidFill>
                <a:latin typeface="Lato"/>
                <a:ea typeface="Lato"/>
                <a:cs typeface="Lato"/>
                <a:sym typeface="Lato"/>
                <a:extLst>
                  <a:ext uri="http://customooxmlschemas.google.com/">
                    <go:slidesCustomData xmlns:go="http://customooxmlschemas.google.com/" textRoundtripDataId="2"/>
                  </a:ext>
                </a:extLst>
              </a:rPr>
              <a:t>finances</a:t>
            </a:r>
            <a:endParaRPr b="0" i="0" sz="1400" u="none" cap="none" strike="noStrike">
              <a:solidFill>
                <a:schemeClr val="lt1"/>
              </a:solidFill>
              <a:latin typeface="Arial"/>
              <a:ea typeface="Arial"/>
              <a:cs typeface="Arial"/>
              <a:sym typeface="Arial"/>
            </a:endParaRPr>
          </a:p>
        </p:txBody>
      </p:sp>
      <p:grpSp>
        <p:nvGrpSpPr>
          <p:cNvPr id="240" name="Google Shape;240;g277af4278a2_0_0"/>
          <p:cNvGrpSpPr/>
          <p:nvPr/>
        </p:nvGrpSpPr>
        <p:grpSpPr>
          <a:xfrm>
            <a:off x="151999" y="1183981"/>
            <a:ext cx="2846301" cy="2013581"/>
            <a:chOff x="463400" y="1321175"/>
            <a:chExt cx="2914500" cy="2113109"/>
          </a:xfrm>
        </p:grpSpPr>
        <p:sp>
          <p:nvSpPr>
            <p:cNvPr id="241" name="Google Shape;241;g277af4278a2_0_0"/>
            <p:cNvSpPr/>
            <p:nvPr/>
          </p:nvSpPr>
          <p:spPr>
            <a:xfrm>
              <a:off x="463400" y="1321175"/>
              <a:ext cx="2914500" cy="2094300"/>
            </a:xfrm>
            <a:prstGeom prst="rect">
              <a:avLst/>
            </a:prstGeom>
            <a:no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g277af4278a2_0_0"/>
            <p:cNvSpPr txBox="1"/>
            <p:nvPr/>
          </p:nvSpPr>
          <p:spPr>
            <a:xfrm>
              <a:off x="1345676" y="1339984"/>
              <a:ext cx="2032200" cy="20943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300"/>
                <a:buFont typeface="Arial"/>
                <a:buNone/>
              </a:pPr>
              <a:r>
                <a:rPr b="0" i="0" lang="en-GB" sz="1300" u="sng" cap="none" strike="noStrike">
                  <a:solidFill>
                    <a:schemeClr val="lt1"/>
                  </a:solidFill>
                  <a:latin typeface="Lato"/>
                  <a:ea typeface="Lato"/>
                  <a:cs typeface="Lato"/>
                  <a:sym typeface="Lato"/>
                  <a:hlinkClick r:id="rId3">
                    <a:extLst>
                      <a:ext uri="{A12FA001-AC4F-418D-AE19-62706E023703}">
                        <ahyp:hlinkClr val="tx"/>
                      </a:ext>
                    </a:extLst>
                  </a:hlinkClick>
                </a:rPr>
                <a:t>Citizens Advice – Debt and Money</a:t>
              </a:r>
              <a:r>
                <a:rPr b="0" i="0" lang="en-GB" sz="1300" u="none" cap="none" strike="noStrike">
                  <a:solidFill>
                    <a:schemeClr val="lt1"/>
                  </a:solidFill>
                  <a:latin typeface="Lato"/>
                  <a:ea typeface="Lato"/>
                  <a:cs typeface="Lato"/>
                  <a:sym typeface="Lato"/>
                </a:rPr>
                <a:t> – </a:t>
              </a:r>
              <a:r>
                <a:rPr lang="en-GB" sz="1300">
                  <a:solidFill>
                    <a:schemeClr val="lt1"/>
                  </a:solidFill>
                  <a:latin typeface="Lato"/>
                  <a:ea typeface="Lato"/>
                  <a:cs typeface="Lato"/>
                  <a:sym typeface="Lato"/>
                </a:rPr>
                <a:t>T</a:t>
              </a:r>
              <a:r>
                <a:rPr b="0" i="0" lang="en-GB" sz="1300" u="none" cap="none" strike="noStrike">
                  <a:solidFill>
                    <a:schemeClr val="lt1"/>
                  </a:solidFill>
                  <a:latin typeface="Lato"/>
                  <a:ea typeface="Lato"/>
                  <a:cs typeface="Lato"/>
                  <a:sym typeface="Lato"/>
                </a:rPr>
                <a:t>his resource contains links to advice on a number of topics, including financial difficulties, cost of living and communicati</a:t>
              </a:r>
              <a:r>
                <a:rPr lang="en-GB" sz="1300">
                  <a:solidFill>
                    <a:schemeClr val="lt1"/>
                  </a:solidFill>
                  <a:latin typeface="Lato"/>
                  <a:ea typeface="Lato"/>
                  <a:cs typeface="Lato"/>
                  <a:sym typeface="Lato"/>
                </a:rPr>
                <a:t>ng</a:t>
              </a:r>
              <a:r>
                <a:rPr b="0" i="0" lang="en-GB" sz="1300" u="none" cap="none" strike="noStrike">
                  <a:solidFill>
                    <a:schemeClr val="lt1"/>
                  </a:solidFill>
                  <a:latin typeface="Lato"/>
                  <a:ea typeface="Lato"/>
                  <a:cs typeface="Lato"/>
                  <a:sym typeface="Lato"/>
                </a:rPr>
                <a:t> with creditors.</a:t>
              </a:r>
              <a:endParaRPr b="0" i="0" sz="1400" u="none" cap="none" strike="noStrike">
                <a:solidFill>
                  <a:srgbClr val="000000"/>
                </a:solidFill>
                <a:latin typeface="Arial"/>
                <a:ea typeface="Arial"/>
                <a:cs typeface="Arial"/>
                <a:sym typeface="Arial"/>
              </a:endParaRPr>
            </a:p>
          </p:txBody>
        </p:sp>
        <p:pic>
          <p:nvPicPr>
            <p:cNvPr id="243" name="Google Shape;243;g277af4278a2_0_0"/>
            <p:cNvPicPr preferRelativeResize="0"/>
            <p:nvPr/>
          </p:nvPicPr>
          <p:blipFill rotWithShape="1">
            <a:blip r:embed="rId4">
              <a:alphaModFix/>
            </a:blip>
            <a:srcRect b="0" l="0" r="0" t="0"/>
            <a:stretch/>
          </p:blipFill>
          <p:spPr>
            <a:xfrm>
              <a:off x="532125" y="1419947"/>
              <a:ext cx="813554" cy="928675"/>
            </a:xfrm>
            <a:prstGeom prst="rect">
              <a:avLst/>
            </a:prstGeom>
            <a:noFill/>
            <a:ln>
              <a:noFill/>
            </a:ln>
          </p:spPr>
        </p:pic>
      </p:grpSp>
      <p:sp>
        <p:nvSpPr>
          <p:cNvPr id="244" name="Google Shape;244;g277af4278a2_0_0"/>
          <p:cNvSpPr txBox="1"/>
          <p:nvPr/>
        </p:nvSpPr>
        <p:spPr>
          <a:xfrm>
            <a:off x="152000" y="3312950"/>
            <a:ext cx="8872200" cy="738900"/>
          </a:xfrm>
          <a:prstGeom prst="rect">
            <a:avLst/>
          </a:prstGeom>
          <a:noFill/>
          <a:ln cap="flat" cmpd="sng" w="1905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GB" sz="1800">
                <a:solidFill>
                  <a:schemeClr val="accent2"/>
                </a:solidFill>
                <a:latin typeface="Lato"/>
                <a:ea typeface="Lato"/>
                <a:cs typeface="Lato"/>
                <a:sym typeface="Lato"/>
              </a:rPr>
              <a:t>At school, you can speak with an adult you trust. </a:t>
            </a:r>
            <a:endParaRPr b="1" sz="1800">
              <a:solidFill>
                <a:schemeClr val="accent2"/>
              </a:solidFill>
              <a:latin typeface="Lato"/>
              <a:ea typeface="Lato"/>
              <a:cs typeface="Lato"/>
              <a:sym typeface="Lato"/>
            </a:endParaRPr>
          </a:p>
          <a:p>
            <a:pPr indent="0" lvl="0" marL="0" rtl="0" algn="ctr">
              <a:spcBef>
                <a:spcPts val="0"/>
              </a:spcBef>
              <a:spcAft>
                <a:spcPts val="0"/>
              </a:spcAft>
              <a:buNone/>
            </a:pPr>
            <a:r>
              <a:rPr b="1" lang="en-GB" sz="1800">
                <a:solidFill>
                  <a:schemeClr val="accent2"/>
                </a:solidFill>
                <a:latin typeface="Lato"/>
                <a:ea typeface="Lato"/>
                <a:cs typeface="Lato"/>
                <a:sym typeface="Lato"/>
              </a:rPr>
              <a:t>This could be your form tutor, head of year or the school’s safeguarding officer.</a:t>
            </a:r>
            <a:endParaRPr b="1" sz="1800">
              <a:solidFill>
                <a:schemeClr val="accent2"/>
              </a:solidFill>
              <a:latin typeface="Lato"/>
              <a:ea typeface="Lato"/>
              <a:cs typeface="Lato"/>
              <a:sym typeface="Lato"/>
            </a:endParaRPr>
          </a:p>
        </p:txBody>
      </p:sp>
      <p:grpSp>
        <p:nvGrpSpPr>
          <p:cNvPr id="245" name="Google Shape;245;g277af4278a2_0_0"/>
          <p:cNvGrpSpPr/>
          <p:nvPr/>
        </p:nvGrpSpPr>
        <p:grpSpPr>
          <a:xfrm>
            <a:off x="3164819" y="1184021"/>
            <a:ext cx="2846301" cy="1995658"/>
            <a:chOff x="3237025" y="1184050"/>
            <a:chExt cx="2914500" cy="2094300"/>
          </a:xfrm>
        </p:grpSpPr>
        <p:sp>
          <p:nvSpPr>
            <p:cNvPr id="246" name="Google Shape;246;g277af4278a2_0_0"/>
            <p:cNvSpPr/>
            <p:nvPr/>
          </p:nvSpPr>
          <p:spPr>
            <a:xfrm>
              <a:off x="3237025" y="1184050"/>
              <a:ext cx="2914500" cy="2094300"/>
            </a:xfrm>
            <a:prstGeom prst="rect">
              <a:avLst/>
            </a:prstGeom>
            <a:no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47" name="Google Shape;247;g277af4278a2_0_0"/>
            <p:cNvPicPr preferRelativeResize="0"/>
            <p:nvPr/>
          </p:nvPicPr>
          <p:blipFill>
            <a:blip r:embed="rId5">
              <a:alphaModFix/>
            </a:blip>
            <a:stretch>
              <a:fillRect/>
            </a:stretch>
          </p:blipFill>
          <p:spPr>
            <a:xfrm>
              <a:off x="3344950" y="1434825"/>
              <a:ext cx="666111" cy="400200"/>
            </a:xfrm>
            <a:prstGeom prst="rect">
              <a:avLst/>
            </a:prstGeom>
            <a:noFill/>
            <a:ln>
              <a:noFill/>
            </a:ln>
          </p:spPr>
        </p:pic>
        <p:sp>
          <p:nvSpPr>
            <p:cNvPr id="248" name="Google Shape;248;g277af4278a2_0_0"/>
            <p:cNvSpPr txBox="1"/>
            <p:nvPr/>
          </p:nvSpPr>
          <p:spPr>
            <a:xfrm>
              <a:off x="4068426" y="1358613"/>
              <a:ext cx="2032200" cy="18528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300"/>
                <a:buFont typeface="Arial"/>
                <a:buNone/>
              </a:pPr>
              <a:r>
                <a:rPr lang="en-GB" sz="1300" u="sng">
                  <a:solidFill>
                    <a:schemeClr val="lt1"/>
                  </a:solidFill>
                  <a:latin typeface="Lato"/>
                  <a:ea typeface="Lato"/>
                  <a:cs typeface="Lato"/>
                  <a:sym typeface="Lato"/>
                  <a:hlinkClick r:id="rId6">
                    <a:extLst>
                      <a:ext uri="{A12FA001-AC4F-418D-AE19-62706E023703}">
                        <ahyp:hlinkClr val="tx"/>
                      </a:ext>
                    </a:extLst>
                  </a:hlinkClick>
                </a:rPr>
                <a:t>National Debtline </a:t>
              </a:r>
              <a:r>
                <a:rPr b="0" i="0" lang="en-GB" sz="1300" u="sng" cap="none" strike="noStrike">
                  <a:solidFill>
                    <a:schemeClr val="lt1"/>
                  </a:solidFill>
                  <a:latin typeface="Lato"/>
                  <a:ea typeface="Lato"/>
                  <a:cs typeface="Lato"/>
                  <a:sym typeface="Lato"/>
                  <a:hlinkClick r:id="rId7">
                    <a:extLst>
                      <a:ext uri="{A12FA001-AC4F-418D-AE19-62706E023703}">
                        <ahyp:hlinkClr val="tx"/>
                      </a:ext>
                    </a:extLst>
                  </a:hlinkClick>
                </a:rPr>
                <a:t> – Debt and Money</a:t>
              </a:r>
              <a:r>
                <a:rPr b="0" i="0" lang="en-GB" sz="1300" u="none" cap="none" strike="noStrike">
                  <a:solidFill>
                    <a:schemeClr val="lt1"/>
                  </a:solidFill>
                  <a:latin typeface="Lato"/>
                  <a:ea typeface="Lato"/>
                  <a:cs typeface="Lato"/>
                  <a:sym typeface="Lato"/>
                </a:rPr>
                <a:t> – </a:t>
              </a:r>
              <a:r>
                <a:rPr lang="en-GB" sz="1300">
                  <a:solidFill>
                    <a:schemeClr val="lt1"/>
                  </a:solidFill>
                  <a:latin typeface="Lato"/>
                  <a:ea typeface="Lato"/>
                  <a:cs typeface="Lato"/>
                  <a:sym typeface="Lato"/>
                </a:rPr>
                <a:t>a debt advice charity run by the </a:t>
              </a:r>
              <a:r>
                <a:rPr lang="en-GB" sz="1300" u="sng">
                  <a:solidFill>
                    <a:schemeClr val="lt1"/>
                  </a:solidFill>
                  <a:latin typeface="Lato"/>
                  <a:ea typeface="Lato"/>
                  <a:cs typeface="Lato"/>
                  <a:sym typeface="Lato"/>
                  <a:hlinkClick r:id="rId8">
                    <a:extLst>
                      <a:ext uri="{A12FA001-AC4F-418D-AE19-62706E023703}">
                        <ahyp:hlinkClr val="tx"/>
                      </a:ext>
                    </a:extLst>
                  </a:hlinkClick>
                </a:rPr>
                <a:t>Money Advice Trust</a:t>
              </a:r>
              <a:r>
                <a:rPr lang="en-GB" sz="1300">
                  <a:solidFill>
                    <a:schemeClr val="lt1"/>
                  </a:solidFill>
                  <a:latin typeface="Lato"/>
                  <a:ea typeface="Lato"/>
                  <a:cs typeface="Lato"/>
                  <a:sym typeface="Lato"/>
                </a:rPr>
                <a:t>, offering a  free and confidential debt advice service.</a:t>
              </a:r>
              <a:endParaRPr i="0" sz="1300" u="none" cap="none" strike="noStrike">
                <a:solidFill>
                  <a:schemeClr val="lt1"/>
                </a:solidFill>
                <a:latin typeface="Lato"/>
                <a:ea typeface="Lato"/>
                <a:cs typeface="Lato"/>
                <a:sym typeface="Lato"/>
              </a:endParaRPr>
            </a:p>
          </p:txBody>
        </p:sp>
      </p:grpSp>
      <p:pic>
        <p:nvPicPr>
          <p:cNvPr id="249" name="Google Shape;249;g277af4278a2_0_0"/>
          <p:cNvPicPr preferRelativeResize="0"/>
          <p:nvPr/>
        </p:nvPicPr>
        <p:blipFill>
          <a:blip r:embed="rId9">
            <a:alphaModFix/>
          </a:blip>
          <a:stretch>
            <a:fillRect/>
          </a:stretch>
        </p:blipFill>
        <p:spPr>
          <a:xfrm>
            <a:off x="6341200" y="1426525"/>
            <a:ext cx="876125" cy="680625"/>
          </a:xfrm>
          <a:prstGeom prst="rect">
            <a:avLst/>
          </a:prstGeom>
          <a:noFill/>
          <a:ln>
            <a:noFill/>
          </a:ln>
        </p:spPr>
      </p:pic>
      <p:sp>
        <p:nvSpPr>
          <p:cNvPr id="250" name="Google Shape;250;g277af4278a2_0_0"/>
          <p:cNvSpPr txBox="1"/>
          <p:nvPr/>
        </p:nvSpPr>
        <p:spPr>
          <a:xfrm>
            <a:off x="7264128" y="1459325"/>
            <a:ext cx="1760100" cy="6150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1900"/>
              </a:spcAft>
              <a:buClr>
                <a:srgbClr val="000000"/>
              </a:buClr>
              <a:buSzPts val="1300"/>
              <a:buFont typeface="Arial"/>
              <a:buNone/>
            </a:pPr>
            <a:r>
              <a:rPr b="1" lang="en-GB" sz="1300">
                <a:solidFill>
                  <a:schemeClr val="lt1"/>
                </a:solidFill>
                <a:latin typeface="Lato"/>
                <a:ea typeface="Lato"/>
                <a:cs typeface="Lato"/>
                <a:sym typeface="Lato"/>
              </a:rPr>
              <a:t>Childline </a:t>
            </a:r>
            <a:r>
              <a:rPr b="1" i="0" lang="en-GB" sz="1300" u="none" cap="none" strike="noStrike">
                <a:solidFill>
                  <a:schemeClr val="lt1"/>
                </a:solidFill>
                <a:latin typeface="Lato"/>
                <a:ea typeface="Lato"/>
                <a:cs typeface="Lato"/>
                <a:sym typeface="Lato"/>
                <a:extLst>
                  <a:ext uri="http://customooxmlschemas.google.com/">
                    <go:slidesCustomData xmlns:go="http://customooxmlschemas.google.com/" textRoundtripDataId="3"/>
                  </a:ext>
                </a:extLst>
              </a:rPr>
              <a:t>Helpline</a:t>
            </a:r>
            <a:br>
              <a:rPr b="0" i="0" lang="en-GB" sz="1300" u="none" cap="none" strike="noStrike">
                <a:solidFill>
                  <a:schemeClr val="lt1"/>
                </a:solidFill>
                <a:latin typeface="Lato"/>
                <a:ea typeface="Lato"/>
                <a:cs typeface="Lato"/>
                <a:sym typeface="Lato"/>
                <a:extLst>
                  <a:ext uri="http://customooxmlschemas.google.com/">
                    <go:slidesCustomData xmlns:go="http://customooxmlschemas.google.com/" textRoundtripDataId="4"/>
                  </a:ext>
                </a:extLst>
              </a:rPr>
            </a:br>
            <a:r>
              <a:rPr b="0" i="0" lang="en-GB" sz="1300" u="none" cap="none" strike="noStrike">
                <a:solidFill>
                  <a:schemeClr val="lt1"/>
                </a:solidFill>
                <a:latin typeface="Lato"/>
                <a:ea typeface="Lato"/>
                <a:cs typeface="Lato"/>
                <a:sym typeface="Lato"/>
                <a:extLst>
                  <a:ext uri="http://customooxmlschemas.google.com/">
                    <go:slidesCustomData xmlns:go="http://customooxmlschemas.google.com/" textRoundtripDataId="4"/>
                  </a:ext>
                </a:extLst>
              </a:rPr>
              <a:t>080</a:t>
            </a:r>
            <a:r>
              <a:rPr lang="en-GB" sz="1300">
                <a:solidFill>
                  <a:schemeClr val="lt1"/>
                </a:solidFill>
                <a:latin typeface="Lato"/>
                <a:ea typeface="Lato"/>
                <a:cs typeface="Lato"/>
                <a:sym typeface="Lato"/>
              </a:rPr>
              <a:t>0 1111</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254" name="Shape 254"/>
        <p:cNvGrpSpPr/>
        <p:nvPr/>
      </p:nvGrpSpPr>
      <p:grpSpPr>
        <a:xfrm>
          <a:off x="0" y="0"/>
          <a:ext cx="0" cy="0"/>
          <a:chOff x="0" y="0"/>
          <a:chExt cx="0" cy="0"/>
        </a:xfrm>
      </p:grpSpPr>
      <p:sp>
        <p:nvSpPr>
          <p:cNvPr id="255" name="Google Shape;255;g157707a00a2_0_57"/>
          <p:cNvSpPr txBox="1"/>
          <p:nvPr/>
        </p:nvSpPr>
        <p:spPr>
          <a:xfrm>
            <a:off x="462425" y="1142575"/>
            <a:ext cx="7875600" cy="32892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1800"/>
              <a:buFont typeface="Arial"/>
              <a:buNone/>
            </a:pPr>
            <a:r>
              <a:rPr b="1" i="0" lang="en-GB" sz="1800" u="none" cap="none" strike="noStrike">
                <a:solidFill>
                  <a:schemeClr val="lt1"/>
                </a:solidFill>
                <a:latin typeface="Lato Black"/>
                <a:ea typeface="Lato Black"/>
                <a:cs typeface="Lato Black"/>
                <a:sym typeface="Lato Black"/>
              </a:rPr>
              <a:t>Articles to extend learning</a:t>
            </a:r>
            <a:r>
              <a:rPr b="1" i="0" lang="en-GB" sz="3600" u="none" cap="none" strike="noStrike">
                <a:solidFill>
                  <a:schemeClr val="lt1"/>
                </a:solidFill>
                <a:latin typeface="Lato Black"/>
                <a:ea typeface="Lato Black"/>
                <a:cs typeface="Lato Black"/>
                <a:sym typeface="Lato Black"/>
              </a:rPr>
              <a:t> </a:t>
            </a:r>
            <a:endParaRPr b="1" i="0" sz="3600" u="none" cap="none" strike="noStrike">
              <a:solidFill>
                <a:schemeClr val="lt1"/>
              </a:solidFill>
              <a:latin typeface="Lato Black"/>
              <a:ea typeface="Lato Black"/>
              <a:cs typeface="Lato Black"/>
              <a:sym typeface="Lato Black"/>
            </a:endParaRPr>
          </a:p>
          <a:p>
            <a:pPr indent="0" lvl="0" marL="0" rtl="0" algn="l">
              <a:spcBef>
                <a:spcPts val="0"/>
              </a:spcBef>
              <a:spcAft>
                <a:spcPts val="0"/>
              </a:spcAft>
              <a:buNone/>
            </a:pPr>
            <a:r>
              <a:rPr lang="en-GB">
                <a:solidFill>
                  <a:schemeClr val="lt1"/>
                </a:solidFill>
                <a:latin typeface="Lato"/>
                <a:ea typeface="Lato"/>
                <a:cs typeface="Lato"/>
                <a:sym typeface="Lato"/>
              </a:rPr>
              <a:t>Please visit the  FLIC learning hub - </a:t>
            </a:r>
            <a:r>
              <a:rPr lang="en-GB" u="sng">
                <a:solidFill>
                  <a:schemeClr val="lt1"/>
                </a:solidFill>
                <a:latin typeface="Lato"/>
                <a:ea typeface="Lato"/>
                <a:cs typeface="Lato"/>
                <a:sym typeface="Lato"/>
                <a:hlinkClick r:id="rId3">
                  <a:extLst>
                    <a:ext uri="{A12FA001-AC4F-418D-AE19-62706E023703}">
                      <ahyp:hlinkClr val="tx"/>
                    </a:ext>
                  </a:extLst>
                </a:hlinkClick>
              </a:rPr>
              <a:t>https://resources.ftflic.com/</a:t>
            </a:r>
            <a:r>
              <a:rPr lang="en-GB">
                <a:solidFill>
                  <a:schemeClr val="lt1"/>
                </a:solidFill>
                <a:latin typeface="Lato"/>
                <a:ea typeface="Lato"/>
                <a:cs typeface="Lato"/>
                <a:sym typeface="Lato"/>
              </a:rPr>
              <a:t>   for further resources</a:t>
            </a:r>
            <a:endParaRPr>
              <a:solidFill>
                <a:schemeClr val="lt1"/>
              </a:solidFill>
              <a:latin typeface="Lato"/>
              <a:ea typeface="Lato"/>
              <a:cs typeface="Lato"/>
              <a:sym typeface="Lato"/>
            </a:endParaRPr>
          </a:p>
          <a:p>
            <a:pPr indent="0" lvl="0" marL="0" rtl="0" algn="l">
              <a:spcBef>
                <a:spcPts val="0"/>
              </a:spcBef>
              <a:spcAft>
                <a:spcPts val="0"/>
              </a:spcAft>
              <a:buNone/>
            </a:pPr>
            <a:r>
              <a:t/>
            </a:r>
            <a:endParaRPr>
              <a:solidFill>
                <a:schemeClr val="lt1"/>
              </a:solidFill>
              <a:latin typeface="Lato"/>
              <a:ea typeface="Lato"/>
              <a:cs typeface="Lato"/>
              <a:sym typeface="Lato"/>
            </a:endParaRPr>
          </a:p>
          <a:p>
            <a:pPr indent="-317500" lvl="0" marL="457200" rtl="0" algn="l">
              <a:spcBef>
                <a:spcPts val="0"/>
              </a:spcBef>
              <a:spcAft>
                <a:spcPts val="0"/>
              </a:spcAft>
              <a:buClr>
                <a:schemeClr val="lt1"/>
              </a:buClr>
              <a:buSzPts val="1400"/>
              <a:buFont typeface="Lato"/>
              <a:buChar char="●"/>
            </a:pPr>
            <a:r>
              <a:rPr lang="en-GB" u="sng">
                <a:solidFill>
                  <a:schemeClr val="lt1"/>
                </a:solidFill>
                <a:latin typeface="Lato"/>
                <a:ea typeface="Lato"/>
                <a:cs typeface="Lato"/>
                <a:sym typeface="Lato"/>
                <a:hlinkClick r:id="rId4">
                  <a:extLst>
                    <a:ext uri="{A12FA001-AC4F-418D-AE19-62706E023703}">
                      <ahyp:hlinkClr val="tx"/>
                    </a:ext>
                  </a:extLst>
                </a:hlinkClick>
              </a:rPr>
              <a:t>FT Live - Young, gifted and broke webinar</a:t>
            </a:r>
            <a:endParaRPr/>
          </a:p>
          <a:p>
            <a:pPr indent="-317500" lvl="0" marL="457200" rtl="0" algn="l">
              <a:spcBef>
                <a:spcPts val="0"/>
              </a:spcBef>
              <a:spcAft>
                <a:spcPts val="0"/>
              </a:spcAft>
              <a:buClr>
                <a:schemeClr val="lt1"/>
              </a:buClr>
              <a:buSzPts val="1400"/>
              <a:buFont typeface="Lato"/>
              <a:buChar char="●"/>
            </a:pPr>
            <a:r>
              <a:rPr lang="en-GB" u="sng">
                <a:solidFill>
                  <a:schemeClr val="lt1"/>
                </a:solidFill>
                <a:latin typeface="Lato"/>
                <a:ea typeface="Lato"/>
                <a:cs typeface="Lato"/>
                <a:sym typeface="Lato"/>
                <a:hlinkClick r:id="rId5">
                  <a:extLst>
                    <a:ext uri="{A12FA001-AC4F-418D-AE19-62706E023703}">
                      <ahyp:hlinkClr val="tx"/>
                    </a:ext>
                  </a:extLst>
                </a:hlinkClick>
              </a:rPr>
              <a:t>Broke: Britain's Debt Emergency | Dispatches | Channel 4 Documentaries</a:t>
            </a:r>
            <a:r>
              <a:rPr lang="en-GB">
                <a:solidFill>
                  <a:schemeClr val="lt1"/>
                </a:solidFill>
                <a:latin typeface="Lato"/>
                <a:ea typeface="Lato"/>
                <a:cs typeface="Lato"/>
                <a:sym typeface="Lato"/>
              </a:rPr>
              <a:t> </a:t>
            </a:r>
            <a:endParaRPr>
              <a:solidFill>
                <a:schemeClr val="lt1"/>
              </a:solidFill>
              <a:latin typeface="Lato"/>
              <a:ea typeface="Lato"/>
              <a:cs typeface="Lato"/>
              <a:sym typeface="Lato"/>
            </a:endParaRPr>
          </a:p>
          <a:p>
            <a:pPr indent="-317500" lvl="0" marL="457200" rtl="0" algn="l">
              <a:spcBef>
                <a:spcPts val="0"/>
              </a:spcBef>
              <a:spcAft>
                <a:spcPts val="0"/>
              </a:spcAft>
              <a:buClr>
                <a:schemeClr val="lt1"/>
              </a:buClr>
              <a:buSzPts val="1400"/>
              <a:buFont typeface="Lato"/>
              <a:buChar char="●"/>
            </a:pPr>
            <a:r>
              <a:rPr lang="en-GB" u="sng">
                <a:solidFill>
                  <a:schemeClr val="lt1"/>
                </a:solidFill>
                <a:latin typeface="Lato"/>
                <a:ea typeface="Lato"/>
                <a:cs typeface="Lato"/>
                <a:sym typeface="Lato"/>
                <a:hlinkClick r:id="rId6">
                  <a:extLst>
                    <a:ext uri="{A12FA001-AC4F-418D-AE19-62706E023703}">
                      <ahyp:hlinkClr val="tx"/>
                    </a:ext>
                  </a:extLst>
                </a:hlinkClick>
              </a:rPr>
              <a:t>Young persons’ money index</a:t>
            </a:r>
            <a:endParaRPr>
              <a:solidFill>
                <a:schemeClr val="lt1"/>
              </a:solidFill>
              <a:latin typeface="Lato"/>
              <a:ea typeface="Lato"/>
              <a:cs typeface="Lato"/>
              <a:sym typeface="Lato"/>
            </a:endParaRPr>
          </a:p>
          <a:p>
            <a:pPr indent="-317500" lvl="0" marL="457200" rtl="0" algn="l">
              <a:spcBef>
                <a:spcPts val="0"/>
              </a:spcBef>
              <a:spcAft>
                <a:spcPts val="0"/>
              </a:spcAft>
              <a:buClr>
                <a:schemeClr val="lt1"/>
              </a:buClr>
              <a:buSzPts val="1400"/>
              <a:buFont typeface="Lato"/>
              <a:buChar char="●"/>
            </a:pPr>
            <a:r>
              <a:rPr lang="en-GB" u="sng">
                <a:solidFill>
                  <a:schemeClr val="lt1"/>
                </a:solidFill>
                <a:latin typeface="Lato"/>
                <a:ea typeface="Lato"/>
                <a:cs typeface="Lato"/>
                <a:sym typeface="Lato"/>
                <a:hlinkClick r:id="rId7">
                  <a:extLst>
                    <a:ext uri="{A12FA001-AC4F-418D-AE19-62706E023703}">
                      <ahyp:hlinkClr val="tx"/>
                    </a:ext>
                  </a:extLst>
                </a:hlinkClick>
              </a:rPr>
              <a:t>State of the nation 2022: children and young people’s wellbeing</a:t>
            </a:r>
            <a:endParaRPr>
              <a:solidFill>
                <a:schemeClr val="lt1"/>
              </a:solidFill>
              <a:latin typeface="Lato"/>
              <a:ea typeface="Lato"/>
              <a:cs typeface="Lato"/>
              <a:sym typeface="Lato"/>
            </a:endParaRPr>
          </a:p>
          <a:p>
            <a:pPr indent="0" lvl="0" marL="0" rtl="0" algn="l">
              <a:spcBef>
                <a:spcPts val="0"/>
              </a:spcBef>
              <a:spcAft>
                <a:spcPts val="0"/>
              </a:spcAft>
              <a:buNone/>
            </a:pPr>
            <a:r>
              <a:t/>
            </a:r>
            <a:endParaRPr b="1">
              <a:solidFill>
                <a:schemeClr val="lt1"/>
              </a:solidFill>
              <a:latin typeface="Lato Black"/>
              <a:ea typeface="Lato Black"/>
              <a:cs typeface="Lato Black"/>
              <a:sym typeface="Lato Black"/>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lt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lt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lt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lt1"/>
              </a:solidFill>
              <a:latin typeface="Lato"/>
              <a:ea typeface="Lato"/>
              <a:cs typeface="Lato"/>
              <a:sym typeface="Lato"/>
            </a:endParaRPr>
          </a:p>
        </p:txBody>
      </p:sp>
      <p:sp>
        <p:nvSpPr>
          <p:cNvPr id="256" name="Google Shape;256;g157707a00a2_0_57"/>
          <p:cNvSpPr txBox="1"/>
          <p:nvPr/>
        </p:nvSpPr>
        <p:spPr>
          <a:xfrm>
            <a:off x="1640100" y="403675"/>
            <a:ext cx="5863800" cy="631200"/>
          </a:xfrm>
          <a:prstGeom prst="rect">
            <a:avLst/>
          </a:prstGeom>
          <a:noFill/>
          <a:ln>
            <a:noFill/>
          </a:ln>
        </p:spPr>
        <p:txBody>
          <a:bodyPr anchorCtr="0" anchor="t" bIns="91425" lIns="91425" spcFirstLastPara="1" rIns="91425" wrap="square" tIns="91425">
            <a:spAutoFit/>
          </a:bodyPr>
          <a:lstStyle/>
          <a:p>
            <a:pPr indent="0" lvl="0" marL="0" marR="0" rtl="0" algn="ctr">
              <a:lnSpc>
                <a:spcPct val="115000"/>
              </a:lnSpc>
              <a:spcBef>
                <a:spcPts val="0"/>
              </a:spcBef>
              <a:spcAft>
                <a:spcPts val="0"/>
              </a:spcAft>
              <a:buClr>
                <a:srgbClr val="000000"/>
              </a:buClr>
              <a:buSzPts val="3600"/>
              <a:buFont typeface="Arial"/>
              <a:buNone/>
            </a:pPr>
            <a:r>
              <a:rPr b="1" i="0" lang="en-GB" sz="2900" u="none" cap="none" strike="noStrike">
                <a:solidFill>
                  <a:schemeClr val="lt1"/>
                </a:solidFill>
                <a:latin typeface="Lato"/>
                <a:ea typeface="Lato"/>
                <a:cs typeface="Lato"/>
                <a:sym typeface="Lato"/>
              </a:rPr>
              <a:t>Links to learn more!</a:t>
            </a:r>
            <a:endParaRPr b="1" i="0" sz="2900" u="none" cap="none" strike="noStrike">
              <a:solidFill>
                <a:srgbClr val="000000"/>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g1466ef7c987_0_0"/>
          <p:cNvSpPr txBox="1"/>
          <p:nvPr/>
        </p:nvSpPr>
        <p:spPr>
          <a:xfrm>
            <a:off x="360375" y="270375"/>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2900" u="none" cap="none" strike="noStrike">
                <a:solidFill>
                  <a:srgbClr val="FF8022"/>
                </a:solidFill>
                <a:latin typeface="Lato"/>
                <a:ea typeface="Lato"/>
                <a:cs typeface="Lato"/>
                <a:sym typeface="Lato"/>
              </a:rPr>
              <a:t>Having a respectful learning environment</a:t>
            </a:r>
            <a:endParaRPr b="1" i="0" sz="2900" u="none" cap="none" strike="noStrike">
              <a:solidFill>
                <a:srgbClr val="FF8022"/>
              </a:solidFill>
              <a:latin typeface="Lato"/>
              <a:ea typeface="Lato"/>
              <a:cs typeface="Lato"/>
              <a:sym typeface="Lato"/>
            </a:endParaRPr>
          </a:p>
        </p:txBody>
      </p:sp>
      <p:sp>
        <p:nvSpPr>
          <p:cNvPr id="56" name="Google Shape;56;g1466ef7c987_0_0"/>
          <p:cNvSpPr txBox="1"/>
          <p:nvPr/>
        </p:nvSpPr>
        <p:spPr>
          <a:xfrm>
            <a:off x="324100" y="1254075"/>
            <a:ext cx="7638000" cy="19086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listen to each other respectfully</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avoid making judgements or assumptions about others</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comment on what has been said, not the person who has said it</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won’t put anyone on the spot and we have the right to pass</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not share personal stories or ask personal questions</a:t>
            </a:r>
            <a:endParaRPr b="1" i="0" sz="1600" u="none" cap="none" strike="noStrike">
              <a:solidFill>
                <a:schemeClr val="accent2"/>
              </a:solidFill>
              <a:latin typeface="Lato"/>
              <a:ea typeface="Lato"/>
              <a:cs typeface="Lato"/>
              <a:sym typeface="Lato"/>
            </a:endParaRPr>
          </a:p>
        </p:txBody>
      </p:sp>
      <p:sp>
        <p:nvSpPr>
          <p:cNvPr id="57" name="Google Shape;57;g1466ef7c987_0_0"/>
          <p:cNvSpPr txBox="1"/>
          <p:nvPr/>
        </p:nvSpPr>
        <p:spPr>
          <a:xfrm>
            <a:off x="418625" y="3452475"/>
            <a:ext cx="8242200" cy="677100"/>
          </a:xfrm>
          <a:prstGeom prst="rect">
            <a:avLst/>
          </a:prstGeom>
          <a:noFill/>
          <a:ln cap="flat" cmpd="sng" w="28575">
            <a:solidFill>
              <a:srgbClr val="FF8022"/>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1" i="0" lang="en-GB" sz="1600" u="none" cap="none" strike="noStrike">
                <a:solidFill>
                  <a:srgbClr val="FFFFFF"/>
                </a:solidFill>
                <a:latin typeface="Lato"/>
                <a:ea typeface="Lato"/>
                <a:cs typeface="Lato"/>
                <a:sym typeface="Lato"/>
              </a:rPr>
              <a:t>If there is a question that you do not wish to ask aloud, you can write it on a Post-it Note which will be collected throughout the session and answered at the end</a:t>
            </a:r>
            <a:endParaRPr b="1" i="0" sz="1600" u="none" cap="none" strike="noStrike">
              <a:solidFill>
                <a:srgbClr val="FFFFFF"/>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g132c63cc0bd_0_20"/>
          <p:cNvSpPr txBox="1"/>
          <p:nvPr/>
        </p:nvSpPr>
        <p:spPr>
          <a:xfrm>
            <a:off x="311700" y="3442550"/>
            <a:ext cx="8520600" cy="792600"/>
          </a:xfrm>
          <a:prstGeom prst="rect">
            <a:avLst/>
          </a:prstGeom>
          <a:noFill/>
          <a:ln>
            <a:noFill/>
          </a:ln>
        </p:spPr>
        <p:txBody>
          <a:bodyPr anchorCtr="0" anchor="t" bIns="91425" lIns="91425" spcFirstLastPara="1" rIns="91425" wrap="square" tIns="91425">
            <a:normAutofit/>
          </a:bodyPr>
          <a:lstStyle/>
          <a:p>
            <a:pPr indent="0" lvl="0" marL="0" marR="0" rtl="0" algn="ctr">
              <a:lnSpc>
                <a:spcPct val="100000"/>
              </a:lnSpc>
              <a:spcBef>
                <a:spcPts val="0"/>
              </a:spcBef>
              <a:spcAft>
                <a:spcPts val="0"/>
              </a:spcAft>
              <a:buClr>
                <a:srgbClr val="000000"/>
              </a:buClr>
              <a:buSzPts val="2800"/>
              <a:buFont typeface="Arial"/>
              <a:buNone/>
            </a:pPr>
            <a:r>
              <a:t/>
            </a:r>
            <a:endParaRPr b="0" i="0" sz="2800" u="none" cap="none" strike="noStrike">
              <a:solidFill>
                <a:srgbClr val="595959"/>
              </a:solidFill>
              <a:latin typeface="Arial"/>
              <a:ea typeface="Arial"/>
              <a:cs typeface="Arial"/>
              <a:sym typeface="Arial"/>
            </a:endParaRPr>
          </a:p>
        </p:txBody>
      </p:sp>
      <p:sp>
        <p:nvSpPr>
          <p:cNvPr id="63" name="Google Shape;63;g132c63cc0bd_0_20"/>
          <p:cNvSpPr txBox="1"/>
          <p:nvPr/>
        </p:nvSpPr>
        <p:spPr>
          <a:xfrm>
            <a:off x="439450" y="978750"/>
            <a:ext cx="6212100" cy="400200"/>
          </a:xfrm>
          <a:prstGeom prst="rect">
            <a:avLst/>
          </a:prstGeom>
          <a:noFill/>
          <a:ln>
            <a:noFill/>
          </a:ln>
        </p:spPr>
        <p:txBody>
          <a:bodyPr anchorCtr="0" anchor="b"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g132c63cc0bd_0_20"/>
          <p:cNvSpPr txBox="1"/>
          <p:nvPr/>
        </p:nvSpPr>
        <p:spPr>
          <a:xfrm>
            <a:off x="0" y="1491150"/>
            <a:ext cx="9144000" cy="2872200"/>
          </a:xfrm>
          <a:prstGeom prst="rect">
            <a:avLst/>
          </a:prstGeom>
          <a:noFill/>
          <a:ln>
            <a:noFill/>
          </a:ln>
        </p:spPr>
        <p:txBody>
          <a:bodyPr anchorCtr="0" anchor="t" bIns="91425" lIns="91425" spcFirstLastPara="1" rIns="91425" wrap="square" tIns="91425">
            <a:spAutoFit/>
          </a:bodyPr>
          <a:lstStyle/>
          <a:p>
            <a:pPr indent="0" lvl="0" marL="0" marR="0" rtl="0" algn="ctr">
              <a:lnSpc>
                <a:spcPct val="115000"/>
              </a:lnSpc>
              <a:spcBef>
                <a:spcPts val="0"/>
              </a:spcBef>
              <a:spcAft>
                <a:spcPts val="0"/>
              </a:spcAft>
              <a:buClr>
                <a:srgbClr val="000000"/>
              </a:buClr>
              <a:buSzPts val="8000"/>
              <a:buFont typeface="Arial"/>
              <a:buNone/>
            </a:pPr>
            <a:r>
              <a:rPr b="0" i="0" lang="en-GB" sz="2400" u="none" cap="none" strike="noStrike">
                <a:solidFill>
                  <a:schemeClr val="lt1"/>
                </a:solidFill>
                <a:latin typeface="Lato"/>
                <a:ea typeface="Lato"/>
                <a:cs typeface="Lato"/>
                <a:sym typeface="Lato"/>
              </a:rPr>
              <a:t>Session</a:t>
            </a:r>
            <a:r>
              <a:rPr lang="en-GB" sz="2400">
                <a:solidFill>
                  <a:schemeClr val="lt1"/>
                </a:solidFill>
                <a:latin typeface="Lato"/>
                <a:ea typeface="Lato"/>
                <a:cs typeface="Lato"/>
                <a:sym typeface="Lato"/>
              </a:rPr>
              <a:t> 5</a:t>
            </a:r>
            <a:r>
              <a:rPr b="0" i="0" lang="en-GB" sz="2400" u="none" cap="none" strike="noStrike">
                <a:solidFill>
                  <a:schemeClr val="lt1"/>
                </a:solidFill>
                <a:latin typeface="Lato"/>
                <a:ea typeface="Lato"/>
                <a:cs typeface="Lato"/>
                <a:sym typeface="Lato"/>
              </a:rPr>
              <a:t>:</a:t>
            </a:r>
            <a:endParaRPr b="0" i="0" sz="2400" u="none" cap="none" strike="noStrike">
              <a:solidFill>
                <a:schemeClr val="lt1"/>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8000"/>
              <a:buFont typeface="Arial"/>
              <a:buNone/>
            </a:pPr>
            <a:r>
              <a:t/>
            </a:r>
            <a:endParaRPr sz="2400">
              <a:solidFill>
                <a:schemeClr val="lt1"/>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8000"/>
              <a:buFont typeface="Arial"/>
              <a:buNone/>
            </a:pPr>
            <a:r>
              <a:rPr b="1" lang="en-GB" sz="3600">
                <a:solidFill>
                  <a:schemeClr val="lt1"/>
                </a:solidFill>
                <a:latin typeface="Lato"/>
                <a:ea typeface="Lato"/>
                <a:cs typeface="Lato"/>
                <a:sym typeface="Lato"/>
              </a:rPr>
              <a:t>Money and well-being</a:t>
            </a:r>
            <a:endParaRPr b="1" sz="3600">
              <a:solidFill>
                <a:schemeClr val="lt1"/>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8000"/>
              <a:buFont typeface="Arial"/>
              <a:buNone/>
            </a:pPr>
            <a:r>
              <a:t/>
            </a:r>
            <a:endParaRPr b="0" i="0" sz="2400" u="none" cap="none" strike="noStrike">
              <a:solidFill>
                <a:schemeClr val="lt1"/>
              </a:solidFill>
              <a:latin typeface="Lato"/>
              <a:ea typeface="Lato"/>
              <a:cs typeface="Lato"/>
              <a:sym typeface="Lato"/>
            </a:endParaRPr>
          </a:p>
          <a:p>
            <a:pPr indent="0" lvl="0" marL="0" marR="0" rtl="0" algn="ctr">
              <a:lnSpc>
                <a:spcPct val="90000"/>
              </a:lnSpc>
              <a:spcBef>
                <a:spcPts val="0"/>
              </a:spcBef>
              <a:spcAft>
                <a:spcPts val="0"/>
              </a:spcAft>
              <a:buClr>
                <a:srgbClr val="000000"/>
              </a:buClr>
              <a:buSzPts val="8000"/>
              <a:buFont typeface="Arial"/>
              <a:buNone/>
            </a:pPr>
            <a:r>
              <a:t/>
            </a:r>
            <a:endParaRPr b="1" i="0" sz="5600" u="none" cap="none" strike="noStrike">
              <a:solidFill>
                <a:schemeClr val="accent2"/>
              </a:solidFill>
              <a:latin typeface="Lato Black"/>
              <a:ea typeface="Lato Black"/>
              <a:cs typeface="Lato Black"/>
              <a:sym typeface="Lato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g20f2465e0da_0_36"/>
          <p:cNvSpPr txBox="1"/>
          <p:nvPr/>
        </p:nvSpPr>
        <p:spPr>
          <a:xfrm>
            <a:off x="439450" y="978750"/>
            <a:ext cx="6212100" cy="400200"/>
          </a:xfrm>
          <a:prstGeom prst="rect">
            <a:avLst/>
          </a:prstGeom>
          <a:noFill/>
          <a:ln>
            <a:noFill/>
          </a:ln>
        </p:spPr>
        <p:txBody>
          <a:bodyPr anchorCtr="0" anchor="b"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 name="Google Shape;70;g20f2465e0da_0_36"/>
          <p:cNvSpPr txBox="1"/>
          <p:nvPr/>
        </p:nvSpPr>
        <p:spPr>
          <a:xfrm>
            <a:off x="360374" y="629069"/>
            <a:ext cx="66255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1600"/>
              <a:buFont typeface="Arial"/>
              <a:buNone/>
            </a:pPr>
            <a:r>
              <a:rPr b="1" i="0" lang="en-GB" sz="2000" u="none" cap="none" strike="noStrike">
                <a:solidFill>
                  <a:schemeClr val="accent2"/>
                </a:solidFill>
                <a:latin typeface="Lato"/>
                <a:ea typeface="Lato"/>
                <a:cs typeface="Lato"/>
                <a:sym typeface="Lato"/>
              </a:rPr>
              <a:t>By the end of the session, I will be able to:</a:t>
            </a:r>
            <a:endParaRPr b="1" i="0" sz="2000" u="none" cap="none" strike="noStrike">
              <a:solidFill>
                <a:schemeClr val="accent2"/>
              </a:solidFill>
              <a:latin typeface="Lato"/>
              <a:ea typeface="Lato"/>
              <a:cs typeface="Lato"/>
              <a:sym typeface="Lato"/>
            </a:endParaRPr>
          </a:p>
        </p:txBody>
      </p:sp>
      <p:sp>
        <p:nvSpPr>
          <p:cNvPr id="71" name="Google Shape;71;g20f2465e0da_0_36"/>
          <p:cNvSpPr txBox="1"/>
          <p:nvPr/>
        </p:nvSpPr>
        <p:spPr>
          <a:xfrm>
            <a:off x="488175" y="1274075"/>
            <a:ext cx="7997400" cy="2730300"/>
          </a:xfrm>
          <a:prstGeom prst="rect">
            <a:avLst/>
          </a:prstGeom>
          <a:noFill/>
          <a:ln>
            <a:noFill/>
          </a:ln>
        </p:spPr>
        <p:txBody>
          <a:bodyPr anchorCtr="0" anchor="t" bIns="91425" lIns="91425" spcFirstLastPara="1" rIns="91425" wrap="square" tIns="91425">
            <a:spAutoFit/>
          </a:bodyPr>
          <a:lstStyle/>
          <a:p>
            <a:pPr indent="-368300" lvl="0" marL="457200" marR="0" rtl="0" algn="l">
              <a:lnSpc>
                <a:spcPct val="107000"/>
              </a:lnSpc>
              <a:spcBef>
                <a:spcPts val="0"/>
              </a:spcBef>
              <a:spcAft>
                <a:spcPts val="0"/>
              </a:spcAft>
              <a:buClr>
                <a:schemeClr val="lt1"/>
              </a:buClr>
              <a:buSzPts val="2200"/>
              <a:buFont typeface="Lato"/>
              <a:buChar char="●"/>
            </a:pPr>
            <a:r>
              <a:rPr lang="en-GB" sz="2200">
                <a:solidFill>
                  <a:schemeClr val="lt1"/>
                </a:solidFill>
                <a:latin typeface="Lato"/>
                <a:ea typeface="Lato"/>
                <a:cs typeface="Lato"/>
                <a:sym typeface="Lato"/>
              </a:rPr>
              <a:t>Recognise ways that money can affect mental health and well-being</a:t>
            </a:r>
            <a:endParaRPr sz="2200">
              <a:solidFill>
                <a:schemeClr val="lt1"/>
              </a:solidFill>
              <a:latin typeface="Lato"/>
              <a:ea typeface="Lato"/>
              <a:cs typeface="Lato"/>
              <a:sym typeface="Lato"/>
            </a:endParaRPr>
          </a:p>
          <a:p>
            <a:pPr indent="0" lvl="0" marL="914400" marR="0" rtl="0" algn="l">
              <a:lnSpc>
                <a:spcPct val="107000"/>
              </a:lnSpc>
              <a:spcBef>
                <a:spcPts val="0"/>
              </a:spcBef>
              <a:spcAft>
                <a:spcPts val="0"/>
              </a:spcAft>
              <a:buNone/>
            </a:pPr>
            <a:r>
              <a:t/>
            </a:r>
            <a:endParaRPr sz="1200">
              <a:solidFill>
                <a:schemeClr val="lt1"/>
              </a:solidFill>
              <a:latin typeface="Lato"/>
              <a:ea typeface="Lato"/>
              <a:cs typeface="Lato"/>
              <a:sym typeface="Lato"/>
            </a:endParaRPr>
          </a:p>
          <a:p>
            <a:pPr indent="-368300" lvl="0" marL="457200" marR="0" rtl="0" algn="l">
              <a:lnSpc>
                <a:spcPct val="107000"/>
              </a:lnSpc>
              <a:spcBef>
                <a:spcPts val="0"/>
              </a:spcBef>
              <a:spcAft>
                <a:spcPts val="0"/>
              </a:spcAft>
              <a:buClr>
                <a:schemeClr val="lt1"/>
              </a:buClr>
              <a:buSzPts val="2200"/>
              <a:buFont typeface="Lato"/>
              <a:buChar char="●"/>
            </a:pPr>
            <a:r>
              <a:rPr lang="en-GB" sz="2200">
                <a:solidFill>
                  <a:schemeClr val="lt1"/>
                </a:solidFill>
                <a:latin typeface="Lato"/>
                <a:ea typeface="Lato"/>
                <a:cs typeface="Lato"/>
                <a:sym typeface="Lato"/>
              </a:rPr>
              <a:t>Assess different ways people can get into financial trouble </a:t>
            </a:r>
            <a:endParaRPr sz="2200">
              <a:solidFill>
                <a:schemeClr val="lt1"/>
              </a:solidFill>
              <a:latin typeface="Lato"/>
              <a:ea typeface="Lato"/>
              <a:cs typeface="Lato"/>
              <a:sym typeface="Lato"/>
            </a:endParaRPr>
          </a:p>
          <a:p>
            <a:pPr indent="0" lvl="0" marL="914400" marR="0" rtl="0" algn="l">
              <a:lnSpc>
                <a:spcPct val="107000"/>
              </a:lnSpc>
              <a:spcBef>
                <a:spcPts val="0"/>
              </a:spcBef>
              <a:spcAft>
                <a:spcPts val="0"/>
              </a:spcAft>
              <a:buNone/>
            </a:pPr>
            <a:r>
              <a:t/>
            </a:r>
            <a:endParaRPr sz="1200">
              <a:solidFill>
                <a:schemeClr val="lt1"/>
              </a:solidFill>
              <a:latin typeface="Lato"/>
              <a:ea typeface="Lato"/>
              <a:cs typeface="Lato"/>
              <a:sym typeface="Lato"/>
            </a:endParaRPr>
          </a:p>
          <a:p>
            <a:pPr indent="-368300" lvl="0" marL="457200" rtl="0" algn="l">
              <a:lnSpc>
                <a:spcPct val="107000"/>
              </a:lnSpc>
              <a:spcBef>
                <a:spcPts val="0"/>
              </a:spcBef>
              <a:spcAft>
                <a:spcPts val="0"/>
              </a:spcAft>
              <a:buClr>
                <a:schemeClr val="lt1"/>
              </a:buClr>
              <a:buSzPts val="2200"/>
              <a:buFont typeface="Lato"/>
              <a:buChar char="●"/>
            </a:pPr>
            <a:r>
              <a:rPr lang="en-GB" sz="2200">
                <a:solidFill>
                  <a:schemeClr val="lt1"/>
                </a:solidFill>
                <a:latin typeface="Lato"/>
                <a:ea typeface="Lato"/>
                <a:cs typeface="Lato"/>
                <a:sym typeface="Lato"/>
              </a:rPr>
              <a:t>Compare</a:t>
            </a:r>
            <a:r>
              <a:rPr lang="en-GB" sz="2200">
                <a:solidFill>
                  <a:schemeClr val="lt1"/>
                </a:solidFill>
                <a:latin typeface="Lato"/>
                <a:ea typeface="Lato"/>
                <a:cs typeface="Lato"/>
                <a:sym typeface="Lato"/>
              </a:rPr>
              <a:t> organisations that can be used for various money difficulties</a:t>
            </a:r>
            <a:endParaRPr sz="2200">
              <a:solidFill>
                <a:schemeClr val="lt1"/>
              </a:solidFill>
              <a:latin typeface="Lato"/>
              <a:ea typeface="Lato"/>
              <a:cs typeface="Lato"/>
              <a:sym typeface="Lato"/>
            </a:endParaRPr>
          </a:p>
          <a:p>
            <a:pPr indent="0" lvl="0" marL="457200" marR="0" rtl="0" algn="l">
              <a:lnSpc>
                <a:spcPct val="107000"/>
              </a:lnSpc>
              <a:spcBef>
                <a:spcPts val="0"/>
              </a:spcBef>
              <a:spcAft>
                <a:spcPts val="0"/>
              </a:spcAft>
              <a:buNone/>
            </a:pPr>
            <a:r>
              <a:t/>
            </a:r>
            <a:endParaRPr b="0" i="0" sz="2200" u="none" cap="none" strike="noStrike">
              <a:solidFill>
                <a:schemeClr val="lt1"/>
              </a:solidFill>
              <a:latin typeface="Lato Light"/>
              <a:ea typeface="Lato Light"/>
              <a:cs typeface="Lato Light"/>
              <a:sym typeface="Lato 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g157707a00a2_0_0"/>
          <p:cNvSpPr txBox="1"/>
          <p:nvPr>
            <p:ph type="ctrTitle"/>
          </p:nvPr>
        </p:nvSpPr>
        <p:spPr>
          <a:xfrm>
            <a:off x="379375" y="253750"/>
            <a:ext cx="57021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b="1" i="0" sz="32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rPr b="1" i="0" lang="en-GB" sz="2900" u="none" cap="none" strike="noStrike">
                <a:solidFill>
                  <a:schemeClr val="accent2"/>
                </a:solidFill>
                <a:latin typeface="Lato"/>
                <a:ea typeface="Lato"/>
                <a:cs typeface="Lato"/>
                <a:sym typeface="Lato"/>
              </a:rPr>
              <a:t>Starter </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2900" u="none" cap="none" strike="noStrike">
              <a:solidFill>
                <a:schemeClr val="accent2"/>
              </a:solidFill>
              <a:latin typeface="Lato"/>
              <a:ea typeface="Lato"/>
              <a:cs typeface="Lato"/>
              <a:sym typeface="Lato"/>
            </a:endParaRPr>
          </a:p>
        </p:txBody>
      </p:sp>
      <p:sp>
        <p:nvSpPr>
          <p:cNvPr id="77" name="Google Shape;77;g157707a00a2_0_0"/>
          <p:cNvSpPr txBox="1"/>
          <p:nvPr/>
        </p:nvSpPr>
        <p:spPr>
          <a:xfrm>
            <a:off x="880555" y="1304231"/>
            <a:ext cx="5289600" cy="6333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t/>
            </a:r>
            <a:endParaRPr b="1" i="0" sz="2200" u="none" cap="none" strike="noStrike">
              <a:solidFill>
                <a:srgbClr val="FF8022"/>
              </a:solidFill>
              <a:latin typeface="Lato Black"/>
              <a:ea typeface="Lato Black"/>
              <a:cs typeface="Lato Black"/>
              <a:sym typeface="Lato Black"/>
            </a:endParaRPr>
          </a:p>
        </p:txBody>
      </p:sp>
      <p:sp>
        <p:nvSpPr>
          <p:cNvPr id="78" name="Google Shape;78;g157707a00a2_0_0"/>
          <p:cNvSpPr txBox="1"/>
          <p:nvPr/>
        </p:nvSpPr>
        <p:spPr>
          <a:xfrm>
            <a:off x="803225" y="1149175"/>
            <a:ext cx="6556200" cy="6858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Lato"/>
              <a:ea typeface="Lato"/>
              <a:cs typeface="Lato"/>
              <a:sym typeface="Lato"/>
            </a:endParaRPr>
          </a:p>
          <a:p>
            <a:pPr indent="0" lvl="0" marL="45720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Lato"/>
              <a:ea typeface="Lato"/>
              <a:cs typeface="Lato"/>
              <a:sym typeface="Lato"/>
            </a:endParaRPr>
          </a:p>
        </p:txBody>
      </p:sp>
      <p:sp>
        <p:nvSpPr>
          <p:cNvPr id="79" name="Google Shape;79;g157707a00a2_0_0"/>
          <p:cNvSpPr/>
          <p:nvPr/>
        </p:nvSpPr>
        <p:spPr>
          <a:xfrm>
            <a:off x="2230050" y="2144850"/>
            <a:ext cx="4168500" cy="912000"/>
          </a:xfrm>
          <a:prstGeom prst="roundRect">
            <a:avLst>
              <a:gd fmla="val 16667" name="adj"/>
            </a:avLst>
          </a:prstGeom>
          <a:solidFill>
            <a:schemeClr val="accent2"/>
          </a:solidFill>
          <a:ln cap="flat" cmpd="sng" w="3810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sz="2000">
                <a:solidFill>
                  <a:schemeClr val="lt1"/>
                </a:solidFill>
                <a:latin typeface="Lato"/>
                <a:ea typeface="Lato"/>
                <a:cs typeface="Lato"/>
                <a:sym typeface="Lato"/>
              </a:rPr>
              <a:t>What </a:t>
            </a:r>
            <a:r>
              <a:rPr lang="en-GB" sz="2000">
                <a:solidFill>
                  <a:schemeClr val="lt1"/>
                </a:solidFill>
                <a:latin typeface="Lato"/>
                <a:ea typeface="Lato"/>
                <a:cs typeface="Lato"/>
                <a:sym typeface="Lato"/>
              </a:rPr>
              <a:t>emotions</a:t>
            </a:r>
            <a:r>
              <a:rPr lang="en-GB" sz="2000">
                <a:solidFill>
                  <a:schemeClr val="lt1"/>
                </a:solidFill>
                <a:latin typeface="Lato"/>
                <a:ea typeface="Lato"/>
                <a:cs typeface="Lato"/>
                <a:sym typeface="Lato"/>
              </a:rPr>
              <a:t> may be associated with the word  ‘money’?</a:t>
            </a:r>
            <a:endParaRPr sz="2000">
              <a:solidFill>
                <a:schemeClr val="lt1"/>
              </a:solidFill>
              <a:latin typeface="Lato"/>
              <a:ea typeface="Lato"/>
              <a:cs typeface="Lato"/>
              <a:sym typeface="Lato"/>
            </a:endParaRPr>
          </a:p>
        </p:txBody>
      </p:sp>
      <p:sp>
        <p:nvSpPr>
          <p:cNvPr id="80" name="Google Shape;80;g157707a00a2_0_0"/>
          <p:cNvSpPr txBox="1"/>
          <p:nvPr/>
        </p:nvSpPr>
        <p:spPr>
          <a:xfrm>
            <a:off x="1141350" y="1321488"/>
            <a:ext cx="14106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Joy </a:t>
            </a:r>
            <a:endParaRPr b="1" sz="1900">
              <a:latin typeface="Lato"/>
              <a:ea typeface="Lato"/>
              <a:cs typeface="Lato"/>
              <a:sym typeface="Lato"/>
            </a:endParaRPr>
          </a:p>
        </p:txBody>
      </p:sp>
      <p:sp>
        <p:nvSpPr>
          <p:cNvPr id="81" name="Google Shape;81;g157707a00a2_0_0"/>
          <p:cNvSpPr txBox="1"/>
          <p:nvPr/>
        </p:nvSpPr>
        <p:spPr>
          <a:xfrm>
            <a:off x="1551900" y="4135525"/>
            <a:ext cx="16248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Achievement </a:t>
            </a:r>
            <a:endParaRPr b="1" sz="1900">
              <a:latin typeface="Lato"/>
              <a:ea typeface="Lato"/>
              <a:cs typeface="Lato"/>
              <a:sym typeface="Lato"/>
            </a:endParaRPr>
          </a:p>
        </p:txBody>
      </p:sp>
      <p:sp>
        <p:nvSpPr>
          <p:cNvPr id="82" name="Google Shape;82;g157707a00a2_0_0"/>
          <p:cNvSpPr txBox="1"/>
          <p:nvPr/>
        </p:nvSpPr>
        <p:spPr>
          <a:xfrm>
            <a:off x="5651450" y="4125750"/>
            <a:ext cx="14106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Anxiety</a:t>
            </a:r>
            <a:endParaRPr b="1" sz="1900">
              <a:latin typeface="Lato"/>
              <a:ea typeface="Lato"/>
              <a:cs typeface="Lato"/>
              <a:sym typeface="Lato"/>
            </a:endParaRPr>
          </a:p>
        </p:txBody>
      </p:sp>
      <p:sp>
        <p:nvSpPr>
          <p:cNvPr id="83" name="Google Shape;83;g157707a00a2_0_0"/>
          <p:cNvSpPr txBox="1"/>
          <p:nvPr/>
        </p:nvSpPr>
        <p:spPr>
          <a:xfrm>
            <a:off x="517950" y="3534700"/>
            <a:ext cx="14106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Greed</a:t>
            </a:r>
            <a:endParaRPr b="1" sz="1900">
              <a:latin typeface="Lato"/>
              <a:ea typeface="Lato"/>
              <a:cs typeface="Lato"/>
              <a:sym typeface="Lato"/>
            </a:endParaRPr>
          </a:p>
        </p:txBody>
      </p:sp>
      <p:sp>
        <p:nvSpPr>
          <p:cNvPr id="84" name="Google Shape;84;g157707a00a2_0_0"/>
          <p:cNvSpPr txBox="1"/>
          <p:nvPr/>
        </p:nvSpPr>
        <p:spPr>
          <a:xfrm>
            <a:off x="5422838" y="1304400"/>
            <a:ext cx="14106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Happiness</a:t>
            </a:r>
            <a:endParaRPr b="1" sz="1900">
              <a:latin typeface="Lato"/>
              <a:ea typeface="Lato"/>
              <a:cs typeface="Lato"/>
              <a:sym typeface="Lato"/>
            </a:endParaRPr>
          </a:p>
        </p:txBody>
      </p:sp>
      <p:sp>
        <p:nvSpPr>
          <p:cNvPr id="85" name="Google Shape;85;g157707a00a2_0_0"/>
          <p:cNvSpPr txBox="1"/>
          <p:nvPr/>
        </p:nvSpPr>
        <p:spPr>
          <a:xfrm>
            <a:off x="3438150" y="4135525"/>
            <a:ext cx="17523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Opportunity </a:t>
            </a:r>
            <a:endParaRPr b="1" sz="1900">
              <a:latin typeface="Lato"/>
              <a:ea typeface="Lato"/>
              <a:cs typeface="Lato"/>
              <a:sym typeface="Lato"/>
            </a:endParaRPr>
          </a:p>
        </p:txBody>
      </p:sp>
      <p:sp>
        <p:nvSpPr>
          <p:cNvPr id="86" name="Google Shape;86;g157707a00a2_0_0"/>
          <p:cNvSpPr txBox="1"/>
          <p:nvPr/>
        </p:nvSpPr>
        <p:spPr>
          <a:xfrm>
            <a:off x="3117950" y="1291963"/>
            <a:ext cx="14106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Freedom</a:t>
            </a:r>
            <a:endParaRPr b="1" sz="1900">
              <a:latin typeface="Lato"/>
              <a:ea typeface="Lato"/>
              <a:cs typeface="Lato"/>
              <a:sym typeface="Lato"/>
            </a:endParaRPr>
          </a:p>
        </p:txBody>
      </p:sp>
      <p:sp>
        <p:nvSpPr>
          <p:cNvPr id="87" name="Google Shape;87;g157707a00a2_0_0"/>
          <p:cNvSpPr txBox="1"/>
          <p:nvPr/>
        </p:nvSpPr>
        <p:spPr>
          <a:xfrm>
            <a:off x="517950" y="2351375"/>
            <a:ext cx="1410600" cy="769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Safety and </a:t>
            </a:r>
            <a:r>
              <a:rPr b="1" lang="en-GB" sz="1900">
                <a:latin typeface="Lato"/>
                <a:ea typeface="Lato"/>
                <a:cs typeface="Lato"/>
                <a:sym typeface="Lato"/>
              </a:rPr>
              <a:t>security</a:t>
            </a:r>
            <a:r>
              <a:rPr b="1" lang="en-GB" sz="1900">
                <a:latin typeface="Lato"/>
                <a:ea typeface="Lato"/>
                <a:cs typeface="Lato"/>
                <a:sym typeface="Lato"/>
              </a:rPr>
              <a:t> </a:t>
            </a:r>
            <a:endParaRPr b="1" sz="1900">
              <a:latin typeface="Lato"/>
              <a:ea typeface="Lato"/>
              <a:cs typeface="Lato"/>
              <a:sym typeface="Lato"/>
            </a:endParaRPr>
          </a:p>
        </p:txBody>
      </p:sp>
      <p:sp>
        <p:nvSpPr>
          <p:cNvPr id="88" name="Google Shape;88;g157707a00a2_0_0"/>
          <p:cNvSpPr txBox="1"/>
          <p:nvPr/>
        </p:nvSpPr>
        <p:spPr>
          <a:xfrm>
            <a:off x="6462475" y="2285450"/>
            <a:ext cx="14106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Status</a:t>
            </a:r>
            <a:endParaRPr b="1" sz="1900">
              <a:latin typeface="Lato"/>
              <a:ea typeface="Lato"/>
              <a:cs typeface="Lato"/>
              <a:sym typeface="Lato"/>
            </a:endParaRPr>
          </a:p>
        </p:txBody>
      </p:sp>
      <p:sp>
        <p:nvSpPr>
          <p:cNvPr id="89" name="Google Shape;89;g157707a00a2_0_0"/>
          <p:cNvSpPr txBox="1"/>
          <p:nvPr/>
        </p:nvSpPr>
        <p:spPr>
          <a:xfrm>
            <a:off x="6317125" y="3303875"/>
            <a:ext cx="14106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900">
                <a:latin typeface="Lato"/>
                <a:ea typeface="Lato"/>
                <a:cs typeface="Lato"/>
                <a:sym typeface="Lato"/>
              </a:rPr>
              <a:t>Power</a:t>
            </a:r>
            <a:endParaRPr b="1" sz="1900">
              <a:latin typeface="Lato"/>
              <a:ea typeface="Lato"/>
              <a:cs typeface="Lato"/>
              <a:sym typeface="Lato"/>
            </a:endParaRPr>
          </a:p>
        </p:txBody>
      </p:sp>
      <p:sp>
        <p:nvSpPr>
          <p:cNvPr id="90" name="Google Shape;90;g157707a00a2_0_0"/>
          <p:cNvSpPr/>
          <p:nvPr/>
        </p:nvSpPr>
        <p:spPr>
          <a:xfrm>
            <a:off x="2230050" y="3149521"/>
            <a:ext cx="4168500" cy="633300"/>
          </a:xfrm>
          <a:prstGeom prst="roundRect">
            <a:avLst>
              <a:gd fmla="val 16667" name="adj"/>
            </a:avLst>
          </a:prstGeom>
          <a:solidFill>
            <a:schemeClr val="accen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sz="1600">
                <a:solidFill>
                  <a:schemeClr val="lt1"/>
                </a:solidFill>
                <a:latin typeface="Lato"/>
                <a:ea typeface="Lato"/>
                <a:cs typeface="Lato"/>
                <a:sym typeface="Lato"/>
              </a:rPr>
              <a:t>Stretch: Who might experience these emotions and under what circumstances?</a:t>
            </a:r>
            <a:endParaRPr sz="1600">
              <a:solidFill>
                <a:schemeClr val="lt1"/>
              </a:solidFill>
              <a:latin typeface="Lato"/>
              <a:ea typeface="Lato"/>
              <a:cs typeface="Lato"/>
              <a:sym typeface="La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0"/>
                                        </p:tgtEl>
                                        <p:attrNameLst>
                                          <p:attrName>style.visibility</p:attrName>
                                        </p:attrNameLst>
                                      </p:cBhvr>
                                      <p:to>
                                        <p:strVal val="visible"/>
                                      </p:to>
                                    </p:set>
                                    <p:animEffect filter="fade" transition="in">
                                      <p:cBhvr>
                                        <p:cTn dur="1000"/>
                                        <p:tgtEl>
                                          <p:spTgt spid="80"/>
                                        </p:tgtEl>
                                      </p:cBhvr>
                                    </p:animEffect>
                                  </p:childTnLst>
                                </p:cTn>
                              </p:par>
                              <p:par>
                                <p:cTn fill="hold" nodeType="with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1000"/>
                                        <p:tgtEl>
                                          <p:spTgt spid="81"/>
                                        </p:tgtEl>
                                      </p:cBhvr>
                                    </p:animEffect>
                                  </p:childTnLst>
                                </p:cTn>
                              </p:par>
                              <p:par>
                                <p:cTn fill="hold" nodeType="withEffect" presetClass="entr" presetID="10" presetSubtype="0">
                                  <p:stCondLst>
                                    <p:cond delay="0"/>
                                  </p:stCondLst>
                                  <p:childTnLst>
                                    <p:set>
                                      <p:cBhvr>
                                        <p:cTn dur="1" fill="hold">
                                          <p:stCondLst>
                                            <p:cond delay="0"/>
                                          </p:stCondLst>
                                        </p:cTn>
                                        <p:tgtEl>
                                          <p:spTgt spid="82"/>
                                        </p:tgtEl>
                                        <p:attrNameLst>
                                          <p:attrName>style.visibility</p:attrName>
                                        </p:attrNameLst>
                                      </p:cBhvr>
                                      <p:to>
                                        <p:strVal val="visible"/>
                                      </p:to>
                                    </p:set>
                                    <p:animEffect filter="fade" transition="in">
                                      <p:cBhvr>
                                        <p:cTn dur="1000"/>
                                        <p:tgtEl>
                                          <p:spTgt spid="82"/>
                                        </p:tgtEl>
                                      </p:cBhvr>
                                    </p:animEffect>
                                  </p:childTnLst>
                                </p:cTn>
                              </p:par>
                              <p:par>
                                <p:cTn fill="hold" nodeType="with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1000"/>
                                        <p:tgtEl>
                                          <p:spTgt spid="84"/>
                                        </p:tgtEl>
                                      </p:cBhvr>
                                    </p:animEffect>
                                  </p:childTnLst>
                                </p:cTn>
                              </p:par>
                              <p:par>
                                <p:cTn fill="hold" nodeType="with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1000"/>
                                        <p:tgtEl>
                                          <p:spTgt spid="85"/>
                                        </p:tgtEl>
                                      </p:cBhvr>
                                    </p:animEffect>
                                  </p:childTnLst>
                                </p:cTn>
                              </p:par>
                              <p:par>
                                <p:cTn fill="hold" nodeType="withEffect" presetClass="entr" presetID="10" presetSubtype="0">
                                  <p:stCondLst>
                                    <p:cond delay="0"/>
                                  </p:stCondLst>
                                  <p:childTnLst>
                                    <p:set>
                                      <p:cBhvr>
                                        <p:cTn dur="1" fill="hold">
                                          <p:stCondLst>
                                            <p:cond delay="0"/>
                                          </p:stCondLst>
                                        </p:cTn>
                                        <p:tgtEl>
                                          <p:spTgt spid="86"/>
                                        </p:tgtEl>
                                        <p:attrNameLst>
                                          <p:attrName>style.visibility</p:attrName>
                                        </p:attrNameLst>
                                      </p:cBhvr>
                                      <p:to>
                                        <p:strVal val="visible"/>
                                      </p:to>
                                    </p:set>
                                    <p:animEffect filter="fade" transition="in">
                                      <p:cBhvr>
                                        <p:cTn dur="1000"/>
                                        <p:tgtEl>
                                          <p:spTgt spid="86"/>
                                        </p:tgtEl>
                                      </p:cBhvr>
                                    </p:animEffect>
                                  </p:childTnLst>
                                </p:cTn>
                              </p:par>
                              <p:par>
                                <p:cTn fill="hold" nodeType="withEffect" presetClass="entr" presetID="10" presetSubtype="0">
                                  <p:stCondLst>
                                    <p:cond delay="0"/>
                                  </p:stCondLst>
                                  <p:childTnLst>
                                    <p:set>
                                      <p:cBhvr>
                                        <p:cTn dur="1" fill="hold">
                                          <p:stCondLst>
                                            <p:cond delay="0"/>
                                          </p:stCondLst>
                                        </p:cTn>
                                        <p:tgtEl>
                                          <p:spTgt spid="87"/>
                                        </p:tgtEl>
                                        <p:attrNameLst>
                                          <p:attrName>style.visibility</p:attrName>
                                        </p:attrNameLst>
                                      </p:cBhvr>
                                      <p:to>
                                        <p:strVal val="visible"/>
                                      </p:to>
                                    </p:set>
                                    <p:animEffect filter="fade" transition="in">
                                      <p:cBhvr>
                                        <p:cTn dur="1000"/>
                                        <p:tgtEl>
                                          <p:spTgt spid="87"/>
                                        </p:tgtEl>
                                      </p:cBhvr>
                                    </p:animEffect>
                                  </p:childTnLst>
                                </p:cTn>
                              </p:par>
                              <p:par>
                                <p:cTn fill="hold" nodeType="with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1000"/>
                                        <p:tgtEl>
                                          <p:spTgt spid="88"/>
                                        </p:tgtEl>
                                      </p:cBhvr>
                                    </p:animEffect>
                                  </p:childTnLst>
                                </p:cTn>
                              </p:par>
                              <p:par>
                                <p:cTn fill="hold" nodeType="with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1000"/>
                                        <p:tgtEl>
                                          <p:spTgt spid="89"/>
                                        </p:tgtEl>
                                      </p:cBhvr>
                                    </p:animEffect>
                                  </p:childTnLst>
                                </p:cTn>
                              </p:par>
                              <p:par>
                                <p:cTn fill="hold" nodeType="with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1000"/>
                                        <p:tgtEl>
                                          <p:spTgt spid="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g1fe19c08626_0_4"/>
          <p:cNvSpPr txBox="1"/>
          <p:nvPr>
            <p:ph type="ctrTitle"/>
          </p:nvPr>
        </p:nvSpPr>
        <p:spPr>
          <a:xfrm>
            <a:off x="166075" y="242750"/>
            <a:ext cx="8101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i="0" sz="29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lang="en-GB" sz="2900">
                <a:solidFill>
                  <a:schemeClr val="accent2"/>
                </a:solidFill>
                <a:latin typeface="Lato"/>
                <a:ea typeface="Lato"/>
                <a:cs typeface="Lato"/>
                <a:sym typeface="Lato"/>
              </a:rPr>
              <a:t>Reasons people might be positive about money</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2900" u="none" cap="none" strike="noStrike">
              <a:solidFill>
                <a:schemeClr val="accent2"/>
              </a:solidFill>
              <a:latin typeface="Lato"/>
              <a:ea typeface="Lato"/>
              <a:cs typeface="Lato"/>
              <a:sym typeface="Lato"/>
            </a:endParaRPr>
          </a:p>
        </p:txBody>
      </p:sp>
      <p:sp>
        <p:nvSpPr>
          <p:cNvPr id="96" name="Google Shape;96;g1fe19c08626_0_4"/>
          <p:cNvSpPr txBox="1"/>
          <p:nvPr/>
        </p:nvSpPr>
        <p:spPr>
          <a:xfrm>
            <a:off x="499555" y="1304231"/>
            <a:ext cx="5289600" cy="6333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t/>
            </a:r>
            <a:endParaRPr b="1" i="0" sz="2200" u="none" cap="none" strike="noStrike">
              <a:solidFill>
                <a:srgbClr val="FF8022"/>
              </a:solidFill>
              <a:latin typeface="Lato Black"/>
              <a:ea typeface="Lato Black"/>
              <a:cs typeface="Lato Black"/>
              <a:sym typeface="Lato Black"/>
            </a:endParaRPr>
          </a:p>
        </p:txBody>
      </p:sp>
      <p:sp>
        <p:nvSpPr>
          <p:cNvPr id="97" name="Google Shape;97;g1fe19c08626_0_4"/>
          <p:cNvSpPr txBox="1"/>
          <p:nvPr/>
        </p:nvSpPr>
        <p:spPr>
          <a:xfrm>
            <a:off x="422225" y="1149175"/>
            <a:ext cx="6556200" cy="6858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Lato"/>
              <a:ea typeface="Lato"/>
              <a:cs typeface="Lato"/>
              <a:sym typeface="Lato"/>
            </a:endParaRPr>
          </a:p>
          <a:p>
            <a:pPr indent="0" lvl="0" marL="45720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Lato"/>
              <a:ea typeface="Lato"/>
              <a:cs typeface="Lato"/>
              <a:sym typeface="Lato"/>
            </a:endParaRPr>
          </a:p>
        </p:txBody>
      </p:sp>
      <p:sp>
        <p:nvSpPr>
          <p:cNvPr id="98" name="Google Shape;98;g1fe19c08626_0_4"/>
          <p:cNvSpPr txBox="1"/>
          <p:nvPr/>
        </p:nvSpPr>
        <p:spPr>
          <a:xfrm>
            <a:off x="166075" y="1094825"/>
            <a:ext cx="8586600" cy="3909600"/>
          </a:xfrm>
          <a:prstGeom prst="rect">
            <a:avLst/>
          </a:prstGeom>
          <a:noFill/>
          <a:ln>
            <a:noFill/>
          </a:ln>
        </p:spPr>
        <p:txBody>
          <a:bodyPr anchorCtr="0" anchor="t" bIns="91425" lIns="91425" spcFirstLastPara="1" rIns="91425" wrap="square" tIns="91425">
            <a:spAutoFit/>
          </a:bodyPr>
          <a:lstStyle/>
          <a:p>
            <a:pPr indent="-330200" lvl="0" marL="457200" rtl="0" algn="l">
              <a:lnSpc>
                <a:spcPct val="150000"/>
              </a:lnSpc>
              <a:spcBef>
                <a:spcPts val="0"/>
              </a:spcBef>
              <a:spcAft>
                <a:spcPts val="0"/>
              </a:spcAft>
              <a:buSzPts val="1600"/>
              <a:buFont typeface="Lato"/>
              <a:buChar char="●"/>
            </a:pPr>
            <a:r>
              <a:rPr lang="en-GB" sz="1600">
                <a:latin typeface="Lato"/>
                <a:ea typeface="Lato"/>
                <a:cs typeface="Lato"/>
                <a:sym typeface="Lato"/>
              </a:rPr>
              <a:t>Feel accomplished getting first payslip or a pay rise</a:t>
            </a:r>
            <a:endParaRPr sz="1600">
              <a:latin typeface="Lato"/>
              <a:ea typeface="Lato"/>
              <a:cs typeface="Lato"/>
              <a:sym typeface="Lato"/>
            </a:endParaRPr>
          </a:p>
          <a:p>
            <a:pPr indent="-330200" lvl="0" marL="457200" rtl="0" algn="l">
              <a:lnSpc>
                <a:spcPct val="150000"/>
              </a:lnSpc>
              <a:spcBef>
                <a:spcPts val="0"/>
              </a:spcBef>
              <a:spcAft>
                <a:spcPts val="0"/>
              </a:spcAft>
              <a:buSzPts val="1600"/>
              <a:buFont typeface="Lato"/>
              <a:buChar char="●"/>
            </a:pPr>
            <a:r>
              <a:rPr lang="en-GB" sz="1600">
                <a:latin typeface="Lato"/>
                <a:ea typeface="Lato"/>
                <a:cs typeface="Lato"/>
                <a:sym typeface="Lato"/>
              </a:rPr>
              <a:t>Ability to make my own purchase  without  asking for money from anyone else</a:t>
            </a:r>
            <a:endParaRPr sz="1600">
              <a:latin typeface="Lato"/>
              <a:ea typeface="Lato"/>
              <a:cs typeface="Lato"/>
              <a:sym typeface="Lato"/>
            </a:endParaRPr>
          </a:p>
          <a:p>
            <a:pPr indent="-330200" lvl="0" marL="457200" rtl="0" algn="l">
              <a:spcBef>
                <a:spcPts val="0"/>
              </a:spcBef>
              <a:spcAft>
                <a:spcPts val="0"/>
              </a:spcAft>
              <a:buSzPts val="1600"/>
              <a:buFont typeface="Lato"/>
              <a:buChar char="●"/>
            </a:pPr>
            <a:r>
              <a:rPr lang="en-GB" sz="1600">
                <a:latin typeface="Lato"/>
                <a:ea typeface="Lato"/>
                <a:cs typeface="Lato"/>
                <a:sym typeface="Lato"/>
              </a:rPr>
              <a:t>Feeling responsible and independent</a:t>
            </a:r>
            <a:endParaRPr sz="1600">
              <a:latin typeface="Lato"/>
              <a:ea typeface="Lato"/>
              <a:cs typeface="Lato"/>
              <a:sym typeface="Lato"/>
            </a:endParaRPr>
          </a:p>
          <a:p>
            <a:pPr indent="-330200" lvl="1" marL="914400" rtl="0" algn="l">
              <a:spcBef>
                <a:spcPts val="0"/>
              </a:spcBef>
              <a:spcAft>
                <a:spcPts val="0"/>
              </a:spcAft>
              <a:buSzPts val="1600"/>
              <a:buFont typeface="Lato"/>
              <a:buChar char="○"/>
            </a:pPr>
            <a:r>
              <a:rPr i="1" lang="en-GB" sz="1600">
                <a:latin typeface="Lato"/>
                <a:ea typeface="Lato"/>
                <a:cs typeface="Lato"/>
                <a:sym typeface="Lato"/>
              </a:rPr>
              <a:t>Saved up for a new pair of trainers</a:t>
            </a:r>
            <a:endParaRPr i="1" sz="1600">
              <a:latin typeface="Lato"/>
              <a:ea typeface="Lato"/>
              <a:cs typeface="Lato"/>
              <a:sym typeface="Lato"/>
            </a:endParaRPr>
          </a:p>
          <a:p>
            <a:pPr indent="-330200" lvl="1" marL="914400" rtl="0" algn="l">
              <a:spcBef>
                <a:spcPts val="0"/>
              </a:spcBef>
              <a:spcAft>
                <a:spcPts val="0"/>
              </a:spcAft>
              <a:buSzPts val="1600"/>
              <a:buFont typeface="Lato"/>
              <a:buChar char="○"/>
            </a:pPr>
            <a:r>
              <a:rPr i="1" lang="en-GB" sz="1600">
                <a:latin typeface="Lato"/>
                <a:ea typeface="Lato"/>
                <a:cs typeface="Lato"/>
                <a:sym typeface="Lato"/>
              </a:rPr>
              <a:t>Treat themselves to their favourite restaurant</a:t>
            </a:r>
            <a:endParaRPr i="1" sz="1600">
              <a:latin typeface="Lato"/>
              <a:ea typeface="Lato"/>
              <a:cs typeface="Lato"/>
              <a:sym typeface="Lato"/>
            </a:endParaRPr>
          </a:p>
          <a:p>
            <a:pPr indent="0" lvl="0" marL="0" rtl="0" algn="l">
              <a:spcBef>
                <a:spcPts val="0"/>
              </a:spcBef>
              <a:spcAft>
                <a:spcPts val="0"/>
              </a:spcAft>
              <a:buNone/>
            </a:pPr>
            <a:r>
              <a:t/>
            </a:r>
            <a:endParaRPr i="1" sz="1000">
              <a:latin typeface="Lato"/>
              <a:ea typeface="Lato"/>
              <a:cs typeface="Lato"/>
              <a:sym typeface="Lato"/>
            </a:endParaRPr>
          </a:p>
          <a:p>
            <a:pPr indent="-330200" lvl="0" marL="457200" rtl="0" algn="l">
              <a:lnSpc>
                <a:spcPct val="150000"/>
              </a:lnSpc>
              <a:spcBef>
                <a:spcPts val="0"/>
              </a:spcBef>
              <a:spcAft>
                <a:spcPts val="0"/>
              </a:spcAft>
              <a:buSzPts val="1600"/>
              <a:buFont typeface="Lato"/>
              <a:buChar char="●"/>
            </a:pPr>
            <a:r>
              <a:rPr lang="en-GB" sz="1600">
                <a:latin typeface="Lato"/>
                <a:ea typeface="Lato"/>
                <a:cs typeface="Lato"/>
                <a:sym typeface="Lato"/>
              </a:rPr>
              <a:t>Bought own car</a:t>
            </a:r>
            <a:endParaRPr sz="1600">
              <a:latin typeface="Lato"/>
              <a:ea typeface="Lato"/>
              <a:cs typeface="Lato"/>
              <a:sym typeface="Lato"/>
            </a:endParaRPr>
          </a:p>
          <a:p>
            <a:pPr indent="-330200" lvl="0" marL="457200" rtl="0" algn="l">
              <a:lnSpc>
                <a:spcPct val="150000"/>
              </a:lnSpc>
              <a:spcBef>
                <a:spcPts val="0"/>
              </a:spcBef>
              <a:spcAft>
                <a:spcPts val="0"/>
              </a:spcAft>
              <a:buSzPts val="1600"/>
              <a:buFont typeface="Lato"/>
              <a:buChar char="●"/>
            </a:pPr>
            <a:r>
              <a:rPr lang="en-GB" sz="1600">
                <a:latin typeface="Lato"/>
                <a:ea typeface="Lato"/>
                <a:cs typeface="Lato"/>
                <a:sym typeface="Lato"/>
              </a:rPr>
              <a:t>Moved into a bigger home</a:t>
            </a:r>
            <a:endParaRPr sz="1600">
              <a:latin typeface="Lato"/>
              <a:ea typeface="Lato"/>
              <a:cs typeface="Lato"/>
              <a:sym typeface="Lato"/>
            </a:endParaRPr>
          </a:p>
          <a:p>
            <a:pPr indent="-330200" lvl="0" marL="457200" rtl="0" algn="l">
              <a:lnSpc>
                <a:spcPct val="150000"/>
              </a:lnSpc>
              <a:spcBef>
                <a:spcPts val="0"/>
              </a:spcBef>
              <a:spcAft>
                <a:spcPts val="0"/>
              </a:spcAft>
              <a:buSzPts val="1600"/>
              <a:buFont typeface="Lato"/>
              <a:buChar char="●"/>
            </a:pPr>
            <a:r>
              <a:rPr lang="en-GB" sz="1600">
                <a:latin typeface="Lato"/>
                <a:ea typeface="Lato"/>
                <a:cs typeface="Lato"/>
                <a:sym typeface="Lato"/>
              </a:rPr>
              <a:t>Managed to help their parents pay off their mortgage</a:t>
            </a:r>
            <a:endParaRPr sz="1600">
              <a:latin typeface="Lato"/>
              <a:ea typeface="Lato"/>
              <a:cs typeface="Lato"/>
              <a:sym typeface="Lato"/>
            </a:endParaRPr>
          </a:p>
          <a:p>
            <a:pPr indent="-330200" lvl="0" marL="457200" rtl="0" algn="l">
              <a:lnSpc>
                <a:spcPct val="150000"/>
              </a:lnSpc>
              <a:spcBef>
                <a:spcPts val="0"/>
              </a:spcBef>
              <a:spcAft>
                <a:spcPts val="0"/>
              </a:spcAft>
              <a:buSzPts val="1600"/>
              <a:buFont typeface="Lato"/>
              <a:buChar char="●"/>
            </a:pPr>
            <a:r>
              <a:rPr lang="en-GB" sz="1600">
                <a:latin typeface="Lato"/>
                <a:ea typeface="Lato"/>
                <a:cs typeface="Lato"/>
                <a:sym typeface="Lato"/>
              </a:rPr>
              <a:t>Travel abroad</a:t>
            </a:r>
            <a:endParaRPr sz="1600">
              <a:latin typeface="Lato"/>
              <a:ea typeface="Lato"/>
              <a:cs typeface="Lato"/>
              <a:sym typeface="Lato"/>
            </a:endParaRPr>
          </a:p>
          <a:p>
            <a:pPr indent="-330200" lvl="0" marL="457200" rtl="0" algn="l">
              <a:lnSpc>
                <a:spcPct val="150000"/>
              </a:lnSpc>
              <a:spcBef>
                <a:spcPts val="0"/>
              </a:spcBef>
              <a:spcAft>
                <a:spcPts val="0"/>
              </a:spcAft>
              <a:buSzPts val="1600"/>
              <a:buFont typeface="Lato"/>
              <a:buChar char="●"/>
            </a:pPr>
            <a:r>
              <a:rPr lang="en-GB" sz="1600">
                <a:latin typeface="Lato"/>
                <a:ea typeface="Lato"/>
                <a:cs typeface="Lato"/>
                <a:sym typeface="Lato"/>
              </a:rPr>
              <a:t>Save enough to set up  own business </a:t>
            </a:r>
            <a:endParaRPr sz="1600">
              <a:latin typeface="Lato"/>
              <a:ea typeface="Lato"/>
              <a:cs typeface="Lato"/>
              <a:sym typeface="Lato"/>
            </a:endParaRPr>
          </a:p>
          <a:p>
            <a:pPr indent="0" lvl="0" marL="457200" rtl="0" algn="l">
              <a:spcBef>
                <a:spcPts val="0"/>
              </a:spcBef>
              <a:spcAft>
                <a:spcPts val="0"/>
              </a:spcAft>
              <a:buNone/>
            </a:pPr>
            <a:r>
              <a:t/>
            </a:r>
            <a:endParaRPr sz="1600">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1dc3b545e37_0_15"/>
          <p:cNvSpPr txBox="1"/>
          <p:nvPr/>
        </p:nvSpPr>
        <p:spPr>
          <a:xfrm>
            <a:off x="499555" y="1304231"/>
            <a:ext cx="5289600" cy="6333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t/>
            </a:r>
            <a:endParaRPr b="1" i="0" sz="2200" u="none" cap="none" strike="noStrike">
              <a:solidFill>
                <a:srgbClr val="FF8022"/>
              </a:solidFill>
              <a:latin typeface="Lato Black"/>
              <a:ea typeface="Lato Black"/>
              <a:cs typeface="Lato Black"/>
              <a:sym typeface="Lato Black"/>
            </a:endParaRPr>
          </a:p>
        </p:txBody>
      </p:sp>
      <p:sp>
        <p:nvSpPr>
          <p:cNvPr id="104" name="Google Shape;104;g1dc3b545e37_0_15"/>
          <p:cNvSpPr txBox="1"/>
          <p:nvPr/>
        </p:nvSpPr>
        <p:spPr>
          <a:xfrm>
            <a:off x="311750" y="3650650"/>
            <a:ext cx="7520700" cy="10158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SzPts val="1800"/>
              <a:buFont typeface="Lato"/>
              <a:buChar char="●"/>
            </a:pPr>
            <a:r>
              <a:rPr lang="en-GB" sz="1800">
                <a:latin typeface="Lato"/>
                <a:ea typeface="Lato"/>
                <a:cs typeface="Lato"/>
                <a:sym typeface="Lato"/>
              </a:rPr>
              <a:t>Why do you think people might get anxious about their finances?</a:t>
            </a:r>
            <a:endParaRPr sz="1800">
              <a:latin typeface="Lato"/>
              <a:ea typeface="Lato"/>
              <a:cs typeface="Lato"/>
              <a:sym typeface="Lato"/>
            </a:endParaRPr>
          </a:p>
          <a:p>
            <a:pPr indent="-342900" lvl="0" marL="457200" rtl="0" algn="l">
              <a:spcBef>
                <a:spcPts val="0"/>
              </a:spcBef>
              <a:spcAft>
                <a:spcPts val="0"/>
              </a:spcAft>
              <a:buSzPts val="1800"/>
              <a:buFont typeface="Lato"/>
              <a:buChar char="●"/>
            </a:pPr>
            <a:r>
              <a:rPr lang="en-GB" sz="1800">
                <a:latin typeface="Lato"/>
                <a:ea typeface="Lato"/>
                <a:cs typeface="Lato"/>
                <a:sym typeface="Lato"/>
              </a:rPr>
              <a:t>What kinds of situations might they be in?</a:t>
            </a:r>
            <a:endParaRPr sz="1800">
              <a:latin typeface="Lato"/>
              <a:ea typeface="Lato"/>
              <a:cs typeface="Lato"/>
              <a:sym typeface="Lato"/>
            </a:endParaRPr>
          </a:p>
          <a:p>
            <a:pPr indent="-342900" lvl="0" marL="457200" rtl="0" algn="l">
              <a:spcBef>
                <a:spcPts val="0"/>
              </a:spcBef>
              <a:spcAft>
                <a:spcPts val="0"/>
              </a:spcAft>
              <a:buSzPts val="1800"/>
              <a:buFont typeface="Lato"/>
              <a:buChar char="●"/>
            </a:pPr>
            <a:r>
              <a:rPr lang="en-GB" sz="1800">
                <a:latin typeface="Lato"/>
                <a:ea typeface="Lato"/>
                <a:cs typeface="Lato"/>
                <a:sym typeface="Lato"/>
              </a:rPr>
              <a:t>What can people do to stop feeling anxious?</a:t>
            </a:r>
            <a:endParaRPr sz="1800">
              <a:latin typeface="Lato"/>
              <a:ea typeface="Lato"/>
              <a:cs typeface="Lato"/>
              <a:sym typeface="Lato"/>
            </a:endParaRPr>
          </a:p>
        </p:txBody>
      </p:sp>
      <p:sp>
        <p:nvSpPr>
          <p:cNvPr id="105" name="Google Shape;105;g1dc3b545e37_0_15"/>
          <p:cNvSpPr/>
          <p:nvPr/>
        </p:nvSpPr>
        <p:spPr>
          <a:xfrm>
            <a:off x="360375" y="1304225"/>
            <a:ext cx="4354500" cy="1919400"/>
          </a:xfrm>
          <a:prstGeom prst="rect">
            <a:avLst/>
          </a:prstGeom>
          <a:solidFill>
            <a:schemeClr val="accent1"/>
          </a:solid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GB" sz="2500">
                <a:solidFill>
                  <a:schemeClr val="lt1"/>
                </a:solidFill>
                <a:latin typeface="Lato"/>
                <a:ea typeface="Lato"/>
                <a:cs typeface="Lato"/>
                <a:sym typeface="Lato"/>
              </a:rPr>
              <a:t>63% of 18 to 34-year olds say that thinking about their financial situation makes them anxious.</a:t>
            </a:r>
            <a:endParaRPr/>
          </a:p>
        </p:txBody>
      </p:sp>
      <p:sp>
        <p:nvSpPr>
          <p:cNvPr id="106" name="Google Shape;106;g1dc3b545e37_0_15"/>
          <p:cNvSpPr txBox="1"/>
          <p:nvPr>
            <p:ph type="ctrTitle"/>
          </p:nvPr>
        </p:nvSpPr>
        <p:spPr>
          <a:xfrm>
            <a:off x="166075" y="242750"/>
            <a:ext cx="8101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i="0" sz="29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lang="en-GB" sz="2900">
                <a:solidFill>
                  <a:schemeClr val="accent2"/>
                </a:solidFill>
                <a:latin typeface="Lato"/>
                <a:ea typeface="Lato"/>
                <a:cs typeface="Lato"/>
                <a:sym typeface="Lato"/>
              </a:rPr>
              <a:t>Reasons people might be anxious about money</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2900" u="none" cap="none" strike="noStrike">
              <a:solidFill>
                <a:schemeClr val="accent2"/>
              </a:solidFill>
              <a:latin typeface="Lato"/>
              <a:ea typeface="Lato"/>
              <a:cs typeface="Lato"/>
              <a:sym typeface="Lato"/>
            </a:endParaRPr>
          </a:p>
        </p:txBody>
      </p:sp>
      <p:pic>
        <p:nvPicPr>
          <p:cNvPr id="107" name="Google Shape;107;g1dc3b545e37_0_15"/>
          <p:cNvPicPr preferRelativeResize="0"/>
          <p:nvPr/>
        </p:nvPicPr>
        <p:blipFill>
          <a:blip r:embed="rId3">
            <a:alphaModFix/>
          </a:blip>
          <a:stretch>
            <a:fillRect/>
          </a:stretch>
        </p:blipFill>
        <p:spPr>
          <a:xfrm>
            <a:off x="6223230" y="1311425"/>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g20f2465e0da_0_11"/>
          <p:cNvSpPr txBox="1"/>
          <p:nvPr/>
        </p:nvSpPr>
        <p:spPr>
          <a:xfrm>
            <a:off x="4886275" y="3028938"/>
            <a:ext cx="3801300" cy="400200"/>
          </a:xfrm>
          <a:prstGeom prst="rect">
            <a:avLst/>
          </a:prstGeom>
          <a:noFill/>
          <a:ln>
            <a:noFill/>
          </a:ln>
        </p:spPr>
        <p:txBody>
          <a:bodyPr anchorCtr="0" anchor="t" bIns="91425" lIns="91425" spcFirstLastPara="1" rIns="91425" wrap="square" tIns="91425">
            <a:spAutoFit/>
          </a:bodyPr>
          <a:lstStyle/>
          <a:p>
            <a:pPr indent="-317500" lvl="0" marL="457200" rtl="0" algn="l">
              <a:lnSpc>
                <a:spcPct val="100000"/>
              </a:lnSpc>
              <a:spcBef>
                <a:spcPts val="0"/>
              </a:spcBef>
              <a:spcAft>
                <a:spcPts val="0"/>
              </a:spcAft>
              <a:buSzPts val="1400"/>
              <a:buFont typeface="Lato"/>
              <a:buChar char="●"/>
            </a:pPr>
            <a:r>
              <a:rPr lang="en-GB">
                <a:latin typeface="Lato"/>
                <a:ea typeface="Lato"/>
                <a:cs typeface="Lato"/>
                <a:sym typeface="Lato"/>
              </a:rPr>
              <a:t>Having to share a room but </a:t>
            </a:r>
            <a:r>
              <a:rPr lang="en-GB">
                <a:latin typeface="Lato"/>
                <a:ea typeface="Lato"/>
                <a:cs typeface="Lato"/>
                <a:sym typeface="Lato"/>
              </a:rPr>
              <a:t>friends don’t</a:t>
            </a:r>
            <a:endParaRPr>
              <a:latin typeface="Lato"/>
              <a:ea typeface="Lato"/>
              <a:cs typeface="Lato"/>
              <a:sym typeface="Lato"/>
            </a:endParaRPr>
          </a:p>
        </p:txBody>
      </p:sp>
      <p:sp>
        <p:nvSpPr>
          <p:cNvPr id="113" name="Google Shape;113;g20f2465e0da_0_11"/>
          <p:cNvSpPr txBox="1"/>
          <p:nvPr>
            <p:ph type="ctrTitle"/>
          </p:nvPr>
        </p:nvSpPr>
        <p:spPr>
          <a:xfrm>
            <a:off x="166075" y="242750"/>
            <a:ext cx="8101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i="0" sz="29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lang="en-GB" sz="2900">
                <a:solidFill>
                  <a:schemeClr val="accent2"/>
                </a:solidFill>
                <a:latin typeface="Lato"/>
                <a:ea typeface="Lato"/>
                <a:cs typeface="Lato"/>
                <a:sym typeface="Lato"/>
              </a:rPr>
              <a:t>Reasons people might be anxious about money</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2900" u="none" cap="none" strike="noStrike">
              <a:solidFill>
                <a:schemeClr val="accent2"/>
              </a:solidFill>
              <a:latin typeface="Lato"/>
              <a:ea typeface="Lato"/>
              <a:cs typeface="Lato"/>
              <a:sym typeface="Lato"/>
            </a:endParaRPr>
          </a:p>
        </p:txBody>
      </p:sp>
      <p:sp>
        <p:nvSpPr>
          <p:cNvPr id="114" name="Google Shape;114;g20f2465e0da_0_11"/>
          <p:cNvSpPr txBox="1"/>
          <p:nvPr/>
        </p:nvSpPr>
        <p:spPr>
          <a:xfrm>
            <a:off x="-39500" y="2522075"/>
            <a:ext cx="4256700" cy="615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GB">
                <a:latin typeface="Lato"/>
                <a:ea typeface="Lato"/>
                <a:cs typeface="Lato"/>
                <a:sym typeface="Lato"/>
              </a:rPr>
              <a:t>Fears about long term goals like home ownership feeling unattainable</a:t>
            </a:r>
            <a:endParaRPr>
              <a:latin typeface="Lato"/>
              <a:ea typeface="Lato"/>
              <a:cs typeface="Lato"/>
              <a:sym typeface="Lato"/>
            </a:endParaRPr>
          </a:p>
        </p:txBody>
      </p:sp>
      <p:sp>
        <p:nvSpPr>
          <p:cNvPr id="115" name="Google Shape;115;g20f2465e0da_0_11"/>
          <p:cNvSpPr txBox="1"/>
          <p:nvPr/>
        </p:nvSpPr>
        <p:spPr>
          <a:xfrm>
            <a:off x="-39500" y="3837475"/>
            <a:ext cx="4256700" cy="8313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GB">
                <a:latin typeface="Lato"/>
                <a:ea typeface="Lato"/>
                <a:cs typeface="Lato"/>
                <a:sym typeface="Lato"/>
              </a:rPr>
              <a:t>Money worries leading to increased arguments at home and relationship tensions (especially among parents/carers)</a:t>
            </a:r>
            <a:endParaRPr/>
          </a:p>
        </p:txBody>
      </p:sp>
      <p:sp>
        <p:nvSpPr>
          <p:cNvPr id="116" name="Google Shape;116;g20f2465e0da_0_11"/>
          <p:cNvSpPr txBox="1"/>
          <p:nvPr/>
        </p:nvSpPr>
        <p:spPr>
          <a:xfrm>
            <a:off x="-39500" y="1131850"/>
            <a:ext cx="4256700" cy="615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GB">
                <a:latin typeface="Lato"/>
                <a:ea typeface="Lato"/>
                <a:cs typeface="Lato"/>
                <a:sym typeface="Lato"/>
              </a:rPr>
              <a:t>Pressure from family to achieve well and earn money in the future</a:t>
            </a:r>
            <a:endParaRPr/>
          </a:p>
        </p:txBody>
      </p:sp>
      <p:sp>
        <p:nvSpPr>
          <p:cNvPr id="117" name="Google Shape;117;g20f2465e0da_0_11"/>
          <p:cNvSpPr txBox="1"/>
          <p:nvPr/>
        </p:nvSpPr>
        <p:spPr>
          <a:xfrm>
            <a:off x="-39500" y="3137675"/>
            <a:ext cx="4256700" cy="615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GB">
                <a:latin typeface="Lato"/>
                <a:ea typeface="Lato"/>
                <a:cs typeface="Lato"/>
                <a:sym typeface="Lato"/>
              </a:rPr>
              <a:t>Pressure on young people to financially contribute to family now</a:t>
            </a:r>
            <a:endParaRPr>
              <a:latin typeface="Lato"/>
              <a:ea typeface="Lato"/>
              <a:cs typeface="Lato"/>
              <a:sym typeface="Lato"/>
            </a:endParaRPr>
          </a:p>
        </p:txBody>
      </p:sp>
      <p:sp>
        <p:nvSpPr>
          <p:cNvPr id="118" name="Google Shape;118;g20f2465e0da_0_11"/>
          <p:cNvSpPr txBox="1"/>
          <p:nvPr/>
        </p:nvSpPr>
        <p:spPr>
          <a:xfrm>
            <a:off x="-39500" y="1747450"/>
            <a:ext cx="4256700" cy="8313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GB">
                <a:latin typeface="Lato"/>
                <a:ea typeface="Lato"/>
                <a:cs typeface="Lato"/>
                <a:sym typeface="Lato"/>
              </a:rPr>
              <a:t>Fears young people have about future job prospects or being able to earn enough to survive</a:t>
            </a:r>
            <a:endParaRPr/>
          </a:p>
        </p:txBody>
      </p:sp>
      <p:sp>
        <p:nvSpPr>
          <p:cNvPr id="119" name="Google Shape;119;g20f2465e0da_0_11"/>
          <p:cNvSpPr txBox="1"/>
          <p:nvPr/>
        </p:nvSpPr>
        <p:spPr>
          <a:xfrm>
            <a:off x="4856725" y="1131850"/>
            <a:ext cx="3919800" cy="615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GB">
                <a:latin typeface="Lato"/>
                <a:ea typeface="Lato"/>
                <a:cs typeface="Lato"/>
                <a:sym typeface="Lato"/>
              </a:rPr>
              <a:t>Basic needs are not being met - l</a:t>
            </a:r>
            <a:r>
              <a:rPr lang="en-GB">
                <a:latin typeface="Lato"/>
                <a:ea typeface="Lato"/>
                <a:cs typeface="Lato"/>
                <a:sym typeface="Lato"/>
              </a:rPr>
              <a:t>ess food at home and less tasty or home is cold</a:t>
            </a:r>
            <a:endParaRPr/>
          </a:p>
        </p:txBody>
      </p:sp>
      <p:sp>
        <p:nvSpPr>
          <p:cNvPr id="120" name="Google Shape;120;g20f2465e0da_0_11"/>
          <p:cNvSpPr txBox="1"/>
          <p:nvPr/>
        </p:nvSpPr>
        <p:spPr>
          <a:xfrm>
            <a:off x="4856725" y="1848300"/>
            <a:ext cx="3919800" cy="615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GB">
                <a:latin typeface="Lato"/>
                <a:ea typeface="Lato"/>
                <a:cs typeface="Lato"/>
                <a:sym typeface="Lato"/>
              </a:rPr>
              <a:t>Someone’s friends are going out but they can’t afford to</a:t>
            </a:r>
            <a:endParaRPr/>
          </a:p>
        </p:txBody>
      </p:sp>
      <p:sp>
        <p:nvSpPr>
          <p:cNvPr id="121" name="Google Shape;121;g20f2465e0da_0_11"/>
          <p:cNvSpPr txBox="1"/>
          <p:nvPr/>
        </p:nvSpPr>
        <p:spPr>
          <a:xfrm>
            <a:off x="4886275" y="2513263"/>
            <a:ext cx="3860700" cy="4002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GB">
                <a:latin typeface="Lato"/>
                <a:ea typeface="Lato"/>
                <a:cs typeface="Lato"/>
                <a:sym typeface="Lato"/>
              </a:rPr>
              <a:t>Can’t buy the latest fashion</a:t>
            </a:r>
            <a:endParaRPr/>
          </a:p>
        </p:txBody>
      </p:sp>
      <p:sp>
        <p:nvSpPr>
          <p:cNvPr id="122" name="Google Shape;122;g20f2465e0da_0_11"/>
          <p:cNvSpPr txBox="1"/>
          <p:nvPr/>
        </p:nvSpPr>
        <p:spPr>
          <a:xfrm>
            <a:off x="4915975" y="3544625"/>
            <a:ext cx="3765300" cy="615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GB">
                <a:latin typeface="Lato"/>
                <a:ea typeface="Lato"/>
                <a:cs typeface="Lato"/>
                <a:sym typeface="Lato"/>
              </a:rPr>
              <a:t>Can’t go on holiday including taking time off work</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LIC_Presentation">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Charlotte Jessop</dc:creator>
</cp:coreProperties>
</file>