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5143500" cx="9144000"/>
  <p:notesSz cx="6858000" cy="9144000"/>
  <p:embeddedFontLst>
    <p:embeddedFont>
      <p:font typeface="Lato"/>
      <p:regular r:id="rId22"/>
      <p:bold r:id="rId23"/>
      <p:italic r:id="rId24"/>
      <p:boldItalic r:id="rId25"/>
    </p:embeddedFont>
    <p:embeddedFont>
      <p:font typeface="Lato Black"/>
      <p:bold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28" roundtripDataSignature="AMtx7mghn7p6Fu3d5PcUZYllv4YGIcwcD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C897F91-8850-4A56-846B-50F08C2F8E01}">
  <a:tblStyle styleId="{DC897F91-8850-4A56-846B-50F08C2F8E01}"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Lato-regular.fntdata"/><Relationship Id="rId21" Type="http://schemas.openxmlformats.org/officeDocument/2006/relationships/slide" Target="slides/slide15.xml"/><Relationship Id="rId24" Type="http://schemas.openxmlformats.org/officeDocument/2006/relationships/font" Target="fonts/Lato-italic.fntdata"/><Relationship Id="rId23" Type="http://schemas.openxmlformats.org/officeDocument/2006/relationships/font" Target="fonts/La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LatoBlack-bold.fntdata"/><Relationship Id="rId25" Type="http://schemas.openxmlformats.org/officeDocument/2006/relationships/font" Target="fonts/Lato-boldItalic.fntdata"/><Relationship Id="rId28" Type="http://customschemas.google.com/relationships/presentationmetadata" Target="metadata"/><Relationship Id="rId27" Type="http://schemas.openxmlformats.org/officeDocument/2006/relationships/font" Target="fonts/LatoBlack-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moneysavingexpert.com/loans/debt-help-plan/" TargetMode="External"/><Relationship Id="rId3" Type="http://schemas.openxmlformats.org/officeDocument/2006/relationships/hyperlink" Target="https://www.stepchange.org/" TargetMode="External"/><Relationship Id="rId4" Type="http://schemas.openxmlformats.org/officeDocument/2006/relationships/hyperlink" Target="https://www.moneyhelper.org.uk/en/everyday-money/types-of-credit/overdrafts-explained"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0" name="Google Shape;4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77272"/>
              </a:lnSpc>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Teacher delivery</a:t>
            </a:r>
            <a:endParaRPr b="1">
              <a:solidFill>
                <a:schemeClr val="dk1"/>
              </a:solidFill>
              <a:latin typeface="Lato"/>
              <a:ea typeface="Lato"/>
              <a:cs typeface="Lato"/>
              <a:sym typeface="Lato"/>
            </a:endParaRPr>
          </a:p>
          <a:p>
            <a:pPr indent="-298450" lvl="0" marL="457200" rtl="0" algn="l">
              <a:lnSpc>
                <a:spcPct val="100000"/>
              </a:lnSpc>
              <a:spcBef>
                <a:spcPts val="0"/>
              </a:spcBef>
              <a:spcAft>
                <a:spcPts val="0"/>
              </a:spcAft>
              <a:buClr>
                <a:schemeClr val="dk1"/>
              </a:buClr>
              <a:buSzPts val="1100"/>
              <a:buFont typeface="Lato"/>
              <a:buChar char="●"/>
            </a:pPr>
            <a:r>
              <a:rPr lang="en-GB">
                <a:solidFill>
                  <a:schemeClr val="dk1"/>
                </a:solidFill>
                <a:latin typeface="Lato"/>
                <a:ea typeface="Lato"/>
                <a:cs typeface="Lato"/>
                <a:sym typeface="Lato"/>
              </a:rPr>
              <a:t>Students should be invited to ask questions and they should be provided with an opportunity to ask questions anonymously. It is useful to have a question box or allocated space on the whiteboard for students to share questions.</a:t>
            </a:r>
            <a:endParaRPr>
              <a:solidFill>
                <a:schemeClr val="dk1"/>
              </a:solidFill>
              <a:latin typeface="Lato"/>
              <a:ea typeface="Lato"/>
              <a:cs typeface="Lato"/>
              <a:sym typeface="Lato"/>
            </a:endParaRPr>
          </a:p>
          <a:p>
            <a:pPr indent="-298450" lvl="0" marL="457200" rtl="0" algn="l">
              <a:lnSpc>
                <a:spcPct val="100000"/>
              </a:lnSpc>
              <a:spcBef>
                <a:spcPts val="0"/>
              </a:spcBef>
              <a:spcAft>
                <a:spcPts val="0"/>
              </a:spcAft>
              <a:buClr>
                <a:schemeClr val="dk1"/>
              </a:buClr>
              <a:buSzPts val="1100"/>
              <a:buFont typeface="Lato"/>
              <a:buChar char="●"/>
            </a:pPr>
            <a:r>
              <a:rPr lang="en-GB">
                <a:solidFill>
                  <a:schemeClr val="dk1"/>
                </a:solidFill>
                <a:latin typeface="Lato"/>
                <a:ea typeface="Lato"/>
                <a:cs typeface="Lato"/>
                <a:sym typeface="Lato"/>
              </a:rPr>
              <a:t>It is suggested that students are provided with post-its or slips to write their questions on and as the teacher circulates throughout the lesson these questions can be collected and answers throughout the session or using an allocated ‘question time’ at the end of the session.</a:t>
            </a:r>
            <a:endParaRPr>
              <a:solidFill>
                <a:schemeClr val="dk1"/>
              </a:solidFill>
              <a:latin typeface="Lato"/>
              <a:ea typeface="Lato"/>
              <a:cs typeface="Lato"/>
              <a:sym typeface="Lato"/>
            </a:endParaRPr>
          </a:p>
          <a:p>
            <a:pPr indent="-298450" lvl="0" marL="457200" rtl="0" algn="l">
              <a:lnSpc>
                <a:spcPct val="100000"/>
              </a:lnSpc>
              <a:spcBef>
                <a:spcPts val="0"/>
              </a:spcBef>
              <a:spcAft>
                <a:spcPts val="0"/>
              </a:spcAft>
              <a:buClr>
                <a:schemeClr val="dk1"/>
              </a:buClr>
              <a:buSzPts val="1100"/>
              <a:buFont typeface="Lato"/>
              <a:buChar char="●"/>
            </a:pPr>
            <a:r>
              <a:rPr lang="en-GB">
                <a:solidFill>
                  <a:schemeClr val="dk1"/>
                </a:solidFill>
                <a:latin typeface="Lato"/>
                <a:ea typeface="Lato"/>
                <a:cs typeface="Lato"/>
                <a:sym typeface="Lato"/>
              </a:rPr>
              <a:t>Students can be invited to respond to questions asked by their peers. If responses to questions are based on personal preference or opinion, the teacher should be clear to preface any answers with this.</a:t>
            </a:r>
            <a:endParaRPr>
              <a:solidFill>
                <a:schemeClr val="dk1"/>
              </a:solidFill>
              <a:latin typeface="Lato"/>
              <a:ea typeface="Lato"/>
              <a:cs typeface="Lato"/>
              <a:sym typeface="Lato"/>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3" name="Google Shape;113;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0" name="Google Shape;120;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 name="Google Shape;129;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8" name="Google Shape;138;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3" name="Google Shape;153;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2100" lvl="0" marL="457200" rtl="0" algn="l">
              <a:lnSpc>
                <a:spcPct val="100000"/>
              </a:lnSpc>
              <a:spcBef>
                <a:spcPts val="0"/>
              </a:spcBef>
              <a:spcAft>
                <a:spcPts val="0"/>
              </a:spcAft>
              <a:buClr>
                <a:schemeClr val="dk1"/>
              </a:buClr>
              <a:buSzPts val="1000"/>
              <a:buFont typeface="Lato"/>
              <a:buChar char="●"/>
            </a:pPr>
            <a:r>
              <a:rPr lang="en-GB" sz="1000">
                <a:solidFill>
                  <a:schemeClr val="dk1"/>
                </a:solidFill>
                <a:latin typeface="Lato"/>
                <a:ea typeface="Lato"/>
                <a:cs typeface="Lato"/>
                <a:sym typeface="Lato"/>
              </a:rPr>
              <a:t>Read the </a:t>
            </a:r>
            <a:r>
              <a:rPr lang="en-GB" sz="1000" u="sng">
                <a:solidFill>
                  <a:schemeClr val="dk1"/>
                </a:solidFill>
                <a:latin typeface="Lato"/>
                <a:ea typeface="Lato"/>
                <a:cs typeface="Lato"/>
                <a:sym typeface="Lato"/>
                <a:hlinkClick r:id="rId2">
                  <a:extLst>
                    <a:ext uri="{A12FA001-AC4F-418D-AE19-62706E023703}">
                      <ahyp:hlinkClr val="tx"/>
                    </a:ext>
                  </a:extLst>
                </a:hlinkClick>
              </a:rPr>
              <a:t>moneysavingexpert debt problems guide</a:t>
            </a:r>
            <a:endParaRPr sz="1000">
              <a:solidFill>
                <a:schemeClr val="dk1"/>
              </a:solidFill>
              <a:latin typeface="Lato"/>
              <a:ea typeface="Lato"/>
              <a:cs typeface="Lato"/>
              <a:sym typeface="Lato"/>
            </a:endParaRPr>
          </a:p>
          <a:p>
            <a:pPr indent="-292100" lvl="0" marL="457200" rtl="0" algn="l">
              <a:lnSpc>
                <a:spcPct val="100000"/>
              </a:lnSpc>
              <a:spcBef>
                <a:spcPts val="0"/>
              </a:spcBef>
              <a:spcAft>
                <a:spcPts val="0"/>
              </a:spcAft>
              <a:buClr>
                <a:schemeClr val="dk1"/>
              </a:buClr>
              <a:buSzPts val="1000"/>
              <a:buFont typeface="Lato"/>
              <a:buChar char="●"/>
            </a:pPr>
            <a:r>
              <a:rPr lang="en-GB" sz="1000" u="sng">
                <a:solidFill>
                  <a:schemeClr val="dk1"/>
                </a:solidFill>
                <a:latin typeface="Lato"/>
                <a:ea typeface="Lato"/>
                <a:cs typeface="Lato"/>
                <a:sym typeface="Lato"/>
                <a:hlinkClick r:id="rId3">
                  <a:extLst>
                    <a:ext uri="{A12FA001-AC4F-418D-AE19-62706E023703}">
                      <ahyp:hlinkClr val="tx"/>
                    </a:ext>
                  </a:extLst>
                </a:hlinkClick>
              </a:rPr>
              <a:t>https://www.stepchange.org/</a:t>
            </a:r>
            <a:r>
              <a:rPr lang="en-GB" sz="1000">
                <a:solidFill>
                  <a:schemeClr val="dk1"/>
                </a:solidFill>
                <a:latin typeface="Lato"/>
                <a:ea typeface="Lato"/>
                <a:cs typeface="Lato"/>
                <a:sym typeface="Lato"/>
              </a:rPr>
              <a:t> </a:t>
            </a:r>
            <a:endParaRPr sz="1000">
              <a:solidFill>
                <a:schemeClr val="dk1"/>
              </a:solidFill>
              <a:latin typeface="Lato"/>
              <a:ea typeface="Lato"/>
              <a:cs typeface="Lato"/>
              <a:sym typeface="Lato"/>
            </a:endParaRPr>
          </a:p>
          <a:p>
            <a:pPr indent="-292100" lvl="0" marL="457200" rtl="0" algn="l">
              <a:lnSpc>
                <a:spcPct val="100000"/>
              </a:lnSpc>
              <a:spcBef>
                <a:spcPts val="0"/>
              </a:spcBef>
              <a:spcAft>
                <a:spcPts val="0"/>
              </a:spcAft>
              <a:buClr>
                <a:schemeClr val="dk1"/>
              </a:buClr>
              <a:buSzPts val="1000"/>
              <a:buFont typeface="Lato"/>
              <a:buChar char="●"/>
            </a:pPr>
            <a:r>
              <a:rPr lang="en-GB" sz="1000" u="sng">
                <a:solidFill>
                  <a:schemeClr val="dk1"/>
                </a:solidFill>
                <a:latin typeface="Lato"/>
                <a:ea typeface="Lato"/>
                <a:cs typeface="Lato"/>
                <a:sym typeface="Lato"/>
                <a:hlinkClick r:id="rId4">
                  <a:extLst>
                    <a:ext uri="{A12FA001-AC4F-418D-AE19-62706E023703}">
                      <ahyp:hlinkClr val="tx"/>
                    </a:ext>
                  </a:extLst>
                </a:hlinkClick>
              </a:rPr>
              <a:t>https://www.moneyhelper.org.uk/en/everyday-money/types-of-credit/overdrafts-explained</a:t>
            </a:r>
            <a:r>
              <a:rPr lang="en-GB" sz="1000">
                <a:solidFill>
                  <a:schemeClr val="dk1"/>
                </a:solidFill>
                <a:latin typeface="Lato"/>
                <a:ea typeface="Lato"/>
                <a:cs typeface="Lato"/>
                <a:sym typeface="Lato"/>
              </a:rPr>
              <a:t> </a:t>
            </a:r>
            <a:endParaRPr>
              <a:latin typeface="Lato"/>
              <a:ea typeface="Lato"/>
              <a:cs typeface="Lato"/>
              <a:sym typeface="Lato"/>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6" name="Google Shape;4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200">
              <a:latin typeface="Lato"/>
              <a:ea typeface="Lato"/>
              <a:cs typeface="Lato"/>
              <a:sym typeface="Lato"/>
            </a:endParaRPr>
          </a:p>
          <a:p>
            <a:pPr indent="0" lvl="0" marL="0" rtl="0" algn="l">
              <a:lnSpc>
                <a:spcPct val="100000"/>
              </a:lnSpc>
              <a:spcBef>
                <a:spcPts val="0"/>
              </a:spcBef>
              <a:spcAft>
                <a:spcPts val="0"/>
              </a:spcAft>
              <a:buSzPts val="1100"/>
              <a:buNone/>
            </a:pPr>
            <a:r>
              <a:t/>
            </a:r>
            <a:endParaRPr sz="1200">
              <a:latin typeface="Lato"/>
              <a:ea typeface="Lato"/>
              <a:cs typeface="Lato"/>
              <a:sym typeface="Lato"/>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1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chemeClr val="accent1"/>
        </a:solidFill>
      </p:bgPr>
    </p:bg>
    <p:spTree>
      <p:nvGrpSpPr>
        <p:cNvPr id="7" name="Shape 7"/>
        <p:cNvGrpSpPr/>
        <p:nvPr/>
      </p:nvGrpSpPr>
      <p:grpSpPr>
        <a:xfrm>
          <a:off x="0" y="0"/>
          <a:ext cx="0" cy="0"/>
          <a:chOff x="0" y="0"/>
          <a:chExt cx="0" cy="0"/>
        </a:xfrm>
      </p:grpSpPr>
      <p:pic>
        <p:nvPicPr>
          <p:cNvPr id="8" name="Google Shape;8;g32b9512acc1_0_2"/>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9" name="Google Shape;9;g32b9512acc1_0_2"/>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type="titleOnly">
  <p:cSld name="TITLE_ONLY">
    <p:bg>
      <p:bgPr>
        <a:solidFill>
          <a:srgbClr val="262A33"/>
        </a:solidFill>
      </p:bgPr>
    </p:bg>
    <p:spTree>
      <p:nvGrpSpPr>
        <p:cNvPr id="33" name="Shape 33"/>
        <p:cNvGrpSpPr/>
        <p:nvPr/>
      </p:nvGrpSpPr>
      <p:grpSpPr>
        <a:xfrm>
          <a:off x="0" y="0"/>
          <a:ext cx="0" cy="0"/>
          <a:chOff x="0" y="0"/>
          <a:chExt cx="0" cy="0"/>
        </a:xfrm>
      </p:grpSpPr>
      <p:pic>
        <p:nvPicPr>
          <p:cNvPr id="34" name="Google Shape;34;g32b9512acc1_0_28"/>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1_Divider slide">
    <p:bg>
      <p:bgPr>
        <a:solidFill>
          <a:srgbClr val="262A33"/>
        </a:solidFill>
      </p:bgPr>
    </p:bg>
    <p:spTree>
      <p:nvGrpSpPr>
        <p:cNvPr id="35" name="Shape 35"/>
        <p:cNvGrpSpPr/>
        <p:nvPr/>
      </p:nvGrpSpPr>
      <p:grpSpPr>
        <a:xfrm>
          <a:off x="0" y="0"/>
          <a:ext cx="0" cy="0"/>
          <a:chOff x="0" y="0"/>
          <a:chExt cx="0" cy="0"/>
        </a:xfrm>
      </p:grpSpPr>
      <p:pic>
        <p:nvPicPr>
          <p:cNvPr id="36" name="Google Shape;36;g32b9512acc1_0_30"/>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37" name="Google Shape;37;g32b9512acc1_0_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
    <p:bg>
      <p:bgPr>
        <a:solidFill>
          <a:srgbClr val="0543B3"/>
        </a:solidFill>
      </p:bgPr>
    </p:bg>
    <p:spTree>
      <p:nvGrpSpPr>
        <p:cNvPr id="10" name="Shape 10"/>
        <p:cNvGrpSpPr/>
        <p:nvPr/>
      </p:nvGrpSpPr>
      <p:grpSpPr>
        <a:xfrm>
          <a:off x="0" y="0"/>
          <a:ext cx="0" cy="0"/>
          <a:chOff x="0" y="0"/>
          <a:chExt cx="0" cy="0"/>
        </a:xfrm>
      </p:grpSpPr>
      <p:pic>
        <p:nvPicPr>
          <p:cNvPr id="11" name="Google Shape;11;g32b9512acc1_0_5"/>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p:cSld name="TITLE_AND_TWO_COLUMNS_6">
    <p:spTree>
      <p:nvGrpSpPr>
        <p:cNvPr id="12" name="Shape 12"/>
        <p:cNvGrpSpPr/>
        <p:nvPr/>
      </p:nvGrpSpPr>
      <p:grpSpPr>
        <a:xfrm>
          <a:off x="0" y="0"/>
          <a:ext cx="0" cy="0"/>
          <a:chOff x="0" y="0"/>
          <a:chExt cx="0" cy="0"/>
        </a:xfrm>
      </p:grpSpPr>
      <p:sp>
        <p:nvSpPr>
          <p:cNvPr id="13" name="Google Shape;13;g32b9512acc1_0_7"/>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4" name="Google Shape;14;g32b9512acc1_0_7"/>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1">
  <p:cSld name="TITLE_AND_TWO_COLUMNS_6_1">
    <p:spTree>
      <p:nvGrpSpPr>
        <p:cNvPr id="15" name="Shape 15"/>
        <p:cNvGrpSpPr/>
        <p:nvPr/>
      </p:nvGrpSpPr>
      <p:grpSpPr>
        <a:xfrm>
          <a:off x="0" y="0"/>
          <a:ext cx="0" cy="0"/>
          <a:chOff x="0" y="0"/>
          <a:chExt cx="0" cy="0"/>
        </a:xfrm>
      </p:grpSpPr>
      <p:sp>
        <p:nvSpPr>
          <p:cNvPr id="16" name="Google Shape;16;g32b9512acc1_0_10"/>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7" name="Google Shape;17;g32b9512acc1_0_10"/>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8" name="Google Shape;18;g32b9512acc1_0_10"/>
          <p:cNvSpPr txBox="1"/>
          <p:nvPr>
            <p:ph type="title"/>
          </p:nvPr>
        </p:nvSpPr>
        <p:spPr>
          <a:xfrm>
            <a:off x="296800" y="178950"/>
            <a:ext cx="8037000" cy="6576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2"/>
              </a:buClr>
              <a:buSzPts val="2900"/>
              <a:buFont typeface="Lato"/>
              <a:buNone/>
              <a:defRPr b="1" sz="2900">
                <a:solidFill>
                  <a:schemeClr val="accent2"/>
                </a:solidFill>
                <a:latin typeface="Lato"/>
                <a:ea typeface="Lato"/>
                <a:cs typeface="Lato"/>
                <a:sym typeface="Lato"/>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type="twoColTx">
  <p:cSld name="TITLE_AND_TWO_COLUMNS">
    <p:spTree>
      <p:nvGrpSpPr>
        <p:cNvPr id="19" name="Shape 19"/>
        <p:cNvGrpSpPr/>
        <p:nvPr/>
      </p:nvGrpSpPr>
      <p:grpSpPr>
        <a:xfrm>
          <a:off x="0" y="0"/>
          <a:ext cx="0" cy="0"/>
          <a:chOff x="0" y="0"/>
          <a:chExt cx="0" cy="0"/>
        </a:xfrm>
      </p:grpSpPr>
      <p:sp>
        <p:nvSpPr>
          <p:cNvPr id="20" name="Google Shape;20;g32b9512acc1_0_14"/>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1" name="Google Shape;21;g32b9512acc1_0_14"/>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22" name="Google Shape;22;g32b9512acc1_0_14"/>
          <p:cNvSpPr txBox="1"/>
          <p:nvPr>
            <p:ph type="title"/>
          </p:nvPr>
        </p:nvSpPr>
        <p:spPr>
          <a:xfrm>
            <a:off x="296800" y="178950"/>
            <a:ext cx="8037000" cy="6576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2"/>
              </a:buClr>
              <a:buSzPts val="2900"/>
              <a:buFont typeface="Lato"/>
              <a:buNone/>
              <a:defRPr b="1" sz="2900">
                <a:solidFill>
                  <a:schemeClr val="accent2"/>
                </a:solidFill>
                <a:latin typeface="Lato"/>
                <a:ea typeface="Lato"/>
                <a:cs typeface="Lato"/>
                <a:sym typeface="Lato"/>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23" name="Shape 23"/>
        <p:cNvGrpSpPr/>
        <p:nvPr/>
      </p:nvGrpSpPr>
      <p:grpSpPr>
        <a:xfrm>
          <a:off x="0" y="0"/>
          <a:ext cx="0" cy="0"/>
          <a:chOff x="0" y="0"/>
          <a:chExt cx="0" cy="0"/>
        </a:xfrm>
      </p:grpSpPr>
      <p:sp>
        <p:nvSpPr>
          <p:cNvPr id="24" name="Google Shape;24;g32b9512acc1_0_18"/>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5" name="Google Shape;25;g32b9512acc1_0_18"/>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type="tx">
  <p:cSld name="TITLE_AND_BODY">
    <p:bg>
      <p:bgPr>
        <a:solidFill>
          <a:srgbClr val="262A33"/>
        </a:solidFill>
      </p:bgPr>
    </p:bg>
    <p:spTree>
      <p:nvGrpSpPr>
        <p:cNvPr id="26" name="Shape 26"/>
        <p:cNvGrpSpPr/>
        <p:nvPr/>
      </p:nvGrpSpPr>
      <p:grpSpPr>
        <a:xfrm>
          <a:off x="0" y="0"/>
          <a:ext cx="0" cy="0"/>
          <a:chOff x="0" y="0"/>
          <a:chExt cx="0" cy="0"/>
        </a:xfrm>
      </p:grpSpPr>
      <p:pic>
        <p:nvPicPr>
          <p:cNvPr id="27" name="Google Shape;27;g32b9512acc1_0_21"/>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
    <p:bg>
      <p:bgPr>
        <a:solidFill>
          <a:srgbClr val="0543B3"/>
        </a:solidFill>
      </p:bgPr>
    </p:bg>
    <p:spTree>
      <p:nvGrpSpPr>
        <p:cNvPr id="28" name="Shape 28"/>
        <p:cNvGrpSpPr/>
        <p:nvPr/>
      </p:nvGrpSpPr>
      <p:grpSpPr>
        <a:xfrm>
          <a:off x="0" y="0"/>
          <a:ext cx="0" cy="0"/>
          <a:chOff x="0" y="0"/>
          <a:chExt cx="0" cy="0"/>
        </a:xfrm>
      </p:grpSpPr>
      <p:pic>
        <p:nvPicPr>
          <p:cNvPr id="29" name="Google Shape;29;g32b9512acc1_0_23"/>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1">
  <p:cSld name="TITLE_1">
    <p:bg>
      <p:bgPr>
        <a:solidFill>
          <a:srgbClr val="262A33"/>
        </a:solidFill>
      </p:bgPr>
    </p:bg>
    <p:spTree>
      <p:nvGrpSpPr>
        <p:cNvPr id="30" name="Shape 30"/>
        <p:cNvGrpSpPr/>
        <p:nvPr/>
      </p:nvGrpSpPr>
      <p:grpSpPr>
        <a:xfrm>
          <a:off x="0" y="0"/>
          <a:ext cx="0" cy="0"/>
          <a:chOff x="0" y="0"/>
          <a:chExt cx="0" cy="0"/>
        </a:xfrm>
      </p:grpSpPr>
      <p:pic>
        <p:nvPicPr>
          <p:cNvPr id="31" name="Google Shape;31;g32b9512acc1_0_25"/>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32" name="Google Shape;32;g32b9512acc1_0_25"/>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g32b9512acc1_0_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1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 Id="rId3" Type="http://schemas.openxmlformats.org/officeDocument/2006/relationships/image" Target="../media/image1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 Id="rId3" Type="http://schemas.openxmlformats.org/officeDocument/2006/relationships/image" Target="../media/image2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www.citizensadvice.org.uk/debt-and-money/" TargetMode="External"/><Relationship Id="rId4" Type="http://schemas.openxmlformats.org/officeDocument/2006/relationships/image" Target="../media/image17.png"/><Relationship Id="rId5" Type="http://schemas.openxmlformats.org/officeDocument/2006/relationships/image" Target="../media/image23.png"/><Relationship Id="rId6" Type="http://schemas.openxmlformats.org/officeDocument/2006/relationships/hyperlink" Target="https://www.nationaldebtline.org/" TargetMode="External"/><Relationship Id="rId7" Type="http://schemas.openxmlformats.org/officeDocument/2006/relationships/hyperlink" Target="http://www.moneyadvicetrust.org/Pages/default.aspx" TargetMode="External"/><Relationship Id="rId8" Type="http://schemas.openxmlformats.org/officeDocument/2006/relationships/image" Target="../media/image2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7.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14.png"/><Relationship Id="rId5" Type="http://schemas.openxmlformats.org/officeDocument/2006/relationships/image" Target="../media/image9.png"/><Relationship Id="rId6"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hyperlink" Target="https://www.ft.com/content/320c43fa-2e12-43d0-baaf-4a37ca93917b" TargetMode="Externa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62A33"/>
        </a:solidFill>
      </p:bgPr>
    </p:bg>
    <p:spTree>
      <p:nvGrpSpPr>
        <p:cNvPr id="41" name="Shape 41"/>
        <p:cNvGrpSpPr/>
        <p:nvPr/>
      </p:nvGrpSpPr>
      <p:grpSpPr>
        <a:xfrm>
          <a:off x="0" y="0"/>
          <a:ext cx="0" cy="0"/>
          <a:chOff x="0" y="0"/>
          <a:chExt cx="0" cy="0"/>
        </a:xfrm>
      </p:grpSpPr>
      <p:sp>
        <p:nvSpPr>
          <p:cNvPr id="42" name="Google Shape;42;p1"/>
          <p:cNvSpPr txBox="1"/>
          <p:nvPr>
            <p:ph type="ctrTitle"/>
          </p:nvPr>
        </p:nvSpPr>
        <p:spPr>
          <a:xfrm>
            <a:off x="360375" y="1329300"/>
            <a:ext cx="5870700" cy="1884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4800"/>
              <a:buFont typeface="Arial"/>
              <a:buNone/>
            </a:pPr>
            <a:r>
              <a:rPr b="1" i="0" lang="en-GB" sz="4800" u="none" cap="none" strike="noStrike">
                <a:solidFill>
                  <a:schemeClr val="lt1"/>
                </a:solidFill>
                <a:latin typeface="Lato"/>
                <a:ea typeface="Lato"/>
                <a:cs typeface="Lato"/>
                <a:sym typeface="Lato"/>
              </a:rPr>
              <a:t>Preparing for my financial future</a:t>
            </a:r>
            <a:endParaRPr b="1" i="0" sz="4800" u="none" cap="none" strike="noStrike">
              <a:solidFill>
                <a:schemeClr val="lt1"/>
              </a:solidFill>
              <a:latin typeface="Lato"/>
              <a:ea typeface="Lato"/>
              <a:cs typeface="Lato"/>
              <a:sym typeface="Lato"/>
            </a:endParaRPr>
          </a:p>
          <a:p>
            <a:pPr indent="0" lvl="0" marL="0" marR="0" rtl="0" algn="l">
              <a:lnSpc>
                <a:spcPct val="100000"/>
              </a:lnSpc>
              <a:spcBef>
                <a:spcPts val="0"/>
              </a:spcBef>
              <a:spcAft>
                <a:spcPts val="0"/>
              </a:spcAft>
              <a:buClr>
                <a:srgbClr val="000000"/>
              </a:buClr>
              <a:buSzPts val="3600"/>
              <a:buFont typeface="Arial"/>
              <a:buNone/>
            </a:pPr>
            <a:r>
              <a:t/>
            </a:r>
            <a:endParaRPr b="1" i="0" sz="4800" u="none" cap="none" strike="noStrike">
              <a:solidFill>
                <a:schemeClr val="lt1"/>
              </a:solidFill>
              <a:latin typeface="Lato Black"/>
              <a:ea typeface="Lato Black"/>
              <a:cs typeface="Lato Black"/>
              <a:sym typeface="Lato Black"/>
            </a:endParaRPr>
          </a:p>
        </p:txBody>
      </p:sp>
      <p:sp>
        <p:nvSpPr>
          <p:cNvPr id="43" name="Google Shape;43;p1"/>
          <p:cNvSpPr txBox="1"/>
          <p:nvPr/>
        </p:nvSpPr>
        <p:spPr>
          <a:xfrm>
            <a:off x="360375" y="4529800"/>
            <a:ext cx="66813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chemeClr val="accent2"/>
                </a:solidFill>
                <a:latin typeface="Arial"/>
                <a:ea typeface="Arial"/>
                <a:cs typeface="Arial"/>
                <a:sym typeface="Arial"/>
              </a:rPr>
              <a:t>This session is aimed at key stage five </a:t>
            </a:r>
            <a:endParaRPr b="1" i="0" sz="1000" u="none" cap="none" strike="noStrike">
              <a:solidFill>
                <a:schemeClr val="accent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graphicFrame>
        <p:nvGraphicFramePr>
          <p:cNvPr id="115" name="Google Shape;115;p10"/>
          <p:cNvGraphicFramePr/>
          <p:nvPr/>
        </p:nvGraphicFramePr>
        <p:xfrm>
          <a:off x="341375" y="1762075"/>
          <a:ext cx="3000000" cy="3000000"/>
        </p:xfrm>
        <a:graphic>
          <a:graphicData uri="http://schemas.openxmlformats.org/drawingml/2006/table">
            <a:tbl>
              <a:tblPr>
                <a:noFill/>
                <a:tableStyleId>{DC897F91-8850-4A56-846B-50F08C2F8E01}</a:tableStyleId>
              </a:tblPr>
              <a:tblGrid>
                <a:gridCol w="1820525"/>
                <a:gridCol w="3320350"/>
                <a:gridCol w="3320350"/>
              </a:tblGrid>
              <a:tr h="609575">
                <a:tc>
                  <a:txBody>
                    <a:bodyPr/>
                    <a:lstStyle/>
                    <a:p>
                      <a:pPr indent="0" lvl="0" marL="0" marR="0" rtl="0" algn="l">
                        <a:lnSpc>
                          <a:spcPct val="100000"/>
                        </a:lnSpc>
                        <a:spcBef>
                          <a:spcPts val="0"/>
                        </a:spcBef>
                        <a:spcAft>
                          <a:spcPts val="0"/>
                        </a:spcAft>
                        <a:buClr>
                          <a:srgbClr val="000000"/>
                        </a:buClr>
                        <a:buSzPts val="1400"/>
                        <a:buFont typeface="Arial"/>
                        <a:buNone/>
                      </a:pPr>
                      <a:r>
                        <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Should be responsible for teaching young people about money</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Should not be responsible for teaching young people about money</a:t>
                      </a:r>
                      <a:endParaRPr b="1" sz="1400" u="none" cap="none" strike="noStrike">
                        <a:solidFill>
                          <a:schemeClr val="lt1"/>
                        </a:solidFill>
                      </a:endParaRPr>
                    </a:p>
                  </a:txBody>
                  <a:tcPr marT="91425" marB="91425" marR="91425" marL="91425">
                    <a:solidFill>
                      <a:schemeClr val="accent2"/>
                    </a:solidFill>
                  </a:tcPr>
                </a:tc>
              </a:tr>
              <a:tr h="37527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Parents and carers</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962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Schools</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962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Other</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bl>
          </a:graphicData>
        </a:graphic>
      </p:graphicFrame>
      <p:sp>
        <p:nvSpPr>
          <p:cNvPr id="116" name="Google Shape;116;p10"/>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Financial literacy education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600"/>
              <a:buFont typeface="Arial"/>
              <a:buNone/>
            </a:pPr>
            <a:r>
              <a:t/>
            </a:r>
            <a:endParaRPr b="1" i="0" sz="2600" u="none" cap="none" strike="noStrike">
              <a:solidFill>
                <a:srgbClr val="FF8022"/>
              </a:solidFill>
              <a:latin typeface="Lato"/>
              <a:ea typeface="Lato"/>
              <a:cs typeface="Lato"/>
              <a:sym typeface="Lato"/>
            </a:endParaRPr>
          </a:p>
        </p:txBody>
      </p:sp>
      <p:sp>
        <p:nvSpPr>
          <p:cNvPr id="117" name="Google Shape;117;p10"/>
          <p:cNvSpPr txBox="1"/>
          <p:nvPr/>
        </p:nvSpPr>
        <p:spPr>
          <a:xfrm>
            <a:off x="341400" y="1219050"/>
            <a:ext cx="8461200" cy="431100"/>
          </a:xfrm>
          <a:prstGeom prst="rect">
            <a:avLst/>
          </a:prstGeom>
          <a:noFill/>
          <a:ln cap="flat" cmpd="sng" w="19050">
            <a:solidFill>
              <a:schemeClr val="accent1"/>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0" i="0" lang="en-GB" sz="1600" u="none" cap="none" strike="noStrike">
                <a:solidFill>
                  <a:schemeClr val="accent1"/>
                </a:solidFill>
                <a:latin typeface="Lato Black"/>
                <a:ea typeface="Lato Black"/>
                <a:cs typeface="Lato Black"/>
                <a:sym typeface="Lato Black"/>
              </a:rPr>
              <a:t>Who should be responsible for teaching young people about money?</a:t>
            </a:r>
            <a:endParaRPr b="1" i="0" sz="1600" u="none" cap="none" strike="noStrike">
              <a:solidFill>
                <a:schemeClr val="accent1"/>
              </a:solidFill>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1"/>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Financial literacy education</a:t>
            </a:r>
            <a:endParaRPr b="1" i="0" sz="2900" u="none" cap="none" strike="noStrike">
              <a:solidFill>
                <a:srgbClr val="FF8022"/>
              </a:solidFill>
              <a:latin typeface="Lato"/>
              <a:ea typeface="Lato"/>
              <a:cs typeface="Lato"/>
              <a:sym typeface="Lato"/>
            </a:endParaRPr>
          </a:p>
          <a:p>
            <a:pPr indent="-412750" lvl="0" marL="457200" marR="0" rtl="0" algn="l">
              <a:lnSpc>
                <a:spcPct val="100000"/>
              </a:lnSpc>
              <a:spcBef>
                <a:spcPts val="0"/>
              </a:spcBef>
              <a:spcAft>
                <a:spcPts val="0"/>
              </a:spcAft>
              <a:buClr>
                <a:srgbClr val="FF8022"/>
              </a:buClr>
              <a:buSzPts val="2900"/>
              <a:buFont typeface="Lato"/>
              <a:buChar char="-"/>
            </a:pPr>
            <a:r>
              <a:rPr b="1" i="0" lang="en-GB" sz="2900" u="none" cap="none" strike="noStrike">
                <a:solidFill>
                  <a:srgbClr val="FF8022"/>
                </a:solidFill>
                <a:latin typeface="Lato"/>
                <a:ea typeface="Lato"/>
                <a:cs typeface="Lato"/>
                <a:sym typeface="Lato"/>
              </a:rPr>
              <a:t>Parents and carers perspective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600"/>
              <a:buFont typeface="Arial"/>
              <a:buNone/>
            </a:pPr>
            <a:r>
              <a:t/>
            </a:r>
            <a:endParaRPr b="1" i="0" sz="2600" u="none" cap="none" strike="noStrike">
              <a:solidFill>
                <a:srgbClr val="FF8022"/>
              </a:solidFill>
              <a:latin typeface="Lato"/>
              <a:ea typeface="Lato"/>
              <a:cs typeface="Lato"/>
              <a:sym typeface="Lato"/>
            </a:endParaRPr>
          </a:p>
        </p:txBody>
      </p:sp>
      <p:sp>
        <p:nvSpPr>
          <p:cNvPr id="123" name="Google Shape;123;p11"/>
          <p:cNvSpPr txBox="1"/>
          <p:nvPr/>
        </p:nvSpPr>
        <p:spPr>
          <a:xfrm>
            <a:off x="226050" y="1145850"/>
            <a:ext cx="8461200" cy="615600"/>
          </a:xfrm>
          <a:prstGeom prst="rect">
            <a:avLst/>
          </a:prstGeom>
          <a:noFill/>
          <a:ln cap="flat" cmpd="sng" w="19050">
            <a:solidFill>
              <a:schemeClr val="accent1"/>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accent1"/>
                </a:solidFill>
                <a:latin typeface="Lato"/>
                <a:ea typeface="Lato"/>
                <a:cs typeface="Lato"/>
                <a:sym typeface="Lato"/>
              </a:rPr>
              <a:t>Read the experience of the person below and identify why this person may or may not be the best person to teach a young person about financial literacy. </a:t>
            </a:r>
            <a:endParaRPr b="0" i="0" sz="1400" u="none" cap="none" strike="noStrike">
              <a:solidFill>
                <a:schemeClr val="accent1"/>
              </a:solidFill>
              <a:latin typeface="Lato"/>
              <a:ea typeface="Lato"/>
              <a:cs typeface="Lato"/>
              <a:sym typeface="Lato"/>
            </a:endParaRPr>
          </a:p>
        </p:txBody>
      </p:sp>
      <p:sp>
        <p:nvSpPr>
          <p:cNvPr id="124" name="Google Shape;124;p11"/>
          <p:cNvSpPr txBox="1"/>
          <p:nvPr/>
        </p:nvSpPr>
        <p:spPr>
          <a:xfrm>
            <a:off x="138125" y="4616100"/>
            <a:ext cx="4769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11"/>
          <p:cNvSpPr txBox="1"/>
          <p:nvPr/>
        </p:nvSpPr>
        <p:spPr>
          <a:xfrm>
            <a:off x="387325" y="1988175"/>
            <a:ext cx="5181900" cy="240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rgbClr val="000000"/>
                </a:solidFill>
                <a:latin typeface="Lato"/>
                <a:ea typeface="Lato"/>
                <a:cs typeface="Lato"/>
                <a:sym typeface="Lato"/>
              </a:rPr>
              <a:t>I am the owner of my local village convenience shop. It is a family business that I took over from my dad. I feel both proud and lucky to be able run a business as I wasn’t really academic and didn’t do very well in school. However, it can be really stressful as business has really slowed down lately. I’ve had to take out a personal loan to cover my household costs but I’m sure things will pick up in the summer.</a:t>
            </a:r>
            <a:endParaRPr b="0" i="0" sz="16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Lato"/>
              <a:ea typeface="Lato"/>
              <a:cs typeface="Lato"/>
              <a:sym typeface="Lato"/>
            </a:endParaRPr>
          </a:p>
        </p:txBody>
      </p:sp>
      <p:pic>
        <p:nvPicPr>
          <p:cNvPr id="126" name="Google Shape;126;p11"/>
          <p:cNvPicPr preferRelativeResize="0"/>
          <p:nvPr/>
        </p:nvPicPr>
        <p:blipFill rotWithShape="1">
          <a:blip r:embed="rId3">
            <a:alphaModFix/>
          </a:blip>
          <a:srcRect b="0" l="0" r="0" t="0"/>
          <a:stretch/>
        </p:blipFill>
        <p:spPr>
          <a:xfrm>
            <a:off x="5878525" y="2065775"/>
            <a:ext cx="2143125" cy="2143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2"/>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Financial literacy education</a:t>
            </a:r>
            <a:endParaRPr b="1" i="0" sz="2900" u="none" cap="none" strike="noStrike">
              <a:solidFill>
                <a:srgbClr val="FF8022"/>
              </a:solidFill>
              <a:latin typeface="Lato"/>
              <a:ea typeface="Lato"/>
              <a:cs typeface="Lato"/>
              <a:sym typeface="Lato"/>
            </a:endParaRPr>
          </a:p>
          <a:p>
            <a:pPr indent="-412750" lvl="0" marL="457200" marR="0" rtl="0" algn="l">
              <a:lnSpc>
                <a:spcPct val="100000"/>
              </a:lnSpc>
              <a:spcBef>
                <a:spcPts val="0"/>
              </a:spcBef>
              <a:spcAft>
                <a:spcPts val="0"/>
              </a:spcAft>
              <a:buClr>
                <a:srgbClr val="FF8022"/>
              </a:buClr>
              <a:buSzPts val="2900"/>
              <a:buFont typeface="Lato"/>
              <a:buChar char="-"/>
            </a:pPr>
            <a:r>
              <a:rPr b="1" i="0" lang="en-GB" sz="2900" u="none" cap="none" strike="noStrike">
                <a:solidFill>
                  <a:srgbClr val="FF8022"/>
                </a:solidFill>
                <a:latin typeface="Lato"/>
                <a:ea typeface="Lato"/>
                <a:cs typeface="Lato"/>
                <a:sym typeface="Lato"/>
              </a:rPr>
              <a:t>Parents and carers perspective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600"/>
              <a:buFont typeface="Arial"/>
              <a:buNone/>
            </a:pPr>
            <a:r>
              <a:t/>
            </a:r>
            <a:endParaRPr b="1" i="0" sz="2600" u="none" cap="none" strike="noStrike">
              <a:solidFill>
                <a:srgbClr val="FF8022"/>
              </a:solidFill>
              <a:latin typeface="Lato"/>
              <a:ea typeface="Lato"/>
              <a:cs typeface="Lato"/>
              <a:sym typeface="Lato"/>
            </a:endParaRPr>
          </a:p>
        </p:txBody>
      </p:sp>
      <p:sp>
        <p:nvSpPr>
          <p:cNvPr id="132" name="Google Shape;132;p12"/>
          <p:cNvSpPr txBox="1"/>
          <p:nvPr/>
        </p:nvSpPr>
        <p:spPr>
          <a:xfrm>
            <a:off x="226050" y="1145850"/>
            <a:ext cx="8461200" cy="615600"/>
          </a:xfrm>
          <a:prstGeom prst="rect">
            <a:avLst/>
          </a:prstGeom>
          <a:noFill/>
          <a:ln cap="flat" cmpd="sng" w="19050">
            <a:solidFill>
              <a:schemeClr val="accent1"/>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accent1"/>
                </a:solidFill>
                <a:latin typeface="Lato"/>
                <a:ea typeface="Lato"/>
                <a:cs typeface="Lato"/>
                <a:sym typeface="Lato"/>
              </a:rPr>
              <a:t>Read the experience of the person below and identify why this person may or may not be the best person to teach a young person about financial literacy. </a:t>
            </a:r>
            <a:endParaRPr b="0" i="0" sz="1400" u="none" cap="none" strike="noStrike">
              <a:solidFill>
                <a:schemeClr val="accent1"/>
              </a:solidFill>
              <a:latin typeface="Lato"/>
              <a:ea typeface="Lato"/>
              <a:cs typeface="Lato"/>
              <a:sym typeface="Lato"/>
            </a:endParaRPr>
          </a:p>
        </p:txBody>
      </p:sp>
      <p:sp>
        <p:nvSpPr>
          <p:cNvPr id="133" name="Google Shape;133;p12"/>
          <p:cNvSpPr txBox="1"/>
          <p:nvPr/>
        </p:nvSpPr>
        <p:spPr>
          <a:xfrm>
            <a:off x="138125" y="4616100"/>
            <a:ext cx="4769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 name="Google Shape;134;p12"/>
          <p:cNvSpPr txBox="1"/>
          <p:nvPr/>
        </p:nvSpPr>
        <p:spPr>
          <a:xfrm>
            <a:off x="387325" y="1913475"/>
            <a:ext cx="5377200" cy="240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rgbClr val="000000"/>
                </a:solidFill>
                <a:latin typeface="Lato"/>
                <a:ea typeface="Lato"/>
                <a:cs typeface="Lato"/>
                <a:sym typeface="Lato"/>
              </a:rPr>
              <a:t>I am the owner of my local </a:t>
            </a:r>
            <a:r>
              <a:rPr b="1" i="0" lang="en-GB" sz="1600" u="none" cap="none" strike="noStrike">
                <a:solidFill>
                  <a:schemeClr val="accent2"/>
                </a:solidFill>
                <a:latin typeface="Lato"/>
                <a:ea typeface="Lato"/>
                <a:cs typeface="Lato"/>
                <a:sym typeface="Lato"/>
              </a:rPr>
              <a:t>village </a:t>
            </a:r>
            <a:r>
              <a:rPr b="0" i="0" lang="en-GB" sz="1600" u="none" cap="none" strike="noStrike">
                <a:solidFill>
                  <a:srgbClr val="000000"/>
                </a:solidFill>
                <a:latin typeface="Lato"/>
                <a:ea typeface="Lato"/>
                <a:cs typeface="Lato"/>
                <a:sym typeface="Lato"/>
              </a:rPr>
              <a:t>convenience shop. It is a </a:t>
            </a:r>
            <a:r>
              <a:rPr b="1" i="0" lang="en-GB" sz="1600" u="none" cap="none" strike="noStrike">
                <a:solidFill>
                  <a:schemeClr val="accent2"/>
                </a:solidFill>
                <a:latin typeface="Lato"/>
                <a:ea typeface="Lato"/>
                <a:cs typeface="Lato"/>
                <a:sym typeface="Lato"/>
              </a:rPr>
              <a:t>family business </a:t>
            </a:r>
            <a:r>
              <a:rPr b="0" i="0" lang="en-GB" sz="1600" u="none" cap="none" strike="noStrike">
                <a:solidFill>
                  <a:srgbClr val="000000"/>
                </a:solidFill>
                <a:latin typeface="Lato"/>
                <a:ea typeface="Lato"/>
                <a:cs typeface="Lato"/>
                <a:sym typeface="Lato"/>
              </a:rPr>
              <a:t>that I took over from my dad. I feel both proud and lucky to be able run a business as </a:t>
            </a:r>
            <a:r>
              <a:rPr b="1" i="0" lang="en-GB" sz="1600" u="none" cap="none" strike="noStrike">
                <a:solidFill>
                  <a:schemeClr val="accent2"/>
                </a:solidFill>
                <a:latin typeface="Lato"/>
                <a:ea typeface="Lato"/>
                <a:cs typeface="Lato"/>
                <a:sym typeface="Lato"/>
              </a:rPr>
              <a:t>I wasn’t really academic</a:t>
            </a:r>
            <a:r>
              <a:rPr b="0" i="0" lang="en-GB" sz="1600" u="none" cap="none" strike="noStrike">
                <a:solidFill>
                  <a:srgbClr val="000000"/>
                </a:solidFill>
                <a:latin typeface="Lato"/>
                <a:ea typeface="Lato"/>
                <a:cs typeface="Lato"/>
                <a:sym typeface="Lato"/>
              </a:rPr>
              <a:t> and didn’t do very well in school. However, it can be really stressful as business has really slowed down lately. I’ve had to take out a </a:t>
            </a:r>
            <a:r>
              <a:rPr b="1" i="0" lang="en-GB" sz="1600" u="none" cap="none" strike="noStrike">
                <a:solidFill>
                  <a:schemeClr val="accent2"/>
                </a:solidFill>
                <a:latin typeface="Lato"/>
                <a:ea typeface="Lato"/>
                <a:cs typeface="Lato"/>
                <a:sym typeface="Lato"/>
              </a:rPr>
              <a:t>personal loan </a:t>
            </a:r>
            <a:r>
              <a:rPr b="0" i="0" lang="en-GB" sz="1600" u="none" cap="none" strike="noStrike">
                <a:solidFill>
                  <a:srgbClr val="000000"/>
                </a:solidFill>
                <a:latin typeface="Lato"/>
                <a:ea typeface="Lato"/>
                <a:cs typeface="Lato"/>
                <a:sym typeface="Lato"/>
              </a:rPr>
              <a:t>to cover my household costs but I’m sure things will pick up in the summer.</a:t>
            </a:r>
            <a:endParaRPr b="0" i="0" sz="16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Lato"/>
              <a:ea typeface="Lato"/>
              <a:cs typeface="Lato"/>
              <a:sym typeface="Lato"/>
            </a:endParaRPr>
          </a:p>
        </p:txBody>
      </p:sp>
      <p:pic>
        <p:nvPicPr>
          <p:cNvPr id="135" name="Google Shape;135;p12"/>
          <p:cNvPicPr preferRelativeResize="0"/>
          <p:nvPr/>
        </p:nvPicPr>
        <p:blipFill rotWithShape="1">
          <a:blip r:embed="rId3">
            <a:alphaModFix/>
          </a:blip>
          <a:srcRect b="0" l="0" r="0" t="0"/>
          <a:stretch/>
        </p:blipFill>
        <p:spPr>
          <a:xfrm>
            <a:off x="6087200" y="1959050"/>
            <a:ext cx="2143125" cy="2143125"/>
          </a:xfrm>
          <a:prstGeom prst="rect">
            <a:avLst/>
          </a:prstGeom>
          <a:noFill/>
          <a:ln cap="flat" cmpd="sng" w="38100">
            <a:solidFill>
              <a:schemeClr val="accent2"/>
            </a:solidFill>
            <a:prstDash val="solid"/>
            <a:round/>
            <a:headEnd len="sm" w="sm" type="none"/>
            <a:tailEnd len="sm" w="sm" type="none"/>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3"/>
          <p:cNvSpPr txBox="1"/>
          <p:nvPr/>
        </p:nvSpPr>
        <p:spPr>
          <a:xfrm>
            <a:off x="177400" y="1168275"/>
            <a:ext cx="8775000" cy="22164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200"/>
              <a:buFont typeface="Arial"/>
              <a:buNone/>
            </a:pPr>
            <a:r>
              <a:rPr b="1" i="0" lang="en-GB" sz="2200" u="none" cap="none" strike="noStrike">
                <a:solidFill>
                  <a:srgbClr val="000000"/>
                </a:solidFill>
                <a:latin typeface="Lato"/>
                <a:ea typeface="Lato"/>
                <a:cs typeface="Lato"/>
                <a:sym typeface="Lato"/>
              </a:rPr>
              <a:t>“All young people should learn about the risks and opportunities of money at </a:t>
            </a:r>
            <a:r>
              <a:rPr b="1" i="0" lang="en-GB" sz="2200" u="sng" cap="none" strike="noStrike">
                <a:solidFill>
                  <a:srgbClr val="000000"/>
                </a:solidFill>
                <a:latin typeface="Lato"/>
                <a:ea typeface="Lato"/>
                <a:cs typeface="Lato"/>
                <a:sym typeface="Lato"/>
              </a:rPr>
              <a:t>school.</a:t>
            </a:r>
            <a:r>
              <a:rPr b="1" i="0" lang="en-GB" sz="2200" u="none" cap="none" strike="noStrike">
                <a:solidFill>
                  <a:srgbClr val="000000"/>
                </a:solidFill>
                <a:latin typeface="Lato"/>
                <a:ea typeface="Lato"/>
                <a:cs typeface="Lato"/>
                <a:sym typeface="Lato"/>
              </a:rPr>
              <a:t>”</a:t>
            </a:r>
            <a:endParaRPr b="1" i="0" sz="22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200"/>
              <a:buFont typeface="Arial"/>
              <a:buNone/>
            </a:pPr>
            <a:r>
              <a:t/>
            </a:r>
            <a:endParaRPr b="1" i="0" sz="22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200"/>
              <a:buFont typeface="Arial"/>
              <a:buNone/>
            </a:pPr>
            <a:r>
              <a:t/>
            </a:r>
            <a:endParaRPr b="1" i="0" sz="22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200"/>
              <a:buFont typeface="Arial"/>
              <a:buNone/>
            </a:pPr>
            <a:r>
              <a:t/>
            </a:r>
            <a:endParaRPr b="1" i="0" sz="22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200"/>
              <a:buFont typeface="Arial"/>
              <a:buNone/>
            </a:pPr>
            <a:r>
              <a:rPr b="1" i="0" lang="en-GB" sz="2200" u="none" cap="none" strike="noStrike">
                <a:solidFill>
                  <a:srgbClr val="000000"/>
                </a:solidFill>
                <a:latin typeface="Lato"/>
                <a:ea typeface="Lato"/>
                <a:cs typeface="Lato"/>
                <a:sym typeface="Lato"/>
              </a:rPr>
              <a:t> </a:t>
            </a:r>
            <a:endParaRPr b="1" i="0" sz="2200" u="none" cap="none" strike="noStrike">
              <a:solidFill>
                <a:srgbClr val="000000"/>
              </a:solidFill>
              <a:latin typeface="Lato"/>
              <a:ea typeface="Lato"/>
              <a:cs typeface="Lato"/>
              <a:sym typeface="Lato"/>
            </a:endParaRPr>
          </a:p>
        </p:txBody>
      </p:sp>
      <p:pic>
        <p:nvPicPr>
          <p:cNvPr id="141" name="Google Shape;141;p13"/>
          <p:cNvPicPr preferRelativeResize="0"/>
          <p:nvPr/>
        </p:nvPicPr>
        <p:blipFill rotWithShape="1">
          <a:blip r:embed="rId3">
            <a:alphaModFix/>
          </a:blip>
          <a:srcRect b="0" l="0" r="0" t="0"/>
          <a:stretch/>
        </p:blipFill>
        <p:spPr>
          <a:xfrm>
            <a:off x="5785500" y="2271825"/>
            <a:ext cx="2080775" cy="2080775"/>
          </a:xfrm>
          <a:prstGeom prst="rect">
            <a:avLst/>
          </a:prstGeom>
          <a:noFill/>
          <a:ln>
            <a:noFill/>
          </a:ln>
        </p:spPr>
      </p:pic>
      <p:sp>
        <p:nvSpPr>
          <p:cNvPr id="142" name="Google Shape;142;p13"/>
          <p:cNvSpPr txBox="1"/>
          <p:nvPr>
            <p:ph type="ctrTitle"/>
          </p:nvPr>
        </p:nvSpPr>
        <p:spPr>
          <a:xfrm>
            <a:off x="259775" y="242750"/>
            <a:ext cx="57021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b="0" i="0" sz="2600" u="none" cap="none" strike="noStrike">
              <a:solidFill>
                <a:schemeClr val="accent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990"/>
              <a:buFont typeface="Arial"/>
              <a:buNone/>
            </a:pPr>
            <a:r>
              <a:rPr b="1" i="0" lang="en-GB" sz="2900" u="none" cap="none" strike="noStrike">
                <a:solidFill>
                  <a:schemeClr val="accent2"/>
                </a:solidFill>
                <a:latin typeface="Lato"/>
                <a:ea typeface="Lato"/>
                <a:cs typeface="Lato"/>
                <a:sym typeface="Lato"/>
              </a:rPr>
              <a:t>Debate</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1" i="0" sz="2900" u="none" cap="none" strike="noStrike">
              <a:solidFill>
                <a:schemeClr val="accent2"/>
              </a:solidFill>
              <a:latin typeface="Lato"/>
              <a:ea typeface="Lato"/>
              <a:cs typeface="Lato"/>
              <a:sym typeface="Lato"/>
            </a:endParaRPr>
          </a:p>
        </p:txBody>
      </p:sp>
      <p:sp>
        <p:nvSpPr>
          <p:cNvPr id="143" name="Google Shape;143;p13"/>
          <p:cNvSpPr txBox="1"/>
          <p:nvPr/>
        </p:nvSpPr>
        <p:spPr>
          <a:xfrm>
            <a:off x="512000" y="2271813"/>
            <a:ext cx="4843800" cy="26475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00000"/>
              </a:lnSpc>
              <a:spcBef>
                <a:spcPts val="0"/>
              </a:spcBef>
              <a:spcAft>
                <a:spcPts val="0"/>
              </a:spcAft>
              <a:buClr>
                <a:srgbClr val="000000"/>
              </a:buClr>
              <a:buSzPts val="1600"/>
              <a:buFont typeface="Lato"/>
              <a:buChar char="●"/>
            </a:pPr>
            <a:r>
              <a:rPr b="0" i="0" lang="en-GB" sz="1600" u="none" cap="none" strike="noStrike">
                <a:solidFill>
                  <a:srgbClr val="000000"/>
                </a:solidFill>
                <a:latin typeface="Lato"/>
                <a:ea typeface="Lato"/>
                <a:cs typeface="Lato"/>
                <a:sym typeface="Lato"/>
              </a:rPr>
              <a:t>Can or should parents and carers be responsible for ensuring that young people are educated on these topics?</a:t>
            </a:r>
            <a:endParaRPr b="0" i="0" sz="16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Lato"/>
              <a:ea typeface="Lato"/>
              <a:cs typeface="Lato"/>
              <a:sym typeface="Lato"/>
            </a:endParaRPr>
          </a:p>
          <a:p>
            <a:pPr indent="-330200" lvl="0" marL="457200" marR="0" rtl="0" algn="l">
              <a:lnSpc>
                <a:spcPct val="100000"/>
              </a:lnSpc>
              <a:spcBef>
                <a:spcPts val="0"/>
              </a:spcBef>
              <a:spcAft>
                <a:spcPts val="0"/>
              </a:spcAft>
              <a:buClr>
                <a:srgbClr val="000000"/>
              </a:buClr>
              <a:buSzPts val="1600"/>
              <a:buFont typeface="Lato"/>
              <a:buChar char="●"/>
            </a:pPr>
            <a:r>
              <a:rPr b="0" i="0" lang="en-GB" sz="1600" u="none" cap="none" strike="noStrike">
                <a:solidFill>
                  <a:srgbClr val="000000"/>
                </a:solidFill>
                <a:latin typeface="Lato"/>
                <a:ea typeface="Lato"/>
                <a:cs typeface="Lato"/>
                <a:sym typeface="Lato"/>
              </a:rPr>
              <a:t>How do young people teach themselves?</a:t>
            </a:r>
            <a:endParaRPr b="0" i="0" sz="1600" u="none" cap="none" strike="noStrike">
              <a:solidFill>
                <a:srgbClr val="000000"/>
              </a:solidFill>
              <a:latin typeface="Lato"/>
              <a:ea typeface="Lato"/>
              <a:cs typeface="Lato"/>
              <a:sym typeface="Lato"/>
            </a:endParaRPr>
          </a:p>
          <a:p>
            <a:pPr indent="0" lvl="0" marL="45720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Lato"/>
              <a:ea typeface="Lato"/>
              <a:cs typeface="Lato"/>
              <a:sym typeface="Lato"/>
            </a:endParaRPr>
          </a:p>
          <a:p>
            <a:pPr indent="-330200" lvl="0" marL="457200" marR="0" rtl="0" algn="l">
              <a:lnSpc>
                <a:spcPct val="100000"/>
              </a:lnSpc>
              <a:spcBef>
                <a:spcPts val="0"/>
              </a:spcBef>
              <a:spcAft>
                <a:spcPts val="0"/>
              </a:spcAft>
              <a:buClr>
                <a:srgbClr val="000000"/>
              </a:buClr>
              <a:buSzPts val="1600"/>
              <a:buFont typeface="Lato"/>
              <a:buChar char="●"/>
            </a:pPr>
            <a:r>
              <a:rPr b="0" i="0" lang="en-GB" sz="1600" u="none" cap="none" strike="noStrike">
                <a:solidFill>
                  <a:srgbClr val="000000"/>
                </a:solidFill>
                <a:latin typeface="Lato"/>
                <a:ea typeface="Lato"/>
                <a:cs typeface="Lato"/>
                <a:sym typeface="Lato"/>
              </a:rPr>
              <a:t>Why are schools considered an ideal place to teach young people about these topics?</a:t>
            </a:r>
            <a:endParaRPr b="0" i="0" sz="1600" u="none" cap="none" strike="noStrike">
              <a:solidFill>
                <a:srgbClr val="000000"/>
              </a:solidFill>
              <a:latin typeface="Lato"/>
              <a:ea typeface="Lato"/>
              <a:cs typeface="Lato"/>
              <a:sym typeface="Lato"/>
            </a:endParaRPr>
          </a:p>
          <a:p>
            <a:pPr indent="0" lvl="0" marL="45720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Lato"/>
              <a:ea typeface="Lato"/>
              <a:cs typeface="Lato"/>
              <a:sym typeface="Lato"/>
            </a:endParaRPr>
          </a:p>
          <a:p>
            <a:pPr indent="-330200" lvl="0" marL="457200" marR="0" rtl="0" algn="l">
              <a:lnSpc>
                <a:spcPct val="100000"/>
              </a:lnSpc>
              <a:spcBef>
                <a:spcPts val="0"/>
              </a:spcBef>
              <a:spcAft>
                <a:spcPts val="0"/>
              </a:spcAft>
              <a:buClr>
                <a:srgbClr val="000000"/>
              </a:buClr>
              <a:buSzPts val="1600"/>
              <a:buFont typeface="Lato"/>
              <a:buChar char="●"/>
            </a:pPr>
            <a:r>
              <a:rPr b="0" i="0" lang="en-GB" sz="1600" u="none" cap="none" strike="noStrike">
                <a:solidFill>
                  <a:srgbClr val="000000"/>
                </a:solidFill>
                <a:latin typeface="Lato"/>
                <a:ea typeface="Lato"/>
                <a:cs typeface="Lato"/>
                <a:sym typeface="Lato"/>
              </a:rPr>
              <a:t>What limitations or challenges do schools face?</a:t>
            </a:r>
            <a:endParaRPr b="0" i="0" sz="1600" u="none" cap="none" strike="noStrike">
              <a:solidFill>
                <a:srgbClr val="000000"/>
              </a:solidFill>
              <a:latin typeface="Lato"/>
              <a:ea typeface="Lato"/>
              <a:cs typeface="Lato"/>
              <a:sym typeface="La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4"/>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Financial literacy education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rgbClr val="FF8022"/>
              </a:solidFill>
              <a:latin typeface="Lato"/>
              <a:ea typeface="Lato"/>
              <a:cs typeface="Lato"/>
              <a:sym typeface="Lato"/>
            </a:endParaRPr>
          </a:p>
        </p:txBody>
      </p:sp>
      <p:sp>
        <p:nvSpPr>
          <p:cNvPr id="149" name="Google Shape;149;p14"/>
          <p:cNvSpPr txBox="1"/>
          <p:nvPr/>
        </p:nvSpPr>
        <p:spPr>
          <a:xfrm>
            <a:off x="246875" y="1339925"/>
            <a:ext cx="5715300" cy="3140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rgbClr val="000000"/>
                </a:solidFill>
                <a:latin typeface="Lato"/>
                <a:ea typeface="Lato"/>
                <a:cs typeface="Lato"/>
                <a:sym typeface="Lato"/>
              </a:rPr>
              <a:t>You have the power to make a difference.</a:t>
            </a:r>
            <a:endParaRPr b="0" i="0" sz="16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rgbClr val="000000"/>
                </a:solidFill>
                <a:latin typeface="Lato"/>
                <a:ea typeface="Lato"/>
                <a:cs typeface="Lato"/>
                <a:sym typeface="Lato"/>
              </a:rPr>
              <a:t>There are many students who are missing out on financial literacy education.</a:t>
            </a:r>
            <a:endParaRPr b="0" i="0" sz="16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rgbClr val="000000"/>
                </a:solidFill>
                <a:latin typeface="Lato"/>
                <a:ea typeface="Lato"/>
                <a:cs typeface="Lato"/>
                <a:sym typeface="Lato"/>
              </a:rPr>
              <a:t>It would be life-changing for many young people and their families if they were to be guaranteed financial literacy education.</a:t>
            </a:r>
            <a:endParaRPr b="0" i="0" sz="16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rgbClr val="000000"/>
                </a:solidFill>
                <a:latin typeface="Lato"/>
                <a:ea typeface="Lato"/>
                <a:cs typeface="Lato"/>
                <a:sym typeface="Lato"/>
              </a:rPr>
              <a:t>You can help this happen be writing a letter to your local MP sharing what you have learnt over the last six weeks and presenting reasons why more schools should include financial literacy in their curriculum.</a:t>
            </a:r>
            <a:endParaRPr b="0" i="0" sz="1600" u="none" cap="none" strike="noStrike">
              <a:solidFill>
                <a:srgbClr val="000000"/>
              </a:solidFill>
              <a:latin typeface="Lato"/>
              <a:ea typeface="Lato"/>
              <a:cs typeface="Lato"/>
              <a:sym typeface="Lato"/>
            </a:endParaRPr>
          </a:p>
        </p:txBody>
      </p:sp>
      <p:pic>
        <p:nvPicPr>
          <p:cNvPr id="150" name="Google Shape;150;p14"/>
          <p:cNvPicPr preferRelativeResize="0"/>
          <p:nvPr/>
        </p:nvPicPr>
        <p:blipFill rotWithShape="1">
          <a:blip r:embed="rId3">
            <a:alphaModFix/>
          </a:blip>
          <a:srcRect b="4479" l="5475" r="6781" t="4453"/>
          <a:stretch/>
        </p:blipFill>
        <p:spPr>
          <a:xfrm>
            <a:off x="6342625" y="1732950"/>
            <a:ext cx="2316200" cy="22109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5"/>
          <p:cNvSpPr/>
          <p:nvPr/>
        </p:nvSpPr>
        <p:spPr>
          <a:xfrm>
            <a:off x="6177819" y="1184061"/>
            <a:ext cx="2846400" cy="1995600"/>
          </a:xfrm>
          <a:prstGeom prst="rect">
            <a:avLst/>
          </a:prstGeom>
          <a:no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15"/>
          <p:cNvSpPr txBox="1"/>
          <p:nvPr/>
        </p:nvSpPr>
        <p:spPr>
          <a:xfrm>
            <a:off x="110800" y="391125"/>
            <a:ext cx="8489700" cy="4617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1200"/>
              </a:spcAft>
              <a:buClr>
                <a:srgbClr val="000000"/>
              </a:buClr>
              <a:buSzPts val="1800"/>
              <a:buFont typeface="Arial"/>
              <a:buNone/>
            </a:pPr>
            <a:r>
              <a:rPr b="1" i="0" lang="en-GB" sz="1800" u="none" cap="none" strike="noStrike">
                <a:solidFill>
                  <a:schemeClr val="lt1"/>
                </a:solidFill>
                <a:latin typeface="Lato"/>
                <a:ea typeface="Lato"/>
                <a:cs typeface="Lato"/>
                <a:sym typeface="Lato"/>
              </a:rPr>
              <a:t>Services available for people who have concerns about their personal finances</a:t>
            </a:r>
            <a:endParaRPr b="0" i="0" sz="1400" u="none" cap="none" strike="noStrike">
              <a:solidFill>
                <a:schemeClr val="lt1"/>
              </a:solidFill>
              <a:latin typeface="Arial"/>
              <a:ea typeface="Arial"/>
              <a:cs typeface="Arial"/>
              <a:sym typeface="Arial"/>
            </a:endParaRPr>
          </a:p>
        </p:txBody>
      </p:sp>
      <p:grpSp>
        <p:nvGrpSpPr>
          <p:cNvPr id="157" name="Google Shape;157;p15"/>
          <p:cNvGrpSpPr/>
          <p:nvPr/>
        </p:nvGrpSpPr>
        <p:grpSpPr>
          <a:xfrm>
            <a:off x="151999" y="1183981"/>
            <a:ext cx="2846301" cy="2013581"/>
            <a:chOff x="463400" y="1321175"/>
            <a:chExt cx="2914500" cy="2113109"/>
          </a:xfrm>
        </p:grpSpPr>
        <p:sp>
          <p:nvSpPr>
            <p:cNvPr id="158" name="Google Shape;158;p15"/>
            <p:cNvSpPr/>
            <p:nvPr/>
          </p:nvSpPr>
          <p:spPr>
            <a:xfrm>
              <a:off x="463400" y="1321175"/>
              <a:ext cx="2914500" cy="2094300"/>
            </a:xfrm>
            <a:prstGeom prst="rect">
              <a:avLst/>
            </a:prstGeom>
            <a:no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15"/>
            <p:cNvSpPr txBox="1"/>
            <p:nvPr/>
          </p:nvSpPr>
          <p:spPr>
            <a:xfrm>
              <a:off x="1345676" y="1339984"/>
              <a:ext cx="2032200" cy="20943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1200"/>
                </a:spcAft>
                <a:buClr>
                  <a:srgbClr val="000000"/>
                </a:buClr>
                <a:buSzPts val="1300"/>
                <a:buFont typeface="Arial"/>
                <a:buNone/>
              </a:pPr>
              <a:r>
                <a:rPr b="0" i="0" lang="en-GB" sz="1300" u="sng" cap="none" strike="noStrike">
                  <a:solidFill>
                    <a:schemeClr val="lt1"/>
                  </a:solidFill>
                  <a:latin typeface="Lato"/>
                  <a:ea typeface="Lato"/>
                  <a:cs typeface="Lato"/>
                  <a:sym typeface="Lato"/>
                  <a:hlinkClick r:id="rId3">
                    <a:extLst>
                      <a:ext uri="{A12FA001-AC4F-418D-AE19-62706E023703}">
                        <ahyp:hlinkClr val="tx"/>
                      </a:ext>
                    </a:extLst>
                  </a:hlinkClick>
                </a:rPr>
                <a:t>Citizens Advice – Debt and Money</a:t>
              </a:r>
              <a:r>
                <a:rPr b="0" i="0" lang="en-GB" sz="1300" u="none" cap="none" strike="noStrike">
                  <a:solidFill>
                    <a:schemeClr val="lt1"/>
                  </a:solidFill>
                  <a:latin typeface="Lato"/>
                  <a:ea typeface="Lato"/>
                  <a:cs typeface="Lato"/>
                  <a:sym typeface="Lato"/>
                </a:rPr>
                <a:t> – This resource contains links to advice on a number of topics, including financial difficulties, cost of living and communicating with creditors.</a:t>
              </a:r>
              <a:endParaRPr b="0" i="0" sz="1400" u="none" cap="none" strike="noStrike">
                <a:solidFill>
                  <a:srgbClr val="000000"/>
                </a:solidFill>
                <a:latin typeface="Arial"/>
                <a:ea typeface="Arial"/>
                <a:cs typeface="Arial"/>
                <a:sym typeface="Arial"/>
              </a:endParaRPr>
            </a:p>
          </p:txBody>
        </p:sp>
        <p:pic>
          <p:nvPicPr>
            <p:cNvPr id="160" name="Google Shape;160;p15"/>
            <p:cNvPicPr preferRelativeResize="0"/>
            <p:nvPr/>
          </p:nvPicPr>
          <p:blipFill rotWithShape="1">
            <a:blip r:embed="rId4">
              <a:alphaModFix/>
            </a:blip>
            <a:srcRect b="0" l="0" r="0" t="0"/>
            <a:stretch/>
          </p:blipFill>
          <p:spPr>
            <a:xfrm>
              <a:off x="532125" y="1419947"/>
              <a:ext cx="813554" cy="928675"/>
            </a:xfrm>
            <a:prstGeom prst="rect">
              <a:avLst/>
            </a:prstGeom>
            <a:noFill/>
            <a:ln>
              <a:noFill/>
            </a:ln>
          </p:spPr>
        </p:pic>
      </p:grpSp>
      <p:sp>
        <p:nvSpPr>
          <p:cNvPr id="161" name="Google Shape;161;p15"/>
          <p:cNvSpPr txBox="1"/>
          <p:nvPr/>
        </p:nvSpPr>
        <p:spPr>
          <a:xfrm>
            <a:off x="152000" y="3312950"/>
            <a:ext cx="8872200" cy="738900"/>
          </a:xfrm>
          <a:prstGeom prst="rect">
            <a:avLst/>
          </a:prstGeom>
          <a:noFill/>
          <a:ln cap="flat" cmpd="sng" w="1905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accent2"/>
                </a:solidFill>
                <a:latin typeface="Lato"/>
                <a:ea typeface="Lato"/>
                <a:cs typeface="Lato"/>
                <a:sym typeface="Lato"/>
              </a:rPr>
              <a:t>At school, you can speak with an adult you trust. </a:t>
            </a:r>
            <a:endParaRPr b="1" i="0" sz="1800" u="none" cap="none" strike="noStrike">
              <a:solidFill>
                <a:schemeClr val="accent2"/>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accent2"/>
                </a:solidFill>
                <a:latin typeface="Lato"/>
                <a:ea typeface="Lato"/>
                <a:cs typeface="Lato"/>
                <a:sym typeface="Lato"/>
              </a:rPr>
              <a:t>This could be your form tutor, head of year or the school’s safeguarding officer.</a:t>
            </a:r>
            <a:endParaRPr b="1" i="0" sz="1800" u="none" cap="none" strike="noStrike">
              <a:solidFill>
                <a:schemeClr val="accent2"/>
              </a:solidFill>
              <a:latin typeface="Lato"/>
              <a:ea typeface="Lato"/>
              <a:cs typeface="Lato"/>
              <a:sym typeface="Lato"/>
            </a:endParaRPr>
          </a:p>
        </p:txBody>
      </p:sp>
      <p:sp>
        <p:nvSpPr>
          <p:cNvPr id="162" name="Google Shape;162;p15"/>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63" name="Google Shape;163;p15"/>
          <p:cNvGrpSpPr/>
          <p:nvPr/>
        </p:nvGrpSpPr>
        <p:grpSpPr>
          <a:xfrm>
            <a:off x="3164819" y="1184021"/>
            <a:ext cx="2846301" cy="1995658"/>
            <a:chOff x="3237025" y="1184050"/>
            <a:chExt cx="2914500" cy="2094300"/>
          </a:xfrm>
        </p:grpSpPr>
        <p:sp>
          <p:nvSpPr>
            <p:cNvPr id="164" name="Google Shape;164;p15"/>
            <p:cNvSpPr/>
            <p:nvPr/>
          </p:nvSpPr>
          <p:spPr>
            <a:xfrm>
              <a:off x="3237025" y="1184050"/>
              <a:ext cx="2914500" cy="2094300"/>
            </a:xfrm>
            <a:prstGeom prst="rect">
              <a:avLst/>
            </a:prstGeom>
            <a:no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65" name="Google Shape;165;p15"/>
            <p:cNvPicPr preferRelativeResize="0"/>
            <p:nvPr/>
          </p:nvPicPr>
          <p:blipFill rotWithShape="1">
            <a:blip r:embed="rId5">
              <a:alphaModFix/>
            </a:blip>
            <a:srcRect b="0" l="0" r="0" t="0"/>
            <a:stretch/>
          </p:blipFill>
          <p:spPr>
            <a:xfrm>
              <a:off x="3344950" y="1434825"/>
              <a:ext cx="666111" cy="400200"/>
            </a:xfrm>
            <a:prstGeom prst="rect">
              <a:avLst/>
            </a:prstGeom>
            <a:noFill/>
            <a:ln>
              <a:noFill/>
            </a:ln>
          </p:spPr>
        </p:pic>
        <p:sp>
          <p:nvSpPr>
            <p:cNvPr id="166" name="Google Shape;166;p15"/>
            <p:cNvSpPr txBox="1"/>
            <p:nvPr/>
          </p:nvSpPr>
          <p:spPr>
            <a:xfrm>
              <a:off x="4068426" y="1358613"/>
              <a:ext cx="2032200" cy="18528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1200"/>
                </a:spcAft>
                <a:buClr>
                  <a:srgbClr val="000000"/>
                </a:buClr>
                <a:buSzPts val="1300"/>
                <a:buFont typeface="Arial"/>
                <a:buNone/>
              </a:pPr>
              <a:r>
                <a:rPr b="0" i="0" lang="en-GB" sz="1300" u="sng" cap="none" strike="noStrike">
                  <a:solidFill>
                    <a:schemeClr val="lt1"/>
                  </a:solidFill>
                  <a:latin typeface="Lato"/>
                  <a:ea typeface="Lato"/>
                  <a:cs typeface="Lato"/>
                  <a:sym typeface="Lato"/>
                  <a:hlinkClick r:id="rId6">
                    <a:extLst>
                      <a:ext uri="{A12FA001-AC4F-418D-AE19-62706E023703}">
                        <ahyp:hlinkClr val="tx"/>
                      </a:ext>
                    </a:extLst>
                  </a:hlinkClick>
                </a:rPr>
                <a:t>National Debtline  – Debt and Money</a:t>
              </a:r>
              <a:r>
                <a:rPr b="0" i="0" lang="en-GB" sz="1300" u="none" cap="none" strike="noStrike">
                  <a:solidFill>
                    <a:schemeClr val="lt1"/>
                  </a:solidFill>
                  <a:latin typeface="Lato"/>
                  <a:ea typeface="Lato"/>
                  <a:cs typeface="Lato"/>
                  <a:sym typeface="Lato"/>
                </a:rPr>
                <a:t> – a debt advice charity run by the </a:t>
              </a:r>
              <a:r>
                <a:rPr b="0" i="0" lang="en-GB" sz="1300" u="sng" cap="none" strike="noStrike">
                  <a:solidFill>
                    <a:schemeClr val="lt1"/>
                  </a:solidFill>
                  <a:latin typeface="Lato"/>
                  <a:ea typeface="Lato"/>
                  <a:cs typeface="Lato"/>
                  <a:sym typeface="Lato"/>
                  <a:hlinkClick r:id="rId7">
                    <a:extLst>
                      <a:ext uri="{A12FA001-AC4F-418D-AE19-62706E023703}">
                        <ahyp:hlinkClr val="tx"/>
                      </a:ext>
                    </a:extLst>
                  </a:hlinkClick>
                </a:rPr>
                <a:t>Money Advice Trust</a:t>
              </a:r>
              <a:r>
                <a:rPr b="0" i="0" lang="en-GB" sz="1300" u="none" cap="none" strike="noStrike">
                  <a:solidFill>
                    <a:schemeClr val="lt1"/>
                  </a:solidFill>
                  <a:latin typeface="Lato"/>
                  <a:ea typeface="Lato"/>
                  <a:cs typeface="Lato"/>
                  <a:sym typeface="Lato"/>
                </a:rPr>
                <a:t>, offering a  free and confidential debt advice service.</a:t>
              </a:r>
              <a:endParaRPr b="0" i="0" sz="1300" u="none" cap="none" strike="noStrike">
                <a:solidFill>
                  <a:schemeClr val="lt1"/>
                </a:solidFill>
                <a:latin typeface="Lato"/>
                <a:ea typeface="Lato"/>
                <a:cs typeface="Lato"/>
                <a:sym typeface="Lato"/>
              </a:endParaRPr>
            </a:p>
          </p:txBody>
        </p:sp>
      </p:grpSp>
      <p:pic>
        <p:nvPicPr>
          <p:cNvPr id="167" name="Google Shape;167;p15"/>
          <p:cNvPicPr preferRelativeResize="0"/>
          <p:nvPr/>
        </p:nvPicPr>
        <p:blipFill rotWithShape="1">
          <a:blip r:embed="rId8">
            <a:alphaModFix/>
          </a:blip>
          <a:srcRect b="0" l="0" r="0" t="0"/>
          <a:stretch/>
        </p:blipFill>
        <p:spPr>
          <a:xfrm>
            <a:off x="6341200" y="1426525"/>
            <a:ext cx="876125" cy="680625"/>
          </a:xfrm>
          <a:prstGeom prst="rect">
            <a:avLst/>
          </a:prstGeom>
          <a:noFill/>
          <a:ln>
            <a:noFill/>
          </a:ln>
        </p:spPr>
      </p:pic>
      <p:sp>
        <p:nvSpPr>
          <p:cNvPr id="168" name="Google Shape;168;p15"/>
          <p:cNvSpPr txBox="1"/>
          <p:nvPr/>
        </p:nvSpPr>
        <p:spPr>
          <a:xfrm>
            <a:off x="7264128" y="1459325"/>
            <a:ext cx="1760100" cy="6150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1900"/>
              </a:spcAft>
              <a:buClr>
                <a:srgbClr val="000000"/>
              </a:buClr>
              <a:buSzPts val="1300"/>
              <a:buFont typeface="Arial"/>
              <a:buNone/>
            </a:pPr>
            <a:r>
              <a:rPr b="1" i="0" lang="en-GB" sz="1300" u="none" cap="none" strike="noStrike">
                <a:solidFill>
                  <a:schemeClr val="lt1"/>
                </a:solidFill>
                <a:latin typeface="Lato"/>
                <a:ea typeface="Lato"/>
                <a:cs typeface="Lato"/>
                <a:sym typeface="Lato"/>
              </a:rPr>
              <a:t>Childline Helpline</a:t>
            </a:r>
            <a:br>
              <a:rPr b="0" i="0" lang="en-GB" sz="1300" u="none" cap="none" strike="noStrike">
                <a:solidFill>
                  <a:schemeClr val="lt1"/>
                </a:solidFill>
                <a:latin typeface="Lato"/>
                <a:ea typeface="Lato"/>
                <a:cs typeface="Lato"/>
                <a:sym typeface="Lato"/>
              </a:rPr>
            </a:br>
            <a:r>
              <a:rPr b="0" i="0" lang="en-GB" sz="1300" u="none" cap="none" strike="noStrike">
                <a:solidFill>
                  <a:schemeClr val="lt1"/>
                </a:solidFill>
                <a:latin typeface="Lato"/>
                <a:ea typeface="Lato"/>
                <a:cs typeface="Lato"/>
                <a:sym typeface="Lato"/>
              </a:rPr>
              <a:t>0800 1111</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 name="Shape 47"/>
        <p:cNvGrpSpPr/>
        <p:nvPr/>
      </p:nvGrpSpPr>
      <p:grpSpPr>
        <a:xfrm>
          <a:off x="0" y="0"/>
          <a:ext cx="0" cy="0"/>
          <a:chOff x="0" y="0"/>
          <a:chExt cx="0" cy="0"/>
        </a:xfrm>
      </p:grpSpPr>
      <p:sp>
        <p:nvSpPr>
          <p:cNvPr id="48" name="Google Shape;48;p2"/>
          <p:cNvSpPr txBox="1"/>
          <p:nvPr>
            <p:ph type="ctrTitle"/>
          </p:nvPr>
        </p:nvSpPr>
        <p:spPr>
          <a:xfrm>
            <a:off x="379375" y="253750"/>
            <a:ext cx="77316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b="0" i="0" sz="2900" u="none" cap="none" strike="noStrike">
              <a:solidFill>
                <a:schemeClr val="accent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990"/>
              <a:buFont typeface="Arial"/>
              <a:buNone/>
            </a:pPr>
            <a:r>
              <a:rPr b="1" i="0" lang="en-GB" sz="2900" u="none" cap="none" strike="noStrike">
                <a:solidFill>
                  <a:schemeClr val="accent2"/>
                </a:solidFill>
                <a:latin typeface="Lato"/>
                <a:ea typeface="Lato"/>
                <a:cs typeface="Lato"/>
                <a:sym typeface="Lato"/>
              </a:rPr>
              <a:t>Unit outline</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1" i="0" sz="2900" u="none" cap="none" strike="noStrike">
              <a:solidFill>
                <a:schemeClr val="accent2"/>
              </a:solidFill>
              <a:latin typeface="Lato"/>
              <a:ea typeface="Lato"/>
              <a:cs typeface="Lato"/>
              <a:sym typeface="Lato"/>
            </a:endParaRPr>
          </a:p>
        </p:txBody>
      </p:sp>
      <p:graphicFrame>
        <p:nvGraphicFramePr>
          <p:cNvPr id="49" name="Google Shape;49;p2"/>
          <p:cNvGraphicFramePr/>
          <p:nvPr/>
        </p:nvGraphicFramePr>
        <p:xfrm>
          <a:off x="431175" y="1732525"/>
          <a:ext cx="3000000" cy="3000000"/>
        </p:xfrm>
        <a:graphic>
          <a:graphicData uri="http://schemas.openxmlformats.org/drawingml/2006/table">
            <a:tbl>
              <a:tblPr>
                <a:noFill/>
                <a:tableStyleId>{DC897F91-8850-4A56-846B-50F08C2F8E01}</a:tableStyleId>
              </a:tblPr>
              <a:tblGrid>
                <a:gridCol w="1351825"/>
                <a:gridCol w="1351825"/>
                <a:gridCol w="1296900"/>
                <a:gridCol w="1472650"/>
                <a:gridCol w="1285925"/>
                <a:gridCol w="1351825"/>
              </a:tblGrid>
              <a:tr h="323450">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Session 1</a:t>
                      </a:r>
                      <a:endParaRPr b="1" sz="1400" u="none" cap="none" strike="noStrike">
                        <a:solidFill>
                          <a:schemeClr val="dk1"/>
                        </a:solidFill>
                        <a:latin typeface="Lato"/>
                        <a:ea typeface="Lato"/>
                        <a:cs typeface="Lato"/>
                        <a:sym typeface="Lato"/>
                      </a:endParaRPr>
                    </a:p>
                  </a:txBody>
                  <a:tcPr marT="91425" marB="91425" marR="91425" marL="91425" anchor="ctr">
                    <a:lnL cap="flat" cmpd="sng" w="28575">
                      <a:solidFill>
                        <a:schemeClr val="accent1"/>
                      </a:solidFill>
                      <a:prstDash val="solid"/>
                      <a:round/>
                      <a:headEnd len="sm" w="sm" type="none"/>
                      <a:tailEnd len="sm" w="sm" type="none"/>
                    </a:lnL>
                    <a:lnR cap="flat" cmpd="sng" w="28575">
                      <a:solidFill>
                        <a:schemeClr val="accent1"/>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Session 2</a:t>
                      </a:r>
                      <a:endParaRPr b="1" sz="1400" u="none" cap="none" strike="noStrike">
                        <a:solidFill>
                          <a:schemeClr val="dk1"/>
                        </a:solidFill>
                        <a:latin typeface="Lato"/>
                        <a:ea typeface="Lato"/>
                        <a:cs typeface="Lato"/>
                        <a:sym typeface="Lato"/>
                      </a:endParaRPr>
                    </a:p>
                  </a:txBody>
                  <a:tcPr marT="91425" marB="91425" marR="91425" marL="91425" anchor="ctr">
                    <a:lnL cap="flat" cmpd="sng" w="28575">
                      <a:solidFill>
                        <a:schemeClr val="accent1"/>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3</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Session 4</a:t>
                      </a:r>
                      <a:endParaRPr b="1" sz="1400" u="none" cap="none" strike="noStrike">
                        <a:solidFill>
                          <a:schemeClr val="dk1"/>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5</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Session 6</a:t>
                      </a:r>
                      <a:endParaRPr b="1" sz="1400" u="none" cap="none" strike="noStrike">
                        <a:solidFill>
                          <a:schemeClr val="dk1"/>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chemeClr val="accent1"/>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rgbClr val="FF8022"/>
                    </a:solidFill>
                  </a:tcPr>
                </a:tc>
              </a:tr>
              <a:tr h="11944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Lato"/>
                          <a:ea typeface="Lato"/>
                          <a:cs typeface="Lato"/>
                          <a:sym typeface="Lato"/>
                        </a:rPr>
                        <a:t>Managing Student Finance</a:t>
                      </a:r>
                      <a:endParaRPr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solidFill>
                          <a:schemeClr val="dk1"/>
                        </a:solidFill>
                        <a:latin typeface="Lato"/>
                        <a:ea typeface="Lato"/>
                        <a:cs typeface="Lato"/>
                        <a:sym typeface="Lato"/>
                      </a:endParaRPr>
                    </a:p>
                  </a:txBody>
                  <a:tcPr marT="91425" marB="91425" marR="91425" marL="91425" anchor="ctr">
                    <a:lnL cap="flat" cmpd="sng" w="28575">
                      <a:solidFill>
                        <a:schemeClr val="accent1"/>
                      </a:solidFill>
                      <a:prstDash val="solid"/>
                      <a:round/>
                      <a:headEnd len="sm" w="sm" type="none"/>
                      <a:tailEnd len="sm" w="sm" type="none"/>
                    </a:lnL>
                    <a:lnR cap="flat" cmpd="sng" w="28575">
                      <a:solidFill>
                        <a:schemeClr val="accent1"/>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Lato"/>
                          <a:ea typeface="Lato"/>
                          <a:cs typeface="Lato"/>
                          <a:sym typeface="Lato"/>
                        </a:rPr>
                        <a:t>Borrowing and Debt</a:t>
                      </a:r>
                      <a:endParaRPr sz="14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dk1"/>
                        </a:solidFill>
                        <a:latin typeface="Lato"/>
                        <a:ea typeface="Lato"/>
                        <a:cs typeface="Lato"/>
                        <a:sym typeface="Lato"/>
                      </a:endParaRPr>
                    </a:p>
                  </a:txBody>
                  <a:tcPr marT="91425" marB="91425" marR="91425" marL="91425" anchor="ctr">
                    <a:lnL cap="flat" cmpd="sng" w="28575">
                      <a:solidFill>
                        <a:schemeClr val="accent1"/>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rgbClr val="262A33"/>
                          </a:solidFill>
                          <a:latin typeface="Lato"/>
                          <a:ea typeface="Lato"/>
                          <a:cs typeface="Lato"/>
                          <a:sym typeface="Lato"/>
                        </a:rPr>
                        <a:t>Property - Renting and Buying</a:t>
                      </a:r>
                      <a:endParaRPr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Lato"/>
                          <a:ea typeface="Lato"/>
                          <a:cs typeface="Lato"/>
                          <a:sym typeface="Lato"/>
                        </a:rPr>
                        <a:t>Cryptocurrency Risk and Reward</a:t>
                      </a:r>
                      <a:endParaRPr sz="1400" u="none" cap="none" strike="noStrike">
                        <a:solidFill>
                          <a:schemeClr val="dk1"/>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Lato"/>
                          <a:ea typeface="Lato"/>
                          <a:cs typeface="Lato"/>
                          <a:sym typeface="Lato"/>
                        </a:rPr>
                        <a:t>Money and Well-being</a:t>
                      </a:r>
                      <a:endParaRPr sz="1400" u="none" cap="none" strike="noStrike">
                        <a:solidFill>
                          <a:schemeClr val="dk1"/>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accent2"/>
                          </a:solidFill>
                          <a:latin typeface="Lato"/>
                          <a:ea typeface="Lato"/>
                          <a:cs typeface="Lato"/>
                          <a:sym typeface="Lato"/>
                        </a:rPr>
                        <a:t>Financial literacy in the curriculum</a:t>
                      </a:r>
                      <a:endParaRPr b="1" sz="1400" u="none" cap="none" strike="noStrike">
                        <a:solidFill>
                          <a:schemeClr val="accent2"/>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chemeClr val="accent1"/>
                      </a:solidFill>
                      <a:prstDash val="solid"/>
                      <a:round/>
                      <a:headEnd len="sm" w="sm" type="none"/>
                      <a:tailEnd len="sm" w="sm" type="none"/>
                    </a:lnR>
                    <a:lnT cap="flat" cmpd="sng" w="28575">
                      <a:solidFill>
                        <a:schemeClr val="accent1"/>
                      </a:solidFill>
                      <a:prstDash val="solid"/>
                      <a:round/>
                      <a:headEnd len="sm" w="sm" type="none"/>
                      <a:tailEnd len="sm" w="sm" type="none"/>
                    </a:lnT>
                    <a:lnB cap="flat" cmpd="sng" w="28575">
                      <a:solidFill>
                        <a:schemeClr val="accent1"/>
                      </a:solidFill>
                      <a:prstDash val="solid"/>
                      <a:round/>
                      <a:headEnd len="sm" w="sm" type="none"/>
                      <a:tailEnd len="sm" w="sm" type="none"/>
                    </a:lnB>
                    <a:solidFill>
                      <a:schemeClr val="lt1"/>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3"/>
          <p:cNvSpPr txBox="1"/>
          <p:nvPr/>
        </p:nvSpPr>
        <p:spPr>
          <a:xfrm>
            <a:off x="360375" y="270375"/>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2900" u="none" cap="none" strike="noStrike">
                <a:solidFill>
                  <a:srgbClr val="FF8022"/>
                </a:solidFill>
                <a:latin typeface="Lato"/>
                <a:ea typeface="Lato"/>
                <a:cs typeface="Lato"/>
                <a:sym typeface="Lato"/>
              </a:rPr>
              <a:t>Having a respectful learning environment</a:t>
            </a:r>
            <a:endParaRPr b="1" i="0" sz="2900" u="none" cap="none" strike="noStrike">
              <a:solidFill>
                <a:srgbClr val="FF8022"/>
              </a:solidFill>
              <a:latin typeface="Lato"/>
              <a:ea typeface="Lato"/>
              <a:cs typeface="Lato"/>
              <a:sym typeface="Lato"/>
            </a:endParaRPr>
          </a:p>
        </p:txBody>
      </p:sp>
      <p:sp>
        <p:nvSpPr>
          <p:cNvPr id="55" name="Google Shape;55;p3"/>
          <p:cNvSpPr txBox="1"/>
          <p:nvPr/>
        </p:nvSpPr>
        <p:spPr>
          <a:xfrm>
            <a:off x="324100" y="1254075"/>
            <a:ext cx="7638000" cy="19086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listen to each other respectfully</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avoid making judgements or assumptions about others</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comment on what has been said, not the person who has said it</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won’t put anyone on the spot and we have the right to pass</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not share personal stories or ask personal questions</a:t>
            </a:r>
            <a:endParaRPr b="1" i="0" sz="1600" u="none" cap="none" strike="noStrike">
              <a:solidFill>
                <a:schemeClr val="accent2"/>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4"/>
          <p:cNvSpPr txBox="1"/>
          <p:nvPr/>
        </p:nvSpPr>
        <p:spPr>
          <a:xfrm>
            <a:off x="311700" y="3442550"/>
            <a:ext cx="8520600" cy="792600"/>
          </a:xfrm>
          <a:prstGeom prst="rect">
            <a:avLst/>
          </a:prstGeom>
          <a:noFill/>
          <a:ln>
            <a:noFill/>
          </a:ln>
        </p:spPr>
        <p:txBody>
          <a:bodyPr anchorCtr="0" anchor="t" bIns="91425" lIns="91425" spcFirstLastPara="1" rIns="91425" wrap="square" tIns="91425">
            <a:normAutofit/>
          </a:bodyPr>
          <a:lstStyle/>
          <a:p>
            <a:pPr indent="0" lvl="0" marL="0" marR="0" rtl="0" algn="ctr">
              <a:lnSpc>
                <a:spcPct val="100000"/>
              </a:lnSpc>
              <a:spcBef>
                <a:spcPts val="0"/>
              </a:spcBef>
              <a:spcAft>
                <a:spcPts val="0"/>
              </a:spcAft>
              <a:buClr>
                <a:srgbClr val="000000"/>
              </a:buClr>
              <a:buSzPts val="2800"/>
              <a:buFont typeface="Arial"/>
              <a:buNone/>
            </a:pPr>
            <a:r>
              <a:t/>
            </a:r>
            <a:endParaRPr b="0" i="0" sz="2800" u="none" cap="none" strike="noStrike">
              <a:solidFill>
                <a:srgbClr val="595959"/>
              </a:solidFill>
              <a:latin typeface="Arial"/>
              <a:ea typeface="Arial"/>
              <a:cs typeface="Arial"/>
              <a:sym typeface="Arial"/>
            </a:endParaRPr>
          </a:p>
        </p:txBody>
      </p:sp>
      <p:sp>
        <p:nvSpPr>
          <p:cNvPr id="61" name="Google Shape;61;p4"/>
          <p:cNvSpPr txBox="1"/>
          <p:nvPr/>
        </p:nvSpPr>
        <p:spPr>
          <a:xfrm>
            <a:off x="439450" y="978750"/>
            <a:ext cx="6212100" cy="400200"/>
          </a:xfrm>
          <a:prstGeom prst="rect">
            <a:avLst/>
          </a:prstGeom>
          <a:noFill/>
          <a:ln>
            <a:noFill/>
          </a:ln>
        </p:spPr>
        <p:txBody>
          <a:bodyPr anchorCtr="0" anchor="b"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4"/>
          <p:cNvSpPr txBox="1"/>
          <p:nvPr/>
        </p:nvSpPr>
        <p:spPr>
          <a:xfrm>
            <a:off x="0" y="1491150"/>
            <a:ext cx="9144000" cy="2447400"/>
          </a:xfrm>
          <a:prstGeom prst="rect">
            <a:avLst/>
          </a:prstGeom>
          <a:noFill/>
          <a:ln>
            <a:noFill/>
          </a:ln>
        </p:spPr>
        <p:txBody>
          <a:bodyPr anchorCtr="0" anchor="t" bIns="91425" lIns="91425" spcFirstLastPara="1" rIns="91425" wrap="square" tIns="91425">
            <a:spAutoFit/>
          </a:bodyPr>
          <a:lstStyle/>
          <a:p>
            <a:pPr indent="0" lvl="0" marL="0" marR="0" rtl="0" algn="ctr">
              <a:lnSpc>
                <a:spcPct val="115000"/>
              </a:lnSpc>
              <a:spcBef>
                <a:spcPts val="0"/>
              </a:spcBef>
              <a:spcAft>
                <a:spcPts val="0"/>
              </a:spcAft>
              <a:buClr>
                <a:srgbClr val="000000"/>
              </a:buClr>
              <a:buSzPts val="8000"/>
              <a:buFont typeface="Arial"/>
              <a:buNone/>
            </a:pPr>
            <a:r>
              <a:rPr b="0" i="0" lang="en-GB" sz="2400" u="none" cap="none" strike="noStrike">
                <a:solidFill>
                  <a:schemeClr val="lt1"/>
                </a:solidFill>
                <a:latin typeface="Lato"/>
                <a:ea typeface="Lato"/>
                <a:cs typeface="Lato"/>
                <a:sym typeface="Lato"/>
              </a:rPr>
              <a:t>Session 6:</a:t>
            </a:r>
            <a:endParaRPr b="0" i="0" sz="2400" u="none" cap="none" strike="noStrike">
              <a:solidFill>
                <a:schemeClr val="lt1"/>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8000"/>
              <a:buFont typeface="Arial"/>
              <a:buNone/>
            </a:pPr>
            <a:r>
              <a:rPr b="1" i="0" lang="en-GB" sz="3600" u="none" cap="none" strike="noStrike">
                <a:solidFill>
                  <a:schemeClr val="lt1"/>
                </a:solidFill>
                <a:latin typeface="Lato"/>
                <a:ea typeface="Lato"/>
                <a:cs typeface="Lato"/>
                <a:sym typeface="Lato"/>
              </a:rPr>
              <a:t>Financial literacy in the curriculum</a:t>
            </a:r>
            <a:endParaRPr b="1" i="0" sz="3600" u="none" cap="none" strike="noStrike">
              <a:solidFill>
                <a:schemeClr val="lt1"/>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8000"/>
              <a:buFont typeface="Arial"/>
              <a:buNone/>
            </a:pPr>
            <a:r>
              <a:t/>
            </a:r>
            <a:endParaRPr b="0" i="0" sz="2400" u="none" cap="none" strike="noStrike">
              <a:solidFill>
                <a:schemeClr val="lt1"/>
              </a:solidFill>
              <a:latin typeface="Lato"/>
              <a:ea typeface="Lato"/>
              <a:cs typeface="Lato"/>
              <a:sym typeface="Lato"/>
            </a:endParaRPr>
          </a:p>
          <a:p>
            <a:pPr indent="0" lvl="0" marL="0" marR="0" rtl="0" algn="ctr">
              <a:lnSpc>
                <a:spcPct val="90000"/>
              </a:lnSpc>
              <a:spcBef>
                <a:spcPts val="0"/>
              </a:spcBef>
              <a:spcAft>
                <a:spcPts val="0"/>
              </a:spcAft>
              <a:buClr>
                <a:srgbClr val="000000"/>
              </a:buClr>
              <a:buSzPts val="8000"/>
              <a:buFont typeface="Arial"/>
              <a:buNone/>
            </a:pPr>
            <a:r>
              <a:t/>
            </a:r>
            <a:endParaRPr b="1" i="0" sz="5600" u="none" cap="none" strike="noStrike">
              <a:solidFill>
                <a:schemeClr val="accent2"/>
              </a:solidFill>
              <a:latin typeface="Lato Black"/>
              <a:ea typeface="Lato Black"/>
              <a:cs typeface="Lato Black"/>
              <a:sym typeface="Lato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5"/>
          <p:cNvSpPr txBox="1"/>
          <p:nvPr/>
        </p:nvSpPr>
        <p:spPr>
          <a:xfrm>
            <a:off x="439450" y="978750"/>
            <a:ext cx="6212100" cy="400200"/>
          </a:xfrm>
          <a:prstGeom prst="rect">
            <a:avLst/>
          </a:prstGeom>
          <a:noFill/>
          <a:ln>
            <a:noFill/>
          </a:ln>
        </p:spPr>
        <p:txBody>
          <a:bodyPr anchorCtr="0" anchor="b"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5"/>
          <p:cNvSpPr txBox="1"/>
          <p:nvPr/>
        </p:nvSpPr>
        <p:spPr>
          <a:xfrm>
            <a:off x="360374" y="629069"/>
            <a:ext cx="66255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rgbClr val="000000"/>
              </a:buClr>
              <a:buSzPts val="1600"/>
              <a:buFont typeface="Arial"/>
              <a:buNone/>
            </a:pPr>
            <a:r>
              <a:rPr b="1" i="0" lang="en-GB" sz="2000" u="none" cap="none" strike="noStrike">
                <a:solidFill>
                  <a:schemeClr val="accent2"/>
                </a:solidFill>
                <a:latin typeface="Lato"/>
                <a:ea typeface="Lato"/>
                <a:cs typeface="Lato"/>
                <a:sym typeface="Lato"/>
              </a:rPr>
              <a:t>By the end of the session, I will be able to:</a:t>
            </a:r>
            <a:endParaRPr b="1" i="0" sz="2000" u="none" cap="none" strike="noStrike">
              <a:solidFill>
                <a:schemeClr val="accent2"/>
              </a:solidFill>
              <a:latin typeface="Lato"/>
              <a:ea typeface="Lato"/>
              <a:cs typeface="Lato"/>
              <a:sym typeface="Lato"/>
            </a:endParaRPr>
          </a:p>
        </p:txBody>
      </p:sp>
      <p:sp>
        <p:nvSpPr>
          <p:cNvPr id="69" name="Google Shape;69;p5"/>
          <p:cNvSpPr txBox="1"/>
          <p:nvPr/>
        </p:nvSpPr>
        <p:spPr>
          <a:xfrm>
            <a:off x="488176" y="1274075"/>
            <a:ext cx="7420200" cy="3422100"/>
          </a:xfrm>
          <a:prstGeom prst="rect">
            <a:avLst/>
          </a:prstGeom>
          <a:noFill/>
          <a:ln>
            <a:noFill/>
          </a:ln>
        </p:spPr>
        <p:txBody>
          <a:bodyPr anchorCtr="0" anchor="t" bIns="91425" lIns="91425" spcFirstLastPara="1" rIns="91425" wrap="square" tIns="91425">
            <a:spAutoFit/>
          </a:bodyPr>
          <a:lstStyle/>
          <a:p>
            <a:pPr indent="-368300" lvl="0" marL="457200" marR="0" rtl="0" algn="l">
              <a:lnSpc>
                <a:spcPct val="107000"/>
              </a:lnSpc>
              <a:spcBef>
                <a:spcPts val="0"/>
              </a:spcBef>
              <a:spcAft>
                <a:spcPts val="0"/>
              </a:spcAft>
              <a:buClr>
                <a:schemeClr val="lt1"/>
              </a:buClr>
              <a:buSzPts val="2200"/>
              <a:buFont typeface="Lato"/>
              <a:buChar char="●"/>
            </a:pPr>
            <a:r>
              <a:rPr b="1" i="0" lang="en-GB" sz="2200" u="none" cap="none" strike="noStrike">
                <a:solidFill>
                  <a:schemeClr val="lt1"/>
                </a:solidFill>
                <a:latin typeface="Lato"/>
                <a:ea typeface="Lato"/>
                <a:cs typeface="Lato"/>
                <a:sym typeface="Lato"/>
              </a:rPr>
              <a:t>Identify the different ways young people can receive financial literacy education </a:t>
            </a:r>
            <a:endParaRPr b="1" i="0" sz="2200" u="none" cap="none" strike="noStrike">
              <a:solidFill>
                <a:schemeClr val="lt1"/>
              </a:solidFill>
              <a:latin typeface="Lato"/>
              <a:ea typeface="Lato"/>
              <a:cs typeface="Lato"/>
              <a:sym typeface="Lato"/>
            </a:endParaRPr>
          </a:p>
          <a:p>
            <a:pPr indent="0" lvl="0" marL="914400" marR="0" rtl="0" algn="l">
              <a:lnSpc>
                <a:spcPct val="107000"/>
              </a:lnSpc>
              <a:spcBef>
                <a:spcPts val="0"/>
              </a:spcBef>
              <a:spcAft>
                <a:spcPts val="0"/>
              </a:spcAft>
              <a:buClr>
                <a:srgbClr val="000000"/>
              </a:buClr>
              <a:buSzPts val="2200"/>
              <a:buFont typeface="Arial"/>
              <a:buNone/>
            </a:pPr>
            <a:r>
              <a:t/>
            </a:r>
            <a:endParaRPr b="1" i="0" sz="2200" u="none" cap="none" strike="noStrike">
              <a:solidFill>
                <a:schemeClr val="lt1"/>
              </a:solidFill>
              <a:latin typeface="Lato"/>
              <a:ea typeface="Lato"/>
              <a:cs typeface="Lato"/>
              <a:sym typeface="Lato"/>
            </a:endParaRPr>
          </a:p>
          <a:p>
            <a:pPr indent="-368300" lvl="0" marL="457200" marR="0" rtl="0" algn="l">
              <a:lnSpc>
                <a:spcPct val="107000"/>
              </a:lnSpc>
              <a:spcBef>
                <a:spcPts val="0"/>
              </a:spcBef>
              <a:spcAft>
                <a:spcPts val="0"/>
              </a:spcAft>
              <a:buClr>
                <a:schemeClr val="lt1"/>
              </a:buClr>
              <a:buSzPts val="2200"/>
              <a:buFont typeface="Lato"/>
              <a:buChar char="●"/>
            </a:pPr>
            <a:r>
              <a:rPr b="1" i="0" lang="en-GB" sz="2200" u="none" cap="none" strike="noStrike">
                <a:solidFill>
                  <a:schemeClr val="lt1"/>
                </a:solidFill>
                <a:latin typeface="Lato"/>
                <a:ea typeface="Lato"/>
                <a:cs typeface="Lato"/>
                <a:sym typeface="Lato"/>
              </a:rPr>
              <a:t>Evaluate who is best placed to deliver financial literacy education</a:t>
            </a:r>
            <a:endParaRPr b="1" i="0" sz="2200" u="none" cap="none" strike="noStrike">
              <a:solidFill>
                <a:schemeClr val="lt1"/>
              </a:solidFill>
              <a:latin typeface="Lato"/>
              <a:ea typeface="Lato"/>
              <a:cs typeface="Lato"/>
              <a:sym typeface="Lato"/>
            </a:endParaRPr>
          </a:p>
          <a:p>
            <a:pPr indent="0" lvl="0" marL="914400" marR="0" rtl="0" algn="l">
              <a:lnSpc>
                <a:spcPct val="107000"/>
              </a:lnSpc>
              <a:spcBef>
                <a:spcPts val="0"/>
              </a:spcBef>
              <a:spcAft>
                <a:spcPts val="0"/>
              </a:spcAft>
              <a:buClr>
                <a:srgbClr val="000000"/>
              </a:buClr>
              <a:buSzPts val="2200"/>
              <a:buFont typeface="Arial"/>
              <a:buNone/>
            </a:pPr>
            <a:r>
              <a:t/>
            </a:r>
            <a:endParaRPr b="1" i="0" sz="2200" u="none" cap="none" strike="noStrike">
              <a:solidFill>
                <a:schemeClr val="lt1"/>
              </a:solidFill>
              <a:latin typeface="Lato"/>
              <a:ea typeface="Lato"/>
              <a:cs typeface="Lato"/>
              <a:sym typeface="Lato"/>
            </a:endParaRPr>
          </a:p>
          <a:p>
            <a:pPr indent="-368300" lvl="0" marL="457200" marR="0" rtl="0" algn="l">
              <a:lnSpc>
                <a:spcPct val="107000"/>
              </a:lnSpc>
              <a:spcBef>
                <a:spcPts val="0"/>
              </a:spcBef>
              <a:spcAft>
                <a:spcPts val="0"/>
              </a:spcAft>
              <a:buClr>
                <a:schemeClr val="lt1"/>
              </a:buClr>
              <a:buSzPts val="2200"/>
              <a:buFont typeface="Lato"/>
              <a:buChar char="●"/>
            </a:pPr>
            <a:r>
              <a:rPr b="1" i="0" lang="en-GB" sz="2200" u="none" cap="none" strike="noStrike">
                <a:solidFill>
                  <a:schemeClr val="lt1"/>
                </a:solidFill>
                <a:latin typeface="Lato"/>
                <a:ea typeface="Lato"/>
                <a:cs typeface="Lato"/>
                <a:sym typeface="Lato"/>
              </a:rPr>
              <a:t>Present a case for the importance of financial literacy education</a:t>
            </a:r>
            <a:endParaRPr b="1" i="0" sz="2200" u="none" cap="none" strike="noStrike">
              <a:solidFill>
                <a:schemeClr val="lt1"/>
              </a:solidFill>
              <a:latin typeface="Lato"/>
              <a:ea typeface="Lato"/>
              <a:cs typeface="Lato"/>
              <a:sym typeface="Lato"/>
            </a:endParaRPr>
          </a:p>
          <a:p>
            <a:pPr indent="0" lvl="0" marL="457200" marR="0" rtl="0" algn="l">
              <a:lnSpc>
                <a:spcPct val="107000"/>
              </a:lnSpc>
              <a:spcBef>
                <a:spcPts val="0"/>
              </a:spcBef>
              <a:spcAft>
                <a:spcPts val="0"/>
              </a:spcAft>
              <a:buClr>
                <a:srgbClr val="000000"/>
              </a:buClr>
              <a:buSzPts val="2200"/>
              <a:buFont typeface="Arial"/>
              <a:buNone/>
            </a:pPr>
            <a:r>
              <a:t/>
            </a:r>
            <a:endParaRPr b="1" i="0" sz="2200" u="none" cap="none" strike="noStrike">
              <a:solidFill>
                <a:schemeClr val="l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6"/>
          <p:cNvSpPr txBox="1"/>
          <p:nvPr/>
        </p:nvSpPr>
        <p:spPr>
          <a:xfrm>
            <a:off x="143100" y="1733725"/>
            <a:ext cx="88578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rgbClr val="000000"/>
                </a:solidFill>
                <a:latin typeface="Lato"/>
                <a:ea typeface="Lato"/>
                <a:cs typeface="Lato"/>
                <a:sym typeface="Lato"/>
              </a:rPr>
              <a:t>What is your first reaction to this statement?</a:t>
            </a:r>
            <a:endParaRPr b="1" i="0" sz="1800" u="none" cap="none" strike="noStrike">
              <a:solidFill>
                <a:srgbClr val="000000"/>
              </a:solidFill>
              <a:latin typeface="Lato"/>
              <a:ea typeface="Lato"/>
              <a:cs typeface="Lato"/>
              <a:sym typeface="Lato"/>
            </a:endParaRPr>
          </a:p>
        </p:txBody>
      </p:sp>
      <p:pic>
        <p:nvPicPr>
          <p:cNvPr id="75" name="Google Shape;75;p6"/>
          <p:cNvPicPr preferRelativeResize="0"/>
          <p:nvPr/>
        </p:nvPicPr>
        <p:blipFill rotWithShape="1">
          <a:blip r:embed="rId3">
            <a:alphaModFix/>
          </a:blip>
          <a:srcRect b="0" l="0" r="0" t="0"/>
          <a:stretch/>
        </p:blipFill>
        <p:spPr>
          <a:xfrm>
            <a:off x="3255250" y="2310625"/>
            <a:ext cx="2216400" cy="2216400"/>
          </a:xfrm>
          <a:prstGeom prst="rect">
            <a:avLst/>
          </a:prstGeom>
          <a:noFill/>
          <a:ln>
            <a:noFill/>
          </a:ln>
        </p:spPr>
      </p:pic>
      <p:sp>
        <p:nvSpPr>
          <p:cNvPr id="76" name="Google Shape;76;p6"/>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Financial literacy education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rgbClr val="FF8022"/>
              </a:solidFill>
              <a:latin typeface="Lato"/>
              <a:ea typeface="Lato"/>
              <a:cs typeface="Lato"/>
              <a:sym typeface="Lato"/>
            </a:endParaRPr>
          </a:p>
        </p:txBody>
      </p:sp>
      <p:sp>
        <p:nvSpPr>
          <p:cNvPr id="77" name="Google Shape;77;p6"/>
          <p:cNvSpPr txBox="1"/>
          <p:nvPr/>
        </p:nvSpPr>
        <p:spPr>
          <a:xfrm>
            <a:off x="216900" y="1157375"/>
            <a:ext cx="8710200" cy="461700"/>
          </a:xfrm>
          <a:prstGeom prst="rect">
            <a:avLst/>
          </a:prstGeom>
          <a:noFill/>
          <a:ln cap="flat" cmpd="sng" w="19050">
            <a:solidFill>
              <a:schemeClr val="accent1"/>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accent1"/>
                </a:solidFill>
                <a:latin typeface="Lato"/>
                <a:ea typeface="Lato"/>
                <a:cs typeface="Lato"/>
                <a:sym typeface="Lato"/>
              </a:rPr>
              <a:t>‘All young people should learn about the risks and opportunities of money at </a:t>
            </a:r>
            <a:r>
              <a:rPr b="1" i="0" lang="en-GB" sz="1800" u="sng" cap="none" strike="noStrike">
                <a:solidFill>
                  <a:schemeClr val="accent1"/>
                </a:solidFill>
                <a:latin typeface="Lato"/>
                <a:ea typeface="Lato"/>
                <a:cs typeface="Lato"/>
                <a:sym typeface="Lato"/>
              </a:rPr>
              <a:t>school.’</a:t>
            </a:r>
            <a:endParaRPr b="0" i="0" sz="1800" u="none" cap="none" strike="noStrike">
              <a:solidFill>
                <a:schemeClr val="accent1"/>
              </a:solidFill>
              <a:latin typeface="Lato"/>
              <a:ea typeface="Lato"/>
              <a:cs typeface="Lato"/>
              <a:sym typeface="Lato"/>
            </a:endParaRPr>
          </a:p>
        </p:txBody>
      </p:sp>
      <p:pic>
        <p:nvPicPr>
          <p:cNvPr id="78" name="Google Shape;78;p6"/>
          <p:cNvPicPr preferRelativeResize="0"/>
          <p:nvPr/>
        </p:nvPicPr>
        <p:blipFill rotWithShape="1">
          <a:blip r:embed="rId4">
            <a:alphaModFix/>
          </a:blip>
          <a:srcRect b="14651" l="48119" r="0" t="12382"/>
          <a:stretch/>
        </p:blipFill>
        <p:spPr>
          <a:xfrm>
            <a:off x="1405600" y="2655950"/>
            <a:ext cx="1593425" cy="1406925"/>
          </a:xfrm>
          <a:prstGeom prst="rect">
            <a:avLst/>
          </a:prstGeom>
          <a:noFill/>
          <a:ln>
            <a:noFill/>
          </a:ln>
        </p:spPr>
      </p:pic>
      <p:pic>
        <p:nvPicPr>
          <p:cNvPr id="79" name="Google Shape;79;p6"/>
          <p:cNvPicPr preferRelativeResize="0"/>
          <p:nvPr/>
        </p:nvPicPr>
        <p:blipFill rotWithShape="1">
          <a:blip r:embed="rId4">
            <a:alphaModFix/>
          </a:blip>
          <a:srcRect b="11087" l="0" r="48675" t="0"/>
          <a:stretch/>
        </p:blipFill>
        <p:spPr>
          <a:xfrm>
            <a:off x="5861020" y="2419350"/>
            <a:ext cx="1645155" cy="17892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7"/>
          <p:cNvSpPr txBox="1"/>
          <p:nvPr/>
        </p:nvSpPr>
        <p:spPr>
          <a:xfrm>
            <a:off x="303750" y="1215550"/>
            <a:ext cx="8536500" cy="18471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Lato"/>
                <a:ea typeface="Lato"/>
                <a:cs typeface="Lato"/>
                <a:sym typeface="Lato"/>
              </a:rPr>
              <a:t>Thinking about what you have learnt over the last few weeks, </a:t>
            </a:r>
            <a:endParaRPr b="0" i="0" sz="1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Lato"/>
                <a:ea typeface="Lato"/>
                <a:cs typeface="Lato"/>
                <a:sym typeface="Lato"/>
              </a:rPr>
              <a:t>you have two minutes to mind map the information that young people </a:t>
            </a:r>
            <a:endParaRPr b="0" i="0" sz="1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Lato"/>
                <a:ea typeface="Lato"/>
                <a:cs typeface="Lato"/>
                <a:sym typeface="Lato"/>
              </a:rPr>
              <a:t>should be aware of when it comes to financial literacy.</a:t>
            </a:r>
            <a:endParaRPr b="0" i="0" sz="1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p:txBody>
      </p:sp>
      <p:sp>
        <p:nvSpPr>
          <p:cNvPr id="85" name="Google Shape;85;p7"/>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Financial literacy education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rgbClr val="FF8022"/>
              </a:solidFill>
              <a:latin typeface="Lato"/>
              <a:ea typeface="Lato"/>
              <a:cs typeface="Lato"/>
              <a:sym typeface="Lato"/>
            </a:endParaRPr>
          </a:p>
        </p:txBody>
      </p:sp>
      <p:grpSp>
        <p:nvGrpSpPr>
          <p:cNvPr id="86" name="Google Shape;86;p7"/>
          <p:cNvGrpSpPr/>
          <p:nvPr/>
        </p:nvGrpSpPr>
        <p:grpSpPr>
          <a:xfrm>
            <a:off x="1338927" y="2357423"/>
            <a:ext cx="6466157" cy="1430783"/>
            <a:chOff x="1040122" y="2411825"/>
            <a:chExt cx="4303026" cy="922491"/>
          </a:xfrm>
        </p:grpSpPr>
        <p:grpSp>
          <p:nvGrpSpPr>
            <p:cNvPr id="87" name="Google Shape;87;p7"/>
            <p:cNvGrpSpPr/>
            <p:nvPr/>
          </p:nvGrpSpPr>
          <p:grpSpPr>
            <a:xfrm>
              <a:off x="1040122" y="2445078"/>
              <a:ext cx="2103507" cy="889237"/>
              <a:chOff x="5840200" y="2827175"/>
              <a:chExt cx="3272413" cy="1474200"/>
            </a:xfrm>
          </p:grpSpPr>
          <p:sp>
            <p:nvSpPr>
              <p:cNvPr id="88" name="Google Shape;88;p7"/>
              <p:cNvSpPr/>
              <p:nvPr/>
            </p:nvSpPr>
            <p:spPr>
              <a:xfrm>
                <a:off x="7558913" y="2827175"/>
                <a:ext cx="1553700" cy="1474200"/>
              </a:xfrm>
              <a:prstGeom prst="roundRect">
                <a:avLst>
                  <a:gd fmla="val 16667" name="adj"/>
                </a:avLst>
              </a:prstGeom>
              <a:noFill/>
              <a:ln cap="flat" cmpd="sng" w="38100">
                <a:solidFill>
                  <a:srgbClr val="262A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 name="Google Shape;89;p7"/>
              <p:cNvSpPr/>
              <p:nvPr/>
            </p:nvSpPr>
            <p:spPr>
              <a:xfrm>
                <a:off x="5840200" y="2827175"/>
                <a:ext cx="1553700" cy="1474200"/>
              </a:xfrm>
              <a:prstGeom prst="roundRect">
                <a:avLst>
                  <a:gd fmla="val 16667" name="adj"/>
                </a:avLst>
              </a:prstGeom>
              <a:noFill/>
              <a:ln cap="flat" cmpd="sng" w="38100">
                <a:solidFill>
                  <a:srgbClr val="262A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90" name="Google Shape;90;p7"/>
              <p:cNvPicPr preferRelativeResize="0"/>
              <p:nvPr/>
            </p:nvPicPr>
            <p:blipFill rotWithShape="1">
              <a:blip r:embed="rId3">
                <a:alphaModFix/>
              </a:blip>
              <a:srcRect b="0" l="0" r="0" t="0"/>
              <a:stretch/>
            </p:blipFill>
            <p:spPr>
              <a:xfrm>
                <a:off x="5973338" y="2920575"/>
                <a:ext cx="1287400" cy="1287400"/>
              </a:xfrm>
              <a:prstGeom prst="rect">
                <a:avLst/>
              </a:prstGeom>
              <a:noFill/>
              <a:ln>
                <a:noFill/>
              </a:ln>
            </p:spPr>
          </p:pic>
          <p:pic>
            <p:nvPicPr>
              <p:cNvPr id="91" name="Google Shape;91;p7"/>
              <p:cNvPicPr preferRelativeResize="0"/>
              <p:nvPr/>
            </p:nvPicPr>
            <p:blipFill rotWithShape="1">
              <a:blip r:embed="rId4">
                <a:alphaModFix/>
              </a:blip>
              <a:srcRect b="0" l="0" r="0" t="0"/>
              <a:stretch/>
            </p:blipFill>
            <p:spPr>
              <a:xfrm>
                <a:off x="7692050" y="2920576"/>
                <a:ext cx="1287400" cy="1287400"/>
              </a:xfrm>
              <a:prstGeom prst="rect">
                <a:avLst/>
              </a:prstGeom>
              <a:noFill/>
              <a:ln>
                <a:noFill/>
              </a:ln>
            </p:spPr>
          </p:pic>
        </p:grpSp>
        <p:pic>
          <p:nvPicPr>
            <p:cNvPr id="92" name="Google Shape;92;p7"/>
            <p:cNvPicPr preferRelativeResize="0"/>
            <p:nvPr/>
          </p:nvPicPr>
          <p:blipFill rotWithShape="1">
            <a:blip r:embed="rId5">
              <a:alphaModFix/>
            </a:blip>
            <a:srcRect b="0" l="0" r="0" t="0"/>
            <a:stretch/>
          </p:blipFill>
          <p:spPr>
            <a:xfrm>
              <a:off x="3372150" y="2520313"/>
              <a:ext cx="738775" cy="738775"/>
            </a:xfrm>
            <a:prstGeom prst="rect">
              <a:avLst/>
            </a:prstGeom>
            <a:noFill/>
            <a:ln>
              <a:noFill/>
            </a:ln>
          </p:spPr>
        </p:pic>
        <p:sp>
          <p:nvSpPr>
            <p:cNvPr id="93" name="Google Shape;93;p7"/>
            <p:cNvSpPr/>
            <p:nvPr/>
          </p:nvSpPr>
          <p:spPr>
            <a:xfrm>
              <a:off x="3242198" y="2445103"/>
              <a:ext cx="998700" cy="889200"/>
            </a:xfrm>
            <a:prstGeom prst="roundRect">
              <a:avLst>
                <a:gd fmla="val 16667" name="adj"/>
              </a:avLst>
            </a:prstGeom>
            <a:noFill/>
            <a:ln cap="flat" cmpd="sng" w="38100">
              <a:solidFill>
                <a:srgbClr val="262A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94" name="Google Shape;94;p7"/>
            <p:cNvPicPr preferRelativeResize="0"/>
            <p:nvPr/>
          </p:nvPicPr>
          <p:blipFill rotWithShape="1">
            <a:blip r:embed="rId6">
              <a:alphaModFix/>
            </a:blip>
            <a:srcRect b="0" l="0" r="0" t="0"/>
            <a:stretch/>
          </p:blipFill>
          <p:spPr>
            <a:xfrm>
              <a:off x="4415675" y="2411825"/>
              <a:ext cx="889250" cy="889250"/>
            </a:xfrm>
            <a:prstGeom prst="rect">
              <a:avLst/>
            </a:prstGeom>
            <a:noFill/>
            <a:ln>
              <a:noFill/>
            </a:ln>
          </p:spPr>
        </p:pic>
        <p:sp>
          <p:nvSpPr>
            <p:cNvPr id="95" name="Google Shape;95;p7"/>
            <p:cNvSpPr/>
            <p:nvPr/>
          </p:nvSpPr>
          <p:spPr>
            <a:xfrm>
              <a:off x="4344448" y="2445116"/>
              <a:ext cx="998700" cy="889200"/>
            </a:xfrm>
            <a:prstGeom prst="roundRect">
              <a:avLst>
                <a:gd fmla="val 16667" name="adj"/>
              </a:avLst>
            </a:prstGeom>
            <a:noFill/>
            <a:ln cap="flat" cmpd="sng" w="38100">
              <a:solidFill>
                <a:srgbClr val="262A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graphicFrame>
        <p:nvGraphicFramePr>
          <p:cNvPr id="100" name="Google Shape;100;p8"/>
          <p:cNvGraphicFramePr/>
          <p:nvPr/>
        </p:nvGraphicFramePr>
        <p:xfrm>
          <a:off x="226038" y="1922150"/>
          <a:ext cx="3000000" cy="3000000"/>
        </p:xfrm>
        <a:graphic>
          <a:graphicData uri="http://schemas.openxmlformats.org/drawingml/2006/table">
            <a:tbl>
              <a:tblPr>
                <a:noFill/>
                <a:tableStyleId>{DC897F91-8850-4A56-846B-50F08C2F8E01}</a:tableStyleId>
              </a:tblPr>
              <a:tblGrid>
                <a:gridCol w="1820525"/>
                <a:gridCol w="3320350"/>
                <a:gridCol w="3320350"/>
              </a:tblGrid>
              <a:tr h="609575">
                <a:tc>
                  <a:txBody>
                    <a:bodyPr/>
                    <a:lstStyle/>
                    <a:p>
                      <a:pPr indent="0" lvl="0" marL="0" marR="0" rtl="0" algn="l">
                        <a:lnSpc>
                          <a:spcPct val="100000"/>
                        </a:lnSpc>
                        <a:spcBef>
                          <a:spcPts val="0"/>
                        </a:spcBef>
                        <a:spcAft>
                          <a:spcPts val="0"/>
                        </a:spcAft>
                        <a:buClr>
                          <a:srgbClr val="000000"/>
                        </a:buClr>
                        <a:buSzPts val="1400"/>
                        <a:buFont typeface="Arial"/>
                        <a:buNone/>
                      </a:pPr>
                      <a:r>
                        <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Should be responsible for teaching young people about money</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Should not be responsible for teaching young people about money</a:t>
                      </a:r>
                      <a:endParaRPr b="1" sz="1400" u="none" cap="none" strike="noStrike">
                        <a:solidFill>
                          <a:schemeClr val="lt1"/>
                        </a:solidFill>
                      </a:endParaRPr>
                    </a:p>
                  </a:txBody>
                  <a:tcPr marT="91425" marB="91425" marR="91425" marL="91425">
                    <a:solidFill>
                      <a:schemeClr val="accent2"/>
                    </a:solidFill>
                  </a:tcPr>
                </a:tc>
              </a:tr>
              <a:tr h="37527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Parents and carers</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962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Schools</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962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Other</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bl>
          </a:graphicData>
        </a:graphic>
      </p:graphicFrame>
      <p:sp>
        <p:nvSpPr>
          <p:cNvPr id="101" name="Google Shape;101;p8"/>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Financial literacy education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600"/>
              <a:buFont typeface="Arial"/>
              <a:buNone/>
            </a:pPr>
            <a:r>
              <a:t/>
            </a:r>
            <a:endParaRPr b="1" i="0" sz="2600" u="none" cap="none" strike="noStrike">
              <a:solidFill>
                <a:srgbClr val="FF8022"/>
              </a:solidFill>
              <a:latin typeface="Lato"/>
              <a:ea typeface="Lato"/>
              <a:cs typeface="Lato"/>
              <a:sym typeface="Lato"/>
            </a:endParaRPr>
          </a:p>
        </p:txBody>
      </p:sp>
      <p:sp>
        <p:nvSpPr>
          <p:cNvPr id="102" name="Google Shape;102;p8"/>
          <p:cNvSpPr txBox="1"/>
          <p:nvPr/>
        </p:nvSpPr>
        <p:spPr>
          <a:xfrm>
            <a:off x="226050" y="1145850"/>
            <a:ext cx="8461200" cy="677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chemeClr val="accent1"/>
                </a:solidFill>
                <a:latin typeface="Lato Black"/>
                <a:ea typeface="Lato Black"/>
                <a:cs typeface="Lato Black"/>
                <a:sym typeface="Lato Black"/>
              </a:rPr>
              <a:t>Who should be responsible for teaching young people about money?</a:t>
            </a:r>
            <a:endParaRPr b="0" i="0" sz="1600" u="none" cap="none" strike="noStrike">
              <a:solidFill>
                <a:schemeClr val="accent1"/>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chemeClr val="accent1"/>
                </a:solidFill>
                <a:latin typeface="Lato"/>
                <a:ea typeface="Lato"/>
                <a:cs typeface="Lato"/>
                <a:sym typeface="Lato"/>
              </a:rPr>
              <a:t>Create this table in your books</a:t>
            </a:r>
            <a:endParaRPr b="0" i="0" sz="1600" u="none" cap="none" strike="noStrike">
              <a:solidFill>
                <a:schemeClr val="accent1"/>
              </a:solidFill>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9"/>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Financial literacy education</a:t>
            </a:r>
            <a:endParaRPr b="1" i="0" sz="2900" u="none" cap="none" strike="noStrike">
              <a:solidFill>
                <a:srgbClr val="FF8022"/>
              </a:solidFill>
              <a:latin typeface="Lato"/>
              <a:ea typeface="Lato"/>
              <a:cs typeface="Lato"/>
              <a:sym typeface="Lato"/>
            </a:endParaRPr>
          </a:p>
          <a:p>
            <a:pPr indent="-412750" lvl="0" marL="457200" marR="0" rtl="0" algn="l">
              <a:lnSpc>
                <a:spcPct val="100000"/>
              </a:lnSpc>
              <a:spcBef>
                <a:spcPts val="0"/>
              </a:spcBef>
              <a:spcAft>
                <a:spcPts val="0"/>
              </a:spcAft>
              <a:buClr>
                <a:srgbClr val="FF8022"/>
              </a:buClr>
              <a:buSzPts val="2900"/>
              <a:buFont typeface="Lato"/>
              <a:buChar char="-"/>
            </a:pPr>
            <a:r>
              <a:rPr b="1" i="0" lang="en-GB" sz="2900" u="none" cap="none" strike="noStrike">
                <a:solidFill>
                  <a:srgbClr val="FF8022"/>
                </a:solidFill>
                <a:latin typeface="Lato"/>
                <a:ea typeface="Lato"/>
                <a:cs typeface="Lato"/>
                <a:sym typeface="Lato"/>
              </a:rPr>
              <a:t>A school’s perspective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600"/>
              <a:buFont typeface="Arial"/>
              <a:buNone/>
            </a:pPr>
            <a:r>
              <a:t/>
            </a:r>
            <a:endParaRPr b="1" i="0" sz="2600" u="none" cap="none" strike="noStrike">
              <a:solidFill>
                <a:srgbClr val="FF8022"/>
              </a:solidFill>
              <a:latin typeface="Lato"/>
              <a:ea typeface="Lato"/>
              <a:cs typeface="Lato"/>
              <a:sym typeface="Lato"/>
            </a:endParaRPr>
          </a:p>
        </p:txBody>
      </p:sp>
      <p:sp>
        <p:nvSpPr>
          <p:cNvPr id="108" name="Google Shape;108;p9"/>
          <p:cNvSpPr txBox="1"/>
          <p:nvPr/>
        </p:nvSpPr>
        <p:spPr>
          <a:xfrm>
            <a:off x="87375" y="4678875"/>
            <a:ext cx="59982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0" i="0" lang="en-GB" sz="1000" u="sng" cap="none" strike="noStrike">
                <a:solidFill>
                  <a:schemeClr val="accent2"/>
                </a:solidFill>
                <a:latin typeface="Lato"/>
                <a:ea typeface="Lato"/>
                <a:cs typeface="Lato"/>
                <a:sym typeface="Lato"/>
                <a:hlinkClick r:id="rId3">
                  <a:extLst>
                    <a:ext uri="{A12FA001-AC4F-418D-AE19-62706E023703}">
                      <ahyp:hlinkClr val="tx"/>
                    </a:ext>
                  </a:extLst>
                </a:hlinkClick>
              </a:rPr>
              <a:t>https://www.ft.com/content/320c43fa-2e12-43d0-baaf-4a37ca93917b</a:t>
            </a:r>
            <a:r>
              <a:rPr b="0" i="0" lang="en-GB" sz="1000" u="none" cap="none" strike="noStrike">
                <a:solidFill>
                  <a:schemeClr val="accent2"/>
                </a:solidFill>
                <a:latin typeface="Lato"/>
                <a:ea typeface="Lato"/>
                <a:cs typeface="Lato"/>
                <a:sym typeface="Lato"/>
              </a:rPr>
              <a:t>  </a:t>
            </a:r>
            <a:endParaRPr b="0" i="0" sz="1000" u="none" cap="none" strike="noStrike">
              <a:solidFill>
                <a:schemeClr val="accent2"/>
              </a:solidFill>
              <a:latin typeface="Lato"/>
              <a:ea typeface="Lato"/>
              <a:cs typeface="Lato"/>
              <a:sym typeface="Lato"/>
            </a:endParaRPr>
          </a:p>
        </p:txBody>
      </p:sp>
      <p:sp>
        <p:nvSpPr>
          <p:cNvPr id="109" name="Google Shape;109;p9"/>
          <p:cNvSpPr txBox="1"/>
          <p:nvPr/>
        </p:nvSpPr>
        <p:spPr>
          <a:xfrm>
            <a:off x="87375" y="1306825"/>
            <a:ext cx="5840100" cy="2678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accent1"/>
                </a:solidFill>
                <a:latin typeface="Lato"/>
                <a:ea typeface="Lato"/>
                <a:cs typeface="Lato"/>
                <a:sym typeface="Lato"/>
              </a:rPr>
              <a:t>Read the Financial Times article ‘Britain’s schools fail legal requirement to teach money matters’.</a:t>
            </a:r>
            <a:endParaRPr b="0" i="0" sz="1800" u="none" cap="none" strike="noStrike">
              <a:solidFill>
                <a:schemeClr val="accent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accent1"/>
              </a:solidFill>
              <a:latin typeface="Lato"/>
              <a:ea typeface="Lato"/>
              <a:cs typeface="Lato"/>
              <a:sym typeface="Lato"/>
            </a:endParaRPr>
          </a:p>
          <a:p>
            <a:pPr indent="-342900" lvl="0" marL="457200" marR="0" rtl="0" algn="l">
              <a:lnSpc>
                <a:spcPct val="100000"/>
              </a:lnSpc>
              <a:spcBef>
                <a:spcPts val="0"/>
              </a:spcBef>
              <a:spcAft>
                <a:spcPts val="0"/>
              </a:spcAft>
              <a:buClr>
                <a:schemeClr val="accent1"/>
              </a:buClr>
              <a:buSzPts val="1800"/>
              <a:buFont typeface="Lato"/>
              <a:buAutoNum type="arabicPeriod"/>
            </a:pPr>
            <a:r>
              <a:rPr b="1" i="0" lang="en-GB" sz="1800" u="sng" cap="none" strike="noStrike">
                <a:solidFill>
                  <a:schemeClr val="accent1"/>
                </a:solidFill>
                <a:latin typeface="Lato"/>
                <a:ea typeface="Lato"/>
                <a:cs typeface="Lato"/>
                <a:sym typeface="Lato"/>
              </a:rPr>
              <a:t>Underline</a:t>
            </a:r>
            <a:r>
              <a:rPr b="1" i="0" lang="en-GB" sz="1800" u="none" cap="none" strike="noStrike">
                <a:solidFill>
                  <a:schemeClr val="accent1"/>
                </a:solidFill>
                <a:latin typeface="Lato"/>
                <a:ea typeface="Lato"/>
                <a:cs typeface="Lato"/>
                <a:sym typeface="Lato"/>
              </a:rPr>
              <a:t> </a:t>
            </a:r>
            <a:r>
              <a:rPr b="0" i="0" lang="en-GB" sz="1800" u="none" cap="none" strike="noStrike">
                <a:solidFill>
                  <a:schemeClr val="accent1"/>
                </a:solidFill>
                <a:latin typeface="Lato"/>
                <a:ea typeface="Lato"/>
                <a:cs typeface="Lato"/>
                <a:sym typeface="Lato"/>
              </a:rPr>
              <a:t>reasons why schools </a:t>
            </a:r>
            <a:r>
              <a:rPr b="1" i="0" lang="en-GB" sz="1800" u="none" cap="none" strike="noStrike">
                <a:solidFill>
                  <a:schemeClr val="accent2"/>
                </a:solidFill>
                <a:latin typeface="Lato"/>
                <a:ea typeface="Lato"/>
                <a:cs typeface="Lato"/>
                <a:sym typeface="Lato"/>
              </a:rPr>
              <a:t>should not</a:t>
            </a:r>
            <a:r>
              <a:rPr b="0" i="0" lang="en-GB" sz="1800" u="none" cap="none" strike="noStrike">
                <a:solidFill>
                  <a:schemeClr val="accent1"/>
                </a:solidFill>
                <a:latin typeface="Lato"/>
                <a:ea typeface="Lato"/>
                <a:cs typeface="Lato"/>
                <a:sym typeface="Lato"/>
              </a:rPr>
              <a:t> be responsible for teaching young people about money</a:t>
            </a:r>
            <a:endParaRPr b="0" i="0" sz="1800" u="none" cap="none" strike="noStrike">
              <a:solidFill>
                <a:schemeClr val="accent1"/>
              </a:solidFill>
              <a:latin typeface="Lato"/>
              <a:ea typeface="Lato"/>
              <a:cs typeface="Lato"/>
              <a:sym typeface="Lato"/>
            </a:endParaRPr>
          </a:p>
          <a:p>
            <a:pPr indent="0" lvl="0" marL="45720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accent1"/>
              </a:solidFill>
              <a:latin typeface="Lato"/>
              <a:ea typeface="Lato"/>
              <a:cs typeface="Lato"/>
              <a:sym typeface="Lato"/>
            </a:endParaRPr>
          </a:p>
          <a:p>
            <a:pPr indent="-342900" lvl="0" marL="457200" marR="0" rtl="0" algn="l">
              <a:lnSpc>
                <a:spcPct val="100000"/>
              </a:lnSpc>
              <a:spcBef>
                <a:spcPts val="0"/>
              </a:spcBef>
              <a:spcAft>
                <a:spcPts val="0"/>
              </a:spcAft>
              <a:buClr>
                <a:schemeClr val="accent1"/>
              </a:buClr>
              <a:buSzPts val="1800"/>
              <a:buFont typeface="Lato"/>
              <a:buAutoNum type="arabicPeriod"/>
            </a:pPr>
            <a:r>
              <a:rPr b="0" i="0" lang="en-GB" sz="1800" u="none" cap="none" strike="noStrike">
                <a:solidFill>
                  <a:schemeClr val="accent1"/>
                </a:solidFill>
                <a:highlight>
                  <a:srgbClr val="FFFF00"/>
                </a:highlight>
                <a:latin typeface="Lato"/>
                <a:ea typeface="Lato"/>
                <a:cs typeface="Lato"/>
                <a:sym typeface="Lato"/>
              </a:rPr>
              <a:t>Highlight</a:t>
            </a:r>
            <a:r>
              <a:rPr b="0" i="0" lang="en-GB" sz="1800" u="none" cap="none" strike="noStrike">
                <a:solidFill>
                  <a:schemeClr val="accent1"/>
                </a:solidFill>
                <a:latin typeface="Lato"/>
                <a:ea typeface="Lato"/>
                <a:cs typeface="Lato"/>
                <a:sym typeface="Lato"/>
              </a:rPr>
              <a:t> reasons why schools </a:t>
            </a:r>
            <a:r>
              <a:rPr b="1" i="0" lang="en-GB" sz="1800" u="none" cap="none" strike="noStrike">
                <a:solidFill>
                  <a:schemeClr val="accent2"/>
                </a:solidFill>
                <a:latin typeface="Lato"/>
                <a:ea typeface="Lato"/>
                <a:cs typeface="Lato"/>
                <a:sym typeface="Lato"/>
              </a:rPr>
              <a:t>should </a:t>
            </a:r>
            <a:r>
              <a:rPr b="0" i="0" lang="en-GB" sz="1800" u="none" cap="none" strike="noStrike">
                <a:solidFill>
                  <a:schemeClr val="accent1"/>
                </a:solidFill>
                <a:latin typeface="Lato"/>
                <a:ea typeface="Lato"/>
                <a:cs typeface="Lato"/>
                <a:sym typeface="Lato"/>
              </a:rPr>
              <a:t>be responsible for teaching young people about money</a:t>
            </a:r>
            <a:endParaRPr b="0" i="0" sz="1800" u="none" cap="none" strike="noStrike">
              <a:solidFill>
                <a:schemeClr val="accent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accent1"/>
              </a:solidFill>
              <a:latin typeface="Lato"/>
              <a:ea typeface="Lato"/>
              <a:cs typeface="Lato"/>
              <a:sym typeface="Lato"/>
            </a:endParaRPr>
          </a:p>
        </p:txBody>
      </p:sp>
      <p:pic>
        <p:nvPicPr>
          <p:cNvPr id="110" name="Google Shape;110;p9"/>
          <p:cNvPicPr preferRelativeResize="0"/>
          <p:nvPr/>
        </p:nvPicPr>
        <p:blipFill rotWithShape="1">
          <a:blip r:embed="rId4">
            <a:alphaModFix/>
          </a:blip>
          <a:srcRect b="0" l="1797" r="0" t="0"/>
          <a:stretch/>
        </p:blipFill>
        <p:spPr>
          <a:xfrm>
            <a:off x="6374925" y="1306825"/>
            <a:ext cx="2125800" cy="2876799"/>
          </a:xfrm>
          <a:prstGeom prst="rect">
            <a:avLst/>
          </a:prstGeom>
          <a:noFill/>
          <a:ln>
            <a:noFill/>
          </a:ln>
          <a:effectLst>
            <a:outerShdw blurRad="57150" rotWithShape="0" algn="bl" dir="5400000" dist="19050">
              <a:srgbClr val="000000">
                <a:alpha val="49803"/>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LIC_Presentation">
  <a:themeElements>
    <a:clrScheme name="Simple Light">
      <a:dk1>
        <a:srgbClr val="262A33"/>
      </a:dk1>
      <a:lt1>
        <a:srgbClr val="FFFFFF"/>
      </a:lt1>
      <a:dk2>
        <a:srgbClr val="262A33"/>
      </a:dk2>
      <a:lt2>
        <a:srgbClr val="262A33"/>
      </a:lt2>
      <a:accent1>
        <a:srgbClr val="0543B3"/>
      </a:accent1>
      <a:accent2>
        <a:srgbClr val="FF8022"/>
      </a:accent2>
      <a:accent3>
        <a:srgbClr val="FFFFFF"/>
      </a:accent3>
      <a:accent4>
        <a:srgbClr val="FFFFFF"/>
      </a:accent4>
      <a:accent5>
        <a:srgbClr val="FFFFFF"/>
      </a:accent5>
      <a:accent6>
        <a:srgbClr val="FFFFFF"/>
      </a:accent6>
      <a:hlink>
        <a:srgbClr val="0543B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