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5143500" cx="9144000"/>
  <p:notesSz cx="6858000" cy="9144000"/>
  <p:embeddedFontLst>
    <p:embeddedFont>
      <p:font typeface="Lato"/>
      <p:regular r:id="rId31"/>
      <p:bold r:id="rId32"/>
      <p:italic r:id="rId33"/>
      <p:boldItalic r:id="rId34"/>
    </p:embeddedFont>
    <p:embeddedFont>
      <p:font typeface="Lato Light"/>
      <p:regular r:id="rId35"/>
      <p:bold r:id="rId36"/>
      <p:italic r:id="rId37"/>
      <p:boldItalic r:id="rId38"/>
    </p:embeddedFont>
    <p:embeddedFont>
      <p:font typeface="Lato Black"/>
      <p:bold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27">
          <p15:clr>
            <a:srgbClr val="A4A3A4"/>
          </p15:clr>
        </p15:guide>
      </p15:sldGuideLst>
    </p:ext>
    <p:ext uri="GoogleSlidesCustomDataVersion2">
      <go:slidesCustomData xmlns:go="http://customooxmlschemas.google.com/" r:id="rId41" roundtripDataSignature="AMtx7mgCusWARYdzlHeRgExDpz/ONtQIy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C46907F-0F7F-453D-A30E-F9D16598C709}">
  <a:tblStyle styleId="{CC46907F-0F7F-453D-A30E-F9D16598C709}"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2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Black-boldItalic.fntdata"/><Relationship Id="rId20" Type="http://schemas.openxmlformats.org/officeDocument/2006/relationships/slide" Target="slides/slide14.xml"/><Relationship Id="rId41" Type="http://customschemas.google.com/relationships/presentationmetadata" Target="meta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ato-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Lato-italic.fntdata"/><Relationship Id="rId10" Type="http://schemas.openxmlformats.org/officeDocument/2006/relationships/slide" Target="slides/slide4.xml"/><Relationship Id="rId32" Type="http://schemas.openxmlformats.org/officeDocument/2006/relationships/font" Target="fonts/Lato-bold.fntdata"/><Relationship Id="rId13" Type="http://schemas.openxmlformats.org/officeDocument/2006/relationships/slide" Target="slides/slide7.xml"/><Relationship Id="rId35" Type="http://schemas.openxmlformats.org/officeDocument/2006/relationships/font" Target="fonts/LatoLight-regular.fntdata"/><Relationship Id="rId12" Type="http://schemas.openxmlformats.org/officeDocument/2006/relationships/slide" Target="slides/slide6.xml"/><Relationship Id="rId34" Type="http://schemas.openxmlformats.org/officeDocument/2006/relationships/font" Target="fonts/Lato-boldItalic.fntdata"/><Relationship Id="rId15" Type="http://schemas.openxmlformats.org/officeDocument/2006/relationships/slide" Target="slides/slide9.xml"/><Relationship Id="rId37" Type="http://schemas.openxmlformats.org/officeDocument/2006/relationships/font" Target="fonts/LatoLight-italic.fntdata"/><Relationship Id="rId14" Type="http://schemas.openxmlformats.org/officeDocument/2006/relationships/slide" Target="slides/slide8.xml"/><Relationship Id="rId36" Type="http://schemas.openxmlformats.org/officeDocument/2006/relationships/font" Target="fonts/LatoLight-bold.fntdata"/><Relationship Id="rId17" Type="http://schemas.openxmlformats.org/officeDocument/2006/relationships/slide" Target="slides/slide11.xml"/><Relationship Id="rId39" Type="http://schemas.openxmlformats.org/officeDocument/2006/relationships/font" Target="fonts/LatoBlack-bold.fntdata"/><Relationship Id="rId16" Type="http://schemas.openxmlformats.org/officeDocument/2006/relationships/slide" Target="slides/slide10.xml"/><Relationship Id="rId38" Type="http://schemas.openxmlformats.org/officeDocument/2006/relationships/font" Target="fonts/LatoLight-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 name="Shape 29"/>
        <p:cNvGrpSpPr/>
        <p:nvPr/>
      </p:nvGrpSpPr>
      <p:grpSpPr>
        <a:xfrm>
          <a:off x="0" y="0"/>
          <a:ext cx="0" cy="0"/>
          <a:chOff x="0" y="0"/>
          <a:chExt cx="0" cy="0"/>
        </a:xfrm>
      </p:grpSpPr>
      <p:sp>
        <p:nvSpPr>
          <p:cNvPr id="30" name="Google Shape;3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 name="Google Shape;3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solidFill>
                  <a:schemeClr val="dk1"/>
                </a:solidFill>
                <a:latin typeface="Lato"/>
                <a:ea typeface="Lato"/>
                <a:cs typeface="Lato"/>
                <a:sym typeface="Lato"/>
              </a:rPr>
              <a:t>As you watch the video, write down the order of the  different steps to making a mortgage application, using below.</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rPr>
              <a:t>Provide mortgage quotes, including term, fees, mortgage rates</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 name="Google Shape;3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Josh oliver</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8ddc1a6770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g28ddc1a677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 name="Google Shape;4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77272"/>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a:t>
            </a:r>
            <a:endParaRPr b="1">
              <a:solidFill>
                <a:schemeClr val="dk1"/>
              </a:solidFill>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GB">
                <a:solidFill>
                  <a:schemeClr val="dk1"/>
                </a:solidFill>
                <a:latin typeface="Lato"/>
                <a:ea typeface="Lato"/>
                <a:cs typeface="Lato"/>
                <a:sym typeface="Lato"/>
              </a:rPr>
              <a:t>Students should be invited to ask questions and they should be provided with an opportunity to ask questions anonymously. It is useful to have a question box or allocated space on the whiteboard for students to share questions.</a:t>
            </a:r>
            <a:endParaRPr>
              <a:solidFill>
                <a:schemeClr val="dk1"/>
              </a:solidFill>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GB">
                <a:solidFill>
                  <a:schemeClr val="dk1"/>
                </a:solidFill>
                <a:latin typeface="Lato"/>
                <a:ea typeface="Lato"/>
                <a:cs typeface="Lato"/>
                <a:sym typeface="Lato"/>
              </a:rPr>
              <a:t>It is suggested that students are provided with post-its or slips to write their questions on and as the teacher circulates throughout the lesson these questions can be collected and answers throughout the session or using an allocated ‘question time’ at the end of the session.</a:t>
            </a:r>
            <a:endParaRPr>
              <a:solidFill>
                <a:schemeClr val="dk1"/>
              </a:solidFill>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GB">
                <a:solidFill>
                  <a:schemeClr val="dk1"/>
                </a:solidFill>
                <a:latin typeface="Lato"/>
                <a:ea typeface="Lato"/>
                <a:cs typeface="Lato"/>
                <a:sym typeface="Lato"/>
              </a:rPr>
              <a:t>Students can be invited to respond to questions asked by their peers. If responses to questions are based on personal preference or opinion, the teacher should be clear to preface any answers with this.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 name="Google Shape;5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sz="1000">
                <a:latin typeface="Lato"/>
                <a:ea typeface="Lato"/>
                <a:cs typeface="Lato"/>
                <a:sym typeface="Lato"/>
              </a:rPr>
              <a:t>Teacher Explanation</a:t>
            </a:r>
            <a:endParaRPr b="1" sz="1000">
              <a:latin typeface="Lato"/>
              <a:ea typeface="Lato"/>
              <a:cs typeface="Lato"/>
              <a:sym typeface="Lato"/>
            </a:endParaRPr>
          </a:p>
          <a:p>
            <a:pPr indent="0" lvl="0" marL="0" rtl="0" algn="l">
              <a:lnSpc>
                <a:spcPct val="100000"/>
              </a:lnSpc>
              <a:spcBef>
                <a:spcPts val="0"/>
              </a:spcBef>
              <a:spcAft>
                <a:spcPts val="0"/>
              </a:spcAft>
              <a:buSzPts val="1100"/>
              <a:buNone/>
            </a:pPr>
            <a:r>
              <a:t/>
            </a:r>
            <a:endParaRPr b="1" sz="1000">
              <a:latin typeface="Lato"/>
              <a:ea typeface="Lato"/>
              <a:cs typeface="Lato"/>
              <a:sym typeface="Lato"/>
            </a:endParaRPr>
          </a:p>
          <a:p>
            <a:pPr indent="0" lvl="0" marL="0" rtl="0" algn="l">
              <a:lnSpc>
                <a:spcPct val="100000"/>
              </a:lnSpc>
              <a:spcBef>
                <a:spcPts val="0"/>
              </a:spcBef>
              <a:spcAft>
                <a:spcPts val="0"/>
              </a:spcAft>
              <a:buSzPts val="1100"/>
              <a:buNone/>
            </a:pPr>
            <a:r>
              <a:rPr b="1" lang="en-GB" sz="1000">
                <a:latin typeface="Lato"/>
                <a:ea typeface="Lato"/>
                <a:cs typeface="Lato"/>
                <a:sym typeface="Lato"/>
              </a:rPr>
              <a:t>Delivery Instructions</a:t>
            </a:r>
            <a:endParaRPr b="1" sz="1000">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sz="1000">
                <a:latin typeface="Lato"/>
                <a:ea typeface="Lato"/>
                <a:cs typeface="Lato"/>
                <a:sym typeface="Lato"/>
              </a:rPr>
              <a:t>Begin by revealing the current average salary and average house price in the UK after students have had a short amount of time to think about it.The calculation required is on the next slide. Frame the necessity of a mortgage in this context, making sure to emphasize that without a mortgage, homeownership would be out of reach for most individuals.</a:t>
            </a:r>
            <a:endParaRPr sz="1000">
              <a:latin typeface="Lato"/>
              <a:ea typeface="Lato"/>
              <a:cs typeface="Lato"/>
              <a:sym typeface="Lato"/>
            </a:endParaRPr>
          </a:p>
          <a:p>
            <a:pPr indent="0" lvl="0" marL="0" rtl="0" algn="l">
              <a:lnSpc>
                <a:spcPct val="100000"/>
              </a:lnSpc>
              <a:spcBef>
                <a:spcPts val="0"/>
              </a:spcBef>
              <a:spcAft>
                <a:spcPts val="0"/>
              </a:spcAft>
              <a:buSzPts val="1100"/>
              <a:buNone/>
            </a:pPr>
            <a:r>
              <a:t/>
            </a:r>
            <a:endParaRPr b="1" sz="1000">
              <a:latin typeface="Lato"/>
              <a:ea typeface="Lato"/>
              <a:cs typeface="Lato"/>
              <a:sym typeface="Lato"/>
            </a:endParaRPr>
          </a:p>
          <a:p>
            <a:pPr indent="0" lvl="0" marL="0" rtl="0" algn="l">
              <a:lnSpc>
                <a:spcPct val="100000"/>
              </a:lnSpc>
              <a:spcBef>
                <a:spcPts val="0"/>
              </a:spcBef>
              <a:spcAft>
                <a:spcPts val="0"/>
              </a:spcAft>
              <a:buSzPts val="1100"/>
              <a:buNone/>
            </a:pPr>
            <a:r>
              <a:t/>
            </a:r>
            <a:endParaRPr b="1" sz="1000">
              <a:latin typeface="Lato"/>
              <a:ea typeface="Lato"/>
              <a:cs typeface="Lato"/>
              <a:sym typeface="Lato"/>
            </a:endParaRPr>
          </a:p>
          <a:p>
            <a:pPr indent="0" lvl="0" marL="0" rtl="0" algn="l">
              <a:lnSpc>
                <a:spcPct val="100000"/>
              </a:lnSpc>
              <a:spcBef>
                <a:spcPts val="0"/>
              </a:spcBef>
              <a:spcAft>
                <a:spcPts val="0"/>
              </a:spcAft>
              <a:buSzPts val="1100"/>
              <a:buNone/>
            </a:pPr>
            <a:r>
              <a:rPr b="1" lang="en-GB" sz="1000">
                <a:latin typeface="Lato"/>
                <a:ea typeface="Lato"/>
                <a:cs typeface="Lato"/>
                <a:sym typeface="Lato"/>
              </a:rPr>
              <a:t>Prompt Questions</a:t>
            </a:r>
            <a:endParaRPr b="1" sz="1000">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sz="1000">
                <a:solidFill>
                  <a:schemeClr val="dk1"/>
                </a:solidFill>
                <a:latin typeface="Lato"/>
                <a:ea typeface="Lato"/>
                <a:cs typeface="Lato"/>
                <a:sym typeface="Lato"/>
              </a:rPr>
              <a:t>What assumptions are we making in this calculation about other expenses and savings?</a:t>
            </a:r>
            <a:endParaRPr sz="1000">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sz="1000">
                <a:solidFill>
                  <a:schemeClr val="dk1"/>
                </a:solidFill>
                <a:latin typeface="Lato"/>
                <a:ea typeface="Lato"/>
                <a:cs typeface="Lato"/>
                <a:sym typeface="Lato"/>
              </a:rPr>
              <a:t>Does everyone's financial situation look the same? How might different financial circumstances change the amount someone could save or the price of the house they might buy?</a:t>
            </a:r>
            <a:endParaRPr sz="1000">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sz="1000">
                <a:solidFill>
                  <a:schemeClr val="dk1"/>
                </a:solidFill>
                <a:latin typeface="Lato"/>
                <a:ea typeface="Lato"/>
                <a:cs typeface="Lato"/>
                <a:sym typeface="Lato"/>
              </a:rPr>
              <a:t>What are some other reasons, besides the cost of a house, that someone might choose to get a mortgage?</a:t>
            </a:r>
            <a:endParaRPr sz="1000">
              <a:latin typeface="Lato"/>
              <a:ea typeface="Lato"/>
              <a:cs typeface="Lato"/>
              <a:sym typeface="La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b="1" sz="1000">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sz="1000">
              <a:latin typeface="Lato"/>
              <a:ea typeface="Lato"/>
              <a:cs typeface="Lato"/>
              <a:sym typeface="Lato"/>
            </a:endParaRPr>
          </a:p>
          <a:p>
            <a:pPr indent="0" lvl="0" marL="0" rtl="0" algn="l">
              <a:lnSpc>
                <a:spcPct val="100000"/>
              </a:lnSpc>
              <a:spcBef>
                <a:spcPts val="0"/>
              </a:spcBef>
              <a:spcAft>
                <a:spcPts val="0"/>
              </a:spcAft>
              <a:buSzPts val="1100"/>
              <a:buNone/>
            </a:pPr>
            <a:r>
              <a:t/>
            </a:r>
            <a:endParaRPr b="1" sz="1000">
              <a:latin typeface="Lato"/>
              <a:ea typeface="Lato"/>
              <a:cs typeface="Lato"/>
              <a:sym typeface="La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6" name="Shape 6"/>
        <p:cNvGrpSpPr/>
        <p:nvPr/>
      </p:nvGrpSpPr>
      <p:grpSpPr>
        <a:xfrm>
          <a:off x="0" y="0"/>
          <a:ext cx="0" cy="0"/>
          <a:chOff x="0" y="0"/>
          <a:chExt cx="0" cy="0"/>
        </a:xfrm>
      </p:grpSpPr>
      <p:pic>
        <p:nvPicPr>
          <p:cNvPr id="7" name="Google Shape;7;p25"/>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8" name="Google Shape;8;p25"/>
          <p:cNvPicPr preferRelativeResize="0"/>
          <p:nvPr/>
        </p:nvPicPr>
        <p:blipFill rotWithShape="1">
          <a:blip r:embed="rId3">
            <a:alphaModFix/>
          </a:blip>
          <a:srcRect b="-2277" l="-4222" r="-3757" t="-2440"/>
          <a:stretch/>
        </p:blipFill>
        <p:spPr>
          <a:xfrm rot="-5400000">
            <a:off x="7181808" y="322227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9" name="Shape 9"/>
        <p:cNvGrpSpPr/>
        <p:nvPr/>
      </p:nvGrpSpPr>
      <p:grpSpPr>
        <a:xfrm>
          <a:off x="0" y="0"/>
          <a:ext cx="0" cy="0"/>
          <a:chOff x="0" y="0"/>
          <a:chExt cx="0" cy="0"/>
        </a:xfrm>
      </p:grpSpPr>
      <p:pic>
        <p:nvPicPr>
          <p:cNvPr id="10" name="Google Shape;10;p28"/>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11" name="Shape 11"/>
        <p:cNvGrpSpPr/>
        <p:nvPr/>
      </p:nvGrpSpPr>
      <p:grpSpPr>
        <a:xfrm>
          <a:off x="0" y="0"/>
          <a:ext cx="0" cy="0"/>
          <a:chOff x="0" y="0"/>
          <a:chExt cx="0" cy="0"/>
        </a:xfrm>
      </p:grpSpPr>
      <p:pic>
        <p:nvPicPr>
          <p:cNvPr id="12" name="Google Shape;12;p30"/>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13" name="Shape 13"/>
        <p:cNvGrpSpPr/>
        <p:nvPr/>
      </p:nvGrpSpPr>
      <p:grpSpPr>
        <a:xfrm>
          <a:off x="0" y="0"/>
          <a:ext cx="0" cy="0"/>
          <a:chOff x="0" y="0"/>
          <a:chExt cx="0" cy="0"/>
        </a:xfrm>
      </p:grpSpPr>
      <p:pic>
        <p:nvPicPr>
          <p:cNvPr id="14" name="Google Shape;14;p31"/>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15" name="Shape 15"/>
        <p:cNvGrpSpPr/>
        <p:nvPr/>
      </p:nvGrpSpPr>
      <p:grpSpPr>
        <a:xfrm>
          <a:off x="0" y="0"/>
          <a:ext cx="0" cy="0"/>
          <a:chOff x="0" y="0"/>
          <a:chExt cx="0" cy="0"/>
        </a:xfrm>
      </p:grpSpPr>
      <p:sp>
        <p:nvSpPr>
          <p:cNvPr id="16" name="Google Shape;16;p32"/>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 name="Google Shape;17;p32"/>
          <p:cNvPicPr preferRelativeResize="0"/>
          <p:nvPr/>
        </p:nvPicPr>
        <p:blipFill rotWithShape="1">
          <a:blip r:embed="rId2">
            <a:alphaModFix/>
          </a:blip>
          <a:srcRect b="0" l="0" r="0" t="0"/>
          <a:stretch/>
        </p:blipFill>
        <p:spPr>
          <a:xfrm>
            <a:off x="8050064" y="4271275"/>
            <a:ext cx="792833" cy="58540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18" name="Shape 18"/>
        <p:cNvGrpSpPr/>
        <p:nvPr/>
      </p:nvGrpSpPr>
      <p:grpSpPr>
        <a:xfrm>
          <a:off x="0" y="0"/>
          <a:ext cx="0" cy="0"/>
          <a:chOff x="0" y="0"/>
          <a:chExt cx="0" cy="0"/>
        </a:xfrm>
      </p:grpSpPr>
      <p:pic>
        <p:nvPicPr>
          <p:cNvPr id="19" name="Google Shape;19;p33"/>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bg>
      <p:bgPr>
        <a:solidFill>
          <a:srgbClr val="262A33"/>
        </a:solidFill>
      </p:bgPr>
    </p:bg>
    <p:spTree>
      <p:nvGrpSpPr>
        <p:cNvPr id="20" name="Shape 20"/>
        <p:cNvGrpSpPr/>
        <p:nvPr/>
      </p:nvGrpSpPr>
      <p:grpSpPr>
        <a:xfrm>
          <a:off x="0" y="0"/>
          <a:ext cx="0" cy="0"/>
          <a:chOff x="0" y="0"/>
          <a:chExt cx="0" cy="0"/>
        </a:xfrm>
      </p:grpSpPr>
      <p:pic>
        <p:nvPicPr>
          <p:cNvPr id="21" name="Google Shape;21;p34"/>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2" name="Google Shape;22;p3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p:cSld name="TITLE_AND_TWO_COLUMNS_6">
    <p:spTree>
      <p:nvGrpSpPr>
        <p:cNvPr id="23" name="Shape 23"/>
        <p:cNvGrpSpPr/>
        <p:nvPr/>
      </p:nvGrpSpPr>
      <p:grpSpPr>
        <a:xfrm>
          <a:off x="0" y="0"/>
          <a:ext cx="0" cy="0"/>
          <a:chOff x="0" y="0"/>
          <a:chExt cx="0" cy="0"/>
        </a:xfrm>
      </p:grpSpPr>
      <p:sp>
        <p:nvSpPr>
          <p:cNvPr id="24" name="Google Shape;24;p35"/>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 name="Google Shape;25;p35"/>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26" name="Shape 26"/>
        <p:cNvGrpSpPr/>
        <p:nvPr/>
      </p:nvGrpSpPr>
      <p:grpSpPr>
        <a:xfrm>
          <a:off x="0" y="0"/>
          <a:ext cx="0" cy="0"/>
          <a:chOff x="0" y="0"/>
          <a:chExt cx="0" cy="0"/>
        </a:xfrm>
      </p:grpSpPr>
      <p:sp>
        <p:nvSpPr>
          <p:cNvPr id="27" name="Google Shape;27;g31a6d3b008f_0_0"/>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 name="Google Shape;28;g31a6d3b008f_0_0"/>
          <p:cNvPicPr preferRelativeResize="0"/>
          <p:nvPr/>
        </p:nvPicPr>
        <p:blipFill rotWithShape="1">
          <a:blip r:embed="rId2">
            <a:alphaModFix/>
          </a:blip>
          <a:srcRect b="-9684" l="-7535" r="-5779" t="-8129"/>
          <a:stretch/>
        </p:blipFill>
        <p:spPr>
          <a:xfrm>
            <a:off x="8055750" y="4325600"/>
            <a:ext cx="835000" cy="6433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hyperlink" Target="http://www.youtube.com/watch?v=oGc7wAC6xb8" TargetMode="External"/><Relationship Id="rId5" Type="http://schemas.openxmlformats.org/officeDocument/2006/relationships/image" Target="../media/image14.jpg"/><Relationship Id="rId6" Type="http://schemas.openxmlformats.org/officeDocument/2006/relationships/hyperlink" Target="https://www.youtube.com/watch?v=oGc7wAC6xb8"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hyperlink" Target="https://www.moneyhelper.org.uk/en/homes" TargetMode="External"/><Relationship Id="rId4"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resources.ftflic.com/" TargetMode="External"/><Relationship Id="rId4" Type="http://schemas.openxmlformats.org/officeDocument/2006/relationships/hyperlink" Target="https://www.moneysavingexpert.com/mortgages/mortgage-guide/" TargetMode="External"/><Relationship Id="rId5" Type="http://schemas.openxmlformats.org/officeDocument/2006/relationships/hyperlink" Target="https://www.moneyhelper.org.uk/en/homes/buying-a-hom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hyperlink" Target="https://www.ons.gov.uk/employmentandlabourmarket/peopleinwork/earningsandworkinghours/bulletins/annualsurveyofhoursandearnings/2023" TargetMode="External"/><Relationship Id="rId5" Type="http://schemas.openxmlformats.org/officeDocument/2006/relationships/hyperlink" Target="https://landregistry.data.gov.uk/app/ukhpi/" TargetMode="External"/><Relationship Id="rId6" Type="http://schemas.openxmlformats.org/officeDocument/2006/relationships/hyperlink" Target="https://www.ft.com/content/582ba8ec-7a93-4393-901f-5249129dd996" TargetMode="External"/><Relationship Id="rId7" Type="http://schemas.openxmlformats.org/officeDocument/2006/relationships/image" Target="../media/image15.png"/><Relationship Id="rId8"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hyperlink" Target="http://www.youtube.com/watch?v=g-uAurjxCiU" TargetMode="External"/><Relationship Id="rId5" Type="http://schemas.openxmlformats.org/officeDocument/2006/relationships/image" Target="../media/image4.jpg"/><Relationship Id="rId6" Type="http://schemas.openxmlformats.org/officeDocument/2006/relationships/hyperlink" Target="https://www.youtube.com/watch?v=g-uAurjxCiU"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A33"/>
        </a:solidFill>
      </p:bgPr>
    </p:bg>
    <p:spTree>
      <p:nvGrpSpPr>
        <p:cNvPr id="32" name="Shape 32"/>
        <p:cNvGrpSpPr/>
        <p:nvPr/>
      </p:nvGrpSpPr>
      <p:grpSpPr>
        <a:xfrm>
          <a:off x="0" y="0"/>
          <a:ext cx="0" cy="0"/>
          <a:chOff x="0" y="0"/>
          <a:chExt cx="0" cy="0"/>
        </a:xfrm>
      </p:grpSpPr>
      <p:sp>
        <p:nvSpPr>
          <p:cNvPr id="33" name="Google Shape;33;p1"/>
          <p:cNvSpPr txBox="1"/>
          <p:nvPr/>
        </p:nvSpPr>
        <p:spPr>
          <a:xfrm>
            <a:off x="360375" y="4529800"/>
            <a:ext cx="6681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8022"/>
                </a:solidFill>
                <a:latin typeface="Arial"/>
                <a:ea typeface="Arial"/>
                <a:cs typeface="Arial"/>
                <a:sym typeface="Arial"/>
              </a:rPr>
              <a:t>This session is aimed at key stage four and five (recommended for Year 12 and above)</a:t>
            </a:r>
            <a:endParaRPr b="1" i="0" sz="1000" u="none" cap="none" strike="noStrike">
              <a:solidFill>
                <a:srgbClr val="FF8022"/>
              </a:solidFill>
              <a:latin typeface="Arial"/>
              <a:ea typeface="Arial"/>
              <a:cs typeface="Arial"/>
              <a:sym typeface="Arial"/>
            </a:endParaRPr>
          </a:p>
        </p:txBody>
      </p:sp>
      <p:sp>
        <p:nvSpPr>
          <p:cNvPr id="34" name="Google Shape;34;p1"/>
          <p:cNvSpPr txBox="1"/>
          <p:nvPr/>
        </p:nvSpPr>
        <p:spPr>
          <a:xfrm>
            <a:off x="360375" y="1253100"/>
            <a:ext cx="5870700" cy="188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1" i="0" lang="en-GB" sz="4800" u="none" cap="none" strike="noStrike">
                <a:solidFill>
                  <a:srgbClr val="FFFFFF"/>
                </a:solidFill>
                <a:latin typeface="Lato Black"/>
                <a:ea typeface="Lato Black"/>
                <a:cs typeface="Lato Black"/>
                <a:sym typeface="Lato Black"/>
              </a:rPr>
              <a:t>How to prepare for your financial future</a:t>
            </a:r>
            <a:endParaRPr b="1" i="0" sz="4800" u="none" cap="none" strike="noStrike">
              <a:solidFill>
                <a:srgbClr val="FFFFFF"/>
              </a:solidFill>
              <a:latin typeface="Lato Black"/>
              <a:ea typeface="Lato Black"/>
              <a:cs typeface="Lato Black"/>
              <a:sym typeface="Lato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0"/>
          <p:cNvSpPr txBox="1"/>
          <p:nvPr/>
        </p:nvSpPr>
        <p:spPr>
          <a:xfrm>
            <a:off x="89675" y="242750"/>
            <a:ext cx="6143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Deciding to get a mortgage?</a:t>
            </a:r>
            <a:endParaRPr b="1" i="0" sz="2900" u="none" cap="none" strike="noStrike">
              <a:solidFill>
                <a:srgbClr val="FF8022"/>
              </a:solidFill>
              <a:latin typeface="Lato"/>
              <a:ea typeface="Lato"/>
              <a:cs typeface="Lato"/>
              <a:sym typeface="Lato"/>
            </a:endParaRPr>
          </a:p>
        </p:txBody>
      </p:sp>
      <p:sp>
        <p:nvSpPr>
          <p:cNvPr id="115" name="Google Shape;115;p10"/>
          <p:cNvSpPr txBox="1"/>
          <p:nvPr/>
        </p:nvSpPr>
        <p:spPr>
          <a:xfrm>
            <a:off x="101700" y="1320675"/>
            <a:ext cx="5310600" cy="30168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0000"/>
              </a:lnSpc>
              <a:spcBef>
                <a:spcPts val="0"/>
              </a:spcBef>
              <a:spcAft>
                <a:spcPts val="0"/>
              </a:spcAft>
              <a:buClr>
                <a:srgbClr val="000000"/>
              </a:buClr>
              <a:buSzPts val="2200"/>
              <a:buFont typeface="Lato"/>
              <a:buChar char="●"/>
            </a:pPr>
            <a:r>
              <a:rPr b="0" i="0" lang="en-GB" sz="2200" u="none" cap="none" strike="noStrike">
                <a:solidFill>
                  <a:srgbClr val="000000"/>
                </a:solidFill>
                <a:latin typeface="Lato"/>
                <a:ea typeface="Lato"/>
                <a:cs typeface="Lato"/>
                <a:sym typeface="Lato"/>
              </a:rPr>
              <a:t>At what stage of life might a person consider getting a mortgage?</a:t>
            </a:r>
            <a:endParaRPr b="0" i="0" sz="22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Lato"/>
              <a:ea typeface="Lato"/>
              <a:cs typeface="Lato"/>
              <a:sym typeface="Lato"/>
            </a:endParaRPr>
          </a:p>
          <a:p>
            <a:pPr indent="-368300" lvl="0" marL="457200" marR="0" rtl="0" algn="l">
              <a:lnSpc>
                <a:spcPct val="100000"/>
              </a:lnSpc>
              <a:spcBef>
                <a:spcPts val="0"/>
              </a:spcBef>
              <a:spcAft>
                <a:spcPts val="0"/>
              </a:spcAft>
              <a:buClr>
                <a:srgbClr val="000000"/>
              </a:buClr>
              <a:buSzPts val="2200"/>
              <a:buFont typeface="Lato"/>
              <a:buChar char="●"/>
            </a:pPr>
            <a:r>
              <a:rPr b="0" i="0" lang="en-GB" sz="2200" u="none" cap="none" strike="noStrike">
                <a:solidFill>
                  <a:srgbClr val="000000"/>
                </a:solidFill>
                <a:latin typeface="Lato"/>
                <a:ea typeface="Lato"/>
                <a:cs typeface="Lato"/>
                <a:sym typeface="Lato"/>
              </a:rPr>
              <a:t>Why might a person feel that renting is a better option?</a:t>
            </a:r>
            <a:endParaRPr b="0" i="0" sz="22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Lato"/>
              <a:ea typeface="Lato"/>
              <a:cs typeface="Lato"/>
              <a:sym typeface="Lato"/>
            </a:endParaRPr>
          </a:p>
          <a:p>
            <a:pPr indent="-368300" lvl="0" marL="457200" marR="0" rtl="0" algn="l">
              <a:lnSpc>
                <a:spcPct val="100000"/>
              </a:lnSpc>
              <a:spcBef>
                <a:spcPts val="0"/>
              </a:spcBef>
              <a:spcAft>
                <a:spcPts val="0"/>
              </a:spcAft>
              <a:buClr>
                <a:srgbClr val="000000"/>
              </a:buClr>
              <a:buSzPts val="2200"/>
              <a:buFont typeface="Lato"/>
              <a:buChar char="●"/>
            </a:pPr>
            <a:r>
              <a:rPr b="0" i="0" lang="en-GB" sz="2200" u="none" cap="none" strike="noStrike">
                <a:solidFill>
                  <a:srgbClr val="000000"/>
                </a:solidFill>
                <a:latin typeface="Lato"/>
                <a:ea typeface="Lato"/>
                <a:cs typeface="Lato"/>
                <a:sym typeface="Lato"/>
              </a:rPr>
              <a:t>What financial factors should a person consider when getting a mortgage?</a:t>
            </a:r>
            <a:endParaRPr b="0" i="0" sz="22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Lato"/>
              <a:ea typeface="Lato"/>
              <a:cs typeface="Lato"/>
              <a:sym typeface="Lato"/>
            </a:endParaRPr>
          </a:p>
        </p:txBody>
      </p:sp>
      <p:pic>
        <p:nvPicPr>
          <p:cNvPr id="116" name="Google Shape;116;p10"/>
          <p:cNvPicPr preferRelativeResize="0"/>
          <p:nvPr/>
        </p:nvPicPr>
        <p:blipFill rotWithShape="1">
          <a:blip r:embed="rId3">
            <a:alphaModFix/>
          </a:blip>
          <a:srcRect b="0" l="10223" r="13194" t="0"/>
          <a:stretch/>
        </p:blipFill>
        <p:spPr>
          <a:xfrm>
            <a:off x="5697550" y="1323513"/>
            <a:ext cx="1442452" cy="1327901"/>
          </a:xfrm>
          <a:prstGeom prst="rect">
            <a:avLst/>
          </a:prstGeom>
          <a:noFill/>
          <a:ln cap="flat" cmpd="sng" w="28575">
            <a:solidFill>
              <a:schemeClr val="accent2"/>
            </a:solidFill>
            <a:prstDash val="solid"/>
            <a:round/>
            <a:headEnd len="sm" w="sm" type="none"/>
            <a:tailEnd len="sm" w="sm" type="none"/>
          </a:ln>
        </p:spPr>
      </p:pic>
      <p:pic>
        <p:nvPicPr>
          <p:cNvPr id="117" name="Google Shape;117;p10"/>
          <p:cNvPicPr preferRelativeResize="0"/>
          <p:nvPr/>
        </p:nvPicPr>
        <p:blipFill rotWithShape="1">
          <a:blip r:embed="rId4">
            <a:alphaModFix/>
          </a:blip>
          <a:srcRect b="0" l="0" r="0" t="0"/>
          <a:stretch/>
        </p:blipFill>
        <p:spPr>
          <a:xfrm>
            <a:off x="7343417" y="1333436"/>
            <a:ext cx="1442452" cy="1308046"/>
          </a:xfrm>
          <a:prstGeom prst="rect">
            <a:avLst/>
          </a:prstGeom>
          <a:noFill/>
          <a:ln cap="flat" cmpd="sng" w="28575">
            <a:solidFill>
              <a:schemeClr val="accent2"/>
            </a:solidFill>
            <a:prstDash val="solid"/>
            <a:round/>
            <a:headEnd len="sm" w="sm" type="none"/>
            <a:tailEnd len="sm" w="sm" type="none"/>
          </a:ln>
        </p:spPr>
      </p:pic>
      <p:pic>
        <p:nvPicPr>
          <p:cNvPr id="118" name="Google Shape;118;p10"/>
          <p:cNvPicPr preferRelativeResize="0"/>
          <p:nvPr/>
        </p:nvPicPr>
        <p:blipFill rotWithShape="1">
          <a:blip r:embed="rId5">
            <a:alphaModFix/>
          </a:blip>
          <a:srcRect b="0" l="0" r="0" t="0"/>
          <a:stretch/>
        </p:blipFill>
        <p:spPr>
          <a:xfrm>
            <a:off x="5697550" y="2796988"/>
            <a:ext cx="1442452" cy="1308043"/>
          </a:xfrm>
          <a:prstGeom prst="rect">
            <a:avLst/>
          </a:prstGeom>
          <a:noFill/>
          <a:ln cap="flat" cmpd="sng" w="28575">
            <a:solidFill>
              <a:schemeClr val="accent2"/>
            </a:solidFill>
            <a:prstDash val="solid"/>
            <a:round/>
            <a:headEnd len="sm" w="sm" type="none"/>
            <a:tailEnd len="sm" w="sm" type="none"/>
          </a:ln>
        </p:spPr>
      </p:pic>
      <p:sp>
        <p:nvSpPr>
          <p:cNvPr id="119" name="Google Shape;119;p10"/>
          <p:cNvSpPr/>
          <p:nvPr/>
        </p:nvSpPr>
        <p:spPr>
          <a:xfrm>
            <a:off x="7343404" y="2796988"/>
            <a:ext cx="1442400" cy="13278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GB" sz="9600" u="none" cap="none" strike="noStrike">
                <a:solidFill>
                  <a:schemeClr val="lt1"/>
                </a:solidFill>
                <a:latin typeface="Lato Black"/>
                <a:ea typeface="Lato Black"/>
                <a:cs typeface="Lato Black"/>
                <a:sym typeface="Lato Black"/>
              </a:rPr>
              <a:t>?</a:t>
            </a:r>
            <a:endParaRPr b="0" i="0" sz="9600" u="none" cap="none" strike="noStrike">
              <a:solidFill>
                <a:schemeClr val="lt1"/>
              </a:solidFill>
              <a:latin typeface="Lato Black"/>
              <a:ea typeface="Lato Black"/>
              <a:cs typeface="Lato Black"/>
              <a:sym typeface="Lato Black"/>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1"/>
          <p:cNvSpPr txBox="1"/>
          <p:nvPr/>
        </p:nvSpPr>
        <p:spPr>
          <a:xfrm>
            <a:off x="488175" y="34292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125" name="Google Shape;125;p11"/>
          <p:cNvSpPr txBox="1"/>
          <p:nvPr/>
        </p:nvSpPr>
        <p:spPr>
          <a:xfrm>
            <a:off x="441408" y="1588355"/>
            <a:ext cx="63657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11"/>
          <p:cNvSpPr txBox="1"/>
          <p:nvPr/>
        </p:nvSpPr>
        <p:spPr>
          <a:xfrm>
            <a:off x="360375" y="781475"/>
            <a:ext cx="6789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127" name="Google Shape;127;p11"/>
          <p:cNvSpPr txBox="1"/>
          <p:nvPr/>
        </p:nvSpPr>
        <p:spPr>
          <a:xfrm>
            <a:off x="324575" y="1274075"/>
            <a:ext cx="8185500" cy="23349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Describe what a mortgage is</a:t>
            </a:r>
            <a:endParaRPr b="0" i="0" sz="2200" u="none" cap="none" strike="noStrike">
              <a:solidFill>
                <a:srgbClr val="00FF00"/>
              </a:solidFill>
              <a:latin typeface="Lato Light"/>
              <a:ea typeface="Lato Light"/>
              <a:cs typeface="Lato Light"/>
              <a:sym typeface="Lato Light"/>
            </a:endParaRPr>
          </a:p>
          <a:p>
            <a:pPr indent="0" lvl="0" marL="914400" marR="0" rtl="0" algn="l">
              <a:lnSpc>
                <a:spcPct val="107000"/>
              </a:lnSpc>
              <a:spcBef>
                <a:spcPts val="0"/>
              </a:spcBef>
              <a:spcAft>
                <a:spcPts val="0"/>
              </a:spcAft>
              <a:buClr>
                <a:srgbClr val="000000"/>
              </a:buClr>
              <a:buSzPts val="2200"/>
              <a:buFont typeface="Arial"/>
              <a:buNone/>
            </a:pPr>
            <a:r>
              <a:t/>
            </a:r>
            <a:endParaRPr b="0" i="0" sz="2200" u="none" cap="none" strike="noStrike">
              <a:solidFill>
                <a:schemeClr val="lt1"/>
              </a:solidFill>
              <a:latin typeface="Lato Light"/>
              <a:ea typeface="Lato Light"/>
              <a:cs typeface="Lato Light"/>
              <a:sym typeface="Lato Light"/>
            </a:endParaRPr>
          </a:p>
          <a:p>
            <a:pPr indent="-368300" lvl="0" marL="457200" marR="0" rtl="0" algn="l">
              <a:lnSpc>
                <a:spcPct val="107000"/>
              </a:lnSpc>
              <a:spcBef>
                <a:spcPts val="0"/>
              </a:spcBef>
              <a:spcAft>
                <a:spcPts val="0"/>
              </a:spcAft>
              <a:buClr>
                <a:schemeClr val="accent2"/>
              </a:buClr>
              <a:buSzPts val="2200"/>
              <a:buFont typeface="Lato"/>
              <a:buChar char="●"/>
            </a:pPr>
            <a:r>
              <a:rPr b="1" i="0" lang="en-GB" sz="2200" u="none" cap="none" strike="noStrike">
                <a:solidFill>
                  <a:schemeClr val="lt1"/>
                </a:solidFill>
                <a:latin typeface="Lato"/>
                <a:ea typeface="Lato"/>
                <a:cs typeface="Lato"/>
                <a:sym typeface="Lato"/>
              </a:rPr>
              <a:t>Analyse the mortgage application process</a:t>
            </a:r>
            <a:endParaRPr b="1"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accent2"/>
              </a:buClr>
              <a:buSzPts val="2200"/>
              <a:buFont typeface="Lato"/>
              <a:buChar char="●"/>
            </a:pPr>
            <a:r>
              <a:rPr b="1" lang="en-GB" sz="2200">
                <a:solidFill>
                  <a:schemeClr val="lt1"/>
                </a:solidFill>
                <a:latin typeface="Lato"/>
                <a:ea typeface="Lato"/>
                <a:cs typeface="Lato"/>
                <a:sym typeface="Lato"/>
              </a:rPr>
              <a:t>Identify</a:t>
            </a:r>
            <a:r>
              <a:rPr b="1" i="0" lang="en-GB" sz="2200" u="none" cap="none" strike="noStrike">
                <a:solidFill>
                  <a:schemeClr val="lt1"/>
                </a:solidFill>
                <a:latin typeface="Lato"/>
                <a:ea typeface="Lato"/>
                <a:cs typeface="Lato"/>
                <a:sym typeface="Lato"/>
              </a:rPr>
              <a:t> positive financial behaviours to prepare for the mortgage application process</a:t>
            </a:r>
            <a:endParaRPr b="1" i="0" sz="2200" u="none" cap="none" strike="noStrike">
              <a:solidFill>
                <a:schemeClr val="lt1"/>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12"/>
          <p:cNvPicPr preferRelativeResize="0"/>
          <p:nvPr/>
        </p:nvPicPr>
        <p:blipFill rotWithShape="1">
          <a:blip r:embed="rId3">
            <a:alphaModFix/>
          </a:blip>
          <a:srcRect b="0" l="0" r="0" t="0"/>
          <a:stretch/>
        </p:blipFill>
        <p:spPr>
          <a:xfrm>
            <a:off x="4652000" y="1733550"/>
            <a:ext cx="4197302" cy="2360974"/>
          </a:xfrm>
          <a:prstGeom prst="rect">
            <a:avLst/>
          </a:prstGeom>
          <a:noFill/>
          <a:ln>
            <a:noFill/>
          </a:ln>
          <a:effectLst>
            <a:outerShdw blurRad="57150" rotWithShape="0" algn="bl" dir="5400000" dist="19050">
              <a:srgbClr val="000000">
                <a:alpha val="49803"/>
              </a:srgbClr>
            </a:outerShdw>
          </a:effectLst>
        </p:spPr>
      </p:pic>
      <p:sp>
        <p:nvSpPr>
          <p:cNvPr id="133" name="Google Shape;133;p12"/>
          <p:cNvSpPr txBox="1"/>
          <p:nvPr/>
        </p:nvSpPr>
        <p:spPr>
          <a:xfrm>
            <a:off x="2076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Mortgage application process</a:t>
            </a:r>
            <a:endParaRPr b="1" i="0" sz="2900" u="none" cap="none" strike="noStrike">
              <a:solidFill>
                <a:srgbClr val="FF8022"/>
              </a:solidFill>
              <a:latin typeface="Lato"/>
              <a:ea typeface="Lato"/>
              <a:cs typeface="Lato"/>
              <a:sym typeface="Lato"/>
            </a:endParaRPr>
          </a:p>
        </p:txBody>
      </p:sp>
      <p:sp>
        <p:nvSpPr>
          <p:cNvPr id="134" name="Google Shape;134;p12"/>
          <p:cNvSpPr txBox="1"/>
          <p:nvPr/>
        </p:nvSpPr>
        <p:spPr>
          <a:xfrm>
            <a:off x="167950" y="1489588"/>
            <a:ext cx="4306200" cy="1046700"/>
          </a:xfrm>
          <a:prstGeom prst="rect">
            <a:avLst/>
          </a:prstGeom>
          <a:noFill/>
          <a:ln>
            <a:noFill/>
          </a:ln>
        </p:spPr>
        <p:txBody>
          <a:bodyPr anchorCtr="0" anchor="t" bIns="91425" lIns="91425" spcFirstLastPara="1" rIns="91425" wrap="square" tIns="91425">
            <a:spAutoFit/>
          </a:bodyPr>
          <a:lstStyle/>
          <a:p>
            <a:pPr indent="-179999" lvl="0" marL="179999" marR="0" rtl="0" algn="l">
              <a:lnSpc>
                <a:spcPct val="100000"/>
              </a:lnSpc>
              <a:spcBef>
                <a:spcPts val="0"/>
              </a:spcBef>
              <a:spcAft>
                <a:spcPts val="0"/>
              </a:spcAft>
              <a:buClr>
                <a:srgbClr val="000000"/>
              </a:buClr>
              <a:buSzPts val="1400"/>
              <a:buFont typeface="Lato"/>
              <a:buChar char="●"/>
            </a:pPr>
            <a:r>
              <a:rPr b="0" i="0" lang="en-GB" sz="1400" u="none" cap="none" strike="noStrike">
                <a:solidFill>
                  <a:srgbClr val="000000"/>
                </a:solidFill>
                <a:latin typeface="Lato"/>
                <a:ea typeface="Lato"/>
                <a:cs typeface="Lato"/>
                <a:sym typeface="Lato"/>
              </a:rPr>
              <a:t>Property valuation to make sure that the property is suitable. For example, if the lender needs to repossess the property they need to get the money back on time. </a:t>
            </a:r>
            <a:endParaRPr b="0" i="0" sz="1400" u="none" cap="none" strike="noStrike">
              <a:solidFill>
                <a:srgbClr val="000000"/>
              </a:solidFill>
              <a:latin typeface="Lato"/>
              <a:ea typeface="Lato"/>
              <a:cs typeface="Lato"/>
              <a:sym typeface="Lato"/>
            </a:endParaRPr>
          </a:p>
        </p:txBody>
      </p:sp>
      <p:sp>
        <p:nvSpPr>
          <p:cNvPr id="135" name="Google Shape;135;p12"/>
          <p:cNvSpPr txBox="1"/>
          <p:nvPr/>
        </p:nvSpPr>
        <p:spPr>
          <a:xfrm>
            <a:off x="167950" y="2527785"/>
            <a:ext cx="4306200" cy="1046700"/>
          </a:xfrm>
          <a:prstGeom prst="rect">
            <a:avLst/>
          </a:prstGeom>
          <a:noFill/>
          <a:ln>
            <a:noFill/>
          </a:ln>
        </p:spPr>
        <p:txBody>
          <a:bodyPr anchorCtr="0" anchor="t" bIns="91425" lIns="91425" spcFirstLastPara="1" rIns="91425" wrap="square" tIns="91425">
            <a:spAutoFit/>
          </a:bodyPr>
          <a:lstStyle/>
          <a:p>
            <a:pPr indent="-179999" lvl="0" marL="179999" marR="0" rtl="0" algn="l">
              <a:lnSpc>
                <a:spcPct val="100000"/>
              </a:lnSpc>
              <a:spcBef>
                <a:spcPts val="0"/>
              </a:spcBef>
              <a:spcAft>
                <a:spcPts val="0"/>
              </a:spcAft>
              <a:buClr>
                <a:srgbClr val="000000"/>
              </a:buClr>
              <a:buSzPts val="1400"/>
              <a:buFont typeface="Lato"/>
              <a:buChar char="●"/>
            </a:pPr>
            <a:r>
              <a:rPr b="0" i="0" lang="en-GB" sz="1400" u="none" cap="none" strike="noStrike">
                <a:solidFill>
                  <a:srgbClr val="000000"/>
                </a:solidFill>
                <a:latin typeface="Lato"/>
                <a:ea typeface="Lato"/>
                <a:cs typeface="Lato"/>
                <a:sym typeface="Lato"/>
              </a:rPr>
              <a:t>Make an enquiry to a mortgage broker or bank</a:t>
            </a:r>
            <a:endParaRPr b="0" i="0" sz="1400" u="none" cap="none" strike="noStrike">
              <a:solidFill>
                <a:srgbClr val="000000"/>
              </a:solidFill>
              <a:latin typeface="Lato"/>
              <a:ea typeface="Lato"/>
              <a:cs typeface="Lato"/>
              <a:sym typeface="Lato"/>
            </a:endParaRPr>
          </a:p>
          <a:p>
            <a:pPr indent="0" lvl="0" marL="179999"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Mortgage broker or bank takes all your details down - dependants, credit file, proof of income and bank statements will be reviewed. </a:t>
            </a:r>
            <a:endParaRPr b="0" i="0" sz="1400" u="none" cap="none" strike="noStrike">
              <a:solidFill>
                <a:srgbClr val="000000"/>
              </a:solidFill>
              <a:latin typeface="Lato"/>
              <a:ea typeface="Lato"/>
              <a:cs typeface="Lato"/>
              <a:sym typeface="Lato"/>
            </a:endParaRPr>
          </a:p>
        </p:txBody>
      </p:sp>
      <p:sp>
        <p:nvSpPr>
          <p:cNvPr id="136" name="Google Shape;136;p12"/>
          <p:cNvSpPr txBox="1"/>
          <p:nvPr/>
        </p:nvSpPr>
        <p:spPr>
          <a:xfrm>
            <a:off x="167950" y="3037471"/>
            <a:ext cx="430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37" name="Google Shape;137;p12"/>
          <p:cNvSpPr txBox="1"/>
          <p:nvPr/>
        </p:nvSpPr>
        <p:spPr>
          <a:xfrm>
            <a:off x="207673" y="4291803"/>
            <a:ext cx="4306200" cy="831300"/>
          </a:xfrm>
          <a:prstGeom prst="rect">
            <a:avLst/>
          </a:prstGeom>
          <a:noFill/>
          <a:ln>
            <a:noFill/>
          </a:ln>
        </p:spPr>
        <p:txBody>
          <a:bodyPr anchorCtr="0" anchor="t" bIns="91425" lIns="91425" spcFirstLastPara="1" rIns="91425" wrap="square" tIns="91425">
            <a:spAutoFit/>
          </a:bodyPr>
          <a:lstStyle/>
          <a:p>
            <a:pPr indent="-89999" lvl="0" marL="89999" marR="0" rtl="0" algn="l">
              <a:lnSpc>
                <a:spcPct val="100000"/>
              </a:lnSpc>
              <a:spcBef>
                <a:spcPts val="0"/>
              </a:spcBef>
              <a:spcAft>
                <a:spcPts val="0"/>
              </a:spcAft>
              <a:buClr>
                <a:srgbClr val="000000"/>
              </a:buClr>
              <a:buSzPts val="1400"/>
              <a:buFont typeface="Lato"/>
              <a:buChar char="●"/>
            </a:pPr>
            <a:r>
              <a:rPr b="0" i="0" lang="en-GB" sz="1400" u="none" cap="none" strike="noStrike">
                <a:solidFill>
                  <a:srgbClr val="000000"/>
                </a:solidFill>
                <a:latin typeface="Lato"/>
                <a:ea typeface="Lato"/>
                <a:cs typeface="Lato"/>
                <a:sym typeface="Lato"/>
              </a:rPr>
              <a:t>Get a mortgage offer. Means finance documents from the bank have been officially approved. </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38" name="Google Shape;138;p12"/>
          <p:cNvSpPr txBox="1"/>
          <p:nvPr/>
        </p:nvSpPr>
        <p:spPr>
          <a:xfrm>
            <a:off x="131473" y="3640180"/>
            <a:ext cx="4306200" cy="831300"/>
          </a:xfrm>
          <a:prstGeom prst="rect">
            <a:avLst/>
          </a:prstGeom>
          <a:noFill/>
          <a:ln>
            <a:noFill/>
          </a:ln>
        </p:spPr>
        <p:txBody>
          <a:bodyPr anchorCtr="0" anchor="t" bIns="91425" lIns="91425" spcFirstLastPara="1" rIns="91425" wrap="square" tIns="91425">
            <a:spAutoFit/>
          </a:bodyPr>
          <a:lstStyle/>
          <a:p>
            <a:pPr indent="-179999" lvl="0" marL="179999" marR="0" rtl="0" algn="l">
              <a:lnSpc>
                <a:spcPct val="100000"/>
              </a:lnSpc>
              <a:spcBef>
                <a:spcPts val="0"/>
              </a:spcBef>
              <a:spcAft>
                <a:spcPts val="0"/>
              </a:spcAft>
              <a:buClr>
                <a:srgbClr val="000000"/>
              </a:buClr>
              <a:buSzPts val="1400"/>
              <a:buFont typeface="Lato"/>
              <a:buChar char="●"/>
            </a:pPr>
            <a:r>
              <a:rPr lang="en-GB">
                <a:latin typeface="Lato"/>
                <a:ea typeface="Lato"/>
                <a:cs typeface="Lato"/>
                <a:sym typeface="Lato"/>
              </a:rPr>
              <a:t>Submit income documents like payslips, P60 salary tax statements etc.</a:t>
            </a:r>
            <a:endParaRPr>
              <a:latin typeface="Lato"/>
              <a:ea typeface="Lato"/>
              <a:cs typeface="Lato"/>
              <a:sym typeface="Lato"/>
            </a:endParaRPr>
          </a:p>
          <a:p>
            <a:pPr indent="0" lvl="0" marL="457200" marR="0" rtl="0" algn="l">
              <a:lnSpc>
                <a:spcPct val="100000"/>
              </a:lnSpc>
              <a:spcBef>
                <a:spcPts val="0"/>
              </a:spcBef>
              <a:spcAft>
                <a:spcPts val="0"/>
              </a:spcAft>
              <a:buNone/>
            </a:pPr>
            <a:r>
              <a:t/>
            </a:r>
            <a:endParaRPr>
              <a:latin typeface="Lato"/>
              <a:ea typeface="Lato"/>
              <a:cs typeface="Lato"/>
              <a:sym typeface="Lato"/>
            </a:endParaRPr>
          </a:p>
        </p:txBody>
      </p:sp>
      <p:pic>
        <p:nvPicPr>
          <p:cNvPr descr="Book a Call&#10;If you are looking for mortgage advice and want to know how much you can borrow for a new home or remortgage then book a free discovery call.&#10;&#10;https://calendly.com/anishpatelmortgages_mortgagecall&#10;&#10;&#10;Check my file&#10;Check your credit score across 3 main providers that mortgage lenders use with this free 30 day trial&#10;https://www.checkmyfile.com/?ref=anishpatel1&amp;cbap=1&#10;&#10;You can check your own credit score for FREE for 30 days and then £14.99 per month thereafter and you can cancel at anytime with this UK provider.&#10;&#10;&#10;Connect on Social&#10;https://www.facebook.com/anishpatelmortgages    &#10;    &#10;https://www.instagram.com/anishpatelmortgages/?hl=en    &#10;&#10;https://www.linkedin.com/in/anishpatelmortgages   &#10;&#10;https://youtube.com/channel/UCa9edcC6xYoGJikUGUxI-Jg&#10;&#10;https://www.tiktok.com/@anishpatelmortgages?lang=en&#10;&#10;&#10;Website&#10;&#10;https://anichemortgages.uk/&#10;&#10;&#10;A Niche Mortgages LTD is an appointed representative of HL Partnership Limited, which is authorised and regulated by the Financial Conduct Authority.&#10;&#10;The Financial Conduct Authority does not regulate some aspects of buy-to-let and commercial mortgages.&#10;&#10;The guidance and/or advice contained within this website is subject to the UK regulatory regime and is therefore targeted at consumers based in the UK.&#10;&#10;There may be a fee for mortgage advice. The precise amount will depend upon your circumstances but we estimate this to be £587.&#10;&#10;YOUR HOME MAY BE REPOSSESSED IF YOU DO NOT KEEP UP TO DATE WITH YOUR MORTGAGE REPAYMENTS&#10;&#10;&#10;#mortgageadviser #mortgageadvisor #mortgagebroker #mortgageadvice #mortgageadviceuk #mortgage" id="139" name="Google Shape;139;p12" title="Mortgage Application Process Explained">
            <a:hlinkClick r:id="rId4"/>
          </p:cNvPr>
          <p:cNvPicPr preferRelativeResize="0"/>
          <p:nvPr/>
        </p:nvPicPr>
        <p:blipFill rotWithShape="1">
          <a:blip r:embed="rId5">
            <a:alphaModFix/>
          </a:blip>
          <a:srcRect b="0" l="0" r="0" t="0"/>
          <a:stretch/>
        </p:blipFill>
        <p:spPr>
          <a:xfrm>
            <a:off x="4652000" y="1733550"/>
            <a:ext cx="4197300" cy="2360991"/>
          </a:xfrm>
          <a:prstGeom prst="rect">
            <a:avLst/>
          </a:prstGeom>
          <a:noFill/>
          <a:ln>
            <a:noFill/>
          </a:ln>
        </p:spPr>
      </p:pic>
      <p:sp>
        <p:nvSpPr>
          <p:cNvPr id="140" name="Google Shape;140;p12"/>
          <p:cNvSpPr txBox="1"/>
          <p:nvPr/>
        </p:nvSpPr>
        <p:spPr>
          <a:xfrm>
            <a:off x="0" y="4865700"/>
            <a:ext cx="3773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sng" cap="none" strike="noStrike">
                <a:solidFill>
                  <a:schemeClr val="accent2"/>
                </a:solidFill>
                <a:latin typeface="Lato"/>
                <a:ea typeface="Lato"/>
                <a:cs typeface="Lato"/>
                <a:sym typeface="Lato"/>
                <a:hlinkClick r:id="rId6">
                  <a:extLst>
                    <a:ext uri="{A12FA001-AC4F-418D-AE19-62706E023703}">
                      <ahyp:hlinkClr val="tx"/>
                    </a:ext>
                  </a:extLst>
                </a:hlinkClick>
              </a:rPr>
              <a:t>https://www.youtube.com/watch?v=oGc7wAC6xb8</a:t>
            </a:r>
            <a:r>
              <a:rPr b="0" i="0" lang="en-GB" sz="1000" u="none" cap="none" strike="noStrike">
                <a:solidFill>
                  <a:schemeClr val="accent2"/>
                </a:solidFill>
                <a:latin typeface="Lato"/>
                <a:ea typeface="Lato"/>
                <a:cs typeface="Lato"/>
                <a:sym typeface="Lato"/>
              </a:rPr>
              <a:t> </a:t>
            </a:r>
            <a:endParaRPr b="0" i="0" sz="1000" u="none" cap="none" strike="noStrike">
              <a:solidFill>
                <a:schemeClr val="accent2"/>
              </a:solidFill>
              <a:latin typeface="Lato"/>
              <a:ea typeface="Lato"/>
              <a:cs typeface="Lato"/>
              <a:sym typeface="Lato"/>
            </a:endParaRPr>
          </a:p>
        </p:txBody>
      </p:sp>
      <p:sp>
        <p:nvSpPr>
          <p:cNvPr id="141" name="Google Shape;141;p12"/>
          <p:cNvSpPr txBox="1"/>
          <p:nvPr/>
        </p:nvSpPr>
        <p:spPr>
          <a:xfrm>
            <a:off x="0" y="1066800"/>
            <a:ext cx="9144000" cy="354000"/>
          </a:xfrm>
          <a:prstGeom prst="rect">
            <a:avLst/>
          </a:prstGeom>
          <a:solidFill>
            <a:schemeClr val="accent2"/>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Lato"/>
                <a:ea typeface="Lato"/>
                <a:cs typeface="Lato"/>
                <a:sym typeface="Lato"/>
              </a:rPr>
              <a:t>As you watch the video, write down the </a:t>
            </a:r>
            <a:r>
              <a:rPr b="1" lang="en-GB" sz="1100">
                <a:solidFill>
                  <a:schemeClr val="lt1"/>
                </a:solidFill>
                <a:latin typeface="Lato"/>
                <a:ea typeface="Lato"/>
                <a:cs typeface="Lato"/>
                <a:sym typeface="Lato"/>
              </a:rPr>
              <a:t>sequence </a:t>
            </a:r>
            <a:r>
              <a:rPr b="1" i="0" lang="en-GB" sz="1100" u="none" cap="none" strike="noStrike">
                <a:solidFill>
                  <a:schemeClr val="lt1"/>
                </a:solidFill>
                <a:latin typeface="Lato"/>
                <a:ea typeface="Lato"/>
                <a:cs typeface="Lato"/>
                <a:sym typeface="Lato"/>
              </a:rPr>
              <a:t>of the </a:t>
            </a:r>
            <a:r>
              <a:rPr b="1" lang="en-GB" sz="1100">
                <a:solidFill>
                  <a:schemeClr val="lt1"/>
                </a:solidFill>
                <a:latin typeface="Lato"/>
                <a:ea typeface="Lato"/>
                <a:cs typeface="Lato"/>
                <a:sym typeface="Lato"/>
              </a:rPr>
              <a:t>events </a:t>
            </a:r>
            <a:r>
              <a:rPr b="1" i="0" lang="en-GB" sz="1100" u="none" cap="none" strike="noStrike">
                <a:solidFill>
                  <a:schemeClr val="lt1"/>
                </a:solidFill>
                <a:latin typeface="Lato"/>
                <a:ea typeface="Lato"/>
                <a:cs typeface="Lato"/>
                <a:sym typeface="Lato"/>
              </a:rPr>
              <a:t> for making a mortgage application</a:t>
            </a:r>
            <a:endParaRPr b="1" i="0" sz="1100" u="none" cap="none" strike="noStrike">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13"/>
          <p:cNvPicPr preferRelativeResize="0"/>
          <p:nvPr/>
        </p:nvPicPr>
        <p:blipFill rotWithShape="1">
          <a:blip r:embed="rId3">
            <a:alphaModFix/>
          </a:blip>
          <a:srcRect b="0" l="0" r="0" t="0"/>
          <a:stretch/>
        </p:blipFill>
        <p:spPr>
          <a:xfrm>
            <a:off x="5289475" y="1391263"/>
            <a:ext cx="3479573" cy="2360974"/>
          </a:xfrm>
          <a:prstGeom prst="rect">
            <a:avLst/>
          </a:prstGeom>
          <a:noFill/>
          <a:ln>
            <a:noFill/>
          </a:ln>
          <a:effectLst>
            <a:outerShdw blurRad="57150" rotWithShape="0" algn="bl" dir="5400000" dist="19050">
              <a:srgbClr val="000000">
                <a:alpha val="49803"/>
              </a:srgbClr>
            </a:outerShdw>
          </a:effectLst>
        </p:spPr>
      </p:pic>
      <p:sp>
        <p:nvSpPr>
          <p:cNvPr id="147" name="Google Shape;147;p13"/>
          <p:cNvSpPr txBox="1"/>
          <p:nvPr/>
        </p:nvSpPr>
        <p:spPr>
          <a:xfrm>
            <a:off x="2076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Mortgage application process</a:t>
            </a:r>
            <a:endParaRPr b="1" i="0" sz="2900" u="none" cap="none" strike="noStrike">
              <a:solidFill>
                <a:srgbClr val="FF8022"/>
              </a:solidFill>
              <a:latin typeface="Lato"/>
              <a:ea typeface="Lato"/>
              <a:cs typeface="Lato"/>
              <a:sym typeface="Lato"/>
            </a:endParaRPr>
          </a:p>
        </p:txBody>
      </p:sp>
      <p:sp>
        <p:nvSpPr>
          <p:cNvPr id="148" name="Google Shape;148;p13"/>
          <p:cNvSpPr txBox="1"/>
          <p:nvPr/>
        </p:nvSpPr>
        <p:spPr>
          <a:xfrm>
            <a:off x="131475" y="2941338"/>
            <a:ext cx="43062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Stage 3: Property valuation to make sure that the property is suitable. For example, if the lender needs to repossess the property they need to get the money back on time. </a:t>
            </a:r>
            <a:endParaRPr b="0" i="0" sz="1400" u="none" cap="none" strike="noStrike">
              <a:solidFill>
                <a:srgbClr val="000000"/>
              </a:solidFill>
              <a:latin typeface="Lato"/>
              <a:ea typeface="Lato"/>
              <a:cs typeface="Lato"/>
              <a:sym typeface="Lato"/>
            </a:endParaRPr>
          </a:p>
        </p:txBody>
      </p:sp>
      <p:sp>
        <p:nvSpPr>
          <p:cNvPr id="149" name="Google Shape;149;p13"/>
          <p:cNvSpPr txBox="1"/>
          <p:nvPr/>
        </p:nvSpPr>
        <p:spPr>
          <a:xfrm>
            <a:off x="128225" y="1137150"/>
            <a:ext cx="4515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Stage 1: Make an enquiry to a mortgage broker or bank.</a:t>
            </a:r>
            <a:endParaRPr b="0" i="0" sz="1400" u="none" cap="none" strike="noStrike">
              <a:solidFill>
                <a:srgbClr val="000000"/>
              </a:solidFill>
              <a:latin typeface="Lato"/>
              <a:ea typeface="Lato"/>
              <a:cs typeface="Lato"/>
              <a:sym typeface="Lato"/>
            </a:endParaRPr>
          </a:p>
        </p:txBody>
      </p:sp>
      <p:sp>
        <p:nvSpPr>
          <p:cNvPr id="150" name="Google Shape;150;p13"/>
          <p:cNvSpPr txBox="1"/>
          <p:nvPr/>
        </p:nvSpPr>
        <p:spPr>
          <a:xfrm>
            <a:off x="128225" y="1494446"/>
            <a:ext cx="43062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Mortgage broker or bank takes all your details - dependants, credit file, proof of income and bank statements will be reviewed. </a:t>
            </a:r>
            <a:endParaRPr b="0" i="0" sz="1400" u="none" cap="none" strike="noStrike">
              <a:solidFill>
                <a:srgbClr val="000000"/>
              </a:solidFill>
              <a:latin typeface="Lato"/>
              <a:ea typeface="Lato"/>
              <a:cs typeface="Lato"/>
              <a:sym typeface="Lato"/>
            </a:endParaRPr>
          </a:p>
        </p:txBody>
      </p:sp>
      <p:sp>
        <p:nvSpPr>
          <p:cNvPr id="151" name="Google Shape;151;p13"/>
          <p:cNvSpPr txBox="1"/>
          <p:nvPr/>
        </p:nvSpPr>
        <p:spPr>
          <a:xfrm>
            <a:off x="131475" y="4063200"/>
            <a:ext cx="4629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Stage 4: Get a mortgage offer. Means finance documents from the bank have been officially approved. </a:t>
            </a:r>
            <a:endParaRPr b="0" i="0" sz="1400" u="none" cap="none" strike="noStrike">
              <a:solidFill>
                <a:srgbClr val="000000"/>
              </a:solidFill>
              <a:latin typeface="Lato"/>
              <a:ea typeface="Lato"/>
              <a:cs typeface="Lato"/>
              <a:sym typeface="Lato"/>
            </a:endParaRPr>
          </a:p>
        </p:txBody>
      </p:sp>
      <p:sp>
        <p:nvSpPr>
          <p:cNvPr id="152" name="Google Shape;152;p13"/>
          <p:cNvSpPr txBox="1"/>
          <p:nvPr/>
        </p:nvSpPr>
        <p:spPr>
          <a:xfrm>
            <a:off x="131473" y="2301455"/>
            <a:ext cx="43062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Stage 2: Submit income documents like payslips, P60</a:t>
            </a:r>
            <a:r>
              <a:rPr lang="en-GB">
                <a:latin typeface="Lato"/>
                <a:ea typeface="Lato"/>
                <a:cs typeface="Lato"/>
                <a:sym typeface="Lato"/>
              </a:rPr>
              <a:t> salary</a:t>
            </a:r>
            <a:r>
              <a:rPr b="0" i="0" lang="en-GB" sz="1400" u="none" cap="none" strike="noStrike">
                <a:solidFill>
                  <a:srgbClr val="000000"/>
                </a:solidFill>
                <a:latin typeface="Lato"/>
                <a:ea typeface="Lato"/>
                <a:cs typeface="Lato"/>
                <a:sym typeface="Lato"/>
              </a:rPr>
              <a:t> tax statements</a:t>
            </a:r>
            <a:r>
              <a:rPr lang="en-GB">
                <a:latin typeface="Lato"/>
                <a:ea typeface="Lato"/>
                <a:cs typeface="Lato"/>
                <a:sym typeface="Lato"/>
              </a:rPr>
              <a:t> etc.</a:t>
            </a:r>
            <a:endParaRPr b="0" i="0" sz="1400" u="none" cap="none" strike="noStrike">
              <a:solidFill>
                <a:srgbClr val="000000"/>
              </a:solidFill>
              <a:latin typeface="Lato"/>
              <a:ea typeface="Lato"/>
              <a:cs typeface="Lato"/>
              <a:sym typeface="Lato"/>
            </a:endParaRPr>
          </a:p>
        </p:txBody>
      </p:sp>
      <p:sp>
        <p:nvSpPr>
          <p:cNvPr id="153" name="Google Shape;153;p13"/>
          <p:cNvSpPr txBox="1"/>
          <p:nvPr/>
        </p:nvSpPr>
        <p:spPr>
          <a:xfrm>
            <a:off x="5769050" y="96555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4"/>
          <p:cNvSpPr txBox="1"/>
          <p:nvPr/>
        </p:nvSpPr>
        <p:spPr>
          <a:xfrm>
            <a:off x="2076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Class discussion </a:t>
            </a:r>
            <a:endParaRPr b="1" i="0" sz="2900" u="none" cap="none" strike="noStrike">
              <a:solidFill>
                <a:srgbClr val="FF8022"/>
              </a:solidFill>
              <a:latin typeface="Lato"/>
              <a:ea typeface="Lato"/>
              <a:cs typeface="Lato"/>
              <a:sym typeface="Lato"/>
            </a:endParaRPr>
          </a:p>
        </p:txBody>
      </p:sp>
      <p:sp>
        <p:nvSpPr>
          <p:cNvPr id="159" name="Google Shape;159;p14"/>
          <p:cNvSpPr txBox="1"/>
          <p:nvPr/>
        </p:nvSpPr>
        <p:spPr>
          <a:xfrm>
            <a:off x="306700" y="3359825"/>
            <a:ext cx="8392500" cy="677100"/>
          </a:xfrm>
          <a:prstGeom prst="rect">
            <a:avLst/>
          </a:prstGeom>
          <a:solidFill>
            <a:schemeClr val="accent2"/>
          </a:solid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chemeClr val="lt1"/>
              </a:buClr>
              <a:buSzPts val="1600"/>
              <a:buFont typeface="Lato"/>
              <a:buAutoNum type="alphaLcParenR"/>
            </a:pPr>
            <a:r>
              <a:rPr b="0" i="0" lang="en-GB" sz="1600" u="none" cap="none" strike="noStrike">
                <a:solidFill>
                  <a:schemeClr val="lt1"/>
                </a:solidFill>
                <a:latin typeface="Lato"/>
                <a:ea typeface="Lato"/>
                <a:cs typeface="Lato"/>
                <a:sym typeface="Lato"/>
              </a:rPr>
              <a:t>Which parts of the process might be Shivaughn be concerned about?</a:t>
            </a:r>
            <a:endParaRPr b="0" i="0" sz="1600" u="none" cap="none" strike="noStrike">
              <a:solidFill>
                <a:schemeClr val="lt1"/>
              </a:solidFill>
              <a:latin typeface="Lato"/>
              <a:ea typeface="Lato"/>
              <a:cs typeface="Lato"/>
              <a:sym typeface="Lato"/>
            </a:endParaRPr>
          </a:p>
          <a:p>
            <a:pPr indent="-330200" lvl="0" marL="457200" marR="0" rtl="0" algn="l">
              <a:lnSpc>
                <a:spcPct val="100000"/>
              </a:lnSpc>
              <a:spcBef>
                <a:spcPts val="0"/>
              </a:spcBef>
              <a:spcAft>
                <a:spcPts val="0"/>
              </a:spcAft>
              <a:buClr>
                <a:schemeClr val="lt1"/>
              </a:buClr>
              <a:buSzPts val="1600"/>
              <a:buFont typeface="Lato"/>
              <a:buAutoNum type="alphaLcParenR"/>
            </a:pPr>
            <a:r>
              <a:rPr b="0" i="0" lang="en-GB" sz="1600" u="none" cap="none" strike="noStrike">
                <a:solidFill>
                  <a:schemeClr val="lt1"/>
                </a:solidFill>
                <a:latin typeface="Lato"/>
                <a:ea typeface="Lato"/>
                <a:cs typeface="Lato"/>
                <a:sym typeface="Lato"/>
              </a:rPr>
              <a:t>What can Shivaughn do to be better prepared?</a:t>
            </a:r>
            <a:endParaRPr b="0" i="0" sz="1600" u="none" cap="none" strike="noStrike">
              <a:solidFill>
                <a:schemeClr val="lt1"/>
              </a:solidFill>
              <a:latin typeface="Lato"/>
              <a:ea typeface="Lato"/>
              <a:cs typeface="Lato"/>
              <a:sym typeface="Lato"/>
            </a:endParaRPr>
          </a:p>
        </p:txBody>
      </p:sp>
      <p:sp>
        <p:nvSpPr>
          <p:cNvPr id="160" name="Google Shape;160;p14"/>
          <p:cNvSpPr txBox="1"/>
          <p:nvPr/>
        </p:nvSpPr>
        <p:spPr>
          <a:xfrm>
            <a:off x="1711200" y="1236450"/>
            <a:ext cx="69879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262A33"/>
                </a:solidFill>
                <a:latin typeface="Lato"/>
                <a:ea typeface="Lato"/>
                <a:cs typeface="Lato"/>
                <a:sym typeface="Lato"/>
              </a:rPr>
              <a:t>Shivaughn </a:t>
            </a:r>
            <a:r>
              <a:rPr b="0" i="0" lang="en-GB" sz="1600" u="none" cap="none" strike="noStrike">
                <a:solidFill>
                  <a:srgbClr val="000000"/>
                </a:solidFill>
                <a:latin typeface="Lato"/>
                <a:ea typeface="Lato"/>
                <a:cs typeface="Lato"/>
                <a:sym typeface="Lato"/>
              </a:rPr>
              <a:t>is about to start the mortgage application process.</a:t>
            </a:r>
            <a:endParaRPr b="0" i="0" sz="1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262A33"/>
                </a:solidFill>
                <a:latin typeface="Lato"/>
                <a:ea typeface="Lato"/>
                <a:cs typeface="Lato"/>
                <a:sym typeface="Lato"/>
              </a:rPr>
              <a:t>Shivaughn </a:t>
            </a:r>
            <a:r>
              <a:rPr b="0" i="0" lang="en-GB" sz="1600" u="none" cap="none" strike="noStrike">
                <a:solidFill>
                  <a:srgbClr val="000000"/>
                </a:solidFill>
                <a:latin typeface="Lato"/>
                <a:ea typeface="Lato"/>
                <a:cs typeface="Lato"/>
                <a:sym typeface="Lato"/>
              </a:rPr>
              <a:t>is self-employed and has had a good year in profits after a period of variable income.</a:t>
            </a:r>
            <a:endParaRPr b="0" i="0" sz="1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262A33"/>
                </a:solidFill>
                <a:latin typeface="Lato"/>
                <a:ea typeface="Lato"/>
                <a:cs typeface="Lato"/>
                <a:sym typeface="Lato"/>
              </a:rPr>
              <a:t>Shivaughn </a:t>
            </a:r>
            <a:r>
              <a:rPr b="0" i="0" lang="en-GB" sz="1600" u="none" cap="none" strike="noStrike">
                <a:solidFill>
                  <a:srgbClr val="000000"/>
                </a:solidFill>
                <a:latin typeface="Lato"/>
                <a:ea typeface="Lato"/>
                <a:cs typeface="Lato"/>
                <a:sym typeface="Lato"/>
              </a:rPr>
              <a:t>has been saving for some time and has accumulated £22,000 for </a:t>
            </a:r>
            <a:r>
              <a:rPr lang="en-GB" sz="1600">
                <a:latin typeface="Lato"/>
                <a:ea typeface="Lato"/>
                <a:cs typeface="Lato"/>
                <a:sym typeface="Lato"/>
              </a:rPr>
              <a:t>a</a:t>
            </a:r>
            <a:r>
              <a:rPr b="0" i="0" lang="en-GB" sz="1600" u="none" cap="none" strike="noStrike">
                <a:solidFill>
                  <a:srgbClr val="000000"/>
                </a:solidFill>
                <a:latin typeface="Lato"/>
                <a:ea typeface="Lato"/>
                <a:cs typeface="Lato"/>
                <a:sym typeface="Lato"/>
              </a:rPr>
              <a:t> deposit.</a:t>
            </a:r>
            <a:endParaRPr b="0" i="0" sz="1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Lato"/>
                <a:ea typeface="Lato"/>
                <a:cs typeface="Lato"/>
                <a:sym typeface="Lato"/>
              </a:rPr>
              <a:t>Although </a:t>
            </a:r>
            <a:r>
              <a:rPr b="0" i="0" lang="en-GB" sz="1600" u="none" cap="none" strike="noStrike">
                <a:solidFill>
                  <a:srgbClr val="262A33"/>
                </a:solidFill>
                <a:latin typeface="Lato"/>
                <a:ea typeface="Lato"/>
                <a:cs typeface="Lato"/>
                <a:sym typeface="Lato"/>
              </a:rPr>
              <a:t>Shivaughn </a:t>
            </a:r>
            <a:r>
              <a:rPr b="0" i="0" lang="en-GB" sz="1600" u="none" cap="none" strike="noStrike">
                <a:solidFill>
                  <a:srgbClr val="000000"/>
                </a:solidFill>
                <a:latin typeface="Lato"/>
                <a:ea typeface="Lato"/>
                <a:cs typeface="Lato"/>
                <a:sym typeface="Lato"/>
              </a:rPr>
              <a:t>has been saving, they have also been using credit cards and sometimes uses their overdraft.</a:t>
            </a:r>
            <a:endParaRPr b="0" i="0" sz="1600" u="none" cap="none" strike="noStrike">
              <a:solidFill>
                <a:srgbClr val="000000"/>
              </a:solidFill>
              <a:latin typeface="Lato"/>
              <a:ea typeface="Lato"/>
              <a:cs typeface="Lato"/>
              <a:sym typeface="Lato"/>
            </a:endParaRPr>
          </a:p>
        </p:txBody>
      </p:sp>
      <p:pic>
        <p:nvPicPr>
          <p:cNvPr id="161" name="Google Shape;161;p14"/>
          <p:cNvPicPr preferRelativeResize="0"/>
          <p:nvPr/>
        </p:nvPicPr>
        <p:blipFill rotWithShape="1">
          <a:blip r:embed="rId3">
            <a:alphaModFix/>
          </a:blip>
          <a:srcRect b="0" l="0" r="0" t="0"/>
          <a:stretch/>
        </p:blipFill>
        <p:spPr>
          <a:xfrm>
            <a:off x="306700" y="1584475"/>
            <a:ext cx="1237499" cy="12374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5"/>
          <p:cNvSpPr txBox="1"/>
          <p:nvPr/>
        </p:nvSpPr>
        <p:spPr>
          <a:xfrm>
            <a:off x="2076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Class discussion </a:t>
            </a:r>
            <a:endParaRPr b="1" i="0" sz="2900" u="none" cap="none" strike="noStrike">
              <a:solidFill>
                <a:srgbClr val="FF8022"/>
              </a:solidFill>
              <a:latin typeface="Lato"/>
              <a:ea typeface="Lato"/>
              <a:cs typeface="Lato"/>
              <a:sym typeface="Lato"/>
            </a:endParaRPr>
          </a:p>
        </p:txBody>
      </p:sp>
      <p:sp>
        <p:nvSpPr>
          <p:cNvPr id="167" name="Google Shape;167;p15"/>
          <p:cNvSpPr txBox="1"/>
          <p:nvPr/>
        </p:nvSpPr>
        <p:spPr>
          <a:xfrm>
            <a:off x="306700" y="3359825"/>
            <a:ext cx="8392500" cy="677100"/>
          </a:xfrm>
          <a:prstGeom prst="rect">
            <a:avLst/>
          </a:prstGeom>
          <a:solidFill>
            <a:schemeClr val="accent2"/>
          </a:solid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chemeClr val="lt1"/>
              </a:buClr>
              <a:buSzPts val="1600"/>
              <a:buFont typeface="Lato"/>
              <a:buAutoNum type="alphaLcParenR"/>
            </a:pPr>
            <a:r>
              <a:rPr b="0" i="0" lang="en-GB" sz="1600" u="none" cap="none" strike="noStrike">
                <a:solidFill>
                  <a:schemeClr val="lt1"/>
                </a:solidFill>
                <a:latin typeface="Lato"/>
                <a:ea typeface="Lato"/>
                <a:cs typeface="Lato"/>
                <a:sym typeface="Lato"/>
              </a:rPr>
              <a:t>Which parts of the process might be Shivaughn be concerned about?</a:t>
            </a:r>
            <a:endParaRPr b="0" i="0" sz="1600" u="none" cap="none" strike="noStrike">
              <a:solidFill>
                <a:schemeClr val="lt1"/>
              </a:solidFill>
              <a:latin typeface="Lato"/>
              <a:ea typeface="Lato"/>
              <a:cs typeface="Lato"/>
              <a:sym typeface="Lato"/>
            </a:endParaRPr>
          </a:p>
          <a:p>
            <a:pPr indent="-330200" lvl="0" marL="457200" marR="0" rtl="0" algn="l">
              <a:lnSpc>
                <a:spcPct val="100000"/>
              </a:lnSpc>
              <a:spcBef>
                <a:spcPts val="0"/>
              </a:spcBef>
              <a:spcAft>
                <a:spcPts val="0"/>
              </a:spcAft>
              <a:buClr>
                <a:schemeClr val="lt1"/>
              </a:buClr>
              <a:buSzPts val="1600"/>
              <a:buFont typeface="Lato"/>
              <a:buAutoNum type="alphaLcParenR"/>
            </a:pPr>
            <a:r>
              <a:rPr b="0" i="0" lang="en-GB" sz="1600" u="none" cap="none" strike="noStrike">
                <a:solidFill>
                  <a:schemeClr val="lt1"/>
                </a:solidFill>
                <a:latin typeface="Lato"/>
                <a:ea typeface="Lato"/>
                <a:cs typeface="Lato"/>
                <a:sym typeface="Lato"/>
              </a:rPr>
              <a:t>What can Shivaughn do to be better prepared?</a:t>
            </a:r>
            <a:endParaRPr b="0" i="0" sz="1600" u="none" cap="none" strike="noStrike">
              <a:solidFill>
                <a:schemeClr val="lt1"/>
              </a:solidFill>
              <a:latin typeface="Lato"/>
              <a:ea typeface="Lato"/>
              <a:cs typeface="Lato"/>
              <a:sym typeface="Lato"/>
            </a:endParaRPr>
          </a:p>
        </p:txBody>
      </p:sp>
      <p:sp>
        <p:nvSpPr>
          <p:cNvPr id="168" name="Google Shape;168;p15"/>
          <p:cNvSpPr txBox="1"/>
          <p:nvPr/>
        </p:nvSpPr>
        <p:spPr>
          <a:xfrm>
            <a:off x="1711200" y="1236450"/>
            <a:ext cx="69879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262A33"/>
                </a:solidFill>
                <a:latin typeface="Lato"/>
                <a:ea typeface="Lato"/>
                <a:cs typeface="Lato"/>
                <a:sym typeface="Lato"/>
              </a:rPr>
              <a:t>Shivaughn </a:t>
            </a:r>
            <a:r>
              <a:rPr b="0" i="0" lang="en-GB" sz="1600" u="none" cap="none" strike="noStrike">
                <a:solidFill>
                  <a:srgbClr val="000000"/>
                </a:solidFill>
                <a:latin typeface="Lato"/>
                <a:ea typeface="Lato"/>
                <a:cs typeface="Lato"/>
                <a:sym typeface="Lato"/>
              </a:rPr>
              <a:t>is about to start the mortgage application process.</a:t>
            </a:r>
            <a:endParaRPr b="0" i="0" sz="1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262A33"/>
                </a:solidFill>
                <a:latin typeface="Lato"/>
                <a:ea typeface="Lato"/>
                <a:cs typeface="Lato"/>
                <a:sym typeface="Lato"/>
              </a:rPr>
              <a:t>Shivaughn </a:t>
            </a:r>
            <a:r>
              <a:rPr b="0" i="0" lang="en-GB" sz="1600" u="none" cap="none" strike="noStrike">
                <a:solidFill>
                  <a:srgbClr val="000000"/>
                </a:solidFill>
                <a:latin typeface="Lato"/>
                <a:ea typeface="Lato"/>
                <a:cs typeface="Lato"/>
                <a:sym typeface="Lato"/>
              </a:rPr>
              <a:t>is </a:t>
            </a:r>
            <a:r>
              <a:rPr b="1" i="0" lang="en-GB" sz="1600" u="none" cap="none" strike="noStrike">
                <a:solidFill>
                  <a:schemeClr val="accent1"/>
                </a:solidFill>
                <a:latin typeface="Lato"/>
                <a:ea typeface="Lato"/>
                <a:cs typeface="Lato"/>
                <a:sym typeface="Lato"/>
              </a:rPr>
              <a:t>self-employed</a:t>
            </a:r>
            <a:r>
              <a:rPr b="0" i="0" lang="en-GB" sz="1600" u="none" cap="none" strike="noStrike">
                <a:solidFill>
                  <a:srgbClr val="000000"/>
                </a:solidFill>
                <a:latin typeface="Lato"/>
                <a:ea typeface="Lato"/>
                <a:cs typeface="Lato"/>
                <a:sym typeface="Lato"/>
              </a:rPr>
              <a:t> and has had a good year in profits after a period of </a:t>
            </a:r>
            <a:r>
              <a:rPr b="1" i="0" lang="en-GB" sz="1600" u="none" cap="none" strike="noStrike">
                <a:solidFill>
                  <a:schemeClr val="accent1"/>
                </a:solidFill>
                <a:latin typeface="Lato"/>
                <a:ea typeface="Lato"/>
                <a:cs typeface="Lato"/>
                <a:sym typeface="Lato"/>
              </a:rPr>
              <a:t>variable income.</a:t>
            </a:r>
            <a:endParaRPr b="1" i="0" sz="1600"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262A33"/>
                </a:solidFill>
                <a:latin typeface="Lato"/>
                <a:ea typeface="Lato"/>
                <a:cs typeface="Lato"/>
                <a:sym typeface="Lato"/>
              </a:rPr>
              <a:t>Shivaughn </a:t>
            </a:r>
            <a:r>
              <a:rPr b="0" i="0" lang="en-GB" sz="1600" u="none" cap="none" strike="noStrike">
                <a:solidFill>
                  <a:srgbClr val="000000"/>
                </a:solidFill>
                <a:latin typeface="Lato"/>
                <a:ea typeface="Lato"/>
                <a:cs typeface="Lato"/>
                <a:sym typeface="Lato"/>
              </a:rPr>
              <a:t>has been saving for some time and has accumulated </a:t>
            </a:r>
            <a:r>
              <a:rPr b="1" i="0" lang="en-GB" sz="1600" u="none" cap="none" strike="noStrike">
                <a:solidFill>
                  <a:schemeClr val="accent1"/>
                </a:solidFill>
                <a:latin typeface="Lato"/>
                <a:ea typeface="Lato"/>
                <a:cs typeface="Lato"/>
                <a:sym typeface="Lato"/>
              </a:rPr>
              <a:t>£22,000</a:t>
            </a:r>
            <a:r>
              <a:rPr b="0" i="0" lang="en-GB" sz="1600" u="none" cap="none" strike="noStrike">
                <a:solidFill>
                  <a:srgbClr val="000000"/>
                </a:solidFill>
                <a:latin typeface="Lato"/>
                <a:ea typeface="Lato"/>
                <a:cs typeface="Lato"/>
                <a:sym typeface="Lato"/>
              </a:rPr>
              <a:t> for </a:t>
            </a:r>
            <a:r>
              <a:rPr lang="en-GB" sz="1600">
                <a:latin typeface="Lato"/>
                <a:ea typeface="Lato"/>
                <a:cs typeface="Lato"/>
                <a:sym typeface="Lato"/>
              </a:rPr>
              <a:t>a</a:t>
            </a:r>
            <a:r>
              <a:rPr b="0" i="0" lang="en-GB" sz="1600" u="none" cap="none" strike="noStrike">
                <a:solidFill>
                  <a:srgbClr val="000000"/>
                </a:solidFill>
                <a:latin typeface="Lato"/>
                <a:ea typeface="Lato"/>
                <a:cs typeface="Lato"/>
                <a:sym typeface="Lato"/>
              </a:rPr>
              <a:t> deposit.</a:t>
            </a:r>
            <a:endParaRPr b="0" i="0" sz="1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Lato"/>
                <a:ea typeface="Lato"/>
                <a:cs typeface="Lato"/>
                <a:sym typeface="Lato"/>
              </a:rPr>
              <a:t>Although </a:t>
            </a:r>
            <a:r>
              <a:rPr b="0" i="0" lang="en-GB" sz="1600" u="none" cap="none" strike="noStrike">
                <a:solidFill>
                  <a:srgbClr val="262A33"/>
                </a:solidFill>
                <a:latin typeface="Lato"/>
                <a:ea typeface="Lato"/>
                <a:cs typeface="Lato"/>
                <a:sym typeface="Lato"/>
              </a:rPr>
              <a:t>Shivaughn </a:t>
            </a:r>
            <a:r>
              <a:rPr b="0" i="0" lang="en-GB" sz="1600" u="none" cap="none" strike="noStrike">
                <a:solidFill>
                  <a:srgbClr val="000000"/>
                </a:solidFill>
                <a:latin typeface="Lato"/>
                <a:ea typeface="Lato"/>
                <a:cs typeface="Lato"/>
                <a:sym typeface="Lato"/>
              </a:rPr>
              <a:t>has been saving, they have also been using</a:t>
            </a:r>
            <a:r>
              <a:rPr b="1" i="0" lang="en-GB" sz="1600" u="none" cap="none" strike="noStrike">
                <a:solidFill>
                  <a:schemeClr val="accent1"/>
                </a:solidFill>
                <a:latin typeface="Lato"/>
                <a:ea typeface="Lato"/>
                <a:cs typeface="Lato"/>
                <a:sym typeface="Lato"/>
              </a:rPr>
              <a:t> credit cards</a:t>
            </a:r>
            <a:r>
              <a:rPr b="0" i="0" lang="en-GB" sz="1600" u="none" cap="none" strike="noStrike">
                <a:solidFill>
                  <a:srgbClr val="000000"/>
                </a:solidFill>
                <a:latin typeface="Lato"/>
                <a:ea typeface="Lato"/>
                <a:cs typeface="Lato"/>
                <a:sym typeface="Lato"/>
              </a:rPr>
              <a:t> and sometimes uses their </a:t>
            </a:r>
            <a:r>
              <a:rPr b="1" i="0" lang="en-GB" sz="1600" u="none" cap="none" strike="noStrike">
                <a:solidFill>
                  <a:schemeClr val="accent1"/>
                </a:solidFill>
                <a:latin typeface="Lato"/>
                <a:ea typeface="Lato"/>
                <a:cs typeface="Lato"/>
                <a:sym typeface="Lato"/>
              </a:rPr>
              <a:t>overdraft</a:t>
            </a:r>
            <a:r>
              <a:rPr b="0" i="0" lang="en-GB" sz="1600" u="none" cap="none" strike="noStrike">
                <a:solidFill>
                  <a:srgbClr val="000000"/>
                </a:solidFill>
                <a:latin typeface="Lato"/>
                <a:ea typeface="Lato"/>
                <a:cs typeface="Lato"/>
                <a:sym typeface="Lato"/>
              </a:rPr>
              <a:t>.</a:t>
            </a:r>
            <a:endParaRPr b="0" i="0" sz="1600" u="none" cap="none" strike="noStrike">
              <a:solidFill>
                <a:srgbClr val="000000"/>
              </a:solidFill>
              <a:latin typeface="Lato"/>
              <a:ea typeface="Lato"/>
              <a:cs typeface="Lato"/>
              <a:sym typeface="Lato"/>
            </a:endParaRPr>
          </a:p>
        </p:txBody>
      </p:sp>
      <p:pic>
        <p:nvPicPr>
          <p:cNvPr id="169" name="Google Shape;169;p15"/>
          <p:cNvPicPr preferRelativeResize="0"/>
          <p:nvPr/>
        </p:nvPicPr>
        <p:blipFill rotWithShape="1">
          <a:blip r:embed="rId3">
            <a:alphaModFix/>
          </a:blip>
          <a:srcRect b="0" l="0" r="0" t="0"/>
          <a:stretch/>
        </p:blipFill>
        <p:spPr>
          <a:xfrm>
            <a:off x="306700" y="1584475"/>
            <a:ext cx="1237499" cy="1237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6"/>
          <p:cNvSpPr/>
          <p:nvPr/>
        </p:nvSpPr>
        <p:spPr>
          <a:xfrm>
            <a:off x="7882900" y="4441225"/>
            <a:ext cx="1071900" cy="6156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5" name="Google Shape;175;p16"/>
          <p:cNvSpPr txBox="1"/>
          <p:nvPr/>
        </p:nvSpPr>
        <p:spPr>
          <a:xfrm>
            <a:off x="1218650" y="253750"/>
            <a:ext cx="698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Maths moment</a:t>
            </a:r>
            <a:endParaRPr b="1" i="0" sz="2900" u="none" cap="none" strike="noStrike">
              <a:solidFill>
                <a:srgbClr val="FF8022"/>
              </a:solidFill>
              <a:latin typeface="Lato"/>
              <a:ea typeface="Lato"/>
              <a:cs typeface="Lato"/>
              <a:sym typeface="Lato"/>
            </a:endParaRPr>
          </a:p>
        </p:txBody>
      </p:sp>
      <p:sp>
        <p:nvSpPr>
          <p:cNvPr id="176" name="Google Shape;176;p16"/>
          <p:cNvSpPr txBox="1"/>
          <p:nvPr/>
        </p:nvSpPr>
        <p:spPr>
          <a:xfrm>
            <a:off x="2903225" y="1218250"/>
            <a:ext cx="57732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Shivaughn wants to take out a mortgage for a property valued at £200,000. She will pay the </a:t>
            </a:r>
            <a:r>
              <a:rPr lang="en-GB" sz="1800">
                <a:latin typeface="Lato"/>
                <a:ea typeface="Lato"/>
                <a:cs typeface="Lato"/>
                <a:sym typeface="Lato"/>
              </a:rPr>
              <a:t>deposit</a:t>
            </a:r>
            <a:r>
              <a:rPr b="0" i="0" lang="en-GB" sz="1800" u="none" cap="none" strike="noStrike">
                <a:solidFill>
                  <a:srgbClr val="000000"/>
                </a:solidFill>
                <a:latin typeface="Lato"/>
                <a:ea typeface="Lato"/>
                <a:cs typeface="Lato"/>
                <a:sym typeface="Lato"/>
              </a:rPr>
              <a:t> and would like to take the remaining amou</a:t>
            </a:r>
            <a:r>
              <a:rPr lang="en-GB" sz="1800">
                <a:latin typeface="Lato"/>
                <a:ea typeface="Lato"/>
                <a:cs typeface="Lato"/>
                <a:sym typeface="Lato"/>
              </a:rPr>
              <a:t>nt as a mortgage.</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342900" lvl="0" marL="457200" marR="0" rtl="0" algn="l">
              <a:lnSpc>
                <a:spcPct val="100000"/>
              </a:lnSpc>
              <a:spcBef>
                <a:spcPts val="0"/>
              </a:spcBef>
              <a:spcAft>
                <a:spcPts val="0"/>
              </a:spcAft>
              <a:buClr>
                <a:srgbClr val="000000"/>
              </a:buClr>
              <a:buSzPts val="1800"/>
              <a:buFont typeface="Lato"/>
              <a:buAutoNum type="arabicParenR"/>
            </a:pPr>
            <a:r>
              <a:rPr b="0" i="0" lang="en-GB" sz="1800" u="none" cap="none" strike="noStrike">
                <a:solidFill>
                  <a:srgbClr val="000000"/>
                </a:solidFill>
                <a:latin typeface="Lato"/>
                <a:ea typeface="Lato"/>
                <a:cs typeface="Lato"/>
                <a:sym typeface="Lato"/>
              </a:rPr>
              <a:t>How much is the deposit amount at 10%?</a:t>
            </a:r>
            <a:endParaRPr b="0" i="0" sz="1800" u="none" cap="none" strike="noStrike">
              <a:solidFill>
                <a:srgbClr val="000000"/>
              </a:solidFill>
              <a:latin typeface="Lato"/>
              <a:ea typeface="Lato"/>
              <a:cs typeface="Lato"/>
              <a:sym typeface="Lato"/>
            </a:endParaRPr>
          </a:p>
          <a:p>
            <a:pPr indent="-342900" lvl="0" marL="457200" marR="0" rtl="0" algn="l">
              <a:lnSpc>
                <a:spcPct val="100000"/>
              </a:lnSpc>
              <a:spcBef>
                <a:spcPts val="0"/>
              </a:spcBef>
              <a:spcAft>
                <a:spcPts val="0"/>
              </a:spcAft>
              <a:buClr>
                <a:srgbClr val="000000"/>
              </a:buClr>
              <a:buSzPts val="1800"/>
              <a:buFont typeface="Lato"/>
              <a:buAutoNum type="arabicParenR"/>
            </a:pPr>
            <a:r>
              <a:rPr b="0" i="0" lang="en-GB" sz="1800" u="none" cap="none" strike="noStrike">
                <a:solidFill>
                  <a:srgbClr val="000000"/>
                </a:solidFill>
                <a:latin typeface="Lato"/>
                <a:ea typeface="Lato"/>
                <a:cs typeface="Lato"/>
                <a:sym typeface="Lato"/>
              </a:rPr>
              <a:t>What amount is being borrowed for the mortgage?</a:t>
            </a:r>
            <a:endParaRPr b="0" i="0" sz="1800" u="none" cap="none" strike="noStrike">
              <a:solidFill>
                <a:srgbClr val="000000"/>
              </a:solidFill>
              <a:latin typeface="Lato"/>
              <a:ea typeface="Lato"/>
              <a:cs typeface="Lato"/>
              <a:sym typeface="Lato"/>
            </a:endParaRPr>
          </a:p>
          <a:p>
            <a:pPr indent="-342900" lvl="0" marL="457200" marR="0" rtl="0" algn="l">
              <a:lnSpc>
                <a:spcPct val="100000"/>
              </a:lnSpc>
              <a:spcBef>
                <a:spcPts val="0"/>
              </a:spcBef>
              <a:spcAft>
                <a:spcPts val="0"/>
              </a:spcAft>
              <a:buClr>
                <a:srgbClr val="000000"/>
              </a:buClr>
              <a:buSzPts val="1800"/>
              <a:buFont typeface="Lato"/>
              <a:buAutoNum type="arabicParenR"/>
            </a:pPr>
            <a:r>
              <a:rPr b="0" i="0" lang="en-GB" sz="1800" u="none" cap="none" strike="noStrike">
                <a:solidFill>
                  <a:srgbClr val="000000"/>
                </a:solidFill>
                <a:latin typeface="Lato"/>
                <a:ea typeface="Lato"/>
                <a:cs typeface="Lato"/>
                <a:sym typeface="Lato"/>
              </a:rPr>
              <a:t>What salary would</a:t>
            </a:r>
            <a:r>
              <a:rPr lang="en-GB" sz="1800">
                <a:latin typeface="Lato"/>
                <a:ea typeface="Lato"/>
                <a:cs typeface="Lato"/>
                <a:sym typeface="Lato"/>
              </a:rPr>
              <a:t> she </a:t>
            </a:r>
            <a:r>
              <a:rPr b="0" i="0" lang="en-GB" sz="1800" u="none" cap="none" strike="noStrike">
                <a:solidFill>
                  <a:srgbClr val="000000"/>
                </a:solidFill>
                <a:latin typeface="Lato"/>
                <a:ea typeface="Lato"/>
                <a:cs typeface="Lato"/>
                <a:sym typeface="Lato"/>
              </a:rPr>
              <a:t>need to be earning?</a:t>
            </a:r>
            <a:endParaRPr b="0" i="0" sz="1800" u="none" cap="none" strike="noStrike">
              <a:solidFill>
                <a:srgbClr val="000000"/>
              </a:solidFill>
              <a:latin typeface="Lato"/>
              <a:ea typeface="Lato"/>
              <a:cs typeface="Lato"/>
              <a:sym typeface="Lato"/>
            </a:endParaRPr>
          </a:p>
        </p:txBody>
      </p:sp>
      <p:pic>
        <p:nvPicPr>
          <p:cNvPr id="177" name="Google Shape;177;p16"/>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pic>
        <p:nvPicPr>
          <p:cNvPr id="178" name="Google Shape;178;p16"/>
          <p:cNvPicPr preferRelativeResize="0"/>
          <p:nvPr/>
        </p:nvPicPr>
        <p:blipFill rotWithShape="1">
          <a:blip r:embed="rId4">
            <a:alphaModFix/>
          </a:blip>
          <a:srcRect b="0" l="0" r="0" t="0"/>
          <a:stretch/>
        </p:blipFill>
        <p:spPr>
          <a:xfrm>
            <a:off x="687892" y="1129449"/>
            <a:ext cx="1442452" cy="1308046"/>
          </a:xfrm>
          <a:prstGeom prst="rect">
            <a:avLst/>
          </a:prstGeom>
          <a:noFill/>
          <a:ln cap="flat" cmpd="sng" w="28575">
            <a:solidFill>
              <a:schemeClr val="accent2"/>
            </a:solidFill>
            <a:prstDash val="solid"/>
            <a:round/>
            <a:headEnd len="sm" w="sm" type="none"/>
            <a:tailEnd len="sm" w="sm" type="none"/>
          </a:ln>
        </p:spPr>
      </p:pic>
      <p:sp>
        <p:nvSpPr>
          <p:cNvPr id="179" name="Google Shape;179;p16"/>
          <p:cNvSpPr txBox="1"/>
          <p:nvPr/>
        </p:nvSpPr>
        <p:spPr>
          <a:xfrm>
            <a:off x="223075" y="4168775"/>
            <a:ext cx="2372100" cy="4002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Salary needed  </a:t>
            </a:r>
            <a:endParaRPr b="1" i="0" sz="1400" u="none" cap="none" strike="noStrike">
              <a:solidFill>
                <a:schemeClr val="lt1"/>
              </a:solidFill>
              <a:latin typeface="Lato"/>
              <a:ea typeface="Lato"/>
              <a:cs typeface="Lato"/>
              <a:sym typeface="Lato"/>
            </a:endParaRPr>
          </a:p>
        </p:txBody>
      </p:sp>
      <p:sp>
        <p:nvSpPr>
          <p:cNvPr id="180" name="Google Shape;180;p16"/>
          <p:cNvSpPr txBox="1"/>
          <p:nvPr/>
        </p:nvSpPr>
        <p:spPr>
          <a:xfrm>
            <a:off x="223075" y="2531538"/>
            <a:ext cx="2372100" cy="4002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Property value</a:t>
            </a:r>
            <a:endParaRPr b="1" i="0" sz="1400" u="none" cap="none" strike="noStrike">
              <a:solidFill>
                <a:schemeClr val="lt1"/>
              </a:solidFill>
              <a:latin typeface="Lato"/>
              <a:ea typeface="Lato"/>
              <a:cs typeface="Lato"/>
              <a:sym typeface="Lato"/>
            </a:endParaRPr>
          </a:p>
        </p:txBody>
      </p:sp>
      <p:sp>
        <p:nvSpPr>
          <p:cNvPr id="181" name="Google Shape;181;p16"/>
          <p:cNvSpPr txBox="1"/>
          <p:nvPr/>
        </p:nvSpPr>
        <p:spPr>
          <a:xfrm>
            <a:off x="223075" y="2531538"/>
            <a:ext cx="2372100" cy="400200"/>
          </a:xfrm>
          <a:prstGeom prst="rect">
            <a:avLst/>
          </a:prstGeom>
          <a:solidFill>
            <a:schemeClr val="accent2"/>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£200,000 one bedroom flat</a:t>
            </a:r>
            <a:endParaRPr b="1" i="0" sz="1400" u="none" cap="none" strike="noStrike">
              <a:solidFill>
                <a:schemeClr val="lt1"/>
              </a:solidFill>
              <a:latin typeface="Lato"/>
              <a:ea typeface="Lato"/>
              <a:cs typeface="Lato"/>
              <a:sym typeface="Lato"/>
            </a:endParaRPr>
          </a:p>
        </p:txBody>
      </p:sp>
      <p:sp>
        <p:nvSpPr>
          <p:cNvPr id="182" name="Google Shape;182;p16"/>
          <p:cNvSpPr txBox="1"/>
          <p:nvPr/>
        </p:nvSpPr>
        <p:spPr>
          <a:xfrm>
            <a:off x="223075" y="3007263"/>
            <a:ext cx="2372100" cy="4002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10% deposit needed</a:t>
            </a:r>
            <a:endParaRPr b="1" i="0" sz="1400" u="none" cap="none" strike="noStrike">
              <a:solidFill>
                <a:schemeClr val="lt1"/>
              </a:solidFill>
              <a:latin typeface="Lato"/>
              <a:ea typeface="Lato"/>
              <a:cs typeface="Lato"/>
              <a:sym typeface="Lato"/>
            </a:endParaRPr>
          </a:p>
        </p:txBody>
      </p:sp>
      <p:sp>
        <p:nvSpPr>
          <p:cNvPr id="183" name="Google Shape;183;p16"/>
          <p:cNvSpPr txBox="1"/>
          <p:nvPr/>
        </p:nvSpPr>
        <p:spPr>
          <a:xfrm>
            <a:off x="223075" y="3007263"/>
            <a:ext cx="2372100" cy="400200"/>
          </a:xfrm>
          <a:prstGeom prst="rect">
            <a:avLst/>
          </a:prstGeom>
          <a:solidFill>
            <a:schemeClr val="accent2"/>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£20,000 deposit</a:t>
            </a:r>
            <a:endParaRPr b="1" i="0" sz="1400" u="none" cap="none" strike="noStrike">
              <a:solidFill>
                <a:schemeClr val="lt1"/>
              </a:solidFill>
              <a:latin typeface="Lato"/>
              <a:ea typeface="Lato"/>
              <a:cs typeface="Lato"/>
              <a:sym typeface="Lato"/>
            </a:endParaRPr>
          </a:p>
        </p:txBody>
      </p:sp>
      <p:sp>
        <p:nvSpPr>
          <p:cNvPr id="184" name="Google Shape;184;p16"/>
          <p:cNvSpPr txBox="1"/>
          <p:nvPr/>
        </p:nvSpPr>
        <p:spPr>
          <a:xfrm>
            <a:off x="223075" y="3480325"/>
            <a:ext cx="2372100" cy="4002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Value of mortgage offered</a:t>
            </a:r>
            <a:endParaRPr b="1" i="0" sz="1400" u="none" cap="none" strike="noStrike">
              <a:solidFill>
                <a:schemeClr val="lt1"/>
              </a:solidFill>
              <a:latin typeface="Lato"/>
              <a:ea typeface="Lato"/>
              <a:cs typeface="Lato"/>
              <a:sym typeface="Lato"/>
            </a:endParaRPr>
          </a:p>
        </p:txBody>
      </p:sp>
      <p:sp>
        <p:nvSpPr>
          <p:cNvPr id="185" name="Google Shape;185;p16"/>
          <p:cNvSpPr txBox="1"/>
          <p:nvPr/>
        </p:nvSpPr>
        <p:spPr>
          <a:xfrm>
            <a:off x="223075" y="3480325"/>
            <a:ext cx="2372100" cy="615600"/>
          </a:xfrm>
          <a:prstGeom prst="rect">
            <a:avLst/>
          </a:prstGeom>
          <a:solidFill>
            <a:schemeClr val="accent2"/>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£200,000 - £20,000</a:t>
            </a:r>
            <a:endParaRPr b="1" i="0" sz="14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£180,000 mortgage</a:t>
            </a:r>
            <a:endParaRPr b="1" i="0" sz="1400" u="none" cap="none" strike="noStrike">
              <a:solidFill>
                <a:schemeClr val="lt1"/>
              </a:solidFill>
              <a:latin typeface="Lato"/>
              <a:ea typeface="Lato"/>
              <a:cs typeface="Lato"/>
              <a:sym typeface="Lato"/>
            </a:endParaRPr>
          </a:p>
        </p:txBody>
      </p:sp>
      <p:sp>
        <p:nvSpPr>
          <p:cNvPr id="186" name="Google Shape;186;p16"/>
          <p:cNvSpPr txBox="1"/>
          <p:nvPr/>
        </p:nvSpPr>
        <p:spPr>
          <a:xfrm>
            <a:off x="223075" y="4168775"/>
            <a:ext cx="2372100" cy="615600"/>
          </a:xfrm>
          <a:prstGeom prst="rect">
            <a:avLst/>
          </a:prstGeom>
          <a:solidFill>
            <a:schemeClr val="accent2"/>
          </a:solidFill>
          <a:ln>
            <a:noFill/>
          </a:ln>
          <a:effectLst>
            <a:outerShdw blurRad="57150" rotWithShape="0" algn="bl" dir="5400000" dist="19050">
              <a:schemeClr val="accent3">
                <a:alpha val="49803"/>
              </a:scheme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Lato"/>
                <a:ea typeface="Lato"/>
                <a:cs typeface="Lato"/>
                <a:sym typeface="Lato"/>
              </a:rPr>
              <a:t>£180,000           4.5 </a:t>
            </a:r>
            <a:endParaRPr b="1" i="0" sz="1400" u="none" cap="none" strike="noStrike">
              <a:solidFill>
                <a:srgbClr val="FFFFFF"/>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Lato"/>
                <a:ea typeface="Lato"/>
                <a:cs typeface="Lato"/>
                <a:sym typeface="Lato"/>
              </a:rPr>
              <a:t>£40,000 salary</a:t>
            </a:r>
            <a:endParaRPr b="1" i="0" sz="1400" u="none" cap="none" strike="noStrike">
              <a:solidFill>
                <a:srgbClr val="FFFFFF"/>
              </a:solidFill>
              <a:latin typeface="Lato"/>
              <a:ea typeface="Lato"/>
              <a:cs typeface="Lato"/>
              <a:sym typeface="Lato"/>
            </a:endParaRPr>
          </a:p>
        </p:txBody>
      </p:sp>
      <p:sp>
        <p:nvSpPr>
          <p:cNvPr id="187" name="Google Shape;187;p16"/>
          <p:cNvSpPr/>
          <p:nvPr/>
        </p:nvSpPr>
        <p:spPr>
          <a:xfrm>
            <a:off x="1541925" y="4168775"/>
            <a:ext cx="251400" cy="340200"/>
          </a:xfrm>
          <a:prstGeom prst="mathDivide">
            <a:avLst>
              <a:gd fmla="val 5894" name="adj1"/>
              <a:gd fmla="val 5880" name="adj2"/>
              <a:gd fmla="val 6952" name="adj3"/>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8" name="Google Shape;188;p16"/>
          <p:cNvSpPr/>
          <p:nvPr/>
        </p:nvSpPr>
        <p:spPr>
          <a:xfrm>
            <a:off x="2903225" y="3544325"/>
            <a:ext cx="5983200" cy="13080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chemeClr val="lt1"/>
                </a:solidFill>
                <a:latin typeface="Lato"/>
                <a:ea typeface="Lato"/>
                <a:cs typeface="Lato"/>
                <a:sym typeface="Lato"/>
              </a:rPr>
              <a:t>A </a:t>
            </a:r>
            <a:r>
              <a:rPr lang="en-GB">
                <a:solidFill>
                  <a:schemeClr val="lt1"/>
                </a:solidFill>
                <a:latin typeface="Lato"/>
                <a:ea typeface="Lato"/>
                <a:cs typeface="Lato"/>
                <a:sym typeface="Lato"/>
              </a:rPr>
              <a:t>general</a:t>
            </a:r>
            <a:r>
              <a:rPr lang="en-GB">
                <a:solidFill>
                  <a:schemeClr val="lt1"/>
                </a:solidFill>
                <a:latin typeface="Lato"/>
                <a:ea typeface="Lato"/>
                <a:cs typeface="Lato"/>
                <a:sym typeface="Lato"/>
              </a:rPr>
              <a:t> rule of thumb is that a person can borrow up to 4.5 times their salary from a mortgage lender, if </a:t>
            </a:r>
            <a:r>
              <a:rPr lang="en-GB">
                <a:solidFill>
                  <a:schemeClr val="lt1"/>
                </a:solidFill>
                <a:latin typeface="Lato"/>
                <a:ea typeface="Lato"/>
                <a:cs typeface="Lato"/>
                <a:sym typeface="Lato"/>
              </a:rPr>
              <a:t>they</a:t>
            </a:r>
            <a:r>
              <a:rPr lang="en-GB">
                <a:solidFill>
                  <a:schemeClr val="lt1"/>
                </a:solidFill>
                <a:latin typeface="Lato"/>
                <a:ea typeface="Lato"/>
                <a:cs typeface="Lato"/>
                <a:sym typeface="Lato"/>
              </a:rPr>
              <a:t> meet their criteria.</a:t>
            </a:r>
            <a:endParaRPr>
              <a:solidFill>
                <a:schemeClr val="lt1"/>
              </a:solidFill>
              <a:latin typeface="Lato"/>
              <a:ea typeface="Lato"/>
              <a:cs typeface="Lato"/>
              <a:sym typeface="Lato"/>
            </a:endParaRPr>
          </a:p>
          <a:p>
            <a:pPr indent="0" lvl="0" marL="0" rtl="0" algn="ctr">
              <a:spcBef>
                <a:spcPts val="0"/>
              </a:spcBef>
              <a:spcAft>
                <a:spcPts val="0"/>
              </a:spcAft>
              <a:buNone/>
            </a:pPr>
            <a:r>
              <a:t/>
            </a:r>
            <a:endParaRPr>
              <a:solidFill>
                <a:schemeClr val="lt1"/>
              </a:solidFill>
              <a:latin typeface="Lato"/>
              <a:ea typeface="Lato"/>
              <a:cs typeface="Lato"/>
              <a:sym typeface="Lato"/>
            </a:endParaRPr>
          </a:p>
          <a:p>
            <a:pPr indent="0" lvl="0" marL="0" rtl="0" algn="ctr">
              <a:spcBef>
                <a:spcPts val="0"/>
              </a:spcBef>
              <a:spcAft>
                <a:spcPts val="0"/>
              </a:spcAft>
              <a:buNone/>
            </a:pPr>
            <a:r>
              <a:rPr lang="en-GB">
                <a:solidFill>
                  <a:schemeClr val="lt1"/>
                </a:solidFill>
                <a:latin typeface="Lato"/>
                <a:ea typeface="Lato"/>
                <a:cs typeface="Lato"/>
                <a:sym typeface="Lato"/>
              </a:rPr>
              <a:t>Nevertheless, this number may be </a:t>
            </a:r>
            <a:r>
              <a:rPr lang="en-GB">
                <a:solidFill>
                  <a:schemeClr val="lt1"/>
                </a:solidFill>
                <a:latin typeface="Lato"/>
                <a:ea typeface="Lato"/>
                <a:cs typeface="Lato"/>
                <a:sym typeface="Lato"/>
              </a:rPr>
              <a:t>different</a:t>
            </a:r>
            <a:r>
              <a:rPr lang="en-GB">
                <a:solidFill>
                  <a:schemeClr val="lt1"/>
                </a:solidFill>
                <a:latin typeface="Lato"/>
                <a:ea typeface="Lato"/>
                <a:cs typeface="Lato"/>
                <a:sym typeface="Lato"/>
              </a:rPr>
              <a:t> for people in different circumstances depending, for example, on their dependents and debts.</a:t>
            </a:r>
            <a:endParaRPr>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7"/>
          <p:cNvSpPr txBox="1"/>
          <p:nvPr/>
        </p:nvSpPr>
        <p:spPr>
          <a:xfrm>
            <a:off x="151525" y="242750"/>
            <a:ext cx="698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Reflection</a:t>
            </a:r>
            <a:endParaRPr b="1" i="0" sz="2900" u="none" cap="none" strike="noStrike">
              <a:solidFill>
                <a:srgbClr val="FF8022"/>
              </a:solidFill>
              <a:latin typeface="Lato"/>
              <a:ea typeface="Lato"/>
              <a:cs typeface="Lato"/>
              <a:sym typeface="Lato"/>
            </a:endParaRPr>
          </a:p>
        </p:txBody>
      </p:sp>
      <p:sp>
        <p:nvSpPr>
          <p:cNvPr id="194" name="Google Shape;194;p17"/>
          <p:cNvSpPr txBox="1"/>
          <p:nvPr/>
        </p:nvSpPr>
        <p:spPr>
          <a:xfrm>
            <a:off x="204900" y="1698250"/>
            <a:ext cx="4727400" cy="350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Explain </a:t>
            </a:r>
            <a:r>
              <a:rPr b="1" i="0" lang="en-GB" sz="1800" u="none" cap="none" strike="noStrike">
                <a:solidFill>
                  <a:srgbClr val="000000"/>
                </a:solidFill>
                <a:latin typeface="Lato"/>
                <a:ea typeface="Lato"/>
                <a:cs typeface="Lato"/>
                <a:sym typeface="Lato"/>
              </a:rPr>
              <a:t>three </a:t>
            </a:r>
            <a:r>
              <a:rPr b="0" i="0" lang="en-GB" sz="1800" u="none" cap="none" strike="noStrike">
                <a:solidFill>
                  <a:srgbClr val="000000"/>
                </a:solidFill>
                <a:latin typeface="Lato"/>
                <a:ea typeface="Lato"/>
                <a:cs typeface="Lato"/>
                <a:sym typeface="Lato"/>
              </a:rPr>
              <a:t>key terms you have learnt about the mortgage application process?</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Give </a:t>
            </a:r>
            <a:r>
              <a:rPr b="1" i="0" lang="en-GB" sz="1800" u="none" cap="none" strike="noStrike">
                <a:solidFill>
                  <a:srgbClr val="000000"/>
                </a:solidFill>
                <a:latin typeface="Lato"/>
                <a:ea typeface="Lato"/>
                <a:cs typeface="Lato"/>
                <a:sym typeface="Lato"/>
              </a:rPr>
              <a:t>two </a:t>
            </a:r>
            <a:r>
              <a:rPr b="0" i="0" lang="en-GB" sz="1800" u="none" cap="none" strike="noStrike">
                <a:solidFill>
                  <a:srgbClr val="000000"/>
                </a:solidFill>
                <a:latin typeface="Lato"/>
                <a:ea typeface="Lato"/>
                <a:cs typeface="Lato"/>
                <a:sym typeface="Lato"/>
              </a:rPr>
              <a:t>words that describe how you feel about the mortgage application process.</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What is your </a:t>
            </a:r>
            <a:r>
              <a:rPr b="1" i="0" lang="en-GB" sz="1800" u="none" cap="none" strike="noStrike">
                <a:solidFill>
                  <a:srgbClr val="000000"/>
                </a:solidFill>
                <a:latin typeface="Lato"/>
                <a:ea typeface="Lato"/>
                <a:cs typeface="Lato"/>
                <a:sym typeface="Lato"/>
              </a:rPr>
              <a:t>one </a:t>
            </a:r>
            <a:r>
              <a:rPr b="0" i="0" lang="en-GB" sz="1800" u="none" cap="none" strike="noStrike">
                <a:solidFill>
                  <a:srgbClr val="000000"/>
                </a:solidFill>
                <a:latin typeface="Lato"/>
                <a:ea typeface="Lato"/>
                <a:cs typeface="Lato"/>
                <a:sym typeface="Lato"/>
              </a:rPr>
              <a:t>stand out</a:t>
            </a:r>
            <a:r>
              <a:rPr b="0" i="1" lang="en-GB" sz="1800" u="none" cap="none" strike="noStrike">
                <a:solidFill>
                  <a:srgbClr val="000000"/>
                </a:solidFill>
                <a:latin typeface="Lato"/>
                <a:ea typeface="Lato"/>
                <a:cs typeface="Lato"/>
                <a:sym typeface="Lato"/>
              </a:rPr>
              <a:t> ‘did you know’ </a:t>
            </a:r>
            <a:r>
              <a:rPr b="0" i="0" lang="en-GB" sz="1800" u="none" cap="none" strike="noStrike">
                <a:solidFill>
                  <a:srgbClr val="000000"/>
                </a:solidFill>
                <a:latin typeface="Lato"/>
                <a:ea typeface="Lato"/>
                <a:cs typeface="Lato"/>
                <a:sym typeface="Lato"/>
              </a:rPr>
              <a:t>that you would share with other young people who haven’t learnt about mortgages?</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p:txBody>
      </p:sp>
      <p:pic>
        <p:nvPicPr>
          <p:cNvPr id="195" name="Google Shape;195;p17"/>
          <p:cNvPicPr preferRelativeResize="0"/>
          <p:nvPr/>
        </p:nvPicPr>
        <p:blipFill rotWithShape="1">
          <a:blip r:embed="rId3">
            <a:alphaModFix/>
          </a:blip>
          <a:srcRect b="2623" l="1941" r="0" t="2272"/>
          <a:stretch/>
        </p:blipFill>
        <p:spPr>
          <a:xfrm>
            <a:off x="5465775" y="1096925"/>
            <a:ext cx="2246125" cy="3880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8"/>
          <p:cNvSpPr txBox="1"/>
          <p:nvPr/>
        </p:nvSpPr>
        <p:spPr>
          <a:xfrm>
            <a:off x="488175" y="30482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201" name="Google Shape;201;p18"/>
          <p:cNvSpPr txBox="1"/>
          <p:nvPr/>
        </p:nvSpPr>
        <p:spPr>
          <a:xfrm>
            <a:off x="441408" y="1207355"/>
            <a:ext cx="63657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18"/>
          <p:cNvSpPr txBox="1"/>
          <p:nvPr/>
        </p:nvSpPr>
        <p:spPr>
          <a:xfrm>
            <a:off x="360375" y="857675"/>
            <a:ext cx="6789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203" name="Google Shape;203;p18"/>
          <p:cNvSpPr txBox="1"/>
          <p:nvPr/>
        </p:nvSpPr>
        <p:spPr>
          <a:xfrm>
            <a:off x="324575" y="1350275"/>
            <a:ext cx="8185500" cy="23349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Describe what a mortgage is</a:t>
            </a:r>
            <a:endParaRPr b="0" i="0" sz="2200" u="none" cap="none" strike="noStrike">
              <a:solidFill>
                <a:srgbClr val="00FF00"/>
              </a:solidFill>
              <a:latin typeface="Lato Light"/>
              <a:ea typeface="Lato Light"/>
              <a:cs typeface="Lato Light"/>
              <a:sym typeface="Lato Light"/>
            </a:endParaRPr>
          </a:p>
          <a:p>
            <a:pPr indent="0" lvl="0" marL="914400" marR="0" rtl="0" algn="l">
              <a:lnSpc>
                <a:spcPct val="107000"/>
              </a:lnSpc>
              <a:spcBef>
                <a:spcPts val="0"/>
              </a:spcBef>
              <a:spcAft>
                <a:spcPts val="0"/>
              </a:spcAft>
              <a:buClr>
                <a:srgbClr val="000000"/>
              </a:buClr>
              <a:buSzPts val="2200"/>
              <a:buFont typeface="Arial"/>
              <a:buNone/>
            </a:pPr>
            <a:r>
              <a:t/>
            </a:r>
            <a:endParaRPr b="0" i="0" sz="2200" u="none" cap="none" strike="noStrike">
              <a:solidFill>
                <a:schemeClr val="lt1"/>
              </a:solidFill>
              <a:latin typeface="Lato Light"/>
              <a:ea typeface="Lato Light"/>
              <a:cs typeface="Lato Light"/>
              <a:sym typeface="Lato Light"/>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Analyse the mortgage application process</a:t>
            </a:r>
            <a:endParaRPr b="1"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lang="en-GB" sz="2200">
                <a:solidFill>
                  <a:schemeClr val="lt1"/>
                </a:solidFill>
                <a:latin typeface="Lato"/>
                <a:ea typeface="Lato"/>
                <a:cs typeface="Lato"/>
                <a:sym typeface="Lato"/>
              </a:rPr>
              <a:t>Identify</a:t>
            </a:r>
            <a:r>
              <a:rPr b="1" i="0" lang="en-GB" sz="2200" u="none" cap="none" strike="noStrike">
                <a:solidFill>
                  <a:schemeClr val="lt1"/>
                </a:solidFill>
                <a:latin typeface="Lato"/>
                <a:ea typeface="Lato"/>
                <a:cs typeface="Lato"/>
                <a:sym typeface="Lato"/>
              </a:rPr>
              <a:t> positive financial behaviours to prepare for the mortgage application process</a:t>
            </a:r>
            <a:endParaRPr b="1" i="0" sz="2200" u="none" cap="none" strike="noStrike">
              <a:solidFill>
                <a:schemeClr val="lt1"/>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9"/>
          <p:cNvSpPr txBox="1"/>
          <p:nvPr/>
        </p:nvSpPr>
        <p:spPr>
          <a:xfrm>
            <a:off x="95250" y="185150"/>
            <a:ext cx="80790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1" i="0" lang="en-GB" sz="2900" u="none" cap="none" strike="noStrike">
                <a:solidFill>
                  <a:schemeClr val="accent2"/>
                </a:solidFill>
                <a:latin typeface="Lato"/>
                <a:ea typeface="Lato"/>
                <a:cs typeface="Lato"/>
                <a:sym typeface="Lato"/>
              </a:rPr>
              <a:t>Preparing for your financial future</a:t>
            </a:r>
            <a:endParaRPr b="1" i="0" sz="2900" u="none" cap="none" strike="noStrike">
              <a:solidFill>
                <a:schemeClr val="accent2"/>
              </a:solidFill>
              <a:latin typeface="Lato"/>
              <a:ea typeface="Lato"/>
              <a:cs typeface="Lato"/>
              <a:sym typeface="Lato"/>
            </a:endParaRPr>
          </a:p>
        </p:txBody>
      </p:sp>
      <p:sp>
        <p:nvSpPr>
          <p:cNvPr id="209" name="Google Shape;209;p19"/>
          <p:cNvSpPr txBox="1"/>
          <p:nvPr/>
        </p:nvSpPr>
        <p:spPr>
          <a:xfrm>
            <a:off x="59150" y="1097375"/>
            <a:ext cx="6954000" cy="390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rgbClr val="000000"/>
                </a:solidFill>
                <a:latin typeface="Lato"/>
                <a:ea typeface="Lato"/>
                <a:cs typeface="Lato"/>
                <a:sym typeface="Lato"/>
              </a:rPr>
              <a:t>Lucy is 18 and has aspirations to own her own home.</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rgbClr val="000000"/>
                </a:solidFill>
                <a:latin typeface="Lato"/>
                <a:ea typeface="Lato"/>
                <a:cs typeface="Lato"/>
                <a:sym typeface="Lato"/>
              </a:rPr>
              <a:t>Lucy knows that the average age of a first-time buyer is 33 years old.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rgbClr val="000000"/>
                </a:solidFill>
                <a:latin typeface="Lato"/>
                <a:ea typeface="Lato"/>
                <a:cs typeface="Lato"/>
                <a:sym typeface="Lato"/>
              </a:rPr>
              <a:t>Lucy feels that this is a realistic goal and would like to be financially ‘ready’ when she decides to start the mortgage application process.</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1" i="0" lang="en-GB" sz="2200" u="none" cap="none" strike="noStrike">
                <a:solidFill>
                  <a:schemeClr val="accent2"/>
                </a:solidFill>
                <a:latin typeface="Lato"/>
                <a:ea typeface="Lato"/>
                <a:cs typeface="Lato"/>
                <a:sym typeface="Lato"/>
              </a:rPr>
              <a:t>What can Lucy do to be financially prepared for the mortgage application process?</a:t>
            </a:r>
            <a:endParaRPr b="1" i="0" sz="2200" u="none" cap="none" strike="noStrike">
              <a:solidFill>
                <a:schemeClr val="accent2"/>
              </a:solidFill>
              <a:latin typeface="Lato"/>
              <a:ea typeface="Lato"/>
              <a:cs typeface="Lato"/>
              <a:sym typeface="Lato"/>
            </a:endParaRPr>
          </a:p>
        </p:txBody>
      </p:sp>
      <p:pic>
        <p:nvPicPr>
          <p:cNvPr id="210" name="Google Shape;210;p19"/>
          <p:cNvPicPr preferRelativeResize="0"/>
          <p:nvPr/>
        </p:nvPicPr>
        <p:blipFill rotWithShape="1">
          <a:blip r:embed="rId3">
            <a:alphaModFix/>
          </a:blip>
          <a:srcRect b="0" l="0" r="0" t="0"/>
          <a:stretch/>
        </p:blipFill>
        <p:spPr>
          <a:xfrm>
            <a:off x="7177250" y="1228150"/>
            <a:ext cx="1799050" cy="1799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 name="Shape 38"/>
        <p:cNvGrpSpPr/>
        <p:nvPr/>
      </p:nvGrpSpPr>
      <p:grpSpPr>
        <a:xfrm>
          <a:off x="0" y="0"/>
          <a:ext cx="0" cy="0"/>
          <a:chOff x="0" y="0"/>
          <a:chExt cx="0" cy="0"/>
        </a:xfrm>
      </p:grpSpPr>
      <p:sp>
        <p:nvSpPr>
          <p:cNvPr id="39" name="Google Shape;39;p2"/>
          <p:cNvSpPr txBox="1"/>
          <p:nvPr>
            <p:ph type="ctrTitle"/>
          </p:nvPr>
        </p:nvSpPr>
        <p:spPr>
          <a:xfrm>
            <a:off x="379375" y="2537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Unit outline</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graphicFrame>
        <p:nvGraphicFramePr>
          <p:cNvPr id="40" name="Google Shape;40;p2"/>
          <p:cNvGraphicFramePr/>
          <p:nvPr/>
        </p:nvGraphicFramePr>
        <p:xfrm>
          <a:off x="871975" y="1721850"/>
          <a:ext cx="3000000" cy="3000000"/>
        </p:xfrm>
        <a:graphic>
          <a:graphicData uri="http://schemas.openxmlformats.org/drawingml/2006/table">
            <a:tbl>
              <a:tblPr>
                <a:noFill/>
                <a:tableStyleId>{CC46907F-0F7F-453D-A30E-F9D16598C709}</a:tableStyleId>
              </a:tblPr>
              <a:tblGrid>
                <a:gridCol w="1206500"/>
                <a:gridCol w="1206500"/>
                <a:gridCol w="1206500"/>
                <a:gridCol w="1206500"/>
                <a:gridCol w="1206500"/>
                <a:gridCol w="1206500"/>
              </a:tblGrid>
              <a:tr h="423700">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1</a:t>
                      </a:r>
                      <a:endParaRPr b="1" sz="14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2</a:t>
                      </a:r>
                      <a:endParaRPr b="1" sz="14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3</a:t>
                      </a:r>
                      <a:endParaRPr b="1" sz="14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4</a:t>
                      </a:r>
                      <a:endParaRPr b="1" sz="14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5</a:t>
                      </a:r>
                      <a:endParaRPr b="1" sz="14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6</a:t>
                      </a:r>
                      <a:endParaRPr b="1" sz="14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r>
              <a:tr h="1048500">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rgbClr val="262A33"/>
                          </a:solidFill>
                          <a:latin typeface="Lato"/>
                          <a:ea typeface="Lato"/>
                          <a:cs typeface="Lato"/>
                          <a:sym typeface="Lato"/>
                        </a:rPr>
                        <a:t>How the economy works</a:t>
                      </a:r>
                      <a:endParaRPr sz="1400" u="none" cap="none" strike="noStrike">
                        <a:solidFill>
                          <a:srgbClr val="262A33"/>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accent2"/>
                          </a:solidFill>
                          <a:latin typeface="Lato"/>
                          <a:ea typeface="Lato"/>
                          <a:cs typeface="Lato"/>
                          <a:sym typeface="Lato"/>
                        </a:rPr>
                        <a:t>Mortgages</a:t>
                      </a:r>
                      <a:endParaRPr b="1" sz="1400" u="none" cap="none" strike="noStrike">
                        <a:solidFill>
                          <a:schemeClr val="accent2"/>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latin typeface="Lato"/>
                          <a:ea typeface="Lato"/>
                          <a:cs typeface="Lato"/>
                          <a:sym typeface="Lato"/>
                        </a:rPr>
                        <a:t>Credit cards</a:t>
                      </a:r>
                      <a:endParaRPr sz="1400" u="none" cap="none" strike="noStrike">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rgbClr val="262A33"/>
                          </a:solidFill>
                          <a:latin typeface="Lato"/>
                          <a:ea typeface="Lato"/>
                          <a:cs typeface="Lato"/>
                          <a:sym typeface="Lato"/>
                        </a:rPr>
                        <a:t>Pensions </a:t>
                      </a:r>
                      <a:endParaRPr sz="1400" u="none" cap="none" strike="noStrike">
                        <a:solidFill>
                          <a:srgbClr val="262A33"/>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a:ea typeface="Lato"/>
                          <a:cs typeface="Lato"/>
                          <a:sym typeface="Lato"/>
                        </a:rPr>
                        <a:t>ISAs</a:t>
                      </a:r>
                      <a:endParaRPr sz="1400" u="none" cap="none" strike="noStrike">
                        <a:solidFill>
                          <a:schemeClr val="dk1"/>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rgbClr val="262A33"/>
                          </a:solidFill>
                          <a:latin typeface="Lato"/>
                          <a:ea typeface="Lato"/>
                          <a:cs typeface="Lato"/>
                          <a:sym typeface="Lato"/>
                        </a:rPr>
                        <a:t>Financial decisions</a:t>
                      </a:r>
                      <a:endParaRPr sz="1400" u="none" cap="none" strike="noStrike">
                        <a:solidFill>
                          <a:srgbClr val="262A33"/>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0"/>
          <p:cNvSpPr txBox="1"/>
          <p:nvPr/>
        </p:nvSpPr>
        <p:spPr>
          <a:xfrm>
            <a:off x="95250" y="1156925"/>
            <a:ext cx="8673300" cy="341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Lato"/>
                <a:ea typeface="Lato"/>
                <a:cs typeface="Lato"/>
                <a:sym typeface="Lato"/>
              </a:rPr>
              <a:t>Here are some things Lucy might want to consider:</a:t>
            </a:r>
            <a:endParaRPr b="1" i="0" sz="18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342900" lvl="0" marL="457200" marR="0" rtl="0" algn="l">
              <a:lnSpc>
                <a:spcPct val="100000"/>
              </a:lnSpc>
              <a:spcBef>
                <a:spcPts val="0"/>
              </a:spcBef>
              <a:spcAft>
                <a:spcPts val="0"/>
              </a:spcAft>
              <a:buClr>
                <a:srgbClr val="000000"/>
              </a:buClr>
              <a:buSzPts val="1800"/>
              <a:buFont typeface="Lato"/>
              <a:buChar char="●"/>
            </a:pPr>
            <a:r>
              <a:rPr b="0" i="0" lang="en-GB" sz="1800" u="none" cap="none" strike="noStrike">
                <a:solidFill>
                  <a:srgbClr val="000000"/>
                </a:solidFill>
                <a:latin typeface="Lato"/>
                <a:ea typeface="Lato"/>
                <a:cs typeface="Lato"/>
                <a:sym typeface="Lato"/>
              </a:rPr>
              <a:t>Explore personal reasons why home ownership is the preferred option, or not</a:t>
            </a:r>
            <a:endParaRPr b="0" i="0" sz="18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Lato"/>
              <a:ea typeface="Lato"/>
              <a:cs typeface="Lato"/>
              <a:sym typeface="Lato"/>
            </a:endParaRPr>
          </a:p>
          <a:p>
            <a:pPr indent="-342900" lvl="0" marL="457200" marR="0" rtl="0" algn="l">
              <a:lnSpc>
                <a:spcPct val="100000"/>
              </a:lnSpc>
              <a:spcBef>
                <a:spcPts val="0"/>
              </a:spcBef>
              <a:spcAft>
                <a:spcPts val="0"/>
              </a:spcAft>
              <a:buClr>
                <a:srgbClr val="000000"/>
              </a:buClr>
              <a:buSzPts val="1800"/>
              <a:buFont typeface="Lato"/>
              <a:buChar char="●"/>
            </a:pPr>
            <a:r>
              <a:rPr b="0" i="0" lang="en-GB" sz="1800" u="none" cap="none" strike="noStrike">
                <a:solidFill>
                  <a:srgbClr val="000000"/>
                </a:solidFill>
                <a:latin typeface="Lato"/>
                <a:ea typeface="Lato"/>
                <a:cs typeface="Lato"/>
                <a:sym typeface="Lato"/>
              </a:rPr>
              <a:t>Research cost of living in different locations </a:t>
            </a:r>
            <a:endParaRPr b="0" i="0" sz="18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Lato"/>
              <a:ea typeface="Lato"/>
              <a:cs typeface="Lato"/>
              <a:sym typeface="Lato"/>
            </a:endParaRPr>
          </a:p>
          <a:p>
            <a:pPr indent="-342900" lvl="0" marL="457200" marR="0" rtl="0" algn="l">
              <a:lnSpc>
                <a:spcPct val="100000"/>
              </a:lnSpc>
              <a:spcBef>
                <a:spcPts val="0"/>
              </a:spcBef>
              <a:spcAft>
                <a:spcPts val="0"/>
              </a:spcAft>
              <a:buClr>
                <a:srgbClr val="000000"/>
              </a:buClr>
              <a:buSzPts val="1800"/>
              <a:buFont typeface="Lato"/>
              <a:buChar char="●"/>
            </a:pPr>
            <a:r>
              <a:rPr b="0" i="0" lang="en-GB" sz="1800" u="none" cap="none" strike="noStrike">
                <a:solidFill>
                  <a:srgbClr val="000000"/>
                </a:solidFill>
                <a:latin typeface="Lato"/>
                <a:ea typeface="Lato"/>
                <a:cs typeface="Lato"/>
                <a:sym typeface="Lato"/>
              </a:rPr>
              <a:t>Consider how career options and earnings match other future goals</a:t>
            </a:r>
            <a:endParaRPr b="0" i="0" sz="18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Lato"/>
              <a:ea typeface="Lato"/>
              <a:cs typeface="Lato"/>
              <a:sym typeface="Lato"/>
            </a:endParaRPr>
          </a:p>
          <a:p>
            <a:pPr indent="-342900" lvl="0" marL="457200" marR="0" rtl="0" algn="l">
              <a:lnSpc>
                <a:spcPct val="100000"/>
              </a:lnSpc>
              <a:spcBef>
                <a:spcPts val="0"/>
              </a:spcBef>
              <a:spcAft>
                <a:spcPts val="0"/>
              </a:spcAft>
              <a:buClr>
                <a:srgbClr val="000000"/>
              </a:buClr>
              <a:buSzPts val="1800"/>
              <a:buFont typeface="Lato"/>
              <a:buChar char="●"/>
            </a:pPr>
            <a:r>
              <a:rPr b="0" i="0" lang="en-GB" sz="1800" u="none" cap="none" strike="noStrike">
                <a:solidFill>
                  <a:srgbClr val="000000"/>
                </a:solidFill>
                <a:latin typeface="Lato"/>
                <a:ea typeface="Lato"/>
                <a:cs typeface="Lato"/>
                <a:sym typeface="Lato"/>
              </a:rPr>
              <a:t>Assess personal budgets - what proportion is being spent on needs and wants and how much is being saved? How will this change with a mortgage?</a:t>
            </a:r>
            <a:endParaRPr b="0" i="0" sz="18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Lato"/>
              <a:ea typeface="Lato"/>
              <a:cs typeface="Lato"/>
              <a:sym typeface="Lato"/>
            </a:endParaRPr>
          </a:p>
          <a:p>
            <a:pPr indent="-342900" lvl="0" marL="457200" marR="0" rtl="0" algn="l">
              <a:lnSpc>
                <a:spcPct val="100000"/>
              </a:lnSpc>
              <a:spcBef>
                <a:spcPts val="0"/>
              </a:spcBef>
              <a:spcAft>
                <a:spcPts val="0"/>
              </a:spcAft>
              <a:buClr>
                <a:srgbClr val="000000"/>
              </a:buClr>
              <a:buSzPts val="1800"/>
              <a:buFont typeface="Lato"/>
              <a:buChar char="●"/>
            </a:pPr>
            <a:r>
              <a:rPr b="0" i="0" lang="en-GB" sz="1800" u="none" cap="none" strike="noStrike">
                <a:solidFill>
                  <a:srgbClr val="000000"/>
                </a:solidFill>
                <a:latin typeface="Lato"/>
                <a:ea typeface="Lato"/>
                <a:cs typeface="Lato"/>
                <a:sym typeface="Lato"/>
              </a:rPr>
              <a:t>Build financial habits like regular saving and managing bill payments</a:t>
            </a:r>
            <a:endParaRPr b="0" i="0" sz="18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p:txBody>
      </p:sp>
      <p:sp>
        <p:nvSpPr>
          <p:cNvPr id="216" name="Google Shape;216;p20"/>
          <p:cNvSpPr txBox="1"/>
          <p:nvPr/>
        </p:nvSpPr>
        <p:spPr>
          <a:xfrm>
            <a:off x="95250" y="185150"/>
            <a:ext cx="80790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1" i="0" lang="en-GB" sz="2900" u="none" cap="none" strike="noStrike">
                <a:solidFill>
                  <a:schemeClr val="accent2"/>
                </a:solidFill>
                <a:latin typeface="Lato"/>
                <a:ea typeface="Lato"/>
                <a:cs typeface="Lato"/>
                <a:sym typeface="Lato"/>
              </a:rPr>
              <a:t>Preparing for your financial future</a:t>
            </a:r>
            <a:endParaRPr b="1" i="0" sz="2900" u="none" cap="none" strike="noStrike">
              <a:solidFill>
                <a:schemeClr val="accent2"/>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1"/>
          <p:cNvSpPr txBox="1"/>
          <p:nvPr/>
        </p:nvSpPr>
        <p:spPr>
          <a:xfrm>
            <a:off x="488175" y="30482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222" name="Google Shape;222;p21"/>
          <p:cNvSpPr txBox="1"/>
          <p:nvPr/>
        </p:nvSpPr>
        <p:spPr>
          <a:xfrm>
            <a:off x="441408" y="1207355"/>
            <a:ext cx="63657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21"/>
          <p:cNvSpPr txBox="1"/>
          <p:nvPr/>
        </p:nvSpPr>
        <p:spPr>
          <a:xfrm>
            <a:off x="360375" y="857675"/>
            <a:ext cx="6789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224" name="Google Shape;224;p21"/>
          <p:cNvSpPr txBox="1"/>
          <p:nvPr/>
        </p:nvSpPr>
        <p:spPr>
          <a:xfrm>
            <a:off x="324575" y="1350275"/>
            <a:ext cx="8185500" cy="23349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Describe what a mortgage is</a:t>
            </a:r>
            <a:endParaRPr b="0" i="0" sz="2200" u="none" cap="none" strike="noStrike">
              <a:solidFill>
                <a:srgbClr val="00FF00"/>
              </a:solidFill>
              <a:latin typeface="Lato Light"/>
              <a:ea typeface="Lato Light"/>
              <a:cs typeface="Lato Light"/>
              <a:sym typeface="Lato Light"/>
            </a:endParaRPr>
          </a:p>
          <a:p>
            <a:pPr indent="0" lvl="0" marL="914400" marR="0" rtl="0" algn="l">
              <a:lnSpc>
                <a:spcPct val="107000"/>
              </a:lnSpc>
              <a:spcBef>
                <a:spcPts val="0"/>
              </a:spcBef>
              <a:spcAft>
                <a:spcPts val="0"/>
              </a:spcAft>
              <a:buClr>
                <a:srgbClr val="000000"/>
              </a:buClr>
              <a:buSzPts val="2200"/>
              <a:buFont typeface="Arial"/>
              <a:buNone/>
            </a:pPr>
            <a:r>
              <a:t/>
            </a:r>
            <a:endParaRPr b="0" i="0" sz="2200" u="none" cap="none" strike="noStrike">
              <a:solidFill>
                <a:schemeClr val="lt1"/>
              </a:solidFill>
              <a:latin typeface="Lato Light"/>
              <a:ea typeface="Lato Light"/>
              <a:cs typeface="Lato Light"/>
              <a:sym typeface="Lato Light"/>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Analyse the mortgage application process</a:t>
            </a:r>
            <a:endParaRPr b="1"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1" i="0" sz="2200" u="none" cap="none" strike="noStrike">
              <a:solidFill>
                <a:srgbClr val="00FF00"/>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Identify</a:t>
            </a:r>
            <a:r>
              <a:rPr b="1" i="0" lang="en-GB" sz="2200" u="none" cap="none" strike="noStrike">
                <a:solidFill>
                  <a:srgbClr val="00FF00"/>
                </a:solidFill>
                <a:latin typeface="Lato"/>
                <a:ea typeface="Lato"/>
                <a:cs typeface="Lato"/>
                <a:sym typeface="Lato"/>
              </a:rPr>
              <a:t> positive financial behaviours to prepare for the mortgage application process</a:t>
            </a:r>
            <a:endParaRPr b="1" i="0" sz="2200" u="none" cap="none" strike="noStrike">
              <a:solidFill>
                <a:srgbClr val="00FF00"/>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2"/>
          <p:cNvSpPr txBox="1"/>
          <p:nvPr/>
        </p:nvSpPr>
        <p:spPr>
          <a:xfrm>
            <a:off x="0" y="985063"/>
            <a:ext cx="9144000" cy="96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chemeClr val="lt1"/>
                </a:solidFill>
                <a:latin typeface="Lato Black"/>
                <a:ea typeface="Lato Black"/>
                <a:cs typeface="Lato Black"/>
                <a:sym typeface="Lato Black"/>
              </a:rPr>
              <a:t>Any questions?</a:t>
            </a:r>
            <a:endParaRPr b="1" i="0" sz="5600" u="none" cap="none" strike="noStrike">
              <a:solidFill>
                <a:schemeClr val="accent2"/>
              </a:solidFill>
              <a:latin typeface="Lato Black"/>
              <a:ea typeface="Lato Black"/>
              <a:cs typeface="Lato Black"/>
              <a:sym typeface="Lato Black"/>
            </a:endParaRPr>
          </a:p>
        </p:txBody>
      </p:sp>
      <p:sp>
        <p:nvSpPr>
          <p:cNvPr id="230" name="Google Shape;230;p22"/>
          <p:cNvSpPr/>
          <p:nvPr/>
        </p:nvSpPr>
        <p:spPr>
          <a:xfrm>
            <a:off x="3806600" y="2159450"/>
            <a:ext cx="1734900" cy="14838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GB" sz="9600" u="none" cap="none" strike="noStrike">
                <a:solidFill>
                  <a:srgbClr val="000000"/>
                </a:solidFill>
                <a:latin typeface="Lato Black"/>
                <a:ea typeface="Lato Black"/>
                <a:cs typeface="Lato Black"/>
                <a:sym typeface="Lato Black"/>
              </a:rPr>
              <a:t>?</a:t>
            </a:r>
            <a:endParaRPr b="0" i="0" sz="9600" u="none" cap="none" strike="noStrike">
              <a:solidFill>
                <a:srgbClr val="000000"/>
              </a:solidFill>
              <a:latin typeface="Lato Black"/>
              <a:ea typeface="Lato Black"/>
              <a:cs typeface="Lato Black"/>
              <a:sym typeface="Lato Black"/>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3"/>
          <p:cNvSpPr/>
          <p:nvPr/>
        </p:nvSpPr>
        <p:spPr>
          <a:xfrm>
            <a:off x="6177819" y="1184061"/>
            <a:ext cx="2846400" cy="19956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23"/>
          <p:cNvSpPr txBox="1"/>
          <p:nvPr/>
        </p:nvSpPr>
        <p:spPr>
          <a:xfrm>
            <a:off x="152000" y="588975"/>
            <a:ext cx="8489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1" i="0" lang="en-GB" sz="1800" u="none" cap="none" strike="noStrike">
                <a:solidFill>
                  <a:schemeClr val="lt1"/>
                </a:solidFill>
                <a:latin typeface="Lato"/>
                <a:ea typeface="Lato"/>
                <a:cs typeface="Lato"/>
                <a:sym typeface="Lato"/>
              </a:rPr>
              <a:t>Organisations providing information on mortgages </a:t>
            </a:r>
            <a:endParaRPr b="0" i="0" sz="1400" u="none" cap="none" strike="noStrike">
              <a:solidFill>
                <a:schemeClr val="lt1"/>
              </a:solidFill>
              <a:latin typeface="Arial"/>
              <a:ea typeface="Arial"/>
              <a:cs typeface="Arial"/>
              <a:sym typeface="Arial"/>
            </a:endParaRPr>
          </a:p>
        </p:txBody>
      </p:sp>
      <p:grpSp>
        <p:nvGrpSpPr>
          <p:cNvPr id="237" name="Google Shape;237;p23"/>
          <p:cNvGrpSpPr/>
          <p:nvPr/>
        </p:nvGrpSpPr>
        <p:grpSpPr>
          <a:xfrm>
            <a:off x="151999" y="1183981"/>
            <a:ext cx="2950450" cy="1995658"/>
            <a:chOff x="463400" y="1321175"/>
            <a:chExt cx="3021145" cy="2094300"/>
          </a:xfrm>
        </p:grpSpPr>
        <p:sp>
          <p:nvSpPr>
            <p:cNvPr id="238" name="Google Shape;238;p23"/>
            <p:cNvSpPr/>
            <p:nvPr/>
          </p:nvSpPr>
          <p:spPr>
            <a:xfrm>
              <a:off x="463400" y="1321175"/>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23"/>
            <p:cNvSpPr txBox="1"/>
            <p:nvPr/>
          </p:nvSpPr>
          <p:spPr>
            <a:xfrm>
              <a:off x="1682145" y="1330220"/>
              <a:ext cx="1802400" cy="9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lt1"/>
                  </a:solidFill>
                  <a:latin typeface="Lato"/>
                  <a:ea typeface="Lato"/>
                  <a:cs typeface="Lato"/>
                  <a:sym typeface="Lato"/>
                </a:rPr>
                <a:t>Martin Lewis’ MoneySavingExpert site has a section devoted to mortgages. </a:t>
              </a:r>
              <a:endParaRPr b="0" i="0" sz="1200" u="none" cap="none" strike="noStrike">
                <a:solidFill>
                  <a:schemeClr val="lt1"/>
                </a:solidFill>
                <a:latin typeface="Lato"/>
                <a:ea typeface="Lato"/>
                <a:cs typeface="Lato"/>
                <a:sym typeface="Lato"/>
              </a:endParaRPr>
            </a:p>
          </p:txBody>
        </p:sp>
      </p:grpSp>
      <p:sp>
        <p:nvSpPr>
          <p:cNvPr id="240" name="Google Shape;240;p23"/>
          <p:cNvSpPr txBox="1"/>
          <p:nvPr/>
        </p:nvSpPr>
        <p:spPr>
          <a:xfrm>
            <a:off x="198525" y="3312950"/>
            <a:ext cx="8778900" cy="7389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Lato"/>
                <a:ea typeface="Lato"/>
                <a:cs typeface="Lato"/>
                <a:sym typeface="Lato"/>
              </a:rPr>
              <a:t>At school, you can speak with an adult you trust. </a:t>
            </a:r>
            <a:endParaRPr b="1" i="0" sz="1800" u="none" cap="none" strike="noStrike">
              <a:solidFill>
                <a:schemeClr val="accen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Lato"/>
                <a:ea typeface="Lato"/>
                <a:cs typeface="Lato"/>
                <a:sym typeface="Lato"/>
              </a:rPr>
              <a:t>This could be your form tutor, head of year or the school’s safeguarding officer.</a:t>
            </a:r>
            <a:endParaRPr b="1" i="0" sz="1800" u="none" cap="none" strike="noStrike">
              <a:solidFill>
                <a:schemeClr val="accent2"/>
              </a:solidFill>
              <a:latin typeface="Lato"/>
              <a:ea typeface="Lato"/>
              <a:cs typeface="Lato"/>
              <a:sym typeface="Lato"/>
            </a:endParaRPr>
          </a:p>
        </p:txBody>
      </p:sp>
      <p:grpSp>
        <p:nvGrpSpPr>
          <p:cNvPr id="241" name="Google Shape;241;p23"/>
          <p:cNvGrpSpPr/>
          <p:nvPr/>
        </p:nvGrpSpPr>
        <p:grpSpPr>
          <a:xfrm>
            <a:off x="3164819" y="1184021"/>
            <a:ext cx="2846301" cy="1995658"/>
            <a:chOff x="3237025" y="1184050"/>
            <a:chExt cx="2914500" cy="2094300"/>
          </a:xfrm>
        </p:grpSpPr>
        <p:sp>
          <p:nvSpPr>
            <p:cNvPr id="242" name="Google Shape;242;p23"/>
            <p:cNvSpPr/>
            <p:nvPr/>
          </p:nvSpPr>
          <p:spPr>
            <a:xfrm>
              <a:off x="3237025" y="1184050"/>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23"/>
            <p:cNvSpPr txBox="1"/>
            <p:nvPr/>
          </p:nvSpPr>
          <p:spPr>
            <a:xfrm>
              <a:off x="4526122" y="1304948"/>
              <a:ext cx="1625400" cy="135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lt1"/>
                  </a:solidFill>
                  <a:latin typeface="Lato"/>
                  <a:ea typeface="Lato"/>
                  <a:cs typeface="Lato"/>
                  <a:sym typeface="Lato"/>
                </a:rPr>
                <a:t>Money Helper’s </a:t>
              </a:r>
              <a:r>
                <a:rPr b="0" i="0" lang="en-GB" sz="1200" u="sng" cap="none" strike="noStrike">
                  <a:solidFill>
                    <a:schemeClr val="lt1"/>
                  </a:solidFill>
                  <a:latin typeface="Lato"/>
                  <a:ea typeface="Lato"/>
                  <a:cs typeface="Lato"/>
                  <a:sym typeface="Lato"/>
                  <a:hlinkClick r:id="rId3">
                    <a:extLst>
                      <a:ext uri="{A12FA001-AC4F-418D-AE19-62706E023703}">
                        <ahyp:hlinkClr val="tx"/>
                      </a:ext>
                    </a:extLst>
                  </a:hlinkClick>
                </a:rPr>
                <a:t>‘Homes’ </a:t>
              </a:r>
              <a:r>
                <a:rPr b="0" i="0" lang="en-GB" sz="1200" u="none" cap="none" strike="noStrike">
                  <a:solidFill>
                    <a:schemeClr val="lt1"/>
                  </a:solidFill>
                  <a:latin typeface="Lato"/>
                  <a:ea typeface="Lato"/>
                  <a:cs typeface="Lato"/>
                  <a:sym typeface="Lato"/>
                </a:rPr>
                <a:t>section provides advice on a range of areas around buying a home.</a:t>
              </a:r>
              <a:endParaRPr b="0" i="0" sz="1200" u="none" cap="none" strike="noStrike">
                <a:solidFill>
                  <a:schemeClr val="lt1"/>
                </a:solidFill>
                <a:latin typeface="Lato"/>
                <a:ea typeface="Lato"/>
                <a:cs typeface="Lato"/>
                <a:sym typeface="Lato"/>
              </a:endParaRPr>
            </a:p>
          </p:txBody>
        </p:sp>
      </p:grpSp>
      <p:sp>
        <p:nvSpPr>
          <p:cNvPr id="244" name="Google Shape;244;p23"/>
          <p:cNvSpPr txBox="1"/>
          <p:nvPr/>
        </p:nvSpPr>
        <p:spPr>
          <a:xfrm>
            <a:off x="6174623" y="1864488"/>
            <a:ext cx="27267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lt1"/>
                </a:solidFill>
                <a:latin typeface="Lato"/>
                <a:ea typeface="Lato"/>
                <a:cs typeface="Lato"/>
                <a:sym typeface="Lato"/>
              </a:rPr>
              <a:t>Which offers advice on how mortgages work, provide tools to compare products, and plan mortgage solutions to fit your needs.</a:t>
            </a:r>
            <a:endParaRPr b="0" i="0" sz="1200" u="none" cap="none" strike="noStrike">
              <a:solidFill>
                <a:schemeClr val="lt1"/>
              </a:solidFill>
              <a:latin typeface="Lato"/>
              <a:ea typeface="Lato"/>
              <a:cs typeface="Lato"/>
              <a:sym typeface="Lato"/>
            </a:endParaRPr>
          </a:p>
        </p:txBody>
      </p:sp>
      <p:pic>
        <p:nvPicPr>
          <p:cNvPr id="245" name="Google Shape;245;p23"/>
          <p:cNvPicPr preferRelativeResize="0"/>
          <p:nvPr/>
        </p:nvPicPr>
        <p:blipFill rotWithShape="1">
          <a:blip r:embed="rId4">
            <a:alphaModFix/>
          </a:blip>
          <a:srcRect b="16968" l="0" r="0" t="15908"/>
          <a:stretch/>
        </p:blipFill>
        <p:spPr>
          <a:xfrm>
            <a:off x="239725" y="1299225"/>
            <a:ext cx="1100798" cy="738900"/>
          </a:xfrm>
          <a:prstGeom prst="rect">
            <a:avLst/>
          </a:prstGeom>
          <a:noFill/>
          <a:ln>
            <a:noFill/>
          </a:ln>
        </p:spPr>
      </p:pic>
      <p:sp>
        <p:nvSpPr>
          <p:cNvPr id="246" name="Google Shape;246;p23"/>
          <p:cNvSpPr txBox="1"/>
          <p:nvPr/>
        </p:nvSpPr>
        <p:spPr>
          <a:xfrm>
            <a:off x="198525" y="2033850"/>
            <a:ext cx="28464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lt1"/>
                </a:solidFill>
                <a:latin typeface="Lato"/>
                <a:ea typeface="Lato"/>
                <a:cs typeface="Lato"/>
                <a:sym typeface="Lato"/>
              </a:rPr>
              <a:t>A lot of it looks directly at mortgage products, but there is a great deal of information about mortgages more broadly. </a:t>
            </a:r>
            <a:endParaRPr b="0" i="0" sz="1200" u="none" cap="none" strike="noStrike">
              <a:solidFill>
                <a:schemeClr val="lt1"/>
              </a:solidFill>
              <a:latin typeface="Lato"/>
              <a:ea typeface="Lato"/>
              <a:cs typeface="Lato"/>
              <a:sym typeface="Lato"/>
            </a:endParaRPr>
          </a:p>
        </p:txBody>
      </p:sp>
      <p:pic>
        <p:nvPicPr>
          <p:cNvPr id="247" name="Google Shape;247;p23"/>
          <p:cNvPicPr preferRelativeResize="0"/>
          <p:nvPr/>
        </p:nvPicPr>
        <p:blipFill rotWithShape="1">
          <a:blip r:embed="rId5">
            <a:alphaModFix/>
          </a:blip>
          <a:srcRect b="0" l="0" r="0" t="0"/>
          <a:stretch/>
        </p:blipFill>
        <p:spPr>
          <a:xfrm>
            <a:off x="3245275" y="1361163"/>
            <a:ext cx="1100799" cy="738900"/>
          </a:xfrm>
          <a:prstGeom prst="rect">
            <a:avLst/>
          </a:prstGeom>
          <a:noFill/>
          <a:ln>
            <a:noFill/>
          </a:ln>
        </p:spPr>
      </p:pic>
      <p:pic>
        <p:nvPicPr>
          <p:cNvPr id="248" name="Google Shape;248;p23"/>
          <p:cNvPicPr preferRelativeResize="0"/>
          <p:nvPr/>
        </p:nvPicPr>
        <p:blipFill rotWithShape="1">
          <a:blip r:embed="rId6">
            <a:alphaModFix/>
          </a:blip>
          <a:srcRect b="0" l="0" r="0" t="0"/>
          <a:stretch/>
        </p:blipFill>
        <p:spPr>
          <a:xfrm>
            <a:off x="6250813" y="1361182"/>
            <a:ext cx="2020875" cy="43334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52" name="Shape 252"/>
        <p:cNvGrpSpPr/>
        <p:nvPr/>
      </p:nvGrpSpPr>
      <p:grpSpPr>
        <a:xfrm>
          <a:off x="0" y="0"/>
          <a:ext cx="0" cy="0"/>
          <a:chOff x="0" y="0"/>
          <a:chExt cx="0" cy="0"/>
        </a:xfrm>
      </p:grpSpPr>
      <p:sp>
        <p:nvSpPr>
          <p:cNvPr id="253" name="Google Shape;253;g28ddc1a6770_0_0"/>
          <p:cNvSpPr txBox="1"/>
          <p:nvPr/>
        </p:nvSpPr>
        <p:spPr>
          <a:xfrm>
            <a:off x="462425" y="1142575"/>
            <a:ext cx="7875600" cy="2598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chemeClr val="lt1"/>
                </a:solidFill>
                <a:latin typeface="Lato Black"/>
                <a:ea typeface="Lato Black"/>
                <a:cs typeface="Lato Black"/>
                <a:sym typeface="Lato Black"/>
              </a:rPr>
              <a:t>Articles to extend learning</a:t>
            </a:r>
            <a:r>
              <a:rPr b="1" i="0" lang="en-GB" sz="3600" u="none" cap="none" strike="noStrike">
                <a:solidFill>
                  <a:schemeClr val="lt1"/>
                </a:solidFill>
                <a:latin typeface="Lato Black"/>
                <a:ea typeface="Lato Black"/>
                <a:cs typeface="Lato Black"/>
                <a:sym typeface="Lato Black"/>
              </a:rPr>
              <a:t> </a:t>
            </a:r>
            <a:endParaRPr b="1" i="0" sz="3600" u="none" cap="none" strike="noStrike">
              <a:solidFill>
                <a:schemeClr val="lt1"/>
              </a:solidFill>
              <a:latin typeface="Lato Black"/>
              <a:ea typeface="Lato Black"/>
              <a:cs typeface="Lato Black"/>
              <a:sym typeface="Lato Black"/>
            </a:endParaRPr>
          </a:p>
          <a:p>
            <a:pPr indent="0" lvl="0" marL="0" rtl="0" algn="l">
              <a:lnSpc>
                <a:spcPct val="115000"/>
              </a:lnSpc>
              <a:spcBef>
                <a:spcPts val="0"/>
              </a:spcBef>
              <a:spcAft>
                <a:spcPts val="0"/>
              </a:spcAft>
              <a:buNone/>
            </a:pPr>
            <a:r>
              <a:rPr lang="en-GB">
                <a:solidFill>
                  <a:schemeClr val="lt1"/>
                </a:solidFill>
                <a:latin typeface="Lato"/>
                <a:ea typeface="Lato"/>
                <a:cs typeface="Lato"/>
                <a:sym typeface="Lato"/>
              </a:rPr>
              <a:t>Please visit the  FLIC learning hub - </a:t>
            </a:r>
            <a:r>
              <a:rPr lang="en-GB" u="sng">
                <a:solidFill>
                  <a:schemeClr val="lt1"/>
                </a:solidFill>
                <a:latin typeface="Lato"/>
                <a:ea typeface="Lato"/>
                <a:cs typeface="Lato"/>
                <a:sym typeface="Lato"/>
                <a:hlinkClick r:id="rId3">
                  <a:extLst>
                    <a:ext uri="{A12FA001-AC4F-418D-AE19-62706E023703}">
                      <ahyp:hlinkClr val="tx"/>
                    </a:ext>
                  </a:extLst>
                </a:hlinkClick>
              </a:rPr>
              <a:t>https://resources.ftflic.com/</a:t>
            </a:r>
            <a:r>
              <a:rPr lang="en-GB">
                <a:solidFill>
                  <a:schemeClr val="lt1"/>
                </a:solidFill>
                <a:latin typeface="Lato"/>
                <a:ea typeface="Lato"/>
                <a:cs typeface="Lato"/>
                <a:sym typeface="Lato"/>
              </a:rPr>
              <a:t>   for further resources</a:t>
            </a:r>
            <a:endParaRPr>
              <a:solidFill>
                <a:schemeClr val="lt1"/>
              </a:solidFill>
              <a:latin typeface="Lato"/>
              <a:ea typeface="Lato"/>
              <a:cs typeface="Lato"/>
              <a:sym typeface="Lato"/>
            </a:endParaRPr>
          </a:p>
          <a:p>
            <a:pPr indent="0" lvl="0" marL="0" rtl="0" algn="l">
              <a:lnSpc>
                <a:spcPct val="115000"/>
              </a:lnSpc>
              <a:spcBef>
                <a:spcPts val="0"/>
              </a:spcBef>
              <a:spcAft>
                <a:spcPts val="0"/>
              </a:spcAft>
              <a:buNone/>
            </a:pPr>
            <a:r>
              <a:t/>
            </a:r>
            <a:endParaRPr>
              <a:solidFill>
                <a:schemeClr val="lt1"/>
              </a:solidFill>
              <a:latin typeface="Lato"/>
              <a:ea typeface="Lato"/>
              <a:cs typeface="Lato"/>
              <a:sym typeface="Lato"/>
            </a:endParaRPr>
          </a:p>
          <a:p>
            <a:pPr indent="-317500" lvl="0" marL="457200" rtl="0" algn="l">
              <a:lnSpc>
                <a:spcPct val="150000"/>
              </a:lnSpc>
              <a:spcBef>
                <a:spcPts val="0"/>
              </a:spcBef>
              <a:spcAft>
                <a:spcPts val="0"/>
              </a:spcAft>
              <a:buClr>
                <a:schemeClr val="lt1"/>
              </a:buClr>
              <a:buSzPts val="1400"/>
              <a:buFont typeface="Lato"/>
              <a:buChar char="●"/>
            </a:pPr>
            <a:r>
              <a:rPr lang="en-GB">
                <a:solidFill>
                  <a:schemeClr val="lt1"/>
                </a:solidFill>
                <a:latin typeface="Lato"/>
                <a:ea typeface="Lato"/>
                <a:cs typeface="Lato"/>
                <a:sym typeface="Lato"/>
              </a:rPr>
              <a:t>Money Saving Expert </a:t>
            </a:r>
            <a:r>
              <a:rPr lang="en-GB" u="sng">
                <a:solidFill>
                  <a:schemeClr val="lt1"/>
                </a:solidFill>
                <a:latin typeface="Lato"/>
                <a:ea typeface="Lato"/>
                <a:cs typeface="Lato"/>
                <a:sym typeface="Lato"/>
                <a:hlinkClick r:id="rId4">
                  <a:extLst>
                    <a:ext uri="{A12FA001-AC4F-418D-AE19-62706E023703}">
                      <ahyp:hlinkClr val="tx"/>
                    </a:ext>
                  </a:extLst>
                </a:hlinkClick>
              </a:rPr>
              <a:t>First time buyers’ guide </a:t>
            </a:r>
            <a:r>
              <a:rPr lang="en-GB">
                <a:solidFill>
                  <a:schemeClr val="lt1"/>
                </a:solidFill>
                <a:latin typeface="Lato"/>
                <a:ea typeface="Lato"/>
                <a:cs typeface="Lato"/>
                <a:sym typeface="Lato"/>
              </a:rPr>
              <a:t>(June, 2024) </a:t>
            </a:r>
            <a:endParaRPr>
              <a:solidFill>
                <a:schemeClr val="lt1"/>
              </a:solidFill>
              <a:latin typeface="Lato"/>
              <a:ea typeface="Lato"/>
              <a:cs typeface="Lato"/>
              <a:sym typeface="Lato"/>
            </a:endParaRPr>
          </a:p>
          <a:p>
            <a:pPr indent="-317500" lvl="0" marL="457200" rtl="0" algn="l">
              <a:lnSpc>
                <a:spcPct val="150000"/>
              </a:lnSpc>
              <a:spcBef>
                <a:spcPts val="0"/>
              </a:spcBef>
              <a:spcAft>
                <a:spcPts val="0"/>
              </a:spcAft>
              <a:buClr>
                <a:schemeClr val="lt1"/>
              </a:buClr>
              <a:buSzPts val="1400"/>
              <a:buFont typeface="Lato"/>
              <a:buChar char="●"/>
            </a:pPr>
            <a:r>
              <a:rPr lang="en-GB">
                <a:solidFill>
                  <a:schemeClr val="lt1"/>
                </a:solidFill>
                <a:latin typeface="Lato"/>
                <a:ea typeface="Lato"/>
                <a:cs typeface="Lato"/>
                <a:sym typeface="Lato"/>
              </a:rPr>
              <a:t>MoneyHelper </a:t>
            </a:r>
            <a:r>
              <a:rPr lang="en-GB" u="sng">
                <a:solidFill>
                  <a:schemeClr val="lt1"/>
                </a:solidFill>
                <a:latin typeface="Lato"/>
                <a:ea typeface="Lato"/>
                <a:cs typeface="Lato"/>
                <a:sym typeface="Lato"/>
                <a:hlinkClick r:id="rId5">
                  <a:extLst>
                    <a:ext uri="{A12FA001-AC4F-418D-AE19-62706E023703}">
                      <ahyp:hlinkClr val="tx"/>
                    </a:ext>
                  </a:extLst>
                </a:hlinkClick>
              </a:rPr>
              <a:t>Buying a home</a:t>
            </a:r>
            <a:endParaRPr>
              <a:solidFill>
                <a:schemeClr val="lt1"/>
              </a:solidFill>
              <a:latin typeface="Lato"/>
              <a:ea typeface="Lato"/>
              <a:cs typeface="Lato"/>
              <a:sym typeface="Lato"/>
            </a:endParaRPr>
          </a:p>
          <a:p>
            <a:pPr indent="0" lvl="0" marL="457200" marR="0" rtl="0" algn="l">
              <a:lnSpc>
                <a:spcPct val="123076"/>
              </a:lnSpc>
              <a:spcBef>
                <a:spcPts val="120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p:txBody>
      </p:sp>
      <p:sp>
        <p:nvSpPr>
          <p:cNvPr id="254" name="Google Shape;254;g28ddc1a6770_0_0"/>
          <p:cNvSpPr txBox="1"/>
          <p:nvPr/>
        </p:nvSpPr>
        <p:spPr>
          <a:xfrm>
            <a:off x="1640100" y="403675"/>
            <a:ext cx="5863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3600"/>
              <a:buFont typeface="Arial"/>
              <a:buNone/>
            </a:pPr>
            <a:r>
              <a:rPr b="1" i="0" lang="en-GB" sz="2900" u="none" cap="none" strike="noStrike">
                <a:solidFill>
                  <a:schemeClr val="lt1"/>
                </a:solidFill>
                <a:latin typeface="Lato"/>
                <a:ea typeface="Lato"/>
                <a:cs typeface="Lato"/>
                <a:sym typeface="Lato"/>
              </a:rPr>
              <a:t>Links to learn more!</a:t>
            </a:r>
            <a:endParaRPr b="1" i="0" sz="2900" u="none" cap="none" strike="noStrike">
              <a:solidFill>
                <a:srgbClr val="000000"/>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 name="Shape 44"/>
        <p:cNvGrpSpPr/>
        <p:nvPr/>
      </p:nvGrpSpPr>
      <p:grpSpPr>
        <a:xfrm>
          <a:off x="0" y="0"/>
          <a:ext cx="0" cy="0"/>
          <a:chOff x="0" y="0"/>
          <a:chExt cx="0" cy="0"/>
        </a:xfrm>
      </p:grpSpPr>
      <p:sp>
        <p:nvSpPr>
          <p:cNvPr id="45" name="Google Shape;45;p3"/>
          <p:cNvSpPr txBox="1"/>
          <p:nvPr/>
        </p:nvSpPr>
        <p:spPr>
          <a:xfrm>
            <a:off x="348200" y="320475"/>
            <a:ext cx="80310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Having a respectful learning environment</a:t>
            </a:r>
            <a:endParaRPr b="1" i="0" sz="2900" u="none" cap="none" strike="noStrike">
              <a:solidFill>
                <a:srgbClr val="FF8022"/>
              </a:solidFill>
              <a:latin typeface="Lato"/>
              <a:ea typeface="Lato"/>
              <a:cs typeface="Lato"/>
              <a:sym typeface="Lato"/>
            </a:endParaRPr>
          </a:p>
        </p:txBody>
      </p:sp>
      <p:sp>
        <p:nvSpPr>
          <p:cNvPr id="46" name="Google Shape;46;p3"/>
          <p:cNvSpPr txBox="1"/>
          <p:nvPr/>
        </p:nvSpPr>
        <p:spPr>
          <a:xfrm>
            <a:off x="171700" y="1101675"/>
            <a:ext cx="8690400" cy="1908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listen to each other respectfully</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avoid making judgements or assumptions about others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comment on what has been said, not the person who has said it</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won’t put anyone on the spot and we have the right to pass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not share personal stories or ask personal questions</a:t>
            </a:r>
            <a:endParaRPr b="1" i="0" sz="1600" u="none" cap="none" strike="noStrike">
              <a:solidFill>
                <a:schemeClr val="accent2"/>
              </a:solidFill>
              <a:latin typeface="Lato"/>
              <a:ea typeface="Lato"/>
              <a:cs typeface="Lato"/>
              <a:sym typeface="Lato"/>
            </a:endParaRPr>
          </a:p>
        </p:txBody>
      </p:sp>
      <p:sp>
        <p:nvSpPr>
          <p:cNvPr id="47" name="Google Shape;47;p3"/>
          <p:cNvSpPr txBox="1"/>
          <p:nvPr/>
        </p:nvSpPr>
        <p:spPr>
          <a:xfrm>
            <a:off x="418625" y="3452475"/>
            <a:ext cx="8242200" cy="677100"/>
          </a:xfrm>
          <a:prstGeom prst="rect">
            <a:avLst/>
          </a:prstGeom>
          <a:noFill/>
          <a:ln cap="flat" cmpd="sng" w="28575">
            <a:solidFill>
              <a:srgbClr val="FF802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Lato"/>
                <a:ea typeface="Lato"/>
                <a:cs typeface="Lato"/>
                <a:sym typeface="Lato"/>
              </a:rPr>
              <a:t>If there is a question that you do not wish to ask aloud, you can write it on a Post-it Note which will be collected throughout the session and answered at the end</a:t>
            </a:r>
            <a:endParaRPr b="1" i="0" sz="1600" u="none" cap="none" strike="noStrike">
              <a:solidFill>
                <a:srgbClr val="FFFFFF"/>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sp>
        <p:nvSpPr>
          <p:cNvPr id="52" name="Google Shape;52;p4"/>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53" name="Google Shape;53;p4"/>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4"/>
          <p:cNvSpPr txBox="1"/>
          <p:nvPr/>
        </p:nvSpPr>
        <p:spPr>
          <a:xfrm>
            <a:off x="0" y="1491150"/>
            <a:ext cx="9144000" cy="1385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b="0" i="0" lang="en-GB" sz="2400" u="none" cap="none" strike="noStrike">
                <a:solidFill>
                  <a:schemeClr val="lt1"/>
                </a:solidFill>
                <a:latin typeface="Lato"/>
                <a:ea typeface="Lato"/>
                <a:cs typeface="Lato"/>
                <a:sym typeface="Lato"/>
              </a:rPr>
              <a:t>Session 2:</a:t>
            </a:r>
            <a:endParaRPr b="0" i="0" sz="2400" u="none" cap="none" strike="noStrike">
              <a:solidFill>
                <a:schemeClr val="lt1"/>
              </a:solidFill>
              <a:latin typeface="Lato"/>
              <a:ea typeface="Lato"/>
              <a:cs typeface="Lato"/>
              <a:sym typeface="Lato"/>
            </a:endParaRPr>
          </a:p>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chemeClr val="lt1"/>
                </a:solidFill>
                <a:latin typeface="Lato Black"/>
                <a:ea typeface="Lato Black"/>
                <a:cs typeface="Lato Black"/>
                <a:sym typeface="Lato Black"/>
              </a:rPr>
              <a:t>Mortgages</a:t>
            </a:r>
            <a:endParaRPr b="1" i="0" sz="5600" u="none" cap="none" strike="noStrike">
              <a:solidFill>
                <a:schemeClr val="accent2"/>
              </a:solidFill>
              <a:latin typeface="Lato Black"/>
              <a:ea typeface="Lato Black"/>
              <a:cs typeface="Lato Black"/>
              <a:sym typeface="Lato Black"/>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5"/>
          <p:cNvSpPr txBox="1"/>
          <p:nvPr/>
        </p:nvSpPr>
        <p:spPr>
          <a:xfrm>
            <a:off x="488175" y="30482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60" name="Google Shape;60;p5"/>
          <p:cNvSpPr txBox="1"/>
          <p:nvPr/>
        </p:nvSpPr>
        <p:spPr>
          <a:xfrm>
            <a:off x="441408" y="1207355"/>
            <a:ext cx="63657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5"/>
          <p:cNvSpPr txBox="1"/>
          <p:nvPr/>
        </p:nvSpPr>
        <p:spPr>
          <a:xfrm>
            <a:off x="360375" y="857675"/>
            <a:ext cx="6789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62" name="Google Shape;62;p5"/>
          <p:cNvSpPr txBox="1"/>
          <p:nvPr/>
        </p:nvSpPr>
        <p:spPr>
          <a:xfrm>
            <a:off x="324575" y="1350275"/>
            <a:ext cx="8185500" cy="23349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FF8022"/>
              </a:buClr>
              <a:buSzPts val="2200"/>
              <a:buFont typeface="Lato"/>
              <a:buChar char="●"/>
            </a:pPr>
            <a:r>
              <a:rPr b="1" i="0" lang="en-GB" sz="2200" u="none" cap="none" strike="noStrike">
                <a:solidFill>
                  <a:schemeClr val="lt1"/>
                </a:solidFill>
                <a:latin typeface="Lato"/>
                <a:ea typeface="Lato"/>
                <a:cs typeface="Lato"/>
                <a:sym typeface="Lato"/>
              </a:rPr>
              <a:t>Describe what a mortgage is</a:t>
            </a:r>
            <a:endParaRPr b="0" i="0" sz="2200" u="none" cap="none" strike="noStrike">
              <a:solidFill>
                <a:schemeClr val="lt1"/>
              </a:solidFill>
              <a:latin typeface="Lato Light"/>
              <a:ea typeface="Lato Light"/>
              <a:cs typeface="Lato Light"/>
              <a:sym typeface="Lato Light"/>
            </a:endParaRPr>
          </a:p>
          <a:p>
            <a:pPr indent="0" lvl="0" marL="914400" marR="0" rtl="0" algn="l">
              <a:lnSpc>
                <a:spcPct val="107000"/>
              </a:lnSpc>
              <a:spcBef>
                <a:spcPts val="0"/>
              </a:spcBef>
              <a:spcAft>
                <a:spcPts val="0"/>
              </a:spcAft>
              <a:buClr>
                <a:srgbClr val="000000"/>
              </a:buClr>
              <a:buSzPts val="2200"/>
              <a:buFont typeface="Arial"/>
              <a:buNone/>
            </a:pPr>
            <a:r>
              <a:t/>
            </a:r>
            <a:endParaRPr b="0" i="0" sz="2200" u="none" cap="none" strike="noStrike">
              <a:solidFill>
                <a:schemeClr val="lt1"/>
              </a:solidFill>
              <a:latin typeface="Lato Light"/>
              <a:ea typeface="Lato Light"/>
              <a:cs typeface="Lato Light"/>
              <a:sym typeface="Lato Light"/>
            </a:endParaRPr>
          </a:p>
          <a:p>
            <a:pPr indent="-368300" lvl="0" marL="457200" marR="0" rtl="0" algn="l">
              <a:lnSpc>
                <a:spcPct val="107000"/>
              </a:lnSpc>
              <a:spcBef>
                <a:spcPts val="0"/>
              </a:spcBef>
              <a:spcAft>
                <a:spcPts val="0"/>
              </a:spcAft>
              <a:buClr>
                <a:srgbClr val="FF8022"/>
              </a:buClr>
              <a:buSzPts val="2200"/>
              <a:buFont typeface="Lato"/>
              <a:buChar char="●"/>
            </a:pPr>
            <a:r>
              <a:rPr b="1" i="0" lang="en-GB" sz="2200" u="none" cap="none" strike="noStrike">
                <a:solidFill>
                  <a:schemeClr val="lt1"/>
                </a:solidFill>
                <a:latin typeface="Lato"/>
                <a:ea typeface="Lato"/>
                <a:cs typeface="Lato"/>
                <a:sym typeface="Lato"/>
              </a:rPr>
              <a:t>Analyse  the mortgage application process</a:t>
            </a:r>
            <a:endParaRPr b="1" i="0" sz="22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rgbClr val="FF8022"/>
              </a:buClr>
              <a:buSzPts val="2200"/>
              <a:buFont typeface="Lato"/>
              <a:buChar char="●"/>
            </a:pPr>
            <a:r>
              <a:rPr b="1" lang="en-GB" sz="2200">
                <a:solidFill>
                  <a:schemeClr val="lt1"/>
                </a:solidFill>
                <a:latin typeface="Lato"/>
                <a:ea typeface="Lato"/>
                <a:cs typeface="Lato"/>
                <a:sym typeface="Lato"/>
              </a:rPr>
              <a:t>Identify</a:t>
            </a:r>
            <a:r>
              <a:rPr b="1" i="0" lang="en-GB" sz="2200" u="none" cap="none" strike="noStrike">
                <a:solidFill>
                  <a:schemeClr val="lt1"/>
                </a:solidFill>
                <a:latin typeface="Lato"/>
                <a:ea typeface="Lato"/>
                <a:cs typeface="Lato"/>
                <a:sym typeface="Lato"/>
              </a:rPr>
              <a:t> positive financial behaviours to prepare for the mortgage application process</a:t>
            </a:r>
            <a:endParaRPr b="1" i="0" sz="2200" u="none" cap="none" strike="noStrike">
              <a:solidFill>
                <a:schemeClr val="lt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6"/>
          <p:cNvSpPr txBox="1"/>
          <p:nvPr/>
        </p:nvSpPr>
        <p:spPr>
          <a:xfrm>
            <a:off x="360375" y="303938"/>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Starter | UK housing market </a:t>
            </a:r>
            <a:endParaRPr b="1" i="0" sz="2900" u="none" cap="none" strike="noStrike">
              <a:solidFill>
                <a:srgbClr val="FF8022"/>
              </a:solidFill>
              <a:latin typeface="Lato"/>
              <a:ea typeface="Lato"/>
              <a:cs typeface="Lato"/>
              <a:sym typeface="Lato"/>
            </a:endParaRPr>
          </a:p>
        </p:txBody>
      </p:sp>
      <p:pic>
        <p:nvPicPr>
          <p:cNvPr id="68" name="Google Shape;68;p6"/>
          <p:cNvPicPr preferRelativeResize="0"/>
          <p:nvPr/>
        </p:nvPicPr>
        <p:blipFill rotWithShape="1">
          <a:blip r:embed="rId3">
            <a:alphaModFix/>
          </a:blip>
          <a:srcRect b="0" l="10223" r="13194" t="0"/>
          <a:stretch/>
        </p:blipFill>
        <p:spPr>
          <a:xfrm>
            <a:off x="1152850" y="1435900"/>
            <a:ext cx="2036774" cy="1892650"/>
          </a:xfrm>
          <a:prstGeom prst="rect">
            <a:avLst/>
          </a:prstGeom>
          <a:noFill/>
          <a:ln cap="flat" cmpd="sng" w="28575">
            <a:solidFill>
              <a:schemeClr val="accent2"/>
            </a:solidFill>
            <a:prstDash val="solid"/>
            <a:round/>
            <a:headEnd len="sm" w="sm" type="none"/>
            <a:tailEnd len="sm" w="sm" type="none"/>
          </a:ln>
        </p:spPr>
      </p:pic>
      <p:sp>
        <p:nvSpPr>
          <p:cNvPr id="69" name="Google Shape;69;p6"/>
          <p:cNvSpPr txBox="1"/>
          <p:nvPr/>
        </p:nvSpPr>
        <p:spPr>
          <a:xfrm>
            <a:off x="0" y="4528200"/>
            <a:ext cx="7782300" cy="61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Lato"/>
                <a:ea typeface="Lato"/>
                <a:cs typeface="Lato"/>
                <a:sym typeface="Lato"/>
              </a:rPr>
              <a:t>Sources: </a:t>
            </a:r>
            <a:endParaRPr b="0" i="0" sz="800" u="none" cap="none" strike="noStrike">
              <a:solidFill>
                <a:srgbClr val="000000"/>
              </a:solidFill>
              <a:latin typeface="Lato"/>
              <a:ea typeface="Lato"/>
              <a:cs typeface="Lato"/>
              <a:sym typeface="Lato"/>
            </a:endParaRPr>
          </a:p>
          <a:p>
            <a:pPr indent="-279400" lvl="0" marL="457200" marR="0" rtl="0" algn="l">
              <a:lnSpc>
                <a:spcPct val="100000"/>
              </a:lnSpc>
              <a:spcBef>
                <a:spcPts val="0"/>
              </a:spcBef>
              <a:spcAft>
                <a:spcPts val="0"/>
              </a:spcAft>
              <a:buClr>
                <a:srgbClr val="000000"/>
              </a:buClr>
              <a:buSzPts val="800"/>
              <a:buFont typeface="Lato"/>
              <a:buChar char="●"/>
            </a:pPr>
            <a:r>
              <a:rPr b="0" i="0" lang="en-GB" sz="800" u="sng" cap="none" strike="noStrike">
                <a:solidFill>
                  <a:schemeClr val="hlink"/>
                </a:solidFill>
                <a:latin typeface="Lato"/>
                <a:ea typeface="Lato"/>
                <a:cs typeface="Lato"/>
                <a:sym typeface="Lato"/>
                <a:hlinkClick r:id="rId4"/>
              </a:rPr>
              <a:t>Median pay for full time employees (ONS)</a:t>
            </a:r>
            <a:r>
              <a:rPr b="0" i="0" lang="en-GB" sz="800" u="none" cap="none" strike="noStrike">
                <a:solidFill>
                  <a:srgbClr val="000000"/>
                </a:solidFill>
                <a:latin typeface="Lato"/>
                <a:ea typeface="Lato"/>
                <a:cs typeface="Lato"/>
                <a:sym typeface="Lato"/>
              </a:rPr>
              <a:t>. April 202</a:t>
            </a:r>
            <a:r>
              <a:rPr lang="en-GB" sz="800">
                <a:latin typeface="Lato"/>
                <a:ea typeface="Lato"/>
                <a:cs typeface="Lato"/>
                <a:sym typeface="Lato"/>
              </a:rPr>
              <a:t>4</a:t>
            </a:r>
            <a:r>
              <a:rPr b="0" i="0" lang="en-GB" sz="800" u="none" cap="none" strike="noStrike">
                <a:solidFill>
                  <a:srgbClr val="000000"/>
                </a:solidFill>
                <a:latin typeface="Lato"/>
                <a:ea typeface="Lato"/>
                <a:cs typeface="Lato"/>
                <a:sym typeface="Lato"/>
              </a:rPr>
              <a:t> - Actual figure of £</a:t>
            </a:r>
            <a:r>
              <a:rPr lang="en-GB" sz="800">
                <a:latin typeface="Lato"/>
                <a:ea typeface="Lato"/>
                <a:cs typeface="Lato"/>
                <a:sym typeface="Lato"/>
              </a:rPr>
              <a:t>728 </a:t>
            </a:r>
            <a:r>
              <a:rPr b="0" i="0" lang="en-GB" sz="800" u="none" cap="none" strike="noStrike">
                <a:solidFill>
                  <a:srgbClr val="000000"/>
                </a:solidFill>
                <a:latin typeface="Lato"/>
                <a:ea typeface="Lato"/>
                <a:cs typeface="Lato"/>
                <a:sym typeface="Lato"/>
              </a:rPr>
              <a:t> per week. Calculations and roundings have been made to accommodate the activity.</a:t>
            </a:r>
            <a:endParaRPr b="0" i="0" sz="800" u="none" cap="none" strike="noStrike">
              <a:solidFill>
                <a:srgbClr val="000000"/>
              </a:solidFill>
              <a:latin typeface="Lato"/>
              <a:ea typeface="Lato"/>
              <a:cs typeface="Lato"/>
              <a:sym typeface="Lato"/>
            </a:endParaRPr>
          </a:p>
          <a:p>
            <a:pPr indent="-279400" lvl="0" marL="457200" marR="0" rtl="0" algn="l">
              <a:lnSpc>
                <a:spcPct val="100000"/>
              </a:lnSpc>
              <a:spcBef>
                <a:spcPts val="0"/>
              </a:spcBef>
              <a:spcAft>
                <a:spcPts val="0"/>
              </a:spcAft>
              <a:buClr>
                <a:srgbClr val="000000"/>
              </a:buClr>
              <a:buSzPts val="800"/>
              <a:buFont typeface="Lato"/>
              <a:buChar char="●"/>
            </a:pPr>
            <a:r>
              <a:rPr b="0" i="0" lang="en-GB" sz="800" u="sng" cap="none" strike="noStrike">
                <a:solidFill>
                  <a:schemeClr val="hlink"/>
                </a:solidFill>
                <a:latin typeface="Lato"/>
                <a:ea typeface="Lato"/>
                <a:cs typeface="Lato"/>
                <a:sym typeface="Lato"/>
                <a:hlinkClick r:id="rId5"/>
              </a:rPr>
              <a:t>Average house prices in the UK</a:t>
            </a:r>
            <a:r>
              <a:rPr b="0" i="0" lang="en-GB" sz="800" u="none" cap="none" strike="noStrike">
                <a:solidFill>
                  <a:srgbClr val="000000"/>
                </a:solidFill>
                <a:latin typeface="Lato"/>
                <a:ea typeface="Lato"/>
                <a:cs typeface="Lato"/>
                <a:sym typeface="Lato"/>
              </a:rPr>
              <a:t> | </a:t>
            </a:r>
            <a:r>
              <a:rPr b="0" i="0" lang="en-GB" sz="800" u="sng" cap="none" strike="noStrike">
                <a:solidFill>
                  <a:schemeClr val="hlink"/>
                </a:solidFill>
                <a:latin typeface="Lato"/>
                <a:ea typeface="Lato"/>
                <a:cs typeface="Lato"/>
                <a:sym typeface="Lato"/>
                <a:hlinkClick r:id="rId6"/>
              </a:rPr>
              <a:t>FT UK house prices</a:t>
            </a:r>
            <a:endParaRPr b="0" i="0" sz="800" u="none" cap="none" strike="noStrike">
              <a:solidFill>
                <a:srgbClr val="000000"/>
              </a:solidFill>
              <a:latin typeface="Lato"/>
              <a:ea typeface="Lato"/>
              <a:cs typeface="Lato"/>
              <a:sym typeface="Lato"/>
            </a:endParaRPr>
          </a:p>
        </p:txBody>
      </p:sp>
      <p:pic>
        <p:nvPicPr>
          <p:cNvPr id="70" name="Google Shape;70;p6"/>
          <p:cNvPicPr preferRelativeResize="0"/>
          <p:nvPr/>
        </p:nvPicPr>
        <p:blipFill rotWithShape="1">
          <a:blip r:embed="rId7">
            <a:alphaModFix/>
          </a:blip>
          <a:srcRect b="0" l="0" r="0" t="0"/>
          <a:stretch/>
        </p:blipFill>
        <p:spPr>
          <a:xfrm>
            <a:off x="3449300" y="1435900"/>
            <a:ext cx="2036700" cy="1864275"/>
          </a:xfrm>
          <a:prstGeom prst="rect">
            <a:avLst/>
          </a:prstGeom>
          <a:noFill/>
          <a:ln cap="flat" cmpd="sng" w="28575">
            <a:solidFill>
              <a:schemeClr val="accent2"/>
            </a:solidFill>
            <a:prstDash val="solid"/>
            <a:round/>
            <a:headEnd len="sm" w="sm" type="none"/>
            <a:tailEnd len="sm" w="sm" type="none"/>
          </a:ln>
        </p:spPr>
      </p:pic>
      <p:pic>
        <p:nvPicPr>
          <p:cNvPr id="71" name="Google Shape;71;p6"/>
          <p:cNvPicPr preferRelativeResize="0"/>
          <p:nvPr/>
        </p:nvPicPr>
        <p:blipFill rotWithShape="1">
          <a:blip r:embed="rId8">
            <a:alphaModFix/>
          </a:blip>
          <a:srcRect b="0" l="0" r="0" t="0"/>
          <a:stretch/>
        </p:blipFill>
        <p:spPr>
          <a:xfrm>
            <a:off x="5745675" y="1421725"/>
            <a:ext cx="2036700" cy="1864275"/>
          </a:xfrm>
          <a:prstGeom prst="rect">
            <a:avLst/>
          </a:prstGeom>
          <a:noFill/>
          <a:ln cap="flat" cmpd="sng" w="28575">
            <a:solidFill>
              <a:schemeClr val="accent2"/>
            </a:solidFill>
            <a:prstDash val="solid"/>
            <a:round/>
            <a:headEnd len="sm" w="sm" type="none"/>
            <a:tailEnd len="sm" w="sm" type="none"/>
          </a:ln>
        </p:spPr>
      </p:pic>
      <p:sp>
        <p:nvSpPr>
          <p:cNvPr id="72" name="Google Shape;72;p6"/>
          <p:cNvSpPr txBox="1"/>
          <p:nvPr/>
        </p:nvSpPr>
        <p:spPr>
          <a:xfrm>
            <a:off x="1152888" y="3445138"/>
            <a:ext cx="2036700" cy="677100"/>
          </a:xfrm>
          <a:prstGeom prst="rect">
            <a:avLst/>
          </a:prstGeom>
          <a:solidFill>
            <a:schemeClr val="accent2"/>
          </a:solidFill>
          <a:ln cap="flat" cmpd="sng" w="28575">
            <a:solidFill>
              <a:srgbClr val="FF802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600" u="none" cap="none" strike="noStrike">
                <a:solidFill>
                  <a:schemeClr val="lt1"/>
                </a:solidFill>
                <a:latin typeface="Lato"/>
                <a:ea typeface="Lato"/>
                <a:cs typeface="Lato"/>
                <a:sym typeface="Lato"/>
              </a:rPr>
              <a:t>Average yearly salary?</a:t>
            </a:r>
            <a:endParaRPr b="1" i="0" sz="1600" u="none" cap="none" strike="noStrike">
              <a:solidFill>
                <a:schemeClr val="lt1"/>
              </a:solidFill>
              <a:latin typeface="Lato"/>
              <a:ea typeface="Lato"/>
              <a:cs typeface="Lato"/>
              <a:sym typeface="Lato"/>
            </a:endParaRPr>
          </a:p>
        </p:txBody>
      </p:sp>
      <p:sp>
        <p:nvSpPr>
          <p:cNvPr id="73" name="Google Shape;73;p6"/>
          <p:cNvSpPr txBox="1"/>
          <p:nvPr/>
        </p:nvSpPr>
        <p:spPr>
          <a:xfrm>
            <a:off x="3449288" y="3466200"/>
            <a:ext cx="2036700" cy="677100"/>
          </a:xfrm>
          <a:prstGeom prst="rect">
            <a:avLst/>
          </a:prstGeom>
          <a:solidFill>
            <a:schemeClr val="accent2"/>
          </a:solidFill>
          <a:ln cap="flat" cmpd="sng" w="28575">
            <a:solidFill>
              <a:srgbClr val="FF802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600" u="none" cap="none" strike="noStrike">
                <a:solidFill>
                  <a:schemeClr val="lt1"/>
                </a:solidFill>
                <a:latin typeface="Lato"/>
                <a:ea typeface="Lato"/>
                <a:cs typeface="Lato"/>
                <a:sym typeface="Lato"/>
              </a:rPr>
              <a:t>Average house </a:t>
            </a:r>
            <a:endParaRPr b="1" i="0" sz="16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rPr b="1" i="0" lang="en-GB" sz="1600" u="none" cap="none" strike="noStrike">
                <a:solidFill>
                  <a:schemeClr val="lt1"/>
                </a:solidFill>
                <a:latin typeface="Lato"/>
                <a:ea typeface="Lato"/>
                <a:cs typeface="Lato"/>
                <a:sym typeface="Lato"/>
              </a:rPr>
              <a:t>price?</a:t>
            </a:r>
            <a:endParaRPr b="1" i="0" sz="1600" u="none" cap="none" strike="noStrike">
              <a:solidFill>
                <a:schemeClr val="lt1"/>
              </a:solidFill>
              <a:latin typeface="Lato"/>
              <a:ea typeface="Lato"/>
              <a:cs typeface="Lato"/>
              <a:sym typeface="Lato"/>
            </a:endParaRPr>
          </a:p>
        </p:txBody>
      </p:sp>
      <p:sp>
        <p:nvSpPr>
          <p:cNvPr id="74" name="Google Shape;74;p6"/>
          <p:cNvSpPr txBox="1"/>
          <p:nvPr/>
        </p:nvSpPr>
        <p:spPr>
          <a:xfrm>
            <a:off x="5745688" y="3459125"/>
            <a:ext cx="2036700" cy="677100"/>
          </a:xfrm>
          <a:prstGeom prst="rect">
            <a:avLst/>
          </a:prstGeom>
          <a:solidFill>
            <a:schemeClr val="accent2"/>
          </a:solidFill>
          <a:ln cap="flat" cmpd="sng" w="28575">
            <a:solidFill>
              <a:srgbClr val="FF802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600" u="none" cap="none" strike="noStrike">
                <a:solidFill>
                  <a:schemeClr val="lt1"/>
                </a:solidFill>
                <a:latin typeface="Lato"/>
                <a:ea typeface="Lato"/>
                <a:cs typeface="Lato"/>
                <a:sym typeface="Lato"/>
              </a:rPr>
              <a:t>% of homeowners </a:t>
            </a:r>
            <a:endParaRPr b="1" i="0" sz="16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rPr b="1" i="0" lang="en-GB" sz="1600" u="none" cap="none" strike="noStrike">
                <a:solidFill>
                  <a:schemeClr val="lt1"/>
                </a:solidFill>
                <a:latin typeface="Lato"/>
                <a:ea typeface="Lato"/>
                <a:cs typeface="Lato"/>
                <a:sym typeface="Lato"/>
              </a:rPr>
              <a:t>in the UK?</a:t>
            </a:r>
            <a:endParaRPr b="1" i="0" sz="1600" u="none" cap="none" strike="noStrike">
              <a:solidFill>
                <a:schemeClr val="lt1"/>
              </a:solidFill>
              <a:latin typeface="Lato"/>
              <a:ea typeface="Lato"/>
              <a:cs typeface="Lato"/>
              <a:sym typeface="Lato"/>
            </a:endParaRPr>
          </a:p>
        </p:txBody>
      </p:sp>
      <p:sp>
        <p:nvSpPr>
          <p:cNvPr id="75" name="Google Shape;75;p6"/>
          <p:cNvSpPr txBox="1"/>
          <p:nvPr/>
        </p:nvSpPr>
        <p:spPr>
          <a:xfrm>
            <a:off x="5745700" y="3451325"/>
            <a:ext cx="2036700" cy="6927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3300" u="none" cap="none" strike="noStrike">
                <a:solidFill>
                  <a:srgbClr val="FF8022"/>
                </a:solidFill>
                <a:latin typeface="Lato"/>
                <a:ea typeface="Lato"/>
                <a:cs typeface="Lato"/>
                <a:sym typeface="Lato"/>
              </a:rPr>
              <a:t>65%</a:t>
            </a:r>
            <a:endParaRPr b="1" i="0" sz="3300" u="none" cap="none" strike="noStrike">
              <a:solidFill>
                <a:srgbClr val="FF8022"/>
              </a:solidFill>
              <a:latin typeface="Lato"/>
              <a:ea typeface="Lato"/>
              <a:cs typeface="Lato"/>
              <a:sym typeface="Lato"/>
            </a:endParaRPr>
          </a:p>
        </p:txBody>
      </p:sp>
      <p:sp>
        <p:nvSpPr>
          <p:cNvPr id="76" name="Google Shape;76;p6"/>
          <p:cNvSpPr txBox="1"/>
          <p:nvPr/>
        </p:nvSpPr>
        <p:spPr>
          <a:xfrm>
            <a:off x="3449300" y="3458422"/>
            <a:ext cx="2036700" cy="6927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3300" u="none" cap="none" strike="noStrike">
                <a:solidFill>
                  <a:srgbClr val="FF8022"/>
                </a:solidFill>
                <a:latin typeface="Lato"/>
                <a:ea typeface="Lato"/>
                <a:cs typeface="Lato"/>
                <a:sym typeface="Lato"/>
              </a:rPr>
              <a:t>£2</a:t>
            </a:r>
            <a:r>
              <a:rPr b="1" lang="en-GB" sz="3300">
                <a:solidFill>
                  <a:srgbClr val="FF8022"/>
                </a:solidFill>
                <a:latin typeface="Lato"/>
                <a:ea typeface="Lato"/>
                <a:cs typeface="Lato"/>
                <a:sym typeface="Lato"/>
              </a:rPr>
              <a:t>90</a:t>
            </a:r>
            <a:r>
              <a:rPr b="1" i="0" lang="en-GB" sz="3300" u="none" cap="none" strike="noStrike">
                <a:solidFill>
                  <a:srgbClr val="FF8022"/>
                </a:solidFill>
                <a:latin typeface="Lato"/>
                <a:ea typeface="Lato"/>
                <a:cs typeface="Lato"/>
                <a:sym typeface="Lato"/>
              </a:rPr>
              <a:t>,000</a:t>
            </a:r>
            <a:endParaRPr b="1" i="0" sz="3300" u="none" cap="none" strike="noStrike">
              <a:solidFill>
                <a:srgbClr val="FF8022"/>
              </a:solidFill>
              <a:latin typeface="Lato"/>
              <a:ea typeface="Lato"/>
              <a:cs typeface="Lato"/>
              <a:sym typeface="Lato"/>
            </a:endParaRPr>
          </a:p>
        </p:txBody>
      </p:sp>
      <p:sp>
        <p:nvSpPr>
          <p:cNvPr id="77" name="Google Shape;77;p6"/>
          <p:cNvSpPr txBox="1"/>
          <p:nvPr/>
        </p:nvSpPr>
        <p:spPr>
          <a:xfrm>
            <a:off x="1152888" y="3452788"/>
            <a:ext cx="2036700" cy="692700"/>
          </a:xfrm>
          <a:prstGeom prst="rect">
            <a:avLst/>
          </a:prstGeom>
          <a:solidFill>
            <a:schemeClr val="lt1"/>
          </a:solidFill>
          <a:ln cap="flat" cmpd="sng" w="28575">
            <a:solidFill>
              <a:srgbClr val="FF802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3300" u="none" cap="none" strike="noStrike">
                <a:solidFill>
                  <a:srgbClr val="FF8022"/>
                </a:solidFill>
                <a:latin typeface="Lato"/>
                <a:ea typeface="Lato"/>
                <a:cs typeface="Lato"/>
                <a:sym typeface="Lato"/>
              </a:rPr>
              <a:t>£3</a:t>
            </a:r>
            <a:r>
              <a:rPr b="1" lang="en-GB" sz="3300">
                <a:solidFill>
                  <a:srgbClr val="FF8022"/>
                </a:solidFill>
                <a:latin typeface="Lato"/>
                <a:ea typeface="Lato"/>
                <a:cs typeface="Lato"/>
                <a:sym typeface="Lato"/>
              </a:rPr>
              <a:t>5</a:t>
            </a:r>
            <a:r>
              <a:rPr b="1" i="0" lang="en-GB" sz="3300" u="none" cap="none" strike="noStrike">
                <a:solidFill>
                  <a:srgbClr val="FF8022"/>
                </a:solidFill>
                <a:latin typeface="Lato"/>
                <a:ea typeface="Lato"/>
                <a:cs typeface="Lato"/>
                <a:sym typeface="Lato"/>
              </a:rPr>
              <a:t>,</a:t>
            </a:r>
            <a:r>
              <a:rPr b="1" lang="en-GB" sz="3300">
                <a:solidFill>
                  <a:srgbClr val="FF8022"/>
                </a:solidFill>
                <a:latin typeface="Lato"/>
                <a:ea typeface="Lato"/>
                <a:cs typeface="Lato"/>
                <a:sym typeface="Lato"/>
              </a:rPr>
              <a:t>0</a:t>
            </a:r>
            <a:r>
              <a:rPr b="1" i="0" lang="en-GB" sz="3300" u="none" cap="none" strike="noStrike">
                <a:solidFill>
                  <a:srgbClr val="FF8022"/>
                </a:solidFill>
                <a:latin typeface="Lato"/>
                <a:ea typeface="Lato"/>
                <a:cs typeface="Lato"/>
                <a:sym typeface="Lato"/>
              </a:rPr>
              <a:t>00</a:t>
            </a:r>
            <a:endParaRPr b="1" i="0" sz="3300" u="none" cap="none" strike="noStrike">
              <a:solidFill>
                <a:srgbClr val="FF8022"/>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7"/>
          <p:cNvSpPr txBox="1"/>
          <p:nvPr/>
        </p:nvSpPr>
        <p:spPr>
          <a:xfrm>
            <a:off x="3832650" y="1350525"/>
            <a:ext cx="5034300" cy="28629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800" u="none" cap="none" strike="noStrike">
                <a:solidFill>
                  <a:schemeClr val="lt1"/>
                </a:solidFill>
                <a:latin typeface="Lato"/>
                <a:ea typeface="Lato"/>
                <a:cs typeface="Lato"/>
                <a:sym typeface="Lato"/>
              </a:rPr>
              <a:t>Activity</a:t>
            </a:r>
            <a:endParaRPr b="1"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i="0" sz="1200" u="none" cap="none" strike="noStrike">
              <a:solidFill>
                <a:schemeClr val="lt1"/>
              </a:solidFill>
              <a:latin typeface="Lato"/>
              <a:ea typeface="Lato"/>
              <a:cs typeface="Lato"/>
              <a:sym typeface="Lato"/>
            </a:endParaRPr>
          </a:p>
          <a:p>
            <a:pPr indent="-342900" lvl="0" marL="457200" marR="0" rtl="0" algn="l">
              <a:lnSpc>
                <a:spcPct val="100000"/>
              </a:lnSpc>
              <a:spcBef>
                <a:spcPts val="0"/>
              </a:spcBef>
              <a:spcAft>
                <a:spcPts val="0"/>
              </a:spcAft>
              <a:buClr>
                <a:schemeClr val="lt1"/>
              </a:buClr>
              <a:buSzPts val="1800"/>
              <a:buFont typeface="Lato"/>
              <a:buAutoNum type="arabicPeriod"/>
            </a:pPr>
            <a:r>
              <a:rPr b="0" i="0" lang="en-GB" sz="1800" u="none" cap="none" strike="noStrike">
                <a:solidFill>
                  <a:schemeClr val="lt1"/>
                </a:solidFill>
                <a:latin typeface="Lato"/>
                <a:ea typeface="Lato"/>
                <a:cs typeface="Lato"/>
                <a:sym typeface="Lato"/>
              </a:rPr>
              <a:t>How many years would it take for someone to buy a house outright (without a mortgage) if they saved 20% of their salary each year?</a:t>
            </a:r>
            <a:endParaRPr sz="1800">
              <a:solidFill>
                <a:schemeClr val="lt1"/>
              </a:solidFill>
              <a:latin typeface="Lato"/>
              <a:ea typeface="Lato"/>
              <a:cs typeface="Lato"/>
              <a:sym typeface="Lato"/>
            </a:endParaRPr>
          </a:p>
          <a:p>
            <a:pPr indent="0" lvl="0" marL="457200" marR="0" rtl="0" algn="l">
              <a:lnSpc>
                <a:spcPct val="100000"/>
              </a:lnSpc>
              <a:spcBef>
                <a:spcPts val="0"/>
              </a:spcBef>
              <a:spcAft>
                <a:spcPts val="0"/>
              </a:spcAft>
              <a:buNone/>
            </a:pPr>
            <a:r>
              <a:t/>
            </a:r>
            <a:endParaRPr sz="1800">
              <a:solidFill>
                <a:schemeClr val="lt1"/>
              </a:solidFill>
              <a:latin typeface="Lato"/>
              <a:ea typeface="Lato"/>
              <a:cs typeface="Lato"/>
              <a:sym typeface="Lato"/>
            </a:endParaRPr>
          </a:p>
          <a:p>
            <a:pPr indent="-342900" lvl="0" marL="457200" marR="0" rtl="0" algn="l">
              <a:lnSpc>
                <a:spcPct val="100000"/>
              </a:lnSpc>
              <a:spcBef>
                <a:spcPts val="0"/>
              </a:spcBef>
              <a:spcAft>
                <a:spcPts val="0"/>
              </a:spcAft>
              <a:buClr>
                <a:schemeClr val="lt1"/>
              </a:buClr>
              <a:buSzPts val="1800"/>
              <a:buFont typeface="Lato"/>
              <a:buAutoNum type="arabicPeriod"/>
            </a:pPr>
            <a:r>
              <a:rPr b="0" i="0" lang="en-GB" sz="1800" u="none" cap="none" strike="noStrike">
                <a:solidFill>
                  <a:schemeClr val="lt1"/>
                </a:solidFill>
                <a:latin typeface="Lato"/>
                <a:ea typeface="Lato"/>
                <a:cs typeface="Lato"/>
                <a:sym typeface="Lato"/>
              </a:rPr>
              <a:t>Based on the figures from the question above, discuss with a partner why someone might need a mortgage to buy a house.</a:t>
            </a:r>
            <a:endParaRPr b="0" i="0" sz="1800" u="none" cap="none" strike="noStrike">
              <a:solidFill>
                <a:schemeClr val="lt1"/>
              </a:solidFill>
              <a:latin typeface="Lato"/>
              <a:ea typeface="Lato"/>
              <a:cs typeface="Lato"/>
              <a:sym typeface="Lato"/>
            </a:endParaRPr>
          </a:p>
        </p:txBody>
      </p:sp>
      <p:pic>
        <p:nvPicPr>
          <p:cNvPr id="83" name="Google Shape;83;p7"/>
          <p:cNvPicPr preferRelativeResize="0"/>
          <p:nvPr/>
        </p:nvPicPr>
        <p:blipFill rotWithShape="1">
          <a:blip r:embed="rId3">
            <a:alphaModFix/>
          </a:blip>
          <a:srcRect b="0" l="10223" r="13194" t="0"/>
          <a:stretch/>
        </p:blipFill>
        <p:spPr>
          <a:xfrm>
            <a:off x="461000" y="1350525"/>
            <a:ext cx="1442452" cy="1327901"/>
          </a:xfrm>
          <a:prstGeom prst="rect">
            <a:avLst/>
          </a:prstGeom>
          <a:noFill/>
          <a:ln cap="flat" cmpd="sng" w="28575">
            <a:solidFill>
              <a:schemeClr val="accent2"/>
            </a:solidFill>
            <a:prstDash val="solid"/>
            <a:round/>
            <a:headEnd len="sm" w="sm" type="none"/>
            <a:tailEnd len="sm" w="sm" type="none"/>
          </a:ln>
        </p:spPr>
      </p:pic>
      <p:pic>
        <p:nvPicPr>
          <p:cNvPr id="84" name="Google Shape;84;p7"/>
          <p:cNvPicPr preferRelativeResize="0"/>
          <p:nvPr/>
        </p:nvPicPr>
        <p:blipFill rotWithShape="1">
          <a:blip r:embed="rId4">
            <a:alphaModFix/>
          </a:blip>
          <a:srcRect b="0" l="0" r="0" t="0"/>
          <a:stretch/>
        </p:blipFill>
        <p:spPr>
          <a:xfrm>
            <a:off x="2106867" y="1360449"/>
            <a:ext cx="1442452" cy="1308046"/>
          </a:xfrm>
          <a:prstGeom prst="rect">
            <a:avLst/>
          </a:prstGeom>
          <a:noFill/>
          <a:ln cap="flat" cmpd="sng" w="28575">
            <a:solidFill>
              <a:schemeClr val="accent2"/>
            </a:solidFill>
            <a:prstDash val="solid"/>
            <a:round/>
            <a:headEnd len="sm" w="sm" type="none"/>
            <a:tailEnd len="sm" w="sm" type="none"/>
          </a:ln>
        </p:spPr>
      </p:pic>
      <p:pic>
        <p:nvPicPr>
          <p:cNvPr id="85" name="Google Shape;85;p7"/>
          <p:cNvPicPr preferRelativeResize="0"/>
          <p:nvPr/>
        </p:nvPicPr>
        <p:blipFill rotWithShape="1">
          <a:blip r:embed="rId5">
            <a:alphaModFix/>
          </a:blip>
          <a:srcRect b="0" l="0" r="0" t="0"/>
          <a:stretch/>
        </p:blipFill>
        <p:spPr>
          <a:xfrm>
            <a:off x="461000" y="2824000"/>
            <a:ext cx="1442452" cy="1308043"/>
          </a:xfrm>
          <a:prstGeom prst="rect">
            <a:avLst/>
          </a:prstGeom>
          <a:noFill/>
          <a:ln cap="flat" cmpd="sng" w="28575">
            <a:solidFill>
              <a:schemeClr val="accent2"/>
            </a:solidFill>
            <a:prstDash val="solid"/>
            <a:round/>
            <a:headEnd len="sm" w="sm" type="none"/>
            <a:tailEnd len="sm" w="sm" type="none"/>
          </a:ln>
        </p:spPr>
      </p:pic>
      <p:sp>
        <p:nvSpPr>
          <p:cNvPr id="86" name="Google Shape;86;p7"/>
          <p:cNvSpPr txBox="1"/>
          <p:nvPr/>
        </p:nvSpPr>
        <p:spPr>
          <a:xfrm>
            <a:off x="360375" y="303938"/>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Starter | UK housing market </a:t>
            </a:r>
            <a:endParaRPr b="1" i="0" sz="2900" u="none" cap="none" strike="noStrike">
              <a:solidFill>
                <a:srgbClr val="FF8022"/>
              </a:solidFill>
              <a:latin typeface="Lato"/>
              <a:ea typeface="Lato"/>
              <a:cs typeface="Lato"/>
              <a:sym typeface="Lato"/>
            </a:endParaRPr>
          </a:p>
        </p:txBody>
      </p:sp>
      <p:sp>
        <p:nvSpPr>
          <p:cNvPr id="87" name="Google Shape;87;p7"/>
          <p:cNvSpPr/>
          <p:nvPr/>
        </p:nvSpPr>
        <p:spPr>
          <a:xfrm>
            <a:off x="2106854" y="2824000"/>
            <a:ext cx="1442400" cy="13278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GB" sz="9600" u="none" cap="none" strike="noStrike">
                <a:solidFill>
                  <a:schemeClr val="lt1"/>
                </a:solidFill>
                <a:latin typeface="Lato Black"/>
                <a:ea typeface="Lato Black"/>
                <a:cs typeface="Lato Black"/>
                <a:sym typeface="Lato Black"/>
              </a:rPr>
              <a:t>?</a:t>
            </a:r>
            <a:endParaRPr b="0" i="0" sz="9600" u="none" cap="none" strike="noStrike">
              <a:solidFill>
                <a:schemeClr val="lt1"/>
              </a:solidFill>
              <a:latin typeface="Lato Black"/>
              <a:ea typeface="Lato Black"/>
              <a:cs typeface="Lato Black"/>
              <a:sym typeface="Lato Black"/>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8"/>
          <p:cNvSpPr txBox="1"/>
          <p:nvPr/>
        </p:nvSpPr>
        <p:spPr>
          <a:xfrm>
            <a:off x="5082813" y="1298325"/>
            <a:ext cx="3713100" cy="2586000"/>
          </a:xfrm>
          <a:prstGeom prst="rect">
            <a:avLst/>
          </a:prstGeom>
          <a:solidFill>
            <a:schemeClr val="accent1"/>
          </a:solidFill>
          <a:ln cap="flat" cmpd="sng" w="2857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Lato"/>
                <a:ea typeface="Lato"/>
                <a:cs typeface="Lato"/>
                <a:sym typeface="Lato"/>
              </a:rPr>
              <a:t>Stretch</a:t>
            </a:r>
            <a:endParaRPr b="1"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chemeClr val="lt1"/>
              </a:solidFill>
              <a:latin typeface="Lato"/>
              <a:ea typeface="Lato"/>
              <a:cs typeface="Lato"/>
              <a:sym typeface="Lato"/>
            </a:endParaRPr>
          </a:p>
          <a:p>
            <a:pPr indent="-342900" lvl="0" marL="457200" marR="0" rtl="0" algn="l">
              <a:lnSpc>
                <a:spcPct val="100000"/>
              </a:lnSpc>
              <a:spcBef>
                <a:spcPts val="0"/>
              </a:spcBef>
              <a:spcAft>
                <a:spcPts val="0"/>
              </a:spcAft>
              <a:buClr>
                <a:schemeClr val="lt1"/>
              </a:buClr>
              <a:buSzPts val="1800"/>
              <a:buFont typeface="Lato"/>
              <a:buChar char="●"/>
            </a:pPr>
            <a:r>
              <a:rPr b="0" i="0" lang="en-GB" sz="1800" u="none" cap="none" strike="noStrike">
                <a:solidFill>
                  <a:schemeClr val="lt1"/>
                </a:solidFill>
                <a:latin typeface="Lato"/>
                <a:ea typeface="Lato"/>
                <a:cs typeface="Lato"/>
                <a:sym typeface="Lato"/>
              </a:rPr>
              <a:t>What factors might </a:t>
            </a:r>
            <a:r>
              <a:rPr b="1" i="0" lang="en-GB" sz="1800" u="none" cap="none" strike="noStrike">
                <a:solidFill>
                  <a:schemeClr val="lt1"/>
                </a:solidFill>
                <a:latin typeface="Lato"/>
                <a:ea typeface="Lato"/>
                <a:cs typeface="Lato"/>
                <a:sym typeface="Lato"/>
              </a:rPr>
              <a:t>increase</a:t>
            </a:r>
            <a:r>
              <a:rPr b="0" i="0" lang="en-GB" sz="1800" u="none" cap="none" strike="noStrike">
                <a:solidFill>
                  <a:schemeClr val="lt1"/>
                </a:solidFill>
                <a:latin typeface="Lato"/>
                <a:ea typeface="Lato"/>
                <a:cs typeface="Lato"/>
                <a:sym typeface="Lato"/>
              </a:rPr>
              <a:t> the amount of time it would take to buy a house outright?</a:t>
            </a:r>
            <a:endParaRPr b="0" i="0" sz="1800" u="none" cap="none" strike="noStrike">
              <a:solidFill>
                <a:schemeClr val="lt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Lato"/>
              <a:ea typeface="Lato"/>
              <a:cs typeface="Lato"/>
              <a:sym typeface="Lato"/>
            </a:endParaRPr>
          </a:p>
          <a:p>
            <a:pPr indent="-342900" lvl="0" marL="457200" marR="0" rtl="0" algn="l">
              <a:lnSpc>
                <a:spcPct val="100000"/>
              </a:lnSpc>
              <a:spcBef>
                <a:spcPts val="0"/>
              </a:spcBef>
              <a:spcAft>
                <a:spcPts val="0"/>
              </a:spcAft>
              <a:buClr>
                <a:schemeClr val="lt1"/>
              </a:buClr>
              <a:buSzPts val="1800"/>
              <a:buFont typeface="Lato"/>
              <a:buChar char="●"/>
            </a:pPr>
            <a:r>
              <a:rPr b="0" i="0" lang="en-GB" sz="1800" u="none" cap="none" strike="noStrike">
                <a:solidFill>
                  <a:schemeClr val="lt1"/>
                </a:solidFill>
                <a:latin typeface="Lato"/>
                <a:ea typeface="Lato"/>
                <a:cs typeface="Lato"/>
                <a:sym typeface="Lato"/>
              </a:rPr>
              <a:t>What factors might </a:t>
            </a:r>
            <a:r>
              <a:rPr b="1" i="0" lang="en-GB" sz="1800" u="none" cap="none" strike="noStrike">
                <a:solidFill>
                  <a:schemeClr val="lt1"/>
                </a:solidFill>
                <a:latin typeface="Lato"/>
                <a:ea typeface="Lato"/>
                <a:cs typeface="Lato"/>
                <a:sym typeface="Lato"/>
              </a:rPr>
              <a:t>decrease </a:t>
            </a:r>
            <a:r>
              <a:rPr b="0" i="0" lang="en-GB" sz="1800" u="none" cap="none" strike="noStrike">
                <a:solidFill>
                  <a:schemeClr val="lt1"/>
                </a:solidFill>
                <a:latin typeface="Lato"/>
                <a:ea typeface="Lato"/>
                <a:cs typeface="Lato"/>
                <a:sym typeface="Lato"/>
              </a:rPr>
              <a:t>the amount of time it would take to buy a house outright?</a:t>
            </a:r>
            <a:endParaRPr b="0" i="0" sz="1800" u="none" cap="none" strike="noStrike">
              <a:solidFill>
                <a:schemeClr val="lt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Lato"/>
              <a:ea typeface="Lato"/>
              <a:cs typeface="Lato"/>
              <a:sym typeface="Lato"/>
            </a:endParaRPr>
          </a:p>
        </p:txBody>
      </p:sp>
      <p:sp>
        <p:nvSpPr>
          <p:cNvPr id="93" name="Google Shape;93;p8"/>
          <p:cNvSpPr txBox="1"/>
          <p:nvPr/>
        </p:nvSpPr>
        <p:spPr>
          <a:xfrm>
            <a:off x="348088" y="1298325"/>
            <a:ext cx="4326000" cy="467100"/>
          </a:xfrm>
          <a:prstGeom prst="rect">
            <a:avLst/>
          </a:prstGeom>
          <a:noFill/>
          <a:ln cap="flat" cmpd="sng" w="2857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Lato"/>
                <a:ea typeface="Lato"/>
                <a:cs typeface="Lato"/>
                <a:sym typeface="Lato"/>
              </a:rPr>
              <a:t>Yearly saving: 20% of £33,500 = £6,700</a:t>
            </a:r>
            <a:endParaRPr b="0" i="0" sz="1600" u="none" cap="none" strike="noStrike">
              <a:solidFill>
                <a:srgbClr val="000000"/>
              </a:solidFill>
              <a:latin typeface="Lato"/>
              <a:ea typeface="Lato"/>
              <a:cs typeface="Lato"/>
              <a:sym typeface="Lato"/>
            </a:endParaRPr>
          </a:p>
        </p:txBody>
      </p:sp>
      <p:sp>
        <p:nvSpPr>
          <p:cNvPr id="94" name="Google Shape;94;p8"/>
          <p:cNvSpPr txBox="1"/>
          <p:nvPr/>
        </p:nvSpPr>
        <p:spPr>
          <a:xfrm>
            <a:off x="348088" y="1918600"/>
            <a:ext cx="4326000" cy="10506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Lato"/>
                <a:ea typeface="Lato"/>
                <a:cs typeface="Lato"/>
                <a:sym typeface="Lato"/>
              </a:rPr>
              <a:t>Divide the average house price by the yearly saving to calculate how long it would take to save that amount</a:t>
            </a:r>
            <a:endParaRPr b="0" i="0" sz="1600" u="none" cap="none" strike="noStrike">
              <a:solidFill>
                <a:srgbClr val="000000"/>
              </a:solidFill>
              <a:latin typeface="Lato"/>
              <a:ea typeface="Lato"/>
              <a:cs typeface="Lato"/>
              <a:sym typeface="Lato"/>
            </a:endParaRPr>
          </a:p>
        </p:txBody>
      </p:sp>
      <p:sp>
        <p:nvSpPr>
          <p:cNvPr id="95" name="Google Shape;95;p8"/>
          <p:cNvSpPr txBox="1"/>
          <p:nvPr/>
        </p:nvSpPr>
        <p:spPr>
          <a:xfrm>
            <a:off x="348088" y="3122375"/>
            <a:ext cx="4326000" cy="467100"/>
          </a:xfrm>
          <a:prstGeom prst="rect">
            <a:avLst/>
          </a:prstGeom>
          <a:noFill/>
          <a:ln cap="flat" cmpd="sng" w="2857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Lato"/>
                <a:ea typeface="Lato"/>
                <a:cs typeface="Lato"/>
                <a:sym typeface="Lato"/>
              </a:rPr>
              <a:t>261,000 ➗6,700 = 38.955….</a:t>
            </a:r>
            <a:endParaRPr b="0" i="0" sz="1600" u="none" cap="none" strike="noStrike">
              <a:solidFill>
                <a:srgbClr val="000000"/>
              </a:solidFill>
              <a:latin typeface="Lato"/>
              <a:ea typeface="Lato"/>
              <a:cs typeface="Lato"/>
              <a:sym typeface="Lato"/>
            </a:endParaRPr>
          </a:p>
        </p:txBody>
      </p:sp>
      <p:sp>
        <p:nvSpPr>
          <p:cNvPr id="96" name="Google Shape;96;p8"/>
          <p:cNvSpPr txBox="1"/>
          <p:nvPr/>
        </p:nvSpPr>
        <p:spPr>
          <a:xfrm>
            <a:off x="348088" y="3742650"/>
            <a:ext cx="4326000" cy="901800"/>
          </a:xfrm>
          <a:prstGeom prst="rect">
            <a:avLst/>
          </a:prstGeom>
          <a:noFill/>
          <a:ln cap="flat" cmpd="sng" w="2857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Lato"/>
                <a:ea typeface="Lato"/>
                <a:cs typeface="Lato"/>
                <a:sym typeface="Lato"/>
              </a:rPr>
              <a:t>Therefore, it’d take over </a:t>
            </a:r>
            <a:r>
              <a:rPr b="1" i="0" lang="en-GB" sz="1600" u="none" cap="none" strike="noStrike">
                <a:solidFill>
                  <a:srgbClr val="000000"/>
                </a:solidFill>
                <a:latin typeface="Lato"/>
                <a:ea typeface="Lato"/>
                <a:cs typeface="Lato"/>
                <a:sym typeface="Lato"/>
              </a:rPr>
              <a:t>39 years</a:t>
            </a:r>
            <a:r>
              <a:rPr b="0" i="0" lang="en-GB" sz="1600" u="none" cap="none" strike="noStrike">
                <a:solidFill>
                  <a:srgbClr val="000000"/>
                </a:solidFill>
                <a:latin typeface="Lato"/>
                <a:ea typeface="Lato"/>
                <a:cs typeface="Lato"/>
                <a:sym typeface="Lato"/>
              </a:rPr>
              <a:t> to save enough money to pay for the average house outright</a:t>
            </a:r>
            <a:endParaRPr b="0" i="0" sz="1600" u="none" cap="none" strike="noStrike">
              <a:solidFill>
                <a:srgbClr val="000000"/>
              </a:solidFill>
              <a:latin typeface="Lato"/>
              <a:ea typeface="Lato"/>
              <a:cs typeface="Lato"/>
              <a:sym typeface="Lato"/>
            </a:endParaRPr>
          </a:p>
        </p:txBody>
      </p:sp>
      <p:sp>
        <p:nvSpPr>
          <p:cNvPr id="97" name="Google Shape;97;p8"/>
          <p:cNvSpPr txBox="1"/>
          <p:nvPr/>
        </p:nvSpPr>
        <p:spPr>
          <a:xfrm>
            <a:off x="360375" y="303938"/>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Starter | UK housing market </a:t>
            </a:r>
            <a:endParaRPr b="1" i="0" sz="2900" u="none" cap="none" strike="noStrike">
              <a:solidFill>
                <a:srgbClr val="FF8022"/>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9"/>
          <p:cNvSpPr txBox="1"/>
          <p:nvPr/>
        </p:nvSpPr>
        <p:spPr>
          <a:xfrm>
            <a:off x="2076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What is a mortgage?</a:t>
            </a:r>
            <a:endParaRPr b="1" i="0" sz="2900" u="none" cap="none" strike="noStrike">
              <a:solidFill>
                <a:srgbClr val="FF8022"/>
              </a:solidFill>
              <a:latin typeface="Lato"/>
              <a:ea typeface="Lato"/>
              <a:cs typeface="Lato"/>
              <a:sym typeface="Lato"/>
            </a:endParaRPr>
          </a:p>
        </p:txBody>
      </p:sp>
      <p:sp>
        <p:nvSpPr>
          <p:cNvPr id="103" name="Google Shape;103;p9"/>
          <p:cNvSpPr txBox="1"/>
          <p:nvPr/>
        </p:nvSpPr>
        <p:spPr>
          <a:xfrm>
            <a:off x="53750" y="980825"/>
            <a:ext cx="87132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t/>
            </a:r>
            <a:endParaRPr b="1" i="0" sz="1700" u="none" cap="none" strike="noStrike">
              <a:solidFill>
                <a:schemeClr val="dk1"/>
              </a:solidFill>
              <a:latin typeface="Lato"/>
              <a:ea typeface="Lato"/>
              <a:cs typeface="Lato"/>
              <a:sym typeface="Lato"/>
            </a:endParaRPr>
          </a:p>
        </p:txBody>
      </p:sp>
      <p:sp>
        <p:nvSpPr>
          <p:cNvPr id="104" name="Google Shape;104;p9"/>
          <p:cNvSpPr txBox="1"/>
          <p:nvPr/>
        </p:nvSpPr>
        <p:spPr>
          <a:xfrm>
            <a:off x="4847075" y="980825"/>
            <a:ext cx="38697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8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rPr b="0" i="0" lang="en-GB" sz="1800" u="none" cap="none" strike="noStrike">
                <a:solidFill>
                  <a:srgbClr val="000000"/>
                </a:solidFill>
                <a:latin typeface="Lato"/>
                <a:ea typeface="Lato"/>
                <a:cs typeface="Lato"/>
                <a:sym typeface="Lato"/>
              </a:rPr>
              <a:t>What questions do you have about mortgages? Now watch the video.</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800" u="none" cap="none" strike="noStrike">
              <a:solidFill>
                <a:srgbClr val="000000"/>
              </a:solidFill>
              <a:latin typeface="Lato"/>
              <a:ea typeface="Lato"/>
              <a:cs typeface="Lato"/>
              <a:sym typeface="Lato"/>
            </a:endParaRPr>
          </a:p>
        </p:txBody>
      </p:sp>
      <p:pic>
        <p:nvPicPr>
          <p:cNvPr id="105" name="Google Shape;105;p9"/>
          <p:cNvPicPr preferRelativeResize="0"/>
          <p:nvPr/>
        </p:nvPicPr>
        <p:blipFill rotWithShape="1">
          <a:blip r:embed="rId3">
            <a:alphaModFix/>
          </a:blip>
          <a:srcRect b="64935" l="57821" r="7171" t="2295"/>
          <a:stretch/>
        </p:blipFill>
        <p:spPr>
          <a:xfrm>
            <a:off x="408050" y="1267175"/>
            <a:ext cx="4079898" cy="2888424"/>
          </a:xfrm>
          <a:prstGeom prst="rect">
            <a:avLst/>
          </a:prstGeom>
          <a:noFill/>
          <a:ln cap="flat" cmpd="sng" w="28575">
            <a:solidFill>
              <a:schemeClr val="accent2"/>
            </a:solidFill>
            <a:prstDash val="solid"/>
            <a:round/>
            <a:headEnd len="sm" w="sm" type="none"/>
            <a:tailEnd len="sm" w="sm" type="none"/>
          </a:ln>
        </p:spPr>
      </p:pic>
      <p:sp>
        <p:nvSpPr>
          <p:cNvPr id="106" name="Google Shape;106;p9"/>
          <p:cNvSpPr txBox="1"/>
          <p:nvPr/>
        </p:nvSpPr>
        <p:spPr>
          <a:xfrm>
            <a:off x="5127650" y="2273825"/>
            <a:ext cx="3284700" cy="1046700"/>
          </a:xfrm>
          <a:prstGeom prst="rect">
            <a:avLst/>
          </a:prstGeom>
          <a:solidFill>
            <a:srgbClr val="0543B3"/>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rPr>
              <a:t>Things to consider</a:t>
            </a:r>
            <a:endParaRPr b="0" i="0" sz="1400" u="none" cap="none" strike="noStrike">
              <a:solidFill>
                <a:schemeClr val="lt1"/>
              </a:solidFill>
              <a:latin typeface="Lato"/>
              <a:ea typeface="Lato"/>
              <a:cs typeface="Lato"/>
              <a:sym typeface="Lato"/>
            </a:endParaRPr>
          </a:p>
          <a:p>
            <a:pPr indent="-317500" lvl="0" marL="457200" marR="0" rtl="0" algn="l">
              <a:lnSpc>
                <a:spcPct val="100000"/>
              </a:lnSpc>
              <a:spcBef>
                <a:spcPts val="0"/>
              </a:spcBef>
              <a:spcAft>
                <a:spcPts val="0"/>
              </a:spcAft>
              <a:buClr>
                <a:schemeClr val="lt1"/>
              </a:buClr>
              <a:buSzPts val="1400"/>
              <a:buFont typeface="Lato"/>
              <a:buChar char="●"/>
            </a:pPr>
            <a:r>
              <a:rPr b="0" i="0" lang="en-GB" sz="1400" u="none" cap="none" strike="noStrike">
                <a:solidFill>
                  <a:schemeClr val="lt1"/>
                </a:solidFill>
                <a:latin typeface="Lato"/>
                <a:ea typeface="Lato"/>
                <a:cs typeface="Lato"/>
                <a:sym typeface="Lato"/>
              </a:rPr>
              <a:t>Mortgages vs other loans</a:t>
            </a:r>
            <a:endParaRPr b="0" i="0" sz="1400" u="none" cap="none" strike="noStrike">
              <a:solidFill>
                <a:schemeClr val="lt1"/>
              </a:solidFill>
              <a:latin typeface="Lato"/>
              <a:ea typeface="Lato"/>
              <a:cs typeface="Lato"/>
              <a:sym typeface="Lato"/>
            </a:endParaRPr>
          </a:p>
          <a:p>
            <a:pPr indent="-317500" lvl="0" marL="457200" marR="0" rtl="0" algn="l">
              <a:lnSpc>
                <a:spcPct val="100000"/>
              </a:lnSpc>
              <a:spcBef>
                <a:spcPts val="0"/>
              </a:spcBef>
              <a:spcAft>
                <a:spcPts val="0"/>
              </a:spcAft>
              <a:buClr>
                <a:schemeClr val="lt1"/>
              </a:buClr>
              <a:buSzPts val="1400"/>
              <a:buFont typeface="Lato"/>
              <a:buChar char="●"/>
            </a:pPr>
            <a:r>
              <a:rPr b="0" i="0" lang="en-GB" sz="1400" u="none" cap="none" strike="noStrike">
                <a:solidFill>
                  <a:schemeClr val="lt1"/>
                </a:solidFill>
                <a:latin typeface="Lato"/>
                <a:ea typeface="Lato"/>
                <a:cs typeface="Lato"/>
                <a:sym typeface="Lato"/>
              </a:rPr>
              <a:t>Mortgage amount vs house price</a:t>
            </a:r>
            <a:endParaRPr b="0" i="0" sz="1400" u="none" cap="none" strike="noStrike">
              <a:solidFill>
                <a:schemeClr val="lt1"/>
              </a:solidFill>
              <a:latin typeface="Lato"/>
              <a:ea typeface="Lato"/>
              <a:cs typeface="Lato"/>
              <a:sym typeface="Lato"/>
            </a:endParaRPr>
          </a:p>
          <a:p>
            <a:pPr indent="-317500" lvl="0" marL="457200" marR="0" rtl="0" algn="l">
              <a:lnSpc>
                <a:spcPct val="100000"/>
              </a:lnSpc>
              <a:spcBef>
                <a:spcPts val="0"/>
              </a:spcBef>
              <a:spcAft>
                <a:spcPts val="0"/>
              </a:spcAft>
              <a:buClr>
                <a:schemeClr val="lt1"/>
              </a:buClr>
              <a:buSzPts val="1400"/>
              <a:buFont typeface="Lato"/>
              <a:buChar char="●"/>
            </a:pPr>
            <a:r>
              <a:rPr b="0" i="0" lang="en-GB" sz="1400" u="none" cap="none" strike="noStrike">
                <a:solidFill>
                  <a:schemeClr val="lt1"/>
                </a:solidFill>
                <a:latin typeface="Lato"/>
                <a:ea typeface="Lato"/>
                <a:cs typeface="Lato"/>
                <a:sym typeface="Lato"/>
              </a:rPr>
              <a:t>Types of mortgage</a:t>
            </a:r>
            <a:endParaRPr b="0" i="0" sz="1400" u="none" cap="none" strike="noStrike">
              <a:solidFill>
                <a:schemeClr val="lt1"/>
              </a:solidFill>
              <a:latin typeface="Lato"/>
              <a:ea typeface="Lato"/>
              <a:cs typeface="Lato"/>
              <a:sym typeface="Lato"/>
            </a:endParaRPr>
          </a:p>
        </p:txBody>
      </p:sp>
      <p:pic>
        <p:nvPicPr>
          <p:cNvPr descr="http://www.which.co.uk/money/mortgages-and-property/guides/what-is-a-mortgage/?utm_campaign=video_money&amp;utm_medium=video&amp;utm_source=youtube_channel&amp;utm_content=mortgage&amp;utm_term=description&#10;&#10;When you first take out a mortgage you start on an initial interest rate, which usually lasts for one to five years, before moving on to the lender’s standard variable rate. You can choose either a fixed or variable-rate deal.&#10;&#10;Which one you should choose depends on whether you think your income is likely to change, whether you prefer to know exactly what you will be paying each month, or if you could cope if your monthly payments went up." id="107" name="Google Shape;107;p9" title="What is a mortgage?">
            <a:hlinkClick r:id="rId4"/>
          </p:cNvPr>
          <p:cNvPicPr preferRelativeResize="0"/>
          <p:nvPr/>
        </p:nvPicPr>
        <p:blipFill rotWithShape="1">
          <a:blip r:embed="rId5">
            <a:alphaModFix/>
          </a:blip>
          <a:srcRect b="0" l="0" r="0" t="0"/>
          <a:stretch/>
        </p:blipFill>
        <p:spPr>
          <a:xfrm>
            <a:off x="408050" y="1274250"/>
            <a:ext cx="4079900" cy="2888425"/>
          </a:xfrm>
          <a:prstGeom prst="rect">
            <a:avLst/>
          </a:prstGeom>
          <a:noFill/>
          <a:ln>
            <a:noFill/>
          </a:ln>
        </p:spPr>
      </p:pic>
      <p:sp>
        <p:nvSpPr>
          <p:cNvPr id="108" name="Google Shape;108;p9"/>
          <p:cNvSpPr txBox="1"/>
          <p:nvPr/>
        </p:nvSpPr>
        <p:spPr>
          <a:xfrm>
            <a:off x="514800" y="4728950"/>
            <a:ext cx="31947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800" u="none" cap="none" strike="noStrike">
                <a:solidFill>
                  <a:schemeClr val="accent2"/>
                </a:solidFill>
                <a:latin typeface="Lato"/>
                <a:ea typeface="Lato"/>
                <a:cs typeface="Lato"/>
                <a:sym typeface="Lato"/>
              </a:rPr>
              <a:t>Video: </a:t>
            </a:r>
            <a:r>
              <a:rPr b="0" i="0" lang="en-GB" sz="800" u="sng" cap="none" strike="noStrike">
                <a:solidFill>
                  <a:schemeClr val="accent2"/>
                </a:solidFill>
                <a:latin typeface="Lato"/>
                <a:ea typeface="Lato"/>
                <a:cs typeface="Lato"/>
                <a:sym typeface="Lato"/>
                <a:hlinkClick r:id="rId6">
                  <a:extLst>
                    <a:ext uri="{A12FA001-AC4F-418D-AE19-62706E023703}">
                      <ahyp:hlinkClr val="tx"/>
                    </a:ext>
                  </a:extLst>
                </a:hlinkClick>
              </a:rPr>
              <a:t>https://www.youtube.com/watch?v=g-uAurjxCiU</a:t>
            </a:r>
            <a:endParaRPr b="0" i="0" sz="800" u="none" cap="none" strike="noStrike">
              <a:solidFill>
                <a:schemeClr val="accent2"/>
              </a:solidFill>
              <a:latin typeface="Lato"/>
              <a:ea typeface="Lato"/>
              <a:cs typeface="Lato"/>
              <a:sym typeface="Lato"/>
            </a:endParaRPr>
          </a:p>
        </p:txBody>
      </p:sp>
      <p:sp>
        <p:nvSpPr>
          <p:cNvPr id="109" name="Google Shape;109;p9"/>
          <p:cNvSpPr txBox="1"/>
          <p:nvPr/>
        </p:nvSpPr>
        <p:spPr>
          <a:xfrm>
            <a:off x="4998875" y="2200150"/>
            <a:ext cx="3869700" cy="1723800"/>
          </a:xfrm>
          <a:prstGeom prst="rect">
            <a:avLst/>
          </a:prstGeom>
          <a:solidFill>
            <a:schemeClr val="accent1"/>
          </a:solidFill>
          <a:ln cap="flat" cmpd="sng" w="2857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Questions</a:t>
            </a:r>
            <a:endParaRPr b="1" i="0" sz="16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Arial"/>
                <a:ea typeface="Arial"/>
                <a:cs typeface="Arial"/>
                <a:sym typeface="Arial"/>
              </a:rPr>
              <a:t>In what circumstances might someone opt for an </a:t>
            </a:r>
            <a:r>
              <a:rPr b="1" i="0" lang="en-GB" sz="1400" u="none" cap="none" strike="noStrike">
                <a:solidFill>
                  <a:schemeClr val="lt1"/>
                </a:solidFill>
                <a:latin typeface="Arial"/>
                <a:ea typeface="Arial"/>
                <a:cs typeface="Arial"/>
                <a:sym typeface="Arial"/>
              </a:rPr>
              <a:t>interest only mortgage</a:t>
            </a:r>
            <a:r>
              <a:rPr b="0" i="0" lang="en-GB" sz="1400" u="none" cap="none" strike="noStrike">
                <a:solidFill>
                  <a:schemeClr val="lt1"/>
                </a:solidFill>
                <a:latin typeface="Arial"/>
                <a:ea typeface="Arial"/>
                <a:cs typeface="Arial"/>
                <a:sym typeface="Arial"/>
              </a:rPr>
              <a:t> over a </a:t>
            </a:r>
            <a:r>
              <a:rPr b="1" i="0" lang="en-GB" sz="1400" u="none" cap="none" strike="noStrike">
                <a:solidFill>
                  <a:schemeClr val="lt1"/>
                </a:solidFill>
                <a:latin typeface="Arial"/>
                <a:ea typeface="Arial"/>
                <a:cs typeface="Arial"/>
                <a:sym typeface="Arial"/>
              </a:rPr>
              <a:t>repayment mortgage</a:t>
            </a:r>
            <a:r>
              <a:rPr b="0" i="0" lang="en-GB" sz="1400" u="none" cap="none" strike="noStrike">
                <a:solidFill>
                  <a:schemeClr val="lt1"/>
                </a:solidFill>
                <a:latin typeface="Arial"/>
                <a:ea typeface="Arial"/>
                <a:cs typeface="Arial"/>
                <a:sym typeface="Arial"/>
              </a:rPr>
              <a:t>?</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Arial"/>
                <a:ea typeface="Arial"/>
                <a:cs typeface="Arial"/>
                <a:sym typeface="Arial"/>
              </a:rPr>
              <a:t>What’s the difference between a </a:t>
            </a:r>
            <a:r>
              <a:rPr b="1" i="0" lang="en-GB" sz="1400" u="none" cap="none" strike="noStrike">
                <a:solidFill>
                  <a:schemeClr val="lt1"/>
                </a:solidFill>
                <a:latin typeface="Arial"/>
                <a:ea typeface="Arial"/>
                <a:cs typeface="Arial"/>
                <a:sym typeface="Arial"/>
              </a:rPr>
              <a:t>fixed rate </a:t>
            </a:r>
            <a:r>
              <a:rPr b="0" i="0" lang="en-GB" sz="1400" u="none" cap="none" strike="noStrike">
                <a:solidFill>
                  <a:schemeClr val="lt1"/>
                </a:solidFill>
                <a:latin typeface="Arial"/>
                <a:ea typeface="Arial"/>
                <a:cs typeface="Arial"/>
                <a:sym typeface="Arial"/>
              </a:rPr>
              <a:t>and </a:t>
            </a:r>
            <a:r>
              <a:rPr b="1" i="0" lang="en-GB" sz="1400" u="none" cap="none" strike="noStrike">
                <a:solidFill>
                  <a:schemeClr val="lt1"/>
                </a:solidFill>
                <a:latin typeface="Arial"/>
                <a:ea typeface="Arial"/>
                <a:cs typeface="Arial"/>
                <a:sym typeface="Arial"/>
              </a:rPr>
              <a:t>variable rate</a:t>
            </a:r>
            <a:r>
              <a:rPr b="0" i="0" lang="en-GB" sz="1400" u="none" cap="none" strike="noStrike">
                <a:solidFill>
                  <a:schemeClr val="lt1"/>
                </a:solidFill>
                <a:latin typeface="Arial"/>
                <a:ea typeface="Arial"/>
                <a:cs typeface="Arial"/>
                <a:sym typeface="Arial"/>
              </a:rPr>
              <a:t> mortgage?</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1000"/>
                                        <p:tgtEl>
                                          <p:spTgt spid="1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Charlotte Jessop</dc:creator>
</cp:coreProperties>
</file>