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Lato"/>
      <p:regular r:id="rId43"/>
      <p:bold r:id="rId44"/>
      <p:italic r:id="rId45"/>
      <p:boldItalic r:id="rId46"/>
    </p:embeddedFont>
    <p:embeddedFont>
      <p:font typeface="Lato Light"/>
      <p:regular r:id="rId47"/>
      <p:bold r:id="rId48"/>
      <p:italic r:id="rId49"/>
      <p:boldItalic r:id="rId50"/>
    </p:embeddedFont>
    <p:embeddedFont>
      <p:font typeface="Lato Black"/>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3" roundtripDataSignature="AMtx7mgqKISAgden/9VRiztXosg9EaKY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8B0707-8E5D-43B4-8794-3DEF3B968901}">
  <a:tblStyle styleId="{1B8B0707-8E5D-43B4-8794-3DEF3B96890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51D8D88-9C0C-4FEC-AC84-AFA8F6365D0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Light-bold.fntdata"/><Relationship Id="rId47" Type="http://schemas.openxmlformats.org/officeDocument/2006/relationships/font" Target="fonts/LatoLight-regular.fntdata"/><Relationship Id="rId49" Type="http://schemas.openxmlformats.org/officeDocument/2006/relationships/font" Target="fonts/LatoLigh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Black-bold.fntdata"/><Relationship Id="rId50" Type="http://schemas.openxmlformats.org/officeDocument/2006/relationships/font" Target="fonts/LatoLight-boldItalic.fntdata"/><Relationship Id="rId53" Type="http://customschemas.google.com/relationships/presentationmetadata" Target="metadata"/><Relationship Id="rId52" Type="http://schemas.openxmlformats.org/officeDocument/2006/relationships/font" Target="fonts/LatoBlac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loydsbank.com/credit-cards/help-and-guidance/how-credit-cards-work.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nkofengland.co.uk/statistics/money-and-credit/2023/january-2023"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 name="Google Shape;4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e2f1462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5e2f1462a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latin typeface="Lato"/>
              <a:ea typeface="Lato"/>
              <a:cs typeface="Lato"/>
              <a:sym typeface="Lato"/>
            </a:endParaRPr>
          </a:p>
          <a:p>
            <a:pPr indent="0" lvl="0" marL="0" rtl="0" algn="l">
              <a:lnSpc>
                <a:spcPct val="100000"/>
              </a:lnSpc>
              <a:spcBef>
                <a:spcPts val="0"/>
              </a:spcBef>
              <a:spcAft>
                <a:spcPts val="0"/>
              </a:spcAft>
              <a:buNone/>
            </a:pPr>
            <a:r>
              <a:rPr lang="en-GB">
                <a:latin typeface="Lato"/>
                <a:ea typeface="Lato"/>
                <a:cs typeface="Lato"/>
                <a:sym typeface="Lato"/>
              </a:rPr>
              <a:t>1. Not everyone has to use credit cards, their use is dependent of many factors including their lifestyle, perhaps unexpected costs like a car breaking down.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2. Can show banks that a person is able to pay back money on a regular basis and manage their money.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3. They do not </a:t>
            </a:r>
            <a:r>
              <a:rPr lang="en-GB">
                <a:latin typeface="Lato"/>
                <a:ea typeface="Lato"/>
                <a:cs typeface="Lato"/>
                <a:sym typeface="Lato"/>
              </a:rPr>
              <a:t>provide</a:t>
            </a:r>
            <a:r>
              <a:rPr lang="en-GB">
                <a:latin typeface="Lato"/>
                <a:ea typeface="Lato"/>
                <a:cs typeface="Lato"/>
                <a:sym typeface="Lato"/>
              </a:rPr>
              <a:t> free money as at some point a person would have to pay interest even if for a limited amount of time at the beginning they may not have to. Also, not unlimited money </a:t>
            </a:r>
            <a:r>
              <a:rPr lang="en-GB">
                <a:latin typeface="Lato"/>
                <a:ea typeface="Lato"/>
                <a:cs typeface="Lato"/>
                <a:sym typeface="Lato"/>
              </a:rPr>
              <a:t>because</a:t>
            </a:r>
            <a:r>
              <a:rPr lang="en-GB">
                <a:latin typeface="Lato"/>
                <a:ea typeface="Lato"/>
                <a:cs typeface="Lato"/>
                <a:sym typeface="Lato"/>
              </a:rPr>
              <a:t> the amount you can borrow is normally capped to a maximum amount.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61116ae79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61116ae791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4851f3330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4851f3330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1116ae7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61116ae79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addresses that all students will have different preconceptions, ideas and levels of understanding on credit cards and that this task is about sharing our prior knowledge to develop this further and to start clarifying any misconceptions.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1. Not everyone has to use credit cards, their use is dependent of many factors including their lifestyle, perhaps unexpected costs like a car breaking down.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2. Can show banks that a person is able to pay back money on a regular basis and manage their money.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3. They do not provide free money as at some point a person would have to pay interest even if for a limited amount of time at the beginning they may not have to. Also, not unlimited money because the amount you can borrow is normally capped to a maximum amount.</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61116ae791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61116ae791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4067dd8f1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24067dd8f17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r>
              <a:rPr lang="en-GB">
                <a:solidFill>
                  <a:schemeClr val="dk1"/>
                </a:solidFill>
                <a:latin typeface="Lato"/>
                <a:ea typeface="Lato"/>
                <a:cs typeface="Lato"/>
                <a:sym typeface="Lato"/>
              </a:rPr>
              <a:t>Students to place the 3 points in order considering the process of managing credit cards and the whole process. This task can be done verbally.</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sz="1050">
                <a:solidFill>
                  <a:srgbClr val="0B57D0"/>
                </a:solidFill>
                <a:highlight>
                  <a:srgbClr val="FFFFFF"/>
                </a:highlight>
                <a:uFill>
                  <a:noFill/>
                </a:uFill>
                <a:latin typeface="Lato"/>
                <a:ea typeface="Lato"/>
                <a:cs typeface="Lato"/>
                <a:sym typeface="Lato"/>
                <a:hlinkClick r:id="rId2">
                  <a:extLst>
                    <a:ext uri="{A12FA001-AC4F-418D-AE19-62706E023703}">
                      <ahyp:hlinkClr val="tx"/>
                    </a:ext>
                  </a:extLst>
                </a:hlinkClick>
              </a:rPr>
              <a:t>https://www.lloydsbank.com/credit-cards/help-and-guidance/how-credit-cards-work.html</a:t>
            </a:r>
            <a:endParaRPr>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44335012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e443350127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Feedback on the correct order and introduction.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e443350127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1e443350127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factors to the correct explanation.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idea that there are many factor that impact which credit card is best for an individual depending on their personal circumstances and that this activity will help them to identify and explain some of these factors- students will then use these factors in the following task in advising which credit card is best to use in different situations.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Stretch: </a:t>
            </a:r>
            <a:r>
              <a:rPr lang="en-GB">
                <a:latin typeface="Lato"/>
                <a:ea typeface="Lato"/>
                <a:cs typeface="Lato"/>
                <a:sym typeface="Lato"/>
              </a:rPr>
              <a:t>Students</a:t>
            </a:r>
            <a:r>
              <a:rPr b="1" lang="en-GB">
                <a:latin typeface="Lato"/>
                <a:ea typeface="Lato"/>
                <a:cs typeface="Lato"/>
                <a:sym typeface="Lato"/>
              </a:rPr>
              <a:t> </a:t>
            </a:r>
            <a:r>
              <a:rPr lang="en-GB">
                <a:latin typeface="Lato"/>
                <a:ea typeface="Lato"/>
                <a:cs typeface="Lato"/>
                <a:sym typeface="Lato"/>
              </a:rPr>
              <a:t>rank the factors from most important to least when making your choice explaining why they think this.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feedback using the answers: Correct pairs of factors and definitions:</a:t>
            </a:r>
            <a:r>
              <a:rPr b="1" lang="en-GB">
                <a:latin typeface="Lato"/>
                <a:ea typeface="Lato"/>
                <a:cs typeface="Lato"/>
                <a:sym typeface="Lato"/>
              </a:rPr>
              <a:t> 1E, 2H, 3A, 4J, 5F, 6B, 7D, 8I, 9C, 10G.</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067dd8f17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4067dd8f17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4A4A4A"/>
                </a:solidFill>
                <a:latin typeface="Lato"/>
                <a:ea typeface="Lato"/>
                <a:cs typeface="Lato"/>
                <a:sym typeface="Lato"/>
              </a:rPr>
              <a:t>An APR is therefor</a:t>
            </a:r>
            <a:r>
              <a:rPr lang="en-GB">
                <a:solidFill>
                  <a:srgbClr val="4A4A4A"/>
                </a:solidFill>
                <a:latin typeface="Lato"/>
                <a:ea typeface="Lato"/>
                <a:cs typeface="Lato"/>
                <a:sym typeface="Lato"/>
              </a:rPr>
              <a:t>e</a:t>
            </a:r>
            <a:r>
              <a:rPr lang="en-GB">
                <a:solidFill>
                  <a:srgbClr val="4A4A4A"/>
                </a:solidFill>
                <a:latin typeface="Lato"/>
                <a:ea typeface="Lato"/>
                <a:cs typeface="Lato"/>
                <a:sym typeface="Lato"/>
              </a:rPr>
              <a:t> meant to give you the overall equivalent cost of a debt, which you can then use to compare against other credit and loan products. It must be displayed by a lender before any agreement is signed. The fact it includes charges sometimes means the APR can be a bit confusing. For example, an interest rate could be 22.2% per annum but the APR is 27.3%, as the impact of a £25 annual fee adds the equivalent to another 5.1% interest. Yet this is </a:t>
            </a:r>
            <a:r>
              <a:rPr b="1" lang="en-GB">
                <a:solidFill>
                  <a:srgbClr val="4A4A4A"/>
                </a:solidFill>
                <a:latin typeface="Lato"/>
                <a:ea typeface="Lato"/>
                <a:cs typeface="Lato"/>
                <a:sym typeface="Lato"/>
              </a:rPr>
              <a:t>useful as it allows a true comparison.</a:t>
            </a:r>
            <a:endParaRPr b="1">
              <a:solidFill>
                <a:srgbClr val="4A4A4A"/>
              </a:solidFill>
              <a:latin typeface="Lato"/>
              <a:ea typeface="Lato"/>
              <a:cs typeface="Lato"/>
              <a:sym typeface="Lato"/>
            </a:endParaRPr>
          </a:p>
          <a:p>
            <a:pPr indent="0" lvl="0" marL="0" rtl="0" algn="l">
              <a:lnSpc>
                <a:spcPct val="100000"/>
              </a:lnSpc>
              <a:spcBef>
                <a:spcPts val="180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e443f0f29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e443f0f29e_0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420c7e3ec3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420c7e3ec3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Please find average credit card interest rates here: </a:t>
            </a:r>
            <a:r>
              <a:rPr lang="en-GB" u="sng">
                <a:solidFill>
                  <a:schemeClr val="hlink"/>
                </a:solidFill>
                <a:latin typeface="Lato"/>
                <a:ea typeface="Lato"/>
                <a:cs typeface="Lato"/>
                <a:sym typeface="Lato"/>
                <a:hlinkClick r:id="rId2"/>
              </a:rPr>
              <a:t>https://www.bankofengland.co.uk/statistics/money-and-credit/2023/january-2023</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20c7e3ec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420c7e3ec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1d2f3d144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1d2f3d144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7b768375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7b768375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e443f0f29e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1e443f0f29e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e443f0f29e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1e443f0f29e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a:t>
            </a:r>
            <a:r>
              <a:rPr b="1" lang="en-GB">
                <a:solidFill>
                  <a:schemeClr val="dk1"/>
                </a:solidFill>
                <a:latin typeface="Lato"/>
                <a:ea typeface="Lato"/>
                <a:cs typeface="Lato"/>
                <a:sym typeface="Lato"/>
              </a:rPr>
              <a:t>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a:t>
            </a:r>
            <a:r>
              <a:rPr lang="en-GB">
                <a:solidFill>
                  <a:schemeClr val="dk1"/>
                </a:solidFill>
                <a:latin typeface="Lato"/>
                <a:ea typeface="Lato"/>
                <a:cs typeface="Lato"/>
                <a:sym typeface="Lato"/>
              </a:rPr>
              <a:t>Teacher reads out or students to read aloud and put their hands up to share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e443f0f29e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1e443f0f29e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e443f0f29e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1e443f0f29e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e443f0f29e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e443f0f29e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e443f0f29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1e443f0f29e_0_3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Assessment for learning. Teacher reads out or students to read aloud and put their hands up to share answers</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e443f0f29e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1e443f0f29e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e443f0f29e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1e443f0f29e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Delivery instruction:</a:t>
            </a:r>
            <a:r>
              <a:rPr lang="en-GB">
                <a:solidFill>
                  <a:schemeClr val="dk1"/>
                </a:solidFill>
                <a:latin typeface="Lato"/>
                <a:ea typeface="Lato"/>
                <a:cs typeface="Lato"/>
                <a:sym typeface="Lato"/>
              </a:rPr>
              <a:t>Students work in groups of three to discuss and complete the Learning Resource 4 ‘</a:t>
            </a:r>
            <a:r>
              <a:rPr i="1" lang="en-GB">
                <a:solidFill>
                  <a:schemeClr val="dk1"/>
                </a:solidFill>
                <a:latin typeface="Lato"/>
                <a:ea typeface="Lato"/>
                <a:cs typeface="Lato"/>
                <a:sym typeface="Lato"/>
              </a:rPr>
              <a:t>Assessing Credit Cards Worksheet</a:t>
            </a:r>
            <a:r>
              <a:rPr lang="en-GB">
                <a:solidFill>
                  <a:schemeClr val="dk1"/>
                </a:solidFill>
                <a:latin typeface="Lato"/>
                <a:ea typeface="Lato"/>
                <a:cs typeface="Lato"/>
                <a:sym typeface="Lato"/>
              </a:rPr>
              <a:t>’ by ticking risk or benefit</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Teacher develops the idea that risks and benefits have to be weighed up against the individual’s circumstances and ability to manage their finance and budget their monthly expenditure (money coming into their account) and outgoings (money leaving their accounts (bills and personal spending).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e443f0f29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e443f0f29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Adaptive learning</a:t>
            </a:r>
            <a:endParaRPr b="1"/>
          </a:p>
          <a:p>
            <a:pPr indent="0" lvl="0" marL="0" rtl="0" algn="l">
              <a:spcBef>
                <a:spcPts val="0"/>
              </a:spcBef>
              <a:spcAft>
                <a:spcPts val="0"/>
              </a:spcAft>
              <a:buNone/>
            </a:pPr>
            <a:r>
              <a:rPr lang="en-GB"/>
              <a:t>Ask higher ability students to write up a short article explaining their reasoning.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4067dd8f17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4067dd8f17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575e96a1f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1575e96a1fb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61116ae79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g261116ae791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8a63e4e2c0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28a63e4e2c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067dd8f17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24067dd8f17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575e96a1fb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16db440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g2416db440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Use as a baseline assessment.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d9097666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5d9097666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a:t>
            </a:r>
            <a:r>
              <a:rPr b="1" lang="en-GB">
                <a:latin typeface="Lato"/>
                <a:ea typeface="Lato"/>
                <a:cs typeface="Lato"/>
                <a:sym typeface="Lato"/>
              </a:rPr>
              <a:t>elivery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 can work in pairs to fill in the right word- this task can be done verbally and teacher feedback is a quick verbal check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4067dd8f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4067dd8f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Consolidate and go through explanation of what credit cards are.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Teacher can also question students about a debit card and how this differs from a credit card.</a:t>
            </a:r>
            <a:endParaRPr>
              <a:solidFill>
                <a:schemeClr val="dk1"/>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e44335012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e44335012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324d3bcef20_0_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324d3bcef20_0_1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324d3bcef20_0_11"/>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324d3bcef20_0_3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0" name="Shape 30"/>
        <p:cNvGrpSpPr/>
        <p:nvPr/>
      </p:nvGrpSpPr>
      <p:grpSpPr>
        <a:xfrm>
          <a:off x="0" y="0"/>
          <a:ext cx="0" cy="0"/>
          <a:chOff x="0" y="0"/>
          <a:chExt cx="0" cy="0"/>
        </a:xfrm>
      </p:grpSpPr>
      <p:sp>
        <p:nvSpPr>
          <p:cNvPr id="31" name="Google Shape;31;g324d3bcef20_0_3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324d3bcef20_0_3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4d3bcef20_0_3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4d3bcef20_0_4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37" name="Shape 37"/>
        <p:cNvGrpSpPr/>
        <p:nvPr/>
      </p:nvGrpSpPr>
      <p:grpSpPr>
        <a:xfrm>
          <a:off x="0" y="0"/>
          <a:ext cx="0" cy="0"/>
          <a:chOff x="0" y="0"/>
          <a:chExt cx="0" cy="0"/>
        </a:xfrm>
      </p:grpSpPr>
      <p:sp>
        <p:nvSpPr>
          <p:cNvPr id="38" name="Google Shape;38;g324d3bcef20_0_4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g324d3bcef20_0_4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g324d3bcef20_0_4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324d3bcef20_0_1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24d3bcef20_0_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324d3bcef20_0_1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324d3bcef20_0_2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324d3bcef20_0_2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324d3bcef20_0_2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324d3bcef20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24d3bcef20_0_2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324d3bcef20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324d3bcef20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hyperlink" Target="https://www.moneyhelper.org.uk/en/everyday-money/credit-and-purchases/use-our-credit-card-calculator" TargetMode="External"/><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www.youtube.com/watch?v=kp7AjzpeYzI" TargetMode="External"/><Relationship Id="rId4" Type="http://schemas.openxmlformats.org/officeDocument/2006/relationships/image" Target="../media/image21.jpg"/><Relationship Id="rId5" Type="http://schemas.openxmlformats.org/officeDocument/2006/relationships/hyperlink" Target="https://www.youtube.com/watch?v=kp7AjzpeYzI&amp;list=PLc0nCZTu4-GcWOZEeFkIWwKBR1kDdxSlh&amp;index=1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www.citizensadvice.org.uk/debt-and-money/" TargetMode="External"/><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resources.ftflic.com/" TargetMode="External"/><Relationship Id="rId4" Type="http://schemas.openxmlformats.org/officeDocument/2006/relationships/hyperlink" Target="https://www.moneyhelper.org.uk/en/everyday-money/types-of-credit/simple-guide-to-credit-cards" TargetMode="External"/><Relationship Id="rId5" Type="http://schemas.openxmlformats.org/officeDocument/2006/relationships/hyperlink" Target="https://www.money.co.uk/credit-cards/guid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5" name="Shape 45"/>
        <p:cNvGrpSpPr/>
        <p:nvPr/>
      </p:nvGrpSpPr>
      <p:grpSpPr>
        <a:xfrm>
          <a:off x="0" y="0"/>
          <a:ext cx="0" cy="0"/>
          <a:chOff x="0" y="0"/>
          <a:chExt cx="0" cy="0"/>
        </a:xfrm>
      </p:grpSpPr>
      <p:sp>
        <p:nvSpPr>
          <p:cNvPr id="46" name="Google Shape;46;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47" name="Google Shape;47;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48" name="Google Shape;4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Five</a:t>
            </a:r>
            <a:r>
              <a:rPr b="1" i="0" lang="en-GB" sz="1000" u="none" cap="none" strike="noStrike">
                <a:solidFill>
                  <a:schemeClr val="accent2"/>
                </a:solidFill>
                <a:latin typeface="Arial"/>
                <a:ea typeface="Arial"/>
                <a:cs typeface="Arial"/>
                <a:sym typeface="Arial"/>
              </a:rPr>
              <a:t> (recommended for Year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5e2f1462ae_0_7"/>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23" name="Google Shape;123;g15e2f1462ae_0_7"/>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4" name="Google Shape;124;g15e2f1462ae_0_7"/>
          <p:cNvSpPr txBox="1"/>
          <p:nvPr/>
        </p:nvSpPr>
        <p:spPr>
          <a:xfrm>
            <a:off x="251450" y="1949550"/>
            <a:ext cx="8931600" cy="247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200" u="none" cap="none" strike="noStrike">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Everyone uses credit cards</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Using credit cards can help </a:t>
            </a:r>
            <a:r>
              <a:rPr b="1" lang="en-GB" sz="2200">
                <a:solidFill>
                  <a:schemeClr val="accent1"/>
                </a:solidFill>
                <a:highlight>
                  <a:schemeClr val="lt1"/>
                </a:highlight>
                <a:latin typeface="Lato"/>
                <a:ea typeface="Lato"/>
                <a:cs typeface="Lato"/>
                <a:sym typeface="Lato"/>
              </a:rPr>
              <a:t>people</a:t>
            </a:r>
            <a:r>
              <a:rPr b="1" i="0" lang="en-GB" sz="2200" u="none" cap="none" strike="noStrike">
                <a:solidFill>
                  <a:schemeClr val="accent1"/>
                </a:solidFill>
                <a:highlight>
                  <a:schemeClr val="lt1"/>
                </a:highlight>
                <a:latin typeface="Lato"/>
                <a:ea typeface="Lato"/>
                <a:cs typeface="Lato"/>
                <a:sym typeface="Lato"/>
              </a:rPr>
              <a:t> build up a good credit rating</a:t>
            </a:r>
            <a:endParaRPr b="1" i="0" sz="22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200">
              <a:solidFill>
                <a:schemeClr val="accent1"/>
              </a:solidFill>
              <a:highlight>
                <a:schemeClr val="lt1"/>
              </a:highlight>
              <a:latin typeface="Lato"/>
              <a:ea typeface="Lato"/>
              <a:cs typeface="Lato"/>
              <a:sym typeface="Lato"/>
            </a:endParaRPr>
          </a:p>
          <a:p>
            <a:pPr indent="-368300" lvl="0" marL="457200" marR="0" rtl="0" algn="l">
              <a:lnSpc>
                <a:spcPct val="115000"/>
              </a:lnSpc>
              <a:spcBef>
                <a:spcPts val="0"/>
              </a:spcBef>
              <a:spcAft>
                <a:spcPts val="0"/>
              </a:spcAft>
              <a:buClr>
                <a:schemeClr val="accent1"/>
              </a:buClr>
              <a:buSzPts val="2200"/>
              <a:buFont typeface="Lato"/>
              <a:buAutoNum type="arabicPeriod"/>
            </a:pPr>
            <a:r>
              <a:rPr b="1" i="0" lang="en-GB" sz="2200" u="none" cap="none" strike="noStrike">
                <a:solidFill>
                  <a:schemeClr val="accent1"/>
                </a:solidFill>
                <a:highlight>
                  <a:schemeClr val="lt1"/>
                </a:highlight>
                <a:latin typeface="Lato"/>
                <a:ea typeface="Lato"/>
                <a:cs typeface="Lato"/>
                <a:sym typeface="Lato"/>
              </a:rPr>
              <a:t>Credit cards provide free and unlimited money</a:t>
            </a:r>
            <a:endParaRPr b="1" i="0" sz="2200" u="none" cap="none" strike="noStrike">
              <a:solidFill>
                <a:schemeClr val="accent1"/>
              </a:solidFill>
              <a:highlight>
                <a:schemeClr val="lt1"/>
              </a:highlight>
              <a:latin typeface="Lato"/>
              <a:ea typeface="Lato"/>
              <a:cs typeface="Lato"/>
              <a:sym typeface="Lato"/>
            </a:endParaRPr>
          </a:p>
        </p:txBody>
      </p:sp>
      <p:sp>
        <p:nvSpPr>
          <p:cNvPr id="125" name="Google Shape;125;g15e2f1462ae_0_7"/>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15e2f1462ae_0_7"/>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61116ae791_0_1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2" name="Google Shape;132;g261116ae791_0_11"/>
          <p:cNvSpPr txBox="1"/>
          <p:nvPr/>
        </p:nvSpPr>
        <p:spPr>
          <a:xfrm>
            <a:off x="360375" y="2163900"/>
            <a:ext cx="8832600" cy="815700"/>
          </a:xfrm>
          <a:prstGeom prst="rect">
            <a:avLst/>
          </a:prstGeom>
          <a:solidFill>
            <a:schemeClr val="lt1"/>
          </a:solid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accent1"/>
              </a:buClr>
              <a:buSzPts val="2000"/>
              <a:buFont typeface="Lato"/>
              <a:buAutoNum type="arabicPeriod"/>
            </a:pPr>
            <a:r>
              <a:rPr b="1" i="0" lang="en-GB" sz="2000" u="none" cap="none" strike="noStrike">
                <a:solidFill>
                  <a:schemeClr val="accent1"/>
                </a:solidFill>
                <a:highlight>
                  <a:schemeClr val="lt1"/>
                </a:highlight>
                <a:latin typeface="Lato"/>
                <a:ea typeface="Lato"/>
                <a:cs typeface="Lato"/>
                <a:sym typeface="Lato"/>
              </a:rPr>
              <a:t>Everyone uses credit card</a:t>
            </a:r>
            <a:r>
              <a:rPr b="1" i="0" lang="en-GB" sz="2000" u="none" cap="none" strike="noStrike">
                <a:solidFill>
                  <a:schemeClr val="accent1"/>
                </a:solidFill>
                <a:highlight>
                  <a:schemeClr val="lt1"/>
                </a:highlight>
                <a:latin typeface="Lato"/>
                <a:ea typeface="Lato"/>
                <a:cs typeface="Lato"/>
                <a:sym typeface="Lato"/>
              </a:rPr>
              <a:t>s</a:t>
            </a:r>
            <a:endParaRPr b="1" i="0" sz="2000" u="none" cap="none" strike="noStrike">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
        <p:nvSpPr>
          <p:cNvPr id="133" name="Google Shape;133;g261116ae791_0_1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34" name="Google Shape;134;g261116ae791_0_1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61116ae791_0_1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36" name="Google Shape;136;g261116ae791_0_1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37" name="Google Shape;137;g261116ae791_0_11"/>
          <p:cNvSpPr txBox="1"/>
          <p:nvPr/>
        </p:nvSpPr>
        <p:spPr>
          <a:xfrm>
            <a:off x="377325" y="2753100"/>
            <a:ext cx="8676900" cy="1417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i="1" lang="en-GB" sz="1800">
                <a:solidFill>
                  <a:schemeClr val="dk1"/>
                </a:solidFill>
                <a:highlight>
                  <a:schemeClr val="lt1"/>
                </a:highlight>
                <a:latin typeface="Lato"/>
                <a:ea typeface="Lato"/>
                <a:cs typeface="Lato"/>
                <a:sym typeface="Lato"/>
              </a:rPr>
              <a:t>N</a:t>
            </a:r>
            <a:r>
              <a:rPr i="1" lang="en-GB" sz="1800" u="none" cap="none" strike="noStrike">
                <a:solidFill>
                  <a:schemeClr val="dk1"/>
                </a:solidFill>
                <a:highlight>
                  <a:schemeClr val="lt1"/>
                </a:highlight>
                <a:latin typeface="Lato"/>
                <a:ea typeface="Lato"/>
                <a:cs typeface="Lato"/>
                <a:sym typeface="Lato"/>
              </a:rPr>
              <a:t>ot everyone does, it</a:t>
            </a:r>
            <a:r>
              <a:rPr i="1" lang="en-GB" sz="1800">
                <a:solidFill>
                  <a:schemeClr val="dk1"/>
                </a:solidFill>
                <a:highlight>
                  <a:schemeClr val="lt1"/>
                </a:highlight>
                <a:latin typeface="Lato"/>
                <a:ea typeface="Lato"/>
                <a:cs typeface="Lato"/>
                <a:sym typeface="Lato"/>
              </a:rPr>
              <a:t> depends on personal preference. Some people may also not pass a ‘</a:t>
            </a:r>
            <a:r>
              <a:rPr i="1" lang="en-GB" sz="1800" u="sng">
                <a:solidFill>
                  <a:schemeClr val="dk1"/>
                </a:solidFill>
                <a:highlight>
                  <a:schemeClr val="lt1"/>
                </a:highlight>
                <a:latin typeface="Lato"/>
                <a:ea typeface="Lato"/>
                <a:cs typeface="Lato"/>
                <a:sym typeface="Lato"/>
              </a:rPr>
              <a:t>credit check</a:t>
            </a:r>
            <a:r>
              <a:rPr i="1" lang="en-GB" sz="1800">
                <a:solidFill>
                  <a:schemeClr val="dk1"/>
                </a:solidFill>
                <a:highlight>
                  <a:schemeClr val="lt1"/>
                </a:highlight>
                <a:latin typeface="Lato"/>
                <a:ea typeface="Lato"/>
                <a:cs typeface="Lato"/>
                <a:sym typeface="Lato"/>
              </a:rPr>
              <a:t>’ (which is a way for banks to see how well </a:t>
            </a:r>
            <a:r>
              <a:rPr i="1" lang="en-GB" sz="1800">
                <a:solidFill>
                  <a:schemeClr val="dk1"/>
                </a:solidFill>
                <a:highlight>
                  <a:schemeClr val="lt1"/>
                </a:highlight>
                <a:latin typeface="Lato"/>
                <a:ea typeface="Lato"/>
                <a:cs typeface="Lato"/>
                <a:sym typeface="Lato"/>
              </a:rPr>
              <a:t>somebody</a:t>
            </a:r>
            <a:r>
              <a:rPr i="1" lang="en-GB" sz="1800">
                <a:solidFill>
                  <a:schemeClr val="dk1"/>
                </a:solidFill>
                <a:highlight>
                  <a:schemeClr val="lt1"/>
                </a:highlight>
                <a:latin typeface="Lato"/>
                <a:ea typeface="Lato"/>
                <a:cs typeface="Lato"/>
                <a:sym typeface="Lato"/>
              </a:rPr>
              <a:t> has managed their money or credit in the past to assess how financially risky they are) so may not be eligible.</a:t>
            </a:r>
            <a:endParaRPr i="1" sz="18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4851f3330f_0_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3" name="Google Shape;143;g24851f3330f_0_1"/>
          <p:cNvSpPr txBox="1"/>
          <p:nvPr/>
        </p:nvSpPr>
        <p:spPr>
          <a:xfrm>
            <a:off x="412700" y="2471000"/>
            <a:ext cx="8400900" cy="2037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i="1" sz="18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000">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i="1" lang="en-GB" sz="1700">
                <a:solidFill>
                  <a:schemeClr val="dk1"/>
                </a:solidFill>
                <a:highlight>
                  <a:schemeClr val="lt1"/>
                </a:highlight>
                <a:latin typeface="Lato"/>
                <a:ea typeface="Lato"/>
                <a:cs typeface="Lato"/>
                <a:sym typeface="Lato"/>
              </a:rPr>
              <a:t>If a person pays back the money they owe regularly, using a credit card can be a good way to improve credit rating, </a:t>
            </a:r>
            <a:r>
              <a:rPr i="1" lang="en-GB" sz="1700">
                <a:solidFill>
                  <a:schemeClr val="dk1"/>
                </a:solidFill>
                <a:highlight>
                  <a:schemeClr val="lt1"/>
                </a:highlight>
                <a:latin typeface="Lato"/>
                <a:ea typeface="Lato"/>
                <a:cs typeface="Lato"/>
                <a:sym typeface="Lato"/>
                <a:extLst>
                  <a:ext uri="http://customooxmlschemas.google.com/">
                    <go:slidesCustomData xmlns:go="http://customooxmlschemas.google.com/" textRoundtripDataId="6"/>
                  </a:ext>
                </a:extLst>
              </a:rPr>
              <a:t>but </a:t>
            </a:r>
            <a:r>
              <a:rPr i="1" lang="en-GB" sz="1700">
                <a:solidFill>
                  <a:schemeClr val="dk1"/>
                </a:solidFill>
                <a:highlight>
                  <a:schemeClr val="lt1"/>
                </a:highlight>
                <a:latin typeface="Lato"/>
                <a:ea typeface="Lato"/>
                <a:cs typeface="Lato"/>
                <a:sym typeface="Lato"/>
              </a:rPr>
              <a:t>if repayments are not paid back in time, it can worsen or lead to a poor credit rating.</a:t>
            </a:r>
            <a:endParaRPr i="1" sz="17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i="1" sz="1800" u="sng" cap="none" strike="noStrike">
              <a:solidFill>
                <a:schemeClr val="dk1"/>
              </a:solidFill>
              <a:highlight>
                <a:schemeClr val="lt1"/>
              </a:highlight>
              <a:latin typeface="Lato"/>
              <a:ea typeface="Lato"/>
              <a:cs typeface="Lato"/>
              <a:sym typeface="Lato"/>
            </a:endParaRPr>
          </a:p>
        </p:txBody>
      </p:sp>
      <p:sp>
        <p:nvSpPr>
          <p:cNvPr id="144" name="Google Shape;144;g24851f3330f_0_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45" name="Google Shape;145;g24851f3330f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4851f3330f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47" name="Google Shape;147;g24851f3330f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48" name="Google Shape;148;g24851f3330f_0_1"/>
          <p:cNvSpPr txBox="1"/>
          <p:nvPr/>
        </p:nvSpPr>
        <p:spPr>
          <a:xfrm>
            <a:off x="412700" y="2409800"/>
            <a:ext cx="83043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2. Using credit cards can help people build up a good credit score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61116ae791_0_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54" name="Google Shape;154;g261116ae791_0_1"/>
          <p:cNvSpPr txBox="1"/>
          <p:nvPr/>
        </p:nvSpPr>
        <p:spPr>
          <a:xfrm>
            <a:off x="478700" y="2178150"/>
            <a:ext cx="8470800" cy="14352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i="1" sz="1700" u="none" cap="none" strike="noStrike">
              <a:solidFill>
                <a:schemeClr val="dk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sz="2000">
              <a:solidFill>
                <a:schemeClr val="accent1"/>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i="1" lang="en-GB" sz="1800">
                <a:solidFill>
                  <a:schemeClr val="dk1"/>
                </a:solidFill>
                <a:highlight>
                  <a:schemeClr val="lt1"/>
                </a:highlight>
                <a:latin typeface="Lato"/>
                <a:ea typeface="Lato"/>
                <a:cs typeface="Lato"/>
                <a:sym typeface="Lato"/>
              </a:rPr>
              <a:t>No, eventually there is a cost in interest payments and a limited amount that can be spent, known as a </a:t>
            </a:r>
            <a:r>
              <a:rPr i="1" lang="en-GB" sz="1800" u="sng">
                <a:solidFill>
                  <a:schemeClr val="dk1"/>
                </a:solidFill>
                <a:highlight>
                  <a:schemeClr val="lt1"/>
                </a:highlight>
                <a:latin typeface="Lato"/>
                <a:ea typeface="Lato"/>
                <a:cs typeface="Lato"/>
                <a:sym typeface="Lato"/>
              </a:rPr>
              <a:t>credit limit.</a:t>
            </a:r>
            <a:endParaRPr i="1" sz="1800" u="sng" cap="none" strike="noStrike">
              <a:solidFill>
                <a:schemeClr val="dk1"/>
              </a:solidFill>
              <a:highlight>
                <a:schemeClr val="lt1"/>
              </a:highlight>
              <a:latin typeface="Lato"/>
              <a:ea typeface="Lato"/>
              <a:cs typeface="Lato"/>
              <a:sym typeface="Lato"/>
            </a:endParaRPr>
          </a:p>
        </p:txBody>
      </p:sp>
      <p:sp>
        <p:nvSpPr>
          <p:cNvPr id="155" name="Google Shape;155;g261116ae791_0_1"/>
          <p:cNvSpPr txBox="1"/>
          <p:nvPr/>
        </p:nvSpPr>
        <p:spPr>
          <a:xfrm>
            <a:off x="760800" y="14821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56" name="Google Shape;156;g261116ae791_0_1"/>
          <p:cNvSpPr/>
          <p:nvPr/>
        </p:nvSpPr>
        <p:spPr>
          <a:xfrm>
            <a:off x="221625" y="1142825"/>
            <a:ext cx="8832600" cy="882900"/>
          </a:xfrm>
          <a:prstGeom prst="leftRightArrow">
            <a:avLst>
              <a:gd fmla="val 50000" name="adj1"/>
              <a:gd fmla="val 50000" name="adj2"/>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261116ae791_0_1"/>
          <p:cNvSpPr txBox="1"/>
          <p:nvPr/>
        </p:nvSpPr>
        <p:spPr>
          <a:xfrm>
            <a:off x="760800" y="1381650"/>
            <a:ext cx="7622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Arial"/>
                <a:ea typeface="Arial"/>
                <a:cs typeface="Arial"/>
                <a:sym typeface="Arial"/>
              </a:rPr>
              <a:t>AGREE                                                                                                            DISAGREE</a:t>
            </a:r>
            <a:endParaRPr b="1" i="0" sz="1500" u="none" cap="none" strike="noStrike">
              <a:solidFill>
                <a:schemeClr val="lt1"/>
              </a:solidFill>
              <a:latin typeface="Arial"/>
              <a:ea typeface="Arial"/>
              <a:cs typeface="Arial"/>
              <a:sym typeface="Arial"/>
            </a:endParaRPr>
          </a:p>
        </p:txBody>
      </p:sp>
      <p:sp>
        <p:nvSpPr>
          <p:cNvPr id="158" name="Google Shape;158;g261116ae791_0_1"/>
          <p:cNvSpPr txBox="1"/>
          <p:nvPr>
            <p:ph type="ctrTitle"/>
          </p:nvPr>
        </p:nvSpPr>
        <p:spPr>
          <a:xfrm>
            <a:off x="3603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Your perspective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59" name="Google Shape;159;g261116ae791_0_1"/>
          <p:cNvSpPr txBox="1"/>
          <p:nvPr/>
        </p:nvSpPr>
        <p:spPr>
          <a:xfrm>
            <a:off x="373250" y="2189800"/>
            <a:ext cx="8383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2000">
                <a:solidFill>
                  <a:schemeClr val="accent1"/>
                </a:solidFill>
                <a:highlight>
                  <a:schemeClr val="lt1"/>
                </a:highlight>
                <a:latin typeface="Lato"/>
                <a:ea typeface="Lato"/>
                <a:cs typeface="Lato"/>
                <a:sym typeface="Lato"/>
              </a:rPr>
              <a:t>3. Credit cards </a:t>
            </a:r>
            <a:r>
              <a:rPr b="1" lang="en-GB" sz="2000">
                <a:solidFill>
                  <a:schemeClr val="accent1"/>
                </a:solidFill>
                <a:highlight>
                  <a:schemeClr val="lt1"/>
                </a:highlight>
                <a:latin typeface="Lato"/>
                <a:ea typeface="Lato"/>
                <a:cs typeface="Lato"/>
                <a:sym typeface="Lato"/>
              </a:rPr>
              <a:t>provide</a:t>
            </a:r>
            <a:r>
              <a:rPr b="1" lang="en-GB" sz="2000">
                <a:solidFill>
                  <a:schemeClr val="accent1"/>
                </a:solidFill>
                <a:highlight>
                  <a:schemeClr val="lt1"/>
                </a:highlight>
                <a:latin typeface="Lato"/>
                <a:ea typeface="Lato"/>
                <a:cs typeface="Lato"/>
                <a:sym typeface="Lato"/>
              </a:rPr>
              <a:t> free and unlimited money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61116ae791_0_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61116ae791_0_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66" name="Google Shape;166;g261116ae791_0_26"/>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what a credit card is</a:t>
            </a:r>
            <a:endParaRPr b="1" sz="2200">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7"/>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having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4067dd8f17_0_19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How do credit cards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8"/>
                  </a:ext>
                </a:extLst>
              </a:rPr>
              <a:t>work</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
        <p:nvSpPr>
          <p:cNvPr id="172" name="Google Shape;172;g24067dd8f17_0_19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4067dd8f17_0_197"/>
          <p:cNvSpPr txBox="1"/>
          <p:nvPr/>
        </p:nvSpPr>
        <p:spPr>
          <a:xfrm>
            <a:off x="0" y="4138900"/>
            <a:ext cx="87837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interest free (known as 0% APR) period.</a:t>
            </a:r>
            <a:endParaRPr/>
          </a:p>
        </p:txBody>
      </p:sp>
      <p:sp>
        <p:nvSpPr>
          <p:cNvPr id="174" name="Google Shape;174;g24067dd8f17_0_197"/>
          <p:cNvSpPr txBox="1"/>
          <p:nvPr/>
        </p:nvSpPr>
        <p:spPr>
          <a:xfrm>
            <a:off x="35725" y="1681775"/>
            <a:ext cx="9047400" cy="677100"/>
          </a:xfrm>
          <a:prstGeom prst="rect">
            <a:avLst/>
          </a:prstGeom>
          <a:noFill/>
          <a:ln>
            <a:noFill/>
          </a:ln>
        </p:spPr>
        <p:txBody>
          <a:bodyPr anchorCtr="0" anchor="ctr" bIns="91425" lIns="91425" spcFirstLastPara="1" rIns="91425" wrap="square" tIns="91425">
            <a:spAutoFit/>
          </a:bodyPr>
          <a:lstStyle/>
          <a:p>
            <a:pPr indent="-330200" lvl="0" marL="457200" marR="0" rtl="0" algn="l">
              <a:lnSpc>
                <a:spcPct val="100000"/>
              </a:lnSpc>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a:t>
            </a:r>
            <a:r>
              <a:rPr i="0" lang="en-GB" sz="1600" u="none" cap="none" strike="noStrike">
                <a:solidFill>
                  <a:schemeClr val="accent1"/>
                </a:solidFill>
                <a:latin typeface="Lato"/>
                <a:ea typeface="Lato"/>
                <a:cs typeface="Lato"/>
                <a:sym typeface="Lato"/>
              </a:rPr>
              <a:t> at least minimum repayments or more</a:t>
            </a:r>
            <a:r>
              <a:rPr lang="en-GB" sz="1600">
                <a:solidFill>
                  <a:schemeClr val="accent1"/>
                </a:solidFill>
                <a:latin typeface="Lato"/>
                <a:ea typeface="Lato"/>
                <a:cs typeface="Lato"/>
                <a:sym typeface="Lato"/>
              </a:rPr>
              <a:t> </a:t>
            </a:r>
            <a:r>
              <a:rPr i="0" lang="en-GB" sz="1600" u="none" cap="none" strike="noStrike">
                <a:solidFill>
                  <a:schemeClr val="accent1"/>
                </a:solidFill>
                <a:latin typeface="Lato"/>
                <a:ea typeface="Lato"/>
                <a:cs typeface="Lato"/>
                <a:sym typeface="Lato"/>
              </a:rPr>
              <a:t>based on </a:t>
            </a:r>
            <a:r>
              <a:rPr lang="en-GB" sz="1600">
                <a:solidFill>
                  <a:schemeClr val="accent1"/>
                </a:solidFill>
                <a:latin typeface="Lato"/>
                <a:ea typeface="Lato"/>
                <a:cs typeface="Lato"/>
                <a:sym typeface="Lato"/>
              </a:rPr>
              <a:t>somebody’s </a:t>
            </a:r>
            <a:r>
              <a:rPr i="0" lang="en-GB" sz="1600" u="none" cap="none" strike="noStrike">
                <a:solidFill>
                  <a:schemeClr val="accent1"/>
                </a:solidFill>
                <a:latin typeface="Lato"/>
                <a:ea typeface="Lato"/>
                <a:cs typeface="Lato"/>
                <a:sym typeface="Lato"/>
              </a:rPr>
              <a:t>monthly salary and how long </a:t>
            </a:r>
            <a:r>
              <a:rPr lang="en-GB" sz="1600">
                <a:solidFill>
                  <a:schemeClr val="accent1"/>
                </a:solidFill>
                <a:latin typeface="Lato"/>
                <a:ea typeface="Lato"/>
                <a:cs typeface="Lato"/>
                <a:sym typeface="Lato"/>
              </a:rPr>
              <a:t>they can</a:t>
            </a:r>
            <a:r>
              <a:rPr i="0" lang="en-GB" sz="1600" u="none" cap="none" strike="noStrike">
                <a:solidFill>
                  <a:schemeClr val="accent1"/>
                </a:solidFill>
                <a:latin typeface="Lato"/>
                <a:ea typeface="Lato"/>
                <a:cs typeface="Lato"/>
                <a:sym typeface="Lato"/>
              </a:rPr>
              <a:t> pay back what </a:t>
            </a:r>
            <a:r>
              <a:rPr lang="en-GB" sz="1600">
                <a:solidFill>
                  <a:schemeClr val="accent1"/>
                </a:solidFill>
                <a:latin typeface="Lato"/>
                <a:ea typeface="Lato"/>
                <a:cs typeface="Lato"/>
                <a:sym typeface="Lato"/>
              </a:rPr>
              <a:t>they</a:t>
            </a:r>
            <a:r>
              <a:rPr i="0" lang="en-GB" sz="1600" u="none" cap="none" strike="noStrike">
                <a:solidFill>
                  <a:schemeClr val="accent1"/>
                </a:solidFill>
                <a:latin typeface="Lato"/>
                <a:ea typeface="Lato"/>
                <a:cs typeface="Lato"/>
                <a:sym typeface="Lato"/>
              </a:rPr>
              <a:t> owe on the credit card (also known as the </a:t>
            </a:r>
            <a:r>
              <a:rPr i="0" lang="en-GB" sz="1600" u="sng" cap="none" strike="noStrike">
                <a:solidFill>
                  <a:schemeClr val="accent1"/>
                </a:solidFill>
                <a:latin typeface="Lato"/>
                <a:ea typeface="Lato"/>
                <a:cs typeface="Lato"/>
                <a:sym typeface="Lato"/>
              </a:rPr>
              <a:t>balance</a:t>
            </a:r>
            <a:r>
              <a:rPr i="0" lang="en-GB" sz="1600" u="none" cap="none" strike="noStrike">
                <a:solidFill>
                  <a:schemeClr val="accent1"/>
                </a:solidFill>
                <a:latin typeface="Lato"/>
                <a:ea typeface="Lato"/>
                <a:cs typeface="Lato"/>
                <a:sym typeface="Lato"/>
              </a:rPr>
              <a:t>)</a:t>
            </a:r>
            <a:r>
              <a:rPr lang="en-GB" sz="1600">
                <a:solidFill>
                  <a:schemeClr val="accent1"/>
                </a:solidFill>
                <a:latin typeface="Lato"/>
                <a:ea typeface="Lato"/>
                <a:cs typeface="Lato"/>
                <a:sym typeface="Lato"/>
              </a:rPr>
              <a:t>.</a:t>
            </a:r>
            <a:endParaRPr i="0" sz="1600" u="none" cap="none" strike="noStrike">
              <a:solidFill>
                <a:srgbClr val="000000"/>
              </a:solidFill>
              <a:latin typeface="Lato"/>
              <a:ea typeface="Lato"/>
              <a:cs typeface="Lato"/>
              <a:sym typeface="Lato"/>
            </a:endParaRPr>
          </a:p>
        </p:txBody>
      </p:sp>
      <p:sp>
        <p:nvSpPr>
          <p:cNvPr id="175" name="Google Shape;175;g24067dd8f17_0_197"/>
          <p:cNvSpPr txBox="1"/>
          <p:nvPr/>
        </p:nvSpPr>
        <p:spPr>
          <a:xfrm>
            <a:off x="0" y="114467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Activity: Place the statements in the correct order</a:t>
            </a:r>
            <a:endParaRPr b="1" i="0" sz="1600" cap="none" strike="noStrike">
              <a:solidFill>
                <a:schemeClr val="accent2"/>
              </a:solidFill>
              <a:latin typeface="Lato"/>
              <a:ea typeface="Lato"/>
              <a:cs typeface="Lato"/>
              <a:sym typeface="Lato"/>
            </a:endParaRPr>
          </a:p>
        </p:txBody>
      </p:sp>
      <p:sp>
        <p:nvSpPr>
          <p:cNvPr id="176" name="Google Shape;176;g24067dd8f17_0_197"/>
          <p:cNvSpPr txBox="1"/>
          <p:nvPr/>
        </p:nvSpPr>
        <p:spPr>
          <a:xfrm>
            <a:off x="0" y="235887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177" name="Google Shape;177;g24067dd8f17_0_197"/>
          <p:cNvSpPr txBox="1"/>
          <p:nvPr/>
        </p:nvSpPr>
        <p:spPr>
          <a:xfrm>
            <a:off x="0" y="30854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178" name="Google Shape;178;g24067dd8f17_0_197"/>
          <p:cNvSpPr txBox="1"/>
          <p:nvPr/>
        </p:nvSpPr>
        <p:spPr>
          <a:xfrm>
            <a:off x="0" y="36121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
        <p:nvSpPr>
          <p:cNvPr id="179" name="Google Shape;179;g24067dd8f17_0_197"/>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2: How do credit cards work?  Card sort</a:t>
            </a:r>
            <a:endParaRPr sz="800">
              <a:solidFill>
                <a:schemeClr val="accent2"/>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e443350127_1_2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rgbClr val="00FF00"/>
                </a:solidFill>
                <a:latin typeface="Lato"/>
                <a:ea typeface="Lato"/>
                <a:cs typeface="Lato"/>
                <a:sym typeface="Lato"/>
              </a:rPr>
              <a:t>Answers</a:t>
            </a:r>
            <a:r>
              <a:rPr b="1" lang="en-GB" sz="2900">
                <a:solidFill>
                  <a:schemeClr val="accent2"/>
                </a:solidFill>
                <a:latin typeface="Lato"/>
                <a:ea typeface="Lato"/>
                <a:cs typeface="Lato"/>
                <a:sym typeface="Lato"/>
              </a:rPr>
              <a:t> | </a:t>
            </a:r>
            <a:r>
              <a:rPr b="1" i="0" lang="en-GB" sz="2900" u="none" cap="none" strike="noStrike">
                <a:solidFill>
                  <a:schemeClr val="accent2"/>
                </a:solidFill>
                <a:latin typeface="Lato"/>
                <a:ea typeface="Lato"/>
                <a:cs typeface="Lato"/>
                <a:sym typeface="Lato"/>
              </a:rPr>
              <a:t>How do credit cards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9"/>
                  </a:ext>
                </a:extLst>
              </a:rPr>
              <a:t>work</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p:txBody>
      </p:sp>
      <p:sp>
        <p:nvSpPr>
          <p:cNvPr id="185" name="Google Shape;185;g1e443350127_1_22"/>
          <p:cNvSpPr txBox="1"/>
          <p:nvPr/>
        </p:nvSpPr>
        <p:spPr>
          <a:xfrm>
            <a:off x="6293825" y="272720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1e443350127_1_22"/>
          <p:cNvSpPr txBox="1"/>
          <p:nvPr/>
        </p:nvSpPr>
        <p:spPr>
          <a:xfrm>
            <a:off x="0" y="3642250"/>
            <a:ext cx="87837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5"/>
            </a:pPr>
            <a:r>
              <a:rPr lang="en-GB" sz="1600">
                <a:solidFill>
                  <a:schemeClr val="accent1"/>
                </a:solidFill>
                <a:latin typeface="Lato"/>
                <a:ea typeface="Lato"/>
                <a:cs typeface="Lato"/>
                <a:sym typeface="Lato"/>
              </a:rPr>
              <a:t>If the balance is paid off in instalments, interest will charged on what's owed, unless in                       an introductory </a:t>
            </a:r>
            <a:r>
              <a:rPr lang="en-GB" sz="1600">
                <a:solidFill>
                  <a:schemeClr val="accent1"/>
                </a:solidFill>
                <a:latin typeface="Lato"/>
                <a:ea typeface="Lato"/>
                <a:cs typeface="Lato"/>
                <a:sym typeface="Lato"/>
              </a:rPr>
              <a:t>unless in an introductory interest free (known as 0% APR) period.</a:t>
            </a:r>
            <a:endParaRPr/>
          </a:p>
          <a:p>
            <a:pPr indent="0" lvl="0" marL="0" rtl="0" algn="l">
              <a:spcBef>
                <a:spcPts val="0"/>
              </a:spcBef>
              <a:spcAft>
                <a:spcPts val="0"/>
              </a:spcAft>
              <a:buNone/>
            </a:pPr>
            <a:r>
              <a:t/>
            </a:r>
            <a:endParaRPr sz="1600">
              <a:solidFill>
                <a:schemeClr val="accent1"/>
              </a:solidFill>
              <a:latin typeface="Lato"/>
              <a:ea typeface="Lato"/>
              <a:cs typeface="Lato"/>
              <a:sym typeface="Lato"/>
            </a:endParaRPr>
          </a:p>
        </p:txBody>
      </p:sp>
      <p:sp>
        <p:nvSpPr>
          <p:cNvPr id="187" name="Google Shape;187;g1e443350127_1_22"/>
          <p:cNvSpPr txBox="1"/>
          <p:nvPr/>
        </p:nvSpPr>
        <p:spPr>
          <a:xfrm>
            <a:off x="0" y="2438400"/>
            <a:ext cx="9047400" cy="923400"/>
          </a:xfrm>
          <a:prstGeom prst="rect">
            <a:avLst/>
          </a:prstGeom>
          <a:noFill/>
          <a:ln>
            <a:noFill/>
          </a:ln>
        </p:spPr>
        <p:txBody>
          <a:bodyPr anchorCtr="0" anchor="ctr"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a:pPr>
            <a:r>
              <a:rPr lang="en-GB" sz="1600">
                <a:solidFill>
                  <a:schemeClr val="accent1"/>
                </a:solidFill>
                <a:latin typeface="Lato"/>
                <a:ea typeface="Lato"/>
                <a:cs typeface="Lato"/>
                <a:sym typeface="Lato"/>
              </a:rPr>
              <a:t>Pay back at least the minimum repayments or more based on somebody’s monthly salary and how long they can pay back what they owe on the credit card (also known as the </a:t>
            </a:r>
            <a:r>
              <a:rPr lang="en-GB" sz="1600" u="sng">
                <a:solidFill>
                  <a:schemeClr val="accent1"/>
                </a:solidFill>
                <a:latin typeface="Lato"/>
                <a:ea typeface="Lato"/>
                <a:cs typeface="Lato"/>
                <a:sym typeface="Lato"/>
              </a:rPr>
              <a:t>balance</a:t>
            </a:r>
            <a:r>
              <a:rPr lang="en-GB" sz="1600">
                <a:solidFill>
                  <a:schemeClr val="accent1"/>
                </a:solidFill>
                <a:latin typeface="Lato"/>
                <a:ea typeface="Lato"/>
                <a:cs typeface="Lato"/>
                <a:sym typeface="Lato"/>
              </a:rPr>
              <a:t>).</a:t>
            </a:r>
            <a:endParaRPr sz="1600">
              <a:latin typeface="Lato"/>
              <a:ea typeface="Lato"/>
              <a:cs typeface="Lato"/>
              <a:sym typeface="Lato"/>
            </a:endParaRPr>
          </a:p>
          <a:p>
            <a:pPr indent="0" lvl="0" marL="457200" marR="0" rtl="0" algn="l">
              <a:lnSpc>
                <a:spcPct val="100000"/>
              </a:lnSpc>
              <a:spcBef>
                <a:spcPts val="0"/>
              </a:spcBef>
              <a:spcAft>
                <a:spcPts val="0"/>
              </a:spcAft>
              <a:buNone/>
            </a:pPr>
            <a:r>
              <a:t/>
            </a:r>
            <a:endParaRPr sz="1600">
              <a:solidFill>
                <a:schemeClr val="accent1"/>
              </a:solidFill>
              <a:latin typeface="Lato"/>
              <a:ea typeface="Lato"/>
              <a:cs typeface="Lato"/>
              <a:sym typeface="Lato"/>
            </a:endParaRPr>
          </a:p>
        </p:txBody>
      </p:sp>
      <p:sp>
        <p:nvSpPr>
          <p:cNvPr id="188" name="Google Shape;188;g1e443350127_1_22"/>
          <p:cNvSpPr txBox="1"/>
          <p:nvPr/>
        </p:nvSpPr>
        <p:spPr>
          <a:xfrm>
            <a:off x="0" y="1171925"/>
            <a:ext cx="88980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2"/>
            </a:pPr>
            <a:r>
              <a:rPr lang="en-GB" sz="1600">
                <a:solidFill>
                  <a:schemeClr val="accent1"/>
                </a:solidFill>
                <a:latin typeface="Lato"/>
                <a:ea typeface="Lato"/>
                <a:cs typeface="Lato"/>
                <a:sym typeface="Lato"/>
              </a:rPr>
              <a:t>Apply for a credit card online by comparing the terms and conditions of using credit cards, such as the rate of interest charged (we will explore this later in more detail).</a:t>
            </a:r>
            <a:endParaRPr sz="1600">
              <a:solidFill>
                <a:schemeClr val="accent1"/>
              </a:solidFill>
              <a:latin typeface="Lato"/>
              <a:ea typeface="Lato"/>
              <a:cs typeface="Lato"/>
              <a:sym typeface="Lato"/>
            </a:endParaRPr>
          </a:p>
        </p:txBody>
      </p:sp>
      <p:sp>
        <p:nvSpPr>
          <p:cNvPr id="189" name="Google Shape;189;g1e443350127_1_22"/>
          <p:cNvSpPr txBox="1"/>
          <p:nvPr/>
        </p:nvSpPr>
        <p:spPr>
          <a:xfrm>
            <a:off x="0" y="189845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3"/>
            </a:pPr>
            <a:r>
              <a:rPr lang="en-GB" sz="1600">
                <a:solidFill>
                  <a:schemeClr val="accent1"/>
                </a:solidFill>
                <a:latin typeface="Lato"/>
                <a:ea typeface="Lato"/>
                <a:cs typeface="Lato"/>
                <a:sym typeface="Lato"/>
              </a:rPr>
              <a:t>Use the credit card to buy goods &amp; services.</a:t>
            </a:r>
            <a:endParaRPr/>
          </a:p>
        </p:txBody>
      </p:sp>
      <p:sp>
        <p:nvSpPr>
          <p:cNvPr id="190" name="Google Shape;190;g1e443350127_1_22"/>
          <p:cNvSpPr txBox="1"/>
          <p:nvPr/>
        </p:nvSpPr>
        <p:spPr>
          <a:xfrm>
            <a:off x="0" y="3115500"/>
            <a:ext cx="9144000" cy="431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2"/>
              </a:buClr>
              <a:buSzPts val="1600"/>
              <a:buFont typeface="Lato"/>
              <a:buAutoNum type="alphaUcPeriod" startAt="4"/>
            </a:pPr>
            <a:r>
              <a:rPr lang="en-GB" sz="1600">
                <a:solidFill>
                  <a:schemeClr val="accent1"/>
                </a:solidFill>
                <a:latin typeface="Lato"/>
                <a:ea typeface="Lato"/>
                <a:cs typeface="Lato"/>
                <a:sym typeface="Lato"/>
              </a:rPr>
              <a:t>If the balance is paid back in full, no interest is paid.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e443350127_1_64"/>
          <p:cNvSpPr txBox="1"/>
          <p:nvPr>
            <p:ph type="ctrTitle"/>
          </p:nvPr>
        </p:nvSpPr>
        <p:spPr>
          <a:xfrm>
            <a:off x="200350" y="242750"/>
            <a:ext cx="86295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Factors to consider when selecting</a:t>
            </a:r>
            <a:r>
              <a:rPr b="1" lang="en-GB" sz="2900">
                <a:solidFill>
                  <a:schemeClr val="accent2"/>
                </a:solidFill>
                <a:latin typeface="Lato"/>
                <a:ea typeface="Lato"/>
                <a:cs typeface="Lato"/>
                <a:sym typeface="Lato"/>
              </a:rPr>
              <a:t> </a:t>
            </a:r>
            <a:r>
              <a:rPr b="1" i="0" lang="en-GB" sz="2900" u="none" cap="none" strike="noStrike">
                <a:solidFill>
                  <a:schemeClr val="accent2"/>
                </a:solidFill>
                <a:latin typeface="Lato"/>
                <a:ea typeface="Lato"/>
                <a:cs typeface="Lato"/>
                <a:sym typeface="Lato"/>
              </a:rPr>
              <a:t>a credit card</a:t>
            </a:r>
            <a:endParaRPr b="1" i="0" sz="2900" u="none" cap="none" strike="noStrike">
              <a:solidFill>
                <a:schemeClr val="accent2"/>
              </a:solidFill>
              <a:latin typeface="Lato"/>
              <a:ea typeface="Lato"/>
              <a:cs typeface="Lato"/>
              <a:sym typeface="Lato"/>
            </a:endParaRPr>
          </a:p>
        </p:txBody>
      </p:sp>
      <p:sp>
        <p:nvSpPr>
          <p:cNvPr id="196" name="Google Shape;196;g1e443350127_1_6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1e443350127_1_64"/>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98" name="Google Shape;198;g1e443350127_1_6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99" name="Google Shape;199;g1e443350127_1_6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00" name="Google Shape;200;g1e443350127_1_6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01" name="Google Shape;201;g1e443350127_1_64"/>
          <p:cNvSpPr txBox="1"/>
          <p:nvPr/>
        </p:nvSpPr>
        <p:spPr>
          <a:xfrm>
            <a:off x="66000" y="1143225"/>
            <a:ext cx="5789700" cy="34779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b="1" lang="en-GB" sz="2200">
                <a:solidFill>
                  <a:schemeClr val="accent1"/>
                </a:solidFill>
                <a:latin typeface="Lato"/>
                <a:ea typeface="Lato"/>
                <a:cs typeface="Lato"/>
                <a:sym typeface="Lato"/>
              </a:rPr>
              <a:t>Activity  </a:t>
            </a:r>
            <a:endParaRPr b="1" sz="2200">
              <a:solidFill>
                <a:schemeClr val="accent1"/>
              </a:solidFill>
              <a:latin typeface="Lato"/>
              <a:ea typeface="Lato"/>
              <a:cs typeface="Lato"/>
              <a:sym typeface="Lato"/>
            </a:endParaRPr>
          </a:p>
          <a:p>
            <a:pPr indent="-355600" lvl="0" marL="457200" rtl="0" algn="l">
              <a:lnSpc>
                <a:spcPct val="129545"/>
              </a:lnSpc>
              <a:spcBef>
                <a:spcPts val="1200"/>
              </a:spcBef>
              <a:spcAft>
                <a:spcPts val="0"/>
              </a:spcAft>
              <a:buClr>
                <a:schemeClr val="accent1"/>
              </a:buClr>
              <a:buSzPts val="2000"/>
              <a:buFont typeface="Lato"/>
              <a:buAutoNum type="arabicPeriod"/>
            </a:pPr>
            <a:r>
              <a:rPr lang="en-GB" sz="2000">
                <a:solidFill>
                  <a:schemeClr val="accent1"/>
                </a:solidFill>
                <a:latin typeface="Lato"/>
                <a:ea typeface="Lato"/>
                <a:cs typeface="Lato"/>
                <a:sym typeface="Lato"/>
              </a:rPr>
              <a:t>Read the different factors to consider when choosing a credit card.</a:t>
            </a:r>
            <a:endParaRPr sz="2000">
              <a:solidFill>
                <a:schemeClr val="accent1"/>
              </a:solidFill>
              <a:latin typeface="Lato"/>
              <a:ea typeface="Lato"/>
              <a:cs typeface="Lato"/>
              <a:sym typeface="Lato"/>
            </a:endParaRPr>
          </a:p>
          <a:p>
            <a:pPr indent="-355600" lvl="0" marL="457200" rtl="0" algn="l">
              <a:lnSpc>
                <a:spcPct val="129545"/>
              </a:lnSpc>
              <a:spcBef>
                <a:spcPts val="0"/>
              </a:spcBef>
              <a:spcAft>
                <a:spcPts val="0"/>
              </a:spcAft>
              <a:buClr>
                <a:schemeClr val="accent1"/>
              </a:buClr>
              <a:buSzPts val="2000"/>
              <a:buFont typeface="Lato"/>
              <a:buAutoNum type="arabicPeriod"/>
            </a:pPr>
            <a:r>
              <a:rPr lang="en-GB" sz="2000">
                <a:solidFill>
                  <a:schemeClr val="accent1"/>
                </a:solidFill>
                <a:latin typeface="Lato"/>
                <a:ea typeface="Lato"/>
                <a:cs typeface="Lato"/>
                <a:sym typeface="Lato"/>
              </a:rPr>
              <a:t>Decide which factors are most important to an 18 year old applying for their first credit card. Rank these in order, explaining your reasoning.</a:t>
            </a:r>
            <a:endParaRPr sz="2000">
              <a:solidFill>
                <a:schemeClr val="accent1"/>
              </a:solidFill>
              <a:latin typeface="Lato"/>
              <a:ea typeface="Lato"/>
              <a:cs typeface="Lato"/>
              <a:sym typeface="Lato"/>
            </a:endParaRPr>
          </a:p>
          <a:p>
            <a:pPr indent="-355600" lvl="0" marL="457200" rtl="0" algn="l">
              <a:lnSpc>
                <a:spcPct val="129545"/>
              </a:lnSpc>
              <a:spcBef>
                <a:spcPts val="0"/>
              </a:spcBef>
              <a:spcAft>
                <a:spcPts val="0"/>
              </a:spcAft>
              <a:buClr>
                <a:schemeClr val="accent1"/>
              </a:buClr>
              <a:buSzPts val="2000"/>
              <a:buFont typeface="Lato"/>
              <a:buAutoNum type="arabicPeriod"/>
            </a:pPr>
            <a:r>
              <a:rPr lang="en-GB" sz="2000">
                <a:solidFill>
                  <a:schemeClr val="accent1"/>
                </a:solidFill>
                <a:latin typeface="Lato"/>
                <a:ea typeface="Lato"/>
                <a:cs typeface="Lato"/>
                <a:sym typeface="Lato"/>
              </a:rPr>
              <a:t>Then consider</a:t>
            </a:r>
            <a:r>
              <a:rPr lang="en-GB" sz="2000">
                <a:solidFill>
                  <a:schemeClr val="accent1"/>
                </a:solidFill>
                <a:latin typeface="Lato"/>
                <a:ea typeface="Lato"/>
                <a:cs typeface="Lato"/>
                <a:sym typeface="Lato"/>
              </a:rPr>
              <a:t> the 10 features of credit cards. Assess the risks and benefits of having one.</a:t>
            </a:r>
            <a:endParaRPr sz="2000">
              <a:solidFill>
                <a:schemeClr val="accent1"/>
              </a:solidFill>
              <a:latin typeface="Lato"/>
              <a:ea typeface="Lato"/>
              <a:cs typeface="Lato"/>
              <a:sym typeface="Lato"/>
            </a:endParaRPr>
          </a:p>
        </p:txBody>
      </p:sp>
      <p:sp>
        <p:nvSpPr>
          <p:cNvPr id="202" name="Google Shape;202;g1e443350127_1_64"/>
          <p:cNvSpPr txBox="1"/>
          <p:nvPr/>
        </p:nvSpPr>
        <p:spPr>
          <a:xfrm>
            <a:off x="175250" y="47779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chemeClr val="accent2"/>
                </a:solidFill>
                <a:latin typeface="Lato"/>
                <a:ea typeface="Lato"/>
                <a:cs typeface="Lato"/>
                <a:sym typeface="Lato"/>
              </a:rPr>
              <a:t>Resource 3: Credit cards | Factors to consider</a:t>
            </a:r>
            <a:endParaRPr sz="800">
              <a:solidFill>
                <a:schemeClr val="accent2"/>
              </a:solidFill>
              <a:latin typeface="Lato"/>
              <a:ea typeface="Lato"/>
              <a:cs typeface="Lato"/>
              <a:sym typeface="Lato"/>
            </a:endParaRPr>
          </a:p>
        </p:txBody>
      </p:sp>
      <p:pic>
        <p:nvPicPr>
          <p:cNvPr id="203" name="Google Shape;203;g1e443350127_1_64"/>
          <p:cNvPicPr preferRelativeResize="0"/>
          <p:nvPr/>
        </p:nvPicPr>
        <p:blipFill>
          <a:blip r:embed="rId3">
            <a:alphaModFix/>
          </a:blip>
          <a:stretch>
            <a:fillRect/>
          </a:stretch>
        </p:blipFill>
        <p:spPr>
          <a:xfrm>
            <a:off x="6229305" y="1137125"/>
            <a:ext cx="1946128" cy="2555852"/>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pic>
        <p:nvPicPr>
          <p:cNvPr id="204" name="Google Shape;204;g1e443350127_1_64"/>
          <p:cNvPicPr preferRelativeResize="0"/>
          <p:nvPr/>
        </p:nvPicPr>
        <p:blipFill>
          <a:blip r:embed="rId4">
            <a:alphaModFix/>
          </a:blip>
          <a:stretch>
            <a:fillRect/>
          </a:stretch>
        </p:blipFill>
        <p:spPr>
          <a:xfrm>
            <a:off x="6968647" y="1574924"/>
            <a:ext cx="1951457" cy="2555852"/>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4067dd8f17_0_2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900" u="none" cap="none" strike="noStrike">
                <a:solidFill>
                  <a:schemeClr val="accent2"/>
                </a:solidFill>
                <a:latin typeface="Lato"/>
                <a:ea typeface="Lato"/>
                <a:cs typeface="Lato"/>
                <a:sym typeface="Lato"/>
              </a:rPr>
              <a:t>Annual Percentage Rate (APR)</a:t>
            </a:r>
            <a:endParaRPr b="1" i="0" sz="2900" u="none" cap="none" strike="noStrike">
              <a:solidFill>
                <a:schemeClr val="accent2"/>
              </a:solidFill>
              <a:latin typeface="Lato"/>
              <a:ea typeface="Lato"/>
              <a:cs typeface="Lato"/>
              <a:sym typeface="Lato"/>
            </a:endParaRPr>
          </a:p>
        </p:txBody>
      </p:sp>
      <p:sp>
        <p:nvSpPr>
          <p:cNvPr id="210" name="Google Shape;210;g24067dd8f17_0_22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4067dd8f17_0_227"/>
          <p:cNvSpPr txBox="1"/>
          <p:nvPr/>
        </p:nvSpPr>
        <p:spPr>
          <a:xfrm>
            <a:off x="200350" y="1377050"/>
            <a:ext cx="8628900" cy="355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GB" sz="2600" u="none" cap="none" strike="noStrike">
                <a:solidFill>
                  <a:schemeClr val="accent2"/>
                </a:solidFill>
                <a:latin typeface="Lato"/>
                <a:ea typeface="Lato"/>
                <a:cs typeface="Lato"/>
                <a:sym typeface="Lato"/>
              </a:rPr>
              <a:t>APR</a:t>
            </a:r>
            <a:r>
              <a:rPr b="1" lang="en-GB" sz="2600">
                <a:solidFill>
                  <a:schemeClr val="accent2"/>
                </a:solidFill>
                <a:latin typeface="Lato"/>
                <a:ea typeface="Lato"/>
                <a:cs typeface="Lato"/>
                <a:sym typeface="Lato"/>
              </a:rPr>
              <a:t> i</a:t>
            </a:r>
            <a:r>
              <a:rPr b="1" i="0" lang="en-GB" sz="2600" u="none" cap="none" strike="noStrike">
                <a:solidFill>
                  <a:schemeClr val="accent2"/>
                </a:solidFill>
                <a:latin typeface="Lato"/>
                <a:ea typeface="Lato"/>
                <a:cs typeface="Lato"/>
                <a:sym typeface="Lato"/>
              </a:rPr>
              <a:t>s the cost of borrowing on </a:t>
            </a:r>
            <a:r>
              <a:rPr b="1" lang="en-GB" sz="2600">
                <a:solidFill>
                  <a:schemeClr val="accent2"/>
                </a:solidFill>
                <a:latin typeface="Lato"/>
                <a:ea typeface="Lato"/>
                <a:cs typeface="Lato"/>
                <a:sym typeface="Lato"/>
              </a:rPr>
              <a:t>a</a:t>
            </a:r>
            <a:r>
              <a:rPr b="1" i="0" lang="en-GB" sz="2600" u="none" cap="none" strike="noStrike">
                <a:solidFill>
                  <a:schemeClr val="accent2"/>
                </a:solidFill>
                <a:latin typeface="Lato"/>
                <a:ea typeface="Lato"/>
                <a:cs typeface="Lato"/>
                <a:sym typeface="Lato"/>
              </a:rPr>
              <a:t> credit card for a year, which includes:</a:t>
            </a:r>
            <a:endParaRPr b="1" i="0" sz="26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300"/>
              <a:buFont typeface="Arial"/>
              <a:buNone/>
            </a:pPr>
            <a:r>
              <a:t/>
            </a:r>
            <a:endParaRPr b="1" i="0" sz="2300" u="none" cap="none" strike="noStrike">
              <a:solidFill>
                <a:schemeClr val="accent2"/>
              </a:solidFill>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latin typeface="Lato"/>
                <a:ea typeface="Lato"/>
                <a:cs typeface="Lato"/>
                <a:sym typeface="Lato"/>
              </a:rPr>
              <a:t>The cost of borrowing i.e. the </a:t>
            </a:r>
            <a:r>
              <a:rPr b="1" lang="en-GB" sz="2300">
                <a:solidFill>
                  <a:schemeClr val="accent2"/>
                </a:solidFill>
                <a:latin typeface="Lato"/>
                <a:ea typeface="Lato"/>
                <a:cs typeface="Lato"/>
                <a:sym typeface="Lato"/>
              </a:rPr>
              <a:t>interest rate </a:t>
            </a:r>
            <a:r>
              <a:rPr b="1" lang="en-GB" sz="2300">
                <a:latin typeface="Lato"/>
                <a:ea typeface="Lato"/>
                <a:cs typeface="Lato"/>
                <a:sym typeface="Lato"/>
              </a:rPr>
              <a:t>charged </a:t>
            </a:r>
            <a:endParaRPr b="1" sz="2300">
              <a:latin typeface="Lato"/>
              <a:ea typeface="Lato"/>
              <a:cs typeface="Lato"/>
              <a:sym typeface="Lato"/>
            </a:endParaRPr>
          </a:p>
          <a:p>
            <a:pPr indent="-374650" lvl="0" marL="457200" marR="0" rtl="0" algn="l">
              <a:lnSpc>
                <a:spcPct val="100000"/>
              </a:lnSpc>
              <a:spcBef>
                <a:spcPts val="0"/>
              </a:spcBef>
              <a:spcAft>
                <a:spcPts val="0"/>
              </a:spcAft>
              <a:buSzPts val="2300"/>
              <a:buFont typeface="Lato"/>
              <a:buChar char="●"/>
            </a:pPr>
            <a:r>
              <a:rPr b="1" lang="en-GB" sz="2300">
                <a:solidFill>
                  <a:schemeClr val="accent2"/>
                </a:solidFill>
                <a:latin typeface="Lato"/>
                <a:ea typeface="Lato"/>
                <a:cs typeface="Lato"/>
                <a:sym typeface="Lato"/>
              </a:rPr>
              <a:t>Other fees</a:t>
            </a:r>
            <a:r>
              <a:rPr b="1" lang="en-GB" sz="2300">
                <a:latin typeface="Lato"/>
                <a:ea typeface="Lato"/>
                <a:cs typeface="Lato"/>
                <a:sym typeface="Lato"/>
              </a:rPr>
              <a:t> such as </a:t>
            </a:r>
            <a:r>
              <a:rPr b="1" lang="en-GB" sz="2300">
                <a:latin typeface="Lato"/>
                <a:ea typeface="Lato"/>
                <a:cs typeface="Lato"/>
                <a:sym typeface="Lato"/>
              </a:rPr>
              <a:t>an </a:t>
            </a:r>
            <a:r>
              <a:rPr b="1" lang="en-GB" sz="2300">
                <a:latin typeface="Lato"/>
                <a:ea typeface="Lato"/>
                <a:cs typeface="Lato"/>
                <a:sym typeface="Lato"/>
              </a:rPr>
              <a:t>application fee</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t/>
            </a:r>
            <a:endParaRPr b="1" sz="2300">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higher the % APR, the more expensive it is to borrow</a:t>
            </a:r>
            <a:endParaRPr b="1" i="1" sz="23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t/>
            </a:r>
            <a:endParaRPr b="1" sz="600">
              <a:solidFill>
                <a:schemeClr val="accent1"/>
              </a:solidFill>
              <a:latin typeface="Lato"/>
              <a:ea typeface="Lato"/>
              <a:cs typeface="Lato"/>
              <a:sym typeface="Lato"/>
            </a:endParaRPr>
          </a:p>
          <a:p>
            <a:pPr indent="0" lvl="0" marL="0" marR="0" rtl="0" algn="ctr">
              <a:lnSpc>
                <a:spcPct val="100000"/>
              </a:lnSpc>
              <a:spcBef>
                <a:spcPts val="0"/>
              </a:spcBef>
              <a:spcAft>
                <a:spcPts val="0"/>
              </a:spcAft>
              <a:buNone/>
            </a:pPr>
            <a:r>
              <a:rPr b="1" i="1" lang="en-GB" sz="2300" u="none" cap="none" strike="noStrike">
                <a:solidFill>
                  <a:schemeClr val="accent1"/>
                </a:solidFill>
                <a:latin typeface="Lato"/>
                <a:ea typeface="Lato"/>
                <a:cs typeface="Lato"/>
                <a:sym typeface="Lato"/>
              </a:rPr>
              <a:t>The lower the % APR, the cheaper it is to borrow</a:t>
            </a:r>
            <a:endParaRPr b="1" i="1" sz="2300" u="none" cap="none" strike="noStrike">
              <a:solidFill>
                <a:schemeClr val="accent1"/>
              </a:solidFill>
              <a:latin typeface="Lato"/>
              <a:ea typeface="Lato"/>
              <a:cs typeface="Lato"/>
              <a:sym typeface="Lato"/>
            </a:endParaRPr>
          </a:p>
        </p:txBody>
      </p:sp>
      <p:sp>
        <p:nvSpPr>
          <p:cNvPr id="212" name="Google Shape;212;g24067dd8f17_0_22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e443f0f29e_0_160"/>
          <p:cNvSpPr txBox="1"/>
          <p:nvPr>
            <p:ph type="ctrTitle"/>
          </p:nvPr>
        </p:nvSpPr>
        <p:spPr>
          <a:xfrm>
            <a:off x="3095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APR (annual percentage rate)</a:t>
            </a:r>
            <a:endParaRPr b="1" i="0" sz="2900" u="none" cap="none" strike="noStrike">
              <a:solidFill>
                <a:schemeClr val="accent2"/>
              </a:solidFill>
              <a:latin typeface="Lato"/>
              <a:ea typeface="Lato"/>
              <a:cs typeface="Lato"/>
              <a:sym typeface="Lato"/>
            </a:endParaRPr>
          </a:p>
        </p:txBody>
      </p:sp>
      <p:sp>
        <p:nvSpPr>
          <p:cNvPr id="218" name="Google Shape;218;g1e443f0f29e_0_160"/>
          <p:cNvSpPr txBox="1"/>
          <p:nvPr/>
        </p:nvSpPr>
        <p:spPr>
          <a:xfrm>
            <a:off x="613925" y="1415025"/>
            <a:ext cx="6004500" cy="101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APR is the cost of a loan (how much was borrowed plus the interest and any fees) per year.</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The higher the APR, the more expensive it is to borrow.</a:t>
            </a:r>
            <a:endParaRPr b="1" i="0" sz="1800" u="none" cap="none" strike="noStrike">
              <a:solidFill>
                <a:schemeClr val="lt1"/>
              </a:solidFill>
              <a:latin typeface="Lato"/>
              <a:ea typeface="Lato"/>
              <a:cs typeface="Lato"/>
              <a:sym typeface="Lato"/>
            </a:endParaRPr>
          </a:p>
        </p:txBody>
      </p:sp>
      <p:sp>
        <p:nvSpPr>
          <p:cNvPr id="219" name="Google Shape;219;g1e443f0f29e_0_160"/>
          <p:cNvSpPr txBox="1"/>
          <p:nvPr/>
        </p:nvSpPr>
        <p:spPr>
          <a:xfrm>
            <a:off x="613925" y="2558025"/>
            <a:ext cx="6004500" cy="1754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Example: </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If Neeta borrows </a:t>
            </a:r>
            <a:r>
              <a:rPr b="1" i="0" lang="en-GB" sz="2400" u="none" cap="none" strike="noStrike">
                <a:solidFill>
                  <a:schemeClr val="accent1"/>
                </a:solidFill>
                <a:latin typeface="Lato"/>
                <a:ea typeface="Lato"/>
                <a:cs typeface="Lato"/>
                <a:sym typeface="Lato"/>
              </a:rPr>
              <a:t>£1,000 </a:t>
            </a:r>
            <a:r>
              <a:rPr b="1" i="0" lang="en-GB" sz="1800" u="none" cap="none" strike="noStrike">
                <a:solidFill>
                  <a:schemeClr val="accent1"/>
                </a:solidFill>
                <a:latin typeface="Lato"/>
                <a:ea typeface="Lato"/>
                <a:cs typeface="Lato"/>
                <a:sym typeface="Lato"/>
              </a:rPr>
              <a:t>from the bank with 3</a:t>
            </a:r>
            <a:r>
              <a:rPr b="1" lang="en-GB" sz="1800">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 APR and paid this back over one year, she’d </a:t>
            </a:r>
            <a:r>
              <a:rPr b="1" lang="en-GB" sz="1800">
                <a:solidFill>
                  <a:schemeClr val="accent1"/>
                </a:solidFill>
                <a:latin typeface="Lato"/>
                <a:ea typeface="Lato"/>
                <a:cs typeface="Lato"/>
                <a:sym typeface="Lato"/>
              </a:rPr>
              <a:t>have to pay back </a:t>
            </a:r>
            <a:r>
              <a:rPr b="1" i="0" lang="en-GB" sz="2400" u="none" cap="none" strike="noStrike">
                <a:solidFill>
                  <a:schemeClr val="accent1"/>
                </a:solidFill>
                <a:latin typeface="Lato"/>
                <a:ea typeface="Lato"/>
                <a:cs typeface="Lato"/>
                <a:sym typeface="Lato"/>
              </a:rPr>
              <a:t>£1,3</a:t>
            </a:r>
            <a:r>
              <a:rPr b="1" lang="en-GB" sz="2400">
                <a:solidFill>
                  <a:schemeClr val="accent1"/>
                </a:solidFill>
                <a:latin typeface="Lato"/>
                <a:ea typeface="Lato"/>
                <a:cs typeface="Lato"/>
                <a:sym typeface="Lato"/>
              </a:rPr>
              <a:t>0</a:t>
            </a:r>
            <a:r>
              <a:rPr b="1" i="0" lang="en-GB" sz="2400" u="none" cap="none" strike="noStrike">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 in total.</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This includes £1,000 loan + £3</a:t>
            </a:r>
            <a:r>
              <a:rPr b="1" lang="en-GB" sz="1800">
                <a:solidFill>
                  <a:schemeClr val="accent1"/>
                </a:solidFill>
                <a:latin typeface="Lato"/>
                <a:ea typeface="Lato"/>
                <a:cs typeface="Lato"/>
                <a:sym typeface="Lato"/>
              </a:rPr>
              <a:t>0</a:t>
            </a:r>
            <a:r>
              <a:rPr b="1" i="0" lang="en-GB" sz="1800" u="none" cap="none" strike="noStrike">
                <a:solidFill>
                  <a:schemeClr val="accent1"/>
                </a:solidFill>
                <a:latin typeface="Lato"/>
                <a:ea typeface="Lato"/>
                <a:cs typeface="Lato"/>
                <a:sym typeface="Lato"/>
              </a:rPr>
              <a:t>0 interest and fees </a:t>
            </a:r>
            <a:endParaRPr b="1" i="0" sz="1800" u="none" cap="none" strike="noStrike">
              <a:solidFill>
                <a:schemeClr val="accent1"/>
              </a:solidFill>
              <a:latin typeface="Lato"/>
              <a:ea typeface="Lato"/>
              <a:cs typeface="Lato"/>
              <a:sym typeface="Lato"/>
            </a:endParaRPr>
          </a:p>
        </p:txBody>
      </p:sp>
      <p:pic>
        <p:nvPicPr>
          <p:cNvPr id="220" name="Google Shape;220;g1e443f0f29e_0_160"/>
          <p:cNvPicPr preferRelativeResize="0"/>
          <p:nvPr/>
        </p:nvPicPr>
        <p:blipFill rotWithShape="1">
          <a:blip r:embed="rId3">
            <a:alphaModFix/>
          </a:blip>
          <a:srcRect b="16262" l="23602" r="20940" t="14913"/>
          <a:stretch/>
        </p:blipFill>
        <p:spPr>
          <a:xfrm>
            <a:off x="6783125" y="1491225"/>
            <a:ext cx="2123550" cy="2635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4" name="Google Shape;54;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5" name="Google Shape;55;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420c7e3ec3_0_169"/>
          <p:cNvSpPr txBox="1"/>
          <p:nvPr>
            <p:ph type="ctrTitle"/>
          </p:nvPr>
        </p:nvSpPr>
        <p:spPr>
          <a:xfrm>
            <a:off x="969977" y="22576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a:t>
            </a:r>
            <a:r>
              <a:rPr b="1" lang="en-GB" sz="2900">
                <a:solidFill>
                  <a:schemeClr val="accent2"/>
                </a:solidFill>
                <a:latin typeface="Lato"/>
                <a:ea typeface="Lato"/>
                <a:cs typeface="Lato"/>
                <a:sym typeface="Lato"/>
                <a:extLst>
                  <a:ext uri="http://customooxmlschemas.google.com/">
                    <go:slidesCustomData xmlns:go="http://customooxmlschemas.google.com/" textRoundtripDataId="10"/>
                  </a:ext>
                </a:extLst>
              </a:rPr>
              <a:t>pay-</a:t>
            </a:r>
            <a:r>
              <a:rPr b="1" lang="en-GB" sz="2900">
                <a:solidFill>
                  <a:schemeClr val="accent2"/>
                </a:solidFill>
                <a:latin typeface="Lato"/>
                <a:ea typeface="Lato"/>
                <a:cs typeface="Lato"/>
                <a:sym typeface="Lato"/>
              </a:rPr>
              <a:t>back options | Case study</a:t>
            </a:r>
            <a:endParaRPr b="1" i="0" sz="2900" u="none" cap="none" strike="noStrike">
              <a:solidFill>
                <a:schemeClr val="accent2"/>
              </a:solidFill>
              <a:latin typeface="Lato"/>
              <a:ea typeface="Lato"/>
              <a:cs typeface="Lato"/>
              <a:sym typeface="Lato"/>
            </a:endParaRPr>
          </a:p>
        </p:txBody>
      </p:sp>
      <p:sp>
        <p:nvSpPr>
          <p:cNvPr id="226" name="Google Shape;226;g2420c7e3ec3_0_169"/>
          <p:cNvSpPr txBox="1"/>
          <p:nvPr/>
        </p:nvSpPr>
        <p:spPr>
          <a:xfrm>
            <a:off x="131775" y="1116650"/>
            <a:ext cx="8830800" cy="1519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lang="en-GB">
                <a:solidFill>
                  <a:srgbClr val="0543B3"/>
                </a:solidFill>
                <a:latin typeface="Lato"/>
                <a:ea typeface="Lato"/>
                <a:cs typeface="Lato"/>
                <a:sym typeface="Lato"/>
              </a:rPr>
              <a:t>Lucy </a:t>
            </a:r>
            <a:r>
              <a:rPr lang="en-GB">
                <a:solidFill>
                  <a:srgbClr val="0543B3"/>
                </a:solidFill>
                <a:latin typeface="Lato"/>
                <a:ea typeface="Lato"/>
                <a:cs typeface="Lato"/>
                <a:sym typeface="Lato"/>
              </a:rPr>
              <a:t>has £1,000 credit on her credit card. This means she owes the bank £1,000. She has an </a:t>
            </a:r>
            <a:r>
              <a:rPr lang="en-GB">
                <a:solidFill>
                  <a:srgbClr val="0543B3"/>
                </a:solidFill>
                <a:latin typeface="Lato"/>
                <a:ea typeface="Lato"/>
                <a:cs typeface="Lato"/>
                <a:sym typeface="Lato"/>
              </a:rPr>
              <a:t>APR</a:t>
            </a:r>
            <a:r>
              <a:rPr lang="en-GB">
                <a:solidFill>
                  <a:srgbClr val="0543B3"/>
                </a:solidFill>
                <a:latin typeface="Lato"/>
                <a:ea typeface="Lato"/>
                <a:cs typeface="Lato"/>
                <a:sym typeface="Lato"/>
              </a:rPr>
              <a:t> (annual percentage rate) of 30% and has to pay a minimum of £50 back per month. Here are 3 different ways she can pay off her credit.</a:t>
            </a:r>
            <a:endParaRPr>
              <a:solidFill>
                <a:srgbClr val="0543B3"/>
              </a:solidFill>
              <a:latin typeface="Lato"/>
              <a:ea typeface="Lato"/>
              <a:cs typeface="Lato"/>
              <a:sym typeface="Lato"/>
            </a:endParaRPr>
          </a:p>
          <a:p>
            <a:pPr indent="0" lvl="0" marL="0" marR="0" rtl="0" algn="l">
              <a:lnSpc>
                <a:spcPct val="115000"/>
              </a:lnSpc>
              <a:spcBef>
                <a:spcPts val="1000"/>
              </a:spcBef>
              <a:spcAft>
                <a:spcPts val="1000"/>
              </a:spcAft>
              <a:buNone/>
            </a:pPr>
            <a:r>
              <a:rPr b="1" lang="en-GB">
                <a:solidFill>
                  <a:schemeClr val="accent1"/>
                </a:solidFill>
                <a:latin typeface="Lato"/>
                <a:ea typeface="Lato"/>
                <a:cs typeface="Lato"/>
                <a:sym typeface="Lato"/>
              </a:rPr>
              <a:t>What do you notice about these options</a:t>
            </a:r>
            <a:r>
              <a:rPr b="1" lang="en-GB">
                <a:solidFill>
                  <a:schemeClr val="accent1"/>
                </a:solidFill>
                <a:latin typeface="Lato"/>
                <a:ea typeface="Lato"/>
                <a:cs typeface="Lato"/>
                <a:sym typeface="Lato"/>
              </a:rPr>
              <a:t>? Which might be best for Lucy and why? Use the numbers in the tables to support your responses.</a:t>
            </a:r>
            <a:endParaRPr b="1" i="0" u="none" cap="none" strike="noStrike">
              <a:solidFill>
                <a:schemeClr val="accent1"/>
              </a:solidFill>
              <a:latin typeface="Lato"/>
              <a:ea typeface="Lato"/>
              <a:cs typeface="Lato"/>
              <a:sym typeface="Lato"/>
            </a:endParaRPr>
          </a:p>
        </p:txBody>
      </p:sp>
      <p:graphicFrame>
        <p:nvGraphicFramePr>
          <p:cNvPr id="227" name="Google Shape;227;g2420c7e3ec3_0_169"/>
          <p:cNvGraphicFramePr/>
          <p:nvPr/>
        </p:nvGraphicFramePr>
        <p:xfrm>
          <a:off x="207975" y="2730000"/>
          <a:ext cx="3000000" cy="3000000"/>
        </p:xfrm>
        <a:graphic>
          <a:graphicData uri="http://schemas.openxmlformats.org/drawingml/2006/table">
            <a:tbl>
              <a:tblPr>
                <a:noFill/>
                <a:tableStyleId>{651D8D88-9C0C-4FEC-AC84-AFA8F6365D09}</a:tableStyleId>
              </a:tblPr>
              <a:tblGrid>
                <a:gridCol w="1617500"/>
                <a:gridCol w="1062925"/>
              </a:tblGrid>
              <a:tr h="609575">
                <a:tc gridSpan="2">
                  <a:txBody>
                    <a:bodyPr/>
                    <a:lstStyle/>
                    <a:p>
                      <a:pPr indent="0" lvl="0" marL="0" rtl="0" algn="l">
                        <a:spcBef>
                          <a:spcPts val="0"/>
                        </a:spcBef>
                        <a:spcAft>
                          <a:spcPts val="0"/>
                        </a:spcAft>
                        <a:buNone/>
                      </a:pPr>
                      <a:r>
                        <a:rPr b="1" lang="en-GB">
                          <a:latin typeface="Lato"/>
                          <a:ea typeface="Lato"/>
                          <a:cs typeface="Lato"/>
                          <a:sym typeface="Lato"/>
                          <a:extLst>
                            <a:ext uri="http://customooxmlschemas.google.com/">
                              <go:slidesCustomData xmlns:go="http://customooxmlschemas.google.com/" textRoundtripDataId="11"/>
                            </a:ext>
                          </a:extLst>
                        </a:rPr>
                        <a:t>Option 1: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back in full</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the full amount</a:t>
                      </a:r>
                      <a:endParaRPr i="1">
                        <a:latin typeface="Lato"/>
                        <a:ea typeface="Lato"/>
                        <a:cs typeface="Lato"/>
                        <a:sym typeface="Lato"/>
                      </a:endParaRPr>
                    </a:p>
                    <a:p>
                      <a:pPr indent="0" lvl="0" marL="0" rtl="0" algn="l">
                        <a:spcBef>
                          <a:spcPts val="0"/>
                        </a:spcBef>
                        <a:spcAft>
                          <a:spcPts val="0"/>
                        </a:spcAft>
                        <a:buNone/>
                      </a:pPr>
                      <a:r>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£1,000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None</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0</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28" name="Google Shape;228;g2420c7e3ec3_0_169"/>
          <p:cNvGraphicFramePr/>
          <p:nvPr/>
        </p:nvGraphicFramePr>
        <p:xfrm>
          <a:off x="3057650" y="2730000"/>
          <a:ext cx="3000000" cy="3000000"/>
        </p:xfrm>
        <a:graphic>
          <a:graphicData uri="http://schemas.openxmlformats.org/drawingml/2006/table">
            <a:tbl>
              <a:tblPr>
                <a:noFill/>
                <a:tableStyleId>{651D8D88-9C0C-4FEC-AC84-AFA8F6365D09}</a:tableStyleId>
              </a:tblPr>
              <a:tblGrid>
                <a:gridCol w="1705750"/>
                <a:gridCol w="1120900"/>
              </a:tblGrid>
              <a:tr h="381000">
                <a:tc gridSpan="2">
                  <a:txBody>
                    <a:bodyPr/>
                    <a:lstStyle/>
                    <a:p>
                      <a:pPr indent="0" lvl="0" marL="0" rtl="0" algn="l">
                        <a:spcBef>
                          <a:spcPts val="0"/>
                        </a:spcBef>
                        <a:spcAft>
                          <a:spcPts val="0"/>
                        </a:spcAft>
                        <a:buNone/>
                      </a:pPr>
                      <a:r>
                        <a:rPr b="1" lang="en-GB">
                          <a:latin typeface="Lato"/>
                          <a:ea typeface="Lato"/>
                          <a:cs typeface="Lato"/>
                          <a:sym typeface="Lato"/>
                        </a:rPr>
                        <a:t>Option 2: </a:t>
                      </a:r>
                      <a:endParaRPr b="1">
                        <a:latin typeface="Lato"/>
                        <a:ea typeface="Lato"/>
                        <a:cs typeface="Lato"/>
                        <a:sym typeface="Lato"/>
                      </a:endParaRPr>
                    </a:p>
                    <a:p>
                      <a:pPr indent="0" lvl="0" marL="0" rtl="0" algn="l">
                        <a:spcBef>
                          <a:spcPts val="0"/>
                        </a:spcBef>
                        <a:spcAft>
                          <a:spcPts val="0"/>
                        </a:spcAft>
                        <a:buNone/>
                      </a:pPr>
                      <a:r>
                        <a:rPr b="1" lang="en-GB">
                          <a:latin typeface="Lato"/>
                          <a:ea typeface="Lato"/>
                          <a:cs typeface="Lato"/>
                          <a:sym typeface="Lato"/>
                        </a:rPr>
                        <a:t>Pay the minimum amount</a:t>
                      </a:r>
                      <a:endParaRPr b="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r h="381000">
                <a:tc>
                  <a:txBody>
                    <a:bodyPr/>
                    <a:lstStyle/>
                    <a:p>
                      <a:pPr indent="0" lvl="0" marL="0" rtl="0" algn="l">
                        <a:spcBef>
                          <a:spcPts val="0"/>
                        </a:spcBef>
                        <a:spcAft>
                          <a:spcPts val="0"/>
                        </a:spcAft>
                        <a:buNone/>
                      </a:pPr>
                      <a:r>
                        <a:rPr i="1" lang="en-GB">
                          <a:latin typeface="Lato"/>
                          <a:ea typeface="Lato"/>
                          <a:cs typeface="Lato"/>
                          <a:sym typeface="Lato"/>
                        </a:rPr>
                        <a:t>Pays the minimum monthly amount</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Pay £50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£335</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Lato"/>
                          <a:ea typeface="Lato"/>
                          <a:cs typeface="Lato"/>
                          <a:sym typeface="Lato"/>
                        </a:rPr>
                        <a:t>2 years, 3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graphicFrame>
        <p:nvGraphicFramePr>
          <p:cNvPr id="229" name="Google Shape;229;g2420c7e3ec3_0_169"/>
          <p:cNvGraphicFramePr/>
          <p:nvPr/>
        </p:nvGraphicFramePr>
        <p:xfrm>
          <a:off x="6059725" y="2730000"/>
          <a:ext cx="3000000" cy="3000000"/>
        </p:xfrm>
        <a:graphic>
          <a:graphicData uri="http://schemas.openxmlformats.org/drawingml/2006/table">
            <a:tbl>
              <a:tblPr>
                <a:noFill/>
                <a:tableStyleId>{651D8D88-9C0C-4FEC-AC84-AFA8F6365D09}</a:tableStyleId>
              </a:tblPr>
              <a:tblGrid>
                <a:gridCol w="1751725"/>
                <a:gridCol w="1151125"/>
              </a:tblGrid>
              <a:tr h="609575">
                <a:tc gridSpan="2">
                  <a:txBody>
                    <a:bodyPr/>
                    <a:lstStyle/>
                    <a:p>
                      <a:pPr indent="0" lvl="0" marL="0" rtl="0" algn="l">
                        <a:spcBef>
                          <a:spcPts val="0"/>
                        </a:spcBef>
                        <a:spcAft>
                          <a:spcPts val="0"/>
                        </a:spcAft>
                        <a:buNone/>
                      </a:pPr>
                      <a:r>
                        <a:rPr b="1" lang="en-GB" sz="1300">
                          <a:latin typeface="Lato"/>
                          <a:ea typeface="Lato"/>
                          <a:cs typeface="Lato"/>
                          <a:sym typeface="Lato"/>
                        </a:rPr>
                        <a:t>Option 3: </a:t>
                      </a:r>
                      <a:endParaRPr b="1" sz="1300">
                        <a:latin typeface="Lato"/>
                        <a:ea typeface="Lato"/>
                        <a:cs typeface="Lato"/>
                        <a:sym typeface="Lato"/>
                      </a:endParaRPr>
                    </a:p>
                    <a:p>
                      <a:pPr indent="0" lvl="0" marL="0" rtl="0" algn="l">
                        <a:spcBef>
                          <a:spcPts val="0"/>
                        </a:spcBef>
                        <a:spcAft>
                          <a:spcPts val="0"/>
                        </a:spcAft>
                        <a:buNone/>
                      </a:pPr>
                      <a:r>
                        <a:rPr b="1" lang="en-GB" sz="1300">
                          <a:latin typeface="Lato"/>
                          <a:ea typeface="Lato"/>
                          <a:cs typeface="Lato"/>
                          <a:sym typeface="Lato"/>
                        </a:rPr>
                        <a:t>Pay more than minimum amount</a:t>
                      </a:r>
                      <a:endParaRPr b="1" sz="1300">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hMerge="1"/>
              </a:tr>
              <a:tr h="822925">
                <a:tc>
                  <a:txBody>
                    <a:bodyPr/>
                    <a:lstStyle/>
                    <a:p>
                      <a:pPr indent="0" lvl="0" marL="0" rtl="0" algn="l">
                        <a:spcBef>
                          <a:spcPts val="0"/>
                        </a:spcBef>
                        <a:spcAft>
                          <a:spcPts val="0"/>
                        </a:spcAft>
                        <a:buNone/>
                      </a:pPr>
                      <a:r>
                        <a:rPr i="1" lang="en-GB">
                          <a:latin typeface="Lato"/>
                          <a:ea typeface="Lato"/>
                          <a:cs typeface="Lato"/>
                          <a:sym typeface="Lato"/>
                        </a:rPr>
                        <a:t>Pays more than the minimum per month</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£200 per month</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Interest charged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£72</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r h="396200">
                <a:tc>
                  <a:txBody>
                    <a:bodyPr/>
                    <a:lstStyle/>
                    <a:p>
                      <a:pPr indent="0" lvl="0" marL="0" rtl="0" algn="l">
                        <a:spcBef>
                          <a:spcPts val="0"/>
                        </a:spcBef>
                        <a:spcAft>
                          <a:spcPts val="0"/>
                        </a:spcAft>
                        <a:buNone/>
                      </a:pPr>
                      <a:r>
                        <a:rPr i="1" lang="en-GB">
                          <a:latin typeface="Lato"/>
                          <a:ea typeface="Lato"/>
                          <a:cs typeface="Lato"/>
                          <a:sym typeface="Lato"/>
                        </a:rPr>
                        <a:t>Time to pay back </a:t>
                      </a:r>
                      <a:endParaRPr i="1">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GB">
                          <a:latin typeface="Lato"/>
                          <a:ea typeface="Lato"/>
                          <a:cs typeface="Lato"/>
                          <a:sym typeface="Lato"/>
                        </a:rPr>
                        <a:t>6 months</a:t>
                      </a:r>
                      <a:endParaRPr>
                        <a:latin typeface="Lato"/>
                        <a:ea typeface="Lato"/>
                        <a:cs typeface="Lato"/>
                        <a:sym typeface="Lato"/>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6"/>
                    </a:solidFill>
                  </a:tcPr>
                </a:tc>
              </a:tr>
            </a:tbl>
          </a:graphicData>
        </a:graphic>
      </p:graphicFrame>
      <p:pic>
        <p:nvPicPr>
          <p:cNvPr id="230" name="Google Shape;230;g2420c7e3ec3_0_169"/>
          <p:cNvPicPr preferRelativeResize="0"/>
          <p:nvPr/>
        </p:nvPicPr>
        <p:blipFill rotWithShape="1">
          <a:blip r:embed="rId3">
            <a:alphaModFix/>
          </a:blip>
          <a:srcRect b="0" l="0" r="0" t="0"/>
          <a:stretch/>
        </p:blipFill>
        <p:spPr>
          <a:xfrm>
            <a:off x="2512421" y="2750917"/>
            <a:ext cx="273100" cy="273100"/>
          </a:xfrm>
          <a:prstGeom prst="rect">
            <a:avLst/>
          </a:prstGeom>
          <a:noFill/>
          <a:ln>
            <a:noFill/>
          </a:ln>
        </p:spPr>
      </p:pic>
      <p:pic>
        <p:nvPicPr>
          <p:cNvPr id="231" name="Google Shape;231;g2420c7e3ec3_0_169"/>
          <p:cNvPicPr preferRelativeResize="0"/>
          <p:nvPr/>
        </p:nvPicPr>
        <p:blipFill rotWithShape="1">
          <a:blip r:embed="rId3">
            <a:alphaModFix/>
          </a:blip>
          <a:srcRect b="0" l="0" r="0" t="0"/>
          <a:stretch/>
        </p:blipFill>
        <p:spPr>
          <a:xfrm>
            <a:off x="5513021" y="2750917"/>
            <a:ext cx="273100" cy="273100"/>
          </a:xfrm>
          <a:prstGeom prst="rect">
            <a:avLst/>
          </a:prstGeom>
          <a:noFill/>
          <a:ln>
            <a:noFill/>
          </a:ln>
        </p:spPr>
      </p:pic>
      <p:pic>
        <p:nvPicPr>
          <p:cNvPr id="232" name="Google Shape;232;g2420c7e3ec3_0_169"/>
          <p:cNvPicPr preferRelativeResize="0"/>
          <p:nvPr/>
        </p:nvPicPr>
        <p:blipFill rotWithShape="1">
          <a:blip r:embed="rId3">
            <a:alphaModFix/>
          </a:blip>
          <a:srcRect b="0" l="0" r="0" t="0"/>
          <a:stretch/>
        </p:blipFill>
        <p:spPr>
          <a:xfrm>
            <a:off x="8589821" y="2751642"/>
            <a:ext cx="273100" cy="273100"/>
          </a:xfrm>
          <a:prstGeom prst="rect">
            <a:avLst/>
          </a:prstGeom>
          <a:noFill/>
          <a:ln>
            <a:noFill/>
          </a:ln>
        </p:spPr>
      </p:pic>
      <p:sp>
        <p:nvSpPr>
          <p:cNvPr id="233" name="Google Shape;233;g2420c7e3ec3_0_169"/>
          <p:cNvSpPr txBox="1"/>
          <p:nvPr>
            <p:ph idx="2" type="ctrTitle"/>
          </p:nvPr>
        </p:nvSpPr>
        <p:spPr>
          <a:xfrm>
            <a:off x="156600" y="1176050"/>
            <a:ext cx="8830800" cy="1401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The longer it takes to pay back credit (borrowed money), the more interest a customer will </a:t>
            </a:r>
            <a:r>
              <a:rPr b="1" lang="en-GB" sz="2900">
                <a:solidFill>
                  <a:schemeClr val="lt1"/>
                </a:solidFill>
                <a:latin typeface="Lato"/>
                <a:ea typeface="Lato"/>
                <a:cs typeface="Lato"/>
                <a:sym typeface="Lato"/>
                <a:extLst>
                  <a:ext uri="http://customooxmlschemas.google.com/">
                    <go:slidesCustomData xmlns:go="http://customooxmlschemas.google.com/" textRoundtripDataId="12"/>
                  </a:ext>
                </a:extLst>
              </a:rPr>
              <a:t>pay</a:t>
            </a:r>
            <a:endParaRPr b="1" i="0" sz="2900" u="none" cap="none" strike="noStrike">
              <a:solidFill>
                <a:schemeClr val="lt1"/>
              </a:solidFill>
              <a:latin typeface="Lato"/>
              <a:ea typeface="Lato"/>
              <a:cs typeface="Lato"/>
              <a:sym typeface="Lato"/>
            </a:endParaRPr>
          </a:p>
        </p:txBody>
      </p:sp>
      <p:pic>
        <p:nvPicPr>
          <p:cNvPr id="234" name="Google Shape;234;g2420c7e3ec3_0_169"/>
          <p:cNvPicPr preferRelativeResize="0"/>
          <p:nvPr/>
        </p:nvPicPr>
        <p:blipFill rotWithShape="1">
          <a:blip r:embed="rId4">
            <a:alphaModFix/>
          </a:blip>
          <a:srcRect b="0" l="0" r="0" t="0"/>
          <a:stretch/>
        </p:blipFill>
        <p:spPr>
          <a:xfrm>
            <a:off x="220199" y="94988"/>
            <a:ext cx="690376" cy="690376"/>
          </a:xfrm>
          <a:prstGeom prst="rect">
            <a:avLst/>
          </a:prstGeom>
          <a:noFill/>
          <a:ln>
            <a:noFill/>
          </a:ln>
        </p:spPr>
      </p:pic>
      <p:sp>
        <p:nvSpPr>
          <p:cNvPr id="235" name="Google Shape;235;g2420c7e3ec3_0_169"/>
          <p:cNvSpPr txBox="1"/>
          <p:nvPr/>
        </p:nvSpPr>
        <p:spPr>
          <a:xfrm>
            <a:off x="200350" y="4863825"/>
            <a:ext cx="6687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900">
                <a:solidFill>
                  <a:schemeClr val="accent2"/>
                </a:solidFill>
                <a:latin typeface="Lato"/>
                <a:ea typeface="Lato"/>
                <a:cs typeface="Lato"/>
                <a:sym typeface="Lato"/>
              </a:rPr>
              <a:t>Credit card calculator used: https://www.moneysupermarket.com/credit-cards/calculator/</a:t>
            </a:r>
            <a:endParaRPr b="1"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420c7e3ec3_0_182"/>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 payback options</a:t>
            </a:r>
            <a:endParaRPr b="1" i="0" sz="2900" u="none" cap="none" strike="noStrike">
              <a:solidFill>
                <a:schemeClr val="accent2"/>
              </a:solidFill>
              <a:latin typeface="Lato"/>
              <a:ea typeface="Lato"/>
              <a:cs typeface="Lato"/>
              <a:sym typeface="Lato"/>
            </a:endParaRPr>
          </a:p>
        </p:txBody>
      </p:sp>
      <p:sp>
        <p:nvSpPr>
          <p:cNvPr id="241" name="Google Shape;241;g2420c7e3ec3_0_182"/>
          <p:cNvSpPr txBox="1"/>
          <p:nvPr/>
        </p:nvSpPr>
        <p:spPr>
          <a:xfrm>
            <a:off x="224675" y="1117775"/>
            <a:ext cx="368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What have we learnt?</a:t>
            </a:r>
            <a:endParaRPr b="1" sz="1800">
              <a:latin typeface="Lato"/>
              <a:ea typeface="Lato"/>
              <a:cs typeface="Lato"/>
              <a:sym typeface="Lato"/>
            </a:endParaRPr>
          </a:p>
        </p:txBody>
      </p:sp>
      <p:grpSp>
        <p:nvGrpSpPr>
          <p:cNvPr id="242" name="Google Shape;242;g2420c7e3ec3_0_182"/>
          <p:cNvGrpSpPr/>
          <p:nvPr/>
        </p:nvGrpSpPr>
        <p:grpSpPr>
          <a:xfrm>
            <a:off x="106748" y="1440499"/>
            <a:ext cx="6214012" cy="1016016"/>
            <a:chOff x="129289" y="1745350"/>
            <a:chExt cx="8765711" cy="865800"/>
          </a:xfrm>
        </p:grpSpPr>
        <p:sp>
          <p:nvSpPr>
            <p:cNvPr id="243" name="Google Shape;243;g2420c7e3ec3_0_182"/>
            <p:cNvSpPr txBox="1"/>
            <p:nvPr/>
          </p:nvSpPr>
          <p:spPr>
            <a:xfrm>
              <a:off x="524400" y="1745350"/>
              <a:ext cx="8370600" cy="8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When </a:t>
              </a:r>
              <a:r>
                <a:rPr lang="en-GB" sz="1800">
                  <a:latin typeface="Lato"/>
                  <a:ea typeface="Lato"/>
                  <a:cs typeface="Lato"/>
                  <a:sym typeface="Lato"/>
                </a:rPr>
                <a:t>Lucy</a:t>
              </a:r>
              <a:r>
                <a:rPr lang="en-GB" sz="1800">
                  <a:latin typeface="Lato"/>
                  <a:ea typeface="Lato"/>
                  <a:cs typeface="Lato"/>
                  <a:sym typeface="Lato"/>
                </a:rPr>
                <a:t> pays more</a:t>
              </a:r>
              <a:r>
                <a:rPr lang="en-GB" sz="1800">
                  <a:latin typeface="Lato"/>
                  <a:ea typeface="Lato"/>
                  <a:cs typeface="Lato"/>
                  <a:sym typeface="Lato"/>
                </a:rPr>
                <a:t> money back per month there is a decrease in the amount of interest charged and it takes less time for her to pay the borrowed money back</a:t>
              </a:r>
              <a:endParaRPr sz="1800">
                <a:latin typeface="Lato"/>
                <a:ea typeface="Lato"/>
                <a:cs typeface="Lato"/>
                <a:sym typeface="Lato"/>
              </a:endParaRPr>
            </a:p>
          </p:txBody>
        </p:sp>
        <p:pic>
          <p:nvPicPr>
            <p:cNvPr id="244" name="Google Shape;244;g2420c7e3ec3_0_182"/>
            <p:cNvPicPr preferRelativeResize="0"/>
            <p:nvPr/>
          </p:nvPicPr>
          <p:blipFill rotWithShape="1">
            <a:blip r:embed="rId3">
              <a:alphaModFix/>
            </a:blip>
            <a:srcRect b="0" l="0" r="0" t="0"/>
            <a:stretch/>
          </p:blipFill>
          <p:spPr>
            <a:xfrm>
              <a:off x="129289" y="1897719"/>
              <a:ext cx="377168" cy="273115"/>
            </a:xfrm>
            <a:prstGeom prst="rect">
              <a:avLst/>
            </a:prstGeom>
            <a:noFill/>
            <a:ln>
              <a:noFill/>
            </a:ln>
          </p:spPr>
        </p:pic>
      </p:grpSp>
      <p:grpSp>
        <p:nvGrpSpPr>
          <p:cNvPr id="245" name="Google Shape;245;g2420c7e3ec3_0_182"/>
          <p:cNvGrpSpPr/>
          <p:nvPr/>
        </p:nvGrpSpPr>
        <p:grpSpPr>
          <a:xfrm>
            <a:off x="106747" y="2412832"/>
            <a:ext cx="6001644" cy="1016016"/>
            <a:chOff x="129289" y="2573925"/>
            <a:chExt cx="8466136" cy="865800"/>
          </a:xfrm>
        </p:grpSpPr>
        <p:pic>
          <p:nvPicPr>
            <p:cNvPr id="246" name="Google Shape;246;g2420c7e3ec3_0_182"/>
            <p:cNvPicPr preferRelativeResize="0"/>
            <p:nvPr/>
          </p:nvPicPr>
          <p:blipFill rotWithShape="1">
            <a:blip r:embed="rId3">
              <a:alphaModFix/>
            </a:blip>
            <a:srcRect b="0" l="0" r="0" t="0"/>
            <a:stretch/>
          </p:blipFill>
          <p:spPr>
            <a:xfrm>
              <a:off x="129289" y="2735917"/>
              <a:ext cx="377168" cy="273115"/>
            </a:xfrm>
            <a:prstGeom prst="rect">
              <a:avLst/>
            </a:prstGeom>
            <a:noFill/>
            <a:ln>
              <a:noFill/>
            </a:ln>
          </p:spPr>
        </p:pic>
        <p:sp>
          <p:nvSpPr>
            <p:cNvPr id="247" name="Google Shape;247;g2420c7e3ec3_0_182"/>
            <p:cNvSpPr txBox="1"/>
            <p:nvPr/>
          </p:nvSpPr>
          <p:spPr>
            <a:xfrm>
              <a:off x="565325" y="2573925"/>
              <a:ext cx="8030100" cy="86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If Lucy pays back the borrowed money immediately, no interest is charged! This is the best option but not always feasible or realistic</a:t>
              </a:r>
              <a:endParaRPr/>
            </a:p>
          </p:txBody>
        </p:sp>
      </p:grpSp>
      <p:grpSp>
        <p:nvGrpSpPr>
          <p:cNvPr id="248" name="Google Shape;248;g2420c7e3ec3_0_182"/>
          <p:cNvGrpSpPr/>
          <p:nvPr/>
        </p:nvGrpSpPr>
        <p:grpSpPr>
          <a:xfrm>
            <a:off x="106746" y="3385161"/>
            <a:ext cx="6142125" cy="738953"/>
            <a:chOff x="129290" y="3402500"/>
            <a:chExt cx="8389735" cy="629700"/>
          </a:xfrm>
        </p:grpSpPr>
        <p:pic>
          <p:nvPicPr>
            <p:cNvPr id="249" name="Google Shape;249;g2420c7e3ec3_0_182"/>
            <p:cNvPicPr preferRelativeResize="0"/>
            <p:nvPr/>
          </p:nvPicPr>
          <p:blipFill rotWithShape="1">
            <a:blip r:embed="rId3">
              <a:alphaModFix/>
            </a:blip>
            <a:srcRect b="0" l="0" r="0" t="0"/>
            <a:stretch/>
          </p:blipFill>
          <p:spPr>
            <a:xfrm>
              <a:off x="129290" y="3574114"/>
              <a:ext cx="377168" cy="273115"/>
            </a:xfrm>
            <a:prstGeom prst="rect">
              <a:avLst/>
            </a:prstGeom>
            <a:noFill/>
            <a:ln>
              <a:noFill/>
            </a:ln>
          </p:spPr>
        </p:pic>
        <p:sp>
          <p:nvSpPr>
            <p:cNvPr id="250" name="Google Shape;250;g2420c7e3ec3_0_182"/>
            <p:cNvSpPr txBox="1"/>
            <p:nvPr/>
          </p:nvSpPr>
          <p:spPr>
            <a:xfrm>
              <a:off x="551925" y="3402500"/>
              <a:ext cx="7967100" cy="62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latin typeface="Lato"/>
                  <a:ea typeface="Lato"/>
                  <a:cs typeface="Lato"/>
                  <a:sym typeface="Lato"/>
                </a:rPr>
                <a:t>Lucy should pay back the minimum repayment or she might have to pay fees and her credit score may go down</a:t>
              </a:r>
              <a:r>
                <a:rPr lang="en-GB" sz="1800">
                  <a:latin typeface="Lato"/>
                  <a:ea typeface="Lato"/>
                  <a:cs typeface="Lato"/>
                  <a:sym typeface="Lato"/>
                </a:rPr>
                <a:t> </a:t>
              </a:r>
              <a:endParaRPr/>
            </a:p>
          </p:txBody>
        </p:sp>
      </p:grpSp>
      <p:sp>
        <p:nvSpPr>
          <p:cNvPr id="251" name="Google Shape;251;g2420c7e3ec3_0_182"/>
          <p:cNvSpPr txBox="1"/>
          <p:nvPr/>
        </p:nvSpPr>
        <p:spPr>
          <a:xfrm>
            <a:off x="6309125" y="1098200"/>
            <a:ext cx="3736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Play around with credit payback options </a:t>
            </a:r>
            <a:r>
              <a:rPr lang="en-GB" sz="1000" u="sng">
                <a:solidFill>
                  <a:schemeClr val="hlink"/>
                </a:solidFill>
                <a:latin typeface="Lato"/>
                <a:ea typeface="Lato"/>
                <a:cs typeface="Lato"/>
                <a:sym typeface="Lato"/>
                <a:hlinkClick r:id="rId4"/>
              </a:rPr>
              <a:t>here</a:t>
            </a:r>
            <a:r>
              <a:rPr lang="en-GB" sz="1000">
                <a:latin typeface="Lato"/>
                <a:ea typeface="Lato"/>
                <a:cs typeface="Lato"/>
                <a:sym typeface="Lato"/>
              </a:rPr>
              <a:t> </a:t>
            </a:r>
            <a:endParaRPr sz="1000">
              <a:latin typeface="Lato"/>
              <a:ea typeface="Lato"/>
              <a:cs typeface="Lato"/>
              <a:sym typeface="Lato"/>
            </a:endParaRPr>
          </a:p>
        </p:txBody>
      </p:sp>
      <p:pic>
        <p:nvPicPr>
          <p:cNvPr id="252" name="Google Shape;252;g2420c7e3ec3_0_182"/>
          <p:cNvPicPr preferRelativeResize="0"/>
          <p:nvPr/>
        </p:nvPicPr>
        <p:blipFill>
          <a:blip r:embed="rId5">
            <a:alphaModFix/>
          </a:blip>
          <a:stretch>
            <a:fillRect/>
          </a:stretch>
        </p:blipFill>
        <p:spPr>
          <a:xfrm>
            <a:off x="6266450" y="1470524"/>
            <a:ext cx="2677026" cy="2489924"/>
          </a:xfrm>
          <a:prstGeom prst="rect">
            <a:avLst/>
          </a:prstGeom>
          <a:noFill/>
          <a:ln cap="flat" cmpd="sng" w="28575">
            <a:solidFill>
              <a:schemeClr val="accent2"/>
            </a:solidFill>
            <a:prstDash val="solid"/>
            <a:round/>
            <a:headEnd len="sm" w="sm" type="none"/>
            <a:tailEnd len="sm" w="sm" type="none"/>
          </a:ln>
        </p:spPr>
      </p:pic>
      <p:sp>
        <p:nvSpPr>
          <p:cNvPr id="253" name="Google Shape;253;g2420c7e3ec3_0_182"/>
          <p:cNvSpPr/>
          <p:nvPr/>
        </p:nvSpPr>
        <p:spPr>
          <a:xfrm>
            <a:off x="130700" y="4185325"/>
            <a:ext cx="8812800" cy="8595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Lato"/>
                <a:ea typeface="Lato"/>
                <a:cs typeface="Lato"/>
                <a:sym typeface="Lato"/>
              </a:rPr>
              <a:t>Credit cards offer </a:t>
            </a:r>
            <a:r>
              <a:rPr lang="en-GB" sz="1700">
                <a:solidFill>
                  <a:schemeClr val="lt1"/>
                </a:solidFill>
                <a:latin typeface="Lato Black"/>
                <a:ea typeface="Lato Black"/>
                <a:cs typeface="Lato Black"/>
                <a:sym typeface="Lato Black"/>
              </a:rPr>
              <a:t>interest-free periods</a:t>
            </a:r>
            <a:r>
              <a:rPr b="1" lang="en-GB" sz="1700">
                <a:solidFill>
                  <a:schemeClr val="lt1"/>
                </a:solidFill>
                <a:latin typeface="Lato"/>
                <a:ea typeface="Lato"/>
                <a:cs typeface="Lato"/>
                <a:sym typeface="Lato"/>
              </a:rPr>
              <a:t>. This means that the user will typically get up to 3 or 4 weeks between spending on their credit card and having to pay back interest.</a:t>
            </a:r>
            <a:endParaRPr b="1" sz="17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This video looks at the different uses of a credit card and explores the reasons why a credit card may or may not work for you." id="258" name="Google Shape;258;g31d2f3d1444_0_4" title="Credit cards: The benefits and pitfalls">
            <a:hlinkClick r:id="rId3"/>
          </p:cNvPr>
          <p:cNvPicPr preferRelativeResize="0"/>
          <p:nvPr/>
        </p:nvPicPr>
        <p:blipFill>
          <a:blip r:embed="rId4">
            <a:alphaModFix/>
          </a:blip>
          <a:stretch>
            <a:fillRect/>
          </a:stretch>
        </p:blipFill>
        <p:spPr>
          <a:xfrm>
            <a:off x="790850" y="965525"/>
            <a:ext cx="6243025" cy="3511700"/>
          </a:xfrm>
          <a:prstGeom prst="rect">
            <a:avLst/>
          </a:prstGeom>
          <a:noFill/>
          <a:ln>
            <a:noFill/>
          </a:ln>
        </p:spPr>
      </p:pic>
      <p:sp>
        <p:nvSpPr>
          <p:cNvPr id="259" name="Google Shape;259;g31d2f3d1444_0_4"/>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Using a c</a:t>
            </a:r>
            <a:r>
              <a:rPr b="1" lang="en-GB" sz="2900">
                <a:solidFill>
                  <a:schemeClr val="accent2"/>
                </a:solidFill>
                <a:latin typeface="Lato"/>
                <a:ea typeface="Lato"/>
                <a:cs typeface="Lato"/>
                <a:sym typeface="Lato"/>
              </a:rPr>
              <a:t>redit card responsibly</a:t>
            </a:r>
            <a:endParaRPr b="1" i="0" sz="2900" u="none" cap="none" strike="noStrike">
              <a:solidFill>
                <a:schemeClr val="accent2"/>
              </a:solidFill>
              <a:latin typeface="Lato"/>
              <a:ea typeface="Lato"/>
              <a:cs typeface="Lato"/>
              <a:sym typeface="Lato"/>
            </a:endParaRPr>
          </a:p>
        </p:txBody>
      </p:sp>
      <p:sp>
        <p:nvSpPr>
          <p:cNvPr id="260" name="Google Shape;260;g31d2f3d1444_0_4"/>
          <p:cNvSpPr txBox="1"/>
          <p:nvPr/>
        </p:nvSpPr>
        <p:spPr>
          <a:xfrm>
            <a:off x="790850" y="4533525"/>
            <a:ext cx="457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u="sng">
                <a:solidFill>
                  <a:schemeClr val="accent2"/>
                </a:solidFill>
                <a:latin typeface="Lato"/>
                <a:ea typeface="Lato"/>
                <a:cs typeface="Lato"/>
                <a:sym typeface="Lato"/>
                <a:hlinkClick r:id="rId5">
                  <a:extLst>
                    <a:ext uri="{A12FA001-AC4F-418D-AE19-62706E023703}">
                      <ahyp:hlinkClr val="tx"/>
                    </a:ext>
                  </a:extLst>
                </a:hlinkClick>
              </a:rPr>
              <a:t>Credit cards: The benefits and pitfalls</a:t>
            </a:r>
            <a:endParaRPr b="1">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7b76837555_0_0"/>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Credit cards vs. other borrowing options</a:t>
            </a:r>
            <a:endParaRPr b="1" i="0" sz="2900" u="none" cap="none" strike="noStrike">
              <a:solidFill>
                <a:schemeClr val="accent2"/>
              </a:solidFill>
              <a:latin typeface="Lato"/>
              <a:ea typeface="Lato"/>
              <a:cs typeface="Lato"/>
              <a:sym typeface="Lato"/>
            </a:endParaRPr>
          </a:p>
        </p:txBody>
      </p:sp>
      <p:sp>
        <p:nvSpPr>
          <p:cNvPr id="266" name="Google Shape;266;g27b76837555_0_0"/>
          <p:cNvSpPr txBox="1"/>
          <p:nvPr/>
        </p:nvSpPr>
        <p:spPr>
          <a:xfrm>
            <a:off x="360375" y="1251150"/>
            <a:ext cx="8431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latin typeface="Lato"/>
                <a:ea typeface="Lato"/>
                <a:cs typeface="Lato"/>
                <a:sym typeface="Lato"/>
              </a:rPr>
              <a:t>There’s a time and a place for credit cards but, i</a:t>
            </a:r>
            <a:r>
              <a:rPr b="1" lang="en-GB" sz="1800">
                <a:latin typeface="Lato"/>
                <a:ea typeface="Lato"/>
                <a:cs typeface="Lato"/>
                <a:sym typeface="Lato"/>
              </a:rPr>
              <a:t>f a person is planning to make a big purchase such as refurbishing their kitchen, or has other debts to sort out, then a personal loan from a bank or other trusted and established lender is likely to be far cheaper e.g. 5-10% compared to 25-30% interest may be charged.</a:t>
            </a:r>
            <a:endParaRPr b="1" sz="1800">
              <a:latin typeface="Lato"/>
              <a:ea typeface="Lato"/>
              <a:cs typeface="Lato"/>
              <a:sym typeface="Lato"/>
            </a:endParaRPr>
          </a:p>
        </p:txBody>
      </p:sp>
      <p:pic>
        <p:nvPicPr>
          <p:cNvPr id="267" name="Google Shape;267;g27b76837555_0_0"/>
          <p:cNvPicPr preferRelativeResize="0"/>
          <p:nvPr/>
        </p:nvPicPr>
        <p:blipFill>
          <a:blip r:embed="rId3">
            <a:alphaModFix/>
          </a:blip>
          <a:stretch>
            <a:fillRect/>
          </a:stretch>
        </p:blipFill>
        <p:spPr>
          <a:xfrm>
            <a:off x="3368525" y="2762911"/>
            <a:ext cx="2077588" cy="2077588"/>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e443f0f29e_0_22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1e443f0f29e_0_22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4" name="Google Shape;274;g1e443f0f29e_0_222"/>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a:t>
            </a:r>
            <a:r>
              <a:rPr b="1" i="0" lang="en-GB" sz="2200" u="none" cap="none" strike="noStrike">
                <a:solidFill>
                  <a:schemeClr val="lt1"/>
                </a:solidFill>
                <a:latin typeface="Lato"/>
                <a:ea typeface="Lato"/>
                <a:cs typeface="Lato"/>
                <a:sym typeface="Lato"/>
              </a:rPr>
              <a:t>ing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e443f0f29e_0_3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1e443f0f29e_0_313"/>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81" name="Google Shape;281;g1e443f0f29e_0_31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82" name="Google Shape;282;g1e443f0f29e_0_3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3" name="Google Shape;283;g1e443f0f29e_0_31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4" name="Google Shape;284;g1e443f0f29e_0_313"/>
          <p:cNvSpPr txBox="1"/>
          <p:nvPr/>
        </p:nvSpPr>
        <p:spPr>
          <a:xfrm>
            <a:off x="360363" y="1346750"/>
            <a:ext cx="4721700" cy="11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700">
                <a:solidFill>
                  <a:schemeClr val="accent1"/>
                </a:solidFill>
                <a:latin typeface="Lato"/>
                <a:ea typeface="Lato"/>
                <a:cs typeface="Lato"/>
                <a:sym typeface="Lato"/>
              </a:rPr>
              <a:t>APR stands for:</a:t>
            </a:r>
            <a:endParaRPr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2"/>
              </a:solidFill>
            </a:endParaRPr>
          </a:p>
        </p:txBody>
      </p:sp>
      <p:sp>
        <p:nvSpPr>
          <p:cNvPr id="285" name="Google Shape;285;g1e443f0f29e_0_31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Q1</a:t>
            </a:r>
            <a:endParaRPr b="1" i="0" sz="2900" u="none" cap="none" strike="noStrike">
              <a:solidFill>
                <a:schemeClr val="accent2"/>
              </a:solidFill>
              <a:latin typeface="Lato"/>
              <a:ea typeface="Lato"/>
              <a:cs typeface="Lato"/>
              <a:sym typeface="Lato"/>
            </a:endParaRPr>
          </a:p>
        </p:txBody>
      </p:sp>
      <p:sp>
        <p:nvSpPr>
          <p:cNvPr id="286" name="Google Shape;286;g1e443f0f29e_0_313"/>
          <p:cNvSpPr/>
          <p:nvPr/>
        </p:nvSpPr>
        <p:spPr>
          <a:xfrm>
            <a:off x="2476625"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B. </a:t>
            </a:r>
            <a:r>
              <a:rPr b="1" lang="en-GB" sz="1800">
                <a:solidFill>
                  <a:schemeClr val="lt1"/>
                </a:solidFill>
                <a:latin typeface="Lato"/>
                <a:ea typeface="Lato"/>
                <a:cs typeface="Lato"/>
                <a:sym typeface="Lato"/>
              </a:rPr>
              <a:t>Annual Percentage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287" name="Google Shape;287;g1e443f0f29e_0_313"/>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288" name="Google Shape;288;g1e443f0f29e_0_313"/>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a:t>
            </a:r>
            <a:r>
              <a:rPr b="1" lang="en-GB" sz="1800">
                <a:solidFill>
                  <a:schemeClr val="lt1"/>
                </a:solidFill>
                <a:latin typeface="Lato"/>
                <a:ea typeface="Lato"/>
                <a:cs typeface="Lato"/>
                <a:sym typeface="Lato"/>
              </a:rPr>
              <a:t>.</a:t>
            </a:r>
            <a:r>
              <a:rPr b="1" lang="en-GB" sz="1800">
                <a:solidFill>
                  <a:schemeClr val="lt1"/>
                </a:solidFill>
                <a:latin typeface="Lato"/>
                <a:ea typeface="Lato"/>
                <a:cs typeface="Lato"/>
                <a:sym typeface="Lato"/>
              </a:rPr>
              <a:t>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289" name="Google Shape;289;g1e443f0f29e_0_313"/>
          <p:cNvSpPr txBox="1"/>
          <p:nvPr/>
        </p:nvSpPr>
        <p:spPr>
          <a:xfrm>
            <a:off x="2248250" y="24275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290" name="Google Shape;290;g1e443f0f29e_0_313"/>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a:t>
            </a:r>
            <a:r>
              <a:rPr b="1" lang="en-GB" sz="1800">
                <a:solidFill>
                  <a:schemeClr val="lt1"/>
                </a:solidFill>
                <a:latin typeface="Lato"/>
                <a:ea typeface="Lato"/>
                <a:cs typeface="Lato"/>
                <a:sym typeface="Lato"/>
              </a:rPr>
              <a:t>. </a:t>
            </a:r>
            <a:r>
              <a:rPr b="1" lang="en-GB" sz="1800">
                <a:solidFill>
                  <a:schemeClr val="lt1"/>
                </a:solidFill>
                <a:latin typeface="Lato"/>
                <a:ea typeface="Lato"/>
                <a:cs typeface="Lato"/>
                <a:sym typeface="Lato"/>
              </a:rPr>
              <a:t>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e443f0f29e_0_34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1e443f0f29e_0_346"/>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97" name="Google Shape;297;g1e443f0f29e_0_34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98" name="Google Shape;298;g1e443f0f29e_0_34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99" name="Google Shape;299;g1e443f0f29e_0_34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00" name="Google Shape;300;g1e443f0f29e_0_346"/>
          <p:cNvSpPr txBox="1"/>
          <p:nvPr/>
        </p:nvSpPr>
        <p:spPr>
          <a:xfrm>
            <a:off x="360363" y="1346750"/>
            <a:ext cx="4721700" cy="113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700">
                <a:solidFill>
                  <a:schemeClr val="accent1"/>
                </a:solidFill>
                <a:latin typeface="Lato"/>
                <a:ea typeface="Lato"/>
                <a:cs typeface="Lato"/>
                <a:sym typeface="Lato"/>
              </a:rPr>
              <a:t>APR stands for:</a:t>
            </a:r>
            <a:endParaRPr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2"/>
              </a:solidFill>
            </a:endParaRPr>
          </a:p>
        </p:txBody>
      </p:sp>
      <p:sp>
        <p:nvSpPr>
          <p:cNvPr id="301" name="Google Shape;301;g1e443f0f29e_0_34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Q1</a:t>
            </a:r>
            <a:endParaRPr b="1" i="0" sz="2900" u="none" cap="none" strike="noStrike">
              <a:solidFill>
                <a:schemeClr val="accent2"/>
              </a:solidFill>
              <a:latin typeface="Lato"/>
              <a:ea typeface="Lato"/>
              <a:cs typeface="Lato"/>
              <a:sym typeface="Lato"/>
            </a:endParaRPr>
          </a:p>
        </p:txBody>
      </p:sp>
      <p:sp>
        <p:nvSpPr>
          <p:cNvPr id="302" name="Google Shape;302;g1e443f0f29e_0_346"/>
          <p:cNvSpPr/>
          <p:nvPr/>
        </p:nvSpPr>
        <p:spPr>
          <a:xfrm>
            <a:off x="2476625" y="2422550"/>
            <a:ext cx="1940400" cy="12015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dk1"/>
                </a:solidFill>
                <a:latin typeface="Lato"/>
                <a:ea typeface="Lato"/>
                <a:cs typeface="Lato"/>
                <a:sym typeface="Lato"/>
              </a:rPr>
              <a:t>B. Annual Percentage Rate</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0"/>
              </a:spcBef>
              <a:spcAft>
                <a:spcPts val="0"/>
              </a:spcAft>
              <a:buNone/>
            </a:pPr>
            <a:r>
              <a:t/>
            </a:r>
            <a:endParaRPr b="1" sz="1800">
              <a:solidFill>
                <a:schemeClr val="dk1"/>
              </a:solidFill>
              <a:latin typeface="Lato"/>
              <a:ea typeface="Lato"/>
              <a:cs typeface="Lato"/>
              <a:sym typeface="Lato"/>
            </a:endParaRPr>
          </a:p>
        </p:txBody>
      </p:sp>
      <p:sp>
        <p:nvSpPr>
          <p:cNvPr id="303" name="Google Shape;303;g1e443f0f29e_0_346"/>
          <p:cNvSpPr/>
          <p:nvPr/>
        </p:nvSpPr>
        <p:spPr>
          <a:xfrm>
            <a:off x="30785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A. </a:t>
            </a:r>
            <a:r>
              <a:rPr b="1" lang="en-GB" sz="1800">
                <a:solidFill>
                  <a:schemeClr val="lt1"/>
                </a:solidFill>
                <a:latin typeface="Lato"/>
                <a:ea typeface="Lato"/>
                <a:cs typeface="Lato"/>
                <a:sym typeface="Lato"/>
              </a:rPr>
              <a:t>Annual Profit Rate</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304" name="Google Shape;304;g1e443f0f29e_0_346"/>
          <p:cNvSpPr/>
          <p:nvPr/>
        </p:nvSpPr>
        <p:spPr>
          <a:xfrm>
            <a:off x="67019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D. Absolute Percentage Return</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05" name="Google Shape;305;g1e443f0f29e_0_34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306" name="Google Shape;306;g1e443f0f29e_0_346"/>
          <p:cNvSpPr/>
          <p:nvPr/>
        </p:nvSpPr>
        <p:spPr>
          <a:xfrm>
            <a:off x="4645400" y="2422550"/>
            <a:ext cx="1940400" cy="12015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800">
                <a:solidFill>
                  <a:schemeClr val="lt1"/>
                </a:solidFill>
                <a:latin typeface="Lato"/>
                <a:ea typeface="Lato"/>
                <a:cs typeface="Lato"/>
                <a:sym typeface="Lato"/>
              </a:rPr>
              <a:t>C. Accumulated Percentage Rate</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e443f0f29e_0_36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1e443f0f29e_0_362"/>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13" name="Google Shape;313;g1e443f0f29e_0_36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14" name="Google Shape;314;g1e443f0f29e_0_362"/>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5" name="Google Shape;315;g1e443f0f29e_0_362"/>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6" name="Google Shape;316;g1e443f0f29e_0_362"/>
          <p:cNvSpPr txBox="1"/>
          <p:nvPr/>
        </p:nvSpPr>
        <p:spPr>
          <a:xfrm>
            <a:off x="360384" y="1270550"/>
            <a:ext cx="8235000" cy="214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317" name="Google Shape;317;g1e443f0f29e_0_362"/>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Q2</a:t>
            </a:r>
            <a:endParaRPr b="1" i="0" sz="2900" u="none" cap="none" strike="noStrike">
              <a:solidFill>
                <a:schemeClr val="accent2"/>
              </a:solidFill>
              <a:latin typeface="Lato"/>
              <a:ea typeface="Lato"/>
              <a:cs typeface="Lato"/>
              <a:sym typeface="Lato"/>
            </a:endParaRPr>
          </a:p>
        </p:txBody>
      </p:sp>
      <p:sp>
        <p:nvSpPr>
          <p:cNvPr id="318" name="Google Shape;318;g1e443f0f29e_0_362"/>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19" name="Google Shape;319;g1e443f0f29e_0_362"/>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A. 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
        <p:nvSpPr>
          <p:cNvPr id="320" name="Google Shape;320;g1e443f0f29e_0_362"/>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21" name="Google Shape;321;g1e443f0f29e_0_36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322" name="Google Shape;322;g1e443f0f29e_0_362"/>
          <p:cNvSpPr/>
          <p:nvPr/>
        </p:nvSpPr>
        <p:spPr>
          <a:xfrm>
            <a:off x="46454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a:t>
            </a:r>
            <a:r>
              <a:rPr b="1" lang="en-GB" sz="1600">
                <a:solidFill>
                  <a:schemeClr val="lt1"/>
                </a:solidFill>
                <a:latin typeface="Lato"/>
                <a:ea typeface="Lato"/>
                <a:cs typeface="Lato"/>
                <a:sym typeface="Lato"/>
              </a:rPr>
              <a:t>C. The minimum percentage or minimum amount required by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e443f0f29e_0_37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1e443f0f29e_0_378"/>
          <p:cNvSpPr txBox="1"/>
          <p:nvPr/>
        </p:nvSpPr>
        <p:spPr>
          <a:xfrm>
            <a:off x="200350" y="1588575"/>
            <a:ext cx="8700000" cy="98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t/>
            </a:r>
            <a:endParaRPr b="0" i="0" sz="1500" u="none" cap="none" strike="noStrike">
              <a:solidFill>
                <a:schemeClr val="accen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329" name="Google Shape;329;g1e443f0f29e_0_37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30" name="Google Shape;330;g1e443f0f29e_0_37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1" name="Google Shape;331;g1e443f0f29e_0_37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2" name="Google Shape;332;g1e443f0f29e_0_378"/>
          <p:cNvSpPr txBox="1"/>
          <p:nvPr/>
        </p:nvSpPr>
        <p:spPr>
          <a:xfrm>
            <a:off x="360384" y="1270550"/>
            <a:ext cx="8235000" cy="27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GB" sz="2400">
                <a:solidFill>
                  <a:schemeClr val="accent1"/>
                </a:solidFill>
                <a:latin typeface="Lato"/>
                <a:ea typeface="Lato"/>
                <a:cs typeface="Lato"/>
                <a:sym typeface="Lato"/>
              </a:rPr>
              <a:t>The credit card holder should repay the bank or financial institution that issued the credit card:</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400">
              <a:solidFill>
                <a:schemeClr val="accent1"/>
              </a:solidFill>
              <a:latin typeface="Lato"/>
              <a:ea typeface="Lato"/>
              <a:cs typeface="Lato"/>
              <a:sym typeface="Lato"/>
            </a:endParaRPr>
          </a:p>
          <a:p>
            <a:pPr indent="0" lvl="0" marL="0" rtl="0" algn="l">
              <a:lnSpc>
                <a:spcPct val="115000"/>
              </a:lnSpc>
              <a:spcBef>
                <a:spcPts val="1200"/>
              </a:spcBef>
              <a:spcAft>
                <a:spcPts val="0"/>
              </a:spcAft>
              <a:buNone/>
            </a:pPr>
            <a:r>
              <a:t/>
            </a:r>
            <a:endParaRPr b="1" sz="2700">
              <a:solidFill>
                <a:schemeClr val="accent1"/>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2100"/>
              <a:buFont typeface="Arial"/>
              <a:buNone/>
            </a:pPr>
            <a:r>
              <a:t/>
            </a:r>
            <a:endParaRPr b="1" sz="2100">
              <a:solidFill>
                <a:schemeClr val="accent1"/>
              </a:solidFill>
              <a:latin typeface="Lato"/>
              <a:ea typeface="Lato"/>
              <a:cs typeface="Lato"/>
              <a:sym typeface="Lato"/>
            </a:endParaRPr>
          </a:p>
        </p:txBody>
      </p:sp>
      <p:sp>
        <p:nvSpPr>
          <p:cNvPr id="333" name="Google Shape;333;g1e443f0f29e_0_37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Q2</a:t>
            </a:r>
            <a:endParaRPr b="1" i="0" sz="2900" u="none" cap="none" strike="noStrike">
              <a:solidFill>
                <a:schemeClr val="accent2"/>
              </a:solidFill>
              <a:latin typeface="Lato"/>
              <a:ea typeface="Lato"/>
              <a:cs typeface="Lato"/>
              <a:sym typeface="Lato"/>
            </a:endParaRPr>
          </a:p>
        </p:txBody>
      </p:sp>
      <p:sp>
        <p:nvSpPr>
          <p:cNvPr id="334" name="Google Shape;334;g1e443f0f29e_0_378"/>
          <p:cNvSpPr/>
          <p:nvPr/>
        </p:nvSpPr>
        <p:spPr>
          <a:xfrm>
            <a:off x="2476625"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B.  A minimum flat rate of £5 per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35" name="Google Shape;335;g1e443f0f29e_0_378"/>
          <p:cNvSpPr/>
          <p:nvPr/>
        </p:nvSpPr>
        <p:spPr>
          <a:xfrm>
            <a:off x="670190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lt1"/>
                </a:solidFill>
                <a:latin typeface="Lato"/>
                <a:ea typeface="Lato"/>
                <a:cs typeface="Lato"/>
                <a:sym typeface="Lato"/>
              </a:rPr>
              <a:t>      D.  25% of the total amount they owe the lender</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0"/>
              </a:spcBef>
              <a:spcAft>
                <a:spcPts val="0"/>
              </a:spcAft>
              <a:buNone/>
            </a:pPr>
            <a:r>
              <a:t/>
            </a:r>
            <a:endParaRPr b="1" sz="1600">
              <a:solidFill>
                <a:schemeClr val="lt1"/>
              </a:solidFill>
              <a:latin typeface="Lato"/>
              <a:ea typeface="Lato"/>
              <a:cs typeface="Lato"/>
              <a:sym typeface="Lato"/>
            </a:endParaRPr>
          </a:p>
        </p:txBody>
      </p:sp>
      <p:sp>
        <p:nvSpPr>
          <p:cNvPr id="336" name="Google Shape;336;g1e443f0f29e_0_37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228600" lvl="0" marL="0" rtl="0" algn="l">
              <a:lnSpc>
                <a:spcPct val="115000"/>
              </a:lnSpc>
              <a:spcBef>
                <a:spcPts val="1200"/>
              </a:spcBef>
              <a:spcAft>
                <a:spcPts val="1200"/>
              </a:spcAft>
              <a:buNone/>
            </a:pPr>
            <a:r>
              <a:t/>
            </a:r>
            <a:endParaRPr/>
          </a:p>
        </p:txBody>
      </p:sp>
      <p:sp>
        <p:nvSpPr>
          <p:cNvPr id="337" name="Google Shape;337;g1e443f0f29e_0_378"/>
          <p:cNvSpPr/>
          <p:nvPr/>
        </p:nvSpPr>
        <p:spPr>
          <a:xfrm>
            <a:off x="4645400" y="2422550"/>
            <a:ext cx="1940400" cy="16362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600">
                <a:solidFill>
                  <a:schemeClr val="dk1"/>
                </a:solidFill>
                <a:latin typeface="Lato"/>
                <a:ea typeface="Lato"/>
                <a:cs typeface="Lato"/>
                <a:sym typeface="Lato"/>
              </a:rPr>
              <a:t>     C. The minimum percentage or minimum amount required by the lender</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1200"/>
              </a:spcBef>
              <a:spcAft>
                <a:spcPts val="0"/>
              </a:spcAft>
              <a:buNone/>
            </a:pPr>
            <a:r>
              <a:t/>
            </a:r>
            <a:endParaRPr b="1" sz="1600">
              <a:solidFill>
                <a:schemeClr val="dk1"/>
              </a:solidFill>
              <a:latin typeface="Lato"/>
              <a:ea typeface="Lato"/>
              <a:cs typeface="Lato"/>
              <a:sym typeface="Lato"/>
            </a:endParaRPr>
          </a:p>
          <a:p>
            <a:pPr indent="0" lvl="0" marL="0" rtl="0" algn="ctr">
              <a:spcBef>
                <a:spcPts val="0"/>
              </a:spcBef>
              <a:spcAft>
                <a:spcPts val="0"/>
              </a:spcAft>
              <a:buNone/>
            </a:pPr>
            <a:r>
              <a:t/>
            </a:r>
            <a:endParaRPr b="1" sz="1600">
              <a:solidFill>
                <a:schemeClr val="dk1"/>
              </a:solidFill>
              <a:latin typeface="Lato"/>
              <a:ea typeface="Lato"/>
              <a:cs typeface="Lato"/>
              <a:sym typeface="Lato"/>
            </a:endParaRPr>
          </a:p>
        </p:txBody>
      </p:sp>
      <p:sp>
        <p:nvSpPr>
          <p:cNvPr id="338" name="Google Shape;338;g1e443f0f29e_0_378"/>
          <p:cNvSpPr/>
          <p:nvPr/>
        </p:nvSpPr>
        <p:spPr>
          <a:xfrm>
            <a:off x="307850" y="2422550"/>
            <a:ext cx="1940400" cy="16362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600">
                <a:solidFill>
                  <a:schemeClr val="lt1"/>
                </a:solidFill>
                <a:latin typeface="Lato"/>
                <a:ea typeface="Lato"/>
                <a:cs typeface="Lato"/>
                <a:sym typeface="Lato"/>
              </a:rPr>
              <a:t>A. As little or as much as they like every month</a:t>
            </a:r>
            <a:endParaRPr b="1" sz="16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600">
              <a:solidFill>
                <a:schemeClr val="lt1"/>
              </a:solidFill>
              <a:latin typeface="Lato"/>
              <a:ea typeface="Lato"/>
              <a:cs typeface="Lato"/>
              <a:sym typeface="Lato"/>
            </a:endParaRPr>
          </a:p>
          <a:p>
            <a:pPr indent="0" lvl="0" marL="0" rtl="0" algn="ctr">
              <a:spcBef>
                <a:spcPts val="1200"/>
              </a:spcBef>
              <a:spcAft>
                <a:spcPts val="0"/>
              </a:spcAft>
              <a:buNone/>
            </a:pPr>
            <a:r>
              <a:t/>
            </a:r>
            <a:endParaRPr b="1" sz="1600">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e443f0f29e_0_394"/>
          <p:cNvSpPr txBox="1"/>
          <p:nvPr/>
        </p:nvSpPr>
        <p:spPr>
          <a:xfrm>
            <a:off x="360384" y="1270550"/>
            <a:ext cx="8235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400">
                <a:solidFill>
                  <a:schemeClr val="accent1"/>
                </a:solidFill>
                <a:latin typeface="Lato"/>
                <a:ea typeface="Lato"/>
                <a:cs typeface="Lato"/>
                <a:sym typeface="Lato"/>
              </a:rPr>
              <a:t>Using a credit card responsibly and managing repayments on time can:</a:t>
            </a:r>
            <a:endParaRPr b="1" sz="2100">
              <a:solidFill>
                <a:schemeClr val="accent1"/>
              </a:solidFill>
              <a:latin typeface="Lato"/>
              <a:ea typeface="Lato"/>
              <a:cs typeface="Lato"/>
              <a:sym typeface="Lato"/>
            </a:endParaRPr>
          </a:p>
        </p:txBody>
      </p:sp>
      <p:sp>
        <p:nvSpPr>
          <p:cNvPr id="344" name="Google Shape;344;g1e443f0f29e_0_394"/>
          <p:cNvSpPr/>
          <p:nvPr/>
        </p:nvSpPr>
        <p:spPr>
          <a:xfrm>
            <a:off x="436575" y="2422550"/>
            <a:ext cx="2343600" cy="1847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500">
                <a:solidFill>
                  <a:schemeClr val="lt1"/>
                </a:solidFill>
                <a:latin typeface="Lato"/>
                <a:ea typeface="Lato"/>
                <a:cs typeface="Lato"/>
                <a:sym typeface="Lato"/>
              </a:rPr>
              <a:t>A. Help to build a person’s credit score, which makes it easier to borrow further money for a loan or mortgage</a:t>
            </a:r>
            <a:endParaRPr b="1" sz="1800">
              <a:solidFill>
                <a:schemeClr val="lt1"/>
              </a:solidFill>
              <a:latin typeface="Lato"/>
              <a:ea typeface="Lato"/>
              <a:cs typeface="Lato"/>
              <a:sym typeface="Lato"/>
            </a:endParaRPr>
          </a:p>
        </p:txBody>
      </p:sp>
      <p:sp>
        <p:nvSpPr>
          <p:cNvPr id="345" name="Google Shape;345;g1e443f0f29e_0_394"/>
          <p:cNvSpPr/>
          <p:nvPr/>
        </p:nvSpPr>
        <p:spPr>
          <a:xfrm>
            <a:off x="3185502" y="2422550"/>
            <a:ext cx="23436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Help a person afford to buy even more goods and services that they might not be able to fund from their salary</a:t>
            </a:r>
            <a:endParaRPr b="1" sz="1800">
              <a:solidFill>
                <a:schemeClr val="lt1"/>
              </a:solidFill>
              <a:latin typeface="Lato"/>
              <a:ea typeface="Lato"/>
              <a:cs typeface="Lato"/>
              <a:sym typeface="Lato"/>
            </a:endParaRPr>
          </a:p>
        </p:txBody>
      </p:sp>
      <p:sp>
        <p:nvSpPr>
          <p:cNvPr id="346" name="Google Shape;346;g1e443f0f29e_0_39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Q3</a:t>
            </a:r>
            <a:endParaRPr b="1" i="0" sz="2900" u="none" cap="none" strike="noStrike">
              <a:solidFill>
                <a:schemeClr val="accent2"/>
              </a:solidFill>
              <a:latin typeface="Lato"/>
              <a:ea typeface="Lato"/>
              <a:cs typeface="Lato"/>
              <a:sym typeface="Lato"/>
            </a:endParaRPr>
          </a:p>
        </p:txBody>
      </p:sp>
      <p:sp>
        <p:nvSpPr>
          <p:cNvPr id="347" name="Google Shape;347;g1e443f0f29e_0_394"/>
          <p:cNvSpPr/>
          <p:nvPr/>
        </p:nvSpPr>
        <p:spPr>
          <a:xfrm>
            <a:off x="6002625" y="2422550"/>
            <a:ext cx="21978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1200"/>
              </a:spcAft>
              <a:buNone/>
            </a:pPr>
            <a:r>
              <a:rPr b="1" lang="en-GB" sz="1500">
                <a:solidFill>
                  <a:schemeClr val="lt1"/>
                </a:solidFill>
                <a:latin typeface="Lato"/>
                <a:ea typeface="Lato"/>
                <a:cs typeface="Lato"/>
                <a:sym typeface="Lato"/>
              </a:rPr>
              <a:t>     C. Damage a person’s credit score, as they should only be borrowing money they actually have in their bank account</a:t>
            </a:r>
            <a:endParaRPr b="1" sz="18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1" name="Google Shape;61;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Credit cards</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e443f0f29e_0_41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1e443f0f29e_0_41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4" name="Google Shape;354;g1e443f0f29e_0_41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Multiple choice Q3</a:t>
            </a:r>
            <a:endParaRPr b="1" i="0" sz="2900" u="none" cap="none" strike="noStrike">
              <a:solidFill>
                <a:schemeClr val="accent2"/>
              </a:solidFill>
              <a:latin typeface="Lato"/>
              <a:ea typeface="Lato"/>
              <a:cs typeface="Lato"/>
              <a:sym typeface="Lato"/>
            </a:endParaRPr>
          </a:p>
        </p:txBody>
      </p:sp>
      <p:sp>
        <p:nvSpPr>
          <p:cNvPr id="355" name="Google Shape;355;g1e443f0f29e_0_410"/>
          <p:cNvSpPr/>
          <p:nvPr/>
        </p:nvSpPr>
        <p:spPr>
          <a:xfrm>
            <a:off x="3185502" y="2422550"/>
            <a:ext cx="23436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800">
                <a:solidFill>
                  <a:schemeClr val="lt1"/>
                </a:solidFill>
                <a:latin typeface="Lato"/>
                <a:ea typeface="Lato"/>
                <a:cs typeface="Lato"/>
                <a:sym typeface="Lato"/>
              </a:rPr>
              <a:t>     </a:t>
            </a:r>
            <a:r>
              <a:rPr b="1" lang="en-GB" sz="1500">
                <a:solidFill>
                  <a:schemeClr val="lt1"/>
                </a:solidFill>
                <a:latin typeface="Lato"/>
                <a:ea typeface="Lato"/>
                <a:cs typeface="Lato"/>
                <a:sym typeface="Lato"/>
              </a:rPr>
              <a:t>B. Help a person afford to buy even more goods and services that they might not be able to fund from their salary</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p:txBody>
      </p:sp>
      <p:sp>
        <p:nvSpPr>
          <p:cNvPr id="356" name="Google Shape;356;g1e443f0f29e_0_410"/>
          <p:cNvSpPr/>
          <p:nvPr/>
        </p:nvSpPr>
        <p:spPr>
          <a:xfrm>
            <a:off x="436575" y="2422550"/>
            <a:ext cx="2343600" cy="1811700"/>
          </a:xfrm>
          <a:prstGeom prst="roundRect">
            <a:avLst>
              <a:gd fmla="val 16667" name="adj"/>
            </a:avLst>
          </a:prstGeom>
          <a:solidFill>
            <a:srgbClr val="00FF00"/>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500">
                <a:solidFill>
                  <a:schemeClr val="dk1"/>
                </a:solidFill>
                <a:latin typeface="Lato"/>
                <a:ea typeface="Lato"/>
                <a:cs typeface="Lato"/>
                <a:sym typeface="Lato"/>
              </a:rPr>
              <a:t>A. </a:t>
            </a:r>
            <a:r>
              <a:rPr b="1" lang="en-GB" sz="1500">
                <a:solidFill>
                  <a:schemeClr val="dk1"/>
                </a:solidFill>
                <a:latin typeface="Lato"/>
                <a:ea typeface="Lato"/>
                <a:cs typeface="Lato"/>
                <a:sym typeface="Lato"/>
              </a:rPr>
              <a:t>Help to build a person’s credit score, which makes it easier to borrow further money for a loan or mortgage</a:t>
            </a:r>
            <a:endParaRPr b="1" sz="1500">
              <a:solidFill>
                <a:schemeClr val="dk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dk1"/>
              </a:solidFill>
              <a:latin typeface="Lato"/>
              <a:ea typeface="Lato"/>
              <a:cs typeface="Lato"/>
              <a:sym typeface="Lato"/>
            </a:endParaRPr>
          </a:p>
          <a:p>
            <a:pPr indent="0" lvl="0" marL="0" rtl="0" algn="ctr">
              <a:spcBef>
                <a:spcPts val="1200"/>
              </a:spcBef>
              <a:spcAft>
                <a:spcPts val="0"/>
              </a:spcAft>
              <a:buNone/>
            </a:pPr>
            <a:r>
              <a:t/>
            </a:r>
            <a:endParaRPr b="1" sz="1800">
              <a:solidFill>
                <a:schemeClr val="dk1"/>
              </a:solidFill>
              <a:latin typeface="Lato"/>
              <a:ea typeface="Lato"/>
              <a:cs typeface="Lato"/>
              <a:sym typeface="Lato"/>
            </a:endParaRPr>
          </a:p>
        </p:txBody>
      </p:sp>
      <p:sp>
        <p:nvSpPr>
          <p:cNvPr id="357" name="Google Shape;357;g1e443f0f29e_0_410"/>
          <p:cNvSpPr/>
          <p:nvPr/>
        </p:nvSpPr>
        <p:spPr>
          <a:xfrm>
            <a:off x="6002625" y="2422550"/>
            <a:ext cx="2197800" cy="1811700"/>
          </a:xfrm>
          <a:prstGeom prst="roundRect">
            <a:avLst>
              <a:gd fmla="val 16667" name="adj"/>
            </a:avLst>
          </a:prstGeom>
          <a:solidFill>
            <a:srgbClr val="0543B3"/>
          </a:solidFill>
          <a:ln cap="flat" cmpd="sng" w="9525">
            <a:solidFill>
              <a:srgbClr val="FF8022"/>
            </a:solidFill>
            <a:prstDash val="solid"/>
            <a:round/>
            <a:headEnd len="sm" w="sm" type="none"/>
            <a:tailEnd len="sm" w="sm" type="none"/>
          </a:ln>
        </p:spPr>
        <p:txBody>
          <a:bodyPr anchorCtr="0" anchor="t" bIns="91425" lIns="91425" spcFirstLastPara="1" rIns="91425" wrap="square" tIns="91425">
            <a:noAutofit/>
          </a:bodyPr>
          <a:lstStyle/>
          <a:p>
            <a:pPr indent="-228600" lvl="0" marL="0" rtl="0" algn="l">
              <a:lnSpc>
                <a:spcPct val="115000"/>
              </a:lnSpc>
              <a:spcBef>
                <a:spcPts val="1200"/>
              </a:spcBef>
              <a:spcAft>
                <a:spcPts val="0"/>
              </a:spcAft>
              <a:buNone/>
            </a:pPr>
            <a:r>
              <a:rPr b="1" lang="en-GB" sz="1500">
                <a:solidFill>
                  <a:schemeClr val="lt1"/>
                </a:solidFill>
                <a:latin typeface="Lato"/>
                <a:ea typeface="Lato"/>
                <a:cs typeface="Lato"/>
                <a:sym typeface="Lato"/>
              </a:rPr>
              <a:t>     C. Damage a person’s credit score, as they should only be borrowing money they actually have in their bank account</a:t>
            </a:r>
            <a:endParaRPr b="1" sz="1500">
              <a:solidFill>
                <a:schemeClr val="lt1"/>
              </a:solidFill>
              <a:latin typeface="Lato"/>
              <a:ea typeface="Lato"/>
              <a:cs typeface="Lato"/>
              <a:sym typeface="Lato"/>
            </a:endParaRPr>
          </a:p>
          <a:p>
            <a:pPr indent="-22860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l">
              <a:lnSpc>
                <a:spcPct val="115000"/>
              </a:lnSpc>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1200"/>
              </a:spcBef>
              <a:spcAft>
                <a:spcPts val="0"/>
              </a:spcAft>
              <a:buNone/>
            </a:pPr>
            <a:r>
              <a:t/>
            </a:r>
            <a:endParaRPr b="1" sz="1800">
              <a:solidFill>
                <a:schemeClr val="lt1"/>
              </a:solidFill>
              <a:latin typeface="Lato"/>
              <a:ea typeface="Lato"/>
              <a:cs typeface="Lato"/>
              <a:sym typeface="Lato"/>
            </a:endParaRPr>
          </a:p>
          <a:p>
            <a:pPr indent="0" lvl="0" marL="0" rtl="0" algn="ctr">
              <a:spcBef>
                <a:spcPts val="0"/>
              </a:spcBef>
              <a:spcAft>
                <a:spcPts val="0"/>
              </a:spcAft>
              <a:buNone/>
            </a:pPr>
            <a:r>
              <a:t/>
            </a:r>
            <a:endParaRPr b="1" sz="1800">
              <a:solidFill>
                <a:schemeClr val="lt1"/>
              </a:solidFill>
              <a:latin typeface="Lato"/>
              <a:ea typeface="Lato"/>
              <a:cs typeface="Lato"/>
              <a:sym typeface="Lato"/>
            </a:endParaRPr>
          </a:p>
        </p:txBody>
      </p:sp>
      <p:sp>
        <p:nvSpPr>
          <p:cNvPr id="358" name="Google Shape;358;g1e443f0f29e_0_410"/>
          <p:cNvSpPr txBox="1"/>
          <p:nvPr/>
        </p:nvSpPr>
        <p:spPr>
          <a:xfrm>
            <a:off x="360384" y="1270550"/>
            <a:ext cx="82350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GB" sz="2400">
                <a:solidFill>
                  <a:schemeClr val="accent1"/>
                </a:solidFill>
                <a:latin typeface="Lato"/>
                <a:ea typeface="Lato"/>
                <a:cs typeface="Lato"/>
                <a:sym typeface="Lato"/>
              </a:rPr>
              <a:t>Using a credit card responsibly and managing repayments on time can:</a:t>
            </a:r>
            <a:endParaRPr b="1" sz="21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e443f0f29e_0_291"/>
          <p:cNvSpPr txBox="1"/>
          <p:nvPr/>
        </p:nvSpPr>
        <p:spPr>
          <a:xfrm>
            <a:off x="248550" y="1905225"/>
            <a:ext cx="4908900" cy="2640600"/>
          </a:xfrm>
          <a:prstGeom prst="rect">
            <a:avLst/>
          </a:prstGeom>
          <a:noFill/>
          <a:ln>
            <a:noFill/>
          </a:ln>
        </p:spPr>
        <p:txBody>
          <a:bodyPr anchorCtr="0" anchor="t" bIns="91425" lIns="91425" spcFirstLastPara="1" rIns="91425" wrap="square" tIns="91425">
            <a:spAutoFit/>
          </a:bodyPr>
          <a:lstStyle/>
          <a:p>
            <a:pPr indent="0" lvl="0" marL="0" rtl="0" algn="l">
              <a:lnSpc>
                <a:spcPct val="129545"/>
              </a:lnSpc>
              <a:spcBef>
                <a:spcPts val="1200"/>
              </a:spcBef>
              <a:spcAft>
                <a:spcPts val="0"/>
              </a:spcAft>
              <a:buNone/>
            </a:pPr>
            <a:r>
              <a:rPr lang="en-GB" sz="2000">
                <a:solidFill>
                  <a:schemeClr val="accent1"/>
                </a:solidFill>
                <a:latin typeface="Lato"/>
                <a:ea typeface="Lato"/>
                <a:cs typeface="Lato"/>
                <a:sym typeface="Lato"/>
              </a:rPr>
              <a:t>In pairs, discuss the statement above and make a judgment for or against, writing a </a:t>
            </a:r>
            <a:r>
              <a:rPr lang="en-GB" sz="2000">
                <a:solidFill>
                  <a:schemeClr val="accent1"/>
                </a:solidFill>
                <a:latin typeface="Lato"/>
                <a:ea typeface="Lato"/>
                <a:cs typeface="Lato"/>
                <a:sym typeface="Lato"/>
              </a:rPr>
              <a:t>paragraph</a:t>
            </a:r>
            <a:r>
              <a:rPr lang="en-GB" sz="2000">
                <a:solidFill>
                  <a:schemeClr val="accent1"/>
                </a:solidFill>
                <a:latin typeface="Lato"/>
                <a:ea typeface="Lato"/>
                <a:cs typeface="Lato"/>
                <a:sym typeface="Lato"/>
              </a:rPr>
              <a:t> to justify your response. Use the ‘Risk or benefit’ worksheet to help inform your response.</a:t>
            </a:r>
            <a:endParaRPr sz="2000">
              <a:solidFill>
                <a:schemeClr val="accent1"/>
              </a:solidFill>
              <a:latin typeface="Lato"/>
              <a:ea typeface="Lato"/>
              <a:cs typeface="Lato"/>
              <a:sym typeface="Lato"/>
            </a:endParaRPr>
          </a:p>
          <a:p>
            <a:pPr indent="0" lvl="0" marL="0" rtl="0" algn="l">
              <a:lnSpc>
                <a:spcPct val="129545"/>
              </a:lnSpc>
              <a:spcBef>
                <a:spcPts val="1200"/>
              </a:spcBef>
              <a:spcAft>
                <a:spcPts val="1200"/>
              </a:spcAft>
              <a:buNone/>
            </a:pPr>
            <a:r>
              <a:rPr lang="en-GB" sz="2000">
                <a:solidFill>
                  <a:schemeClr val="accent1"/>
                </a:solidFill>
                <a:latin typeface="Lato"/>
                <a:ea typeface="Lato"/>
                <a:cs typeface="Lato"/>
                <a:sym typeface="Lato"/>
              </a:rPr>
              <a:t>Be ready to share ideas with the class.</a:t>
            </a:r>
            <a:endParaRPr b="1" sz="2000">
              <a:solidFill>
                <a:srgbClr val="FFFFFF"/>
              </a:solidFill>
              <a:latin typeface="Lato"/>
              <a:ea typeface="Lato"/>
              <a:cs typeface="Lato"/>
              <a:sym typeface="Lato"/>
            </a:endParaRPr>
          </a:p>
        </p:txBody>
      </p:sp>
      <p:sp>
        <p:nvSpPr>
          <p:cNvPr id="364" name="Google Shape;364;g1e443f0f29e_0_29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Discussion</a:t>
            </a:r>
            <a:endParaRPr b="1" i="0" sz="2900" u="none" cap="none" strike="noStrike">
              <a:solidFill>
                <a:schemeClr val="accent2"/>
              </a:solidFill>
              <a:latin typeface="Lato"/>
              <a:ea typeface="Lato"/>
              <a:cs typeface="Lato"/>
              <a:sym typeface="Lato"/>
            </a:endParaRPr>
          </a:p>
        </p:txBody>
      </p:sp>
      <p:sp>
        <p:nvSpPr>
          <p:cNvPr id="365" name="Google Shape;365;g1e443f0f29e_0_29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1e443f0f29e_0_29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67" name="Google Shape;367;g1e443f0f29e_0_291"/>
          <p:cNvSpPr txBox="1"/>
          <p:nvPr/>
        </p:nvSpPr>
        <p:spPr>
          <a:xfrm>
            <a:off x="76125" y="1138025"/>
            <a:ext cx="8976300" cy="5232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i="1" lang="en-GB" sz="2200">
                <a:solidFill>
                  <a:schemeClr val="lt1"/>
                </a:solidFill>
                <a:latin typeface="Lato"/>
                <a:ea typeface="Lato"/>
                <a:cs typeface="Lato"/>
                <a:sym typeface="Lato"/>
              </a:rPr>
              <a:t>“Overall, a credit card is a risk rather than a benefit and should not be used”</a:t>
            </a:r>
            <a:endParaRPr b="1" sz="2200">
              <a:solidFill>
                <a:schemeClr val="lt1"/>
              </a:solidFill>
              <a:latin typeface="Lato"/>
              <a:ea typeface="Lato"/>
              <a:cs typeface="Lato"/>
              <a:sym typeface="Lato"/>
            </a:endParaRPr>
          </a:p>
        </p:txBody>
      </p:sp>
      <p:sp>
        <p:nvSpPr>
          <p:cNvPr id="368" name="Google Shape;368;g1e443f0f29e_0_291"/>
          <p:cNvSpPr txBox="1"/>
          <p:nvPr/>
        </p:nvSpPr>
        <p:spPr>
          <a:xfrm>
            <a:off x="175250" y="4777900"/>
            <a:ext cx="4167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Resource 4: </a:t>
            </a:r>
            <a:r>
              <a:rPr lang="en-GB" sz="900">
                <a:solidFill>
                  <a:schemeClr val="accent2"/>
                </a:solidFill>
                <a:latin typeface="Lato"/>
                <a:ea typeface="Lato"/>
                <a:cs typeface="Lato"/>
                <a:sym typeface="Lato"/>
              </a:rPr>
              <a:t>Credit cards - risk or benefit?</a:t>
            </a:r>
            <a:endParaRPr sz="900">
              <a:solidFill>
                <a:schemeClr val="accent2"/>
              </a:solidFill>
              <a:latin typeface="Lato"/>
              <a:ea typeface="Lato"/>
              <a:cs typeface="Lato"/>
              <a:sym typeface="Lato"/>
            </a:endParaRPr>
          </a:p>
        </p:txBody>
      </p:sp>
      <p:pic>
        <p:nvPicPr>
          <p:cNvPr id="369" name="Google Shape;369;g1e443f0f29e_0_291"/>
          <p:cNvPicPr preferRelativeResize="0"/>
          <p:nvPr/>
        </p:nvPicPr>
        <p:blipFill>
          <a:blip r:embed="rId3">
            <a:alphaModFix/>
          </a:blip>
          <a:stretch>
            <a:fillRect/>
          </a:stretch>
        </p:blipFill>
        <p:spPr>
          <a:xfrm>
            <a:off x="6247630" y="1905225"/>
            <a:ext cx="1946128" cy="2555852"/>
          </a:xfrm>
          <a:prstGeom prst="rect">
            <a:avLst/>
          </a:prstGeom>
          <a:noFill/>
          <a:ln cap="flat" cmpd="sng" w="9525">
            <a:solidFill>
              <a:schemeClr val="accent2"/>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e443f0f29e_0_86"/>
          <p:cNvSpPr txBox="1"/>
          <p:nvPr>
            <p:ph type="ctrTitle"/>
          </p:nvPr>
        </p:nvSpPr>
        <p:spPr>
          <a:xfrm>
            <a:off x="224677" y="24274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accent2"/>
                </a:solidFill>
                <a:latin typeface="Lato"/>
                <a:ea typeface="Lato"/>
                <a:cs typeface="Lato"/>
                <a:sym typeface="Lato"/>
              </a:rPr>
              <a:t>Stretch - Critical thinking</a:t>
            </a:r>
            <a:endParaRPr b="1" i="0" sz="2900" u="none" cap="none" strike="noStrike">
              <a:solidFill>
                <a:schemeClr val="accent2"/>
              </a:solidFill>
              <a:latin typeface="Lato"/>
              <a:ea typeface="Lato"/>
              <a:cs typeface="Lato"/>
              <a:sym typeface="Lato"/>
            </a:endParaRPr>
          </a:p>
        </p:txBody>
      </p:sp>
      <p:sp>
        <p:nvSpPr>
          <p:cNvPr id="375" name="Google Shape;375;g1e443f0f29e_0_86"/>
          <p:cNvSpPr txBox="1"/>
          <p:nvPr/>
        </p:nvSpPr>
        <p:spPr>
          <a:xfrm>
            <a:off x="224675" y="1117775"/>
            <a:ext cx="7490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latin typeface="Lato"/>
                <a:ea typeface="Lato"/>
                <a:cs typeface="Lato"/>
                <a:sym typeface="Lato"/>
              </a:rPr>
              <a:t>Do you think credit cards should be called ‘credit cards’?</a:t>
            </a:r>
            <a:endParaRPr b="1" sz="2200">
              <a:latin typeface="Lato"/>
              <a:ea typeface="Lato"/>
              <a:cs typeface="Lato"/>
              <a:sym typeface="Lato"/>
            </a:endParaRPr>
          </a:p>
        </p:txBody>
      </p:sp>
      <p:sp>
        <p:nvSpPr>
          <p:cNvPr id="376" name="Google Shape;376;g1e443f0f29e_0_86"/>
          <p:cNvSpPr/>
          <p:nvPr/>
        </p:nvSpPr>
        <p:spPr>
          <a:xfrm>
            <a:off x="376350"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confusing?</a:t>
            </a:r>
            <a:endParaRPr sz="1900">
              <a:solidFill>
                <a:schemeClr val="lt1"/>
              </a:solidFill>
              <a:latin typeface="Lato"/>
              <a:ea typeface="Lato"/>
              <a:cs typeface="Lato"/>
              <a:sym typeface="Lato"/>
            </a:endParaRPr>
          </a:p>
        </p:txBody>
      </p:sp>
      <p:sp>
        <p:nvSpPr>
          <p:cNvPr id="377" name="Google Shape;377;g1e443f0f29e_0_86"/>
          <p:cNvSpPr/>
          <p:nvPr/>
        </p:nvSpPr>
        <p:spPr>
          <a:xfrm>
            <a:off x="4381875"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other names can you think of?</a:t>
            </a:r>
            <a:endParaRPr sz="1900">
              <a:solidFill>
                <a:schemeClr val="lt1"/>
              </a:solidFill>
              <a:latin typeface="Lato"/>
              <a:ea typeface="Lato"/>
              <a:cs typeface="Lato"/>
              <a:sym typeface="Lato"/>
            </a:endParaRPr>
          </a:p>
        </p:txBody>
      </p:sp>
      <p:sp>
        <p:nvSpPr>
          <p:cNvPr id="378" name="Google Shape;378;g1e443f0f29e_0_86"/>
          <p:cNvSpPr/>
          <p:nvPr/>
        </p:nvSpPr>
        <p:spPr>
          <a:xfrm>
            <a:off x="376350" y="3302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Could the name be misleading?</a:t>
            </a:r>
            <a:endParaRPr sz="1900">
              <a:solidFill>
                <a:schemeClr val="lt1"/>
              </a:solidFill>
              <a:latin typeface="Lato"/>
              <a:ea typeface="Lato"/>
              <a:cs typeface="Lato"/>
              <a:sym typeface="Lato"/>
            </a:endParaRPr>
          </a:p>
        </p:txBody>
      </p:sp>
      <p:sp>
        <p:nvSpPr>
          <p:cNvPr id="379" name="Google Shape;379;g1e443f0f29e_0_86"/>
          <p:cNvSpPr/>
          <p:nvPr/>
        </p:nvSpPr>
        <p:spPr>
          <a:xfrm>
            <a:off x="4381875" y="2159550"/>
            <a:ext cx="3405000" cy="788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solidFill>
                  <a:schemeClr val="lt1"/>
                </a:solidFill>
                <a:latin typeface="Lato"/>
                <a:ea typeface="Lato"/>
                <a:cs typeface="Lato"/>
                <a:sym typeface="Lato"/>
              </a:rPr>
              <a:t>What are the </a:t>
            </a:r>
            <a:r>
              <a:rPr lang="en-GB" sz="1900">
                <a:solidFill>
                  <a:schemeClr val="lt1"/>
                </a:solidFill>
                <a:latin typeface="Lato"/>
                <a:ea typeface="Lato"/>
                <a:cs typeface="Lato"/>
                <a:sym typeface="Lato"/>
              </a:rPr>
              <a:t>positives</a:t>
            </a:r>
            <a:r>
              <a:rPr lang="en-GB" sz="1900">
                <a:solidFill>
                  <a:schemeClr val="lt1"/>
                </a:solidFill>
                <a:latin typeface="Lato"/>
                <a:ea typeface="Lato"/>
                <a:cs typeface="Lato"/>
                <a:sym typeface="Lato"/>
              </a:rPr>
              <a:t> about the name?</a:t>
            </a:r>
            <a:endParaRPr sz="1900">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4067dd8f17_0_9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24067dd8f17_0_9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86" name="Google Shape;386;g24067dd8f17_0_90"/>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what a credit card </a:t>
            </a:r>
            <a:r>
              <a:rPr b="1" i="0" lang="en-GB" sz="2200" u="none" cap="none" strike="noStrike">
                <a:solidFill>
                  <a:srgbClr val="00FF00"/>
                </a:solidFill>
                <a:latin typeface="Lato"/>
                <a:ea typeface="Lato"/>
                <a:cs typeface="Lato"/>
                <a:sym typeface="Lato"/>
                <a:extLst>
                  <a:ext uri="http://customooxmlschemas.google.com/">
                    <go:slidesCustomData xmlns:go="http://customooxmlschemas.google.com/" textRoundtripDataId="13"/>
                  </a:ext>
                </a:extLst>
              </a:rPr>
              <a:t>is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how a credit card works</a:t>
            </a:r>
            <a:endParaRPr b="1" i="0" sz="2200" u="none" cap="none" strike="noStrike">
              <a:solidFill>
                <a:srgbClr val="00FF00"/>
              </a:solidFill>
              <a:latin typeface="Lato"/>
              <a:ea typeface="Lato"/>
              <a:cs typeface="Lato"/>
              <a:sym typeface="Lato"/>
            </a:endParaRPr>
          </a:p>
          <a:p>
            <a:pPr indent="-368300" lvl="0" marL="457200" marR="0" rtl="0" algn="l">
              <a:lnSpc>
                <a:spcPct val="115000"/>
              </a:lnSpc>
              <a:spcBef>
                <a:spcPts val="100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the benefits and risks of </a:t>
            </a:r>
            <a:r>
              <a:rPr b="1" lang="en-GB" sz="2200">
                <a:solidFill>
                  <a:srgbClr val="00FF00"/>
                </a:solidFill>
                <a:latin typeface="Lato"/>
                <a:ea typeface="Lato"/>
                <a:cs typeface="Lato"/>
                <a:sym typeface="Lato"/>
              </a:rPr>
              <a:t>us</a:t>
            </a:r>
            <a:r>
              <a:rPr b="1" i="0" lang="en-GB" sz="2200" u="none" cap="none" strike="noStrike">
                <a:solidFill>
                  <a:srgbClr val="00FF00"/>
                </a:solidFill>
                <a:latin typeface="Lato"/>
                <a:ea typeface="Lato"/>
                <a:cs typeface="Lato"/>
                <a:sym typeface="Lato"/>
              </a:rPr>
              <a:t>ing a credit card </a:t>
            </a:r>
            <a:endParaRPr b="1"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1575e96a1fb_0_29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92" name="Google Shape;392;g1575e96a1fb_0_29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261116ae791_0_98"/>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261116ae791_0_98"/>
          <p:cNvSpPr txBox="1"/>
          <p:nvPr/>
        </p:nvSpPr>
        <p:spPr>
          <a:xfrm>
            <a:off x="105600" y="400200"/>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4"/>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15"/>
                  </a:ext>
                </a:extLst>
              </a:rPr>
              <a:t>finances</a:t>
            </a:r>
            <a:endParaRPr b="0" i="0" sz="1400" u="none" cap="none" strike="noStrike">
              <a:solidFill>
                <a:schemeClr val="lt1"/>
              </a:solidFill>
              <a:latin typeface="Arial"/>
              <a:ea typeface="Arial"/>
              <a:cs typeface="Arial"/>
              <a:sym typeface="Arial"/>
            </a:endParaRPr>
          </a:p>
        </p:txBody>
      </p:sp>
      <p:grpSp>
        <p:nvGrpSpPr>
          <p:cNvPr id="399" name="Google Shape;399;g261116ae791_0_98"/>
          <p:cNvGrpSpPr/>
          <p:nvPr/>
        </p:nvGrpSpPr>
        <p:grpSpPr>
          <a:xfrm>
            <a:off x="151999" y="1183981"/>
            <a:ext cx="2846301" cy="2013582"/>
            <a:chOff x="463400" y="1321175"/>
            <a:chExt cx="2914500" cy="2113109"/>
          </a:xfrm>
        </p:grpSpPr>
        <p:sp>
          <p:nvSpPr>
            <p:cNvPr id="400" name="Google Shape;400;g261116ae791_0_98"/>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261116ae791_0_98"/>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02" name="Google Shape;402;g261116ae791_0_98"/>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03" name="Google Shape;403;g261116ae791_0_98"/>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04" name="Google Shape;404;g261116ae791_0_9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5" name="Google Shape;405;g261116ae791_0_98"/>
          <p:cNvGrpSpPr/>
          <p:nvPr/>
        </p:nvGrpSpPr>
        <p:grpSpPr>
          <a:xfrm>
            <a:off x="3164819" y="1184021"/>
            <a:ext cx="2846301" cy="1995658"/>
            <a:chOff x="3237025" y="1184050"/>
            <a:chExt cx="2914500" cy="2094300"/>
          </a:xfrm>
        </p:grpSpPr>
        <p:sp>
          <p:nvSpPr>
            <p:cNvPr id="406" name="Google Shape;406;g261116ae791_0_98"/>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7" name="Google Shape;407;g261116ae791_0_98"/>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08" name="Google Shape;408;g261116ae791_0_98"/>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09" name="Google Shape;409;g261116ae791_0_98"/>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410" name="Google Shape;410;g261116ae791_0_98"/>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6"/>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17"/>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4" name="Shape 414"/>
        <p:cNvGrpSpPr/>
        <p:nvPr/>
      </p:nvGrpSpPr>
      <p:grpSpPr>
        <a:xfrm>
          <a:off x="0" y="0"/>
          <a:ext cx="0" cy="0"/>
          <a:chOff x="0" y="0"/>
          <a:chExt cx="0" cy="0"/>
        </a:xfrm>
      </p:grpSpPr>
      <p:sp>
        <p:nvSpPr>
          <p:cNvPr id="415" name="Google Shape;415;g28a63e4e2c0_1_0"/>
          <p:cNvSpPr txBox="1"/>
          <p:nvPr/>
        </p:nvSpPr>
        <p:spPr>
          <a:xfrm>
            <a:off x="462425" y="1142575"/>
            <a:ext cx="7875600" cy="301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4">
                  <a:extLst>
                    <a:ext uri="{A12FA001-AC4F-418D-AE19-62706E023703}">
                      <ahyp:hlinkClr val="tx"/>
                    </a:ext>
                  </a:extLst>
                </a:hlinkClick>
              </a:rPr>
              <a:t>Money Helper</a:t>
            </a:r>
            <a:endParaRPr>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5">
                  <a:extLst>
                    <a:ext uri="{A12FA001-AC4F-418D-AE19-62706E023703}">
                      <ahyp:hlinkClr val="tx"/>
                    </a:ext>
                  </a:extLst>
                </a:hlinkClick>
              </a:rPr>
              <a:t>Money</a:t>
            </a:r>
            <a:endParaRPr>
              <a:solidFill>
                <a:schemeClr val="lt1"/>
              </a:solidFill>
              <a:latin typeface="Lato"/>
              <a:ea typeface="Lato"/>
              <a:cs typeface="Lato"/>
              <a:sym typeface="Lato"/>
            </a:endParaRPr>
          </a:p>
          <a:p>
            <a:pPr indent="0" lvl="0" marL="457200" rtl="0" algn="l">
              <a:lnSpc>
                <a:spcPct val="115000"/>
              </a:lnSpc>
              <a:spcBef>
                <a:spcPts val="0"/>
              </a:spcBef>
              <a:spcAft>
                <a:spcPts val="0"/>
              </a:spcAft>
              <a:buNone/>
            </a:pPr>
            <a:r>
              <a:t/>
            </a:r>
            <a:endParaRPr>
              <a:solidFill>
                <a:schemeClr val="lt1"/>
              </a:solidFill>
              <a:latin typeface="Lato"/>
              <a:ea typeface="Lato"/>
              <a:cs typeface="Lato"/>
              <a:sym typeface="Lato"/>
            </a:endParaRPr>
          </a:p>
          <a:p>
            <a:pPr indent="0" lvl="0" marL="457200" rtl="0" algn="l">
              <a:lnSpc>
                <a:spcPct val="150000"/>
              </a:lnSpc>
              <a:spcBef>
                <a:spcPts val="0"/>
              </a:spcBef>
              <a:spcAft>
                <a:spcPts val="0"/>
              </a:spcAft>
              <a:buNone/>
            </a:pPr>
            <a:r>
              <a:t/>
            </a:r>
            <a:endParaRPr>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16" name="Google Shape;416;g28a63e4e2c0_1_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4067dd8f17_0_8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24067dd8f17_0_8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69" name="Google Shape;69;g24067dd8f17_0_83"/>
          <p:cNvSpPr txBox="1"/>
          <p:nvPr/>
        </p:nvSpPr>
        <p:spPr>
          <a:xfrm>
            <a:off x="488175" y="1426475"/>
            <a:ext cx="7769100" cy="2076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Explain what a credit card is</a:t>
            </a:r>
            <a:endParaRPr b="1" sz="2200">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extLst>
                  <a:ext uri="http://customooxmlschemas.google.com/">
                    <go:slidesCustomData xmlns:go="http://customooxmlschemas.google.com/" textRoundtripDataId="0"/>
                  </a:ext>
                </a:extLst>
              </a:rPr>
              <a:t>Describe how a credit card work</a:t>
            </a:r>
            <a:r>
              <a:rPr b="1" i="0" lang="en-GB" sz="2200" u="none" cap="none" strike="noStrike">
                <a:solidFill>
                  <a:schemeClr val="lt1"/>
                </a:solidFill>
                <a:latin typeface="Lato"/>
                <a:ea typeface="Lato"/>
                <a:cs typeface="Lato"/>
                <a:sym typeface="Lato"/>
              </a:rPr>
              <a:t>s</a:t>
            </a:r>
            <a:endParaRPr b="1" i="0" sz="2200" u="none" cap="none" strike="noStrike">
              <a:solidFill>
                <a:schemeClr val="lt1"/>
              </a:solidFill>
              <a:latin typeface="Lato"/>
              <a:ea typeface="Lato"/>
              <a:cs typeface="Lato"/>
              <a:sym typeface="Lato"/>
            </a:endParaRPr>
          </a:p>
          <a:p>
            <a:pPr indent="-368300" lvl="0" marL="457200" marR="0" rtl="0" algn="l">
              <a:lnSpc>
                <a:spcPct val="115000"/>
              </a:lnSpc>
              <a:spcBef>
                <a:spcPts val="100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the benefits and risks of </a:t>
            </a:r>
            <a:r>
              <a:rPr b="1" lang="en-GB" sz="2200">
                <a:solidFill>
                  <a:schemeClr val="lt1"/>
                </a:solidFill>
                <a:latin typeface="Lato"/>
                <a:ea typeface="Lato"/>
                <a:cs typeface="Lato"/>
                <a:sym typeface="Lato"/>
              </a:rPr>
              <a:t>using</a:t>
            </a:r>
            <a:r>
              <a:rPr b="1" i="0" lang="en-GB" sz="2200" u="none" cap="none" strike="noStrike">
                <a:solidFill>
                  <a:schemeClr val="lt1"/>
                </a:solidFill>
                <a:latin typeface="Lato"/>
                <a:ea typeface="Lato"/>
                <a:cs typeface="Lato"/>
                <a:sym typeface="Lato"/>
              </a:rPr>
              <a:t> a credit card </a:t>
            </a:r>
            <a:endParaRPr b="1" i="0" sz="2200" u="none" cap="none" strike="noStrike">
              <a:solidFill>
                <a:schemeClr val="lt1"/>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575e96a1fb_0_24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75" name="Google Shape;75;g1575e96a1fb_0_240"/>
          <p:cNvGraphicFramePr/>
          <p:nvPr/>
        </p:nvGraphicFramePr>
        <p:xfrm>
          <a:off x="871975" y="1721850"/>
          <a:ext cx="3000000" cy="3000000"/>
        </p:xfrm>
        <a:graphic>
          <a:graphicData uri="http://schemas.openxmlformats.org/drawingml/2006/table">
            <a:tbl>
              <a:tblPr>
                <a:noFill/>
                <a:tableStyleId>{1B8B0707-8E5D-43B4-8794-3DEF3B968901}</a:tableStyleId>
              </a:tblPr>
              <a:tblGrid>
                <a:gridCol w="1206500"/>
                <a:gridCol w="1206500"/>
                <a:gridCol w="1206500"/>
                <a:gridCol w="1206500"/>
                <a:gridCol w="1206500"/>
                <a:gridCol w="1206500"/>
              </a:tblGrid>
              <a:tr h="38442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1"/>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904850">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The economy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Mortgages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rPr>
                        <a:t>C</a:t>
                      </a:r>
                      <a:r>
                        <a:rPr b="1" lang="en-GB" sz="1400" u="none" cap="none" strike="noStrike">
                          <a:solidFill>
                            <a:schemeClr val="accent2"/>
                          </a:solidFill>
                        </a:rPr>
                        <a:t>redit </a:t>
                      </a:r>
                      <a:r>
                        <a:rPr b="1" lang="en-GB">
                          <a:solidFill>
                            <a:schemeClr val="accent2"/>
                          </a:solidFill>
                        </a:rPr>
                        <a:t>c</a:t>
                      </a:r>
                      <a:r>
                        <a:rPr b="1" lang="en-GB" sz="1400" u="none" cap="none" strike="noStrike">
                          <a:solidFill>
                            <a:schemeClr val="accent2"/>
                          </a:solidFill>
                        </a:rPr>
                        <a:t>ards </a:t>
                      </a:r>
                      <a:endParaRPr b="1" sz="1400" u="none" cap="none" strike="noStrike">
                        <a:solidFill>
                          <a:schemeClr val="accent2"/>
                        </a:solidFill>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Pensions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t>ISAs </a:t>
                      </a:r>
                      <a:endParaRPr sz="1400" u="none" cap="none" strike="noStrike"/>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decisions</a:t>
                      </a:r>
                      <a:endParaRPr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416db44058_0_0"/>
          <p:cNvSpPr txBox="1"/>
          <p:nvPr/>
        </p:nvSpPr>
        <p:spPr>
          <a:xfrm>
            <a:off x="296925" y="1139675"/>
            <a:ext cx="84909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GB" sz="2200">
                <a:latin typeface="Lato"/>
                <a:ea typeface="Lato"/>
                <a:cs typeface="Lato"/>
                <a:sym typeface="Lato"/>
              </a:rPr>
              <a:t>Lucy is looking to buy a new sofa. She decides to use a credit card.</a:t>
            </a:r>
            <a:endParaRPr b="1" sz="22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p:txBody>
      </p:sp>
      <p:sp>
        <p:nvSpPr>
          <p:cNvPr id="81" name="Google Shape;81;g2416db44058_0_0"/>
          <p:cNvSpPr txBox="1"/>
          <p:nvPr>
            <p:ph type="ctrTitle"/>
          </p:nvPr>
        </p:nvSpPr>
        <p:spPr>
          <a:xfrm>
            <a:off x="360375" y="3039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Starter | 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82" name="Google Shape;82;g2416db44058_0_0"/>
          <p:cNvPicPr preferRelativeResize="0"/>
          <p:nvPr/>
        </p:nvPicPr>
        <p:blipFill rotWithShape="1">
          <a:blip r:embed="rId3">
            <a:alphaModFix/>
          </a:blip>
          <a:srcRect b="27104" l="18823" r="18516" t="27865"/>
          <a:stretch/>
        </p:blipFill>
        <p:spPr>
          <a:xfrm>
            <a:off x="3323050" y="1836675"/>
            <a:ext cx="2365576" cy="1700026"/>
          </a:xfrm>
          <a:prstGeom prst="rect">
            <a:avLst/>
          </a:prstGeom>
          <a:noFill/>
          <a:ln cap="flat" cmpd="sng" w="38100">
            <a:solidFill>
              <a:schemeClr val="accent2"/>
            </a:solidFill>
            <a:prstDash val="solid"/>
            <a:round/>
            <a:headEnd len="sm" w="sm" type="none"/>
            <a:tailEnd len="sm" w="sm" type="none"/>
          </a:ln>
        </p:spPr>
      </p:pic>
      <p:sp>
        <p:nvSpPr>
          <p:cNvPr id="83" name="Google Shape;83;g2416db44058_0_0"/>
          <p:cNvSpPr txBox="1"/>
          <p:nvPr/>
        </p:nvSpPr>
        <p:spPr>
          <a:xfrm>
            <a:off x="360375" y="3742475"/>
            <a:ext cx="921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Talk to the person next to you:</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What is a credit card? </a:t>
            </a:r>
            <a:endParaRPr b="1" sz="2200">
              <a:solidFill>
                <a:schemeClr val="accent1"/>
              </a:solidFill>
              <a:latin typeface="Lato"/>
              <a:ea typeface="Lato"/>
              <a:cs typeface="Lato"/>
              <a:sym typeface="Lato"/>
            </a:endParaRPr>
          </a:p>
          <a:p>
            <a:pPr indent="-368300" lvl="0" marL="457200" rtl="0" algn="l">
              <a:spcBef>
                <a:spcPts val="0"/>
              </a:spcBef>
              <a:spcAft>
                <a:spcPts val="0"/>
              </a:spcAft>
              <a:buClr>
                <a:schemeClr val="accent1"/>
              </a:buClr>
              <a:buSzPts val="2200"/>
              <a:buFont typeface="Lato"/>
              <a:buChar char="●"/>
            </a:pPr>
            <a:r>
              <a:rPr b="1" lang="en-GB" sz="2200">
                <a:solidFill>
                  <a:schemeClr val="accent1"/>
                </a:solidFill>
                <a:latin typeface="Lato"/>
                <a:ea typeface="Lato"/>
                <a:cs typeface="Lato"/>
                <a:sym typeface="Lato"/>
              </a:rPr>
              <a:t>Why might she choose to use a credit card?</a:t>
            </a:r>
            <a:endParaRPr b="1" sz="22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5d90976663_0_30"/>
          <p:cNvSpPr txBox="1"/>
          <p:nvPr/>
        </p:nvSpPr>
        <p:spPr>
          <a:xfrm>
            <a:off x="35475" y="1556675"/>
            <a:ext cx="9105900" cy="2892600"/>
          </a:xfrm>
          <a:prstGeom prst="rect">
            <a:avLst/>
          </a:prstGeom>
          <a:noFill/>
          <a:ln>
            <a:noFill/>
          </a:ln>
        </p:spPr>
        <p:txBody>
          <a:bodyPr anchorCtr="0" anchor="t" bIns="91425" lIns="91425" spcFirstLastPara="1" rIns="91425" wrap="square" tIns="91425">
            <a:spAutoFit/>
          </a:bodyPr>
          <a:lstStyle/>
          <a:p>
            <a:pPr indent="-327025" lvl="0" marL="457200" marR="0" rtl="0" algn="l">
              <a:lnSpc>
                <a:spcPct val="115000"/>
              </a:lnSpc>
              <a:spcBef>
                <a:spcPts val="120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A credit card is a card issued by a bank or </a:t>
            </a:r>
            <a:r>
              <a:rPr i="0" lang="en-GB" sz="1550" u="none" cap="none" strike="noStrike">
                <a:solidFill>
                  <a:schemeClr val="accent1"/>
                </a:solidFill>
                <a:highlight>
                  <a:srgbClr val="FFFFFF"/>
                </a:highlight>
                <a:latin typeface="Lato"/>
                <a:ea typeface="Lato"/>
                <a:cs typeface="Lato"/>
                <a:sym typeface="Lato"/>
              </a:rPr>
              <a:t> </a:t>
            </a:r>
            <a:r>
              <a:rPr lang="en-GB" sz="1550">
                <a:solidFill>
                  <a:schemeClr val="accent2"/>
                </a:solidFill>
                <a:highlight>
                  <a:schemeClr val="lt1"/>
                </a:highlight>
                <a:latin typeface="Lato"/>
                <a:ea typeface="Lato"/>
                <a:cs typeface="Lato"/>
                <a:sym typeface="Lato"/>
              </a:rPr>
              <a:t>(1)</a:t>
            </a:r>
            <a:r>
              <a:rPr i="0" lang="en-GB" sz="1550" u="none" cap="none" strike="noStrike">
                <a:solidFill>
                  <a:srgbClr val="111111"/>
                </a:solidFill>
                <a:highlight>
                  <a:srgbClr val="FFFFFF"/>
                </a:highlight>
                <a:latin typeface="Lato"/>
                <a:ea typeface="Lato"/>
                <a:cs typeface="Lato"/>
                <a:sym typeface="Lato"/>
              </a:rPr>
              <a:t>…</a:t>
            </a:r>
            <a:r>
              <a:rPr lang="en-GB" sz="1550">
                <a:solidFill>
                  <a:srgbClr val="111111"/>
                </a:solidFill>
                <a:highlight>
                  <a:srgbClr val="FFFFFF"/>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allows </a:t>
            </a:r>
            <a:r>
              <a:rPr lang="en-GB" sz="1550">
                <a:solidFill>
                  <a:srgbClr val="111111"/>
                </a:solidFill>
                <a:highlight>
                  <a:srgbClr val="FFFFFF"/>
                </a:highlight>
                <a:latin typeface="Lato"/>
                <a:ea typeface="Lato"/>
                <a:cs typeface="Lato"/>
                <a:sym typeface="Lato"/>
              </a:rPr>
              <a:t>a person</a:t>
            </a:r>
            <a:r>
              <a:rPr i="0" lang="en-GB" sz="1550" u="none" cap="none" strike="noStrike">
                <a:solidFill>
                  <a:srgbClr val="111111"/>
                </a:solidFill>
                <a:highlight>
                  <a:srgbClr val="FFFFFF"/>
                </a:highlight>
                <a:latin typeface="Lato"/>
                <a:ea typeface="Lato"/>
                <a:cs typeface="Lato"/>
                <a:sym typeface="Lato"/>
              </a:rPr>
              <a:t> to borrow money to pay for goods and services with </a:t>
            </a:r>
            <a:r>
              <a:rPr i="0" lang="en-GB" sz="1550" u="none" cap="none" strike="noStrike">
                <a:solidFill>
                  <a:schemeClr val="accent2"/>
                </a:solidFill>
                <a:highlight>
                  <a:srgbClr val="FFFFFF"/>
                </a:highlight>
                <a:latin typeface="Lato"/>
                <a:ea typeface="Lato"/>
                <a:cs typeface="Lato"/>
                <a:sym typeface="Lato"/>
              </a:rPr>
              <a:t>(2)</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that accept credit cards for payment.</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Credit cards are a type of </a:t>
            </a:r>
            <a:r>
              <a:rPr i="0" lang="en-GB" sz="1550" u="none" cap="none" strike="noStrike">
                <a:solidFill>
                  <a:schemeClr val="accent2"/>
                </a:solidFill>
                <a:highlight>
                  <a:srgbClr val="FFFFFF"/>
                </a:highlight>
                <a:latin typeface="Lato"/>
                <a:ea typeface="Lato"/>
                <a:cs typeface="Lato"/>
                <a:sym typeface="Lato"/>
              </a:rPr>
              <a:t>(3)</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They are not attached to an account like debit cards, so </a:t>
            </a:r>
            <a:r>
              <a:rPr lang="en-GB" sz="1550">
                <a:solidFill>
                  <a:srgbClr val="111111"/>
                </a:solidFill>
                <a:highlight>
                  <a:srgbClr val="FFFFFF"/>
                </a:highlight>
                <a:latin typeface="Lato"/>
                <a:ea typeface="Lato"/>
                <a:cs typeface="Lato"/>
                <a:sym typeface="Lato"/>
              </a:rPr>
              <a:t>the person is</a:t>
            </a:r>
            <a:r>
              <a:rPr i="0" lang="en-GB" sz="1550" u="none" cap="none" strike="noStrike">
                <a:solidFill>
                  <a:srgbClr val="111111"/>
                </a:solidFill>
                <a:highlight>
                  <a:srgbClr val="FFFFFF"/>
                </a:highlight>
                <a:latin typeface="Lato"/>
                <a:ea typeface="Lato"/>
                <a:cs typeface="Lato"/>
                <a:sym typeface="Lato"/>
              </a:rPr>
              <a:t> not </a:t>
            </a:r>
            <a:r>
              <a:rPr i="0" lang="en-GB" sz="1550" u="none" cap="none" strike="noStrike">
                <a:solidFill>
                  <a:schemeClr val="accent2"/>
                </a:solidFill>
                <a:highlight>
                  <a:srgbClr val="FFFFFF"/>
                </a:highlight>
                <a:latin typeface="Lato"/>
                <a:ea typeface="Lato"/>
                <a:cs typeface="Lato"/>
                <a:sym typeface="Lato"/>
              </a:rPr>
              <a:t>(4)</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money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have but are borrowing money from the bank/financial institution.</a:t>
            </a:r>
            <a:endParaRPr i="0" sz="1550" u="none" cap="none" strike="noStrike">
              <a:solidFill>
                <a:srgbClr val="111111"/>
              </a:solidFill>
              <a:highlight>
                <a:srgbClr val="FFFFFF"/>
              </a:highlight>
              <a:latin typeface="Lato"/>
              <a:ea typeface="Lato"/>
              <a:cs typeface="Lato"/>
              <a:sym typeface="Lato"/>
            </a:endParaRPr>
          </a:p>
          <a:p>
            <a:pPr indent="-327025" lvl="0" marL="457200" marR="0" rtl="0" algn="l">
              <a:lnSpc>
                <a:spcPct val="115000"/>
              </a:lnSpc>
              <a:spcBef>
                <a:spcPts val="0"/>
              </a:spcBef>
              <a:spcAft>
                <a:spcPts val="0"/>
              </a:spcAft>
              <a:buClr>
                <a:srgbClr val="111111"/>
              </a:buClr>
              <a:buSzPts val="1550"/>
              <a:buFont typeface="Lato"/>
              <a:buChar char="●"/>
            </a:pPr>
            <a:r>
              <a:rPr i="0" lang="en-GB" sz="1550" u="none" cap="none" strike="noStrike">
                <a:solidFill>
                  <a:srgbClr val="111111"/>
                </a:solidFill>
                <a:highlight>
                  <a:srgbClr val="FFFFFF"/>
                </a:highlight>
                <a:latin typeface="Lato"/>
                <a:ea typeface="Lato"/>
                <a:cs typeface="Lato"/>
                <a:sym typeface="Lato"/>
              </a:rPr>
              <a:t>This means that the bank allows </a:t>
            </a:r>
            <a:r>
              <a:rPr lang="en-GB" sz="1550">
                <a:solidFill>
                  <a:srgbClr val="111111"/>
                </a:solidFill>
                <a:highlight>
                  <a:srgbClr val="FFFFFF"/>
                </a:highlight>
                <a:latin typeface="Lato"/>
                <a:ea typeface="Lato"/>
                <a:cs typeface="Lato"/>
                <a:sym typeface="Lato"/>
              </a:rPr>
              <a:t>them</a:t>
            </a:r>
            <a:r>
              <a:rPr i="0" lang="en-GB" sz="1550" u="none" cap="none" strike="noStrike">
                <a:solidFill>
                  <a:srgbClr val="111111"/>
                </a:solidFill>
                <a:highlight>
                  <a:srgbClr val="FFFFFF"/>
                </a:highlight>
                <a:latin typeface="Lato"/>
                <a:ea typeface="Lato"/>
                <a:cs typeface="Lato"/>
                <a:sym typeface="Lato"/>
              </a:rPr>
              <a:t> to borrow money based on the </a:t>
            </a:r>
            <a:r>
              <a:rPr i="0" lang="en-GB" sz="1550" u="none" cap="none" strike="noStrike">
                <a:solidFill>
                  <a:schemeClr val="accent2"/>
                </a:solidFill>
                <a:highlight>
                  <a:srgbClr val="FFFFFF"/>
                </a:highlight>
                <a:latin typeface="Lato"/>
                <a:ea typeface="Lato"/>
                <a:cs typeface="Lato"/>
                <a:sym typeface="Lato"/>
              </a:rPr>
              <a:t>(5)</a:t>
            </a:r>
            <a:r>
              <a:rPr lang="en-GB" sz="1550">
                <a:solidFill>
                  <a:srgbClr val="111111"/>
                </a:solidFill>
                <a:highlight>
                  <a:schemeClr val="lt1"/>
                </a:highlight>
                <a:latin typeface="Lato"/>
                <a:ea typeface="Lato"/>
                <a:cs typeface="Lato"/>
                <a:sym typeface="Lato"/>
              </a:rPr>
              <a:t>………………………… </a:t>
            </a:r>
            <a:r>
              <a:rPr i="0" lang="en-GB" sz="1550" u="none" cap="none" strike="noStrike">
                <a:solidFill>
                  <a:srgbClr val="111111"/>
                </a:solidFill>
                <a:highlight>
                  <a:srgbClr val="FFFFFF"/>
                </a:highlight>
                <a:latin typeface="Lato"/>
                <a:ea typeface="Lato"/>
                <a:cs typeface="Lato"/>
                <a:sym typeface="Lato"/>
              </a:rPr>
              <a:t> that </a:t>
            </a:r>
            <a:r>
              <a:rPr lang="en-GB" sz="1550">
                <a:solidFill>
                  <a:srgbClr val="111111"/>
                </a:solidFill>
                <a:highlight>
                  <a:srgbClr val="FFFFFF"/>
                </a:highlight>
                <a:latin typeface="Lato"/>
                <a:ea typeface="Lato"/>
                <a:cs typeface="Lato"/>
                <a:sym typeface="Lato"/>
              </a:rPr>
              <a:t>they</a:t>
            </a:r>
            <a:r>
              <a:rPr i="0" lang="en-GB" sz="1550" u="none" cap="none" strike="noStrike">
                <a:solidFill>
                  <a:srgbClr val="111111"/>
                </a:solidFill>
                <a:highlight>
                  <a:srgbClr val="FFFFFF"/>
                </a:highlight>
                <a:latin typeface="Lato"/>
                <a:ea typeface="Lato"/>
                <a:cs typeface="Lato"/>
                <a:sym typeface="Lato"/>
              </a:rPr>
              <a:t> pay the money back over a period of time, plus </a:t>
            </a:r>
            <a:r>
              <a:rPr i="0" lang="en-GB" sz="1550" u="none" cap="none" strike="noStrike">
                <a:solidFill>
                  <a:srgbClr val="111111"/>
                </a:solidFill>
                <a:highlight>
                  <a:srgbClr val="FFFFFF"/>
                </a:highlight>
                <a:latin typeface="Lato"/>
                <a:ea typeface="Lato"/>
                <a:cs typeface="Lato"/>
                <a:sym typeface="Lato"/>
                <a:extLst>
                  <a:ext uri="http://customooxmlschemas.google.com/">
                    <go:slidesCustomData xmlns:go="http://customooxmlschemas.google.com/" textRoundtripDataId="2"/>
                  </a:ext>
                </a:extLst>
              </a:rPr>
              <a:t>interest</a:t>
            </a:r>
            <a:r>
              <a:rPr lang="en-GB" sz="1550">
                <a:solidFill>
                  <a:srgbClr val="111111"/>
                </a:solidFill>
                <a:highlight>
                  <a:srgbClr val="FFFFFF"/>
                </a:highlight>
                <a:latin typeface="Lato"/>
                <a:ea typeface="Lato"/>
                <a:cs typeface="Lato"/>
                <a:sym typeface="Lato"/>
              </a:rPr>
              <a:t> </a:t>
            </a:r>
            <a:r>
              <a:rPr i="1" lang="en-GB" sz="1550">
                <a:solidFill>
                  <a:srgbClr val="111111"/>
                </a:solidFill>
                <a:highlight>
                  <a:srgbClr val="FFFFFF"/>
                </a:highlight>
                <a:latin typeface="Lato"/>
                <a:ea typeface="Lato"/>
                <a:cs typeface="Lato"/>
                <a:sym typeface="Lato"/>
              </a:rPr>
              <a:t>(</a:t>
            </a:r>
            <a:r>
              <a:rPr i="1" lang="en-GB" sz="1550">
                <a:latin typeface="Lato"/>
                <a:ea typeface="Lato"/>
                <a:cs typeface="Lato"/>
                <a:sym typeface="Lato"/>
              </a:rPr>
              <a:t>the extra money paid regularly, usually monthly, as a percentage of the sum of money borrowed)</a:t>
            </a:r>
            <a:r>
              <a:rPr i="0" lang="en-GB" sz="1550" u="none" cap="none" strike="noStrike">
                <a:solidFill>
                  <a:srgbClr val="111111"/>
                </a:solidFill>
                <a:highlight>
                  <a:srgbClr val="FFFFFF"/>
                </a:highlight>
                <a:latin typeface="Lato"/>
                <a:ea typeface="Lato"/>
                <a:cs typeface="Lato"/>
                <a:sym typeface="Lato"/>
              </a:rPr>
              <a:t> and any other </a:t>
            </a:r>
            <a:r>
              <a:rPr i="0" lang="en-GB" sz="1550" u="none" cap="none" strike="noStrike">
                <a:solidFill>
                  <a:schemeClr val="accent2"/>
                </a:solidFill>
                <a:highlight>
                  <a:srgbClr val="FFFFFF"/>
                </a:highlight>
                <a:latin typeface="Lato"/>
                <a:ea typeface="Lato"/>
                <a:cs typeface="Lato"/>
                <a:sym typeface="Lato"/>
              </a:rPr>
              <a:t>(6)</a:t>
            </a:r>
            <a:r>
              <a:rPr i="0" lang="en-GB" sz="1550" u="none" cap="none" strike="noStrike">
                <a:solidFill>
                  <a:srgbClr val="111111"/>
                </a:solidFill>
                <a:highlight>
                  <a:srgbClr val="FFFFFF"/>
                </a:highlight>
                <a:latin typeface="Lato"/>
                <a:ea typeface="Lato"/>
                <a:cs typeface="Lato"/>
                <a:sym typeface="Lato"/>
              </a:rPr>
              <a:t> …</a:t>
            </a:r>
            <a:r>
              <a:rPr lang="en-GB" sz="1550">
                <a:solidFill>
                  <a:srgbClr val="111111"/>
                </a:solidFill>
                <a:highlight>
                  <a:srgbClr val="FFFFFF"/>
                </a:highlight>
                <a:latin typeface="Lato"/>
                <a:ea typeface="Lato"/>
                <a:cs typeface="Lato"/>
                <a:sym typeface="Lato"/>
              </a:rPr>
              <a:t>…..</a:t>
            </a:r>
            <a:r>
              <a:rPr i="0" lang="en-GB" sz="1550" u="none" cap="none" strike="noStrike">
                <a:solidFill>
                  <a:srgbClr val="111111"/>
                </a:solidFill>
                <a:highlight>
                  <a:srgbClr val="FFFFFF"/>
                </a:highlight>
                <a:latin typeface="Lato"/>
                <a:ea typeface="Lato"/>
                <a:cs typeface="Lato"/>
                <a:sym typeface="Lato"/>
              </a:rPr>
              <a:t>the</a:t>
            </a:r>
            <a:r>
              <a:rPr lang="en-GB" sz="1550">
                <a:solidFill>
                  <a:srgbClr val="111111"/>
                </a:solidFill>
                <a:highlight>
                  <a:srgbClr val="FFFFFF"/>
                </a:highlight>
                <a:latin typeface="Lato"/>
                <a:ea typeface="Lato"/>
                <a:cs typeface="Lato"/>
                <a:sym typeface="Lato"/>
              </a:rPr>
              <a:t> bank</a:t>
            </a:r>
            <a:r>
              <a:rPr i="0" lang="en-GB" sz="1550" u="none" cap="none" strike="noStrike">
                <a:solidFill>
                  <a:srgbClr val="111111"/>
                </a:solidFill>
                <a:highlight>
                  <a:srgbClr val="FFFFFF"/>
                </a:highlight>
                <a:latin typeface="Lato"/>
                <a:ea typeface="Lato"/>
                <a:cs typeface="Lato"/>
                <a:sym typeface="Lato"/>
              </a:rPr>
              <a:t> may have stated when </a:t>
            </a:r>
            <a:r>
              <a:rPr lang="en-GB" sz="1550">
                <a:solidFill>
                  <a:srgbClr val="111111"/>
                </a:solidFill>
                <a:highlight>
                  <a:srgbClr val="FFFFFF"/>
                </a:highlight>
                <a:latin typeface="Lato"/>
                <a:ea typeface="Lato"/>
                <a:cs typeface="Lato"/>
                <a:sym typeface="Lato"/>
              </a:rPr>
              <a:t>the person</a:t>
            </a:r>
            <a:r>
              <a:rPr i="0" lang="en-GB" sz="1550" u="none" cap="none" strike="noStrike">
                <a:solidFill>
                  <a:srgbClr val="111111"/>
                </a:solidFill>
                <a:highlight>
                  <a:srgbClr val="FFFFFF"/>
                </a:highlight>
                <a:latin typeface="Lato"/>
                <a:ea typeface="Lato"/>
                <a:cs typeface="Lato"/>
                <a:sym typeface="Lato"/>
              </a:rPr>
              <a:t> signed up for the credit card.</a:t>
            </a:r>
            <a:endParaRPr sz="1550">
              <a:latin typeface="Lato"/>
              <a:ea typeface="Lato"/>
              <a:cs typeface="Lato"/>
              <a:sym typeface="Lato"/>
            </a:endParaRPr>
          </a:p>
        </p:txBody>
      </p:sp>
      <p:sp>
        <p:nvSpPr>
          <p:cNvPr id="89" name="Google Shape;89;g15d90976663_0_30"/>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90" name="Google Shape;90;g15d90976663_0_30"/>
          <p:cNvSpPr txBox="1"/>
          <p:nvPr/>
        </p:nvSpPr>
        <p:spPr>
          <a:xfrm>
            <a:off x="0" y="1060921"/>
            <a:ext cx="9144000" cy="4311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chemeClr val="lt1"/>
                </a:solidFill>
                <a:latin typeface="Lato"/>
                <a:ea typeface="Lato"/>
                <a:cs typeface="Lato"/>
                <a:sym typeface="Lato"/>
              </a:rPr>
              <a:t>Activity 1: Use the missing words below to fill in the gaps </a:t>
            </a:r>
            <a:endParaRPr b="1" i="0" sz="1600" cap="none" strike="noStrike">
              <a:solidFill>
                <a:schemeClr val="accent2"/>
              </a:solidFill>
              <a:latin typeface="Lato"/>
              <a:ea typeface="Lato"/>
              <a:cs typeface="Lato"/>
              <a:sym typeface="Lato"/>
            </a:endParaRPr>
          </a:p>
        </p:txBody>
      </p:sp>
      <p:sp>
        <p:nvSpPr>
          <p:cNvPr id="91" name="Google Shape;91;g15d90976663_0_30"/>
          <p:cNvSpPr/>
          <p:nvPr/>
        </p:nvSpPr>
        <p:spPr>
          <a:xfrm>
            <a:off x="7357275" y="4124250"/>
            <a:ext cx="1734000" cy="841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g15d90976663_0_30"/>
          <p:cNvGrpSpPr/>
          <p:nvPr/>
        </p:nvGrpSpPr>
        <p:grpSpPr>
          <a:xfrm>
            <a:off x="183650" y="4425475"/>
            <a:ext cx="8776700" cy="400200"/>
            <a:chOff x="189775" y="4443175"/>
            <a:chExt cx="8776700" cy="400200"/>
          </a:xfrm>
        </p:grpSpPr>
        <p:sp>
          <p:nvSpPr>
            <p:cNvPr id="93" name="Google Shape;93;g15d90976663_0_30"/>
            <p:cNvSpPr txBox="1"/>
            <p:nvPr/>
          </p:nvSpPr>
          <p:spPr>
            <a:xfrm>
              <a:off x="1897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s</a:t>
              </a:r>
              <a:r>
                <a:rPr b="1" lang="en-GB">
                  <a:solidFill>
                    <a:schemeClr val="lt1"/>
                  </a:solidFill>
                  <a:latin typeface="Lato"/>
                  <a:ea typeface="Lato"/>
                  <a:cs typeface="Lato"/>
                  <a:sym typeface="Lato"/>
                </a:rPr>
                <a:t>pending</a:t>
              </a:r>
              <a:endParaRPr>
                <a:solidFill>
                  <a:schemeClr val="lt1"/>
                </a:solidFill>
                <a:latin typeface="Lato"/>
                <a:ea typeface="Lato"/>
                <a:cs typeface="Lato"/>
                <a:sym typeface="Lato"/>
              </a:endParaRPr>
            </a:p>
          </p:txBody>
        </p:sp>
        <p:sp>
          <p:nvSpPr>
            <p:cNvPr id="94" name="Google Shape;94;g15d90976663_0_30"/>
            <p:cNvSpPr txBox="1"/>
            <p:nvPr/>
          </p:nvSpPr>
          <p:spPr>
            <a:xfrm>
              <a:off x="1545275"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condition</a:t>
              </a:r>
              <a:endParaRPr>
                <a:solidFill>
                  <a:schemeClr val="lt1"/>
                </a:solidFill>
                <a:latin typeface="Lato"/>
                <a:ea typeface="Lato"/>
                <a:cs typeface="Lato"/>
                <a:sym typeface="Lato"/>
              </a:endParaRPr>
            </a:p>
          </p:txBody>
        </p:sp>
        <p:sp>
          <p:nvSpPr>
            <p:cNvPr id="95" name="Google Shape;95;g15d90976663_0_30"/>
            <p:cNvSpPr txBox="1"/>
            <p:nvPr/>
          </p:nvSpPr>
          <p:spPr>
            <a:xfrm>
              <a:off x="2900775" y="4443175"/>
              <a:ext cx="8454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d</a:t>
              </a:r>
              <a:r>
                <a:rPr b="1" lang="en-GB">
                  <a:solidFill>
                    <a:schemeClr val="lt1"/>
                  </a:solidFill>
                  <a:latin typeface="Lato"/>
                  <a:ea typeface="Lato"/>
                  <a:cs typeface="Lato"/>
                  <a:sym typeface="Lato"/>
                </a:rPr>
                <a:t>ebt </a:t>
              </a:r>
              <a:endParaRPr>
                <a:solidFill>
                  <a:schemeClr val="lt1"/>
                </a:solidFill>
                <a:latin typeface="Lato"/>
                <a:ea typeface="Lato"/>
                <a:cs typeface="Lato"/>
                <a:sym typeface="Lato"/>
              </a:endParaRPr>
            </a:p>
          </p:txBody>
        </p:sp>
        <p:sp>
          <p:nvSpPr>
            <p:cNvPr id="96" name="Google Shape;96;g15d90976663_0_30"/>
            <p:cNvSpPr txBox="1"/>
            <p:nvPr/>
          </p:nvSpPr>
          <p:spPr>
            <a:xfrm>
              <a:off x="38584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charges</a:t>
              </a:r>
              <a:endParaRPr>
                <a:solidFill>
                  <a:schemeClr val="lt1"/>
                </a:solidFill>
                <a:latin typeface="Lato"/>
                <a:ea typeface="Lato"/>
                <a:cs typeface="Lato"/>
                <a:sym typeface="Lato"/>
              </a:endParaRPr>
            </a:p>
          </p:txBody>
        </p:sp>
        <p:sp>
          <p:nvSpPr>
            <p:cNvPr id="97" name="Google Shape;97;g15d90976663_0_30"/>
            <p:cNvSpPr txBox="1"/>
            <p:nvPr/>
          </p:nvSpPr>
          <p:spPr>
            <a:xfrm>
              <a:off x="6569475" y="4443175"/>
              <a:ext cx="23970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f</a:t>
              </a:r>
              <a:r>
                <a:rPr b="1" lang="en-GB">
                  <a:solidFill>
                    <a:schemeClr val="lt1"/>
                  </a:solidFill>
                  <a:latin typeface="Lato"/>
                  <a:ea typeface="Lato"/>
                  <a:cs typeface="Lato"/>
                  <a:sym typeface="Lato"/>
                </a:rPr>
                <a:t>inancial services company</a:t>
              </a:r>
              <a:endParaRPr>
                <a:solidFill>
                  <a:schemeClr val="lt1"/>
                </a:solidFill>
                <a:latin typeface="Lato"/>
                <a:ea typeface="Lato"/>
                <a:cs typeface="Lato"/>
                <a:sym typeface="Lato"/>
              </a:endParaRPr>
            </a:p>
          </p:txBody>
        </p:sp>
        <p:sp>
          <p:nvSpPr>
            <p:cNvPr id="98" name="Google Shape;98;g15d90976663_0_30"/>
            <p:cNvSpPr txBox="1"/>
            <p:nvPr/>
          </p:nvSpPr>
          <p:spPr>
            <a:xfrm>
              <a:off x="5213963" y="4443175"/>
              <a:ext cx="1243200" cy="400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Lato"/>
                  <a:ea typeface="Lato"/>
                  <a:cs typeface="Lato"/>
                  <a:sym typeface="Lato"/>
                </a:rPr>
                <a:t>retailers</a:t>
              </a:r>
              <a:endParaRPr>
                <a:solidFill>
                  <a:schemeClr val="lt1"/>
                </a:solidFill>
                <a:latin typeface="Lato"/>
                <a:ea typeface="Lato"/>
                <a:cs typeface="Lato"/>
                <a:sym typeface="Lato"/>
              </a:endParaRPr>
            </a:p>
          </p:txBody>
        </p:sp>
      </p:grpSp>
      <p:sp>
        <p:nvSpPr>
          <p:cNvPr id="99" name="Google Shape;99;g15d90976663_0_30"/>
          <p:cNvSpPr txBox="1"/>
          <p:nvPr/>
        </p:nvSpPr>
        <p:spPr>
          <a:xfrm>
            <a:off x="99050" y="4854100"/>
            <a:ext cx="4167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00">
                <a:solidFill>
                  <a:schemeClr val="accent2"/>
                </a:solidFill>
                <a:latin typeface="Lato"/>
                <a:ea typeface="Lato"/>
                <a:cs typeface="Lato"/>
                <a:sym typeface="Lato"/>
              </a:rPr>
              <a:t>Resource 1: What is a credit cards?</a:t>
            </a:r>
            <a:endParaRPr b="1" sz="800">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4067dd8f17_0_0"/>
          <p:cNvSpPr txBox="1"/>
          <p:nvPr/>
        </p:nvSpPr>
        <p:spPr>
          <a:xfrm>
            <a:off x="115650" y="1184400"/>
            <a:ext cx="8912700" cy="3573000"/>
          </a:xfrm>
          <a:prstGeom prst="rect">
            <a:avLst/>
          </a:prstGeom>
          <a:noFill/>
          <a:ln>
            <a:noFill/>
          </a:ln>
        </p:spPr>
        <p:txBody>
          <a:bodyPr anchorCtr="0" anchor="t" bIns="91425" lIns="91425" spcFirstLastPara="1" rIns="91425" wrap="square" tIns="91425">
            <a:spAutoFit/>
          </a:bodyPr>
          <a:lstStyle/>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A credit card is a card issued by a bank or</a:t>
            </a:r>
            <a:r>
              <a:rPr b="1" i="0" lang="en-GB" sz="1750" u="none" cap="none" strike="noStrike">
                <a:solidFill>
                  <a:srgbClr val="111111"/>
                </a:solidFill>
                <a:highlight>
                  <a:srgbClr val="FFFFFF"/>
                </a:highlight>
                <a:latin typeface="Lato"/>
                <a:ea typeface="Lato"/>
                <a:cs typeface="Lato"/>
                <a:sym typeface="Lato"/>
              </a:rPr>
              <a:t> </a:t>
            </a:r>
            <a:r>
              <a:rPr b="1" lang="en-GB" sz="1750">
                <a:solidFill>
                  <a:schemeClr val="accent2"/>
                </a:solidFill>
                <a:highlight>
                  <a:srgbClr val="FFFFFF"/>
                </a:highlight>
                <a:latin typeface="Lato"/>
                <a:ea typeface="Lato"/>
                <a:cs typeface="Lato"/>
                <a:sym typeface="Lato"/>
              </a:rPr>
              <a:t>f</a:t>
            </a:r>
            <a:r>
              <a:rPr b="1" i="0" lang="en-GB" sz="1750" u="none" cap="none" strike="noStrike">
                <a:solidFill>
                  <a:schemeClr val="accent2"/>
                </a:solidFill>
                <a:highlight>
                  <a:srgbClr val="FFFFFF"/>
                </a:highlight>
                <a:latin typeface="Lato"/>
                <a:ea typeface="Lato"/>
                <a:cs typeface="Lato"/>
                <a:sym typeface="Lato"/>
              </a:rPr>
              <a:t>inancial services company</a:t>
            </a:r>
            <a:r>
              <a:rPr b="1" i="0" lang="en-GB" sz="1750" u="none" cap="none" strike="noStrike">
                <a:solidFill>
                  <a:srgbClr val="111111"/>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allows </a:t>
            </a:r>
            <a:r>
              <a:rPr lang="en-GB" sz="1750">
                <a:solidFill>
                  <a:srgbClr val="111111"/>
                </a:solidFill>
                <a:highlight>
                  <a:srgbClr val="FFFFFF"/>
                </a:highlight>
                <a:latin typeface="Lato"/>
                <a:ea typeface="Lato"/>
                <a:cs typeface="Lato"/>
                <a:sym typeface="Lato"/>
              </a:rPr>
              <a:t>a person </a:t>
            </a:r>
            <a:r>
              <a:rPr i="0" lang="en-GB" sz="1750" u="none" cap="none" strike="noStrike">
                <a:solidFill>
                  <a:srgbClr val="111111"/>
                </a:solidFill>
                <a:highlight>
                  <a:srgbClr val="FFFFFF"/>
                </a:highlight>
                <a:latin typeface="Lato"/>
                <a:ea typeface="Lato"/>
                <a:cs typeface="Lato"/>
                <a:sym typeface="Lato"/>
              </a:rPr>
              <a:t>to borrow money to pay for goods and services with </a:t>
            </a:r>
            <a:r>
              <a:rPr b="1" lang="en-GB" sz="1750">
                <a:solidFill>
                  <a:srgbClr val="FF8022"/>
                </a:solidFill>
                <a:highlight>
                  <a:srgbClr val="FFFFFF"/>
                </a:highlight>
                <a:latin typeface="Lato"/>
                <a:ea typeface="Lato"/>
                <a:cs typeface="Lato"/>
                <a:sym typeface="Lato"/>
              </a:rPr>
              <a:t>retailers</a:t>
            </a:r>
            <a:r>
              <a:rPr lang="en-GB" sz="1750">
                <a:solidFill>
                  <a:srgbClr val="FF8022"/>
                </a:solidFill>
                <a:highlight>
                  <a:srgbClr val="FFFFFF"/>
                </a:highlight>
                <a:latin typeface="Lato"/>
                <a:ea typeface="Lato"/>
                <a:cs typeface="Lato"/>
                <a:sym typeface="Lato"/>
              </a:rPr>
              <a:t> </a:t>
            </a:r>
            <a:r>
              <a:rPr i="0" lang="en-GB" sz="1750" u="none" cap="none" strike="noStrike">
                <a:solidFill>
                  <a:srgbClr val="111111"/>
                </a:solidFill>
                <a:highlight>
                  <a:srgbClr val="FFFFFF"/>
                </a:highlight>
                <a:latin typeface="Lato"/>
                <a:ea typeface="Lato"/>
                <a:cs typeface="Lato"/>
                <a:sym typeface="Lato"/>
              </a:rPr>
              <a:t>that accept credit cards for payment.</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Credit cards are a type of </a:t>
            </a:r>
            <a:r>
              <a:rPr b="1" i="0" lang="en-GB" sz="1750" u="none" cap="none" strike="noStrike">
                <a:solidFill>
                  <a:schemeClr val="accent2"/>
                </a:solidFill>
                <a:highlight>
                  <a:srgbClr val="FFFFFF"/>
                </a:highlight>
                <a:latin typeface="Lato"/>
                <a:ea typeface="Lato"/>
                <a:cs typeface="Lato"/>
                <a:sym typeface="Lato"/>
              </a:rPr>
              <a:t>debt</a:t>
            </a:r>
            <a:r>
              <a:rPr b="1" i="0" lang="en-GB" sz="1750" u="none" cap="none" strike="noStrike">
                <a:solidFill>
                  <a:srgbClr val="111111"/>
                </a:solidFill>
                <a:highlight>
                  <a:srgbClr val="FFFFFF"/>
                </a:highlight>
                <a:latin typeface="Lato"/>
                <a:ea typeface="Lato"/>
                <a:cs typeface="Lato"/>
                <a:sym typeface="Lato"/>
              </a:rPr>
              <a:t>.</a:t>
            </a:r>
            <a:r>
              <a:rPr i="0" lang="en-GB" sz="1750" u="none" cap="none" strike="noStrike">
                <a:solidFill>
                  <a:srgbClr val="111111"/>
                </a:solidFill>
                <a:highlight>
                  <a:srgbClr val="FFFFFF"/>
                </a:highlight>
                <a:latin typeface="Lato"/>
                <a:ea typeface="Lato"/>
                <a:cs typeface="Lato"/>
                <a:sym typeface="Lato"/>
              </a:rPr>
              <a:t> They are not attached to an account like debit cards, so </a:t>
            </a:r>
            <a:r>
              <a:rPr lang="en-GB" sz="1750">
                <a:solidFill>
                  <a:srgbClr val="111111"/>
                </a:solidFill>
                <a:highlight>
                  <a:srgbClr val="FFFFFF"/>
                </a:highlight>
                <a:latin typeface="Lato"/>
                <a:ea typeface="Lato"/>
                <a:cs typeface="Lato"/>
                <a:sym typeface="Lato"/>
              </a:rPr>
              <a:t>the person is </a:t>
            </a:r>
            <a:r>
              <a:rPr i="0" lang="en-GB" sz="1750" u="none" cap="none" strike="noStrike">
                <a:solidFill>
                  <a:srgbClr val="111111"/>
                </a:solidFill>
                <a:highlight>
                  <a:srgbClr val="FFFFFF"/>
                </a:highlight>
                <a:latin typeface="Lato"/>
                <a:ea typeface="Lato"/>
                <a:cs typeface="Lato"/>
                <a:sym typeface="Lato"/>
              </a:rPr>
              <a:t>not </a:t>
            </a:r>
            <a:r>
              <a:rPr b="1" i="0" lang="en-GB" sz="1750" u="none" cap="none" strike="noStrike">
                <a:solidFill>
                  <a:schemeClr val="accent2"/>
                </a:solidFill>
                <a:highlight>
                  <a:srgbClr val="FFFFFF"/>
                </a:highlight>
                <a:latin typeface="Lato"/>
                <a:ea typeface="Lato"/>
                <a:cs typeface="Lato"/>
                <a:sym typeface="Lato"/>
              </a:rPr>
              <a:t>spending</a:t>
            </a:r>
            <a:r>
              <a:rPr i="0" lang="en-GB" sz="1750" u="none" cap="none" strike="noStrike">
                <a:solidFill>
                  <a:srgbClr val="111111"/>
                </a:solidFill>
                <a:highlight>
                  <a:srgbClr val="FFFFFF"/>
                </a:highlight>
                <a:latin typeface="Lato"/>
                <a:ea typeface="Lato"/>
                <a:cs typeface="Lato"/>
                <a:sym typeface="Lato"/>
              </a:rPr>
              <a:t> money </a:t>
            </a:r>
            <a:r>
              <a:rPr lang="en-GB" sz="1750">
                <a:solidFill>
                  <a:srgbClr val="111111"/>
                </a:solidFill>
                <a:highlight>
                  <a:srgbClr val="FFFFFF"/>
                </a:highlight>
                <a:latin typeface="Lato"/>
                <a:ea typeface="Lato"/>
                <a:cs typeface="Lato"/>
                <a:sym typeface="Lato"/>
              </a:rPr>
              <a:t>they</a:t>
            </a:r>
            <a:r>
              <a:rPr i="0" lang="en-GB" sz="1750" u="none" cap="none" strike="noStrike">
                <a:solidFill>
                  <a:srgbClr val="111111"/>
                </a:solidFill>
                <a:highlight>
                  <a:srgbClr val="FFFFFF"/>
                </a:highlight>
                <a:latin typeface="Lato"/>
                <a:ea typeface="Lato"/>
                <a:cs typeface="Lato"/>
                <a:sym typeface="Lato"/>
              </a:rPr>
              <a:t> have but </a:t>
            </a:r>
            <a:r>
              <a:rPr lang="en-GB" sz="1750">
                <a:solidFill>
                  <a:srgbClr val="111111"/>
                </a:solidFill>
                <a:highlight>
                  <a:srgbClr val="FFFFFF"/>
                </a:highlight>
                <a:latin typeface="Lato"/>
                <a:ea typeface="Lato"/>
                <a:cs typeface="Lato"/>
                <a:sym typeface="Lato"/>
              </a:rPr>
              <a:t>is</a:t>
            </a:r>
            <a:r>
              <a:rPr i="0" lang="en-GB" sz="1750" u="none" cap="none" strike="noStrike">
                <a:solidFill>
                  <a:srgbClr val="111111"/>
                </a:solidFill>
                <a:highlight>
                  <a:srgbClr val="FFFFFF"/>
                </a:highlight>
                <a:latin typeface="Lato"/>
                <a:ea typeface="Lato"/>
                <a:cs typeface="Lato"/>
                <a:sym typeface="Lato"/>
              </a:rPr>
              <a:t> borrowing money from the bank/financial institution.</a:t>
            </a:r>
            <a:endParaRPr sz="1750">
              <a:solidFill>
                <a:srgbClr val="111111"/>
              </a:solidFill>
              <a:highlight>
                <a:srgbClr val="FFFFFF"/>
              </a:highlight>
              <a:latin typeface="Lato"/>
              <a:ea typeface="Lato"/>
              <a:cs typeface="Lato"/>
              <a:sym typeface="Lato"/>
            </a:endParaRPr>
          </a:p>
          <a:p>
            <a:pPr indent="-339725" lvl="0" marL="457200" marR="0" rtl="0" algn="l">
              <a:lnSpc>
                <a:spcPct val="115000"/>
              </a:lnSpc>
              <a:spcBef>
                <a:spcPts val="1000"/>
              </a:spcBef>
              <a:spcAft>
                <a:spcPts val="0"/>
              </a:spcAft>
              <a:buClr>
                <a:schemeClr val="accent2"/>
              </a:buClr>
              <a:buSzPts val="1750"/>
              <a:buFont typeface="Arial"/>
              <a:buChar char="●"/>
            </a:pPr>
            <a:r>
              <a:rPr i="0" lang="en-GB" sz="1750" u="none" cap="none" strike="noStrike">
                <a:solidFill>
                  <a:srgbClr val="111111"/>
                </a:solidFill>
                <a:highlight>
                  <a:srgbClr val="FFFFFF"/>
                </a:highlight>
                <a:latin typeface="Lato"/>
                <a:ea typeface="Lato"/>
                <a:cs typeface="Lato"/>
                <a:sym typeface="Lato"/>
              </a:rPr>
              <a:t>This means that the bank allows </a:t>
            </a:r>
            <a:r>
              <a:rPr lang="en-GB" sz="1750">
                <a:solidFill>
                  <a:srgbClr val="111111"/>
                </a:solidFill>
                <a:highlight>
                  <a:srgbClr val="FFFFFF"/>
                </a:highlight>
                <a:latin typeface="Lato"/>
                <a:ea typeface="Lato"/>
                <a:cs typeface="Lato"/>
                <a:sym typeface="Lato"/>
              </a:rPr>
              <a:t>them</a:t>
            </a:r>
            <a:r>
              <a:rPr i="0" lang="en-GB" sz="1750" u="none" cap="none" strike="noStrike">
                <a:solidFill>
                  <a:srgbClr val="111111"/>
                </a:solidFill>
                <a:highlight>
                  <a:srgbClr val="FFFFFF"/>
                </a:highlight>
                <a:latin typeface="Lato"/>
                <a:ea typeface="Lato"/>
                <a:cs typeface="Lato"/>
                <a:sym typeface="Lato"/>
              </a:rPr>
              <a:t> to borrow money based on the </a:t>
            </a:r>
            <a:r>
              <a:rPr b="1" i="0" lang="en-GB" sz="1750" u="none" cap="none" strike="noStrike">
                <a:solidFill>
                  <a:schemeClr val="accent2"/>
                </a:solidFill>
                <a:highlight>
                  <a:srgbClr val="FFFFFF"/>
                </a:highlight>
                <a:latin typeface="Lato"/>
                <a:ea typeface="Lato"/>
                <a:cs typeface="Lato"/>
                <a:sym typeface="Lato"/>
              </a:rPr>
              <a:t>condition</a:t>
            </a:r>
            <a:r>
              <a:rPr i="0" lang="en-GB" sz="1750" u="none" cap="none" strike="noStrike">
                <a:solidFill>
                  <a:srgbClr val="111111"/>
                </a:solidFill>
                <a:highlight>
                  <a:srgbClr val="FFFFFF"/>
                </a:highlight>
                <a:latin typeface="Lato"/>
                <a:ea typeface="Lato"/>
                <a:cs typeface="Lato"/>
                <a:sym typeface="Lato"/>
              </a:rPr>
              <a:t> that </a:t>
            </a:r>
            <a:r>
              <a:rPr lang="en-GB" sz="1750">
                <a:solidFill>
                  <a:srgbClr val="111111"/>
                </a:solidFill>
                <a:highlight>
                  <a:srgbClr val="FFFFFF"/>
                </a:highlight>
                <a:latin typeface="Lato"/>
                <a:ea typeface="Lato"/>
                <a:cs typeface="Lato"/>
                <a:sym typeface="Lato"/>
              </a:rPr>
              <a:t>they </a:t>
            </a:r>
            <a:r>
              <a:rPr i="0" lang="en-GB" sz="1750" u="none" cap="none" strike="noStrike">
                <a:solidFill>
                  <a:srgbClr val="111111"/>
                </a:solidFill>
                <a:highlight>
                  <a:srgbClr val="FFFFFF"/>
                </a:highlight>
                <a:latin typeface="Lato"/>
                <a:ea typeface="Lato"/>
                <a:cs typeface="Lato"/>
                <a:sym typeface="Lato"/>
              </a:rPr>
              <a:t>pay the money back over a period of time, plus interest and any other </a:t>
            </a:r>
            <a:r>
              <a:rPr b="1" i="0" lang="en-GB" sz="1750" u="none" cap="none" strike="noStrike">
                <a:solidFill>
                  <a:schemeClr val="accent2"/>
                </a:solidFill>
                <a:highlight>
                  <a:srgbClr val="FFFFFF"/>
                </a:highlight>
                <a:latin typeface="Lato"/>
                <a:ea typeface="Lato"/>
                <a:cs typeface="Lato"/>
                <a:sym typeface="Lato"/>
              </a:rPr>
              <a:t>charges</a:t>
            </a:r>
            <a:r>
              <a:rPr i="0" lang="en-GB" sz="1750" u="none" cap="none" strike="noStrike">
                <a:solidFill>
                  <a:srgbClr val="111111"/>
                </a:solidFill>
                <a:highlight>
                  <a:srgbClr val="FFFFFF"/>
                </a:highlight>
                <a:latin typeface="Lato"/>
                <a:ea typeface="Lato"/>
                <a:cs typeface="Lato"/>
                <a:sym typeface="Lato"/>
              </a:rPr>
              <a:t> the</a:t>
            </a:r>
            <a:r>
              <a:rPr lang="en-GB" sz="1750">
                <a:solidFill>
                  <a:srgbClr val="111111"/>
                </a:solidFill>
                <a:highlight>
                  <a:srgbClr val="FFFFFF"/>
                </a:highlight>
                <a:latin typeface="Lato"/>
                <a:ea typeface="Lato"/>
                <a:cs typeface="Lato"/>
                <a:sym typeface="Lato"/>
              </a:rPr>
              <a:t> bank</a:t>
            </a:r>
            <a:r>
              <a:rPr i="0" lang="en-GB" sz="1750" u="none" cap="none" strike="noStrike">
                <a:solidFill>
                  <a:srgbClr val="111111"/>
                </a:solidFill>
                <a:highlight>
                  <a:srgbClr val="FFFFFF"/>
                </a:highlight>
                <a:latin typeface="Lato"/>
                <a:ea typeface="Lato"/>
                <a:cs typeface="Lato"/>
                <a:sym typeface="Lato"/>
              </a:rPr>
              <a:t> may have stated when </a:t>
            </a:r>
            <a:r>
              <a:rPr lang="en-GB" sz="1750">
                <a:solidFill>
                  <a:srgbClr val="111111"/>
                </a:solidFill>
                <a:highlight>
                  <a:srgbClr val="FFFFFF"/>
                </a:highlight>
                <a:latin typeface="Lato"/>
                <a:ea typeface="Lato"/>
                <a:cs typeface="Lato"/>
                <a:sym typeface="Lato"/>
              </a:rPr>
              <a:t>the person</a:t>
            </a:r>
            <a:r>
              <a:rPr i="0" lang="en-GB" sz="1750" u="none" cap="none" strike="noStrike">
                <a:solidFill>
                  <a:srgbClr val="111111"/>
                </a:solidFill>
                <a:highlight>
                  <a:srgbClr val="FFFFFF"/>
                </a:highlight>
                <a:latin typeface="Lato"/>
                <a:ea typeface="Lato"/>
                <a:cs typeface="Lato"/>
                <a:sym typeface="Lato"/>
              </a:rPr>
              <a:t> signed up for the credit card.</a:t>
            </a:r>
            <a:endParaRPr i="0" sz="1750" u="none" cap="none" strike="noStrike">
              <a:solidFill>
                <a:srgbClr val="111111"/>
              </a:solidFill>
              <a:highlight>
                <a:srgbClr val="FFFFFF"/>
              </a:highlight>
              <a:latin typeface="Lato"/>
              <a:ea typeface="Lato"/>
              <a:cs typeface="Lato"/>
              <a:sym typeface="Lato"/>
            </a:endParaRPr>
          </a:p>
          <a:p>
            <a:pPr indent="0" lvl="0" marL="0" marR="0" rtl="0" algn="l">
              <a:lnSpc>
                <a:spcPct val="100000"/>
              </a:lnSpc>
              <a:spcBef>
                <a:spcPts val="100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05" name="Google Shape;105;g24067dd8f17_0_0"/>
          <p:cNvSpPr txBox="1"/>
          <p:nvPr>
            <p:ph type="ctrTitle"/>
          </p:nvPr>
        </p:nvSpPr>
        <p:spPr>
          <a:xfrm>
            <a:off x="18977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What is a credit card?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e443350127_1_34"/>
          <p:cNvSpPr txBox="1"/>
          <p:nvPr>
            <p:ph type="ctrTitle"/>
          </p:nvPr>
        </p:nvSpPr>
        <p:spPr>
          <a:xfrm>
            <a:off x="14235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GB" sz="2900" u="none" cap="none" strike="noStrike">
                <a:solidFill>
                  <a:schemeClr val="accent2"/>
                </a:solidFill>
                <a:latin typeface="Lato"/>
                <a:ea typeface="Lato"/>
                <a:cs typeface="Lato"/>
                <a:sym typeface="Lato"/>
              </a:rPr>
              <a:t>Credit cards and credit scores</a:t>
            </a:r>
            <a:endParaRPr b="1" i="0" sz="2900" u="none" cap="none" strike="noStrike">
              <a:solidFill>
                <a:schemeClr val="accent2"/>
              </a:solidFill>
              <a:latin typeface="Lato"/>
              <a:ea typeface="Lato"/>
              <a:cs typeface="Lato"/>
              <a:sym typeface="Lato"/>
            </a:endParaRPr>
          </a:p>
        </p:txBody>
      </p:sp>
      <p:sp>
        <p:nvSpPr>
          <p:cNvPr id="111" name="Google Shape;111;g1e443350127_1_3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112" name="Google Shape;112;g1e443350127_1_34"/>
          <p:cNvSpPr txBox="1"/>
          <p:nvPr/>
        </p:nvSpPr>
        <p:spPr>
          <a:xfrm>
            <a:off x="66150" y="999950"/>
            <a:ext cx="9001800" cy="11499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None/>
            </a:pPr>
            <a:r>
              <a:rPr b="1" lang="en-GB" sz="1900">
                <a:solidFill>
                  <a:schemeClr val="accent1"/>
                </a:solidFill>
                <a:latin typeface="Lato"/>
                <a:ea typeface="Lato"/>
                <a:cs typeface="Lato"/>
                <a:sym typeface="Lato"/>
              </a:rPr>
              <a:t>A</a:t>
            </a:r>
            <a:r>
              <a:rPr b="1" i="0" lang="en-GB" sz="1900" u="none" cap="none" strike="noStrike">
                <a:solidFill>
                  <a:schemeClr val="accent1"/>
                </a:solidFill>
                <a:latin typeface="Lato"/>
                <a:ea typeface="Lato"/>
                <a:cs typeface="Lato"/>
                <a:sym typeface="Lato"/>
              </a:rPr>
              <a:t> credit score shows how financially reliable </a:t>
            </a:r>
            <a:r>
              <a:rPr b="1" lang="en-GB" sz="1900">
                <a:solidFill>
                  <a:schemeClr val="accent1"/>
                </a:solidFill>
                <a:latin typeface="Lato"/>
                <a:ea typeface="Lato"/>
                <a:cs typeface="Lato"/>
                <a:sym typeface="Lato"/>
              </a:rPr>
              <a:t>a person is</a:t>
            </a:r>
            <a:r>
              <a:rPr b="1" i="0" lang="en-GB" sz="1900" u="none" cap="none" strike="noStrike">
                <a:solidFill>
                  <a:schemeClr val="accent1"/>
                </a:solidFill>
                <a:latin typeface="Lato"/>
                <a:ea typeface="Lato"/>
                <a:cs typeface="Lato"/>
                <a:sym typeface="Lato"/>
              </a:rPr>
              <a:t>; the higher </a:t>
            </a:r>
            <a:r>
              <a:rPr b="1" lang="en-GB" sz="1900">
                <a:solidFill>
                  <a:schemeClr val="accent1"/>
                </a:solidFill>
                <a:latin typeface="Lato"/>
                <a:ea typeface="Lato"/>
                <a:cs typeface="Lato"/>
                <a:sym typeface="Lato"/>
              </a:rPr>
              <a:t>the</a:t>
            </a:r>
            <a:r>
              <a:rPr b="1" i="0" lang="en-GB" sz="1900" u="none" cap="none" strike="noStrike">
                <a:solidFill>
                  <a:schemeClr val="accent1"/>
                </a:solidFill>
                <a:latin typeface="Lato"/>
                <a:ea typeface="Lato"/>
                <a:cs typeface="Lato"/>
                <a:sym typeface="Lato"/>
              </a:rPr>
              <a:t> score, the better deals </a:t>
            </a:r>
            <a:r>
              <a:rPr b="1" lang="en-GB" sz="1900">
                <a:solidFill>
                  <a:schemeClr val="accent1"/>
                </a:solidFill>
                <a:latin typeface="Lato"/>
                <a:ea typeface="Lato"/>
                <a:cs typeface="Lato"/>
                <a:sym typeface="Lato"/>
              </a:rPr>
              <a:t>a person can</a:t>
            </a:r>
            <a:r>
              <a:rPr b="1" i="0" lang="en-GB" sz="1900" u="none" cap="none" strike="noStrike">
                <a:solidFill>
                  <a:schemeClr val="accent1"/>
                </a:solidFill>
                <a:latin typeface="Lato"/>
                <a:ea typeface="Lato"/>
                <a:cs typeface="Lato"/>
                <a:sym typeface="Lato"/>
              </a:rPr>
              <a:t> get for </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3"/>
                  </a:ext>
                </a:extLst>
              </a:rPr>
              <a:t>financial products such as a loan or </a:t>
            </a:r>
            <a:r>
              <a:rPr b="1" lang="en-GB" sz="1900">
                <a:solidFill>
                  <a:schemeClr val="accent1"/>
                </a:solidFill>
                <a:latin typeface="Lato"/>
                <a:ea typeface="Lato"/>
                <a:cs typeface="Lato"/>
                <a:sym typeface="Lato"/>
                <a:extLst>
                  <a:ext uri="http://customooxmlschemas.google.com/">
                    <go:slidesCustomData xmlns:go="http://customooxmlschemas.google.com/" textRoundtripDataId="4"/>
                  </a:ext>
                </a:extLst>
              </a:rPr>
              <a:t>mortgage</a:t>
            </a:r>
            <a:r>
              <a:rPr b="1" i="0" lang="en-GB" sz="1900" u="none" cap="none" strike="noStrike">
                <a:solidFill>
                  <a:schemeClr val="accent1"/>
                </a:solidFill>
                <a:latin typeface="Lato"/>
                <a:ea typeface="Lato"/>
                <a:cs typeface="Lato"/>
                <a:sym typeface="Lato"/>
                <a:extLst>
                  <a:ext uri="http://customooxmlschemas.google.com/">
                    <go:slidesCustomData xmlns:go="http://customooxmlschemas.google.com/" textRoundtripDataId="5"/>
                  </a:ext>
                </a:extLst>
              </a:rPr>
              <a:t>.</a:t>
            </a:r>
            <a:endParaRPr sz="1900">
              <a:solidFill>
                <a:schemeClr val="accent1"/>
              </a:solidFill>
              <a:latin typeface="Lato"/>
              <a:ea typeface="Lato"/>
              <a:cs typeface="Lato"/>
              <a:sym typeface="Lato"/>
            </a:endParaRPr>
          </a:p>
          <a:p>
            <a:pPr indent="0" lvl="0" marL="101600" marR="0" rtl="0" algn="l">
              <a:lnSpc>
                <a:spcPct val="115000"/>
              </a:lnSpc>
              <a:spcBef>
                <a:spcPts val="0"/>
              </a:spcBef>
              <a:spcAft>
                <a:spcPts val="0"/>
              </a:spcAft>
              <a:buNone/>
            </a:pPr>
            <a:r>
              <a:t/>
            </a:r>
            <a:endParaRPr b="1" i="0" sz="1900" u="none" cap="none" strike="noStrike">
              <a:solidFill>
                <a:schemeClr val="accent1"/>
              </a:solidFill>
              <a:latin typeface="Lato"/>
              <a:ea typeface="Lato"/>
              <a:cs typeface="Lato"/>
              <a:sym typeface="Lato"/>
            </a:endParaRPr>
          </a:p>
        </p:txBody>
      </p:sp>
      <p:sp>
        <p:nvSpPr>
          <p:cNvPr id="113" name="Google Shape;113;g1e443350127_1_34"/>
          <p:cNvSpPr/>
          <p:nvPr/>
        </p:nvSpPr>
        <p:spPr>
          <a:xfrm>
            <a:off x="561850" y="2702373"/>
            <a:ext cx="1084500" cy="21723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114" name="Google Shape;114;g1e443350127_1_34"/>
          <p:cNvSpPr/>
          <p:nvPr/>
        </p:nvSpPr>
        <p:spPr>
          <a:xfrm rot="10800000">
            <a:off x="4833175" y="2697075"/>
            <a:ext cx="1084500" cy="2222400"/>
          </a:xfrm>
          <a:prstGeom prst="upArrow">
            <a:avLst>
              <a:gd fmla="val 50000" name="adj1"/>
              <a:gd fmla="val 50000" name="adj2"/>
            </a:avLst>
          </a:prstGeom>
          <a:solidFill>
            <a:srgbClr val="0543B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400" u="none" cap="none" strike="noStrike">
              <a:solidFill>
                <a:schemeClr val="accent1"/>
              </a:solidFill>
              <a:latin typeface="Lato"/>
              <a:ea typeface="Lato"/>
              <a:cs typeface="Lato"/>
              <a:sym typeface="Lato"/>
            </a:endParaRPr>
          </a:p>
        </p:txBody>
      </p:sp>
      <p:sp>
        <p:nvSpPr>
          <p:cNvPr id="115" name="Google Shape;115;g1e443350127_1_34"/>
          <p:cNvSpPr txBox="1"/>
          <p:nvPr/>
        </p:nvSpPr>
        <p:spPr>
          <a:xfrm>
            <a:off x="1833027" y="2626175"/>
            <a:ext cx="2692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 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i</a:t>
            </a:r>
            <a:r>
              <a:rPr b="1" lang="en-GB" sz="1800">
                <a:solidFill>
                  <a:schemeClr val="accent1"/>
                </a:solidFill>
                <a:latin typeface="Lato"/>
                <a:ea typeface="Lato"/>
                <a:cs typeface="Lato"/>
                <a:sym typeface="Lato"/>
              </a:rPr>
              <a:t>mproves</a:t>
            </a:r>
            <a:r>
              <a:rPr b="1" i="0" lang="en-GB" sz="1800" u="none" cap="none" strike="noStrike">
                <a:solidFill>
                  <a:schemeClr val="accent1"/>
                </a:solidFill>
                <a:latin typeface="Lato"/>
                <a:ea typeface="Lato"/>
                <a:cs typeface="Lato"/>
                <a:sym typeface="Lato"/>
              </a:rPr>
              <a:t> </a:t>
            </a:r>
            <a:r>
              <a:rPr i="0" lang="en-GB" sz="1800" u="none" cap="none" strike="noStrike">
                <a:solidFill>
                  <a:schemeClr val="accent1"/>
                </a:solidFill>
                <a:latin typeface="Lato"/>
                <a:ea typeface="Lato"/>
                <a:cs typeface="Lato"/>
                <a:sym typeface="Lato"/>
              </a:rPr>
              <a:t>when a person </a:t>
            </a:r>
            <a:r>
              <a:rPr b="1" i="0" lang="en-GB" sz="1800" u="none" cap="none" strike="noStrike">
                <a:solidFill>
                  <a:schemeClr val="accent2"/>
                </a:solidFill>
                <a:latin typeface="Lato"/>
                <a:ea typeface="Lato"/>
                <a:cs typeface="Lato"/>
                <a:sym typeface="Lato"/>
              </a:rPr>
              <a:t>stays within the cre</a:t>
            </a:r>
            <a:r>
              <a:rPr b="1" lang="en-GB" sz="1800">
                <a:solidFill>
                  <a:schemeClr val="accent2"/>
                </a:solidFill>
                <a:latin typeface="Lato"/>
                <a:ea typeface="Lato"/>
                <a:cs typeface="Lato"/>
                <a:sym typeface="Lato"/>
              </a:rPr>
              <a:t>dit limit</a:t>
            </a:r>
            <a:r>
              <a:rPr lang="en-GB" sz="1800">
                <a:solidFill>
                  <a:schemeClr val="accent1"/>
                </a:solidFill>
                <a:latin typeface="Lato"/>
                <a:ea typeface="Lato"/>
                <a:cs typeface="Lato"/>
                <a:sym typeface="Lato"/>
              </a:rPr>
              <a:t> and pays </a:t>
            </a:r>
            <a:r>
              <a:rPr b="1" lang="en-GB" sz="1800">
                <a:solidFill>
                  <a:schemeClr val="accent2"/>
                </a:solidFill>
                <a:latin typeface="Lato"/>
                <a:ea typeface="Lato"/>
                <a:cs typeface="Lato"/>
                <a:sym typeface="Lato"/>
              </a:rPr>
              <a:t>at least the minimum on time</a:t>
            </a:r>
            <a:r>
              <a:rPr lang="en-GB" sz="1800">
                <a:solidFill>
                  <a:schemeClr val="accent1"/>
                </a:solidFill>
                <a:latin typeface="Lato"/>
                <a:ea typeface="Lato"/>
                <a:cs typeface="Lato"/>
                <a:sym typeface="Lato"/>
              </a:rPr>
              <a:t> every month (though it’s even better to pay the full amount!)</a:t>
            </a:r>
            <a:endParaRPr b="1" i="0" sz="1800" u="none" cap="none" strike="noStrike">
              <a:solidFill>
                <a:schemeClr val="accent1"/>
              </a:solidFill>
              <a:latin typeface="Lato"/>
              <a:ea typeface="Lato"/>
              <a:cs typeface="Lato"/>
              <a:sym typeface="Lato"/>
            </a:endParaRPr>
          </a:p>
        </p:txBody>
      </p:sp>
      <p:sp>
        <p:nvSpPr>
          <p:cNvPr id="116" name="Google Shape;116;g1e443350127_1_34"/>
          <p:cNvSpPr txBox="1"/>
          <p:nvPr/>
        </p:nvSpPr>
        <p:spPr>
          <a:xfrm>
            <a:off x="6027075" y="2626175"/>
            <a:ext cx="25056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1800">
                <a:solidFill>
                  <a:schemeClr val="accent1"/>
                </a:solidFill>
                <a:latin typeface="Lato"/>
                <a:ea typeface="Lato"/>
                <a:cs typeface="Lato"/>
                <a:sym typeface="Lato"/>
              </a:rPr>
              <a:t>A c</a:t>
            </a:r>
            <a:r>
              <a:rPr i="0" lang="en-GB" sz="1800" u="none" cap="none" strike="noStrike">
                <a:solidFill>
                  <a:schemeClr val="accent1"/>
                </a:solidFill>
                <a:latin typeface="Lato"/>
                <a:ea typeface="Lato"/>
                <a:cs typeface="Lato"/>
                <a:sym typeface="Lato"/>
              </a:rPr>
              <a:t>redit score </a:t>
            </a:r>
            <a:r>
              <a:rPr b="1" i="0" lang="en-GB" sz="1800" u="none" cap="none" strike="noStrike">
                <a:solidFill>
                  <a:schemeClr val="accent1"/>
                </a:solidFill>
                <a:latin typeface="Lato"/>
                <a:ea typeface="Lato"/>
                <a:cs typeface="Lato"/>
                <a:sym typeface="Lato"/>
              </a:rPr>
              <a:t>decreases </a:t>
            </a:r>
            <a:r>
              <a:rPr i="0" lang="en-GB" sz="1800" u="none" cap="none" strike="noStrike">
                <a:solidFill>
                  <a:schemeClr val="accent1"/>
                </a:solidFill>
                <a:latin typeface="Lato"/>
                <a:ea typeface="Lato"/>
                <a:cs typeface="Lato"/>
                <a:sym typeface="Lato"/>
              </a:rPr>
              <a:t>when </a:t>
            </a:r>
            <a:r>
              <a:rPr lang="en-GB" sz="1800">
                <a:solidFill>
                  <a:schemeClr val="accent1"/>
                </a:solidFill>
                <a:latin typeface="Lato"/>
                <a:ea typeface="Lato"/>
                <a:cs typeface="Lato"/>
                <a:sym typeface="Lato"/>
              </a:rPr>
              <a:t>a person </a:t>
            </a:r>
            <a:r>
              <a:rPr b="1" lang="en-GB" sz="1800">
                <a:solidFill>
                  <a:schemeClr val="accent2"/>
                </a:solidFill>
                <a:latin typeface="Lato"/>
                <a:ea typeface="Lato"/>
                <a:cs typeface="Lato"/>
                <a:sym typeface="Lato"/>
              </a:rPr>
              <a:t>misses </a:t>
            </a:r>
            <a:r>
              <a:rPr lang="en-GB" sz="1800">
                <a:solidFill>
                  <a:schemeClr val="accent1"/>
                </a:solidFill>
                <a:latin typeface="Lato"/>
                <a:ea typeface="Lato"/>
                <a:cs typeface="Lato"/>
                <a:sym typeface="Lato"/>
              </a:rPr>
              <a:t>or is </a:t>
            </a:r>
            <a:r>
              <a:rPr b="1" lang="en-GB" sz="1800">
                <a:solidFill>
                  <a:schemeClr val="accent2"/>
                </a:solidFill>
                <a:latin typeface="Lato"/>
                <a:ea typeface="Lato"/>
                <a:cs typeface="Lato"/>
                <a:sym typeface="Lato"/>
              </a:rPr>
              <a:t>late paying the monthly repayments</a:t>
            </a:r>
            <a:r>
              <a:rPr lang="en-GB" sz="1800">
                <a:solidFill>
                  <a:schemeClr val="accent1"/>
                </a:solidFill>
                <a:latin typeface="Lato"/>
                <a:ea typeface="Lato"/>
                <a:cs typeface="Lato"/>
                <a:sym typeface="Lato"/>
              </a:rPr>
              <a:t>, or </a:t>
            </a:r>
            <a:r>
              <a:rPr b="1" lang="en-GB" sz="1800">
                <a:solidFill>
                  <a:schemeClr val="accent2"/>
                </a:solidFill>
                <a:latin typeface="Lato"/>
                <a:ea typeface="Lato"/>
                <a:cs typeface="Lato"/>
                <a:sym typeface="Lato"/>
              </a:rPr>
              <a:t>goes above the credit limit</a:t>
            </a:r>
            <a:endParaRPr b="1" i="0" sz="1800" u="none" cap="none" strike="noStrike">
              <a:solidFill>
                <a:schemeClr val="accent2"/>
              </a:solidFill>
              <a:latin typeface="Lato"/>
              <a:ea typeface="Lato"/>
              <a:cs typeface="Lato"/>
              <a:sym typeface="Lato"/>
            </a:endParaRPr>
          </a:p>
        </p:txBody>
      </p:sp>
      <p:sp>
        <p:nvSpPr>
          <p:cNvPr id="117" name="Google Shape;117;g1e443350127_1_34"/>
          <p:cNvSpPr txBox="1"/>
          <p:nvPr/>
        </p:nvSpPr>
        <p:spPr>
          <a:xfrm>
            <a:off x="0" y="1830471"/>
            <a:ext cx="9144000" cy="4155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lang="en-GB" sz="1500">
                <a:solidFill>
                  <a:schemeClr val="lt1"/>
                </a:solidFill>
                <a:latin typeface="Lato"/>
                <a:ea typeface="Lato"/>
                <a:cs typeface="Lato"/>
                <a:sym typeface="Lato"/>
              </a:rPr>
              <a:t>What behaviours do you think can increase or decrease credit scores when a person uses a credit card?</a:t>
            </a:r>
            <a:endParaRPr b="1" i="0" sz="1500"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