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Lato"/>
      <p:regular r:id="rId33"/>
      <p:bold r:id="rId34"/>
      <p:italic r:id="rId35"/>
      <p:boldItalic r:id="rId36"/>
    </p:embeddedFont>
    <p:embeddedFont>
      <p:font typeface="Lato Light"/>
      <p:regular r:id="rId37"/>
      <p:bold r:id="rId38"/>
      <p:italic r:id="rId39"/>
      <p:boldItalic r:id="rId40"/>
    </p:embeddedFont>
    <p:embeddedFont>
      <p:font typeface="Lato Black"/>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43" roundtripDataSignature="AMtx7miA1b63ALycPLudSOBu2For+hgG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86C17C-C7D7-4418-A242-0A0464A877C5}">
  <a:tblStyle styleId="{8F86C17C-C7D7-4418-A242-0A0464A877C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boldItalic.fntdata"/><Relationship Id="rId20" Type="http://schemas.openxmlformats.org/officeDocument/2006/relationships/slide" Target="slides/slide14.xml"/><Relationship Id="rId42" Type="http://schemas.openxmlformats.org/officeDocument/2006/relationships/font" Target="fonts/LatoBlack-boldItalic.fntdata"/><Relationship Id="rId41" Type="http://schemas.openxmlformats.org/officeDocument/2006/relationships/font" Target="fonts/LatoBlack-bold.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a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ato-italic.fntdata"/><Relationship Id="rId12" Type="http://schemas.openxmlformats.org/officeDocument/2006/relationships/slide" Target="slides/slide6.xml"/><Relationship Id="rId34" Type="http://schemas.openxmlformats.org/officeDocument/2006/relationships/font" Target="fonts/Lato-bold.fntdata"/><Relationship Id="rId15" Type="http://schemas.openxmlformats.org/officeDocument/2006/relationships/slide" Target="slides/slide9.xml"/><Relationship Id="rId37" Type="http://schemas.openxmlformats.org/officeDocument/2006/relationships/font" Target="fonts/LatoLight-regular.fntdata"/><Relationship Id="rId14" Type="http://schemas.openxmlformats.org/officeDocument/2006/relationships/slide" Target="slides/slide8.xml"/><Relationship Id="rId36" Type="http://schemas.openxmlformats.org/officeDocument/2006/relationships/font" Target="fonts/Lato-boldItalic.fntdata"/><Relationship Id="rId17" Type="http://schemas.openxmlformats.org/officeDocument/2006/relationships/slide" Target="slides/slide11.xml"/><Relationship Id="rId39" Type="http://schemas.openxmlformats.org/officeDocument/2006/relationships/font" Target="fonts/LatoLight-italic.fntdata"/><Relationship Id="rId16" Type="http://schemas.openxmlformats.org/officeDocument/2006/relationships/slide" Target="slides/slide10.xml"/><Relationship Id="rId38" Type="http://schemas.openxmlformats.org/officeDocument/2006/relationships/font" Target="fonts/LatoLight-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 name="Google Shape;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a1331757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g2a1331757e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Highlight to students that these deductions benefit society as a whole regardless of their income whereas other deductions  such as pensions and student loan can be considered as individual investments.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gets feedback from the students and develops this using the information on the slide.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may be able to draw on their own knowledge too.</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Give students a chance to add missing detail to their answers.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eb1f3fc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eb1f3fc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Read ‘state pensions’ together as a class and then allow students to work in pairs to read about the other types of pension.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Read the case study as a class and then give students time to draw out the key factors that need to be considered - these are highlighted on the next slide.</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latin typeface="Lato"/>
                <a:ea typeface="Lato"/>
                <a:cs typeface="Lato"/>
                <a:sym typeface="Lato"/>
              </a:rPr>
              <a:t>Give students further time to refer to their notes from the previous activity to suggest which pension options might be best for the case study.</a:t>
            </a:r>
            <a:endParaRPr>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Use prompt questions to draw out why these factors are significant.</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are the pension options for someone who is self-employed?</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other gaps might people have in the work history?</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Is ten years enough time to be able to receive a pension?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What are the implications of having a family? - consider lifestyle like holidays or being able to support grandchildren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Is a pension an investment? </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Students work in pairs, using  what they have learnt about pensions and how they work to try to come up with as many different benefits of having a pension as they can.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Draw on the point that people do have the choice to opt out, inviting students to suggest reasons people might make this decision and the impact of this decision.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goes through benefits on the slide and any others students may have introduced (some more able students might identify that currently the government does not have enough money to pay into pensions and this alleviates this pressure, if individuals have a pension pot).</a:t>
            </a:r>
            <a:endParaRPr>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100"/>
              <a:buFont typeface="Arial"/>
              <a:buNone/>
            </a:pPr>
            <a:r>
              <a:t/>
            </a:r>
            <a:endParaRPr sz="14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Students have an opportunity to ask further questions (time depending). Teachers can signpost other resources for further information.</a:t>
            </a:r>
            <a:endParaRPr>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8a5baefba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28a5baefba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Play the video twice. First time- give students a chance to listen. Second time - students watch the clip and answer the questions before they share their responses with the rest of the class.</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The answers for each question are developed on the following slides.</a:t>
            </a:r>
            <a:endParaRPr>
              <a:solidFill>
                <a:schemeClr val="dk1"/>
              </a:solidFill>
              <a:latin typeface="Lato"/>
              <a:ea typeface="Lato"/>
              <a:cs typeface="Lato"/>
              <a:sym typeface="La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delivery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gets feedback from the students and develops this using the information on the slide.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Teacher may be able to draw on their own knowledge too.</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Give students a chance to add missing detail to their answers.</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   </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gets feedback from the students and develops this using the information on the slide.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Teacher may be able to draw on their own knowledge too.</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Give students a chance to add missing detail to their answers.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6" name="Shape 6"/>
        <p:cNvGrpSpPr/>
        <p:nvPr/>
      </p:nvGrpSpPr>
      <p:grpSpPr>
        <a:xfrm>
          <a:off x="0" y="0"/>
          <a:ext cx="0" cy="0"/>
          <a:chOff x="0" y="0"/>
          <a:chExt cx="0" cy="0"/>
        </a:xfrm>
      </p:grpSpPr>
      <p:sp>
        <p:nvSpPr>
          <p:cNvPr id="7" name="Google Shape;7;g324f0599464_0_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8" name="Google Shape;8;g324f0599464_0_1"/>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9" name="Google Shape;9;g324f0599464_0_1"/>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1">
  <p:cSld name="Section slide 1_1_1">
    <p:spTree>
      <p:nvGrpSpPr>
        <p:cNvPr id="28" name="Shape 28"/>
        <p:cNvGrpSpPr/>
        <p:nvPr/>
      </p:nvGrpSpPr>
      <p:grpSpPr>
        <a:xfrm>
          <a:off x="0" y="0"/>
          <a:ext cx="0" cy="0"/>
          <a:chOff x="0" y="0"/>
          <a:chExt cx="0" cy="0"/>
        </a:xfrm>
      </p:grpSpPr>
      <p:sp>
        <p:nvSpPr>
          <p:cNvPr id="29" name="Google Shape;29;g324f0599464_0_23"/>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0" name="Shape 30"/>
        <p:cNvGrpSpPr/>
        <p:nvPr/>
      </p:nvGrpSpPr>
      <p:grpSpPr>
        <a:xfrm>
          <a:off x="0" y="0"/>
          <a:ext cx="0" cy="0"/>
          <a:chOff x="0" y="0"/>
          <a:chExt cx="0" cy="0"/>
        </a:xfrm>
      </p:grpSpPr>
      <p:sp>
        <p:nvSpPr>
          <p:cNvPr id="31" name="Google Shape;31;g324f0599464_0_25"/>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 name="Google Shape;32;g324f0599464_0_25"/>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
        <p:nvSpPr>
          <p:cNvPr id="33" name="Google Shape;33;g324f0599464_0_25"/>
          <p:cNvSpPr txBox="1"/>
          <p:nvPr>
            <p:ph type="title"/>
          </p:nvPr>
        </p:nvSpPr>
        <p:spPr>
          <a:xfrm>
            <a:off x="378000" y="252000"/>
            <a:ext cx="8613600" cy="64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1pPr>
            <a:lvl2pPr lvl="1">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2pPr>
            <a:lvl3pPr lvl="2">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3pPr>
            <a:lvl4pPr lvl="3">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4pPr>
            <a:lvl5pPr lvl="4">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5pPr>
            <a:lvl6pPr lvl="5">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6pPr>
            <a:lvl7pPr lvl="6">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7pPr>
            <a:lvl8pPr lvl="7">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8pPr>
            <a:lvl9pPr lvl="8">
              <a:spcBef>
                <a:spcPts val="0"/>
              </a:spcBef>
              <a:spcAft>
                <a:spcPts val="0"/>
              </a:spcAft>
              <a:buClr>
                <a:schemeClr val="accent2"/>
              </a:buClr>
              <a:buSzPts val="2800"/>
              <a:buFont typeface="Lato"/>
              <a:buNone/>
              <a:defRPr b="1" sz="2800">
                <a:solidFill>
                  <a:schemeClr val="accent2"/>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34" name="Shape 34"/>
        <p:cNvGrpSpPr/>
        <p:nvPr/>
      </p:nvGrpSpPr>
      <p:grpSpPr>
        <a:xfrm>
          <a:off x="0" y="0"/>
          <a:ext cx="0" cy="0"/>
          <a:chOff x="0" y="0"/>
          <a:chExt cx="0" cy="0"/>
        </a:xfrm>
      </p:grpSpPr>
      <p:pic>
        <p:nvPicPr>
          <p:cNvPr id="35" name="Google Shape;35;g324f0599464_0_28"/>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36" name="Shape 36"/>
        <p:cNvGrpSpPr/>
        <p:nvPr/>
      </p:nvGrpSpPr>
      <p:grpSpPr>
        <a:xfrm>
          <a:off x="0" y="0"/>
          <a:ext cx="0" cy="0"/>
          <a:chOff x="0" y="0"/>
          <a:chExt cx="0" cy="0"/>
        </a:xfrm>
      </p:grpSpPr>
      <p:pic>
        <p:nvPicPr>
          <p:cNvPr id="37" name="Google Shape;37;g324f0599464_0_30"/>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p:cSld name="Section slide 1">
    <p:spTree>
      <p:nvGrpSpPr>
        <p:cNvPr id="38" name="Shape 38"/>
        <p:cNvGrpSpPr/>
        <p:nvPr/>
      </p:nvGrpSpPr>
      <p:grpSpPr>
        <a:xfrm>
          <a:off x="0" y="0"/>
          <a:ext cx="0" cy="0"/>
          <a:chOff x="0" y="0"/>
          <a:chExt cx="0" cy="0"/>
        </a:xfrm>
      </p:grpSpPr>
      <p:sp>
        <p:nvSpPr>
          <p:cNvPr id="39" name="Google Shape;39;g324f0599464_0_3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 name="Google Shape;40;g324f0599464_0_32"/>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Divider/pullout 1">
    <p:bg>
      <p:bgPr>
        <a:solidFill>
          <a:srgbClr val="0543B3"/>
        </a:solidFill>
      </p:bgPr>
    </p:bg>
    <p:spTree>
      <p:nvGrpSpPr>
        <p:cNvPr id="41" name="Shape 41"/>
        <p:cNvGrpSpPr/>
        <p:nvPr/>
      </p:nvGrpSpPr>
      <p:grpSpPr>
        <a:xfrm>
          <a:off x="0" y="0"/>
          <a:ext cx="0" cy="0"/>
          <a:chOff x="0" y="0"/>
          <a:chExt cx="0" cy="0"/>
        </a:xfrm>
      </p:grpSpPr>
      <p:pic>
        <p:nvPicPr>
          <p:cNvPr id="42" name="Google Shape;42;g324f0599464_0_35"/>
          <p:cNvPicPr preferRelativeResize="0"/>
          <p:nvPr/>
        </p:nvPicPr>
        <p:blipFill rotWithShape="1">
          <a:blip r:embed="rId2">
            <a:alphaModFix/>
          </a:blip>
          <a:srcRect b="-8417" l="-5677" r="-7637" t="-10644"/>
          <a:stretch/>
        </p:blipFill>
        <p:spPr>
          <a:xfrm>
            <a:off x="8069450" y="4311925"/>
            <a:ext cx="835000" cy="650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0" name="Shape 10"/>
        <p:cNvGrpSpPr/>
        <p:nvPr/>
      </p:nvGrpSpPr>
      <p:grpSpPr>
        <a:xfrm>
          <a:off x="0" y="0"/>
          <a:ext cx="0" cy="0"/>
          <a:chOff x="0" y="0"/>
          <a:chExt cx="0" cy="0"/>
        </a:xfrm>
      </p:grpSpPr>
      <p:pic>
        <p:nvPicPr>
          <p:cNvPr id="11" name="Google Shape;11;g324f0599464_0_5"/>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2" name="Shape 12"/>
        <p:cNvGrpSpPr/>
        <p:nvPr/>
      </p:nvGrpSpPr>
      <p:grpSpPr>
        <a:xfrm>
          <a:off x="0" y="0"/>
          <a:ext cx="0" cy="0"/>
          <a:chOff x="0" y="0"/>
          <a:chExt cx="0" cy="0"/>
        </a:xfrm>
      </p:grpSpPr>
      <p:pic>
        <p:nvPicPr>
          <p:cNvPr id="13" name="Google Shape;13;g324f0599464_0_7"/>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4" name="Shape 14"/>
        <p:cNvGrpSpPr/>
        <p:nvPr/>
      </p:nvGrpSpPr>
      <p:grpSpPr>
        <a:xfrm>
          <a:off x="0" y="0"/>
          <a:ext cx="0" cy="0"/>
          <a:chOff x="0" y="0"/>
          <a:chExt cx="0" cy="0"/>
        </a:xfrm>
      </p:grpSpPr>
      <p:pic>
        <p:nvPicPr>
          <p:cNvPr id="15" name="Google Shape;15;g324f0599464_0_9"/>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6" name="Shape 16"/>
        <p:cNvGrpSpPr/>
        <p:nvPr/>
      </p:nvGrpSpPr>
      <p:grpSpPr>
        <a:xfrm>
          <a:off x="0" y="0"/>
          <a:ext cx="0" cy="0"/>
          <a:chOff x="0" y="0"/>
          <a:chExt cx="0" cy="0"/>
        </a:xfrm>
      </p:grpSpPr>
      <p:sp>
        <p:nvSpPr>
          <p:cNvPr id="17" name="Google Shape;17;g324f0599464_0_1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 name="Google Shape;18;g324f0599464_0_11"/>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TITLE_AND_TWO_COLUMNS_7">
    <p:spTree>
      <p:nvGrpSpPr>
        <p:cNvPr id="19" name="Shape 19"/>
        <p:cNvGrpSpPr/>
        <p:nvPr/>
      </p:nvGrpSpPr>
      <p:grpSpPr>
        <a:xfrm>
          <a:off x="0" y="0"/>
          <a:ext cx="0" cy="0"/>
          <a:chOff x="0" y="0"/>
          <a:chExt cx="0" cy="0"/>
        </a:xfrm>
      </p:grpSpPr>
      <p:sp>
        <p:nvSpPr>
          <p:cNvPr id="20" name="Google Shape;20;g324f0599464_0_1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1" name="Shape 2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22" name="Shape 22"/>
        <p:cNvGrpSpPr/>
        <p:nvPr/>
      </p:nvGrpSpPr>
      <p:grpSpPr>
        <a:xfrm>
          <a:off x="0" y="0"/>
          <a:ext cx="0" cy="0"/>
          <a:chOff x="0" y="0"/>
          <a:chExt cx="0" cy="0"/>
        </a:xfrm>
      </p:grpSpPr>
      <p:sp>
        <p:nvSpPr>
          <p:cNvPr id="23" name="Google Shape;23;g324f0599464_0_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324f0599464_0_17"/>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25" name="Shape 25"/>
        <p:cNvGrpSpPr/>
        <p:nvPr/>
      </p:nvGrpSpPr>
      <p:grpSpPr>
        <a:xfrm>
          <a:off x="0" y="0"/>
          <a:ext cx="0" cy="0"/>
          <a:chOff x="0" y="0"/>
          <a:chExt cx="0" cy="0"/>
        </a:xfrm>
      </p:grpSpPr>
      <p:pic>
        <p:nvPicPr>
          <p:cNvPr id="26" name="Google Shape;26;g324f0599464_0_20"/>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27" name="Google Shape;27;g324f0599464_0_20"/>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26.png"/><Relationship Id="rId6"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hyperlink" Target="https://www.moneyhelper.org.uk/en/pensions-and-retirement/pensions-basics/why-save-into-a-pensi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www.moneyhelper.org.uk/en/pensions-and-retirement/pension-wise" TargetMode="External"/><Relationship Id="rId4" Type="http://schemas.openxmlformats.org/officeDocument/2006/relationships/hyperlink" Target="https://www.citizensadvice.org.uk/debt-and-money/pensions/types-of-pension/workplace-pensions/" TargetMode="External"/><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hyperlink" Target="https://www.gov.uk/new-state-pensio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resources.ftflic.com/" TargetMode="External"/><Relationship Id="rId4" Type="http://schemas.openxmlformats.org/officeDocument/2006/relationships/hyperlink" Target="https://maps.org.uk/en/our-work/pensions" TargetMode="External"/><Relationship Id="rId5" Type="http://schemas.openxmlformats.org/officeDocument/2006/relationships/hyperlink" Target="https://www.pensionattention.co.uk/" TargetMode="External"/><Relationship Id="rId6" Type="http://schemas.openxmlformats.org/officeDocument/2006/relationships/hyperlink" Target="https://www.investopedia.com/terms/p/pensionplan.as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youtube.com/watch?v=AFVYSwKWwKo" TargetMode="External"/><Relationship Id="rId4" Type="http://schemas.openxmlformats.org/officeDocument/2006/relationships/image" Target="../media/image18.jpg"/><Relationship Id="rId5" Type="http://schemas.openxmlformats.org/officeDocument/2006/relationships/hyperlink" Target="http://www.youtube.com/watch?v=AFVYSwKWwKo"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46" name="Shape 46"/>
        <p:cNvGrpSpPr/>
        <p:nvPr/>
      </p:nvGrpSpPr>
      <p:grpSpPr>
        <a:xfrm>
          <a:off x="0" y="0"/>
          <a:ext cx="0" cy="0"/>
          <a:chOff x="0" y="0"/>
          <a:chExt cx="0" cy="0"/>
        </a:xfrm>
      </p:grpSpPr>
      <p:pic>
        <p:nvPicPr>
          <p:cNvPr id="47" name="Google Shape;47;p1"/>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48" name="Google Shape;48;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a:t>
            </a:r>
            <a:r>
              <a:rPr b="1" lang="en-GB" sz="1000">
                <a:solidFill>
                  <a:srgbClr val="FF8022"/>
                </a:solidFill>
              </a:rPr>
              <a:t>Key Stage 4 &amp; 5 </a:t>
            </a:r>
            <a:r>
              <a:rPr b="1" i="0" lang="en-GB" sz="1000" u="none" cap="none" strike="noStrike">
                <a:solidFill>
                  <a:srgbClr val="FF8022"/>
                </a:solidFill>
                <a:latin typeface="Arial"/>
                <a:ea typeface="Arial"/>
                <a:cs typeface="Arial"/>
                <a:sym typeface="Arial"/>
              </a:rPr>
              <a:t>(recommended for Year 12 and above)</a:t>
            </a:r>
            <a:endParaRPr b="1" i="0" sz="1000" u="none" cap="none" strike="noStrike">
              <a:solidFill>
                <a:srgbClr val="FF8022"/>
              </a:solidFill>
              <a:latin typeface="Arial"/>
              <a:ea typeface="Arial"/>
              <a:cs typeface="Arial"/>
              <a:sym typeface="Arial"/>
            </a:endParaRPr>
          </a:p>
        </p:txBody>
      </p:sp>
      <p:sp>
        <p:nvSpPr>
          <p:cNvPr id="49" name="Google Shape;49;p1"/>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1" i="0" lang="en-GB" sz="4800" u="none" cap="none" strike="noStrike">
                <a:solidFill>
                  <a:srgbClr val="FFFFFF"/>
                </a:solidFill>
                <a:latin typeface="Lato Black"/>
                <a:ea typeface="Lato Black"/>
                <a:cs typeface="Lato Black"/>
                <a:sym typeface="Lato Black"/>
              </a:rPr>
              <a:t>How to prepare for your financial future</a:t>
            </a:r>
            <a:endParaRPr b="1" i="0" sz="4800" u="none" cap="none" strike="noStrike">
              <a:solidFill>
                <a:srgbClr val="FFFFFF"/>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g2a1331757e4_0_0"/>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8022"/>
                </a:solidFill>
              </a:rPr>
              <a:t>Workplace pension</a:t>
            </a:r>
            <a:endParaRPr/>
          </a:p>
        </p:txBody>
      </p:sp>
      <p:pic>
        <p:nvPicPr>
          <p:cNvPr id="116" name="Google Shape;116;g2a1331757e4_0_0"/>
          <p:cNvPicPr preferRelativeResize="0"/>
          <p:nvPr/>
        </p:nvPicPr>
        <p:blipFill>
          <a:blip r:embed="rId3">
            <a:alphaModFix/>
          </a:blip>
          <a:stretch>
            <a:fillRect/>
          </a:stretch>
        </p:blipFill>
        <p:spPr>
          <a:xfrm>
            <a:off x="0" y="1181550"/>
            <a:ext cx="4639925" cy="3666000"/>
          </a:xfrm>
          <a:prstGeom prst="rect">
            <a:avLst/>
          </a:prstGeom>
          <a:noFill/>
          <a:ln>
            <a:noFill/>
          </a:ln>
        </p:spPr>
      </p:pic>
      <p:cxnSp>
        <p:nvCxnSpPr>
          <p:cNvPr id="117" name="Google Shape;117;g2a1331757e4_0_0"/>
          <p:cNvCxnSpPr>
            <a:stCxn id="118" idx="3"/>
          </p:cNvCxnSpPr>
          <p:nvPr/>
        </p:nvCxnSpPr>
        <p:spPr>
          <a:xfrm flipH="1" rot="10800000">
            <a:off x="4521200" y="1279900"/>
            <a:ext cx="1221900" cy="1040700"/>
          </a:xfrm>
          <a:prstGeom prst="bentConnector3">
            <a:avLst>
              <a:gd fmla="val 50000" name="adj1"/>
            </a:avLst>
          </a:prstGeom>
          <a:noFill/>
          <a:ln cap="flat" cmpd="sng" w="28575">
            <a:solidFill>
              <a:schemeClr val="accent1"/>
            </a:solidFill>
            <a:prstDash val="solid"/>
            <a:round/>
            <a:headEnd len="sm" w="sm" type="none"/>
            <a:tailEnd len="sm" w="sm" type="none"/>
          </a:ln>
        </p:spPr>
      </p:cxnSp>
      <p:sp>
        <p:nvSpPr>
          <p:cNvPr id="119" name="Google Shape;119;g2a1331757e4_0_0"/>
          <p:cNvSpPr txBox="1"/>
          <p:nvPr/>
        </p:nvSpPr>
        <p:spPr>
          <a:xfrm>
            <a:off x="5630853" y="1075750"/>
            <a:ext cx="16884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543B3"/>
                </a:solidFill>
                <a:latin typeface="Lato Black"/>
                <a:ea typeface="Lato Black"/>
                <a:cs typeface="Lato Black"/>
                <a:sym typeface="Lato Black"/>
              </a:rPr>
              <a:t>Pension</a:t>
            </a:r>
            <a:endParaRPr b="1" i="0" sz="1800" u="none" cap="none" strike="noStrike">
              <a:solidFill>
                <a:srgbClr val="0543B3"/>
              </a:solidFill>
              <a:latin typeface="Lato Black"/>
              <a:ea typeface="Lato Black"/>
              <a:cs typeface="Lato Black"/>
              <a:sym typeface="Lato Black"/>
            </a:endParaRPr>
          </a:p>
        </p:txBody>
      </p:sp>
      <p:sp>
        <p:nvSpPr>
          <p:cNvPr id="118" name="Google Shape;118;g2a1331757e4_0_0"/>
          <p:cNvSpPr/>
          <p:nvPr/>
        </p:nvSpPr>
        <p:spPr>
          <a:xfrm>
            <a:off x="2734100" y="2256850"/>
            <a:ext cx="1787100" cy="127500"/>
          </a:xfrm>
          <a:prstGeom prst="rect">
            <a:avLst/>
          </a:prstGeom>
          <a:solidFill>
            <a:srgbClr val="0080FF">
              <a:alpha val="243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0" name="Google Shape;120;g2a1331757e4_0_0"/>
          <p:cNvSpPr txBox="1"/>
          <p:nvPr/>
        </p:nvSpPr>
        <p:spPr>
          <a:xfrm>
            <a:off x="5329900" y="1369875"/>
            <a:ext cx="3265500" cy="1662300"/>
          </a:xfrm>
          <a:prstGeom prst="rect">
            <a:avLst/>
          </a:prstGeom>
          <a:noFill/>
          <a:ln>
            <a:noFill/>
          </a:ln>
        </p:spPr>
        <p:txBody>
          <a:bodyPr anchorCtr="0" anchor="t" bIns="91425" lIns="91425" spcFirstLastPara="1" rIns="91425" wrap="square" tIns="91425">
            <a:spAutoFit/>
          </a:bodyPr>
          <a:lstStyle/>
          <a:p>
            <a:pPr indent="-166201" lvl="0" marL="360000" marR="0" rtl="0" algn="l">
              <a:lnSpc>
                <a:spcPct val="100000"/>
              </a:lnSpc>
              <a:spcBef>
                <a:spcPts val="0"/>
              </a:spcBef>
              <a:spcAft>
                <a:spcPts val="0"/>
              </a:spcAft>
              <a:buClr>
                <a:srgbClr val="000000"/>
              </a:buClr>
              <a:buSzPts val="1200"/>
              <a:buFont typeface="Lato"/>
              <a:buChar char="•"/>
            </a:pPr>
            <a:r>
              <a:rPr b="0" i="0" lang="en-GB" sz="1200" u="none" cap="none" strike="noStrike">
                <a:solidFill>
                  <a:schemeClr val="dk1"/>
                </a:solidFill>
                <a:latin typeface="Lato"/>
                <a:ea typeface="Lato"/>
                <a:cs typeface="Lato"/>
                <a:sym typeface="Lato"/>
              </a:rPr>
              <a:t>Some people also pay into a pension, and their employer will contribute too.</a:t>
            </a:r>
            <a:endParaRPr b="0" i="0" sz="1200" u="none" cap="none" strike="noStrike">
              <a:solidFill>
                <a:schemeClr val="dk1"/>
              </a:solidFill>
              <a:latin typeface="Lato"/>
              <a:ea typeface="Lato"/>
              <a:cs typeface="Lato"/>
              <a:sym typeface="Lato"/>
            </a:endParaRPr>
          </a:p>
          <a:p>
            <a:pPr indent="-166201" lvl="0" marL="360000" marR="0" rtl="0" algn="l">
              <a:lnSpc>
                <a:spcPct val="100000"/>
              </a:lnSpc>
              <a:spcBef>
                <a:spcPts val="0"/>
              </a:spcBef>
              <a:spcAft>
                <a:spcPts val="0"/>
              </a:spcAft>
              <a:buClr>
                <a:schemeClr val="dk1"/>
              </a:buClr>
              <a:buSzPts val="1200"/>
              <a:buFont typeface="Lato"/>
              <a:buChar char="•"/>
            </a:pPr>
            <a:r>
              <a:rPr lang="en-GB" sz="1200">
                <a:solidFill>
                  <a:schemeClr val="dk1"/>
                </a:solidFill>
                <a:latin typeface="Lato"/>
                <a:ea typeface="Lato"/>
                <a:cs typeface="Lato"/>
                <a:sym typeface="Lato"/>
              </a:rPr>
              <a:t>Employees can decide what percentage of their salary is contributed towards their pension.</a:t>
            </a:r>
            <a:endParaRPr sz="1200">
              <a:solidFill>
                <a:schemeClr val="dk1"/>
              </a:solidFill>
              <a:latin typeface="Lato"/>
              <a:ea typeface="Lato"/>
              <a:cs typeface="Lato"/>
              <a:sym typeface="Lato"/>
            </a:endParaRPr>
          </a:p>
          <a:p>
            <a:pPr indent="0" lvl="0" marL="457200" marR="0" rtl="0" algn="l">
              <a:lnSpc>
                <a:spcPct val="100000"/>
              </a:lnSpc>
              <a:spcBef>
                <a:spcPts val="0"/>
              </a:spcBef>
              <a:spcAft>
                <a:spcPts val="0"/>
              </a:spcAft>
              <a:buNone/>
            </a:pPr>
            <a:r>
              <a:t/>
            </a:r>
            <a:endParaRPr b="0" i="0" sz="1200" u="none" cap="none" strike="noStrike">
              <a:solidFill>
                <a:schemeClr val="dk1"/>
              </a:solidFill>
              <a:latin typeface="Lato"/>
              <a:ea typeface="Lato"/>
              <a:cs typeface="Lato"/>
              <a:sym typeface="Lato"/>
            </a:endParaRPr>
          </a:p>
          <a:p>
            <a:pPr indent="0" lvl="0" marL="3600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62A33"/>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300"/>
              <a:buFont typeface="Arial"/>
              <a:buNone/>
            </a:pPr>
            <a:r>
              <a:t/>
            </a:r>
            <a:endParaRPr b="0" i="0" sz="1200" u="none" cap="none" strike="noStrike">
              <a:solidFill>
                <a:srgbClr val="262A33"/>
              </a:solidFill>
              <a:latin typeface="Lato"/>
              <a:ea typeface="Lato"/>
              <a:cs typeface="Lato"/>
              <a:sym typeface="Lato"/>
            </a:endParaRPr>
          </a:p>
        </p:txBody>
      </p:sp>
      <p:sp>
        <p:nvSpPr>
          <p:cNvPr id="121" name="Google Shape;121;g2a1331757e4_0_0"/>
          <p:cNvSpPr txBox="1"/>
          <p:nvPr/>
        </p:nvSpPr>
        <p:spPr>
          <a:xfrm>
            <a:off x="5000200" y="2477700"/>
            <a:ext cx="3689700" cy="110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3000"/>
              </a:spcAft>
              <a:buNone/>
            </a:pPr>
            <a:r>
              <a:rPr lang="en-GB" sz="1200">
                <a:solidFill>
                  <a:srgbClr val="323132"/>
                </a:solidFill>
                <a:highlight>
                  <a:srgbClr val="FFFFFF"/>
                </a:highlight>
                <a:latin typeface="Lato"/>
                <a:ea typeface="Lato"/>
                <a:cs typeface="Lato"/>
                <a:sym typeface="Lato"/>
              </a:rPr>
              <a:t>In April 2021, the gap in employee workplace pension participation rates between the public (91%) and private sectors (75%) was among its lowest levels, mainly driven by increased participation in the private sector up from 32% in 2012.</a:t>
            </a:r>
            <a:endParaRPr sz="1200">
              <a:solidFill>
                <a:srgbClr val="323132"/>
              </a:solidFill>
              <a:highlight>
                <a:srgbClr val="FFFFFF"/>
              </a:highlight>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3"/>
          <p:cNvSpPr/>
          <p:nvPr/>
        </p:nvSpPr>
        <p:spPr>
          <a:xfrm flipH="1">
            <a:off x="5997125" y="1620400"/>
            <a:ext cx="2727000" cy="2235900"/>
          </a:xfrm>
          <a:prstGeom prst="flowChartMagneticTap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1800" u="none" cap="none" strike="noStrike">
                <a:solidFill>
                  <a:schemeClr val="lt1"/>
                </a:solidFill>
                <a:latin typeface="Lato"/>
                <a:ea typeface="Lato"/>
                <a:cs typeface="Lato"/>
                <a:sym typeface="Lato"/>
              </a:rPr>
              <a:t>3. How old do you have to be before you can start getting money from your pension?</a:t>
            </a:r>
            <a:endParaRPr b="1" i="0" sz="1800" u="none" cap="none" strike="noStrike">
              <a:solidFill>
                <a:schemeClr val="lt1"/>
              </a:solidFill>
              <a:latin typeface="Lato"/>
              <a:ea typeface="Lato"/>
              <a:cs typeface="Lato"/>
              <a:sym typeface="Lato"/>
            </a:endParaRPr>
          </a:p>
        </p:txBody>
      </p:sp>
      <p:sp>
        <p:nvSpPr>
          <p:cNvPr id="127" name="Google Shape;127;p13"/>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8" name="Google Shape;128;p13"/>
          <p:cNvSpPr txBox="1"/>
          <p:nvPr/>
        </p:nvSpPr>
        <p:spPr>
          <a:xfrm>
            <a:off x="132775" y="1537750"/>
            <a:ext cx="54915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You can only start receiving payments from your pension fund when you are at least</a:t>
            </a:r>
            <a:r>
              <a:rPr b="0" i="0" lang="en-GB" sz="1800" u="none" cap="none" strike="noStrike">
                <a:solidFill>
                  <a:srgbClr val="000000"/>
                </a:solidFill>
                <a:latin typeface="Lato"/>
                <a:ea typeface="Lato"/>
                <a:cs typeface="Lato"/>
                <a:sym typeface="Lato"/>
              </a:rPr>
              <a:t> 55 years old.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For a state pension this currently is 66 years (for men &amp; women) but will gradually increase from 2026.</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This varies considerably according to the type of pension you have been contributing to.</a:t>
            </a:r>
            <a:endParaRPr b="0" i="0" sz="1800" u="none" cap="none" strike="noStrike">
              <a:solidFill>
                <a:srgbClr val="000000"/>
              </a:solidFill>
              <a:latin typeface="Lato"/>
              <a:ea typeface="Lato"/>
              <a:cs typeface="Lato"/>
              <a:sym typeface="Lato"/>
            </a:endParaRPr>
          </a:p>
        </p:txBody>
      </p:sp>
      <p:sp>
        <p:nvSpPr>
          <p:cNvPr id="129" name="Google Shape;129;p13"/>
          <p:cNvSpPr txBox="1"/>
          <p:nvPr>
            <p:ph type="ctrTitle"/>
          </p:nvPr>
        </p:nvSpPr>
        <p:spPr>
          <a:xfrm>
            <a:off x="393925" y="27590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Activity 1: What is a pension?</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29eb1f3fc07_0_0"/>
          <p:cNvSpPr/>
          <p:nvPr/>
        </p:nvSpPr>
        <p:spPr>
          <a:xfrm>
            <a:off x="4597241"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 name="Google Shape;135;g29eb1f3fc07_0_0"/>
          <p:cNvPicPr preferRelativeResize="0"/>
          <p:nvPr/>
        </p:nvPicPr>
        <p:blipFill>
          <a:blip r:embed="rId3">
            <a:alphaModFix/>
          </a:blip>
          <a:stretch>
            <a:fillRect/>
          </a:stretch>
        </p:blipFill>
        <p:spPr>
          <a:xfrm>
            <a:off x="4839388" y="1987506"/>
            <a:ext cx="1457242" cy="1311567"/>
          </a:xfrm>
          <a:prstGeom prst="rect">
            <a:avLst/>
          </a:prstGeom>
          <a:noFill/>
          <a:ln>
            <a:noFill/>
          </a:ln>
        </p:spPr>
      </p:pic>
      <p:pic>
        <p:nvPicPr>
          <p:cNvPr id="136" name="Google Shape;136;g29eb1f3fc07_0_0"/>
          <p:cNvPicPr preferRelativeResize="0"/>
          <p:nvPr/>
        </p:nvPicPr>
        <p:blipFill>
          <a:blip r:embed="rId4">
            <a:alphaModFix/>
          </a:blip>
          <a:stretch>
            <a:fillRect/>
          </a:stretch>
        </p:blipFill>
        <p:spPr>
          <a:xfrm>
            <a:off x="6991527" y="1879615"/>
            <a:ext cx="1500337" cy="1527177"/>
          </a:xfrm>
          <a:prstGeom prst="rect">
            <a:avLst/>
          </a:prstGeom>
          <a:noFill/>
          <a:ln>
            <a:noFill/>
          </a:ln>
        </p:spPr>
      </p:pic>
      <p:sp>
        <p:nvSpPr>
          <p:cNvPr id="137" name="Google Shape;137;g29eb1f3fc07_0_0"/>
          <p:cNvSpPr/>
          <p:nvPr/>
        </p:nvSpPr>
        <p:spPr>
          <a:xfrm>
            <a:off x="6822749" y="1777425"/>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8" name="Google Shape;138;g29eb1f3fc07_0_0"/>
          <p:cNvPicPr preferRelativeResize="0"/>
          <p:nvPr/>
        </p:nvPicPr>
        <p:blipFill>
          <a:blip r:embed="rId5">
            <a:alphaModFix/>
          </a:blip>
          <a:stretch>
            <a:fillRect/>
          </a:stretch>
        </p:blipFill>
        <p:spPr>
          <a:xfrm>
            <a:off x="2704523" y="1991139"/>
            <a:ext cx="1449173" cy="1304305"/>
          </a:xfrm>
          <a:prstGeom prst="rect">
            <a:avLst/>
          </a:prstGeom>
          <a:noFill/>
          <a:ln>
            <a:noFill/>
          </a:ln>
        </p:spPr>
      </p:pic>
      <p:sp>
        <p:nvSpPr>
          <p:cNvPr id="139" name="Google Shape;139;g29eb1f3fc07_0_0"/>
          <p:cNvSpPr/>
          <p:nvPr/>
        </p:nvSpPr>
        <p:spPr>
          <a:xfrm>
            <a:off x="252600"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9eb1f3fc07_0_0"/>
          <p:cNvSpPr/>
          <p:nvPr/>
        </p:nvSpPr>
        <p:spPr>
          <a:xfrm>
            <a:off x="2424921" y="1777469"/>
            <a:ext cx="1837800" cy="17319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 name="Google Shape;141;g29eb1f3fc07_0_0"/>
          <p:cNvPicPr preferRelativeResize="0"/>
          <p:nvPr/>
        </p:nvPicPr>
        <p:blipFill>
          <a:blip r:embed="rId6">
            <a:alphaModFix/>
          </a:blip>
          <a:stretch>
            <a:fillRect/>
          </a:stretch>
        </p:blipFill>
        <p:spPr>
          <a:xfrm>
            <a:off x="481698" y="2022438"/>
            <a:ext cx="1379621" cy="1241706"/>
          </a:xfrm>
          <a:prstGeom prst="rect">
            <a:avLst/>
          </a:prstGeom>
          <a:noFill/>
          <a:ln>
            <a:noFill/>
          </a:ln>
        </p:spPr>
      </p:pic>
      <p:sp>
        <p:nvSpPr>
          <p:cNvPr id="142" name="Google Shape;142;g29eb1f3fc07_0_0"/>
          <p:cNvSpPr/>
          <p:nvPr/>
        </p:nvSpPr>
        <p:spPr>
          <a:xfrm>
            <a:off x="252600"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Living costs</a:t>
            </a:r>
            <a:endParaRPr b="1" i="0" sz="1600" u="none" cap="none" strike="noStrike">
              <a:solidFill>
                <a:schemeClr val="lt1"/>
              </a:solidFill>
              <a:latin typeface="Lato"/>
              <a:ea typeface="Lato"/>
              <a:cs typeface="Lato"/>
              <a:sym typeface="Lato"/>
            </a:endParaRPr>
          </a:p>
        </p:txBody>
      </p:sp>
      <p:sp>
        <p:nvSpPr>
          <p:cNvPr id="143" name="Google Shape;143;g29eb1f3fc07_0_0"/>
          <p:cNvSpPr/>
          <p:nvPr/>
        </p:nvSpPr>
        <p:spPr>
          <a:xfrm>
            <a:off x="2462191"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Healthcare </a:t>
            </a:r>
            <a:r>
              <a:rPr b="1" lang="en-GB" sz="1600">
                <a:solidFill>
                  <a:schemeClr val="lt1"/>
                </a:solidFill>
                <a:latin typeface="Lato"/>
                <a:ea typeface="Lato"/>
                <a:cs typeface="Lato"/>
                <a:sym typeface="Lato"/>
              </a:rPr>
              <a:t>costs</a:t>
            </a:r>
            <a:endParaRPr b="1" i="0" sz="1600" u="none" cap="none" strike="noStrike">
              <a:solidFill>
                <a:schemeClr val="lt1"/>
              </a:solidFill>
              <a:latin typeface="Lato"/>
              <a:ea typeface="Lato"/>
              <a:cs typeface="Lato"/>
              <a:sym typeface="Lato"/>
            </a:endParaRPr>
          </a:p>
        </p:txBody>
      </p:sp>
      <p:sp>
        <p:nvSpPr>
          <p:cNvPr id="144" name="Google Shape;144;g29eb1f3fc07_0_0"/>
          <p:cNvSpPr/>
          <p:nvPr/>
        </p:nvSpPr>
        <p:spPr>
          <a:xfrm>
            <a:off x="4634528"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Supporting family</a:t>
            </a:r>
            <a:endParaRPr b="1" i="0" sz="1600" u="none" cap="none" strike="noStrike">
              <a:solidFill>
                <a:schemeClr val="lt1"/>
              </a:solidFill>
              <a:latin typeface="Lato"/>
              <a:ea typeface="Lato"/>
              <a:cs typeface="Lato"/>
              <a:sym typeface="Lato"/>
            </a:endParaRPr>
          </a:p>
        </p:txBody>
      </p:sp>
      <p:sp>
        <p:nvSpPr>
          <p:cNvPr id="145" name="Google Shape;145;g29eb1f3fc07_0_0"/>
          <p:cNvSpPr/>
          <p:nvPr/>
        </p:nvSpPr>
        <p:spPr>
          <a:xfrm>
            <a:off x="6860076" y="3659949"/>
            <a:ext cx="1763400" cy="5310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GB" sz="1600">
                <a:solidFill>
                  <a:schemeClr val="lt1"/>
                </a:solidFill>
                <a:latin typeface="Lato"/>
                <a:ea typeface="Lato"/>
                <a:cs typeface="Lato"/>
                <a:sym typeface="Lato"/>
              </a:rPr>
              <a:t>Leisure activities</a:t>
            </a:r>
            <a:endParaRPr b="1" i="0" sz="1600" u="none" cap="none" strike="noStrike">
              <a:solidFill>
                <a:schemeClr val="lt1"/>
              </a:solidFill>
              <a:latin typeface="Lato"/>
              <a:ea typeface="Lato"/>
              <a:cs typeface="Lato"/>
              <a:sym typeface="Lato"/>
            </a:endParaRPr>
          </a:p>
        </p:txBody>
      </p:sp>
      <p:sp>
        <p:nvSpPr>
          <p:cNvPr id="146" name="Google Shape;146;g29eb1f3fc07_0_0"/>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Planning for retirement</a:t>
            </a:r>
            <a:endParaRPr/>
          </a:p>
        </p:txBody>
      </p:sp>
      <p:sp>
        <p:nvSpPr>
          <p:cNvPr id="147" name="Google Shape;147;g29eb1f3fc07_0_0"/>
          <p:cNvSpPr txBox="1"/>
          <p:nvPr/>
        </p:nvSpPr>
        <p:spPr>
          <a:xfrm>
            <a:off x="109263" y="1138213"/>
            <a:ext cx="8694600" cy="4617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543B3"/>
                </a:solidFill>
                <a:latin typeface="Lato Black"/>
                <a:ea typeface="Lato Black"/>
                <a:cs typeface="Lato Black"/>
                <a:sym typeface="Lato Black"/>
              </a:rPr>
              <a:t>What do people spend their pension on?</a:t>
            </a:r>
            <a:endParaRPr b="1" i="0" sz="1800" u="none" cap="none" strike="noStrike">
              <a:solidFill>
                <a:srgbClr val="0543B3"/>
              </a:solidFill>
              <a:latin typeface="Lato Black"/>
              <a:ea typeface="Lato Black"/>
              <a:cs typeface="Lato Black"/>
              <a:sym typeface="La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4"/>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54" name="Google Shape;154;p14"/>
          <p:cNvSpPr txBox="1"/>
          <p:nvPr/>
        </p:nvSpPr>
        <p:spPr>
          <a:xfrm>
            <a:off x="488175" y="1197875"/>
            <a:ext cx="7769100" cy="29457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7000"/>
              </a:lnSpc>
              <a:spcBef>
                <a:spcPts val="1000"/>
              </a:spcBef>
              <a:spcAft>
                <a:spcPts val="0"/>
              </a:spcAft>
              <a:buClr>
                <a:srgbClr val="00FF00"/>
              </a:buClr>
              <a:buSzPts val="2300"/>
              <a:buFont typeface="Lato"/>
              <a:buChar char="●"/>
            </a:pPr>
            <a:r>
              <a:rPr b="1" i="0" lang="en-GB" sz="2300" u="none" cap="none" strike="noStrike">
                <a:solidFill>
                  <a:srgbClr val="00FF00"/>
                </a:solidFill>
                <a:latin typeface="Lato"/>
                <a:ea typeface="Lato"/>
                <a:cs typeface="Lato"/>
                <a:sym typeface="Lato"/>
              </a:rPr>
              <a:t>Describe what a pension is</a:t>
            </a:r>
            <a:endParaRPr b="1" i="0" sz="2300" u="none" cap="none" strike="noStrike">
              <a:solidFill>
                <a:srgbClr val="00FF00"/>
              </a:solidFill>
              <a:latin typeface="Lato"/>
              <a:ea typeface="Lato"/>
              <a:cs typeface="Lato"/>
              <a:sym typeface="Lato"/>
            </a:endParaRPr>
          </a:p>
          <a:p>
            <a:pPr indent="-374650" lvl="0" marL="457200" marR="0" rtl="0" algn="l">
              <a:lnSpc>
                <a:spcPct val="107000"/>
              </a:lnSpc>
              <a:spcBef>
                <a:spcPts val="1000"/>
              </a:spcBef>
              <a:spcAft>
                <a:spcPts val="0"/>
              </a:spcAft>
              <a:buClr>
                <a:schemeClr val="lt1"/>
              </a:buClr>
              <a:buSzPts val="2300"/>
              <a:buFont typeface="Lato"/>
              <a:buChar char="●"/>
            </a:pPr>
            <a:r>
              <a:rPr b="1" i="0" lang="en-GB" sz="2300" u="none" cap="none" strike="noStrike">
                <a:solidFill>
                  <a:schemeClr val="lt1"/>
                </a:solidFill>
                <a:latin typeface="Lato"/>
                <a:ea typeface="Lato"/>
                <a:cs typeface="Lato"/>
                <a:sym typeface="Lato"/>
              </a:rPr>
              <a:t>Identify the different types of pensions that exist and how they work</a:t>
            </a:r>
            <a:endParaRPr b="1" i="0" sz="2300" u="none" cap="none" strike="noStrike">
              <a:solidFill>
                <a:schemeClr val="lt1"/>
              </a:solidFill>
              <a:latin typeface="Lato"/>
              <a:ea typeface="Lato"/>
              <a:cs typeface="Lato"/>
              <a:sym typeface="Lato"/>
            </a:endParaRPr>
          </a:p>
          <a:p>
            <a:pPr indent="-374650" lvl="0" marL="457200" marR="0" rtl="0" algn="l">
              <a:lnSpc>
                <a:spcPct val="107000"/>
              </a:lnSpc>
              <a:spcBef>
                <a:spcPts val="1000"/>
              </a:spcBef>
              <a:spcAft>
                <a:spcPts val="0"/>
              </a:spcAft>
              <a:buClr>
                <a:schemeClr val="lt1"/>
              </a:buClr>
              <a:buSzPts val="2300"/>
              <a:buFont typeface="Lato"/>
              <a:buChar char="●"/>
            </a:pPr>
            <a:r>
              <a:rPr b="1" i="0" lang="en-GB" sz="2300" u="none" cap="none" strike="noStrike">
                <a:solidFill>
                  <a:schemeClr val="lt1"/>
                </a:solidFill>
                <a:latin typeface="Lato"/>
                <a:ea typeface="Lato"/>
                <a:cs typeface="Lato"/>
                <a:sym typeface="Lato"/>
              </a:rPr>
              <a:t>Explain the benefits of paying into a pension</a:t>
            </a:r>
            <a:endParaRPr b="1" i="0" sz="2300" u="none" cap="none" strike="noStrike">
              <a:solidFill>
                <a:schemeClr val="lt1"/>
              </a:solidFill>
              <a:latin typeface="Lato"/>
              <a:ea typeface="Lato"/>
              <a:cs typeface="Lato"/>
              <a:sym typeface="Lato"/>
            </a:endParaRPr>
          </a:p>
          <a:p>
            <a:pPr indent="0" lvl="0" marL="457200" marR="0" rtl="0" algn="l">
              <a:lnSpc>
                <a:spcPct val="107000"/>
              </a:lnSpc>
              <a:spcBef>
                <a:spcPts val="1000"/>
              </a:spcBef>
              <a:spcAft>
                <a:spcPts val="0"/>
              </a:spcAft>
              <a:buClr>
                <a:srgbClr val="000000"/>
              </a:buClr>
              <a:buSzPts val="2200"/>
              <a:buFont typeface="Arial"/>
              <a:buNone/>
            </a:pPr>
            <a:r>
              <a:t/>
            </a:r>
            <a:endParaRPr b="1" i="0" sz="2300" u="none" cap="none" strike="noStrike">
              <a:solidFill>
                <a:schemeClr val="lt1"/>
              </a:solidFill>
              <a:latin typeface="Lato"/>
              <a:ea typeface="Lato"/>
              <a:cs typeface="Lato"/>
              <a:sym typeface="Lato"/>
            </a:endParaRPr>
          </a:p>
          <a:p>
            <a:pPr indent="0" lvl="0" marL="914400" marR="0" rtl="0" algn="l">
              <a:lnSpc>
                <a:spcPct val="100000"/>
              </a:lnSpc>
              <a:spcBef>
                <a:spcPts val="1000"/>
              </a:spcBef>
              <a:spcAft>
                <a:spcPts val="0"/>
              </a:spcAft>
              <a:buClr>
                <a:srgbClr val="000000"/>
              </a:buClr>
              <a:buSzPts val="2200"/>
              <a:buFont typeface="Arial"/>
              <a:buNone/>
            </a:pPr>
            <a:r>
              <a:t/>
            </a:r>
            <a:endParaRPr b="0" i="0" sz="23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5"/>
          <p:cNvSpPr/>
          <p:nvPr/>
        </p:nvSpPr>
        <p:spPr>
          <a:xfrm>
            <a:off x="5573676"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5"/>
          <p:cNvSpPr/>
          <p:nvPr/>
        </p:nvSpPr>
        <p:spPr>
          <a:xfrm>
            <a:off x="3152103"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1" name="Google Shape;161;p15"/>
          <p:cNvPicPr preferRelativeResize="0"/>
          <p:nvPr/>
        </p:nvPicPr>
        <p:blipFill rotWithShape="1">
          <a:blip r:embed="rId3">
            <a:alphaModFix/>
          </a:blip>
          <a:srcRect b="0" l="0" r="0" t="0"/>
          <a:stretch/>
        </p:blipFill>
        <p:spPr>
          <a:xfrm>
            <a:off x="835720" y="2191858"/>
            <a:ext cx="1845183" cy="1639824"/>
          </a:xfrm>
          <a:prstGeom prst="rect">
            <a:avLst/>
          </a:prstGeom>
          <a:noFill/>
          <a:ln>
            <a:noFill/>
          </a:ln>
        </p:spPr>
      </p:pic>
      <p:pic>
        <p:nvPicPr>
          <p:cNvPr id="162" name="Google Shape;162;p15"/>
          <p:cNvPicPr preferRelativeResize="0"/>
          <p:nvPr/>
        </p:nvPicPr>
        <p:blipFill rotWithShape="1">
          <a:blip r:embed="rId4">
            <a:alphaModFix/>
          </a:blip>
          <a:srcRect b="0" l="0" r="0" t="0"/>
          <a:stretch/>
        </p:blipFill>
        <p:spPr>
          <a:xfrm>
            <a:off x="3382690" y="2303299"/>
            <a:ext cx="1594388" cy="1416941"/>
          </a:xfrm>
          <a:prstGeom prst="rect">
            <a:avLst/>
          </a:prstGeom>
          <a:noFill/>
          <a:ln>
            <a:noFill/>
          </a:ln>
        </p:spPr>
      </p:pic>
      <p:grpSp>
        <p:nvGrpSpPr>
          <p:cNvPr id="163" name="Google Shape;163;p15"/>
          <p:cNvGrpSpPr/>
          <p:nvPr/>
        </p:nvGrpSpPr>
        <p:grpSpPr>
          <a:xfrm>
            <a:off x="5721291" y="2191868"/>
            <a:ext cx="1738201" cy="1639824"/>
            <a:chOff x="7239000" y="2032150"/>
            <a:chExt cx="1794550" cy="1905000"/>
          </a:xfrm>
        </p:grpSpPr>
        <p:pic>
          <p:nvPicPr>
            <p:cNvPr id="164" name="Google Shape;164;p15"/>
            <p:cNvPicPr preferRelativeResize="0"/>
            <p:nvPr/>
          </p:nvPicPr>
          <p:blipFill rotWithShape="1">
            <a:blip r:embed="rId5">
              <a:alphaModFix/>
            </a:blip>
            <a:srcRect b="0" l="0" r="5792" t="0"/>
            <a:stretch/>
          </p:blipFill>
          <p:spPr>
            <a:xfrm>
              <a:off x="7239000" y="2032150"/>
              <a:ext cx="1794550" cy="1905000"/>
            </a:xfrm>
            <a:prstGeom prst="rect">
              <a:avLst/>
            </a:prstGeom>
            <a:noFill/>
            <a:ln>
              <a:noFill/>
            </a:ln>
          </p:spPr>
        </p:pic>
        <p:pic>
          <p:nvPicPr>
            <p:cNvPr id="165" name="Google Shape;165;p15"/>
            <p:cNvPicPr preferRelativeResize="0"/>
            <p:nvPr/>
          </p:nvPicPr>
          <p:blipFill rotWithShape="1">
            <a:blip r:embed="rId6">
              <a:alphaModFix/>
            </a:blip>
            <a:srcRect b="0" l="0" r="0" t="0"/>
            <a:stretch/>
          </p:blipFill>
          <p:spPr>
            <a:xfrm>
              <a:off x="7843625" y="3177100"/>
              <a:ext cx="286150" cy="286150"/>
            </a:xfrm>
            <a:prstGeom prst="rect">
              <a:avLst/>
            </a:prstGeom>
            <a:noFill/>
            <a:ln>
              <a:noFill/>
            </a:ln>
          </p:spPr>
        </p:pic>
        <p:pic>
          <p:nvPicPr>
            <p:cNvPr id="166" name="Google Shape;166;p15"/>
            <p:cNvPicPr preferRelativeResize="0"/>
            <p:nvPr/>
          </p:nvPicPr>
          <p:blipFill rotWithShape="1">
            <a:blip r:embed="rId6">
              <a:alphaModFix/>
            </a:blip>
            <a:srcRect b="0" l="0" r="0" t="0"/>
            <a:stretch/>
          </p:blipFill>
          <p:spPr>
            <a:xfrm>
              <a:off x="7760075" y="2659300"/>
              <a:ext cx="369700" cy="286150"/>
            </a:xfrm>
            <a:prstGeom prst="rect">
              <a:avLst/>
            </a:prstGeom>
            <a:noFill/>
            <a:ln>
              <a:noFill/>
            </a:ln>
          </p:spPr>
        </p:pic>
      </p:grpSp>
      <p:sp>
        <p:nvSpPr>
          <p:cNvPr id="167" name="Google Shape;167;p15"/>
          <p:cNvSpPr/>
          <p:nvPr/>
        </p:nvSpPr>
        <p:spPr>
          <a:xfrm>
            <a:off x="730530" y="2060414"/>
            <a:ext cx="2055600" cy="1902600"/>
          </a:xfrm>
          <a:prstGeom prst="roundRect">
            <a:avLst>
              <a:gd fmla="val 16667" name="adj"/>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5"/>
          <p:cNvSpPr/>
          <p:nvPr/>
        </p:nvSpPr>
        <p:spPr>
          <a:xfrm>
            <a:off x="730525"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169" name="Google Shape;169;p15"/>
          <p:cNvSpPr/>
          <p:nvPr/>
        </p:nvSpPr>
        <p:spPr>
          <a:xfrm>
            <a:off x="3164238"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Workplace pension</a:t>
            </a:r>
            <a:endParaRPr b="1" i="0" sz="1600" u="none" cap="none" strike="noStrike">
              <a:solidFill>
                <a:schemeClr val="lt1"/>
              </a:solidFill>
              <a:latin typeface="Lato"/>
              <a:ea typeface="Lato"/>
              <a:cs typeface="Lato"/>
              <a:sym typeface="Lato"/>
            </a:endParaRPr>
          </a:p>
        </p:txBody>
      </p:sp>
      <p:sp>
        <p:nvSpPr>
          <p:cNvPr id="170" name="Google Shape;170;p15"/>
          <p:cNvSpPr/>
          <p:nvPr/>
        </p:nvSpPr>
        <p:spPr>
          <a:xfrm>
            <a:off x="5597963" y="1334725"/>
            <a:ext cx="2031300" cy="5769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sp>
        <p:nvSpPr>
          <p:cNvPr id="171" name="Google Shape;171;p15"/>
          <p:cNvSpPr/>
          <p:nvPr/>
        </p:nvSpPr>
        <p:spPr>
          <a:xfrm>
            <a:off x="814525" y="4111925"/>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The government</a:t>
            </a:r>
            <a:endParaRPr b="0" i="0" sz="1600" u="none" cap="none" strike="noStrike">
              <a:solidFill>
                <a:schemeClr val="accent1"/>
              </a:solidFill>
              <a:latin typeface="Lato"/>
              <a:ea typeface="Lato"/>
              <a:cs typeface="Lato"/>
              <a:sym typeface="Lato"/>
            </a:endParaRPr>
          </a:p>
        </p:txBody>
      </p:sp>
      <p:sp>
        <p:nvSpPr>
          <p:cNvPr id="172" name="Google Shape;172;p15"/>
          <p:cNvSpPr/>
          <p:nvPr/>
        </p:nvSpPr>
        <p:spPr>
          <a:xfrm>
            <a:off x="3248238" y="4116000"/>
            <a:ext cx="18633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Employees</a:t>
            </a:r>
            <a:endParaRPr b="0" i="0" sz="1600" u="none" cap="none" strike="noStrike">
              <a:solidFill>
                <a:schemeClr val="accen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Lato"/>
                <a:ea typeface="Lato"/>
                <a:cs typeface="Lato"/>
                <a:sym typeface="Lato"/>
              </a:rPr>
              <a:t>Employers</a:t>
            </a:r>
            <a:endParaRPr b="0" i="0" sz="1600" u="none" cap="none" strike="noStrike">
              <a:solidFill>
                <a:schemeClr val="accent1"/>
              </a:solidFill>
              <a:latin typeface="Lato"/>
              <a:ea typeface="Lato"/>
              <a:cs typeface="Lato"/>
              <a:sym typeface="Lato"/>
            </a:endParaRPr>
          </a:p>
        </p:txBody>
      </p:sp>
      <p:sp>
        <p:nvSpPr>
          <p:cNvPr id="173" name="Google Shape;173;p15"/>
          <p:cNvSpPr/>
          <p:nvPr/>
        </p:nvSpPr>
        <p:spPr>
          <a:xfrm>
            <a:off x="5538125" y="4111925"/>
            <a:ext cx="2175000" cy="723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accent1"/>
                </a:solidFill>
                <a:latin typeface="Lato"/>
                <a:ea typeface="Lato"/>
                <a:cs typeface="Lato"/>
                <a:sym typeface="Lato"/>
              </a:rPr>
              <a:t>Any individual</a:t>
            </a:r>
            <a:endParaRPr b="0" i="0" sz="1500" u="none" cap="none" strike="noStrike">
              <a:solidFill>
                <a:schemeClr val="accen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500"/>
              <a:buFont typeface="Arial"/>
              <a:buNone/>
            </a:pPr>
            <a:r>
              <a:rPr b="0" i="0" lang="en-GB" sz="1500" u="none" cap="none" strike="noStrike">
                <a:solidFill>
                  <a:schemeClr val="accent1"/>
                </a:solidFill>
                <a:latin typeface="Lato"/>
                <a:ea typeface="Lato"/>
                <a:cs typeface="Lato"/>
                <a:sym typeface="Lato"/>
              </a:rPr>
              <a:t>Government tax break</a:t>
            </a:r>
            <a:endParaRPr b="0" i="0" sz="1500" u="none" cap="none" strike="noStrike">
              <a:solidFill>
                <a:schemeClr val="accent1"/>
              </a:solidFill>
              <a:latin typeface="Lato"/>
              <a:ea typeface="Lato"/>
              <a:cs typeface="Lato"/>
              <a:sym typeface="Lato"/>
            </a:endParaRPr>
          </a:p>
        </p:txBody>
      </p:sp>
      <p:sp>
        <p:nvSpPr>
          <p:cNvPr id="174" name="Google Shape;174;p15"/>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What types of pensions are there?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6"/>
          <p:cNvSpPr txBox="1"/>
          <p:nvPr/>
        </p:nvSpPr>
        <p:spPr>
          <a:xfrm>
            <a:off x="131050" y="1211875"/>
            <a:ext cx="4939800" cy="326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Activity  2</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In pair</a:t>
            </a:r>
            <a:r>
              <a:rPr b="1" lang="en-GB" sz="1600">
                <a:solidFill>
                  <a:schemeClr val="dk1"/>
                </a:solidFill>
                <a:latin typeface="Lato"/>
                <a:ea typeface="Lato"/>
                <a:cs typeface="Lato"/>
                <a:sym typeface="Lato"/>
              </a:rPr>
              <a:t>s, </a:t>
            </a:r>
            <a:r>
              <a:rPr b="1" i="0" lang="en-GB" sz="1600" u="none" cap="none" strike="noStrike">
                <a:solidFill>
                  <a:schemeClr val="dk1"/>
                </a:solidFill>
                <a:latin typeface="Lato"/>
                <a:ea typeface="Lato"/>
                <a:cs typeface="Lato"/>
                <a:sym typeface="Lato"/>
              </a:rPr>
              <a:t>complete the worksheet on the main types of pensions</a:t>
            </a:r>
            <a:r>
              <a:rPr b="1" lang="en-GB" sz="1600">
                <a:solidFill>
                  <a:schemeClr val="dk1"/>
                </a:solidFill>
                <a:latin typeface="Lato"/>
                <a:ea typeface="Lato"/>
                <a:cs typeface="Lato"/>
                <a:sym typeface="Lato"/>
              </a:rPr>
              <a:t>:</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State pensions</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Defined contribution pensions (a type of workplace pension)</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Defined benefit pensions (a type of workplace or private pension)</a:t>
            </a:r>
            <a:endParaRPr b="0" i="0" sz="1600" u="none" cap="none" strike="noStrike">
              <a:solidFill>
                <a:schemeClr val="dk1"/>
              </a:solidFill>
              <a:latin typeface="Lato"/>
              <a:ea typeface="Lato"/>
              <a:cs typeface="Lato"/>
              <a:sym typeface="Lato"/>
            </a:endParaRPr>
          </a:p>
          <a:p>
            <a:pPr indent="0" lvl="0" marL="914400" marR="0" rtl="0" algn="l">
              <a:lnSpc>
                <a:spcPct val="100000"/>
              </a:lnSpc>
              <a:spcBef>
                <a:spcPts val="0"/>
              </a:spcBef>
              <a:spcAft>
                <a:spcPts val="0"/>
              </a:spcAft>
              <a:buNone/>
            </a:pPr>
            <a:r>
              <a:t/>
            </a:r>
            <a:endParaRPr b="0" i="0" sz="800" u="none" cap="none" strike="noStrike">
              <a:solidFill>
                <a:schemeClr val="dk1"/>
              </a:solidFill>
              <a:latin typeface="Lato"/>
              <a:ea typeface="Lato"/>
              <a:cs typeface="Lato"/>
              <a:sym typeface="Lato"/>
            </a:endParaRPr>
          </a:p>
          <a:p>
            <a:pPr indent="-330200" lvl="0" marL="457200" marR="0" rtl="0" algn="l">
              <a:lnSpc>
                <a:spcPct val="100000"/>
              </a:lnSpc>
              <a:spcBef>
                <a:spcPts val="0"/>
              </a:spcBef>
              <a:spcAft>
                <a:spcPts val="0"/>
              </a:spcAft>
              <a:buClr>
                <a:schemeClr val="dk1"/>
              </a:buClr>
              <a:buSzPts val="1600"/>
              <a:buFont typeface="Lato"/>
              <a:buAutoNum type="arabicPeriod"/>
            </a:pPr>
            <a:r>
              <a:rPr b="0" i="0" lang="en-GB" sz="1600" u="none" cap="none" strike="noStrike">
                <a:solidFill>
                  <a:schemeClr val="dk1"/>
                </a:solidFill>
                <a:latin typeface="Lato"/>
                <a:ea typeface="Lato"/>
                <a:cs typeface="Lato"/>
                <a:sym typeface="Lato"/>
              </a:rPr>
              <a:t>Private pensions - if you are self employed or want to top up (a state or workplace pension)</a:t>
            </a:r>
            <a:endParaRPr b="0" i="0" sz="1600" u="none" cap="none" strike="noStrike">
              <a:solidFill>
                <a:schemeClr val="dk1"/>
              </a:solidFill>
              <a:latin typeface="Lato"/>
              <a:ea typeface="Lato"/>
              <a:cs typeface="Lato"/>
              <a:sym typeface="Lato"/>
            </a:endParaRPr>
          </a:p>
        </p:txBody>
      </p:sp>
      <p:sp>
        <p:nvSpPr>
          <p:cNvPr id="180" name="Google Shape;180;p16"/>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1" name="Google Shape;181;p16"/>
          <p:cNvSpPr txBox="1"/>
          <p:nvPr/>
        </p:nvSpPr>
        <p:spPr>
          <a:xfrm>
            <a:off x="78900" y="4820500"/>
            <a:ext cx="4898100" cy="2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rgbClr val="FF8022"/>
                </a:solidFill>
                <a:latin typeface="Lato"/>
                <a:ea typeface="Lato"/>
                <a:cs typeface="Lato"/>
                <a:sym typeface="Lato"/>
              </a:rPr>
              <a:t>Resource </a:t>
            </a:r>
            <a:r>
              <a:rPr i="1" lang="en-GB" sz="1000">
                <a:solidFill>
                  <a:srgbClr val="FF8022"/>
                </a:solidFill>
                <a:latin typeface="Lato"/>
                <a:ea typeface="Lato"/>
                <a:cs typeface="Lato"/>
                <a:sym typeface="Lato"/>
              </a:rPr>
              <a:t>1</a:t>
            </a:r>
            <a:endParaRPr b="0" i="1" sz="1000" u="none" cap="none" strike="noStrike">
              <a:solidFill>
                <a:srgbClr val="FF8022"/>
              </a:solidFill>
              <a:latin typeface="Lato"/>
              <a:ea typeface="Lato"/>
              <a:cs typeface="Lato"/>
              <a:sym typeface="Lato"/>
            </a:endParaRPr>
          </a:p>
        </p:txBody>
      </p:sp>
      <p:sp>
        <p:nvSpPr>
          <p:cNvPr id="182" name="Google Shape;182;p16"/>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Types of Pension &amp; how they work</a:t>
            </a:r>
            <a:endParaRPr/>
          </a:p>
        </p:txBody>
      </p:sp>
      <p:pic>
        <p:nvPicPr>
          <p:cNvPr id="183" name="Google Shape;183;p16"/>
          <p:cNvPicPr preferRelativeResize="0"/>
          <p:nvPr/>
        </p:nvPicPr>
        <p:blipFill>
          <a:blip r:embed="rId3">
            <a:alphaModFix/>
          </a:blip>
          <a:stretch>
            <a:fillRect/>
          </a:stretch>
        </p:blipFill>
        <p:spPr>
          <a:xfrm>
            <a:off x="6162991" y="1211875"/>
            <a:ext cx="2158109" cy="3070598"/>
          </a:xfrm>
          <a:prstGeom prst="rect">
            <a:avLst/>
          </a:prstGeom>
          <a:noFill/>
          <a:ln cap="flat" cmpd="sng" w="1905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7"/>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is 45 and has a varied work history.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He started out running his own business but did not realise he should be saving money for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Unfortunately, he had to take a period of time off work due to ill-health. This meant closing down his business.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For the last 10 years has worked with the local council, where he has paid into a pension, in order to secure a more stable income to provide for his family.</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cares about climate change and would like to invest in new green energy solutions but he knows he needs to prioritise saving into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400" u="none" cap="none" strike="noStrike">
                <a:solidFill>
                  <a:schemeClr val="accent2"/>
                </a:solidFill>
                <a:latin typeface="Lato"/>
                <a:ea typeface="Lato"/>
                <a:cs typeface="Lato"/>
                <a:sym typeface="Lato"/>
              </a:rPr>
              <a:t>What type of pension should Jorge opt for?</a:t>
            </a:r>
            <a:endParaRPr b="0" i="0" sz="1400" u="none" cap="none" strike="noStrike">
              <a:solidFill>
                <a:srgbClr val="000000"/>
              </a:solidFill>
              <a:latin typeface="Lato"/>
              <a:ea typeface="Lato"/>
              <a:cs typeface="Lato"/>
              <a:sym typeface="Lato"/>
            </a:endParaRPr>
          </a:p>
        </p:txBody>
      </p:sp>
      <p:sp>
        <p:nvSpPr>
          <p:cNvPr id="189" name="Google Shape;189;p17"/>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a:t>
            </a:r>
            <a:r>
              <a:rPr b="1" lang="en-GB" sz="1600">
                <a:solidFill>
                  <a:schemeClr val="lt1"/>
                </a:solidFill>
                <a:latin typeface="Lato"/>
                <a:ea typeface="Lato"/>
                <a:cs typeface="Lato"/>
                <a:sym typeface="Lato"/>
              </a:rPr>
              <a:t>p</a:t>
            </a:r>
            <a:r>
              <a:rPr b="1" i="0" lang="en-GB" sz="1600" u="none" cap="none" strike="noStrike">
                <a:solidFill>
                  <a:schemeClr val="lt1"/>
                </a:solidFill>
                <a:latin typeface="Lato"/>
                <a:ea typeface="Lato"/>
                <a:cs typeface="Lato"/>
                <a:sym typeface="Lato"/>
              </a:rPr>
              <a:t>ension</a:t>
            </a:r>
            <a:endParaRPr b="1" i="0" sz="1600" u="none" cap="none" strike="noStrike">
              <a:solidFill>
                <a:schemeClr val="lt1"/>
              </a:solidFill>
              <a:latin typeface="Lato"/>
              <a:ea typeface="Lato"/>
              <a:cs typeface="Lato"/>
              <a:sym typeface="Lato"/>
            </a:endParaRPr>
          </a:p>
        </p:txBody>
      </p:sp>
      <p:sp>
        <p:nvSpPr>
          <p:cNvPr id="190" name="Google Shape;190;p17"/>
          <p:cNvSpPr/>
          <p:nvPr/>
        </p:nvSpPr>
        <p:spPr>
          <a:xfrm>
            <a:off x="2466087"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191" name="Google Shape;191;p17"/>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192" name="Google Shape;192;p17"/>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193" name="Google Shape;193;p17"/>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
        <p:nvSpPr>
          <p:cNvPr id="194" name="Google Shape;194;p17"/>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8022"/>
                </a:solidFill>
              </a:rPr>
              <a:t>Case study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8"/>
          <p:cNvSpPr txBox="1"/>
          <p:nvPr/>
        </p:nvSpPr>
        <p:spPr>
          <a:xfrm>
            <a:off x="2309725" y="1110950"/>
            <a:ext cx="6598200" cy="24321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is 45 and has a varied work history.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He started out running his own business but </a:t>
            </a:r>
            <a:r>
              <a:rPr b="1" i="0" lang="en-GB" sz="1400" u="none" cap="none" strike="noStrike">
                <a:solidFill>
                  <a:schemeClr val="accent1"/>
                </a:solidFill>
                <a:latin typeface="Lato"/>
                <a:ea typeface="Lato"/>
                <a:cs typeface="Lato"/>
                <a:sym typeface="Lato"/>
              </a:rPr>
              <a:t>did not realise he should be saving money for his pension.</a:t>
            </a:r>
            <a:endParaRPr b="1" i="0" sz="1400"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Unfortunately, he had to take a period of</a:t>
            </a:r>
            <a:r>
              <a:rPr b="1" i="0" lang="en-GB" sz="1400" u="none" cap="none" strike="noStrike">
                <a:solidFill>
                  <a:schemeClr val="accent1"/>
                </a:solidFill>
                <a:latin typeface="Lato"/>
                <a:ea typeface="Lato"/>
                <a:cs typeface="Lato"/>
                <a:sym typeface="Lato"/>
              </a:rPr>
              <a:t> time off work due to ill-health.</a:t>
            </a:r>
            <a:r>
              <a:rPr b="0" i="0" lang="en-GB" sz="1400" u="none" cap="none" strike="noStrike">
                <a:solidFill>
                  <a:srgbClr val="000000"/>
                </a:solidFill>
                <a:latin typeface="Lato"/>
                <a:ea typeface="Lato"/>
                <a:cs typeface="Lato"/>
                <a:sym typeface="Lato"/>
              </a:rPr>
              <a:t> This meant closing down his business.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For the last </a:t>
            </a:r>
            <a:r>
              <a:rPr b="1" i="0" lang="en-GB" sz="1400" u="none" cap="none" strike="noStrike">
                <a:solidFill>
                  <a:schemeClr val="accent1"/>
                </a:solidFill>
                <a:latin typeface="Lato"/>
                <a:ea typeface="Lato"/>
                <a:cs typeface="Lato"/>
                <a:sym typeface="Lato"/>
              </a:rPr>
              <a:t>10 years has worked with the local council</a:t>
            </a:r>
            <a:r>
              <a:rPr b="0" i="0" lang="en-GB" sz="1400" u="none" cap="none" strike="noStrike">
                <a:solidFill>
                  <a:srgbClr val="000000"/>
                </a:solidFill>
                <a:latin typeface="Lato"/>
                <a:ea typeface="Lato"/>
                <a:cs typeface="Lato"/>
                <a:sym typeface="Lato"/>
              </a:rPr>
              <a:t>, where he has paid into a pension, in order to secure a more stable income to </a:t>
            </a:r>
            <a:r>
              <a:rPr b="1" i="0" lang="en-GB" sz="1400" u="none" cap="none" strike="noStrike">
                <a:solidFill>
                  <a:schemeClr val="accent1"/>
                </a:solidFill>
                <a:latin typeface="Lato"/>
                <a:ea typeface="Lato"/>
                <a:cs typeface="Lato"/>
                <a:sym typeface="Lato"/>
              </a:rPr>
              <a:t>provide for his family</a:t>
            </a:r>
            <a:r>
              <a:rPr b="0" i="0" lang="en-GB" sz="1400" u="none" cap="none" strike="noStrike">
                <a:solidFill>
                  <a:srgbClr val="000000"/>
                </a:solidFill>
                <a:latin typeface="Lato"/>
                <a:ea typeface="Lato"/>
                <a:cs typeface="Lato"/>
                <a:sym typeface="Lato"/>
              </a:rPr>
              <a:t>.</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rgbClr val="000000"/>
                </a:solidFill>
                <a:latin typeface="Lato"/>
                <a:ea typeface="Lato"/>
                <a:cs typeface="Lato"/>
                <a:sym typeface="Lato"/>
              </a:rPr>
              <a:t>Jorge </a:t>
            </a:r>
            <a:r>
              <a:rPr b="1" i="0" lang="en-GB" sz="1400" u="none" cap="none" strike="noStrike">
                <a:solidFill>
                  <a:schemeClr val="accent1"/>
                </a:solidFill>
                <a:latin typeface="Lato"/>
                <a:ea typeface="Lato"/>
                <a:cs typeface="Lato"/>
                <a:sym typeface="Lato"/>
              </a:rPr>
              <a:t>cares about climate change and would like to invest in new green energy solutions</a:t>
            </a:r>
            <a:r>
              <a:rPr b="0" i="0" lang="en-GB" sz="1400" u="none" cap="none" strike="noStrike">
                <a:solidFill>
                  <a:srgbClr val="000000"/>
                </a:solidFill>
                <a:latin typeface="Lato"/>
                <a:ea typeface="Lato"/>
                <a:cs typeface="Lato"/>
                <a:sym typeface="Lato"/>
              </a:rPr>
              <a:t> but he knows he needs to prioritise saving into his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400" u="none" cap="none" strike="noStrike">
                <a:solidFill>
                  <a:schemeClr val="accent2"/>
                </a:solidFill>
                <a:latin typeface="Lato"/>
                <a:ea typeface="Lato"/>
                <a:cs typeface="Lato"/>
                <a:sym typeface="Lato"/>
              </a:rPr>
              <a:t>What type of pension should Jorge opt for?</a:t>
            </a:r>
            <a:endParaRPr b="0" i="0" sz="1400" u="none" cap="none" strike="noStrike">
              <a:solidFill>
                <a:srgbClr val="000000"/>
              </a:solidFill>
              <a:latin typeface="Lato"/>
              <a:ea typeface="Lato"/>
              <a:cs typeface="Lato"/>
              <a:sym typeface="Lato"/>
            </a:endParaRPr>
          </a:p>
        </p:txBody>
      </p:sp>
      <p:sp>
        <p:nvSpPr>
          <p:cNvPr id="200" name="Google Shape;200;p18"/>
          <p:cNvSpPr/>
          <p:nvPr/>
        </p:nvSpPr>
        <p:spPr>
          <a:xfrm>
            <a:off x="604300"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State pension</a:t>
            </a:r>
            <a:endParaRPr b="1" i="0" sz="1600" u="none" cap="none" strike="noStrike">
              <a:solidFill>
                <a:schemeClr val="lt1"/>
              </a:solidFill>
              <a:latin typeface="Lato"/>
              <a:ea typeface="Lato"/>
              <a:cs typeface="Lato"/>
              <a:sym typeface="Lato"/>
            </a:endParaRPr>
          </a:p>
        </p:txBody>
      </p:sp>
      <p:sp>
        <p:nvSpPr>
          <p:cNvPr id="201" name="Google Shape;201;p18"/>
          <p:cNvSpPr/>
          <p:nvPr/>
        </p:nvSpPr>
        <p:spPr>
          <a:xfrm>
            <a:off x="2466087"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contribution pension</a:t>
            </a:r>
            <a:endParaRPr b="1" i="0" sz="1600" u="none" cap="none" strike="noStrike">
              <a:solidFill>
                <a:schemeClr val="lt1"/>
              </a:solidFill>
              <a:latin typeface="Lato"/>
              <a:ea typeface="Lato"/>
              <a:cs typeface="Lato"/>
              <a:sym typeface="Lato"/>
            </a:endParaRPr>
          </a:p>
        </p:txBody>
      </p:sp>
      <p:sp>
        <p:nvSpPr>
          <p:cNvPr id="202" name="Google Shape;202;p18"/>
          <p:cNvSpPr/>
          <p:nvPr/>
        </p:nvSpPr>
        <p:spPr>
          <a:xfrm>
            <a:off x="4327866"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Defined benefit pension</a:t>
            </a:r>
            <a:endParaRPr b="1" i="0" sz="1600" u="none" cap="none" strike="noStrike">
              <a:solidFill>
                <a:schemeClr val="lt1"/>
              </a:solidFill>
              <a:latin typeface="Lato"/>
              <a:ea typeface="Lato"/>
              <a:cs typeface="Lato"/>
              <a:sym typeface="Lato"/>
            </a:endParaRPr>
          </a:p>
        </p:txBody>
      </p:sp>
      <p:sp>
        <p:nvSpPr>
          <p:cNvPr id="203" name="Google Shape;203;p18"/>
          <p:cNvSpPr/>
          <p:nvPr/>
        </p:nvSpPr>
        <p:spPr>
          <a:xfrm>
            <a:off x="6189652" y="3742250"/>
            <a:ext cx="1614000" cy="890400"/>
          </a:xfrm>
          <a:prstGeom prst="roundRect">
            <a:avLst>
              <a:gd fmla="val 16667" name="adj"/>
            </a:avLst>
          </a:prstGeom>
          <a:solidFill>
            <a:srgbClr val="0543B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rPr>
              <a:t>Private pension</a:t>
            </a:r>
            <a:endParaRPr b="1" i="0" sz="1600" u="none" cap="none" strike="noStrike">
              <a:solidFill>
                <a:schemeClr val="lt1"/>
              </a:solidFill>
              <a:latin typeface="Lato"/>
              <a:ea typeface="Lato"/>
              <a:cs typeface="Lato"/>
              <a:sym typeface="Lato"/>
            </a:endParaRPr>
          </a:p>
        </p:txBody>
      </p:sp>
      <p:pic>
        <p:nvPicPr>
          <p:cNvPr id="204" name="Google Shape;204;p18"/>
          <p:cNvPicPr preferRelativeResize="0"/>
          <p:nvPr/>
        </p:nvPicPr>
        <p:blipFill rotWithShape="1">
          <a:blip r:embed="rId3">
            <a:alphaModFix/>
          </a:blip>
          <a:srcRect b="0" l="0" r="0" t="0"/>
          <a:stretch/>
        </p:blipFill>
        <p:spPr>
          <a:xfrm>
            <a:off x="360375" y="1261050"/>
            <a:ext cx="1613998" cy="1613998"/>
          </a:xfrm>
          <a:prstGeom prst="rect">
            <a:avLst/>
          </a:prstGeom>
          <a:noFill/>
          <a:ln>
            <a:noFill/>
          </a:ln>
        </p:spPr>
      </p:pic>
      <p:sp>
        <p:nvSpPr>
          <p:cNvPr id="205" name="Google Shape;205;p18"/>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Case study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9"/>
          <p:cNvSpPr txBox="1"/>
          <p:nvPr/>
        </p:nvSpPr>
        <p:spPr>
          <a:xfrm>
            <a:off x="2309725" y="1110950"/>
            <a:ext cx="6598200" cy="8313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400" u="none" cap="none" strike="noStrike">
                <a:solidFill>
                  <a:schemeClr val="dk1"/>
                </a:solidFill>
                <a:latin typeface="Lato"/>
                <a:ea typeface="Lato"/>
                <a:cs typeface="Lato"/>
                <a:sym typeface="Lato"/>
              </a:rPr>
              <a:t>Jorge will be entitled to an amount of his state pension as he has made contributions for at least 10 years. This payment may not be enough to offer any support to his family when he retires.</a:t>
            </a:r>
            <a:endParaRPr b="0" i="0" sz="1400" u="none" cap="none" strike="noStrike">
              <a:solidFill>
                <a:schemeClr val="dk1"/>
              </a:solidFill>
              <a:latin typeface="Lato"/>
              <a:ea typeface="Lato"/>
              <a:cs typeface="Lato"/>
              <a:sym typeface="Lato"/>
            </a:endParaRPr>
          </a:p>
        </p:txBody>
      </p:sp>
      <p:pic>
        <p:nvPicPr>
          <p:cNvPr id="211" name="Google Shape;211;p19"/>
          <p:cNvPicPr preferRelativeResize="0"/>
          <p:nvPr/>
        </p:nvPicPr>
        <p:blipFill rotWithShape="1">
          <a:blip r:embed="rId3">
            <a:alphaModFix/>
          </a:blip>
          <a:srcRect b="0" l="0" r="0" t="0"/>
          <a:stretch/>
        </p:blipFill>
        <p:spPr>
          <a:xfrm>
            <a:off x="360375" y="1337250"/>
            <a:ext cx="1613998" cy="1613998"/>
          </a:xfrm>
          <a:prstGeom prst="rect">
            <a:avLst/>
          </a:prstGeom>
          <a:noFill/>
          <a:ln>
            <a:noFill/>
          </a:ln>
        </p:spPr>
      </p:pic>
      <p:sp>
        <p:nvSpPr>
          <p:cNvPr id="212" name="Google Shape;212;p19"/>
          <p:cNvSpPr txBox="1"/>
          <p:nvPr/>
        </p:nvSpPr>
        <p:spPr>
          <a:xfrm>
            <a:off x="2309725" y="4368500"/>
            <a:ext cx="6598200" cy="6156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400" u="none" cap="none" strike="noStrike">
                <a:solidFill>
                  <a:schemeClr val="lt1"/>
                </a:solidFill>
                <a:latin typeface="Lato"/>
                <a:ea typeface="Lato"/>
                <a:cs typeface="Lato"/>
                <a:sym typeface="Lato"/>
              </a:rPr>
              <a:t>Jorge will benefit from seeking advice from a financial adviser if he is unsure about his pension options.</a:t>
            </a:r>
            <a:endParaRPr b="1" i="0" sz="1400" u="none" cap="none" strike="noStrike">
              <a:solidFill>
                <a:schemeClr val="lt1"/>
              </a:solidFill>
              <a:latin typeface="Lato"/>
              <a:ea typeface="Lato"/>
              <a:cs typeface="Lato"/>
              <a:sym typeface="Lato"/>
            </a:endParaRPr>
          </a:p>
        </p:txBody>
      </p:sp>
      <p:sp>
        <p:nvSpPr>
          <p:cNvPr id="213" name="Google Shape;213;p19"/>
          <p:cNvSpPr txBox="1"/>
          <p:nvPr/>
        </p:nvSpPr>
        <p:spPr>
          <a:xfrm>
            <a:off x="2309725" y="20383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The defined benefit pension  guarantees a specific payout based on Jorge’s years of service and final salary. The defined benefit pension might be more appealing because Jorge has gaps in his employment, as it's less dependent on consistent contributions. But it might not provide as much flexibility in investment choices. </a:t>
            </a:r>
            <a:endParaRPr b="0" i="0" sz="1400" u="none" cap="none" strike="noStrike">
              <a:solidFill>
                <a:schemeClr val="dk1"/>
              </a:solidFill>
              <a:latin typeface="Lato"/>
              <a:ea typeface="Lato"/>
              <a:cs typeface="Lato"/>
              <a:sym typeface="Lato"/>
            </a:endParaRPr>
          </a:p>
        </p:txBody>
      </p:sp>
      <p:sp>
        <p:nvSpPr>
          <p:cNvPr id="214" name="Google Shape;214;p19"/>
          <p:cNvSpPr txBox="1"/>
          <p:nvPr/>
        </p:nvSpPr>
        <p:spPr>
          <a:xfrm>
            <a:off x="2309725" y="3181150"/>
            <a:ext cx="6598200" cy="1046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The defined contribution pension could be good if Jorge wants more control over his investments and could allow him to catch up on retirement savings. His employer might also match his contribution. However, his pension amount here depends on the investment performance.</a:t>
            </a:r>
            <a:endParaRPr b="0" i="0" sz="1400" u="none" cap="none" strike="noStrike">
              <a:solidFill>
                <a:schemeClr val="dk1"/>
              </a:solidFill>
              <a:latin typeface="Lato"/>
              <a:ea typeface="Lato"/>
              <a:cs typeface="Lato"/>
              <a:sym typeface="Lato"/>
            </a:endParaRPr>
          </a:p>
        </p:txBody>
      </p:sp>
      <p:sp>
        <p:nvSpPr>
          <p:cNvPr id="215" name="Google Shape;215;p19"/>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Case study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22" name="Google Shape;222;p20"/>
          <p:cNvSpPr txBox="1"/>
          <p:nvPr/>
        </p:nvSpPr>
        <p:spPr>
          <a:xfrm>
            <a:off x="488175" y="1197875"/>
            <a:ext cx="7769100" cy="25200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7000"/>
              </a:lnSpc>
              <a:spcBef>
                <a:spcPts val="0"/>
              </a:spcBef>
              <a:spcAft>
                <a:spcPts val="0"/>
              </a:spcAft>
              <a:buClr>
                <a:srgbClr val="00FF00"/>
              </a:buClr>
              <a:buSzPts val="2400"/>
              <a:buFont typeface="Lato"/>
              <a:buChar char="●"/>
            </a:pPr>
            <a:r>
              <a:rPr b="1" i="0" lang="en-GB" sz="2400" u="none" cap="none" strike="noStrike">
                <a:solidFill>
                  <a:srgbClr val="00FF00"/>
                </a:solidFill>
                <a:latin typeface="Lato"/>
                <a:ea typeface="Lato"/>
                <a:cs typeface="Lato"/>
                <a:sym typeface="Lato"/>
              </a:rPr>
              <a:t>Describe what a pension is</a:t>
            </a:r>
            <a:endParaRPr b="1" i="0" sz="2400" u="none" cap="none" strike="noStrike">
              <a:solidFill>
                <a:srgbClr val="00FF00"/>
              </a:solidFill>
              <a:latin typeface="Lato"/>
              <a:ea typeface="Lato"/>
              <a:cs typeface="Lato"/>
              <a:sym typeface="Lato"/>
            </a:endParaRPr>
          </a:p>
          <a:p>
            <a:pPr indent="-381000" lvl="0" marL="457200" marR="0" rtl="0" algn="l">
              <a:lnSpc>
                <a:spcPct val="107000"/>
              </a:lnSpc>
              <a:spcBef>
                <a:spcPts val="1000"/>
              </a:spcBef>
              <a:spcAft>
                <a:spcPts val="0"/>
              </a:spcAft>
              <a:buClr>
                <a:srgbClr val="00FF00"/>
              </a:buClr>
              <a:buSzPts val="2400"/>
              <a:buFont typeface="Lato"/>
              <a:buChar char="●"/>
            </a:pPr>
            <a:r>
              <a:rPr b="1" lang="en-GB" sz="2400">
                <a:solidFill>
                  <a:srgbClr val="00FF00"/>
                </a:solidFill>
                <a:latin typeface="Lato"/>
                <a:ea typeface="Lato"/>
                <a:cs typeface="Lato"/>
                <a:sym typeface="Lato"/>
              </a:rPr>
              <a:t>Identify</a:t>
            </a:r>
            <a:r>
              <a:rPr b="1" i="0" lang="en-GB" sz="2400" u="none" cap="none" strike="noStrike">
                <a:solidFill>
                  <a:srgbClr val="00FF00"/>
                </a:solidFill>
                <a:latin typeface="Lato"/>
                <a:ea typeface="Lato"/>
                <a:cs typeface="Lato"/>
                <a:sym typeface="Lato"/>
              </a:rPr>
              <a:t> the different types of pensions that exist and how they work</a:t>
            </a:r>
            <a:endParaRPr b="1" i="0" sz="2400" u="none" cap="none" strike="noStrike">
              <a:solidFill>
                <a:srgbClr val="00FF00"/>
              </a:solidFill>
              <a:latin typeface="Lato"/>
              <a:ea typeface="Lato"/>
              <a:cs typeface="Lato"/>
              <a:sym typeface="Lato"/>
            </a:endParaRPr>
          </a:p>
          <a:p>
            <a:pPr indent="-381000" lvl="0" marL="457200" marR="0" rtl="0" algn="l">
              <a:lnSpc>
                <a:spcPct val="107000"/>
              </a:lnSpc>
              <a:spcBef>
                <a:spcPts val="1000"/>
              </a:spcBef>
              <a:spcAft>
                <a:spcPts val="0"/>
              </a:spcAft>
              <a:buClr>
                <a:schemeClr val="lt1"/>
              </a:buClr>
              <a:buSzPts val="2400"/>
              <a:buFont typeface="Lato"/>
              <a:buChar char="●"/>
            </a:pPr>
            <a:r>
              <a:rPr b="1" i="0" lang="en-GB" sz="2400" u="none" cap="none" strike="noStrike">
                <a:solidFill>
                  <a:schemeClr val="lt1"/>
                </a:solidFill>
                <a:latin typeface="Lato"/>
                <a:ea typeface="Lato"/>
                <a:cs typeface="Lato"/>
                <a:sym typeface="Lato"/>
              </a:rPr>
              <a:t>Explain the benefits of paying into a pension</a:t>
            </a:r>
            <a:endParaRPr b="1" i="0" sz="2400" u="none" cap="none" strike="noStrike">
              <a:solidFill>
                <a:schemeClr val="lt1"/>
              </a:solidFill>
              <a:latin typeface="Lato"/>
              <a:ea typeface="Lato"/>
              <a:cs typeface="Lato"/>
              <a:sym typeface="Lato"/>
            </a:endParaRPr>
          </a:p>
          <a:p>
            <a:pPr indent="0" lvl="0" marL="914400" marR="0" rtl="0" algn="l">
              <a:lnSpc>
                <a:spcPct val="100000"/>
              </a:lnSpc>
              <a:spcBef>
                <a:spcPts val="1000"/>
              </a:spcBef>
              <a:spcAft>
                <a:spcPts val="1000"/>
              </a:spcAft>
              <a:buClr>
                <a:srgbClr val="000000"/>
              </a:buClr>
              <a:buSzPts val="2200"/>
              <a:buFont typeface="Arial"/>
              <a:buNone/>
            </a:pPr>
            <a:r>
              <a:t/>
            </a:r>
            <a:endParaRPr b="0" i="0" sz="24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2"/>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Unit outline</a:t>
            </a:r>
            <a:endParaRPr/>
          </a:p>
        </p:txBody>
      </p:sp>
      <p:graphicFrame>
        <p:nvGraphicFramePr>
          <p:cNvPr id="55" name="Google Shape;55;p2"/>
          <p:cNvGraphicFramePr/>
          <p:nvPr/>
        </p:nvGraphicFramePr>
        <p:xfrm>
          <a:off x="637650" y="1743175"/>
          <a:ext cx="3000000" cy="3000000"/>
        </p:xfrm>
        <a:graphic>
          <a:graphicData uri="http://schemas.openxmlformats.org/drawingml/2006/table">
            <a:tbl>
              <a:tblPr>
                <a:noFill/>
                <a:tableStyleId>{8F86C17C-C7D7-4418-A242-0A0464A877C5}</a:tableStyleId>
              </a:tblPr>
              <a:tblGrid>
                <a:gridCol w="1311450"/>
                <a:gridCol w="1311450"/>
                <a:gridCol w="1311450"/>
                <a:gridCol w="1311450"/>
                <a:gridCol w="1311450"/>
                <a:gridCol w="1311450"/>
              </a:tblGrid>
              <a:tr h="49122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951025">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The economy</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Mortgages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Credit cards</a:t>
                      </a:r>
                      <a:endParaRPr sz="1400" u="none" cap="none" strike="noStrike">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Pensions </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ISAs</a:t>
                      </a:r>
                      <a:endParaRPr sz="1400" u="none" cap="none" strike="noStrike">
                        <a:solidFill>
                          <a:schemeClr val="dk1"/>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Financial decisions</a:t>
                      </a:r>
                      <a:endParaRPr sz="1400" u="none" cap="none" strike="noStrike">
                        <a:solidFill>
                          <a:srgbClr val="262A33"/>
                        </a:solidFill>
                        <a:latin typeface="Lato"/>
                        <a:ea typeface="Lato"/>
                        <a:cs typeface="Lato"/>
                        <a:sym typeface="Lato"/>
                      </a:endParaRPr>
                    </a:p>
                  </a:txBody>
                  <a:tcPr marT="63500" marB="63500" marR="63500" marL="63500"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1"/>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28" name="Google Shape;228;p21"/>
          <p:cNvSpPr txBox="1"/>
          <p:nvPr/>
        </p:nvSpPr>
        <p:spPr>
          <a:xfrm>
            <a:off x="1828800" y="2975450"/>
            <a:ext cx="6926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Discussion:</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a:latin typeface="Lato"/>
                <a:ea typeface="Lato"/>
                <a:cs typeface="Lato"/>
                <a:sym typeface="Lato"/>
              </a:rPr>
              <a:t>List as many advantages and disadvantages as possible for Shivaughn putting savings into her pension pot in her 20s</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Stretch </a:t>
            </a:r>
            <a:r>
              <a:rPr b="0" i="0" lang="en-GB" sz="1400" u="none" cap="none" strike="noStrike">
                <a:solidFill>
                  <a:srgbClr val="000000"/>
                </a:solidFill>
                <a:latin typeface="Lato"/>
                <a:ea typeface="Lato"/>
                <a:cs typeface="Lato"/>
                <a:sym typeface="Lato"/>
              </a:rPr>
              <a:t>- What is the most important reason for you to want to save into a pension pot?</a:t>
            </a:r>
            <a:endParaRPr b="0" i="0" sz="1400" u="none" cap="none" strike="noStrike">
              <a:solidFill>
                <a:srgbClr val="000000"/>
              </a:solidFill>
              <a:latin typeface="Lato"/>
              <a:ea typeface="Lato"/>
              <a:cs typeface="Lato"/>
              <a:sym typeface="Lato"/>
            </a:endParaRPr>
          </a:p>
        </p:txBody>
      </p:sp>
      <p:pic>
        <p:nvPicPr>
          <p:cNvPr id="229" name="Google Shape;229;p21"/>
          <p:cNvPicPr preferRelativeResize="0"/>
          <p:nvPr/>
        </p:nvPicPr>
        <p:blipFill rotWithShape="1">
          <a:blip r:embed="rId3">
            <a:alphaModFix/>
          </a:blip>
          <a:srcRect b="0" l="0" r="0" t="0"/>
          <a:stretch/>
        </p:blipFill>
        <p:spPr>
          <a:xfrm>
            <a:off x="314875" y="1255600"/>
            <a:ext cx="1237499" cy="1237499"/>
          </a:xfrm>
          <a:prstGeom prst="rect">
            <a:avLst/>
          </a:prstGeom>
          <a:noFill/>
          <a:ln>
            <a:noFill/>
          </a:ln>
        </p:spPr>
      </p:pic>
      <p:sp>
        <p:nvSpPr>
          <p:cNvPr id="230" name="Google Shape;230;p21"/>
          <p:cNvSpPr txBox="1"/>
          <p:nvPr/>
        </p:nvSpPr>
        <p:spPr>
          <a:xfrm>
            <a:off x="1828800" y="1266825"/>
            <a:ext cx="6926700" cy="1473000"/>
          </a:xfrm>
          <a:prstGeom prst="rect">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Shivaughn is in her 20s.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en-GB">
                <a:solidFill>
                  <a:schemeClr val="dk1"/>
                </a:solidFill>
                <a:latin typeface="Lato"/>
                <a:ea typeface="Lato"/>
                <a:cs typeface="Lato"/>
                <a:sym typeface="Lato"/>
              </a:rPr>
              <a:t>She hasn’t </a:t>
            </a:r>
            <a:r>
              <a:rPr b="0" i="0" lang="en-GB" sz="1400" u="none" cap="none" strike="noStrike">
                <a:solidFill>
                  <a:schemeClr val="dk1"/>
                </a:solidFill>
                <a:latin typeface="Lato"/>
                <a:ea typeface="Lato"/>
                <a:cs typeface="Lato"/>
                <a:sym typeface="Lato"/>
              </a:rPr>
              <a:t>decided on her career yet but has always worked with a stable income.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a:ea typeface="Lato"/>
                <a:cs typeface="Lato"/>
                <a:sym typeface="Lato"/>
              </a:rPr>
              <a:t>Shivaughn does not make any contributions to her pension. She believes she’s too young to be thinking about retirement and would rather enjoy the money she has especially as things can be tight with the rising cost of living.</a:t>
            </a:r>
            <a:endParaRPr b="0" i="0" sz="1400" u="none" cap="none" strike="noStrike">
              <a:solidFill>
                <a:schemeClr val="dk1"/>
              </a:solidFill>
              <a:latin typeface="Lato"/>
              <a:ea typeface="Lato"/>
              <a:cs typeface="Lato"/>
              <a:sym typeface="Lato"/>
            </a:endParaRPr>
          </a:p>
        </p:txBody>
      </p:sp>
      <p:sp>
        <p:nvSpPr>
          <p:cNvPr id="231" name="Google Shape;231;p21"/>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What are the benefits of having a pension?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2"/>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37" name="Google Shape;237;p22"/>
          <p:cNvSpPr txBox="1"/>
          <p:nvPr/>
        </p:nvSpPr>
        <p:spPr>
          <a:xfrm>
            <a:off x="131450" y="1406050"/>
            <a:ext cx="6312300" cy="259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Some benefits of having a pension may include:</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can save enough money to live comfortably when you retire</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gets reductions in tax on their income (wages/salary)</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0"/>
              </a:spcBef>
              <a:spcAft>
                <a:spcPts val="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person with a pension pot can get free government contributions to their pension pot through the workplace pension and if they are self-employed and have a private pension</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Lato"/>
              <a:ea typeface="Lato"/>
              <a:cs typeface="Lato"/>
              <a:sym typeface="Lato"/>
            </a:endParaRPr>
          </a:p>
          <a:p>
            <a:pPr indent="-330200" lvl="0" marL="457200" marR="0" rtl="0" algn="l">
              <a:lnSpc>
                <a:spcPct val="100000"/>
              </a:lnSpc>
              <a:spcBef>
                <a:spcPts val="0"/>
              </a:spcBef>
              <a:spcAft>
                <a:spcPts val="1000"/>
              </a:spcAft>
              <a:buClr>
                <a:srgbClr val="000000"/>
              </a:buClr>
              <a:buSzPts val="1600"/>
              <a:buFont typeface="Lato"/>
              <a:buChar char="●"/>
            </a:pPr>
            <a:r>
              <a:rPr b="0" i="0" lang="en-GB" sz="1600" u="none" cap="none" strike="noStrike">
                <a:solidFill>
                  <a:srgbClr val="000000"/>
                </a:solidFill>
                <a:latin typeface="Lato"/>
                <a:ea typeface="Lato"/>
                <a:cs typeface="Lato"/>
                <a:sym typeface="Lato"/>
              </a:rPr>
              <a:t>A pension is a great way to save money in the long term</a:t>
            </a:r>
            <a:endParaRPr b="0" i="0" sz="1600" u="none" cap="none" strike="noStrike">
              <a:solidFill>
                <a:srgbClr val="000000"/>
              </a:solidFill>
              <a:latin typeface="Lato"/>
              <a:ea typeface="Lato"/>
              <a:cs typeface="Lato"/>
              <a:sym typeface="Lato"/>
            </a:endParaRPr>
          </a:p>
        </p:txBody>
      </p:sp>
      <p:pic>
        <p:nvPicPr>
          <p:cNvPr id="238" name="Google Shape;238;p22"/>
          <p:cNvPicPr preferRelativeResize="0"/>
          <p:nvPr/>
        </p:nvPicPr>
        <p:blipFill rotWithShape="1">
          <a:blip r:embed="rId3">
            <a:alphaModFix/>
          </a:blip>
          <a:srcRect b="0" l="0" r="0" t="0"/>
          <a:stretch/>
        </p:blipFill>
        <p:spPr>
          <a:xfrm>
            <a:off x="6824475" y="1751650"/>
            <a:ext cx="1905000" cy="1905000"/>
          </a:xfrm>
          <a:prstGeom prst="rect">
            <a:avLst/>
          </a:prstGeom>
          <a:noFill/>
          <a:ln>
            <a:noFill/>
          </a:ln>
        </p:spPr>
      </p:pic>
      <p:grpSp>
        <p:nvGrpSpPr>
          <p:cNvPr id="239" name="Google Shape;239;p22"/>
          <p:cNvGrpSpPr/>
          <p:nvPr/>
        </p:nvGrpSpPr>
        <p:grpSpPr>
          <a:xfrm>
            <a:off x="7768000" y="2882950"/>
            <a:ext cx="696400" cy="696400"/>
            <a:chOff x="7058950" y="1056275"/>
            <a:chExt cx="696400" cy="696400"/>
          </a:xfrm>
        </p:grpSpPr>
        <p:sp>
          <p:nvSpPr>
            <p:cNvPr id="240" name="Google Shape;240;p22"/>
            <p:cNvSpPr/>
            <p:nvPr/>
          </p:nvSpPr>
          <p:spPr>
            <a:xfrm>
              <a:off x="7132800" y="1146475"/>
              <a:ext cx="548700" cy="5160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 name="Google Shape;241;p22"/>
            <p:cNvPicPr preferRelativeResize="0"/>
            <p:nvPr/>
          </p:nvPicPr>
          <p:blipFill rotWithShape="1">
            <a:blip r:embed="rId4">
              <a:alphaModFix/>
            </a:blip>
            <a:srcRect b="0" l="0" r="0" t="0"/>
            <a:stretch/>
          </p:blipFill>
          <p:spPr>
            <a:xfrm>
              <a:off x="7058950" y="1056275"/>
              <a:ext cx="696400" cy="696400"/>
            </a:xfrm>
            <a:prstGeom prst="rect">
              <a:avLst/>
            </a:prstGeom>
            <a:noFill/>
            <a:ln>
              <a:noFill/>
            </a:ln>
          </p:spPr>
        </p:pic>
      </p:grpSp>
      <p:sp>
        <p:nvSpPr>
          <p:cNvPr id="242" name="Google Shape;242;p22"/>
          <p:cNvSpPr txBox="1"/>
          <p:nvPr/>
        </p:nvSpPr>
        <p:spPr>
          <a:xfrm>
            <a:off x="76200" y="4800600"/>
            <a:ext cx="6717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GB" sz="800" u="sng" cap="none" strike="noStrike">
                <a:solidFill>
                  <a:schemeClr val="accent2"/>
                </a:solidFill>
                <a:latin typeface="Lato"/>
                <a:ea typeface="Lato"/>
                <a:cs typeface="Lato"/>
                <a:sym typeface="Lato"/>
                <a:hlinkClick r:id="rId5">
                  <a:extLst>
                    <a:ext uri="{A12FA001-AC4F-418D-AE19-62706E023703}">
                      <ahyp:hlinkClr val="tx"/>
                    </a:ext>
                  </a:extLst>
                </a:hlinkClick>
              </a:rPr>
              <a:t>https://www.moneyhelper.org.uk/en/pensions-and-retirement/pensions-basics/why-save-into-a-pension</a:t>
            </a:r>
            <a:r>
              <a:rPr b="0" i="0" lang="en-GB" sz="800" u="none" cap="none" strike="noStrike">
                <a:solidFill>
                  <a:schemeClr val="accent2"/>
                </a:solidFill>
                <a:latin typeface="Lato"/>
                <a:ea typeface="Lato"/>
                <a:cs typeface="Lato"/>
                <a:sym typeface="Lato"/>
              </a:rPr>
              <a:t> </a:t>
            </a:r>
            <a:endParaRPr b="0" i="0" sz="800" u="none" cap="none" strike="noStrike">
              <a:solidFill>
                <a:schemeClr val="accent2"/>
              </a:solidFill>
              <a:latin typeface="Lato"/>
              <a:ea typeface="Lato"/>
              <a:cs typeface="Lato"/>
              <a:sym typeface="Lato"/>
            </a:endParaRPr>
          </a:p>
        </p:txBody>
      </p:sp>
      <p:sp>
        <p:nvSpPr>
          <p:cNvPr id="243" name="Google Shape;243;p22"/>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Benefits of having a pension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3"/>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3"/>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50" name="Google Shape;250;p23"/>
          <p:cNvSpPr txBox="1"/>
          <p:nvPr/>
        </p:nvSpPr>
        <p:spPr>
          <a:xfrm>
            <a:off x="488175" y="1197875"/>
            <a:ext cx="7769100" cy="2697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what a pension is</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the different types of pensions that exist and how they work</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Explain the benefits of paying into a pension</a:t>
            </a:r>
            <a:endParaRPr b="1" i="0" sz="2200" u="none" cap="none" strike="noStrike">
              <a:solidFill>
                <a:srgbClr val="00FF00"/>
              </a:solidFill>
              <a:latin typeface="Lato"/>
              <a:ea typeface="Lato"/>
              <a:cs typeface="Lato"/>
              <a:sym typeface="Lato"/>
            </a:endParaRPr>
          </a:p>
          <a:p>
            <a:pPr indent="0" lvl="0" marL="9144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4"/>
          <p:cNvSpPr txBox="1"/>
          <p:nvPr/>
        </p:nvSpPr>
        <p:spPr>
          <a:xfrm>
            <a:off x="495400" y="403100"/>
            <a:ext cx="7288800" cy="11583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are the three most important things you have learnt about pensions today?</a:t>
            </a:r>
            <a:endParaRPr b="1" i="0" sz="2900" u="none" cap="none" strike="noStrike">
              <a:solidFill>
                <a:srgbClr val="FF8022"/>
              </a:solidFill>
              <a:latin typeface="Lato"/>
              <a:ea typeface="Lato"/>
              <a:cs typeface="Lato"/>
              <a:sym typeface="Lato"/>
            </a:endParaRPr>
          </a:p>
        </p:txBody>
      </p:sp>
      <p:pic>
        <p:nvPicPr>
          <p:cNvPr id="256" name="Google Shape;256;p24"/>
          <p:cNvPicPr preferRelativeResize="0"/>
          <p:nvPr/>
        </p:nvPicPr>
        <p:blipFill rotWithShape="1">
          <a:blip r:embed="rId3">
            <a:alphaModFix/>
          </a:blip>
          <a:srcRect b="0" l="0" r="0" t="0"/>
          <a:stretch/>
        </p:blipFill>
        <p:spPr>
          <a:xfrm rot="672513">
            <a:off x="3352078" y="1969699"/>
            <a:ext cx="2572630" cy="2661621"/>
          </a:xfrm>
          <a:prstGeom prst="rect">
            <a:avLst/>
          </a:prstGeom>
          <a:noFill/>
          <a:ln>
            <a:noFill/>
          </a:ln>
        </p:spPr>
      </p:pic>
      <p:sp>
        <p:nvSpPr>
          <p:cNvPr id="257" name="Google Shape;257;p24"/>
          <p:cNvSpPr txBox="1"/>
          <p:nvPr/>
        </p:nvSpPr>
        <p:spPr>
          <a:xfrm rot="199820">
            <a:off x="3786572" y="2615807"/>
            <a:ext cx="1843613" cy="64309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2.</a:t>
            </a:r>
            <a:endParaRPr b="1" i="0" sz="2000" u="none" cap="none" strike="noStrike">
              <a:solidFill>
                <a:schemeClr val="dk2"/>
              </a:solidFill>
              <a:latin typeface="Lato Black"/>
              <a:ea typeface="Lato Black"/>
              <a:cs typeface="Lato Black"/>
              <a:sym typeface="Lato Black"/>
            </a:endParaRPr>
          </a:p>
        </p:txBody>
      </p:sp>
      <p:sp>
        <p:nvSpPr>
          <p:cNvPr id="258" name="Google Shape;258;p24"/>
          <p:cNvSpPr/>
          <p:nvPr/>
        </p:nvSpPr>
        <p:spPr>
          <a:xfrm rot="-97172">
            <a:off x="4628821" y="2190551"/>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59" name="Google Shape;259;p24"/>
          <p:cNvPicPr preferRelativeResize="0"/>
          <p:nvPr/>
        </p:nvPicPr>
        <p:blipFill rotWithShape="1">
          <a:blip r:embed="rId4">
            <a:alphaModFix/>
          </a:blip>
          <a:srcRect b="0" l="0" r="0" t="0"/>
          <a:stretch/>
        </p:blipFill>
        <p:spPr>
          <a:xfrm>
            <a:off x="6073124" y="1708635"/>
            <a:ext cx="2313644" cy="2714990"/>
          </a:xfrm>
          <a:prstGeom prst="rect">
            <a:avLst/>
          </a:prstGeom>
          <a:noFill/>
          <a:ln>
            <a:noFill/>
          </a:ln>
        </p:spPr>
      </p:pic>
      <p:sp>
        <p:nvSpPr>
          <p:cNvPr id="260" name="Google Shape;260;p24"/>
          <p:cNvSpPr/>
          <p:nvPr/>
        </p:nvSpPr>
        <p:spPr>
          <a:xfrm rot="-97172">
            <a:off x="6835210" y="2194512"/>
            <a:ext cx="201681" cy="201681"/>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1" name="Google Shape;261;p24"/>
          <p:cNvSpPr txBox="1"/>
          <p:nvPr/>
        </p:nvSpPr>
        <p:spPr>
          <a:xfrm rot="-491745">
            <a:off x="6430018" y="2369017"/>
            <a:ext cx="1740375" cy="6431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2"/>
                </a:solidFill>
                <a:latin typeface="Lato Black"/>
                <a:ea typeface="Lato Black"/>
                <a:cs typeface="Lato Black"/>
                <a:sym typeface="Lato Black"/>
              </a:rPr>
              <a:t>3.</a:t>
            </a:r>
            <a:endParaRPr b="0" i="0" sz="1400" u="none" cap="none" strike="noStrike">
              <a:solidFill>
                <a:srgbClr val="000000"/>
              </a:solidFill>
              <a:latin typeface="Arial"/>
              <a:ea typeface="Arial"/>
              <a:cs typeface="Arial"/>
              <a:sym typeface="Arial"/>
            </a:endParaRPr>
          </a:p>
        </p:txBody>
      </p:sp>
      <p:pic>
        <p:nvPicPr>
          <p:cNvPr id="262" name="Google Shape;262;p24"/>
          <p:cNvPicPr preferRelativeResize="0"/>
          <p:nvPr/>
        </p:nvPicPr>
        <p:blipFill rotWithShape="1">
          <a:blip r:embed="rId5">
            <a:alphaModFix/>
          </a:blip>
          <a:srcRect b="0" l="0" r="0" t="0"/>
          <a:stretch/>
        </p:blipFill>
        <p:spPr>
          <a:xfrm rot="177664">
            <a:off x="631436" y="1973090"/>
            <a:ext cx="2687958" cy="2654773"/>
          </a:xfrm>
          <a:prstGeom prst="rect">
            <a:avLst/>
          </a:prstGeom>
          <a:noFill/>
          <a:ln>
            <a:noFill/>
          </a:ln>
        </p:spPr>
      </p:pic>
      <p:sp>
        <p:nvSpPr>
          <p:cNvPr id="263" name="Google Shape;263;p24"/>
          <p:cNvSpPr txBox="1"/>
          <p:nvPr/>
        </p:nvSpPr>
        <p:spPr>
          <a:xfrm rot="-204546">
            <a:off x="862894" y="2652035"/>
            <a:ext cx="2224837" cy="68731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Lato Black"/>
                <a:ea typeface="Lato Black"/>
                <a:cs typeface="Lato Black"/>
                <a:sym typeface="Lato Black"/>
              </a:rPr>
              <a:t>1.</a:t>
            </a:r>
            <a:endParaRPr b="0" i="0" sz="1400" u="none" cap="none" strike="noStrike">
              <a:solidFill>
                <a:srgbClr val="000000"/>
              </a:solidFill>
              <a:latin typeface="Arial"/>
              <a:ea typeface="Arial"/>
              <a:cs typeface="Arial"/>
              <a:sym typeface="Arial"/>
            </a:endParaRPr>
          </a:p>
        </p:txBody>
      </p:sp>
      <p:sp>
        <p:nvSpPr>
          <p:cNvPr id="264" name="Google Shape;264;p24"/>
          <p:cNvSpPr/>
          <p:nvPr/>
        </p:nvSpPr>
        <p:spPr>
          <a:xfrm>
            <a:off x="1561741" y="2358855"/>
            <a:ext cx="201600" cy="201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5"/>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270" name="Google Shape;270;p25"/>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6"/>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6"/>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rPr>
              <a:t>Services available for people who have concerns about their personal finances</a:t>
            </a:r>
            <a:endParaRPr b="0" i="0" sz="1400" u="none" cap="none" strike="noStrike">
              <a:solidFill>
                <a:schemeClr val="lt1"/>
              </a:solidFill>
              <a:latin typeface="Arial"/>
              <a:ea typeface="Arial"/>
              <a:cs typeface="Arial"/>
              <a:sym typeface="Arial"/>
            </a:endParaRPr>
          </a:p>
        </p:txBody>
      </p:sp>
      <p:sp>
        <p:nvSpPr>
          <p:cNvPr id="277" name="Google Shape;277;p26"/>
          <p:cNvSpPr txBox="1"/>
          <p:nvPr/>
        </p:nvSpPr>
        <p:spPr>
          <a:xfrm>
            <a:off x="182550" y="3376400"/>
            <a:ext cx="87789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278" name="Google Shape;278;p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 name="Google Shape;279;p26"/>
          <p:cNvGrpSpPr/>
          <p:nvPr/>
        </p:nvGrpSpPr>
        <p:grpSpPr>
          <a:xfrm>
            <a:off x="3164819" y="1184021"/>
            <a:ext cx="2846301" cy="1995658"/>
            <a:chOff x="3237025" y="1184050"/>
            <a:chExt cx="2914500" cy="2094300"/>
          </a:xfrm>
        </p:grpSpPr>
        <p:sp>
          <p:nvSpPr>
            <p:cNvPr id="280" name="Google Shape;280;p26"/>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6"/>
            <p:cNvSpPr txBox="1"/>
            <p:nvPr/>
          </p:nvSpPr>
          <p:spPr>
            <a:xfrm>
              <a:off x="4896416" y="1358600"/>
              <a:ext cx="1204200" cy="94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Money Helper - </a:t>
              </a:r>
              <a:r>
                <a:rPr b="0" i="0" lang="en-GB" sz="1400" u="sng" cap="none" strike="noStrike">
                  <a:solidFill>
                    <a:schemeClr val="lt1"/>
                  </a:solidFill>
                  <a:latin typeface="Lato"/>
                  <a:ea typeface="Lato"/>
                  <a:cs typeface="Lato"/>
                  <a:sym typeface="Lato"/>
                  <a:hlinkClick r:id="rId3">
                    <a:extLst>
                      <a:ext uri="{A12FA001-AC4F-418D-AE19-62706E023703}">
                        <ahyp:hlinkClr val="tx"/>
                      </a:ext>
                    </a:extLst>
                  </a:hlinkClick>
                </a:rPr>
                <a:t>Pensions</a:t>
              </a:r>
              <a:endParaRPr b="0" i="0" sz="1400" u="none" cap="none" strike="noStrike">
                <a:solidFill>
                  <a:schemeClr val="lt1"/>
                </a:solidFill>
                <a:latin typeface="Lato"/>
                <a:ea typeface="Lato"/>
                <a:cs typeface="Lato"/>
                <a:sym typeface="Lato"/>
              </a:endParaRPr>
            </a:p>
          </p:txBody>
        </p:sp>
      </p:grpSp>
      <p:grpSp>
        <p:nvGrpSpPr>
          <p:cNvPr id="282" name="Google Shape;282;p26"/>
          <p:cNvGrpSpPr/>
          <p:nvPr/>
        </p:nvGrpSpPr>
        <p:grpSpPr>
          <a:xfrm>
            <a:off x="151999" y="1183981"/>
            <a:ext cx="2846301" cy="1995658"/>
            <a:chOff x="463400" y="1321175"/>
            <a:chExt cx="2914500" cy="2094300"/>
          </a:xfrm>
        </p:grpSpPr>
        <p:sp>
          <p:nvSpPr>
            <p:cNvPr id="283" name="Google Shape;283;p26"/>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6"/>
            <p:cNvSpPr txBox="1"/>
            <p:nvPr/>
          </p:nvSpPr>
          <p:spPr>
            <a:xfrm>
              <a:off x="1284136" y="1648293"/>
              <a:ext cx="2032200" cy="68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Citizens Advice - </a:t>
              </a:r>
              <a:r>
                <a:rPr b="0" i="0" lang="en-GB" sz="1400" u="sng" cap="none" strike="noStrike">
                  <a:solidFill>
                    <a:schemeClr val="lt1"/>
                  </a:solidFill>
                  <a:latin typeface="Lato"/>
                  <a:ea typeface="Lato"/>
                  <a:cs typeface="Lato"/>
                  <a:sym typeface="Lato"/>
                  <a:hlinkClick r:id="rId4">
                    <a:extLst>
                      <a:ext uri="{A12FA001-AC4F-418D-AE19-62706E023703}">
                        <ahyp:hlinkClr val="tx"/>
                      </a:ext>
                    </a:extLst>
                  </a:hlinkClick>
                </a:rPr>
                <a:t>Workplace pensions </a:t>
              </a:r>
              <a:endParaRPr b="0" i="0" sz="1400" u="none" cap="none" strike="noStrike">
                <a:solidFill>
                  <a:schemeClr val="lt1"/>
                </a:solidFill>
                <a:latin typeface="Lato"/>
                <a:ea typeface="Lato"/>
                <a:cs typeface="Lato"/>
                <a:sym typeface="Lato"/>
              </a:endParaRPr>
            </a:p>
          </p:txBody>
        </p:sp>
        <p:pic>
          <p:nvPicPr>
            <p:cNvPr id="285" name="Google Shape;285;p26"/>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286" name="Google Shape;286;p26"/>
          <p:cNvPicPr preferRelativeResize="0"/>
          <p:nvPr/>
        </p:nvPicPr>
        <p:blipFill rotWithShape="1">
          <a:blip r:embed="rId6">
            <a:alphaModFix/>
          </a:blip>
          <a:srcRect b="0" l="0" r="0" t="0"/>
          <a:stretch/>
        </p:blipFill>
        <p:spPr>
          <a:xfrm>
            <a:off x="3316625" y="1436413"/>
            <a:ext cx="1390650" cy="733425"/>
          </a:xfrm>
          <a:prstGeom prst="rect">
            <a:avLst/>
          </a:prstGeom>
          <a:noFill/>
          <a:ln cap="flat" cmpd="sng" w="28575">
            <a:solidFill>
              <a:srgbClr val="FF8022"/>
            </a:solidFill>
            <a:prstDash val="solid"/>
            <a:round/>
            <a:headEnd len="sm" w="sm" type="none"/>
            <a:tailEnd len="sm" w="sm" type="none"/>
          </a:ln>
        </p:spPr>
      </p:pic>
      <p:pic>
        <p:nvPicPr>
          <p:cNvPr id="287" name="Google Shape;287;p26"/>
          <p:cNvPicPr preferRelativeResize="0"/>
          <p:nvPr/>
        </p:nvPicPr>
        <p:blipFill rotWithShape="1">
          <a:blip r:embed="rId7">
            <a:alphaModFix/>
          </a:blip>
          <a:srcRect b="0" l="0" r="0" t="0"/>
          <a:stretch/>
        </p:blipFill>
        <p:spPr>
          <a:xfrm>
            <a:off x="6317000" y="1436425"/>
            <a:ext cx="1390650" cy="733425"/>
          </a:xfrm>
          <a:prstGeom prst="rect">
            <a:avLst/>
          </a:prstGeom>
          <a:noFill/>
          <a:ln cap="flat" cmpd="sng" w="28575">
            <a:solidFill>
              <a:schemeClr val="accent2"/>
            </a:solidFill>
            <a:prstDash val="solid"/>
            <a:round/>
            <a:headEnd len="sm" w="sm" type="none"/>
            <a:tailEnd len="sm" w="sm" type="none"/>
          </a:ln>
        </p:spPr>
      </p:pic>
      <p:sp>
        <p:nvSpPr>
          <p:cNvPr id="288" name="Google Shape;288;p26"/>
          <p:cNvSpPr txBox="1"/>
          <p:nvPr/>
        </p:nvSpPr>
        <p:spPr>
          <a:xfrm>
            <a:off x="7757180" y="13503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400" u="none" cap="none" strike="noStrike">
                <a:solidFill>
                  <a:schemeClr val="lt1"/>
                </a:solidFill>
                <a:latin typeface="Lato"/>
                <a:ea typeface="Lato"/>
                <a:cs typeface="Lato"/>
                <a:sym typeface="Lato"/>
              </a:rPr>
              <a:t>Gov UK - </a:t>
            </a: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State pensions</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2" name="Shape 292"/>
        <p:cNvGrpSpPr/>
        <p:nvPr/>
      </p:nvGrpSpPr>
      <p:grpSpPr>
        <a:xfrm>
          <a:off x="0" y="0"/>
          <a:ext cx="0" cy="0"/>
          <a:chOff x="0" y="0"/>
          <a:chExt cx="0" cy="0"/>
        </a:xfrm>
      </p:grpSpPr>
      <p:sp>
        <p:nvSpPr>
          <p:cNvPr id="293" name="Google Shape;293;g28a5baefba4_0_0"/>
          <p:cNvSpPr txBox="1"/>
          <p:nvPr/>
        </p:nvSpPr>
        <p:spPr>
          <a:xfrm>
            <a:off x="462425" y="1142575"/>
            <a:ext cx="7875600" cy="301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0" lvl="0" marL="0" rtl="0" algn="l">
              <a:lnSpc>
                <a:spcPct val="115000"/>
              </a:lnSpc>
              <a:spcBef>
                <a:spcPts val="0"/>
              </a:spcBef>
              <a:spcAft>
                <a:spcPts val="0"/>
              </a:spcAft>
              <a:buNone/>
            </a:pPr>
            <a:r>
              <a:rPr lang="en-GB">
                <a:solidFill>
                  <a:schemeClr val="lt1"/>
                </a:solidFill>
                <a:latin typeface="Lato"/>
                <a:ea typeface="Lato"/>
                <a:cs typeface="Lato"/>
                <a:sym typeface="Lato"/>
              </a:rPr>
              <a:t>Please visit the  FLIC learning hub - </a:t>
            </a:r>
            <a:r>
              <a:rPr lang="en-GB" u="sng">
                <a:solidFill>
                  <a:schemeClr val="lt1"/>
                </a:solidFill>
                <a:latin typeface="Lato"/>
                <a:ea typeface="Lato"/>
                <a:cs typeface="Lato"/>
                <a:sym typeface="Lato"/>
                <a:hlinkClick r:id="rId3">
                  <a:extLst>
                    <a:ext uri="{A12FA001-AC4F-418D-AE19-62706E023703}">
                      <ahyp:hlinkClr val="tx"/>
                    </a:ext>
                  </a:extLst>
                </a:hlinkClick>
              </a:rPr>
              <a:t>https://resources.ftflic.com/</a:t>
            </a:r>
            <a:r>
              <a:rPr lang="en-GB">
                <a:solidFill>
                  <a:schemeClr val="lt1"/>
                </a:solidFill>
                <a:latin typeface="Lato"/>
                <a:ea typeface="Lato"/>
                <a:cs typeface="Lato"/>
                <a:sym typeface="Lato"/>
              </a:rPr>
              <a:t>   for further resources</a:t>
            </a:r>
            <a:endParaRPr>
              <a:solidFill>
                <a:schemeClr val="l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4">
                  <a:extLst>
                    <a:ext uri="{A12FA001-AC4F-418D-AE19-62706E023703}">
                      <ahyp:hlinkClr val="tx"/>
                    </a:ext>
                  </a:extLst>
                </a:hlinkClick>
              </a:rPr>
              <a:t>Money and Pensions Service</a:t>
            </a:r>
            <a:endParaRPr>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5">
                  <a:extLst>
                    <a:ext uri="{A12FA001-AC4F-418D-AE19-62706E023703}">
                      <ahyp:hlinkClr val="tx"/>
                    </a:ext>
                  </a:extLst>
                </a:hlinkClick>
              </a:rPr>
              <a:t>Pension Attention</a:t>
            </a:r>
            <a:r>
              <a:rPr lang="en-GB" u="sng">
                <a:solidFill>
                  <a:schemeClr val="lt1"/>
                </a:solidFill>
                <a:latin typeface="Lato"/>
                <a:ea typeface="Lato"/>
                <a:cs typeface="Lato"/>
                <a:sym typeface="Lato"/>
              </a:rPr>
              <a:t> Campaign</a:t>
            </a:r>
            <a:endParaRPr u="sng">
              <a:solidFill>
                <a:schemeClr val="lt1"/>
              </a:solidFill>
              <a:latin typeface="Lato"/>
              <a:ea typeface="Lato"/>
              <a:cs typeface="Lato"/>
              <a:sym typeface="Lato"/>
            </a:endParaRPr>
          </a:p>
          <a:p>
            <a:pPr indent="-317500" lvl="0" marL="457200" rtl="0" algn="l">
              <a:lnSpc>
                <a:spcPct val="115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6">
                  <a:extLst>
                    <a:ext uri="{A12FA001-AC4F-418D-AE19-62706E023703}">
                      <ahyp:hlinkClr val="tx"/>
                    </a:ext>
                  </a:extLst>
                </a:hlinkClick>
              </a:rPr>
              <a:t>Investopedia - What is a pension? </a:t>
            </a:r>
            <a:endParaRPr>
              <a:solidFill>
                <a:schemeClr val="lt1"/>
              </a:solidFill>
              <a:latin typeface="Lato"/>
              <a:ea typeface="Lato"/>
              <a:cs typeface="Lato"/>
              <a:sym typeface="Lato"/>
            </a:endParaRPr>
          </a:p>
          <a:p>
            <a:pPr indent="0" lvl="0" marL="457200" rtl="0" algn="l">
              <a:lnSpc>
                <a:spcPct val="150000"/>
              </a:lnSpc>
              <a:spcBef>
                <a:spcPts val="0"/>
              </a:spcBef>
              <a:spcAft>
                <a:spcPts val="0"/>
              </a:spcAft>
              <a:buNone/>
            </a:pPr>
            <a:r>
              <a:t/>
            </a:r>
            <a:endParaRPr>
              <a:solidFill>
                <a:schemeClr val="lt1"/>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294" name="Google Shape;294;g28a5baefba4_0_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61" name="Google Shape;61;p3"/>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62" name="Google Shape;62;p3"/>
          <p:cNvSpPr txBox="1"/>
          <p:nvPr/>
        </p:nvSpPr>
        <p:spPr>
          <a:xfrm>
            <a:off x="418625" y="3452475"/>
            <a:ext cx="8242200" cy="677100"/>
          </a:xfrm>
          <a:prstGeom prst="rect">
            <a:avLst/>
          </a:prstGeom>
          <a:noFill/>
          <a:ln cap="flat" cmpd="sng" w="28575">
            <a:solidFill>
              <a:srgbClr val="FF802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Lato"/>
                <a:ea typeface="Lato"/>
                <a:cs typeface="Lato"/>
                <a:sym typeface="Lato"/>
              </a:rPr>
              <a:t>If there is a question that you do not wish to ask aloud, you can write it on a Post-it Note which will be collected throughout the session and answered at the end</a:t>
            </a:r>
            <a:endParaRPr b="1" i="0" sz="1600" u="none" cap="none" strike="noStrike">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4"/>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68" name="Google Shape;68;p4"/>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4:</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Pensions</a:t>
            </a:r>
            <a:endParaRPr b="1" i="0" sz="5600" u="none" cap="none" strike="noStrike">
              <a:solidFill>
                <a:schemeClr val="accent2"/>
              </a:solidFill>
              <a:latin typeface="Lato Black"/>
              <a:ea typeface="Lato Black"/>
              <a:cs typeface="Lato Black"/>
              <a:sym typeface="La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5" name="Google Shape;75;p5"/>
          <p:cNvSpPr txBox="1"/>
          <p:nvPr/>
        </p:nvSpPr>
        <p:spPr>
          <a:xfrm>
            <a:off x="488175" y="1197875"/>
            <a:ext cx="7769100" cy="2555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Describe what a pension is</a:t>
            </a:r>
            <a:endParaRPr b="1" i="0" sz="2200" u="none" cap="none" strike="noStrike">
              <a:solidFill>
                <a:schemeClr val="lt1"/>
              </a:solidFill>
              <a:latin typeface="Lato"/>
              <a:ea typeface="Lato"/>
              <a:cs typeface="Lato"/>
              <a:sym typeface="Lato"/>
            </a:endParaRPr>
          </a:p>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Identify the different types of pensions that exist and how they work</a:t>
            </a:r>
            <a:endParaRPr b="1" i="0" sz="2200" u="none" cap="none" strike="noStrike">
              <a:solidFill>
                <a:schemeClr val="lt1"/>
              </a:solidFill>
              <a:latin typeface="Lato"/>
              <a:ea typeface="Lato"/>
              <a:cs typeface="Lato"/>
              <a:sym typeface="Lato"/>
            </a:endParaRPr>
          </a:p>
          <a:p>
            <a:pPr indent="-368300" lvl="0" marL="457200" marR="0" rtl="0" algn="l">
              <a:lnSpc>
                <a:spcPct val="150000"/>
              </a:lnSpc>
              <a:spcBef>
                <a:spcPts val="0"/>
              </a:spcBef>
              <a:spcAft>
                <a:spcPts val="0"/>
              </a:spcAft>
              <a:buClr>
                <a:schemeClr val="accent2"/>
              </a:buClr>
              <a:buSzPts val="2200"/>
              <a:buFont typeface="Lato"/>
              <a:buChar char="●"/>
            </a:pPr>
            <a:r>
              <a:rPr b="1" i="0" lang="en-GB" sz="2200" u="none" cap="none" strike="noStrike">
                <a:solidFill>
                  <a:schemeClr val="lt1"/>
                </a:solidFill>
                <a:latin typeface="Lato"/>
                <a:ea typeface="Lato"/>
                <a:cs typeface="Lato"/>
                <a:sym typeface="Lato"/>
              </a:rPr>
              <a:t>Explain the benefits of paying into a pension</a:t>
            </a:r>
            <a:endParaRPr b="1" i="0" sz="2200" u="none" cap="none" strike="noStrike">
              <a:solidFill>
                <a:schemeClr val="lt1"/>
              </a:solidFill>
              <a:latin typeface="Lato"/>
              <a:ea typeface="Lato"/>
              <a:cs typeface="Lato"/>
              <a:sym typeface="Lato"/>
            </a:endParaRPr>
          </a:p>
          <a:p>
            <a:pPr indent="0" lvl="0" marL="914400" marR="0" rtl="0" algn="l">
              <a:lnSpc>
                <a:spcPct val="150000"/>
              </a:lnSpc>
              <a:spcBef>
                <a:spcPts val="0"/>
              </a:spcBef>
              <a:spcAft>
                <a:spcPts val="0"/>
              </a:spcAft>
              <a:buClr>
                <a:srgbClr val="000000"/>
              </a:buClr>
              <a:buSzPts val="2200"/>
              <a:buFont typeface="Arial"/>
              <a:buNone/>
            </a:pPr>
            <a:r>
              <a:t/>
            </a:r>
            <a:endParaRPr b="0" i="0" sz="2200" u="none" cap="none" strike="noStrike">
              <a:solidFill>
                <a:srgbClr val="B7B7B7"/>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6"/>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Starter</a:t>
            </a:r>
            <a:endParaRPr/>
          </a:p>
        </p:txBody>
      </p:sp>
      <p:sp>
        <p:nvSpPr>
          <p:cNvPr id="81" name="Google Shape;81;p6"/>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6"/>
          <p:cNvSpPr txBox="1"/>
          <p:nvPr/>
        </p:nvSpPr>
        <p:spPr>
          <a:xfrm flipH="1">
            <a:off x="1487175" y="1575200"/>
            <a:ext cx="5829000" cy="21702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lang="en-GB" sz="2900">
                <a:solidFill>
                  <a:schemeClr val="accent2"/>
                </a:solidFill>
                <a:latin typeface="Lato"/>
                <a:ea typeface="Lato"/>
                <a:cs typeface="Lato"/>
                <a:sym typeface="Lato"/>
              </a:rPr>
              <a:t>What comes to mind when you hear the word ‘pensions’</a:t>
            </a:r>
            <a:r>
              <a:rPr b="1" i="0" lang="en-GB" sz="2900" u="none" cap="none" strike="noStrike">
                <a:solidFill>
                  <a:schemeClr val="accent2"/>
                </a:solidFill>
                <a:latin typeface="Lato"/>
                <a:ea typeface="Lato"/>
                <a:cs typeface="Lato"/>
                <a:sym typeface="Lato"/>
              </a:rPr>
              <a:t>?</a:t>
            </a:r>
            <a:endParaRPr b="1" i="0" sz="2900" u="none" cap="none" strike="noStrike">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11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lang="en-GB" sz="2000">
                <a:solidFill>
                  <a:schemeClr val="dk1"/>
                </a:solidFill>
                <a:latin typeface="Lato"/>
                <a:ea typeface="Lato"/>
                <a:cs typeface="Lato"/>
                <a:sym typeface="Lato"/>
              </a:rPr>
              <a:t>Write as many ideas down as possible.</a:t>
            </a:r>
            <a:endParaRPr b="0" i="0" sz="20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p:txBody>
      </p:sp>
      <p:pic>
        <p:nvPicPr>
          <p:cNvPr id="83" name="Google Shape;83;p6"/>
          <p:cNvPicPr preferRelativeResize="0"/>
          <p:nvPr/>
        </p:nvPicPr>
        <p:blipFill>
          <a:blip r:embed="rId3">
            <a:alphaModFix/>
          </a:blip>
          <a:stretch>
            <a:fillRect/>
          </a:stretch>
        </p:blipFill>
        <p:spPr>
          <a:xfrm>
            <a:off x="3765875" y="3184450"/>
            <a:ext cx="1633400" cy="1633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0"/>
          <p:cNvSpPr txBox="1"/>
          <p:nvPr/>
        </p:nvSpPr>
        <p:spPr>
          <a:xfrm>
            <a:off x="378000" y="252000"/>
            <a:ext cx="8613600" cy="6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rgbClr val="FF8022"/>
                </a:solidFill>
                <a:latin typeface="Lato"/>
                <a:ea typeface="Lato"/>
                <a:cs typeface="Lato"/>
                <a:sym typeface="Lato"/>
              </a:rPr>
              <a:t>What is a pension?</a:t>
            </a:r>
            <a:endParaRPr b="1" sz="2800">
              <a:solidFill>
                <a:srgbClr val="FF8022"/>
              </a:solidFill>
              <a:latin typeface="Lato"/>
              <a:ea typeface="Lato"/>
              <a:cs typeface="Lato"/>
              <a:sym typeface="Lato"/>
            </a:endParaRPr>
          </a:p>
        </p:txBody>
      </p:sp>
      <p:sp>
        <p:nvSpPr>
          <p:cNvPr id="89" name="Google Shape;89;p10"/>
          <p:cNvSpPr txBox="1"/>
          <p:nvPr/>
        </p:nvSpPr>
        <p:spPr>
          <a:xfrm>
            <a:off x="116275" y="1128500"/>
            <a:ext cx="89535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GB" sz="1800" u="none" cap="none" strike="noStrike">
                <a:solidFill>
                  <a:srgbClr val="0543B3"/>
                </a:solidFill>
                <a:latin typeface="Lato"/>
                <a:ea typeface="Lato"/>
                <a:cs typeface="Lato"/>
                <a:sym typeface="Lato"/>
              </a:rPr>
              <a:t>Throughout working life a person can choose to invest into their future by paying into a pension, often from their monthly salary. </a:t>
            </a:r>
            <a:endParaRPr b="0" i="0" sz="18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800" u="none" cap="none" strike="noStrike">
              <a:solidFill>
                <a:srgbClr val="0543B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800" u="none" cap="none" strike="noStrike">
                <a:solidFill>
                  <a:srgbClr val="0543B3"/>
                </a:solidFill>
                <a:latin typeface="Lato"/>
                <a:ea typeface="Lato"/>
                <a:cs typeface="Lato"/>
                <a:sym typeface="Lato"/>
              </a:rPr>
              <a:t>Watch the following video  (up to 1 minute 30 seconds only): </a:t>
            </a:r>
            <a:endParaRPr b="0" i="0" sz="1800" u="none" cap="none" strike="noStrike">
              <a:solidFill>
                <a:srgbClr val="0543B3"/>
              </a:solidFill>
              <a:latin typeface="Lato"/>
              <a:ea typeface="Lato"/>
              <a:cs typeface="Lato"/>
              <a:sym typeface="Lato"/>
            </a:endParaRPr>
          </a:p>
        </p:txBody>
      </p:sp>
      <p:pic>
        <p:nvPicPr>
          <p:cNvPr descr="We explain how pensions work, including workplace pensions (auto enrolment), your State Pension and the NOW: Pensions Trust ('the Scheme'), to help you work out how much your future pension savings might be worth. Pay your pension some attention - your future self will thank you!&#10;&#10;Discover NOW: Pensions online:&#10;Web: https://www.nowpensions.com&#10;LinkedIn: https://www.linkedin.com/company/nowpensions&#10;Twitter: https://www.twitter.com/nowpensions&#10;Facebook: https://www.facebook.com/nowpensions" id="90" name="Google Shape;90;p10" title="Pension basics explained">
            <a:hlinkClick r:id="rId3"/>
          </p:cNvPr>
          <p:cNvPicPr preferRelativeResize="0"/>
          <p:nvPr/>
        </p:nvPicPr>
        <p:blipFill rotWithShape="1">
          <a:blip r:embed="rId4">
            <a:alphaModFix/>
          </a:blip>
          <a:srcRect b="0" l="0" r="0" t="0"/>
          <a:stretch/>
        </p:blipFill>
        <p:spPr>
          <a:xfrm>
            <a:off x="5097775" y="2313200"/>
            <a:ext cx="3438525" cy="1872775"/>
          </a:xfrm>
          <a:prstGeom prst="rect">
            <a:avLst/>
          </a:prstGeom>
          <a:noFill/>
          <a:ln cap="flat" cmpd="sng" w="28575">
            <a:solidFill>
              <a:srgbClr val="FF8022"/>
            </a:solidFill>
            <a:prstDash val="solid"/>
            <a:round/>
            <a:headEnd len="sm" w="sm" type="none"/>
            <a:tailEnd len="sm" w="sm" type="none"/>
          </a:ln>
        </p:spPr>
      </p:pic>
      <p:sp>
        <p:nvSpPr>
          <p:cNvPr id="91" name="Google Shape;91;p10"/>
          <p:cNvSpPr txBox="1"/>
          <p:nvPr/>
        </p:nvSpPr>
        <p:spPr>
          <a:xfrm>
            <a:off x="5097775" y="4251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543B3"/>
                </a:solidFill>
                <a:latin typeface="Lato"/>
                <a:ea typeface="Lato"/>
                <a:cs typeface="Lato"/>
                <a:sym typeface="Lato"/>
              </a:rPr>
              <a:t>Video: </a:t>
            </a:r>
            <a:r>
              <a:rPr b="1" lang="en-GB" u="sng">
                <a:solidFill>
                  <a:srgbClr val="0543B3"/>
                </a:solidFill>
                <a:latin typeface="Lato"/>
                <a:ea typeface="Lato"/>
                <a:cs typeface="Lato"/>
                <a:sym typeface="Lato"/>
                <a:hlinkClick r:id="rId5">
                  <a:extLst>
                    <a:ext uri="{A12FA001-AC4F-418D-AE19-62706E023703}">
                      <ahyp:hlinkClr val="tx"/>
                    </a:ext>
                  </a:extLst>
                </a:hlinkClick>
              </a:rPr>
              <a:t>Pension basics explained</a:t>
            </a:r>
            <a:endParaRPr b="1">
              <a:solidFill>
                <a:srgbClr val="0543B3"/>
              </a:solidFill>
              <a:latin typeface="Lato"/>
              <a:ea typeface="Lato"/>
              <a:cs typeface="Lato"/>
              <a:sym typeface="Lato"/>
            </a:endParaRPr>
          </a:p>
        </p:txBody>
      </p:sp>
      <p:sp>
        <p:nvSpPr>
          <p:cNvPr id="92" name="Google Shape;92;p10"/>
          <p:cNvSpPr txBox="1"/>
          <p:nvPr/>
        </p:nvSpPr>
        <p:spPr>
          <a:xfrm>
            <a:off x="116275" y="2313200"/>
            <a:ext cx="4796400" cy="180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0543B3"/>
                </a:solidFill>
                <a:latin typeface="Lato"/>
                <a:ea typeface="Lato"/>
                <a:cs typeface="Lato"/>
                <a:sym typeface="Lato"/>
              </a:rPr>
              <a:t>Answer the questions below.</a:t>
            </a:r>
            <a:endParaRPr b="1" sz="1800">
              <a:solidFill>
                <a:srgbClr val="0543B3"/>
              </a:solidFill>
              <a:latin typeface="Lato"/>
              <a:ea typeface="Lato"/>
              <a:cs typeface="Lato"/>
              <a:sym typeface="Lato"/>
            </a:endParaRPr>
          </a:p>
          <a:p>
            <a:pPr indent="0" lvl="0" marL="0" rtl="0" algn="l">
              <a:spcBef>
                <a:spcPts val="0"/>
              </a:spcBef>
              <a:spcAft>
                <a:spcPts val="0"/>
              </a:spcAft>
              <a:buNone/>
            </a:pPr>
            <a:r>
              <a:t/>
            </a:r>
            <a:endParaRPr sz="1000">
              <a:solidFill>
                <a:srgbClr val="0543B3"/>
              </a:solidFill>
              <a:latin typeface="Lato"/>
              <a:ea typeface="Lato"/>
              <a:cs typeface="Lato"/>
              <a:sym typeface="Lato"/>
            </a:endParaRPr>
          </a:p>
          <a:p>
            <a:pPr indent="-342900" lvl="0" marL="457200" rtl="0" algn="l">
              <a:lnSpc>
                <a:spcPct val="115000"/>
              </a:lnSpc>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What is a pension?</a:t>
            </a:r>
            <a:endParaRPr sz="1800">
              <a:solidFill>
                <a:srgbClr val="0543B3"/>
              </a:solidFill>
              <a:latin typeface="Lato"/>
              <a:ea typeface="Lato"/>
              <a:cs typeface="Lato"/>
              <a:sym typeface="Lato"/>
            </a:endParaRPr>
          </a:p>
          <a:p>
            <a:pPr indent="-342900" lvl="0" marL="457200" rtl="0" algn="l">
              <a:lnSpc>
                <a:spcPct val="115000"/>
              </a:lnSpc>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What is auto enrolment?</a:t>
            </a:r>
            <a:endParaRPr sz="1800">
              <a:solidFill>
                <a:srgbClr val="0543B3"/>
              </a:solidFill>
              <a:latin typeface="Lato"/>
              <a:ea typeface="Lato"/>
              <a:cs typeface="Lato"/>
              <a:sym typeface="Lato"/>
            </a:endParaRPr>
          </a:p>
          <a:p>
            <a:pPr indent="-342900" lvl="0" marL="457200" rtl="0" algn="l">
              <a:spcBef>
                <a:spcPts val="0"/>
              </a:spcBef>
              <a:spcAft>
                <a:spcPts val="0"/>
              </a:spcAft>
              <a:buClr>
                <a:srgbClr val="0543B3"/>
              </a:buClr>
              <a:buSzPts val="1800"/>
              <a:buFont typeface="Lato"/>
              <a:buAutoNum type="arabicPeriod"/>
            </a:pPr>
            <a:r>
              <a:rPr lang="en-GB" sz="1800">
                <a:solidFill>
                  <a:srgbClr val="0543B3"/>
                </a:solidFill>
                <a:latin typeface="Lato"/>
                <a:ea typeface="Lato"/>
                <a:cs typeface="Lato"/>
                <a:sym typeface="Lato"/>
              </a:rPr>
              <a:t>How old do you have to be before you can start getting money from your pension?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1"/>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Activity 1: What is a pension?</a:t>
            </a:r>
            <a:endParaRPr/>
          </a:p>
        </p:txBody>
      </p:sp>
      <p:sp>
        <p:nvSpPr>
          <p:cNvPr id="98" name="Google Shape;98;p11"/>
          <p:cNvSpPr/>
          <p:nvPr/>
        </p:nvSpPr>
        <p:spPr>
          <a:xfrm>
            <a:off x="260825" y="1721025"/>
            <a:ext cx="2206500" cy="20502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1. What is a pension?</a:t>
            </a:r>
            <a:endParaRPr b="1" i="0" sz="2200" u="none" cap="none" strike="noStrike">
              <a:solidFill>
                <a:schemeClr val="lt1"/>
              </a:solidFill>
              <a:latin typeface="Lato"/>
              <a:ea typeface="Lato"/>
              <a:cs typeface="Lato"/>
              <a:sym typeface="Lato"/>
            </a:endParaRPr>
          </a:p>
        </p:txBody>
      </p:sp>
      <p:sp>
        <p:nvSpPr>
          <p:cNvPr id="99" name="Google Shape;99;p11"/>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0" name="Google Shape;100;p11"/>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101" name="Google Shape;101;p11"/>
          <p:cNvSpPr txBox="1"/>
          <p:nvPr/>
        </p:nvSpPr>
        <p:spPr>
          <a:xfrm>
            <a:off x="2808650" y="1325175"/>
            <a:ext cx="5517000" cy="338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A </a:t>
            </a:r>
            <a:r>
              <a:rPr b="1" i="0" lang="en-GB" sz="1600" u="none" cap="none" strike="noStrike">
                <a:solidFill>
                  <a:srgbClr val="343A40"/>
                </a:solidFill>
                <a:latin typeface="Lato"/>
                <a:ea typeface="Lato"/>
                <a:cs typeface="Lato"/>
                <a:sym typeface="Lato"/>
              </a:rPr>
              <a:t>pot of money for a person for when they retire.</a:t>
            </a:r>
            <a:r>
              <a:rPr b="0" i="0" lang="en-GB" sz="1600" u="none" cap="none" strike="noStrike">
                <a:solidFill>
                  <a:srgbClr val="343A40"/>
                </a:solidFill>
                <a:latin typeface="Lato"/>
                <a:ea typeface="Lato"/>
                <a:cs typeface="Lato"/>
                <a:sym typeface="Lato"/>
              </a:rPr>
              <a:t> This may be to use when they decide to work less (semi-retire) or stop working entirely (retire).</a:t>
            </a:r>
            <a:endParaRPr b="0" i="0" sz="1600" u="none" cap="none" strike="noStrike">
              <a:solidFill>
                <a:srgbClr val="343A4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So, it is a retirement fund </a:t>
            </a:r>
            <a:r>
              <a:rPr b="1" i="0" lang="en-GB" sz="1600" u="none" cap="none" strike="noStrike">
                <a:solidFill>
                  <a:srgbClr val="343A40"/>
                </a:solidFill>
                <a:latin typeface="Lato"/>
                <a:ea typeface="Lato"/>
                <a:cs typeface="Lato"/>
                <a:sym typeface="Lato"/>
              </a:rPr>
              <a:t>built up over the course of a person’s working life</a:t>
            </a:r>
            <a:r>
              <a:rPr b="0" i="0" lang="en-GB" sz="1600" u="none" cap="none" strike="noStrike">
                <a:solidFill>
                  <a:srgbClr val="343A40"/>
                </a:solidFill>
                <a:latin typeface="Lato"/>
                <a:ea typeface="Lato"/>
                <a:cs typeface="Lato"/>
                <a:sym typeface="Lato"/>
              </a:rPr>
              <a:t>. </a:t>
            </a:r>
            <a:endParaRPr b="0" i="0" sz="1600" u="none" cap="none" strike="noStrike">
              <a:solidFill>
                <a:srgbClr val="343A4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A person makes </a:t>
            </a:r>
            <a:r>
              <a:rPr b="1" i="0" lang="en-GB" sz="1600" u="none" cap="none" strike="noStrike">
                <a:solidFill>
                  <a:srgbClr val="343A40"/>
                </a:solidFill>
                <a:latin typeface="Lato"/>
                <a:ea typeface="Lato"/>
                <a:cs typeface="Lato"/>
                <a:sym typeface="Lato"/>
              </a:rPr>
              <a:t>regular contributions</a:t>
            </a:r>
            <a:r>
              <a:rPr b="0" i="0" lang="en-GB" sz="1600" u="none" cap="none" strike="noStrike">
                <a:solidFill>
                  <a:srgbClr val="343A40"/>
                </a:solidFill>
                <a:latin typeface="Lato"/>
                <a:ea typeface="Lato"/>
                <a:cs typeface="Lato"/>
                <a:sym typeface="Lato"/>
              </a:rPr>
              <a:t> and typically the money is invested, with the aim to grow the savings over time. </a:t>
            </a:r>
            <a:endParaRPr b="0" i="0" sz="1600" u="none" cap="none" strike="noStrike">
              <a:solidFill>
                <a:srgbClr val="343A4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43A4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343A40"/>
                </a:solidFill>
                <a:latin typeface="Lato"/>
                <a:ea typeface="Lato"/>
                <a:cs typeface="Lato"/>
                <a:sym typeface="Lato"/>
              </a:rPr>
              <a:t>In contrast to other types of long-term saving, pensions come with the added benefit of </a:t>
            </a:r>
            <a:r>
              <a:rPr b="1" i="0" lang="en-GB" sz="1600" u="none" cap="none" strike="noStrike">
                <a:solidFill>
                  <a:srgbClr val="343A40"/>
                </a:solidFill>
                <a:latin typeface="Lato"/>
                <a:ea typeface="Lato"/>
                <a:cs typeface="Lato"/>
                <a:sym typeface="Lato"/>
              </a:rPr>
              <a:t>tax relief</a:t>
            </a:r>
            <a:r>
              <a:rPr b="0" i="0" lang="en-GB" sz="1600" u="none" cap="none" strike="noStrike">
                <a:solidFill>
                  <a:srgbClr val="343A40"/>
                </a:solidFill>
                <a:latin typeface="Lato"/>
                <a:ea typeface="Lato"/>
                <a:cs typeface="Lato"/>
                <a:sym typeface="Lato"/>
              </a:rPr>
              <a:t>.</a:t>
            </a:r>
            <a:endParaRPr b="0"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2"/>
          <p:cNvSpPr/>
          <p:nvPr/>
        </p:nvSpPr>
        <p:spPr>
          <a:xfrm>
            <a:off x="96025" y="1695800"/>
            <a:ext cx="2329800" cy="1981500"/>
          </a:xfrm>
          <a:prstGeom prst="flowChartMagneticTap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2.What is auto enrolment?</a:t>
            </a:r>
            <a:endParaRPr b="1" i="0" sz="2200" u="none" cap="none" strike="noStrike">
              <a:solidFill>
                <a:schemeClr val="lt1"/>
              </a:solidFill>
              <a:latin typeface="Lato"/>
              <a:ea typeface="Lato"/>
              <a:cs typeface="Lato"/>
              <a:sym typeface="Lato"/>
            </a:endParaRPr>
          </a:p>
        </p:txBody>
      </p:sp>
      <p:sp>
        <p:nvSpPr>
          <p:cNvPr id="107" name="Google Shape;107;p12"/>
          <p:cNvSpPr txBox="1"/>
          <p:nvPr/>
        </p:nvSpPr>
        <p:spPr>
          <a:xfrm>
            <a:off x="2615200" y="10708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8" name="Google Shape;108;p12"/>
          <p:cNvSpPr txBox="1"/>
          <p:nvPr/>
        </p:nvSpPr>
        <p:spPr>
          <a:xfrm>
            <a:off x="1263925" y="1126825"/>
            <a:ext cx="5696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chemeClr val="dk1"/>
              </a:solidFill>
              <a:latin typeface="Lato"/>
              <a:ea typeface="Lato"/>
              <a:cs typeface="Lato"/>
              <a:sym typeface="Lato"/>
            </a:endParaRPr>
          </a:p>
        </p:txBody>
      </p:sp>
      <p:sp>
        <p:nvSpPr>
          <p:cNvPr id="109" name="Google Shape;109;p12"/>
          <p:cNvSpPr txBox="1"/>
          <p:nvPr/>
        </p:nvSpPr>
        <p:spPr>
          <a:xfrm>
            <a:off x="2702525" y="1269650"/>
            <a:ext cx="63609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Lato"/>
                <a:ea typeface="Lato"/>
                <a:cs typeface="Lato"/>
                <a:sym typeface="Lato"/>
              </a:rPr>
              <a:t>Auto enrolment is when a person is </a:t>
            </a:r>
            <a:r>
              <a:rPr b="1" i="0" lang="en-GB" sz="1500" u="none" cap="none" strike="noStrike">
                <a:solidFill>
                  <a:schemeClr val="dk1"/>
                </a:solidFill>
                <a:latin typeface="Lato"/>
                <a:ea typeface="Lato"/>
                <a:cs typeface="Lato"/>
                <a:sym typeface="Lato"/>
              </a:rPr>
              <a:t>automatically enrolled</a:t>
            </a:r>
            <a:r>
              <a:rPr b="0" i="0" lang="en-GB" sz="1500" u="none" cap="none" strike="noStrike">
                <a:solidFill>
                  <a:schemeClr val="dk1"/>
                </a:solidFill>
                <a:latin typeface="Lato"/>
                <a:ea typeface="Lato"/>
                <a:cs typeface="Lato"/>
                <a:sym typeface="Lato"/>
              </a:rPr>
              <a:t> (signed up to) a </a:t>
            </a:r>
            <a:r>
              <a:rPr b="1" i="0" lang="en-GB" sz="1500" u="none" cap="none" strike="noStrike">
                <a:solidFill>
                  <a:schemeClr val="dk1"/>
                </a:solidFill>
                <a:latin typeface="Lato"/>
                <a:ea typeface="Lato"/>
                <a:cs typeface="Lato"/>
                <a:sym typeface="Lato"/>
              </a:rPr>
              <a:t>workplace pension</a:t>
            </a:r>
            <a:r>
              <a:rPr b="0" i="0" lang="en-GB" sz="1500" u="none" cap="none" strike="noStrike">
                <a:solidFill>
                  <a:schemeClr val="dk1"/>
                </a:solidFill>
                <a:latin typeface="Lato"/>
                <a:ea typeface="Lato"/>
                <a:cs typeface="Lato"/>
                <a:sym typeface="Lato"/>
              </a:rPr>
              <a:t>.</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Lato"/>
                <a:ea typeface="Lato"/>
                <a:cs typeface="Lato"/>
                <a:sym typeface="Lato"/>
              </a:rPr>
              <a:t>Automatic Enrolment or ‘Auto Enrolment’ is an initiative that was introduced by the government as part of the </a:t>
            </a:r>
            <a:r>
              <a:rPr b="1" i="0" lang="en-GB" sz="1500" u="none" cap="none" strike="noStrike">
                <a:solidFill>
                  <a:schemeClr val="dk1"/>
                </a:solidFill>
                <a:latin typeface="Lato"/>
                <a:ea typeface="Lato"/>
                <a:cs typeface="Lato"/>
                <a:sym typeface="Lato"/>
              </a:rPr>
              <a:t>Pensions Act 2008</a:t>
            </a:r>
            <a:r>
              <a:rPr b="0" i="0" lang="en-GB" sz="1500" u="none" cap="none" strike="noStrike">
                <a:solidFill>
                  <a:schemeClr val="dk1"/>
                </a:solidFill>
                <a:latin typeface="Lato"/>
                <a:ea typeface="Lato"/>
                <a:cs typeface="Lato"/>
                <a:sym typeface="Lato"/>
              </a:rPr>
              <a:t> (a law that required that </a:t>
            </a:r>
            <a:r>
              <a:rPr b="1" i="0" lang="en-GB" sz="1500" u="none" cap="none" strike="noStrike">
                <a:solidFill>
                  <a:srgbClr val="040C28"/>
                </a:solidFill>
                <a:latin typeface="Lato"/>
                <a:ea typeface="Lato"/>
                <a:cs typeface="Lato"/>
                <a:sym typeface="Lato"/>
              </a:rPr>
              <a:t>every employer in the UK must put certain staff into a workplace pension scheme and contribute towards it</a:t>
            </a:r>
            <a:r>
              <a:rPr b="1" i="0" lang="en-GB" sz="1500" u="none" cap="none" strike="noStrike">
                <a:solidFill>
                  <a:srgbClr val="202124"/>
                </a:solidFill>
                <a:highlight>
                  <a:srgbClr val="FFFFFF"/>
                </a:highlight>
                <a:latin typeface="Lato"/>
                <a:ea typeface="Lato"/>
                <a:cs typeface="Lato"/>
                <a:sym typeface="Lato"/>
              </a:rPr>
              <a:t>.</a:t>
            </a:r>
            <a:r>
              <a:rPr b="0" i="0" lang="en-GB" sz="1500" u="none" cap="none" strike="noStrike">
                <a:solidFill>
                  <a:schemeClr val="dk1"/>
                </a:solidFill>
                <a:latin typeface="Lato"/>
                <a:ea typeface="Lato"/>
                <a:cs typeface="Lato"/>
                <a:sym typeface="Lato"/>
              </a:rPr>
              <a:t>)</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Lato"/>
                <a:ea typeface="Lato"/>
                <a:cs typeface="Lato"/>
                <a:sym typeface="Lato"/>
              </a:rPr>
              <a:t>Auto enroll aims to deal with the issue of the high number of British workers not saving enough money for their retirement. </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Lato"/>
                <a:ea typeface="Lato"/>
                <a:cs typeface="Lato"/>
                <a:sym typeface="Lato"/>
              </a:rPr>
              <a:t>The new workplace pension law was introduced between 2012-2018.</a:t>
            </a:r>
            <a:endParaRPr b="0" i="0" sz="15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rPr b="0" i="0" lang="en-GB" sz="1500" u="none" cap="none" strike="noStrike">
                <a:solidFill>
                  <a:schemeClr val="dk1"/>
                </a:solidFill>
                <a:latin typeface="Lato"/>
                <a:ea typeface="Lato"/>
                <a:cs typeface="Lato"/>
                <a:sym typeface="Lato"/>
              </a:rPr>
              <a:t>As of 2018 all companies must comply with the new Auto Enrolment rules.</a:t>
            </a:r>
            <a:endParaRPr b="0" i="0" sz="1500" u="none" cap="none" strike="noStrike">
              <a:solidFill>
                <a:schemeClr val="dk1"/>
              </a:solidFill>
              <a:latin typeface="Lato"/>
              <a:ea typeface="Lato"/>
              <a:cs typeface="Lato"/>
              <a:sym typeface="Lato"/>
            </a:endParaRPr>
          </a:p>
        </p:txBody>
      </p:sp>
      <p:sp>
        <p:nvSpPr>
          <p:cNvPr id="110" name="Google Shape;110;p12"/>
          <p:cNvSpPr txBox="1"/>
          <p:nvPr>
            <p:ph type="title"/>
          </p:nvPr>
        </p:nvSpPr>
        <p:spPr>
          <a:xfrm>
            <a:off x="378000" y="252000"/>
            <a:ext cx="8613600" cy="64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900"/>
              <a:t>Activity 1: What is a pension?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