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858000" cy="9144000"/>
  <p:embeddedFontLst>
    <p:embeddedFont>
      <p:font typeface="Caveat"/>
      <p:regular r:id="rId40"/>
      <p:bold r:id="rId41"/>
    </p:embeddedFont>
    <p:embeddedFont>
      <p:font typeface="Lato"/>
      <p:regular r:id="rId42"/>
      <p:bold r:id="rId43"/>
      <p:italic r:id="rId44"/>
      <p:boldItalic r:id="rId45"/>
    </p:embeddedFont>
    <p:embeddedFont>
      <p:font typeface="Lato Light"/>
      <p:regular r:id="rId46"/>
      <p:bold r:id="rId47"/>
      <p:italic r:id="rId48"/>
      <p:boldItalic r:id="rId49"/>
    </p:embeddedFont>
    <p:embeddedFont>
      <p:font typeface="Lato Black"/>
      <p:bold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52" roundtripDataSignature="AMtx7mhyrjyHHs+My8ksE0jQlHMIrPp7P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2E35305-302D-433D-BA12-047A860FCCE7}">
  <a:tblStyle styleId="{E2E35305-302D-433D-BA12-047A860FCCE7}"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aveat-regular.fntdata"/><Relationship Id="rId42" Type="http://schemas.openxmlformats.org/officeDocument/2006/relationships/font" Target="fonts/Lato-regular.fntdata"/><Relationship Id="rId41" Type="http://schemas.openxmlformats.org/officeDocument/2006/relationships/font" Target="fonts/Caveat-bold.fntdata"/><Relationship Id="rId44" Type="http://schemas.openxmlformats.org/officeDocument/2006/relationships/font" Target="fonts/Lato-italic.fntdata"/><Relationship Id="rId43" Type="http://schemas.openxmlformats.org/officeDocument/2006/relationships/font" Target="fonts/Lato-bold.fntdata"/><Relationship Id="rId46" Type="http://schemas.openxmlformats.org/officeDocument/2006/relationships/font" Target="fonts/LatoLight-regular.fntdata"/><Relationship Id="rId45"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LatoLight-italic.fntdata"/><Relationship Id="rId47" Type="http://schemas.openxmlformats.org/officeDocument/2006/relationships/font" Target="fonts/LatoLight-bold.fntdata"/><Relationship Id="rId49" Type="http://schemas.openxmlformats.org/officeDocument/2006/relationships/font" Target="fonts/LatoLight-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LatoBlack-boldItalic.fntdata"/><Relationship Id="rId50" Type="http://schemas.openxmlformats.org/officeDocument/2006/relationships/font" Target="fonts/LatoBlack-bold.fntdata"/><Relationship Id="rId52"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4" name="Google Shape;15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9" name="Google Shape;17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a:solidFill>
                  <a:schemeClr val="dk1"/>
                </a:solidFill>
                <a:latin typeface="Lato"/>
                <a:ea typeface="Lato"/>
                <a:cs typeface="Lato"/>
                <a:sym typeface="Lato"/>
              </a:rPr>
              <a:t>There is no ‘right’ answer, students must be able to justify their choice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latin typeface="Lato"/>
                <a:ea typeface="Lato"/>
                <a:cs typeface="Lato"/>
                <a:sym typeface="Lato"/>
              </a:rPr>
              <a:t>Teacher delivery</a:t>
            </a:r>
            <a:endParaRPr b="1">
              <a:latin typeface="Lato"/>
              <a:ea typeface="Lato"/>
              <a:cs typeface="Lato"/>
              <a:sym typeface="Lato"/>
            </a:endParaRPr>
          </a:p>
          <a:p>
            <a:pPr indent="0" lvl="0" marL="0" rtl="0" algn="l">
              <a:lnSpc>
                <a:spcPct val="100000"/>
              </a:lnSpc>
              <a:spcBef>
                <a:spcPts val="0"/>
              </a:spcBef>
              <a:spcAft>
                <a:spcPts val="0"/>
              </a:spcAft>
              <a:buSzPts val="1100"/>
              <a:buNone/>
            </a:pPr>
            <a:r>
              <a:rPr lang="en-GB">
                <a:latin typeface="Lato"/>
                <a:ea typeface="Lato"/>
                <a:cs typeface="Lato"/>
                <a:sym typeface="Lato"/>
              </a:rPr>
              <a:t>There is no ‘right’ answer, students must be able to justify their choice</a:t>
            </a:r>
            <a:endParaRPr>
              <a:latin typeface="Lato"/>
              <a:ea typeface="Lato"/>
              <a:cs typeface="Lato"/>
              <a:sym typeface="Lato"/>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 name="Google Shape;4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Josh oliver</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GB" sz="1000">
                <a:solidFill>
                  <a:schemeClr val="dk1"/>
                </a:solidFill>
                <a:latin typeface="Lato"/>
                <a:ea typeface="Lato"/>
                <a:cs typeface="Lato"/>
                <a:sym typeface="Lato"/>
              </a:rPr>
              <a:t>Teacher Explanation</a:t>
            </a:r>
            <a:endParaRPr b="1"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Emphasise that the goal isn't to predict the content perfectly, but to prime their thinking about mortgages. After watching the video, facilitate a brief discussion comparing the expected vs actual content of the video. </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t/>
            </a:r>
            <a:endParaRPr b="1"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b="1" lang="en-GB" sz="1000">
                <a:solidFill>
                  <a:schemeClr val="dk1"/>
                </a:solidFill>
                <a:latin typeface="Lato"/>
                <a:ea typeface="Lato"/>
                <a:cs typeface="Lato"/>
                <a:sym typeface="Lato"/>
              </a:rPr>
              <a:t>Delivery Instructions</a:t>
            </a:r>
            <a:endParaRPr b="1"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Prior to playing the video (which is on the next slide), have students take a moment to jot down bullet points on what they expect the video will cover about mortgages. After the video, students should review their bullet points and note any discrepancies or new information learned.</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t/>
            </a:r>
            <a:endParaRPr b="1"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b="1" lang="en-GB" sz="1000">
                <a:solidFill>
                  <a:schemeClr val="dk1"/>
                </a:solidFill>
                <a:latin typeface="Lato"/>
                <a:ea typeface="Lato"/>
                <a:cs typeface="Lato"/>
                <a:sym typeface="Lato"/>
              </a:rPr>
              <a:t>Prompt Questions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GB" sz="1000">
                <a:solidFill>
                  <a:schemeClr val="dk1"/>
                </a:solidFill>
                <a:latin typeface="Lato"/>
                <a:ea typeface="Lato"/>
                <a:cs typeface="Lato"/>
                <a:sym typeface="Lato"/>
              </a:rPr>
              <a:t>Delivery notes</a:t>
            </a:r>
            <a:endParaRPr b="1"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The aim of this task is for students to do the calculations and then assess what they think the best option for Smita is, sharing their reasoning. </a:t>
            </a:r>
            <a:r>
              <a:rPr lang="en-GB" sz="1000">
                <a:solidFill>
                  <a:schemeClr val="dk1"/>
                </a:solidFill>
                <a:latin typeface="Lato"/>
                <a:ea typeface="Lato"/>
                <a:cs typeface="Lato"/>
                <a:sym typeface="Lato"/>
              </a:rPr>
              <a:t>There is not necessarily a  correct answer. It’s important for young people to justify their choice taking into account where she lives, her interests and her finances.</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Property value: £300k</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Deposit: £35k</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Mortgage required: 265/4.5</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Salary required: £58k per annum</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sz="1000">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Property value: £350k</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Deposit: £35k</a:t>
            </a:r>
            <a:endParaRPr sz="1000">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Mortgage required: £315/4.5 </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Salary required: £70k per annum </a:t>
            </a:r>
            <a:endParaRPr sz="1000">
              <a:latin typeface="Lato"/>
              <a:ea typeface="Lato"/>
              <a:cs typeface="Lato"/>
              <a:sym typeface="La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Google Shape;301;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solidFill>
                  <a:schemeClr val="dk1"/>
                </a:solidFill>
                <a:latin typeface="Lato"/>
                <a:ea typeface="Lato"/>
                <a:cs typeface="Lato"/>
                <a:sym typeface="Lato"/>
              </a:rPr>
              <a:t>What are the pros and cons of taking out a credit card</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solidFill>
                  <a:schemeClr val="dk1"/>
                </a:solidFill>
                <a:latin typeface="Lato"/>
                <a:ea typeface="Lato"/>
                <a:cs typeface="Lato"/>
                <a:sym typeface="Lato"/>
              </a:rPr>
              <a:t>Pro- credit score, make purchase that she can afford but not in one lump sum</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solidFill>
                  <a:schemeClr val="dk1"/>
                </a:solidFill>
                <a:latin typeface="Lato"/>
                <a:ea typeface="Lato"/>
                <a:cs typeface="Lato"/>
                <a:sym typeface="Lato"/>
              </a:rPr>
              <a:t>Con - she adjusting to her new budget, typically accepted for one credit product at a time</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solidFill>
                  <a:schemeClr val="dk1"/>
                </a:solidFill>
                <a:latin typeface="Lato"/>
                <a:ea typeface="Lato"/>
                <a:cs typeface="Lato"/>
                <a:sym typeface="Lato"/>
              </a:rPr>
              <a:t>What features should Smita look out for when choosing a card?</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rPr lang="en-GB">
                <a:solidFill>
                  <a:schemeClr val="dk1"/>
                </a:solidFill>
                <a:latin typeface="Lato"/>
                <a:ea typeface="Lato"/>
                <a:cs typeface="Lato"/>
                <a:sym typeface="Lato"/>
              </a:rPr>
              <a:t>Low or no interest</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solidFill>
                <a:schemeClr val="dk1"/>
              </a:solidFill>
              <a:latin typeface="Lato"/>
              <a:ea typeface="Lato"/>
              <a:cs typeface="Lato"/>
              <a:sym typeface="Lato"/>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9" name="Google Shape;349;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28a04d23ef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7" name="Google Shape;357;g28a04d23ef9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77272"/>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should be invited to ask questions and they should be provided with an opportunity to ask questions anonymously. It is useful to have a question box or allocated space on the whiteboard for students to share questions.</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It is suggested that students are provided with post-its or slips to write their questions on and as the teacher circulates throughout the lesson these questions can be collected and answers throughout the session or using an allocated ‘question time’ at the end of the session.</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can be invited to respond to questions asked by their peers. If responses to questions are based on personal preference or opinion, the teacher should be clear to preface any answers with this.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5" name="Google Shape;385;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p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2" name="Google Shape;392;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8" name="Google Shape;398;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sz="1000">
                <a:latin typeface="Lato"/>
                <a:ea typeface="Lato"/>
                <a:cs typeface="Lato"/>
                <a:sym typeface="Lato"/>
              </a:rPr>
              <a:t>Teacher Explanation</a:t>
            </a:r>
            <a:endParaRPr b="1" sz="1000">
              <a:latin typeface="Lato"/>
              <a:ea typeface="Lato"/>
              <a:cs typeface="Lato"/>
              <a:sym typeface="Lato"/>
            </a:endParaRPr>
          </a:p>
          <a:p>
            <a:pPr indent="0" lvl="0" marL="0" rtl="0" algn="l">
              <a:lnSpc>
                <a:spcPct val="100000"/>
              </a:lnSpc>
              <a:spcBef>
                <a:spcPts val="0"/>
              </a:spcBef>
              <a:spcAft>
                <a:spcPts val="0"/>
              </a:spcAft>
              <a:buSzPts val="1100"/>
              <a:buNone/>
            </a:pPr>
            <a:r>
              <a:t/>
            </a:r>
            <a:endParaRPr b="1" sz="1000">
              <a:latin typeface="Lato"/>
              <a:ea typeface="Lato"/>
              <a:cs typeface="Lato"/>
              <a:sym typeface="Lato"/>
            </a:endParaRPr>
          </a:p>
          <a:p>
            <a:pPr indent="0" lvl="0" marL="0" rtl="0" algn="l">
              <a:lnSpc>
                <a:spcPct val="100000"/>
              </a:lnSpc>
              <a:spcBef>
                <a:spcPts val="0"/>
              </a:spcBef>
              <a:spcAft>
                <a:spcPts val="0"/>
              </a:spcAft>
              <a:buSzPts val="1100"/>
              <a:buNone/>
            </a:pPr>
            <a:r>
              <a:rPr b="1" lang="en-GB" sz="1000">
                <a:latin typeface="Lato"/>
                <a:ea typeface="Lato"/>
                <a:cs typeface="Lato"/>
                <a:sym typeface="Lato"/>
              </a:rPr>
              <a:t>Delivery Instructions</a:t>
            </a:r>
            <a:endParaRPr b="1" sz="1000">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t/>
            </a:r>
            <a:endParaRPr b="1" sz="1000">
              <a:latin typeface="Lato"/>
              <a:ea typeface="Lato"/>
              <a:cs typeface="Lato"/>
              <a:sym typeface="Lato"/>
            </a:endParaRPr>
          </a:p>
          <a:p>
            <a:pPr indent="0" lvl="0" marL="0" rtl="0" algn="l">
              <a:lnSpc>
                <a:spcPct val="100000"/>
              </a:lnSpc>
              <a:spcBef>
                <a:spcPts val="0"/>
              </a:spcBef>
              <a:spcAft>
                <a:spcPts val="0"/>
              </a:spcAft>
              <a:buSzPts val="1100"/>
              <a:buNone/>
            </a:pPr>
            <a:r>
              <a:rPr b="1" lang="en-GB" sz="1000">
                <a:latin typeface="Lato"/>
                <a:ea typeface="Lato"/>
                <a:cs typeface="Lato"/>
                <a:sym typeface="Lato"/>
              </a:rPr>
              <a:t>Prompt Questions</a:t>
            </a:r>
            <a:endParaRPr b="1" sz="1000">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Employment status?</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Spending habits?</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What does it mean to build a credit score? How can someone do this?</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rPr lang="en-GB" sz="1000">
                <a:solidFill>
                  <a:schemeClr val="dk1"/>
                </a:solidFill>
                <a:latin typeface="Lato"/>
                <a:ea typeface="Lato"/>
                <a:cs typeface="Lato"/>
                <a:sym typeface="Lato"/>
              </a:rPr>
              <a:t>What is a mortgage?</a:t>
            </a:r>
            <a:endParaRPr sz="1000">
              <a:solidFill>
                <a:schemeClr val="dk1"/>
              </a:solidFill>
              <a:latin typeface="Lato"/>
              <a:ea typeface="Lato"/>
              <a:cs typeface="Lato"/>
              <a:sym typeface="Lato"/>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Lato"/>
              <a:ea typeface="Lato"/>
              <a:cs typeface="Lato"/>
              <a:sym typeface="La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6" name="Shape 6"/>
        <p:cNvGrpSpPr/>
        <p:nvPr/>
      </p:nvGrpSpPr>
      <p:grpSpPr>
        <a:xfrm>
          <a:off x="0" y="0"/>
          <a:ext cx="0" cy="0"/>
          <a:chOff x="0" y="0"/>
          <a:chExt cx="0" cy="0"/>
        </a:xfrm>
      </p:grpSpPr>
      <p:sp>
        <p:nvSpPr>
          <p:cNvPr id="7" name="Google Shape;7;g32f185553f2_0_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8" name="Google Shape;8;g32f185553f2_0_1"/>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9" name="Google Shape;9;g32f185553f2_0_1"/>
          <p:cNvPicPr preferRelativeResize="0"/>
          <p:nvPr/>
        </p:nvPicPr>
        <p:blipFill rotWithShape="1">
          <a:blip r:embed="rId3">
            <a:alphaModFix/>
          </a:blip>
          <a:srcRect b="-2282" l="-4222" r="-3757" t="-2440"/>
          <a:stretch/>
        </p:blipFill>
        <p:spPr>
          <a:xfrm rot="-5400000">
            <a:off x="7182681" y="321980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1 1 1">
  <p:cSld name="Section slide 1_1_1">
    <p:spTree>
      <p:nvGrpSpPr>
        <p:cNvPr id="28" name="Shape 28"/>
        <p:cNvGrpSpPr/>
        <p:nvPr/>
      </p:nvGrpSpPr>
      <p:grpSpPr>
        <a:xfrm>
          <a:off x="0" y="0"/>
          <a:ext cx="0" cy="0"/>
          <a:chOff x="0" y="0"/>
          <a:chExt cx="0" cy="0"/>
        </a:xfrm>
      </p:grpSpPr>
      <p:sp>
        <p:nvSpPr>
          <p:cNvPr id="29" name="Google Shape;29;g32f185553f2_0_23"/>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30" name="Shape 30"/>
        <p:cNvGrpSpPr/>
        <p:nvPr/>
      </p:nvGrpSpPr>
      <p:grpSpPr>
        <a:xfrm>
          <a:off x="0" y="0"/>
          <a:ext cx="0" cy="0"/>
          <a:chOff x="0" y="0"/>
          <a:chExt cx="0" cy="0"/>
        </a:xfrm>
      </p:grpSpPr>
      <p:sp>
        <p:nvSpPr>
          <p:cNvPr id="31" name="Google Shape;31;g32f185553f2_0_25"/>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 name="Google Shape;32;g32f185553f2_0_25"/>
          <p:cNvPicPr preferRelativeResize="0"/>
          <p:nvPr/>
        </p:nvPicPr>
        <p:blipFill rotWithShape="1">
          <a:blip r:embed="rId2">
            <a:alphaModFix/>
          </a:blip>
          <a:srcRect b="-9684" l="-7535" r="-5779" t="-8129"/>
          <a:stretch/>
        </p:blipFill>
        <p:spPr>
          <a:xfrm>
            <a:off x="8071200" y="4312800"/>
            <a:ext cx="835000" cy="64337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33" name="Shape 33"/>
        <p:cNvGrpSpPr/>
        <p:nvPr/>
      </p:nvGrpSpPr>
      <p:grpSpPr>
        <a:xfrm>
          <a:off x="0" y="0"/>
          <a:ext cx="0" cy="0"/>
          <a:chOff x="0" y="0"/>
          <a:chExt cx="0" cy="0"/>
        </a:xfrm>
      </p:grpSpPr>
      <p:pic>
        <p:nvPicPr>
          <p:cNvPr id="34" name="Google Shape;34;g32f185553f2_0_28"/>
          <p:cNvPicPr preferRelativeResize="0"/>
          <p:nvPr/>
        </p:nvPicPr>
        <p:blipFill rotWithShape="1">
          <a:blip r:embed="rId2">
            <a:alphaModFix/>
          </a:blip>
          <a:srcRect b="-8417" l="-5677" r="-7637" t="-10644"/>
          <a:stretch/>
        </p:blipFill>
        <p:spPr>
          <a:xfrm>
            <a:off x="8069450" y="4311925"/>
            <a:ext cx="835000" cy="6502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35" name="Shape 35"/>
        <p:cNvGrpSpPr/>
        <p:nvPr/>
      </p:nvGrpSpPr>
      <p:grpSpPr>
        <a:xfrm>
          <a:off x="0" y="0"/>
          <a:ext cx="0" cy="0"/>
          <a:chOff x="0" y="0"/>
          <a:chExt cx="0" cy="0"/>
        </a:xfrm>
      </p:grpSpPr>
      <p:pic>
        <p:nvPicPr>
          <p:cNvPr id="36" name="Google Shape;36;g32f185553f2_0_30"/>
          <p:cNvPicPr preferRelativeResize="0"/>
          <p:nvPr/>
        </p:nvPicPr>
        <p:blipFill rotWithShape="1">
          <a:blip r:embed="rId2">
            <a:alphaModFix/>
          </a:blip>
          <a:srcRect b="-8417" l="-5677" r="-7637" t="-10644"/>
          <a:stretch/>
        </p:blipFill>
        <p:spPr>
          <a:xfrm>
            <a:off x="8069450" y="4311925"/>
            <a:ext cx="835000" cy="6502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10" name="Shape 10"/>
        <p:cNvGrpSpPr/>
        <p:nvPr/>
      </p:nvGrpSpPr>
      <p:grpSpPr>
        <a:xfrm>
          <a:off x="0" y="0"/>
          <a:ext cx="0" cy="0"/>
          <a:chOff x="0" y="0"/>
          <a:chExt cx="0" cy="0"/>
        </a:xfrm>
      </p:grpSpPr>
      <p:pic>
        <p:nvPicPr>
          <p:cNvPr id="11" name="Google Shape;11;g32f185553f2_0_5"/>
          <p:cNvPicPr preferRelativeResize="0"/>
          <p:nvPr/>
        </p:nvPicPr>
        <p:blipFill rotWithShape="1">
          <a:blip r:embed="rId2">
            <a:alphaModFix/>
          </a:blip>
          <a:srcRect b="-9684" l="-7535" r="-5779" t="-8129"/>
          <a:stretch/>
        </p:blipFill>
        <p:spPr>
          <a:xfrm>
            <a:off x="8071200" y="4312800"/>
            <a:ext cx="835000" cy="64337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2" name="Shape 12"/>
        <p:cNvGrpSpPr/>
        <p:nvPr/>
      </p:nvGrpSpPr>
      <p:grpSpPr>
        <a:xfrm>
          <a:off x="0" y="0"/>
          <a:ext cx="0" cy="0"/>
          <a:chOff x="0" y="0"/>
          <a:chExt cx="0" cy="0"/>
        </a:xfrm>
      </p:grpSpPr>
      <p:pic>
        <p:nvPicPr>
          <p:cNvPr id="13" name="Google Shape;13;g32f185553f2_0_7"/>
          <p:cNvPicPr preferRelativeResize="0"/>
          <p:nvPr/>
        </p:nvPicPr>
        <p:blipFill rotWithShape="1">
          <a:blip r:embed="rId2">
            <a:alphaModFix/>
          </a:blip>
          <a:srcRect b="-8417" l="-5677" r="-7637" t="-10644"/>
          <a:stretch/>
        </p:blipFill>
        <p:spPr>
          <a:xfrm>
            <a:off x="8069450" y="4311925"/>
            <a:ext cx="835000" cy="6444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4" name="Shape 14"/>
        <p:cNvGrpSpPr/>
        <p:nvPr/>
      </p:nvGrpSpPr>
      <p:grpSpPr>
        <a:xfrm>
          <a:off x="0" y="0"/>
          <a:ext cx="0" cy="0"/>
          <a:chOff x="0" y="0"/>
          <a:chExt cx="0" cy="0"/>
        </a:xfrm>
      </p:grpSpPr>
      <p:pic>
        <p:nvPicPr>
          <p:cNvPr id="15" name="Google Shape;15;g32f185553f2_0_9"/>
          <p:cNvPicPr preferRelativeResize="0"/>
          <p:nvPr/>
        </p:nvPicPr>
        <p:blipFill rotWithShape="1">
          <a:blip r:embed="rId2">
            <a:alphaModFix/>
          </a:blip>
          <a:srcRect b="-8417" l="-5677" r="-7637" t="-10644"/>
          <a:stretch/>
        </p:blipFill>
        <p:spPr>
          <a:xfrm>
            <a:off x="8069450" y="4311925"/>
            <a:ext cx="835000" cy="6444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6" name="Shape 16"/>
        <p:cNvGrpSpPr/>
        <p:nvPr/>
      </p:nvGrpSpPr>
      <p:grpSpPr>
        <a:xfrm>
          <a:off x="0" y="0"/>
          <a:ext cx="0" cy="0"/>
          <a:chOff x="0" y="0"/>
          <a:chExt cx="0" cy="0"/>
        </a:xfrm>
      </p:grpSpPr>
      <p:sp>
        <p:nvSpPr>
          <p:cNvPr id="17" name="Google Shape;17;g32f185553f2_0_11"/>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 name="Google Shape;18;g32f185553f2_0_11"/>
          <p:cNvPicPr preferRelativeResize="0"/>
          <p:nvPr/>
        </p:nvPicPr>
        <p:blipFill rotWithShape="1">
          <a:blip r:embed="rId2">
            <a:alphaModFix/>
          </a:blip>
          <a:srcRect b="-9684" l="-7535" r="-5779" t="-8129"/>
          <a:stretch/>
        </p:blipFill>
        <p:spPr>
          <a:xfrm>
            <a:off x="8071200" y="4312800"/>
            <a:ext cx="835000" cy="64337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3">
  <p:cSld name="TITLE_AND_TWO_COLUMNS_7">
    <p:spTree>
      <p:nvGrpSpPr>
        <p:cNvPr id="19" name="Shape 19"/>
        <p:cNvGrpSpPr/>
        <p:nvPr/>
      </p:nvGrpSpPr>
      <p:grpSpPr>
        <a:xfrm>
          <a:off x="0" y="0"/>
          <a:ext cx="0" cy="0"/>
          <a:chOff x="0" y="0"/>
          <a:chExt cx="0" cy="0"/>
        </a:xfrm>
      </p:grpSpPr>
      <p:sp>
        <p:nvSpPr>
          <p:cNvPr id="20" name="Google Shape;20;g32f185553f2_0_14"/>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bg>
      <p:bgPr>
        <a:solidFill>
          <a:schemeClr val="accent1"/>
        </a:solidFill>
      </p:bgPr>
    </p:bg>
    <p:spTree>
      <p:nvGrpSpPr>
        <p:cNvPr id="21" name="Shape 2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2">
  <p:cSld name="TITLE_AND_TWO_COLUMNS_2">
    <p:bg>
      <p:bgPr>
        <a:solidFill>
          <a:schemeClr val="accent1"/>
        </a:solidFill>
      </p:bgPr>
    </p:bg>
    <p:spTree>
      <p:nvGrpSpPr>
        <p:cNvPr id="22" name="Shape 22"/>
        <p:cNvGrpSpPr/>
        <p:nvPr/>
      </p:nvGrpSpPr>
      <p:grpSpPr>
        <a:xfrm>
          <a:off x="0" y="0"/>
          <a:ext cx="0" cy="0"/>
          <a:chOff x="0" y="0"/>
          <a:chExt cx="0" cy="0"/>
        </a:xfrm>
      </p:grpSpPr>
      <p:sp>
        <p:nvSpPr>
          <p:cNvPr id="23" name="Google Shape;23;g32f185553f2_0_17"/>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 name="Google Shape;24;g32f185553f2_0_17"/>
          <p:cNvPicPr preferRelativeResize="0"/>
          <p:nvPr/>
        </p:nvPicPr>
        <p:blipFill rotWithShape="1">
          <a:blip r:embed="rId2">
            <a:alphaModFix/>
          </a:blip>
          <a:srcRect b="-8417" l="-5677" r="-7637" t="-10644"/>
          <a:stretch/>
        </p:blipFill>
        <p:spPr>
          <a:xfrm>
            <a:off x="8069450" y="4311925"/>
            <a:ext cx="835000" cy="6444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2">
  <p:cSld name="TITLE_2">
    <p:bg>
      <p:bgPr>
        <a:solidFill>
          <a:schemeClr val="accent1"/>
        </a:solidFill>
      </p:bgPr>
    </p:bg>
    <p:spTree>
      <p:nvGrpSpPr>
        <p:cNvPr id="25" name="Shape 25"/>
        <p:cNvGrpSpPr/>
        <p:nvPr/>
      </p:nvGrpSpPr>
      <p:grpSpPr>
        <a:xfrm>
          <a:off x="0" y="0"/>
          <a:ext cx="0" cy="0"/>
          <a:chOff x="0" y="0"/>
          <a:chExt cx="0" cy="0"/>
        </a:xfrm>
      </p:grpSpPr>
      <p:pic>
        <p:nvPicPr>
          <p:cNvPr id="26" name="Google Shape;26;g32f185553f2_0_20"/>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27" name="Google Shape;27;g32f185553f2_0_20"/>
          <p:cNvPicPr preferRelativeResize="0"/>
          <p:nvPr/>
        </p:nvPicPr>
        <p:blipFill rotWithShape="1">
          <a:blip r:embed="rId3">
            <a:alphaModFix/>
          </a:blip>
          <a:srcRect b="-2272" l="-4222" r="-3757" t="-2439"/>
          <a:stretch/>
        </p:blipFill>
        <p:spPr>
          <a:xfrm rot="-5400000">
            <a:off x="7184749" y="322734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1" Type="http://schemas.openxmlformats.org/officeDocument/2006/relationships/slide" Target="/ppt/slides/slide31.xml"/><Relationship Id="rId10" Type="http://schemas.openxmlformats.org/officeDocument/2006/relationships/slide" Target="/ppt/slides/slide16.xml"/><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1.png"/><Relationship Id="rId4" Type="http://schemas.openxmlformats.org/officeDocument/2006/relationships/image" Target="../media/image29.png"/><Relationship Id="rId9" Type="http://schemas.openxmlformats.org/officeDocument/2006/relationships/slide" Target="/ppt/slides/slide27.xml"/><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slide" Target="/ppt/slides/slide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4.png"/><Relationship Id="rId4" Type="http://schemas.openxmlformats.org/officeDocument/2006/relationships/image" Target="../media/image18.png"/><Relationship Id="rId5" Type="http://schemas.openxmlformats.org/officeDocument/2006/relationships/hyperlink" Target="https://www.youtube.com/watch?v=AFVYSwKWwKo"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4.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slide" Target="/ppt/slides/slide31.xml"/><Relationship Id="rId10" Type="http://schemas.openxmlformats.org/officeDocument/2006/relationships/slide" Target="/ppt/slides/slide16.xml"/><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11.png"/><Relationship Id="rId4" Type="http://schemas.openxmlformats.org/officeDocument/2006/relationships/image" Target="../media/image29.png"/><Relationship Id="rId9" Type="http://schemas.openxmlformats.org/officeDocument/2006/relationships/slide" Target="/ppt/slides/slide27.xml"/><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slide" Target="/ppt/slides/slide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hyperlink" Target="http://www.youtube.com/watch?v=g-uAurjxCiU" TargetMode="External"/><Relationship Id="rId4" Type="http://schemas.openxmlformats.org/officeDocument/2006/relationships/image" Target="../media/image32.jpg"/><Relationship Id="rId5" Type="http://schemas.openxmlformats.org/officeDocument/2006/relationships/hyperlink" Target="https://www.youtube.com/watch?v=g-uAurjxCiU"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26.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6.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39.png"/></Relationships>
</file>

<file path=ppt/slides/_rels/slide26.xml.rels><?xml version="1.0" encoding="UTF-8" standalone="yes"?><Relationships xmlns="http://schemas.openxmlformats.org/package/2006/relationships"><Relationship Id="rId11" Type="http://schemas.openxmlformats.org/officeDocument/2006/relationships/slide" Target="/ppt/slides/slide31.xml"/><Relationship Id="rId10" Type="http://schemas.openxmlformats.org/officeDocument/2006/relationships/slide" Target="/ppt/slides/slide16.xml"/><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11.png"/><Relationship Id="rId4" Type="http://schemas.openxmlformats.org/officeDocument/2006/relationships/image" Target="../media/image29.png"/><Relationship Id="rId9" Type="http://schemas.openxmlformats.org/officeDocument/2006/relationships/slide" Target="/ppt/slides/slide27.xml"/><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slide" Target="/ppt/slid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image" Target="../media/image35.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1" Type="http://schemas.openxmlformats.org/officeDocument/2006/relationships/slide" Target="/ppt/slides/slide31.xml"/><Relationship Id="rId10" Type="http://schemas.openxmlformats.org/officeDocument/2006/relationships/slide" Target="/ppt/slides/slide16.xml"/><Relationship Id="rId1" Type="http://schemas.openxmlformats.org/officeDocument/2006/relationships/slideLayout" Target="../slideLayouts/slideLayout11.xml"/><Relationship Id="rId2" Type="http://schemas.openxmlformats.org/officeDocument/2006/relationships/notesSlide" Target="../notesSlides/notesSlide30.xml"/><Relationship Id="rId3" Type="http://schemas.openxmlformats.org/officeDocument/2006/relationships/image" Target="../media/image11.png"/><Relationship Id="rId4" Type="http://schemas.openxmlformats.org/officeDocument/2006/relationships/image" Target="../media/image29.png"/><Relationship Id="rId9" Type="http://schemas.openxmlformats.org/officeDocument/2006/relationships/slide" Target="/ppt/slides/slide27.xml"/><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slide" Target="/ppt/slid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hyperlink" Target="https://www.citizensadvice.org.uk/debt-and-money/" TargetMode="External"/><Relationship Id="rId4" Type="http://schemas.openxmlformats.org/officeDocument/2006/relationships/image" Target="../media/image36.png"/><Relationship Id="rId5" Type="http://schemas.openxmlformats.org/officeDocument/2006/relationships/image" Target="../media/image38.png"/><Relationship Id="rId6" Type="http://schemas.openxmlformats.org/officeDocument/2006/relationships/hyperlink" Target="https://www.nationaldebtline.org/" TargetMode="External"/><Relationship Id="rId7" Type="http://schemas.openxmlformats.org/officeDocument/2006/relationships/hyperlink" Target="http://www.moneyadvicetrust.org/Pages/default.aspx" TargetMode="External"/><Relationship Id="rId8" Type="http://schemas.openxmlformats.org/officeDocument/2006/relationships/image" Target="../media/image3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5.png"/></Relationships>
</file>

<file path=ppt/slides/_rels/slide7.xml.rels><?xml version="1.0" encoding="UTF-8" standalone="yes"?><Relationships xmlns="http://schemas.openxmlformats.org/package/2006/relationships"><Relationship Id="rId11" Type="http://schemas.openxmlformats.org/officeDocument/2006/relationships/slide" Target="/ppt/slides/slide31.xml"/><Relationship Id="rId10" Type="http://schemas.openxmlformats.org/officeDocument/2006/relationships/slide" Target="/ppt/slides/slide16.xml"/><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29.png"/><Relationship Id="rId9" Type="http://schemas.openxmlformats.org/officeDocument/2006/relationships/slide" Target="/ppt/slides/slide27.xml"/><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slide" Target="/ppt/slides/slide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40" name="Shape 40"/>
        <p:cNvGrpSpPr/>
        <p:nvPr/>
      </p:nvGrpSpPr>
      <p:grpSpPr>
        <a:xfrm>
          <a:off x="0" y="0"/>
          <a:ext cx="0" cy="0"/>
          <a:chOff x="0" y="0"/>
          <a:chExt cx="0" cy="0"/>
        </a:xfrm>
      </p:grpSpPr>
      <p:sp>
        <p:nvSpPr>
          <p:cNvPr id="41" name="Google Shape;41;p1"/>
          <p:cNvSpPr txBox="1"/>
          <p:nvPr/>
        </p:nvSpPr>
        <p:spPr>
          <a:xfrm>
            <a:off x="360375" y="4529800"/>
            <a:ext cx="66813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rgbClr val="FF8022"/>
                </a:solidFill>
                <a:latin typeface="Arial"/>
                <a:ea typeface="Arial"/>
                <a:cs typeface="Arial"/>
                <a:sym typeface="Arial"/>
              </a:rPr>
              <a:t>This session is aimed at </a:t>
            </a:r>
            <a:r>
              <a:rPr b="1" lang="en-GB" sz="1000">
                <a:solidFill>
                  <a:srgbClr val="FF8022"/>
                </a:solidFill>
              </a:rPr>
              <a:t>K</a:t>
            </a:r>
            <a:r>
              <a:rPr b="1" i="0" lang="en-GB" sz="1000" u="none" cap="none" strike="noStrike">
                <a:solidFill>
                  <a:srgbClr val="FF8022"/>
                </a:solidFill>
                <a:latin typeface="Arial"/>
                <a:ea typeface="Arial"/>
                <a:cs typeface="Arial"/>
                <a:sym typeface="Arial"/>
              </a:rPr>
              <a:t>ey </a:t>
            </a:r>
            <a:r>
              <a:rPr b="1" lang="en-GB" sz="1000">
                <a:solidFill>
                  <a:srgbClr val="FF8022"/>
                </a:solidFill>
              </a:rPr>
              <a:t>S</a:t>
            </a:r>
            <a:r>
              <a:rPr b="1" i="0" lang="en-GB" sz="1000" u="none" cap="none" strike="noStrike">
                <a:solidFill>
                  <a:srgbClr val="FF8022"/>
                </a:solidFill>
                <a:latin typeface="Arial"/>
                <a:ea typeface="Arial"/>
                <a:cs typeface="Arial"/>
                <a:sym typeface="Arial"/>
              </a:rPr>
              <a:t>tage </a:t>
            </a:r>
            <a:r>
              <a:rPr b="1" lang="en-GB" sz="1000">
                <a:solidFill>
                  <a:srgbClr val="FF8022"/>
                </a:solidFill>
              </a:rPr>
              <a:t>F</a:t>
            </a:r>
            <a:r>
              <a:rPr b="1" i="0" lang="en-GB" sz="1000" u="none" cap="none" strike="noStrike">
                <a:solidFill>
                  <a:srgbClr val="FF8022"/>
                </a:solidFill>
                <a:latin typeface="Arial"/>
                <a:ea typeface="Arial"/>
                <a:cs typeface="Arial"/>
                <a:sym typeface="Arial"/>
              </a:rPr>
              <a:t>our and </a:t>
            </a:r>
            <a:r>
              <a:rPr b="1" lang="en-GB" sz="1000">
                <a:solidFill>
                  <a:srgbClr val="FF8022"/>
                </a:solidFill>
              </a:rPr>
              <a:t>F</a:t>
            </a:r>
            <a:r>
              <a:rPr b="1" i="0" lang="en-GB" sz="1000" u="none" cap="none" strike="noStrike">
                <a:solidFill>
                  <a:srgbClr val="FF8022"/>
                </a:solidFill>
                <a:latin typeface="Arial"/>
                <a:ea typeface="Arial"/>
                <a:cs typeface="Arial"/>
                <a:sym typeface="Arial"/>
              </a:rPr>
              <a:t>ive (recommended for Year 12 and above)</a:t>
            </a:r>
            <a:endParaRPr b="1" i="0" sz="1000" u="none" cap="none" strike="noStrike">
              <a:solidFill>
                <a:srgbClr val="FF8022"/>
              </a:solidFill>
              <a:latin typeface="Arial"/>
              <a:ea typeface="Arial"/>
              <a:cs typeface="Arial"/>
              <a:sym typeface="Arial"/>
            </a:endParaRPr>
          </a:p>
        </p:txBody>
      </p:sp>
      <p:sp>
        <p:nvSpPr>
          <p:cNvPr id="42" name="Google Shape;42;p1"/>
          <p:cNvSpPr txBox="1"/>
          <p:nvPr/>
        </p:nvSpPr>
        <p:spPr>
          <a:xfrm>
            <a:off x="360375" y="1253100"/>
            <a:ext cx="58707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None/>
            </a:pPr>
            <a:r>
              <a:rPr b="1" i="0" lang="en-GB" sz="4800" u="none" cap="none" strike="noStrike">
                <a:solidFill>
                  <a:srgbClr val="FFFFFF"/>
                </a:solidFill>
                <a:latin typeface="Lato Black"/>
                <a:ea typeface="Lato Black"/>
                <a:cs typeface="Lato Black"/>
                <a:sym typeface="Lato Black"/>
              </a:rPr>
              <a:t>How to prepare for your financial future</a:t>
            </a:r>
            <a:endParaRPr b="1" i="0" sz="4800" u="none" cap="none" strike="noStrike">
              <a:solidFill>
                <a:srgbClr val="FFFFFF"/>
              </a:solidFill>
              <a:latin typeface="Lato Black"/>
              <a:ea typeface="Lato Black"/>
              <a:cs typeface="Lato Black"/>
              <a:sym typeface="Lato Black"/>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0"/>
          <p:cNvSpPr txBox="1"/>
          <p:nvPr/>
        </p:nvSpPr>
        <p:spPr>
          <a:xfrm>
            <a:off x="286900" y="1095700"/>
            <a:ext cx="8919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Smita is planning to buy a home within the next 5 years. </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Which savings account should she consider and why?</a:t>
            </a:r>
            <a:endParaRPr b="1" i="0" sz="1600" u="none" cap="none" strike="noStrike">
              <a:solidFill>
                <a:schemeClr val="accent1"/>
              </a:solidFill>
              <a:latin typeface="Lato"/>
              <a:ea typeface="Lato"/>
              <a:cs typeface="Lato"/>
              <a:sym typeface="Lato"/>
            </a:endParaRPr>
          </a:p>
        </p:txBody>
      </p:sp>
      <p:sp>
        <p:nvSpPr>
          <p:cNvPr id="129" name="Google Shape;129;p10"/>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Savings (ISAs) -</a:t>
            </a:r>
            <a:r>
              <a:rPr b="1" i="1" lang="en-GB" sz="2900" u="none" cap="none" strike="noStrike">
                <a:solidFill>
                  <a:schemeClr val="accent2"/>
                </a:solidFill>
                <a:latin typeface="Lato"/>
                <a:ea typeface="Lato"/>
                <a:cs typeface="Lato"/>
                <a:sym typeface="Lato"/>
              </a:rPr>
              <a:t> medium term</a:t>
            </a:r>
            <a:endParaRPr b="1" i="0" sz="2900" u="none" cap="none" strike="noStrike">
              <a:solidFill>
                <a:schemeClr val="accent2"/>
              </a:solidFill>
              <a:latin typeface="Lato"/>
              <a:ea typeface="Lato"/>
              <a:cs typeface="Lato"/>
              <a:sym typeface="Lato"/>
            </a:endParaRPr>
          </a:p>
        </p:txBody>
      </p:sp>
      <p:graphicFrame>
        <p:nvGraphicFramePr>
          <p:cNvPr id="130" name="Google Shape;130;p10"/>
          <p:cNvGraphicFramePr/>
          <p:nvPr/>
        </p:nvGraphicFramePr>
        <p:xfrm>
          <a:off x="286900" y="1862938"/>
          <a:ext cx="3000000" cy="3000000"/>
        </p:xfrm>
        <a:graphic>
          <a:graphicData uri="http://schemas.openxmlformats.org/drawingml/2006/table">
            <a:tbl>
              <a:tblPr>
                <a:noFill/>
                <a:tableStyleId>{E2E35305-302D-433D-BA12-047A860FCCE7}</a:tableStyleId>
              </a:tblPr>
              <a:tblGrid>
                <a:gridCol w="2136325"/>
                <a:gridCol w="1174675"/>
                <a:gridCol w="1828450"/>
                <a:gridCol w="1432575"/>
                <a:gridCol w="1870875"/>
              </a:tblGrid>
              <a:tr h="3567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Age to open</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Annual deposit limit</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Savings at risk?</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Government bonus?</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Cash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16+</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Stocks and shares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Lifetime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18-39</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£4,000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 25%</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Junior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0-17</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£9,000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bl>
          </a:graphicData>
        </a:graphic>
      </p:graphicFrame>
      <p:sp>
        <p:nvSpPr>
          <p:cNvPr id="131" name="Google Shape;131;p10"/>
          <p:cNvSpPr/>
          <p:nvPr/>
        </p:nvSpPr>
        <p:spPr>
          <a:xfrm>
            <a:off x="7624475" y="4466125"/>
            <a:ext cx="1482600" cy="516000"/>
          </a:xfrm>
          <a:prstGeom prst="roundRect">
            <a:avLst>
              <a:gd fmla="val 16667" name="adj"/>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p:txBody>
      </p:sp>
      <p:sp>
        <p:nvSpPr>
          <p:cNvPr id="132" name="Google Shape;132;p10"/>
          <p:cNvSpPr txBox="1"/>
          <p:nvPr/>
        </p:nvSpPr>
        <p:spPr>
          <a:xfrm>
            <a:off x="6017720" y="4193427"/>
            <a:ext cx="1138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33" name="Google Shape;133;p10"/>
          <p:cNvSpPr txBox="1"/>
          <p:nvPr/>
        </p:nvSpPr>
        <p:spPr>
          <a:xfrm>
            <a:off x="7521800" y="4549250"/>
            <a:ext cx="1120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34" name="Google Shape;134;p10"/>
          <p:cNvSpPr/>
          <p:nvPr/>
        </p:nvSpPr>
        <p:spPr>
          <a:xfrm>
            <a:off x="2424402"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Stocks and shares ISA</a:t>
            </a:r>
            <a:endParaRPr b="1" i="0" sz="1700" u="none" cap="none" strike="noStrike">
              <a:solidFill>
                <a:srgbClr val="FFFFFF"/>
              </a:solidFill>
              <a:latin typeface="Lato"/>
              <a:ea typeface="Lato"/>
              <a:cs typeface="Lato"/>
              <a:sym typeface="Lato"/>
            </a:endParaRPr>
          </a:p>
        </p:txBody>
      </p:sp>
      <p:sp>
        <p:nvSpPr>
          <p:cNvPr id="135" name="Google Shape;135;p10"/>
          <p:cNvSpPr/>
          <p:nvPr/>
        </p:nvSpPr>
        <p:spPr>
          <a:xfrm>
            <a:off x="4561903" y="4119625"/>
            <a:ext cx="2019000" cy="727500"/>
          </a:xfrm>
          <a:prstGeom prst="roundRect">
            <a:avLst>
              <a:gd fmla="val 16667" name="adj"/>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chemeClr val="dk1"/>
                </a:solidFill>
                <a:latin typeface="Lato"/>
                <a:ea typeface="Lato"/>
                <a:cs typeface="Lato"/>
                <a:sym typeface="Lato"/>
              </a:rPr>
              <a:t>Lifetime ISA</a:t>
            </a:r>
            <a:endParaRPr b="1" i="0" sz="1700" u="none" cap="none" strike="noStrike">
              <a:solidFill>
                <a:schemeClr val="dk1"/>
              </a:solidFill>
              <a:latin typeface="Lato"/>
              <a:ea typeface="Lato"/>
              <a:cs typeface="Lato"/>
              <a:sym typeface="Lato"/>
            </a:endParaRPr>
          </a:p>
        </p:txBody>
      </p:sp>
      <p:sp>
        <p:nvSpPr>
          <p:cNvPr id="136" name="Google Shape;136;p10"/>
          <p:cNvSpPr/>
          <p:nvPr/>
        </p:nvSpPr>
        <p:spPr>
          <a:xfrm>
            <a:off x="6710735"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Junior ISA</a:t>
            </a:r>
            <a:endParaRPr b="1" i="0" sz="1700" u="none" cap="none" strike="noStrike">
              <a:solidFill>
                <a:srgbClr val="FFFFFF"/>
              </a:solidFill>
              <a:latin typeface="Lato"/>
              <a:ea typeface="Lato"/>
              <a:cs typeface="Lato"/>
              <a:sym typeface="Lato"/>
            </a:endParaRPr>
          </a:p>
        </p:txBody>
      </p:sp>
      <p:sp>
        <p:nvSpPr>
          <p:cNvPr id="137" name="Google Shape;137;p10"/>
          <p:cNvSpPr/>
          <p:nvPr/>
        </p:nvSpPr>
        <p:spPr>
          <a:xfrm>
            <a:off x="286900"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Cash ISA</a:t>
            </a:r>
            <a:endParaRPr b="1" i="0" sz="1700" u="none" cap="none" strike="noStrike">
              <a:solidFill>
                <a:srgbClr val="FFFFFF"/>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1"/>
          <p:cNvSpPr txBox="1"/>
          <p:nvPr/>
        </p:nvSpPr>
        <p:spPr>
          <a:xfrm>
            <a:off x="286900" y="1141400"/>
            <a:ext cx="8442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Smita leave some savings to grow for the next 5 to 10 to years, and is willing to take some risk with these savings. </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Which savings account should she consider and why?</a:t>
            </a:r>
            <a:endParaRPr b="1" i="0" sz="1600" u="none" cap="none" strike="noStrike">
              <a:solidFill>
                <a:schemeClr val="accent1"/>
              </a:solidFill>
              <a:latin typeface="Lato"/>
              <a:ea typeface="Lato"/>
              <a:cs typeface="Lato"/>
              <a:sym typeface="Lato"/>
            </a:endParaRPr>
          </a:p>
        </p:txBody>
      </p:sp>
      <p:sp>
        <p:nvSpPr>
          <p:cNvPr id="143" name="Google Shape;143;p11"/>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Savings (ISAs) -</a:t>
            </a:r>
            <a:r>
              <a:rPr b="1" i="1" lang="en-GB" sz="2900" u="none" cap="none" strike="noStrike">
                <a:solidFill>
                  <a:schemeClr val="accent2"/>
                </a:solidFill>
                <a:latin typeface="Lato"/>
                <a:ea typeface="Lato"/>
                <a:cs typeface="Lato"/>
                <a:sym typeface="Lato"/>
              </a:rPr>
              <a:t> medium term</a:t>
            </a:r>
            <a:endParaRPr b="1" i="0" sz="2900" u="none" cap="none" strike="noStrike">
              <a:solidFill>
                <a:schemeClr val="accent2"/>
              </a:solidFill>
              <a:latin typeface="Lato"/>
              <a:ea typeface="Lato"/>
              <a:cs typeface="Lato"/>
              <a:sym typeface="Lato"/>
            </a:endParaRPr>
          </a:p>
        </p:txBody>
      </p:sp>
      <p:graphicFrame>
        <p:nvGraphicFramePr>
          <p:cNvPr id="144" name="Google Shape;144;p11"/>
          <p:cNvGraphicFramePr/>
          <p:nvPr/>
        </p:nvGraphicFramePr>
        <p:xfrm>
          <a:off x="286900" y="2091538"/>
          <a:ext cx="3000000" cy="3000000"/>
        </p:xfrm>
        <a:graphic>
          <a:graphicData uri="http://schemas.openxmlformats.org/drawingml/2006/table">
            <a:tbl>
              <a:tblPr>
                <a:noFill/>
                <a:tableStyleId>{E2E35305-302D-433D-BA12-047A860FCCE7}</a:tableStyleId>
              </a:tblPr>
              <a:tblGrid>
                <a:gridCol w="2136325"/>
                <a:gridCol w="1174675"/>
                <a:gridCol w="1828450"/>
                <a:gridCol w="1432575"/>
                <a:gridCol w="1870875"/>
              </a:tblGrid>
              <a:tr h="3567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Age to open</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Annual deposit limit</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Savings at risk?</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Government bonus?</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Cash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16+</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Stocks and shares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Lifetime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18-39</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£4,000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 25%</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Junior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0-17</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£9,000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bl>
          </a:graphicData>
        </a:graphic>
      </p:graphicFrame>
      <p:sp>
        <p:nvSpPr>
          <p:cNvPr id="145" name="Google Shape;145;p11"/>
          <p:cNvSpPr/>
          <p:nvPr/>
        </p:nvSpPr>
        <p:spPr>
          <a:xfrm>
            <a:off x="7624475" y="4466125"/>
            <a:ext cx="1482600" cy="516000"/>
          </a:xfrm>
          <a:prstGeom prst="roundRect">
            <a:avLst>
              <a:gd fmla="val 16667" name="adj"/>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p:txBody>
      </p:sp>
      <p:sp>
        <p:nvSpPr>
          <p:cNvPr id="146" name="Google Shape;146;p11"/>
          <p:cNvSpPr txBox="1"/>
          <p:nvPr/>
        </p:nvSpPr>
        <p:spPr>
          <a:xfrm>
            <a:off x="6017720" y="4193427"/>
            <a:ext cx="1138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47" name="Google Shape;147;p11"/>
          <p:cNvSpPr txBox="1"/>
          <p:nvPr/>
        </p:nvSpPr>
        <p:spPr>
          <a:xfrm>
            <a:off x="7521800" y="4549250"/>
            <a:ext cx="1120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48" name="Google Shape;148;p11"/>
          <p:cNvSpPr/>
          <p:nvPr/>
        </p:nvSpPr>
        <p:spPr>
          <a:xfrm>
            <a:off x="2424402"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Stocks and shares ISA</a:t>
            </a:r>
            <a:endParaRPr b="1" i="0" sz="1700" u="none" cap="none" strike="noStrike">
              <a:solidFill>
                <a:srgbClr val="FFFFFF"/>
              </a:solidFill>
              <a:latin typeface="Lato"/>
              <a:ea typeface="Lato"/>
              <a:cs typeface="Lato"/>
              <a:sym typeface="Lato"/>
            </a:endParaRPr>
          </a:p>
        </p:txBody>
      </p:sp>
      <p:sp>
        <p:nvSpPr>
          <p:cNvPr id="149" name="Google Shape;149;p11"/>
          <p:cNvSpPr/>
          <p:nvPr/>
        </p:nvSpPr>
        <p:spPr>
          <a:xfrm>
            <a:off x="4561903"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Lifetime ISA</a:t>
            </a:r>
            <a:endParaRPr b="1" i="0" sz="1700" u="none" cap="none" strike="noStrike">
              <a:solidFill>
                <a:srgbClr val="FFFFFF"/>
              </a:solidFill>
              <a:latin typeface="Lato"/>
              <a:ea typeface="Lato"/>
              <a:cs typeface="Lato"/>
              <a:sym typeface="Lato"/>
            </a:endParaRPr>
          </a:p>
        </p:txBody>
      </p:sp>
      <p:sp>
        <p:nvSpPr>
          <p:cNvPr id="150" name="Google Shape;150;p11"/>
          <p:cNvSpPr/>
          <p:nvPr/>
        </p:nvSpPr>
        <p:spPr>
          <a:xfrm>
            <a:off x="6710735"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Junior ISA</a:t>
            </a:r>
            <a:endParaRPr b="1" i="0" sz="1700" u="none" cap="none" strike="noStrike">
              <a:solidFill>
                <a:srgbClr val="FFFFFF"/>
              </a:solidFill>
              <a:latin typeface="Lato"/>
              <a:ea typeface="Lato"/>
              <a:cs typeface="Lato"/>
              <a:sym typeface="Lato"/>
            </a:endParaRPr>
          </a:p>
        </p:txBody>
      </p:sp>
      <p:sp>
        <p:nvSpPr>
          <p:cNvPr id="151" name="Google Shape;151;p11"/>
          <p:cNvSpPr/>
          <p:nvPr/>
        </p:nvSpPr>
        <p:spPr>
          <a:xfrm>
            <a:off x="286900"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Cash ISA</a:t>
            </a:r>
            <a:endParaRPr b="1" i="0" sz="1700" u="none" cap="none" strike="noStrike">
              <a:solidFill>
                <a:srgbClr val="FFFFFF"/>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2"/>
          <p:cNvSpPr txBox="1"/>
          <p:nvPr/>
        </p:nvSpPr>
        <p:spPr>
          <a:xfrm>
            <a:off x="286900" y="1065200"/>
            <a:ext cx="8442900" cy="92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Smita leave some savings to grow for the next 5 to 10 to years, and is willing to take some risk with these savings. </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Which savings account should she consider and why?</a:t>
            </a:r>
            <a:endParaRPr b="1" i="0" sz="1600" u="none" cap="none" strike="noStrike">
              <a:solidFill>
                <a:schemeClr val="accent1"/>
              </a:solidFill>
              <a:latin typeface="Lato"/>
              <a:ea typeface="Lato"/>
              <a:cs typeface="Lato"/>
              <a:sym typeface="Lato"/>
            </a:endParaRPr>
          </a:p>
        </p:txBody>
      </p:sp>
      <p:sp>
        <p:nvSpPr>
          <p:cNvPr id="157" name="Google Shape;157;p12"/>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Savings (ISAs) -</a:t>
            </a:r>
            <a:r>
              <a:rPr b="1" i="1" lang="en-GB" sz="2900" u="none" cap="none" strike="noStrike">
                <a:solidFill>
                  <a:schemeClr val="accent2"/>
                </a:solidFill>
                <a:latin typeface="Lato"/>
                <a:ea typeface="Lato"/>
                <a:cs typeface="Lato"/>
                <a:sym typeface="Lato"/>
              </a:rPr>
              <a:t> medium term</a:t>
            </a:r>
            <a:endParaRPr b="1" i="0" sz="2900" u="none" cap="none" strike="noStrike">
              <a:solidFill>
                <a:schemeClr val="accent2"/>
              </a:solidFill>
              <a:latin typeface="Lato"/>
              <a:ea typeface="Lato"/>
              <a:cs typeface="Lato"/>
              <a:sym typeface="Lato"/>
            </a:endParaRPr>
          </a:p>
        </p:txBody>
      </p:sp>
      <p:graphicFrame>
        <p:nvGraphicFramePr>
          <p:cNvPr id="158" name="Google Shape;158;p12"/>
          <p:cNvGraphicFramePr/>
          <p:nvPr/>
        </p:nvGraphicFramePr>
        <p:xfrm>
          <a:off x="286900" y="2091538"/>
          <a:ext cx="3000000" cy="3000000"/>
        </p:xfrm>
        <a:graphic>
          <a:graphicData uri="http://schemas.openxmlformats.org/drawingml/2006/table">
            <a:tbl>
              <a:tblPr>
                <a:noFill/>
                <a:tableStyleId>{E2E35305-302D-433D-BA12-047A860FCCE7}</a:tableStyleId>
              </a:tblPr>
              <a:tblGrid>
                <a:gridCol w="2136325"/>
                <a:gridCol w="1174675"/>
                <a:gridCol w="1828450"/>
                <a:gridCol w="1432575"/>
                <a:gridCol w="1870875"/>
              </a:tblGrid>
              <a:tr h="3567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Age to open</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Annual deposit limit</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Savings at risk?</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Government bonus?</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Cash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16+</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Stocks and shares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Lifetime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18-39</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£4,000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 25%</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Junior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0-17</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£9,000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bl>
          </a:graphicData>
        </a:graphic>
      </p:graphicFrame>
      <p:sp>
        <p:nvSpPr>
          <p:cNvPr id="159" name="Google Shape;159;p12"/>
          <p:cNvSpPr/>
          <p:nvPr/>
        </p:nvSpPr>
        <p:spPr>
          <a:xfrm>
            <a:off x="7624475" y="4466125"/>
            <a:ext cx="1482600" cy="516000"/>
          </a:xfrm>
          <a:prstGeom prst="roundRect">
            <a:avLst>
              <a:gd fmla="val 16667" name="adj"/>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p:txBody>
      </p:sp>
      <p:sp>
        <p:nvSpPr>
          <p:cNvPr id="160" name="Google Shape;160;p12"/>
          <p:cNvSpPr txBox="1"/>
          <p:nvPr/>
        </p:nvSpPr>
        <p:spPr>
          <a:xfrm>
            <a:off x="6017720" y="4193427"/>
            <a:ext cx="1138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61" name="Google Shape;161;p12"/>
          <p:cNvSpPr txBox="1"/>
          <p:nvPr/>
        </p:nvSpPr>
        <p:spPr>
          <a:xfrm>
            <a:off x="7521800" y="4549250"/>
            <a:ext cx="1120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62" name="Google Shape;162;p12"/>
          <p:cNvSpPr/>
          <p:nvPr/>
        </p:nvSpPr>
        <p:spPr>
          <a:xfrm>
            <a:off x="2424402" y="4272025"/>
            <a:ext cx="2019000" cy="727500"/>
          </a:xfrm>
          <a:prstGeom prst="roundRect">
            <a:avLst>
              <a:gd fmla="val 16667" name="adj"/>
            </a:avLst>
          </a:prstGeom>
          <a:solidFill>
            <a:srgbClr val="00FF0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chemeClr val="dk1"/>
                </a:solidFill>
                <a:latin typeface="Lato"/>
                <a:ea typeface="Lato"/>
                <a:cs typeface="Lato"/>
                <a:sym typeface="Lato"/>
              </a:rPr>
              <a:t>Stocks and shares ISA</a:t>
            </a:r>
            <a:endParaRPr b="1" i="0" sz="1700" u="none" cap="none" strike="noStrike">
              <a:solidFill>
                <a:schemeClr val="dk1"/>
              </a:solidFill>
              <a:latin typeface="Lato"/>
              <a:ea typeface="Lato"/>
              <a:cs typeface="Lato"/>
              <a:sym typeface="Lato"/>
            </a:endParaRPr>
          </a:p>
        </p:txBody>
      </p:sp>
      <p:sp>
        <p:nvSpPr>
          <p:cNvPr id="163" name="Google Shape;163;p12"/>
          <p:cNvSpPr/>
          <p:nvPr/>
        </p:nvSpPr>
        <p:spPr>
          <a:xfrm>
            <a:off x="4561903"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Lifetime ISA</a:t>
            </a:r>
            <a:endParaRPr b="1" i="0" sz="1700" u="none" cap="none" strike="noStrike">
              <a:solidFill>
                <a:srgbClr val="FFFFFF"/>
              </a:solidFill>
              <a:latin typeface="Lato"/>
              <a:ea typeface="Lato"/>
              <a:cs typeface="Lato"/>
              <a:sym typeface="Lato"/>
            </a:endParaRPr>
          </a:p>
        </p:txBody>
      </p:sp>
      <p:sp>
        <p:nvSpPr>
          <p:cNvPr id="164" name="Google Shape;164;p12"/>
          <p:cNvSpPr/>
          <p:nvPr/>
        </p:nvSpPr>
        <p:spPr>
          <a:xfrm>
            <a:off x="6710735"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Junior ISA</a:t>
            </a:r>
            <a:endParaRPr b="1" i="0" sz="1700" u="none" cap="none" strike="noStrike">
              <a:solidFill>
                <a:srgbClr val="FFFFFF"/>
              </a:solidFill>
              <a:latin typeface="Lato"/>
              <a:ea typeface="Lato"/>
              <a:cs typeface="Lato"/>
              <a:sym typeface="Lato"/>
            </a:endParaRPr>
          </a:p>
        </p:txBody>
      </p:sp>
      <p:sp>
        <p:nvSpPr>
          <p:cNvPr id="165" name="Google Shape;165;p12"/>
          <p:cNvSpPr/>
          <p:nvPr/>
        </p:nvSpPr>
        <p:spPr>
          <a:xfrm>
            <a:off x="286900" y="42720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Cash ISA</a:t>
            </a:r>
            <a:endParaRPr b="1" i="0" sz="1700" u="none" cap="none" strike="noStrike">
              <a:solidFill>
                <a:srgbClr val="FFFFFF"/>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3"/>
          <p:cNvSpPr txBox="1"/>
          <p:nvPr/>
        </p:nvSpPr>
        <p:spPr>
          <a:xfrm>
            <a:off x="560900" y="1344550"/>
            <a:ext cx="86565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1F1F1F"/>
                </a:solidFill>
                <a:latin typeface="Lato"/>
                <a:ea typeface="Lato"/>
                <a:cs typeface="Lato"/>
                <a:sym typeface="Lato"/>
              </a:rPr>
              <a:t>ISAs are a way to save money and earn interest</a:t>
            </a:r>
            <a:endParaRPr b="0" i="0" sz="2200" u="none" cap="none" strike="noStrike">
              <a:solidFill>
                <a:srgbClr val="1F1F1F"/>
              </a:solidFill>
              <a:latin typeface="Lato"/>
              <a:ea typeface="Lato"/>
              <a:cs typeface="Lato"/>
              <a:sym typeface="Lato"/>
            </a:endParaRPr>
          </a:p>
        </p:txBody>
      </p:sp>
      <p:sp>
        <p:nvSpPr>
          <p:cNvPr id="171" name="Google Shape;171;p13"/>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ISAs | Key takeaways</a:t>
            </a:r>
            <a:endParaRPr b="1" i="0" sz="2900" u="none" cap="none" strike="noStrike">
              <a:solidFill>
                <a:schemeClr val="accent2"/>
              </a:solidFill>
              <a:latin typeface="Lato"/>
              <a:ea typeface="Lato"/>
              <a:cs typeface="Lato"/>
              <a:sym typeface="Lato"/>
            </a:endParaRPr>
          </a:p>
        </p:txBody>
      </p:sp>
      <p:pic>
        <p:nvPicPr>
          <p:cNvPr id="172" name="Google Shape;172;p13"/>
          <p:cNvPicPr preferRelativeResize="0"/>
          <p:nvPr/>
        </p:nvPicPr>
        <p:blipFill rotWithShape="1">
          <a:blip r:embed="rId3">
            <a:alphaModFix/>
          </a:blip>
          <a:srcRect b="0" l="0" r="0" t="0"/>
          <a:stretch/>
        </p:blipFill>
        <p:spPr>
          <a:xfrm>
            <a:off x="152402" y="1493874"/>
            <a:ext cx="273100" cy="273100"/>
          </a:xfrm>
          <a:prstGeom prst="rect">
            <a:avLst/>
          </a:prstGeom>
          <a:noFill/>
          <a:ln>
            <a:noFill/>
          </a:ln>
        </p:spPr>
      </p:pic>
      <p:pic>
        <p:nvPicPr>
          <p:cNvPr id="173" name="Google Shape;173;p13"/>
          <p:cNvPicPr preferRelativeResize="0"/>
          <p:nvPr/>
        </p:nvPicPr>
        <p:blipFill rotWithShape="1">
          <a:blip r:embed="rId3">
            <a:alphaModFix/>
          </a:blip>
          <a:srcRect b="0" l="0" r="0" t="0"/>
          <a:stretch/>
        </p:blipFill>
        <p:spPr>
          <a:xfrm>
            <a:off x="152402" y="2417924"/>
            <a:ext cx="273100" cy="273100"/>
          </a:xfrm>
          <a:prstGeom prst="rect">
            <a:avLst/>
          </a:prstGeom>
          <a:noFill/>
          <a:ln>
            <a:noFill/>
          </a:ln>
        </p:spPr>
      </p:pic>
      <p:pic>
        <p:nvPicPr>
          <p:cNvPr id="174" name="Google Shape;174;p13"/>
          <p:cNvPicPr preferRelativeResize="0"/>
          <p:nvPr/>
        </p:nvPicPr>
        <p:blipFill rotWithShape="1">
          <a:blip r:embed="rId3">
            <a:alphaModFix/>
          </a:blip>
          <a:srcRect b="0" l="0" r="0" t="0"/>
          <a:stretch/>
        </p:blipFill>
        <p:spPr>
          <a:xfrm>
            <a:off x="152402" y="3446324"/>
            <a:ext cx="273100" cy="273100"/>
          </a:xfrm>
          <a:prstGeom prst="rect">
            <a:avLst/>
          </a:prstGeom>
          <a:noFill/>
          <a:ln>
            <a:noFill/>
          </a:ln>
        </p:spPr>
      </p:pic>
      <p:sp>
        <p:nvSpPr>
          <p:cNvPr id="175" name="Google Shape;175;p13"/>
          <p:cNvSpPr txBox="1"/>
          <p:nvPr/>
        </p:nvSpPr>
        <p:spPr>
          <a:xfrm>
            <a:off x="560900" y="2292875"/>
            <a:ext cx="86565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1F1F1F"/>
                </a:solidFill>
                <a:latin typeface="Lato"/>
                <a:ea typeface="Lato"/>
                <a:cs typeface="Lato"/>
                <a:sym typeface="Lato"/>
              </a:rPr>
              <a:t>Up to £20,000 can be put into different ISA accounts</a:t>
            </a:r>
            <a:endParaRPr b="0" i="0" sz="2200" u="none" cap="none" strike="noStrike">
              <a:solidFill>
                <a:srgbClr val="1F1F1F"/>
              </a:solidFill>
              <a:latin typeface="Lato"/>
              <a:ea typeface="Lato"/>
              <a:cs typeface="Lato"/>
              <a:sym typeface="Lato"/>
            </a:endParaRPr>
          </a:p>
        </p:txBody>
      </p:sp>
      <p:sp>
        <p:nvSpPr>
          <p:cNvPr id="176" name="Google Shape;176;p13"/>
          <p:cNvSpPr txBox="1"/>
          <p:nvPr/>
        </p:nvSpPr>
        <p:spPr>
          <a:xfrm>
            <a:off x="560900" y="3321275"/>
            <a:ext cx="86565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1F1F1F"/>
                </a:solidFill>
                <a:latin typeface="Lato"/>
                <a:ea typeface="Lato"/>
                <a:cs typeface="Lato"/>
                <a:sym typeface="Lato"/>
              </a:rPr>
              <a:t>ISAs are a way to save money without getting taxed</a:t>
            </a:r>
            <a:endParaRPr b="0" i="0" sz="2200" u="none" cap="none" strike="noStrike">
              <a:solidFill>
                <a:srgbClr val="1F1F1F"/>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4"/>
          <p:cNvSpPr/>
          <p:nvPr/>
        </p:nvSpPr>
        <p:spPr>
          <a:xfrm>
            <a:off x="2527200" y="1426714"/>
            <a:ext cx="1862100" cy="18522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2" name="Google Shape;182;p14"/>
          <p:cNvPicPr preferRelativeResize="0"/>
          <p:nvPr/>
        </p:nvPicPr>
        <p:blipFill rotWithShape="1">
          <a:blip r:embed="rId3">
            <a:alphaModFix/>
          </a:blip>
          <a:srcRect b="0" l="10223" r="13194" t="0"/>
          <a:stretch/>
        </p:blipFill>
        <p:spPr>
          <a:xfrm>
            <a:off x="308600" y="1426725"/>
            <a:ext cx="1862213" cy="1852270"/>
          </a:xfrm>
          <a:prstGeom prst="rect">
            <a:avLst/>
          </a:prstGeom>
          <a:noFill/>
          <a:ln cap="flat" cmpd="sng" w="28575">
            <a:solidFill>
              <a:srgbClr val="FF8022"/>
            </a:solidFill>
            <a:prstDash val="solid"/>
            <a:round/>
            <a:headEnd len="sm" w="sm" type="none"/>
            <a:tailEnd len="sm" w="sm" type="none"/>
          </a:ln>
        </p:spPr>
      </p:pic>
      <p:pic>
        <p:nvPicPr>
          <p:cNvPr id="183" name="Google Shape;183;p14"/>
          <p:cNvPicPr preferRelativeResize="0"/>
          <p:nvPr/>
        </p:nvPicPr>
        <p:blipFill rotWithShape="1">
          <a:blip r:embed="rId4">
            <a:alphaModFix/>
          </a:blip>
          <a:srcRect b="0" l="0" r="0" t="0"/>
          <a:stretch/>
        </p:blipFill>
        <p:spPr>
          <a:xfrm>
            <a:off x="4775174" y="1426731"/>
            <a:ext cx="1862214" cy="1824570"/>
          </a:xfrm>
          <a:prstGeom prst="rect">
            <a:avLst/>
          </a:prstGeom>
          <a:noFill/>
          <a:ln cap="flat" cmpd="sng" w="28575">
            <a:solidFill>
              <a:srgbClr val="FF8022"/>
            </a:solidFill>
            <a:prstDash val="solid"/>
            <a:round/>
            <a:headEnd len="sm" w="sm" type="none"/>
            <a:tailEnd len="sm" w="sm" type="none"/>
          </a:ln>
        </p:spPr>
      </p:pic>
      <p:pic>
        <p:nvPicPr>
          <p:cNvPr id="184" name="Google Shape;184;p14"/>
          <p:cNvPicPr preferRelativeResize="0"/>
          <p:nvPr/>
        </p:nvPicPr>
        <p:blipFill rotWithShape="1">
          <a:blip r:embed="rId5">
            <a:alphaModFix/>
          </a:blip>
          <a:srcRect b="0" l="0" r="0" t="0"/>
          <a:stretch/>
        </p:blipFill>
        <p:spPr>
          <a:xfrm>
            <a:off x="6975125" y="1426728"/>
            <a:ext cx="1905000" cy="1824563"/>
          </a:xfrm>
          <a:prstGeom prst="rect">
            <a:avLst/>
          </a:prstGeom>
          <a:noFill/>
          <a:ln cap="flat" cmpd="sng" w="28575">
            <a:solidFill>
              <a:srgbClr val="FF8022"/>
            </a:solidFill>
            <a:prstDash val="solid"/>
            <a:round/>
            <a:headEnd len="sm" w="sm" type="none"/>
            <a:tailEnd len="sm" w="sm" type="none"/>
          </a:ln>
        </p:spPr>
      </p:pic>
      <p:grpSp>
        <p:nvGrpSpPr>
          <p:cNvPr id="185" name="Google Shape;185;p14"/>
          <p:cNvGrpSpPr/>
          <p:nvPr/>
        </p:nvGrpSpPr>
        <p:grpSpPr>
          <a:xfrm>
            <a:off x="2603390" y="1614834"/>
            <a:ext cx="1738201" cy="1447991"/>
            <a:chOff x="7239000" y="2032150"/>
            <a:chExt cx="1794550" cy="1905000"/>
          </a:xfrm>
        </p:grpSpPr>
        <p:pic>
          <p:nvPicPr>
            <p:cNvPr id="186" name="Google Shape;186;p14"/>
            <p:cNvPicPr preferRelativeResize="0"/>
            <p:nvPr/>
          </p:nvPicPr>
          <p:blipFill rotWithShape="1">
            <a:blip r:embed="rId6">
              <a:alphaModFix/>
            </a:blip>
            <a:srcRect b="0" l="0" r="5792" t="0"/>
            <a:stretch/>
          </p:blipFill>
          <p:spPr>
            <a:xfrm>
              <a:off x="7239000" y="2032150"/>
              <a:ext cx="1794550" cy="1905000"/>
            </a:xfrm>
            <a:prstGeom prst="rect">
              <a:avLst/>
            </a:prstGeom>
            <a:noFill/>
            <a:ln>
              <a:noFill/>
            </a:ln>
          </p:spPr>
        </p:pic>
        <p:pic>
          <p:nvPicPr>
            <p:cNvPr id="187" name="Google Shape;187;p14"/>
            <p:cNvPicPr preferRelativeResize="0"/>
            <p:nvPr/>
          </p:nvPicPr>
          <p:blipFill rotWithShape="1">
            <a:blip r:embed="rId7">
              <a:alphaModFix/>
            </a:blip>
            <a:srcRect b="0" l="0" r="0" t="0"/>
            <a:stretch/>
          </p:blipFill>
          <p:spPr>
            <a:xfrm>
              <a:off x="7843625" y="3177100"/>
              <a:ext cx="286150" cy="286150"/>
            </a:xfrm>
            <a:prstGeom prst="rect">
              <a:avLst/>
            </a:prstGeom>
            <a:noFill/>
            <a:ln>
              <a:noFill/>
            </a:ln>
          </p:spPr>
        </p:pic>
        <p:pic>
          <p:nvPicPr>
            <p:cNvPr id="188" name="Google Shape;188;p14"/>
            <p:cNvPicPr preferRelativeResize="0"/>
            <p:nvPr/>
          </p:nvPicPr>
          <p:blipFill rotWithShape="1">
            <a:blip r:embed="rId7">
              <a:alphaModFix/>
            </a:blip>
            <a:srcRect b="0" l="0" r="0" t="0"/>
            <a:stretch/>
          </p:blipFill>
          <p:spPr>
            <a:xfrm>
              <a:off x="7760075" y="2659300"/>
              <a:ext cx="369700" cy="286150"/>
            </a:xfrm>
            <a:prstGeom prst="rect">
              <a:avLst/>
            </a:prstGeom>
            <a:noFill/>
            <a:ln>
              <a:noFill/>
            </a:ln>
          </p:spPr>
        </p:pic>
      </p:grpSp>
      <p:sp>
        <p:nvSpPr>
          <p:cNvPr id="189" name="Google Shape;189;p14">
            <a:hlinkClick action="ppaction://hlinkshowjump?jump=nextslide"/>
          </p:cNvPr>
          <p:cNvSpPr txBox="1"/>
          <p:nvPr/>
        </p:nvSpPr>
        <p:spPr>
          <a:xfrm>
            <a:off x="279263" y="341537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 </a:t>
            </a:r>
            <a:endParaRPr b="1" i="0" sz="1800" u="none" cap="none" strike="noStrike">
              <a:solidFill>
                <a:schemeClr val="lt1"/>
              </a:solidFill>
              <a:latin typeface="Lato"/>
              <a:ea typeface="Lato"/>
              <a:cs typeface="Lato"/>
              <a:sym typeface="Lato"/>
            </a:endParaRPr>
          </a:p>
        </p:txBody>
      </p:sp>
      <p:sp>
        <p:nvSpPr>
          <p:cNvPr id="190" name="Google Shape;190;p14">
            <a:hlinkClick action="ppaction://hlinksldjump" r:id="rId8"/>
          </p:cNvPr>
          <p:cNvSpPr txBox="1"/>
          <p:nvPr/>
        </p:nvSpPr>
        <p:spPr>
          <a:xfrm>
            <a:off x="4745813"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Mortgages </a:t>
            </a:r>
            <a:endParaRPr b="1" i="0" sz="1800" u="none" cap="none" strike="noStrike">
              <a:solidFill>
                <a:schemeClr val="lt1"/>
              </a:solidFill>
              <a:latin typeface="Lato"/>
              <a:ea typeface="Lato"/>
              <a:cs typeface="Lato"/>
              <a:sym typeface="Lato"/>
            </a:endParaRPr>
          </a:p>
        </p:txBody>
      </p:sp>
      <p:sp>
        <p:nvSpPr>
          <p:cNvPr id="191" name="Google Shape;191;p14">
            <a:hlinkClick action="ppaction://hlinksldjump" r:id="rId9"/>
          </p:cNvPr>
          <p:cNvSpPr txBox="1"/>
          <p:nvPr/>
        </p:nvSpPr>
        <p:spPr>
          <a:xfrm>
            <a:off x="6967175"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Credit cards</a:t>
            </a:r>
            <a:endParaRPr b="1" i="0" sz="1800" u="none" cap="none" strike="noStrike">
              <a:solidFill>
                <a:schemeClr val="lt1"/>
              </a:solidFill>
              <a:latin typeface="Lato"/>
              <a:ea typeface="Lato"/>
              <a:cs typeface="Lato"/>
              <a:sym typeface="Lato"/>
            </a:endParaRPr>
          </a:p>
        </p:txBody>
      </p:sp>
      <p:sp>
        <p:nvSpPr>
          <p:cNvPr id="192" name="Google Shape;192;p14">
            <a:hlinkClick action="ppaction://hlinksldjump" r:id="rId10"/>
          </p:cNvPr>
          <p:cNvSpPr txBox="1"/>
          <p:nvPr/>
        </p:nvSpPr>
        <p:spPr>
          <a:xfrm>
            <a:off x="2497875" y="3401500"/>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Pensions</a:t>
            </a:r>
            <a:endParaRPr b="1" i="0" sz="1800" u="none" cap="none" strike="noStrike">
              <a:solidFill>
                <a:schemeClr val="lt1"/>
              </a:solidFill>
              <a:latin typeface="Lato"/>
              <a:ea typeface="Lato"/>
              <a:cs typeface="Lato"/>
              <a:sym typeface="Lato"/>
            </a:endParaRPr>
          </a:p>
        </p:txBody>
      </p:sp>
      <p:sp>
        <p:nvSpPr>
          <p:cNvPr id="193" name="Google Shape;193;p14"/>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Make a financial decision</a:t>
            </a:r>
            <a:endParaRPr b="1" i="0" sz="2900" u="none" cap="none" strike="noStrike">
              <a:solidFill>
                <a:schemeClr val="accent2"/>
              </a:solidFill>
              <a:latin typeface="Lato"/>
              <a:ea typeface="Lato"/>
              <a:cs typeface="Lato"/>
              <a:sym typeface="Lato"/>
            </a:endParaRPr>
          </a:p>
        </p:txBody>
      </p:sp>
      <p:sp>
        <p:nvSpPr>
          <p:cNvPr id="194" name="Google Shape;194;p14">
            <a:hlinkClick action="ppaction://hlinksldjump" r:id="rId11"/>
          </p:cNvPr>
          <p:cNvSpPr txBox="1"/>
          <p:nvPr/>
        </p:nvSpPr>
        <p:spPr>
          <a:xfrm>
            <a:off x="864433" y="4112050"/>
            <a:ext cx="6962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Go to final reflection </a:t>
            </a:r>
            <a:endParaRPr b="1" i="0" sz="1800" u="none" cap="none" strike="noStrike">
              <a:solidFill>
                <a:schemeClr val="lt1"/>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grpSp>
        <p:nvGrpSpPr>
          <p:cNvPr id="199" name="Google Shape;199;p15"/>
          <p:cNvGrpSpPr/>
          <p:nvPr/>
        </p:nvGrpSpPr>
        <p:grpSpPr>
          <a:xfrm>
            <a:off x="3226211" y="2021208"/>
            <a:ext cx="2273203" cy="2105273"/>
            <a:chOff x="3789250" y="2416350"/>
            <a:chExt cx="1710075" cy="1710075"/>
          </a:xfrm>
        </p:grpSpPr>
        <p:pic>
          <p:nvPicPr>
            <p:cNvPr id="200" name="Google Shape;200;p15"/>
            <p:cNvPicPr preferRelativeResize="0"/>
            <p:nvPr/>
          </p:nvPicPr>
          <p:blipFill rotWithShape="1">
            <a:blip r:embed="rId3">
              <a:alphaModFix/>
            </a:blip>
            <a:srcRect b="0" l="0" r="0" t="0"/>
            <a:stretch/>
          </p:blipFill>
          <p:spPr>
            <a:xfrm>
              <a:off x="3789250" y="2416350"/>
              <a:ext cx="1710075" cy="1710075"/>
            </a:xfrm>
            <a:prstGeom prst="rect">
              <a:avLst/>
            </a:prstGeom>
            <a:noFill/>
            <a:ln>
              <a:noFill/>
            </a:ln>
          </p:spPr>
        </p:pic>
        <p:sp>
          <p:nvSpPr>
            <p:cNvPr id="201" name="Google Shape;201;p15"/>
            <p:cNvSpPr/>
            <p:nvPr/>
          </p:nvSpPr>
          <p:spPr>
            <a:xfrm>
              <a:off x="4852000" y="3585200"/>
              <a:ext cx="256200" cy="28800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2" name="Google Shape;202;p15"/>
            <p:cNvPicPr preferRelativeResize="0"/>
            <p:nvPr/>
          </p:nvPicPr>
          <p:blipFill rotWithShape="1">
            <a:blip r:embed="rId4">
              <a:alphaModFix/>
            </a:blip>
            <a:srcRect b="0" l="0" r="0" t="0"/>
            <a:stretch/>
          </p:blipFill>
          <p:spPr>
            <a:xfrm>
              <a:off x="4740875" y="3456200"/>
              <a:ext cx="481525" cy="512225"/>
            </a:xfrm>
            <a:prstGeom prst="rect">
              <a:avLst/>
            </a:prstGeom>
            <a:noFill/>
            <a:ln>
              <a:noFill/>
            </a:ln>
          </p:spPr>
        </p:pic>
      </p:grpSp>
      <p:sp>
        <p:nvSpPr>
          <p:cNvPr id="203" name="Google Shape;203;p15"/>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What is a pension? | Recap</a:t>
            </a:r>
            <a:endParaRPr b="1" i="0" sz="2900" u="none" cap="none" strike="noStrike">
              <a:solidFill>
                <a:schemeClr val="accent2"/>
              </a:solidFill>
              <a:latin typeface="Lato"/>
              <a:ea typeface="Lato"/>
              <a:cs typeface="Lato"/>
              <a:sym typeface="Lato"/>
            </a:endParaRPr>
          </a:p>
        </p:txBody>
      </p:sp>
      <p:sp>
        <p:nvSpPr>
          <p:cNvPr id="204" name="Google Shape;204;p15"/>
          <p:cNvSpPr/>
          <p:nvPr/>
        </p:nvSpPr>
        <p:spPr>
          <a:xfrm>
            <a:off x="2648313" y="1443938"/>
            <a:ext cx="3429000" cy="3259800"/>
          </a:xfrm>
          <a:prstGeom prst="ellipse">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15"/>
          <p:cNvSpPr txBox="1"/>
          <p:nvPr/>
        </p:nvSpPr>
        <p:spPr>
          <a:xfrm>
            <a:off x="1403613" y="4804800"/>
            <a:ext cx="59184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000"/>
              <a:buFont typeface="Arial"/>
              <a:buNone/>
            </a:pPr>
            <a:r>
              <a:rPr b="0" i="0" lang="en-GB" sz="1000" u="sng" cap="none" strike="noStrike">
                <a:solidFill>
                  <a:schemeClr val="accent2"/>
                </a:solidFill>
                <a:latin typeface="Lato"/>
                <a:ea typeface="Lato"/>
                <a:cs typeface="Lato"/>
                <a:sym typeface="Lato"/>
              </a:rPr>
              <a:t>Optional video | </a:t>
            </a:r>
            <a:r>
              <a:rPr b="0" i="0" lang="en-GB" sz="1000" u="sng" cap="none" strike="noStrike">
                <a:solidFill>
                  <a:schemeClr val="accent2"/>
                </a:solidFill>
                <a:latin typeface="Lato"/>
                <a:ea typeface="Lato"/>
                <a:cs typeface="Lato"/>
                <a:sym typeface="Lato"/>
                <a:hlinkClick r:id="rId5">
                  <a:extLst>
                    <a:ext uri="{A12FA001-AC4F-418D-AE19-62706E023703}">
                      <ahyp:hlinkClr val="tx"/>
                    </a:ext>
                  </a:extLst>
                </a:hlinkClick>
              </a:rPr>
              <a:t>https://www.youtube.com/watch?v=AFVYSwKWwKo</a:t>
            </a:r>
            <a:r>
              <a:rPr b="0" i="0" lang="en-GB" sz="1000" u="none" cap="none" strike="noStrike">
                <a:solidFill>
                  <a:schemeClr val="accent2"/>
                </a:solidFill>
                <a:latin typeface="Lato"/>
                <a:ea typeface="Lato"/>
                <a:cs typeface="Lato"/>
                <a:sym typeface="Lato"/>
              </a:rPr>
              <a:t> </a:t>
            </a:r>
            <a:endParaRPr b="0" i="0" sz="1000" u="none" cap="none" strike="noStrike">
              <a:solidFill>
                <a:schemeClr val="accent2"/>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6"/>
          <p:cNvSpPr txBox="1"/>
          <p:nvPr/>
        </p:nvSpPr>
        <p:spPr>
          <a:xfrm>
            <a:off x="171375" y="1195150"/>
            <a:ext cx="8588700" cy="2093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When Smita first started her job she opted into her pension but she decided to opt out last year as she thought she could put some of those savings aside towards her mortgage.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Smita realises that she hasn’t really considered her savings for the future when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she can’t work.</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Once she buys her house, she’s worried that she won’t have enough money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to save but she is keen to have long-term savings. </a:t>
            </a:r>
            <a:endParaRPr b="0" i="0" sz="1600" u="none" cap="none" strike="noStrike">
              <a:solidFill>
                <a:srgbClr val="000000"/>
              </a:solidFill>
              <a:latin typeface="Lato"/>
              <a:ea typeface="Lato"/>
              <a:cs typeface="Lato"/>
              <a:sym typeface="Lato"/>
            </a:endParaRPr>
          </a:p>
        </p:txBody>
      </p:sp>
      <p:sp>
        <p:nvSpPr>
          <p:cNvPr id="211" name="Google Shape;211;p16"/>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Pensions - </a:t>
            </a:r>
            <a:r>
              <a:rPr b="1" i="1" lang="en-GB" sz="2900" u="none" cap="none" strike="noStrike">
                <a:solidFill>
                  <a:schemeClr val="accent2"/>
                </a:solidFill>
                <a:latin typeface="Lato"/>
                <a:ea typeface="Lato"/>
                <a:cs typeface="Lato"/>
                <a:sym typeface="Lato"/>
              </a:rPr>
              <a:t>long term savings</a:t>
            </a:r>
            <a:endParaRPr b="1" i="0" sz="2900" u="none" cap="none" strike="noStrike">
              <a:solidFill>
                <a:schemeClr val="accent2"/>
              </a:solidFill>
              <a:latin typeface="Lato"/>
              <a:ea typeface="Lato"/>
              <a:cs typeface="Lato"/>
              <a:sym typeface="Lato"/>
            </a:endParaRPr>
          </a:p>
        </p:txBody>
      </p:sp>
      <p:pic>
        <p:nvPicPr>
          <p:cNvPr id="212" name="Google Shape;212;p16"/>
          <p:cNvPicPr preferRelativeResize="0"/>
          <p:nvPr/>
        </p:nvPicPr>
        <p:blipFill rotWithShape="1">
          <a:blip r:embed="rId3">
            <a:alphaModFix/>
          </a:blip>
          <a:srcRect b="0" l="0" r="0" t="0"/>
          <a:stretch/>
        </p:blipFill>
        <p:spPr>
          <a:xfrm>
            <a:off x="7326925" y="1812675"/>
            <a:ext cx="1710075" cy="1710075"/>
          </a:xfrm>
          <a:prstGeom prst="rect">
            <a:avLst/>
          </a:prstGeom>
          <a:noFill/>
          <a:ln>
            <a:noFill/>
          </a:ln>
        </p:spPr>
      </p:pic>
      <p:sp>
        <p:nvSpPr>
          <p:cNvPr id="213" name="Google Shape;213;p16"/>
          <p:cNvSpPr txBox="1"/>
          <p:nvPr/>
        </p:nvSpPr>
        <p:spPr>
          <a:xfrm>
            <a:off x="123850" y="3478925"/>
            <a:ext cx="7972800" cy="9234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00000"/>
              </a:lnSpc>
              <a:spcBef>
                <a:spcPts val="0"/>
              </a:spcBef>
              <a:spcAft>
                <a:spcPts val="0"/>
              </a:spcAft>
              <a:buClr>
                <a:schemeClr val="accent1"/>
              </a:buClr>
              <a:buSzPts val="1600"/>
              <a:buFont typeface="Lato"/>
              <a:buChar char="●"/>
            </a:pPr>
            <a:r>
              <a:rPr b="1" i="0" lang="en-GB" sz="1600" u="none" cap="none" strike="noStrike">
                <a:solidFill>
                  <a:schemeClr val="accent1"/>
                </a:solidFill>
                <a:latin typeface="Lato"/>
                <a:ea typeface="Lato"/>
                <a:cs typeface="Lato"/>
                <a:sym typeface="Lato"/>
              </a:rPr>
              <a:t>Why should Smita review her pension options as a way to save for retirement?</a:t>
            </a:r>
            <a:endParaRPr b="1" i="0" sz="1600" u="none" cap="none" strike="noStrike">
              <a:solidFill>
                <a:schemeClr val="accent1"/>
              </a:solidFill>
              <a:latin typeface="Lato"/>
              <a:ea typeface="Lato"/>
              <a:cs typeface="Lato"/>
              <a:sym typeface="Lato"/>
            </a:endParaRPr>
          </a:p>
          <a:p>
            <a:pPr indent="-330200" lvl="0" marL="457200" marR="0" rtl="0" algn="l">
              <a:lnSpc>
                <a:spcPct val="100000"/>
              </a:lnSpc>
              <a:spcBef>
                <a:spcPts val="0"/>
              </a:spcBef>
              <a:spcAft>
                <a:spcPts val="0"/>
              </a:spcAft>
              <a:buClr>
                <a:schemeClr val="accent1"/>
              </a:buClr>
              <a:buSzPts val="1600"/>
              <a:buFont typeface="Lato"/>
              <a:buChar char="●"/>
            </a:pPr>
            <a:r>
              <a:rPr b="1" i="0" lang="en-GB" sz="1600" u="none" cap="none" strike="noStrike">
                <a:solidFill>
                  <a:schemeClr val="accent1"/>
                </a:solidFill>
                <a:latin typeface="Lato"/>
                <a:ea typeface="Lato"/>
                <a:cs typeface="Lato"/>
                <a:sym typeface="Lato"/>
              </a:rPr>
              <a:t>Which pension option would be best for Smita?</a:t>
            </a:r>
            <a:endParaRPr b="1" i="0" sz="1600" u="none" cap="none" strike="noStrike">
              <a:solidFill>
                <a:schemeClr val="accent1"/>
              </a:solidFill>
              <a:latin typeface="Lato"/>
              <a:ea typeface="Lato"/>
              <a:cs typeface="Lato"/>
              <a:sym typeface="Lato"/>
            </a:endParaRPr>
          </a:p>
          <a:p>
            <a:pPr indent="-330200" lvl="0" marL="457200" marR="0" rtl="0" algn="l">
              <a:lnSpc>
                <a:spcPct val="100000"/>
              </a:lnSpc>
              <a:spcBef>
                <a:spcPts val="0"/>
              </a:spcBef>
              <a:spcAft>
                <a:spcPts val="0"/>
              </a:spcAft>
              <a:buClr>
                <a:schemeClr val="accent1"/>
              </a:buClr>
              <a:buSzPts val="1600"/>
              <a:buFont typeface="Lato"/>
              <a:buChar char="●"/>
            </a:pPr>
            <a:r>
              <a:rPr b="1" i="0" lang="en-GB" sz="1600" u="none" cap="none" strike="noStrike">
                <a:solidFill>
                  <a:schemeClr val="accent1"/>
                </a:solidFill>
                <a:latin typeface="Lato"/>
                <a:ea typeface="Lato"/>
                <a:cs typeface="Lato"/>
                <a:sym typeface="Lato"/>
              </a:rPr>
              <a:t>What other options does Smita have?</a:t>
            </a:r>
            <a:endParaRPr b="1" i="0" sz="1600" u="none" cap="none" strike="noStrike">
              <a:solidFill>
                <a:schemeClr val="accent1"/>
              </a:solidFill>
              <a:latin typeface="Lato"/>
              <a:ea typeface="Lato"/>
              <a:cs typeface="Lato"/>
              <a:sym typeface="Lato"/>
            </a:endParaRPr>
          </a:p>
        </p:txBody>
      </p:sp>
      <p:sp>
        <p:nvSpPr>
          <p:cNvPr id="214" name="Google Shape;214;p16"/>
          <p:cNvSpPr/>
          <p:nvPr/>
        </p:nvSpPr>
        <p:spPr>
          <a:xfrm>
            <a:off x="8389675" y="2981525"/>
            <a:ext cx="256200" cy="288000"/>
          </a:xfrm>
          <a:prstGeom prst="ellipse">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5" name="Google Shape;215;p16"/>
          <p:cNvPicPr preferRelativeResize="0"/>
          <p:nvPr/>
        </p:nvPicPr>
        <p:blipFill rotWithShape="1">
          <a:blip r:embed="rId4">
            <a:alphaModFix/>
          </a:blip>
          <a:srcRect b="0" l="0" r="0" t="0"/>
          <a:stretch/>
        </p:blipFill>
        <p:spPr>
          <a:xfrm>
            <a:off x="8278550" y="2852525"/>
            <a:ext cx="481525" cy="512225"/>
          </a:xfrm>
          <a:prstGeom prst="rect">
            <a:avLst/>
          </a:prstGeom>
          <a:noFill/>
          <a:ln>
            <a:noFill/>
          </a:ln>
        </p:spPr>
      </p:pic>
      <p:sp>
        <p:nvSpPr>
          <p:cNvPr id="216" name="Google Shape;216;p16"/>
          <p:cNvSpPr txBox="1"/>
          <p:nvPr/>
        </p:nvSpPr>
        <p:spPr>
          <a:xfrm>
            <a:off x="50975" y="4752925"/>
            <a:ext cx="61467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Lato"/>
                <a:ea typeface="Lato"/>
                <a:cs typeface="Lato"/>
                <a:sym typeface="Lato"/>
              </a:rPr>
              <a:t>Session 4 | Resource 2 | Pensions</a:t>
            </a:r>
            <a:endParaRPr b="1" i="0" sz="1000" u="none" cap="none" strike="noStrike">
              <a:solidFill>
                <a:schemeClr val="accent2"/>
              </a:solidFill>
              <a:latin typeface="Lato"/>
              <a:ea typeface="Lato"/>
              <a:cs typeface="Lato"/>
              <a:sym typeface="La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7"/>
          <p:cNvSpPr/>
          <p:nvPr/>
        </p:nvSpPr>
        <p:spPr>
          <a:xfrm>
            <a:off x="7588216" y="4101250"/>
            <a:ext cx="1479600" cy="831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17"/>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Pensions summary</a:t>
            </a:r>
            <a:endParaRPr b="1" i="0" sz="2900" u="none" cap="none" strike="noStrike">
              <a:solidFill>
                <a:schemeClr val="accent2"/>
              </a:solidFill>
              <a:latin typeface="Lato"/>
              <a:ea typeface="Lato"/>
              <a:cs typeface="Lato"/>
              <a:sym typeface="Lato"/>
            </a:endParaRPr>
          </a:p>
        </p:txBody>
      </p:sp>
      <p:sp>
        <p:nvSpPr>
          <p:cNvPr id="223" name="Google Shape;223;p17"/>
          <p:cNvSpPr txBox="1"/>
          <p:nvPr/>
        </p:nvSpPr>
        <p:spPr>
          <a:xfrm>
            <a:off x="152400" y="1408225"/>
            <a:ext cx="2763000" cy="34029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The State Pension is a regular payment you can get from the</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government once a person reaches State Pension age (currently 66</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years for men and women).</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The full State Pension is currently worth £2</a:t>
            </a:r>
            <a:r>
              <a:rPr lang="en-GB" sz="1300">
                <a:latin typeface="Lato"/>
                <a:ea typeface="Lato"/>
                <a:cs typeface="Lato"/>
                <a:sym typeface="Lato"/>
              </a:rPr>
              <a:t>21.20</a:t>
            </a:r>
            <a:r>
              <a:rPr b="0" i="0" lang="en-GB" sz="1300" u="none" cap="none" strike="noStrike">
                <a:solidFill>
                  <a:srgbClr val="000000"/>
                </a:solidFill>
                <a:latin typeface="Lato"/>
                <a:ea typeface="Lato"/>
                <a:cs typeface="Lato"/>
                <a:sym typeface="Lato"/>
              </a:rPr>
              <a:t> per week</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(202</a:t>
            </a:r>
            <a:r>
              <a:rPr lang="en-GB" sz="1300">
                <a:latin typeface="Lato"/>
                <a:ea typeface="Lato"/>
                <a:cs typeface="Lato"/>
                <a:sym typeface="Lato"/>
              </a:rPr>
              <a:t>4</a:t>
            </a:r>
            <a:r>
              <a:rPr b="0" i="0" lang="en-GB" sz="1300" u="none" cap="none" strike="noStrike">
                <a:solidFill>
                  <a:srgbClr val="000000"/>
                </a:solidFill>
                <a:latin typeface="Lato"/>
                <a:ea typeface="Lato"/>
                <a:cs typeface="Lato"/>
                <a:sym typeface="Lato"/>
              </a:rPr>
              <a:t>/2</a:t>
            </a:r>
            <a:r>
              <a:rPr lang="en-GB" sz="1300">
                <a:latin typeface="Lato"/>
                <a:ea typeface="Lato"/>
                <a:cs typeface="Lato"/>
                <a:sym typeface="Lato"/>
              </a:rPr>
              <a:t>5</a:t>
            </a:r>
            <a:r>
              <a:rPr b="0" i="0" lang="en-GB" sz="1300" u="none" cap="none" strike="noStrike">
                <a:solidFill>
                  <a:srgbClr val="000000"/>
                </a:solidFill>
                <a:latin typeface="Lato"/>
                <a:ea typeface="Lato"/>
                <a:cs typeface="Lato"/>
                <a:sym typeface="Lato"/>
              </a:rPr>
              <a:t>) totalling £1</a:t>
            </a:r>
            <a:r>
              <a:rPr lang="en-GB" sz="1300">
                <a:latin typeface="Lato"/>
                <a:ea typeface="Lato"/>
                <a:cs typeface="Lato"/>
                <a:sym typeface="Lato"/>
              </a:rPr>
              <a:t>1,502.40</a:t>
            </a:r>
            <a:r>
              <a:rPr b="0" i="0" lang="en-GB" sz="1300" u="none" cap="none" strike="noStrike">
                <a:solidFill>
                  <a:srgbClr val="000000"/>
                </a:solidFill>
                <a:latin typeface="Lato"/>
                <a:ea typeface="Lato"/>
                <a:cs typeface="Lato"/>
                <a:sym typeface="Lato"/>
              </a:rPr>
              <a:t> per year.</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Lato"/>
              <a:ea typeface="Lato"/>
              <a:cs typeface="Lato"/>
              <a:sym typeface="Lato"/>
            </a:endParaRPr>
          </a:p>
        </p:txBody>
      </p:sp>
      <p:sp>
        <p:nvSpPr>
          <p:cNvPr id="224" name="Google Shape;224;p17"/>
          <p:cNvSpPr txBox="1"/>
          <p:nvPr/>
        </p:nvSpPr>
        <p:spPr>
          <a:xfrm>
            <a:off x="3144425" y="1408225"/>
            <a:ext cx="2763000" cy="34029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highlight>
                  <a:srgbClr val="FFFFFF"/>
                </a:highlight>
                <a:latin typeface="Lato"/>
                <a:ea typeface="Lato"/>
                <a:cs typeface="Lato"/>
                <a:sym typeface="Lato"/>
              </a:rPr>
              <a:t>An employee saves some of their wages into a workplace pension scheme and their employer also makes a contribution. </a:t>
            </a:r>
            <a:r>
              <a:rPr b="0" i="0" lang="en-GB" sz="1200" u="none" cap="none" strike="noStrike">
                <a:solidFill>
                  <a:srgbClr val="000000"/>
                </a:solidFill>
                <a:latin typeface="Lato"/>
                <a:ea typeface="Lato"/>
                <a:cs typeface="Lato"/>
                <a:sym typeface="Lato"/>
              </a:rPr>
              <a:t>These contributions</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must be a minimum of 8%  </a:t>
            </a:r>
            <a:r>
              <a:rPr b="0" i="0" lang="en-GB" sz="1200" u="none" cap="none" strike="noStrike">
                <a:solidFill>
                  <a:srgbClr val="000000"/>
                </a:solidFill>
                <a:highlight>
                  <a:srgbClr val="FFFFFF"/>
                </a:highlight>
                <a:latin typeface="Lato"/>
                <a:ea typeface="Lato"/>
                <a:cs typeface="Lato"/>
                <a:sym typeface="Lato"/>
              </a:rPr>
              <a:t>of a worker's qualifying earnings</a:t>
            </a:r>
            <a:endParaRPr b="0" i="0" sz="1200" u="none" cap="none" strike="noStrike">
              <a:solidFill>
                <a:srgbClr val="000000"/>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The size of a person’s pension pot when they retire will depend on:</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how long a person saves for</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how much a person pays into their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pension pot</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how much, if anything, their employer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pays in</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how well their investments have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Lato"/>
                <a:ea typeface="Lato"/>
                <a:cs typeface="Lato"/>
                <a:sym typeface="Lato"/>
              </a:rPr>
              <a:t>   performed</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p:txBody>
      </p:sp>
      <p:sp>
        <p:nvSpPr>
          <p:cNvPr id="225" name="Google Shape;225;p17"/>
          <p:cNvSpPr txBox="1"/>
          <p:nvPr/>
        </p:nvSpPr>
        <p:spPr>
          <a:xfrm>
            <a:off x="6136425" y="1408225"/>
            <a:ext cx="2763000" cy="34029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A person who may be receiving a state and/or workplace pension</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can also choose to buy into private pension schemes to try to bridge</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the gap and maintain the standard of lifestyle they may have</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become used to.</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These can also be used as an alternative to occupational (workplace</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pension) pensions and are a great option for the self-employed (If a</a:t>
            </a:r>
            <a:endParaRPr b="0" i="0" sz="13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300"/>
              <a:buFont typeface="Arial"/>
              <a:buNone/>
            </a:pPr>
            <a:r>
              <a:rPr b="0" i="0" lang="en-GB" sz="1300" u="none" cap="none" strike="noStrike">
                <a:solidFill>
                  <a:srgbClr val="000000"/>
                </a:solidFill>
                <a:latin typeface="Lato"/>
                <a:ea typeface="Lato"/>
                <a:cs typeface="Lato"/>
                <a:sym typeface="Lato"/>
              </a:rPr>
              <a:t>person works for themselves).</a:t>
            </a:r>
            <a:endParaRPr b="0" i="0" sz="1300" u="none" cap="none" strike="noStrike">
              <a:solidFill>
                <a:srgbClr val="000000"/>
              </a:solidFill>
              <a:latin typeface="Lato"/>
              <a:ea typeface="Lato"/>
              <a:cs typeface="Lato"/>
              <a:sym typeface="Lato"/>
            </a:endParaRPr>
          </a:p>
        </p:txBody>
      </p:sp>
      <p:sp>
        <p:nvSpPr>
          <p:cNvPr id="226" name="Google Shape;226;p17"/>
          <p:cNvSpPr/>
          <p:nvPr/>
        </p:nvSpPr>
        <p:spPr>
          <a:xfrm>
            <a:off x="498594" y="1182325"/>
            <a:ext cx="2070600" cy="393600"/>
          </a:xfrm>
          <a:prstGeom prst="roundRect">
            <a:avLst>
              <a:gd fmla="val 16667" name="adj"/>
            </a:avLst>
          </a:prstGeom>
          <a:solidFill>
            <a:srgbClr val="0543B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State pension</a:t>
            </a:r>
            <a:endParaRPr b="1" i="0" sz="1600" u="none" cap="none" strike="noStrike">
              <a:solidFill>
                <a:srgbClr val="FFFFFF"/>
              </a:solidFill>
              <a:latin typeface="Lato"/>
              <a:ea typeface="Lato"/>
              <a:cs typeface="Lato"/>
              <a:sym typeface="Lato"/>
            </a:endParaRPr>
          </a:p>
        </p:txBody>
      </p:sp>
      <p:sp>
        <p:nvSpPr>
          <p:cNvPr id="227" name="Google Shape;227;p17"/>
          <p:cNvSpPr/>
          <p:nvPr/>
        </p:nvSpPr>
        <p:spPr>
          <a:xfrm>
            <a:off x="3544770" y="1182325"/>
            <a:ext cx="2070600" cy="393600"/>
          </a:xfrm>
          <a:prstGeom prst="roundRect">
            <a:avLst>
              <a:gd fmla="val 16667" name="adj"/>
            </a:avLst>
          </a:prstGeom>
          <a:solidFill>
            <a:srgbClr val="0543B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Workplace pension</a:t>
            </a:r>
            <a:endParaRPr b="1" i="0" sz="1600" u="none" cap="none" strike="noStrike">
              <a:solidFill>
                <a:srgbClr val="FFFFFF"/>
              </a:solidFill>
              <a:latin typeface="Lato"/>
              <a:ea typeface="Lato"/>
              <a:cs typeface="Lato"/>
              <a:sym typeface="Lato"/>
            </a:endParaRPr>
          </a:p>
        </p:txBody>
      </p:sp>
      <p:sp>
        <p:nvSpPr>
          <p:cNvPr id="228" name="Google Shape;228;p17"/>
          <p:cNvSpPr/>
          <p:nvPr/>
        </p:nvSpPr>
        <p:spPr>
          <a:xfrm>
            <a:off x="6482631" y="1182325"/>
            <a:ext cx="2070600" cy="393600"/>
          </a:xfrm>
          <a:prstGeom prst="roundRect">
            <a:avLst>
              <a:gd fmla="val 16667" name="adj"/>
            </a:avLst>
          </a:prstGeom>
          <a:solidFill>
            <a:srgbClr val="0543B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Private pension</a:t>
            </a:r>
            <a:endParaRPr b="1" i="0" sz="1600" u="none" cap="none" strike="noStrike">
              <a:solidFill>
                <a:srgbClr val="FFFFFF"/>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8"/>
          <p:cNvSpPr txBox="1"/>
          <p:nvPr/>
        </p:nvSpPr>
        <p:spPr>
          <a:xfrm>
            <a:off x="408500" y="1344550"/>
            <a:ext cx="8656500" cy="2724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50"/>
              <a:buFont typeface="Arial"/>
              <a:buNone/>
            </a:pPr>
            <a:r>
              <a:rPr b="0" i="0" lang="en-GB" sz="1650" u="none" cap="none" strike="noStrike">
                <a:solidFill>
                  <a:srgbClr val="1F1F1F"/>
                </a:solidFill>
                <a:highlight>
                  <a:srgbClr val="FFFFFF"/>
                </a:highlight>
                <a:latin typeface="Lato"/>
                <a:ea typeface="Lato"/>
                <a:cs typeface="Lato"/>
                <a:sym typeface="Lato"/>
              </a:rPr>
              <a:t>State pension may not provide you with the income to support the lifestyle you worked for</a:t>
            </a:r>
            <a:endParaRPr b="0" i="0" sz="165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t/>
            </a:r>
            <a:endParaRPr b="0" i="0" sz="165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rPr b="0" i="0" lang="en-GB" sz="1650" u="none" cap="none" strike="noStrike">
                <a:solidFill>
                  <a:srgbClr val="1F1F1F"/>
                </a:solidFill>
                <a:highlight>
                  <a:srgbClr val="FFFFFF"/>
                </a:highlight>
                <a:latin typeface="Lato"/>
                <a:ea typeface="Lato"/>
                <a:cs typeface="Lato"/>
                <a:sym typeface="Lato"/>
              </a:rPr>
              <a:t>Opting for a workplace pension allows you to choose the percentage of your income that you would like to allocate to your pension</a:t>
            </a:r>
            <a:endParaRPr b="0" i="0" sz="165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t/>
            </a:r>
            <a:endParaRPr b="0" i="0" sz="165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rPr b="0" i="0" lang="en-GB" sz="1650" u="none" cap="none" strike="noStrike">
                <a:solidFill>
                  <a:srgbClr val="1F1F1F"/>
                </a:solidFill>
                <a:latin typeface="Lato"/>
                <a:ea typeface="Lato"/>
                <a:cs typeface="Lato"/>
                <a:sym typeface="Lato"/>
              </a:rPr>
              <a:t>Your employer might match your pension contributions e.g. if you pay 6% of your monthly salary into your pension, your employer will do the same</a:t>
            </a:r>
            <a:endParaRPr b="0" i="0" sz="1650" u="none" cap="none" strike="noStrike">
              <a:solidFill>
                <a:srgbClr val="1F1F1F"/>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t/>
            </a:r>
            <a:endParaRPr b="0" i="0" sz="1650" u="none" cap="none" strike="noStrike">
              <a:solidFill>
                <a:srgbClr val="1F1F1F"/>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rPr b="0" i="0" lang="en-GB" sz="1650" u="none" cap="none" strike="noStrike">
                <a:solidFill>
                  <a:srgbClr val="1F1F1F"/>
                </a:solidFill>
                <a:latin typeface="Lato"/>
                <a:ea typeface="Lato"/>
                <a:cs typeface="Lato"/>
                <a:sym typeface="Lato"/>
              </a:rPr>
              <a:t>A pension is deducted from your salary before taxes are deducted</a:t>
            </a:r>
            <a:endParaRPr b="0" i="0" sz="1650" u="none" cap="none" strike="noStrike">
              <a:solidFill>
                <a:srgbClr val="1F1F1F"/>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50"/>
              <a:buFont typeface="Arial"/>
              <a:buNone/>
            </a:pPr>
            <a:r>
              <a:t/>
            </a:r>
            <a:endParaRPr b="0" i="0" sz="1650" u="none" cap="none" strike="noStrike">
              <a:solidFill>
                <a:srgbClr val="1F1F1F"/>
              </a:solidFill>
              <a:latin typeface="Lato"/>
              <a:ea typeface="Lato"/>
              <a:cs typeface="Lato"/>
              <a:sym typeface="Lato"/>
            </a:endParaRPr>
          </a:p>
        </p:txBody>
      </p:sp>
      <p:sp>
        <p:nvSpPr>
          <p:cNvPr id="234" name="Google Shape;234;p18"/>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Pensions | Key takeaways</a:t>
            </a:r>
            <a:endParaRPr b="1" i="0" sz="2900" u="none" cap="none" strike="noStrike">
              <a:solidFill>
                <a:schemeClr val="accent2"/>
              </a:solidFill>
              <a:latin typeface="Lato"/>
              <a:ea typeface="Lato"/>
              <a:cs typeface="Lato"/>
              <a:sym typeface="Lato"/>
            </a:endParaRPr>
          </a:p>
        </p:txBody>
      </p:sp>
      <p:pic>
        <p:nvPicPr>
          <p:cNvPr id="235" name="Google Shape;235;p18"/>
          <p:cNvPicPr preferRelativeResize="0"/>
          <p:nvPr/>
        </p:nvPicPr>
        <p:blipFill rotWithShape="1">
          <a:blip r:embed="rId3">
            <a:alphaModFix/>
          </a:blip>
          <a:srcRect b="0" l="0" r="0" t="0"/>
          <a:stretch/>
        </p:blipFill>
        <p:spPr>
          <a:xfrm>
            <a:off x="152402" y="1417674"/>
            <a:ext cx="273100" cy="273100"/>
          </a:xfrm>
          <a:prstGeom prst="rect">
            <a:avLst/>
          </a:prstGeom>
          <a:noFill/>
          <a:ln>
            <a:noFill/>
          </a:ln>
        </p:spPr>
      </p:pic>
      <p:pic>
        <p:nvPicPr>
          <p:cNvPr id="236" name="Google Shape;236;p18"/>
          <p:cNvPicPr preferRelativeResize="0"/>
          <p:nvPr/>
        </p:nvPicPr>
        <p:blipFill rotWithShape="1">
          <a:blip r:embed="rId3">
            <a:alphaModFix/>
          </a:blip>
          <a:srcRect b="0" l="0" r="0" t="0"/>
          <a:stretch/>
        </p:blipFill>
        <p:spPr>
          <a:xfrm>
            <a:off x="152402" y="2019774"/>
            <a:ext cx="273100" cy="273100"/>
          </a:xfrm>
          <a:prstGeom prst="rect">
            <a:avLst/>
          </a:prstGeom>
          <a:noFill/>
          <a:ln>
            <a:noFill/>
          </a:ln>
        </p:spPr>
      </p:pic>
      <p:pic>
        <p:nvPicPr>
          <p:cNvPr id="237" name="Google Shape;237;p18"/>
          <p:cNvPicPr preferRelativeResize="0"/>
          <p:nvPr/>
        </p:nvPicPr>
        <p:blipFill rotWithShape="1">
          <a:blip r:embed="rId3">
            <a:alphaModFix/>
          </a:blip>
          <a:srcRect b="0" l="0" r="0" t="0"/>
          <a:stretch/>
        </p:blipFill>
        <p:spPr>
          <a:xfrm>
            <a:off x="152402" y="2803274"/>
            <a:ext cx="273100" cy="273100"/>
          </a:xfrm>
          <a:prstGeom prst="rect">
            <a:avLst/>
          </a:prstGeom>
          <a:noFill/>
          <a:ln>
            <a:noFill/>
          </a:ln>
        </p:spPr>
      </p:pic>
      <p:pic>
        <p:nvPicPr>
          <p:cNvPr id="238" name="Google Shape;238;p18"/>
          <p:cNvPicPr preferRelativeResize="0"/>
          <p:nvPr/>
        </p:nvPicPr>
        <p:blipFill rotWithShape="1">
          <a:blip r:embed="rId3">
            <a:alphaModFix/>
          </a:blip>
          <a:srcRect b="0" l="0" r="0" t="0"/>
          <a:stretch/>
        </p:blipFill>
        <p:spPr>
          <a:xfrm>
            <a:off x="152402" y="3460224"/>
            <a:ext cx="273100" cy="273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9"/>
          <p:cNvSpPr txBox="1"/>
          <p:nvPr/>
        </p:nvSpPr>
        <p:spPr>
          <a:xfrm>
            <a:off x="202375" y="1755250"/>
            <a:ext cx="6229500" cy="2062500"/>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2200"/>
              <a:buFont typeface="Arial"/>
              <a:buNone/>
            </a:pPr>
            <a:r>
              <a:rPr b="0" i="0" lang="en-GB" sz="2200" u="none" cap="none" strike="noStrike">
                <a:solidFill>
                  <a:srgbClr val="000000"/>
                </a:solidFill>
                <a:latin typeface="Lato"/>
                <a:ea typeface="Lato"/>
                <a:cs typeface="Lato"/>
                <a:sym typeface="Lato"/>
              </a:rPr>
              <a:t>Do you think you will opt in to paying a pension when you get your first full-time job?</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p:txBody>
      </p:sp>
      <p:sp>
        <p:nvSpPr>
          <p:cNvPr id="244" name="Google Shape;244;p19"/>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Pensions | Personal reflection </a:t>
            </a:r>
            <a:endParaRPr b="1" i="0" sz="2900" u="none" cap="none" strike="noStrike">
              <a:solidFill>
                <a:schemeClr val="accent2"/>
              </a:solidFill>
              <a:latin typeface="Lato"/>
              <a:ea typeface="Lato"/>
              <a:cs typeface="Lato"/>
              <a:sym typeface="Lato"/>
            </a:endParaRPr>
          </a:p>
        </p:txBody>
      </p:sp>
      <p:pic>
        <p:nvPicPr>
          <p:cNvPr id="245" name="Google Shape;245;p19"/>
          <p:cNvPicPr preferRelativeResize="0"/>
          <p:nvPr/>
        </p:nvPicPr>
        <p:blipFill rotWithShape="1">
          <a:blip r:embed="rId3">
            <a:alphaModFix/>
          </a:blip>
          <a:srcRect b="4807" l="9673" r="0" t="0"/>
          <a:stretch/>
        </p:blipFill>
        <p:spPr>
          <a:xfrm>
            <a:off x="6335650" y="1245050"/>
            <a:ext cx="2697750" cy="28432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2"/>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48" name="Google Shape;48;p2"/>
          <p:cNvGraphicFramePr/>
          <p:nvPr/>
        </p:nvGraphicFramePr>
        <p:xfrm>
          <a:off x="871975" y="1721850"/>
          <a:ext cx="3000000" cy="3000000"/>
        </p:xfrm>
        <a:graphic>
          <a:graphicData uri="http://schemas.openxmlformats.org/drawingml/2006/table">
            <a:tbl>
              <a:tblPr>
                <a:noFill/>
                <a:tableStyleId>{E2E35305-302D-433D-BA12-047A860FCCE7}</a:tableStyleId>
              </a:tblPr>
              <a:tblGrid>
                <a:gridCol w="1206500"/>
                <a:gridCol w="1206500"/>
                <a:gridCol w="1206500"/>
                <a:gridCol w="1206500"/>
                <a:gridCol w="1206500"/>
                <a:gridCol w="1206500"/>
              </a:tblGrid>
              <a:tr h="407275">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1</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2</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3</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4</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5</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6</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chemeClr val="accent2"/>
                    </a:solidFill>
                  </a:tcPr>
                </a:tc>
              </a:tr>
              <a:tr h="1333825">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How the economy works</a:t>
                      </a:r>
                      <a:endParaRPr sz="1400" u="none" cap="none" strike="noStrike">
                        <a:solidFill>
                          <a:schemeClr val="dk1"/>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Mortgages</a:t>
                      </a:r>
                      <a:endParaRPr sz="1400" u="none" cap="none" strike="noStrike">
                        <a:solidFill>
                          <a:schemeClr val="dk1"/>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Credit cards</a:t>
                      </a:r>
                      <a:endParaRPr sz="1400" u="none" cap="none" strike="noStrike">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rgbClr val="262A33"/>
                          </a:solidFill>
                          <a:latin typeface="Lato"/>
                          <a:ea typeface="Lato"/>
                          <a:cs typeface="Lato"/>
                          <a:sym typeface="Lato"/>
                        </a:rPr>
                        <a:t>Pensions </a:t>
                      </a:r>
                      <a:endParaRPr sz="1400"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ISAs</a:t>
                      </a:r>
                      <a:endParaRPr sz="1400" u="none" cap="none" strike="noStrike">
                        <a:solidFill>
                          <a:schemeClr val="dk1"/>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accent2"/>
                          </a:solidFill>
                          <a:latin typeface="Lato"/>
                          <a:ea typeface="Lato"/>
                          <a:cs typeface="Lato"/>
                          <a:sym typeface="Lato"/>
                        </a:rPr>
                        <a:t>Financial decisions</a:t>
                      </a:r>
                      <a:endParaRPr b="1" sz="1400" u="none" cap="none" strike="noStrike">
                        <a:solidFill>
                          <a:schemeClr val="accent2"/>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0"/>
          <p:cNvSpPr/>
          <p:nvPr/>
        </p:nvSpPr>
        <p:spPr>
          <a:xfrm>
            <a:off x="2527200" y="1426714"/>
            <a:ext cx="1862100" cy="18522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1" name="Google Shape;251;p20"/>
          <p:cNvPicPr preferRelativeResize="0"/>
          <p:nvPr/>
        </p:nvPicPr>
        <p:blipFill rotWithShape="1">
          <a:blip r:embed="rId3">
            <a:alphaModFix/>
          </a:blip>
          <a:srcRect b="0" l="10223" r="13194" t="0"/>
          <a:stretch/>
        </p:blipFill>
        <p:spPr>
          <a:xfrm>
            <a:off x="308600" y="1426725"/>
            <a:ext cx="1862213" cy="1852270"/>
          </a:xfrm>
          <a:prstGeom prst="rect">
            <a:avLst/>
          </a:prstGeom>
          <a:noFill/>
          <a:ln cap="flat" cmpd="sng" w="28575">
            <a:solidFill>
              <a:srgbClr val="FF8022"/>
            </a:solidFill>
            <a:prstDash val="solid"/>
            <a:round/>
            <a:headEnd len="sm" w="sm" type="none"/>
            <a:tailEnd len="sm" w="sm" type="none"/>
          </a:ln>
        </p:spPr>
      </p:pic>
      <p:pic>
        <p:nvPicPr>
          <p:cNvPr id="252" name="Google Shape;252;p20"/>
          <p:cNvPicPr preferRelativeResize="0"/>
          <p:nvPr/>
        </p:nvPicPr>
        <p:blipFill rotWithShape="1">
          <a:blip r:embed="rId4">
            <a:alphaModFix/>
          </a:blip>
          <a:srcRect b="0" l="0" r="0" t="0"/>
          <a:stretch/>
        </p:blipFill>
        <p:spPr>
          <a:xfrm>
            <a:off x="4775174" y="1426731"/>
            <a:ext cx="1862214" cy="1824570"/>
          </a:xfrm>
          <a:prstGeom prst="rect">
            <a:avLst/>
          </a:prstGeom>
          <a:noFill/>
          <a:ln cap="flat" cmpd="sng" w="28575">
            <a:solidFill>
              <a:srgbClr val="FF8022"/>
            </a:solidFill>
            <a:prstDash val="solid"/>
            <a:round/>
            <a:headEnd len="sm" w="sm" type="none"/>
            <a:tailEnd len="sm" w="sm" type="none"/>
          </a:ln>
        </p:spPr>
      </p:pic>
      <p:pic>
        <p:nvPicPr>
          <p:cNvPr id="253" name="Google Shape;253;p20"/>
          <p:cNvPicPr preferRelativeResize="0"/>
          <p:nvPr/>
        </p:nvPicPr>
        <p:blipFill rotWithShape="1">
          <a:blip r:embed="rId5">
            <a:alphaModFix/>
          </a:blip>
          <a:srcRect b="0" l="0" r="0" t="0"/>
          <a:stretch/>
        </p:blipFill>
        <p:spPr>
          <a:xfrm>
            <a:off x="6975125" y="1426728"/>
            <a:ext cx="1905000" cy="1824563"/>
          </a:xfrm>
          <a:prstGeom prst="rect">
            <a:avLst/>
          </a:prstGeom>
          <a:noFill/>
          <a:ln cap="flat" cmpd="sng" w="28575">
            <a:solidFill>
              <a:srgbClr val="FF8022"/>
            </a:solidFill>
            <a:prstDash val="solid"/>
            <a:round/>
            <a:headEnd len="sm" w="sm" type="none"/>
            <a:tailEnd len="sm" w="sm" type="none"/>
          </a:ln>
        </p:spPr>
      </p:pic>
      <p:grpSp>
        <p:nvGrpSpPr>
          <p:cNvPr id="254" name="Google Shape;254;p20"/>
          <p:cNvGrpSpPr/>
          <p:nvPr/>
        </p:nvGrpSpPr>
        <p:grpSpPr>
          <a:xfrm>
            <a:off x="2603390" y="1614834"/>
            <a:ext cx="1738201" cy="1447991"/>
            <a:chOff x="7239000" y="2032150"/>
            <a:chExt cx="1794550" cy="1905000"/>
          </a:xfrm>
        </p:grpSpPr>
        <p:pic>
          <p:nvPicPr>
            <p:cNvPr id="255" name="Google Shape;255;p20"/>
            <p:cNvPicPr preferRelativeResize="0"/>
            <p:nvPr/>
          </p:nvPicPr>
          <p:blipFill rotWithShape="1">
            <a:blip r:embed="rId6">
              <a:alphaModFix/>
            </a:blip>
            <a:srcRect b="0" l="0" r="5792" t="0"/>
            <a:stretch/>
          </p:blipFill>
          <p:spPr>
            <a:xfrm>
              <a:off x="7239000" y="2032150"/>
              <a:ext cx="1794550" cy="1905000"/>
            </a:xfrm>
            <a:prstGeom prst="rect">
              <a:avLst/>
            </a:prstGeom>
            <a:noFill/>
            <a:ln>
              <a:noFill/>
            </a:ln>
          </p:spPr>
        </p:pic>
        <p:pic>
          <p:nvPicPr>
            <p:cNvPr id="256" name="Google Shape;256;p20"/>
            <p:cNvPicPr preferRelativeResize="0"/>
            <p:nvPr/>
          </p:nvPicPr>
          <p:blipFill rotWithShape="1">
            <a:blip r:embed="rId7">
              <a:alphaModFix/>
            </a:blip>
            <a:srcRect b="0" l="0" r="0" t="0"/>
            <a:stretch/>
          </p:blipFill>
          <p:spPr>
            <a:xfrm>
              <a:off x="7843625" y="3177100"/>
              <a:ext cx="286150" cy="286150"/>
            </a:xfrm>
            <a:prstGeom prst="rect">
              <a:avLst/>
            </a:prstGeom>
            <a:noFill/>
            <a:ln>
              <a:noFill/>
            </a:ln>
          </p:spPr>
        </p:pic>
        <p:pic>
          <p:nvPicPr>
            <p:cNvPr id="257" name="Google Shape;257;p20"/>
            <p:cNvPicPr preferRelativeResize="0"/>
            <p:nvPr/>
          </p:nvPicPr>
          <p:blipFill rotWithShape="1">
            <a:blip r:embed="rId7">
              <a:alphaModFix/>
            </a:blip>
            <a:srcRect b="0" l="0" r="0" t="0"/>
            <a:stretch/>
          </p:blipFill>
          <p:spPr>
            <a:xfrm>
              <a:off x="7760075" y="2659300"/>
              <a:ext cx="369700" cy="286150"/>
            </a:xfrm>
            <a:prstGeom prst="rect">
              <a:avLst/>
            </a:prstGeom>
            <a:noFill/>
            <a:ln>
              <a:noFill/>
            </a:ln>
          </p:spPr>
        </p:pic>
      </p:grpSp>
      <p:sp>
        <p:nvSpPr>
          <p:cNvPr id="258" name="Google Shape;258;p20">
            <a:hlinkClick action="ppaction://hlinkshowjump?jump=nextslide"/>
          </p:cNvPr>
          <p:cNvSpPr txBox="1"/>
          <p:nvPr/>
        </p:nvSpPr>
        <p:spPr>
          <a:xfrm>
            <a:off x="279263" y="341537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 </a:t>
            </a:r>
            <a:endParaRPr b="1" i="0" sz="1800" u="none" cap="none" strike="noStrike">
              <a:solidFill>
                <a:schemeClr val="lt1"/>
              </a:solidFill>
              <a:latin typeface="Lato"/>
              <a:ea typeface="Lato"/>
              <a:cs typeface="Lato"/>
              <a:sym typeface="Lato"/>
            </a:endParaRPr>
          </a:p>
        </p:txBody>
      </p:sp>
      <p:sp>
        <p:nvSpPr>
          <p:cNvPr id="259" name="Google Shape;259;p20">
            <a:hlinkClick action="ppaction://hlinksldjump" r:id="rId8"/>
          </p:cNvPr>
          <p:cNvSpPr txBox="1"/>
          <p:nvPr/>
        </p:nvSpPr>
        <p:spPr>
          <a:xfrm>
            <a:off x="4745813"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Mortgages </a:t>
            </a:r>
            <a:endParaRPr b="1" i="0" sz="1800" u="none" cap="none" strike="noStrike">
              <a:solidFill>
                <a:schemeClr val="lt1"/>
              </a:solidFill>
              <a:latin typeface="Lato"/>
              <a:ea typeface="Lato"/>
              <a:cs typeface="Lato"/>
              <a:sym typeface="Lato"/>
            </a:endParaRPr>
          </a:p>
        </p:txBody>
      </p:sp>
      <p:sp>
        <p:nvSpPr>
          <p:cNvPr id="260" name="Google Shape;260;p20">
            <a:hlinkClick action="ppaction://hlinksldjump" r:id="rId9"/>
          </p:cNvPr>
          <p:cNvSpPr txBox="1"/>
          <p:nvPr/>
        </p:nvSpPr>
        <p:spPr>
          <a:xfrm>
            <a:off x="6967175"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Credit cards</a:t>
            </a:r>
            <a:endParaRPr b="1" i="0" sz="1800" u="none" cap="none" strike="noStrike">
              <a:solidFill>
                <a:schemeClr val="lt1"/>
              </a:solidFill>
              <a:latin typeface="Lato"/>
              <a:ea typeface="Lato"/>
              <a:cs typeface="Lato"/>
              <a:sym typeface="Lato"/>
            </a:endParaRPr>
          </a:p>
        </p:txBody>
      </p:sp>
      <p:sp>
        <p:nvSpPr>
          <p:cNvPr id="261" name="Google Shape;261;p20">
            <a:hlinkClick action="ppaction://hlinksldjump" r:id="rId10"/>
          </p:cNvPr>
          <p:cNvSpPr txBox="1"/>
          <p:nvPr/>
        </p:nvSpPr>
        <p:spPr>
          <a:xfrm>
            <a:off x="2497875" y="3401500"/>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Pensions</a:t>
            </a:r>
            <a:endParaRPr b="1" i="0" sz="1800" u="none" cap="none" strike="noStrike">
              <a:solidFill>
                <a:schemeClr val="lt1"/>
              </a:solidFill>
              <a:latin typeface="Lato"/>
              <a:ea typeface="Lato"/>
              <a:cs typeface="Lato"/>
              <a:sym typeface="Lato"/>
            </a:endParaRPr>
          </a:p>
        </p:txBody>
      </p:sp>
      <p:sp>
        <p:nvSpPr>
          <p:cNvPr id="262" name="Google Shape;262;p20"/>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Make a financial decision</a:t>
            </a:r>
            <a:endParaRPr b="1" i="0" sz="2900" u="none" cap="none" strike="noStrike">
              <a:solidFill>
                <a:schemeClr val="accent2"/>
              </a:solidFill>
              <a:latin typeface="Lato"/>
              <a:ea typeface="Lato"/>
              <a:cs typeface="Lato"/>
              <a:sym typeface="Lato"/>
            </a:endParaRPr>
          </a:p>
        </p:txBody>
      </p:sp>
      <p:sp>
        <p:nvSpPr>
          <p:cNvPr id="263" name="Google Shape;263;p20">
            <a:hlinkClick action="ppaction://hlinksldjump" r:id="rId11"/>
          </p:cNvPr>
          <p:cNvSpPr txBox="1"/>
          <p:nvPr/>
        </p:nvSpPr>
        <p:spPr>
          <a:xfrm>
            <a:off x="864433" y="4112050"/>
            <a:ext cx="6962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Go to final reflection </a:t>
            </a:r>
            <a:endParaRPr b="1" i="0" sz="1800" u="none" cap="none" strike="noStrike">
              <a:solidFill>
                <a:schemeClr val="lt1"/>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1"/>
          <p:cNvSpPr txBox="1"/>
          <p:nvPr/>
        </p:nvSpPr>
        <p:spPr>
          <a:xfrm>
            <a:off x="207675" y="253750"/>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What is a mortgage?</a:t>
            </a:r>
            <a:r>
              <a:rPr b="1" i="0" lang="en-GB" sz="2900" u="none" cap="none" strike="noStrike">
                <a:solidFill>
                  <a:schemeClr val="accent2"/>
                </a:solidFill>
                <a:latin typeface="Lato"/>
                <a:ea typeface="Lato"/>
                <a:cs typeface="Lato"/>
                <a:sym typeface="Lato"/>
              </a:rPr>
              <a:t> | Recap</a:t>
            </a:r>
            <a:endParaRPr b="1" i="0" sz="2900" u="none" cap="none" strike="noStrike">
              <a:solidFill>
                <a:srgbClr val="FF8022"/>
              </a:solidFill>
              <a:latin typeface="Lato"/>
              <a:ea typeface="Lato"/>
              <a:cs typeface="Lato"/>
              <a:sym typeface="Lato"/>
            </a:endParaRPr>
          </a:p>
        </p:txBody>
      </p:sp>
      <p:sp>
        <p:nvSpPr>
          <p:cNvPr id="269" name="Google Shape;269;p21"/>
          <p:cNvSpPr txBox="1"/>
          <p:nvPr/>
        </p:nvSpPr>
        <p:spPr>
          <a:xfrm>
            <a:off x="53750" y="980825"/>
            <a:ext cx="8713200" cy="44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t/>
            </a:r>
            <a:endParaRPr b="1" i="0" sz="1700" u="none" cap="none" strike="noStrike">
              <a:solidFill>
                <a:schemeClr val="dk1"/>
              </a:solidFill>
              <a:latin typeface="Lato"/>
              <a:ea typeface="Lato"/>
              <a:cs typeface="Lato"/>
              <a:sym typeface="Lato"/>
            </a:endParaRPr>
          </a:p>
        </p:txBody>
      </p:sp>
      <p:sp>
        <p:nvSpPr>
          <p:cNvPr id="270" name="Google Shape;270;p21"/>
          <p:cNvSpPr txBox="1"/>
          <p:nvPr/>
        </p:nvSpPr>
        <p:spPr>
          <a:xfrm>
            <a:off x="4847075" y="980825"/>
            <a:ext cx="38697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0" i="0" sz="1800" u="none" cap="none" strike="noStrike">
              <a:solidFill>
                <a:srgbClr val="000000"/>
              </a:solidFill>
              <a:latin typeface="Lato"/>
              <a:ea typeface="Lato"/>
              <a:cs typeface="Lato"/>
              <a:sym typeface="Lato"/>
            </a:endParaRPr>
          </a:p>
        </p:txBody>
      </p:sp>
      <p:pic>
        <p:nvPicPr>
          <p:cNvPr descr="http://www.which.co.uk/money/mortgages-and-property/guides/what-is-a-mortgage/?utm_campaign=video_money&amp;utm_medium=video&amp;utm_source=youtube_channel&amp;utm_content=mortgage&amp;utm_term=description&#10;&#10;When you first take out a mortgage you start on an initial interest rate, which usually lasts for one to five years, before moving on to the lender’s standard variable rate. You can choose either a fixed or variable-rate deal.&#10;&#10;Which one you should choose depends on whether you think your income is likely to change, whether you prefer to know exactly what you will be paying each month, or if you could cope if your monthly payments went up." id="271" name="Google Shape;271;p21" title="What is a mortgage?">
            <a:hlinkClick r:id="rId3"/>
          </p:cNvPr>
          <p:cNvPicPr preferRelativeResize="0"/>
          <p:nvPr/>
        </p:nvPicPr>
        <p:blipFill rotWithShape="1">
          <a:blip r:embed="rId4">
            <a:alphaModFix/>
          </a:blip>
          <a:srcRect b="0" l="0" r="0" t="0"/>
          <a:stretch/>
        </p:blipFill>
        <p:spPr>
          <a:xfrm>
            <a:off x="2379175" y="1588750"/>
            <a:ext cx="4524250" cy="3203000"/>
          </a:xfrm>
          <a:prstGeom prst="rect">
            <a:avLst/>
          </a:prstGeom>
          <a:noFill/>
          <a:ln>
            <a:noFill/>
          </a:ln>
        </p:spPr>
      </p:pic>
      <p:sp>
        <p:nvSpPr>
          <p:cNvPr id="272" name="Google Shape;272;p21"/>
          <p:cNvSpPr txBox="1"/>
          <p:nvPr/>
        </p:nvSpPr>
        <p:spPr>
          <a:xfrm>
            <a:off x="-18600" y="4881350"/>
            <a:ext cx="3194700" cy="30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800" u="none" cap="none" strike="noStrike">
                <a:solidFill>
                  <a:schemeClr val="accent2"/>
                </a:solidFill>
                <a:latin typeface="Lato"/>
                <a:ea typeface="Lato"/>
                <a:cs typeface="Lato"/>
                <a:sym typeface="Lato"/>
              </a:rPr>
              <a:t>Video | </a:t>
            </a:r>
            <a:r>
              <a:rPr b="0" i="0" lang="en-GB" sz="800" u="sng" cap="none" strike="noStrike">
                <a:solidFill>
                  <a:schemeClr val="accent2"/>
                </a:solidFill>
                <a:latin typeface="Lato"/>
                <a:ea typeface="Lato"/>
                <a:cs typeface="Lato"/>
                <a:sym typeface="Lato"/>
                <a:hlinkClick r:id="rId5">
                  <a:extLst>
                    <a:ext uri="{A12FA001-AC4F-418D-AE19-62706E023703}">
                      <ahyp:hlinkClr val="tx"/>
                    </a:ext>
                  </a:extLst>
                </a:hlinkClick>
              </a:rPr>
              <a:t>https://www.youtube.com/watch?v=g-uAurjxCiU</a:t>
            </a:r>
            <a:endParaRPr b="0" i="0" sz="8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2"/>
          <p:cNvSpPr txBox="1"/>
          <p:nvPr/>
        </p:nvSpPr>
        <p:spPr>
          <a:xfrm>
            <a:off x="1218650" y="253750"/>
            <a:ext cx="698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Maths moment </a:t>
            </a:r>
            <a:r>
              <a:rPr b="1" i="0" lang="en-GB" sz="2900" u="none" cap="none" strike="noStrike">
                <a:solidFill>
                  <a:schemeClr val="accent2"/>
                </a:solidFill>
                <a:latin typeface="Lato"/>
                <a:ea typeface="Lato"/>
                <a:cs typeface="Lato"/>
                <a:sym typeface="Lato"/>
              </a:rPr>
              <a:t>| Recap</a:t>
            </a:r>
            <a:endParaRPr b="1" i="0" sz="2900" u="none" cap="none" strike="noStrike">
              <a:solidFill>
                <a:srgbClr val="FF8022"/>
              </a:solidFill>
              <a:latin typeface="Lato"/>
              <a:ea typeface="Lato"/>
              <a:cs typeface="Lato"/>
              <a:sym typeface="Lato"/>
            </a:endParaRPr>
          </a:p>
        </p:txBody>
      </p:sp>
      <p:sp>
        <p:nvSpPr>
          <p:cNvPr id="278" name="Google Shape;278;p22"/>
          <p:cNvSpPr txBox="1"/>
          <p:nvPr/>
        </p:nvSpPr>
        <p:spPr>
          <a:xfrm>
            <a:off x="2926050" y="1808100"/>
            <a:ext cx="57732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Shivaughn wants to take out a mortgage for a property valued at £200,000.</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a:p>
            <a:pPr indent="-342900" lvl="0" marL="457200" marR="0" rtl="0" algn="l">
              <a:lnSpc>
                <a:spcPct val="100000"/>
              </a:lnSpc>
              <a:spcBef>
                <a:spcPts val="0"/>
              </a:spcBef>
              <a:spcAft>
                <a:spcPts val="0"/>
              </a:spcAft>
              <a:buClr>
                <a:srgbClr val="000000"/>
              </a:buClr>
              <a:buSzPts val="1800"/>
              <a:buFont typeface="Lato"/>
              <a:buAutoNum type="arabicParenR"/>
            </a:pPr>
            <a:r>
              <a:rPr b="0" i="0" lang="en-GB" sz="1800" u="none" cap="none" strike="noStrike">
                <a:solidFill>
                  <a:srgbClr val="000000"/>
                </a:solidFill>
                <a:latin typeface="Lato"/>
                <a:ea typeface="Lato"/>
                <a:cs typeface="Lato"/>
                <a:sym typeface="Lato"/>
              </a:rPr>
              <a:t>How much is the deposit?</a:t>
            </a:r>
            <a:endParaRPr b="0" i="0" sz="1800" u="none" cap="none" strike="noStrike">
              <a:solidFill>
                <a:srgbClr val="000000"/>
              </a:solidFill>
              <a:latin typeface="Lato"/>
              <a:ea typeface="Lato"/>
              <a:cs typeface="Lato"/>
              <a:sym typeface="Lato"/>
            </a:endParaRPr>
          </a:p>
          <a:p>
            <a:pPr indent="-342900" lvl="0" marL="457200" marR="0" rtl="0" algn="l">
              <a:lnSpc>
                <a:spcPct val="100000"/>
              </a:lnSpc>
              <a:spcBef>
                <a:spcPts val="0"/>
              </a:spcBef>
              <a:spcAft>
                <a:spcPts val="0"/>
              </a:spcAft>
              <a:buClr>
                <a:srgbClr val="000000"/>
              </a:buClr>
              <a:buSzPts val="1800"/>
              <a:buFont typeface="Lato"/>
              <a:buAutoNum type="arabicParenR"/>
            </a:pPr>
            <a:r>
              <a:rPr b="0" i="0" lang="en-GB" sz="1800" u="none" cap="none" strike="noStrike">
                <a:solidFill>
                  <a:srgbClr val="000000"/>
                </a:solidFill>
                <a:latin typeface="Lato"/>
                <a:ea typeface="Lato"/>
                <a:cs typeface="Lato"/>
                <a:sym typeface="Lato"/>
              </a:rPr>
              <a:t>What amount is being borrowed for the mortgage?</a:t>
            </a:r>
            <a:endParaRPr b="0" i="0" sz="1800" u="none" cap="none" strike="noStrike">
              <a:solidFill>
                <a:srgbClr val="000000"/>
              </a:solidFill>
              <a:latin typeface="Lato"/>
              <a:ea typeface="Lato"/>
              <a:cs typeface="Lato"/>
              <a:sym typeface="Lato"/>
            </a:endParaRPr>
          </a:p>
          <a:p>
            <a:pPr indent="-342900" lvl="0" marL="457200" marR="0" rtl="0" algn="l">
              <a:lnSpc>
                <a:spcPct val="100000"/>
              </a:lnSpc>
              <a:spcBef>
                <a:spcPts val="0"/>
              </a:spcBef>
              <a:spcAft>
                <a:spcPts val="0"/>
              </a:spcAft>
              <a:buClr>
                <a:srgbClr val="000000"/>
              </a:buClr>
              <a:buSzPts val="1800"/>
              <a:buFont typeface="Lato"/>
              <a:buAutoNum type="arabicParenR"/>
            </a:pPr>
            <a:r>
              <a:rPr b="0" i="0" lang="en-GB" sz="1800" u="none" cap="none" strike="noStrike">
                <a:solidFill>
                  <a:srgbClr val="000000"/>
                </a:solidFill>
                <a:latin typeface="Lato"/>
                <a:ea typeface="Lato"/>
                <a:cs typeface="Lato"/>
                <a:sym typeface="Lato"/>
              </a:rPr>
              <a:t>What salary would they need to be earning?</a:t>
            </a:r>
            <a:endParaRPr b="0" i="0" sz="1800" u="none" cap="none" strike="noStrike">
              <a:solidFill>
                <a:srgbClr val="000000"/>
              </a:solidFill>
              <a:latin typeface="Lato"/>
              <a:ea typeface="Lato"/>
              <a:cs typeface="Lato"/>
              <a:sym typeface="Lato"/>
            </a:endParaRPr>
          </a:p>
        </p:txBody>
      </p:sp>
      <p:pic>
        <p:nvPicPr>
          <p:cNvPr id="279" name="Google Shape;279;p22"/>
          <p:cNvPicPr preferRelativeResize="0"/>
          <p:nvPr/>
        </p:nvPicPr>
        <p:blipFill rotWithShape="1">
          <a:blip r:embed="rId3">
            <a:alphaModFix/>
          </a:blip>
          <a:srcRect b="0" l="0" r="0" t="0"/>
          <a:stretch/>
        </p:blipFill>
        <p:spPr>
          <a:xfrm>
            <a:off x="448799" y="171188"/>
            <a:ext cx="690376" cy="690376"/>
          </a:xfrm>
          <a:prstGeom prst="rect">
            <a:avLst/>
          </a:prstGeom>
          <a:noFill/>
          <a:ln>
            <a:noFill/>
          </a:ln>
        </p:spPr>
      </p:pic>
      <p:pic>
        <p:nvPicPr>
          <p:cNvPr id="280" name="Google Shape;280;p22"/>
          <p:cNvPicPr preferRelativeResize="0"/>
          <p:nvPr/>
        </p:nvPicPr>
        <p:blipFill rotWithShape="1">
          <a:blip r:embed="rId4">
            <a:alphaModFix/>
          </a:blip>
          <a:srcRect b="0" l="0" r="0" t="0"/>
          <a:stretch/>
        </p:blipFill>
        <p:spPr>
          <a:xfrm>
            <a:off x="687892" y="1129449"/>
            <a:ext cx="1442452" cy="1308046"/>
          </a:xfrm>
          <a:prstGeom prst="rect">
            <a:avLst/>
          </a:prstGeom>
          <a:noFill/>
          <a:ln cap="flat" cmpd="sng" w="28575">
            <a:solidFill>
              <a:schemeClr val="accent2"/>
            </a:solidFill>
            <a:prstDash val="solid"/>
            <a:round/>
            <a:headEnd len="sm" w="sm" type="none"/>
            <a:tailEnd len="sm" w="sm" type="none"/>
          </a:ln>
        </p:spPr>
      </p:pic>
      <p:sp>
        <p:nvSpPr>
          <p:cNvPr id="281" name="Google Shape;281;p22"/>
          <p:cNvSpPr txBox="1"/>
          <p:nvPr/>
        </p:nvSpPr>
        <p:spPr>
          <a:xfrm>
            <a:off x="223075" y="4168775"/>
            <a:ext cx="23721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Salary needed  </a:t>
            </a:r>
            <a:endParaRPr b="1" i="0" sz="1400" u="none" cap="none" strike="noStrike">
              <a:solidFill>
                <a:schemeClr val="lt1"/>
              </a:solidFill>
              <a:latin typeface="Lato"/>
              <a:ea typeface="Lato"/>
              <a:cs typeface="Lato"/>
              <a:sym typeface="Lato"/>
            </a:endParaRPr>
          </a:p>
        </p:txBody>
      </p:sp>
      <p:sp>
        <p:nvSpPr>
          <p:cNvPr id="282" name="Google Shape;282;p22"/>
          <p:cNvSpPr txBox="1"/>
          <p:nvPr/>
        </p:nvSpPr>
        <p:spPr>
          <a:xfrm>
            <a:off x="223075" y="2531538"/>
            <a:ext cx="23721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Property value</a:t>
            </a:r>
            <a:endParaRPr b="1" i="0" sz="1400" u="none" cap="none" strike="noStrike">
              <a:solidFill>
                <a:schemeClr val="lt1"/>
              </a:solidFill>
              <a:latin typeface="Lato"/>
              <a:ea typeface="Lato"/>
              <a:cs typeface="Lato"/>
              <a:sym typeface="Lato"/>
            </a:endParaRPr>
          </a:p>
        </p:txBody>
      </p:sp>
      <p:sp>
        <p:nvSpPr>
          <p:cNvPr id="283" name="Google Shape;283;p22"/>
          <p:cNvSpPr txBox="1"/>
          <p:nvPr/>
        </p:nvSpPr>
        <p:spPr>
          <a:xfrm>
            <a:off x="223075" y="2531538"/>
            <a:ext cx="2372100" cy="4002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£200,000 one bedroom flat</a:t>
            </a:r>
            <a:endParaRPr b="1" i="0" sz="1400" u="none" cap="none" strike="noStrike">
              <a:solidFill>
                <a:schemeClr val="lt1"/>
              </a:solidFill>
              <a:latin typeface="Lato"/>
              <a:ea typeface="Lato"/>
              <a:cs typeface="Lato"/>
              <a:sym typeface="Lato"/>
            </a:endParaRPr>
          </a:p>
        </p:txBody>
      </p:sp>
      <p:sp>
        <p:nvSpPr>
          <p:cNvPr id="284" name="Google Shape;284;p22"/>
          <p:cNvSpPr txBox="1"/>
          <p:nvPr/>
        </p:nvSpPr>
        <p:spPr>
          <a:xfrm>
            <a:off x="223075" y="3007263"/>
            <a:ext cx="23721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10% deposit needed</a:t>
            </a:r>
            <a:endParaRPr b="1" i="0" sz="1400" u="none" cap="none" strike="noStrike">
              <a:solidFill>
                <a:schemeClr val="lt1"/>
              </a:solidFill>
              <a:latin typeface="Lato"/>
              <a:ea typeface="Lato"/>
              <a:cs typeface="Lato"/>
              <a:sym typeface="Lato"/>
            </a:endParaRPr>
          </a:p>
        </p:txBody>
      </p:sp>
      <p:sp>
        <p:nvSpPr>
          <p:cNvPr id="285" name="Google Shape;285;p22"/>
          <p:cNvSpPr txBox="1"/>
          <p:nvPr/>
        </p:nvSpPr>
        <p:spPr>
          <a:xfrm>
            <a:off x="223075" y="3007263"/>
            <a:ext cx="2372100" cy="4002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£20,000 deposit</a:t>
            </a:r>
            <a:endParaRPr b="1" i="0" sz="1400" u="none" cap="none" strike="noStrike">
              <a:solidFill>
                <a:schemeClr val="lt1"/>
              </a:solidFill>
              <a:latin typeface="Lato"/>
              <a:ea typeface="Lato"/>
              <a:cs typeface="Lato"/>
              <a:sym typeface="Lato"/>
            </a:endParaRPr>
          </a:p>
        </p:txBody>
      </p:sp>
      <p:sp>
        <p:nvSpPr>
          <p:cNvPr id="286" name="Google Shape;286;p22"/>
          <p:cNvSpPr txBox="1"/>
          <p:nvPr/>
        </p:nvSpPr>
        <p:spPr>
          <a:xfrm>
            <a:off x="223075" y="3480325"/>
            <a:ext cx="2372100" cy="4002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Value of mortgage offered</a:t>
            </a:r>
            <a:endParaRPr b="1" i="0" sz="1400" u="none" cap="none" strike="noStrike">
              <a:solidFill>
                <a:schemeClr val="lt1"/>
              </a:solidFill>
              <a:latin typeface="Lato"/>
              <a:ea typeface="Lato"/>
              <a:cs typeface="Lato"/>
              <a:sym typeface="Lato"/>
            </a:endParaRPr>
          </a:p>
        </p:txBody>
      </p:sp>
      <p:sp>
        <p:nvSpPr>
          <p:cNvPr id="287" name="Google Shape;287;p22"/>
          <p:cNvSpPr txBox="1"/>
          <p:nvPr/>
        </p:nvSpPr>
        <p:spPr>
          <a:xfrm>
            <a:off x="223075" y="3480325"/>
            <a:ext cx="2372100" cy="6156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£200,000 - £20,000</a:t>
            </a:r>
            <a:endParaRPr b="1" i="0" sz="1400" u="none" cap="none" strike="noStrike">
              <a:solidFill>
                <a:schemeClr val="lt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lt1"/>
                </a:solidFill>
                <a:latin typeface="Lato"/>
                <a:ea typeface="Lato"/>
                <a:cs typeface="Lato"/>
                <a:sym typeface="Lato"/>
              </a:rPr>
              <a:t>£180,000 mortgage</a:t>
            </a:r>
            <a:endParaRPr b="1" i="0" sz="1400" u="none" cap="none" strike="noStrike">
              <a:solidFill>
                <a:schemeClr val="lt1"/>
              </a:solidFill>
              <a:latin typeface="Lato"/>
              <a:ea typeface="Lato"/>
              <a:cs typeface="Lato"/>
              <a:sym typeface="Lato"/>
            </a:endParaRPr>
          </a:p>
        </p:txBody>
      </p:sp>
      <p:sp>
        <p:nvSpPr>
          <p:cNvPr id="288" name="Google Shape;288;p22"/>
          <p:cNvSpPr txBox="1"/>
          <p:nvPr/>
        </p:nvSpPr>
        <p:spPr>
          <a:xfrm>
            <a:off x="223075" y="4168775"/>
            <a:ext cx="2372100" cy="615600"/>
          </a:xfrm>
          <a:prstGeom prst="rect">
            <a:avLst/>
          </a:prstGeom>
          <a:solidFill>
            <a:schemeClr val="accent2"/>
          </a:solidFill>
          <a:ln>
            <a:noFill/>
          </a:ln>
          <a:effectLst>
            <a:outerShdw blurRad="57150" rotWithShape="0" algn="bl" dir="5400000" dist="19050">
              <a:schemeClr val="accent3">
                <a:alpha val="49803"/>
              </a:schemeClr>
            </a:outerShdw>
          </a:effectLst>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rgbClr val="FFFFFF"/>
                </a:solidFill>
                <a:latin typeface="Lato"/>
                <a:ea typeface="Lato"/>
                <a:cs typeface="Lato"/>
                <a:sym typeface="Lato"/>
              </a:rPr>
              <a:t>£180,000           4.5 </a:t>
            </a:r>
            <a:endParaRPr b="1" i="0" sz="1400" u="none" cap="none" strike="noStrike">
              <a:solidFill>
                <a:srgbClr val="FFFFFF"/>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rgbClr val="FFFFFF"/>
                </a:solidFill>
                <a:latin typeface="Lato"/>
                <a:ea typeface="Lato"/>
                <a:cs typeface="Lato"/>
                <a:sym typeface="Lato"/>
              </a:rPr>
              <a:t>£40,000 salary</a:t>
            </a:r>
            <a:endParaRPr b="1" i="0" sz="1400" u="none" cap="none" strike="noStrike">
              <a:solidFill>
                <a:srgbClr val="FFFFFF"/>
              </a:solidFill>
              <a:latin typeface="Lato"/>
              <a:ea typeface="Lato"/>
              <a:cs typeface="Lato"/>
              <a:sym typeface="Lato"/>
            </a:endParaRPr>
          </a:p>
        </p:txBody>
      </p:sp>
      <p:sp>
        <p:nvSpPr>
          <p:cNvPr id="289" name="Google Shape;289;p22"/>
          <p:cNvSpPr/>
          <p:nvPr/>
        </p:nvSpPr>
        <p:spPr>
          <a:xfrm>
            <a:off x="1564775" y="4198775"/>
            <a:ext cx="251400" cy="340200"/>
          </a:xfrm>
          <a:prstGeom prst="mathDivide">
            <a:avLst>
              <a:gd fmla="val 5894" name="adj1"/>
              <a:gd fmla="val 5880" name="adj2"/>
              <a:gd fmla="val 6952" name="adj3"/>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3"/>
          <p:cNvSpPr txBox="1"/>
          <p:nvPr/>
        </p:nvSpPr>
        <p:spPr>
          <a:xfrm>
            <a:off x="875450" y="185150"/>
            <a:ext cx="79416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Choosing a mortgage </a:t>
            </a:r>
            <a:endParaRPr b="1" i="0" sz="2900" u="none" cap="none" strike="noStrike">
              <a:solidFill>
                <a:schemeClr val="accent2"/>
              </a:solidFill>
              <a:latin typeface="Lato"/>
              <a:ea typeface="Lato"/>
              <a:cs typeface="Lato"/>
              <a:sym typeface="Lato"/>
            </a:endParaRPr>
          </a:p>
        </p:txBody>
      </p:sp>
      <p:sp>
        <p:nvSpPr>
          <p:cNvPr id="295" name="Google Shape;295;p23"/>
          <p:cNvSpPr txBox="1"/>
          <p:nvPr/>
        </p:nvSpPr>
        <p:spPr>
          <a:xfrm>
            <a:off x="91350" y="1130725"/>
            <a:ext cx="90510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Smita works in the city centre but she is willing to explore her options when choosing to buy her first home. However, she is keen to live somewhere where she can still meet up with friends and accommodate guests.</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If Smita has £35,000 saved for her deposit, which property best matches Smita’s needs?</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accent1"/>
              </a:solidFill>
              <a:latin typeface="Lato"/>
              <a:ea typeface="Lato"/>
              <a:cs typeface="Lato"/>
              <a:sym typeface="Lato"/>
            </a:endParaRPr>
          </a:p>
        </p:txBody>
      </p:sp>
      <p:sp>
        <p:nvSpPr>
          <p:cNvPr id="296" name="Google Shape;296;p23"/>
          <p:cNvSpPr txBox="1"/>
          <p:nvPr/>
        </p:nvSpPr>
        <p:spPr>
          <a:xfrm>
            <a:off x="296525" y="4293850"/>
            <a:ext cx="7188900" cy="6156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0543B3"/>
              </a:buClr>
              <a:buSzPts val="1400"/>
              <a:buFont typeface="Lato"/>
              <a:buChar char="●"/>
            </a:pPr>
            <a:r>
              <a:rPr b="1" i="0" lang="en-GB" sz="1400" u="none" cap="none" strike="noStrike">
                <a:solidFill>
                  <a:srgbClr val="0543B3"/>
                </a:solidFill>
                <a:latin typeface="Lato"/>
                <a:ea typeface="Lato"/>
                <a:cs typeface="Lato"/>
                <a:sym typeface="Lato"/>
              </a:rPr>
              <a:t>What is the value of the mortgage being applied for?</a:t>
            </a:r>
            <a:endParaRPr b="1" i="0" sz="1400" u="none" cap="none" strike="noStrike">
              <a:solidFill>
                <a:srgbClr val="0543B3"/>
              </a:solidFill>
              <a:latin typeface="Lato"/>
              <a:ea typeface="Lato"/>
              <a:cs typeface="Lato"/>
              <a:sym typeface="Lato"/>
            </a:endParaRPr>
          </a:p>
          <a:p>
            <a:pPr indent="-317500" lvl="0" marL="457200" marR="0" rtl="0" algn="l">
              <a:lnSpc>
                <a:spcPct val="100000"/>
              </a:lnSpc>
              <a:spcBef>
                <a:spcPts val="0"/>
              </a:spcBef>
              <a:spcAft>
                <a:spcPts val="0"/>
              </a:spcAft>
              <a:buClr>
                <a:srgbClr val="0543B3"/>
              </a:buClr>
              <a:buSzPts val="1400"/>
              <a:buFont typeface="Lato"/>
              <a:buChar char="●"/>
            </a:pPr>
            <a:r>
              <a:rPr b="1" i="0" lang="en-GB" sz="1400" u="none" cap="none" strike="noStrike">
                <a:solidFill>
                  <a:srgbClr val="0543B3"/>
                </a:solidFill>
                <a:latin typeface="Lato"/>
                <a:ea typeface="Lato"/>
                <a:cs typeface="Lato"/>
                <a:sym typeface="Lato"/>
              </a:rPr>
              <a:t>What salary is needed if the bank will lend Smita 4.5x what she earns?</a:t>
            </a:r>
            <a:endParaRPr b="1" i="0" sz="1400" u="none" cap="none" strike="noStrike">
              <a:solidFill>
                <a:srgbClr val="0543B3"/>
              </a:solidFill>
              <a:latin typeface="Lato"/>
              <a:ea typeface="Lato"/>
              <a:cs typeface="Lato"/>
              <a:sym typeface="Lato"/>
            </a:endParaRPr>
          </a:p>
        </p:txBody>
      </p:sp>
      <p:pic>
        <p:nvPicPr>
          <p:cNvPr id="297" name="Google Shape;297;p23"/>
          <p:cNvPicPr preferRelativeResize="0"/>
          <p:nvPr/>
        </p:nvPicPr>
        <p:blipFill rotWithShape="1">
          <a:blip r:embed="rId3">
            <a:alphaModFix/>
          </a:blip>
          <a:srcRect b="0" l="0" r="0" t="0"/>
          <a:stretch/>
        </p:blipFill>
        <p:spPr>
          <a:xfrm>
            <a:off x="167549" y="155551"/>
            <a:ext cx="690376" cy="690376"/>
          </a:xfrm>
          <a:prstGeom prst="rect">
            <a:avLst/>
          </a:prstGeom>
          <a:noFill/>
          <a:ln>
            <a:noFill/>
          </a:ln>
        </p:spPr>
      </p:pic>
      <p:pic>
        <p:nvPicPr>
          <p:cNvPr id="298" name="Google Shape;298;p23"/>
          <p:cNvPicPr preferRelativeResize="0"/>
          <p:nvPr/>
        </p:nvPicPr>
        <p:blipFill rotWithShape="1">
          <a:blip r:embed="rId4">
            <a:alphaModFix/>
          </a:blip>
          <a:srcRect b="0" l="0" r="0" t="0"/>
          <a:stretch/>
        </p:blipFill>
        <p:spPr>
          <a:xfrm>
            <a:off x="296525" y="2322325"/>
            <a:ext cx="6966547" cy="19825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4"/>
          <p:cNvSpPr txBox="1"/>
          <p:nvPr/>
        </p:nvSpPr>
        <p:spPr>
          <a:xfrm>
            <a:off x="408500" y="1192150"/>
            <a:ext cx="86565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House prices can vary depending on location</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The house you choose might reflect your current circumstances or factor future plans like having a family</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In most cases, the bank will require a minimum of a 5% deposit</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The bank will lend between three and five times the amount of your income</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The bank will request details of your income and expenditure</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1F1F1F"/>
                </a:solidFill>
                <a:highlight>
                  <a:srgbClr val="FFFFFF"/>
                </a:highlight>
                <a:latin typeface="Lato"/>
                <a:ea typeface="Lato"/>
                <a:cs typeface="Lato"/>
                <a:sym typeface="Lato"/>
              </a:rPr>
              <a:t>When considering a mortgage other costs such as </a:t>
            </a:r>
            <a:r>
              <a:rPr b="0" i="0" lang="en-GB" sz="1600" u="none" cap="none" strike="noStrike">
                <a:solidFill>
                  <a:srgbClr val="1F1F1F"/>
                </a:solidFill>
                <a:highlight>
                  <a:schemeClr val="lt1"/>
                </a:highlight>
                <a:latin typeface="Lato"/>
                <a:ea typeface="Lato"/>
                <a:cs typeface="Lato"/>
                <a:sym typeface="Lato"/>
              </a:rPr>
              <a:t>legal fees, stamp duty and even travel should be considered</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latin typeface="Lato"/>
              <a:ea typeface="Lato"/>
              <a:cs typeface="Lato"/>
              <a:sym typeface="Lato"/>
            </a:endParaRPr>
          </a:p>
        </p:txBody>
      </p:sp>
      <p:sp>
        <p:nvSpPr>
          <p:cNvPr id="304" name="Google Shape;304;p24"/>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Mortgages | Key takeaways</a:t>
            </a:r>
            <a:endParaRPr b="1" i="0" sz="2900" u="none" cap="none" strike="noStrike">
              <a:solidFill>
                <a:schemeClr val="accent2"/>
              </a:solidFill>
              <a:latin typeface="Lato"/>
              <a:ea typeface="Lato"/>
              <a:cs typeface="Lato"/>
              <a:sym typeface="Lato"/>
            </a:endParaRPr>
          </a:p>
        </p:txBody>
      </p:sp>
      <p:pic>
        <p:nvPicPr>
          <p:cNvPr id="305" name="Google Shape;305;p24"/>
          <p:cNvPicPr preferRelativeResize="0"/>
          <p:nvPr/>
        </p:nvPicPr>
        <p:blipFill rotWithShape="1">
          <a:blip r:embed="rId3">
            <a:alphaModFix/>
          </a:blip>
          <a:srcRect b="0" l="0" r="0" t="0"/>
          <a:stretch/>
        </p:blipFill>
        <p:spPr>
          <a:xfrm>
            <a:off x="152402" y="1265274"/>
            <a:ext cx="273100" cy="273100"/>
          </a:xfrm>
          <a:prstGeom prst="rect">
            <a:avLst/>
          </a:prstGeom>
          <a:noFill/>
          <a:ln>
            <a:noFill/>
          </a:ln>
        </p:spPr>
      </p:pic>
      <p:pic>
        <p:nvPicPr>
          <p:cNvPr id="306" name="Google Shape;306;p24"/>
          <p:cNvPicPr preferRelativeResize="0"/>
          <p:nvPr/>
        </p:nvPicPr>
        <p:blipFill rotWithShape="1">
          <a:blip r:embed="rId3">
            <a:alphaModFix/>
          </a:blip>
          <a:srcRect b="0" l="0" r="0" t="0"/>
          <a:stretch/>
        </p:blipFill>
        <p:spPr>
          <a:xfrm>
            <a:off x="152402" y="1791174"/>
            <a:ext cx="273100" cy="273100"/>
          </a:xfrm>
          <a:prstGeom prst="rect">
            <a:avLst/>
          </a:prstGeom>
          <a:noFill/>
          <a:ln>
            <a:noFill/>
          </a:ln>
        </p:spPr>
      </p:pic>
      <p:pic>
        <p:nvPicPr>
          <p:cNvPr id="307" name="Google Shape;307;p24"/>
          <p:cNvPicPr preferRelativeResize="0"/>
          <p:nvPr/>
        </p:nvPicPr>
        <p:blipFill rotWithShape="1">
          <a:blip r:embed="rId3">
            <a:alphaModFix/>
          </a:blip>
          <a:srcRect b="0" l="0" r="0" t="0"/>
          <a:stretch/>
        </p:blipFill>
        <p:spPr>
          <a:xfrm>
            <a:off x="152402" y="2498474"/>
            <a:ext cx="273100" cy="273100"/>
          </a:xfrm>
          <a:prstGeom prst="rect">
            <a:avLst/>
          </a:prstGeom>
          <a:noFill/>
          <a:ln>
            <a:noFill/>
          </a:ln>
        </p:spPr>
      </p:pic>
      <p:pic>
        <p:nvPicPr>
          <p:cNvPr id="308" name="Google Shape;308;p24"/>
          <p:cNvPicPr preferRelativeResize="0"/>
          <p:nvPr/>
        </p:nvPicPr>
        <p:blipFill rotWithShape="1">
          <a:blip r:embed="rId3">
            <a:alphaModFix/>
          </a:blip>
          <a:srcRect b="0" l="0" r="0" t="0"/>
          <a:stretch/>
        </p:blipFill>
        <p:spPr>
          <a:xfrm>
            <a:off x="152402" y="3003024"/>
            <a:ext cx="273100" cy="273100"/>
          </a:xfrm>
          <a:prstGeom prst="rect">
            <a:avLst/>
          </a:prstGeom>
          <a:noFill/>
          <a:ln>
            <a:noFill/>
          </a:ln>
        </p:spPr>
      </p:pic>
      <p:pic>
        <p:nvPicPr>
          <p:cNvPr id="309" name="Google Shape;309;p24"/>
          <p:cNvPicPr preferRelativeResize="0"/>
          <p:nvPr/>
        </p:nvPicPr>
        <p:blipFill rotWithShape="1">
          <a:blip r:embed="rId3">
            <a:alphaModFix/>
          </a:blip>
          <a:srcRect b="0" l="0" r="0" t="0"/>
          <a:stretch/>
        </p:blipFill>
        <p:spPr>
          <a:xfrm>
            <a:off x="152402" y="3460224"/>
            <a:ext cx="273100" cy="273100"/>
          </a:xfrm>
          <a:prstGeom prst="rect">
            <a:avLst/>
          </a:prstGeom>
          <a:noFill/>
          <a:ln>
            <a:noFill/>
          </a:ln>
        </p:spPr>
      </p:pic>
      <p:pic>
        <p:nvPicPr>
          <p:cNvPr id="310" name="Google Shape;310;p24"/>
          <p:cNvPicPr preferRelativeResize="0"/>
          <p:nvPr/>
        </p:nvPicPr>
        <p:blipFill rotWithShape="1">
          <a:blip r:embed="rId3">
            <a:alphaModFix/>
          </a:blip>
          <a:srcRect b="0" l="0" r="0" t="0"/>
          <a:stretch/>
        </p:blipFill>
        <p:spPr>
          <a:xfrm>
            <a:off x="152402" y="3993624"/>
            <a:ext cx="273100" cy="2731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5"/>
          <p:cNvSpPr txBox="1"/>
          <p:nvPr/>
        </p:nvSpPr>
        <p:spPr>
          <a:xfrm>
            <a:off x="97200" y="1134675"/>
            <a:ext cx="6229500" cy="3940500"/>
          </a:xfrm>
          <a:prstGeom prst="rect">
            <a:avLst/>
          </a:prstGeom>
          <a:noFill/>
          <a:ln>
            <a:noFill/>
          </a:ln>
        </p:spPr>
        <p:txBody>
          <a:bodyPr anchorCtr="0" anchor="t" bIns="91425" lIns="91425" spcFirstLastPara="1" rIns="91425" wrap="square" tIns="91425">
            <a:spAutoFit/>
          </a:bodyPr>
          <a:lstStyle/>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368300" lvl="0" marL="457200" marR="0" rtl="0" algn="l">
              <a:lnSpc>
                <a:spcPct val="100000"/>
              </a:lnSpc>
              <a:spcBef>
                <a:spcPts val="0"/>
              </a:spcBef>
              <a:spcAft>
                <a:spcPts val="0"/>
              </a:spcAft>
              <a:buClr>
                <a:srgbClr val="000000"/>
              </a:buClr>
              <a:buSzPts val="2200"/>
              <a:buFont typeface="Lato"/>
              <a:buChar char="●"/>
            </a:pPr>
            <a:r>
              <a:rPr b="0" i="0" lang="en-GB" sz="2200" u="none" cap="none" strike="noStrike">
                <a:solidFill>
                  <a:srgbClr val="000000"/>
                </a:solidFill>
                <a:latin typeface="Lato"/>
                <a:ea typeface="Lato"/>
                <a:cs typeface="Lato"/>
                <a:sym typeface="Lato"/>
              </a:rPr>
              <a:t>What are your thoughts on home ownership for yourself?</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368300" lvl="0" marL="457200" marR="0" rtl="0" algn="l">
              <a:lnSpc>
                <a:spcPct val="100000"/>
              </a:lnSpc>
              <a:spcBef>
                <a:spcPts val="0"/>
              </a:spcBef>
              <a:spcAft>
                <a:spcPts val="0"/>
              </a:spcAft>
              <a:buClr>
                <a:srgbClr val="000000"/>
              </a:buClr>
              <a:buSzPts val="2200"/>
              <a:buFont typeface="Lato"/>
              <a:buChar char="●"/>
            </a:pPr>
            <a:r>
              <a:rPr b="0" i="0" lang="en-GB" sz="2200" u="none" cap="none" strike="noStrike">
                <a:solidFill>
                  <a:srgbClr val="000000"/>
                </a:solidFill>
                <a:latin typeface="Lato"/>
                <a:ea typeface="Lato"/>
                <a:cs typeface="Lato"/>
                <a:sym typeface="Lato"/>
              </a:rPr>
              <a:t>Where in the city, country or world would you like to live?</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Lato"/>
              <a:ea typeface="Lato"/>
              <a:cs typeface="Lato"/>
              <a:sym typeface="Lato"/>
            </a:endParaRPr>
          </a:p>
          <a:p>
            <a:pPr indent="-368300" lvl="0" marL="457200" marR="0" rtl="0" algn="l">
              <a:lnSpc>
                <a:spcPct val="100000"/>
              </a:lnSpc>
              <a:spcBef>
                <a:spcPts val="0"/>
              </a:spcBef>
              <a:spcAft>
                <a:spcPts val="0"/>
              </a:spcAft>
              <a:buClr>
                <a:srgbClr val="000000"/>
              </a:buClr>
              <a:buSzPts val="2200"/>
              <a:buFont typeface="Lato"/>
              <a:buChar char="●"/>
            </a:pPr>
            <a:r>
              <a:rPr b="0" i="0" lang="en-GB" sz="2200" u="none" cap="none" strike="noStrike">
                <a:solidFill>
                  <a:srgbClr val="000000"/>
                </a:solidFill>
                <a:latin typeface="Lato"/>
                <a:ea typeface="Lato"/>
                <a:cs typeface="Lato"/>
                <a:sym typeface="Lato"/>
              </a:rPr>
              <a:t>How important is location for you i.e. living near friends and family, work or places of interest?</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Lato"/>
              <a:ea typeface="Lato"/>
              <a:cs typeface="Lato"/>
              <a:sym typeface="Lato"/>
            </a:endParaRPr>
          </a:p>
        </p:txBody>
      </p:sp>
      <p:sp>
        <p:nvSpPr>
          <p:cNvPr id="316" name="Google Shape;316;p25"/>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Mortgages | Personal reflection </a:t>
            </a:r>
            <a:endParaRPr b="1" i="0" sz="2900" u="none" cap="none" strike="noStrike">
              <a:solidFill>
                <a:schemeClr val="accent2"/>
              </a:solidFill>
              <a:latin typeface="Lato"/>
              <a:ea typeface="Lato"/>
              <a:cs typeface="Lato"/>
              <a:sym typeface="Lato"/>
            </a:endParaRPr>
          </a:p>
        </p:txBody>
      </p:sp>
      <p:pic>
        <p:nvPicPr>
          <p:cNvPr id="317" name="Google Shape;317;p25"/>
          <p:cNvPicPr preferRelativeResize="0"/>
          <p:nvPr/>
        </p:nvPicPr>
        <p:blipFill rotWithShape="1">
          <a:blip r:embed="rId3">
            <a:alphaModFix/>
          </a:blip>
          <a:srcRect b="4807" l="9673" r="0" t="0"/>
          <a:stretch/>
        </p:blipFill>
        <p:spPr>
          <a:xfrm>
            <a:off x="6335650" y="1245050"/>
            <a:ext cx="2697750" cy="28432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6"/>
          <p:cNvSpPr/>
          <p:nvPr/>
        </p:nvSpPr>
        <p:spPr>
          <a:xfrm>
            <a:off x="2527200" y="1426714"/>
            <a:ext cx="1862100" cy="18522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3" name="Google Shape;323;p26"/>
          <p:cNvPicPr preferRelativeResize="0"/>
          <p:nvPr/>
        </p:nvPicPr>
        <p:blipFill rotWithShape="1">
          <a:blip r:embed="rId3">
            <a:alphaModFix/>
          </a:blip>
          <a:srcRect b="0" l="10223" r="13194" t="0"/>
          <a:stretch/>
        </p:blipFill>
        <p:spPr>
          <a:xfrm>
            <a:off x="308600" y="1426725"/>
            <a:ext cx="1862213" cy="1852270"/>
          </a:xfrm>
          <a:prstGeom prst="rect">
            <a:avLst/>
          </a:prstGeom>
          <a:noFill/>
          <a:ln cap="flat" cmpd="sng" w="28575">
            <a:solidFill>
              <a:srgbClr val="FF8022"/>
            </a:solidFill>
            <a:prstDash val="solid"/>
            <a:round/>
            <a:headEnd len="sm" w="sm" type="none"/>
            <a:tailEnd len="sm" w="sm" type="none"/>
          </a:ln>
        </p:spPr>
      </p:pic>
      <p:pic>
        <p:nvPicPr>
          <p:cNvPr id="324" name="Google Shape;324;p26"/>
          <p:cNvPicPr preferRelativeResize="0"/>
          <p:nvPr/>
        </p:nvPicPr>
        <p:blipFill rotWithShape="1">
          <a:blip r:embed="rId4">
            <a:alphaModFix/>
          </a:blip>
          <a:srcRect b="0" l="0" r="0" t="0"/>
          <a:stretch/>
        </p:blipFill>
        <p:spPr>
          <a:xfrm>
            <a:off x="4775174" y="1426731"/>
            <a:ext cx="1862214" cy="1824570"/>
          </a:xfrm>
          <a:prstGeom prst="rect">
            <a:avLst/>
          </a:prstGeom>
          <a:noFill/>
          <a:ln cap="flat" cmpd="sng" w="28575">
            <a:solidFill>
              <a:srgbClr val="FF8022"/>
            </a:solidFill>
            <a:prstDash val="solid"/>
            <a:round/>
            <a:headEnd len="sm" w="sm" type="none"/>
            <a:tailEnd len="sm" w="sm" type="none"/>
          </a:ln>
        </p:spPr>
      </p:pic>
      <p:pic>
        <p:nvPicPr>
          <p:cNvPr id="325" name="Google Shape;325;p26"/>
          <p:cNvPicPr preferRelativeResize="0"/>
          <p:nvPr/>
        </p:nvPicPr>
        <p:blipFill rotWithShape="1">
          <a:blip r:embed="rId5">
            <a:alphaModFix/>
          </a:blip>
          <a:srcRect b="0" l="0" r="0" t="0"/>
          <a:stretch/>
        </p:blipFill>
        <p:spPr>
          <a:xfrm>
            <a:off x="6975125" y="1426728"/>
            <a:ext cx="1905000" cy="1824563"/>
          </a:xfrm>
          <a:prstGeom prst="rect">
            <a:avLst/>
          </a:prstGeom>
          <a:noFill/>
          <a:ln cap="flat" cmpd="sng" w="28575">
            <a:solidFill>
              <a:srgbClr val="FF8022"/>
            </a:solidFill>
            <a:prstDash val="solid"/>
            <a:round/>
            <a:headEnd len="sm" w="sm" type="none"/>
            <a:tailEnd len="sm" w="sm" type="none"/>
          </a:ln>
        </p:spPr>
      </p:pic>
      <p:grpSp>
        <p:nvGrpSpPr>
          <p:cNvPr id="326" name="Google Shape;326;p26"/>
          <p:cNvGrpSpPr/>
          <p:nvPr/>
        </p:nvGrpSpPr>
        <p:grpSpPr>
          <a:xfrm>
            <a:off x="2603390" y="1614834"/>
            <a:ext cx="1738201" cy="1447991"/>
            <a:chOff x="7239000" y="2032150"/>
            <a:chExt cx="1794550" cy="1905000"/>
          </a:xfrm>
        </p:grpSpPr>
        <p:pic>
          <p:nvPicPr>
            <p:cNvPr id="327" name="Google Shape;327;p26"/>
            <p:cNvPicPr preferRelativeResize="0"/>
            <p:nvPr/>
          </p:nvPicPr>
          <p:blipFill rotWithShape="1">
            <a:blip r:embed="rId6">
              <a:alphaModFix/>
            </a:blip>
            <a:srcRect b="0" l="0" r="5792" t="0"/>
            <a:stretch/>
          </p:blipFill>
          <p:spPr>
            <a:xfrm>
              <a:off x="7239000" y="2032150"/>
              <a:ext cx="1794550" cy="1905000"/>
            </a:xfrm>
            <a:prstGeom prst="rect">
              <a:avLst/>
            </a:prstGeom>
            <a:noFill/>
            <a:ln>
              <a:noFill/>
            </a:ln>
          </p:spPr>
        </p:pic>
        <p:pic>
          <p:nvPicPr>
            <p:cNvPr id="328" name="Google Shape;328;p26"/>
            <p:cNvPicPr preferRelativeResize="0"/>
            <p:nvPr/>
          </p:nvPicPr>
          <p:blipFill rotWithShape="1">
            <a:blip r:embed="rId7">
              <a:alphaModFix/>
            </a:blip>
            <a:srcRect b="0" l="0" r="0" t="0"/>
            <a:stretch/>
          </p:blipFill>
          <p:spPr>
            <a:xfrm>
              <a:off x="7843625" y="3177100"/>
              <a:ext cx="286150" cy="286150"/>
            </a:xfrm>
            <a:prstGeom prst="rect">
              <a:avLst/>
            </a:prstGeom>
            <a:noFill/>
            <a:ln>
              <a:noFill/>
            </a:ln>
          </p:spPr>
        </p:pic>
        <p:pic>
          <p:nvPicPr>
            <p:cNvPr id="329" name="Google Shape;329;p26"/>
            <p:cNvPicPr preferRelativeResize="0"/>
            <p:nvPr/>
          </p:nvPicPr>
          <p:blipFill rotWithShape="1">
            <a:blip r:embed="rId7">
              <a:alphaModFix/>
            </a:blip>
            <a:srcRect b="0" l="0" r="0" t="0"/>
            <a:stretch/>
          </p:blipFill>
          <p:spPr>
            <a:xfrm>
              <a:off x="7760075" y="2659300"/>
              <a:ext cx="369700" cy="286150"/>
            </a:xfrm>
            <a:prstGeom prst="rect">
              <a:avLst/>
            </a:prstGeom>
            <a:noFill/>
            <a:ln>
              <a:noFill/>
            </a:ln>
          </p:spPr>
        </p:pic>
      </p:grpSp>
      <p:sp>
        <p:nvSpPr>
          <p:cNvPr id="330" name="Google Shape;330;p26">
            <a:hlinkClick action="ppaction://hlinkshowjump?jump=nextslide"/>
          </p:cNvPr>
          <p:cNvSpPr txBox="1"/>
          <p:nvPr/>
        </p:nvSpPr>
        <p:spPr>
          <a:xfrm>
            <a:off x="279263" y="341537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 </a:t>
            </a:r>
            <a:endParaRPr b="1" i="0" sz="1800" u="none" cap="none" strike="noStrike">
              <a:solidFill>
                <a:schemeClr val="lt1"/>
              </a:solidFill>
              <a:latin typeface="Lato"/>
              <a:ea typeface="Lato"/>
              <a:cs typeface="Lato"/>
              <a:sym typeface="Lato"/>
            </a:endParaRPr>
          </a:p>
        </p:txBody>
      </p:sp>
      <p:sp>
        <p:nvSpPr>
          <p:cNvPr id="331" name="Google Shape;331;p26">
            <a:hlinkClick action="ppaction://hlinksldjump" r:id="rId8"/>
          </p:cNvPr>
          <p:cNvSpPr txBox="1"/>
          <p:nvPr/>
        </p:nvSpPr>
        <p:spPr>
          <a:xfrm>
            <a:off x="4745813"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Mortgages </a:t>
            </a:r>
            <a:endParaRPr b="1" i="0" sz="1800" u="none" cap="none" strike="noStrike">
              <a:solidFill>
                <a:schemeClr val="lt1"/>
              </a:solidFill>
              <a:latin typeface="Lato"/>
              <a:ea typeface="Lato"/>
              <a:cs typeface="Lato"/>
              <a:sym typeface="Lato"/>
            </a:endParaRPr>
          </a:p>
        </p:txBody>
      </p:sp>
      <p:sp>
        <p:nvSpPr>
          <p:cNvPr id="332" name="Google Shape;332;p26">
            <a:hlinkClick action="ppaction://hlinksldjump" r:id="rId9"/>
          </p:cNvPr>
          <p:cNvSpPr txBox="1"/>
          <p:nvPr/>
        </p:nvSpPr>
        <p:spPr>
          <a:xfrm>
            <a:off x="6967175"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Credit cards</a:t>
            </a:r>
            <a:endParaRPr b="1" i="0" sz="1800" u="none" cap="none" strike="noStrike">
              <a:solidFill>
                <a:schemeClr val="lt1"/>
              </a:solidFill>
              <a:latin typeface="Lato"/>
              <a:ea typeface="Lato"/>
              <a:cs typeface="Lato"/>
              <a:sym typeface="Lato"/>
            </a:endParaRPr>
          </a:p>
        </p:txBody>
      </p:sp>
      <p:sp>
        <p:nvSpPr>
          <p:cNvPr id="333" name="Google Shape;333;p26">
            <a:hlinkClick action="ppaction://hlinksldjump" r:id="rId10"/>
          </p:cNvPr>
          <p:cNvSpPr txBox="1"/>
          <p:nvPr/>
        </p:nvSpPr>
        <p:spPr>
          <a:xfrm>
            <a:off x="2497875" y="3401500"/>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Pensions</a:t>
            </a:r>
            <a:endParaRPr b="1" i="0" sz="1800" u="none" cap="none" strike="noStrike">
              <a:solidFill>
                <a:schemeClr val="lt1"/>
              </a:solidFill>
              <a:latin typeface="Lato"/>
              <a:ea typeface="Lato"/>
              <a:cs typeface="Lato"/>
              <a:sym typeface="Lato"/>
            </a:endParaRPr>
          </a:p>
        </p:txBody>
      </p:sp>
      <p:sp>
        <p:nvSpPr>
          <p:cNvPr id="334" name="Google Shape;334;p26"/>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Make a financial decision</a:t>
            </a:r>
            <a:endParaRPr b="1" i="0" sz="2900" u="none" cap="none" strike="noStrike">
              <a:solidFill>
                <a:schemeClr val="accent2"/>
              </a:solidFill>
              <a:latin typeface="Lato"/>
              <a:ea typeface="Lato"/>
              <a:cs typeface="Lato"/>
              <a:sym typeface="Lato"/>
            </a:endParaRPr>
          </a:p>
        </p:txBody>
      </p:sp>
      <p:sp>
        <p:nvSpPr>
          <p:cNvPr id="335" name="Google Shape;335;p26">
            <a:hlinkClick action="ppaction://hlinksldjump" r:id="rId11"/>
          </p:cNvPr>
          <p:cNvSpPr txBox="1"/>
          <p:nvPr/>
        </p:nvSpPr>
        <p:spPr>
          <a:xfrm>
            <a:off x="864433" y="4112050"/>
            <a:ext cx="6962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Go to final reflection </a:t>
            </a:r>
            <a:endParaRPr b="1" i="0" sz="1800" u="none" cap="none" strike="noStrike">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pic>
        <p:nvPicPr>
          <p:cNvPr id="340" name="Google Shape;340;p27"/>
          <p:cNvPicPr preferRelativeResize="0"/>
          <p:nvPr/>
        </p:nvPicPr>
        <p:blipFill rotWithShape="1">
          <a:blip r:embed="rId3">
            <a:alphaModFix/>
          </a:blip>
          <a:srcRect b="0" l="0" r="0" t="0"/>
          <a:stretch/>
        </p:blipFill>
        <p:spPr>
          <a:xfrm rot="660284">
            <a:off x="5284531" y="2032857"/>
            <a:ext cx="3186439" cy="3239811"/>
          </a:xfrm>
          <a:prstGeom prst="rect">
            <a:avLst/>
          </a:prstGeom>
          <a:noFill/>
          <a:ln>
            <a:noFill/>
          </a:ln>
        </p:spPr>
      </p:pic>
      <p:sp>
        <p:nvSpPr>
          <p:cNvPr id="341" name="Google Shape;341;p27"/>
          <p:cNvSpPr txBox="1"/>
          <p:nvPr/>
        </p:nvSpPr>
        <p:spPr>
          <a:xfrm>
            <a:off x="170750" y="1073788"/>
            <a:ext cx="85095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In order to furnish the house she will need to purchase some furniture.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Smita needs to manage cash flow. She has a furniture wishlist amounting to £8,000 and can afford to pay a credit card bill of £400 per month.</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She needs to make decisions around prioritising which items to buy.</a:t>
            </a:r>
            <a:endParaRPr b="0" i="0" sz="1600" u="none" cap="none" strike="noStrike">
              <a:solidFill>
                <a:srgbClr val="000000"/>
              </a:solidFill>
              <a:latin typeface="Lato"/>
              <a:ea typeface="Lato"/>
              <a:cs typeface="Lato"/>
              <a:sym typeface="Lato"/>
            </a:endParaRPr>
          </a:p>
        </p:txBody>
      </p:sp>
      <p:sp>
        <p:nvSpPr>
          <p:cNvPr id="342" name="Google Shape;342;p27"/>
          <p:cNvSpPr txBox="1"/>
          <p:nvPr/>
        </p:nvSpPr>
        <p:spPr>
          <a:xfrm>
            <a:off x="873425" y="151125"/>
            <a:ext cx="75468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Credit card - </a:t>
            </a:r>
            <a:r>
              <a:rPr b="1" i="1" lang="en-GB" sz="2900" u="none" cap="none" strike="noStrike">
                <a:solidFill>
                  <a:schemeClr val="accent2"/>
                </a:solidFill>
                <a:latin typeface="Lato"/>
                <a:ea typeface="Lato"/>
                <a:cs typeface="Lato"/>
                <a:sym typeface="Lato"/>
              </a:rPr>
              <a:t>expensive purchases </a:t>
            </a:r>
            <a:endParaRPr b="1" i="1" sz="2900" u="none" cap="none" strike="noStrike">
              <a:solidFill>
                <a:schemeClr val="accent2"/>
              </a:solidFill>
              <a:latin typeface="Lato"/>
              <a:ea typeface="Lato"/>
              <a:cs typeface="Lato"/>
              <a:sym typeface="Lato"/>
            </a:endParaRPr>
          </a:p>
        </p:txBody>
      </p:sp>
      <p:sp>
        <p:nvSpPr>
          <p:cNvPr id="343" name="Google Shape;343;p27"/>
          <p:cNvSpPr txBox="1"/>
          <p:nvPr/>
        </p:nvSpPr>
        <p:spPr>
          <a:xfrm rot="205207">
            <a:off x="5988146" y="2653286"/>
            <a:ext cx="2107053" cy="210884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Sofa  £3000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Dining table £700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Rug £100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TV £1000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Bed £800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Wardrobe £800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Washing machine £400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Cooker £500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rPr b="0" i="0" lang="en-GB" sz="1250" u="none" cap="none" strike="noStrike">
                <a:solidFill>
                  <a:srgbClr val="1F1F1F"/>
                </a:solidFill>
                <a:latin typeface="Caveat"/>
                <a:ea typeface="Caveat"/>
                <a:cs typeface="Caveat"/>
                <a:sym typeface="Caveat"/>
              </a:rPr>
              <a:t>Dining table £700</a:t>
            </a:r>
            <a:endParaRPr b="0" i="0" sz="1250" u="none" cap="none" strike="noStrike">
              <a:solidFill>
                <a:srgbClr val="1F1F1F"/>
              </a:solidFill>
              <a:latin typeface="Caveat"/>
              <a:ea typeface="Caveat"/>
              <a:cs typeface="Caveat"/>
              <a:sym typeface="Caveat"/>
            </a:endParaRPr>
          </a:p>
          <a:p>
            <a:pPr indent="0" lvl="0" marL="0" marR="0" rtl="0" algn="l">
              <a:lnSpc>
                <a:spcPct val="100000"/>
              </a:lnSpc>
              <a:spcBef>
                <a:spcPts val="0"/>
              </a:spcBef>
              <a:spcAft>
                <a:spcPts val="0"/>
              </a:spcAft>
              <a:buClr>
                <a:srgbClr val="000000"/>
              </a:buClr>
              <a:buSzPts val="1250"/>
              <a:buFont typeface="Arial"/>
              <a:buNone/>
            </a:pPr>
            <a:r>
              <a:t/>
            </a:r>
            <a:endParaRPr b="0" i="0" sz="1250" u="none" cap="none" strike="noStrike">
              <a:solidFill>
                <a:srgbClr val="1F1F1F"/>
              </a:solidFill>
              <a:latin typeface="Caveat"/>
              <a:ea typeface="Caveat"/>
              <a:cs typeface="Caveat"/>
              <a:sym typeface="Caveat"/>
            </a:endParaRPr>
          </a:p>
        </p:txBody>
      </p:sp>
      <p:sp>
        <p:nvSpPr>
          <p:cNvPr id="344" name="Google Shape;344;p27"/>
          <p:cNvSpPr txBox="1"/>
          <p:nvPr/>
        </p:nvSpPr>
        <p:spPr>
          <a:xfrm>
            <a:off x="94550" y="2243500"/>
            <a:ext cx="5728500"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Why has she decided to do this? </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What are the pros and cons of taking out a credit card?</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What features should Smita look out for when choosing a card?</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What else could Smita have done?</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Choose and calculate Smita’s purchases</a:t>
            </a:r>
            <a:r>
              <a:rPr b="1" lang="en-GB">
                <a:solidFill>
                  <a:schemeClr val="accent1"/>
                </a:solidFill>
                <a:latin typeface="Lato"/>
                <a:ea typeface="Lato"/>
                <a:cs typeface="Lato"/>
                <a:sym typeface="Lato"/>
              </a:rPr>
              <a:t>.</a:t>
            </a:r>
            <a:endParaRPr b="1" i="0" sz="1400" u="none" cap="none" strike="noStrike">
              <a:solidFill>
                <a:schemeClr val="accent1"/>
              </a:solidFill>
              <a:latin typeface="Lato"/>
              <a:ea typeface="Lato"/>
              <a:cs typeface="Lato"/>
              <a:sym typeface="Lato"/>
            </a:endParaRPr>
          </a:p>
          <a:p>
            <a:pPr indent="-317500" lvl="0" marL="457200" marR="0" rtl="0" algn="l">
              <a:lnSpc>
                <a:spcPct val="100000"/>
              </a:lnSpc>
              <a:spcBef>
                <a:spcPts val="0"/>
              </a:spcBef>
              <a:spcAft>
                <a:spcPts val="0"/>
              </a:spcAft>
              <a:buClr>
                <a:schemeClr val="accent1"/>
              </a:buClr>
              <a:buSzPts val="1400"/>
              <a:buFont typeface="Lato"/>
              <a:buChar char="●"/>
            </a:pPr>
            <a:r>
              <a:rPr b="1" i="0" lang="en-GB" sz="1400" u="none" cap="none" strike="noStrike">
                <a:solidFill>
                  <a:schemeClr val="accent1"/>
                </a:solidFill>
                <a:latin typeface="Lato"/>
                <a:ea typeface="Lato"/>
                <a:cs typeface="Lato"/>
                <a:sym typeface="Lato"/>
              </a:rPr>
              <a:t>Explain which items did were depriorised and why</a:t>
            </a:r>
            <a:r>
              <a:rPr b="1" lang="en-GB">
                <a:solidFill>
                  <a:schemeClr val="accent1"/>
                </a:solidFill>
                <a:latin typeface="Lato"/>
                <a:ea typeface="Lato"/>
                <a:cs typeface="Lato"/>
                <a:sym typeface="Lato"/>
              </a:rPr>
              <a:t>.</a:t>
            </a:r>
            <a:endParaRPr b="1" i="0" sz="1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accent1"/>
              </a:solidFill>
              <a:latin typeface="Lato"/>
              <a:ea typeface="Lato"/>
              <a:cs typeface="Lato"/>
              <a:sym typeface="Lato"/>
            </a:endParaRPr>
          </a:p>
        </p:txBody>
      </p:sp>
      <p:pic>
        <p:nvPicPr>
          <p:cNvPr id="345" name="Google Shape;345;p27"/>
          <p:cNvPicPr preferRelativeResize="0"/>
          <p:nvPr/>
        </p:nvPicPr>
        <p:blipFill rotWithShape="1">
          <a:blip r:embed="rId4">
            <a:alphaModFix/>
          </a:blip>
          <a:srcRect b="0" l="0" r="0" t="0"/>
          <a:stretch/>
        </p:blipFill>
        <p:spPr>
          <a:xfrm>
            <a:off x="167549" y="155551"/>
            <a:ext cx="690376" cy="690376"/>
          </a:xfrm>
          <a:prstGeom prst="rect">
            <a:avLst/>
          </a:prstGeom>
          <a:noFill/>
          <a:ln>
            <a:noFill/>
          </a:ln>
        </p:spPr>
      </p:pic>
      <p:sp>
        <p:nvSpPr>
          <p:cNvPr id="346" name="Google Shape;346;p27"/>
          <p:cNvSpPr/>
          <p:nvPr/>
        </p:nvSpPr>
        <p:spPr>
          <a:xfrm rot="-97172">
            <a:off x="6838621" y="2342951"/>
            <a:ext cx="201681" cy="201681"/>
          </a:xfrm>
          <a:prstGeom prst="ellipse">
            <a:avLst/>
          </a:prstGeom>
          <a:solidFill>
            <a:srgbClr val="FF802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8"/>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Credit cards </a:t>
            </a:r>
            <a:endParaRPr b="1" i="0" sz="2900" u="none" cap="none" strike="noStrike">
              <a:solidFill>
                <a:schemeClr val="accent2"/>
              </a:solidFill>
              <a:latin typeface="Lato"/>
              <a:ea typeface="Lato"/>
              <a:cs typeface="Lato"/>
              <a:sym typeface="Lato"/>
            </a:endParaRPr>
          </a:p>
        </p:txBody>
      </p:sp>
      <p:pic>
        <p:nvPicPr>
          <p:cNvPr id="352" name="Google Shape;352;p28"/>
          <p:cNvPicPr preferRelativeResize="0"/>
          <p:nvPr/>
        </p:nvPicPr>
        <p:blipFill rotWithShape="1">
          <a:blip r:embed="rId3">
            <a:alphaModFix/>
          </a:blip>
          <a:srcRect b="0" l="0" r="0" t="0"/>
          <a:stretch/>
        </p:blipFill>
        <p:spPr>
          <a:xfrm>
            <a:off x="5311574" y="1706000"/>
            <a:ext cx="3728400" cy="2097225"/>
          </a:xfrm>
          <a:prstGeom prst="rect">
            <a:avLst/>
          </a:prstGeom>
          <a:noFill/>
          <a:ln>
            <a:noFill/>
          </a:ln>
          <a:effectLst>
            <a:outerShdw blurRad="57150" rotWithShape="0" algn="bl" dir="5400000" dist="19050">
              <a:srgbClr val="000000">
                <a:alpha val="49803"/>
              </a:srgbClr>
            </a:outerShdw>
          </a:effectLst>
        </p:spPr>
      </p:pic>
      <p:sp>
        <p:nvSpPr>
          <p:cNvPr id="353" name="Google Shape;353;p28"/>
          <p:cNvSpPr txBox="1"/>
          <p:nvPr/>
        </p:nvSpPr>
        <p:spPr>
          <a:xfrm>
            <a:off x="164850" y="1182300"/>
            <a:ext cx="50532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chemeClr val="accent1"/>
                </a:solidFill>
                <a:latin typeface="Lato"/>
                <a:ea typeface="Lato"/>
                <a:cs typeface="Lato"/>
                <a:sym typeface="Lato"/>
              </a:rPr>
              <a:t>Which credit card should </a:t>
            </a:r>
            <a:endParaRPr b="1" i="0" sz="2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rPr b="1" i="0" lang="en-GB" sz="2400" u="none" cap="none" strike="noStrike">
                <a:solidFill>
                  <a:schemeClr val="accent1"/>
                </a:solidFill>
                <a:latin typeface="Lato"/>
                <a:ea typeface="Lato"/>
                <a:cs typeface="Lato"/>
                <a:sym typeface="Lato"/>
              </a:rPr>
              <a:t>Smita choose?</a:t>
            </a:r>
            <a:endParaRPr b="1" i="0" sz="2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accent1"/>
              </a:solidFill>
              <a:latin typeface="Lato"/>
              <a:ea typeface="Lato"/>
              <a:cs typeface="Lato"/>
              <a:sym typeface="Lato"/>
            </a:endParaRPr>
          </a:p>
        </p:txBody>
      </p:sp>
      <p:sp>
        <p:nvSpPr>
          <p:cNvPr id="354" name="Google Shape;354;p28"/>
          <p:cNvSpPr txBox="1"/>
          <p:nvPr/>
        </p:nvSpPr>
        <p:spPr>
          <a:xfrm>
            <a:off x="152400" y="2465275"/>
            <a:ext cx="47538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Discuss</a:t>
            </a:r>
            <a:endParaRPr b="1" i="0" sz="1600" u="none" cap="none" strike="noStrike">
              <a:solidFill>
                <a:schemeClr val="accent1"/>
              </a:solidFill>
              <a:latin typeface="Lato"/>
              <a:ea typeface="Lato"/>
              <a:cs typeface="Lato"/>
              <a:sym typeface="Lato"/>
            </a:endParaRPr>
          </a:p>
          <a:p>
            <a:pPr indent="-330200" lvl="0" marL="457200" marR="0" rtl="0" algn="l">
              <a:lnSpc>
                <a:spcPct val="100000"/>
              </a:lnSpc>
              <a:spcBef>
                <a:spcPts val="0"/>
              </a:spcBef>
              <a:spcAft>
                <a:spcPts val="0"/>
              </a:spcAft>
              <a:buClr>
                <a:schemeClr val="accent1"/>
              </a:buClr>
              <a:buSzPts val="1600"/>
              <a:buFont typeface="Lato"/>
              <a:buChar char="●"/>
            </a:pPr>
            <a:r>
              <a:rPr b="1" i="0" lang="en-GB" sz="1600" u="none" cap="none" strike="noStrike">
                <a:solidFill>
                  <a:schemeClr val="accent1"/>
                </a:solidFill>
                <a:latin typeface="Lato"/>
                <a:ea typeface="Lato"/>
                <a:cs typeface="Lato"/>
                <a:sym typeface="Lato"/>
              </a:rPr>
              <a:t>How much do you think Smita should borrow from the maximum borrowing amount?</a:t>
            </a:r>
            <a:endParaRPr b="1" i="0" sz="1600" u="none" cap="none" strike="noStrike">
              <a:solidFill>
                <a:schemeClr val="accent1"/>
              </a:solidFill>
              <a:latin typeface="Lato"/>
              <a:ea typeface="Lato"/>
              <a:cs typeface="Lato"/>
              <a:sym typeface="Lato"/>
            </a:endParaRPr>
          </a:p>
          <a:p>
            <a:pPr indent="-330200" lvl="0" marL="457200" marR="0" rtl="0" algn="l">
              <a:lnSpc>
                <a:spcPct val="100000"/>
              </a:lnSpc>
              <a:spcBef>
                <a:spcPts val="0"/>
              </a:spcBef>
              <a:spcAft>
                <a:spcPts val="0"/>
              </a:spcAft>
              <a:buClr>
                <a:schemeClr val="accent1"/>
              </a:buClr>
              <a:buSzPts val="1600"/>
              <a:buFont typeface="Lato"/>
              <a:buChar char="●"/>
            </a:pPr>
            <a:r>
              <a:rPr b="1" i="0" lang="en-GB" sz="1600" u="none" cap="none" strike="noStrike">
                <a:solidFill>
                  <a:schemeClr val="accent1"/>
                </a:solidFill>
                <a:latin typeface="Lato"/>
                <a:ea typeface="Lato"/>
                <a:cs typeface="Lato"/>
                <a:sym typeface="Lato"/>
              </a:rPr>
              <a:t>How much should she aim to pay back each month?</a:t>
            </a:r>
            <a:endParaRPr b="1" i="0" sz="1600" u="none" cap="none" strike="noStrike">
              <a:solidFill>
                <a:schemeClr val="accent1"/>
              </a:solidFill>
              <a:latin typeface="Lato"/>
              <a:ea typeface="Lato"/>
              <a:cs typeface="Lato"/>
              <a:sym typeface="La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g28a04d23ef9_0_0"/>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Credit cards </a:t>
            </a:r>
            <a:r>
              <a:rPr b="1" lang="en-GB" sz="2900">
                <a:solidFill>
                  <a:schemeClr val="accent2"/>
                </a:solidFill>
                <a:latin typeface="Lato"/>
                <a:ea typeface="Lato"/>
                <a:cs typeface="Lato"/>
                <a:sym typeface="Lato"/>
              </a:rPr>
              <a:t>| K</a:t>
            </a:r>
            <a:r>
              <a:rPr b="1" i="0" lang="en-GB" sz="2900" u="none" cap="none" strike="noStrike">
                <a:solidFill>
                  <a:schemeClr val="accent2"/>
                </a:solidFill>
                <a:latin typeface="Lato"/>
                <a:ea typeface="Lato"/>
                <a:cs typeface="Lato"/>
                <a:sym typeface="Lato"/>
              </a:rPr>
              <a:t>ey takeaways </a:t>
            </a:r>
            <a:endParaRPr b="1" i="0" sz="2900" u="none" cap="none" strike="noStrike">
              <a:solidFill>
                <a:schemeClr val="accent2"/>
              </a:solidFill>
              <a:latin typeface="Lato"/>
              <a:ea typeface="Lato"/>
              <a:cs typeface="Lato"/>
              <a:sym typeface="Lato"/>
            </a:endParaRPr>
          </a:p>
        </p:txBody>
      </p:sp>
      <p:sp>
        <p:nvSpPr>
          <p:cNvPr id="360" name="Google Shape;360;g28a04d23ef9_0_0"/>
          <p:cNvSpPr txBox="1"/>
          <p:nvPr/>
        </p:nvSpPr>
        <p:spPr>
          <a:xfrm>
            <a:off x="408500" y="1192150"/>
            <a:ext cx="8656500" cy="4740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lang="en-GB" sz="2000">
                <a:solidFill>
                  <a:srgbClr val="1F1F1F"/>
                </a:solidFill>
                <a:highlight>
                  <a:srgbClr val="FFFFFF"/>
                </a:highlight>
                <a:latin typeface="Lato"/>
                <a:ea typeface="Lato"/>
                <a:cs typeface="Lato"/>
                <a:sym typeface="Lato"/>
              </a:rPr>
              <a:t>Credit cards can be very useful for buying big ticket items and for building up a good credit score, but they do need to be used responsibly.</a:t>
            </a:r>
            <a:endParaRPr b="0" i="0" sz="20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2000">
                <a:solidFill>
                  <a:srgbClr val="1F1F1F"/>
                </a:solidFill>
                <a:highlight>
                  <a:srgbClr val="FFFFFF"/>
                </a:highlight>
                <a:latin typeface="Lato"/>
                <a:ea typeface="Lato"/>
                <a:cs typeface="Lato"/>
                <a:sym typeface="Lato"/>
              </a:rPr>
              <a:t>It’s important that the user has a repayment plan in place, and makes at least the minimum repayments each month.</a:t>
            </a:r>
            <a:endParaRPr sz="2000">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sz="2000">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2000">
                <a:solidFill>
                  <a:srgbClr val="1F1F1F"/>
                </a:solidFill>
                <a:highlight>
                  <a:srgbClr val="FFFFFF"/>
                </a:highlight>
                <a:latin typeface="Lato"/>
                <a:ea typeface="Lato"/>
                <a:cs typeface="Lato"/>
                <a:sym typeface="Lato"/>
              </a:rPr>
              <a:t>Not doing so can result in higher costs and poor credit score, making it more difficult to take out loans in the future.</a:t>
            </a:r>
            <a:endParaRPr sz="2000">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sz="2000">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lang="en-GB" sz="2000">
                <a:solidFill>
                  <a:srgbClr val="1F1F1F"/>
                </a:solidFill>
                <a:highlight>
                  <a:srgbClr val="FFFFFF"/>
                </a:highlight>
                <a:latin typeface="Lato"/>
                <a:ea typeface="Lato"/>
                <a:cs typeface="Lato"/>
                <a:sym typeface="Lato"/>
              </a:rPr>
              <a:t>When choosing a credit card, it’s important to look at the APR and factors like the interest free period, rewards and any additional fees.</a:t>
            </a:r>
            <a:endParaRPr sz="2000">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highlight>
                <a:srgbClr val="FFFFFF"/>
              </a:highlight>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F1F1F"/>
              </a:solidFill>
              <a:latin typeface="Lato"/>
              <a:ea typeface="Lato"/>
              <a:cs typeface="Lato"/>
              <a:sym typeface="Lato"/>
            </a:endParaRPr>
          </a:p>
        </p:txBody>
      </p:sp>
      <p:pic>
        <p:nvPicPr>
          <p:cNvPr id="361" name="Google Shape;361;g28a04d23ef9_0_0"/>
          <p:cNvPicPr preferRelativeResize="0"/>
          <p:nvPr/>
        </p:nvPicPr>
        <p:blipFill rotWithShape="1">
          <a:blip r:embed="rId3">
            <a:alphaModFix/>
          </a:blip>
          <a:srcRect b="0" l="0" r="0" t="0"/>
          <a:stretch/>
        </p:blipFill>
        <p:spPr>
          <a:xfrm>
            <a:off x="152402" y="1265274"/>
            <a:ext cx="273100" cy="273100"/>
          </a:xfrm>
          <a:prstGeom prst="rect">
            <a:avLst/>
          </a:prstGeom>
          <a:noFill/>
          <a:ln>
            <a:noFill/>
          </a:ln>
        </p:spPr>
      </p:pic>
      <p:pic>
        <p:nvPicPr>
          <p:cNvPr id="362" name="Google Shape;362;g28a04d23ef9_0_0"/>
          <p:cNvPicPr preferRelativeResize="0"/>
          <p:nvPr/>
        </p:nvPicPr>
        <p:blipFill rotWithShape="1">
          <a:blip r:embed="rId3">
            <a:alphaModFix/>
          </a:blip>
          <a:srcRect b="0" l="0" r="0" t="0"/>
          <a:stretch/>
        </p:blipFill>
        <p:spPr>
          <a:xfrm>
            <a:off x="152402" y="2248374"/>
            <a:ext cx="273100" cy="273100"/>
          </a:xfrm>
          <a:prstGeom prst="rect">
            <a:avLst/>
          </a:prstGeom>
          <a:noFill/>
          <a:ln>
            <a:noFill/>
          </a:ln>
        </p:spPr>
      </p:pic>
      <p:pic>
        <p:nvPicPr>
          <p:cNvPr id="363" name="Google Shape;363;g28a04d23ef9_0_0"/>
          <p:cNvPicPr preferRelativeResize="0"/>
          <p:nvPr/>
        </p:nvPicPr>
        <p:blipFill rotWithShape="1">
          <a:blip r:embed="rId3">
            <a:alphaModFix/>
          </a:blip>
          <a:srcRect b="0" l="0" r="0" t="0"/>
          <a:stretch/>
        </p:blipFill>
        <p:spPr>
          <a:xfrm>
            <a:off x="152402" y="3155424"/>
            <a:ext cx="273100" cy="273100"/>
          </a:xfrm>
          <a:prstGeom prst="rect">
            <a:avLst/>
          </a:prstGeom>
          <a:noFill/>
          <a:ln>
            <a:noFill/>
          </a:ln>
        </p:spPr>
      </p:pic>
      <p:pic>
        <p:nvPicPr>
          <p:cNvPr id="364" name="Google Shape;364;g28a04d23ef9_0_0"/>
          <p:cNvPicPr preferRelativeResize="0"/>
          <p:nvPr/>
        </p:nvPicPr>
        <p:blipFill rotWithShape="1">
          <a:blip r:embed="rId3">
            <a:alphaModFix/>
          </a:blip>
          <a:srcRect b="0" l="0" r="0" t="0"/>
          <a:stretch/>
        </p:blipFill>
        <p:spPr>
          <a:xfrm>
            <a:off x="152402" y="3993624"/>
            <a:ext cx="273100" cy="273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3"/>
          <p:cNvSpPr txBox="1"/>
          <p:nvPr/>
        </p:nvSpPr>
        <p:spPr>
          <a:xfrm>
            <a:off x="348200" y="3204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54" name="Google Shape;54;p3"/>
          <p:cNvSpPr txBox="1"/>
          <p:nvPr/>
        </p:nvSpPr>
        <p:spPr>
          <a:xfrm>
            <a:off x="171700" y="1101675"/>
            <a:ext cx="86904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55" name="Google Shape;55;p3"/>
          <p:cNvSpPr txBox="1"/>
          <p:nvPr/>
        </p:nvSpPr>
        <p:spPr>
          <a:xfrm>
            <a:off x="418625" y="3452475"/>
            <a:ext cx="8242200" cy="677100"/>
          </a:xfrm>
          <a:prstGeom prst="rect">
            <a:avLst/>
          </a:prstGeom>
          <a:no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If there is a question that you do not wish to ask aloud, you can write it on a Post-it Note which will be collected throughout the session and answered at the end</a:t>
            </a:r>
            <a:endParaRPr b="1" i="0" sz="1600" u="none" cap="none" strike="noStrike">
              <a:solidFill>
                <a:srgbClr val="FFFFFF"/>
              </a:solidFill>
              <a:latin typeface="Lato"/>
              <a:ea typeface="Lato"/>
              <a:cs typeface="Lato"/>
              <a:sym typeface="La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29"/>
          <p:cNvSpPr/>
          <p:nvPr/>
        </p:nvSpPr>
        <p:spPr>
          <a:xfrm>
            <a:off x="2527200" y="1426714"/>
            <a:ext cx="1862100" cy="18522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70" name="Google Shape;370;p29"/>
          <p:cNvPicPr preferRelativeResize="0"/>
          <p:nvPr/>
        </p:nvPicPr>
        <p:blipFill rotWithShape="1">
          <a:blip r:embed="rId3">
            <a:alphaModFix/>
          </a:blip>
          <a:srcRect b="0" l="10223" r="13194" t="0"/>
          <a:stretch/>
        </p:blipFill>
        <p:spPr>
          <a:xfrm>
            <a:off x="308600" y="1426725"/>
            <a:ext cx="1862213" cy="1852270"/>
          </a:xfrm>
          <a:prstGeom prst="rect">
            <a:avLst/>
          </a:prstGeom>
          <a:noFill/>
          <a:ln cap="flat" cmpd="sng" w="28575">
            <a:solidFill>
              <a:srgbClr val="FF8022"/>
            </a:solidFill>
            <a:prstDash val="solid"/>
            <a:round/>
            <a:headEnd len="sm" w="sm" type="none"/>
            <a:tailEnd len="sm" w="sm" type="none"/>
          </a:ln>
        </p:spPr>
      </p:pic>
      <p:pic>
        <p:nvPicPr>
          <p:cNvPr id="371" name="Google Shape;371;p29"/>
          <p:cNvPicPr preferRelativeResize="0"/>
          <p:nvPr/>
        </p:nvPicPr>
        <p:blipFill rotWithShape="1">
          <a:blip r:embed="rId4">
            <a:alphaModFix/>
          </a:blip>
          <a:srcRect b="0" l="0" r="0" t="0"/>
          <a:stretch/>
        </p:blipFill>
        <p:spPr>
          <a:xfrm>
            <a:off x="4775174" y="1426731"/>
            <a:ext cx="1862214" cy="1824570"/>
          </a:xfrm>
          <a:prstGeom prst="rect">
            <a:avLst/>
          </a:prstGeom>
          <a:noFill/>
          <a:ln cap="flat" cmpd="sng" w="28575">
            <a:solidFill>
              <a:srgbClr val="FF8022"/>
            </a:solidFill>
            <a:prstDash val="solid"/>
            <a:round/>
            <a:headEnd len="sm" w="sm" type="none"/>
            <a:tailEnd len="sm" w="sm" type="none"/>
          </a:ln>
        </p:spPr>
      </p:pic>
      <p:pic>
        <p:nvPicPr>
          <p:cNvPr id="372" name="Google Shape;372;p29"/>
          <p:cNvPicPr preferRelativeResize="0"/>
          <p:nvPr/>
        </p:nvPicPr>
        <p:blipFill rotWithShape="1">
          <a:blip r:embed="rId5">
            <a:alphaModFix/>
          </a:blip>
          <a:srcRect b="0" l="0" r="0" t="0"/>
          <a:stretch/>
        </p:blipFill>
        <p:spPr>
          <a:xfrm>
            <a:off x="6975125" y="1426728"/>
            <a:ext cx="1905000" cy="1824563"/>
          </a:xfrm>
          <a:prstGeom prst="rect">
            <a:avLst/>
          </a:prstGeom>
          <a:noFill/>
          <a:ln cap="flat" cmpd="sng" w="28575">
            <a:solidFill>
              <a:srgbClr val="FF8022"/>
            </a:solidFill>
            <a:prstDash val="solid"/>
            <a:round/>
            <a:headEnd len="sm" w="sm" type="none"/>
            <a:tailEnd len="sm" w="sm" type="none"/>
          </a:ln>
        </p:spPr>
      </p:pic>
      <p:grpSp>
        <p:nvGrpSpPr>
          <p:cNvPr id="373" name="Google Shape;373;p29"/>
          <p:cNvGrpSpPr/>
          <p:nvPr/>
        </p:nvGrpSpPr>
        <p:grpSpPr>
          <a:xfrm>
            <a:off x="2603390" y="1614834"/>
            <a:ext cx="1738201" cy="1447991"/>
            <a:chOff x="7239000" y="2032150"/>
            <a:chExt cx="1794550" cy="1905000"/>
          </a:xfrm>
        </p:grpSpPr>
        <p:pic>
          <p:nvPicPr>
            <p:cNvPr id="374" name="Google Shape;374;p29"/>
            <p:cNvPicPr preferRelativeResize="0"/>
            <p:nvPr/>
          </p:nvPicPr>
          <p:blipFill rotWithShape="1">
            <a:blip r:embed="rId6">
              <a:alphaModFix/>
            </a:blip>
            <a:srcRect b="0" l="0" r="5792" t="0"/>
            <a:stretch/>
          </p:blipFill>
          <p:spPr>
            <a:xfrm>
              <a:off x="7239000" y="2032150"/>
              <a:ext cx="1794550" cy="1905000"/>
            </a:xfrm>
            <a:prstGeom prst="rect">
              <a:avLst/>
            </a:prstGeom>
            <a:noFill/>
            <a:ln>
              <a:noFill/>
            </a:ln>
          </p:spPr>
        </p:pic>
        <p:pic>
          <p:nvPicPr>
            <p:cNvPr id="375" name="Google Shape;375;p29"/>
            <p:cNvPicPr preferRelativeResize="0"/>
            <p:nvPr/>
          </p:nvPicPr>
          <p:blipFill rotWithShape="1">
            <a:blip r:embed="rId7">
              <a:alphaModFix/>
            </a:blip>
            <a:srcRect b="0" l="0" r="0" t="0"/>
            <a:stretch/>
          </p:blipFill>
          <p:spPr>
            <a:xfrm>
              <a:off x="7843625" y="3177100"/>
              <a:ext cx="286150" cy="286150"/>
            </a:xfrm>
            <a:prstGeom prst="rect">
              <a:avLst/>
            </a:prstGeom>
            <a:noFill/>
            <a:ln>
              <a:noFill/>
            </a:ln>
          </p:spPr>
        </p:pic>
        <p:pic>
          <p:nvPicPr>
            <p:cNvPr id="376" name="Google Shape;376;p29"/>
            <p:cNvPicPr preferRelativeResize="0"/>
            <p:nvPr/>
          </p:nvPicPr>
          <p:blipFill rotWithShape="1">
            <a:blip r:embed="rId7">
              <a:alphaModFix/>
            </a:blip>
            <a:srcRect b="0" l="0" r="0" t="0"/>
            <a:stretch/>
          </p:blipFill>
          <p:spPr>
            <a:xfrm>
              <a:off x="7760075" y="2659300"/>
              <a:ext cx="369700" cy="286150"/>
            </a:xfrm>
            <a:prstGeom prst="rect">
              <a:avLst/>
            </a:prstGeom>
            <a:noFill/>
            <a:ln>
              <a:noFill/>
            </a:ln>
          </p:spPr>
        </p:pic>
      </p:grpSp>
      <p:sp>
        <p:nvSpPr>
          <p:cNvPr id="377" name="Google Shape;377;p29">
            <a:hlinkClick action="ppaction://hlinkshowjump?jump=nextslide"/>
          </p:cNvPr>
          <p:cNvSpPr txBox="1"/>
          <p:nvPr/>
        </p:nvSpPr>
        <p:spPr>
          <a:xfrm>
            <a:off x="279263" y="341537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 </a:t>
            </a:r>
            <a:endParaRPr b="1" i="0" sz="1800" u="none" cap="none" strike="noStrike">
              <a:solidFill>
                <a:schemeClr val="lt1"/>
              </a:solidFill>
              <a:latin typeface="Lato"/>
              <a:ea typeface="Lato"/>
              <a:cs typeface="Lato"/>
              <a:sym typeface="Lato"/>
            </a:endParaRPr>
          </a:p>
        </p:txBody>
      </p:sp>
      <p:sp>
        <p:nvSpPr>
          <p:cNvPr id="378" name="Google Shape;378;p29">
            <a:hlinkClick action="ppaction://hlinksldjump" r:id="rId8"/>
          </p:cNvPr>
          <p:cNvSpPr txBox="1"/>
          <p:nvPr/>
        </p:nvSpPr>
        <p:spPr>
          <a:xfrm>
            <a:off x="4745813"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Mortgages </a:t>
            </a:r>
            <a:endParaRPr b="1" i="0" sz="1800" u="none" cap="none" strike="noStrike">
              <a:solidFill>
                <a:schemeClr val="lt1"/>
              </a:solidFill>
              <a:latin typeface="Lato"/>
              <a:ea typeface="Lato"/>
              <a:cs typeface="Lato"/>
              <a:sym typeface="Lato"/>
            </a:endParaRPr>
          </a:p>
        </p:txBody>
      </p:sp>
      <p:sp>
        <p:nvSpPr>
          <p:cNvPr id="379" name="Google Shape;379;p29">
            <a:hlinkClick action="ppaction://hlinksldjump" r:id="rId9"/>
          </p:cNvPr>
          <p:cNvSpPr txBox="1"/>
          <p:nvPr/>
        </p:nvSpPr>
        <p:spPr>
          <a:xfrm>
            <a:off x="6967175" y="34015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Credit cards</a:t>
            </a:r>
            <a:endParaRPr b="1" i="0" sz="1800" u="none" cap="none" strike="noStrike">
              <a:solidFill>
                <a:schemeClr val="lt1"/>
              </a:solidFill>
              <a:latin typeface="Lato"/>
              <a:ea typeface="Lato"/>
              <a:cs typeface="Lato"/>
              <a:sym typeface="Lato"/>
            </a:endParaRPr>
          </a:p>
        </p:txBody>
      </p:sp>
      <p:sp>
        <p:nvSpPr>
          <p:cNvPr id="380" name="Google Shape;380;p29">
            <a:hlinkClick action="ppaction://hlinksldjump" r:id="rId10"/>
          </p:cNvPr>
          <p:cNvSpPr txBox="1"/>
          <p:nvPr/>
        </p:nvSpPr>
        <p:spPr>
          <a:xfrm>
            <a:off x="2497875" y="3401500"/>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Pensions</a:t>
            </a:r>
            <a:endParaRPr b="1" i="0" sz="1800" u="none" cap="none" strike="noStrike">
              <a:solidFill>
                <a:schemeClr val="lt1"/>
              </a:solidFill>
              <a:latin typeface="Lato"/>
              <a:ea typeface="Lato"/>
              <a:cs typeface="Lato"/>
              <a:sym typeface="Lato"/>
            </a:endParaRPr>
          </a:p>
        </p:txBody>
      </p:sp>
      <p:sp>
        <p:nvSpPr>
          <p:cNvPr id="381" name="Google Shape;381;p29"/>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Make a financial decision</a:t>
            </a:r>
            <a:endParaRPr b="1" i="0" sz="2900" u="none" cap="none" strike="noStrike">
              <a:solidFill>
                <a:schemeClr val="accent2"/>
              </a:solidFill>
              <a:latin typeface="Lato"/>
              <a:ea typeface="Lato"/>
              <a:cs typeface="Lato"/>
              <a:sym typeface="Lato"/>
            </a:endParaRPr>
          </a:p>
        </p:txBody>
      </p:sp>
      <p:sp>
        <p:nvSpPr>
          <p:cNvPr id="382" name="Google Shape;382;p29">
            <a:hlinkClick action="ppaction://hlinksldjump" r:id="rId11"/>
          </p:cNvPr>
          <p:cNvSpPr txBox="1"/>
          <p:nvPr/>
        </p:nvSpPr>
        <p:spPr>
          <a:xfrm>
            <a:off x="864433" y="4112050"/>
            <a:ext cx="6962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Go to final reflection </a:t>
            </a:r>
            <a:endParaRPr b="1" i="0" sz="1800" u="none" cap="none" strike="noStrike">
              <a:solidFill>
                <a:schemeClr val="lt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pic>
        <p:nvPicPr>
          <p:cNvPr id="387" name="Google Shape;387;p30"/>
          <p:cNvPicPr preferRelativeResize="0"/>
          <p:nvPr/>
        </p:nvPicPr>
        <p:blipFill rotWithShape="1">
          <a:blip r:embed="rId3">
            <a:alphaModFix/>
          </a:blip>
          <a:srcRect b="0" l="15621" r="16456" t="0"/>
          <a:stretch/>
        </p:blipFill>
        <p:spPr>
          <a:xfrm>
            <a:off x="6768425" y="1705325"/>
            <a:ext cx="1861500" cy="1826700"/>
          </a:xfrm>
          <a:prstGeom prst="ellipse">
            <a:avLst/>
          </a:prstGeom>
          <a:noFill/>
          <a:ln>
            <a:noFill/>
          </a:ln>
        </p:spPr>
      </p:pic>
      <p:sp>
        <p:nvSpPr>
          <p:cNvPr id="388" name="Google Shape;388;p30"/>
          <p:cNvSpPr txBox="1"/>
          <p:nvPr/>
        </p:nvSpPr>
        <p:spPr>
          <a:xfrm>
            <a:off x="297650" y="2202300"/>
            <a:ext cx="65988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Smita has made significant decisions for her financial future.</a:t>
            </a:r>
            <a:endParaRPr b="0" i="0" sz="18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What can Smita do to keep on track with her financial goals?</a:t>
            </a:r>
            <a:endParaRPr b="0" i="0" sz="1800" u="none" cap="none" strike="noStrike">
              <a:solidFill>
                <a:srgbClr val="000000"/>
              </a:solidFill>
              <a:latin typeface="Lato"/>
              <a:ea typeface="Lato"/>
              <a:cs typeface="Lato"/>
              <a:sym typeface="Lato"/>
            </a:endParaRPr>
          </a:p>
        </p:txBody>
      </p:sp>
      <p:sp>
        <p:nvSpPr>
          <p:cNvPr id="389" name="Google Shape;389;p30"/>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Financial decisions</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31"/>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Any questions?</a:t>
            </a:r>
            <a:endParaRPr b="1" i="0" sz="5600" u="none" cap="none" strike="noStrike">
              <a:solidFill>
                <a:schemeClr val="accent2"/>
              </a:solidFill>
              <a:latin typeface="Lato Black"/>
              <a:ea typeface="Lato Black"/>
              <a:cs typeface="Lato Black"/>
              <a:sym typeface="Lato Black"/>
            </a:endParaRPr>
          </a:p>
        </p:txBody>
      </p:sp>
      <p:sp>
        <p:nvSpPr>
          <p:cNvPr id="395" name="Google Shape;395;p31"/>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32"/>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32"/>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en-GB" sz="1800" u="none" cap="none" strike="noStrike">
                <a:solidFill>
                  <a:schemeClr val="lt1"/>
                </a:solidFill>
                <a:latin typeface="Lato"/>
                <a:ea typeface="Lato"/>
                <a:cs typeface="Lato"/>
                <a:sym typeface="Lato"/>
              </a:rPr>
              <a:t>Services available for people who have concerns about their personal finances</a:t>
            </a:r>
            <a:endParaRPr b="0" i="0" sz="1400" u="none" cap="none" strike="noStrike">
              <a:solidFill>
                <a:schemeClr val="lt1"/>
              </a:solidFill>
              <a:latin typeface="Arial"/>
              <a:ea typeface="Arial"/>
              <a:cs typeface="Arial"/>
              <a:sym typeface="Arial"/>
            </a:endParaRPr>
          </a:p>
        </p:txBody>
      </p:sp>
      <p:grpSp>
        <p:nvGrpSpPr>
          <p:cNvPr id="402" name="Google Shape;402;p32"/>
          <p:cNvGrpSpPr/>
          <p:nvPr/>
        </p:nvGrpSpPr>
        <p:grpSpPr>
          <a:xfrm>
            <a:off x="151999" y="1183981"/>
            <a:ext cx="2846301" cy="2013582"/>
            <a:chOff x="463400" y="1321175"/>
            <a:chExt cx="2914500" cy="2113109"/>
          </a:xfrm>
        </p:grpSpPr>
        <p:sp>
          <p:nvSpPr>
            <p:cNvPr id="403" name="Google Shape;403;p32"/>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4" name="Google Shape;404;p32"/>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This resource contains links to advice on a number of topics, including financial difficulties, cost of living and communicating with creditors.</a:t>
              </a:r>
              <a:endParaRPr b="0" i="0" sz="1400" u="none" cap="none" strike="noStrike">
                <a:solidFill>
                  <a:srgbClr val="000000"/>
                </a:solidFill>
                <a:latin typeface="Arial"/>
                <a:ea typeface="Arial"/>
                <a:cs typeface="Arial"/>
                <a:sym typeface="Arial"/>
              </a:endParaRPr>
            </a:p>
          </p:txBody>
        </p:sp>
        <p:pic>
          <p:nvPicPr>
            <p:cNvPr id="405" name="Google Shape;405;p32"/>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406" name="Google Shape;406;p32"/>
          <p:cNvSpPr txBox="1"/>
          <p:nvPr/>
        </p:nvSpPr>
        <p:spPr>
          <a:xfrm>
            <a:off x="198525" y="3312950"/>
            <a:ext cx="87789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At school, you can speak with an adult you trust. </a:t>
            </a:r>
            <a:endParaRPr b="1" i="0" sz="1800" u="none" cap="none" strike="noStrike">
              <a:solidFill>
                <a:schemeClr val="accent2"/>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This could be your form tutor, head of year or the school’s safeguarding officer.</a:t>
            </a:r>
            <a:endParaRPr b="1" i="0" sz="1800" u="none" cap="none" strike="noStrike">
              <a:solidFill>
                <a:schemeClr val="accent2"/>
              </a:solidFill>
              <a:latin typeface="Lato"/>
              <a:ea typeface="Lato"/>
              <a:cs typeface="Lato"/>
              <a:sym typeface="Lato"/>
            </a:endParaRPr>
          </a:p>
        </p:txBody>
      </p:sp>
      <p:sp>
        <p:nvSpPr>
          <p:cNvPr id="407" name="Google Shape;407;p32"/>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08" name="Google Shape;408;p32"/>
          <p:cNvGrpSpPr/>
          <p:nvPr/>
        </p:nvGrpSpPr>
        <p:grpSpPr>
          <a:xfrm>
            <a:off x="3164819" y="1184021"/>
            <a:ext cx="2846301" cy="1995658"/>
            <a:chOff x="3237025" y="1184050"/>
            <a:chExt cx="2914500" cy="2094300"/>
          </a:xfrm>
        </p:grpSpPr>
        <p:sp>
          <p:nvSpPr>
            <p:cNvPr id="409" name="Google Shape;409;p32"/>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10" name="Google Shape;410;p32"/>
            <p:cNvPicPr preferRelativeResize="0"/>
            <p:nvPr/>
          </p:nvPicPr>
          <p:blipFill rotWithShape="1">
            <a:blip r:embed="rId5">
              <a:alphaModFix/>
            </a:blip>
            <a:srcRect b="0" l="0" r="0" t="0"/>
            <a:stretch/>
          </p:blipFill>
          <p:spPr>
            <a:xfrm>
              <a:off x="3344950" y="1434825"/>
              <a:ext cx="666111" cy="400200"/>
            </a:xfrm>
            <a:prstGeom prst="rect">
              <a:avLst/>
            </a:prstGeom>
            <a:noFill/>
            <a:ln>
              <a:noFill/>
            </a:ln>
          </p:spPr>
        </p:pic>
        <p:sp>
          <p:nvSpPr>
            <p:cNvPr id="411" name="Google Shape;411;p32"/>
            <p:cNvSpPr txBox="1"/>
            <p:nvPr/>
          </p:nvSpPr>
          <p:spPr>
            <a:xfrm>
              <a:off x="4068426" y="1358613"/>
              <a:ext cx="2032200" cy="185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6">
                    <a:extLst>
                      <a:ext uri="{A12FA001-AC4F-418D-AE19-62706E023703}">
                        <ahyp:hlinkClr val="tx"/>
                      </a:ext>
                    </a:extLst>
                  </a:hlinkClick>
                </a:rPr>
                <a:t>National Debtline  – Debt and Money</a:t>
              </a:r>
              <a:r>
                <a:rPr b="0" i="0" lang="en-GB" sz="1300" u="none" cap="none" strike="noStrike">
                  <a:solidFill>
                    <a:schemeClr val="lt1"/>
                  </a:solidFill>
                  <a:latin typeface="Lato"/>
                  <a:ea typeface="Lato"/>
                  <a:cs typeface="Lato"/>
                  <a:sym typeface="Lato"/>
                </a:rPr>
                <a:t> – a debt advice charity run by the </a:t>
              </a:r>
              <a:r>
                <a:rPr b="0" i="0" lang="en-GB" sz="1300" u="sng" cap="none" strike="noStrike">
                  <a:solidFill>
                    <a:schemeClr val="lt1"/>
                  </a:solidFill>
                  <a:latin typeface="Lato"/>
                  <a:ea typeface="Lato"/>
                  <a:cs typeface="Lato"/>
                  <a:sym typeface="Lato"/>
                  <a:hlinkClick r:id="rId7">
                    <a:extLst>
                      <a:ext uri="{A12FA001-AC4F-418D-AE19-62706E023703}">
                        <ahyp:hlinkClr val="tx"/>
                      </a:ext>
                    </a:extLst>
                  </a:hlinkClick>
                </a:rPr>
                <a:t>Money Advice Trust</a:t>
              </a:r>
              <a:r>
                <a:rPr b="0" i="0" lang="en-GB" sz="1300" u="none" cap="none" strike="noStrike">
                  <a:solidFill>
                    <a:schemeClr val="lt1"/>
                  </a:solidFill>
                  <a:latin typeface="Lato"/>
                  <a:ea typeface="Lato"/>
                  <a:cs typeface="Lato"/>
                  <a:sym typeface="Lato"/>
                </a:rPr>
                <a:t>, offering a  free and confidential debt advice service.</a:t>
              </a:r>
              <a:endParaRPr b="0" i="0" sz="1300" u="none" cap="none" strike="noStrike">
                <a:solidFill>
                  <a:schemeClr val="lt1"/>
                </a:solidFill>
                <a:latin typeface="Lato"/>
                <a:ea typeface="Lato"/>
                <a:cs typeface="Lato"/>
                <a:sym typeface="Lato"/>
              </a:endParaRPr>
            </a:p>
          </p:txBody>
        </p:sp>
      </p:grpSp>
      <p:pic>
        <p:nvPicPr>
          <p:cNvPr id="412" name="Google Shape;412;p32"/>
          <p:cNvPicPr preferRelativeResize="0"/>
          <p:nvPr/>
        </p:nvPicPr>
        <p:blipFill rotWithShape="1">
          <a:blip r:embed="rId8">
            <a:alphaModFix/>
          </a:blip>
          <a:srcRect b="0" l="0" r="0" t="0"/>
          <a:stretch/>
        </p:blipFill>
        <p:spPr>
          <a:xfrm>
            <a:off x="6250823" y="1485300"/>
            <a:ext cx="876125" cy="490636"/>
          </a:xfrm>
          <a:prstGeom prst="rect">
            <a:avLst/>
          </a:prstGeom>
          <a:noFill/>
          <a:ln>
            <a:noFill/>
          </a:ln>
        </p:spPr>
      </p:pic>
      <p:sp>
        <p:nvSpPr>
          <p:cNvPr id="413" name="Google Shape;413;p32"/>
          <p:cNvSpPr txBox="1"/>
          <p:nvPr/>
        </p:nvSpPr>
        <p:spPr>
          <a:xfrm>
            <a:off x="7217328" y="1423113"/>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i="0" lang="en-GB" sz="1300" u="none" cap="none" strike="noStrike">
                <a:solidFill>
                  <a:schemeClr val="lt1"/>
                </a:solidFill>
                <a:latin typeface="Lato"/>
                <a:ea typeface="Lato"/>
                <a:cs typeface="Lato"/>
                <a:sym typeface="Lato"/>
              </a:rPr>
              <a:t>Childline Helpline</a:t>
            </a:r>
            <a:br>
              <a:rPr b="0" i="0" lang="en-GB" sz="1300" u="none" cap="none" strike="noStrike">
                <a:solidFill>
                  <a:schemeClr val="lt1"/>
                </a:solidFill>
                <a:latin typeface="Lato"/>
                <a:ea typeface="Lato"/>
                <a:cs typeface="Lato"/>
                <a:sym typeface="Lato"/>
              </a:rPr>
            </a:br>
            <a:r>
              <a:rPr b="0" i="0" lang="en-GB" sz="1300" u="none" cap="none" strike="noStrike">
                <a:solidFill>
                  <a:schemeClr val="lt1"/>
                </a:solidFill>
                <a:latin typeface="Lato"/>
                <a:ea typeface="Lato"/>
                <a:cs typeface="Lato"/>
                <a:sym typeface="Lato"/>
              </a:rPr>
              <a:t>0800 1111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61" name="Google Shape;61;p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4"/>
          <p:cNvSpPr txBox="1"/>
          <p:nvPr/>
        </p:nvSpPr>
        <p:spPr>
          <a:xfrm>
            <a:off x="0" y="1491150"/>
            <a:ext cx="9144000" cy="13854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6:</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Financial decisions</a:t>
            </a:r>
            <a:endParaRPr b="1" i="0" sz="5600" u="none" cap="none" strike="noStrike">
              <a:solidFill>
                <a:schemeClr val="accent2"/>
              </a:solidFill>
              <a:latin typeface="Lato Black"/>
              <a:ea typeface="Lato Black"/>
              <a:cs typeface="Lato Black"/>
              <a:sym typeface="Lato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5"/>
          <p:cNvSpPr txBox="1"/>
          <p:nvPr/>
        </p:nvSpPr>
        <p:spPr>
          <a:xfrm>
            <a:off x="488175" y="30482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68" name="Google Shape;68;p5"/>
          <p:cNvSpPr txBox="1"/>
          <p:nvPr/>
        </p:nvSpPr>
        <p:spPr>
          <a:xfrm>
            <a:off x="441408" y="1207355"/>
            <a:ext cx="63657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5"/>
          <p:cNvSpPr txBox="1"/>
          <p:nvPr/>
        </p:nvSpPr>
        <p:spPr>
          <a:xfrm>
            <a:off x="360375" y="857675"/>
            <a:ext cx="67893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70" name="Google Shape;70;p5"/>
          <p:cNvSpPr txBox="1"/>
          <p:nvPr>
            <p:ph idx="12" type="sldNum"/>
          </p:nvPr>
        </p:nvSpPr>
        <p:spPr>
          <a:xfrm>
            <a:off x="8556784" y="4749851"/>
            <a:ext cx="548700" cy="3936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en-GB"/>
              <a:t>‹#›</a:t>
            </a:fld>
            <a:endParaRPr/>
          </a:p>
        </p:txBody>
      </p:sp>
      <p:sp>
        <p:nvSpPr>
          <p:cNvPr id="71" name="Google Shape;71;p5"/>
          <p:cNvSpPr txBox="1"/>
          <p:nvPr/>
        </p:nvSpPr>
        <p:spPr>
          <a:xfrm>
            <a:off x="324575" y="1350275"/>
            <a:ext cx="8185500" cy="12480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FF8022"/>
              </a:buClr>
              <a:buSzPts val="2200"/>
              <a:buFont typeface="Lato"/>
              <a:buChar char="●"/>
            </a:pPr>
            <a:r>
              <a:rPr b="1" i="0" lang="en-GB" sz="2200" u="none" cap="none" strike="noStrike">
                <a:solidFill>
                  <a:schemeClr val="lt1"/>
                </a:solidFill>
                <a:latin typeface="Lato"/>
                <a:ea typeface="Lato"/>
                <a:cs typeface="Lato"/>
                <a:sym typeface="Lato"/>
              </a:rPr>
              <a:t>Assess different  financial products</a:t>
            </a:r>
            <a:endParaRPr b="0" i="0" sz="2200" u="none" cap="none" strike="noStrike">
              <a:solidFill>
                <a:schemeClr val="lt1"/>
              </a:solidFill>
              <a:latin typeface="Lato Light"/>
              <a:ea typeface="Lato Light"/>
              <a:cs typeface="Lato Light"/>
              <a:sym typeface="Lato Light"/>
            </a:endParaRPr>
          </a:p>
          <a:p>
            <a:pPr indent="0" lvl="0" marL="914400" marR="0" rtl="0" algn="l">
              <a:lnSpc>
                <a:spcPct val="107000"/>
              </a:lnSpc>
              <a:spcBef>
                <a:spcPts val="0"/>
              </a:spcBef>
              <a:spcAft>
                <a:spcPts val="0"/>
              </a:spcAft>
              <a:buClr>
                <a:srgbClr val="000000"/>
              </a:buClr>
              <a:buSzPts val="2200"/>
              <a:buFont typeface="Arial"/>
              <a:buNone/>
            </a:pPr>
            <a:r>
              <a:t/>
            </a:r>
            <a:endParaRPr b="0" i="0" sz="2200" u="none" cap="none" strike="noStrike">
              <a:solidFill>
                <a:schemeClr val="lt1"/>
              </a:solidFill>
              <a:latin typeface="Lato Light"/>
              <a:ea typeface="Lato Light"/>
              <a:cs typeface="Lato Light"/>
              <a:sym typeface="Lato Light"/>
            </a:endParaRPr>
          </a:p>
          <a:p>
            <a:pPr indent="0" lvl="0" marL="0" marR="0" rtl="0" algn="l">
              <a:lnSpc>
                <a:spcPct val="107000"/>
              </a:lnSpc>
              <a:spcBef>
                <a:spcPts val="0"/>
              </a:spcBef>
              <a:spcAft>
                <a:spcPts val="0"/>
              </a:spcAft>
              <a:buClr>
                <a:srgbClr val="000000"/>
              </a:buClr>
              <a:buSzPts val="2200"/>
              <a:buFont typeface="Arial"/>
              <a:buNone/>
            </a:pPr>
            <a:r>
              <a:t/>
            </a:r>
            <a:endParaRPr b="1" i="0" sz="2200" u="none" cap="none" strike="noStrike">
              <a:solidFill>
                <a:schemeClr val="lt1"/>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6"/>
          <p:cNvSpPr txBox="1"/>
          <p:nvPr/>
        </p:nvSpPr>
        <p:spPr>
          <a:xfrm>
            <a:off x="360375" y="303938"/>
            <a:ext cx="7992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i="0" lang="en-GB" sz="2900" u="none" cap="none" strike="noStrike">
                <a:solidFill>
                  <a:srgbClr val="FF8022"/>
                </a:solidFill>
                <a:latin typeface="Lato"/>
                <a:ea typeface="Lato"/>
                <a:cs typeface="Lato"/>
                <a:sym typeface="Lato"/>
              </a:rPr>
              <a:t>Starter | Financial decisions</a:t>
            </a:r>
            <a:endParaRPr b="1" i="0" sz="2900" u="none" cap="none" strike="noStrike">
              <a:solidFill>
                <a:srgbClr val="FF8022"/>
              </a:solidFill>
              <a:latin typeface="Lato"/>
              <a:ea typeface="Lato"/>
              <a:cs typeface="Lato"/>
              <a:sym typeface="Lato"/>
            </a:endParaRPr>
          </a:p>
        </p:txBody>
      </p:sp>
      <p:sp>
        <p:nvSpPr>
          <p:cNvPr id="77" name="Google Shape;77;p6"/>
          <p:cNvSpPr txBox="1"/>
          <p:nvPr/>
        </p:nvSpPr>
        <p:spPr>
          <a:xfrm>
            <a:off x="2317100" y="1340900"/>
            <a:ext cx="6693000" cy="1662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Smita is </a:t>
            </a:r>
            <a:r>
              <a:rPr b="1" i="0" lang="en-GB" sz="1600" u="none" cap="none" strike="noStrike">
                <a:solidFill>
                  <a:schemeClr val="accent2"/>
                </a:solidFill>
                <a:latin typeface="Lato"/>
                <a:ea typeface="Lato"/>
                <a:cs typeface="Lato"/>
                <a:sym typeface="Lato"/>
              </a:rPr>
              <a:t>8 years</a:t>
            </a:r>
            <a:r>
              <a:rPr b="0" i="0" lang="en-GB" sz="1600" u="none" cap="none" strike="noStrike">
                <a:solidFill>
                  <a:srgbClr val="000000"/>
                </a:solidFill>
                <a:latin typeface="Lato"/>
                <a:ea typeface="Lato"/>
                <a:cs typeface="Lato"/>
                <a:sym typeface="Lato"/>
              </a:rPr>
              <a:t> into her career as a real estate agent, earning a </a:t>
            </a:r>
            <a:r>
              <a:rPr b="1" i="0" lang="en-GB" sz="1600" u="none" cap="none" strike="noStrike">
                <a:solidFill>
                  <a:schemeClr val="accent2"/>
                </a:solidFill>
                <a:latin typeface="Lato"/>
                <a:ea typeface="Lato"/>
                <a:cs typeface="Lato"/>
                <a:sym typeface="Lato"/>
              </a:rPr>
              <a:t>£45,000</a:t>
            </a:r>
            <a:r>
              <a:rPr b="0" i="0" lang="en-GB" sz="1600" u="none" cap="none" strike="noStrike">
                <a:solidFill>
                  <a:srgbClr val="000000"/>
                </a:solidFill>
                <a:latin typeface="Lato"/>
                <a:ea typeface="Lato"/>
                <a:cs typeface="Lato"/>
                <a:sym typeface="Lato"/>
              </a:rPr>
              <a:t> salary and making up to £7,000 per year commission.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Smita likes to </a:t>
            </a:r>
            <a:r>
              <a:rPr b="1" i="0" lang="en-GB" sz="1600" u="none" cap="none" strike="noStrike">
                <a:solidFill>
                  <a:schemeClr val="accent2"/>
                </a:solidFill>
                <a:latin typeface="Lato"/>
                <a:ea typeface="Lato"/>
                <a:cs typeface="Lato"/>
                <a:sym typeface="Lato"/>
              </a:rPr>
              <a:t>travel </a:t>
            </a:r>
            <a:r>
              <a:rPr b="0" i="0" lang="en-GB" sz="1600" u="none" cap="none" strike="noStrike">
                <a:solidFill>
                  <a:srgbClr val="000000"/>
                </a:solidFill>
                <a:latin typeface="Lato"/>
                <a:ea typeface="Lato"/>
                <a:cs typeface="Lato"/>
                <a:sym typeface="Lato"/>
              </a:rPr>
              <a:t>a lot and enjoys </a:t>
            </a:r>
            <a:r>
              <a:rPr b="1" i="0" lang="en-GB" sz="1600" u="none" cap="none" strike="noStrike">
                <a:solidFill>
                  <a:schemeClr val="accent2"/>
                </a:solidFill>
                <a:latin typeface="Lato"/>
                <a:ea typeface="Lato"/>
                <a:cs typeface="Lato"/>
                <a:sym typeface="Lato"/>
              </a:rPr>
              <a:t>socialising </a:t>
            </a:r>
            <a:r>
              <a:rPr b="0" i="0" lang="en-GB" sz="1600" u="none" cap="none" strike="noStrike">
                <a:solidFill>
                  <a:srgbClr val="000000"/>
                </a:solidFill>
                <a:latin typeface="Lato"/>
                <a:ea typeface="Lato"/>
                <a:cs typeface="Lato"/>
                <a:sym typeface="Lato"/>
              </a:rPr>
              <a:t>and meeting her friends for dinners and coffees. </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Lato"/>
                <a:ea typeface="Lato"/>
                <a:cs typeface="Lato"/>
                <a:sym typeface="Lato"/>
              </a:rPr>
              <a:t>She wants to </a:t>
            </a:r>
            <a:r>
              <a:rPr b="1" i="0" lang="en-GB" sz="1600" u="none" cap="none" strike="noStrike">
                <a:solidFill>
                  <a:schemeClr val="accent2"/>
                </a:solidFill>
                <a:latin typeface="Lato"/>
                <a:ea typeface="Lato"/>
                <a:cs typeface="Lato"/>
                <a:sym typeface="Lato"/>
              </a:rPr>
              <a:t>build her credit score</a:t>
            </a:r>
            <a:r>
              <a:rPr b="0" i="0" lang="en-GB" sz="1600" u="none" cap="none" strike="noStrike">
                <a:solidFill>
                  <a:srgbClr val="000000"/>
                </a:solidFill>
                <a:latin typeface="Lato"/>
                <a:ea typeface="Lato"/>
                <a:cs typeface="Lato"/>
                <a:sym typeface="Lato"/>
              </a:rPr>
              <a:t> as she would like to be eligible for a </a:t>
            </a:r>
            <a:r>
              <a:rPr b="1" i="0" lang="en-GB" sz="1600" u="none" cap="none" strike="noStrike">
                <a:solidFill>
                  <a:schemeClr val="accent2"/>
                </a:solidFill>
                <a:latin typeface="Lato"/>
                <a:ea typeface="Lato"/>
                <a:cs typeface="Lato"/>
                <a:sym typeface="Lato"/>
              </a:rPr>
              <a:t>mortgage </a:t>
            </a:r>
            <a:r>
              <a:rPr b="0" i="0" lang="en-GB" sz="1600" u="none" cap="none" strike="noStrike">
                <a:solidFill>
                  <a:srgbClr val="000000"/>
                </a:solidFill>
                <a:latin typeface="Lato"/>
                <a:ea typeface="Lato"/>
                <a:cs typeface="Lato"/>
                <a:sym typeface="Lato"/>
              </a:rPr>
              <a:t>in the next </a:t>
            </a:r>
            <a:r>
              <a:rPr b="1" i="0" lang="en-GB" sz="1600" u="none" cap="none" strike="noStrike">
                <a:solidFill>
                  <a:schemeClr val="accent2"/>
                </a:solidFill>
                <a:latin typeface="Lato"/>
                <a:ea typeface="Lato"/>
                <a:cs typeface="Lato"/>
                <a:sym typeface="Lato"/>
              </a:rPr>
              <a:t>2 to 3 years</a:t>
            </a:r>
            <a:r>
              <a:rPr b="0" i="0" lang="en-GB" sz="1600" u="none" cap="none" strike="noStrike">
                <a:solidFill>
                  <a:srgbClr val="000000"/>
                </a:solidFill>
                <a:latin typeface="Lato"/>
                <a:ea typeface="Lato"/>
                <a:cs typeface="Lato"/>
                <a:sym typeface="Lato"/>
              </a:rPr>
              <a:t>. </a:t>
            </a:r>
            <a:endParaRPr b="0" i="0" sz="1600" u="none" cap="none" strike="noStrike">
              <a:solidFill>
                <a:srgbClr val="000000"/>
              </a:solidFill>
              <a:latin typeface="Lato"/>
              <a:ea typeface="Lato"/>
              <a:cs typeface="Lato"/>
              <a:sym typeface="Lato"/>
            </a:endParaRPr>
          </a:p>
        </p:txBody>
      </p:sp>
      <p:pic>
        <p:nvPicPr>
          <p:cNvPr id="78" name="Google Shape;78;p6"/>
          <p:cNvPicPr preferRelativeResize="0"/>
          <p:nvPr/>
        </p:nvPicPr>
        <p:blipFill rotWithShape="1">
          <a:blip r:embed="rId3">
            <a:alphaModFix/>
          </a:blip>
          <a:srcRect b="0" l="15621" r="16456" t="0"/>
          <a:stretch/>
        </p:blipFill>
        <p:spPr>
          <a:xfrm>
            <a:off x="149850" y="1229325"/>
            <a:ext cx="1861500" cy="1826700"/>
          </a:xfrm>
          <a:prstGeom prst="ellipse">
            <a:avLst/>
          </a:prstGeom>
          <a:noFill/>
          <a:ln>
            <a:noFill/>
          </a:ln>
        </p:spPr>
      </p:pic>
      <p:sp>
        <p:nvSpPr>
          <p:cNvPr id="79" name="Google Shape;79;p6"/>
          <p:cNvSpPr txBox="1"/>
          <p:nvPr/>
        </p:nvSpPr>
        <p:spPr>
          <a:xfrm>
            <a:off x="2316975" y="3112575"/>
            <a:ext cx="6693000" cy="4311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lt1"/>
                </a:solidFill>
                <a:latin typeface="Lato"/>
                <a:ea typeface="Lato"/>
                <a:cs typeface="Lato"/>
                <a:sym typeface="Lato"/>
              </a:rPr>
              <a:t>Is Smita financially ready to buy a house?</a:t>
            </a:r>
            <a:endParaRPr b="1" i="0" sz="1600" u="none" cap="none" strike="noStrike">
              <a:solidFill>
                <a:schemeClr val="lt1"/>
              </a:solidFill>
              <a:latin typeface="Lato"/>
              <a:ea typeface="Lato"/>
              <a:cs typeface="Lato"/>
              <a:sym typeface="Lato"/>
            </a:endParaRPr>
          </a:p>
        </p:txBody>
      </p:sp>
      <p:sp>
        <p:nvSpPr>
          <p:cNvPr id="80" name="Google Shape;80;p6"/>
          <p:cNvSpPr txBox="1"/>
          <p:nvPr/>
        </p:nvSpPr>
        <p:spPr>
          <a:xfrm>
            <a:off x="2307075" y="3653050"/>
            <a:ext cx="66930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Explain two factors that show Smita is ready to consider buying a house.</a:t>
            </a:r>
            <a:endParaRPr b="1" i="0" sz="1600" u="none" cap="none" strike="noStrike">
              <a:solidFill>
                <a:schemeClr val="accent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7"/>
          <p:cNvSpPr/>
          <p:nvPr/>
        </p:nvSpPr>
        <p:spPr>
          <a:xfrm>
            <a:off x="2527200" y="1579114"/>
            <a:ext cx="1862100" cy="18522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6" name="Google Shape;86;p7"/>
          <p:cNvPicPr preferRelativeResize="0"/>
          <p:nvPr/>
        </p:nvPicPr>
        <p:blipFill rotWithShape="1">
          <a:blip r:embed="rId3">
            <a:alphaModFix/>
          </a:blip>
          <a:srcRect b="0" l="10223" r="13194" t="0"/>
          <a:stretch/>
        </p:blipFill>
        <p:spPr>
          <a:xfrm>
            <a:off x="308600" y="1579125"/>
            <a:ext cx="1862213" cy="1852270"/>
          </a:xfrm>
          <a:prstGeom prst="rect">
            <a:avLst/>
          </a:prstGeom>
          <a:noFill/>
          <a:ln cap="flat" cmpd="sng" w="28575">
            <a:solidFill>
              <a:srgbClr val="FF8022"/>
            </a:solidFill>
            <a:prstDash val="solid"/>
            <a:round/>
            <a:headEnd len="sm" w="sm" type="none"/>
            <a:tailEnd len="sm" w="sm" type="none"/>
          </a:ln>
        </p:spPr>
      </p:pic>
      <p:pic>
        <p:nvPicPr>
          <p:cNvPr id="87" name="Google Shape;87;p7"/>
          <p:cNvPicPr preferRelativeResize="0"/>
          <p:nvPr/>
        </p:nvPicPr>
        <p:blipFill rotWithShape="1">
          <a:blip r:embed="rId4">
            <a:alphaModFix/>
          </a:blip>
          <a:srcRect b="0" l="0" r="0" t="0"/>
          <a:stretch/>
        </p:blipFill>
        <p:spPr>
          <a:xfrm>
            <a:off x="4775174" y="1579131"/>
            <a:ext cx="1862214" cy="1824570"/>
          </a:xfrm>
          <a:prstGeom prst="rect">
            <a:avLst/>
          </a:prstGeom>
          <a:noFill/>
          <a:ln cap="flat" cmpd="sng" w="28575">
            <a:solidFill>
              <a:srgbClr val="FF8022"/>
            </a:solidFill>
            <a:prstDash val="solid"/>
            <a:round/>
            <a:headEnd len="sm" w="sm" type="none"/>
            <a:tailEnd len="sm" w="sm" type="none"/>
          </a:ln>
        </p:spPr>
      </p:pic>
      <p:pic>
        <p:nvPicPr>
          <p:cNvPr id="88" name="Google Shape;88;p7"/>
          <p:cNvPicPr preferRelativeResize="0"/>
          <p:nvPr/>
        </p:nvPicPr>
        <p:blipFill rotWithShape="1">
          <a:blip r:embed="rId5">
            <a:alphaModFix/>
          </a:blip>
          <a:srcRect b="0" l="0" r="0" t="0"/>
          <a:stretch/>
        </p:blipFill>
        <p:spPr>
          <a:xfrm>
            <a:off x="6975125" y="1579128"/>
            <a:ext cx="1905000" cy="1824563"/>
          </a:xfrm>
          <a:prstGeom prst="rect">
            <a:avLst/>
          </a:prstGeom>
          <a:noFill/>
          <a:ln cap="flat" cmpd="sng" w="28575">
            <a:solidFill>
              <a:srgbClr val="FF8022"/>
            </a:solidFill>
            <a:prstDash val="solid"/>
            <a:round/>
            <a:headEnd len="sm" w="sm" type="none"/>
            <a:tailEnd len="sm" w="sm" type="none"/>
          </a:ln>
        </p:spPr>
      </p:pic>
      <p:grpSp>
        <p:nvGrpSpPr>
          <p:cNvPr id="89" name="Google Shape;89;p7"/>
          <p:cNvGrpSpPr/>
          <p:nvPr/>
        </p:nvGrpSpPr>
        <p:grpSpPr>
          <a:xfrm>
            <a:off x="2603390" y="1767234"/>
            <a:ext cx="1738201" cy="1447991"/>
            <a:chOff x="7239000" y="2032150"/>
            <a:chExt cx="1794550" cy="1905000"/>
          </a:xfrm>
        </p:grpSpPr>
        <p:pic>
          <p:nvPicPr>
            <p:cNvPr id="90" name="Google Shape;90;p7"/>
            <p:cNvPicPr preferRelativeResize="0"/>
            <p:nvPr/>
          </p:nvPicPr>
          <p:blipFill rotWithShape="1">
            <a:blip r:embed="rId6">
              <a:alphaModFix/>
            </a:blip>
            <a:srcRect b="0" l="0" r="5792" t="0"/>
            <a:stretch/>
          </p:blipFill>
          <p:spPr>
            <a:xfrm>
              <a:off x="7239000" y="2032150"/>
              <a:ext cx="1794550" cy="1905000"/>
            </a:xfrm>
            <a:prstGeom prst="rect">
              <a:avLst/>
            </a:prstGeom>
            <a:noFill/>
            <a:ln>
              <a:noFill/>
            </a:ln>
          </p:spPr>
        </p:pic>
        <p:pic>
          <p:nvPicPr>
            <p:cNvPr id="91" name="Google Shape;91;p7"/>
            <p:cNvPicPr preferRelativeResize="0"/>
            <p:nvPr/>
          </p:nvPicPr>
          <p:blipFill rotWithShape="1">
            <a:blip r:embed="rId7">
              <a:alphaModFix/>
            </a:blip>
            <a:srcRect b="0" l="0" r="0" t="0"/>
            <a:stretch/>
          </p:blipFill>
          <p:spPr>
            <a:xfrm>
              <a:off x="7843625" y="3177100"/>
              <a:ext cx="286150" cy="286150"/>
            </a:xfrm>
            <a:prstGeom prst="rect">
              <a:avLst/>
            </a:prstGeom>
            <a:noFill/>
            <a:ln>
              <a:noFill/>
            </a:ln>
          </p:spPr>
        </p:pic>
        <p:pic>
          <p:nvPicPr>
            <p:cNvPr id="92" name="Google Shape;92;p7"/>
            <p:cNvPicPr preferRelativeResize="0"/>
            <p:nvPr/>
          </p:nvPicPr>
          <p:blipFill rotWithShape="1">
            <a:blip r:embed="rId7">
              <a:alphaModFix/>
            </a:blip>
            <a:srcRect b="0" l="0" r="0" t="0"/>
            <a:stretch/>
          </p:blipFill>
          <p:spPr>
            <a:xfrm>
              <a:off x="7760075" y="2659300"/>
              <a:ext cx="369700" cy="286150"/>
            </a:xfrm>
            <a:prstGeom prst="rect">
              <a:avLst/>
            </a:prstGeom>
            <a:noFill/>
            <a:ln>
              <a:noFill/>
            </a:ln>
          </p:spPr>
        </p:pic>
      </p:grpSp>
      <p:sp>
        <p:nvSpPr>
          <p:cNvPr id="93" name="Google Shape;93;p7">
            <a:hlinkClick action="ppaction://hlinkshowjump?jump=nextslide"/>
          </p:cNvPr>
          <p:cNvSpPr txBox="1"/>
          <p:nvPr/>
        </p:nvSpPr>
        <p:spPr>
          <a:xfrm>
            <a:off x="279263" y="356777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 </a:t>
            </a:r>
            <a:endParaRPr b="1" i="0" sz="1800" u="none" cap="none" strike="noStrike">
              <a:solidFill>
                <a:schemeClr val="lt1"/>
              </a:solidFill>
              <a:latin typeface="Lato"/>
              <a:ea typeface="Lato"/>
              <a:cs typeface="Lato"/>
              <a:sym typeface="Lato"/>
            </a:endParaRPr>
          </a:p>
        </p:txBody>
      </p:sp>
      <p:sp>
        <p:nvSpPr>
          <p:cNvPr id="94" name="Google Shape;94;p7">
            <a:hlinkClick action="ppaction://hlinksldjump" r:id="rId8"/>
          </p:cNvPr>
          <p:cNvSpPr txBox="1"/>
          <p:nvPr/>
        </p:nvSpPr>
        <p:spPr>
          <a:xfrm>
            <a:off x="4745813" y="35539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Mortgages </a:t>
            </a:r>
            <a:endParaRPr b="1" i="0" sz="1800" u="none" cap="none" strike="noStrike">
              <a:solidFill>
                <a:schemeClr val="lt1"/>
              </a:solidFill>
              <a:latin typeface="Lato"/>
              <a:ea typeface="Lato"/>
              <a:cs typeface="Lato"/>
              <a:sym typeface="Lato"/>
            </a:endParaRPr>
          </a:p>
        </p:txBody>
      </p:sp>
      <p:sp>
        <p:nvSpPr>
          <p:cNvPr id="95" name="Google Shape;95;p7">
            <a:hlinkClick action="ppaction://hlinksldjump" r:id="rId9"/>
          </p:cNvPr>
          <p:cNvSpPr txBox="1"/>
          <p:nvPr/>
        </p:nvSpPr>
        <p:spPr>
          <a:xfrm>
            <a:off x="6967175" y="3553925"/>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Credit cards</a:t>
            </a:r>
            <a:endParaRPr b="1" i="0" sz="1800" u="none" cap="none" strike="noStrike">
              <a:solidFill>
                <a:schemeClr val="lt1"/>
              </a:solidFill>
              <a:latin typeface="Lato"/>
              <a:ea typeface="Lato"/>
              <a:cs typeface="Lato"/>
              <a:sym typeface="Lato"/>
            </a:endParaRPr>
          </a:p>
        </p:txBody>
      </p:sp>
      <p:sp>
        <p:nvSpPr>
          <p:cNvPr id="96" name="Google Shape;96;p7">
            <a:hlinkClick action="ppaction://hlinksldjump" r:id="rId10"/>
          </p:cNvPr>
          <p:cNvSpPr txBox="1"/>
          <p:nvPr/>
        </p:nvSpPr>
        <p:spPr>
          <a:xfrm>
            <a:off x="2497875" y="3553900"/>
            <a:ext cx="1920900" cy="461700"/>
          </a:xfrm>
          <a:prstGeom prst="rect">
            <a:avLst/>
          </a:prstGeom>
          <a:solidFill>
            <a:schemeClr val="accent2"/>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Pensions</a:t>
            </a:r>
            <a:endParaRPr b="1" i="0" sz="1800" u="none" cap="none" strike="noStrike">
              <a:solidFill>
                <a:schemeClr val="lt1"/>
              </a:solidFill>
              <a:latin typeface="Lato"/>
              <a:ea typeface="Lato"/>
              <a:cs typeface="Lato"/>
              <a:sym typeface="Lato"/>
            </a:endParaRPr>
          </a:p>
        </p:txBody>
      </p:sp>
      <p:sp>
        <p:nvSpPr>
          <p:cNvPr id="97" name="Google Shape;97;p7"/>
          <p:cNvSpPr txBox="1"/>
          <p:nvPr/>
        </p:nvSpPr>
        <p:spPr>
          <a:xfrm>
            <a:off x="160475" y="183025"/>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Make a financial decision</a:t>
            </a:r>
            <a:endParaRPr b="1" i="0" sz="2900" u="none" cap="none" strike="noStrike">
              <a:solidFill>
                <a:schemeClr val="accent2"/>
              </a:solidFill>
              <a:latin typeface="Lato"/>
              <a:ea typeface="Lato"/>
              <a:cs typeface="Lato"/>
              <a:sym typeface="Lato"/>
            </a:endParaRPr>
          </a:p>
        </p:txBody>
      </p:sp>
      <p:sp>
        <p:nvSpPr>
          <p:cNvPr id="98" name="Google Shape;98;p7">
            <a:hlinkClick action="ppaction://hlinksldjump" r:id="rId11"/>
          </p:cNvPr>
          <p:cNvSpPr txBox="1"/>
          <p:nvPr/>
        </p:nvSpPr>
        <p:spPr>
          <a:xfrm>
            <a:off x="864433" y="4264450"/>
            <a:ext cx="6962400" cy="461700"/>
          </a:xfrm>
          <a:prstGeom prst="rect">
            <a:avLst/>
          </a:prstGeom>
          <a:solidFill>
            <a:schemeClr val="accent1"/>
          </a:solid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Go to final reflection </a:t>
            </a:r>
            <a:endParaRPr b="1" i="0" sz="1800" u="none" cap="none" strike="noStrike">
              <a:solidFill>
                <a:schemeClr val="lt1"/>
              </a:solidFill>
              <a:latin typeface="Lato"/>
              <a:ea typeface="Lato"/>
              <a:cs typeface="Lato"/>
              <a:sym typeface="Lato"/>
            </a:endParaRPr>
          </a:p>
        </p:txBody>
      </p:sp>
      <p:sp>
        <p:nvSpPr>
          <p:cNvPr id="99" name="Google Shape;99;p7"/>
          <p:cNvSpPr txBox="1"/>
          <p:nvPr/>
        </p:nvSpPr>
        <p:spPr>
          <a:xfrm>
            <a:off x="0" y="1059875"/>
            <a:ext cx="91440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1"/>
                </a:solidFill>
                <a:latin typeface="Lato"/>
                <a:ea typeface="Lato"/>
                <a:cs typeface="Lato"/>
                <a:sym typeface="Lato"/>
              </a:rPr>
              <a:t>This lesson we are going to review our learning and make financial decisions for Smita</a:t>
            </a:r>
            <a:endParaRPr b="1" i="0" sz="1800" u="none" cap="none" strike="noStrike">
              <a:solidFill>
                <a:schemeClr val="accent1"/>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8"/>
          <p:cNvSpPr txBox="1"/>
          <p:nvPr/>
        </p:nvSpPr>
        <p:spPr>
          <a:xfrm>
            <a:off x="208675" y="1209725"/>
            <a:ext cx="8643900" cy="954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accent1"/>
                </a:solidFill>
                <a:latin typeface="Lato"/>
                <a:ea typeface="Lato"/>
                <a:cs typeface="Lato"/>
                <a:sym typeface="Lato"/>
              </a:rPr>
              <a:t>Look over your notes from our session on savings and ISA</a:t>
            </a:r>
            <a:endParaRPr b="1" i="0" sz="2200" u="none" cap="none" strike="noStrike">
              <a:solidFill>
                <a:schemeClr val="accent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Create a mind map or list of at least ten things you learnt about ISAs</a:t>
            </a:r>
            <a:endParaRPr b="1" i="0" sz="1800" u="none" cap="none" strike="noStrike">
              <a:solidFill>
                <a:srgbClr val="000000"/>
              </a:solidFill>
              <a:latin typeface="Lato"/>
              <a:ea typeface="Lato"/>
              <a:cs typeface="Lato"/>
              <a:sym typeface="Lato"/>
            </a:endParaRPr>
          </a:p>
        </p:txBody>
      </p:sp>
      <p:sp>
        <p:nvSpPr>
          <p:cNvPr id="105" name="Google Shape;105;p8"/>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Savings (ISAs) | Recap</a:t>
            </a:r>
            <a:endParaRPr b="1" i="0" sz="2900" u="none" cap="none" strike="noStrike">
              <a:solidFill>
                <a:schemeClr val="accent2"/>
              </a:solidFill>
              <a:latin typeface="Lato"/>
              <a:ea typeface="Lato"/>
              <a:cs typeface="Lato"/>
              <a:sym typeface="Lato"/>
            </a:endParaRPr>
          </a:p>
        </p:txBody>
      </p:sp>
      <p:sp>
        <p:nvSpPr>
          <p:cNvPr id="106" name="Google Shape;106;p8"/>
          <p:cNvSpPr/>
          <p:nvPr/>
        </p:nvSpPr>
        <p:spPr>
          <a:xfrm>
            <a:off x="513475" y="2571750"/>
            <a:ext cx="1403400" cy="1393200"/>
          </a:xfrm>
          <a:prstGeom prst="ellipse">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Type of ISA</a:t>
            </a:r>
            <a:endParaRPr b="1" i="0" sz="1800" u="none" cap="none" strike="noStrike">
              <a:solidFill>
                <a:schemeClr val="lt1"/>
              </a:solidFill>
              <a:latin typeface="Lato"/>
              <a:ea typeface="Lato"/>
              <a:cs typeface="Lato"/>
              <a:sym typeface="Lato"/>
            </a:endParaRPr>
          </a:p>
        </p:txBody>
      </p:sp>
      <p:sp>
        <p:nvSpPr>
          <p:cNvPr id="107" name="Google Shape;107;p8"/>
          <p:cNvSpPr/>
          <p:nvPr/>
        </p:nvSpPr>
        <p:spPr>
          <a:xfrm>
            <a:off x="2206545" y="2571750"/>
            <a:ext cx="1403400" cy="1393200"/>
          </a:xfrm>
          <a:prstGeom prst="ellipse">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Age to open</a:t>
            </a:r>
            <a:endParaRPr b="1" i="0" sz="1800" u="none" cap="none" strike="noStrike">
              <a:solidFill>
                <a:schemeClr val="lt1"/>
              </a:solidFill>
              <a:latin typeface="Lato"/>
              <a:ea typeface="Lato"/>
              <a:cs typeface="Lato"/>
              <a:sym typeface="Lato"/>
            </a:endParaRPr>
          </a:p>
        </p:txBody>
      </p:sp>
      <p:sp>
        <p:nvSpPr>
          <p:cNvPr id="108" name="Google Shape;108;p8"/>
          <p:cNvSpPr/>
          <p:nvPr/>
        </p:nvSpPr>
        <p:spPr>
          <a:xfrm>
            <a:off x="3899614" y="2571750"/>
            <a:ext cx="1403400" cy="1393200"/>
          </a:xfrm>
          <a:prstGeom prst="ellipse">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Deposit limit</a:t>
            </a:r>
            <a:endParaRPr b="1" i="0" sz="1800" u="none" cap="none" strike="noStrike">
              <a:solidFill>
                <a:schemeClr val="lt1"/>
              </a:solidFill>
              <a:latin typeface="Lato"/>
              <a:ea typeface="Lato"/>
              <a:cs typeface="Lato"/>
              <a:sym typeface="Lato"/>
            </a:endParaRPr>
          </a:p>
        </p:txBody>
      </p:sp>
      <p:sp>
        <p:nvSpPr>
          <p:cNvPr id="109" name="Google Shape;109;p8"/>
          <p:cNvSpPr/>
          <p:nvPr/>
        </p:nvSpPr>
        <p:spPr>
          <a:xfrm>
            <a:off x="5592684" y="2571750"/>
            <a:ext cx="1403400" cy="1393200"/>
          </a:xfrm>
          <a:prstGeom prst="ellipse">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Lato"/>
                <a:ea typeface="Lato"/>
                <a:cs typeface="Lato"/>
                <a:sym typeface="Lato"/>
              </a:rPr>
              <a:t>Savings at risk?</a:t>
            </a:r>
            <a:endParaRPr b="1" i="0" sz="1800" u="none" cap="none" strike="noStrike">
              <a:solidFill>
                <a:schemeClr val="lt1"/>
              </a:solidFill>
              <a:latin typeface="Lato"/>
              <a:ea typeface="Lato"/>
              <a:cs typeface="Lato"/>
              <a:sym typeface="Lato"/>
            </a:endParaRPr>
          </a:p>
        </p:txBody>
      </p:sp>
      <p:sp>
        <p:nvSpPr>
          <p:cNvPr id="110" name="Google Shape;110;p8"/>
          <p:cNvSpPr/>
          <p:nvPr/>
        </p:nvSpPr>
        <p:spPr>
          <a:xfrm>
            <a:off x="7285734" y="2571750"/>
            <a:ext cx="1403400" cy="1393200"/>
          </a:xfrm>
          <a:prstGeom prst="ellipse">
            <a:avLst/>
          </a:prstGeom>
          <a:solidFill>
            <a:schemeClr val="accent2"/>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chemeClr val="lt1"/>
                </a:solidFill>
                <a:latin typeface="Lato"/>
                <a:ea typeface="Lato"/>
                <a:cs typeface="Lato"/>
                <a:sym typeface="Lato"/>
              </a:rPr>
              <a:t>Benefits and bonus’</a:t>
            </a:r>
            <a:endParaRPr b="1" i="0" sz="1700" u="none" cap="none" strike="noStrike">
              <a:solidFill>
                <a:schemeClr val="lt1"/>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9"/>
          <p:cNvSpPr txBox="1"/>
          <p:nvPr/>
        </p:nvSpPr>
        <p:spPr>
          <a:xfrm>
            <a:off x="286900" y="1095700"/>
            <a:ext cx="8919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Smita is planning to buy a home within the next 5 years. </a:t>
            </a:r>
            <a:endParaRPr b="1" i="0" sz="16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Which savings account should she consider and why?</a:t>
            </a:r>
            <a:endParaRPr b="1" i="0" sz="1600" u="none" cap="none" strike="noStrike">
              <a:solidFill>
                <a:schemeClr val="accent1"/>
              </a:solidFill>
              <a:latin typeface="Lato"/>
              <a:ea typeface="Lato"/>
              <a:cs typeface="Lato"/>
              <a:sym typeface="Lato"/>
            </a:endParaRPr>
          </a:p>
        </p:txBody>
      </p:sp>
      <p:sp>
        <p:nvSpPr>
          <p:cNvPr id="116" name="Google Shape;116;p9"/>
          <p:cNvSpPr txBox="1"/>
          <p:nvPr/>
        </p:nvSpPr>
        <p:spPr>
          <a:xfrm>
            <a:off x="152400" y="152400"/>
            <a:ext cx="6806700" cy="63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chemeClr val="accent2"/>
                </a:solidFill>
                <a:latin typeface="Lato"/>
                <a:ea typeface="Lato"/>
                <a:cs typeface="Lato"/>
                <a:sym typeface="Lato"/>
              </a:rPr>
              <a:t>Savings (ISAs) -</a:t>
            </a:r>
            <a:r>
              <a:rPr b="1" i="1" lang="en-GB" sz="2900" u="none" cap="none" strike="noStrike">
                <a:solidFill>
                  <a:schemeClr val="accent2"/>
                </a:solidFill>
                <a:latin typeface="Lato"/>
                <a:ea typeface="Lato"/>
                <a:cs typeface="Lato"/>
                <a:sym typeface="Lato"/>
              </a:rPr>
              <a:t> medium term</a:t>
            </a:r>
            <a:endParaRPr b="1" i="0" sz="2900" u="none" cap="none" strike="noStrike">
              <a:solidFill>
                <a:schemeClr val="accent2"/>
              </a:solidFill>
              <a:latin typeface="Lato"/>
              <a:ea typeface="Lato"/>
              <a:cs typeface="Lato"/>
              <a:sym typeface="Lato"/>
            </a:endParaRPr>
          </a:p>
        </p:txBody>
      </p:sp>
      <p:graphicFrame>
        <p:nvGraphicFramePr>
          <p:cNvPr id="117" name="Google Shape;117;p9"/>
          <p:cNvGraphicFramePr/>
          <p:nvPr/>
        </p:nvGraphicFramePr>
        <p:xfrm>
          <a:off x="286900" y="1862938"/>
          <a:ext cx="3000000" cy="3000000"/>
        </p:xfrm>
        <a:graphic>
          <a:graphicData uri="http://schemas.openxmlformats.org/drawingml/2006/table">
            <a:tbl>
              <a:tblPr>
                <a:noFill/>
                <a:tableStyleId>{E2E35305-302D-433D-BA12-047A860FCCE7}</a:tableStyleId>
              </a:tblPr>
              <a:tblGrid>
                <a:gridCol w="2136325"/>
                <a:gridCol w="1174675"/>
                <a:gridCol w="1828450"/>
                <a:gridCol w="1432575"/>
                <a:gridCol w="1870875"/>
              </a:tblGrid>
              <a:tr h="35677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Age to open</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Annual deposit limit</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Savings at risk?</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rgbClr val="FFFFFF"/>
                          </a:solidFill>
                          <a:latin typeface="Lato"/>
                          <a:ea typeface="Lato"/>
                          <a:cs typeface="Lato"/>
                          <a:sym typeface="Lato"/>
                        </a:rPr>
                        <a:t>Government bonus?</a:t>
                      </a:r>
                      <a:endParaRPr b="1" sz="1400" u="none" cap="none" strike="noStrike">
                        <a:solidFill>
                          <a:srgbClr val="FFFFFF"/>
                        </a:solidFill>
                        <a:latin typeface="Lato"/>
                        <a:ea typeface="Lato"/>
                        <a:cs typeface="Lato"/>
                        <a:sym typeface="Lato"/>
                      </a:endParaRPr>
                    </a:p>
                  </a:txBody>
                  <a:tcPr marT="91425" marB="91425" marR="91425" marL="91425">
                    <a:solidFill>
                      <a:srgbClr val="FF8022"/>
                    </a:solidFill>
                  </a:tcPr>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Cash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16+</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Stocks and shares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£20,000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Lifetime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18-39</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£4,000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Yes, 25%</a:t>
                      </a:r>
                      <a:endParaRPr sz="1400" u="none" cap="none" strike="noStrike">
                        <a:latin typeface="Lato"/>
                        <a:ea typeface="Lato"/>
                        <a:cs typeface="Lato"/>
                        <a:sym typeface="Lato"/>
                      </a:endParaRPr>
                    </a:p>
                  </a:txBody>
                  <a:tcPr marT="91425" marB="91425" marR="91425" marL="91425"/>
                </a:tc>
              </a:tr>
              <a:tr h="396200">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latin typeface="Lato"/>
                          <a:ea typeface="Lato"/>
                          <a:cs typeface="Lato"/>
                          <a:sym typeface="Lato"/>
                        </a:rPr>
                        <a:t>Junior ISA</a:t>
                      </a:r>
                      <a:endParaRPr b="1"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0-17</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£9,000</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Depends</a:t>
                      </a:r>
                      <a:endParaRPr sz="1400" u="none" cap="none" strike="noStrike">
                        <a:latin typeface="Lato"/>
                        <a:ea typeface="Lato"/>
                        <a:cs typeface="Lato"/>
                        <a:sym typeface="Lato"/>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No</a:t>
                      </a:r>
                      <a:endParaRPr sz="1400" u="none" cap="none" strike="noStrike">
                        <a:latin typeface="Lato"/>
                        <a:ea typeface="Lato"/>
                        <a:cs typeface="Lato"/>
                        <a:sym typeface="Lato"/>
                      </a:endParaRPr>
                    </a:p>
                  </a:txBody>
                  <a:tcPr marT="91425" marB="91425" marR="91425" marL="91425"/>
                </a:tc>
              </a:tr>
            </a:tbl>
          </a:graphicData>
        </a:graphic>
      </p:graphicFrame>
      <p:sp>
        <p:nvSpPr>
          <p:cNvPr id="118" name="Google Shape;118;p9"/>
          <p:cNvSpPr/>
          <p:nvPr/>
        </p:nvSpPr>
        <p:spPr>
          <a:xfrm>
            <a:off x="7548275" y="4305025"/>
            <a:ext cx="1482600" cy="677100"/>
          </a:xfrm>
          <a:prstGeom prst="roundRect">
            <a:avLst>
              <a:gd fmla="val 16667" name="adj"/>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t/>
            </a:r>
            <a:endParaRPr b="0" i="0" sz="1300" u="none" cap="none" strike="noStrike">
              <a:solidFill>
                <a:srgbClr val="000000"/>
              </a:solidFill>
              <a:latin typeface="Arial"/>
              <a:ea typeface="Arial"/>
              <a:cs typeface="Arial"/>
              <a:sym typeface="Arial"/>
            </a:endParaRPr>
          </a:p>
        </p:txBody>
      </p:sp>
      <p:sp>
        <p:nvSpPr>
          <p:cNvPr id="119" name="Google Shape;119;p9"/>
          <p:cNvSpPr txBox="1"/>
          <p:nvPr/>
        </p:nvSpPr>
        <p:spPr>
          <a:xfrm>
            <a:off x="6017720" y="4193427"/>
            <a:ext cx="1138500" cy="38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GB" sz="1300" u="none" cap="none" strike="noStrike">
                <a:solidFill>
                  <a:srgbClr val="FFFFFF"/>
                </a:solidFill>
                <a:latin typeface="Arial"/>
                <a:ea typeface="Arial"/>
                <a:cs typeface="Arial"/>
                <a:sym typeface="Arial"/>
              </a:rPr>
              <a:t>Lunch out</a:t>
            </a:r>
            <a:endParaRPr b="0" i="0" sz="1300" u="none" cap="none" strike="noStrike">
              <a:solidFill>
                <a:srgbClr val="FFFFFF"/>
              </a:solidFill>
              <a:latin typeface="Arial"/>
              <a:ea typeface="Arial"/>
              <a:cs typeface="Arial"/>
              <a:sym typeface="Arial"/>
            </a:endParaRPr>
          </a:p>
        </p:txBody>
      </p:sp>
      <p:sp>
        <p:nvSpPr>
          <p:cNvPr id="120" name="Google Shape;120;p9"/>
          <p:cNvSpPr/>
          <p:nvPr/>
        </p:nvSpPr>
        <p:spPr>
          <a:xfrm>
            <a:off x="2424402"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Stocks and shares ISA</a:t>
            </a:r>
            <a:endParaRPr b="1" i="0" sz="1700" u="none" cap="none" strike="noStrike">
              <a:solidFill>
                <a:srgbClr val="FFFFFF"/>
              </a:solidFill>
              <a:latin typeface="Lato"/>
              <a:ea typeface="Lato"/>
              <a:cs typeface="Lato"/>
              <a:sym typeface="Lato"/>
            </a:endParaRPr>
          </a:p>
        </p:txBody>
      </p:sp>
      <p:sp>
        <p:nvSpPr>
          <p:cNvPr id="121" name="Google Shape;121;p9"/>
          <p:cNvSpPr/>
          <p:nvPr/>
        </p:nvSpPr>
        <p:spPr>
          <a:xfrm>
            <a:off x="4561903"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Lifetime ISA</a:t>
            </a:r>
            <a:endParaRPr b="1" i="0" sz="1700" u="none" cap="none" strike="noStrike">
              <a:solidFill>
                <a:srgbClr val="FFFFFF"/>
              </a:solidFill>
              <a:latin typeface="Lato"/>
              <a:ea typeface="Lato"/>
              <a:cs typeface="Lato"/>
              <a:sym typeface="Lato"/>
            </a:endParaRPr>
          </a:p>
        </p:txBody>
      </p:sp>
      <p:sp>
        <p:nvSpPr>
          <p:cNvPr id="122" name="Google Shape;122;p9"/>
          <p:cNvSpPr/>
          <p:nvPr/>
        </p:nvSpPr>
        <p:spPr>
          <a:xfrm>
            <a:off x="6710735"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Junior ISA</a:t>
            </a:r>
            <a:endParaRPr b="1" i="0" sz="1700" u="none" cap="none" strike="noStrike">
              <a:solidFill>
                <a:srgbClr val="FFFFFF"/>
              </a:solidFill>
              <a:latin typeface="Lato"/>
              <a:ea typeface="Lato"/>
              <a:cs typeface="Lato"/>
              <a:sym typeface="Lato"/>
            </a:endParaRPr>
          </a:p>
        </p:txBody>
      </p:sp>
      <p:sp>
        <p:nvSpPr>
          <p:cNvPr id="123" name="Google Shape;123;p9"/>
          <p:cNvSpPr/>
          <p:nvPr/>
        </p:nvSpPr>
        <p:spPr>
          <a:xfrm>
            <a:off x="286900" y="4119625"/>
            <a:ext cx="2019000" cy="727500"/>
          </a:xfrm>
          <a:prstGeom prst="roundRect">
            <a:avLst>
              <a:gd fmla="val 16667" name="adj"/>
            </a:avLst>
          </a:prstGeom>
          <a:solidFill>
            <a:srgbClr val="0543B3"/>
          </a:solidFill>
          <a:ln cap="flat" cmpd="sng" w="9525">
            <a:solidFill>
              <a:srgbClr val="0543B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1" i="0" lang="en-GB" sz="1700" u="none" cap="none" strike="noStrike">
                <a:solidFill>
                  <a:srgbClr val="FFFFFF"/>
                </a:solidFill>
                <a:latin typeface="Lato"/>
                <a:ea typeface="Lato"/>
                <a:cs typeface="Lato"/>
                <a:sym typeface="Lato"/>
              </a:rPr>
              <a:t>Cash ISA</a:t>
            </a:r>
            <a:endParaRPr b="1" i="0" sz="1700" u="none" cap="none" strike="noStrike">
              <a:solidFill>
                <a:srgbClr val="FFFFFF"/>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_No_pages">
  <a:themeElements>
    <a:clrScheme name="Simple Light">
      <a:dk1>
        <a:srgbClr val="262A33"/>
      </a:dk1>
      <a:lt1>
        <a:srgbClr val="FFFFFF"/>
      </a:lt1>
      <a:dk2>
        <a:srgbClr val="262A33"/>
      </a:dk2>
      <a:lt2>
        <a:srgbClr val="262A33"/>
      </a:lt2>
      <a:accent1>
        <a:srgbClr val="0543B3"/>
      </a:accent1>
      <a:accent2>
        <a:srgbClr val="FF8022"/>
      </a:accent2>
      <a:accent3>
        <a:srgbClr val="51FF00"/>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