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9" roundtripDataSignature="AMtx7mjCv8Bu0u/lrrHyruxExTFiDBMn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980C84-8AA7-4F58-9F36-891D1D62F081}">
  <a:tblStyle styleId="{A4980C84-8AA7-4F58-9F36-891D1D62F08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regular.fntdata"/><Relationship Id="rId34" Type="http://schemas.openxmlformats.org/officeDocument/2006/relationships/slide" Target="slides/slide28.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Lato-regular.fntdata"/><Relationship Id="rId38"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d90976663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5d9097666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a58fecb7c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5a58fecb7c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sz="1050">
                <a:solidFill>
                  <a:schemeClr val="dk1"/>
                </a:solidFill>
                <a:highlight>
                  <a:srgbClr val="FFFFFF"/>
                </a:highlight>
                <a:latin typeface="Roboto"/>
                <a:ea typeface="Roboto"/>
                <a:cs typeface="Roboto"/>
                <a:sym typeface="Roboto"/>
              </a:rPr>
              <a:t>Stretch - Were there any items that you weren’t sure about? Choose one of the items that you feel might be a “</a:t>
            </a:r>
            <a:r>
              <a:rPr lang="en-GB"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19"/>
                  </a:ext>
                </a:extLst>
              </a:rPr>
              <a:t>grey</a:t>
            </a:r>
            <a:r>
              <a:rPr lang="en-GB" sz="1050">
                <a:solidFill>
                  <a:schemeClr val="dk1"/>
                </a:solidFill>
                <a:highlight>
                  <a:srgbClr val="FFFFFF"/>
                </a:highlight>
                <a:latin typeface="Roboto"/>
                <a:ea typeface="Roboto"/>
                <a:cs typeface="Roboto"/>
                <a:sym typeface="Roboto"/>
              </a:rPr>
              <a:t>” area and explain why you think it is more of a need or a want</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Explain that people have different priorities and values, therefore needs and wants will likely be different from person to person and vary over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d90976663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5d90976663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e2f1462ae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15e2f1462ae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6e6104fcd7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6e6104fcd7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5e2f1462ae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5e2f1462a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Encourage students to use their responses to the earlier activity about Zara’s spending decisions.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6e6104fcd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6e6104fcd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75e96a1fb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575e96a1fb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5d90976663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5d90976663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 (applicable to the following two slides too)</a:t>
            </a:r>
            <a:endParaRPr b="1"/>
          </a:p>
          <a:p>
            <a:pPr indent="0" lvl="0" marL="0" rtl="0" algn="l">
              <a:lnSpc>
                <a:spcPct val="100000"/>
              </a:lnSpc>
              <a:spcBef>
                <a:spcPts val="0"/>
              </a:spcBef>
              <a:spcAft>
                <a:spcPts val="0"/>
              </a:spcAft>
              <a:buSzPts val="1100"/>
              <a:buNone/>
            </a:pPr>
            <a:r>
              <a:rPr lang="en-GB"/>
              <a:t>If mini whiteboards are available, students can write down key words or sentences representing their thoughts or feelings towards what they see in the pictures. Stretch opportunity for students to share key facts they may know about the issue.</a:t>
            </a:r>
            <a:endParaRPr/>
          </a:p>
          <a:p>
            <a:pPr indent="0" lvl="0" marL="0" rtl="0" algn="l">
              <a:lnSpc>
                <a:spcPct val="100000"/>
              </a:lnSpc>
              <a:spcBef>
                <a:spcPts val="0"/>
              </a:spcBef>
              <a:spcAft>
                <a:spcPts val="0"/>
              </a:spcAft>
              <a:buSzPts val="1100"/>
              <a:buNone/>
            </a:pPr>
            <a:r>
              <a:rPr lang="en-GB"/>
              <a:t>Reflection - students, by themselves, take a few seconds to reflect on how important this particular issue is to them. Suggested to spend one minute for each of these 5 slides.</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15000"/>
              </a:lnSpc>
              <a:spcBef>
                <a:spcPts val="0"/>
              </a:spcBef>
              <a:spcAft>
                <a:spcPts val="0"/>
              </a:spcAft>
              <a:buSzPts val="1100"/>
              <a:buNone/>
            </a:pPr>
            <a:r>
              <a:rPr lang="en-GB">
                <a:solidFill>
                  <a:srgbClr val="202124"/>
                </a:solidFill>
                <a:highlight>
                  <a:srgbClr val="FFFFFF"/>
                </a:highlight>
              </a:rPr>
              <a:t>Plastic pollution is an issue. It can alter habitats and natural processes, reducing ecosystems' ability to adapt to climate change, directly affecting millions of people's livelihoods, food production capabilities and social well-being. A person may prioritise their spending based on this, eg using companies or products that might be more expensive but who treat the environment better. </a:t>
            </a:r>
            <a:endParaRPr>
              <a:solidFill>
                <a:srgbClr val="202124"/>
              </a:solidFill>
              <a:highlight>
                <a:srgbClr val="FFFFFF"/>
              </a:highlight>
            </a:endParaRPr>
          </a:p>
          <a:p>
            <a:pPr indent="0" lvl="0" marL="0" rtl="0" algn="l">
              <a:lnSpc>
                <a:spcPct val="115000"/>
              </a:lnSpc>
              <a:spcBef>
                <a:spcPts val="0"/>
              </a:spcBef>
              <a:spcAft>
                <a:spcPts val="0"/>
              </a:spcAft>
              <a:buSzPts val="1100"/>
              <a:buNone/>
            </a:pPr>
            <a:r>
              <a:t/>
            </a:r>
            <a:endParaRPr>
              <a:solidFill>
                <a:srgbClr val="202124"/>
              </a:solidFill>
              <a:highlight>
                <a:srgbClr val="FFFFFF"/>
              </a:highlight>
            </a:endParaRPr>
          </a:p>
          <a:p>
            <a:pPr indent="0" lvl="0" marL="0" rtl="0" algn="l">
              <a:lnSpc>
                <a:spcPct val="115000"/>
              </a:lnSpc>
              <a:spcBef>
                <a:spcPts val="0"/>
              </a:spcBef>
              <a:spcAft>
                <a:spcPts val="0"/>
              </a:spcAft>
              <a:buSzPts val="1100"/>
              <a:buNone/>
            </a:pPr>
            <a:r>
              <a:t/>
            </a:r>
            <a:endParaRPr>
              <a:solidFill>
                <a:srgbClr val="202124"/>
              </a:solidFill>
              <a:highlight>
                <a:srgbClr val="FFFFFF"/>
              </a:highlight>
            </a:endParaRPr>
          </a:p>
          <a:p>
            <a:pPr indent="0" lvl="0" marL="0" rtl="0" algn="l">
              <a:lnSpc>
                <a:spcPct val="115000"/>
              </a:lnSpc>
              <a:spcBef>
                <a:spcPts val="0"/>
              </a:spcBef>
              <a:spcAft>
                <a:spcPts val="0"/>
              </a:spcAft>
              <a:buSzPts val="1100"/>
              <a:buNone/>
            </a:pPr>
            <a:r>
              <a:t/>
            </a:r>
            <a:endParaRPr>
              <a:solidFill>
                <a:srgbClr val="202124"/>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e93ff875f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e93ff875f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5d9097666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5d90976663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GB" sz="1050">
                <a:solidFill>
                  <a:schemeClr val="dk1"/>
                </a:solidFill>
                <a:latin typeface="Roboto"/>
                <a:ea typeface="Roboto"/>
                <a:cs typeface="Roboto"/>
                <a:sym typeface="Roboto"/>
              </a:rPr>
              <a:t>Buying new clothes is very energy intensive.</a:t>
            </a:r>
            <a:r>
              <a:rPr lang="en-GB">
                <a:solidFill>
                  <a:schemeClr val="dk1"/>
                </a:solidFill>
                <a:latin typeface="Roboto"/>
                <a:ea typeface="Roboto"/>
                <a:cs typeface="Roboto"/>
                <a:sym typeface="Roboto"/>
              </a:rPr>
              <a:t> I</a:t>
            </a:r>
            <a:r>
              <a:rPr lang="en-GB">
                <a:solidFill>
                  <a:srgbClr val="202124"/>
                </a:solidFill>
                <a:highlight>
                  <a:srgbClr val="FFFFFF"/>
                </a:highlight>
              </a:rPr>
              <a:t>n fact, fashion accounts for up to 10% of global carbon dioxide output - more than international flights and shipping combined, according to the United Nations Environment Programme. It also accounts for a fifth of the 300 million tons of plastic produced globally each year.</a:t>
            </a:r>
            <a:r>
              <a:rPr lang="en-GB" sz="1050">
                <a:solidFill>
                  <a:schemeClr val="dk1"/>
                </a:solidFill>
                <a:latin typeface="Roboto"/>
                <a:ea typeface="Roboto"/>
                <a:cs typeface="Roboto"/>
                <a:sym typeface="Roboto"/>
              </a:rPr>
              <a:t> Instead people can purchase second-hand clothes or give old clothes to charity shops instead of throwing them away. Buying second-hand is better for the environment than fast fashion. There are now lots of website and apps, such as Depop (pictured at the bottom), where people can do this. </a:t>
            </a:r>
            <a:endParaRPr sz="1050">
              <a:solidFill>
                <a:schemeClr val="dk1"/>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5e2f1462a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5e2f1462ae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rPr lang="en-GB" sz="1050">
                <a:solidFill>
                  <a:schemeClr val="dk1"/>
                </a:solidFill>
                <a:highlight>
                  <a:srgbClr val="FFFFFF"/>
                </a:highlight>
                <a:latin typeface="Roboto"/>
                <a:ea typeface="Roboto"/>
                <a:cs typeface="Roboto"/>
                <a:sym typeface="Roboto"/>
              </a:rPr>
              <a:t>In the past few years, there has been increased focus on vegan and cruelty free products, with badges and certificates now certifying that no animals have been harmed in the production of certain products. The badges give extra information to people making purchases and can help them make more critical decisions.</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050">
              <a:solidFill>
                <a:schemeClr val="dk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GB">
                <a:solidFill>
                  <a:schemeClr val="dk1"/>
                </a:solidFill>
              </a:rPr>
              <a:t>Prompt questions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Can you think of any companies/ brands that use these certificates or badges on their products? Does it make you more or less likely to buy their products?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d9097666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5d90976663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Consolidation </a:t>
            </a:r>
            <a:r>
              <a:rPr lang="en-GB" sz="1050">
                <a:solidFill>
                  <a:schemeClr val="dk1"/>
                </a:solidFill>
                <a:highlight>
                  <a:srgbClr val="FFFFFF"/>
                </a:highlight>
                <a:latin typeface="Roboto"/>
                <a:ea typeface="Roboto"/>
                <a:cs typeface="Roboto"/>
                <a:sym typeface="Roboto"/>
              </a:rPr>
              <a:t>literacy moment. Teacher should review this piece of work at the end of the lesson. It can be a printed resource or students can write down needs, wants and other considered spending decisions in different categories in their exercise books, suggested to do so in a table with three columns,.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e81c4578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4e81c45782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Students to self mark.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d9097666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5d90976663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rgbClr val="000000"/>
              </a:buClr>
              <a:buSzPts val="1100"/>
              <a:buFont typeface="Arial"/>
              <a:buNone/>
            </a:pPr>
            <a:r>
              <a:rPr lang="en-GB"/>
              <a:t>Teachers to collect in and review. Can be completed as an exit ticket handed in to the teacher as students leave the room.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e6104fcd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6e6104fcd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16cb5d41b1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216cb5d41b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4c6f499ad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24c6f499ad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466ef7c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e2f1462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15e2f1462a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9b684b7c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9b684b7c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Some explanations may vary - there isn’t one right answer when it comes to these definitions - but encourage students to incorporate words such as ‘necessary’ or ‘essential’ or ‘required’ to help differentiate between needs and wants. Consider things that could be a want for one person, could be a need for others; eg someone who wants a car as a luxury versus someone who needs one to get to work to earn money.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5a92d921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35a92d921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Encourage students to write down answers to the questions in their books.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2fe2355c4e8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2fe2355c4e8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2fe2355c4e8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1" name="Shape 31"/>
        <p:cNvGrpSpPr/>
        <p:nvPr/>
      </p:nvGrpSpPr>
      <p:grpSpPr>
        <a:xfrm>
          <a:off x="0" y="0"/>
          <a:ext cx="0" cy="0"/>
          <a:chOff x="0" y="0"/>
          <a:chExt cx="0" cy="0"/>
        </a:xfrm>
      </p:grpSpPr>
      <p:sp>
        <p:nvSpPr>
          <p:cNvPr id="32" name="Google Shape;32;g2fe2355c4e8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2355c4e8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4" name="Shape 34"/>
        <p:cNvGrpSpPr/>
        <p:nvPr/>
      </p:nvGrpSpPr>
      <p:grpSpPr>
        <a:xfrm>
          <a:off x="0" y="0"/>
          <a:ext cx="0" cy="0"/>
          <a:chOff x="0" y="0"/>
          <a:chExt cx="0" cy="0"/>
        </a:xfrm>
      </p:grpSpPr>
      <p:pic>
        <p:nvPicPr>
          <p:cNvPr id="35" name="Google Shape;35;g2fe2355c4e8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6" name="Google Shape;36;g2fe2355c4e8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7" name="Shape 37"/>
        <p:cNvGrpSpPr/>
        <p:nvPr/>
      </p:nvGrpSpPr>
      <p:grpSpPr>
        <a:xfrm>
          <a:off x="0" y="0"/>
          <a:ext cx="0" cy="0"/>
          <a:chOff x="0" y="0"/>
          <a:chExt cx="0" cy="0"/>
        </a:xfrm>
      </p:grpSpPr>
      <p:pic>
        <p:nvPicPr>
          <p:cNvPr id="38" name="Google Shape;38;g2fe2355c4e8_0_3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39" name="Shape 3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0" name="Shape 40"/>
        <p:cNvGrpSpPr/>
        <p:nvPr/>
      </p:nvGrpSpPr>
      <p:grpSpPr>
        <a:xfrm>
          <a:off x="0" y="0"/>
          <a:ext cx="0" cy="0"/>
          <a:chOff x="0" y="0"/>
          <a:chExt cx="0" cy="0"/>
        </a:xfrm>
      </p:grpSpPr>
      <p:sp>
        <p:nvSpPr>
          <p:cNvPr id="41" name="Google Shape;41;g2fe2355c4e8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g2fe2355c4e8_0_36"/>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3" name="Shape 43"/>
        <p:cNvGrpSpPr/>
        <p:nvPr/>
      </p:nvGrpSpPr>
      <p:grpSpPr>
        <a:xfrm>
          <a:off x="0" y="0"/>
          <a:ext cx="0" cy="0"/>
          <a:chOff x="0" y="0"/>
          <a:chExt cx="0" cy="0"/>
        </a:xfrm>
      </p:grpSpPr>
      <p:sp>
        <p:nvSpPr>
          <p:cNvPr id="44" name="Google Shape;44;g2fe2355c4e8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5" name="Shape 45"/>
        <p:cNvGrpSpPr/>
        <p:nvPr/>
      </p:nvGrpSpPr>
      <p:grpSpPr>
        <a:xfrm>
          <a:off x="0" y="0"/>
          <a:ext cx="0" cy="0"/>
          <a:chOff x="0" y="0"/>
          <a:chExt cx="0" cy="0"/>
        </a:xfrm>
      </p:grpSpPr>
      <p:pic>
        <p:nvPicPr>
          <p:cNvPr id="46" name="Google Shape;46;g2fe2355c4e8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sp>
        <p:nvSpPr>
          <p:cNvPr id="11" name="Google Shape;11;g2fe2355c4e8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g2fe2355c4e8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3" name="Shape 13"/>
        <p:cNvGrpSpPr/>
        <p:nvPr/>
      </p:nvGrpSpPr>
      <p:grpSpPr>
        <a:xfrm>
          <a:off x="0" y="0"/>
          <a:ext cx="0" cy="0"/>
          <a:chOff x="0" y="0"/>
          <a:chExt cx="0" cy="0"/>
        </a:xfrm>
      </p:grpSpPr>
      <p:pic>
        <p:nvPicPr>
          <p:cNvPr id="14" name="Google Shape;14;g2fe2355c4e8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 name="Shape 15"/>
        <p:cNvGrpSpPr/>
        <p:nvPr/>
      </p:nvGrpSpPr>
      <p:grpSpPr>
        <a:xfrm>
          <a:off x="0" y="0"/>
          <a:ext cx="0" cy="0"/>
          <a:chOff x="0" y="0"/>
          <a:chExt cx="0" cy="0"/>
        </a:xfrm>
      </p:grpSpPr>
      <p:pic>
        <p:nvPicPr>
          <p:cNvPr id="16" name="Google Shape;16;g2fe2355c4e8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 name="Shape 17"/>
        <p:cNvGrpSpPr/>
        <p:nvPr/>
      </p:nvGrpSpPr>
      <p:grpSpPr>
        <a:xfrm>
          <a:off x="0" y="0"/>
          <a:ext cx="0" cy="0"/>
          <a:chOff x="0" y="0"/>
          <a:chExt cx="0" cy="0"/>
        </a:xfrm>
      </p:grpSpPr>
      <p:pic>
        <p:nvPicPr>
          <p:cNvPr id="18" name="Google Shape;18;g2fe2355c4e8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 name="Shape 19"/>
        <p:cNvGrpSpPr/>
        <p:nvPr/>
      </p:nvGrpSpPr>
      <p:grpSpPr>
        <a:xfrm>
          <a:off x="0" y="0"/>
          <a:ext cx="0" cy="0"/>
          <a:chOff x="0" y="0"/>
          <a:chExt cx="0" cy="0"/>
        </a:xfrm>
      </p:grpSpPr>
      <p:pic>
        <p:nvPicPr>
          <p:cNvPr id="20" name="Google Shape;20;g2fe2355c4e8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1" name="Shape 21"/>
        <p:cNvGrpSpPr/>
        <p:nvPr/>
      </p:nvGrpSpPr>
      <p:grpSpPr>
        <a:xfrm>
          <a:off x="0" y="0"/>
          <a:ext cx="0" cy="0"/>
          <a:chOff x="0" y="0"/>
          <a:chExt cx="0" cy="0"/>
        </a:xfrm>
      </p:grpSpPr>
      <p:sp>
        <p:nvSpPr>
          <p:cNvPr id="22" name="Google Shape;22;g2fe2355c4e8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 name="Google Shape;23;g2fe2355c4e8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4" name="Google Shape;24;g2fe2355c4e8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5" name="Shape 25"/>
        <p:cNvGrpSpPr/>
        <p:nvPr/>
      </p:nvGrpSpPr>
      <p:grpSpPr>
        <a:xfrm>
          <a:off x="0" y="0"/>
          <a:ext cx="0" cy="0"/>
          <a:chOff x="0" y="0"/>
          <a:chExt cx="0" cy="0"/>
        </a:xfrm>
      </p:grpSpPr>
      <p:pic>
        <p:nvPicPr>
          <p:cNvPr id="26" name="Google Shape;26;g2fe2355c4e8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g2fe2355c4e8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2fe2355c4e8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1.jp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youtube.com/watch?v=VBi7xpMzbJQ" TargetMode="External"/><Relationship Id="rId4" Type="http://schemas.openxmlformats.org/officeDocument/2006/relationships/hyperlink" Target="http://www.youtube.com/watch?v=VBi7xpMzbJQ" TargetMode="External"/><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citizensadvice.org.uk/debt-and-money/" TargetMode="External"/><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resources.ftflic.com/" TargetMode="External"/><Relationship Id="rId4" Type="http://schemas.openxmlformats.org/officeDocument/2006/relationships/hyperlink" Target="https://resources.ftflic.com/" TargetMode="External"/><Relationship Id="rId5" Type="http://schemas.openxmlformats.org/officeDocument/2006/relationships/hyperlink" Target="https://resources.ftflic.com/" TargetMode="External"/><Relationship Id="rId6" Type="http://schemas.openxmlformats.org/officeDocument/2006/relationships/hyperlink" Target="https://www.bbc.co.uk/news/uk-63650318" TargetMode="External"/><Relationship Id="rId7" Type="http://schemas.openxmlformats.org/officeDocument/2006/relationships/hyperlink" Target="https://www.ft.com/content/43441863-9f6e-4dd0-9b66-d29cfa920076" TargetMode="External"/><Relationship Id="rId8" Type="http://schemas.openxmlformats.org/officeDocument/2006/relationships/hyperlink" Target="https://www.cbc.ca/news/entertainment/generation-z-sustainable-fashion-environment-1.7205071#:~:text=According%20to%20a%20survey%20by,like%20to%20shop%20second%2Dhan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bgWy9kXnV4M" TargetMode="External"/><Relationship Id="rId4" Type="http://schemas.openxmlformats.org/officeDocument/2006/relationships/image" Target="../media/image8.jpg"/><Relationship Id="rId5" Type="http://schemas.openxmlformats.org/officeDocument/2006/relationships/hyperlink" Target="https://www.youtube.com/watch?v=bgWy9kXnV4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0" name="Shape 50"/>
        <p:cNvGrpSpPr/>
        <p:nvPr/>
      </p:nvGrpSpPr>
      <p:grpSpPr>
        <a:xfrm>
          <a:off x="0" y="0"/>
          <a:ext cx="0" cy="0"/>
          <a:chOff x="0" y="0"/>
          <a:chExt cx="0" cy="0"/>
        </a:xfrm>
      </p:grpSpPr>
      <p:sp>
        <p:nvSpPr>
          <p:cNvPr id="51" name="Google Shape;51;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my money</a:t>
            </a:r>
            <a:endParaRPr b="1" i="0" sz="4800" u="none" cap="none" strike="noStrike">
              <a:solidFill>
                <a:schemeClr val="lt1"/>
              </a:solidFill>
              <a:latin typeface="Lato Black"/>
              <a:ea typeface="Lato Black"/>
              <a:cs typeface="Lato Black"/>
              <a:sym typeface="Lato Black"/>
            </a:endParaRPr>
          </a:p>
        </p:txBody>
      </p:sp>
      <p:pic>
        <p:nvPicPr>
          <p:cNvPr id="52" name="Google Shape;52;p1"/>
          <p:cNvPicPr preferRelativeResize="0"/>
          <p:nvPr/>
        </p:nvPicPr>
        <p:blipFill rotWithShape="1">
          <a:blip r:embed="rId3">
            <a:alphaModFix/>
          </a:blip>
          <a:srcRect b="0" l="0" r="0" t="0"/>
          <a:stretch/>
        </p:blipFill>
        <p:spPr>
          <a:xfrm>
            <a:off x="434324" y="3306997"/>
            <a:ext cx="1053199" cy="1053199"/>
          </a:xfrm>
          <a:prstGeom prst="rect">
            <a:avLst/>
          </a:prstGeom>
          <a:noFill/>
          <a:ln>
            <a:noFill/>
          </a:ln>
        </p:spPr>
      </p:pic>
      <p:sp>
        <p:nvSpPr>
          <p:cNvPr id="53" name="Google Shape;53;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5d90976663_0_3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15d90976663_0_30"/>
          <p:cNvSpPr txBox="1"/>
          <p:nvPr/>
        </p:nvSpPr>
        <p:spPr>
          <a:xfrm>
            <a:off x="151875" y="1067300"/>
            <a:ext cx="8894700" cy="648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Lato"/>
              <a:buChar char="●"/>
            </a:pPr>
            <a:r>
              <a:rPr b="1" i="0" lang="en-GB" sz="1400" u="none" cap="none" strike="noStrike">
                <a:solidFill>
                  <a:srgbClr val="000000"/>
                </a:solidFill>
                <a:latin typeface="Lato"/>
                <a:ea typeface="Lato"/>
                <a:cs typeface="Lato"/>
                <a:sym typeface="Lato"/>
              </a:rPr>
              <a:t>Draw a table and categorise the items in the word bank into needs and wants</a:t>
            </a:r>
            <a:endParaRPr b="1" i="0" sz="1400" u="none" cap="none" strike="noStrike">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b="1" i="0" lang="en-GB" sz="1400" u="none" cap="none" strike="noStrike">
                <a:solidFill>
                  <a:srgbClr val="000000"/>
                </a:solidFill>
                <a:latin typeface="Lato"/>
                <a:ea typeface="Lato"/>
                <a:cs typeface="Lato"/>
                <a:sym typeface="Lato"/>
              </a:rPr>
              <a:t>Can you think of any other items that are important to you? Add them to your table in a different colour</a:t>
            </a:r>
            <a:endParaRPr b="1" i="0" sz="1400" u="none" cap="none" strike="noStrike">
              <a:solidFill>
                <a:srgbClr val="000000"/>
              </a:solidFill>
              <a:latin typeface="Lato"/>
              <a:ea typeface="Lato"/>
              <a:cs typeface="Lato"/>
              <a:sym typeface="Lato"/>
            </a:endParaRPr>
          </a:p>
        </p:txBody>
      </p:sp>
      <p:graphicFrame>
        <p:nvGraphicFramePr>
          <p:cNvPr id="127" name="Google Shape;127;g15d90976663_0_30"/>
          <p:cNvGraphicFramePr/>
          <p:nvPr/>
        </p:nvGraphicFramePr>
        <p:xfrm>
          <a:off x="406775" y="1848388"/>
          <a:ext cx="3000000" cy="3000000"/>
        </p:xfrm>
        <a:graphic>
          <a:graphicData uri="http://schemas.openxmlformats.org/drawingml/2006/table">
            <a:tbl>
              <a:tblPr>
                <a:noFill/>
                <a:tableStyleId>{A4980C84-8AA7-4F58-9F36-891D1D62F081}</a:tableStyleId>
              </a:tblPr>
              <a:tblGrid>
                <a:gridCol w="1263575"/>
                <a:gridCol w="1333550"/>
              </a:tblGrid>
              <a:tr h="625600">
                <a:tc>
                  <a:txBody>
                    <a:bodyPr/>
                    <a:lstStyle/>
                    <a:p>
                      <a:pPr indent="0" lvl="0" marL="0" marR="0" rtl="0" algn="l">
                        <a:lnSpc>
                          <a:spcPct val="100000"/>
                        </a:lnSpc>
                        <a:spcBef>
                          <a:spcPts val="0"/>
                        </a:spcBef>
                        <a:spcAft>
                          <a:spcPts val="0"/>
                        </a:spcAft>
                        <a:buClr>
                          <a:srgbClr val="000000"/>
                        </a:buClr>
                        <a:buSzPts val="2200"/>
                        <a:buFont typeface="Arial"/>
                        <a:buNone/>
                      </a:pPr>
                      <a:r>
                        <a:rPr b="1" lang="en-GB" sz="2200" u="none" cap="none" strike="noStrike">
                          <a:solidFill>
                            <a:schemeClr val="accent1"/>
                          </a:solidFill>
                          <a:latin typeface="Lato"/>
                          <a:ea typeface="Lato"/>
                          <a:cs typeface="Lato"/>
                          <a:sym typeface="Lato"/>
                        </a:rPr>
                        <a:t>Needs</a:t>
                      </a:r>
                      <a:endParaRPr b="1" sz="2200" u="none" cap="none" strike="noStrike">
                        <a:solidFill>
                          <a:schemeClr val="accent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2200" u="none" cap="none" strike="noStrike">
                          <a:solidFill>
                            <a:schemeClr val="accent2"/>
                          </a:solidFill>
                          <a:latin typeface="Lato"/>
                          <a:ea typeface="Lato"/>
                          <a:cs typeface="Lato"/>
                          <a:sym typeface="Lato"/>
                        </a:rPr>
                        <a:t>Wants</a:t>
                      </a:r>
                      <a:endParaRPr b="1" sz="2200" u="none" cap="none" strike="noStrike">
                        <a:solidFill>
                          <a:schemeClr val="accent2"/>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2519525">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School uniform</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Electricity bills</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Netflix subscription</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r>
            </a:tbl>
          </a:graphicData>
        </a:graphic>
      </p:graphicFrame>
      <p:sp>
        <p:nvSpPr>
          <p:cNvPr id="128" name="Google Shape;128;g15d90976663_0_30"/>
          <p:cNvSpPr/>
          <p:nvPr/>
        </p:nvSpPr>
        <p:spPr>
          <a:xfrm>
            <a:off x="3253575" y="1833625"/>
            <a:ext cx="5793000" cy="3159900"/>
          </a:xfrm>
          <a:prstGeom prst="snip1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5d90976663_0_30"/>
          <p:cNvSpPr txBox="1"/>
          <p:nvPr/>
        </p:nvSpPr>
        <p:spPr>
          <a:xfrm>
            <a:off x="5396888" y="2321538"/>
            <a:ext cx="14664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6. Electricity bills </a:t>
            </a:r>
            <a:endParaRPr b="1" i="0" sz="1100" u="none" cap="none" strike="noStrike">
              <a:solidFill>
                <a:schemeClr val="dk1"/>
              </a:solidFill>
              <a:latin typeface="Lato"/>
              <a:ea typeface="Lato"/>
              <a:cs typeface="Lato"/>
              <a:sym typeface="Lato"/>
            </a:endParaRPr>
          </a:p>
        </p:txBody>
      </p:sp>
      <p:sp>
        <p:nvSpPr>
          <p:cNvPr id="130" name="Google Shape;130;g15d90976663_0_30"/>
          <p:cNvSpPr txBox="1"/>
          <p:nvPr/>
        </p:nvSpPr>
        <p:spPr>
          <a:xfrm>
            <a:off x="5396891" y="4357125"/>
            <a:ext cx="1466400" cy="5232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10. Weekly food shop</a:t>
            </a:r>
            <a:endParaRPr b="1" i="0" sz="1100" u="none" cap="none" strike="noStrike">
              <a:solidFill>
                <a:schemeClr val="dk1"/>
              </a:solidFill>
              <a:latin typeface="Lato"/>
              <a:ea typeface="Lato"/>
              <a:cs typeface="Lato"/>
              <a:sym typeface="Lato"/>
            </a:endParaRPr>
          </a:p>
        </p:txBody>
      </p:sp>
      <p:sp>
        <p:nvSpPr>
          <p:cNvPr id="131" name="Google Shape;131;g15d90976663_0_30"/>
          <p:cNvSpPr txBox="1"/>
          <p:nvPr/>
        </p:nvSpPr>
        <p:spPr>
          <a:xfrm>
            <a:off x="5396888" y="3841450"/>
            <a:ext cx="14664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9. Lunch out</a:t>
            </a:r>
            <a:endParaRPr b="1" i="0" sz="1100" u="none" cap="none" strike="noStrike">
              <a:solidFill>
                <a:schemeClr val="dk1"/>
              </a:solidFill>
              <a:latin typeface="Lato"/>
              <a:ea typeface="Lato"/>
              <a:cs typeface="Lato"/>
              <a:sym typeface="Lato"/>
            </a:endParaRPr>
          </a:p>
        </p:txBody>
      </p:sp>
      <p:sp>
        <p:nvSpPr>
          <p:cNvPr id="132" name="Google Shape;132;g15d90976663_0_30"/>
          <p:cNvSpPr txBox="1"/>
          <p:nvPr/>
        </p:nvSpPr>
        <p:spPr>
          <a:xfrm>
            <a:off x="3604800" y="3815600"/>
            <a:ext cx="1338900" cy="5232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4. Netflix subscription</a:t>
            </a:r>
            <a:endParaRPr b="1" i="0" sz="1100" u="none" cap="none" strike="noStrike">
              <a:solidFill>
                <a:schemeClr val="dk1"/>
              </a:solidFill>
              <a:latin typeface="Lato"/>
              <a:ea typeface="Lato"/>
              <a:cs typeface="Lato"/>
              <a:sym typeface="Lato"/>
            </a:endParaRPr>
          </a:p>
        </p:txBody>
      </p:sp>
      <p:sp>
        <p:nvSpPr>
          <p:cNvPr id="133" name="Google Shape;133;g15d90976663_0_30"/>
          <p:cNvSpPr txBox="1"/>
          <p:nvPr/>
        </p:nvSpPr>
        <p:spPr>
          <a:xfrm>
            <a:off x="3604800" y="3329550"/>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3. Car</a:t>
            </a:r>
            <a:endParaRPr b="1" i="0" sz="1100" u="none" cap="none" strike="noStrike">
              <a:solidFill>
                <a:schemeClr val="dk1"/>
              </a:solidFill>
              <a:latin typeface="Lato"/>
              <a:ea typeface="Lato"/>
              <a:cs typeface="Lato"/>
              <a:sym typeface="Lato"/>
            </a:endParaRPr>
          </a:p>
        </p:txBody>
      </p:sp>
      <p:sp>
        <p:nvSpPr>
          <p:cNvPr id="134" name="Google Shape;134;g15d90976663_0_30"/>
          <p:cNvSpPr txBox="1"/>
          <p:nvPr/>
        </p:nvSpPr>
        <p:spPr>
          <a:xfrm>
            <a:off x="3604700" y="4477250"/>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5. Mobile phone</a:t>
            </a:r>
            <a:endParaRPr b="1" i="0" sz="1100" u="none" cap="none" strike="noStrike">
              <a:solidFill>
                <a:schemeClr val="dk1"/>
              </a:solidFill>
              <a:latin typeface="Lato"/>
              <a:ea typeface="Lato"/>
              <a:cs typeface="Lato"/>
              <a:sym typeface="Lato"/>
            </a:endParaRPr>
          </a:p>
        </p:txBody>
      </p:sp>
      <p:sp>
        <p:nvSpPr>
          <p:cNvPr id="135" name="Google Shape;135;g15d90976663_0_30"/>
          <p:cNvSpPr txBox="1"/>
          <p:nvPr/>
        </p:nvSpPr>
        <p:spPr>
          <a:xfrm>
            <a:off x="7231275" y="2330463"/>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11. Latest iphone</a:t>
            </a:r>
            <a:endParaRPr b="1" i="0" sz="1100" u="none" cap="none" strike="noStrike">
              <a:solidFill>
                <a:schemeClr val="dk1"/>
              </a:solidFill>
              <a:latin typeface="Lato"/>
              <a:ea typeface="Lato"/>
              <a:cs typeface="Lato"/>
              <a:sym typeface="Lato"/>
            </a:endParaRPr>
          </a:p>
        </p:txBody>
      </p:sp>
      <p:sp>
        <p:nvSpPr>
          <p:cNvPr id="136" name="Google Shape;136;g15d90976663_0_30"/>
          <p:cNvSpPr txBox="1"/>
          <p:nvPr/>
        </p:nvSpPr>
        <p:spPr>
          <a:xfrm>
            <a:off x="5396901" y="3325775"/>
            <a:ext cx="14664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2"/>
                </a:solidFill>
                <a:latin typeface="Lato"/>
                <a:ea typeface="Lato"/>
                <a:cs typeface="Lato"/>
                <a:sym typeface="Lato"/>
              </a:rPr>
              <a:t>8. School uniform </a:t>
            </a:r>
            <a:endParaRPr b="1" i="0" sz="1100" u="none" cap="none" strike="noStrike">
              <a:solidFill>
                <a:schemeClr val="dk2"/>
              </a:solidFill>
              <a:latin typeface="Lato"/>
              <a:ea typeface="Lato"/>
              <a:cs typeface="Lato"/>
              <a:sym typeface="Lato"/>
            </a:endParaRPr>
          </a:p>
        </p:txBody>
      </p:sp>
      <p:sp>
        <p:nvSpPr>
          <p:cNvPr id="137" name="Google Shape;137;g15d90976663_0_30"/>
          <p:cNvSpPr txBox="1"/>
          <p:nvPr/>
        </p:nvSpPr>
        <p:spPr>
          <a:xfrm>
            <a:off x="7217175" y="2827950"/>
            <a:ext cx="13671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12. Basic trainers</a:t>
            </a:r>
            <a:endParaRPr b="1" i="0" sz="1100" u="none" cap="none" strike="noStrike">
              <a:solidFill>
                <a:schemeClr val="dk1"/>
              </a:solidFill>
              <a:latin typeface="Lato"/>
              <a:ea typeface="Lato"/>
              <a:cs typeface="Lato"/>
              <a:sym typeface="Lato"/>
            </a:endParaRPr>
          </a:p>
        </p:txBody>
      </p:sp>
      <p:sp>
        <p:nvSpPr>
          <p:cNvPr id="138" name="Google Shape;138;g15d90976663_0_30"/>
          <p:cNvSpPr txBox="1"/>
          <p:nvPr/>
        </p:nvSpPr>
        <p:spPr>
          <a:xfrm>
            <a:off x="5387100" y="2810100"/>
            <a:ext cx="14664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7. Designer trainers</a:t>
            </a:r>
            <a:endParaRPr b="1" i="0" sz="1100" u="none" cap="none" strike="noStrike">
              <a:solidFill>
                <a:schemeClr val="dk1"/>
              </a:solidFill>
              <a:latin typeface="Lato"/>
              <a:ea typeface="Lato"/>
              <a:cs typeface="Lato"/>
              <a:sym typeface="Lato"/>
            </a:endParaRPr>
          </a:p>
        </p:txBody>
      </p:sp>
      <p:sp>
        <p:nvSpPr>
          <p:cNvPr id="139" name="Google Shape;139;g15d90976663_0_30"/>
          <p:cNvSpPr txBox="1"/>
          <p:nvPr/>
        </p:nvSpPr>
        <p:spPr>
          <a:xfrm>
            <a:off x="3599600" y="2376325"/>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 Haircut</a:t>
            </a:r>
            <a:endParaRPr b="1" i="0" sz="1100" u="none" cap="none" strike="noStrike">
              <a:solidFill>
                <a:schemeClr val="dk1"/>
              </a:solidFill>
              <a:latin typeface="Lato"/>
              <a:ea typeface="Lato"/>
              <a:cs typeface="Lato"/>
              <a:sym typeface="Lato"/>
            </a:endParaRPr>
          </a:p>
        </p:txBody>
      </p:sp>
      <p:sp>
        <p:nvSpPr>
          <p:cNvPr id="140" name="Google Shape;140;g15d90976663_0_30"/>
          <p:cNvSpPr txBox="1"/>
          <p:nvPr/>
        </p:nvSpPr>
        <p:spPr>
          <a:xfrm>
            <a:off x="3599600" y="2843475"/>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2. Laptop</a:t>
            </a:r>
            <a:endParaRPr b="1" i="0" sz="1100" u="none" cap="none" strike="noStrike">
              <a:solidFill>
                <a:schemeClr val="dk1"/>
              </a:solidFill>
              <a:latin typeface="Lato"/>
              <a:ea typeface="Lato"/>
              <a:cs typeface="Lato"/>
              <a:sym typeface="Lato"/>
            </a:endParaRPr>
          </a:p>
        </p:txBody>
      </p:sp>
      <p:sp>
        <p:nvSpPr>
          <p:cNvPr id="141" name="Google Shape;141;g15d90976663_0_30"/>
          <p:cNvSpPr txBox="1"/>
          <p:nvPr/>
        </p:nvSpPr>
        <p:spPr>
          <a:xfrm>
            <a:off x="7217163" y="3325425"/>
            <a:ext cx="1367100" cy="5232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13. Donations/ giving to charity </a:t>
            </a:r>
            <a:endParaRPr b="1" i="0" sz="1100" u="none" cap="none" strike="noStrike">
              <a:solidFill>
                <a:schemeClr val="dk1"/>
              </a:solidFill>
              <a:latin typeface="Lato"/>
              <a:ea typeface="Lato"/>
              <a:cs typeface="Lato"/>
              <a:sym typeface="Lato"/>
            </a:endParaRPr>
          </a:p>
        </p:txBody>
      </p:sp>
      <p:sp>
        <p:nvSpPr>
          <p:cNvPr id="142" name="Google Shape;142;g15d90976663_0_30"/>
          <p:cNvSpPr txBox="1"/>
          <p:nvPr/>
        </p:nvSpPr>
        <p:spPr>
          <a:xfrm>
            <a:off x="7231275" y="4011775"/>
            <a:ext cx="13389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14. Cinema </a:t>
            </a:r>
            <a:endParaRPr b="1" i="0" sz="1100" u="none" cap="none" strike="noStrike">
              <a:solidFill>
                <a:schemeClr val="dk1"/>
              </a:solidFill>
              <a:latin typeface="Lato"/>
              <a:ea typeface="Lato"/>
              <a:cs typeface="Lato"/>
              <a:sym typeface="Lato"/>
            </a:endParaRPr>
          </a:p>
        </p:txBody>
      </p:sp>
      <p:sp>
        <p:nvSpPr>
          <p:cNvPr id="143" name="Google Shape;143;g15d90976663_0_30"/>
          <p:cNvSpPr txBox="1"/>
          <p:nvPr/>
        </p:nvSpPr>
        <p:spPr>
          <a:xfrm>
            <a:off x="7217175" y="4489575"/>
            <a:ext cx="1367100" cy="354000"/>
          </a:xfrm>
          <a:prstGeom prst="rect">
            <a:avLst/>
          </a:prstGeom>
          <a:solidFill>
            <a:schemeClr val="accent6"/>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chemeClr val="dk1"/>
                </a:solidFill>
                <a:latin typeface="Lato"/>
                <a:ea typeface="Lato"/>
                <a:cs typeface="Lato"/>
                <a:sym typeface="Lato"/>
              </a:rPr>
              <a:t>15. Headphones</a:t>
            </a:r>
            <a:endParaRPr b="1" i="0" sz="1100" u="none" cap="none" strike="noStrike">
              <a:solidFill>
                <a:schemeClr val="dk1"/>
              </a:solidFill>
              <a:latin typeface="Lato"/>
              <a:ea typeface="Lato"/>
              <a:cs typeface="Lato"/>
              <a:sym typeface="Lato"/>
            </a:endParaRPr>
          </a:p>
        </p:txBody>
      </p:sp>
      <p:sp>
        <p:nvSpPr>
          <p:cNvPr id="144" name="Google Shape;144;g15d90976663_0_30"/>
          <p:cNvSpPr/>
          <p:nvPr/>
        </p:nvSpPr>
        <p:spPr>
          <a:xfrm>
            <a:off x="3253575" y="1832975"/>
            <a:ext cx="5316600" cy="416100"/>
          </a:xfrm>
          <a:prstGeom prst="snip1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Lato"/>
                <a:ea typeface="Lato"/>
                <a:cs typeface="Lato"/>
                <a:sym typeface="Lato"/>
              </a:rPr>
              <a:t>Word Bank</a:t>
            </a:r>
            <a:endParaRPr b="1" i="0" sz="1900" u="none" cap="none" strike="noStrike">
              <a:solidFill>
                <a:schemeClr val="lt1"/>
              </a:solidFill>
              <a:latin typeface="Lato"/>
              <a:ea typeface="Lato"/>
              <a:cs typeface="Lato"/>
              <a:sym typeface="Lato"/>
            </a:endParaRPr>
          </a:p>
        </p:txBody>
      </p:sp>
      <p:sp>
        <p:nvSpPr>
          <p:cNvPr id="145" name="Google Shape;145;g15d90976663_0_30"/>
          <p:cNvSpPr txBox="1"/>
          <p:nvPr>
            <p:ph type="ctrTitle"/>
          </p:nvPr>
        </p:nvSpPr>
        <p:spPr>
          <a:xfrm>
            <a:off x="360375" y="2890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GB" sz="2900">
                <a:solidFill>
                  <a:schemeClr val="accent2"/>
                </a:solidFill>
                <a:latin typeface="Lato Black"/>
                <a:ea typeface="Lato Black"/>
                <a:cs typeface="Lato Black"/>
                <a:sym typeface="Lato Black"/>
              </a:rPr>
              <a:t>Activity | Needs vs Wants</a:t>
            </a:r>
            <a:endParaRPr sz="2900">
              <a:solidFill>
                <a:schemeClr val="accent2"/>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5a58fecb7c_0_10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5a58fecb7c_0_106"/>
          <p:cNvSpPr txBox="1"/>
          <p:nvPr/>
        </p:nvSpPr>
        <p:spPr>
          <a:xfrm>
            <a:off x="3345050" y="1588563"/>
            <a:ext cx="8330700" cy="194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n-GB" sz="1800" u="none" cap="none" strike="noStrike">
                <a:solidFill>
                  <a:schemeClr val="accent1"/>
                </a:solidFill>
                <a:latin typeface="Lato"/>
                <a:ea typeface="Lato"/>
                <a:cs typeface="Lato"/>
                <a:sym typeface="Lato"/>
              </a:rPr>
              <a:t>Now compare with the person next to you.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Have you categorised your items in the same way?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Which are the same and which are different? </a:t>
            </a:r>
            <a:endParaRPr b="0" i="0" sz="1800" u="none" cap="none" strike="noStrike">
              <a:solidFill>
                <a:schemeClr val="accent1"/>
              </a:solidFill>
              <a:latin typeface="Lato"/>
              <a:ea typeface="Lato"/>
              <a:cs typeface="Lato"/>
              <a:sym typeface="Lato"/>
            </a:endParaRPr>
          </a:p>
          <a:p>
            <a:pPr indent="-342900" lvl="0" marL="457200" marR="0" rtl="0" algn="l">
              <a:lnSpc>
                <a:spcPct val="115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Why might this be?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graphicFrame>
        <p:nvGraphicFramePr>
          <p:cNvPr id="152" name="Google Shape;152;g15a58fecb7c_0_106"/>
          <p:cNvGraphicFramePr/>
          <p:nvPr/>
        </p:nvGraphicFramePr>
        <p:xfrm>
          <a:off x="284350" y="1588575"/>
          <a:ext cx="3000000" cy="3000000"/>
        </p:xfrm>
        <a:graphic>
          <a:graphicData uri="http://schemas.openxmlformats.org/drawingml/2006/table">
            <a:tbl>
              <a:tblPr>
                <a:noFill/>
                <a:tableStyleId>{A4980C84-8AA7-4F58-9F36-891D1D62F081}</a:tableStyleId>
              </a:tblPr>
              <a:tblGrid>
                <a:gridCol w="1263575"/>
                <a:gridCol w="1333550"/>
              </a:tblGrid>
              <a:tr h="4782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accent1"/>
                          </a:solidFill>
                          <a:latin typeface="Lato"/>
                          <a:ea typeface="Lato"/>
                          <a:cs typeface="Lato"/>
                          <a:sym typeface="Lato"/>
                        </a:rPr>
                        <a:t>Needs</a:t>
                      </a:r>
                      <a:endParaRPr b="1" sz="2200" u="none" cap="none" strike="noStrike">
                        <a:solidFill>
                          <a:schemeClr val="accent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accent2"/>
                          </a:solidFill>
                          <a:latin typeface="Lato"/>
                          <a:ea typeface="Lato"/>
                          <a:cs typeface="Lato"/>
                          <a:sym typeface="Lato"/>
                        </a:rPr>
                        <a:t>Wants</a:t>
                      </a:r>
                      <a:endParaRPr b="1" sz="2200" u="none" cap="none" strike="noStrike">
                        <a:solidFill>
                          <a:schemeClr val="accent2"/>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1022075">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School uniform</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Electricity bills</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Netflix subscription</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r>
            </a:tbl>
          </a:graphicData>
        </a:graphic>
      </p:graphicFrame>
      <p:sp>
        <p:nvSpPr>
          <p:cNvPr id="153" name="Google Shape;153;g15a58fecb7c_0_106"/>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54" name="Google Shape;154;g15a58fecb7c_0_10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55" name="Google Shape;155;g15a58fecb7c_0_10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56" name="Google Shape;156;g15a58fecb7c_0_10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57" name="Google Shape;157;g15a58fecb7c_0_106"/>
          <p:cNvSpPr txBox="1"/>
          <p:nvPr>
            <p:ph type="ctrTitle"/>
          </p:nvPr>
        </p:nvSpPr>
        <p:spPr>
          <a:xfrm>
            <a:off x="360375" y="2890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GB" sz="2900">
                <a:solidFill>
                  <a:schemeClr val="accent2"/>
                </a:solidFill>
                <a:latin typeface="Lato Black"/>
                <a:ea typeface="Lato Black"/>
                <a:cs typeface="Lato Black"/>
                <a:sym typeface="Lato Black"/>
              </a:rPr>
              <a:t>Needs and wants vary from person to person  </a:t>
            </a:r>
            <a:endParaRPr sz="2900">
              <a:solidFill>
                <a:schemeClr val="accent2"/>
              </a:solidFill>
              <a:latin typeface="Lato Black"/>
              <a:ea typeface="Lato Black"/>
              <a:cs typeface="Lato Black"/>
              <a:sym typeface="La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5d90976663_0_9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5d90976663_0_97"/>
          <p:cNvSpPr txBox="1"/>
          <p:nvPr/>
        </p:nvSpPr>
        <p:spPr>
          <a:xfrm>
            <a:off x="456675" y="1219688"/>
            <a:ext cx="8330700" cy="8295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15000"/>
              </a:lnSpc>
              <a:spcBef>
                <a:spcPts val="0"/>
              </a:spcBef>
              <a:spcAft>
                <a:spcPts val="0"/>
              </a:spcAft>
              <a:buClr>
                <a:srgbClr val="000000"/>
              </a:buClr>
              <a:buSzPts val="1300"/>
              <a:buFont typeface="Lato"/>
              <a:buChar char="●"/>
            </a:pPr>
            <a:r>
              <a:rPr b="0" i="0" lang="en-GB" sz="1300" u="none" cap="none" strike="noStrike">
                <a:solidFill>
                  <a:srgbClr val="000000"/>
                </a:solidFill>
                <a:latin typeface="Lato"/>
                <a:ea typeface="Lato"/>
                <a:cs typeface="Lato"/>
                <a:sym typeface="Lato"/>
              </a:rPr>
              <a:t>Now compare with the person next to you. Have you categorised your items in the same way? Which are the same and which are different? Why might this be?</a:t>
            </a:r>
            <a:endParaRPr b="0" i="0" sz="13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0000"/>
              </a:solidFill>
              <a:latin typeface="Lato"/>
              <a:ea typeface="Lato"/>
              <a:cs typeface="Lato"/>
              <a:sym typeface="Lato"/>
            </a:endParaRPr>
          </a:p>
        </p:txBody>
      </p:sp>
      <p:graphicFrame>
        <p:nvGraphicFramePr>
          <p:cNvPr id="164" name="Google Shape;164;g15d90976663_0_97"/>
          <p:cNvGraphicFramePr/>
          <p:nvPr/>
        </p:nvGraphicFramePr>
        <p:xfrm>
          <a:off x="406775" y="2195513"/>
          <a:ext cx="3000000" cy="3000000"/>
        </p:xfrm>
        <a:graphic>
          <a:graphicData uri="http://schemas.openxmlformats.org/drawingml/2006/table">
            <a:tbl>
              <a:tblPr>
                <a:noFill/>
                <a:tableStyleId>{A4980C84-8AA7-4F58-9F36-891D1D62F081}</a:tableStyleId>
              </a:tblPr>
              <a:tblGrid>
                <a:gridCol w="1263575"/>
                <a:gridCol w="1333550"/>
              </a:tblGrid>
              <a:tr h="648625">
                <a:tc>
                  <a:txBody>
                    <a:bodyPr/>
                    <a:lstStyle/>
                    <a:p>
                      <a:pPr indent="0" lvl="0" marL="0" marR="0" rtl="0" algn="l">
                        <a:lnSpc>
                          <a:spcPct val="100000"/>
                        </a:lnSpc>
                        <a:spcBef>
                          <a:spcPts val="0"/>
                        </a:spcBef>
                        <a:spcAft>
                          <a:spcPts val="0"/>
                        </a:spcAft>
                        <a:buClr>
                          <a:srgbClr val="000000"/>
                        </a:buClr>
                        <a:buSzPts val="2200"/>
                        <a:buFont typeface="Arial"/>
                        <a:buNone/>
                      </a:pPr>
                      <a:r>
                        <a:rPr b="1" lang="en-GB" sz="2200" u="none" cap="none" strike="noStrike">
                          <a:solidFill>
                            <a:schemeClr val="accent1"/>
                          </a:solidFill>
                          <a:latin typeface="Lato"/>
                          <a:ea typeface="Lato"/>
                          <a:cs typeface="Lato"/>
                          <a:sym typeface="Lato"/>
                        </a:rPr>
                        <a:t>Needs</a:t>
                      </a:r>
                      <a:endParaRPr b="1" sz="2200" u="none" cap="none" strike="noStrike">
                        <a:solidFill>
                          <a:schemeClr val="accent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2200" u="none" cap="none" strike="noStrike">
                          <a:solidFill>
                            <a:schemeClr val="accent2"/>
                          </a:solidFill>
                          <a:latin typeface="Lato"/>
                          <a:ea typeface="Lato"/>
                          <a:cs typeface="Lato"/>
                          <a:sym typeface="Lato"/>
                        </a:rPr>
                        <a:t>Wants</a:t>
                      </a:r>
                      <a:endParaRPr b="1" sz="2200" u="none" cap="none" strike="noStrike">
                        <a:solidFill>
                          <a:schemeClr val="accent2"/>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1022075">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School uniform</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Electricity bills</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Netflix subscription</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Car</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latin typeface="Lato"/>
                          <a:ea typeface="Lato"/>
                          <a:cs typeface="Lato"/>
                          <a:sym typeface="Lato"/>
                        </a:rPr>
                        <a:t>Netflix subscription</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1" sz="1000" u="none" cap="none" strike="noStrike">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3F3F3"/>
                    </a:solidFill>
                  </a:tcPr>
                </a:tc>
              </a:tr>
            </a:tbl>
          </a:graphicData>
        </a:graphic>
      </p:graphicFrame>
      <p:sp>
        <p:nvSpPr>
          <p:cNvPr id="165" name="Google Shape;165;g15d90976663_0_97"/>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66" name="Google Shape;166;g15d90976663_0_97"/>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67" name="Google Shape;167;g15d90976663_0_97"/>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68" name="Google Shape;168;g15d90976663_0_9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69" name="Google Shape;169;g15d90976663_0_97"/>
          <p:cNvSpPr txBox="1"/>
          <p:nvPr/>
        </p:nvSpPr>
        <p:spPr>
          <a:xfrm>
            <a:off x="7082550" y="2263950"/>
            <a:ext cx="1367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Netflix subscription</a:t>
            </a:r>
            <a:endParaRPr b="0" i="0" sz="1400" u="none" cap="none" strike="noStrike">
              <a:solidFill>
                <a:schemeClr val="accent6"/>
              </a:solidFill>
              <a:latin typeface="Arial"/>
              <a:ea typeface="Arial"/>
              <a:cs typeface="Arial"/>
              <a:sym typeface="Arial"/>
            </a:endParaRPr>
          </a:p>
        </p:txBody>
      </p:sp>
      <p:sp>
        <p:nvSpPr>
          <p:cNvPr id="170" name="Google Shape;170;g15d90976663_0_97"/>
          <p:cNvSpPr/>
          <p:nvPr/>
        </p:nvSpPr>
        <p:spPr>
          <a:xfrm>
            <a:off x="3253575" y="2180625"/>
            <a:ext cx="5793000" cy="2812800"/>
          </a:xfrm>
          <a:prstGeom prst="snip1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5d90976663_0_97"/>
          <p:cNvPicPr preferRelativeResize="0"/>
          <p:nvPr/>
        </p:nvPicPr>
        <p:blipFill rotWithShape="1">
          <a:blip r:embed="rId3">
            <a:alphaModFix/>
          </a:blip>
          <a:srcRect b="0" l="0" r="0" t="0"/>
          <a:stretch/>
        </p:blipFill>
        <p:spPr>
          <a:xfrm>
            <a:off x="0" y="1003325"/>
            <a:ext cx="9144002" cy="4140175"/>
          </a:xfrm>
          <a:prstGeom prst="rect">
            <a:avLst/>
          </a:prstGeom>
          <a:noFill/>
          <a:ln>
            <a:noFill/>
          </a:ln>
        </p:spPr>
      </p:pic>
      <p:sp>
        <p:nvSpPr>
          <p:cNvPr id="172" name="Google Shape;172;g15d90976663_0_97"/>
          <p:cNvSpPr/>
          <p:nvPr/>
        </p:nvSpPr>
        <p:spPr>
          <a:xfrm>
            <a:off x="643575" y="1885325"/>
            <a:ext cx="8143800" cy="1902300"/>
          </a:xfrm>
          <a:prstGeom prst="snip1Rect">
            <a:avLst>
              <a:gd fmla="val 16667" name="adj"/>
            </a:avLst>
          </a:prstGeom>
          <a:solidFill>
            <a:srgbClr val="EEF4FD"/>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i="0" lang="en-GB" sz="2200" u="none" cap="none" strike="noStrike">
                <a:solidFill>
                  <a:schemeClr val="accent1"/>
                </a:solidFill>
                <a:latin typeface="Lato"/>
                <a:ea typeface="Lato"/>
                <a:cs typeface="Lato"/>
                <a:sym typeface="Lato"/>
              </a:rPr>
              <a:t>It’s important to recognise that people have different values and priorities. These will also be clear when we talk about things relating to money, so we need to be respectful of our peers’ opinions. </a:t>
            </a:r>
            <a:endParaRPr b="1" i="0" sz="2200" u="none" cap="none" strike="noStrike">
              <a:solidFill>
                <a:schemeClr val="accent1"/>
              </a:solidFill>
              <a:latin typeface="Lato"/>
              <a:ea typeface="Lato"/>
              <a:cs typeface="Lato"/>
              <a:sym typeface="Lato"/>
            </a:endParaRPr>
          </a:p>
        </p:txBody>
      </p:sp>
      <p:sp>
        <p:nvSpPr>
          <p:cNvPr id="173" name="Google Shape;173;g15d90976663_0_97"/>
          <p:cNvSpPr txBox="1"/>
          <p:nvPr>
            <p:ph type="ctrTitle"/>
          </p:nvPr>
        </p:nvSpPr>
        <p:spPr>
          <a:xfrm>
            <a:off x="360375" y="2890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GB" sz="2900">
                <a:solidFill>
                  <a:schemeClr val="accent2"/>
                </a:solidFill>
                <a:latin typeface="Lato Black"/>
                <a:ea typeface="Lato Black"/>
                <a:cs typeface="Lato Black"/>
                <a:sym typeface="Lato Black"/>
              </a:rPr>
              <a:t>Needs and wants vary from person to person  </a:t>
            </a:r>
            <a:endParaRPr sz="2900">
              <a:solidFill>
                <a:schemeClr val="accent2"/>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5e2f1462ae_0_1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15e2f1462ae_0_11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180" name="Google Shape;180;g15e2f1462ae_0_115"/>
          <p:cNvSpPr txBox="1"/>
          <p:nvPr/>
        </p:nvSpPr>
        <p:spPr>
          <a:xfrm>
            <a:off x="488177" y="740675"/>
            <a:ext cx="8046000" cy="3784200"/>
          </a:xfrm>
          <a:prstGeom prst="rect">
            <a:avLst/>
          </a:prstGeom>
          <a:noFill/>
          <a:ln>
            <a:noFill/>
          </a:ln>
        </p:spPr>
        <p:txBody>
          <a:bodyPr anchorCtr="0" anchor="t" bIns="91425" lIns="91425" spcFirstLastPara="1" rIns="91425" wrap="square" tIns="91425">
            <a:spAutoFit/>
          </a:bodyPr>
          <a:lstStyle/>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Distinguish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personal and external influences </a:t>
            </a:r>
            <a:r>
              <a:rPr b="0" i="0" lang="en-GB" sz="2200" u="none" cap="none" strike="noStrike">
                <a:solidFill>
                  <a:schemeClr val="lt1"/>
                </a:solidFill>
                <a:latin typeface="Lato"/>
                <a:ea typeface="Lato"/>
                <a:cs typeface="Lato"/>
                <a:sym typeface="Lato"/>
              </a:rPr>
              <a:t>affecting spending decisions</a:t>
            </a:r>
            <a:r>
              <a:rPr b="0" i="0" lang="en-GB" sz="2200" u="none" cap="none" strike="noStrike">
                <a:solidFill>
                  <a:srgbClr val="00FF00"/>
                </a:solidFill>
                <a:latin typeface="Lato"/>
                <a:ea typeface="Lato"/>
                <a:cs typeface="Lato"/>
                <a:sym typeface="Lato"/>
              </a:rPr>
              <a:t>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how spending decisions may impact the environment and other people around me </a:t>
            </a:r>
            <a:endParaRPr b="1"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6e6104fcd7_0_18"/>
          <p:cNvSpPr txBox="1"/>
          <p:nvPr/>
        </p:nvSpPr>
        <p:spPr>
          <a:xfrm>
            <a:off x="442300" y="329523"/>
            <a:ext cx="6465900" cy="549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Personal influences</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3000" u="none" cap="none" strike="noStrike">
              <a:solidFill>
                <a:schemeClr val="accent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3000" u="none" cap="none" strike="noStrike">
              <a:solidFill>
                <a:schemeClr val="accent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0" i="0" sz="3000" u="none" cap="none" strike="noStrike">
              <a:solidFill>
                <a:srgbClr val="000000"/>
              </a:solidFill>
              <a:latin typeface="Lato"/>
              <a:ea typeface="Lato"/>
              <a:cs typeface="Lato"/>
              <a:sym typeface="Lato"/>
            </a:endParaRPr>
          </a:p>
        </p:txBody>
      </p:sp>
      <p:sp>
        <p:nvSpPr>
          <p:cNvPr id="186" name="Google Shape;186;g16e6104fcd7_0_18"/>
          <p:cNvSpPr txBox="1"/>
          <p:nvPr/>
        </p:nvSpPr>
        <p:spPr>
          <a:xfrm>
            <a:off x="442300" y="2173325"/>
            <a:ext cx="7340100" cy="2016300"/>
          </a:xfrm>
          <a:prstGeom prst="rect">
            <a:avLst/>
          </a:prstGeom>
          <a:solidFill>
            <a:schemeClr val="accent6"/>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What someone needs at the time</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What someone wants at the time</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How someone enjoys spending their time e.g. hobbies</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What somebody cares about e.g. animal welfare</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Special occasions coming up e.g. religious holidays</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Plans for the near future</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Char char="★"/>
            </a:pPr>
            <a:r>
              <a:rPr b="0" i="0" lang="en-GB" sz="1700" u="none" cap="none" strike="noStrike">
                <a:solidFill>
                  <a:srgbClr val="000000"/>
                </a:solidFill>
                <a:latin typeface="Lato"/>
                <a:ea typeface="Lato"/>
                <a:cs typeface="Lato"/>
                <a:sym typeface="Lato"/>
              </a:rPr>
              <a:t>The amount of money someone has</a:t>
            </a:r>
            <a:endParaRPr b="0" i="0" sz="1700" u="none" cap="none" strike="noStrike">
              <a:solidFill>
                <a:srgbClr val="000000"/>
              </a:solidFill>
              <a:latin typeface="Lato"/>
              <a:ea typeface="Lato"/>
              <a:cs typeface="Lato"/>
              <a:sym typeface="Lato"/>
            </a:endParaRPr>
          </a:p>
        </p:txBody>
      </p:sp>
      <p:sp>
        <p:nvSpPr>
          <p:cNvPr id="187" name="Google Shape;187;g16e6104fcd7_0_18"/>
          <p:cNvSpPr txBox="1"/>
          <p:nvPr/>
        </p:nvSpPr>
        <p:spPr>
          <a:xfrm>
            <a:off x="360375" y="963325"/>
            <a:ext cx="76755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There are lots of things that will affect how someone spends their money.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They can be categorised into ‘personal’ and ‘external’ influences.</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Here are some personal factors: </a:t>
            </a:r>
            <a:endParaRPr b="0" i="0" sz="16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5e2f1462ae_0_36"/>
          <p:cNvSpPr txBox="1"/>
          <p:nvPr/>
        </p:nvSpPr>
        <p:spPr>
          <a:xfrm>
            <a:off x="442300" y="2768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000" u="none" cap="none" strike="noStrike">
                <a:solidFill>
                  <a:schemeClr val="accent2"/>
                </a:solidFill>
                <a:latin typeface="Lato Black"/>
                <a:ea typeface="Lato Black"/>
                <a:cs typeface="Lato Black"/>
                <a:sym typeface="Lato Black"/>
              </a:rPr>
              <a:t>External influences</a:t>
            </a:r>
            <a:endParaRPr b="1" i="0" sz="3000" u="none" cap="none" strike="noStrike">
              <a:solidFill>
                <a:schemeClr val="accent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rPr b="0" i="0" lang="en-GB" sz="2600" u="none" cap="none" strike="noStrike">
                <a:solidFill>
                  <a:schemeClr val="accent2"/>
                </a:solidFill>
                <a:latin typeface="Lato"/>
                <a:ea typeface="Lato"/>
                <a:cs typeface="Lato"/>
                <a:sym typeface="Lato"/>
              </a:rPr>
              <a:t>Feeling FOMO?</a:t>
            </a:r>
            <a:endParaRPr b="0" i="0" sz="26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3000" u="none" cap="none" strike="noStrike">
              <a:solidFill>
                <a:schemeClr val="accent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0" i="0" sz="3000" u="none" cap="none" strike="noStrike">
              <a:solidFill>
                <a:srgbClr val="000000"/>
              </a:solidFill>
              <a:latin typeface="Lato"/>
              <a:ea typeface="Lato"/>
              <a:cs typeface="Lato"/>
              <a:sym typeface="Lato"/>
            </a:endParaRPr>
          </a:p>
        </p:txBody>
      </p:sp>
      <p:sp>
        <p:nvSpPr>
          <p:cNvPr id="193" name="Google Shape;193;g15e2f1462ae_0_36"/>
          <p:cNvSpPr txBox="1"/>
          <p:nvPr/>
        </p:nvSpPr>
        <p:spPr>
          <a:xfrm>
            <a:off x="442300" y="1383825"/>
            <a:ext cx="4058700" cy="1716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0" i="0" lang="en-GB" sz="1700" u="none" cap="none" strike="noStrike">
                <a:solidFill>
                  <a:schemeClr val="lt1"/>
                </a:solidFill>
                <a:latin typeface="Lato"/>
                <a:ea typeface="Lato"/>
                <a:cs typeface="Lato"/>
                <a:sym typeface="Lato"/>
              </a:rPr>
              <a:t>There are also lots of external things that influence our spending. </a:t>
            </a:r>
            <a:endParaRPr b="0" i="0" sz="17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11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1. Can you rank these influences in order of highest to lowest importance? </a:t>
            </a:r>
            <a:endParaRPr b="0" i="0" sz="17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2. Are there other influences that you can think of? Put them on your scale.</a:t>
            </a:r>
            <a:endParaRPr b="0" i="0" sz="17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600" u="none" cap="none" strike="noStrike">
              <a:solidFill>
                <a:schemeClr val="lt1"/>
              </a:solidFill>
              <a:latin typeface="Lato"/>
              <a:ea typeface="Lato"/>
              <a:cs typeface="Lato"/>
              <a:sym typeface="Lato"/>
            </a:endParaRPr>
          </a:p>
        </p:txBody>
      </p:sp>
      <p:sp>
        <p:nvSpPr>
          <p:cNvPr id="194" name="Google Shape;194;g15e2f1462ae_0_36"/>
          <p:cNvSpPr txBox="1"/>
          <p:nvPr/>
        </p:nvSpPr>
        <p:spPr>
          <a:xfrm>
            <a:off x="5196650" y="811900"/>
            <a:ext cx="2054700" cy="28014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3600"/>
              <a:buFont typeface="Arial"/>
              <a:buNone/>
            </a:pPr>
            <a:r>
              <a:rPr b="1" i="1" lang="en-GB" sz="1700" u="none" cap="none" strike="noStrike">
                <a:solidFill>
                  <a:schemeClr val="lt2"/>
                </a:solidFill>
                <a:highlight>
                  <a:srgbClr val="FCE5CD"/>
                </a:highlight>
                <a:latin typeface="Lato"/>
                <a:ea typeface="Lato"/>
                <a:cs typeface="Lato"/>
                <a:sym typeface="Lato"/>
              </a:rPr>
              <a:t>Social media</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3600"/>
              <a:buFont typeface="Arial"/>
              <a:buNone/>
            </a:pPr>
            <a:r>
              <a:rPr b="1" i="1" lang="en-GB" sz="1700" u="none" cap="none" strike="noStrike">
                <a:solidFill>
                  <a:schemeClr val="lt2"/>
                </a:solidFill>
                <a:highlight>
                  <a:srgbClr val="FCE5CD"/>
                </a:highlight>
                <a:latin typeface="Lato"/>
                <a:ea typeface="Lato"/>
                <a:cs typeface="Lato"/>
                <a:sym typeface="Lato"/>
              </a:rPr>
              <a:t>Family </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1700"/>
              <a:buFont typeface="Arial"/>
              <a:buNone/>
            </a:pPr>
            <a:r>
              <a:rPr b="1" i="1" lang="en-GB" sz="1700" u="none" cap="none" strike="noStrike">
                <a:solidFill>
                  <a:schemeClr val="lt2"/>
                </a:solidFill>
                <a:highlight>
                  <a:srgbClr val="FCE5CD"/>
                </a:highlight>
                <a:latin typeface="Lato"/>
                <a:ea typeface="Lato"/>
                <a:cs typeface="Lato"/>
                <a:sym typeface="Lato"/>
              </a:rPr>
              <a:t>Friends</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3600"/>
              <a:buFont typeface="Arial"/>
              <a:buNone/>
            </a:pPr>
            <a:r>
              <a:rPr b="1" i="1" lang="en-GB" sz="1700" u="none" cap="none" strike="noStrike">
                <a:solidFill>
                  <a:schemeClr val="lt2"/>
                </a:solidFill>
                <a:highlight>
                  <a:srgbClr val="FCE5CD"/>
                </a:highlight>
                <a:latin typeface="Lato"/>
                <a:ea typeface="Lato"/>
                <a:cs typeface="Lato"/>
                <a:sym typeface="Lato"/>
              </a:rPr>
              <a:t>Celebrities</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3600"/>
              <a:buFont typeface="Arial"/>
              <a:buNone/>
            </a:pPr>
            <a:r>
              <a:rPr b="1" i="1" lang="en-GB" sz="1700" u="none" cap="none" strike="noStrike">
                <a:solidFill>
                  <a:schemeClr val="lt2"/>
                </a:solidFill>
                <a:highlight>
                  <a:srgbClr val="FCE5CD"/>
                </a:highlight>
                <a:latin typeface="Lato"/>
                <a:ea typeface="Lato"/>
                <a:cs typeface="Lato"/>
                <a:sym typeface="Lato"/>
              </a:rPr>
              <a:t>TV programmes</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1700"/>
              <a:buFont typeface="Arial"/>
              <a:buNone/>
            </a:pPr>
            <a:r>
              <a:rPr b="1" i="1" lang="en-GB" sz="1700" u="none" cap="none" strike="noStrike">
                <a:solidFill>
                  <a:schemeClr val="lt2"/>
                </a:solidFill>
                <a:highlight>
                  <a:srgbClr val="FCE5CD"/>
                </a:highlight>
                <a:latin typeface="Lato"/>
                <a:ea typeface="Lato"/>
                <a:cs typeface="Lato"/>
                <a:sym typeface="Lato"/>
              </a:rPr>
              <a:t>Designer brands</a:t>
            </a:r>
            <a:endParaRPr b="1" i="1" sz="1700" u="none" cap="none" strike="noStrike">
              <a:solidFill>
                <a:schemeClr val="lt2"/>
              </a:solidFill>
              <a:highlight>
                <a:srgbClr val="FCE5CD"/>
              </a:highlight>
              <a:latin typeface="Lato"/>
              <a:ea typeface="Lato"/>
              <a:cs typeface="Lato"/>
              <a:sym typeface="Lato"/>
            </a:endParaRPr>
          </a:p>
          <a:p>
            <a:pPr indent="0" lvl="0" marL="0" marR="0" rtl="0" algn="l">
              <a:lnSpc>
                <a:spcPct val="150000"/>
              </a:lnSpc>
              <a:spcBef>
                <a:spcPts val="0"/>
              </a:spcBef>
              <a:spcAft>
                <a:spcPts val="0"/>
              </a:spcAft>
              <a:buClr>
                <a:srgbClr val="000000"/>
              </a:buClr>
              <a:buSzPts val="1700"/>
              <a:buFont typeface="Arial"/>
              <a:buNone/>
            </a:pPr>
            <a:r>
              <a:rPr b="1" i="1" lang="en-GB" sz="1700" u="none" cap="none" strike="noStrike">
                <a:solidFill>
                  <a:schemeClr val="lt2"/>
                </a:solidFill>
                <a:highlight>
                  <a:srgbClr val="FCE5CD"/>
                </a:highlight>
                <a:latin typeface="Lato"/>
                <a:ea typeface="Lato"/>
                <a:cs typeface="Lato"/>
                <a:sym typeface="Lato"/>
              </a:rPr>
              <a:t>Adverts </a:t>
            </a:r>
            <a:endParaRPr b="1" i="1" sz="1700" u="none" cap="none" strike="noStrike">
              <a:solidFill>
                <a:schemeClr val="lt2"/>
              </a:solidFill>
              <a:highlight>
                <a:srgbClr val="FCE5CD"/>
              </a:highlight>
              <a:latin typeface="Lato"/>
              <a:ea typeface="Lato"/>
              <a:cs typeface="Lato"/>
              <a:sym typeface="Lato"/>
            </a:endParaRPr>
          </a:p>
        </p:txBody>
      </p:sp>
      <p:sp>
        <p:nvSpPr>
          <p:cNvPr id="195" name="Google Shape;195;g15e2f1462ae_0_36"/>
          <p:cNvSpPr/>
          <p:nvPr/>
        </p:nvSpPr>
        <p:spPr>
          <a:xfrm>
            <a:off x="7610250" y="1116600"/>
            <a:ext cx="473700" cy="2527500"/>
          </a:xfrm>
          <a:prstGeom prst="upDown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6" name="Google Shape;196;g15e2f1462ae_0_36"/>
          <p:cNvCxnSpPr/>
          <p:nvPr/>
        </p:nvCxnSpPr>
        <p:spPr>
          <a:xfrm>
            <a:off x="4857850" y="830850"/>
            <a:ext cx="44700" cy="3214800"/>
          </a:xfrm>
          <a:prstGeom prst="straightConnector1">
            <a:avLst/>
          </a:prstGeom>
          <a:noFill/>
          <a:ln cap="flat" cmpd="sng" w="28575">
            <a:solidFill>
              <a:schemeClr val="accent2"/>
            </a:solidFill>
            <a:prstDash val="dot"/>
            <a:round/>
            <a:headEnd len="sm" w="sm" type="none"/>
            <a:tailEnd len="sm" w="sm" type="none"/>
          </a:ln>
        </p:spPr>
      </p:cxnSp>
      <p:sp>
        <p:nvSpPr>
          <p:cNvPr id="197" name="Google Shape;197;g15e2f1462ae_0_36"/>
          <p:cNvSpPr txBox="1"/>
          <p:nvPr/>
        </p:nvSpPr>
        <p:spPr>
          <a:xfrm>
            <a:off x="7354300" y="618975"/>
            <a:ext cx="103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Biggest</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influence </a:t>
            </a:r>
            <a:endParaRPr b="1" i="0" sz="1400" u="none" cap="none" strike="noStrike">
              <a:solidFill>
                <a:schemeClr val="lt1"/>
              </a:solidFill>
              <a:latin typeface="Lato"/>
              <a:ea typeface="Lato"/>
              <a:cs typeface="Lato"/>
              <a:sym typeface="Lato"/>
            </a:endParaRPr>
          </a:p>
        </p:txBody>
      </p:sp>
      <p:sp>
        <p:nvSpPr>
          <p:cNvPr id="198" name="Google Shape;198;g15e2f1462ae_0_36"/>
          <p:cNvSpPr txBox="1"/>
          <p:nvPr/>
        </p:nvSpPr>
        <p:spPr>
          <a:xfrm>
            <a:off x="7328700" y="3567975"/>
            <a:ext cx="1036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Smallest influence</a:t>
            </a:r>
            <a:endParaRPr b="1" i="0" sz="1400" u="none" cap="none" strike="noStrike">
              <a:solidFill>
                <a:schemeClr val="lt1"/>
              </a:solidFill>
              <a:latin typeface="Lato"/>
              <a:ea typeface="Lato"/>
              <a:cs typeface="Lato"/>
              <a:sym typeface="Lato"/>
            </a:endParaRPr>
          </a:p>
        </p:txBody>
      </p:sp>
      <p:sp>
        <p:nvSpPr>
          <p:cNvPr id="199" name="Google Shape;199;g15e2f1462ae_0_36"/>
          <p:cNvSpPr/>
          <p:nvPr/>
        </p:nvSpPr>
        <p:spPr>
          <a:xfrm>
            <a:off x="500150" y="4236625"/>
            <a:ext cx="6751200" cy="500100"/>
          </a:xfrm>
          <a:prstGeom prst="rect">
            <a:avLst/>
          </a:prstGeom>
          <a:solidFill>
            <a:srgbClr val="FCE5CD"/>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STRETCH | </a:t>
            </a:r>
            <a:r>
              <a:rPr b="0" i="0" lang="en-GB" sz="1400" u="none" cap="none" strike="noStrike">
                <a:solidFill>
                  <a:srgbClr val="000000"/>
                </a:solidFill>
                <a:latin typeface="Lato"/>
                <a:ea typeface="Lato"/>
                <a:cs typeface="Lato"/>
                <a:sym typeface="Lato"/>
              </a:rPr>
              <a:t>How would your ranking be different if you were a different consumer e.g. adult, teenager, young child?</a:t>
            </a:r>
            <a:endParaRPr b="0" i="0" sz="1400" u="none" cap="none" strike="noStrike">
              <a:solidFill>
                <a:srgbClr val="000000"/>
              </a:solidFill>
              <a:latin typeface="Lato"/>
              <a:ea typeface="Lato"/>
              <a:cs typeface="Lato"/>
              <a:sym typeface="Lato"/>
            </a:endParaRPr>
          </a:p>
        </p:txBody>
      </p:sp>
      <p:sp>
        <p:nvSpPr>
          <p:cNvPr id="200" name="Google Shape;200;g15e2f1462ae_0_36"/>
          <p:cNvSpPr txBox="1"/>
          <p:nvPr/>
        </p:nvSpPr>
        <p:spPr>
          <a:xfrm>
            <a:off x="2762900" y="826475"/>
            <a:ext cx="2225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GB" sz="1300" u="none" cap="none" strike="noStrike">
                <a:solidFill>
                  <a:schemeClr val="accent2"/>
                </a:solidFill>
                <a:latin typeface="Lato"/>
                <a:ea typeface="Lato"/>
                <a:cs typeface="Lato"/>
                <a:sym typeface="Lato"/>
              </a:rPr>
              <a:t>Fear of missing out</a:t>
            </a:r>
            <a:endParaRPr b="0" i="1" sz="13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6e6104fcd7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16e6104fcd7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207" name="Google Shape;207;g16e6104fcd7_0_0"/>
          <p:cNvSpPr txBox="1"/>
          <p:nvPr/>
        </p:nvSpPr>
        <p:spPr>
          <a:xfrm>
            <a:off x="488175" y="1197875"/>
            <a:ext cx="7946700" cy="3422100"/>
          </a:xfrm>
          <a:prstGeom prst="rect">
            <a:avLst/>
          </a:prstGeom>
          <a:noFill/>
          <a:ln>
            <a:noFill/>
          </a:ln>
        </p:spPr>
        <p:txBody>
          <a:bodyPr anchorCtr="0" anchor="t" bIns="91425" lIns="91425" spcFirstLastPara="1" rIns="91425" wrap="square" tIns="91425">
            <a:spAutoFit/>
          </a:bodyPr>
          <a:lstStyle/>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rPr b="1" i="0" lang="en-GB" sz="2200" u="none" cap="none" strike="noStrike">
                <a:solidFill>
                  <a:srgbClr val="00FF00"/>
                </a:solidFill>
                <a:latin typeface="Lato"/>
                <a:ea typeface="Lato"/>
                <a:cs typeface="Lato"/>
                <a:sym typeface="Lato"/>
              </a:rPr>
              <a:t>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personal and external influences </a:t>
            </a:r>
            <a:r>
              <a:rPr b="0" i="0" lang="en-GB" sz="2200" u="none" cap="none" strike="noStrike">
                <a:solidFill>
                  <a:srgbClr val="00FF00"/>
                </a:solidFill>
                <a:latin typeface="Lato"/>
                <a:ea typeface="Lato"/>
                <a:cs typeface="Lato"/>
                <a:sym typeface="Lato"/>
              </a:rPr>
              <a:t>affecting spending decisions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how spending decisions may impact the environment and other people around me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575e96a1fb_0_85"/>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Social and environmental impacts</a:t>
            </a:r>
            <a:endParaRPr b="1" i="0" sz="2900" u="none" cap="none" strike="noStrike">
              <a:solidFill>
                <a:schemeClr val="accent2"/>
              </a:solidFill>
              <a:latin typeface="Lato"/>
              <a:ea typeface="Lato"/>
              <a:cs typeface="Lato"/>
              <a:sym typeface="Lato"/>
            </a:endParaRPr>
          </a:p>
        </p:txBody>
      </p:sp>
      <p:sp>
        <p:nvSpPr>
          <p:cNvPr id="213" name="Google Shape;213;g1575e96a1fb_0_8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575e96a1fb_0_85"/>
          <p:cNvSpPr txBox="1"/>
          <p:nvPr/>
        </p:nvSpPr>
        <p:spPr>
          <a:xfrm>
            <a:off x="21000" y="1348625"/>
            <a:ext cx="9102000" cy="15639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We’ve looked at spending decisions based on our needs and wants.   </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But sometimes we make decisions based on how they impact people around us or the environment. </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These spending decisions take into account our </a:t>
            </a:r>
            <a:r>
              <a:rPr b="1" i="1" lang="en-GB" sz="1600" u="sng" cap="none" strike="noStrike">
                <a:solidFill>
                  <a:schemeClr val="accent1"/>
                </a:solidFill>
                <a:latin typeface="Lato"/>
                <a:ea typeface="Lato"/>
                <a:cs typeface="Lato"/>
                <a:sym typeface="Lato"/>
              </a:rPr>
              <a:t>value</a:t>
            </a:r>
            <a:r>
              <a:rPr b="1" i="1" lang="en-GB" sz="1600" u="sng" cap="none" strike="noStrike">
                <a:solidFill>
                  <a:schemeClr val="accent1"/>
                </a:solidFill>
                <a:latin typeface="Lato"/>
                <a:ea typeface="Lato"/>
                <a:cs typeface="Lato"/>
                <a:sym typeface="Lato"/>
                <a:extLst>
                  <a:ext uri="http://customooxmlschemas.google.com/">
                    <go:slidesCustomData xmlns:go="http://customooxmlschemas.google.com/" textRoundtripDataId="20"/>
                  </a:ext>
                </a:extLst>
              </a:rPr>
              <a:t>s.</a:t>
            </a:r>
            <a:r>
              <a:rPr b="1" i="1" lang="en-GB" sz="1600" u="none" cap="none" strike="noStrike">
                <a:solidFill>
                  <a:schemeClr val="accent1"/>
                </a:solidFill>
                <a:latin typeface="Lato"/>
                <a:ea typeface="Lato"/>
                <a:cs typeface="Lato"/>
                <a:sym typeface="Lato"/>
                <a:extLst>
                  <a:ext uri="http://customooxmlschemas.google.com/">
                    <go:slidesCustomData xmlns:go="http://customooxmlschemas.google.com/" textRoundtripDataId="21"/>
                  </a:ext>
                </a:extLst>
              </a:rPr>
              <a:t> </a:t>
            </a:r>
            <a:r>
              <a:rPr b="1" i="0" lang="en-GB" sz="1600" u="none" cap="none" strike="noStrike">
                <a:solidFill>
                  <a:schemeClr val="accent1"/>
                </a:solidFill>
                <a:latin typeface="Lato"/>
                <a:ea typeface="Lato"/>
                <a:cs typeface="Lato"/>
                <a:sym typeface="Lato"/>
                <a:extLst>
                  <a:ext uri="http://customooxmlschemas.google.com/">
                    <go:slidesCustomData xmlns:go="http://customooxmlschemas.google.com/" textRoundtripDataId="22"/>
                  </a:ext>
                </a:extLst>
              </a:rPr>
              <a:t>T</a:t>
            </a:r>
            <a:r>
              <a:rPr b="1" i="0" lang="en-GB" sz="1600" u="none" cap="none" strike="noStrike">
                <a:solidFill>
                  <a:schemeClr val="accent1"/>
                </a:solidFill>
                <a:latin typeface="Lato"/>
                <a:ea typeface="Lato"/>
                <a:cs typeface="Lato"/>
                <a:sym typeface="Lato"/>
              </a:rPr>
              <a:t>his is known as </a:t>
            </a:r>
            <a:r>
              <a:rPr b="1" i="0" lang="en-GB" sz="1600" u="sng" cap="none" strike="noStrike">
                <a:solidFill>
                  <a:schemeClr val="accent1"/>
                </a:solidFill>
                <a:latin typeface="Lato"/>
                <a:ea typeface="Lato"/>
                <a:cs typeface="Lato"/>
                <a:sym typeface="Lato"/>
              </a:rPr>
              <a:t>conscious consumerism.</a:t>
            </a:r>
            <a:endParaRPr b="1" i="0" sz="1600" u="sng"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accent1"/>
              </a:solidFill>
              <a:latin typeface="Lato"/>
              <a:ea typeface="Lato"/>
              <a:cs typeface="Lato"/>
              <a:sym typeface="Lato"/>
            </a:endParaRPr>
          </a:p>
        </p:txBody>
      </p:sp>
      <p:sp>
        <p:nvSpPr>
          <p:cNvPr id="215" name="Google Shape;215;g1575e96a1fb_0_85"/>
          <p:cNvSpPr txBox="1"/>
          <p:nvPr/>
        </p:nvSpPr>
        <p:spPr>
          <a:xfrm>
            <a:off x="503800" y="2800350"/>
            <a:ext cx="7805700" cy="912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What are some of the ways we can make decisions taking into account people around us and the environment? </a:t>
            </a:r>
            <a:endParaRPr b="1" i="0" sz="22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15d90976663_0_148"/>
          <p:cNvSpPr/>
          <p:nvPr/>
        </p:nvSpPr>
        <p:spPr>
          <a:xfrm>
            <a:off x="7897325" y="4312800"/>
            <a:ext cx="1058400" cy="6828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1" name="Google Shape;221;g15d90976663_0_148"/>
          <p:cNvPicPr preferRelativeResize="0"/>
          <p:nvPr/>
        </p:nvPicPr>
        <p:blipFill rotWithShape="1">
          <a:blip r:embed="rId3">
            <a:alphaModFix/>
          </a:blip>
          <a:srcRect b="0" l="0" r="0" t="0"/>
          <a:stretch/>
        </p:blipFill>
        <p:spPr>
          <a:xfrm>
            <a:off x="5934200" y="1854950"/>
            <a:ext cx="2822350" cy="1682725"/>
          </a:xfrm>
          <a:prstGeom prst="rect">
            <a:avLst/>
          </a:prstGeom>
          <a:noFill/>
          <a:ln cap="flat" cmpd="sng" w="28575">
            <a:solidFill>
              <a:schemeClr val="accent2"/>
            </a:solidFill>
            <a:prstDash val="solid"/>
            <a:round/>
            <a:headEnd len="sm" w="sm" type="none"/>
            <a:tailEnd len="sm" w="sm" type="none"/>
          </a:ln>
        </p:spPr>
      </p:pic>
      <p:sp>
        <p:nvSpPr>
          <p:cNvPr id="222" name="Google Shape;222;g15d90976663_0_148"/>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What are the pictures telling us?</a:t>
            </a:r>
            <a:endParaRPr b="1" i="0" sz="2900" u="none" cap="none" strike="noStrike">
              <a:solidFill>
                <a:schemeClr val="accent2"/>
              </a:solidFill>
              <a:latin typeface="Lato"/>
              <a:ea typeface="Lato"/>
              <a:cs typeface="Lato"/>
              <a:sym typeface="Lato"/>
            </a:endParaRPr>
          </a:p>
        </p:txBody>
      </p:sp>
      <p:pic>
        <p:nvPicPr>
          <p:cNvPr id="223" name="Google Shape;223;g15d90976663_0_148"/>
          <p:cNvPicPr preferRelativeResize="0"/>
          <p:nvPr/>
        </p:nvPicPr>
        <p:blipFill rotWithShape="1">
          <a:blip r:embed="rId4">
            <a:alphaModFix/>
          </a:blip>
          <a:srcRect b="0" l="0" r="0" t="0"/>
          <a:stretch/>
        </p:blipFill>
        <p:spPr>
          <a:xfrm>
            <a:off x="418033" y="1830788"/>
            <a:ext cx="2822342" cy="1731037"/>
          </a:xfrm>
          <a:prstGeom prst="rect">
            <a:avLst/>
          </a:prstGeom>
          <a:noFill/>
          <a:ln cap="flat" cmpd="sng" w="28575">
            <a:solidFill>
              <a:schemeClr val="accent2"/>
            </a:solidFill>
            <a:prstDash val="solid"/>
            <a:round/>
            <a:headEnd len="sm" w="sm" type="none"/>
            <a:tailEnd len="sm" w="sm" type="none"/>
          </a:ln>
        </p:spPr>
      </p:pic>
      <p:pic>
        <p:nvPicPr>
          <p:cNvPr id="224" name="Google Shape;224;g15d90976663_0_148"/>
          <p:cNvPicPr preferRelativeResize="0"/>
          <p:nvPr/>
        </p:nvPicPr>
        <p:blipFill rotWithShape="1">
          <a:blip r:embed="rId5">
            <a:alphaModFix/>
          </a:blip>
          <a:srcRect b="0" l="0" r="0" t="0"/>
          <a:stretch/>
        </p:blipFill>
        <p:spPr>
          <a:xfrm>
            <a:off x="3620488" y="1515200"/>
            <a:ext cx="1933575" cy="2362200"/>
          </a:xfrm>
          <a:prstGeom prst="rect">
            <a:avLst/>
          </a:prstGeom>
          <a:noFill/>
          <a:ln>
            <a:noFill/>
          </a:ln>
        </p:spPr>
      </p:pic>
      <p:sp>
        <p:nvSpPr>
          <p:cNvPr id="225" name="Google Shape;225;g15d90976663_0_148"/>
          <p:cNvSpPr txBox="1"/>
          <p:nvPr/>
        </p:nvSpPr>
        <p:spPr>
          <a:xfrm>
            <a:off x="360375" y="4601825"/>
            <a:ext cx="8469900" cy="4155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500" u="none" cap="none" strike="noStrike">
                <a:solidFill>
                  <a:schemeClr val="lt1"/>
                </a:solidFill>
                <a:latin typeface="Lato"/>
                <a:ea typeface="Lato"/>
                <a:cs typeface="Lato"/>
                <a:sym typeface="Lato"/>
              </a:rPr>
              <a:t>How important is this issue to you? Rate it on a scale of 1-10 in your books </a:t>
            </a:r>
            <a:endParaRPr b="1" i="0" sz="1500" u="none" cap="none" strike="noStrike">
              <a:solidFill>
                <a:schemeClr val="lt1"/>
              </a:solidFill>
              <a:latin typeface="Lato"/>
              <a:ea typeface="Lato"/>
              <a:cs typeface="Lato"/>
              <a:sym typeface="Lato"/>
            </a:endParaRPr>
          </a:p>
        </p:txBody>
      </p:sp>
      <p:sp>
        <p:nvSpPr>
          <p:cNvPr id="226" name="Google Shape;226;g15d90976663_0_148"/>
          <p:cNvSpPr/>
          <p:nvPr/>
        </p:nvSpPr>
        <p:spPr>
          <a:xfrm>
            <a:off x="7083898" y="4749725"/>
            <a:ext cx="1360200" cy="1506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5d90976663_0_148"/>
          <p:cNvSpPr txBox="1"/>
          <p:nvPr/>
        </p:nvSpPr>
        <p:spPr>
          <a:xfrm>
            <a:off x="6812825" y="4619050"/>
            <a:ext cx="34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a:t>
            </a:r>
            <a:endParaRPr b="0" i="0" sz="1400" u="none" cap="none" strike="noStrike">
              <a:solidFill>
                <a:srgbClr val="000000"/>
              </a:solidFill>
              <a:latin typeface="Lato"/>
              <a:ea typeface="Lato"/>
              <a:cs typeface="Lato"/>
              <a:sym typeface="Lato"/>
            </a:endParaRPr>
          </a:p>
        </p:txBody>
      </p:sp>
      <p:sp>
        <p:nvSpPr>
          <p:cNvPr id="228" name="Google Shape;228;g15d90976663_0_148"/>
          <p:cNvSpPr txBox="1"/>
          <p:nvPr/>
        </p:nvSpPr>
        <p:spPr>
          <a:xfrm>
            <a:off x="8422298" y="4609475"/>
            <a:ext cx="40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10</a:t>
            </a:r>
            <a:endParaRPr b="0" i="0" sz="14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e93ff875fd_0_4"/>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chemeClr val="accent2"/>
                </a:solidFill>
                <a:latin typeface="Lato Black"/>
                <a:ea typeface="Lato Black"/>
                <a:cs typeface="Lato Black"/>
                <a:sym typeface="Lato Black"/>
              </a:rPr>
              <a:t>What is a conscious consumer?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t/>
            </a:r>
            <a:endParaRPr b="0" i="0" sz="2600" u="none" cap="none" strike="noStrike">
              <a:solidFill>
                <a:srgbClr val="000000"/>
              </a:solidFill>
              <a:latin typeface="Lato"/>
              <a:ea typeface="Lato"/>
              <a:cs typeface="Lato"/>
              <a:sym typeface="Lato"/>
            </a:endParaRPr>
          </a:p>
        </p:txBody>
      </p:sp>
      <p:sp>
        <p:nvSpPr>
          <p:cNvPr id="234" name="Google Shape;234;g1e93ff875fd_0_4"/>
          <p:cNvSpPr txBox="1"/>
          <p:nvPr/>
        </p:nvSpPr>
        <p:spPr>
          <a:xfrm>
            <a:off x="442300" y="4608100"/>
            <a:ext cx="365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Video | </a:t>
            </a:r>
            <a:r>
              <a:rPr b="1" lang="en-GB" sz="1000" u="sng">
                <a:solidFill>
                  <a:schemeClr val="accent2"/>
                </a:solidFill>
                <a:latin typeface="Lato"/>
                <a:ea typeface="Lato"/>
                <a:cs typeface="Lato"/>
                <a:sym typeface="Lato"/>
                <a:hlinkClick r:id="rId3">
                  <a:extLst>
                    <a:ext uri="{A12FA001-AC4F-418D-AE19-62706E023703}">
                      <ahyp:hlinkClr val="tx"/>
                    </a:ext>
                  </a:extLst>
                </a:hlinkClick>
              </a:rPr>
              <a:t>Did the advert make you buy it?</a:t>
            </a:r>
            <a:endParaRPr b="1" i="0" sz="1000" u="none" cap="none" strike="noStrike">
              <a:solidFill>
                <a:schemeClr val="accent2"/>
              </a:solidFill>
              <a:latin typeface="Lato"/>
              <a:ea typeface="Lato"/>
              <a:cs typeface="Lato"/>
              <a:sym typeface="Lato"/>
            </a:endParaRPr>
          </a:p>
        </p:txBody>
      </p:sp>
      <p:pic>
        <p:nvPicPr>
          <p:cNvPr descr="This video looks at some of the techniques used by companies to entice you into buying things you do not need." id="235" name="Google Shape;235;g1e93ff875fd_0_4" title="Did the advert make you buy it?">
            <a:hlinkClick r:id="rId4"/>
          </p:cNvPr>
          <p:cNvPicPr preferRelativeResize="0"/>
          <p:nvPr/>
        </p:nvPicPr>
        <p:blipFill rotWithShape="1">
          <a:blip r:embed="rId5">
            <a:alphaModFix/>
          </a:blip>
          <a:srcRect b="0" l="0" r="0" t="0"/>
          <a:stretch/>
        </p:blipFill>
        <p:spPr>
          <a:xfrm>
            <a:off x="1794950" y="1355389"/>
            <a:ext cx="5113245" cy="287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9"/>
          <p:cNvSpPr txBox="1"/>
          <p:nvPr/>
        </p:nvSpPr>
        <p:spPr>
          <a:xfrm>
            <a:off x="467424" y="427742"/>
            <a:ext cx="3262435"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rgbClr val="FF8022"/>
                </a:solidFill>
                <a:latin typeface="Lato Black"/>
                <a:ea typeface="Lato Black"/>
                <a:cs typeface="Lato Black"/>
                <a:sym typeface="Lato Black"/>
              </a:rPr>
              <a:t>What is FLIC?</a:t>
            </a:r>
            <a:endParaRPr b="1" i="0" sz="3600" u="none" cap="none" strike="noStrike">
              <a:solidFill>
                <a:srgbClr val="FF8022"/>
              </a:solidFill>
              <a:latin typeface="Lato Black"/>
              <a:ea typeface="Lato Black"/>
              <a:cs typeface="Lato Black"/>
              <a:sym typeface="Lato Black"/>
            </a:endParaRPr>
          </a:p>
        </p:txBody>
      </p:sp>
      <p:sp>
        <p:nvSpPr>
          <p:cNvPr id="59" name="Google Shape;59;p19"/>
          <p:cNvSpPr txBox="1"/>
          <p:nvPr/>
        </p:nvSpPr>
        <p:spPr>
          <a:xfrm>
            <a:off x="462400" y="1418175"/>
            <a:ext cx="7527300" cy="274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Light"/>
                <a:ea typeface="Lato Light"/>
                <a:cs typeface="Lato Light"/>
                <a:sym typeface="Lato Light"/>
              </a:rPr>
              <a:t>The Financial Times news group has set up a charity (Financial Literacy and Inclusion Campaign) focused on </a:t>
            </a:r>
            <a:r>
              <a:rPr b="1" i="0" lang="en-GB" sz="2600" u="none" cap="none" strike="noStrike">
                <a:solidFill>
                  <a:schemeClr val="lt1"/>
                </a:solidFill>
                <a:latin typeface="Lato"/>
                <a:ea typeface="Lato"/>
                <a:cs typeface="Lato"/>
                <a:sym typeface="Lato"/>
              </a:rPr>
              <a:t>building up the financial knowledge and skills of everyone in the UK</a:t>
            </a:r>
            <a:r>
              <a:rPr b="0" i="0" lang="en-GB" sz="2600" u="none" cap="none" strike="noStrike">
                <a:solidFill>
                  <a:schemeClr val="lt1"/>
                </a:solidFill>
                <a:latin typeface="Lato Light"/>
                <a:ea typeface="Lato Light"/>
                <a:cs typeface="Lato Light"/>
                <a:sym typeface="Lato Light"/>
              </a:rPr>
              <a:t>, especially the people that don’t usually come across this information. </a:t>
            </a:r>
            <a:endParaRPr b="0" i="0" sz="26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15d90976663_0_164"/>
          <p:cNvPicPr preferRelativeResize="0"/>
          <p:nvPr/>
        </p:nvPicPr>
        <p:blipFill rotWithShape="1">
          <a:blip r:embed="rId3">
            <a:alphaModFix/>
          </a:blip>
          <a:srcRect b="0" l="0" r="0" t="0"/>
          <a:stretch/>
        </p:blipFill>
        <p:spPr>
          <a:xfrm>
            <a:off x="158825" y="1479325"/>
            <a:ext cx="3321525" cy="2334750"/>
          </a:xfrm>
          <a:prstGeom prst="rect">
            <a:avLst/>
          </a:prstGeom>
          <a:noFill/>
          <a:ln cap="flat" cmpd="sng" w="19050">
            <a:solidFill>
              <a:schemeClr val="accent2"/>
            </a:solidFill>
            <a:prstDash val="solid"/>
            <a:round/>
            <a:headEnd len="sm" w="sm" type="none"/>
            <a:tailEnd len="sm" w="sm" type="none"/>
          </a:ln>
        </p:spPr>
      </p:pic>
      <p:pic>
        <p:nvPicPr>
          <p:cNvPr id="241" name="Google Shape;241;g15d90976663_0_164"/>
          <p:cNvPicPr preferRelativeResize="0"/>
          <p:nvPr/>
        </p:nvPicPr>
        <p:blipFill rotWithShape="1">
          <a:blip r:embed="rId4">
            <a:alphaModFix/>
          </a:blip>
          <a:srcRect b="0" l="0" r="0" t="0"/>
          <a:stretch/>
        </p:blipFill>
        <p:spPr>
          <a:xfrm>
            <a:off x="5578950" y="1471813"/>
            <a:ext cx="3321525" cy="2334750"/>
          </a:xfrm>
          <a:prstGeom prst="rect">
            <a:avLst/>
          </a:prstGeom>
          <a:noFill/>
          <a:ln cap="flat" cmpd="sng" w="19050">
            <a:solidFill>
              <a:schemeClr val="accent2"/>
            </a:solidFill>
            <a:prstDash val="solid"/>
            <a:round/>
            <a:headEnd len="sm" w="sm" type="none"/>
            <a:tailEnd len="sm" w="sm" type="none"/>
          </a:ln>
        </p:spPr>
      </p:pic>
      <p:sp>
        <p:nvSpPr>
          <p:cNvPr id="242" name="Google Shape;242;g15d90976663_0_164"/>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What are the pictures telling us?</a:t>
            </a:r>
            <a:endParaRPr b="1" i="0" sz="2900" u="none" cap="none" strike="noStrike">
              <a:solidFill>
                <a:schemeClr val="accent2"/>
              </a:solidFill>
              <a:latin typeface="Lato"/>
              <a:ea typeface="Lato"/>
              <a:cs typeface="Lato"/>
              <a:sym typeface="Lato"/>
            </a:endParaRPr>
          </a:p>
        </p:txBody>
      </p:sp>
      <p:pic>
        <p:nvPicPr>
          <p:cNvPr id="243" name="Google Shape;243;g15d90976663_0_164"/>
          <p:cNvPicPr preferRelativeResize="0"/>
          <p:nvPr/>
        </p:nvPicPr>
        <p:blipFill rotWithShape="1">
          <a:blip r:embed="rId5">
            <a:alphaModFix/>
          </a:blip>
          <a:srcRect b="0" l="0" r="0" t="0"/>
          <a:stretch/>
        </p:blipFill>
        <p:spPr>
          <a:xfrm>
            <a:off x="3671660" y="1781188"/>
            <a:ext cx="1716000" cy="1716000"/>
          </a:xfrm>
          <a:prstGeom prst="rect">
            <a:avLst/>
          </a:prstGeom>
          <a:noFill/>
          <a:ln>
            <a:noFill/>
          </a:ln>
        </p:spPr>
      </p:pic>
      <p:pic>
        <p:nvPicPr>
          <p:cNvPr id="244" name="Google Shape;244;g15d90976663_0_164"/>
          <p:cNvPicPr preferRelativeResize="0"/>
          <p:nvPr/>
        </p:nvPicPr>
        <p:blipFill rotWithShape="1">
          <a:blip r:embed="rId6">
            <a:alphaModFix/>
          </a:blip>
          <a:srcRect b="0" l="0" r="0" t="0"/>
          <a:stretch/>
        </p:blipFill>
        <p:spPr>
          <a:xfrm>
            <a:off x="1192475" y="3546475"/>
            <a:ext cx="2415002" cy="726375"/>
          </a:xfrm>
          <a:prstGeom prst="rect">
            <a:avLst/>
          </a:prstGeom>
          <a:noFill/>
          <a:ln cap="flat" cmpd="sng" w="19050">
            <a:solidFill>
              <a:schemeClr val="accent2"/>
            </a:solidFill>
            <a:prstDash val="solid"/>
            <a:round/>
            <a:headEnd len="sm" w="sm" type="none"/>
            <a:tailEnd len="sm" w="sm" type="none"/>
          </a:ln>
        </p:spPr>
      </p:pic>
      <p:sp>
        <p:nvSpPr>
          <p:cNvPr id="245" name="Google Shape;245;g15d90976663_0_164"/>
          <p:cNvSpPr/>
          <p:nvPr/>
        </p:nvSpPr>
        <p:spPr>
          <a:xfrm>
            <a:off x="7897325" y="4312800"/>
            <a:ext cx="1058400" cy="6828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15d90976663_0_164"/>
          <p:cNvSpPr txBox="1"/>
          <p:nvPr/>
        </p:nvSpPr>
        <p:spPr>
          <a:xfrm>
            <a:off x="360375" y="4601825"/>
            <a:ext cx="8469900" cy="4155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500" u="none" cap="none" strike="noStrike">
                <a:solidFill>
                  <a:schemeClr val="lt1"/>
                </a:solidFill>
                <a:latin typeface="Lato"/>
                <a:ea typeface="Lato"/>
                <a:cs typeface="Lato"/>
                <a:sym typeface="Lato"/>
              </a:rPr>
              <a:t>How important is this issue to you? Rate it on a scale of 1-10 in your books </a:t>
            </a:r>
            <a:endParaRPr b="1" i="0" sz="1500" u="none" cap="none" strike="noStrike">
              <a:solidFill>
                <a:schemeClr val="lt1"/>
              </a:solidFill>
              <a:latin typeface="Lato"/>
              <a:ea typeface="Lato"/>
              <a:cs typeface="Lato"/>
              <a:sym typeface="Lato"/>
            </a:endParaRPr>
          </a:p>
        </p:txBody>
      </p:sp>
      <p:sp>
        <p:nvSpPr>
          <p:cNvPr id="247" name="Google Shape;247;g15d90976663_0_164"/>
          <p:cNvSpPr/>
          <p:nvPr/>
        </p:nvSpPr>
        <p:spPr>
          <a:xfrm>
            <a:off x="7083898" y="4749725"/>
            <a:ext cx="1360200" cy="1506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15d90976663_0_164"/>
          <p:cNvSpPr txBox="1"/>
          <p:nvPr/>
        </p:nvSpPr>
        <p:spPr>
          <a:xfrm>
            <a:off x="6812825" y="4619050"/>
            <a:ext cx="34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a:t>
            </a:r>
            <a:endParaRPr b="0" i="0" sz="1400" u="none" cap="none" strike="noStrike">
              <a:solidFill>
                <a:srgbClr val="000000"/>
              </a:solidFill>
              <a:latin typeface="Lato"/>
              <a:ea typeface="Lato"/>
              <a:cs typeface="Lato"/>
              <a:sym typeface="Lato"/>
            </a:endParaRPr>
          </a:p>
        </p:txBody>
      </p:sp>
      <p:sp>
        <p:nvSpPr>
          <p:cNvPr id="249" name="Google Shape;249;g15d90976663_0_164"/>
          <p:cNvSpPr txBox="1"/>
          <p:nvPr/>
        </p:nvSpPr>
        <p:spPr>
          <a:xfrm>
            <a:off x="8422298" y="4609475"/>
            <a:ext cx="40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10</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15e2f1462ae_0_65"/>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What are the pictures telling us?</a:t>
            </a:r>
            <a:endParaRPr b="1" i="0" sz="2900" u="none" cap="none" strike="noStrike">
              <a:solidFill>
                <a:schemeClr val="accent2"/>
              </a:solidFill>
              <a:latin typeface="Lato"/>
              <a:ea typeface="Lato"/>
              <a:cs typeface="Lato"/>
              <a:sym typeface="Lato"/>
            </a:endParaRPr>
          </a:p>
        </p:txBody>
      </p:sp>
      <p:pic>
        <p:nvPicPr>
          <p:cNvPr id="255" name="Google Shape;255;g15e2f1462ae_0_65"/>
          <p:cNvPicPr preferRelativeResize="0"/>
          <p:nvPr/>
        </p:nvPicPr>
        <p:blipFill rotWithShape="1">
          <a:blip r:embed="rId3">
            <a:alphaModFix/>
          </a:blip>
          <a:srcRect b="0" l="0" r="0" t="0"/>
          <a:stretch/>
        </p:blipFill>
        <p:spPr>
          <a:xfrm>
            <a:off x="1969800" y="1371600"/>
            <a:ext cx="5037099" cy="2821200"/>
          </a:xfrm>
          <a:prstGeom prst="rect">
            <a:avLst/>
          </a:prstGeom>
          <a:noFill/>
          <a:ln cap="flat" cmpd="sng" w="19050">
            <a:solidFill>
              <a:schemeClr val="accent2"/>
            </a:solidFill>
            <a:prstDash val="solid"/>
            <a:round/>
            <a:headEnd len="sm" w="sm" type="none"/>
            <a:tailEnd len="sm" w="sm" type="none"/>
          </a:ln>
        </p:spPr>
      </p:pic>
      <p:sp>
        <p:nvSpPr>
          <p:cNvPr id="256" name="Google Shape;256;g15e2f1462ae_0_65"/>
          <p:cNvSpPr/>
          <p:nvPr/>
        </p:nvSpPr>
        <p:spPr>
          <a:xfrm>
            <a:off x="7897325" y="4312800"/>
            <a:ext cx="1058400" cy="682800"/>
          </a:xfrm>
          <a:prstGeom prst="roundRect">
            <a:avLst>
              <a:gd fmla="val 16667" name="adj"/>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15e2f1462ae_0_65"/>
          <p:cNvSpPr txBox="1"/>
          <p:nvPr/>
        </p:nvSpPr>
        <p:spPr>
          <a:xfrm>
            <a:off x="360375" y="4601825"/>
            <a:ext cx="8469900" cy="415500"/>
          </a:xfrm>
          <a:prstGeom prst="rect">
            <a:avLst/>
          </a:prstGeom>
          <a:solidFill>
            <a:schemeClr val="accen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500" u="none" cap="none" strike="noStrike">
                <a:solidFill>
                  <a:schemeClr val="lt1"/>
                </a:solidFill>
                <a:latin typeface="Lato"/>
                <a:ea typeface="Lato"/>
                <a:cs typeface="Lato"/>
                <a:sym typeface="Lato"/>
              </a:rPr>
              <a:t>How important is this issue to you? Rate it on a scale of 1-10 in your books </a:t>
            </a:r>
            <a:endParaRPr b="1" i="0" sz="1500" u="none" cap="none" strike="noStrike">
              <a:solidFill>
                <a:schemeClr val="lt1"/>
              </a:solidFill>
              <a:latin typeface="Lato"/>
              <a:ea typeface="Lato"/>
              <a:cs typeface="Lato"/>
              <a:sym typeface="Lato"/>
            </a:endParaRPr>
          </a:p>
        </p:txBody>
      </p:sp>
      <p:sp>
        <p:nvSpPr>
          <p:cNvPr id="258" name="Google Shape;258;g15e2f1462ae_0_65"/>
          <p:cNvSpPr/>
          <p:nvPr/>
        </p:nvSpPr>
        <p:spPr>
          <a:xfrm>
            <a:off x="7083898" y="4749725"/>
            <a:ext cx="1360200" cy="1506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15e2f1462ae_0_65"/>
          <p:cNvSpPr txBox="1"/>
          <p:nvPr/>
        </p:nvSpPr>
        <p:spPr>
          <a:xfrm>
            <a:off x="6812825" y="4619050"/>
            <a:ext cx="34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a:t>
            </a:r>
            <a:endParaRPr b="0" i="0" sz="1400" u="none" cap="none" strike="noStrike">
              <a:solidFill>
                <a:srgbClr val="000000"/>
              </a:solidFill>
              <a:latin typeface="Lato"/>
              <a:ea typeface="Lato"/>
              <a:cs typeface="Lato"/>
              <a:sym typeface="Lato"/>
            </a:endParaRPr>
          </a:p>
        </p:txBody>
      </p:sp>
      <p:sp>
        <p:nvSpPr>
          <p:cNvPr id="260" name="Google Shape;260;g15e2f1462ae_0_65"/>
          <p:cNvSpPr txBox="1"/>
          <p:nvPr/>
        </p:nvSpPr>
        <p:spPr>
          <a:xfrm>
            <a:off x="8422298" y="4609475"/>
            <a:ext cx="40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10</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5d90976663_0_126"/>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Case study | Zara’s weekend </a:t>
            </a:r>
            <a:endParaRPr b="1" i="0" sz="2900" u="none" cap="none" strike="noStrike">
              <a:solidFill>
                <a:schemeClr val="accent2"/>
              </a:solidFill>
              <a:latin typeface="Lato"/>
              <a:ea typeface="Lato"/>
              <a:cs typeface="Lato"/>
              <a:sym typeface="Lato"/>
            </a:endParaRPr>
          </a:p>
        </p:txBody>
      </p:sp>
      <p:sp>
        <p:nvSpPr>
          <p:cNvPr id="266" name="Google Shape;266;g15d90976663_0_12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15d90976663_0_126"/>
          <p:cNvSpPr txBox="1"/>
          <p:nvPr/>
        </p:nvSpPr>
        <p:spPr>
          <a:xfrm>
            <a:off x="129000" y="1196225"/>
            <a:ext cx="6128700" cy="30615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400" u="none" cap="none" strike="noStrike">
                <a:solidFill>
                  <a:schemeClr val="dk1"/>
                </a:solidFill>
                <a:latin typeface="Lato"/>
                <a:ea typeface="Lato"/>
                <a:cs typeface="Lato"/>
                <a:sym typeface="Lato"/>
              </a:rPr>
              <a:t>Literacy resource</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900" u="none" cap="none" strike="noStrike">
                <a:solidFill>
                  <a:schemeClr val="dk2"/>
                </a:solidFill>
                <a:latin typeface="Lato"/>
                <a:ea typeface="Lato"/>
                <a:cs typeface="Lato"/>
                <a:sym typeface="Lato"/>
              </a:rPr>
              <a:t>Read through the text on Zara’s weekend. Label or highlight in different colours all of her spending decisions that involve purchasing a</a:t>
            </a:r>
            <a:r>
              <a:rPr b="1" i="0" lang="en-GB" sz="1900" u="none" cap="none" strike="noStrike">
                <a:solidFill>
                  <a:schemeClr val="accent1"/>
                </a:solidFill>
                <a:latin typeface="Lato"/>
                <a:ea typeface="Lato"/>
                <a:cs typeface="Lato"/>
                <a:sym typeface="Lato"/>
              </a:rPr>
              <a:t> </a:t>
            </a:r>
            <a:r>
              <a:rPr b="1" i="0" lang="en-GB" sz="1900" u="none" cap="none" strike="noStrike">
                <a:solidFill>
                  <a:srgbClr val="FF0000"/>
                </a:solidFill>
                <a:latin typeface="Lato"/>
                <a:ea typeface="Lato"/>
                <a:cs typeface="Lato"/>
                <a:sym typeface="Lato"/>
              </a:rPr>
              <a:t>need</a:t>
            </a:r>
            <a:r>
              <a:rPr b="1" i="0" lang="en-GB" sz="1900" u="none" cap="none" strike="noStrike">
                <a:solidFill>
                  <a:schemeClr val="dk1"/>
                </a:solidFill>
                <a:latin typeface="Lato"/>
                <a:ea typeface="Lato"/>
                <a:cs typeface="Lato"/>
                <a:sym typeface="Lato"/>
              </a:rPr>
              <a:t>, a</a:t>
            </a:r>
            <a:r>
              <a:rPr b="1" i="0" lang="en-GB" sz="1900" u="none" cap="none" strike="noStrike">
                <a:solidFill>
                  <a:schemeClr val="accent1"/>
                </a:solidFill>
                <a:latin typeface="Lato"/>
                <a:ea typeface="Lato"/>
                <a:cs typeface="Lato"/>
                <a:sym typeface="Lato"/>
              </a:rPr>
              <a:t> </a:t>
            </a:r>
            <a:r>
              <a:rPr b="1" i="0" lang="en-GB" sz="1900" u="none" cap="none" strike="noStrike">
                <a:solidFill>
                  <a:srgbClr val="9900FF"/>
                </a:solidFill>
                <a:latin typeface="Lato"/>
                <a:ea typeface="Lato"/>
                <a:cs typeface="Lato"/>
                <a:sym typeface="Lato"/>
              </a:rPr>
              <a:t>want</a:t>
            </a:r>
            <a:r>
              <a:rPr b="1" i="0" lang="en-GB" sz="1900" u="none" cap="none" strike="noStrike">
                <a:solidFill>
                  <a:schemeClr val="accent1"/>
                </a:solidFill>
                <a:latin typeface="Lato"/>
                <a:ea typeface="Lato"/>
                <a:cs typeface="Lato"/>
                <a:sym typeface="Lato"/>
              </a:rPr>
              <a:t>, </a:t>
            </a:r>
            <a:r>
              <a:rPr b="1" i="0" lang="en-GB" sz="1900" u="none" cap="none" strike="noStrike">
                <a:solidFill>
                  <a:schemeClr val="dk1"/>
                </a:solidFill>
                <a:latin typeface="Lato"/>
                <a:ea typeface="Lato"/>
                <a:cs typeface="Lato"/>
                <a:sym typeface="Lato"/>
              </a:rPr>
              <a:t>and those that consider</a:t>
            </a:r>
            <a:r>
              <a:rPr b="1" i="0" lang="en-GB" sz="1900" u="none" cap="none" strike="noStrike">
                <a:solidFill>
                  <a:schemeClr val="accent1"/>
                </a:solidFill>
                <a:latin typeface="Lato"/>
                <a:ea typeface="Lato"/>
                <a:cs typeface="Lato"/>
                <a:sym typeface="Lato"/>
              </a:rPr>
              <a:t> </a:t>
            </a:r>
            <a:r>
              <a:rPr b="1" i="0" lang="en-GB" sz="1900" u="none" cap="none" strike="noStrike">
                <a:solidFill>
                  <a:srgbClr val="38761D"/>
                </a:solidFill>
                <a:latin typeface="Lato"/>
                <a:ea typeface="Lato"/>
                <a:cs typeface="Lato"/>
                <a:sym typeface="Lato"/>
              </a:rPr>
              <a:t>people around her and/or the environment. </a:t>
            </a:r>
            <a:r>
              <a:rPr b="1" i="0" lang="en-GB" sz="1900" u="none" cap="none" strike="noStrike">
                <a:solidFill>
                  <a:schemeClr val="dk1"/>
                </a:solidFill>
                <a:latin typeface="Lato"/>
                <a:ea typeface="Lato"/>
                <a:cs typeface="Lato"/>
                <a:sym typeface="Lato"/>
              </a:rPr>
              <a:t>Highlight preventable purchase</a:t>
            </a:r>
            <a:r>
              <a:rPr b="1" i="0" lang="en-GB" sz="1900" u="none" cap="none" strike="noStrike">
                <a:solidFill>
                  <a:schemeClr val="dk1"/>
                </a:solidFill>
                <a:latin typeface="Lato"/>
                <a:ea typeface="Lato"/>
                <a:cs typeface="Lato"/>
                <a:sym typeface="Lato"/>
                <a:extLst>
                  <a:ext uri="http://customooxmlschemas.google.com/">
                    <go:slidesCustomData xmlns:go="http://customooxmlschemas.google.com/" textRoundtripDataId="23"/>
                  </a:ext>
                </a:extLst>
              </a:rPr>
              <a:t>s </a:t>
            </a:r>
            <a:r>
              <a:rPr b="1" i="0" lang="en-GB" sz="1900" u="none" cap="none" strike="noStrike">
                <a:solidFill>
                  <a:schemeClr val="dk1"/>
                </a:solidFill>
                <a:latin typeface="Lato"/>
                <a:ea typeface="Lato"/>
                <a:cs typeface="Lato"/>
                <a:sym typeface="Lato"/>
              </a:rPr>
              <a:t>in</a:t>
            </a:r>
            <a:r>
              <a:rPr b="1" i="0" lang="en-GB" sz="1900" u="none" cap="none" strike="noStrike">
                <a:solidFill>
                  <a:srgbClr val="38761D"/>
                </a:solidFill>
                <a:latin typeface="Lato"/>
                <a:ea typeface="Lato"/>
                <a:cs typeface="Lato"/>
                <a:sym typeface="Lato"/>
              </a:rPr>
              <a:t> </a:t>
            </a:r>
            <a:r>
              <a:rPr b="1" i="0" lang="en-GB" sz="1900" u="none" cap="none" strike="noStrike">
                <a:solidFill>
                  <a:schemeClr val="accent1"/>
                </a:solidFill>
                <a:latin typeface="Lato"/>
                <a:ea typeface="Lato"/>
                <a:cs typeface="Lato"/>
                <a:sym typeface="Lato"/>
              </a:rPr>
              <a:t>blue.</a:t>
            </a:r>
            <a:endParaRPr b="1" i="0" sz="19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19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900" u="none" cap="none" strike="noStrike">
              <a:solidFill>
                <a:schemeClr val="accent1"/>
              </a:solidFill>
              <a:latin typeface="Lato"/>
              <a:ea typeface="Lato"/>
              <a:cs typeface="Lato"/>
              <a:sym typeface="Lato"/>
            </a:endParaRPr>
          </a:p>
        </p:txBody>
      </p:sp>
      <p:sp>
        <p:nvSpPr>
          <p:cNvPr id="268" name="Google Shape;268;g15d90976663_0_126"/>
          <p:cNvSpPr/>
          <p:nvPr/>
        </p:nvSpPr>
        <p:spPr>
          <a:xfrm>
            <a:off x="226975" y="3877925"/>
            <a:ext cx="5796000" cy="5745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1" lang="en-GB" sz="1700" u="none" cap="none" strike="noStrike">
                <a:solidFill>
                  <a:schemeClr val="lt1"/>
                </a:solidFill>
                <a:latin typeface="Lato"/>
                <a:ea typeface="Lato"/>
                <a:cs typeface="Lato"/>
                <a:sym typeface="Lato"/>
              </a:rPr>
              <a:t>Would you change any of Zara’s spending decisions?</a:t>
            </a:r>
            <a:endParaRPr b="1" i="1" sz="1700" u="none" cap="none" strike="noStrike">
              <a:solidFill>
                <a:schemeClr val="lt1"/>
              </a:solidFill>
              <a:latin typeface="Lato"/>
              <a:ea typeface="Lato"/>
              <a:cs typeface="Lato"/>
              <a:sym typeface="Lato"/>
            </a:endParaRPr>
          </a:p>
        </p:txBody>
      </p:sp>
      <p:sp>
        <p:nvSpPr>
          <p:cNvPr id="269" name="Google Shape;269;g15d90976663_0_126"/>
          <p:cNvSpPr txBox="1"/>
          <p:nvPr/>
        </p:nvSpPr>
        <p:spPr>
          <a:xfrm>
            <a:off x="131475" y="4842550"/>
            <a:ext cx="5645100" cy="338700"/>
          </a:xfrm>
          <a:prstGeom prst="rect">
            <a:avLst/>
          </a:prstGeom>
          <a:no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chemeClr val="accent2"/>
                </a:solidFill>
                <a:latin typeface="Lato"/>
                <a:ea typeface="Lato"/>
                <a:cs typeface="Lato"/>
                <a:sym typeface="Lato"/>
              </a:rPr>
              <a:t>Lesson 1 Worksheet 1 | Zara’s weekend</a:t>
            </a:r>
            <a:endParaRPr b="1" i="1" sz="1000" u="none" cap="none" strike="noStrike">
              <a:solidFill>
                <a:schemeClr val="accent2"/>
              </a:solidFill>
              <a:latin typeface="Lato"/>
              <a:ea typeface="Lato"/>
              <a:cs typeface="Lato"/>
              <a:sym typeface="Lato"/>
            </a:endParaRPr>
          </a:p>
        </p:txBody>
      </p:sp>
      <p:pic>
        <p:nvPicPr>
          <p:cNvPr id="270" name="Google Shape;270;g15d90976663_0_126"/>
          <p:cNvPicPr preferRelativeResize="0"/>
          <p:nvPr/>
        </p:nvPicPr>
        <p:blipFill rotWithShape="1">
          <a:blip r:embed="rId3">
            <a:alphaModFix/>
          </a:blip>
          <a:srcRect b="0" l="0" r="0" t="0"/>
          <a:stretch/>
        </p:blipFill>
        <p:spPr>
          <a:xfrm rot="434311">
            <a:off x="6741200" y="1394674"/>
            <a:ext cx="1877599" cy="266460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4e81c45782_0_2"/>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Answers | Zara’s weekend </a:t>
            </a:r>
            <a:endParaRPr b="1" i="0" sz="2900" u="none" cap="none" strike="noStrike">
              <a:solidFill>
                <a:schemeClr val="accent2"/>
              </a:solidFill>
              <a:latin typeface="Lato"/>
              <a:ea typeface="Lato"/>
              <a:cs typeface="Lato"/>
              <a:sym typeface="Lato"/>
            </a:endParaRPr>
          </a:p>
        </p:txBody>
      </p:sp>
      <p:sp>
        <p:nvSpPr>
          <p:cNvPr id="276" name="Google Shape;276;g14e81c45782_0_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4e81c45782_0_2"/>
          <p:cNvSpPr txBox="1"/>
          <p:nvPr/>
        </p:nvSpPr>
        <p:spPr>
          <a:xfrm>
            <a:off x="1453050" y="1119100"/>
            <a:ext cx="6237900" cy="3879000"/>
          </a:xfrm>
          <a:prstGeom prst="rect">
            <a:avLst/>
          </a:prstGeom>
          <a:solidFill>
            <a:schemeClr val="accent6"/>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000" u="none" cap="none" strike="noStrike">
                <a:solidFill>
                  <a:schemeClr val="dk1"/>
                </a:solidFill>
                <a:latin typeface="Lato"/>
                <a:ea typeface="Lato"/>
                <a:cs typeface="Lato"/>
                <a:sym typeface="Lato"/>
                <a:extLst>
                  <a:ext uri="http://customooxmlschemas.google.com/">
                    <go:slidesCustomData xmlns:go="http://customooxmlschemas.google.com/" textRoundtripDataId="24"/>
                  </a:ext>
                </a:extLst>
              </a:rPr>
              <a:t>Z</a:t>
            </a:r>
            <a:r>
              <a:rPr b="1" i="0" lang="en-GB" sz="1000" u="none" cap="none" strike="noStrike">
                <a:solidFill>
                  <a:schemeClr val="dk1"/>
                </a:solidFill>
                <a:latin typeface="Lato"/>
                <a:ea typeface="Lato"/>
                <a:cs typeface="Lato"/>
                <a:sym typeface="Lato"/>
              </a:rPr>
              <a:t>ara had a lie-in on Saturday morning. She got up at 10:00am and went to the supermarket with her mum to help her do the weekly family food shop. Zara and her mum began by buying</a:t>
            </a:r>
            <a:r>
              <a:rPr b="1" i="0" lang="en-GB" sz="1000" u="none" cap="none" strike="noStrike">
                <a:solidFill>
                  <a:srgbClr val="FF0000"/>
                </a:solidFill>
                <a:latin typeface="Lato"/>
                <a:ea typeface="Lato"/>
                <a:cs typeface="Lato"/>
                <a:sym typeface="Lato"/>
              </a:rPr>
              <a:t> eggs, bread, milk, lentils and a range of fruit and vegetables</a:t>
            </a:r>
            <a:r>
              <a:rPr b="1" i="0" lang="en-GB" sz="1000" u="none" cap="none" strike="noStrike">
                <a:solidFill>
                  <a:schemeClr val="dk1"/>
                </a:solidFill>
                <a:latin typeface="Lato"/>
                <a:ea typeface="Lato"/>
                <a:cs typeface="Lato"/>
                <a:sym typeface="Lato"/>
              </a:rPr>
              <a:t>. Then Zara spotted her </a:t>
            </a:r>
            <a:r>
              <a:rPr b="1" i="0" lang="en-GB" sz="1000" u="none" cap="none" strike="noStrike">
                <a:solidFill>
                  <a:srgbClr val="9900FF"/>
                </a:solidFill>
                <a:latin typeface="Lato"/>
                <a:ea typeface="Lato"/>
                <a:cs typeface="Lato"/>
                <a:sym typeface="Lato"/>
              </a:rPr>
              <a:t>favourite sweets</a:t>
            </a:r>
            <a:r>
              <a:rPr b="1" i="0" lang="en-GB" sz="1000" u="none" cap="none" strike="noStrike">
                <a:solidFill>
                  <a:schemeClr val="dk1"/>
                </a:solidFill>
                <a:latin typeface="Lato"/>
                <a:ea typeface="Lato"/>
                <a:cs typeface="Lato"/>
                <a:sym typeface="Lato"/>
              </a:rPr>
              <a:t> and added them to the shopping trolley. When they had ticked off picking up all of the items on their shopping list they went to the till, where Zara pulled out a </a:t>
            </a:r>
            <a:r>
              <a:rPr b="1" i="0" lang="en-GB" sz="1000" u="none" cap="none" strike="noStrike">
                <a:solidFill>
                  <a:srgbClr val="38761D"/>
                </a:solidFill>
                <a:latin typeface="Lato"/>
                <a:ea typeface="Lato"/>
                <a:cs typeface="Lato"/>
                <a:sym typeface="Lato"/>
              </a:rPr>
              <a:t>big recycled bag </a:t>
            </a:r>
            <a:r>
              <a:rPr b="1" i="0" lang="en-GB" sz="1000" u="none" cap="none" strike="noStrike">
                <a:solidFill>
                  <a:schemeClr val="dk1"/>
                </a:solidFill>
                <a:latin typeface="Lato"/>
                <a:ea typeface="Lato"/>
                <a:cs typeface="Lato"/>
                <a:sym typeface="Lato"/>
              </a:rPr>
              <a:t>to collect the shopping and take it home. However, because of the amount of food they bought as their cousins were staying over for the weekend, the bag wasn’t big enough so they had to purchase an </a:t>
            </a:r>
            <a:r>
              <a:rPr b="1" i="0" lang="en-GB" sz="1000" u="none" cap="none" strike="noStrike">
                <a:solidFill>
                  <a:srgbClr val="0000FF"/>
                </a:solidFill>
                <a:latin typeface="Lato"/>
                <a:ea typeface="Lato"/>
                <a:cs typeface="Lato"/>
                <a:sym typeface="Lato"/>
              </a:rPr>
              <a:t>additional plastic bag.</a:t>
            </a:r>
            <a:endParaRPr b="1" i="0" sz="1000" u="none" cap="none" strike="noStrike">
              <a:solidFill>
                <a:srgbClr val="00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10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000" u="none" cap="none" strike="noStrike">
                <a:solidFill>
                  <a:schemeClr val="dk1"/>
                </a:solidFill>
                <a:latin typeface="Lato"/>
                <a:ea typeface="Lato"/>
                <a:cs typeface="Lato"/>
                <a:sym typeface="Lato"/>
              </a:rPr>
              <a:t>Once home, after spending the afternoon helping her brother and mum cook dinner for the whole family, Zara went round to her friend, Ali’s house, as he was was celebrating his birthday.  She rented a </a:t>
            </a:r>
            <a:r>
              <a:rPr b="1" i="0" lang="en-GB" sz="1000" u="none" cap="none" strike="noStrike">
                <a:solidFill>
                  <a:srgbClr val="38761D"/>
                </a:solidFill>
                <a:latin typeface="Lato"/>
                <a:ea typeface="Lato"/>
                <a:cs typeface="Lato"/>
                <a:sym typeface="Lato"/>
              </a:rPr>
              <a:t>Santander bike </a:t>
            </a:r>
            <a:r>
              <a:rPr b="1" i="0" lang="en-GB" sz="1000" u="none" cap="none" strike="noStrike">
                <a:solidFill>
                  <a:schemeClr val="dk1"/>
                </a:solidFill>
                <a:latin typeface="Lato"/>
                <a:ea typeface="Lato"/>
                <a:cs typeface="Lato"/>
                <a:sym typeface="Lato"/>
              </a:rPr>
              <a:t>and tapped her phone in order to pay for the rental. While she was cycling, she got hot and realised that she left her reusable bottle of water at home. She happened to be passing a corner store so she decided to stop and purchase a </a:t>
            </a:r>
            <a:r>
              <a:rPr b="1" i="0" lang="en-GB" sz="1000" u="none" cap="none" strike="noStrike">
                <a:solidFill>
                  <a:srgbClr val="0000FF"/>
                </a:solidFill>
                <a:latin typeface="Lato"/>
                <a:ea typeface="Lato"/>
                <a:cs typeface="Lato"/>
                <a:sym typeface="Lato"/>
              </a:rPr>
              <a:t>plastic bottle of water </a:t>
            </a:r>
            <a:r>
              <a:rPr b="1" i="0" lang="en-GB" sz="1000" u="none" cap="none" strike="noStrike">
                <a:solidFill>
                  <a:schemeClr val="dk1"/>
                </a:solidFill>
                <a:latin typeface="Lato"/>
                <a:ea typeface="Lato"/>
                <a:cs typeface="Lato"/>
                <a:sym typeface="Lato"/>
              </a:rPr>
              <a:t>with cash. When she received her change, she noticed a charity box for a </a:t>
            </a:r>
            <a:r>
              <a:rPr b="1" i="0" lang="en-GB" sz="1000" u="none" cap="none" strike="noStrike">
                <a:solidFill>
                  <a:srgbClr val="38761D"/>
                </a:solidFill>
                <a:latin typeface="Lato"/>
                <a:ea typeface="Lato"/>
                <a:cs typeface="Lato"/>
                <a:sym typeface="Lato"/>
              </a:rPr>
              <a:t>homeless charity</a:t>
            </a:r>
            <a:r>
              <a:rPr b="1" i="0" lang="en-GB" sz="1000" u="none" cap="none" strike="noStrike">
                <a:solidFill>
                  <a:schemeClr val="dk1"/>
                </a:solidFill>
                <a:latin typeface="Lato"/>
                <a:ea typeface="Lato"/>
                <a:cs typeface="Lato"/>
                <a:sym typeface="Lato"/>
              </a:rPr>
              <a:t> and put in her leftover change. When she arrived she gave Ali a </a:t>
            </a:r>
            <a:r>
              <a:rPr b="1" i="0" lang="en-GB" sz="1000" u="none" cap="none" strike="noStrike">
                <a:solidFill>
                  <a:srgbClr val="9900FF"/>
                </a:solidFill>
                <a:latin typeface="Lato"/>
                <a:ea typeface="Lato"/>
                <a:cs typeface="Lato"/>
                <a:sym typeface="Lato"/>
              </a:rPr>
              <a:t>birthday card and gift.</a:t>
            </a:r>
            <a:r>
              <a:rPr b="1" i="0" lang="en-GB" sz="1000" u="none" cap="none" strike="noStrike">
                <a:solidFill>
                  <a:schemeClr val="dk1"/>
                </a:solidFill>
                <a:latin typeface="Lato"/>
                <a:ea typeface="Lato"/>
                <a:cs typeface="Lato"/>
                <a:sym typeface="Lato"/>
              </a:rPr>
              <a:t> Although she had wanted to buy him new headphones as his had recently broken, she had to use her weekly babysitting allowance, and so bought him a </a:t>
            </a:r>
            <a:r>
              <a:rPr b="1" i="0" lang="en-GB" sz="1000" u="none" cap="none" strike="noStrike">
                <a:solidFill>
                  <a:srgbClr val="9900FF"/>
                </a:solidFill>
                <a:latin typeface="Lato"/>
                <a:ea typeface="Lato"/>
                <a:cs typeface="Lato"/>
                <a:sym typeface="Lato"/>
              </a:rPr>
              <a:t>phone accessory</a:t>
            </a:r>
            <a:r>
              <a:rPr b="1" i="0" lang="en-GB" sz="1000" u="none" cap="none" strike="noStrike">
                <a:solidFill>
                  <a:schemeClr val="dk1"/>
                </a:solidFill>
                <a:latin typeface="Lato"/>
                <a:ea typeface="Lato"/>
                <a:cs typeface="Lato"/>
                <a:sym typeface="Lato"/>
              </a:rPr>
              <a:t> instead which she could afford. </a:t>
            </a:r>
            <a:endParaRPr b="1" i="0" sz="10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1" i="0" sz="10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1" i="0" lang="en-GB" sz="1000" u="none" cap="none" strike="noStrike">
                <a:solidFill>
                  <a:schemeClr val="dk1"/>
                </a:solidFill>
                <a:latin typeface="Lato"/>
                <a:ea typeface="Lato"/>
                <a:cs typeface="Lato"/>
                <a:sym typeface="Lato"/>
              </a:rPr>
              <a:t>The following day, Zara went with her sister to the uniform shop to buy a </a:t>
            </a:r>
            <a:r>
              <a:rPr b="1" i="0" lang="en-GB" sz="1000" u="none" cap="none" strike="noStrike">
                <a:solidFill>
                  <a:srgbClr val="FF0000"/>
                </a:solidFill>
                <a:latin typeface="Lato"/>
                <a:ea typeface="Lato"/>
                <a:cs typeface="Lato"/>
                <a:sym typeface="Lato"/>
              </a:rPr>
              <a:t>new school shirt</a:t>
            </a:r>
            <a:r>
              <a:rPr b="1" i="0" lang="en-GB" sz="1000" u="none" cap="none" strike="noStrike">
                <a:solidFill>
                  <a:schemeClr val="dk1"/>
                </a:solidFill>
                <a:latin typeface="Lato"/>
                <a:ea typeface="Lato"/>
                <a:cs typeface="Lato"/>
                <a:sym typeface="Lato"/>
              </a:rPr>
              <a:t> as she’d outgrown her old one. While browsing the shops she noticed a pair of trainers that she’d really wanted for a long time. However, she realised she didn’t have enough money so decided to save up a portion of her weekly babysitting income to buy the </a:t>
            </a:r>
            <a:r>
              <a:rPr b="1" i="0" lang="en-GB" sz="1000" u="none" cap="none" strike="noStrike">
                <a:solidFill>
                  <a:srgbClr val="9900FF"/>
                </a:solidFill>
                <a:latin typeface="Lato"/>
                <a:ea typeface="Lato"/>
                <a:cs typeface="Lato"/>
                <a:sym typeface="Lato"/>
              </a:rPr>
              <a:t>trainers</a:t>
            </a:r>
            <a:r>
              <a:rPr b="1" i="0" lang="en-GB" sz="1000" u="none" cap="none" strike="noStrike">
                <a:solidFill>
                  <a:schemeClr val="dk1"/>
                </a:solidFill>
                <a:latin typeface="Lato"/>
                <a:ea typeface="Lato"/>
                <a:cs typeface="Lato"/>
                <a:sym typeface="Lato"/>
              </a:rPr>
              <a:t> in the future</a:t>
            </a:r>
            <a:endParaRPr b="1" i="0" sz="1500" u="none" cap="none" strike="noStrike">
              <a:solidFill>
                <a:schemeClr val="dk1"/>
              </a:solidFill>
              <a:latin typeface="Lato"/>
              <a:ea typeface="Lato"/>
              <a:cs typeface="Lato"/>
              <a:sym typeface="Lato"/>
            </a:endParaRPr>
          </a:p>
        </p:txBody>
      </p:sp>
      <p:sp>
        <p:nvSpPr>
          <p:cNvPr id="278" name="Google Shape;278;g14e81c45782_0_2"/>
          <p:cNvSpPr txBox="1"/>
          <p:nvPr/>
        </p:nvSpPr>
        <p:spPr>
          <a:xfrm>
            <a:off x="109375" y="1273475"/>
            <a:ext cx="1155000" cy="11082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FF"/>
                </a:solidFill>
                <a:latin typeface="Lato"/>
                <a:ea typeface="Lato"/>
                <a:cs typeface="Lato"/>
                <a:sym typeface="Lato"/>
              </a:rPr>
              <a:t>Plastic bag</a:t>
            </a:r>
            <a:endParaRPr b="1" i="0" sz="1000" u="none" cap="none" strike="noStrike">
              <a:solidFill>
                <a:srgbClr val="00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The purchase could have been avoided had Zara brought an extra bag.</a:t>
            </a:r>
            <a:endParaRPr b="0" i="0" sz="1000" u="none" cap="none" strike="noStrike">
              <a:solidFill>
                <a:srgbClr val="000000"/>
              </a:solidFill>
              <a:latin typeface="Lato"/>
              <a:ea typeface="Lato"/>
              <a:cs typeface="Lato"/>
              <a:sym typeface="Lato"/>
            </a:endParaRPr>
          </a:p>
        </p:txBody>
      </p:sp>
      <p:sp>
        <p:nvSpPr>
          <p:cNvPr id="279" name="Google Shape;279;g14e81c45782_0_2"/>
          <p:cNvSpPr txBox="1"/>
          <p:nvPr/>
        </p:nvSpPr>
        <p:spPr>
          <a:xfrm>
            <a:off x="109375" y="3274300"/>
            <a:ext cx="1202100" cy="17238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FF"/>
                </a:solidFill>
                <a:latin typeface="Lato"/>
                <a:ea typeface="Lato"/>
                <a:cs typeface="Lato"/>
                <a:sym typeface="Lato"/>
              </a:rPr>
              <a:t>Plastic bottle of water</a:t>
            </a:r>
            <a:endParaRPr b="1" i="0" sz="1000" u="none" cap="none" strike="noStrike">
              <a:solidFill>
                <a:srgbClr val="0000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Zara left her refillable bottle of water at home . Had she remembered it she could have avoided buying the plastic bottle. </a:t>
            </a:r>
            <a:endParaRPr b="0" i="0" sz="1000" u="none" cap="none" strike="noStrike">
              <a:solidFill>
                <a:srgbClr val="000000"/>
              </a:solidFill>
              <a:latin typeface="Lato"/>
              <a:ea typeface="Lato"/>
              <a:cs typeface="Lato"/>
              <a:sym typeface="Lato"/>
            </a:endParaRPr>
          </a:p>
        </p:txBody>
      </p:sp>
      <p:sp>
        <p:nvSpPr>
          <p:cNvPr id="280" name="Google Shape;280;g14e81c45782_0_2"/>
          <p:cNvSpPr txBox="1"/>
          <p:nvPr/>
        </p:nvSpPr>
        <p:spPr>
          <a:xfrm>
            <a:off x="7832525" y="1914550"/>
            <a:ext cx="1155000" cy="20319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38761D"/>
                </a:solidFill>
                <a:latin typeface="Lato"/>
                <a:ea typeface="Lato"/>
                <a:cs typeface="Lato"/>
                <a:sym typeface="Lato"/>
              </a:rPr>
              <a:t>Santander bike</a:t>
            </a:r>
            <a:endParaRPr b="1" i="0" sz="1000" u="none" cap="none" strike="noStrike">
              <a:solidFill>
                <a:srgbClr val="38761D"/>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Lato"/>
                <a:ea typeface="Lato"/>
                <a:cs typeface="Lato"/>
                <a:sym typeface="Lato"/>
              </a:rPr>
              <a:t>Zara chose to ride a bike over. This could have been a want as perhaps she could have walked, but it’s an environmentally-friendly  choice nonetheless.</a:t>
            </a:r>
            <a:endParaRPr b="0" i="0" sz="1000" u="none" cap="none" strike="noStrike">
              <a:solidFill>
                <a:srgbClr val="0000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5d90976663_0_140"/>
          <p:cNvSpPr txBox="1"/>
          <p:nvPr>
            <p:ph type="ctrTitle"/>
          </p:nvPr>
        </p:nvSpPr>
        <p:spPr>
          <a:xfrm>
            <a:off x="379375" y="253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Reflection | Smart financial planning </a:t>
            </a:r>
            <a:endParaRPr b="1" i="0" sz="2900" u="none" cap="none" strike="noStrike">
              <a:solidFill>
                <a:schemeClr val="accent2"/>
              </a:solidFill>
              <a:latin typeface="Lato"/>
              <a:ea typeface="Lato"/>
              <a:cs typeface="Lato"/>
              <a:sym typeface="Lato"/>
            </a:endParaRPr>
          </a:p>
        </p:txBody>
      </p:sp>
      <p:sp>
        <p:nvSpPr>
          <p:cNvPr id="286" name="Google Shape;286;g15d90976663_0_140"/>
          <p:cNvSpPr txBox="1"/>
          <p:nvPr/>
        </p:nvSpPr>
        <p:spPr>
          <a:xfrm>
            <a:off x="174525" y="1141775"/>
            <a:ext cx="8674500" cy="3443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Lato"/>
                <a:ea typeface="Lato"/>
                <a:cs typeface="Lato"/>
                <a:sym typeface="Lato"/>
                <a:extLst>
                  <a:ext uri="http://customooxmlschemas.google.com/">
                    <go:slidesCustomData xmlns:go="http://customooxmlschemas.google.com/" textRoundtripDataId="25"/>
                  </a:ext>
                </a:extLst>
              </a:rPr>
              <a:t>Smart</a:t>
            </a:r>
            <a:r>
              <a:rPr b="1" i="0" lang="en-GB" sz="1700" u="none" cap="none" strike="noStrike">
                <a:solidFill>
                  <a:schemeClr val="accent1"/>
                </a:solidFill>
                <a:latin typeface="Lato"/>
                <a:ea typeface="Lato"/>
                <a:cs typeface="Lato"/>
                <a:sym typeface="Lato"/>
              </a:rPr>
              <a:t> financial planning means making sure your needs are taken care of first and using what’s left over for your wants. </a:t>
            </a:r>
            <a:endParaRPr b="1" i="0" sz="17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chemeClr val="accent1"/>
              </a:solidFill>
              <a:latin typeface="Lato"/>
              <a:ea typeface="Lato"/>
              <a:cs typeface="Lato"/>
              <a:sym typeface="Lato"/>
            </a:endParaRPr>
          </a:p>
          <a:p>
            <a:pPr indent="-336550" lvl="0" marL="457200" marR="0" rtl="0" algn="l">
              <a:lnSpc>
                <a:spcPct val="100000"/>
              </a:lnSpc>
              <a:spcBef>
                <a:spcPts val="0"/>
              </a:spcBef>
              <a:spcAft>
                <a:spcPts val="0"/>
              </a:spcAft>
              <a:buClr>
                <a:schemeClr val="accent2"/>
              </a:buClr>
              <a:buSzPts val="1700"/>
              <a:buFont typeface="Lato"/>
              <a:buAutoNum type="arabicPeriod"/>
            </a:pPr>
            <a:r>
              <a:rPr b="0" i="0" lang="en-GB" sz="1700" u="none" cap="none" strike="noStrike">
                <a:solidFill>
                  <a:schemeClr val="accent1"/>
                </a:solidFill>
                <a:latin typeface="Lato"/>
                <a:ea typeface="Lato"/>
                <a:cs typeface="Lato"/>
                <a:sym typeface="Lato"/>
              </a:rPr>
              <a:t>Review your list of needs and wants</a:t>
            </a:r>
            <a:endParaRPr b="0" i="0" sz="1700" u="none" cap="none" strike="noStrike">
              <a:solidFill>
                <a:schemeClr val="accent1"/>
              </a:solidFill>
              <a:latin typeface="Lato"/>
              <a:ea typeface="Lato"/>
              <a:cs typeface="Lato"/>
              <a:sym typeface="Lato"/>
            </a:endParaRPr>
          </a:p>
          <a:p>
            <a:pPr indent="-336550" lvl="0" marL="457200" marR="0" rtl="0" algn="l">
              <a:lnSpc>
                <a:spcPct val="100000"/>
              </a:lnSpc>
              <a:spcBef>
                <a:spcPts val="1000"/>
              </a:spcBef>
              <a:spcAft>
                <a:spcPts val="0"/>
              </a:spcAft>
              <a:buClr>
                <a:schemeClr val="accent2"/>
              </a:buClr>
              <a:buSzPts val="1700"/>
              <a:buFont typeface="Lato"/>
              <a:buAutoNum type="arabicPeriod"/>
            </a:pPr>
            <a:r>
              <a:rPr b="0" i="0" lang="en-GB" sz="1700" u="none" cap="none" strike="noStrike">
                <a:solidFill>
                  <a:schemeClr val="accent1"/>
                </a:solidFill>
                <a:latin typeface="Lato"/>
                <a:ea typeface="Lato"/>
                <a:cs typeface="Lato"/>
                <a:sym typeface="Lato"/>
              </a:rPr>
              <a:t>Based on your learning add any additional wants and needs that are important to you. The</a:t>
            </a:r>
            <a:r>
              <a:rPr b="0" i="0" lang="en-GB" sz="1700" u="none" cap="none" strike="noStrike">
                <a:solidFill>
                  <a:schemeClr val="accent1"/>
                </a:solidFill>
                <a:latin typeface="Lato"/>
                <a:ea typeface="Lato"/>
                <a:cs typeface="Lato"/>
                <a:sym typeface="Lato"/>
                <a:extLst>
                  <a:ext uri="http://customooxmlschemas.google.com/">
                    <go:slidesCustomData xmlns:go="http://customooxmlschemas.google.com/" textRoundtripDataId="26"/>
                  </a:ext>
                </a:extLst>
              </a:rPr>
              <a:t>n p</a:t>
            </a:r>
            <a:r>
              <a:rPr b="0" i="0" lang="en-GB" sz="1700" u="none" cap="none" strike="noStrike">
                <a:solidFill>
                  <a:schemeClr val="accent1"/>
                </a:solidFill>
                <a:latin typeface="Lato"/>
                <a:ea typeface="Lato"/>
                <a:cs typeface="Lato"/>
                <a:sym typeface="Lato"/>
              </a:rPr>
              <a:t>rioritise your top six</a:t>
            </a:r>
            <a:r>
              <a:rPr b="0" i="0" lang="en-GB" sz="1700" u="none" cap="none" strike="noStrike">
                <a:solidFill>
                  <a:schemeClr val="accent1"/>
                </a:solidFill>
                <a:latin typeface="Lato"/>
                <a:ea typeface="Lato"/>
                <a:cs typeface="Lato"/>
                <a:sym typeface="Lato"/>
                <a:extLst>
                  <a:ext uri="http://customooxmlschemas.google.com/">
                    <go:slidesCustomData xmlns:go="http://customooxmlschemas.google.com/" textRoundtripDataId="27"/>
                  </a:ext>
                </a:extLst>
              </a:rPr>
              <a:t> wants and top six </a:t>
            </a:r>
            <a:r>
              <a:rPr b="0" i="0" lang="en-GB" sz="1700" u="none" cap="none" strike="noStrike">
                <a:solidFill>
                  <a:schemeClr val="accent1"/>
                </a:solidFill>
                <a:latin typeface="Lato"/>
                <a:ea typeface="Lato"/>
                <a:cs typeface="Lato"/>
                <a:sym typeface="Lato"/>
              </a:rPr>
              <a:t>needs under the heading of                     “My most important needs and wants”, taking into account your learning of social and environmental considerations</a:t>
            </a:r>
            <a:endParaRPr b="0" i="0" sz="1700" u="none" cap="none" strike="noStrike">
              <a:solidFill>
                <a:schemeClr val="accent1"/>
              </a:solidFill>
              <a:latin typeface="Lato"/>
              <a:ea typeface="Lato"/>
              <a:cs typeface="Lato"/>
              <a:sym typeface="Lato"/>
            </a:endParaRPr>
          </a:p>
          <a:p>
            <a:pPr indent="-336550" lvl="0" marL="457200" marR="0" rtl="0" algn="l">
              <a:lnSpc>
                <a:spcPct val="100000"/>
              </a:lnSpc>
              <a:spcBef>
                <a:spcPts val="1000"/>
              </a:spcBef>
              <a:spcAft>
                <a:spcPts val="0"/>
              </a:spcAft>
              <a:buClr>
                <a:schemeClr val="accent2"/>
              </a:buClr>
              <a:buSzPts val="1700"/>
              <a:buFont typeface="Lato"/>
              <a:buAutoNum type="arabicPeriod"/>
            </a:pPr>
            <a:r>
              <a:rPr b="0" i="0" lang="en-GB" sz="1700" u="none" cap="none" strike="noStrike">
                <a:solidFill>
                  <a:schemeClr val="accent1"/>
                </a:solidFill>
                <a:latin typeface="Lato"/>
                <a:ea typeface="Lato"/>
                <a:cs typeface="Lato"/>
                <a:sym typeface="Lato"/>
              </a:rPr>
              <a:t>Choose an example of a need and a want and explain how these may change over time</a:t>
            </a:r>
            <a:endParaRPr b="0" i="0" sz="1700" u="none" cap="none" strike="noStrike">
              <a:solidFill>
                <a:schemeClr val="accent1"/>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050"/>
              <a:buFont typeface="Arial"/>
              <a:buNone/>
            </a:pPr>
            <a:r>
              <a:t/>
            </a:r>
            <a:endParaRPr b="0" i="0" sz="1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6e6104fcd7_0_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16e6104fcd7_0_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293" name="Google Shape;293;g16e6104fcd7_0_7"/>
          <p:cNvSpPr txBox="1"/>
          <p:nvPr/>
        </p:nvSpPr>
        <p:spPr>
          <a:xfrm>
            <a:off x="488176" y="893075"/>
            <a:ext cx="7540500" cy="3784200"/>
          </a:xfrm>
          <a:prstGeom prst="rect">
            <a:avLst/>
          </a:prstGeom>
          <a:noFill/>
          <a:ln>
            <a:noFill/>
          </a:ln>
        </p:spPr>
        <p:txBody>
          <a:bodyPr anchorCtr="0" anchor="t" bIns="91425" lIns="91425" spcFirstLastPara="1" rIns="91425" wrap="square" tIns="91425">
            <a:spAutoFit/>
          </a:bodyPr>
          <a:lstStyle/>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financial needs and wants</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rPr b="1" i="0" lang="en-GB" sz="2200" u="none" cap="none" strike="noStrike">
                <a:solidFill>
                  <a:srgbClr val="00FF00"/>
                </a:solidFill>
                <a:latin typeface="Lato"/>
                <a:ea typeface="Lato"/>
                <a:cs typeface="Lato"/>
                <a:sym typeface="Lato"/>
              </a:rPr>
              <a:t>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Explore personal and external influences </a:t>
            </a:r>
            <a:r>
              <a:rPr b="0" i="0" lang="en-GB" sz="2200" u="none" cap="none" strike="noStrike">
                <a:solidFill>
                  <a:srgbClr val="00FF00"/>
                </a:solidFill>
                <a:latin typeface="Lato"/>
                <a:ea typeface="Lato"/>
                <a:cs typeface="Lato"/>
                <a:sym typeface="Lato"/>
              </a:rPr>
              <a:t>affecting spending decisions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Evaluate how spending decisions may impact the environment and other people around me </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299" name="Google Shape;299;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16cb5d41b1_0_4"/>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16cb5d41b1_0_4"/>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8"/>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9"/>
                  </a:ext>
                </a:extLst>
              </a:rPr>
              <a:t>finances</a:t>
            </a:r>
            <a:endParaRPr b="0" i="0" sz="1400" u="none" cap="none" strike="noStrike">
              <a:solidFill>
                <a:schemeClr val="lt1"/>
              </a:solidFill>
              <a:latin typeface="Arial"/>
              <a:ea typeface="Arial"/>
              <a:cs typeface="Arial"/>
              <a:sym typeface="Arial"/>
            </a:endParaRPr>
          </a:p>
        </p:txBody>
      </p:sp>
      <p:grpSp>
        <p:nvGrpSpPr>
          <p:cNvPr id="306" name="Google Shape;306;g216cb5d41b1_0_4"/>
          <p:cNvGrpSpPr/>
          <p:nvPr/>
        </p:nvGrpSpPr>
        <p:grpSpPr>
          <a:xfrm>
            <a:off x="151999" y="1183981"/>
            <a:ext cx="2846301" cy="2013581"/>
            <a:chOff x="463400" y="1321175"/>
            <a:chExt cx="2914500" cy="2113109"/>
          </a:xfrm>
        </p:grpSpPr>
        <p:sp>
          <p:nvSpPr>
            <p:cNvPr id="307" name="Google Shape;307;g216cb5d41b1_0_4"/>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16cb5d41b1_0_4"/>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09" name="Google Shape;309;g216cb5d41b1_0_4"/>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10" name="Google Shape;310;g216cb5d41b1_0_4"/>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311" name="Google Shape;311;g216cb5d41b1_0_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g216cb5d41b1_0_4"/>
          <p:cNvGrpSpPr/>
          <p:nvPr/>
        </p:nvGrpSpPr>
        <p:grpSpPr>
          <a:xfrm>
            <a:off x="3164819" y="1184021"/>
            <a:ext cx="2846301" cy="1995658"/>
            <a:chOff x="3237025" y="1184050"/>
            <a:chExt cx="2914500" cy="2094300"/>
          </a:xfrm>
        </p:grpSpPr>
        <p:sp>
          <p:nvSpPr>
            <p:cNvPr id="313" name="Google Shape;313;g216cb5d41b1_0_4"/>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4" name="Google Shape;314;g216cb5d41b1_0_4"/>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315" name="Google Shape;315;g216cb5d41b1_0_4"/>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316" name="Google Shape;316;g216cb5d41b1_0_4"/>
          <p:cNvPicPr preferRelativeResize="0"/>
          <p:nvPr/>
        </p:nvPicPr>
        <p:blipFill rotWithShape="1">
          <a:blip r:embed="rId8">
            <a:alphaModFix/>
          </a:blip>
          <a:srcRect b="0" l="0" r="0" t="0"/>
          <a:stretch/>
        </p:blipFill>
        <p:spPr>
          <a:xfrm>
            <a:off x="6282823" y="1436300"/>
            <a:ext cx="876125" cy="490636"/>
          </a:xfrm>
          <a:prstGeom prst="rect">
            <a:avLst/>
          </a:prstGeom>
          <a:noFill/>
          <a:ln>
            <a:noFill/>
          </a:ln>
        </p:spPr>
      </p:pic>
      <p:sp>
        <p:nvSpPr>
          <p:cNvPr id="317" name="Google Shape;317;g216cb5d41b1_0_4"/>
          <p:cNvSpPr txBox="1"/>
          <p:nvPr/>
        </p:nvSpPr>
        <p:spPr>
          <a:xfrm>
            <a:off x="7217328" y="136008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0"/>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1"/>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1"/>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4c6f499ad8_0_1"/>
          <p:cNvSpPr txBox="1"/>
          <p:nvPr/>
        </p:nvSpPr>
        <p:spPr>
          <a:xfrm>
            <a:off x="462425" y="1142575"/>
            <a:ext cx="7875600" cy="29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32"/>
                  </a:ext>
                </a:extLst>
              </a:rPr>
              <a: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extLst>
                  <a:ext uri="http://customooxmlschemas.google.com/">
                    <go:slidesCustomData xmlns:go="http://customooxmlschemas.google.com/" textRoundtripDataId="33"/>
                  </a:ext>
                </a:extLst>
              </a:rPr>
              <a:t>F</a:t>
            </a: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LIC </a:t>
            </a:r>
            <a:r>
              <a:rPr lang="en-GB" u="sng">
                <a:solidFill>
                  <a:schemeClr val="lt1"/>
                </a:solidFill>
                <a:latin typeface="Lato"/>
                <a:ea typeface="Lato"/>
                <a:cs typeface="Lato"/>
                <a:sym typeface="Lato"/>
                <a:hlinkClick r:id="rId5">
                  <a:extLst>
                    <a:ext uri="{A12FA001-AC4F-418D-AE19-62706E023703}">
                      <ahyp:hlinkClr val="tx"/>
                    </a:ext>
                  </a:extLst>
                </a:hlinkClick>
              </a:rPr>
              <a:t>Learning Hub</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34"/>
                  </a:ext>
                </a:extLst>
              </a:rPr>
              <a:t> for</a:t>
            </a:r>
            <a:r>
              <a:rPr b="0" i="0" lang="en-GB" sz="1400" u="none" cap="none" strike="noStrike">
                <a:solidFill>
                  <a:schemeClr val="lt1"/>
                </a:solidFill>
                <a:latin typeface="Lato"/>
                <a:ea typeface="Lato"/>
                <a:cs typeface="Lato"/>
                <a:sym typeface="Lato"/>
              </a:rPr>
              <a:t> further </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35"/>
                  </a:ext>
                </a:extLst>
              </a:rPr>
              <a:t>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BBC ‘</a:t>
            </a: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Green Friday: The eco-friendly alternative to Black Friday</a:t>
            </a:r>
            <a:r>
              <a:rPr b="0" i="0" lang="en-GB" sz="1400" u="none" cap="none" strike="noStrike">
                <a:solidFill>
                  <a:schemeClr val="lt1"/>
                </a:solidFill>
                <a:latin typeface="Lato"/>
                <a:ea typeface="Lato"/>
                <a:cs typeface="Lato"/>
                <a:sym typeface="Lato"/>
              </a:rPr>
              <a:t>’ (2022)</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Financial Times ‘</a:t>
            </a: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On a mission to solve fashion’s environmental problem</a:t>
            </a:r>
            <a:r>
              <a:rPr b="0" i="0" lang="en-GB" sz="1400" u="none" cap="none" strike="noStrike">
                <a:solidFill>
                  <a:schemeClr val="lt1"/>
                </a:solidFill>
                <a:latin typeface="Lato"/>
                <a:ea typeface="Lato"/>
                <a:cs typeface="Lato"/>
                <a:sym typeface="Lato"/>
              </a:rPr>
              <a:t>’ (2022)</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none" cap="none" strike="noStrike">
                <a:solidFill>
                  <a:schemeClr val="lt1"/>
                </a:solidFill>
                <a:latin typeface="Lato"/>
                <a:ea typeface="Lato"/>
                <a:cs typeface="Lato"/>
                <a:sym typeface="Lato"/>
              </a:rPr>
              <a:t>CBC ‘</a:t>
            </a:r>
            <a:r>
              <a:rPr b="0" i="0" lang="en-GB" sz="1400" u="sng" cap="none" strike="noStrike">
                <a:solidFill>
                  <a:schemeClr val="lt1"/>
                </a:solidFill>
                <a:latin typeface="Lato"/>
                <a:ea typeface="Lato"/>
                <a:cs typeface="Lato"/>
                <a:sym typeface="Lato"/>
                <a:hlinkClick r:id="rId8">
                  <a:extLst>
                    <a:ext uri="{A12FA001-AC4F-418D-AE19-62706E023703}">
                      <ahyp:hlinkClr val="tx"/>
                    </a:ext>
                  </a:extLst>
                </a:hlinkClick>
              </a:rPr>
              <a:t>For Gen Z, sustainable fashion isn't just about shopping. It's a 'mindset'</a:t>
            </a:r>
            <a:r>
              <a:rPr b="0" i="0" lang="en-GB" sz="1400" u="none" cap="none" strike="noStrike">
                <a:solidFill>
                  <a:schemeClr val="lt1"/>
                </a:solidFill>
                <a:latin typeface="Lato"/>
                <a:ea typeface="Lato"/>
                <a:cs typeface="Lato"/>
                <a:sym typeface="Lato"/>
              </a:rPr>
              <a:t>’ (2024)</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23" name="Google Shape;323;g24c6f499ad8_0_1"/>
          <p:cNvSpPr txBox="1"/>
          <p:nvPr/>
        </p:nvSpPr>
        <p:spPr>
          <a:xfrm>
            <a:off x="1640100" y="403675"/>
            <a:ext cx="5863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3600" u="none" cap="none" strike="noStrike">
                <a:solidFill>
                  <a:schemeClr val="lt1"/>
                </a:solidFill>
                <a:latin typeface="Lato Black"/>
                <a:ea typeface="Lato Black"/>
                <a:cs typeface="Lato Black"/>
                <a:sym typeface="Lato Black"/>
              </a:rPr>
              <a:t>Links to learn more!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300" u="none" cap="none" strike="noStrike">
                <a:solidFill>
                  <a:srgbClr val="FF8022"/>
                </a:solidFill>
                <a:latin typeface="Lato Black"/>
                <a:ea typeface="Lato Black"/>
                <a:cs typeface="Lato Black"/>
                <a:sym typeface="Lato Black"/>
              </a:rPr>
              <a:t>Having a respectful learning environment</a:t>
            </a:r>
            <a:endParaRPr b="1" i="0" sz="3300" u="none" cap="none" strike="noStrike">
              <a:solidFill>
                <a:srgbClr val="FF8022"/>
              </a:solidFill>
              <a:latin typeface="Lato Black"/>
              <a:ea typeface="Lato Black"/>
              <a:cs typeface="Lato Black"/>
              <a:sym typeface="Lato Black"/>
            </a:endParaRPr>
          </a:p>
        </p:txBody>
      </p:sp>
      <p:sp>
        <p:nvSpPr>
          <p:cNvPr id="65" name="Google Shape;65;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72" name="Google Shape;72;g1575e96a1fb_0_240"/>
          <p:cNvGraphicFramePr/>
          <p:nvPr/>
        </p:nvGraphicFramePr>
        <p:xfrm>
          <a:off x="871975" y="1721850"/>
          <a:ext cx="3000000" cy="3000000"/>
        </p:xfrm>
        <a:graphic>
          <a:graphicData uri="http://schemas.openxmlformats.org/drawingml/2006/table">
            <a:tbl>
              <a:tblPr>
                <a:noFill/>
                <a:tableStyleId>{A4980C84-8AA7-4F58-9F36-891D1D62F081}</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Spending decisions</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2"/>
                          </a:solidFill>
                          <a:latin typeface="Lato"/>
                          <a:ea typeface="Lato"/>
                          <a:cs typeface="Lato"/>
                          <a:sym typeface="Lato"/>
                        </a:rPr>
                        <a:t>How to budget</a:t>
                      </a:r>
                      <a:endParaRPr b="1" sz="1400" u="none" cap="none" strike="noStrike">
                        <a:solidFill>
                          <a:schemeClr val="dk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Getting a job</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impact of inflation</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Being a critical consumer</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Budgeting for a holiday</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8" name="Google Shape;78;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Spending decisions</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575e96a1fb_0_25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86" name="Google Shape;86;g1575e96a1fb_0_257"/>
          <p:cNvSpPr txBox="1"/>
          <p:nvPr/>
        </p:nvSpPr>
        <p:spPr>
          <a:xfrm>
            <a:off x="488175" y="1197875"/>
            <a:ext cx="7769100" cy="3422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Distinguish the difference between financial needs and wants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personal and external influences </a:t>
            </a:r>
            <a:r>
              <a:rPr b="0" i="0" lang="en-GB" sz="2200" u="none" cap="none" strike="noStrike">
                <a:solidFill>
                  <a:schemeClr val="lt1"/>
                </a:solidFill>
                <a:latin typeface="Lato"/>
                <a:ea typeface="Lato"/>
                <a:cs typeface="Lato"/>
                <a:sym typeface="Lato"/>
              </a:rPr>
              <a:t>affecting spending decisions </a:t>
            </a:r>
            <a:endParaRPr b="0"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how spending decisions may impact the environment and other people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15e2f1462ae_0_7"/>
          <p:cNvSpPr/>
          <p:nvPr/>
        </p:nvSpPr>
        <p:spPr>
          <a:xfrm>
            <a:off x="1338950" y="2382875"/>
            <a:ext cx="1624800" cy="14190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A ‘want’ is…</a:t>
            </a:r>
            <a:endParaRPr b="1" i="0" sz="2200" u="none" cap="none" strike="noStrike">
              <a:solidFill>
                <a:schemeClr val="lt1"/>
              </a:solidFill>
              <a:latin typeface="Lato"/>
              <a:ea typeface="Lato"/>
              <a:cs typeface="Lato"/>
              <a:sym typeface="Lato"/>
            </a:endParaRPr>
          </a:p>
        </p:txBody>
      </p:sp>
      <p:sp>
        <p:nvSpPr>
          <p:cNvPr id="92" name="Google Shape;92;g15e2f1462ae_0_7"/>
          <p:cNvSpPr/>
          <p:nvPr/>
        </p:nvSpPr>
        <p:spPr>
          <a:xfrm>
            <a:off x="5923575" y="2382875"/>
            <a:ext cx="1624800" cy="1419000"/>
          </a:xfrm>
          <a:prstGeom prst="flowChartMagneticTap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1800" u="none" cap="none" strike="noStrike">
                <a:solidFill>
                  <a:schemeClr val="lt1"/>
                </a:solidFill>
                <a:latin typeface="Lato"/>
                <a:ea typeface="Lato"/>
                <a:cs typeface="Lato"/>
                <a:sym typeface="Lato"/>
              </a:rPr>
              <a:t>Priorities are…</a:t>
            </a:r>
            <a:endParaRPr b="1" i="0" sz="1800" u="none" cap="none" strike="noStrike">
              <a:solidFill>
                <a:schemeClr val="lt1"/>
              </a:solidFill>
              <a:latin typeface="Lato"/>
              <a:ea typeface="Lato"/>
              <a:cs typeface="Lato"/>
              <a:sym typeface="Lato"/>
            </a:endParaRPr>
          </a:p>
        </p:txBody>
      </p:sp>
      <p:sp>
        <p:nvSpPr>
          <p:cNvPr id="93" name="Google Shape;93;g15e2f1462ae_0_7"/>
          <p:cNvSpPr/>
          <p:nvPr/>
        </p:nvSpPr>
        <p:spPr>
          <a:xfrm>
            <a:off x="3700363" y="2422400"/>
            <a:ext cx="1624800" cy="1419000"/>
          </a:xfrm>
          <a:prstGeom prst="flowChartMagneticTap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A ‘need’ is…</a:t>
            </a:r>
            <a:endParaRPr b="1" i="0" sz="2200" u="none" cap="none" strike="noStrike">
              <a:solidFill>
                <a:schemeClr val="lt1"/>
              </a:solidFill>
              <a:latin typeface="Lato"/>
              <a:ea typeface="Lato"/>
              <a:cs typeface="Lato"/>
              <a:sym typeface="Lato"/>
            </a:endParaRPr>
          </a:p>
        </p:txBody>
      </p:sp>
      <p:sp>
        <p:nvSpPr>
          <p:cNvPr id="94" name="Google Shape;94;g15e2f1462ae_0_7"/>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5" name="Google Shape;95;g15e2f1462ae_0_7"/>
          <p:cNvSpPr txBox="1"/>
          <p:nvPr/>
        </p:nvSpPr>
        <p:spPr>
          <a:xfrm>
            <a:off x="1263925" y="1126825"/>
            <a:ext cx="7497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Zara is having to make some spending decisions. First off she’s been advised to think about </a:t>
            </a:r>
            <a:r>
              <a:rPr b="0"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1"/>
                  </a:ext>
                </a:extLst>
              </a:rPr>
              <a:t>what a </a:t>
            </a:r>
            <a:r>
              <a:rPr b="0" i="0" lang="en-GB" sz="1600" u="none" cap="none" strike="noStrike">
                <a:solidFill>
                  <a:schemeClr val="accent2"/>
                </a:solidFill>
                <a:latin typeface="Lato Black"/>
                <a:ea typeface="Lato Black"/>
                <a:cs typeface="Lato Black"/>
                <a:sym typeface="Lato Black"/>
                <a:extLst>
                  <a:ext uri="http://customooxmlschemas.google.com/">
                    <go:slidesCustomData xmlns:go="http://customooxmlschemas.google.com/" textRoundtripDataId="2"/>
                  </a:ext>
                </a:extLst>
              </a:rPr>
              <a:t>need </a:t>
            </a:r>
            <a:r>
              <a:rPr b="0"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is, what a </a:t>
            </a:r>
            <a:r>
              <a:rPr b="0" i="0" lang="en-GB" sz="1600" u="none" cap="none" strike="noStrike">
                <a:solidFill>
                  <a:schemeClr val="accent2"/>
                </a:solidFill>
                <a:latin typeface="Lato Black"/>
                <a:ea typeface="Lato Black"/>
                <a:cs typeface="Lato Black"/>
                <a:sym typeface="Lato Black"/>
                <a:extLst>
                  <a:ext uri="http://customooxmlschemas.google.com/">
                    <go:slidesCustomData xmlns:go="http://customooxmlschemas.google.com/" textRoundtripDataId="4"/>
                  </a:ext>
                </a:extLst>
              </a:rPr>
              <a:t>want</a:t>
            </a:r>
            <a:r>
              <a:rPr b="0" i="0" lang="en-GB" sz="1600" u="none" cap="none" strike="noStrike">
                <a:solidFill>
                  <a:schemeClr val="accent2"/>
                </a:solidFill>
                <a:latin typeface="Lato"/>
                <a:ea typeface="Lato"/>
                <a:cs typeface="Lato"/>
                <a:sym typeface="Lato"/>
                <a:extLst>
                  <a:ext uri="http://customooxmlschemas.google.com/">
                    <go:slidesCustomData xmlns:go="http://customooxmlschemas.google.com/" textRoundtripDataId="5"/>
                  </a:ext>
                </a:extLst>
              </a:rPr>
              <a:t> </a:t>
            </a:r>
            <a:r>
              <a:rPr b="0" i="0" lang="en-GB" sz="1600" u="none" cap="none" strike="noStrike">
                <a:solidFill>
                  <a:schemeClr val="dk1"/>
                </a:solidFill>
                <a:latin typeface="Lato"/>
                <a:ea typeface="Lato"/>
                <a:cs typeface="Lato"/>
                <a:sym typeface="Lato"/>
              </a:rPr>
              <a:t>is and </a:t>
            </a:r>
            <a:r>
              <a:rPr b="0"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6"/>
                  </a:ext>
                </a:extLst>
              </a:rPr>
              <a:t>what </a:t>
            </a:r>
            <a:r>
              <a:rPr b="0" i="0" lang="en-GB" sz="1600" u="none" cap="none" strike="noStrike">
                <a:solidFill>
                  <a:schemeClr val="dk1"/>
                </a:solidFill>
                <a:latin typeface="Lato"/>
                <a:ea typeface="Lato"/>
                <a:cs typeface="Lato"/>
                <a:sym typeface="Lato"/>
              </a:rPr>
              <a:t>her </a:t>
            </a:r>
            <a:r>
              <a:rPr b="0" i="0" lang="en-GB" sz="1600" u="none" cap="none" strike="noStrike">
                <a:solidFill>
                  <a:schemeClr val="accent2"/>
                </a:solidFill>
                <a:latin typeface="Lato Black"/>
                <a:ea typeface="Lato Black"/>
                <a:cs typeface="Lato Black"/>
                <a:sym typeface="Lato Black"/>
              </a:rPr>
              <a:t>priorities</a:t>
            </a:r>
            <a:r>
              <a:rPr b="0" i="0" lang="en-GB" sz="1600" u="none" cap="none" strike="noStrike">
                <a:solidFill>
                  <a:schemeClr val="accent2"/>
                </a:solidFill>
                <a:latin typeface="Lato"/>
                <a:ea typeface="Lato"/>
                <a:cs typeface="Lato"/>
                <a:sym typeface="Lato"/>
              </a:rPr>
              <a:t> </a:t>
            </a:r>
            <a:r>
              <a:rPr b="0" i="0" lang="en-GB" sz="1600" u="none" cap="none" strike="noStrike">
                <a:solidFill>
                  <a:schemeClr val="dk1"/>
                </a:solidFill>
                <a:latin typeface="Lato"/>
                <a:ea typeface="Lato"/>
                <a:cs typeface="Lato"/>
                <a:sym typeface="Lato"/>
              </a:rPr>
              <a:t>are.</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Black"/>
                <a:ea typeface="Lato Black"/>
                <a:cs typeface="Lato Black"/>
                <a:sym typeface="Lato Black"/>
              </a:rPr>
              <a:t>Can you help her define these words? </a:t>
            </a:r>
            <a:endParaRPr b="0" i="0" sz="1600" u="none" cap="none" strike="noStrike">
              <a:solidFill>
                <a:schemeClr val="dk1"/>
              </a:solidFill>
              <a:latin typeface="Lato Black"/>
              <a:ea typeface="Lato Black"/>
              <a:cs typeface="Lato Black"/>
              <a:sym typeface="Lato Black"/>
            </a:endParaRPr>
          </a:p>
        </p:txBody>
      </p:sp>
      <p:pic>
        <p:nvPicPr>
          <p:cNvPr id="96" name="Google Shape;96;g15e2f1462ae_0_7"/>
          <p:cNvPicPr preferRelativeResize="0"/>
          <p:nvPr/>
        </p:nvPicPr>
        <p:blipFill rotWithShape="1">
          <a:blip r:embed="rId3">
            <a:alphaModFix/>
          </a:blip>
          <a:srcRect b="0" l="0" r="0" t="0"/>
          <a:stretch/>
        </p:blipFill>
        <p:spPr>
          <a:xfrm>
            <a:off x="187625" y="1126825"/>
            <a:ext cx="985201" cy="985201"/>
          </a:xfrm>
          <a:prstGeom prst="rect">
            <a:avLst/>
          </a:prstGeom>
          <a:noFill/>
          <a:ln>
            <a:noFill/>
          </a:ln>
        </p:spPr>
      </p:pic>
      <p:sp>
        <p:nvSpPr>
          <p:cNvPr id="97" name="Google Shape;97;g15e2f1462ae_0_7"/>
          <p:cNvSpPr txBox="1"/>
          <p:nvPr>
            <p:ph type="ctrTitle"/>
          </p:nvPr>
        </p:nvSpPr>
        <p:spPr>
          <a:xfrm>
            <a:off x="360375" y="2890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Starter | Define the keywords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9b684b7c01_0_0"/>
          <p:cNvSpPr/>
          <p:nvPr/>
        </p:nvSpPr>
        <p:spPr>
          <a:xfrm>
            <a:off x="360375" y="2370925"/>
            <a:ext cx="1624800" cy="1419000"/>
          </a:xfrm>
          <a:prstGeom prst="flowChartMagneticTap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A ‘want’ is…</a:t>
            </a:r>
            <a:endParaRPr b="1" i="0" sz="2200" u="none" cap="none" strike="noStrike">
              <a:solidFill>
                <a:schemeClr val="lt1"/>
              </a:solidFill>
              <a:latin typeface="Lato"/>
              <a:ea typeface="Lato"/>
              <a:cs typeface="Lato"/>
              <a:sym typeface="Lato"/>
            </a:endParaRPr>
          </a:p>
        </p:txBody>
      </p:sp>
      <p:sp>
        <p:nvSpPr>
          <p:cNvPr id="103" name="Google Shape;103;g19b684b7c01_0_0"/>
          <p:cNvSpPr/>
          <p:nvPr/>
        </p:nvSpPr>
        <p:spPr>
          <a:xfrm>
            <a:off x="4945000" y="2370925"/>
            <a:ext cx="1624800" cy="1419000"/>
          </a:xfrm>
          <a:prstGeom prst="flowChartMagneticTap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1800" u="none" cap="none" strike="noStrike">
                <a:solidFill>
                  <a:schemeClr val="lt1"/>
                </a:solidFill>
                <a:latin typeface="Lato"/>
                <a:ea typeface="Lato"/>
                <a:cs typeface="Lato"/>
                <a:sym typeface="Lato"/>
              </a:rPr>
              <a:t>Priorities are…</a:t>
            </a:r>
            <a:endParaRPr b="1" i="0" sz="1800" u="none" cap="none" strike="noStrike">
              <a:solidFill>
                <a:schemeClr val="lt1"/>
              </a:solidFill>
              <a:latin typeface="Lato"/>
              <a:ea typeface="Lato"/>
              <a:cs typeface="Lato"/>
              <a:sym typeface="Lato"/>
            </a:endParaRPr>
          </a:p>
        </p:txBody>
      </p:sp>
      <p:sp>
        <p:nvSpPr>
          <p:cNvPr id="104" name="Google Shape;104;g19b684b7c01_0_0"/>
          <p:cNvSpPr/>
          <p:nvPr/>
        </p:nvSpPr>
        <p:spPr>
          <a:xfrm>
            <a:off x="2721788" y="2410450"/>
            <a:ext cx="1624800" cy="1419000"/>
          </a:xfrm>
          <a:prstGeom prst="flowChartMagneticTap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A ‘need’ is…</a:t>
            </a:r>
            <a:endParaRPr b="1" i="0" sz="2200" u="none" cap="none" strike="noStrike">
              <a:solidFill>
                <a:schemeClr val="lt1"/>
              </a:solidFill>
              <a:latin typeface="Lato"/>
              <a:ea typeface="Lato"/>
              <a:cs typeface="Lato"/>
              <a:sym typeface="Lato"/>
            </a:endParaRPr>
          </a:p>
        </p:txBody>
      </p:sp>
      <p:sp>
        <p:nvSpPr>
          <p:cNvPr id="105" name="Google Shape;105;g19b684b7c01_0_0"/>
          <p:cNvSpPr txBox="1"/>
          <p:nvPr>
            <p:ph type="ctrTitle"/>
          </p:nvPr>
        </p:nvSpPr>
        <p:spPr>
          <a:xfrm>
            <a:off x="360375" y="2890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Starter | Define the keywords</a:t>
            </a:r>
            <a:endParaRPr b="1" i="0" sz="2900" u="none" cap="none" strike="noStrike">
              <a:solidFill>
                <a:schemeClr val="accent2"/>
              </a:solidFill>
              <a:latin typeface="Lato"/>
              <a:ea typeface="Lato"/>
              <a:cs typeface="Lato"/>
              <a:sym typeface="Lato"/>
            </a:endParaRPr>
          </a:p>
        </p:txBody>
      </p:sp>
      <p:sp>
        <p:nvSpPr>
          <p:cNvPr id="106" name="Google Shape;106;g19b684b7c01_0_0"/>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7" name="Google Shape;107;g19b684b7c01_0_0"/>
          <p:cNvSpPr/>
          <p:nvPr/>
        </p:nvSpPr>
        <p:spPr>
          <a:xfrm>
            <a:off x="7250150" y="1196625"/>
            <a:ext cx="1624800" cy="2926200"/>
          </a:xfrm>
          <a:prstGeom prst="roundRect">
            <a:avLst>
              <a:gd fmla="val 16667" name="adj"/>
            </a:avLst>
          </a:prstGeom>
          <a:solidFill>
            <a:srgbClr val="7EACF7"/>
          </a:solidFill>
          <a:ln cap="flat" cmpd="sng" w="9525">
            <a:solidFill>
              <a:srgbClr val="7EACF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800"/>
              <a:buFont typeface="Arial"/>
              <a:buNone/>
            </a:pPr>
            <a:r>
              <a:rPr b="0" i="0" lang="en-GB" sz="1800" u="sng" cap="none" strike="noStrike">
                <a:solidFill>
                  <a:srgbClr val="000000"/>
                </a:solidFill>
                <a:latin typeface="Lato"/>
                <a:ea typeface="Lato"/>
                <a:cs typeface="Lato"/>
                <a:sym typeface="Lato"/>
              </a:rPr>
              <a:t>Keywords</a:t>
            </a:r>
            <a:endParaRPr b="0" i="0" sz="1600" u="none" cap="none" strike="noStrike">
              <a:solidFill>
                <a:srgbClr val="00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Needs </a:t>
            </a:r>
            <a:endParaRPr b="0" i="0" sz="1600" u="none" cap="none" strike="noStrike">
              <a:solidFill>
                <a:srgbClr val="00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Wants </a:t>
            </a:r>
            <a:endParaRPr b="0" i="0" sz="1600" u="none" cap="none" strike="noStrike">
              <a:solidFill>
                <a:srgbClr val="00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Priorities</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External influences</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Values</a:t>
            </a:r>
            <a:endParaRPr b="0" i="0" sz="1600" u="none" cap="none" strike="noStrike">
              <a:solidFill>
                <a:srgbClr val="000000"/>
              </a:solidFill>
              <a:latin typeface="Lato"/>
              <a:ea typeface="Lato"/>
              <a:cs typeface="Lato"/>
              <a:sym typeface="Lato"/>
            </a:endParaRPr>
          </a:p>
        </p:txBody>
      </p:sp>
      <p:pic>
        <p:nvPicPr>
          <p:cNvPr id="108" name="Google Shape;108;g19b684b7c01_0_0"/>
          <p:cNvPicPr preferRelativeResize="0"/>
          <p:nvPr/>
        </p:nvPicPr>
        <p:blipFill rotWithShape="1">
          <a:blip r:embed="rId3">
            <a:alphaModFix/>
          </a:blip>
          <a:srcRect b="0" l="0" r="0" t="0"/>
          <a:stretch/>
        </p:blipFill>
        <p:spPr>
          <a:xfrm>
            <a:off x="187625" y="1126825"/>
            <a:ext cx="985201" cy="985201"/>
          </a:xfrm>
          <a:prstGeom prst="rect">
            <a:avLst/>
          </a:prstGeom>
          <a:noFill/>
          <a:ln>
            <a:noFill/>
          </a:ln>
        </p:spPr>
      </p:pic>
      <p:sp>
        <p:nvSpPr>
          <p:cNvPr id="109" name="Google Shape;109;g19b684b7c01_0_0"/>
          <p:cNvSpPr/>
          <p:nvPr/>
        </p:nvSpPr>
        <p:spPr>
          <a:xfrm>
            <a:off x="379375" y="3886988"/>
            <a:ext cx="1738800" cy="1092300"/>
          </a:xfrm>
          <a:prstGeom prst="roundRect">
            <a:avLst>
              <a:gd fmla="val 16667" name="adj"/>
            </a:avLst>
          </a:prstGeom>
          <a:solidFill>
            <a:schemeClr val="accent6"/>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400" u="none" cap="none" strike="noStrike">
                <a:solidFill>
                  <a:schemeClr val="dk1"/>
                </a:solidFill>
                <a:latin typeface="Lato"/>
                <a:ea typeface="Lato"/>
                <a:cs typeface="Lato"/>
                <a:sym typeface="Lato"/>
              </a:rPr>
              <a:t>Somet</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7"/>
                  </a:ext>
                </a:extLst>
              </a:rPr>
              <a:t>hing </a:t>
            </a:r>
            <a:r>
              <a:rPr b="0" i="0" lang="en-GB" sz="1400" u="none" cap="none" strike="noStrike">
                <a:solidFill>
                  <a:schemeClr val="dk1"/>
                </a:solidFill>
                <a:latin typeface="Lato"/>
                <a:ea typeface="Lato"/>
                <a:cs typeface="Lato"/>
                <a:sym typeface="Lato"/>
              </a:rPr>
              <a:t>people would like to do or have. They are not essential.</a:t>
            </a:r>
            <a:endParaRPr b="0" i="0" sz="1400" u="none" cap="none" strike="noStrike">
              <a:solidFill>
                <a:schemeClr val="dk1"/>
              </a:solidFill>
              <a:latin typeface="Lato"/>
              <a:ea typeface="Lato"/>
              <a:cs typeface="Lato"/>
              <a:sym typeface="Lato"/>
            </a:endParaRPr>
          </a:p>
        </p:txBody>
      </p:sp>
      <p:sp>
        <p:nvSpPr>
          <p:cNvPr id="110" name="Google Shape;110;g19b684b7c01_0_0"/>
          <p:cNvSpPr/>
          <p:nvPr/>
        </p:nvSpPr>
        <p:spPr>
          <a:xfrm>
            <a:off x="2664800" y="3887000"/>
            <a:ext cx="1738800" cy="1092300"/>
          </a:xfrm>
          <a:prstGeom prst="roundRect">
            <a:avLst>
              <a:gd fmla="val 16667" name="adj"/>
            </a:avLst>
          </a:prstGeom>
          <a:solidFill>
            <a:schemeClr val="accent6"/>
          </a:solidFill>
          <a:ln cap="flat" cmpd="sng" w="2857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400" u="none" cap="none" strike="noStrike">
                <a:solidFill>
                  <a:schemeClr val="dk1"/>
                </a:solidFill>
                <a:latin typeface="Lato"/>
                <a:ea typeface="Lato"/>
                <a:cs typeface="Lato"/>
                <a:sym typeface="Lato"/>
              </a:rPr>
              <a:t>Something that are essential and that people must have to be healthy and safe. </a:t>
            </a:r>
            <a:endParaRPr b="0" i="0" sz="1400" u="none" cap="none" strike="noStrike">
              <a:solidFill>
                <a:schemeClr val="dk1"/>
              </a:solidFill>
              <a:latin typeface="Arial"/>
              <a:ea typeface="Arial"/>
              <a:cs typeface="Arial"/>
              <a:sym typeface="Arial"/>
            </a:endParaRPr>
          </a:p>
        </p:txBody>
      </p:sp>
      <p:sp>
        <p:nvSpPr>
          <p:cNvPr id="111" name="Google Shape;111;g19b684b7c01_0_0"/>
          <p:cNvSpPr/>
          <p:nvPr/>
        </p:nvSpPr>
        <p:spPr>
          <a:xfrm>
            <a:off x="4888000" y="3887000"/>
            <a:ext cx="1738800" cy="1092300"/>
          </a:xfrm>
          <a:prstGeom prst="roundRect">
            <a:avLst>
              <a:gd fmla="val 16667" name="adj"/>
            </a:avLst>
          </a:prstGeom>
          <a:solidFill>
            <a:schemeClr val="accent6"/>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Things people consider more important than other things.</a:t>
            </a:r>
            <a:endParaRPr b="0" i="0" sz="1400" u="none" cap="none" strike="noStrike">
              <a:solidFill>
                <a:schemeClr val="dk1"/>
              </a:solidFill>
              <a:latin typeface="Lato"/>
              <a:ea typeface="Lato"/>
              <a:cs typeface="Lato"/>
              <a:sym typeface="Lato"/>
            </a:endParaRPr>
          </a:p>
        </p:txBody>
      </p:sp>
      <p:sp>
        <p:nvSpPr>
          <p:cNvPr id="112" name="Google Shape;112;g19b684b7c01_0_0"/>
          <p:cNvSpPr txBox="1"/>
          <p:nvPr/>
        </p:nvSpPr>
        <p:spPr>
          <a:xfrm>
            <a:off x="1263925" y="1126825"/>
            <a:ext cx="5696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8"/>
                  </a:ext>
                </a:extLst>
              </a:rPr>
              <a:t>Zara is having to make some spending decisions. First off she’s been advised to think about what is a </a:t>
            </a:r>
            <a:r>
              <a:rPr b="0" i="0" lang="en-GB" sz="1400" u="none" cap="none" strike="noStrike">
                <a:solidFill>
                  <a:schemeClr val="accent2"/>
                </a:solidFill>
                <a:latin typeface="Lato Black"/>
                <a:ea typeface="Lato Black"/>
                <a:cs typeface="Lato Black"/>
                <a:sym typeface="Lato Black"/>
                <a:extLst>
                  <a:ext uri="http://customooxmlschemas.google.com/">
                    <go:slidesCustomData xmlns:go="http://customooxmlschemas.google.com/" textRoundtripDataId="9"/>
                  </a:ext>
                </a:extLst>
              </a:rPr>
              <a:t>need</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10"/>
                  </a:ext>
                </a:extLst>
              </a:rPr>
              <a:t>, what is a </a:t>
            </a:r>
            <a:r>
              <a:rPr b="0" i="0" lang="en-GB" sz="1400" u="none" cap="none" strike="noStrike">
                <a:solidFill>
                  <a:schemeClr val="accent2"/>
                </a:solidFill>
                <a:latin typeface="Lato Black"/>
                <a:ea typeface="Lato Black"/>
                <a:cs typeface="Lato Black"/>
                <a:sym typeface="Lato Black"/>
                <a:extLst>
                  <a:ext uri="http://customooxmlschemas.google.com/">
                    <go:slidesCustomData xmlns:go="http://customooxmlschemas.google.com/" textRoundtripDataId="11"/>
                  </a:ext>
                </a:extLst>
              </a:rPr>
              <a:t>what</a:t>
            </a:r>
            <a:r>
              <a:rPr b="0" i="0" lang="en-GB" sz="1400" u="none" cap="none" strike="noStrike">
                <a:solidFill>
                  <a:schemeClr val="accent2"/>
                </a:solidFill>
                <a:latin typeface="Lato"/>
                <a:ea typeface="Lato"/>
                <a:cs typeface="Lato"/>
                <a:sym typeface="Lato"/>
                <a:extLst>
                  <a:ext uri="http://customooxmlschemas.google.com/">
                    <go:slidesCustomData xmlns:go="http://customooxmlschemas.google.com/" textRoundtripDataId="12"/>
                  </a:ext>
                </a:extLst>
              </a:rPr>
              <a:t> </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13"/>
                  </a:ext>
                </a:extLst>
              </a:rPr>
              <a:t>and </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14"/>
                  </a:ext>
                </a:extLst>
              </a:rPr>
              <a:t>want </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15"/>
                  </a:ext>
                </a:extLst>
              </a:rPr>
              <a:t>her </a:t>
            </a:r>
            <a:r>
              <a:rPr b="0" i="0" lang="en-GB" sz="1400" u="none" cap="none" strike="noStrike">
                <a:solidFill>
                  <a:schemeClr val="accent2"/>
                </a:solidFill>
                <a:latin typeface="Lato Black"/>
                <a:ea typeface="Lato Black"/>
                <a:cs typeface="Lato Black"/>
                <a:sym typeface="Lato Black"/>
                <a:extLst>
                  <a:ext uri="http://customooxmlschemas.google.com/">
                    <go:slidesCustomData xmlns:go="http://customooxmlschemas.google.com/" textRoundtripDataId="16"/>
                  </a:ext>
                </a:extLst>
              </a:rPr>
              <a:t>priorities</a:t>
            </a:r>
            <a:r>
              <a:rPr b="0" i="0" lang="en-GB" sz="1400" u="none" cap="none" strike="noStrike">
                <a:solidFill>
                  <a:schemeClr val="accent2"/>
                </a:solidFill>
                <a:latin typeface="Lato"/>
                <a:ea typeface="Lato"/>
                <a:cs typeface="Lato"/>
                <a:sym typeface="Lato"/>
                <a:extLst>
                  <a:ext uri="http://customooxmlschemas.google.com/">
                    <go:slidesCustomData xmlns:go="http://customooxmlschemas.google.com/" textRoundtripDataId="17"/>
                  </a:ext>
                </a:extLst>
              </a:rPr>
              <a:t> </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18"/>
                  </a:ext>
                </a:extLst>
              </a:rPr>
              <a:t>are.</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400" u="none" cap="none" strike="noStrike">
                <a:solidFill>
                  <a:schemeClr val="dk1"/>
                </a:solidFill>
                <a:latin typeface="Lato Black"/>
                <a:ea typeface="Lato Black"/>
                <a:cs typeface="Lato Black"/>
                <a:sym typeface="Lato Black"/>
              </a:rPr>
              <a:t>Can you help her define these words? </a:t>
            </a:r>
            <a:endParaRPr b="0" i="0" sz="1400" u="none" cap="none" strike="noStrike">
              <a:solidFill>
                <a:schemeClr val="dk1"/>
              </a:solidFill>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35a92d921c_0_0"/>
          <p:cNvSpPr txBox="1"/>
          <p:nvPr/>
        </p:nvSpPr>
        <p:spPr>
          <a:xfrm>
            <a:off x="366100" y="3530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0" i="0" lang="en-GB" sz="3600" u="none" cap="none" strike="noStrike">
                <a:solidFill>
                  <a:schemeClr val="accent2"/>
                </a:solidFill>
                <a:latin typeface="Lato Black"/>
                <a:ea typeface="Lato Black"/>
                <a:cs typeface="Lato Black"/>
                <a:sym typeface="Lato Black"/>
              </a:rPr>
              <a:t>Needs and wants - Poku Banks</a:t>
            </a:r>
            <a:endParaRPr b="1" i="0" sz="2600" u="none" cap="none" strike="noStrike">
              <a:solidFill>
                <a:srgbClr val="000000"/>
              </a:solidFill>
              <a:latin typeface="Lato"/>
              <a:ea typeface="Lato"/>
              <a:cs typeface="Lato"/>
              <a:sym typeface="Lato"/>
            </a:endParaRPr>
          </a:p>
        </p:txBody>
      </p:sp>
      <p:sp>
        <p:nvSpPr>
          <p:cNvPr id="118" name="Google Shape;118;g135a92d921c_0_0"/>
          <p:cNvSpPr txBox="1"/>
          <p:nvPr/>
        </p:nvSpPr>
        <p:spPr>
          <a:xfrm>
            <a:off x="284175" y="1377450"/>
            <a:ext cx="5259300" cy="1945500"/>
          </a:xfrm>
          <a:prstGeom prst="rect">
            <a:avLst/>
          </a:prstGeom>
          <a:noFill/>
          <a:ln>
            <a:noFill/>
          </a:ln>
        </p:spPr>
        <p:txBody>
          <a:bodyPr anchorCtr="0" anchor="t" bIns="0" lIns="0" spcFirstLastPara="1" rIns="0" wrap="square" tIns="0">
            <a:spAutoFit/>
          </a:bodyPr>
          <a:lstStyle/>
          <a:p>
            <a:pPr indent="-330200" lvl="0" marL="457200" marR="0" rtl="0" algn="l">
              <a:lnSpc>
                <a:spcPct val="115000"/>
              </a:lnSpc>
              <a:spcBef>
                <a:spcPts val="0"/>
              </a:spcBef>
              <a:spcAft>
                <a:spcPts val="0"/>
              </a:spcAft>
              <a:buClr>
                <a:schemeClr val="lt1"/>
              </a:buClr>
              <a:buSzPts val="1600"/>
              <a:buFont typeface="Lato"/>
              <a:buChar char="●"/>
            </a:pPr>
            <a:r>
              <a:rPr b="1" i="0" lang="en-GB" sz="1600" u="none" cap="none" strike="noStrike">
                <a:solidFill>
                  <a:schemeClr val="lt1"/>
                </a:solidFill>
                <a:highlight>
                  <a:schemeClr val="accent1"/>
                </a:highlight>
                <a:latin typeface="Lato"/>
                <a:ea typeface="Lato"/>
                <a:cs typeface="Lato"/>
                <a:sym typeface="Lato"/>
              </a:rPr>
              <a:t>Watch the following video. </a:t>
            </a:r>
            <a:endParaRPr b="1" i="0" sz="1600" u="none" cap="none" strike="noStrike">
              <a:solidFill>
                <a:schemeClr val="lt1"/>
              </a:solidFill>
              <a:highlight>
                <a:schemeClr val="accent1"/>
              </a:highlight>
              <a:latin typeface="Lato"/>
              <a:ea typeface="Lato"/>
              <a:cs typeface="Lato"/>
              <a:sym typeface="Lato"/>
            </a:endParaRPr>
          </a:p>
          <a:p>
            <a:pPr indent="0" lvl="0" marL="91440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highlight>
                <a:schemeClr val="accent1"/>
              </a:highlight>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Char char="●"/>
            </a:pPr>
            <a:r>
              <a:rPr b="0" i="0" lang="en-GB" sz="1600" u="none" cap="none" strike="noStrike">
                <a:solidFill>
                  <a:schemeClr val="lt1"/>
                </a:solidFill>
                <a:highlight>
                  <a:schemeClr val="accent1"/>
                </a:highlight>
                <a:latin typeface="Lato"/>
                <a:ea typeface="Lato"/>
                <a:cs typeface="Lato"/>
                <a:sym typeface="Lato"/>
              </a:rPr>
              <a:t>How can you tell what is a NEED from what is a WANT when it comes to buying things?</a:t>
            </a:r>
            <a:endParaRPr b="0" i="0" sz="1600" u="none" cap="none" strike="noStrike">
              <a:solidFill>
                <a:srgbClr val="FFFFFF"/>
              </a:solidFill>
              <a:highlight>
                <a:schemeClr val="accent1"/>
              </a:highlight>
              <a:latin typeface="Lato"/>
              <a:ea typeface="Lato"/>
              <a:cs typeface="Lato"/>
              <a:sym typeface="Lato"/>
            </a:endParaRPr>
          </a:p>
          <a:p>
            <a:pPr indent="0" lvl="0" marL="13716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highlight>
                <a:schemeClr val="accent1"/>
              </a:highlight>
              <a:latin typeface="Lato"/>
              <a:ea typeface="Lato"/>
              <a:cs typeface="Lato"/>
              <a:sym typeface="Lato"/>
            </a:endParaRPr>
          </a:p>
          <a:p>
            <a:pPr indent="-330200" lvl="0" marL="457200" marR="0" rtl="0" algn="l">
              <a:lnSpc>
                <a:spcPct val="115000"/>
              </a:lnSpc>
              <a:spcBef>
                <a:spcPts val="0"/>
              </a:spcBef>
              <a:spcAft>
                <a:spcPts val="0"/>
              </a:spcAft>
              <a:buClr>
                <a:srgbClr val="FFFFFF"/>
              </a:buClr>
              <a:buSzPts val="1600"/>
              <a:buFont typeface="Lato"/>
              <a:buChar char="●"/>
            </a:pPr>
            <a:r>
              <a:rPr b="0" i="0" lang="en-GB" sz="1600" u="none" cap="none" strike="noStrike">
                <a:solidFill>
                  <a:srgbClr val="FFFFFF"/>
                </a:solidFill>
                <a:highlight>
                  <a:schemeClr val="accent1"/>
                </a:highlight>
                <a:latin typeface="Lato"/>
                <a:ea typeface="Lato"/>
                <a:cs typeface="Lato"/>
                <a:sym typeface="Lato"/>
              </a:rPr>
              <a:t>What are the </a:t>
            </a:r>
            <a:r>
              <a:rPr b="1" i="0" lang="en-GB" sz="1600" u="sng" cap="none" strike="noStrike">
                <a:solidFill>
                  <a:srgbClr val="FFFFFF"/>
                </a:solidFill>
                <a:highlight>
                  <a:schemeClr val="accent1"/>
                </a:highlight>
                <a:latin typeface="Lato"/>
                <a:ea typeface="Lato"/>
                <a:cs typeface="Lato"/>
                <a:sym typeface="Lato"/>
              </a:rPr>
              <a:t>three questions</a:t>
            </a:r>
            <a:r>
              <a:rPr b="0" i="0" lang="en-GB" sz="1600" u="none" cap="none" strike="noStrike">
                <a:solidFill>
                  <a:srgbClr val="FFFFFF"/>
                </a:solidFill>
                <a:highlight>
                  <a:schemeClr val="accent1"/>
                </a:highlight>
                <a:latin typeface="Lato"/>
                <a:ea typeface="Lato"/>
                <a:cs typeface="Lato"/>
                <a:sym typeface="Lato"/>
              </a:rPr>
              <a:t> Poku asks that can help you decide what is a need compared to a want?</a:t>
            </a:r>
            <a:endParaRPr b="0" i="0" sz="1600" u="none" cap="none" strike="noStrike">
              <a:solidFill>
                <a:schemeClr val="lt1"/>
              </a:solidFill>
              <a:highlight>
                <a:schemeClr val="accent1"/>
              </a:highlight>
              <a:latin typeface="Lato"/>
              <a:ea typeface="Lato"/>
              <a:cs typeface="Lato"/>
              <a:sym typeface="Lato"/>
            </a:endParaRPr>
          </a:p>
        </p:txBody>
      </p:sp>
      <p:pic>
        <p:nvPicPr>
          <p:cNvPr descr="Needs vs Wants&#10;&#10;Made in collaboration with Poku Banks:" id="119" name="Google Shape;119;g135a92d921c_0_0" title="Needs vs wants">
            <a:hlinkClick r:id="rId3"/>
          </p:cNvPr>
          <p:cNvPicPr preferRelativeResize="0"/>
          <p:nvPr/>
        </p:nvPicPr>
        <p:blipFill rotWithShape="1">
          <a:blip r:embed="rId4">
            <a:alphaModFix/>
          </a:blip>
          <a:srcRect b="0" l="0" r="0" t="0"/>
          <a:stretch/>
        </p:blipFill>
        <p:spPr>
          <a:xfrm>
            <a:off x="5703275" y="1442975"/>
            <a:ext cx="3222450" cy="1812625"/>
          </a:xfrm>
          <a:prstGeom prst="rect">
            <a:avLst/>
          </a:prstGeom>
          <a:noFill/>
          <a:ln>
            <a:noFill/>
          </a:ln>
        </p:spPr>
      </p:pic>
      <p:sp>
        <p:nvSpPr>
          <p:cNvPr id="120" name="Google Shape;120;g135a92d921c_0_0"/>
          <p:cNvSpPr txBox="1"/>
          <p:nvPr/>
        </p:nvSpPr>
        <p:spPr>
          <a:xfrm>
            <a:off x="5803475" y="3331800"/>
            <a:ext cx="30480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lang="en-GB" sz="1300">
                <a:solidFill>
                  <a:schemeClr val="lt1"/>
                </a:solidFill>
                <a:latin typeface="Lato"/>
                <a:ea typeface="Lato"/>
                <a:cs typeface="Lato"/>
                <a:sym typeface="Lato"/>
              </a:rPr>
              <a:t>Poku Banks: </a:t>
            </a:r>
            <a:r>
              <a:rPr b="1" lang="en-GB" sz="1300" u="sng">
                <a:solidFill>
                  <a:schemeClr val="lt1"/>
                </a:solidFill>
                <a:latin typeface="Lato"/>
                <a:ea typeface="Lato"/>
                <a:cs typeface="Lato"/>
                <a:sym typeface="Lato"/>
                <a:hlinkClick r:id="rId5">
                  <a:extLst>
                    <a:ext uri="{A12FA001-AC4F-418D-AE19-62706E023703}">
                      <ahyp:hlinkClr val="tx"/>
                    </a:ext>
                  </a:extLst>
                </a:hlinkClick>
              </a:rPr>
              <a:t>Needs vs wants</a:t>
            </a:r>
            <a:endParaRPr b="1" i="0" sz="13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