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Lato"/>
      <p:regular r:id="rId55"/>
      <p:bold r:id="rId56"/>
      <p:italic r:id="rId57"/>
      <p:boldItalic r:id="rId58"/>
    </p:embeddedFont>
    <p:embeddedFont>
      <p:font typeface="Lato Light"/>
      <p:regular r:id="rId59"/>
      <p:bold r:id="rId60"/>
      <p:italic r:id="rId61"/>
      <p:boldItalic r:id="rId62"/>
    </p:embeddedFont>
    <p:embeddedFont>
      <p:font typeface="Lato Black"/>
      <p:bold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5" roundtripDataSignature="AMtx7miQLuHfQPKlL+1lzk/u7/pMTYMC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4F3E52-DA11-4210-8EA1-A6D0C5726AC3}">
  <a:tblStyle styleId="{9B4F3E52-DA11-4210-8EA1-A6D0C5726AC3}"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A13C1BA-1856-4174-8230-EC26151917F7}" styleName="Table_1">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atoLight-boldItalic.fntdata"/><Relationship Id="rId61" Type="http://schemas.openxmlformats.org/officeDocument/2006/relationships/font" Target="fonts/LatoLight-italic.fntdata"/><Relationship Id="rId20" Type="http://schemas.openxmlformats.org/officeDocument/2006/relationships/slide" Target="slides/slide14.xml"/><Relationship Id="rId64" Type="http://schemas.openxmlformats.org/officeDocument/2006/relationships/font" Target="fonts/LatoBlack-boldItalic.fntdata"/><Relationship Id="rId63" Type="http://schemas.openxmlformats.org/officeDocument/2006/relationships/font" Target="fonts/LatoBlack-bold.fntdata"/><Relationship Id="rId22" Type="http://schemas.openxmlformats.org/officeDocument/2006/relationships/slide" Target="slides/slide16.xml"/><Relationship Id="rId21" Type="http://schemas.openxmlformats.org/officeDocument/2006/relationships/slide" Target="slides/slide15.xml"/><Relationship Id="rId65"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atoLigh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Lato-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Lato-italic.fntdata"/><Relationship Id="rId12" Type="http://schemas.openxmlformats.org/officeDocument/2006/relationships/slide" Target="slides/slide6.xml"/><Relationship Id="rId56" Type="http://schemas.openxmlformats.org/officeDocument/2006/relationships/font" Target="fonts/Lato-bold.fntdata"/><Relationship Id="rId15" Type="http://schemas.openxmlformats.org/officeDocument/2006/relationships/slide" Target="slides/slide9.xml"/><Relationship Id="rId59" Type="http://schemas.openxmlformats.org/officeDocument/2006/relationships/font" Target="fonts/LatoLight-regular.fntdata"/><Relationship Id="rId14" Type="http://schemas.openxmlformats.org/officeDocument/2006/relationships/slide" Target="slides/slide8.xml"/><Relationship Id="rId58" Type="http://schemas.openxmlformats.org/officeDocument/2006/relationships/font" Target="fonts/La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bd10484b6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14bd10484b6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200">
                <a:latin typeface="Lato"/>
                <a:ea typeface="Lato"/>
                <a:cs typeface="Lato"/>
                <a:sym typeface="Lato"/>
              </a:rPr>
              <a:t>Teacher explanation</a:t>
            </a:r>
            <a:endParaRPr b="1" sz="1200">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Different factors students may identify from the video:</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up an emergency savings pot or holiday money. An emergency fund should enable someone to plan for </a:t>
            </a:r>
            <a:r>
              <a:rPr lang="en-GB">
                <a:latin typeface="Lato"/>
                <a:ea typeface="Lato"/>
                <a:cs typeface="Lato"/>
                <a:sym typeface="Lato"/>
                <a:extLst>
                  <a:ext uri="http://customooxmlschemas.google.com/">
                    <go:slidesCustomData xmlns:go="http://customooxmlschemas.google.com/" textRoundtripDataId="8"/>
                  </a:ext>
                </a:extLst>
              </a:rPr>
              <a:t>3</a:t>
            </a:r>
            <a:r>
              <a:rPr lang="en-GB">
                <a:latin typeface="Lato"/>
                <a:ea typeface="Lato"/>
                <a:cs typeface="Lato"/>
                <a:sym typeface="Lato"/>
              </a:rPr>
              <a:t> months of unexpected expenses, e.g. the the boiler breaks, unemployment, unforeseen medical expenses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Track how much money you’re really spending. This enables a person to make changes to their spending habits when they need to.</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spending limits to help reach long term spending goals, and have money left to save or invest.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alerts for different categories of spending </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add24e6c6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1add24e6c6f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use learning to respond to these questions in their books.</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646f31eaf0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646f31eaf0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Ask students to share via a show of hands how confident they feel with the learning objectives from 1-10. This can help guide the pace of lesson.</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cae94d79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dcae94d79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e03761a265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1e03761a265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fad56687e4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2fad56687e4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87b15f08ee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87b15f08ee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Ask students to answer question 1 and then ask for feedback. They can do this by completing column 3 in their print out worksheet. There is also the option for students to </a:t>
            </a:r>
            <a:r>
              <a:rPr lang="en-GB">
                <a:solidFill>
                  <a:schemeClr val="dk1"/>
                </a:solidFill>
                <a:latin typeface="Lato"/>
                <a:ea typeface="Lato"/>
                <a:cs typeface="Lato"/>
                <a:sym typeface="Lato"/>
              </a:rPr>
              <a:t>copy the table into their books and </a:t>
            </a:r>
            <a:r>
              <a:rPr lang="en-GB">
                <a:latin typeface="Lato"/>
                <a:ea typeface="Lato"/>
                <a:cs typeface="Lato"/>
                <a:sym typeface="Lato"/>
              </a:rPr>
              <a:t>circle income and expenses in different colours.</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4bd10484b6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g14bd10484b6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Self assessment - Ask students to answer question 1 and then ask for feedback. They can do this by completing column 3 in their print out worksheet. There is also the option for students to copy the table into their books and circle income and expenses in different colours.</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14bd10484b6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14bd10484b6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Ask students to answer question 2 and then ask for feedback. Students can do this by completing column 4 in their print out worksheet. There is also the option for students to copy the table into their books and label needs and wants with arrows.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explanation</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Discuss with students that not all of these needs and wants are clear cut. For example, new clothes may be considered a need if old school uniform doesn’t fit anymore. However, prompt questions could include ‘What are alternatives to buying brand new items? What different ways are there of getting the best deals and reducing expenses? Do people always want to get the cheapest price?”</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8e987b3026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g18e987b3026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57707a00a2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157707a00a2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646f31eaf0_0_4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1646f31eaf0_0_4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It’s important that students have an opportunity to answer Part A of the worksheet. If students need more time than allocated to do this, that’s fine and Part B can used as stretch material for more confident students.</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add24e6c6f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1add24e6c6f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It’s important that students have an opportunity to answer Part A of the worksheet. If students need more time than allocated to do this, that’s fine and Part B can used as stretch material for more confident students.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05b4cb327c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g205b4cb327c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It’s important that students have an opportunity to answer Part A of the worksheet. If students need more time than allocated to do this, that’s fine and Part B can used as stretch material for more confident students.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05b4cb327c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g205b4cb327c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3ce884b0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2" name="Google Shape;272;g23ce884b0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t>Students use learning to respond to these questions in their books.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f090f3b208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f090f3b20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This is what we call a budgeting framework - a method to use to support people to budget effectively.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It’s perhaps an ideal method to use but we need to appreciate that it’s not always easy to stick to - and that’s okay. At times, e.g, when inflation is high, our needs and wants segments may creep up and get bigger because prices are rising leaving less money to save. If that’s the current situation that’s okay, but we can use this to guide us so we can see how close we are and at least begin to understand how we’re spending on needs vs wants </a:t>
            </a:r>
            <a:endParaRPr>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7b4d37473a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g17b4d37473a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4bd10484b6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14bd10484b6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7b4d37473a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g17b4d37473a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 </a:t>
            </a:r>
            <a:endParaRPr b="1">
              <a:latin typeface="Lato"/>
              <a:ea typeface="Lato"/>
              <a:cs typeface="Lato"/>
              <a:sym typeface="Lato"/>
            </a:endParaRPr>
          </a:p>
          <a:p>
            <a:pPr indent="0" lvl="0" marL="0" marR="114300" rtl="0" algn="l">
              <a:lnSpc>
                <a:spcPct val="142857"/>
              </a:lnSpc>
              <a:spcBef>
                <a:spcPts val="500"/>
              </a:spcBef>
              <a:spcAft>
                <a:spcPts val="0"/>
              </a:spcAft>
              <a:buClr>
                <a:schemeClr val="dk1"/>
              </a:buClr>
              <a:buSzPts val="1100"/>
              <a:buFont typeface="Arial"/>
              <a:buNone/>
            </a:pPr>
            <a:r>
              <a:rPr lang="en-GB" sz="1050">
                <a:solidFill>
                  <a:schemeClr val="dk1"/>
                </a:solidFill>
                <a:highlight>
                  <a:srgbClr val="FFFFFF"/>
                </a:highlight>
                <a:latin typeface="Lato"/>
                <a:ea typeface="Lato"/>
                <a:cs typeface="Lato"/>
                <a:sym typeface="Lato"/>
              </a:rPr>
              <a:t>Stretch opportunity - ask students to work out the 'actual' spending on needs, wants and savings as a percentage of Karim’s total income to get a more accurate idea of how close/ far they are from the ideal 50:30:20</a:t>
            </a:r>
            <a:endParaRPr sz="1050">
              <a:solidFill>
                <a:schemeClr val="dk1"/>
              </a:solidFill>
              <a:highlight>
                <a:srgbClr val="FFFFFF"/>
              </a:highlight>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a6652b9aa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g1a6652b9aa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Actual amount spent on needs is greater by £50 than the ideal 50% amount. This is an opportunity to explain that during a cost of living crisis, where inflation (prices of goods and services) is rising at a high level, it is easier for spending on needs to exceed 50%. In this case, Karim hasn’t spent so much over the £1,000.</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Stretch - what percentage of his budget did Karim actually spend on needs? £1050/£2000 = 52.5%</a:t>
            </a:r>
            <a:endParaRPr>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466ef7c98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a6652b9aac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1a6652b9aac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Actual amount spent on needs is greater by £50 than the ideal 50% amount. This is an opportunity to explain that during a cost of living crisis, where inflation (prices of goods and services) is rising at a high level, it is easier for spending on needs to exceed 50%. In this case, Karim hasn’t spent so much over the £1,000.</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Stretch - what percentage of his budget did Karim actually spend on needs? £1050/£2000 = 52.5%</a:t>
            </a:r>
            <a:endParaRPr>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a6652b9aac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1a6652b9aac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Actual amount spent on needs is greater by £50 than the ideal 50% amount. This is an opportunity to explain that during a cost of living crisis, where inflation (prices of goods and services) is rising at a high level, it is easier for spending on needs to exceed 50%. In this case, Karim hasn’t spent so much over the £1,000.</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Stretch - what percentage of his budget did Karim actually spend on needs? £1050/£2000 = 52.5%</a:t>
            </a:r>
            <a:endParaRPr>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4187d26f57118f21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4187d26f57118f21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Ask for thumbs up, thumbs down. Then ask students to explain their opinion.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Overall, share with the class that Karim’s budget is pretty balanced. He has 20% of his money which can be used for saving, and spending on needs and wants is close to 50% and 30% respectively.</a:t>
            </a:r>
            <a:endParaRPr>
              <a:latin typeface="Lato"/>
              <a:ea typeface="Lato"/>
              <a:cs typeface="Lato"/>
              <a:sym typeface="La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646f31eaf0_0_3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1646f31eaf0_0_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add24e6c6f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1add24e6c6f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05b4cb327c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g205b4cb327c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05b4cb327c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3" name="Google Shape;393;g205b4cb327c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646f31eaf0_0_3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1646f31eaf0_0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3ce884b032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9" name="Google Shape;409;g23ce884b03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use learning to respond to these questions in their books.</a:t>
            </a:r>
            <a:endParaRPr>
              <a:latin typeface="Lato"/>
              <a:ea typeface="Lato"/>
              <a:cs typeface="Lato"/>
              <a:sym typeface="La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4bd10484b6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g14bd10484b6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Ask students to share on a show of their hands how confident they feel with the success criteria from 1-10. This can help guide pace of lesson.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Elicit student feedback before sharing image descriptions on following slide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4bd10484b6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3" name="Google Shape;433;g14bd10484b6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 individuals, we need to be savvy when it comes to how we split our remaining money across saving money in a bank, investing in stocks and shares (or other investments) and leaving some money in an emergency fund. General guidance is that an emergency fund should cover a minimum of 3 months of expenses.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More on savings and investments will be covered in later year group units.</a:t>
            </a:r>
            <a:endParaRPr>
              <a:latin typeface="Lato"/>
              <a:ea typeface="Lato"/>
              <a:cs typeface="Lato"/>
              <a:sym typeface="La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38dbd52ed1_0_3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138dbd52ed1_0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GB" sz="1400">
                <a:latin typeface="Lato"/>
                <a:ea typeface="Lato"/>
                <a:cs typeface="Lato"/>
                <a:sym typeface="Lato"/>
              </a:rPr>
              <a:t>Use the handout cards - as demonstrated in next slide. </a:t>
            </a:r>
            <a:endParaRPr sz="1400">
              <a:latin typeface="Lato"/>
              <a:ea typeface="Lato"/>
              <a:cs typeface="Lato"/>
              <a:sym typeface="Lat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38dbd52ed1_0_3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g138dbd52ed1_0_3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69875" lvl="0" marL="269875" rtl="0" algn="l">
              <a:lnSpc>
                <a:spcPct val="100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no expectation for pupils to share these with the class.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100"/>
              <a:buFont typeface="Arial"/>
              <a:buNone/>
            </a:pPr>
            <a:r>
              <a:t/>
            </a:r>
            <a:endParaRPr sz="1400">
              <a:latin typeface="Lato"/>
              <a:ea typeface="Lato"/>
              <a:cs typeface="Lato"/>
              <a:sym typeface="Lato"/>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8e987b3026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g18e987b3026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t>Students to write down answers in notebooks for teacher review. Possible responses for Q3 include:</a:t>
            </a:r>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highlight>
                  <a:srgbClr val="FFFFFF"/>
                </a:highlight>
              </a:rPr>
              <a:t>- setting clear goals and timelines</a:t>
            </a:r>
            <a:endParaRPr>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highlight>
                  <a:srgbClr val="FFFFFF"/>
                </a:highlight>
              </a:rPr>
              <a:t>- considering needs vs wants</a:t>
            </a:r>
            <a:endParaRPr>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highlight>
                  <a:srgbClr val="FFFFFF"/>
                </a:highlight>
              </a:rPr>
              <a:t>- understanding priorities</a:t>
            </a:r>
            <a:endParaRPr>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highlight>
                  <a:srgbClr val="FFFFFF"/>
                </a:highlight>
              </a:rPr>
              <a:t>- saving regularly</a:t>
            </a:r>
            <a:endParaRPr>
              <a:solidFill>
                <a:schemeClr val="dk1"/>
              </a:solidFill>
              <a:highlight>
                <a:srgbClr val="FFFFFF"/>
              </a:highlight>
            </a:endParaRPr>
          </a:p>
          <a:p>
            <a:pPr indent="0" lvl="0" marL="0" rtl="0" algn="l">
              <a:lnSpc>
                <a:spcPct val="100000"/>
              </a:lnSpc>
              <a:spcBef>
                <a:spcPts val="0"/>
              </a:spcBef>
              <a:spcAft>
                <a:spcPts val="0"/>
              </a:spcAft>
              <a:buSzPts val="1100"/>
              <a:buNone/>
            </a:pPr>
            <a:r>
              <a:rPr lang="en-GB">
                <a:solidFill>
                  <a:schemeClr val="dk1"/>
                </a:solidFill>
                <a:highlight>
                  <a:srgbClr val="FFFFFF"/>
                </a:highlight>
              </a:rPr>
              <a:t>- using digital </a:t>
            </a:r>
            <a:r>
              <a:rPr lang="en-GB">
                <a:solidFill>
                  <a:schemeClr val="dk1"/>
                </a:solidFill>
                <a:highlight>
                  <a:srgbClr val="FFFFFF"/>
                </a:highlight>
                <a:extLst>
                  <a:ext uri="http://customooxmlschemas.google.com/">
                    <go:slidesCustomData xmlns:go="http://customooxmlschemas.google.com/" textRoundtripDataId="15"/>
                  </a:ext>
                </a:extLst>
              </a:rPr>
              <a:t>tools</a:t>
            </a:r>
            <a:r>
              <a:rPr lang="en-GB">
                <a:solidFill>
                  <a:schemeClr val="dk1"/>
                </a:solidFill>
                <a:highlight>
                  <a:srgbClr val="FFFFFF"/>
                </a:highlight>
              </a:rPr>
              <a:t> if they have a bank account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1646f31eaf0_0_4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7" name="Google Shape;477;g1646f31eaf0_0_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students to share on a show of their hands how confident they feel with the success criteria from 1-10.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38dbd52ed1_0_3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g138dbd52ed1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5fc1d34dd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0" name="Google Shape;490;g25fc1d34dd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57707a00a2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8" name="Google Shape;508;g157707a00a2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57707a00a2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157707a00a2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7707a00a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157707a00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While some items might fit clearly into the needs and wants categories, others might sit in the middle of the Venn diagram. Needs and wants may also be different for different people based on their circumstances and values; what people consider to be needs and wants may also change over time depending on their circumstances, jobs and priorities.</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646f31eaf0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1646f31eaf0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Suggested to allow 2 mins.</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646f31eaf0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646f31eaf0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lang="en-GB" u="sng"/>
              <a:t>What is a budget?</a:t>
            </a:r>
            <a:endParaRPr u="sng"/>
          </a:p>
          <a:p>
            <a:pPr indent="0" lvl="0" marL="0" rtl="0" algn="l">
              <a:lnSpc>
                <a:spcPct val="100000"/>
              </a:lnSpc>
              <a:spcBef>
                <a:spcPts val="0"/>
              </a:spcBef>
              <a:spcAft>
                <a:spcPts val="0"/>
              </a:spcAft>
              <a:buSzPts val="1100"/>
              <a:buNone/>
            </a:pPr>
            <a:r>
              <a:rPr lang="en-GB"/>
              <a:t>Budgeting is a way of planning your finances to ensure that you have enough money to purchase items you want. It’s a way of tracking money coming in and money going out.</a:t>
            </a:r>
            <a:endParaRPr>
              <a:solidFill>
                <a:schemeClr val="dk1"/>
              </a:solidFill>
              <a:highlight>
                <a:srgbClr val="FFFFFF"/>
              </a:highlight>
            </a:endParaRPr>
          </a:p>
          <a:p>
            <a:pPr indent="0" lvl="0" marL="0" rtl="0" algn="l">
              <a:lnSpc>
                <a:spcPct val="100000"/>
              </a:lnSpc>
              <a:spcBef>
                <a:spcPts val="0"/>
              </a:spcBef>
              <a:spcAft>
                <a:spcPts val="0"/>
              </a:spcAft>
              <a:buSzPts val="1100"/>
              <a:buNone/>
            </a:pPr>
            <a:r>
              <a:t/>
            </a:r>
            <a:endParaRPr b="1" u="sng">
              <a:solidFill>
                <a:schemeClr val="dk1"/>
              </a:solidFill>
            </a:endParaRPr>
          </a:p>
          <a:p>
            <a:pPr indent="0" lvl="0" marL="0" rtl="0" algn="l">
              <a:lnSpc>
                <a:spcPct val="100000"/>
              </a:lnSpc>
              <a:spcBef>
                <a:spcPts val="0"/>
              </a:spcBef>
              <a:spcAft>
                <a:spcPts val="0"/>
              </a:spcAft>
              <a:buSzPts val="1100"/>
              <a:buNone/>
            </a:pPr>
            <a:r>
              <a:rPr lang="en-GB" u="sng">
                <a:solidFill>
                  <a:schemeClr val="dk1"/>
                </a:solidFill>
              </a:rPr>
              <a:t>Why budget?</a:t>
            </a:r>
            <a:endParaRPr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There are numerous reasons for people to budget. Others may be mentioned that aren’t listed on the slide. This question may also bring up sensitivities so depersonalisation is key in the discussion.</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646f31eaf0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1646f31eaf0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274562cb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274562cb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274562cb_0_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2" name="Shape 32"/>
        <p:cNvGrpSpPr/>
        <p:nvPr/>
      </p:nvGrpSpPr>
      <p:grpSpPr>
        <a:xfrm>
          <a:off x="0" y="0"/>
          <a:ext cx="0" cy="0"/>
          <a:chOff x="0" y="0"/>
          <a:chExt cx="0" cy="0"/>
        </a:xfrm>
      </p:grpSpPr>
      <p:sp>
        <p:nvSpPr>
          <p:cNvPr id="33" name="Google Shape;33;g2fe274562cb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g2fe274562cb_0_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35" name="Google Shape;35;g2fe274562cb_0_2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6" name="Shape 36"/>
        <p:cNvGrpSpPr/>
        <p:nvPr/>
      </p:nvGrpSpPr>
      <p:grpSpPr>
        <a:xfrm>
          <a:off x="0" y="0"/>
          <a:ext cx="0" cy="0"/>
          <a:chOff x="0" y="0"/>
          <a:chExt cx="0" cy="0"/>
        </a:xfrm>
      </p:grpSpPr>
      <p:pic>
        <p:nvPicPr>
          <p:cNvPr id="37" name="Google Shape;37;g2fe274562cb_0_3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8" name="Google Shape;38;g2fe274562cb_0_31"/>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9" name="Shape 39"/>
        <p:cNvGrpSpPr/>
        <p:nvPr/>
      </p:nvGrpSpPr>
      <p:grpSpPr>
        <a:xfrm>
          <a:off x="0" y="0"/>
          <a:ext cx="0" cy="0"/>
          <a:chOff x="0" y="0"/>
          <a:chExt cx="0" cy="0"/>
        </a:xfrm>
      </p:grpSpPr>
      <p:pic>
        <p:nvPicPr>
          <p:cNvPr id="40" name="Google Shape;40;g2fe274562cb_0_3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1" name="Shape 4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2" name="Shape 42"/>
        <p:cNvGrpSpPr/>
        <p:nvPr/>
      </p:nvGrpSpPr>
      <p:grpSpPr>
        <a:xfrm>
          <a:off x="0" y="0"/>
          <a:ext cx="0" cy="0"/>
          <a:chOff x="0" y="0"/>
          <a:chExt cx="0" cy="0"/>
        </a:xfrm>
      </p:grpSpPr>
      <p:sp>
        <p:nvSpPr>
          <p:cNvPr id="43" name="Google Shape;43;g2fe274562cb_0_3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g2fe274562cb_0_3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5" name="Google Shape;45;g2fe274562cb_0_3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6" name="Shape 46"/>
        <p:cNvGrpSpPr/>
        <p:nvPr/>
      </p:nvGrpSpPr>
      <p:grpSpPr>
        <a:xfrm>
          <a:off x="0" y="0"/>
          <a:ext cx="0" cy="0"/>
          <a:chOff x="0" y="0"/>
          <a:chExt cx="0" cy="0"/>
        </a:xfrm>
      </p:grpSpPr>
      <p:sp>
        <p:nvSpPr>
          <p:cNvPr id="47" name="Google Shape;47;g2fe274562cb_0_4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2fe274562cb_0_41"/>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9" name="Shape 49"/>
        <p:cNvGrpSpPr/>
        <p:nvPr/>
      </p:nvGrpSpPr>
      <p:grpSpPr>
        <a:xfrm>
          <a:off x="0" y="0"/>
          <a:ext cx="0" cy="0"/>
          <a:chOff x="0" y="0"/>
          <a:chExt cx="0" cy="0"/>
        </a:xfrm>
      </p:grpSpPr>
      <p:pic>
        <p:nvPicPr>
          <p:cNvPr id="50" name="Google Shape;50;g2fe274562cb_0_4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274562cb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274562cb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4" name="Shape 14"/>
        <p:cNvGrpSpPr/>
        <p:nvPr/>
      </p:nvGrpSpPr>
      <p:grpSpPr>
        <a:xfrm>
          <a:off x="0" y="0"/>
          <a:ext cx="0" cy="0"/>
          <a:chOff x="0" y="0"/>
          <a:chExt cx="0" cy="0"/>
        </a:xfrm>
      </p:grpSpPr>
      <p:pic>
        <p:nvPicPr>
          <p:cNvPr id="15" name="Google Shape;15;g2fe274562cb_0_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6" name="Shape 16"/>
        <p:cNvGrpSpPr/>
        <p:nvPr/>
      </p:nvGrpSpPr>
      <p:grpSpPr>
        <a:xfrm>
          <a:off x="0" y="0"/>
          <a:ext cx="0" cy="0"/>
          <a:chOff x="0" y="0"/>
          <a:chExt cx="0" cy="0"/>
        </a:xfrm>
      </p:grpSpPr>
      <p:pic>
        <p:nvPicPr>
          <p:cNvPr id="17" name="Google Shape;17;g2fe274562cb_0_1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2fe274562cb_0_1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0" name="Shape 20"/>
        <p:cNvGrpSpPr/>
        <p:nvPr/>
      </p:nvGrpSpPr>
      <p:grpSpPr>
        <a:xfrm>
          <a:off x="0" y="0"/>
          <a:ext cx="0" cy="0"/>
          <a:chOff x="0" y="0"/>
          <a:chExt cx="0" cy="0"/>
        </a:xfrm>
      </p:grpSpPr>
      <p:pic>
        <p:nvPicPr>
          <p:cNvPr id="21" name="Google Shape;21;g2fe274562cb_0_1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 name="Shape 22"/>
        <p:cNvGrpSpPr/>
        <p:nvPr/>
      </p:nvGrpSpPr>
      <p:grpSpPr>
        <a:xfrm>
          <a:off x="0" y="0"/>
          <a:ext cx="0" cy="0"/>
          <a:chOff x="0" y="0"/>
          <a:chExt cx="0" cy="0"/>
        </a:xfrm>
      </p:grpSpPr>
      <p:sp>
        <p:nvSpPr>
          <p:cNvPr id="23" name="Google Shape;23;g2fe274562cb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4" name="Google Shape;24;g2fe274562cb_0_1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5" name="Google Shape;25;g2fe274562cb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6" name="Shape 26"/>
        <p:cNvGrpSpPr/>
        <p:nvPr/>
      </p:nvGrpSpPr>
      <p:grpSpPr>
        <a:xfrm>
          <a:off x="0" y="0"/>
          <a:ext cx="0" cy="0"/>
          <a:chOff x="0" y="0"/>
          <a:chExt cx="0" cy="0"/>
        </a:xfrm>
      </p:grpSpPr>
      <p:pic>
        <p:nvPicPr>
          <p:cNvPr id="27" name="Google Shape;27;g2fe274562cb_0_2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8" name="Shape 28"/>
        <p:cNvGrpSpPr/>
        <p:nvPr/>
      </p:nvGrpSpPr>
      <p:grpSpPr>
        <a:xfrm>
          <a:off x="0" y="0"/>
          <a:ext cx="0" cy="0"/>
          <a:chOff x="0" y="0"/>
          <a:chExt cx="0" cy="0"/>
        </a:xfrm>
      </p:grpSpPr>
      <p:sp>
        <p:nvSpPr>
          <p:cNvPr id="29" name="Google Shape;29;g2fe274562cb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g2fe274562cb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274562cb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youtube.com/watch?v=Zc69z7wqzK4" TargetMode="External"/><Relationship Id="rId4" Type="http://schemas.openxmlformats.org/officeDocument/2006/relationships/image" Target="../media/image22.png"/><Relationship Id="rId5" Type="http://schemas.openxmlformats.org/officeDocument/2006/relationships/hyperlink" Target="http://www.youtube.com/watch?v=Zc69z7wqzK4" TargetMode="External"/><Relationship Id="rId6"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1.jpg"/><Relationship Id="rId4" Type="http://schemas.openxmlformats.org/officeDocument/2006/relationships/image" Target="../media/image36.jpg"/><Relationship Id="rId5" Type="http://schemas.openxmlformats.org/officeDocument/2006/relationships/image" Target="../media/image38.jpg"/><Relationship Id="rId6" Type="http://schemas.openxmlformats.org/officeDocument/2006/relationships/image" Target="../media/image2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hyperlink" Target="https://www.citizensadvice.org.uk/debt-and-money/" TargetMode="External"/><Relationship Id="rId4" Type="http://schemas.openxmlformats.org/officeDocument/2006/relationships/image" Target="../media/image32.png"/><Relationship Id="rId5" Type="http://schemas.openxmlformats.org/officeDocument/2006/relationships/image" Target="../media/image27.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s://resources.ftflic.com/" TargetMode="External"/><Relationship Id="rId4" Type="http://schemas.openxmlformats.org/officeDocument/2006/relationships/hyperlink" Target="https://resources.ftflic.com/" TargetMode="External"/><Relationship Id="rId5" Type="http://schemas.openxmlformats.org/officeDocument/2006/relationships/hyperlink" Target="https://natwest.mymoneysense.com/students/students-12-16/the-budget-game/" TargetMode="External"/><Relationship Id="rId6" Type="http://schemas.openxmlformats.org/officeDocument/2006/relationships/hyperlink" Target="https://www.bbc.co.uk/bitesize/guides/z8jv4wx/revision/1" TargetMode="External"/><Relationship Id="rId7" Type="http://schemas.openxmlformats.org/officeDocument/2006/relationships/hyperlink" Target="https://www.bbc.co.uk/newsround/62780135" TargetMode="External"/><Relationship Id="rId8" Type="http://schemas.openxmlformats.org/officeDocument/2006/relationships/hyperlink" Target="https://www.bbc.co.uk/programmes/m001kk1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4" name="Shape 54"/>
        <p:cNvGrpSpPr/>
        <p:nvPr/>
      </p:nvGrpSpPr>
      <p:grpSpPr>
        <a:xfrm>
          <a:off x="0" y="0"/>
          <a:ext cx="0" cy="0"/>
          <a:chOff x="0" y="0"/>
          <a:chExt cx="0" cy="0"/>
        </a:xfrm>
      </p:grpSpPr>
      <p:sp>
        <p:nvSpPr>
          <p:cNvPr id="55" name="Google Shape;55;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take care of monthly money</a:t>
            </a:r>
            <a:endParaRPr b="1" i="0" sz="48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3600"/>
              <a:buFont typeface="Arial"/>
              <a:buNone/>
            </a:pPr>
            <a:r>
              <a:t/>
            </a:r>
            <a:endParaRPr b="1" i="0" sz="4800" u="none" cap="none" strike="noStrike">
              <a:solidFill>
                <a:schemeClr val="lt1"/>
              </a:solidFill>
              <a:latin typeface="Lato Black"/>
              <a:ea typeface="Lato Black"/>
              <a:cs typeface="Lato Black"/>
              <a:sym typeface="Lato Black"/>
            </a:endParaRPr>
          </a:p>
        </p:txBody>
      </p:sp>
      <p:sp>
        <p:nvSpPr>
          <p:cNvPr id="56" name="Google Shape;56;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1" name="Shape 131"/>
        <p:cNvGrpSpPr/>
        <p:nvPr/>
      </p:nvGrpSpPr>
      <p:grpSpPr>
        <a:xfrm>
          <a:off x="0" y="0"/>
          <a:ext cx="0" cy="0"/>
          <a:chOff x="0" y="0"/>
          <a:chExt cx="0" cy="0"/>
        </a:xfrm>
      </p:grpSpPr>
      <p:sp>
        <p:nvSpPr>
          <p:cNvPr id="132" name="Google Shape;132;g14bd10484b6_0_94"/>
          <p:cNvSpPr txBox="1"/>
          <p:nvPr/>
        </p:nvSpPr>
        <p:spPr>
          <a:xfrm>
            <a:off x="442300" y="980350"/>
            <a:ext cx="47121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600" u="none" cap="none" strike="noStrike">
                <a:solidFill>
                  <a:schemeClr val="lt1"/>
                </a:solidFill>
                <a:latin typeface="Lato"/>
                <a:ea typeface="Lato"/>
                <a:cs typeface="Lato"/>
                <a:sym typeface="Lato"/>
              </a:rPr>
              <a:t>How might apps be able to help people with budgeting?</a:t>
            </a:r>
            <a:endParaRPr b="0" i="0" sz="2600" u="none" cap="none" strike="noStrike">
              <a:solidFill>
                <a:schemeClr val="lt1"/>
              </a:solidFill>
              <a:latin typeface="Lato"/>
              <a:ea typeface="Lato"/>
              <a:cs typeface="Lato"/>
              <a:sym typeface="Lato"/>
            </a:endParaRPr>
          </a:p>
        </p:txBody>
      </p:sp>
      <p:sp>
        <p:nvSpPr>
          <p:cNvPr id="133" name="Google Shape;133;g14bd10484b6_0_94"/>
          <p:cNvSpPr txBox="1"/>
          <p:nvPr/>
        </p:nvSpPr>
        <p:spPr>
          <a:xfrm>
            <a:off x="280400" y="2137025"/>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4bd10484b6_0_94"/>
          <p:cNvSpPr txBox="1"/>
          <p:nvPr/>
        </p:nvSpPr>
        <p:spPr>
          <a:xfrm>
            <a:off x="442300" y="1978225"/>
            <a:ext cx="5346000" cy="2810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accent2"/>
                </a:solidFill>
                <a:latin typeface="Lato"/>
                <a:ea typeface="Lato"/>
                <a:cs typeface="Lato"/>
                <a:sym typeface="Lato"/>
              </a:rPr>
              <a:t>Watch the video explaining how  digital budgeting tools can be used: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accent2"/>
                </a:solidFill>
                <a:latin typeface="Lato"/>
                <a:ea typeface="Lato"/>
                <a:cs typeface="Lato"/>
                <a:sym typeface="Lato"/>
              </a:rPr>
              <a:t>Write down </a:t>
            </a:r>
            <a:r>
              <a:rPr b="1" i="0" lang="en-GB" sz="1800" u="none" cap="none" strike="noStrike">
                <a:solidFill>
                  <a:schemeClr val="accent2"/>
                </a:solidFill>
                <a:latin typeface="Lato"/>
                <a:ea typeface="Lato"/>
                <a:cs typeface="Lato"/>
                <a:sym typeface="Lato"/>
              </a:rPr>
              <a:t>3</a:t>
            </a:r>
            <a:r>
              <a:rPr b="0" i="0" lang="en-GB" sz="1800" u="none" cap="none" strike="noStrike">
                <a:solidFill>
                  <a:schemeClr val="accent2"/>
                </a:solidFill>
                <a:latin typeface="Lato"/>
                <a:ea typeface="Lato"/>
                <a:cs typeface="Lato"/>
                <a:sym typeface="Lato"/>
              </a:rPr>
              <a:t> things digital apps allow you to do</a:t>
            </a:r>
            <a:endParaRPr b="0" i="0" sz="18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1" i="0" sz="1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1" i="0" lang="en-GB" sz="1000" u="none" cap="none" strike="noStrike">
                <a:solidFill>
                  <a:schemeClr val="accent2"/>
                </a:solidFill>
                <a:latin typeface="Lato"/>
                <a:ea typeface="Lato"/>
                <a:cs typeface="Lato"/>
                <a:sym typeface="Lato"/>
              </a:rPr>
              <a:t>Video: </a:t>
            </a:r>
            <a:r>
              <a:rPr b="1" lang="en-GB" sz="1000" u="sng">
                <a:solidFill>
                  <a:schemeClr val="accent2"/>
                </a:solidFill>
                <a:latin typeface="Lato"/>
                <a:ea typeface="Lato"/>
                <a:cs typeface="Lato"/>
                <a:sym typeface="Lato"/>
                <a:hlinkClick r:id="rId3">
                  <a:extLst>
                    <a:ext uri="{A12FA001-AC4F-418D-AE19-62706E023703}">
                      <ahyp:hlinkClr val="tx"/>
                    </a:ext>
                  </a:extLst>
                </a:hlinkClick>
              </a:rPr>
              <a:t>Digital Budgeting Tools</a:t>
            </a:r>
            <a:endParaRPr b="0" i="0" sz="1800" u="none" cap="none" strike="noStrike">
              <a:solidFill>
                <a:schemeClr val="accent2"/>
              </a:solidFill>
              <a:latin typeface="Lato"/>
              <a:ea typeface="Lato"/>
              <a:cs typeface="Lato"/>
              <a:sym typeface="Lato"/>
            </a:endParaRPr>
          </a:p>
        </p:txBody>
      </p:sp>
      <p:sp>
        <p:nvSpPr>
          <p:cNvPr id="135" name="Google Shape;135;g14bd10484b6_0_94"/>
          <p:cNvSpPr txBox="1"/>
          <p:nvPr/>
        </p:nvSpPr>
        <p:spPr>
          <a:xfrm>
            <a:off x="442300" y="401173"/>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Digital budgeting tools</a:t>
            </a:r>
            <a:endParaRPr b="1" i="0" sz="2900" u="none" cap="none" strike="noStrike">
              <a:solidFill>
                <a:srgbClr val="FF8022"/>
              </a:solidFill>
              <a:latin typeface="Lato"/>
              <a:ea typeface="Lato"/>
              <a:cs typeface="Lato"/>
              <a:sym typeface="Lato"/>
            </a:endParaRPr>
          </a:p>
        </p:txBody>
      </p:sp>
      <p:pic>
        <p:nvPicPr>
          <p:cNvPr id="136" name="Google Shape;136;g14bd10484b6_0_94"/>
          <p:cNvPicPr preferRelativeResize="0"/>
          <p:nvPr/>
        </p:nvPicPr>
        <p:blipFill rotWithShape="1">
          <a:blip r:embed="rId4">
            <a:alphaModFix/>
          </a:blip>
          <a:srcRect b="0" l="0" r="0" t="0"/>
          <a:stretch/>
        </p:blipFill>
        <p:spPr>
          <a:xfrm>
            <a:off x="5788225" y="352374"/>
            <a:ext cx="2359250" cy="4053174"/>
          </a:xfrm>
          <a:prstGeom prst="rect">
            <a:avLst/>
          </a:prstGeom>
          <a:noFill/>
          <a:ln>
            <a:noFill/>
          </a:ln>
        </p:spPr>
      </p:pic>
      <p:pic>
        <p:nvPicPr>
          <p:cNvPr id="137" name="Google Shape;137;g14bd10484b6_0_94" title="Digital Budgeting Tools">
            <a:hlinkClick r:id="rId5"/>
          </p:cNvPr>
          <p:cNvPicPr preferRelativeResize="0"/>
          <p:nvPr/>
        </p:nvPicPr>
        <p:blipFill rotWithShape="1">
          <a:blip r:embed="rId6">
            <a:alphaModFix/>
          </a:blip>
          <a:srcRect b="0" l="0" r="0" t="0"/>
          <a:stretch/>
        </p:blipFill>
        <p:spPr>
          <a:xfrm>
            <a:off x="442300" y="2678425"/>
            <a:ext cx="2373289" cy="1334975"/>
          </a:xfrm>
          <a:prstGeom prst="rect">
            <a:avLst/>
          </a:prstGeom>
          <a:noFill/>
          <a:ln>
            <a:noFill/>
          </a:ln>
        </p:spPr>
      </p:pic>
      <p:sp>
        <p:nvSpPr>
          <p:cNvPr id="138" name="Google Shape;138;g14bd10484b6_0_94"/>
          <p:cNvSpPr txBox="1"/>
          <p:nvPr/>
        </p:nvSpPr>
        <p:spPr>
          <a:xfrm>
            <a:off x="3537850" y="4596200"/>
            <a:ext cx="4051800" cy="430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chemeClr val="lt1"/>
                </a:solidFill>
                <a:latin typeface="Lato"/>
                <a:ea typeface="Lato"/>
                <a:cs typeface="Lato"/>
                <a:sym typeface="Lato"/>
              </a:rPr>
              <a:t>Terms to consider:</a:t>
            </a:r>
            <a:endParaRPr sz="900">
              <a:solidFill>
                <a:schemeClr val="lt1"/>
              </a:solidFill>
              <a:latin typeface="Lato"/>
              <a:ea typeface="Lato"/>
              <a:cs typeface="Lato"/>
              <a:sym typeface="Lato"/>
            </a:endParaRPr>
          </a:p>
          <a:p>
            <a:pPr indent="0" lvl="0" marL="0" rtl="0" algn="ctr">
              <a:spcBef>
                <a:spcPts val="0"/>
              </a:spcBef>
              <a:spcAft>
                <a:spcPts val="0"/>
              </a:spcAft>
              <a:buNone/>
            </a:pPr>
            <a:r>
              <a:rPr lang="en-GB" sz="900">
                <a:solidFill>
                  <a:schemeClr val="lt1"/>
                </a:solidFill>
                <a:latin typeface="Lato"/>
                <a:ea typeface="Lato"/>
                <a:cs typeface="Lato"/>
                <a:sym typeface="Lato"/>
              </a:rPr>
              <a:t>s</a:t>
            </a:r>
            <a:r>
              <a:rPr lang="en-GB" sz="900">
                <a:solidFill>
                  <a:schemeClr val="lt1"/>
                </a:solidFill>
                <a:latin typeface="Lato"/>
                <a:ea typeface="Lato"/>
                <a:cs typeface="Lato"/>
                <a:sym typeface="Lato"/>
              </a:rPr>
              <a:t>pending - saving - goal - awareness - categories - managing money - apps</a:t>
            </a:r>
            <a:endParaRPr sz="9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add24e6c6f_0_9"/>
          <p:cNvSpPr txBox="1"/>
          <p:nvPr/>
        </p:nvSpPr>
        <p:spPr>
          <a:xfrm>
            <a:off x="4271125" y="1560875"/>
            <a:ext cx="4536300" cy="324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Can you summarise why it’s important for Charlie to budget? (2-3 sentences)</a:t>
            </a:r>
            <a:endParaRPr b="0"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Stretch: What can Charlie do to save money?</a:t>
            </a:r>
            <a:endParaRPr b="0"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p:txBody>
      </p:sp>
      <p:sp>
        <p:nvSpPr>
          <p:cNvPr id="144" name="Google Shape;144;g1add24e6c6f_0_9"/>
          <p:cNvSpPr txBox="1"/>
          <p:nvPr/>
        </p:nvSpPr>
        <p:spPr>
          <a:xfrm>
            <a:off x="420678" y="403088"/>
            <a:ext cx="6071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Budgeting - Over to you!</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
        <p:nvSpPr>
          <p:cNvPr id="145" name="Google Shape;145;g1add24e6c6f_0_9"/>
          <p:cNvSpPr txBox="1"/>
          <p:nvPr/>
        </p:nvSpPr>
        <p:spPr>
          <a:xfrm>
            <a:off x="5654275" y="10645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6" name="Google Shape;146;g1add24e6c6f_0_9"/>
          <p:cNvPicPr preferRelativeResize="0"/>
          <p:nvPr/>
        </p:nvPicPr>
        <p:blipFill rotWithShape="1">
          <a:blip r:embed="rId3">
            <a:alphaModFix/>
          </a:blip>
          <a:srcRect b="0" l="0" r="0" t="0"/>
          <a:stretch/>
        </p:blipFill>
        <p:spPr>
          <a:xfrm>
            <a:off x="446400" y="2968000"/>
            <a:ext cx="2241750" cy="1579225"/>
          </a:xfrm>
          <a:prstGeom prst="rect">
            <a:avLst/>
          </a:prstGeom>
          <a:noFill/>
          <a:ln>
            <a:noFill/>
          </a:ln>
        </p:spPr>
      </p:pic>
      <p:sp>
        <p:nvSpPr>
          <p:cNvPr id="147" name="Google Shape;147;g1add24e6c6f_0_9"/>
          <p:cNvSpPr/>
          <p:nvPr/>
        </p:nvSpPr>
        <p:spPr>
          <a:xfrm>
            <a:off x="336575" y="1464725"/>
            <a:ext cx="3708000" cy="1352700"/>
          </a:xfrm>
          <a:prstGeom prst="wedgeRoundRectCallout">
            <a:avLst>
              <a:gd fmla="val 1791" name="adj1"/>
              <a:gd fmla="val 73880" name="adj2"/>
              <a:gd fmla="val 0" name="adj3"/>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I would love to go to the cinema with my sister. However, I’ve now factored in the bus price and the fact that I need to buy my best friend a birthday present, and I don’t have enough money in my budget.</a:t>
            </a:r>
            <a:endParaRPr b="1" i="0" sz="1400" u="none" cap="none" strike="noStrike">
              <a:solidFill>
                <a:schemeClr val="dk1"/>
              </a:solidFill>
              <a:latin typeface="Lato"/>
              <a:ea typeface="Lato"/>
              <a:cs typeface="Lato"/>
              <a:sym typeface="Lato"/>
            </a:endParaRPr>
          </a:p>
        </p:txBody>
      </p:sp>
      <p:sp>
        <p:nvSpPr>
          <p:cNvPr id="148" name="Google Shape;148;g1add24e6c6f_0_9"/>
          <p:cNvSpPr txBox="1"/>
          <p:nvPr/>
        </p:nvSpPr>
        <p:spPr>
          <a:xfrm>
            <a:off x="1082550" y="4547225"/>
            <a:ext cx="1078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Charlie</a:t>
            </a:r>
            <a:endParaRPr b="0" i="0" sz="1400" u="none" cap="none" strike="noStrike">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646f31eaf0_0_23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1646f31eaf0_0_23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55" name="Google Shape;155;g1646f31eaf0_0_235"/>
          <p:cNvSpPr txBox="1"/>
          <p:nvPr/>
        </p:nvSpPr>
        <p:spPr>
          <a:xfrm>
            <a:off x="488176" y="1274075"/>
            <a:ext cx="7319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budget is and why it is important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budgets, looking at income and expenses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Set budgeting goals and ways to plan for the future</a:t>
            </a:r>
            <a:r>
              <a:rPr b="0" i="0" lang="en-GB" sz="2200" u="none" cap="none" strike="noStrike">
                <a:solidFill>
                  <a:schemeClr val="lt1"/>
                </a:solidFill>
                <a:latin typeface="Lato Light"/>
                <a:ea typeface="Lato Light"/>
                <a:cs typeface="Lato Light"/>
                <a:sym typeface="Lato Light"/>
              </a:rPr>
              <a:t> </a:t>
            </a:r>
            <a:endParaRPr b="0" i="0" sz="22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dcae94d799_0_0"/>
          <p:cNvSpPr txBox="1"/>
          <p:nvPr/>
        </p:nvSpPr>
        <p:spPr>
          <a:xfrm>
            <a:off x="1047150" y="214675"/>
            <a:ext cx="7073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Karim’s budget </a:t>
            </a:r>
            <a:endParaRPr b="1" i="0" sz="2900" u="none" cap="none" strike="noStrike">
              <a:solidFill>
                <a:schemeClr val="accent2"/>
              </a:solidFill>
              <a:latin typeface="Lato"/>
              <a:ea typeface="Lato"/>
              <a:cs typeface="Lato"/>
              <a:sym typeface="Lato"/>
            </a:endParaRPr>
          </a:p>
        </p:txBody>
      </p:sp>
      <p:pic>
        <p:nvPicPr>
          <p:cNvPr id="161" name="Google Shape;161;g2dcae94d799_0_0"/>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162" name="Google Shape;162;g2dcae94d799_0_0"/>
          <p:cNvSpPr txBox="1"/>
          <p:nvPr/>
        </p:nvSpPr>
        <p:spPr>
          <a:xfrm>
            <a:off x="2105175" y="1820425"/>
            <a:ext cx="6394200" cy="20934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2200" u="none" cap="none" strike="noStrike">
                <a:solidFill>
                  <a:srgbClr val="000000"/>
                </a:solidFill>
                <a:latin typeface="Lato"/>
                <a:ea typeface="Lato"/>
                <a:cs typeface="Lato"/>
                <a:sym typeface="Lato"/>
              </a:rPr>
              <a:t>Meet Karim</a:t>
            </a:r>
            <a:endParaRPr b="1"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Lato"/>
              <a:ea typeface="Lato"/>
              <a:cs typeface="Lato"/>
              <a:sym typeface="Lato"/>
            </a:endParaRPr>
          </a:p>
          <a:p>
            <a:pPr indent="0" lvl="0" marL="914400" marR="0" rtl="0" algn="ctr">
              <a:lnSpc>
                <a:spcPct val="100000"/>
              </a:lnSpc>
              <a:spcBef>
                <a:spcPts val="0"/>
              </a:spcBef>
              <a:spcAft>
                <a:spcPts val="0"/>
              </a:spcAft>
              <a:buClr>
                <a:srgbClr val="000000"/>
              </a:buClr>
              <a:buSzPts val="1800"/>
              <a:buFont typeface="Arial"/>
              <a:buNone/>
            </a:pPr>
            <a:r>
              <a:rPr b="0" i="0" lang="en-GB" sz="2200" u="none" cap="none" strike="noStrike">
                <a:solidFill>
                  <a:srgbClr val="000000"/>
                </a:solidFill>
                <a:latin typeface="Lato"/>
                <a:ea typeface="Lato"/>
                <a:cs typeface="Lato"/>
                <a:sym typeface="Lato"/>
              </a:rPr>
              <a:t>Karim works part time and has put together a list of his income and expenses. </a:t>
            </a:r>
            <a:endParaRPr b="0" i="0" sz="2200" u="none" cap="none" strike="noStrike">
              <a:solidFill>
                <a:srgbClr val="000000"/>
              </a:solidFill>
              <a:latin typeface="Lato"/>
              <a:ea typeface="Lato"/>
              <a:cs typeface="Lato"/>
              <a:sym typeface="Lato"/>
            </a:endParaRPr>
          </a:p>
          <a:p>
            <a:pPr indent="0" lvl="0" marL="914400" marR="0" rtl="0" algn="ctr">
              <a:lnSpc>
                <a:spcPct val="100000"/>
              </a:lnSpc>
              <a:spcBef>
                <a:spcPts val="0"/>
              </a:spcBef>
              <a:spcAft>
                <a:spcPts val="0"/>
              </a:spcAft>
              <a:buClr>
                <a:srgbClr val="000000"/>
              </a:buClr>
              <a:buSzPts val="1800"/>
              <a:buFont typeface="Arial"/>
              <a:buNone/>
            </a:pPr>
            <a:r>
              <a:rPr b="0" i="0" lang="en-GB" sz="2200" u="none" cap="none" strike="noStrike">
                <a:solidFill>
                  <a:srgbClr val="000000"/>
                </a:solidFill>
                <a:latin typeface="Lato"/>
                <a:ea typeface="Lato"/>
                <a:cs typeface="Lato"/>
                <a:sym typeface="Lato"/>
              </a:rPr>
              <a:t>He now needs your help to work out whether his budget </a:t>
            </a:r>
            <a:r>
              <a:rPr b="0" i="0" lang="en-GB" sz="2200" u="none" cap="none" strike="noStrike">
                <a:solidFill>
                  <a:srgbClr val="000000"/>
                </a:solidFill>
                <a:latin typeface="Lato"/>
                <a:ea typeface="Lato"/>
                <a:cs typeface="Lato"/>
                <a:sym typeface="Lato"/>
                <a:extLst>
                  <a:ext uri="http://customooxmlschemas.google.com/">
                    <go:slidesCustomData xmlns:go="http://customooxmlschemas.google.com/" textRoundtripDataId="9"/>
                  </a:ext>
                </a:extLst>
              </a:rPr>
              <a:t>balances</a:t>
            </a:r>
            <a:r>
              <a:rPr b="0" i="0" lang="en-GB" sz="2200" u="none" cap="none" strike="noStrike">
                <a:solidFill>
                  <a:srgbClr val="000000"/>
                </a:solidFill>
                <a:latin typeface="Lato"/>
                <a:ea typeface="Lato"/>
                <a:cs typeface="Lato"/>
                <a:sym typeface="Lato"/>
              </a:rPr>
              <a:t>.</a:t>
            </a:r>
            <a:endParaRPr b="0" i="0" sz="2200" u="none" cap="none" strike="noStrike">
              <a:solidFill>
                <a:srgbClr val="000000"/>
              </a:solidFill>
              <a:latin typeface="Lato"/>
              <a:ea typeface="Lato"/>
              <a:cs typeface="Lato"/>
              <a:sym typeface="Lato"/>
            </a:endParaRPr>
          </a:p>
        </p:txBody>
      </p:sp>
      <p:pic>
        <p:nvPicPr>
          <p:cNvPr id="163" name="Google Shape;163;g2dcae94d799_0_0"/>
          <p:cNvPicPr preferRelativeResize="0"/>
          <p:nvPr/>
        </p:nvPicPr>
        <p:blipFill rotWithShape="1">
          <a:blip r:embed="rId4">
            <a:alphaModFix/>
          </a:blip>
          <a:srcRect b="0" l="0" r="0" t="0"/>
          <a:stretch/>
        </p:blipFill>
        <p:spPr>
          <a:xfrm>
            <a:off x="668325" y="1758925"/>
            <a:ext cx="2216402" cy="22164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e03761a265_0_22"/>
          <p:cNvSpPr txBox="1"/>
          <p:nvPr/>
        </p:nvSpPr>
        <p:spPr>
          <a:xfrm>
            <a:off x="1043600" y="214700"/>
            <a:ext cx="6863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Karim’s budget </a:t>
            </a:r>
            <a:endParaRPr b="1" i="0" sz="2900" u="none" cap="none" strike="noStrike">
              <a:solidFill>
                <a:schemeClr val="accent2"/>
              </a:solidFill>
              <a:latin typeface="Lato"/>
              <a:ea typeface="Lato"/>
              <a:cs typeface="Lato"/>
              <a:sym typeface="Lato"/>
            </a:endParaRPr>
          </a:p>
        </p:txBody>
      </p:sp>
      <p:sp>
        <p:nvSpPr>
          <p:cNvPr id="169" name="Google Shape;169;g1e03761a265_0_22"/>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170" name="Google Shape;170;g1e03761a265_0_22"/>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171" name="Google Shape;171;g1e03761a265_0_22"/>
          <p:cNvSpPr txBox="1"/>
          <p:nvPr/>
        </p:nvSpPr>
        <p:spPr>
          <a:xfrm>
            <a:off x="3290400" y="1328338"/>
            <a:ext cx="5694000" cy="1569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Meet Karim</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Karim has put together a list of his income and expenses. He now needs your help to work out whether his budget </a:t>
            </a:r>
            <a:r>
              <a:rPr b="0"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10"/>
                  </a:ext>
                </a:extLst>
              </a:rPr>
              <a:t>balances</a:t>
            </a:r>
            <a:r>
              <a:rPr b="0" i="0" lang="en-GB" sz="1800" u="none" cap="none" strike="noStrike">
                <a:solidFill>
                  <a:srgbClr val="000000"/>
                </a:solidFill>
                <a:latin typeface="Lato"/>
                <a:ea typeface="Lato"/>
                <a:cs typeface="Lato"/>
                <a:sym typeface="Lato"/>
              </a:rPr>
              <a:t>.</a:t>
            </a:r>
            <a:endParaRPr b="0" i="0" sz="1800" u="none" cap="none" strike="noStrike">
              <a:solidFill>
                <a:srgbClr val="000000"/>
              </a:solidFill>
              <a:latin typeface="Lato"/>
              <a:ea typeface="Lato"/>
              <a:cs typeface="Lato"/>
              <a:sym typeface="Lato"/>
            </a:endParaRPr>
          </a:p>
        </p:txBody>
      </p:sp>
      <p:sp>
        <p:nvSpPr>
          <p:cNvPr id="172" name="Google Shape;172;g1e03761a265_0_22"/>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pic>
        <p:nvPicPr>
          <p:cNvPr id="173" name="Google Shape;173;g1e03761a265_0_22"/>
          <p:cNvPicPr preferRelativeResize="0"/>
          <p:nvPr/>
        </p:nvPicPr>
        <p:blipFill rotWithShape="1">
          <a:blip r:embed="rId4">
            <a:alphaModFix/>
          </a:blip>
          <a:srcRect b="0" l="0" r="0" t="0"/>
          <a:stretch/>
        </p:blipFill>
        <p:spPr>
          <a:xfrm>
            <a:off x="3042446" y="1114700"/>
            <a:ext cx="775076" cy="775076"/>
          </a:xfrm>
          <a:prstGeom prst="rect">
            <a:avLst/>
          </a:prstGeom>
          <a:noFill/>
          <a:ln>
            <a:noFill/>
          </a:ln>
        </p:spPr>
      </p:pic>
      <p:sp>
        <p:nvSpPr>
          <p:cNvPr id="174" name="Google Shape;174;g1e03761a265_0_22"/>
          <p:cNvSpPr/>
          <p:nvPr/>
        </p:nvSpPr>
        <p:spPr>
          <a:xfrm>
            <a:off x="4538700" y="3183750"/>
            <a:ext cx="3197400" cy="525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chemeClr val="lt1"/>
                </a:solidFill>
                <a:latin typeface="Lato"/>
                <a:ea typeface="Lato"/>
                <a:cs typeface="Lato"/>
                <a:sym typeface="Lato"/>
              </a:rPr>
              <a:t>Firstly, what do you think we mean by a balanced budget?</a:t>
            </a:r>
            <a:endParaRPr b="1" i="0" sz="1700" u="none" cap="none" strike="noStrike">
              <a:solidFill>
                <a:schemeClr val="lt1"/>
              </a:solidFill>
              <a:latin typeface="Lato"/>
              <a:ea typeface="Lato"/>
              <a:cs typeface="Lato"/>
              <a:sym typeface="Lato"/>
            </a:endParaRPr>
          </a:p>
        </p:txBody>
      </p:sp>
      <p:pic>
        <p:nvPicPr>
          <p:cNvPr id="175" name="Google Shape;175;g1e03761a265_0_22"/>
          <p:cNvPicPr preferRelativeResize="0"/>
          <p:nvPr/>
        </p:nvPicPr>
        <p:blipFill rotWithShape="1">
          <a:blip r:embed="rId5">
            <a:alphaModFix/>
          </a:blip>
          <a:srcRect b="0" l="0" r="0" t="0"/>
          <a:stretch/>
        </p:blipFill>
        <p:spPr>
          <a:xfrm>
            <a:off x="5567449" y="3632850"/>
            <a:ext cx="1139900" cy="1139900"/>
          </a:xfrm>
          <a:prstGeom prst="rect">
            <a:avLst/>
          </a:prstGeom>
          <a:noFill/>
          <a:ln>
            <a:noFill/>
          </a:ln>
        </p:spPr>
      </p:pic>
      <p:graphicFrame>
        <p:nvGraphicFramePr>
          <p:cNvPr id="176" name="Google Shape;176;g1e03761a265_0_22"/>
          <p:cNvGraphicFramePr/>
          <p:nvPr/>
        </p:nvGraphicFramePr>
        <p:xfrm>
          <a:off x="113375" y="1326975"/>
          <a:ext cx="3000000" cy="3000000"/>
        </p:xfrm>
        <a:graphic>
          <a:graphicData uri="http://schemas.openxmlformats.org/drawingml/2006/table">
            <a:tbl>
              <a:tblPr>
                <a:noFill/>
                <a:tableStyleId>{9B4F3E52-DA11-4210-8EA1-A6D0C5726AC3}</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£1800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£50</a:t>
                      </a:r>
                      <a:endParaRPr b="1" sz="900" u="none" cap="none" strike="noStrike">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£350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fad56687e4_0_14"/>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182" name="Google Shape;182;g2fad56687e4_0_14"/>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183" name="Google Shape;183;g2fad56687e4_0_14"/>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184" name="Google Shape;184;g2fad56687e4_0_14"/>
          <p:cNvSpPr/>
          <p:nvPr/>
        </p:nvSpPr>
        <p:spPr>
          <a:xfrm>
            <a:off x="3290400" y="3048900"/>
            <a:ext cx="5694000" cy="968100"/>
          </a:xfrm>
          <a:prstGeom prst="rect">
            <a:avLst/>
          </a:prstGeom>
          <a:solidFill>
            <a:srgbClr val="0543B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A balanced budget is when income (money coming in) is greater than expenses (money going out), with some extra money left over for savings.</a:t>
            </a:r>
            <a:endParaRPr b="1" i="0" sz="1500" u="none" cap="none" strike="noStrike">
              <a:solidFill>
                <a:schemeClr val="lt1"/>
              </a:solidFill>
              <a:latin typeface="Lato"/>
              <a:ea typeface="Lato"/>
              <a:cs typeface="Lato"/>
              <a:sym typeface="Lato"/>
            </a:endParaRPr>
          </a:p>
        </p:txBody>
      </p:sp>
      <p:sp>
        <p:nvSpPr>
          <p:cNvPr id="185" name="Google Shape;185;g2fad56687e4_0_14"/>
          <p:cNvSpPr txBox="1"/>
          <p:nvPr/>
        </p:nvSpPr>
        <p:spPr>
          <a:xfrm>
            <a:off x="3290400" y="1328338"/>
            <a:ext cx="5694000" cy="1569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Meet Karim</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Karim has put together a list of his income and expenses. He now needs your help to work out whether his budget </a:t>
            </a:r>
            <a:r>
              <a:rPr b="0"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11"/>
                  </a:ext>
                </a:extLst>
              </a:rPr>
              <a:t>balances</a:t>
            </a:r>
            <a:r>
              <a:rPr b="0" i="0" lang="en-GB" sz="1800" u="none" cap="none" strike="noStrike">
                <a:solidFill>
                  <a:srgbClr val="000000"/>
                </a:solidFill>
                <a:latin typeface="Lato"/>
                <a:ea typeface="Lato"/>
                <a:cs typeface="Lato"/>
                <a:sym typeface="Lato"/>
              </a:rPr>
              <a:t>.</a:t>
            </a:r>
            <a:endParaRPr b="0" i="0" sz="1800" u="none" cap="none" strike="noStrike">
              <a:solidFill>
                <a:srgbClr val="000000"/>
              </a:solidFill>
              <a:latin typeface="Lato"/>
              <a:ea typeface="Lato"/>
              <a:cs typeface="Lato"/>
              <a:sym typeface="Lato"/>
            </a:endParaRPr>
          </a:p>
        </p:txBody>
      </p:sp>
      <p:pic>
        <p:nvPicPr>
          <p:cNvPr id="186" name="Google Shape;186;g2fad56687e4_0_14"/>
          <p:cNvPicPr preferRelativeResize="0"/>
          <p:nvPr/>
        </p:nvPicPr>
        <p:blipFill rotWithShape="1">
          <a:blip r:embed="rId4">
            <a:alphaModFix/>
          </a:blip>
          <a:srcRect b="0" l="0" r="0" t="0"/>
          <a:stretch/>
        </p:blipFill>
        <p:spPr>
          <a:xfrm>
            <a:off x="3042446" y="1114700"/>
            <a:ext cx="775076" cy="775076"/>
          </a:xfrm>
          <a:prstGeom prst="rect">
            <a:avLst/>
          </a:prstGeom>
          <a:noFill/>
          <a:ln>
            <a:noFill/>
          </a:ln>
        </p:spPr>
      </p:pic>
      <p:sp>
        <p:nvSpPr>
          <p:cNvPr id="187" name="Google Shape;187;g2fad56687e4_0_14"/>
          <p:cNvSpPr txBox="1"/>
          <p:nvPr/>
        </p:nvSpPr>
        <p:spPr>
          <a:xfrm>
            <a:off x="1043600" y="214700"/>
            <a:ext cx="6863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Karim’s budget </a:t>
            </a:r>
            <a:endParaRPr b="1" i="0" sz="2900" u="none" cap="none" strike="noStrike">
              <a:solidFill>
                <a:schemeClr val="accent2"/>
              </a:solidFill>
              <a:latin typeface="Lato"/>
              <a:ea typeface="Lato"/>
              <a:cs typeface="Lato"/>
              <a:sym typeface="Lato"/>
            </a:endParaRPr>
          </a:p>
        </p:txBody>
      </p:sp>
      <p:graphicFrame>
        <p:nvGraphicFramePr>
          <p:cNvPr id="188" name="Google Shape;188;g2fad56687e4_0_14"/>
          <p:cNvGraphicFramePr/>
          <p:nvPr/>
        </p:nvGraphicFramePr>
        <p:xfrm>
          <a:off x="113375" y="1326975"/>
          <a:ext cx="3000000" cy="3000000"/>
        </p:xfrm>
        <a:graphic>
          <a:graphicData uri="http://schemas.openxmlformats.org/drawingml/2006/table">
            <a:tbl>
              <a:tblPr>
                <a:noFill/>
                <a:tableStyleId>{9B4F3E52-DA11-4210-8EA1-A6D0C5726AC3}</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£1800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£50</a:t>
                      </a:r>
                      <a:endParaRPr b="1" sz="900" u="none" cap="none" strike="noStrike">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£350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87b15f08ee_0_1"/>
          <p:cNvSpPr txBox="1"/>
          <p:nvPr/>
        </p:nvSpPr>
        <p:spPr>
          <a:xfrm>
            <a:off x="3311588" y="2200250"/>
            <a:ext cx="5716200" cy="1262100"/>
          </a:xfrm>
          <a:prstGeom prst="rect">
            <a:avLst/>
          </a:prstGeom>
          <a:solidFill>
            <a:srgbClr val="C5DAFC"/>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AutoNum type="arabicPeriod"/>
            </a:pPr>
            <a:r>
              <a:rPr b="0" i="0" lang="en-GB" sz="1400" u="none" cap="none" strike="noStrike">
                <a:solidFill>
                  <a:srgbClr val="000000"/>
                </a:solidFill>
                <a:latin typeface="Lato"/>
                <a:ea typeface="Lato"/>
                <a:cs typeface="Lato"/>
                <a:sym typeface="Lato"/>
              </a:rPr>
              <a:t>Refer to the list of items on the worksheet and </a:t>
            </a:r>
            <a:r>
              <a:rPr b="1" i="0" lang="en-GB" sz="1400" u="none" cap="none" strike="noStrike">
                <a:solidFill>
                  <a:srgbClr val="000000"/>
                </a:solidFill>
                <a:latin typeface="Lato"/>
                <a:ea typeface="Lato"/>
                <a:cs typeface="Lato"/>
                <a:sym typeface="Lato"/>
              </a:rPr>
              <a:t>identify </a:t>
            </a:r>
            <a:r>
              <a:rPr b="0" i="0" lang="en-GB" sz="1400" u="none" cap="none" strike="noStrike">
                <a:solidFill>
                  <a:srgbClr val="000000"/>
                </a:solidFill>
                <a:latin typeface="Lato"/>
                <a:ea typeface="Lato"/>
                <a:cs typeface="Lato"/>
                <a:sym typeface="Lato"/>
              </a:rPr>
              <a:t>which items are income and which are expenses</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AutoNum type="arabicPeriod"/>
            </a:pPr>
            <a:r>
              <a:rPr b="0" i="0" lang="en-GB" sz="1400" u="none" cap="none" strike="noStrike">
                <a:solidFill>
                  <a:srgbClr val="000000"/>
                </a:solidFill>
                <a:latin typeface="Lato"/>
                <a:ea typeface="Lato"/>
                <a:cs typeface="Lato"/>
                <a:sym typeface="Lato"/>
              </a:rPr>
              <a:t>Once you’ve done this, </a:t>
            </a:r>
            <a:r>
              <a:rPr b="1" i="0" lang="en-GB" sz="1400" u="none" cap="none" strike="noStrike">
                <a:solidFill>
                  <a:srgbClr val="000000"/>
                </a:solidFill>
                <a:latin typeface="Lato"/>
                <a:ea typeface="Lato"/>
                <a:cs typeface="Lato"/>
                <a:sym typeface="Lato"/>
              </a:rPr>
              <a:t>categorise </a:t>
            </a:r>
            <a:r>
              <a:rPr b="0" i="0" lang="en-GB" sz="1400" u="none" cap="none" strike="noStrike">
                <a:solidFill>
                  <a:srgbClr val="000000"/>
                </a:solidFill>
                <a:latin typeface="Lato"/>
                <a:ea typeface="Lato"/>
                <a:cs typeface="Lato"/>
                <a:sym typeface="Lato"/>
              </a:rPr>
              <a:t>the expenses into needs and wants</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AutoNum type="arabicPeriod"/>
            </a:pPr>
            <a:r>
              <a:rPr b="1" i="0" lang="en-GB" sz="1400" u="none" cap="none" strike="noStrike">
                <a:solidFill>
                  <a:srgbClr val="000000"/>
                </a:solidFill>
                <a:latin typeface="Lato"/>
                <a:ea typeface="Lato"/>
                <a:cs typeface="Lato"/>
                <a:sym typeface="Lato"/>
              </a:rPr>
              <a:t>Calculate </a:t>
            </a:r>
            <a:r>
              <a:rPr b="0" i="0" lang="en-GB" sz="1400" u="none" cap="none" strike="noStrike">
                <a:solidFill>
                  <a:srgbClr val="000000"/>
                </a:solidFill>
                <a:latin typeface="Lato"/>
                <a:ea typeface="Lato"/>
                <a:cs typeface="Lato"/>
                <a:sym typeface="Lato"/>
              </a:rPr>
              <a:t>how much money is left at the end of the month</a:t>
            </a:r>
            <a:endParaRPr b="0" i="0" sz="1400" u="none" cap="none" strike="noStrike">
              <a:solidFill>
                <a:srgbClr val="000000"/>
              </a:solidFill>
              <a:latin typeface="Lato"/>
              <a:ea typeface="Lato"/>
              <a:cs typeface="Lato"/>
              <a:sym typeface="Lato"/>
            </a:endParaRPr>
          </a:p>
        </p:txBody>
      </p:sp>
      <p:graphicFrame>
        <p:nvGraphicFramePr>
          <p:cNvPr id="194" name="Google Shape;194;g187b15f08ee_0_1"/>
          <p:cNvGraphicFramePr/>
          <p:nvPr/>
        </p:nvGraphicFramePr>
        <p:xfrm>
          <a:off x="113375" y="1326975"/>
          <a:ext cx="3000000" cy="3000000"/>
        </p:xfrm>
        <a:graphic>
          <a:graphicData uri="http://schemas.openxmlformats.org/drawingml/2006/table">
            <a:tbl>
              <a:tblPr>
                <a:noFill/>
                <a:tableStyleId>{9B4F3E52-DA11-4210-8EA1-A6D0C5726AC3}</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£1800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£50</a:t>
                      </a:r>
                      <a:endParaRPr b="1" sz="900" u="none" cap="none" strike="noStrike">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£350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
        <p:nvSpPr>
          <p:cNvPr id="195" name="Google Shape;195;g187b15f08ee_0_1"/>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sp>
        <p:nvSpPr>
          <p:cNvPr id="196" name="Google Shape;196;g187b15f08ee_0_1"/>
          <p:cNvSpPr/>
          <p:nvPr/>
        </p:nvSpPr>
        <p:spPr>
          <a:xfrm>
            <a:off x="3161100" y="2034975"/>
            <a:ext cx="1016700" cy="225600"/>
          </a:xfrm>
          <a:prstGeom prst="roundRect">
            <a:avLst>
              <a:gd fmla="val 16667" name="adj"/>
            </a:avLst>
          </a:prstGeom>
          <a:solidFill>
            <a:schemeClr val="dk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ACTIVITY</a:t>
            </a:r>
            <a:endParaRPr b="1" i="0" sz="1400" u="none" cap="none" strike="noStrike">
              <a:solidFill>
                <a:schemeClr val="lt1"/>
              </a:solidFill>
              <a:latin typeface="Lato"/>
              <a:ea typeface="Lato"/>
              <a:cs typeface="Lato"/>
              <a:sym typeface="Lato"/>
            </a:endParaRPr>
          </a:p>
        </p:txBody>
      </p:sp>
      <p:pic>
        <p:nvPicPr>
          <p:cNvPr id="197" name="Google Shape;197;g187b15f08ee_0_1"/>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198" name="Google Shape;198;g187b15f08ee_0_1"/>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199" name="Google Shape;199;g187b15f08ee_0_1"/>
          <p:cNvSpPr txBox="1"/>
          <p:nvPr/>
        </p:nvSpPr>
        <p:spPr>
          <a:xfrm>
            <a:off x="1043600" y="214700"/>
            <a:ext cx="6863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Karim’s budget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aphicFrame>
        <p:nvGraphicFramePr>
          <p:cNvPr id="204" name="Google Shape;204;g14bd10484b6_0_140"/>
          <p:cNvGraphicFramePr/>
          <p:nvPr/>
        </p:nvGraphicFramePr>
        <p:xfrm>
          <a:off x="113375" y="1326975"/>
          <a:ext cx="3000000" cy="3000000"/>
        </p:xfrm>
        <a:graphic>
          <a:graphicData uri="http://schemas.openxmlformats.org/drawingml/2006/table">
            <a:tbl>
              <a:tblPr>
                <a:noFill/>
                <a:tableStyleId>{9B4F3E52-DA11-4210-8EA1-A6D0C5726AC3}</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£1800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£50</a:t>
                      </a:r>
                      <a:endParaRPr b="1" sz="900" u="none" cap="none" strike="noStrike">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£350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
        <p:nvSpPr>
          <p:cNvPr id="205" name="Google Shape;205;g14bd10484b6_0_140"/>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206" name="Google Shape;206;g14bd10484b6_0_140"/>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207" name="Google Shape;207;g14bd10484b6_0_140"/>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208" name="Google Shape;208;g14bd10484b6_0_140"/>
          <p:cNvSpPr txBox="1"/>
          <p:nvPr/>
        </p:nvSpPr>
        <p:spPr>
          <a:xfrm>
            <a:off x="1043600" y="214700"/>
            <a:ext cx="6863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Karim’s budget </a:t>
            </a:r>
            <a:endParaRPr b="1" i="0" sz="2900" u="none" cap="none" strike="noStrike">
              <a:solidFill>
                <a:schemeClr val="accent2"/>
              </a:solidFill>
              <a:latin typeface="Lato"/>
              <a:ea typeface="Lato"/>
              <a:cs typeface="Lato"/>
              <a:sym typeface="Lato"/>
            </a:endParaRPr>
          </a:p>
        </p:txBody>
      </p:sp>
      <p:grpSp>
        <p:nvGrpSpPr>
          <p:cNvPr id="209" name="Google Shape;209;g14bd10484b6_0_140"/>
          <p:cNvGrpSpPr/>
          <p:nvPr/>
        </p:nvGrpSpPr>
        <p:grpSpPr>
          <a:xfrm>
            <a:off x="3083175" y="1205500"/>
            <a:ext cx="5638500" cy="1449125"/>
            <a:chOff x="3083175" y="1205500"/>
            <a:chExt cx="5638500" cy="1449125"/>
          </a:xfrm>
        </p:grpSpPr>
        <p:sp>
          <p:nvSpPr>
            <p:cNvPr id="210" name="Google Shape;210;g14bd10484b6_0_140"/>
            <p:cNvSpPr txBox="1"/>
            <p:nvPr/>
          </p:nvSpPr>
          <p:spPr>
            <a:xfrm>
              <a:off x="3146775" y="1392525"/>
              <a:ext cx="5574900" cy="1262100"/>
            </a:xfrm>
            <a:prstGeom prst="rect">
              <a:avLst/>
            </a:prstGeom>
            <a:solidFill>
              <a:srgbClr val="C5DAFC"/>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accent2"/>
                </a:buClr>
                <a:buSzPts val="1400"/>
                <a:buFont typeface="Lato"/>
                <a:buAutoNum type="arabicPeriod"/>
              </a:pPr>
              <a:r>
                <a:rPr b="1" i="0" lang="en-GB" sz="1400" u="none" cap="none" strike="noStrike">
                  <a:solidFill>
                    <a:schemeClr val="accent2"/>
                  </a:solidFill>
                  <a:latin typeface="Lato"/>
                  <a:ea typeface="Lato"/>
                  <a:cs typeface="Lato"/>
                  <a:sym typeface="Lato"/>
                </a:rPr>
                <a:t>Refer to the list of items on the worksheet and </a:t>
              </a:r>
              <a:r>
                <a:rPr b="1" i="0" lang="en-GB" sz="1400" u="none" cap="none" strike="noStrike">
                  <a:solidFill>
                    <a:schemeClr val="accent2"/>
                  </a:solidFill>
                  <a:latin typeface="Lato"/>
                  <a:ea typeface="Lato"/>
                  <a:cs typeface="Lato"/>
                  <a:sym typeface="Lato"/>
                </a:rPr>
                <a:t>identify </a:t>
              </a:r>
              <a:r>
                <a:rPr b="1" i="0" lang="en-GB" sz="1400" u="none" cap="none" strike="noStrike">
                  <a:solidFill>
                    <a:schemeClr val="accent2"/>
                  </a:solidFill>
                  <a:latin typeface="Lato"/>
                  <a:ea typeface="Lato"/>
                  <a:cs typeface="Lato"/>
                  <a:sym typeface="Lato"/>
                </a:rPr>
                <a:t>which items are income and which are expenses</a:t>
              </a:r>
              <a:endParaRPr b="1"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AutoNum type="arabicPeriod"/>
              </a:pPr>
              <a:r>
                <a:rPr b="0" i="0" lang="en-GB" sz="1400" u="none" cap="none" strike="noStrike">
                  <a:solidFill>
                    <a:schemeClr val="dk1"/>
                  </a:solidFill>
                  <a:latin typeface="Lato"/>
                  <a:ea typeface="Lato"/>
                  <a:cs typeface="Lato"/>
                  <a:sym typeface="Lato"/>
                </a:rPr>
                <a:t>Once you’ve done this, </a:t>
              </a:r>
              <a:r>
                <a:rPr b="1" i="0" lang="en-GB" sz="1400" u="none" cap="none" strike="noStrike">
                  <a:solidFill>
                    <a:schemeClr val="dk1"/>
                  </a:solidFill>
                  <a:latin typeface="Lato"/>
                  <a:ea typeface="Lato"/>
                  <a:cs typeface="Lato"/>
                  <a:sym typeface="Lato"/>
                </a:rPr>
                <a:t>categorise</a:t>
              </a:r>
              <a:r>
                <a:rPr b="0" i="0" lang="en-GB" sz="1400" u="none" cap="none" strike="noStrike">
                  <a:solidFill>
                    <a:schemeClr val="dk1"/>
                  </a:solidFill>
                  <a:latin typeface="Lato"/>
                  <a:ea typeface="Lato"/>
                  <a:cs typeface="Lato"/>
                  <a:sym typeface="Lato"/>
                </a:rPr>
                <a:t> the expenses into needs and wants</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AutoNum type="arabicPeriod"/>
              </a:pPr>
              <a:r>
                <a:rPr b="1" i="0" lang="en-GB" sz="1400" u="none" cap="none" strike="noStrike">
                  <a:solidFill>
                    <a:srgbClr val="000000"/>
                  </a:solidFill>
                  <a:latin typeface="Lato"/>
                  <a:ea typeface="Lato"/>
                  <a:cs typeface="Lato"/>
                  <a:sym typeface="Lato"/>
                </a:rPr>
                <a:t>Calculate </a:t>
              </a:r>
              <a:r>
                <a:rPr b="0" i="0" lang="en-GB" sz="1400" u="none" cap="none" strike="noStrike">
                  <a:solidFill>
                    <a:srgbClr val="000000"/>
                  </a:solidFill>
                  <a:latin typeface="Lato"/>
                  <a:ea typeface="Lato"/>
                  <a:cs typeface="Lato"/>
                  <a:sym typeface="Lato"/>
                </a:rPr>
                <a:t>how much money is left at the end of the month</a:t>
              </a:r>
              <a:endParaRPr b="0" i="0" sz="1400" u="none" cap="none" strike="noStrike">
                <a:solidFill>
                  <a:srgbClr val="000000"/>
                </a:solidFill>
                <a:latin typeface="Lato"/>
                <a:ea typeface="Lato"/>
                <a:cs typeface="Lato"/>
                <a:sym typeface="Lato"/>
              </a:endParaRPr>
            </a:p>
          </p:txBody>
        </p:sp>
        <p:sp>
          <p:nvSpPr>
            <p:cNvPr id="211" name="Google Shape;211;g14bd10484b6_0_140"/>
            <p:cNvSpPr/>
            <p:nvPr/>
          </p:nvSpPr>
          <p:spPr>
            <a:xfrm>
              <a:off x="3083175" y="1205500"/>
              <a:ext cx="1136700" cy="22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ACTIVITY</a:t>
              </a:r>
              <a:endParaRPr b="1" i="0" sz="1400" u="none" cap="none" strike="noStrike">
                <a:solidFill>
                  <a:schemeClr val="lt1"/>
                </a:solidFill>
                <a:latin typeface="Lato"/>
                <a:ea typeface="Lato"/>
                <a:cs typeface="Lato"/>
                <a:sym typeface="Lato"/>
              </a:endParaRPr>
            </a:p>
          </p:txBody>
        </p:sp>
      </p:grpSp>
      <p:sp>
        <p:nvSpPr>
          <p:cNvPr id="212" name="Google Shape;212;g14bd10484b6_0_140"/>
          <p:cNvSpPr txBox="1"/>
          <p:nvPr/>
        </p:nvSpPr>
        <p:spPr>
          <a:xfrm>
            <a:off x="3057241" y="2635411"/>
            <a:ext cx="5747700" cy="1908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Salary → </a:t>
            </a:r>
            <a:r>
              <a:rPr b="0" i="0" lang="en-GB" sz="1400" u="none" cap="none" strike="noStrike">
                <a:solidFill>
                  <a:schemeClr val="accent1"/>
                </a:solidFill>
                <a:latin typeface="Lato"/>
                <a:ea typeface="Lato"/>
                <a:cs typeface="Lato"/>
                <a:sym typeface="Lato"/>
              </a:rPr>
              <a:t>income</a:t>
            </a:r>
            <a:endParaRPr b="0" i="0" sz="1400" u="none" cap="none" strike="noStrike">
              <a:solidFill>
                <a:schemeClr val="accent1"/>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Babysitting job → </a:t>
            </a:r>
            <a:r>
              <a:rPr b="0" i="0" lang="en-GB" sz="1400" u="none" cap="none" strike="noStrike">
                <a:solidFill>
                  <a:schemeClr val="accent1"/>
                </a:solidFill>
                <a:latin typeface="Lato"/>
                <a:ea typeface="Lato"/>
                <a:cs typeface="Lato"/>
                <a:sym typeface="Lato"/>
              </a:rPr>
              <a:t>income</a:t>
            </a:r>
            <a:endParaRPr b="0" i="0" sz="1400" u="none" cap="none" strike="noStrike">
              <a:solidFill>
                <a:schemeClr val="accent1"/>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Food → </a:t>
            </a:r>
            <a:r>
              <a:rPr b="0" i="0" lang="en-GB" sz="1400" u="none" cap="none" strike="noStrike">
                <a:solidFill>
                  <a:srgbClr val="FF0000"/>
                </a:solidFill>
                <a:latin typeface="Lato"/>
                <a:ea typeface="Lato"/>
                <a:cs typeface="Lato"/>
                <a:sym typeface="Lato"/>
              </a:rPr>
              <a:t>expenditure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Travel → </a:t>
            </a:r>
            <a:r>
              <a:rPr b="0" i="0" lang="en-GB" sz="1400" u="none" cap="none" strike="noStrike">
                <a:solidFill>
                  <a:srgbClr val="FF0000"/>
                </a:solidFill>
                <a:latin typeface="Lato"/>
                <a:ea typeface="Lato"/>
                <a:cs typeface="Lato"/>
                <a:sym typeface="Lato"/>
              </a:rPr>
              <a:t>expenditure</a:t>
            </a:r>
            <a:r>
              <a:rPr b="0" i="0" lang="en-GB" sz="1400" u="none" cap="none" strike="noStrike">
                <a:solidFill>
                  <a:srgbClr val="000000"/>
                </a:solidFill>
                <a:latin typeface="Lato"/>
                <a:ea typeface="Lato"/>
                <a:cs typeface="Lato"/>
                <a:sym typeface="Lato"/>
              </a:rPr>
              <a:t> </a:t>
            </a:r>
            <a:endParaRPr b="0" i="0" sz="1400" u="none" cap="none" strike="noStrike">
              <a:solidFill>
                <a:srgbClr val="9900FF"/>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Electricity bills → </a:t>
            </a:r>
            <a:r>
              <a:rPr b="0" i="0" lang="en-GB" sz="1400" u="none" cap="none" strike="noStrike">
                <a:solidFill>
                  <a:srgbClr val="FF0000"/>
                </a:solidFill>
                <a:latin typeface="Lato"/>
                <a:ea typeface="Lato"/>
                <a:cs typeface="Lato"/>
                <a:sym typeface="Lato"/>
              </a:rPr>
              <a:t>expenditure</a:t>
            </a:r>
            <a:endParaRPr b="0" i="0" sz="1400" u="none" cap="none" strike="noStrike">
              <a:solidFill>
                <a:srgbClr val="9900FF"/>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Weekend activities → </a:t>
            </a:r>
            <a:r>
              <a:rPr b="0" i="0" lang="en-GB" sz="1400" u="none" cap="none" strike="noStrike">
                <a:solidFill>
                  <a:srgbClr val="FF0000"/>
                </a:solidFill>
                <a:latin typeface="Lato"/>
                <a:ea typeface="Lato"/>
                <a:cs typeface="Lato"/>
                <a:sym typeface="Lato"/>
              </a:rPr>
              <a:t>expenditure</a:t>
            </a:r>
            <a:r>
              <a:rPr b="0" i="0" lang="en-GB" sz="1400" u="none" cap="none" strike="noStrike">
                <a:solidFill>
                  <a:srgbClr val="000000"/>
                </a:solidFill>
                <a:latin typeface="Lato"/>
                <a:ea typeface="Lato"/>
                <a:cs typeface="Lato"/>
                <a:sym typeface="Lato"/>
              </a:rPr>
              <a:t> </a:t>
            </a:r>
            <a:endParaRPr b="0" i="0" sz="1400" u="none" cap="none" strike="noStrike">
              <a:solidFill>
                <a:srgbClr val="38761D"/>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Rent → </a:t>
            </a:r>
            <a:r>
              <a:rPr b="0" i="0" lang="en-GB" sz="1400" u="none" cap="none" strike="noStrike">
                <a:solidFill>
                  <a:srgbClr val="FF0000"/>
                </a:solidFill>
                <a:latin typeface="Lato"/>
                <a:ea typeface="Lato"/>
                <a:cs typeface="Lato"/>
                <a:sym typeface="Lato"/>
              </a:rPr>
              <a:t>expenditure</a:t>
            </a:r>
            <a:endParaRPr b="0" i="0" sz="1400" u="none" cap="none" strike="noStrike">
              <a:solidFill>
                <a:srgbClr val="9900FF"/>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New clothes →</a:t>
            </a:r>
            <a:r>
              <a:rPr b="0" i="0" lang="en-GB" sz="1400" u="none" cap="none" strike="noStrike">
                <a:solidFill>
                  <a:srgbClr val="FF0000"/>
                </a:solidFill>
                <a:latin typeface="Lato"/>
                <a:ea typeface="Lato"/>
                <a:cs typeface="Lato"/>
                <a:sym typeface="Lato"/>
              </a:rPr>
              <a:t> expenditure</a:t>
            </a:r>
            <a:r>
              <a:rPr b="0" i="0" lang="en-GB" sz="1400" u="none" cap="none" strike="noStrike">
                <a:solidFill>
                  <a:srgbClr val="000000"/>
                </a:solidFill>
                <a:latin typeface="Lato"/>
                <a:ea typeface="Lato"/>
                <a:cs typeface="Lato"/>
                <a:sym typeface="Lato"/>
              </a:rPr>
              <a:t> </a:t>
            </a:r>
            <a:endParaRPr b="0" i="0" sz="1400" u="none" cap="none" strike="noStrike">
              <a:solidFill>
                <a:srgbClr val="38761D"/>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4bd10484b6_0_148"/>
          <p:cNvSpPr txBox="1"/>
          <p:nvPr/>
        </p:nvSpPr>
        <p:spPr>
          <a:xfrm>
            <a:off x="3061800" y="2637550"/>
            <a:ext cx="4842300" cy="1908600"/>
          </a:xfrm>
          <a:prstGeom prst="rect">
            <a:avLst/>
          </a:prstGeom>
          <a:solidFill>
            <a:schemeClr val="lt1"/>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Salary → </a:t>
            </a:r>
            <a:r>
              <a:rPr b="0" i="0" lang="en-GB" sz="1400" u="none" cap="none" strike="noStrike">
                <a:solidFill>
                  <a:schemeClr val="accent1"/>
                </a:solidFill>
                <a:latin typeface="Lato"/>
                <a:ea typeface="Lato"/>
                <a:cs typeface="Lato"/>
                <a:sym typeface="Lato"/>
              </a:rPr>
              <a:t>income</a:t>
            </a:r>
            <a:endParaRPr b="0" i="0" sz="1400" u="none" cap="none" strike="noStrike">
              <a:solidFill>
                <a:schemeClr val="accent1"/>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Babysitting job → </a:t>
            </a:r>
            <a:r>
              <a:rPr b="0" i="0" lang="en-GB" sz="1400" u="none" cap="none" strike="noStrike">
                <a:solidFill>
                  <a:schemeClr val="accent1"/>
                </a:solidFill>
                <a:latin typeface="Lato"/>
                <a:ea typeface="Lato"/>
                <a:cs typeface="Lato"/>
                <a:sym typeface="Lato"/>
              </a:rPr>
              <a:t>income</a:t>
            </a:r>
            <a:endParaRPr b="0" i="0" sz="1400" u="none" cap="none" strike="noStrike">
              <a:solidFill>
                <a:schemeClr val="accent1"/>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Food → </a:t>
            </a:r>
            <a:r>
              <a:rPr b="0" i="0" lang="en-GB" sz="1400" u="none" cap="none" strike="noStrike">
                <a:solidFill>
                  <a:srgbClr val="FF0000"/>
                </a:solidFill>
                <a:latin typeface="Lato"/>
                <a:ea typeface="Lato"/>
                <a:cs typeface="Lato"/>
                <a:sym typeface="Lato"/>
              </a:rPr>
              <a:t>expenditure </a:t>
            </a:r>
            <a:r>
              <a:rPr b="0" i="0" lang="en-GB" sz="1400" u="none" cap="none" strike="noStrike">
                <a:solidFill>
                  <a:srgbClr val="000000"/>
                </a:solidFill>
                <a:latin typeface="Lato"/>
                <a:ea typeface="Lato"/>
                <a:cs typeface="Lato"/>
                <a:sym typeface="Lato"/>
              </a:rPr>
              <a:t>→ </a:t>
            </a:r>
            <a:r>
              <a:rPr b="0" i="0" lang="en-GB" sz="1400" u="none" cap="none" strike="noStrike">
                <a:solidFill>
                  <a:srgbClr val="38761D"/>
                </a:solidFill>
                <a:latin typeface="Lato"/>
                <a:ea typeface="Lato"/>
                <a:cs typeface="Lato"/>
                <a:sym typeface="Lato"/>
              </a:rPr>
              <a:t>needs</a:t>
            </a:r>
            <a:r>
              <a:rPr b="0" i="0" lang="en-GB" sz="1400" u="none" cap="none" strike="noStrike">
                <a:solidFill>
                  <a:srgbClr val="9900FF"/>
                </a:solidFill>
                <a:latin typeface="Lato"/>
                <a:ea typeface="Lato"/>
                <a:cs typeface="Lato"/>
                <a:sym typeface="Lato"/>
              </a:rPr>
              <a:t> </a:t>
            </a:r>
            <a:endParaRPr b="0" i="0" sz="1400" u="none" cap="none" strike="noStrike">
              <a:solidFill>
                <a:srgbClr val="9900FF"/>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Travel → </a:t>
            </a:r>
            <a:r>
              <a:rPr b="0" i="0" lang="en-GB" sz="1400" u="none" cap="none" strike="noStrike">
                <a:solidFill>
                  <a:srgbClr val="FF0000"/>
                </a:solidFill>
                <a:latin typeface="Lato"/>
                <a:ea typeface="Lato"/>
                <a:cs typeface="Lato"/>
                <a:sym typeface="Lato"/>
              </a:rPr>
              <a:t>expenditure</a:t>
            </a:r>
            <a:r>
              <a:rPr b="0" i="0" lang="en-GB" sz="1400" u="none" cap="none" strike="noStrike">
                <a:solidFill>
                  <a:srgbClr val="000000"/>
                </a:solidFill>
                <a:latin typeface="Lato"/>
                <a:ea typeface="Lato"/>
                <a:cs typeface="Lato"/>
                <a:sym typeface="Lato"/>
              </a:rPr>
              <a:t> → </a:t>
            </a:r>
            <a:r>
              <a:rPr b="0" i="0" lang="en-GB" sz="1400" u="none" cap="none" strike="noStrike">
                <a:solidFill>
                  <a:srgbClr val="38761D"/>
                </a:solidFill>
                <a:latin typeface="Lato"/>
                <a:ea typeface="Lato"/>
                <a:cs typeface="Lato"/>
                <a:sym typeface="Lato"/>
              </a:rPr>
              <a:t>needs</a:t>
            </a:r>
            <a:endParaRPr b="0" i="0" sz="1400" u="none" cap="none" strike="noStrike">
              <a:solidFill>
                <a:srgbClr val="38761D"/>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Electricity bills → </a:t>
            </a:r>
            <a:r>
              <a:rPr b="0" i="0" lang="en-GB" sz="1400" u="none" cap="none" strike="noStrike">
                <a:solidFill>
                  <a:srgbClr val="FF0000"/>
                </a:solidFill>
                <a:latin typeface="Lato"/>
                <a:ea typeface="Lato"/>
                <a:cs typeface="Lato"/>
                <a:sym typeface="Lato"/>
              </a:rPr>
              <a:t>expenditure</a:t>
            </a:r>
            <a:r>
              <a:rPr b="0" i="0" lang="en-GB" sz="1400" u="none" cap="none" strike="noStrike">
                <a:solidFill>
                  <a:srgbClr val="000000"/>
                </a:solidFill>
                <a:latin typeface="Lato"/>
                <a:ea typeface="Lato"/>
                <a:cs typeface="Lato"/>
                <a:sym typeface="Lato"/>
              </a:rPr>
              <a:t> → </a:t>
            </a:r>
            <a:r>
              <a:rPr b="0" i="0" lang="en-GB" sz="1400" u="none" cap="none" strike="noStrike">
                <a:solidFill>
                  <a:srgbClr val="38761D"/>
                </a:solidFill>
                <a:latin typeface="Lato"/>
                <a:ea typeface="Lato"/>
                <a:cs typeface="Lato"/>
                <a:sym typeface="Lato"/>
              </a:rPr>
              <a:t>needs</a:t>
            </a:r>
            <a:endParaRPr b="0" i="0" sz="1400" u="none" cap="none" strike="noStrike">
              <a:solidFill>
                <a:srgbClr val="38761D"/>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Weekend activities → </a:t>
            </a:r>
            <a:r>
              <a:rPr b="0" i="0" lang="en-GB" sz="1400" u="none" cap="none" strike="noStrike">
                <a:solidFill>
                  <a:srgbClr val="FF0000"/>
                </a:solidFill>
                <a:latin typeface="Lato"/>
                <a:ea typeface="Lato"/>
                <a:cs typeface="Lato"/>
                <a:sym typeface="Lato"/>
              </a:rPr>
              <a:t>expenditure</a:t>
            </a:r>
            <a:r>
              <a:rPr b="0" i="0" lang="en-GB" sz="1400" u="none" cap="none" strike="noStrike">
                <a:solidFill>
                  <a:srgbClr val="000000"/>
                </a:solidFill>
                <a:latin typeface="Lato"/>
                <a:ea typeface="Lato"/>
                <a:cs typeface="Lato"/>
                <a:sym typeface="Lato"/>
              </a:rPr>
              <a:t> →</a:t>
            </a:r>
            <a:r>
              <a:rPr b="0" i="0" lang="en-GB" sz="1400" u="none" cap="none" strike="noStrike">
                <a:solidFill>
                  <a:srgbClr val="38761D"/>
                </a:solidFill>
                <a:latin typeface="Lato"/>
                <a:ea typeface="Lato"/>
                <a:cs typeface="Lato"/>
                <a:sym typeface="Lato"/>
              </a:rPr>
              <a:t> </a:t>
            </a:r>
            <a:r>
              <a:rPr b="0" i="0" lang="en-GB" sz="1400" u="none" cap="none" strike="noStrike">
                <a:solidFill>
                  <a:srgbClr val="9900FF"/>
                </a:solidFill>
                <a:latin typeface="Lato"/>
                <a:ea typeface="Lato"/>
                <a:cs typeface="Lato"/>
                <a:sym typeface="Lato"/>
              </a:rPr>
              <a:t>wants</a:t>
            </a:r>
            <a:endParaRPr b="0" i="0" sz="1400" u="none" cap="none" strike="noStrike">
              <a:solidFill>
                <a:srgbClr val="9900FF"/>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Rent → </a:t>
            </a:r>
            <a:r>
              <a:rPr b="0" i="0" lang="en-GB" sz="1400" u="none" cap="none" strike="noStrike">
                <a:solidFill>
                  <a:srgbClr val="FF0000"/>
                </a:solidFill>
                <a:latin typeface="Lato"/>
                <a:ea typeface="Lato"/>
                <a:cs typeface="Lato"/>
                <a:sym typeface="Lato"/>
              </a:rPr>
              <a:t>expenditure </a:t>
            </a:r>
            <a:r>
              <a:rPr b="0" i="0" lang="en-GB" sz="1400" u="none" cap="none" strike="noStrike">
                <a:solidFill>
                  <a:srgbClr val="000000"/>
                </a:solidFill>
                <a:latin typeface="Lato"/>
                <a:ea typeface="Lato"/>
                <a:cs typeface="Lato"/>
                <a:sym typeface="Lato"/>
              </a:rPr>
              <a:t>→ </a:t>
            </a:r>
            <a:r>
              <a:rPr b="0" i="0" lang="en-GB" sz="1400" u="none" cap="none" strike="noStrike">
                <a:solidFill>
                  <a:srgbClr val="38761D"/>
                </a:solidFill>
                <a:latin typeface="Lato"/>
                <a:ea typeface="Lato"/>
                <a:cs typeface="Lato"/>
                <a:sym typeface="Lato"/>
              </a:rPr>
              <a:t>needs</a:t>
            </a:r>
            <a:endParaRPr b="0" i="0" sz="1400" u="none" cap="none" strike="noStrike">
              <a:solidFill>
                <a:srgbClr val="38761D"/>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New clothes →</a:t>
            </a:r>
            <a:r>
              <a:rPr b="0" i="0" lang="en-GB" sz="1400" u="none" cap="none" strike="noStrike">
                <a:solidFill>
                  <a:srgbClr val="FF0000"/>
                </a:solidFill>
                <a:latin typeface="Lato"/>
                <a:ea typeface="Lato"/>
                <a:cs typeface="Lato"/>
                <a:sym typeface="Lato"/>
              </a:rPr>
              <a:t> expenditure</a:t>
            </a:r>
            <a:r>
              <a:rPr b="0" i="0" lang="en-GB" sz="1400" u="none" cap="none" strike="noStrike">
                <a:solidFill>
                  <a:srgbClr val="000000"/>
                </a:solidFill>
                <a:latin typeface="Lato"/>
                <a:ea typeface="Lato"/>
                <a:cs typeface="Lato"/>
                <a:sym typeface="Lato"/>
              </a:rPr>
              <a:t> →</a:t>
            </a:r>
            <a:r>
              <a:rPr b="0" i="0" lang="en-GB" sz="1400" u="none" cap="none" strike="noStrike">
                <a:solidFill>
                  <a:srgbClr val="38761D"/>
                </a:solidFill>
                <a:latin typeface="Lato"/>
                <a:ea typeface="Lato"/>
                <a:cs typeface="Lato"/>
                <a:sym typeface="Lato"/>
              </a:rPr>
              <a:t> </a:t>
            </a:r>
            <a:r>
              <a:rPr b="0" i="0" lang="en-GB" sz="1400" u="none" cap="none" strike="noStrike">
                <a:solidFill>
                  <a:srgbClr val="9900FF"/>
                </a:solidFill>
                <a:latin typeface="Lato"/>
                <a:ea typeface="Lato"/>
                <a:cs typeface="Lato"/>
                <a:sym typeface="Lato"/>
              </a:rPr>
              <a:t>wants</a:t>
            </a:r>
            <a:endParaRPr b="0" i="0" sz="1400" u="none" cap="none" strike="noStrike">
              <a:solidFill>
                <a:srgbClr val="9900FF"/>
              </a:solidFill>
              <a:latin typeface="Lato"/>
              <a:ea typeface="Lato"/>
              <a:cs typeface="Lato"/>
              <a:sym typeface="Lato"/>
            </a:endParaRPr>
          </a:p>
        </p:txBody>
      </p:sp>
      <p:graphicFrame>
        <p:nvGraphicFramePr>
          <p:cNvPr id="218" name="Google Shape;218;g14bd10484b6_0_148"/>
          <p:cNvGraphicFramePr/>
          <p:nvPr/>
        </p:nvGraphicFramePr>
        <p:xfrm>
          <a:off x="113375" y="1326975"/>
          <a:ext cx="3000000" cy="3000000"/>
        </p:xfrm>
        <a:graphic>
          <a:graphicData uri="http://schemas.openxmlformats.org/drawingml/2006/table">
            <a:tbl>
              <a:tblPr>
                <a:noFill/>
                <a:tableStyleId>{9B4F3E52-DA11-4210-8EA1-A6D0C5726AC3}</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£1800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£50</a:t>
                      </a:r>
                      <a:endParaRPr b="1" sz="900" u="none" cap="none" strike="noStrike">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£350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
        <p:nvSpPr>
          <p:cNvPr id="219" name="Google Shape;219;g14bd10484b6_0_148"/>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220" name="Google Shape;220;g14bd10484b6_0_148"/>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221" name="Google Shape;221;g14bd10484b6_0_148"/>
          <p:cNvSpPr txBox="1"/>
          <p:nvPr/>
        </p:nvSpPr>
        <p:spPr>
          <a:xfrm>
            <a:off x="3609975" y="4500075"/>
            <a:ext cx="3352800" cy="615600"/>
          </a:xfrm>
          <a:prstGeom prst="rect">
            <a:avLst/>
          </a:prstGeom>
          <a:noFill/>
          <a:ln cap="flat" cmpd="sng" w="19050">
            <a:solidFill>
              <a:srgbClr val="C5DAF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1" lang="en-GB" sz="1400" u="none" cap="none" strike="noStrike">
                <a:solidFill>
                  <a:schemeClr val="accent2"/>
                </a:solidFill>
                <a:latin typeface="Lato"/>
                <a:ea typeface="Lato"/>
                <a:cs typeface="Lato"/>
                <a:sym typeface="Lato"/>
              </a:rPr>
              <a:t>Were yours categorised differently? </a:t>
            </a:r>
            <a:endParaRPr b="1" i="1" sz="14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1" lang="en-GB" sz="1400" u="none" cap="none" strike="noStrike">
                <a:solidFill>
                  <a:schemeClr val="accent2"/>
                </a:solidFill>
                <a:latin typeface="Lato"/>
                <a:ea typeface="Lato"/>
                <a:cs typeface="Lato"/>
                <a:sym typeface="Lato"/>
              </a:rPr>
              <a:t>If so, what is your thinking?</a:t>
            </a:r>
            <a:endParaRPr b="1" i="1" sz="1400" u="none" cap="none" strike="noStrike">
              <a:solidFill>
                <a:schemeClr val="accent2"/>
              </a:solidFill>
              <a:latin typeface="Lato"/>
              <a:ea typeface="Lato"/>
              <a:cs typeface="Lato"/>
              <a:sym typeface="Lato"/>
            </a:endParaRPr>
          </a:p>
        </p:txBody>
      </p:sp>
      <p:sp>
        <p:nvSpPr>
          <p:cNvPr id="222" name="Google Shape;222;g14bd10484b6_0_148"/>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grpSp>
        <p:nvGrpSpPr>
          <p:cNvPr id="223" name="Google Shape;223;g14bd10484b6_0_148"/>
          <p:cNvGrpSpPr/>
          <p:nvPr/>
        </p:nvGrpSpPr>
        <p:grpSpPr>
          <a:xfrm>
            <a:off x="3083175" y="1205500"/>
            <a:ext cx="5638500" cy="1449125"/>
            <a:chOff x="3083175" y="1205500"/>
            <a:chExt cx="5638500" cy="1449125"/>
          </a:xfrm>
        </p:grpSpPr>
        <p:sp>
          <p:nvSpPr>
            <p:cNvPr id="224" name="Google Shape;224;g14bd10484b6_0_148"/>
            <p:cNvSpPr txBox="1"/>
            <p:nvPr/>
          </p:nvSpPr>
          <p:spPr>
            <a:xfrm>
              <a:off x="3146775" y="1392525"/>
              <a:ext cx="5574900" cy="1262100"/>
            </a:xfrm>
            <a:prstGeom prst="rect">
              <a:avLst/>
            </a:prstGeom>
            <a:solidFill>
              <a:srgbClr val="C5DAFC"/>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AutoNum type="arabicPeriod"/>
              </a:pPr>
              <a:r>
                <a:rPr b="0" i="0" lang="en-GB" sz="1400" u="none" cap="none" strike="noStrike">
                  <a:solidFill>
                    <a:srgbClr val="000000"/>
                  </a:solidFill>
                  <a:latin typeface="Lato"/>
                  <a:ea typeface="Lato"/>
                  <a:cs typeface="Lato"/>
                  <a:sym typeface="Lato"/>
                </a:rPr>
                <a:t>Refer to the list of items on the worksheet and </a:t>
              </a:r>
              <a:r>
                <a:rPr b="1" i="0" lang="en-GB" sz="1400" u="none" cap="none" strike="noStrike">
                  <a:solidFill>
                    <a:srgbClr val="000000"/>
                  </a:solidFill>
                  <a:latin typeface="Lato"/>
                  <a:ea typeface="Lato"/>
                  <a:cs typeface="Lato"/>
                  <a:sym typeface="Lato"/>
                </a:rPr>
                <a:t>identify </a:t>
              </a:r>
              <a:r>
                <a:rPr b="0" i="0" lang="en-GB" sz="1400" u="none" cap="none" strike="noStrike">
                  <a:solidFill>
                    <a:srgbClr val="000000"/>
                  </a:solidFill>
                  <a:latin typeface="Lato"/>
                  <a:ea typeface="Lato"/>
                  <a:cs typeface="Lato"/>
                  <a:sym typeface="Lato"/>
                </a:rPr>
                <a:t>which items are income and which are expenses</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FF8022"/>
                </a:buClr>
                <a:buSzPts val="1400"/>
                <a:buFont typeface="Lato"/>
                <a:buAutoNum type="arabicPeriod"/>
              </a:pPr>
              <a:r>
                <a:rPr b="1" i="0" lang="en-GB" sz="1400" u="none" cap="none" strike="noStrike">
                  <a:solidFill>
                    <a:srgbClr val="FF8022"/>
                  </a:solidFill>
                  <a:latin typeface="Lato"/>
                  <a:ea typeface="Lato"/>
                  <a:cs typeface="Lato"/>
                  <a:sym typeface="Lato"/>
                </a:rPr>
                <a:t>Once you’ve done this, categorise the expenses into needs and wants</a:t>
              </a:r>
              <a:endParaRPr b="1" i="0" sz="1400" u="none" cap="none" strike="noStrike">
                <a:solidFill>
                  <a:srgbClr val="FF802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AutoNum type="arabicPeriod"/>
              </a:pPr>
              <a:r>
                <a:rPr b="1" i="0" lang="en-GB" sz="1400" u="none" cap="none" strike="noStrike">
                  <a:solidFill>
                    <a:srgbClr val="000000"/>
                  </a:solidFill>
                  <a:latin typeface="Lato"/>
                  <a:ea typeface="Lato"/>
                  <a:cs typeface="Lato"/>
                  <a:sym typeface="Lato"/>
                </a:rPr>
                <a:t>Calculate </a:t>
              </a:r>
              <a:r>
                <a:rPr b="0" i="0" lang="en-GB" sz="1400" u="none" cap="none" strike="noStrike">
                  <a:solidFill>
                    <a:srgbClr val="000000"/>
                  </a:solidFill>
                  <a:latin typeface="Lato"/>
                  <a:ea typeface="Lato"/>
                  <a:cs typeface="Lato"/>
                  <a:sym typeface="Lato"/>
                </a:rPr>
                <a:t>how much money is left at the end of the month</a:t>
              </a:r>
              <a:endParaRPr b="0" i="0" sz="1400" u="none" cap="none" strike="noStrike">
                <a:solidFill>
                  <a:srgbClr val="000000"/>
                </a:solidFill>
                <a:latin typeface="Lato"/>
                <a:ea typeface="Lato"/>
                <a:cs typeface="Lato"/>
                <a:sym typeface="Lato"/>
              </a:endParaRPr>
            </a:p>
          </p:txBody>
        </p:sp>
        <p:sp>
          <p:nvSpPr>
            <p:cNvPr id="225" name="Google Shape;225;g14bd10484b6_0_148"/>
            <p:cNvSpPr/>
            <p:nvPr/>
          </p:nvSpPr>
          <p:spPr>
            <a:xfrm>
              <a:off x="3083175" y="1205500"/>
              <a:ext cx="1136700" cy="22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ACTIVITY</a:t>
              </a:r>
              <a:endParaRPr b="1" i="0" sz="1400" u="none" cap="none" strike="noStrike">
                <a:solidFill>
                  <a:schemeClr val="lt1"/>
                </a:solidFill>
                <a:latin typeface="Lato"/>
                <a:ea typeface="Lato"/>
                <a:cs typeface="Lato"/>
                <a:sym typeface="Lato"/>
              </a:endParaRPr>
            </a:p>
          </p:txBody>
        </p:sp>
      </p:grpSp>
      <p:sp>
        <p:nvSpPr>
          <p:cNvPr id="226" name="Google Shape;226;g14bd10484b6_0_148"/>
          <p:cNvSpPr txBox="1"/>
          <p:nvPr/>
        </p:nvSpPr>
        <p:spPr>
          <a:xfrm>
            <a:off x="1043600" y="214700"/>
            <a:ext cx="6863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Karim’s budget </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graphicFrame>
        <p:nvGraphicFramePr>
          <p:cNvPr id="231" name="Google Shape;231;g18e987b3026_0_8"/>
          <p:cNvGraphicFramePr/>
          <p:nvPr/>
        </p:nvGraphicFramePr>
        <p:xfrm>
          <a:off x="113375" y="1326975"/>
          <a:ext cx="3000000" cy="3000000"/>
        </p:xfrm>
        <a:graphic>
          <a:graphicData uri="http://schemas.openxmlformats.org/drawingml/2006/table">
            <a:tbl>
              <a:tblPr>
                <a:noFill/>
                <a:tableStyleId>{9B4F3E52-DA11-4210-8EA1-A6D0C5726AC3}</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
        <p:nvSpPr>
          <p:cNvPr id="232" name="Google Shape;232;g18e987b3026_0_8"/>
          <p:cNvSpPr txBox="1"/>
          <p:nvPr/>
        </p:nvSpPr>
        <p:spPr>
          <a:xfrm>
            <a:off x="3138000" y="2789950"/>
            <a:ext cx="5949600" cy="1970100"/>
          </a:xfrm>
          <a:prstGeom prst="rect">
            <a:avLst/>
          </a:prstGeom>
          <a:solidFill>
            <a:srgbClr val="000000">
              <a:alpha val="0"/>
            </a:srgbClr>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38761D"/>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8761D"/>
              </a:solidFill>
              <a:latin typeface="Lato"/>
              <a:ea typeface="Lato"/>
              <a:cs typeface="Lato"/>
              <a:sym typeface="Lato"/>
            </a:endParaRPr>
          </a:p>
          <a:p>
            <a:pPr indent="0" lvl="0" marL="0" marR="0" rtl="0" algn="l">
              <a:lnSpc>
                <a:spcPct val="150000"/>
              </a:lnSpc>
              <a:spcBef>
                <a:spcPts val="0"/>
              </a:spcBef>
              <a:spcAft>
                <a:spcPts val="0"/>
              </a:spcAft>
              <a:buClr>
                <a:srgbClr val="000000"/>
              </a:buClr>
              <a:buSzPts val="1300"/>
              <a:buFont typeface="Arial"/>
              <a:buNone/>
            </a:pPr>
            <a:r>
              <a:rPr b="1" i="0" lang="en-GB" sz="1300" u="none" cap="none" strike="noStrike">
                <a:solidFill>
                  <a:schemeClr val="dk1"/>
                </a:solidFill>
                <a:latin typeface="Lato"/>
                <a:ea typeface="Lato"/>
                <a:cs typeface="Lato"/>
                <a:sym typeface="Lato"/>
              </a:rPr>
              <a:t>                 </a:t>
            </a:r>
            <a:r>
              <a:rPr b="0" i="0" lang="en-GB" sz="1300" u="none" cap="none" strike="noStrike">
                <a:solidFill>
                  <a:schemeClr val="dk1"/>
                </a:solidFill>
                <a:latin typeface="Lato"/>
                <a:ea typeface="Lato"/>
                <a:cs typeface="Lato"/>
                <a:sym typeface="Lato"/>
              </a:rPr>
              <a:t>	= </a:t>
            </a:r>
            <a:r>
              <a:rPr b="0" i="0" lang="en-GB" sz="1300" u="none" cap="none" strike="noStrike">
                <a:solidFill>
                  <a:srgbClr val="0543B3"/>
                </a:solidFill>
                <a:latin typeface="Lato"/>
                <a:ea typeface="Lato"/>
                <a:cs typeface="Lato"/>
                <a:sym typeface="Lato"/>
              </a:rPr>
              <a:t>Total income</a:t>
            </a:r>
            <a:r>
              <a:rPr b="0" i="0" lang="en-GB" sz="1300" u="none" cap="none" strike="noStrike">
                <a:solidFill>
                  <a:srgbClr val="38761D"/>
                </a:solidFill>
                <a:latin typeface="Lato"/>
                <a:ea typeface="Lato"/>
                <a:cs typeface="Lato"/>
                <a:sym typeface="Lato"/>
              </a:rPr>
              <a:t> </a:t>
            </a:r>
            <a:r>
              <a:rPr b="0" i="0" lang="en-GB" sz="1300" u="none" cap="none" strike="noStrike">
                <a:solidFill>
                  <a:schemeClr val="dk1"/>
                </a:solidFill>
                <a:latin typeface="Lato"/>
                <a:ea typeface="Lato"/>
                <a:cs typeface="Lato"/>
                <a:sym typeface="Lato"/>
              </a:rPr>
              <a:t>-</a:t>
            </a:r>
            <a:r>
              <a:rPr b="0" i="0" lang="en-GB" sz="1300" u="none" cap="none" strike="noStrike">
                <a:solidFill>
                  <a:srgbClr val="38761D"/>
                </a:solidFill>
                <a:latin typeface="Lato"/>
                <a:ea typeface="Lato"/>
                <a:cs typeface="Lato"/>
                <a:sym typeface="Lato"/>
              </a:rPr>
              <a:t> </a:t>
            </a:r>
            <a:r>
              <a:rPr b="0" i="0" lang="en-GB" sz="1300" u="none" cap="none" strike="noStrike">
                <a:solidFill>
                  <a:srgbClr val="FF0000"/>
                </a:solidFill>
                <a:latin typeface="Lato"/>
                <a:ea typeface="Lato"/>
                <a:cs typeface="Lato"/>
                <a:sym typeface="Lato"/>
              </a:rPr>
              <a:t>Total expenditures</a:t>
            </a:r>
            <a:endParaRPr b="0" i="0" sz="1300" u="none" cap="none" strike="noStrike">
              <a:solidFill>
                <a:srgbClr val="FF0000"/>
              </a:solidFill>
              <a:latin typeface="Lato"/>
              <a:ea typeface="Lato"/>
              <a:cs typeface="Lato"/>
              <a:sym typeface="Lato"/>
            </a:endParaRPr>
          </a:p>
          <a:p>
            <a:pPr indent="457200" lvl="0" marL="457200" marR="0" rtl="0" algn="l">
              <a:lnSpc>
                <a:spcPct val="150000"/>
              </a:lnSpc>
              <a:spcBef>
                <a:spcPts val="0"/>
              </a:spcBef>
              <a:spcAft>
                <a:spcPts val="0"/>
              </a:spcAft>
              <a:buClr>
                <a:srgbClr val="000000"/>
              </a:buClr>
              <a:buSzPts val="1300"/>
              <a:buFont typeface="Arial"/>
              <a:buNone/>
            </a:pPr>
            <a:r>
              <a:rPr b="0" i="0" lang="en-GB" sz="1300" u="none" cap="none" strike="noStrike">
                <a:solidFill>
                  <a:schemeClr val="dk1"/>
                </a:solidFill>
                <a:latin typeface="Lato"/>
                <a:ea typeface="Lato"/>
                <a:cs typeface="Lato"/>
                <a:sym typeface="Lato"/>
              </a:rPr>
              <a:t>= </a:t>
            </a:r>
            <a:r>
              <a:rPr b="0" i="0" lang="en-GB" sz="1300" u="none" cap="none" strike="noStrike">
                <a:solidFill>
                  <a:schemeClr val="accent1"/>
                </a:solidFill>
                <a:latin typeface="Lato"/>
                <a:ea typeface="Lato"/>
                <a:cs typeface="Lato"/>
                <a:sym typeface="Lato"/>
              </a:rPr>
              <a:t>(£1800+£200) </a:t>
            </a:r>
            <a:r>
              <a:rPr b="0" i="0" lang="en-GB" sz="1300" u="none" cap="none" strike="noStrike">
                <a:solidFill>
                  <a:schemeClr val="dk1"/>
                </a:solidFill>
                <a:latin typeface="Lato"/>
                <a:ea typeface="Lato"/>
                <a:cs typeface="Lato"/>
                <a:sym typeface="Lato"/>
              </a:rPr>
              <a:t>- </a:t>
            </a:r>
            <a:r>
              <a:rPr b="0" i="0" lang="en-GB" sz="1300" u="none" cap="none" strike="noStrike">
                <a:solidFill>
                  <a:srgbClr val="FF0000"/>
                </a:solidFill>
                <a:latin typeface="Lato"/>
                <a:ea typeface="Lato"/>
                <a:cs typeface="Lato"/>
                <a:sym typeface="Lato"/>
              </a:rPr>
              <a:t>(£200+£50+£400+£350+£400+£200)</a:t>
            </a:r>
            <a:endParaRPr b="0" i="0" sz="1300" u="none" cap="none" strike="noStrike">
              <a:solidFill>
                <a:srgbClr val="FF0000"/>
              </a:solidFill>
              <a:latin typeface="Lato"/>
              <a:ea typeface="Lato"/>
              <a:cs typeface="Lato"/>
              <a:sym typeface="La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FF0000"/>
                </a:solidFill>
                <a:latin typeface="Lato"/>
                <a:ea typeface="Lato"/>
                <a:cs typeface="Lato"/>
                <a:sym typeface="Lato"/>
              </a:rPr>
              <a:t>                             </a:t>
            </a:r>
            <a:r>
              <a:rPr b="0" i="0" lang="en-GB" sz="1300" u="none" cap="none" strike="noStrike">
                <a:solidFill>
                  <a:schemeClr val="dk1"/>
                </a:solidFill>
                <a:latin typeface="Lato"/>
                <a:ea typeface="Lato"/>
                <a:cs typeface="Lato"/>
                <a:sym typeface="Lato"/>
              </a:rPr>
              <a:t>= </a:t>
            </a:r>
            <a:r>
              <a:rPr b="0" i="0" lang="en-GB" sz="1300" u="none" cap="none" strike="noStrike">
                <a:solidFill>
                  <a:schemeClr val="accent1"/>
                </a:solidFill>
                <a:latin typeface="Lato"/>
                <a:ea typeface="Lato"/>
                <a:cs typeface="Lato"/>
                <a:sym typeface="Lato"/>
              </a:rPr>
              <a:t>£2000 </a:t>
            </a:r>
            <a:r>
              <a:rPr b="0" i="0" lang="en-GB" sz="1300" u="none" cap="none" strike="noStrike">
                <a:solidFill>
                  <a:schemeClr val="dk1"/>
                </a:solidFill>
                <a:latin typeface="Lato"/>
                <a:ea typeface="Lato"/>
                <a:cs typeface="Lato"/>
                <a:sym typeface="Lato"/>
              </a:rPr>
              <a:t>-</a:t>
            </a:r>
            <a:r>
              <a:rPr b="0" i="0" lang="en-GB" sz="1300" u="none" cap="none" strike="noStrike">
                <a:solidFill>
                  <a:srgbClr val="FF0000"/>
                </a:solidFill>
                <a:latin typeface="Lato"/>
                <a:ea typeface="Lato"/>
                <a:cs typeface="Lato"/>
                <a:sym typeface="Lato"/>
              </a:rPr>
              <a:t> £1600</a:t>
            </a:r>
            <a:endParaRPr b="0" i="0" sz="1300" u="none" cap="none" strike="noStrike">
              <a:solidFill>
                <a:srgbClr val="FF0000"/>
              </a:solidFill>
              <a:latin typeface="Lato"/>
              <a:ea typeface="Lato"/>
              <a:cs typeface="Lato"/>
              <a:sym typeface="Lato"/>
            </a:endParaRPr>
          </a:p>
          <a:p>
            <a:pPr indent="457200" lvl="0" marL="457200" marR="0" rtl="0" algn="l">
              <a:lnSpc>
                <a:spcPct val="150000"/>
              </a:lnSpc>
              <a:spcBef>
                <a:spcPts val="0"/>
              </a:spcBef>
              <a:spcAft>
                <a:spcPts val="0"/>
              </a:spcAft>
              <a:buClr>
                <a:srgbClr val="000000"/>
              </a:buClr>
              <a:buSzPts val="1300"/>
              <a:buFont typeface="Arial"/>
              <a:buNone/>
            </a:pPr>
            <a:r>
              <a:rPr b="0" i="0" lang="en-GB" sz="1300" u="none" cap="none" strike="noStrike">
                <a:solidFill>
                  <a:schemeClr val="dk1"/>
                </a:solidFill>
                <a:latin typeface="Lato"/>
                <a:ea typeface="Lato"/>
                <a:cs typeface="Lato"/>
                <a:sym typeface="Lato"/>
              </a:rPr>
              <a:t>=</a:t>
            </a:r>
            <a:r>
              <a:rPr b="1" i="0" lang="en-GB" sz="1300" u="none" cap="none" strike="noStrike">
                <a:solidFill>
                  <a:schemeClr val="dk1"/>
                </a:solidFill>
                <a:latin typeface="Lato"/>
                <a:ea typeface="Lato"/>
                <a:cs typeface="Lato"/>
                <a:sym typeface="Lato"/>
              </a:rPr>
              <a:t> £400</a:t>
            </a:r>
            <a:endParaRPr b="1" i="0" sz="1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8761D"/>
              </a:solidFill>
              <a:latin typeface="Lato"/>
              <a:ea typeface="Lato"/>
              <a:cs typeface="Lato"/>
              <a:sym typeface="Lato"/>
            </a:endParaRPr>
          </a:p>
        </p:txBody>
      </p:sp>
      <p:sp>
        <p:nvSpPr>
          <p:cNvPr id="233" name="Google Shape;233;g18e987b3026_0_8"/>
          <p:cNvSpPr txBox="1"/>
          <p:nvPr/>
        </p:nvSpPr>
        <p:spPr>
          <a:xfrm>
            <a:off x="3168975" y="3156450"/>
            <a:ext cx="8766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Lato"/>
                <a:ea typeface="Lato"/>
                <a:cs typeface="Lato"/>
                <a:sym typeface="Lato"/>
              </a:rPr>
              <a:t>Total money </a:t>
            </a:r>
            <a:endParaRPr b="1" i="0" sz="9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Lato"/>
                <a:ea typeface="Lato"/>
                <a:cs typeface="Lato"/>
                <a:sym typeface="Lato"/>
              </a:rPr>
              <a:t>remaining</a:t>
            </a:r>
            <a:endParaRPr b="0" i="0" sz="1000" u="none" cap="none" strike="noStrike">
              <a:solidFill>
                <a:srgbClr val="000000"/>
              </a:solidFill>
              <a:latin typeface="Arial"/>
              <a:ea typeface="Arial"/>
              <a:cs typeface="Arial"/>
              <a:sym typeface="Arial"/>
            </a:endParaRPr>
          </a:p>
        </p:txBody>
      </p:sp>
      <p:sp>
        <p:nvSpPr>
          <p:cNvPr id="234" name="Google Shape;234;g18e987b3026_0_8"/>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235" name="Google Shape;235;g18e987b3026_0_8"/>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236" name="Google Shape;236;g18e987b3026_0_8"/>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237" name="Google Shape;237;g18e987b3026_0_8"/>
          <p:cNvSpPr txBox="1"/>
          <p:nvPr/>
        </p:nvSpPr>
        <p:spPr>
          <a:xfrm>
            <a:off x="1043600" y="214700"/>
            <a:ext cx="6863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Karim’s budget </a:t>
            </a:r>
            <a:endParaRPr b="1" i="0" sz="2900" u="none" cap="none" strike="noStrike">
              <a:solidFill>
                <a:schemeClr val="accent2"/>
              </a:solidFill>
              <a:latin typeface="Lato"/>
              <a:ea typeface="Lato"/>
              <a:cs typeface="Lato"/>
              <a:sym typeface="Lato"/>
            </a:endParaRPr>
          </a:p>
        </p:txBody>
      </p:sp>
      <p:grpSp>
        <p:nvGrpSpPr>
          <p:cNvPr id="238" name="Google Shape;238;g18e987b3026_0_8"/>
          <p:cNvGrpSpPr/>
          <p:nvPr/>
        </p:nvGrpSpPr>
        <p:grpSpPr>
          <a:xfrm>
            <a:off x="3083175" y="1205500"/>
            <a:ext cx="5638500" cy="1449125"/>
            <a:chOff x="3083175" y="1205500"/>
            <a:chExt cx="5638500" cy="1449125"/>
          </a:xfrm>
        </p:grpSpPr>
        <p:sp>
          <p:nvSpPr>
            <p:cNvPr id="239" name="Google Shape;239;g18e987b3026_0_8"/>
            <p:cNvSpPr txBox="1"/>
            <p:nvPr/>
          </p:nvSpPr>
          <p:spPr>
            <a:xfrm>
              <a:off x="3146775" y="1392525"/>
              <a:ext cx="5574900" cy="1262100"/>
            </a:xfrm>
            <a:prstGeom prst="rect">
              <a:avLst/>
            </a:prstGeom>
            <a:solidFill>
              <a:srgbClr val="C5DAFC"/>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AutoNum type="arabicPeriod"/>
              </a:pPr>
              <a:r>
                <a:rPr b="0" i="0" lang="en-GB" sz="1400" u="none" cap="none" strike="noStrike">
                  <a:solidFill>
                    <a:srgbClr val="000000"/>
                  </a:solidFill>
                  <a:latin typeface="Lato"/>
                  <a:ea typeface="Lato"/>
                  <a:cs typeface="Lato"/>
                  <a:sym typeface="Lato"/>
                </a:rPr>
                <a:t>Refer to the list of items on the worksheet and </a:t>
              </a:r>
              <a:r>
                <a:rPr b="1" i="0" lang="en-GB" sz="1400" u="none" cap="none" strike="noStrike">
                  <a:solidFill>
                    <a:srgbClr val="000000"/>
                  </a:solidFill>
                  <a:latin typeface="Lato"/>
                  <a:ea typeface="Lato"/>
                  <a:cs typeface="Lato"/>
                  <a:sym typeface="Lato"/>
                </a:rPr>
                <a:t>identify </a:t>
              </a:r>
              <a:r>
                <a:rPr b="0" i="0" lang="en-GB" sz="1400" u="none" cap="none" strike="noStrike">
                  <a:solidFill>
                    <a:srgbClr val="000000"/>
                  </a:solidFill>
                  <a:latin typeface="Lato"/>
                  <a:ea typeface="Lato"/>
                  <a:cs typeface="Lato"/>
                  <a:sym typeface="Lato"/>
                </a:rPr>
                <a:t>which items are income and which are expenses</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chemeClr val="dk2"/>
                </a:buClr>
                <a:buSzPts val="1400"/>
                <a:buFont typeface="Lato"/>
                <a:buAutoNum type="arabicPeriod"/>
              </a:pPr>
              <a:r>
                <a:rPr i="0" lang="en-GB" sz="1400" u="none" cap="none" strike="noStrike">
                  <a:solidFill>
                    <a:schemeClr val="dk2"/>
                  </a:solidFill>
                  <a:latin typeface="Lato"/>
                  <a:ea typeface="Lato"/>
                  <a:cs typeface="Lato"/>
                  <a:sym typeface="Lato"/>
                </a:rPr>
                <a:t>Once you’ve done this, categorise the expenses into needs and wants</a:t>
              </a:r>
              <a:endParaRPr i="0" sz="1400" u="none" cap="none" strike="noStrike">
                <a:solidFill>
                  <a:schemeClr val="dk2"/>
                </a:solidFill>
                <a:latin typeface="Lato"/>
                <a:ea typeface="Lato"/>
                <a:cs typeface="Lato"/>
                <a:sym typeface="Lato"/>
              </a:endParaRPr>
            </a:p>
            <a:p>
              <a:pPr indent="-317500" lvl="0" marL="457200" marR="0" rtl="0" algn="l">
                <a:lnSpc>
                  <a:spcPct val="100000"/>
                </a:lnSpc>
                <a:spcBef>
                  <a:spcPts val="0"/>
                </a:spcBef>
                <a:spcAft>
                  <a:spcPts val="0"/>
                </a:spcAft>
                <a:buClr>
                  <a:schemeClr val="accent2"/>
                </a:buClr>
                <a:buSzPts val="1400"/>
                <a:buFont typeface="Lato"/>
                <a:buAutoNum type="arabicPeriod"/>
              </a:pPr>
              <a:r>
                <a:rPr b="1" i="0" lang="en-GB" sz="1400" u="none" cap="none" strike="noStrike">
                  <a:solidFill>
                    <a:schemeClr val="accent2"/>
                  </a:solidFill>
                  <a:latin typeface="Lato"/>
                  <a:ea typeface="Lato"/>
                  <a:cs typeface="Lato"/>
                  <a:sym typeface="Lato"/>
                </a:rPr>
                <a:t>Calculate </a:t>
              </a:r>
              <a:r>
                <a:rPr b="0" i="0" lang="en-GB" sz="1400" u="none" cap="none" strike="noStrike">
                  <a:solidFill>
                    <a:schemeClr val="accent2"/>
                  </a:solidFill>
                  <a:latin typeface="Lato"/>
                  <a:ea typeface="Lato"/>
                  <a:cs typeface="Lato"/>
                  <a:sym typeface="Lato"/>
                </a:rPr>
                <a:t>how much money is left at the end of the month</a:t>
              </a:r>
              <a:endParaRPr b="0" i="0" sz="1400" u="none" cap="none" strike="noStrike">
                <a:solidFill>
                  <a:schemeClr val="accent2"/>
                </a:solidFill>
                <a:latin typeface="Lato"/>
                <a:ea typeface="Lato"/>
                <a:cs typeface="Lato"/>
                <a:sym typeface="Lato"/>
              </a:endParaRPr>
            </a:p>
          </p:txBody>
        </p:sp>
        <p:sp>
          <p:nvSpPr>
            <p:cNvPr id="240" name="Google Shape;240;g18e987b3026_0_8"/>
            <p:cNvSpPr/>
            <p:nvPr/>
          </p:nvSpPr>
          <p:spPr>
            <a:xfrm>
              <a:off x="3083175" y="1205500"/>
              <a:ext cx="1136700" cy="22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ACTIVITY</a:t>
              </a:r>
              <a:endParaRPr b="1" i="0" sz="1400" u="none" cap="none" strike="noStrike">
                <a:solidFill>
                  <a:schemeClr val="lt1"/>
                </a:solidFill>
                <a:latin typeface="Lato"/>
                <a:ea typeface="Lato"/>
                <a:cs typeface="Lato"/>
                <a:sym typeface="La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157707a00a2_0_15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62" name="Google Shape;62;g157707a00a2_0_154"/>
          <p:cNvGraphicFramePr/>
          <p:nvPr/>
        </p:nvGraphicFramePr>
        <p:xfrm>
          <a:off x="871975" y="1721850"/>
          <a:ext cx="3000000" cy="3000000"/>
        </p:xfrm>
        <a:graphic>
          <a:graphicData uri="http://schemas.openxmlformats.org/drawingml/2006/table">
            <a:tbl>
              <a:tblPr>
                <a:noFill/>
                <a:tableStyleId>{9B4F3E52-DA11-4210-8EA1-A6D0C5726AC3}</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Spending decisions</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Budgeting</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Getting a job</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The impact of inflation</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The critical consumer</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Budgeting for a holiday</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g1646f31eaf0_0_402"/>
          <p:cNvSpPr txBox="1"/>
          <p:nvPr/>
        </p:nvSpPr>
        <p:spPr>
          <a:xfrm>
            <a:off x="113375" y="877825"/>
            <a:ext cx="6055800" cy="3351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Read through </a:t>
            </a:r>
            <a:r>
              <a:rPr b="1" i="0" lang="en-GB" sz="1800" u="none" cap="none" strike="noStrike">
                <a:solidFill>
                  <a:schemeClr val="accent1"/>
                </a:solidFill>
                <a:latin typeface="Lato"/>
                <a:ea typeface="Lato"/>
                <a:cs typeface="Lato"/>
                <a:sym typeface="Lato"/>
              </a:rPr>
              <a:t>Part A</a:t>
            </a:r>
            <a:r>
              <a:rPr b="1" i="0" lang="en-GB" sz="1800" u="none" cap="none" strike="noStrike">
                <a:solidFill>
                  <a:schemeClr val="dk1"/>
                </a:solidFill>
                <a:latin typeface="Lato"/>
                <a:ea typeface="Lato"/>
                <a:cs typeface="Lato"/>
                <a:sym typeface="Lato"/>
              </a:rPr>
              <a:t> and answer the questions on your worksheet</a:t>
            </a:r>
            <a:r>
              <a:rPr b="1" lang="en-GB" sz="1800">
                <a:solidFill>
                  <a:schemeClr val="dk1"/>
                </a:solidFill>
                <a:latin typeface="Lato"/>
                <a:ea typeface="Lato"/>
                <a:cs typeface="Lato"/>
                <a:sym typeface="Lato"/>
              </a:rPr>
              <a:t> 5 mins)</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b="1" i="0" sz="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FF0000"/>
                </a:solidFill>
                <a:latin typeface="Lato"/>
                <a:ea typeface="Lato"/>
                <a:cs typeface="Lato"/>
                <a:sym typeface="Lato"/>
              </a:rPr>
              <a:t>As you are working through, write down any questions you have and put them in the classroom anonymous box.</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0" lang="en-GB" sz="1800" u="none" cap="none" strike="noStrike">
                <a:solidFill>
                  <a:schemeClr val="dk1"/>
                </a:solidFill>
                <a:latin typeface="Lato"/>
                <a:ea typeface="Lato"/>
                <a:cs typeface="Lato"/>
                <a:sym typeface="Lato"/>
              </a:rPr>
              <a:t>Stretch - are some items more difficult to categorise into needs and wants than others?  If so, why?</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246" name="Google Shape;246;g1646f31eaf0_0_402"/>
          <p:cNvSpPr txBox="1"/>
          <p:nvPr/>
        </p:nvSpPr>
        <p:spPr>
          <a:xfrm>
            <a:off x="503500" y="185150"/>
            <a:ext cx="73440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Budgeting deep dive</a:t>
            </a:r>
            <a:endParaRPr b="1" i="0" sz="2900" u="none" cap="none" strike="noStrike">
              <a:solidFill>
                <a:schemeClr val="accent2"/>
              </a:solidFill>
              <a:latin typeface="Lato"/>
              <a:ea typeface="Lato"/>
              <a:cs typeface="Lato"/>
              <a:sym typeface="Lato"/>
            </a:endParaRPr>
          </a:p>
        </p:txBody>
      </p:sp>
      <p:sp>
        <p:nvSpPr>
          <p:cNvPr id="247" name="Google Shape;247;g1646f31eaf0_0_402"/>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2:  Lucy’s Budget</a:t>
            </a:r>
            <a:endParaRPr b="0" i="0" sz="1000" u="none" cap="none" strike="noStrike">
              <a:solidFill>
                <a:srgbClr val="000000"/>
              </a:solidFill>
              <a:latin typeface="Arial"/>
              <a:ea typeface="Arial"/>
              <a:cs typeface="Arial"/>
              <a:sym typeface="Arial"/>
            </a:endParaRPr>
          </a:p>
        </p:txBody>
      </p:sp>
      <p:pic>
        <p:nvPicPr>
          <p:cNvPr id="248" name="Google Shape;248;g1646f31eaf0_0_402"/>
          <p:cNvPicPr preferRelativeResize="0"/>
          <p:nvPr/>
        </p:nvPicPr>
        <p:blipFill rotWithShape="1">
          <a:blip r:embed="rId3">
            <a:alphaModFix/>
          </a:blip>
          <a:srcRect b="0" l="0" r="0" t="0"/>
          <a:stretch/>
        </p:blipFill>
        <p:spPr>
          <a:xfrm>
            <a:off x="194500" y="3434300"/>
            <a:ext cx="1237499" cy="1237499"/>
          </a:xfrm>
          <a:prstGeom prst="rect">
            <a:avLst/>
          </a:prstGeom>
          <a:noFill/>
          <a:ln>
            <a:noFill/>
          </a:ln>
        </p:spPr>
      </p:pic>
      <p:pic>
        <p:nvPicPr>
          <p:cNvPr id="249" name="Google Shape;249;g1646f31eaf0_0_402"/>
          <p:cNvPicPr preferRelativeResize="0"/>
          <p:nvPr/>
        </p:nvPicPr>
        <p:blipFill rotWithShape="1">
          <a:blip r:embed="rId4">
            <a:alphaModFix/>
          </a:blip>
          <a:srcRect b="298" l="0" r="0" t="288"/>
          <a:stretch/>
        </p:blipFill>
        <p:spPr>
          <a:xfrm rot="327883">
            <a:off x="6789527" y="1261251"/>
            <a:ext cx="2040249" cy="2870651"/>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1add24e6c6f_0_40"/>
          <p:cNvSpPr txBox="1"/>
          <p:nvPr/>
        </p:nvSpPr>
        <p:spPr>
          <a:xfrm>
            <a:off x="37175" y="1030225"/>
            <a:ext cx="7804200" cy="366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Read through </a:t>
            </a:r>
            <a:r>
              <a:rPr b="1" i="0" lang="en-GB" sz="1800" u="none" cap="none" strike="noStrike">
                <a:solidFill>
                  <a:schemeClr val="accent1"/>
                </a:solidFill>
                <a:latin typeface="Lato"/>
                <a:ea typeface="Lato"/>
                <a:cs typeface="Lato"/>
                <a:sym typeface="Lato"/>
              </a:rPr>
              <a:t>Part A</a:t>
            </a:r>
            <a:r>
              <a:rPr b="1" i="0" lang="en-GB" sz="1800" u="none" cap="none" strike="noStrike">
                <a:solidFill>
                  <a:schemeClr val="dk1"/>
                </a:solidFill>
                <a:latin typeface="Lato"/>
                <a:ea typeface="Lato"/>
                <a:cs typeface="Lato"/>
                <a:sym typeface="Lato"/>
              </a:rPr>
              <a:t> and answer the questions on your worksheet (5 mins).</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chemeClr val="dk1"/>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AutoNum type="arabicPeriod"/>
            </a:pPr>
            <a:r>
              <a:rPr b="0" i="0" lang="en-GB" sz="1200" u="none" cap="none" strike="noStrike">
                <a:solidFill>
                  <a:srgbClr val="000000"/>
                </a:solidFill>
                <a:latin typeface="Lato"/>
                <a:ea typeface="Lato"/>
                <a:cs typeface="Lato"/>
                <a:sym typeface="Lato"/>
              </a:rPr>
              <a:t>Complete the values for ‘total income’ and ‘total expenses’ in the table.</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AutoNum type="arabicPeriod"/>
            </a:pPr>
            <a:r>
              <a:rPr b="0" i="0" lang="en-GB" sz="1200" u="none" cap="none" strike="noStrike">
                <a:solidFill>
                  <a:srgbClr val="000000"/>
                </a:solidFill>
                <a:latin typeface="Lato"/>
                <a:ea typeface="Lato"/>
                <a:cs typeface="Lato"/>
                <a:sym typeface="Lato"/>
              </a:rPr>
              <a:t>What is Lucy’s biggest monthly expenditure?</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AutoNum type="arabicPeriod"/>
            </a:pPr>
            <a:r>
              <a:rPr b="0" i="0" lang="en-GB" sz="1200" u="none" cap="none" strike="noStrike">
                <a:solidFill>
                  <a:srgbClr val="000000"/>
                </a:solidFill>
                <a:latin typeface="Lato"/>
                <a:ea typeface="Lato"/>
                <a:cs typeface="Lato"/>
                <a:sym typeface="Lato"/>
              </a:rPr>
              <a:t>What is Lucy’s smallest monthly expenditure?</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AutoNum type="arabicPeriod"/>
            </a:pPr>
            <a:r>
              <a:rPr b="0" i="0" lang="en-GB" sz="1200" u="none" cap="none" strike="noStrike">
                <a:solidFill>
                  <a:srgbClr val="000000"/>
                </a:solidFill>
                <a:latin typeface="Lato"/>
                <a:ea typeface="Lato"/>
                <a:cs typeface="Lato"/>
                <a:sym typeface="Lato"/>
              </a:rPr>
              <a:t>How much money does Lucy have remaining?</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AutoNum type="arabicPeriod"/>
            </a:pPr>
            <a:r>
              <a:rPr b="0" i="0" lang="en-GB" sz="1200" u="none" cap="none" strike="noStrike">
                <a:solidFill>
                  <a:srgbClr val="000000"/>
                </a:solidFill>
                <a:latin typeface="Lato"/>
                <a:ea typeface="Lato"/>
                <a:cs typeface="Lato"/>
                <a:sym typeface="Lato"/>
              </a:rPr>
              <a:t>Why is it important to have money remaining at the end of the month? What can it be used for?</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AutoNum type="arabicPeriod"/>
            </a:pPr>
            <a:r>
              <a:rPr b="0" i="0" lang="en-GB" sz="1200" u="none" cap="none" strike="noStrike">
                <a:solidFill>
                  <a:srgbClr val="000000"/>
                </a:solidFill>
                <a:latin typeface="Lato"/>
                <a:ea typeface="Lato"/>
                <a:cs typeface="Lato"/>
                <a:sym typeface="Lato"/>
              </a:rPr>
              <a:t>Complete the last column using ‘needs’ and ‘wants’, identifying which expenses and needs and </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which are wants.</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AutoNum type="arabicPeriod"/>
            </a:pPr>
            <a:r>
              <a:rPr b="0" i="0" lang="en-GB" sz="1200" u="none" cap="none" strike="noStrike">
                <a:solidFill>
                  <a:srgbClr val="000000"/>
                </a:solidFill>
                <a:latin typeface="Lato"/>
                <a:ea typeface="Lato"/>
                <a:cs typeface="Lato"/>
                <a:sym typeface="Lato"/>
              </a:rPr>
              <a:t>What is the total amount she spends on needs?</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AutoNum type="arabicPeriod"/>
            </a:pPr>
            <a:r>
              <a:rPr b="0" i="0" lang="en-GB" sz="1200" u="none" cap="none" strike="noStrike">
                <a:solidFill>
                  <a:srgbClr val="000000"/>
                </a:solidFill>
                <a:latin typeface="Lato"/>
                <a:ea typeface="Lato"/>
                <a:cs typeface="Lato"/>
                <a:sym typeface="Lato"/>
              </a:rPr>
              <a:t>What is the total amount she spends on wants?</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1" i="0" lang="en-GB" sz="1200" u="none" cap="none" strike="noStrike">
                <a:solidFill>
                  <a:schemeClr val="accent2"/>
                </a:solidFill>
                <a:latin typeface="Lato"/>
                <a:ea typeface="Lato"/>
                <a:cs typeface="Lato"/>
                <a:sym typeface="Lato"/>
              </a:rPr>
              <a:t>Stretch - are some items more difficult to categorise into needs and wants than others</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600"/>
              <a:buFont typeface="Arial"/>
              <a:buNone/>
            </a:pPr>
            <a:r>
              <a:t/>
            </a:r>
            <a:endParaRPr b="0" i="0" sz="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As you are working through, write down any questions </a:t>
            </a:r>
            <a:endParaRPr b="1"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you have and put them in the classroom anonymous box.</a:t>
            </a:r>
            <a:endParaRPr b="1" i="0" sz="2400" u="none" cap="none" strike="noStrike">
              <a:solidFill>
                <a:schemeClr val="accent1"/>
              </a:solidFill>
              <a:latin typeface="Lato"/>
              <a:ea typeface="Lato"/>
              <a:cs typeface="Lato"/>
              <a:sym typeface="Lato"/>
            </a:endParaRPr>
          </a:p>
        </p:txBody>
      </p:sp>
      <p:sp>
        <p:nvSpPr>
          <p:cNvPr id="255" name="Google Shape;255;g1add24e6c6f_0_40"/>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2:  Lucy’s Budget</a:t>
            </a:r>
            <a:endParaRPr b="0" i="0" sz="1000" u="none" cap="none" strike="noStrike">
              <a:solidFill>
                <a:srgbClr val="000000"/>
              </a:solidFill>
              <a:latin typeface="Arial"/>
              <a:ea typeface="Arial"/>
              <a:cs typeface="Arial"/>
              <a:sym typeface="Arial"/>
            </a:endParaRPr>
          </a:p>
        </p:txBody>
      </p:sp>
      <p:sp>
        <p:nvSpPr>
          <p:cNvPr id="256" name="Google Shape;256;g1add24e6c6f_0_40"/>
          <p:cNvSpPr txBox="1"/>
          <p:nvPr/>
        </p:nvSpPr>
        <p:spPr>
          <a:xfrm>
            <a:off x="93050" y="185150"/>
            <a:ext cx="7993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Lucy’s  Budget</a:t>
            </a:r>
            <a:endParaRPr b="1" i="0" sz="2900" u="none" cap="none" strike="noStrike">
              <a:solidFill>
                <a:srgbClr val="00FF00"/>
              </a:solidFill>
              <a:latin typeface="Lato"/>
              <a:ea typeface="Lato"/>
              <a:cs typeface="Lato"/>
              <a:sym typeface="Lato"/>
            </a:endParaRPr>
          </a:p>
        </p:txBody>
      </p:sp>
      <p:pic>
        <p:nvPicPr>
          <p:cNvPr id="257" name="Google Shape;257;g1add24e6c6f_0_40"/>
          <p:cNvPicPr preferRelativeResize="0"/>
          <p:nvPr/>
        </p:nvPicPr>
        <p:blipFill rotWithShape="1">
          <a:blip r:embed="rId3">
            <a:alphaModFix/>
          </a:blip>
          <a:srcRect b="298" l="0" r="0" t="288"/>
          <a:stretch/>
        </p:blipFill>
        <p:spPr>
          <a:xfrm rot="327881">
            <a:off x="7280744" y="1701739"/>
            <a:ext cx="1650784" cy="2322673"/>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05b4cb327c_0_3"/>
          <p:cNvSpPr txBox="1"/>
          <p:nvPr/>
        </p:nvSpPr>
        <p:spPr>
          <a:xfrm>
            <a:off x="37175" y="1030225"/>
            <a:ext cx="8851800" cy="411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Read through </a:t>
            </a:r>
            <a:r>
              <a:rPr b="1" i="0" lang="en-GB" sz="1800" u="none" cap="none" strike="noStrike">
                <a:solidFill>
                  <a:schemeClr val="accent1"/>
                </a:solidFill>
                <a:latin typeface="Lato"/>
                <a:ea typeface="Lato"/>
                <a:cs typeface="Lato"/>
                <a:sym typeface="Lato"/>
              </a:rPr>
              <a:t>Part A</a:t>
            </a:r>
            <a:r>
              <a:rPr b="1" i="0" lang="en-GB" sz="1800" u="none" cap="none" strike="noStrike">
                <a:solidFill>
                  <a:schemeClr val="dk1"/>
                </a:solidFill>
                <a:latin typeface="Lato"/>
                <a:ea typeface="Lato"/>
                <a:cs typeface="Lato"/>
                <a:sym typeface="Lato"/>
              </a:rPr>
              <a:t> and answer the questions on your worksheet (5 mins).</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chemeClr val="dk1"/>
              </a:solidFill>
              <a:latin typeface="Lato"/>
              <a:ea typeface="Lato"/>
              <a:cs typeface="Lato"/>
              <a:sym typeface="Lato"/>
            </a:endParaRPr>
          </a:p>
          <a:p>
            <a:pPr indent="-298450" lvl="0" marL="457200" marR="0" rtl="0" algn="l">
              <a:lnSpc>
                <a:spcPct val="115000"/>
              </a:lnSpc>
              <a:spcBef>
                <a:spcPts val="0"/>
              </a:spcBef>
              <a:spcAft>
                <a:spcPts val="0"/>
              </a:spcAft>
              <a:buClr>
                <a:srgbClr val="000000"/>
              </a:buClr>
              <a:buSzPts val="1100"/>
              <a:buFont typeface="Lato"/>
              <a:buAutoNum type="arabicPeriod"/>
            </a:pPr>
            <a:r>
              <a:rPr i="0" lang="en-GB" sz="1100" u="none" cap="none" strike="noStrike">
                <a:solidFill>
                  <a:srgbClr val="000000"/>
                </a:solidFill>
                <a:latin typeface="Lato"/>
                <a:ea typeface="Lato"/>
                <a:cs typeface="Lato"/>
                <a:sym typeface="Lato"/>
              </a:rPr>
              <a:t>Complete the values for ‘total income’ and ‘total expenses’ in the table </a:t>
            </a:r>
            <a:r>
              <a:rPr i="0" lang="en-GB" sz="1100" u="none" cap="none" strike="noStrike">
                <a:solidFill>
                  <a:srgbClr val="9900FF"/>
                </a:solidFill>
                <a:latin typeface="Lato"/>
                <a:ea typeface="Lato"/>
                <a:cs typeface="Lato"/>
                <a:sym typeface="Lato"/>
              </a:rPr>
              <a:t>Please see table</a:t>
            </a:r>
            <a:endParaRPr i="0" sz="1100" u="none" cap="none" strike="noStrike">
              <a:solidFill>
                <a:srgbClr val="9900FF"/>
              </a:solidFill>
              <a:latin typeface="Lato"/>
              <a:ea typeface="Lato"/>
              <a:cs typeface="Lato"/>
              <a:sym typeface="Lato"/>
            </a:endParaRPr>
          </a:p>
          <a:p>
            <a:pPr indent="-298450" lvl="0" marL="457200" marR="0" rtl="0" algn="l">
              <a:lnSpc>
                <a:spcPct val="115000"/>
              </a:lnSpc>
              <a:spcBef>
                <a:spcPts val="0"/>
              </a:spcBef>
              <a:spcAft>
                <a:spcPts val="0"/>
              </a:spcAft>
              <a:buClr>
                <a:srgbClr val="000000"/>
              </a:buClr>
              <a:buSzPts val="1100"/>
              <a:buFont typeface="Lato"/>
              <a:buAutoNum type="arabicPeriod"/>
            </a:pPr>
            <a:r>
              <a:rPr i="0" lang="en-GB" sz="1100" u="none" cap="none" strike="noStrike">
                <a:solidFill>
                  <a:srgbClr val="000000"/>
                </a:solidFill>
                <a:latin typeface="Lato"/>
                <a:ea typeface="Lato"/>
                <a:cs typeface="Lato"/>
                <a:sym typeface="Lato"/>
              </a:rPr>
              <a:t>What is Lucy’s biggest monthly expenditure? </a:t>
            </a:r>
            <a:r>
              <a:rPr i="0" lang="en-GB" sz="1100" u="none" cap="none" strike="noStrike">
                <a:solidFill>
                  <a:srgbClr val="9900FF"/>
                </a:solidFill>
                <a:latin typeface="Lato"/>
                <a:ea typeface="Lato"/>
                <a:cs typeface="Lato"/>
                <a:sym typeface="Lato"/>
              </a:rPr>
              <a:t>Flat rental</a:t>
            </a:r>
            <a:endParaRPr i="0" sz="1100" u="none" cap="none" strike="noStrike">
              <a:solidFill>
                <a:srgbClr val="9900FF"/>
              </a:solidFill>
              <a:latin typeface="Lato"/>
              <a:ea typeface="Lato"/>
              <a:cs typeface="Lato"/>
              <a:sym typeface="Lato"/>
            </a:endParaRPr>
          </a:p>
          <a:p>
            <a:pPr indent="-298450" lvl="0" marL="457200" marR="0" rtl="0" algn="l">
              <a:lnSpc>
                <a:spcPct val="115000"/>
              </a:lnSpc>
              <a:spcBef>
                <a:spcPts val="0"/>
              </a:spcBef>
              <a:spcAft>
                <a:spcPts val="0"/>
              </a:spcAft>
              <a:buClr>
                <a:srgbClr val="000000"/>
              </a:buClr>
              <a:buSzPts val="1100"/>
              <a:buFont typeface="Lato"/>
              <a:buAutoNum type="arabicPeriod"/>
            </a:pPr>
            <a:r>
              <a:rPr i="0" lang="en-GB" sz="1100" u="none" cap="none" strike="noStrike">
                <a:solidFill>
                  <a:srgbClr val="000000"/>
                </a:solidFill>
                <a:latin typeface="Lato"/>
                <a:ea typeface="Lato"/>
                <a:cs typeface="Lato"/>
                <a:sym typeface="Lato"/>
              </a:rPr>
              <a:t>What are Lucy’s smallest monthly expenditures? </a:t>
            </a:r>
            <a:r>
              <a:rPr i="0" lang="en-GB" sz="1100" u="none" cap="none" strike="noStrike">
                <a:solidFill>
                  <a:srgbClr val="9900FF"/>
                </a:solidFill>
                <a:latin typeface="Lato"/>
                <a:ea typeface="Lato"/>
                <a:cs typeface="Lato"/>
                <a:sym typeface="Lato"/>
              </a:rPr>
              <a:t>Cinema trips and other outings AND Streaming subscription</a:t>
            </a:r>
            <a:endParaRPr i="0" sz="1100" u="none" cap="none" strike="noStrike">
              <a:solidFill>
                <a:srgbClr val="9900FF"/>
              </a:solidFill>
              <a:latin typeface="Lato"/>
              <a:ea typeface="Lato"/>
              <a:cs typeface="Lato"/>
              <a:sym typeface="Lato"/>
            </a:endParaRPr>
          </a:p>
          <a:p>
            <a:pPr indent="-298450" lvl="0" marL="457200" marR="0" rtl="0" algn="l">
              <a:lnSpc>
                <a:spcPct val="115000"/>
              </a:lnSpc>
              <a:spcBef>
                <a:spcPts val="0"/>
              </a:spcBef>
              <a:spcAft>
                <a:spcPts val="0"/>
              </a:spcAft>
              <a:buClr>
                <a:srgbClr val="000000"/>
              </a:buClr>
              <a:buSzPts val="1100"/>
              <a:buFont typeface="Lato"/>
              <a:buAutoNum type="arabicPeriod"/>
            </a:pPr>
            <a:r>
              <a:rPr i="0" lang="en-GB" sz="1100" u="none" cap="none" strike="noStrike">
                <a:solidFill>
                  <a:srgbClr val="000000"/>
                </a:solidFill>
                <a:latin typeface="Lato"/>
                <a:ea typeface="Lato"/>
                <a:cs typeface="Lato"/>
                <a:sym typeface="Lato"/>
              </a:rPr>
              <a:t>How much money does Lucy have remaining at the end of the month? </a:t>
            </a:r>
            <a:endParaRPr i="0" sz="11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100"/>
              <a:buFont typeface="Arial"/>
              <a:buNone/>
            </a:pPr>
            <a:r>
              <a:rPr i="0" lang="en-GB" sz="1100" u="none" cap="none" strike="noStrike">
                <a:solidFill>
                  <a:srgbClr val="9900FF"/>
                </a:solidFill>
                <a:latin typeface="Lato"/>
                <a:ea typeface="Lato"/>
                <a:cs typeface="Lato"/>
                <a:sym typeface="Lato"/>
              </a:rPr>
              <a:t>£2,400 - £2,060 = £340</a:t>
            </a:r>
            <a:endParaRPr i="0" sz="11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i="0" lang="en-GB" sz="1100" u="none" cap="none" strike="noStrike">
                <a:solidFill>
                  <a:srgbClr val="9900FF"/>
                </a:solidFill>
                <a:latin typeface="Lato"/>
                <a:ea typeface="Lato"/>
                <a:cs typeface="Lato"/>
                <a:sym typeface="Lato"/>
              </a:rPr>
              <a:t> </a:t>
            </a:r>
            <a:r>
              <a:rPr i="0" lang="en-GB" sz="1100" u="none" cap="none" strike="noStrike">
                <a:solidFill>
                  <a:schemeClr val="dk1"/>
                </a:solidFill>
                <a:latin typeface="Lato"/>
                <a:ea typeface="Lato"/>
                <a:cs typeface="Lato"/>
                <a:sym typeface="Lato"/>
              </a:rPr>
              <a:t>  5.  </a:t>
            </a:r>
            <a:r>
              <a:rPr i="0" lang="en-GB" sz="1100" u="none" cap="none" strike="noStrike">
                <a:solidFill>
                  <a:srgbClr val="9900FF"/>
                </a:solidFill>
                <a:latin typeface="Lato"/>
                <a:ea typeface="Lato"/>
                <a:cs typeface="Lato"/>
                <a:sym typeface="Lato"/>
              </a:rPr>
              <a:t>    </a:t>
            </a:r>
            <a:r>
              <a:rPr i="0" lang="en-GB" sz="1100" u="none" cap="none" strike="noStrike">
                <a:solidFill>
                  <a:srgbClr val="000000"/>
                </a:solidFill>
                <a:latin typeface="Lato"/>
                <a:ea typeface="Lato"/>
                <a:cs typeface="Lato"/>
                <a:sym typeface="Lato"/>
              </a:rPr>
              <a:t>Why is it important to have money remaining at the end of the month? What can it be used for? </a:t>
            </a:r>
            <a:endParaRPr i="0" sz="11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100"/>
              <a:buFont typeface="Arial"/>
              <a:buNone/>
            </a:pPr>
            <a:r>
              <a:rPr i="0" lang="en-GB" sz="1100" u="none" cap="none" strike="noStrike">
                <a:solidFill>
                  <a:srgbClr val="9900FF"/>
                </a:solidFill>
                <a:latin typeface="Lato"/>
                <a:ea typeface="Lato"/>
                <a:cs typeface="Lato"/>
                <a:sym typeface="Lato"/>
              </a:rPr>
              <a:t>It can be used to save for the future, e.g. a bigger life goal such as expenses for university, a car or mortgage for a home. It can also be used to invest to try and make the money grow further. The money could also be used if there is an unexpected event such as a house leak, which needs fixing.</a:t>
            </a:r>
            <a:endParaRPr i="0" sz="11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i="0" lang="en-GB" sz="1100" u="none" cap="none" strike="noStrike">
                <a:solidFill>
                  <a:srgbClr val="9900FF"/>
                </a:solidFill>
                <a:latin typeface="Lato"/>
                <a:ea typeface="Lato"/>
                <a:cs typeface="Lato"/>
                <a:sym typeface="Lato"/>
              </a:rPr>
              <a:t> </a:t>
            </a:r>
            <a:r>
              <a:rPr i="0" lang="en-GB" sz="1100" u="none" cap="none" strike="noStrike">
                <a:solidFill>
                  <a:schemeClr val="dk1"/>
                </a:solidFill>
                <a:latin typeface="Lato"/>
                <a:ea typeface="Lato"/>
                <a:cs typeface="Lato"/>
                <a:sym typeface="Lato"/>
              </a:rPr>
              <a:t> 6.  </a:t>
            </a:r>
            <a:r>
              <a:rPr i="0" lang="en-GB" sz="1100" u="none" cap="none" strike="noStrike">
                <a:solidFill>
                  <a:srgbClr val="9900FF"/>
                </a:solidFill>
                <a:latin typeface="Lato"/>
                <a:ea typeface="Lato"/>
                <a:cs typeface="Lato"/>
                <a:sym typeface="Lato"/>
              </a:rPr>
              <a:t>    </a:t>
            </a:r>
            <a:r>
              <a:rPr i="0" lang="en-GB" sz="1100" u="none" cap="none" strike="noStrike">
                <a:solidFill>
                  <a:srgbClr val="000000"/>
                </a:solidFill>
                <a:latin typeface="Lato"/>
                <a:ea typeface="Lato"/>
                <a:cs typeface="Lato"/>
                <a:sym typeface="Lato"/>
              </a:rPr>
              <a:t>Complete the last column using ‘needs’ and ‘wants’, identifying which expenses and needs and which are wants. Are there any which  </a:t>
            </a:r>
            <a:endParaRPr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i="0" lang="en-GB" sz="1100" u="none" cap="none" strike="noStrike">
                <a:solidFill>
                  <a:srgbClr val="000000"/>
                </a:solidFill>
                <a:latin typeface="Lato"/>
                <a:ea typeface="Lato"/>
                <a:cs typeface="Lato"/>
                <a:sym typeface="Lato"/>
              </a:rPr>
              <a:t>           are hard to categorise? </a:t>
            </a:r>
            <a:endParaRPr i="0" sz="11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100"/>
              <a:buFont typeface="Arial"/>
              <a:buNone/>
            </a:pPr>
            <a:r>
              <a:rPr i="0" lang="en-GB" sz="1100" u="none" cap="none" strike="noStrike">
                <a:solidFill>
                  <a:srgbClr val="9900FF"/>
                </a:solidFill>
                <a:latin typeface="Lato"/>
                <a:ea typeface="Lato"/>
                <a:cs typeface="Lato"/>
                <a:sym typeface="Lato"/>
              </a:rPr>
              <a:t>Examples include gym membership or mobile phone. Gym membership - may be important for staying healthy but could Lucy workout outdoors instead which doesn’t cost? Mobile phone - the latest smartphone may be a want but a more basic phone may be a need. These will depend on peoples’ values and priorities. </a:t>
            </a:r>
            <a:endParaRPr i="0" sz="11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i="0" lang="en-GB" sz="1100" u="none" cap="none" strike="noStrike">
                <a:solidFill>
                  <a:schemeClr val="dk1"/>
                </a:solidFill>
                <a:latin typeface="Lato"/>
                <a:ea typeface="Lato"/>
                <a:cs typeface="Lato"/>
                <a:sym typeface="Lato"/>
              </a:rPr>
              <a:t>  7.  </a:t>
            </a:r>
            <a:r>
              <a:rPr i="0" lang="en-GB" sz="1100" u="none" cap="none" strike="noStrike">
                <a:solidFill>
                  <a:srgbClr val="9900FF"/>
                </a:solidFill>
                <a:latin typeface="Lato"/>
                <a:ea typeface="Lato"/>
                <a:cs typeface="Lato"/>
                <a:sym typeface="Lato"/>
              </a:rPr>
              <a:t>    </a:t>
            </a:r>
            <a:r>
              <a:rPr i="0" lang="en-GB" sz="1100" u="none" cap="none" strike="noStrike">
                <a:solidFill>
                  <a:srgbClr val="000000"/>
                </a:solidFill>
                <a:latin typeface="Lato"/>
                <a:ea typeface="Lato"/>
                <a:cs typeface="Lato"/>
                <a:sym typeface="Lato"/>
              </a:rPr>
              <a:t>What is the total amount she spends on needs? </a:t>
            </a:r>
            <a:r>
              <a:rPr i="0" lang="en-GB" sz="1100" u="none" cap="none" strike="noStrike">
                <a:solidFill>
                  <a:srgbClr val="9900FF"/>
                </a:solidFill>
                <a:latin typeface="Lato"/>
                <a:ea typeface="Lato"/>
                <a:cs typeface="Lato"/>
                <a:sym typeface="Lato"/>
              </a:rPr>
              <a:t>£1,380</a:t>
            </a:r>
            <a:endParaRPr i="0" sz="11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i="0" lang="en-GB" sz="1100" u="none" cap="none" strike="noStrike">
                <a:solidFill>
                  <a:schemeClr val="dk1"/>
                </a:solidFill>
                <a:latin typeface="Lato"/>
                <a:ea typeface="Lato"/>
                <a:cs typeface="Lato"/>
                <a:sym typeface="Lato"/>
              </a:rPr>
              <a:t>  8.    </a:t>
            </a:r>
            <a:r>
              <a:rPr i="0" lang="en-GB" sz="1100" u="none" cap="none" strike="noStrike">
                <a:solidFill>
                  <a:srgbClr val="9900FF"/>
                </a:solidFill>
                <a:latin typeface="Lato"/>
                <a:ea typeface="Lato"/>
                <a:cs typeface="Lato"/>
                <a:sym typeface="Lato"/>
              </a:rPr>
              <a:t> </a:t>
            </a:r>
            <a:r>
              <a:rPr i="0" lang="en-GB" sz="1100" u="none" cap="none" strike="noStrike">
                <a:solidFill>
                  <a:srgbClr val="000000"/>
                </a:solidFill>
                <a:latin typeface="Lato"/>
                <a:ea typeface="Lato"/>
                <a:cs typeface="Lato"/>
                <a:sym typeface="Lato"/>
              </a:rPr>
              <a:t>What is the total amount she spends on wants? </a:t>
            </a:r>
            <a:r>
              <a:rPr i="0" lang="en-GB" sz="1100" u="none" cap="none" strike="noStrike">
                <a:solidFill>
                  <a:srgbClr val="9900FF"/>
                </a:solidFill>
                <a:latin typeface="Lato"/>
                <a:ea typeface="Lato"/>
                <a:cs typeface="Lato"/>
                <a:sym typeface="Lato"/>
              </a:rPr>
              <a:t>£680</a:t>
            </a:r>
            <a:endParaRPr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accent1"/>
              </a:solidFill>
              <a:latin typeface="Lato"/>
              <a:ea typeface="Lato"/>
              <a:cs typeface="Lato"/>
              <a:sym typeface="Lato"/>
            </a:endParaRPr>
          </a:p>
        </p:txBody>
      </p:sp>
      <p:sp>
        <p:nvSpPr>
          <p:cNvPr id="263" name="Google Shape;263;g205b4cb327c_0_3"/>
          <p:cNvSpPr txBox="1"/>
          <p:nvPr/>
        </p:nvSpPr>
        <p:spPr>
          <a:xfrm>
            <a:off x="93050" y="185150"/>
            <a:ext cx="7993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Lucy’s  Budget </a:t>
            </a:r>
            <a:r>
              <a:rPr b="1" i="0" lang="en-GB" sz="2900" u="none" cap="none" strike="noStrike">
                <a:solidFill>
                  <a:srgbClr val="00FF00"/>
                </a:solidFill>
                <a:latin typeface="Lato"/>
                <a:ea typeface="Lato"/>
                <a:cs typeface="Lato"/>
                <a:sym typeface="Lato"/>
              </a:rPr>
              <a:t>ANSWERS</a:t>
            </a:r>
            <a:endParaRPr b="1" i="0" sz="2900" u="none" cap="none" strike="noStrike">
              <a:solidFill>
                <a:srgbClr val="00FF00"/>
              </a:solidFill>
              <a:latin typeface="Lato"/>
              <a:ea typeface="Lato"/>
              <a:cs typeface="Lato"/>
              <a:sym typeface="Lato"/>
            </a:endParaRPr>
          </a:p>
        </p:txBody>
      </p:sp>
      <p:sp>
        <p:nvSpPr>
          <p:cNvPr id="264" name="Google Shape;264;g205b4cb327c_0_3"/>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2:  Lucy’s Budget</a:t>
            </a:r>
            <a:endParaRPr i="0" sz="1000" u="none" cap="none" strike="noStrike">
              <a:solidFill>
                <a:srgbClr val="00000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graphicFrame>
        <p:nvGraphicFramePr>
          <p:cNvPr id="269" name="Google Shape;269;g205b4cb327c_0_10"/>
          <p:cNvGraphicFramePr/>
          <p:nvPr/>
        </p:nvGraphicFramePr>
        <p:xfrm>
          <a:off x="13" y="62450"/>
          <a:ext cx="3000000" cy="3000000"/>
        </p:xfrm>
        <a:graphic>
          <a:graphicData uri="http://schemas.openxmlformats.org/drawingml/2006/table">
            <a:tbl>
              <a:tblPr>
                <a:noFill/>
                <a:tableStyleId>{CA13C1BA-1856-4174-8230-EC26151917F7}</a:tableStyleId>
              </a:tblPr>
              <a:tblGrid>
                <a:gridCol w="2351450"/>
                <a:gridCol w="1233700"/>
                <a:gridCol w="2832550"/>
                <a:gridCol w="1265600"/>
                <a:gridCol w="1460675"/>
              </a:tblGrid>
              <a:tr h="310325">
                <a:tc gridSpan="5">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chemeClr val="lt1"/>
                          </a:solidFill>
                          <a:latin typeface="Lato"/>
                          <a:ea typeface="Lato"/>
                          <a:cs typeface="Lato"/>
                          <a:sym typeface="Lato"/>
                        </a:rPr>
                        <a:t>Transactions</a:t>
                      </a:r>
                      <a:endParaRPr b="1" sz="1100" u="none" cap="none" strike="noStrike">
                        <a:solidFill>
                          <a:schemeClr val="lt1"/>
                        </a:solidFill>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hMerge="1"/>
                <a:tc hMerge="1"/>
                <a:tc hMerge="1"/>
                <a:tc hMerge="1"/>
              </a:tr>
              <a:tr h="310325">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Income</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Amount</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Expenses</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Expenses</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Needs or wants?</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9CB9C"/>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Graphic designer</a:t>
                      </a:r>
                      <a:endParaRPr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£2,100</a:t>
                      </a:r>
                      <a:endParaRPr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Flat rent</a:t>
                      </a:r>
                      <a:endParaRPr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£900</a:t>
                      </a:r>
                      <a:endParaRPr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7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Saturday job - waitressing in a cafe</a:t>
                      </a:r>
                      <a:endParaRPr sz="1100" u="none" cap="none" strike="noStrike">
                        <a:latin typeface="Lato"/>
                        <a:ea typeface="Lato"/>
                        <a:cs typeface="Lato"/>
                        <a:sym typeface="Lato"/>
                      </a:endParaRPr>
                    </a:p>
                  </a:txBody>
                  <a:tcPr marT="63500" marB="63500" marR="63500" marL="63500">
                    <a:lnT cap="flat" cmpd="sng" w="12700">
                      <a:solidFill>
                        <a:schemeClr val="dk1"/>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£300</a:t>
                      </a:r>
                      <a:endParaRPr sz="1100" u="none" cap="none" strike="noStrike">
                        <a:latin typeface="Lato"/>
                        <a:ea typeface="Lato"/>
                        <a:cs typeface="Lato"/>
                        <a:sym typeface="Lato"/>
                      </a:endParaRPr>
                    </a:p>
                  </a:txBody>
                  <a:tcPr marT="63500" marB="63500" marR="63500" marL="63500">
                    <a:lnT cap="flat" cmpd="sng" w="12700">
                      <a:solidFill>
                        <a:schemeClr val="dk1"/>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Electricity and gas</a:t>
                      </a:r>
                      <a:endParaRPr sz="1100" u="none" cap="none" strike="noStrike">
                        <a:latin typeface="Lato"/>
                        <a:ea typeface="Lato"/>
                        <a:cs typeface="Lato"/>
                        <a:sym typeface="Lato"/>
                      </a:endParaRPr>
                    </a:p>
                  </a:txBody>
                  <a:tcPr marT="63500" marB="63500" marR="63500" marL="63500">
                    <a:lnT cap="flat" cmpd="sng" w="12700">
                      <a:solidFill>
                        <a:schemeClr val="dk1"/>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£120</a:t>
                      </a:r>
                      <a:endParaRPr sz="1100" u="none" cap="none" strike="noStrike">
                        <a:latin typeface="Lato"/>
                        <a:ea typeface="Lato"/>
                        <a:cs typeface="Lato"/>
                        <a:sym typeface="Lato"/>
                      </a:endParaRPr>
                    </a:p>
                  </a:txBody>
                  <a:tcPr marT="63500" marB="63500" marR="63500" marL="63500">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lnT cap="flat" cmpd="sng" w="12700">
                      <a:solidFill>
                        <a:schemeClr val="dk1"/>
                      </a:solidFill>
                      <a:prstDash val="solid"/>
                      <a:round/>
                      <a:headEnd len="sm" w="sm" type="none"/>
                      <a:tailEnd len="sm" w="sm" type="none"/>
                    </a:lnT>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Cinema trips and other outings</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£30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Streaming subscription</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£30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New work clothes and shoes</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£200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Gym membership</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£40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Mobile phone</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£50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Petrol</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£140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Dog food</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£40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Supermarket food</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£80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Council tax</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£50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Holiday weekend away to Paris</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£280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Restaurants</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£100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lnB cap="flat" cmpd="sng" w="12700">
                      <a:solidFill>
                        <a:schemeClr val="dk1"/>
                      </a:solidFill>
                      <a:prstDash val="solid"/>
                      <a:round/>
                      <a:headEnd len="sm" w="sm" type="none"/>
                      <a:tailEnd len="sm" w="sm" type="none"/>
                    </a:lnB>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Total income</a:t>
                      </a:r>
                      <a:endParaRPr b="1" sz="1100" u="none" cap="none" strike="noStrike">
                        <a:latin typeface="Lato"/>
                        <a:ea typeface="Lato"/>
                        <a:cs typeface="Lato"/>
                        <a:sym typeface="Lato"/>
                      </a:endParaRPr>
                    </a:p>
                  </a:txBody>
                  <a:tcPr marT="63500" marB="63500" marR="63500" marL="63500">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F0000"/>
                          </a:solidFill>
                          <a:latin typeface="Lato"/>
                          <a:ea typeface="Lato"/>
                          <a:cs typeface="Lato"/>
                          <a:sym typeface="Lato"/>
                        </a:rPr>
                        <a:t>£2,400</a:t>
                      </a:r>
                      <a:endParaRPr b="1" sz="1400" u="none" cap="none" strike="noStrike">
                        <a:solidFill>
                          <a:srgbClr val="FF0000"/>
                        </a:solidFill>
                        <a:latin typeface="Lato"/>
                        <a:ea typeface="Lato"/>
                        <a:cs typeface="Lato"/>
                        <a:sym typeface="Lato"/>
                      </a:endParaRPr>
                    </a:p>
                  </a:txBody>
                  <a:tcPr marT="63500" marB="63500" marR="63500" marL="63500">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Total expenses</a:t>
                      </a:r>
                      <a:endParaRPr b="1" sz="1100" u="none" cap="none" strike="noStrike">
                        <a:latin typeface="Lato"/>
                        <a:ea typeface="Lato"/>
                        <a:cs typeface="Lato"/>
                        <a:sym typeface="Lato"/>
                      </a:endParaRPr>
                    </a:p>
                  </a:txBody>
                  <a:tcPr marT="63500" marB="63500" marR="63500" marL="63500">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F0000"/>
                          </a:solidFill>
                          <a:latin typeface="Lato"/>
                          <a:ea typeface="Lato"/>
                          <a:cs typeface="Lato"/>
                          <a:sym typeface="Lato"/>
                        </a:rPr>
                        <a:t>£2,060</a:t>
                      </a:r>
                      <a:endParaRPr b="1" sz="1400" u="none" cap="none" strike="noStrike">
                        <a:solidFill>
                          <a:srgbClr val="FF0000"/>
                        </a:solidFill>
                        <a:latin typeface="Lato"/>
                        <a:ea typeface="Lato"/>
                        <a:cs typeface="Lato"/>
                        <a:sym typeface="Lato"/>
                      </a:endParaRPr>
                    </a:p>
                  </a:txBody>
                  <a:tcPr marT="63500" marB="63500" marR="63500" marL="63500">
                    <a:lnR cap="flat" cmpd="sng" w="12700">
                      <a:solidFill>
                        <a:schemeClr val="dk1"/>
                      </a:solidFill>
                      <a:prstDash val="solid"/>
                      <a:round/>
                      <a:headEnd len="sm" w="sm" type="none"/>
                      <a:tailEnd len="sm" w="sm" type="none"/>
                    </a:lnR>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g23ce884b032_0_0"/>
          <p:cNvSpPr txBox="1"/>
          <p:nvPr/>
        </p:nvSpPr>
        <p:spPr>
          <a:xfrm>
            <a:off x="668400" y="1169325"/>
            <a:ext cx="7719300" cy="1325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Optional | Stretch material (15 mins)</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
        <p:nvSpPr>
          <p:cNvPr id="275" name="Google Shape;275;g23ce884b032_0_0"/>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EACF7"/>
        </a:solidFill>
      </p:bgPr>
    </p:bg>
    <p:spTree>
      <p:nvGrpSpPr>
        <p:cNvPr id="279" name="Shape 279"/>
        <p:cNvGrpSpPr/>
        <p:nvPr/>
      </p:nvGrpSpPr>
      <p:grpSpPr>
        <a:xfrm>
          <a:off x="0" y="0"/>
          <a:ext cx="0" cy="0"/>
          <a:chOff x="0" y="0"/>
          <a:chExt cx="0" cy="0"/>
        </a:xfrm>
      </p:grpSpPr>
      <p:sp>
        <p:nvSpPr>
          <p:cNvPr id="280" name="Google Shape;280;g2f090f3b208_0_2"/>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81" name="Google Shape;281;g2f090f3b208_0_2"/>
          <p:cNvSpPr txBox="1"/>
          <p:nvPr/>
        </p:nvSpPr>
        <p:spPr>
          <a:xfrm>
            <a:off x="360375" y="407000"/>
            <a:ext cx="6348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600" u="none" cap="none" strike="noStrike">
                <a:solidFill>
                  <a:schemeClr val="accent2"/>
                </a:solidFill>
                <a:latin typeface="Lato Black"/>
                <a:ea typeface="Lato Black"/>
                <a:cs typeface="Lato Black"/>
                <a:sym typeface="Lato Black"/>
              </a:rPr>
              <a:t>A guide to help budgeting</a:t>
            </a:r>
            <a:endParaRPr b="0" i="0" sz="3600" u="none" cap="none" strike="noStrike">
              <a:solidFill>
                <a:schemeClr val="accent2"/>
              </a:solidFill>
              <a:latin typeface="Lato"/>
              <a:ea typeface="Lato"/>
              <a:cs typeface="Lato"/>
              <a:sym typeface="Lato"/>
            </a:endParaRPr>
          </a:p>
        </p:txBody>
      </p:sp>
      <p:sp>
        <p:nvSpPr>
          <p:cNvPr id="282" name="Google Shape;282;g2f090f3b208_0_2"/>
          <p:cNvSpPr/>
          <p:nvPr/>
        </p:nvSpPr>
        <p:spPr>
          <a:xfrm>
            <a:off x="5355361" y="1795583"/>
            <a:ext cx="372300" cy="17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3" name="Google Shape;283;g2f090f3b208_0_2"/>
          <p:cNvSpPr/>
          <p:nvPr/>
        </p:nvSpPr>
        <p:spPr>
          <a:xfrm>
            <a:off x="5355361" y="2187468"/>
            <a:ext cx="372300" cy="176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g2f090f3b208_0_2"/>
          <p:cNvSpPr/>
          <p:nvPr/>
        </p:nvSpPr>
        <p:spPr>
          <a:xfrm>
            <a:off x="5355361" y="2579354"/>
            <a:ext cx="372300" cy="17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5" name="Google Shape;285;g2f090f3b208_0_2"/>
          <p:cNvSpPr txBox="1"/>
          <p:nvPr/>
        </p:nvSpPr>
        <p:spPr>
          <a:xfrm>
            <a:off x="5801022" y="1731014"/>
            <a:ext cx="99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Needs</a:t>
            </a:r>
            <a:endParaRPr b="1" i="0" sz="1400" u="none" cap="none" strike="noStrike">
              <a:solidFill>
                <a:srgbClr val="000000"/>
              </a:solidFill>
              <a:latin typeface="Lato"/>
              <a:ea typeface="Lato"/>
              <a:cs typeface="Lato"/>
              <a:sym typeface="Lato"/>
            </a:endParaRPr>
          </a:p>
        </p:txBody>
      </p:sp>
      <p:sp>
        <p:nvSpPr>
          <p:cNvPr id="286" name="Google Shape;286;g2f090f3b208_0_2"/>
          <p:cNvSpPr txBox="1"/>
          <p:nvPr/>
        </p:nvSpPr>
        <p:spPr>
          <a:xfrm>
            <a:off x="5801022" y="2122900"/>
            <a:ext cx="99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Wants</a:t>
            </a:r>
            <a:endParaRPr b="1" i="0" sz="1400" u="none" cap="none" strike="noStrike">
              <a:solidFill>
                <a:srgbClr val="000000"/>
              </a:solidFill>
              <a:latin typeface="Lato"/>
              <a:ea typeface="Lato"/>
              <a:cs typeface="Lato"/>
              <a:sym typeface="Lato"/>
            </a:endParaRPr>
          </a:p>
        </p:txBody>
      </p:sp>
      <p:sp>
        <p:nvSpPr>
          <p:cNvPr id="287" name="Google Shape;287;g2f090f3b208_0_2"/>
          <p:cNvSpPr txBox="1"/>
          <p:nvPr/>
        </p:nvSpPr>
        <p:spPr>
          <a:xfrm>
            <a:off x="5800999" y="2501725"/>
            <a:ext cx="2580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Future (savings, investments and rainy day fund)</a:t>
            </a:r>
            <a:endParaRPr b="1" i="0" sz="1400" u="none" cap="none" strike="noStrike">
              <a:solidFill>
                <a:srgbClr val="000000"/>
              </a:solidFill>
              <a:latin typeface="Lato"/>
              <a:ea typeface="Lato"/>
              <a:cs typeface="Lato"/>
              <a:sym typeface="Lato"/>
            </a:endParaRPr>
          </a:p>
        </p:txBody>
      </p:sp>
      <p:pic>
        <p:nvPicPr>
          <p:cNvPr id="288" name="Google Shape;288;g2f090f3b208_0_2"/>
          <p:cNvPicPr preferRelativeResize="0"/>
          <p:nvPr/>
        </p:nvPicPr>
        <p:blipFill rotWithShape="1">
          <a:blip r:embed="rId3">
            <a:alphaModFix/>
          </a:blip>
          <a:srcRect b="0" l="0" r="0" t="0"/>
          <a:stretch/>
        </p:blipFill>
        <p:spPr>
          <a:xfrm>
            <a:off x="1372577" y="1573505"/>
            <a:ext cx="3332785" cy="3037270"/>
          </a:xfrm>
          <a:prstGeom prst="rect">
            <a:avLst/>
          </a:prstGeom>
          <a:noFill/>
          <a:ln>
            <a:noFill/>
          </a:ln>
        </p:spPr>
      </p:pic>
      <p:sp>
        <p:nvSpPr>
          <p:cNvPr id="289" name="Google Shape;289;g2f090f3b208_0_2"/>
          <p:cNvSpPr txBox="1"/>
          <p:nvPr/>
        </p:nvSpPr>
        <p:spPr>
          <a:xfrm>
            <a:off x="3625974" y="2656321"/>
            <a:ext cx="999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50%</a:t>
            </a:r>
            <a:endParaRPr b="1" i="0" sz="1800" u="none" cap="none" strike="noStrike">
              <a:solidFill>
                <a:schemeClr val="lt1"/>
              </a:solidFill>
              <a:latin typeface="Lato"/>
              <a:ea typeface="Lato"/>
              <a:cs typeface="Lato"/>
              <a:sym typeface="Lato"/>
            </a:endParaRPr>
          </a:p>
        </p:txBody>
      </p:sp>
      <p:sp>
        <p:nvSpPr>
          <p:cNvPr id="290" name="Google Shape;290;g2f090f3b208_0_2"/>
          <p:cNvSpPr txBox="1"/>
          <p:nvPr/>
        </p:nvSpPr>
        <p:spPr>
          <a:xfrm>
            <a:off x="2150506" y="3280475"/>
            <a:ext cx="859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30%</a:t>
            </a:r>
            <a:endParaRPr b="1" i="0" sz="1800" u="none" cap="none" strike="noStrike">
              <a:solidFill>
                <a:schemeClr val="dk1"/>
              </a:solidFill>
              <a:latin typeface="Lato"/>
              <a:ea typeface="Lato"/>
              <a:cs typeface="Lato"/>
              <a:sym typeface="Lato"/>
            </a:endParaRPr>
          </a:p>
        </p:txBody>
      </p:sp>
      <p:sp>
        <p:nvSpPr>
          <p:cNvPr id="291" name="Google Shape;291;g2f090f3b208_0_2"/>
          <p:cNvSpPr txBox="1"/>
          <p:nvPr/>
        </p:nvSpPr>
        <p:spPr>
          <a:xfrm>
            <a:off x="2386178" y="2035675"/>
            <a:ext cx="782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20%</a:t>
            </a:r>
            <a:endParaRPr b="1" i="0" sz="1800" u="none" cap="none" strike="noStrike">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17b4d37473a_0_24"/>
          <p:cNvSpPr txBox="1"/>
          <p:nvPr/>
        </p:nvSpPr>
        <p:spPr>
          <a:xfrm>
            <a:off x="3475200" y="1536225"/>
            <a:ext cx="5213100" cy="14931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Revisiting our budget, can we apply the </a:t>
            </a:r>
            <a:r>
              <a:rPr b="1" i="0" lang="en-GB" sz="1700" u="none" cap="none" strike="noStrike">
                <a:solidFill>
                  <a:schemeClr val="accent2"/>
                </a:solidFill>
                <a:latin typeface="Lato"/>
                <a:ea typeface="Lato"/>
                <a:cs typeface="Lato"/>
                <a:sym typeface="Lato"/>
              </a:rPr>
              <a:t>50:30:20 rule</a:t>
            </a:r>
            <a:r>
              <a:rPr b="0" i="0" lang="en-GB" sz="1700" u="none" cap="none" strike="noStrike">
                <a:solidFill>
                  <a:srgbClr val="000000"/>
                </a:solidFill>
                <a:latin typeface="Lato"/>
                <a:ea typeface="Lato"/>
                <a:cs typeface="Lato"/>
                <a:sym typeface="Lato"/>
              </a:rPr>
              <a:t> to work out </a:t>
            </a:r>
            <a:r>
              <a:rPr b="0" i="1" lang="en-GB" sz="1700" u="none" cap="none" strike="noStrike">
                <a:solidFill>
                  <a:srgbClr val="000000"/>
                </a:solidFill>
                <a:latin typeface="Lato"/>
                <a:ea typeface="Lato"/>
                <a:cs typeface="Lato"/>
                <a:sym typeface="Lato"/>
              </a:rPr>
              <a:t>how balanced</a:t>
            </a:r>
            <a:r>
              <a:rPr b="0" i="0" lang="en-GB" sz="1700" u="none" cap="none" strike="noStrike">
                <a:solidFill>
                  <a:srgbClr val="000000"/>
                </a:solidFill>
                <a:latin typeface="Lato"/>
                <a:ea typeface="Lato"/>
                <a:cs typeface="Lato"/>
                <a:sym typeface="Lato"/>
              </a:rPr>
              <a:t> Karim’s budget is?</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How could we do this?</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Think - Pair - Share</a:t>
            </a:r>
            <a:endParaRPr b="0" i="0" sz="1700" u="none" cap="none" strike="noStrike">
              <a:solidFill>
                <a:srgbClr val="000000"/>
              </a:solidFill>
              <a:latin typeface="Lato"/>
              <a:ea typeface="Lato"/>
              <a:cs typeface="Lato"/>
              <a:sym typeface="Lato"/>
            </a:endParaRPr>
          </a:p>
        </p:txBody>
      </p:sp>
      <p:sp>
        <p:nvSpPr>
          <p:cNvPr id="297" name="Google Shape;297;g17b4d37473a_0_24"/>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Applying the 50:30:20 rule</a:t>
            </a:r>
            <a:endParaRPr b="1" i="0" sz="2900" u="none" cap="none" strike="noStrike">
              <a:solidFill>
                <a:schemeClr val="accent2"/>
              </a:solidFill>
              <a:latin typeface="Lato"/>
              <a:ea typeface="Lato"/>
              <a:cs typeface="Lato"/>
              <a:sym typeface="Lato"/>
            </a:endParaRPr>
          </a:p>
        </p:txBody>
      </p:sp>
      <p:sp>
        <p:nvSpPr>
          <p:cNvPr id="298" name="Google Shape;298;g17b4d37473a_0_24"/>
          <p:cNvSpPr txBox="1"/>
          <p:nvPr/>
        </p:nvSpPr>
        <p:spPr>
          <a:xfrm>
            <a:off x="197550" y="10795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299" name="Google Shape;299;g17b4d37473a_0_24"/>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graphicFrame>
        <p:nvGraphicFramePr>
          <p:cNvPr id="300" name="Google Shape;300;g17b4d37473a_0_24"/>
          <p:cNvGraphicFramePr/>
          <p:nvPr/>
        </p:nvGraphicFramePr>
        <p:xfrm>
          <a:off x="189575" y="1403175"/>
          <a:ext cx="3000000" cy="3000000"/>
        </p:xfrm>
        <a:graphic>
          <a:graphicData uri="http://schemas.openxmlformats.org/drawingml/2006/table">
            <a:tbl>
              <a:tblPr>
                <a:noFill/>
                <a:tableStyleId>{9B4F3E52-DA11-4210-8EA1-A6D0C5726AC3}</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
        <p:nvSpPr>
          <p:cNvPr id="301" name="Google Shape;301;g17b4d37473a_0_24"/>
          <p:cNvSpPr txBox="1"/>
          <p:nvPr/>
        </p:nvSpPr>
        <p:spPr>
          <a:xfrm>
            <a:off x="3475200" y="3445100"/>
            <a:ext cx="3614400" cy="14931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lang="en-GB" sz="1700">
                <a:latin typeface="Lato"/>
                <a:ea typeface="Lato"/>
                <a:cs typeface="Lato"/>
                <a:sym typeface="Lato"/>
              </a:rPr>
              <a:t>Reminder: </a:t>
            </a:r>
            <a:r>
              <a:rPr lang="en-GB" sz="1700">
                <a:latin typeface="Lato"/>
                <a:ea typeface="Lato"/>
                <a:cs typeface="Lato"/>
                <a:sym typeface="Lato"/>
              </a:rPr>
              <a:t>50:30:20 rule for income</a:t>
            </a:r>
            <a:endParaRPr sz="1700">
              <a:latin typeface="Lato"/>
              <a:ea typeface="Lato"/>
              <a:cs typeface="Lato"/>
              <a:sym typeface="Lato"/>
            </a:endParaRPr>
          </a:p>
          <a:p>
            <a:pPr indent="0" lvl="0" marL="0" marR="0" rtl="0" algn="ctr">
              <a:lnSpc>
                <a:spcPct val="100000"/>
              </a:lnSpc>
              <a:spcBef>
                <a:spcPts val="0"/>
              </a:spcBef>
              <a:spcAft>
                <a:spcPts val="0"/>
              </a:spcAft>
              <a:buClr>
                <a:srgbClr val="000000"/>
              </a:buClr>
              <a:buSzPts val="1700"/>
              <a:buFont typeface="Arial"/>
              <a:buNone/>
            </a:pPr>
            <a:r>
              <a:t/>
            </a:r>
            <a:endParaRPr sz="1700">
              <a:latin typeface="Lato"/>
              <a:ea typeface="Lato"/>
              <a:cs typeface="Lato"/>
              <a:sym typeface="Lato"/>
            </a:endParaRPr>
          </a:p>
          <a:p>
            <a:pPr indent="0" lvl="0" marL="0" rtl="0" algn="ctr">
              <a:spcBef>
                <a:spcPts val="0"/>
              </a:spcBef>
              <a:spcAft>
                <a:spcPts val="0"/>
              </a:spcAft>
              <a:buNone/>
            </a:pPr>
            <a:r>
              <a:rPr lang="en-GB" sz="1700">
                <a:latin typeface="Lato"/>
                <a:ea typeface="Lato"/>
                <a:cs typeface="Lato"/>
                <a:sym typeface="Lato"/>
              </a:rPr>
              <a:t>50% on needs</a:t>
            </a:r>
            <a:endParaRPr sz="1700">
              <a:latin typeface="Lato"/>
              <a:ea typeface="Lato"/>
              <a:cs typeface="Lato"/>
              <a:sym typeface="Lato"/>
            </a:endParaRPr>
          </a:p>
          <a:p>
            <a:pPr indent="0" lvl="0" marL="0" rtl="0" algn="ctr">
              <a:spcBef>
                <a:spcPts val="0"/>
              </a:spcBef>
              <a:spcAft>
                <a:spcPts val="0"/>
              </a:spcAft>
              <a:buNone/>
            </a:pPr>
            <a:r>
              <a:rPr lang="en-GB" sz="1700">
                <a:latin typeface="Lato"/>
                <a:ea typeface="Lato"/>
                <a:cs typeface="Lato"/>
                <a:sym typeface="Lato"/>
              </a:rPr>
              <a:t>30% on wants</a:t>
            </a:r>
            <a:endParaRPr sz="1700">
              <a:latin typeface="Lato"/>
              <a:ea typeface="Lato"/>
              <a:cs typeface="Lato"/>
              <a:sym typeface="Lato"/>
            </a:endParaRPr>
          </a:p>
          <a:p>
            <a:pPr indent="0" lvl="0" marL="0" rtl="0" algn="ctr">
              <a:spcBef>
                <a:spcPts val="0"/>
              </a:spcBef>
              <a:spcAft>
                <a:spcPts val="0"/>
              </a:spcAft>
              <a:buNone/>
            </a:pPr>
            <a:r>
              <a:rPr lang="en-GB" sz="1700">
                <a:latin typeface="Lato"/>
                <a:ea typeface="Lato"/>
                <a:cs typeface="Lato"/>
                <a:sym typeface="Lato"/>
              </a:rPr>
              <a:t>20% on savings</a:t>
            </a:r>
            <a:endParaRPr sz="1700">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14bd10484b6_0_180"/>
          <p:cNvSpPr txBox="1"/>
          <p:nvPr/>
        </p:nvSpPr>
        <p:spPr>
          <a:xfrm>
            <a:off x="3601375" y="1434925"/>
            <a:ext cx="5213100" cy="1754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Revisiting our budget, can we apply the </a:t>
            </a:r>
            <a:r>
              <a:rPr b="1" i="0" lang="en-GB" sz="1700" u="none" cap="none" strike="noStrike">
                <a:solidFill>
                  <a:schemeClr val="accent2"/>
                </a:solidFill>
                <a:latin typeface="Lato"/>
                <a:ea typeface="Lato"/>
                <a:cs typeface="Lato"/>
                <a:sym typeface="Lato"/>
              </a:rPr>
              <a:t>50:30:20 rule</a:t>
            </a:r>
            <a:r>
              <a:rPr b="0" i="0" lang="en-GB" sz="1700" u="none" cap="none" strike="noStrike">
                <a:solidFill>
                  <a:srgbClr val="000000"/>
                </a:solidFill>
                <a:latin typeface="Lato"/>
                <a:ea typeface="Lato"/>
                <a:cs typeface="Lato"/>
                <a:sym typeface="Lato"/>
              </a:rPr>
              <a:t> to work out </a:t>
            </a:r>
            <a:r>
              <a:rPr b="0" i="1" lang="en-GB" sz="1700" u="none" cap="none" strike="noStrike">
                <a:solidFill>
                  <a:srgbClr val="000000"/>
                </a:solidFill>
                <a:latin typeface="Lato"/>
                <a:ea typeface="Lato"/>
                <a:cs typeface="Lato"/>
                <a:sym typeface="Lato"/>
              </a:rPr>
              <a:t>how balanced</a:t>
            </a:r>
            <a:r>
              <a:rPr b="0" i="0" lang="en-GB" sz="1700" u="none" cap="none" strike="noStrike">
                <a:solidFill>
                  <a:srgbClr val="000000"/>
                </a:solidFill>
                <a:latin typeface="Lato"/>
                <a:ea typeface="Lato"/>
                <a:cs typeface="Lato"/>
                <a:sym typeface="Lato"/>
              </a:rPr>
              <a:t> Karim’s budget is?</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To do this, we need to calculate the </a:t>
            </a:r>
            <a:r>
              <a:rPr b="1" i="0" lang="en-GB" sz="1700" u="none" cap="none" strike="noStrike">
                <a:solidFill>
                  <a:schemeClr val="accent2"/>
                </a:solidFill>
                <a:latin typeface="Lato"/>
                <a:ea typeface="Lato"/>
                <a:cs typeface="Lato"/>
                <a:sym typeface="Lato"/>
              </a:rPr>
              <a:t>percentage </a:t>
            </a:r>
            <a:r>
              <a:rPr b="0" i="0" lang="en-GB" sz="1700" u="none" cap="none" strike="noStrike">
                <a:solidFill>
                  <a:srgbClr val="000000"/>
                </a:solidFill>
                <a:latin typeface="Lato"/>
                <a:ea typeface="Lato"/>
                <a:cs typeface="Lato"/>
                <a:sym typeface="Lato"/>
              </a:rPr>
              <a:t>of his expenses that are spent on wants, needs and the percentage of money remaining for the future. </a:t>
            </a:r>
            <a:r>
              <a:rPr b="1" i="0" lang="en-GB" sz="1700" u="none" cap="none" strike="noStrike">
                <a:solidFill>
                  <a:srgbClr val="000000"/>
                </a:solidFill>
                <a:latin typeface="Lato"/>
                <a:ea typeface="Lato"/>
                <a:cs typeface="Lato"/>
                <a:sym typeface="Lato"/>
              </a:rPr>
              <a:t> </a:t>
            </a:r>
            <a:endParaRPr b="0" i="0" sz="1700" u="none" cap="none" strike="noStrike">
              <a:solidFill>
                <a:srgbClr val="000000"/>
              </a:solidFill>
              <a:latin typeface="Lato"/>
              <a:ea typeface="Lato"/>
              <a:cs typeface="Lato"/>
              <a:sym typeface="Lato"/>
            </a:endParaRPr>
          </a:p>
        </p:txBody>
      </p:sp>
      <p:sp>
        <p:nvSpPr>
          <p:cNvPr id="307" name="Google Shape;307;g14bd10484b6_0_180"/>
          <p:cNvSpPr txBox="1"/>
          <p:nvPr/>
        </p:nvSpPr>
        <p:spPr>
          <a:xfrm>
            <a:off x="197550" y="10795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308" name="Google Shape;308;g14bd10484b6_0_180"/>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graphicFrame>
        <p:nvGraphicFramePr>
          <p:cNvPr id="309" name="Google Shape;309;g14bd10484b6_0_180"/>
          <p:cNvGraphicFramePr/>
          <p:nvPr/>
        </p:nvGraphicFramePr>
        <p:xfrm>
          <a:off x="189575" y="1403175"/>
          <a:ext cx="3000000" cy="3000000"/>
        </p:xfrm>
        <a:graphic>
          <a:graphicData uri="http://schemas.openxmlformats.org/drawingml/2006/table">
            <a:tbl>
              <a:tblPr>
                <a:noFill/>
                <a:tableStyleId>{9B4F3E52-DA11-4210-8EA1-A6D0C5726AC3}</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
        <p:nvSpPr>
          <p:cNvPr id="310" name="Google Shape;310;g14bd10484b6_0_180"/>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Applying the 50:30:20 rule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17b4d37473a_0_42"/>
          <p:cNvSpPr txBox="1"/>
          <p:nvPr/>
        </p:nvSpPr>
        <p:spPr>
          <a:xfrm>
            <a:off x="3136650" y="1418050"/>
            <a:ext cx="5757000" cy="7695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accent1"/>
                </a:solidFill>
                <a:latin typeface="Lato"/>
                <a:ea typeface="Lato"/>
                <a:cs typeface="Lato"/>
                <a:sym typeface="Lato"/>
              </a:rPr>
              <a:t>Revisiting our budget, can we apply the 50:30:20 rule to work out how </a:t>
            </a:r>
            <a:r>
              <a:rPr b="0" i="1" lang="en-GB" sz="1900" u="none" cap="none" strike="noStrike">
                <a:solidFill>
                  <a:schemeClr val="accent1"/>
                </a:solidFill>
                <a:latin typeface="Lato"/>
                <a:ea typeface="Lato"/>
                <a:cs typeface="Lato"/>
                <a:sym typeface="Lato"/>
              </a:rPr>
              <a:t>balanced</a:t>
            </a:r>
            <a:r>
              <a:rPr b="0" i="0" lang="en-GB" sz="1900" u="none" cap="none" strike="noStrike">
                <a:solidFill>
                  <a:schemeClr val="accent1"/>
                </a:solidFill>
                <a:latin typeface="Lato"/>
                <a:ea typeface="Lato"/>
                <a:cs typeface="Lato"/>
                <a:sym typeface="Lato"/>
              </a:rPr>
              <a:t> Karim’s budget is?</a:t>
            </a:r>
            <a:endParaRPr b="0" i="0" sz="1400" u="none" cap="none" strike="noStrike">
              <a:solidFill>
                <a:srgbClr val="000000"/>
              </a:solidFill>
              <a:latin typeface="Lato"/>
              <a:ea typeface="Lato"/>
              <a:cs typeface="Lato"/>
              <a:sym typeface="Lato"/>
            </a:endParaRPr>
          </a:p>
        </p:txBody>
      </p:sp>
      <p:sp>
        <p:nvSpPr>
          <p:cNvPr id="316" name="Google Shape;316;g17b4d37473a_0_42"/>
          <p:cNvSpPr txBox="1"/>
          <p:nvPr/>
        </p:nvSpPr>
        <p:spPr>
          <a:xfrm>
            <a:off x="197550" y="10795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317" name="Google Shape;317;g17b4d37473a_0_42"/>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318" name="Google Shape;318;g17b4d37473a_0_42"/>
          <p:cNvSpPr txBox="1"/>
          <p:nvPr/>
        </p:nvSpPr>
        <p:spPr>
          <a:xfrm>
            <a:off x="3136650" y="2315575"/>
            <a:ext cx="49482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To do this, we need to:</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Lato"/>
                <a:ea typeface="Lato"/>
                <a:cs typeface="Lato"/>
                <a:sym typeface="Lato"/>
              </a:rPr>
              <a:t>Step 1:</a:t>
            </a:r>
            <a:r>
              <a:rPr b="0" i="0" lang="en-GB" sz="1400" u="none" cap="none" strike="noStrike">
                <a:solidFill>
                  <a:srgbClr val="000000"/>
                </a:solidFill>
                <a:latin typeface="Lato"/>
                <a:ea typeface="Lato"/>
                <a:cs typeface="Lato"/>
                <a:sym typeface="Lato"/>
              </a:rPr>
              <a:t> Calculate 50%, 30% and 20% of Karim’s </a:t>
            </a:r>
            <a:r>
              <a:rPr b="1" i="0" lang="en-GB" sz="1400" u="none" cap="none" strike="noStrike">
                <a:solidFill>
                  <a:srgbClr val="000000"/>
                </a:solidFill>
                <a:latin typeface="Lato"/>
                <a:ea typeface="Lato"/>
                <a:cs typeface="Lato"/>
                <a:sym typeface="Lato"/>
              </a:rPr>
              <a:t>income </a:t>
            </a:r>
            <a:r>
              <a:rPr b="0" i="0" lang="en-GB" sz="1400" u="none" cap="none" strike="noStrike">
                <a:solidFill>
                  <a:srgbClr val="000000"/>
                </a:solidFill>
                <a:latin typeface="Lato"/>
                <a:ea typeface="Lato"/>
                <a:cs typeface="Lato"/>
                <a:sym typeface="Lato"/>
              </a:rPr>
              <a:t>to calculate the</a:t>
            </a:r>
            <a:r>
              <a:rPr b="1" i="0" lang="en-GB" sz="1400" u="none" cap="none" strike="noStrike">
                <a:solidFill>
                  <a:srgbClr val="000000"/>
                </a:solidFill>
                <a:latin typeface="Lato"/>
                <a:ea typeface="Lato"/>
                <a:cs typeface="Lato"/>
                <a:sym typeface="Lato"/>
              </a:rPr>
              <a:t> </a:t>
            </a:r>
            <a:r>
              <a:rPr b="1" i="1" lang="en-GB" sz="1400" u="none" cap="none" strike="noStrike">
                <a:solidFill>
                  <a:srgbClr val="000000"/>
                </a:solidFill>
                <a:latin typeface="Lato"/>
                <a:ea typeface="Lato"/>
                <a:cs typeface="Lato"/>
                <a:sym typeface="Lato"/>
              </a:rPr>
              <a:t>ideal amount</a:t>
            </a:r>
            <a:r>
              <a:rPr b="1" i="0" lang="en-GB" sz="1400" u="none" cap="none" strike="noStrike">
                <a:solidFill>
                  <a:srgbClr val="000000"/>
                </a:solidFill>
                <a:latin typeface="Lato"/>
                <a:ea typeface="Lato"/>
                <a:cs typeface="Lato"/>
                <a:sym typeface="Lato"/>
              </a:rPr>
              <a:t> </a:t>
            </a:r>
            <a:r>
              <a:rPr b="0" i="0" lang="en-GB" sz="1400" u="none" cap="none" strike="noStrike">
                <a:solidFill>
                  <a:srgbClr val="000000"/>
                </a:solidFill>
                <a:latin typeface="Lato"/>
                <a:ea typeface="Lato"/>
                <a:cs typeface="Lato"/>
                <a:sym typeface="Lato"/>
              </a:rPr>
              <a:t>he should spend on needs, wants and save for the future</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Lato"/>
                <a:ea typeface="Lato"/>
                <a:cs typeface="Lato"/>
                <a:sym typeface="Lato"/>
              </a:rPr>
              <a:t>Step 2</a:t>
            </a:r>
            <a:r>
              <a:rPr b="1" i="0" lang="en-GB" sz="1400" u="none" cap="none" strike="noStrike">
                <a:solidFill>
                  <a:srgbClr val="000000"/>
                </a:solidFill>
                <a:latin typeface="Lato"/>
                <a:ea typeface="Lato"/>
                <a:cs typeface="Lato"/>
                <a:sym typeface="Lato"/>
              </a:rPr>
              <a:t>: Compare </a:t>
            </a:r>
            <a:r>
              <a:rPr b="0" i="0" lang="en-GB" sz="1400" u="none" cap="none" strike="noStrike">
                <a:solidFill>
                  <a:srgbClr val="000000"/>
                </a:solidFill>
                <a:latin typeface="Lato"/>
                <a:ea typeface="Lato"/>
                <a:cs typeface="Lato"/>
                <a:sym typeface="Lato"/>
              </a:rPr>
              <a:t>how much he</a:t>
            </a:r>
            <a:r>
              <a:rPr b="1" i="0" lang="en-GB" sz="1400" u="none" cap="none" strike="noStrike">
                <a:solidFill>
                  <a:srgbClr val="000000"/>
                </a:solidFill>
                <a:latin typeface="Lato"/>
                <a:ea typeface="Lato"/>
                <a:cs typeface="Lato"/>
                <a:sym typeface="Lato"/>
              </a:rPr>
              <a:t> </a:t>
            </a:r>
            <a:r>
              <a:rPr b="0" i="0" lang="en-GB" sz="1400" u="none" cap="none" strike="noStrike">
                <a:solidFill>
                  <a:srgbClr val="000000"/>
                </a:solidFill>
                <a:latin typeface="Lato"/>
                <a:ea typeface="Lato"/>
                <a:cs typeface="Lato"/>
                <a:sym typeface="Lato"/>
              </a:rPr>
              <a:t>should</a:t>
            </a:r>
            <a:r>
              <a:rPr b="1" i="0" lang="en-GB" sz="1400" u="none" cap="none" strike="noStrike">
                <a:solidFill>
                  <a:srgbClr val="000000"/>
                </a:solidFill>
                <a:latin typeface="Lato"/>
                <a:ea typeface="Lato"/>
                <a:cs typeface="Lato"/>
                <a:sym typeface="Lato"/>
              </a:rPr>
              <a:t> </a:t>
            </a:r>
            <a:r>
              <a:rPr b="0" i="0" lang="en-GB" sz="1400" u="none" cap="none" strike="noStrike">
                <a:solidFill>
                  <a:srgbClr val="000000"/>
                </a:solidFill>
                <a:latin typeface="Lato"/>
                <a:ea typeface="Lato"/>
                <a:cs typeface="Lato"/>
                <a:sym typeface="Lato"/>
              </a:rPr>
              <a:t>with how much he</a:t>
            </a:r>
            <a:r>
              <a:rPr b="1" i="0" lang="en-GB" sz="1400" u="none" cap="none" strike="noStrike">
                <a:solidFill>
                  <a:srgbClr val="000000"/>
                </a:solidFill>
                <a:latin typeface="Lato"/>
                <a:ea typeface="Lato"/>
                <a:cs typeface="Lato"/>
                <a:sym typeface="Lato"/>
              </a:rPr>
              <a:t> </a:t>
            </a:r>
            <a:r>
              <a:rPr b="0" i="0" lang="en-GB" sz="1400" u="none" cap="none" strike="noStrike">
                <a:solidFill>
                  <a:srgbClr val="000000"/>
                </a:solidFill>
                <a:latin typeface="Lato"/>
                <a:ea typeface="Lato"/>
                <a:cs typeface="Lato"/>
                <a:sym typeface="Lato"/>
              </a:rPr>
              <a:t>actually did spend on needs, wants and the future</a:t>
            </a:r>
            <a:endParaRPr b="0" i="0" sz="1400" u="none" cap="none" strike="noStrike">
              <a:solidFill>
                <a:srgbClr val="000000"/>
              </a:solidFill>
              <a:latin typeface="Arial"/>
              <a:ea typeface="Arial"/>
              <a:cs typeface="Arial"/>
              <a:sym typeface="Arial"/>
            </a:endParaRPr>
          </a:p>
        </p:txBody>
      </p:sp>
      <p:graphicFrame>
        <p:nvGraphicFramePr>
          <p:cNvPr id="319" name="Google Shape;319;g17b4d37473a_0_42"/>
          <p:cNvGraphicFramePr/>
          <p:nvPr/>
        </p:nvGraphicFramePr>
        <p:xfrm>
          <a:off x="189575" y="1403175"/>
          <a:ext cx="3000000" cy="3000000"/>
        </p:xfrm>
        <a:graphic>
          <a:graphicData uri="http://schemas.openxmlformats.org/drawingml/2006/table">
            <a:tbl>
              <a:tblPr>
                <a:noFill/>
                <a:tableStyleId>{9B4F3E52-DA11-4210-8EA1-A6D0C5726AC3}</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
        <p:nvSpPr>
          <p:cNvPr id="320" name="Google Shape;320;g17b4d37473a_0_42"/>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Applying the 50:30:20 rule</a:t>
            </a:r>
            <a:endParaRPr b="1" i="0" sz="29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1a6652b9aac_0_0"/>
          <p:cNvSpPr txBox="1"/>
          <p:nvPr/>
        </p:nvSpPr>
        <p:spPr>
          <a:xfrm>
            <a:off x="3473850" y="1716100"/>
            <a:ext cx="5471100" cy="2339700"/>
          </a:xfrm>
          <a:prstGeom prst="rect">
            <a:avLst/>
          </a:prstGeom>
          <a:solidFill>
            <a:srgbClr val="C5DAF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We are going to compare the ideal amount with the actual amount.</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1: Calculate ideal amount spent on </a:t>
            </a:r>
            <a:r>
              <a:rPr b="1" i="0" lang="en-GB" sz="1400" u="none" cap="none" strike="noStrike">
                <a:solidFill>
                  <a:schemeClr val="accent2"/>
                </a:solidFill>
                <a:latin typeface="Lato"/>
                <a:ea typeface="Lato"/>
                <a:cs typeface="Lato"/>
                <a:sym typeface="Lato"/>
              </a:rPr>
              <a:t>needs</a:t>
            </a:r>
            <a:endParaRPr b="1"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50% of his total income is 0.</a:t>
            </a: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2"/>
                  </a:ext>
                </a:extLst>
              </a:rPr>
              <a:t>50</a:t>
            </a:r>
            <a:r>
              <a:rPr b="0" i="0" lang="en-GB" sz="1400" u="none" cap="none" strike="noStrike">
                <a:solidFill>
                  <a:srgbClr val="000000"/>
                </a:solidFill>
                <a:latin typeface="Lato"/>
                <a:ea typeface="Lato"/>
                <a:cs typeface="Lato"/>
                <a:sym typeface="Lato"/>
              </a:rPr>
              <a:t> x £2,000 = </a:t>
            </a:r>
            <a:r>
              <a:rPr b="0" i="0" lang="en-GB" sz="1400" u="none" cap="none" strike="noStrike">
                <a:solidFill>
                  <a:schemeClr val="accent2"/>
                </a:solidFill>
                <a:latin typeface="Lato"/>
                <a:ea typeface="Lato"/>
                <a:cs typeface="Lato"/>
                <a:sym typeface="Lato"/>
              </a:rPr>
              <a:t>£1,000</a:t>
            </a:r>
            <a:endParaRPr b="0"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chemeClr val="dk1"/>
                </a:solidFill>
                <a:latin typeface="Lato"/>
                <a:ea typeface="Lato"/>
                <a:cs typeface="Lato"/>
                <a:sym typeface="Lato"/>
              </a:rPr>
              <a:t>To find 50%, we can also find 10% and multiply that by 5.</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10% of £2,000 = £200</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£200 x 5 =</a:t>
            </a:r>
            <a:r>
              <a:rPr b="0" i="0" lang="en-GB" sz="1400" u="none" cap="none" strike="noStrike">
                <a:solidFill>
                  <a:schemeClr val="accent2"/>
                </a:solidFill>
                <a:latin typeface="Lato"/>
                <a:ea typeface="Lato"/>
                <a:cs typeface="Lato"/>
                <a:sym typeface="Lato"/>
              </a:rPr>
              <a:t> £1,000</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2: Compare actual amount spent on </a:t>
            </a:r>
            <a:r>
              <a:rPr b="1" i="0" lang="en-GB" sz="1400" u="none" cap="none" strike="noStrike">
                <a:solidFill>
                  <a:schemeClr val="accent2"/>
                </a:solidFill>
                <a:latin typeface="Lato"/>
                <a:ea typeface="Lato"/>
                <a:cs typeface="Lato"/>
                <a:sym typeface="Lato"/>
              </a:rPr>
              <a:t>needs</a:t>
            </a:r>
            <a:endParaRPr b="1"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He actually spent £200+£50+400+£400 = </a:t>
            </a:r>
            <a:r>
              <a:rPr b="0" i="0" lang="en-GB" sz="1400" u="none" cap="none" strike="noStrike">
                <a:solidFill>
                  <a:schemeClr val="accent2"/>
                </a:solidFill>
                <a:latin typeface="Lato"/>
                <a:ea typeface="Lato"/>
                <a:cs typeface="Lato"/>
                <a:sym typeface="Lato"/>
              </a:rPr>
              <a:t>£1,050</a:t>
            </a:r>
            <a:endParaRPr b="1" i="1" sz="1400" u="none" cap="none" strike="noStrike">
              <a:solidFill>
                <a:schemeClr val="accent2"/>
              </a:solidFill>
              <a:latin typeface="Lato"/>
              <a:ea typeface="Lato"/>
              <a:cs typeface="Lato"/>
              <a:sym typeface="Lato"/>
            </a:endParaRPr>
          </a:p>
        </p:txBody>
      </p:sp>
      <p:sp>
        <p:nvSpPr>
          <p:cNvPr id="326" name="Google Shape;326;g1a6652b9aac_0_0"/>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327" name="Google Shape;327;g1a6652b9aac_0_0"/>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graphicFrame>
        <p:nvGraphicFramePr>
          <p:cNvPr id="328" name="Google Shape;328;g1a6652b9aac_0_0"/>
          <p:cNvGraphicFramePr/>
          <p:nvPr/>
        </p:nvGraphicFramePr>
        <p:xfrm>
          <a:off x="189575" y="1250775"/>
          <a:ext cx="3000000" cy="3000000"/>
        </p:xfrm>
        <a:graphic>
          <a:graphicData uri="http://schemas.openxmlformats.org/drawingml/2006/table">
            <a:tbl>
              <a:tblPr>
                <a:noFill/>
                <a:tableStyleId>{9B4F3E52-DA11-4210-8EA1-A6D0C5726AC3}</a:tableStyleId>
              </a:tblPr>
              <a:tblGrid>
                <a:gridCol w="1319675"/>
                <a:gridCol w="578525"/>
                <a:gridCol w="1075375"/>
              </a:tblGrid>
              <a:tr h="402175">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Item</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Amount</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Needs vs Wants</a:t>
                      </a:r>
                      <a:endParaRPr b="1" sz="800" u="none" cap="none" strike="noStrike">
                        <a:latin typeface="Lato"/>
                        <a:ea typeface="Lato"/>
                        <a:cs typeface="Lato"/>
                        <a:sym typeface="Lato"/>
                      </a:endParaRPr>
                    </a:p>
                  </a:txBody>
                  <a:tcPr marT="91425" marB="91425" marR="91425" marL="91425">
                    <a:solidFill>
                      <a:schemeClr val="accent2"/>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52357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45645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c hMerge="1"/>
              </a:tr>
            </a:tbl>
          </a:graphicData>
        </a:graphic>
      </p:graphicFrame>
      <p:sp>
        <p:nvSpPr>
          <p:cNvPr id="329" name="Google Shape;329;g1a6652b9aac_0_0"/>
          <p:cNvSpPr txBox="1"/>
          <p:nvPr/>
        </p:nvSpPr>
        <p:spPr>
          <a:xfrm>
            <a:off x="3485775" y="1135975"/>
            <a:ext cx="5459100" cy="5232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GB" sz="2200">
                <a:solidFill>
                  <a:schemeClr val="lt1"/>
                </a:solidFill>
                <a:latin typeface="Lato"/>
                <a:ea typeface="Lato"/>
                <a:cs typeface="Lato"/>
                <a:sym typeface="Lato"/>
              </a:rPr>
              <a:t>Step 1: </a:t>
            </a:r>
            <a:r>
              <a:rPr b="0" i="0" lang="en-GB" sz="2200" u="none" cap="none" strike="noStrike">
                <a:solidFill>
                  <a:schemeClr val="lt1"/>
                </a:solidFill>
                <a:latin typeface="Lato"/>
                <a:ea typeface="Lato"/>
                <a:cs typeface="Lato"/>
                <a:sym typeface="Lato"/>
              </a:rPr>
              <a:t>NEEDS - 50%</a:t>
            </a:r>
            <a:endParaRPr b="0" i="0" sz="2200" u="none" cap="none" strike="noStrike">
              <a:solidFill>
                <a:schemeClr val="lt1"/>
              </a:solidFill>
              <a:latin typeface="Lato"/>
              <a:ea typeface="Lato"/>
              <a:cs typeface="Lato"/>
              <a:sym typeface="Lato"/>
            </a:endParaRPr>
          </a:p>
        </p:txBody>
      </p:sp>
      <p:sp>
        <p:nvSpPr>
          <p:cNvPr id="330" name="Google Shape;330;g1a6652b9aac_0_0"/>
          <p:cNvSpPr txBox="1"/>
          <p:nvPr/>
        </p:nvSpPr>
        <p:spPr>
          <a:xfrm>
            <a:off x="3485775" y="4205750"/>
            <a:ext cx="5459100" cy="785100"/>
          </a:xfrm>
          <a:prstGeom prst="rect">
            <a:avLst/>
          </a:prstGeom>
          <a:solidFill>
            <a:schemeClr val="accent6"/>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What do you notice?</a:t>
            </a:r>
            <a:endParaRPr b="1" i="1" sz="1300" u="none" cap="none" strike="noStrike">
              <a:solidFill>
                <a:srgbClr val="000000"/>
              </a:solidFill>
              <a:latin typeface="Lato"/>
              <a:ea typeface="Lato"/>
              <a:cs typeface="Lato"/>
              <a:sym typeface="Lato"/>
            </a:endParaRPr>
          </a:p>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Stretch - what </a:t>
            </a:r>
            <a:r>
              <a:rPr b="1" i="1" lang="en-GB" sz="1300" u="sng" cap="none" strike="noStrike">
                <a:solidFill>
                  <a:srgbClr val="000000"/>
                </a:solidFill>
                <a:latin typeface="Lato"/>
                <a:ea typeface="Lato"/>
                <a:cs typeface="Lato"/>
                <a:sym typeface="Lato"/>
              </a:rPr>
              <a:t>percentage</a:t>
            </a:r>
            <a:r>
              <a:rPr b="1" i="1" lang="en-GB" sz="1300" u="none" cap="none" strike="noStrike">
                <a:solidFill>
                  <a:srgbClr val="000000"/>
                </a:solidFill>
                <a:latin typeface="Lato"/>
                <a:ea typeface="Lato"/>
                <a:cs typeface="Lato"/>
                <a:sym typeface="Lato"/>
              </a:rPr>
              <a:t> of Karim’s budget was actually spent on needs?</a:t>
            </a:r>
            <a:endParaRPr b="0" i="0" sz="1300" u="none" cap="none" strike="noStrike">
              <a:solidFill>
                <a:srgbClr val="000000"/>
              </a:solidFill>
              <a:latin typeface="Arial"/>
              <a:ea typeface="Arial"/>
              <a:cs typeface="Arial"/>
              <a:sym typeface="Arial"/>
            </a:endParaRPr>
          </a:p>
        </p:txBody>
      </p:sp>
      <p:sp>
        <p:nvSpPr>
          <p:cNvPr id="331" name="Google Shape;331;g1a6652b9aac_0_0"/>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332" name="Google Shape;332;g1a6652b9aac_0_0"/>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Applying the 50:30:20 rule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8" name="Google Shape;68;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9" name="Google Shape;69;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1a6652b9aac_0_58"/>
          <p:cNvSpPr txBox="1"/>
          <p:nvPr/>
        </p:nvSpPr>
        <p:spPr>
          <a:xfrm>
            <a:off x="3473850" y="1716100"/>
            <a:ext cx="5471100" cy="2339700"/>
          </a:xfrm>
          <a:prstGeom prst="rect">
            <a:avLst/>
          </a:prstGeom>
          <a:solidFill>
            <a:srgbClr val="C5DAF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We are going to compare the ideal amount with the actual amount.</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1: Calculate ideal amount spent on </a:t>
            </a:r>
            <a:r>
              <a:rPr b="1" i="0" lang="en-GB" sz="1400" u="none" cap="none" strike="noStrike">
                <a:solidFill>
                  <a:schemeClr val="accent2"/>
                </a:solidFill>
                <a:latin typeface="Lato"/>
                <a:ea typeface="Lato"/>
                <a:cs typeface="Lato"/>
                <a:sym typeface="Lato"/>
              </a:rPr>
              <a:t>wants</a:t>
            </a:r>
            <a:endParaRPr b="1"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30% of his total income is 0.</a:t>
            </a: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3"/>
                  </a:ext>
                </a:extLst>
              </a:rPr>
              <a:t>30</a:t>
            </a:r>
            <a:r>
              <a:rPr b="0" i="0" lang="en-GB" sz="1400" u="none" cap="none" strike="noStrike">
                <a:solidFill>
                  <a:srgbClr val="000000"/>
                </a:solidFill>
                <a:latin typeface="Lato"/>
                <a:ea typeface="Lato"/>
                <a:cs typeface="Lato"/>
                <a:sym typeface="Lato"/>
              </a:rPr>
              <a:t> x £2,000 = </a:t>
            </a:r>
            <a:r>
              <a:rPr b="0" i="0" lang="en-GB" sz="1400" u="none" cap="none" strike="noStrike">
                <a:solidFill>
                  <a:schemeClr val="accent2"/>
                </a:solidFill>
                <a:latin typeface="Lato"/>
                <a:ea typeface="Lato"/>
                <a:cs typeface="Lato"/>
                <a:sym typeface="Lato"/>
              </a:rPr>
              <a:t>£600</a:t>
            </a:r>
            <a:endParaRPr b="0"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chemeClr val="dk1"/>
                </a:solidFill>
                <a:latin typeface="Lato"/>
                <a:ea typeface="Lato"/>
                <a:cs typeface="Lato"/>
                <a:sym typeface="Lato"/>
              </a:rPr>
              <a:t>To find 30%, we can also find 10% and multiply that by 3.</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10% of £2,000 = £200</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£200 x 2 =</a:t>
            </a:r>
            <a:r>
              <a:rPr b="0" i="0" lang="en-GB" sz="1400" u="none" cap="none" strike="noStrike">
                <a:solidFill>
                  <a:schemeClr val="accent2"/>
                </a:solidFill>
                <a:latin typeface="Lato"/>
                <a:ea typeface="Lato"/>
                <a:cs typeface="Lato"/>
                <a:sym typeface="Lato"/>
              </a:rPr>
              <a:t> £600</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2: Calculate actual amount spent on </a:t>
            </a:r>
            <a:r>
              <a:rPr b="1" i="0" lang="en-GB" sz="1400" u="none" cap="none" strike="noStrike">
                <a:solidFill>
                  <a:schemeClr val="accent2"/>
                </a:solidFill>
                <a:latin typeface="Lato"/>
                <a:ea typeface="Lato"/>
                <a:cs typeface="Lato"/>
                <a:sym typeface="Lato"/>
              </a:rPr>
              <a:t>wants</a:t>
            </a:r>
            <a:endParaRPr b="1"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He actually spent £350 + £200 = </a:t>
            </a:r>
            <a:r>
              <a:rPr b="0" i="0" lang="en-GB" sz="1400" u="none" cap="none" strike="noStrike">
                <a:solidFill>
                  <a:schemeClr val="accent2"/>
                </a:solidFill>
                <a:latin typeface="Lato"/>
                <a:ea typeface="Lato"/>
                <a:cs typeface="Lato"/>
                <a:sym typeface="Lato"/>
              </a:rPr>
              <a:t>£550</a:t>
            </a:r>
            <a:endParaRPr b="0" i="0" sz="1400" u="none" cap="none" strike="noStrike">
              <a:solidFill>
                <a:schemeClr val="accent2"/>
              </a:solidFill>
              <a:latin typeface="Lato"/>
              <a:ea typeface="Lato"/>
              <a:cs typeface="Lato"/>
              <a:sym typeface="Lato"/>
            </a:endParaRPr>
          </a:p>
        </p:txBody>
      </p:sp>
      <p:sp>
        <p:nvSpPr>
          <p:cNvPr id="338" name="Google Shape;338;g1a6652b9aac_0_58"/>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339" name="Google Shape;339;g1a6652b9aac_0_58"/>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graphicFrame>
        <p:nvGraphicFramePr>
          <p:cNvPr id="340" name="Google Shape;340;g1a6652b9aac_0_58"/>
          <p:cNvGraphicFramePr/>
          <p:nvPr/>
        </p:nvGraphicFramePr>
        <p:xfrm>
          <a:off x="189575" y="1250775"/>
          <a:ext cx="3000000" cy="3000000"/>
        </p:xfrm>
        <a:graphic>
          <a:graphicData uri="http://schemas.openxmlformats.org/drawingml/2006/table">
            <a:tbl>
              <a:tblPr>
                <a:noFill/>
                <a:tableStyleId>{9B4F3E52-DA11-4210-8EA1-A6D0C5726AC3}</a:tableStyleId>
              </a:tblPr>
              <a:tblGrid>
                <a:gridCol w="1319675"/>
                <a:gridCol w="578525"/>
                <a:gridCol w="1075375"/>
              </a:tblGrid>
              <a:tr h="402175">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Item</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Amount</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Needs vs Wants</a:t>
                      </a:r>
                      <a:endParaRPr b="1" sz="800" u="none" cap="none" strike="noStrike">
                        <a:latin typeface="Lato"/>
                        <a:ea typeface="Lato"/>
                        <a:cs typeface="Lato"/>
                        <a:sym typeface="Lato"/>
                      </a:endParaRPr>
                    </a:p>
                  </a:txBody>
                  <a:tcPr marT="91425" marB="91425" marR="91425" marL="91425">
                    <a:solidFill>
                      <a:schemeClr val="accent2"/>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52357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45645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c hMerge="1"/>
              </a:tr>
            </a:tbl>
          </a:graphicData>
        </a:graphic>
      </p:graphicFrame>
      <p:sp>
        <p:nvSpPr>
          <p:cNvPr id="341" name="Google Shape;341;g1a6652b9aac_0_58"/>
          <p:cNvSpPr txBox="1"/>
          <p:nvPr/>
        </p:nvSpPr>
        <p:spPr>
          <a:xfrm>
            <a:off x="3485775" y="1135975"/>
            <a:ext cx="5459100" cy="5232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GB" sz="2200">
                <a:solidFill>
                  <a:schemeClr val="lt1"/>
                </a:solidFill>
                <a:latin typeface="Lato"/>
                <a:ea typeface="Lato"/>
                <a:cs typeface="Lato"/>
                <a:sym typeface="Lato"/>
              </a:rPr>
              <a:t>Step 2</a:t>
            </a:r>
            <a:r>
              <a:rPr b="0" i="0" lang="en-GB" sz="2200" u="none" cap="none" strike="noStrike">
                <a:solidFill>
                  <a:schemeClr val="lt1"/>
                </a:solidFill>
                <a:latin typeface="Lato"/>
                <a:ea typeface="Lato"/>
                <a:cs typeface="Lato"/>
                <a:sym typeface="Lato"/>
              </a:rPr>
              <a:t>: WANTS - 30%</a:t>
            </a:r>
            <a:endParaRPr b="0" i="0" sz="2200" u="none" cap="none" strike="noStrike">
              <a:solidFill>
                <a:schemeClr val="lt1"/>
              </a:solidFill>
              <a:latin typeface="Lato"/>
              <a:ea typeface="Lato"/>
              <a:cs typeface="Lato"/>
              <a:sym typeface="Lato"/>
            </a:endParaRPr>
          </a:p>
        </p:txBody>
      </p:sp>
      <p:sp>
        <p:nvSpPr>
          <p:cNvPr id="342" name="Google Shape;342;g1a6652b9aac_0_58"/>
          <p:cNvSpPr txBox="1"/>
          <p:nvPr/>
        </p:nvSpPr>
        <p:spPr>
          <a:xfrm>
            <a:off x="3484800" y="4204050"/>
            <a:ext cx="5459100" cy="785100"/>
          </a:xfrm>
          <a:prstGeom prst="rect">
            <a:avLst/>
          </a:prstGeom>
          <a:solidFill>
            <a:schemeClr val="accent6"/>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What do you notice?</a:t>
            </a:r>
            <a:endParaRPr b="1" i="1" sz="1300" u="none" cap="none" strike="noStrike">
              <a:solidFill>
                <a:srgbClr val="000000"/>
              </a:solidFill>
              <a:latin typeface="Lato"/>
              <a:ea typeface="Lato"/>
              <a:cs typeface="Lato"/>
              <a:sym typeface="Lato"/>
            </a:endParaRPr>
          </a:p>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Stretch - what </a:t>
            </a:r>
            <a:r>
              <a:rPr b="1" i="1" lang="en-GB" sz="1300" u="sng" cap="none" strike="noStrike">
                <a:solidFill>
                  <a:srgbClr val="000000"/>
                </a:solidFill>
                <a:latin typeface="Lato"/>
                <a:ea typeface="Lato"/>
                <a:cs typeface="Lato"/>
                <a:sym typeface="Lato"/>
              </a:rPr>
              <a:t>percentage</a:t>
            </a:r>
            <a:r>
              <a:rPr b="1" i="1" lang="en-GB" sz="1300" u="none" cap="none" strike="noStrike">
                <a:solidFill>
                  <a:srgbClr val="000000"/>
                </a:solidFill>
                <a:latin typeface="Lato"/>
                <a:ea typeface="Lato"/>
                <a:cs typeface="Lato"/>
                <a:sym typeface="Lato"/>
              </a:rPr>
              <a:t> of Karim’s budget was actually spent on needs?</a:t>
            </a:r>
            <a:endParaRPr b="0" i="0" sz="1300" u="none" cap="none" strike="noStrike">
              <a:solidFill>
                <a:srgbClr val="000000"/>
              </a:solidFill>
              <a:latin typeface="Arial"/>
              <a:ea typeface="Arial"/>
              <a:cs typeface="Arial"/>
              <a:sym typeface="Arial"/>
            </a:endParaRPr>
          </a:p>
        </p:txBody>
      </p:sp>
      <p:sp>
        <p:nvSpPr>
          <p:cNvPr id="343" name="Google Shape;343;g1a6652b9aac_0_58"/>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344" name="Google Shape;344;g1a6652b9aac_0_58"/>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Applying the 50:30:20 rule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1a6652b9aac_0_70"/>
          <p:cNvSpPr txBox="1"/>
          <p:nvPr/>
        </p:nvSpPr>
        <p:spPr>
          <a:xfrm>
            <a:off x="3473850" y="1716100"/>
            <a:ext cx="5471100" cy="2339700"/>
          </a:xfrm>
          <a:prstGeom prst="rect">
            <a:avLst/>
          </a:prstGeom>
          <a:solidFill>
            <a:srgbClr val="C5DAF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We are going to compare the ideal amount with the actual amount.</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1: Calculate ideal amount spent on </a:t>
            </a:r>
            <a:r>
              <a:rPr b="1" i="0" lang="en-GB" sz="1400" u="none" cap="none" strike="noStrike">
                <a:solidFill>
                  <a:schemeClr val="accent2"/>
                </a:solidFill>
                <a:latin typeface="Lato"/>
                <a:ea typeface="Lato"/>
                <a:cs typeface="Lato"/>
                <a:sym typeface="Lato"/>
              </a:rPr>
              <a:t>future</a:t>
            </a:r>
            <a:endParaRPr b="1"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20% of his total income is 0.</a:t>
            </a: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4"/>
                  </a:ext>
                </a:extLst>
              </a:rPr>
              <a:t>20</a:t>
            </a:r>
            <a:r>
              <a:rPr b="0" i="0" lang="en-GB" sz="1400" u="none" cap="none" strike="noStrike">
                <a:solidFill>
                  <a:srgbClr val="000000"/>
                </a:solidFill>
                <a:latin typeface="Lato"/>
                <a:ea typeface="Lato"/>
                <a:cs typeface="Lato"/>
                <a:sym typeface="Lato"/>
              </a:rPr>
              <a:t> x £2,000 = </a:t>
            </a:r>
            <a:r>
              <a:rPr b="0" i="0" lang="en-GB" sz="1400" u="none" cap="none" strike="noStrike">
                <a:solidFill>
                  <a:schemeClr val="accent2"/>
                </a:solidFill>
                <a:latin typeface="Lato"/>
                <a:ea typeface="Lato"/>
                <a:cs typeface="Lato"/>
                <a:sym typeface="Lato"/>
              </a:rPr>
              <a:t>£400</a:t>
            </a:r>
            <a:endParaRPr b="0"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chemeClr val="dk1"/>
                </a:solidFill>
                <a:latin typeface="Lato"/>
                <a:ea typeface="Lato"/>
                <a:cs typeface="Lato"/>
                <a:sym typeface="Lato"/>
              </a:rPr>
              <a:t>To find 20%, we can also find 10% and multiply that by 2.</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10% of £2,000 = £200</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£200 x 2 =</a:t>
            </a:r>
            <a:r>
              <a:rPr b="0" i="0" lang="en-GB" sz="1400" u="none" cap="none" strike="noStrike">
                <a:solidFill>
                  <a:schemeClr val="accent2"/>
                </a:solidFill>
                <a:latin typeface="Lato"/>
                <a:ea typeface="Lato"/>
                <a:cs typeface="Lato"/>
                <a:sym typeface="Lato"/>
              </a:rPr>
              <a:t> £40</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2: Calculate actual amount of money remaining for the </a:t>
            </a:r>
            <a:r>
              <a:rPr b="1" i="0" lang="en-GB" sz="1400" u="none" cap="none" strike="noStrike">
                <a:solidFill>
                  <a:schemeClr val="accent2"/>
                </a:solidFill>
                <a:latin typeface="Lato"/>
                <a:ea typeface="Lato"/>
                <a:cs typeface="Lato"/>
                <a:sym typeface="Lato"/>
              </a:rPr>
              <a:t>future</a:t>
            </a:r>
            <a:endParaRPr b="1"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2"/>
                </a:solidFill>
                <a:latin typeface="Lato"/>
                <a:ea typeface="Lato"/>
                <a:cs typeface="Lato"/>
                <a:sym typeface="Lato"/>
              </a:rPr>
              <a:t>£400</a:t>
            </a:r>
            <a:endParaRPr b="0" i="0" sz="1400" u="none" cap="none" strike="noStrike">
              <a:solidFill>
                <a:schemeClr val="accent2"/>
              </a:solidFill>
              <a:latin typeface="Lato"/>
              <a:ea typeface="Lato"/>
              <a:cs typeface="Lato"/>
              <a:sym typeface="Lato"/>
            </a:endParaRPr>
          </a:p>
        </p:txBody>
      </p:sp>
      <p:sp>
        <p:nvSpPr>
          <p:cNvPr id="350" name="Google Shape;350;g1a6652b9aac_0_70"/>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351" name="Google Shape;351;g1a6652b9aac_0_70"/>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graphicFrame>
        <p:nvGraphicFramePr>
          <p:cNvPr id="352" name="Google Shape;352;g1a6652b9aac_0_70"/>
          <p:cNvGraphicFramePr/>
          <p:nvPr/>
        </p:nvGraphicFramePr>
        <p:xfrm>
          <a:off x="189575" y="1250775"/>
          <a:ext cx="3000000" cy="3000000"/>
        </p:xfrm>
        <a:graphic>
          <a:graphicData uri="http://schemas.openxmlformats.org/drawingml/2006/table">
            <a:tbl>
              <a:tblPr>
                <a:noFill/>
                <a:tableStyleId>{9B4F3E52-DA11-4210-8EA1-A6D0C5726AC3}</a:tableStyleId>
              </a:tblPr>
              <a:tblGrid>
                <a:gridCol w="1319675"/>
                <a:gridCol w="578525"/>
                <a:gridCol w="1075375"/>
              </a:tblGrid>
              <a:tr h="402175">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Item</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Amount</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Needs vs Wants</a:t>
                      </a:r>
                      <a:endParaRPr b="1" sz="800" u="none" cap="none" strike="noStrike">
                        <a:latin typeface="Lato"/>
                        <a:ea typeface="Lato"/>
                        <a:cs typeface="Lato"/>
                        <a:sym typeface="Lato"/>
                      </a:endParaRPr>
                    </a:p>
                  </a:txBody>
                  <a:tcPr marT="91425" marB="91425" marR="91425" marL="91425">
                    <a:solidFill>
                      <a:schemeClr val="accent2"/>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52357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45645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c hMerge="1"/>
              </a:tr>
            </a:tbl>
          </a:graphicData>
        </a:graphic>
      </p:graphicFrame>
      <p:sp>
        <p:nvSpPr>
          <p:cNvPr id="353" name="Google Shape;353;g1a6652b9aac_0_70"/>
          <p:cNvSpPr txBox="1"/>
          <p:nvPr/>
        </p:nvSpPr>
        <p:spPr>
          <a:xfrm>
            <a:off x="3485775" y="1135975"/>
            <a:ext cx="5459100" cy="5232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GB" sz="2200">
                <a:solidFill>
                  <a:schemeClr val="lt1"/>
                </a:solidFill>
                <a:latin typeface="Lato"/>
                <a:ea typeface="Lato"/>
                <a:cs typeface="Lato"/>
                <a:sym typeface="Lato"/>
              </a:rPr>
              <a:t>Step 3</a:t>
            </a:r>
            <a:r>
              <a:rPr b="0" i="0" lang="en-GB" sz="2200" u="none" cap="none" strike="noStrike">
                <a:solidFill>
                  <a:schemeClr val="lt1"/>
                </a:solidFill>
                <a:latin typeface="Lato"/>
                <a:ea typeface="Lato"/>
                <a:cs typeface="Lato"/>
                <a:sym typeface="Lato"/>
              </a:rPr>
              <a:t>: FUTURE - 20%</a:t>
            </a:r>
            <a:endParaRPr b="0" i="0" sz="2200" u="none" cap="none" strike="noStrike">
              <a:solidFill>
                <a:schemeClr val="lt1"/>
              </a:solidFill>
              <a:latin typeface="Lato"/>
              <a:ea typeface="Lato"/>
              <a:cs typeface="Lato"/>
              <a:sym typeface="Lato"/>
            </a:endParaRPr>
          </a:p>
        </p:txBody>
      </p:sp>
      <p:sp>
        <p:nvSpPr>
          <p:cNvPr id="354" name="Google Shape;354;g1a6652b9aac_0_70"/>
          <p:cNvSpPr txBox="1"/>
          <p:nvPr/>
        </p:nvSpPr>
        <p:spPr>
          <a:xfrm>
            <a:off x="3485775" y="4204800"/>
            <a:ext cx="5459100" cy="785100"/>
          </a:xfrm>
          <a:prstGeom prst="rect">
            <a:avLst/>
          </a:prstGeom>
          <a:solidFill>
            <a:schemeClr val="accent6"/>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What do you notice?</a:t>
            </a:r>
            <a:endParaRPr b="1" i="1" sz="1300" u="none" cap="none" strike="noStrike">
              <a:solidFill>
                <a:srgbClr val="000000"/>
              </a:solidFill>
              <a:latin typeface="Lato"/>
              <a:ea typeface="Lato"/>
              <a:cs typeface="Lato"/>
              <a:sym typeface="Lato"/>
            </a:endParaRPr>
          </a:p>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Stretch - what </a:t>
            </a:r>
            <a:r>
              <a:rPr b="1" i="1" lang="en-GB" sz="1300" u="sng" cap="none" strike="noStrike">
                <a:solidFill>
                  <a:srgbClr val="000000"/>
                </a:solidFill>
                <a:latin typeface="Lato"/>
                <a:ea typeface="Lato"/>
                <a:cs typeface="Lato"/>
                <a:sym typeface="Lato"/>
              </a:rPr>
              <a:t>percentage</a:t>
            </a:r>
            <a:r>
              <a:rPr b="1" i="1" lang="en-GB" sz="1300" u="none" cap="none" strike="noStrike">
                <a:solidFill>
                  <a:srgbClr val="000000"/>
                </a:solidFill>
                <a:latin typeface="Lato"/>
                <a:ea typeface="Lato"/>
                <a:cs typeface="Lato"/>
                <a:sym typeface="Lato"/>
              </a:rPr>
              <a:t> of Karim’s budget was actually spent on needs?</a:t>
            </a:r>
            <a:endParaRPr b="0" i="0" sz="1300" u="none" cap="none" strike="noStrike">
              <a:solidFill>
                <a:srgbClr val="000000"/>
              </a:solidFill>
              <a:latin typeface="Arial"/>
              <a:ea typeface="Arial"/>
              <a:cs typeface="Arial"/>
              <a:sym typeface="Arial"/>
            </a:endParaRPr>
          </a:p>
        </p:txBody>
      </p:sp>
      <p:sp>
        <p:nvSpPr>
          <p:cNvPr id="355" name="Google Shape;355;g1a6652b9aac_0_70"/>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356" name="Google Shape;356;g1a6652b9aac_0_70"/>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Applying the 50:30:20 rule</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60" name="Shape 360"/>
        <p:cNvGrpSpPr/>
        <p:nvPr/>
      </p:nvGrpSpPr>
      <p:grpSpPr>
        <a:xfrm>
          <a:off x="0" y="0"/>
          <a:ext cx="0" cy="0"/>
          <a:chOff x="0" y="0"/>
          <a:chExt cx="0" cy="0"/>
        </a:xfrm>
      </p:grpSpPr>
      <p:sp>
        <p:nvSpPr>
          <p:cNvPr id="361" name="Google Shape;361;g4187d26f57118f21_23"/>
          <p:cNvSpPr txBox="1"/>
          <p:nvPr/>
        </p:nvSpPr>
        <p:spPr>
          <a:xfrm>
            <a:off x="439450" y="6739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4187d26f57118f21_23"/>
          <p:cNvSpPr txBox="1"/>
          <p:nvPr/>
        </p:nvSpPr>
        <p:spPr>
          <a:xfrm>
            <a:off x="442300" y="904150"/>
            <a:ext cx="8234400" cy="735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4100"/>
              <a:buFont typeface="Arial"/>
              <a:buNone/>
            </a:pPr>
            <a:r>
              <a:rPr b="1" i="0" lang="en-GB" sz="2900" u="none" cap="none" strike="noStrike">
                <a:solidFill>
                  <a:schemeClr val="lt1"/>
                </a:solidFill>
                <a:latin typeface="Lato"/>
                <a:ea typeface="Lato"/>
                <a:cs typeface="Lato"/>
                <a:sym typeface="Lato"/>
              </a:rPr>
              <a:t>Do you think Karim has a </a:t>
            </a:r>
            <a:endParaRPr b="1" i="0" sz="29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4100"/>
              <a:buFont typeface="Arial"/>
              <a:buNone/>
            </a:pPr>
            <a:r>
              <a:rPr b="1" i="0" lang="en-GB" sz="2900" u="none" cap="none" strike="noStrike">
                <a:solidFill>
                  <a:schemeClr val="lt1"/>
                </a:solidFill>
                <a:latin typeface="Lato"/>
                <a:ea typeface="Lato"/>
                <a:cs typeface="Lato"/>
                <a:sym typeface="Lato"/>
              </a:rPr>
              <a:t>balanced budget?</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2900" u="none" cap="none" strike="noStrike">
                <a:solidFill>
                  <a:schemeClr val="lt1"/>
                </a:solidFill>
                <a:latin typeface="Lato"/>
                <a:ea typeface="Lato"/>
                <a:cs typeface="Lato"/>
                <a:sym typeface="Lato"/>
              </a:rPr>
              <a:t> </a:t>
            </a:r>
            <a:endParaRPr b="0"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3900" u="none" cap="none" strike="noStrike">
              <a:solidFill>
                <a:schemeClr val="lt1"/>
              </a:solidFill>
              <a:latin typeface="Lato"/>
              <a:ea typeface="Lato"/>
              <a:cs typeface="Lato"/>
              <a:sym typeface="Lato"/>
            </a:endParaRPr>
          </a:p>
        </p:txBody>
      </p:sp>
      <p:sp>
        <p:nvSpPr>
          <p:cNvPr id="363" name="Google Shape;363;g4187d26f57118f21_23"/>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64" name="Google Shape;364;g4187d26f57118f21_23"/>
          <p:cNvSpPr txBox="1"/>
          <p:nvPr/>
        </p:nvSpPr>
        <p:spPr>
          <a:xfrm>
            <a:off x="280400" y="1832225"/>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5" name="Google Shape;365;g4187d26f57118f21_23"/>
          <p:cNvPicPr preferRelativeResize="0"/>
          <p:nvPr/>
        </p:nvPicPr>
        <p:blipFill rotWithShape="1">
          <a:blip r:embed="rId3">
            <a:alphaModFix/>
          </a:blip>
          <a:srcRect b="0" l="0" r="0" t="0"/>
          <a:stretch/>
        </p:blipFill>
        <p:spPr>
          <a:xfrm>
            <a:off x="3160075" y="2294275"/>
            <a:ext cx="2505750" cy="2001750"/>
          </a:xfrm>
          <a:prstGeom prst="rect">
            <a:avLst/>
          </a:prstGeom>
          <a:noFill/>
          <a:ln cap="flat" cmpd="sng" w="28575">
            <a:solidFill>
              <a:srgbClr val="FF802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1646f31eaf0_0_307"/>
          <p:cNvSpPr txBox="1"/>
          <p:nvPr/>
        </p:nvSpPr>
        <p:spPr>
          <a:xfrm>
            <a:off x="113375" y="1182625"/>
            <a:ext cx="5937300" cy="3209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Read through </a:t>
            </a:r>
            <a:r>
              <a:rPr b="1" i="0" lang="en-GB" sz="1800" u="none" cap="none" strike="noStrike">
                <a:solidFill>
                  <a:schemeClr val="accent1"/>
                </a:solidFill>
                <a:latin typeface="Lato"/>
                <a:ea typeface="Lato"/>
                <a:cs typeface="Lato"/>
                <a:sym typeface="Lato"/>
              </a:rPr>
              <a:t>Part B </a:t>
            </a:r>
            <a:r>
              <a:rPr b="1" i="0" lang="en-GB" sz="1800" u="none" cap="none" strike="noStrike">
                <a:solidFill>
                  <a:schemeClr val="dk1"/>
                </a:solidFill>
                <a:latin typeface="Lato"/>
                <a:ea typeface="Lato"/>
                <a:cs typeface="Lato"/>
                <a:sym typeface="Lato"/>
              </a:rPr>
              <a:t>and answer the questions on your worksheet.</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FF0000"/>
                </a:solidFill>
                <a:latin typeface="Lato"/>
                <a:ea typeface="Lato"/>
                <a:cs typeface="Lato"/>
                <a:sym typeface="Lato"/>
              </a:rPr>
              <a:t>As you are working through, write down any questions you have and put them in the classroom anonymous box.</a:t>
            </a:r>
            <a:endParaRPr b="1" i="0" sz="1800" u="none" cap="none" strike="noStrike">
              <a:solidFill>
                <a:srgbClr val="FF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371" name="Google Shape;371;g1646f31eaf0_0_307"/>
          <p:cNvSpPr txBox="1"/>
          <p:nvPr/>
        </p:nvSpPr>
        <p:spPr>
          <a:xfrm>
            <a:off x="986775" y="185150"/>
            <a:ext cx="68436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Budgeting deep dive</a:t>
            </a:r>
            <a:endParaRPr b="1" i="0" sz="2900" u="none" cap="none" strike="noStrike">
              <a:solidFill>
                <a:schemeClr val="accent2"/>
              </a:solidFill>
              <a:latin typeface="Lato"/>
              <a:ea typeface="Lato"/>
              <a:cs typeface="Lato"/>
              <a:sym typeface="Lato"/>
            </a:endParaRPr>
          </a:p>
        </p:txBody>
      </p:sp>
      <p:sp>
        <p:nvSpPr>
          <p:cNvPr id="372" name="Google Shape;372;g1646f31eaf0_0_307"/>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2:  Lucy’s Budget</a:t>
            </a:r>
            <a:endParaRPr b="0" i="0" sz="1000" u="none" cap="none" strike="noStrike">
              <a:solidFill>
                <a:srgbClr val="000000"/>
              </a:solidFill>
              <a:latin typeface="Arial"/>
              <a:ea typeface="Arial"/>
              <a:cs typeface="Arial"/>
              <a:sym typeface="Arial"/>
            </a:endParaRPr>
          </a:p>
        </p:txBody>
      </p:sp>
      <p:pic>
        <p:nvPicPr>
          <p:cNvPr id="373" name="Google Shape;373;g1646f31eaf0_0_307"/>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pic>
        <p:nvPicPr>
          <p:cNvPr id="374" name="Google Shape;374;g1646f31eaf0_0_307"/>
          <p:cNvPicPr preferRelativeResize="0"/>
          <p:nvPr/>
        </p:nvPicPr>
        <p:blipFill rotWithShape="1">
          <a:blip r:embed="rId4">
            <a:alphaModFix/>
          </a:blip>
          <a:srcRect b="0" l="0" r="0" t="0"/>
          <a:stretch/>
        </p:blipFill>
        <p:spPr>
          <a:xfrm>
            <a:off x="194500" y="3434300"/>
            <a:ext cx="1237499" cy="1237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1add24e6c6f_0_29"/>
          <p:cNvSpPr txBox="1"/>
          <p:nvPr/>
        </p:nvSpPr>
        <p:spPr>
          <a:xfrm>
            <a:off x="29750" y="1095275"/>
            <a:ext cx="7613100" cy="4306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Read through </a:t>
            </a:r>
            <a:r>
              <a:rPr b="1" i="0" lang="en-GB" sz="1800" u="none" cap="none" strike="noStrike">
                <a:solidFill>
                  <a:schemeClr val="accent1"/>
                </a:solidFill>
                <a:latin typeface="Lato"/>
                <a:ea typeface="Lato"/>
                <a:cs typeface="Lato"/>
                <a:sym typeface="Lato"/>
              </a:rPr>
              <a:t>Part B a</a:t>
            </a:r>
            <a:r>
              <a:rPr b="1" i="0" lang="en-GB" sz="1800" u="none" cap="none" strike="noStrike">
                <a:solidFill>
                  <a:schemeClr val="dk1"/>
                </a:solidFill>
                <a:latin typeface="Lato"/>
                <a:ea typeface="Lato"/>
                <a:cs typeface="Lato"/>
                <a:sym typeface="Lato"/>
              </a:rPr>
              <a:t>nd answer the questions on your worksheet.</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500"/>
              <a:buFont typeface="Arial"/>
              <a:buNone/>
            </a:pPr>
            <a:r>
              <a:t/>
            </a:r>
            <a:endParaRPr b="1" i="0" sz="5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Using the 50:30:20 budgeting framework </a:t>
            </a:r>
            <a:endParaRPr b="0" i="0" sz="600" u="none" cap="none" strike="noStrike">
              <a:solidFill>
                <a:srgbClr val="000000"/>
              </a:solidFill>
              <a:latin typeface="Lato"/>
              <a:ea typeface="Lato"/>
              <a:cs typeface="Lato"/>
              <a:sym typeface="Lato"/>
            </a:endParaRPr>
          </a:p>
          <a:p>
            <a:pPr indent="-298450" lvl="0" marL="457200" marR="0" rtl="0" algn="l">
              <a:lnSpc>
                <a:spcPct val="115000"/>
              </a:lnSpc>
              <a:spcBef>
                <a:spcPts val="0"/>
              </a:spcBef>
              <a:spcAft>
                <a:spcPts val="0"/>
              </a:spcAft>
              <a:buClr>
                <a:srgbClr val="000000"/>
              </a:buClr>
              <a:buSzPts val="1100"/>
              <a:buFont typeface="Arial"/>
              <a:buAutoNum type="arabicPeriod"/>
            </a:pPr>
            <a:r>
              <a:rPr b="0" i="0" lang="en-GB" sz="1100" u="none" cap="none" strike="noStrike">
                <a:solidFill>
                  <a:srgbClr val="000000"/>
                </a:solidFill>
                <a:latin typeface="Arial"/>
                <a:ea typeface="Arial"/>
                <a:cs typeface="Arial"/>
                <a:sym typeface="Arial"/>
              </a:rPr>
              <a:t>(a) What </a:t>
            </a:r>
            <a:r>
              <a:rPr b="0" i="1" lang="en-GB" sz="1100" u="none" cap="none" strike="noStrike">
                <a:solidFill>
                  <a:srgbClr val="000000"/>
                </a:solidFill>
                <a:latin typeface="Arial"/>
                <a:ea typeface="Arial"/>
                <a:cs typeface="Arial"/>
                <a:sym typeface="Arial"/>
              </a:rPr>
              <a:t>percentage</a:t>
            </a:r>
            <a:r>
              <a:rPr b="0" i="0" lang="en-GB" sz="1100" u="none" cap="none" strike="noStrike">
                <a:solidFill>
                  <a:srgbClr val="000000"/>
                </a:solidFill>
                <a:latin typeface="Arial"/>
                <a:ea typeface="Arial"/>
                <a:cs typeface="Arial"/>
                <a:sym typeface="Arial"/>
              </a:rPr>
              <a:t> of her </a:t>
            </a:r>
            <a:r>
              <a:rPr b="1" i="0" lang="en-GB" sz="1100" u="none" cap="none" strike="noStrike">
                <a:solidFill>
                  <a:srgbClr val="000000"/>
                </a:solidFill>
                <a:latin typeface="Arial"/>
                <a:ea typeface="Arial"/>
                <a:cs typeface="Arial"/>
                <a:sym typeface="Arial"/>
              </a:rPr>
              <a:t>total income</a:t>
            </a:r>
            <a:r>
              <a:rPr b="0" i="0" lang="en-GB" sz="1100" u="none" cap="none" strike="noStrike">
                <a:solidFill>
                  <a:srgbClr val="000000"/>
                </a:solidFill>
                <a:latin typeface="Arial"/>
                <a:ea typeface="Arial"/>
                <a:cs typeface="Arial"/>
                <a:sym typeface="Arial"/>
              </a:rPr>
              <a:t> did she spend on needs in the month? </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1" lang="en-GB" sz="1100" u="none" cap="none" strike="noStrike">
                <a:solidFill>
                  <a:srgbClr val="000000"/>
                </a:solidFill>
                <a:latin typeface="Arial"/>
                <a:ea typeface="Arial"/>
                <a:cs typeface="Arial"/>
                <a:sym typeface="Arial"/>
              </a:rPr>
              <a:t>(Total spending on needs ÷ total income x 100) </a:t>
            </a:r>
            <a:endParaRPr b="0" i="1"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(b) Stretch - How does that compare with the recommended proportion?</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   2.      (a) What </a:t>
            </a:r>
            <a:r>
              <a:rPr b="0" i="1" lang="en-GB" sz="1100" u="none" cap="none" strike="noStrike">
                <a:solidFill>
                  <a:srgbClr val="000000"/>
                </a:solidFill>
                <a:latin typeface="Arial"/>
                <a:ea typeface="Arial"/>
                <a:cs typeface="Arial"/>
                <a:sym typeface="Arial"/>
              </a:rPr>
              <a:t>percentage</a:t>
            </a:r>
            <a:r>
              <a:rPr b="0" i="0" lang="en-GB" sz="1100" u="none" cap="none" strike="noStrike">
                <a:solidFill>
                  <a:srgbClr val="000000"/>
                </a:solidFill>
                <a:latin typeface="Arial"/>
                <a:ea typeface="Arial"/>
                <a:cs typeface="Arial"/>
                <a:sym typeface="Arial"/>
              </a:rPr>
              <a:t> of her </a:t>
            </a:r>
            <a:r>
              <a:rPr b="1" i="0" lang="en-GB" sz="1100" u="none" cap="none" strike="noStrike">
                <a:solidFill>
                  <a:srgbClr val="000000"/>
                </a:solidFill>
                <a:latin typeface="Arial"/>
                <a:ea typeface="Arial"/>
                <a:cs typeface="Arial"/>
                <a:sym typeface="Arial"/>
              </a:rPr>
              <a:t>total income </a:t>
            </a:r>
            <a:r>
              <a:rPr b="0" i="0" lang="en-GB" sz="1100" u="none" cap="none" strike="noStrike">
                <a:solidFill>
                  <a:srgbClr val="000000"/>
                </a:solidFill>
                <a:latin typeface="Arial"/>
                <a:ea typeface="Arial"/>
                <a:cs typeface="Arial"/>
                <a:sym typeface="Arial"/>
              </a:rPr>
              <a:t>did she spend on wants in the month? </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1" lang="en-GB" sz="1100" u="none" cap="none" strike="noStrike">
                <a:solidFill>
                  <a:srgbClr val="000000"/>
                </a:solidFill>
                <a:latin typeface="Arial"/>
                <a:ea typeface="Arial"/>
                <a:cs typeface="Arial"/>
                <a:sym typeface="Arial"/>
              </a:rPr>
              <a:t>(Total spending on wants ÷ total income x 100) </a:t>
            </a:r>
            <a:endParaRPr b="0" i="1"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(b) Stretch - How does that compare with the recommended proportion?</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   3.     (a) What </a:t>
            </a:r>
            <a:r>
              <a:rPr b="0" i="1" lang="en-GB" sz="1100" u="none" cap="none" strike="noStrike">
                <a:solidFill>
                  <a:srgbClr val="000000"/>
                </a:solidFill>
                <a:latin typeface="Arial"/>
                <a:ea typeface="Arial"/>
                <a:cs typeface="Arial"/>
                <a:sym typeface="Arial"/>
              </a:rPr>
              <a:t>percentage</a:t>
            </a:r>
            <a:r>
              <a:rPr b="0" i="0" lang="en-GB" sz="1100" u="none" cap="none" strike="noStrike">
                <a:solidFill>
                  <a:srgbClr val="000000"/>
                </a:solidFill>
                <a:latin typeface="Arial"/>
                <a:ea typeface="Arial"/>
                <a:cs typeface="Arial"/>
                <a:sym typeface="Arial"/>
              </a:rPr>
              <a:t> of </a:t>
            </a:r>
            <a:r>
              <a:rPr b="1" i="0" lang="en-GB" sz="1100" u="none" cap="none" strike="noStrike">
                <a:solidFill>
                  <a:srgbClr val="000000"/>
                </a:solidFill>
                <a:latin typeface="Arial"/>
                <a:ea typeface="Arial"/>
                <a:cs typeface="Arial"/>
                <a:sym typeface="Arial"/>
              </a:rPr>
              <a:t>total income</a:t>
            </a:r>
            <a:r>
              <a:rPr b="0" i="0" lang="en-GB" sz="1100" u="none" cap="none" strike="noStrike">
                <a:solidFill>
                  <a:srgbClr val="000000"/>
                </a:solidFill>
                <a:latin typeface="Arial"/>
                <a:ea typeface="Arial"/>
                <a:cs typeface="Arial"/>
                <a:sym typeface="Arial"/>
              </a:rPr>
              <a:t> did she save in the month? </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1" lang="en-GB" sz="1100" u="none" cap="none" strike="noStrike">
                <a:solidFill>
                  <a:srgbClr val="000000"/>
                </a:solidFill>
                <a:latin typeface="Arial"/>
                <a:ea typeface="Arial"/>
                <a:cs typeface="Arial"/>
                <a:sym typeface="Arial"/>
              </a:rPr>
              <a:t>(Total spending on savings ÷ total income x 100) </a:t>
            </a:r>
            <a:endParaRPr b="0" i="1"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(b) Stretch - How does that compare with the recommended proportion?</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   4.      Do you think that Lucy has a </a:t>
            </a:r>
            <a:r>
              <a:rPr b="1" i="0" lang="en-GB" sz="1100" u="none" cap="none" strike="noStrike">
                <a:solidFill>
                  <a:srgbClr val="000000"/>
                </a:solidFill>
                <a:latin typeface="Arial"/>
                <a:ea typeface="Arial"/>
                <a:cs typeface="Arial"/>
                <a:sym typeface="Arial"/>
              </a:rPr>
              <a:t>balanced budget (meaning is she spending roughly the recommended  </a:t>
            </a:r>
            <a:endParaRPr b="1"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            amounts on needs, wants and savings)</a:t>
            </a:r>
            <a:r>
              <a:rPr b="0" i="0" lang="en-GB" sz="1100" u="none" cap="none" strike="noStrike">
                <a:solidFill>
                  <a:srgbClr val="000000"/>
                </a:solidFill>
                <a:latin typeface="Arial"/>
                <a:ea typeface="Arial"/>
                <a:cs typeface="Arial"/>
                <a:sym typeface="Arial"/>
              </a:rPr>
              <a:t>? If you were giving some advice to Lucy on the proportion of monthly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            money she spent on needs, wants and for the future, what would you say to her? (Answer in 2-3 sentences)</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380" name="Google Shape;380;g1add24e6c6f_0_29"/>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2:  Lucy’s Budget</a:t>
            </a:r>
            <a:endParaRPr b="0" i="0" sz="1000" u="none" cap="none" strike="noStrike">
              <a:solidFill>
                <a:srgbClr val="000000"/>
              </a:solidFill>
              <a:latin typeface="Arial"/>
              <a:ea typeface="Arial"/>
              <a:cs typeface="Arial"/>
              <a:sym typeface="Arial"/>
            </a:endParaRPr>
          </a:p>
        </p:txBody>
      </p:sp>
      <p:pic>
        <p:nvPicPr>
          <p:cNvPr id="381" name="Google Shape;381;g1add24e6c6f_0_29"/>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382" name="Google Shape;382;g1add24e6c6f_0_29"/>
          <p:cNvSpPr txBox="1"/>
          <p:nvPr/>
        </p:nvSpPr>
        <p:spPr>
          <a:xfrm>
            <a:off x="986775" y="185150"/>
            <a:ext cx="68436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Budgeting deep dive</a:t>
            </a:r>
            <a:endParaRPr b="1" i="0" sz="2900" u="none" cap="none" strike="noStrike">
              <a:solidFill>
                <a:schemeClr val="accent2"/>
              </a:solidFill>
              <a:latin typeface="Lato"/>
              <a:ea typeface="Lato"/>
              <a:cs typeface="Lato"/>
              <a:sym typeface="Lato"/>
            </a:endParaRPr>
          </a:p>
        </p:txBody>
      </p:sp>
      <p:pic>
        <p:nvPicPr>
          <p:cNvPr id="383" name="Google Shape;383;g1add24e6c6f_0_29"/>
          <p:cNvPicPr preferRelativeResize="0"/>
          <p:nvPr/>
        </p:nvPicPr>
        <p:blipFill rotWithShape="1">
          <a:blip r:embed="rId4">
            <a:alphaModFix/>
          </a:blip>
          <a:srcRect b="298" l="0" r="0" t="288"/>
          <a:stretch/>
        </p:blipFill>
        <p:spPr>
          <a:xfrm rot="327881">
            <a:off x="7280744" y="1701739"/>
            <a:ext cx="1650784" cy="2322673"/>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05b4cb327c_0_29"/>
          <p:cNvSpPr txBox="1"/>
          <p:nvPr/>
        </p:nvSpPr>
        <p:spPr>
          <a:xfrm>
            <a:off x="42000" y="1007700"/>
            <a:ext cx="7233600" cy="3980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Part B:</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Arial"/>
              <a:buAutoNum type="arabicPeriod"/>
            </a:pPr>
            <a:r>
              <a:rPr b="0" i="0" lang="en-GB" sz="1200" u="none" cap="none" strike="noStrike">
                <a:solidFill>
                  <a:srgbClr val="000000"/>
                </a:solidFill>
                <a:latin typeface="Lato"/>
                <a:ea typeface="Lato"/>
                <a:cs typeface="Lato"/>
                <a:sym typeface="Lato"/>
              </a:rPr>
              <a:t>(a) What </a:t>
            </a:r>
            <a:r>
              <a:rPr b="0" i="1" lang="en-GB" sz="1200" u="none" cap="none" strike="noStrike">
                <a:solidFill>
                  <a:srgbClr val="000000"/>
                </a:solidFill>
                <a:latin typeface="Lato"/>
                <a:ea typeface="Lato"/>
                <a:cs typeface="Lato"/>
                <a:sym typeface="Lato"/>
              </a:rPr>
              <a:t>percentage</a:t>
            </a:r>
            <a:r>
              <a:rPr b="0" i="0" lang="en-GB" sz="1200" u="none" cap="none" strike="noStrike">
                <a:solidFill>
                  <a:srgbClr val="000000"/>
                </a:solidFill>
                <a:latin typeface="Lato"/>
                <a:ea typeface="Lato"/>
                <a:cs typeface="Lato"/>
                <a:sym typeface="Lato"/>
              </a:rPr>
              <a:t> of her </a:t>
            </a:r>
            <a:r>
              <a:rPr b="1" i="0" lang="en-GB" sz="1200" u="none" cap="none" strike="noStrike">
                <a:solidFill>
                  <a:srgbClr val="000000"/>
                </a:solidFill>
                <a:latin typeface="Lato"/>
                <a:ea typeface="Lato"/>
                <a:cs typeface="Lato"/>
                <a:sym typeface="Lato"/>
              </a:rPr>
              <a:t>total income</a:t>
            </a:r>
            <a:r>
              <a:rPr b="0" i="0" lang="en-GB" sz="1200" u="none" cap="none" strike="noStrike">
                <a:solidFill>
                  <a:srgbClr val="000000"/>
                </a:solidFill>
                <a:latin typeface="Lato"/>
                <a:ea typeface="Lato"/>
                <a:cs typeface="Lato"/>
                <a:sym typeface="Lato"/>
              </a:rPr>
              <a:t> did Lucy spend on needs in the month? </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(Total spending on needs ÷ total income x 100) </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sng" cap="none" strike="noStrike">
                <a:solidFill>
                  <a:srgbClr val="9900FF"/>
                </a:solidFill>
                <a:latin typeface="Lato"/>
                <a:ea typeface="Lato"/>
                <a:cs typeface="Lato"/>
                <a:sym typeface="Lato"/>
              </a:rPr>
              <a:t>£1,380</a:t>
            </a:r>
            <a:r>
              <a:rPr b="0" i="0" lang="en-GB" sz="1200" u="none" cap="none" strike="noStrike">
                <a:solidFill>
                  <a:srgbClr val="9900FF"/>
                </a:solidFill>
                <a:latin typeface="Lato"/>
                <a:ea typeface="Lato"/>
                <a:cs typeface="Lato"/>
                <a:sym typeface="Lato"/>
              </a:rPr>
              <a:t>  x 100 = 57%</a:t>
            </a:r>
            <a:endParaRPr b="0" i="0" sz="1200" u="none" cap="none" strike="noStrike">
              <a:solidFill>
                <a:srgbClr val="9900FF"/>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£2,400</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(b) How does that compare with the recommended proportion?</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The recommended proportion is 50% so this is close. Perhaps she could look at cutting back slightly on needs or the costs of those needs, e.g. switching supermarkets to get a better  deal on her weekly food shop.</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   2.         (a) What </a:t>
            </a:r>
            <a:r>
              <a:rPr b="0" i="1" lang="en-GB" sz="1200" u="none" cap="none" strike="noStrike">
                <a:solidFill>
                  <a:srgbClr val="000000"/>
                </a:solidFill>
                <a:latin typeface="Lato"/>
                <a:ea typeface="Lato"/>
                <a:cs typeface="Lato"/>
                <a:sym typeface="Lato"/>
              </a:rPr>
              <a:t>percentage</a:t>
            </a:r>
            <a:r>
              <a:rPr b="0" i="0" lang="en-GB" sz="1200" u="none" cap="none" strike="noStrike">
                <a:solidFill>
                  <a:srgbClr val="000000"/>
                </a:solidFill>
                <a:latin typeface="Lato"/>
                <a:ea typeface="Lato"/>
                <a:cs typeface="Lato"/>
                <a:sym typeface="Lato"/>
              </a:rPr>
              <a:t> of her </a:t>
            </a:r>
            <a:r>
              <a:rPr b="1" i="0" lang="en-GB" sz="1200" u="none" cap="none" strike="noStrike">
                <a:solidFill>
                  <a:srgbClr val="000000"/>
                </a:solidFill>
                <a:latin typeface="Lato"/>
                <a:ea typeface="Lato"/>
                <a:cs typeface="Lato"/>
                <a:sym typeface="Lato"/>
              </a:rPr>
              <a:t>total income </a:t>
            </a:r>
            <a:r>
              <a:rPr b="0" i="0" lang="en-GB" sz="1200" u="none" cap="none" strike="noStrike">
                <a:solidFill>
                  <a:srgbClr val="000000"/>
                </a:solidFill>
                <a:latin typeface="Lato"/>
                <a:ea typeface="Lato"/>
                <a:cs typeface="Lato"/>
                <a:sym typeface="Lato"/>
              </a:rPr>
              <a:t>did Lucy spend on wants in the month?</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 (Total spending on wants ÷ total income x 100) </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sng" cap="none" strike="noStrike">
                <a:solidFill>
                  <a:srgbClr val="9900FF"/>
                </a:solidFill>
                <a:latin typeface="Lato"/>
                <a:ea typeface="Lato"/>
                <a:cs typeface="Lato"/>
                <a:sym typeface="Lato"/>
              </a:rPr>
              <a:t>£680</a:t>
            </a:r>
            <a:r>
              <a:rPr b="0" i="0" lang="en-GB" sz="1200" u="none" cap="none" strike="noStrike">
                <a:solidFill>
                  <a:srgbClr val="9900FF"/>
                </a:solidFill>
                <a:latin typeface="Lato"/>
                <a:ea typeface="Lato"/>
                <a:cs typeface="Lato"/>
                <a:sym typeface="Lato"/>
              </a:rPr>
              <a:t>   x 100 = 28%</a:t>
            </a:r>
            <a:endParaRPr b="0" i="0" sz="1200" u="none" cap="none" strike="noStrike">
              <a:solidFill>
                <a:srgbClr val="9900FF"/>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£2,400</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(b) How does that compare with the recommended proportion?</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The recommended proportion is 30% so this is very close. Perhaps she could look at cutting back slightly.</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389" name="Google Shape;389;g205b4cb327c_0_29"/>
          <p:cNvSpPr txBox="1"/>
          <p:nvPr/>
        </p:nvSpPr>
        <p:spPr>
          <a:xfrm>
            <a:off x="225775" y="185150"/>
            <a:ext cx="7988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Lucy’s budget - </a:t>
            </a:r>
            <a:r>
              <a:rPr b="1" i="0" lang="en-GB" sz="2900" u="none" cap="none" strike="noStrike">
                <a:solidFill>
                  <a:srgbClr val="00FF00"/>
                </a:solidFill>
                <a:latin typeface="Lato"/>
                <a:ea typeface="Lato"/>
                <a:cs typeface="Lato"/>
                <a:sym typeface="Lato"/>
              </a:rPr>
              <a:t>Answers | Part B</a:t>
            </a:r>
            <a:endParaRPr b="1" i="0" sz="2900" u="none" cap="none" strike="noStrike">
              <a:solidFill>
                <a:srgbClr val="00FF00"/>
              </a:solidFill>
              <a:latin typeface="Lato"/>
              <a:ea typeface="Lato"/>
              <a:cs typeface="Lato"/>
              <a:sym typeface="Lato"/>
            </a:endParaRPr>
          </a:p>
        </p:txBody>
      </p:sp>
      <p:pic>
        <p:nvPicPr>
          <p:cNvPr id="390" name="Google Shape;390;g205b4cb327c_0_29"/>
          <p:cNvPicPr preferRelativeResize="0"/>
          <p:nvPr/>
        </p:nvPicPr>
        <p:blipFill rotWithShape="1">
          <a:blip r:embed="rId3">
            <a:alphaModFix/>
          </a:blip>
          <a:srcRect b="298" l="0" r="0" t="288"/>
          <a:stretch/>
        </p:blipFill>
        <p:spPr>
          <a:xfrm rot="327881">
            <a:off x="7280744" y="1701739"/>
            <a:ext cx="1650784" cy="2322673"/>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g205b4cb327c_0_20"/>
          <p:cNvSpPr txBox="1"/>
          <p:nvPr/>
        </p:nvSpPr>
        <p:spPr>
          <a:xfrm>
            <a:off x="84000" y="842100"/>
            <a:ext cx="6876600" cy="4334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9900FF"/>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3.   (a) What </a:t>
            </a:r>
            <a:r>
              <a:rPr b="0" i="1" lang="en-GB" sz="1200" u="none" cap="none" strike="noStrike">
                <a:solidFill>
                  <a:srgbClr val="000000"/>
                </a:solidFill>
                <a:latin typeface="Lato"/>
                <a:ea typeface="Lato"/>
                <a:cs typeface="Lato"/>
                <a:sym typeface="Lato"/>
              </a:rPr>
              <a:t>percentage</a:t>
            </a:r>
            <a:r>
              <a:rPr b="0" i="0" lang="en-GB" sz="1200" u="none" cap="none" strike="noStrike">
                <a:solidFill>
                  <a:srgbClr val="000000"/>
                </a:solidFill>
                <a:latin typeface="Lato"/>
                <a:ea typeface="Lato"/>
                <a:cs typeface="Lato"/>
                <a:sym typeface="Lato"/>
              </a:rPr>
              <a:t> of </a:t>
            </a:r>
            <a:r>
              <a:rPr b="1" i="0" lang="en-GB" sz="1200" u="none" cap="none" strike="noStrike">
                <a:solidFill>
                  <a:srgbClr val="000000"/>
                </a:solidFill>
                <a:latin typeface="Lato"/>
                <a:ea typeface="Lato"/>
                <a:cs typeface="Lato"/>
                <a:sym typeface="Lato"/>
              </a:rPr>
              <a:t>total income</a:t>
            </a:r>
            <a:r>
              <a:rPr b="0" i="0" lang="en-GB" sz="1200" u="none" cap="none" strike="noStrike">
                <a:solidFill>
                  <a:srgbClr val="000000"/>
                </a:solidFill>
                <a:latin typeface="Lato"/>
                <a:ea typeface="Lato"/>
                <a:cs typeface="Lato"/>
                <a:sym typeface="Lato"/>
              </a:rPr>
              <a:t> did Lucy save? (Total spending on savings ÷ total income x 100)      </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sng" cap="none" strike="noStrike">
                <a:solidFill>
                  <a:srgbClr val="9900FF"/>
                </a:solidFill>
                <a:latin typeface="Lato"/>
                <a:ea typeface="Lato"/>
                <a:cs typeface="Lato"/>
                <a:sym typeface="Lato"/>
              </a:rPr>
              <a:t>£340</a:t>
            </a:r>
            <a:r>
              <a:rPr b="0" i="0" lang="en-GB" sz="1200" u="none" cap="none" strike="noStrike">
                <a:solidFill>
                  <a:srgbClr val="9900FF"/>
                </a:solidFill>
                <a:latin typeface="Lato"/>
                <a:ea typeface="Lato"/>
                <a:cs typeface="Lato"/>
                <a:sym typeface="Lato"/>
              </a:rPr>
              <a:t>   x 100 = 14%</a:t>
            </a:r>
            <a:endParaRPr b="0" i="0" sz="1200" u="none" cap="none" strike="noStrike">
              <a:solidFill>
                <a:srgbClr val="9900FF"/>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£2,400</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(b) How does that compare with the recommended proportion?</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The recommended proportion is 20% so this is not too far off. However, if she can reduce her spending on needs then she can put away more for savings. </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4.   Do you think that Lucy has a </a:t>
            </a:r>
            <a:r>
              <a:rPr b="1" i="0" lang="en-GB" sz="1200" u="none" cap="none" strike="noStrike">
                <a:solidFill>
                  <a:srgbClr val="000000"/>
                </a:solidFill>
                <a:latin typeface="Lato"/>
                <a:ea typeface="Lato"/>
                <a:cs typeface="Lato"/>
                <a:sym typeface="Lato"/>
              </a:rPr>
              <a:t>balanced budget (meaning is she spending roughly the recommended amounts on needs, wants and savings)</a:t>
            </a:r>
            <a:r>
              <a:rPr b="0" i="0" lang="en-GB" sz="1200" u="none" cap="none" strike="noStrike">
                <a:solidFill>
                  <a:srgbClr val="000000"/>
                </a:solidFill>
                <a:latin typeface="Lato"/>
                <a:ea typeface="Lato"/>
                <a:cs typeface="Lato"/>
                <a:sym typeface="Lato"/>
              </a:rPr>
              <a:t>? If you were giving some advice to Lucy on the proportion of monthly money she spent on needs, wants and for the future, what would you say to her?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Lucy’s budget is well balanced, but there are tweaks that she can make to get closer to the 50:30:20 guidance. Nevertheless, in normal life it is hard to get to these percentages exactly so she has a well balanced budget, where she can cover all of her spending costs and has some money left for savings. Students may wish to explore tweaks that she can make to get even closer to the 50:30:20 rule. Please see some suggestions above.</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396" name="Google Shape;396;g205b4cb327c_0_20"/>
          <p:cNvSpPr txBox="1"/>
          <p:nvPr/>
        </p:nvSpPr>
        <p:spPr>
          <a:xfrm>
            <a:off x="225775" y="185150"/>
            <a:ext cx="7988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Lucy’s budget - </a:t>
            </a:r>
            <a:r>
              <a:rPr b="1" i="0" lang="en-GB" sz="2900" u="none" cap="none" strike="noStrike">
                <a:solidFill>
                  <a:srgbClr val="00FF00"/>
                </a:solidFill>
                <a:latin typeface="Lato"/>
                <a:ea typeface="Lato"/>
                <a:cs typeface="Lato"/>
                <a:sym typeface="Lato"/>
              </a:rPr>
              <a:t>Answers | Part B</a:t>
            </a:r>
            <a:endParaRPr b="1" i="0" sz="2900" u="none" cap="none" strike="noStrike">
              <a:solidFill>
                <a:srgbClr val="00FF00"/>
              </a:solidFill>
              <a:latin typeface="Lato"/>
              <a:ea typeface="Lato"/>
              <a:cs typeface="Lato"/>
              <a:sym typeface="Lato"/>
            </a:endParaRPr>
          </a:p>
        </p:txBody>
      </p:sp>
      <p:pic>
        <p:nvPicPr>
          <p:cNvPr id="397" name="Google Shape;397;g205b4cb327c_0_20"/>
          <p:cNvPicPr preferRelativeResize="0"/>
          <p:nvPr/>
        </p:nvPicPr>
        <p:blipFill rotWithShape="1">
          <a:blip r:embed="rId3">
            <a:alphaModFix/>
          </a:blip>
          <a:srcRect b="298" l="0" r="0" t="288"/>
          <a:stretch/>
        </p:blipFill>
        <p:spPr>
          <a:xfrm rot="327881">
            <a:off x="7280744" y="1701739"/>
            <a:ext cx="1650784" cy="2322673"/>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01" name="Shape 401"/>
        <p:cNvGrpSpPr/>
        <p:nvPr/>
      </p:nvGrpSpPr>
      <p:grpSpPr>
        <a:xfrm>
          <a:off x="0" y="0"/>
          <a:ext cx="0" cy="0"/>
          <a:chOff x="0" y="0"/>
          <a:chExt cx="0" cy="0"/>
        </a:xfrm>
      </p:grpSpPr>
      <p:sp>
        <p:nvSpPr>
          <p:cNvPr id="402" name="Google Shape;402;g1646f31eaf0_0_36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1646f31eaf0_0_362"/>
          <p:cNvSpPr txBox="1"/>
          <p:nvPr/>
        </p:nvSpPr>
        <p:spPr>
          <a:xfrm>
            <a:off x="442300" y="1208950"/>
            <a:ext cx="8234400" cy="1328400"/>
          </a:xfrm>
          <a:prstGeom prst="rect">
            <a:avLst/>
          </a:prstGeom>
          <a:noFill/>
          <a:ln>
            <a:noFill/>
          </a:ln>
        </p:spPr>
        <p:txBody>
          <a:bodyPr anchorCtr="0" anchor="t" bIns="0" lIns="0" spcFirstLastPara="1" rIns="0" wrap="square" tIns="0">
            <a:noAutofit/>
          </a:bodyPr>
          <a:lstStyle/>
          <a:p>
            <a:pPr indent="-393700" lvl="0" marL="457200" marR="0" rtl="0" algn="l">
              <a:lnSpc>
                <a:spcPct val="115000"/>
              </a:lnSpc>
              <a:spcBef>
                <a:spcPts val="0"/>
              </a:spcBef>
              <a:spcAft>
                <a:spcPts val="0"/>
              </a:spcAft>
              <a:buClr>
                <a:schemeClr val="lt1"/>
              </a:buClr>
              <a:buSzPts val="2600"/>
              <a:buFont typeface="Lato"/>
              <a:buAutoNum type="arabicPeriod"/>
            </a:pPr>
            <a:r>
              <a:rPr b="0" i="0" lang="en-GB" sz="2600" u="none" cap="none" strike="noStrike">
                <a:solidFill>
                  <a:schemeClr val="lt1"/>
                </a:solidFill>
                <a:latin typeface="Lato"/>
                <a:ea typeface="Lato"/>
                <a:cs typeface="Lato"/>
                <a:sym typeface="Lato"/>
              </a:rPr>
              <a:t>How </a:t>
            </a:r>
            <a:r>
              <a:rPr b="1" i="0" lang="en-GB" sz="2600" u="none" cap="none" strike="noStrike">
                <a:solidFill>
                  <a:schemeClr val="lt1"/>
                </a:solidFill>
                <a:latin typeface="Lato"/>
                <a:ea typeface="Lato"/>
                <a:cs typeface="Lato"/>
                <a:sym typeface="Lato"/>
              </a:rPr>
              <a:t>helpful</a:t>
            </a:r>
            <a:r>
              <a:rPr b="0" i="0" lang="en-GB" sz="2600" u="none" cap="none" strike="noStrike">
                <a:solidFill>
                  <a:schemeClr val="lt1"/>
                </a:solidFill>
                <a:latin typeface="Lato"/>
                <a:ea typeface="Lato"/>
                <a:cs typeface="Lato"/>
                <a:sym typeface="Lato"/>
              </a:rPr>
              <a:t> do you think the 50:30:20 rule is? </a:t>
            </a:r>
            <a:endParaRPr b="0" i="0" sz="2600" u="none" cap="none" strike="noStrike">
              <a:solidFill>
                <a:schemeClr val="lt1"/>
              </a:solidFill>
              <a:latin typeface="Lato"/>
              <a:ea typeface="Lato"/>
              <a:cs typeface="Lato"/>
              <a:sym typeface="Lato"/>
            </a:endParaRPr>
          </a:p>
          <a:p>
            <a:pPr indent="-393700" lvl="0" marL="457200" marR="0" rtl="0" algn="l">
              <a:lnSpc>
                <a:spcPct val="115000"/>
              </a:lnSpc>
              <a:spcBef>
                <a:spcPts val="0"/>
              </a:spcBef>
              <a:spcAft>
                <a:spcPts val="0"/>
              </a:spcAft>
              <a:buClr>
                <a:schemeClr val="lt1"/>
              </a:buClr>
              <a:buSzPts val="2600"/>
              <a:buFont typeface="Lato"/>
              <a:buAutoNum type="arabicPeriod"/>
            </a:pPr>
            <a:r>
              <a:rPr b="0" i="0" lang="en-GB" sz="2600" u="none" cap="none" strike="noStrike">
                <a:solidFill>
                  <a:schemeClr val="lt1"/>
                </a:solidFill>
                <a:latin typeface="Lato"/>
                <a:ea typeface="Lato"/>
                <a:cs typeface="Lato"/>
                <a:sym typeface="Lato"/>
              </a:rPr>
              <a:t>How </a:t>
            </a:r>
            <a:r>
              <a:rPr b="1" i="0" lang="en-GB" sz="2600" u="none" cap="none" strike="noStrike">
                <a:solidFill>
                  <a:schemeClr val="lt1"/>
                </a:solidFill>
                <a:latin typeface="Lato"/>
                <a:ea typeface="Lato"/>
                <a:cs typeface="Lato"/>
                <a:sym typeface="Lato"/>
              </a:rPr>
              <a:t>realistic</a:t>
            </a:r>
            <a:r>
              <a:rPr b="0" i="0" lang="en-GB" sz="2600" u="none" cap="none" strike="noStrike">
                <a:solidFill>
                  <a:schemeClr val="lt1"/>
                </a:solidFill>
                <a:latin typeface="Lato"/>
                <a:ea typeface="Lato"/>
                <a:cs typeface="Lato"/>
                <a:sym typeface="Lato"/>
              </a:rPr>
              <a:t> do you think it is to apply the 50:30:20 rule in everyday life?</a:t>
            </a:r>
            <a:endParaRPr b="0" i="0" sz="2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600" u="none" cap="none" strike="noStrike">
              <a:solidFill>
                <a:schemeClr val="lt1"/>
              </a:solidFill>
              <a:latin typeface="Lato"/>
              <a:ea typeface="Lato"/>
              <a:cs typeface="Lato"/>
              <a:sym typeface="Lato"/>
            </a:endParaRPr>
          </a:p>
        </p:txBody>
      </p:sp>
      <p:sp>
        <p:nvSpPr>
          <p:cNvPr id="404" name="Google Shape;404;g1646f31eaf0_0_362"/>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05" name="Google Shape;405;g1646f31eaf0_0_362"/>
          <p:cNvSpPr txBox="1"/>
          <p:nvPr/>
        </p:nvSpPr>
        <p:spPr>
          <a:xfrm>
            <a:off x="442300" y="401175"/>
            <a:ext cx="71358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Discussion</a:t>
            </a:r>
            <a:endParaRPr b="1" i="0" sz="2900" u="none" cap="none" strike="noStrike">
              <a:solidFill>
                <a:srgbClr val="FF8022"/>
              </a:solidFill>
              <a:latin typeface="Lato"/>
              <a:ea typeface="Lato"/>
              <a:cs typeface="Lato"/>
              <a:sym typeface="Lato"/>
            </a:endParaRPr>
          </a:p>
        </p:txBody>
      </p:sp>
      <p:sp>
        <p:nvSpPr>
          <p:cNvPr id="406" name="Google Shape;406;g1646f31eaf0_0_362"/>
          <p:cNvSpPr txBox="1"/>
          <p:nvPr/>
        </p:nvSpPr>
        <p:spPr>
          <a:xfrm>
            <a:off x="439450" y="2673600"/>
            <a:ext cx="8448300" cy="2272800"/>
          </a:xfrm>
          <a:prstGeom prst="rect">
            <a:avLst/>
          </a:prstGeom>
          <a:solidFill>
            <a:schemeClr val="lt1"/>
          </a:solidFill>
          <a:ln>
            <a:noFill/>
          </a:ln>
        </p:spPr>
        <p:txBody>
          <a:bodyPr anchorCtr="0" anchor="t" bIns="91425" lIns="91425" spcFirstLastPara="1" rIns="91425" wrap="square" tIns="91425">
            <a:spAutoFit/>
          </a:bodyPr>
          <a:lstStyle/>
          <a:p>
            <a:pPr indent="-336550" lvl="0" marL="457200" marR="0" rtl="0" algn="l">
              <a:lnSpc>
                <a:spcPct val="100000"/>
              </a:lnSpc>
              <a:spcBef>
                <a:spcPts val="100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Budgeting goals are really important to help us plan and feel confident when it comes to how we use our money and being able to afford our needs. </a:t>
            </a:r>
            <a:endParaRPr b="0" i="0" sz="1700" u="none" cap="none" strike="noStrike">
              <a:solidFill>
                <a:schemeClr val="dk1"/>
              </a:solidFill>
              <a:latin typeface="Lato"/>
              <a:ea typeface="Lato"/>
              <a:cs typeface="Lato"/>
              <a:sym typeface="Lato"/>
            </a:endParaRPr>
          </a:p>
          <a:p>
            <a:pPr indent="-336550" lvl="0" marL="457200" marR="0" rtl="0" algn="l">
              <a:lnSpc>
                <a:spcPct val="100000"/>
              </a:lnSpc>
              <a:spcBef>
                <a:spcPts val="100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However, sometimes people's finances can suddenly change e.g. energy and petrol prices go up, so there is not the desired amount of money left for needs and wants and budgets may need to be adjusted.</a:t>
            </a:r>
            <a:endParaRPr b="0" i="0" sz="1700" u="none" cap="none" strike="noStrike">
              <a:solidFill>
                <a:schemeClr val="dk1"/>
              </a:solidFill>
              <a:latin typeface="Lato"/>
              <a:ea typeface="Lato"/>
              <a:cs typeface="Lato"/>
              <a:sym typeface="Lato"/>
            </a:endParaRPr>
          </a:p>
          <a:p>
            <a:pPr indent="-336550" lvl="0" marL="457200" marR="0" rtl="0" algn="l">
              <a:lnSpc>
                <a:spcPct val="100000"/>
              </a:lnSpc>
              <a:spcBef>
                <a:spcPts val="100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We want to be sensitive when it comes to money issues as everyone's circumstances are different.</a:t>
            </a:r>
            <a:endParaRPr b="0" i="0" sz="1700" u="none" cap="none" strike="noStrike">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g23ce884b032_0_10"/>
          <p:cNvSpPr txBox="1"/>
          <p:nvPr/>
        </p:nvSpPr>
        <p:spPr>
          <a:xfrm>
            <a:off x="668400" y="1169325"/>
            <a:ext cx="7719300" cy="1325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Optional | Stretch material ENDS</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rgbClr val="FF8022"/>
              </a:solidFill>
              <a:latin typeface="Lato"/>
              <a:ea typeface="Lato"/>
              <a:cs typeface="Lato"/>
              <a:sym typeface="Lato"/>
            </a:endParaRPr>
          </a:p>
        </p:txBody>
      </p:sp>
      <p:sp>
        <p:nvSpPr>
          <p:cNvPr id="412" name="Google Shape;412;g23ce884b032_0_10"/>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g14bd10484b6_0_17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14bd10484b6_0_17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19" name="Google Shape;419;g14bd10484b6_0_173"/>
          <p:cNvSpPr txBox="1"/>
          <p:nvPr/>
        </p:nvSpPr>
        <p:spPr>
          <a:xfrm>
            <a:off x="488175" y="1274075"/>
            <a:ext cx="6965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budget is and why it is important </a:t>
            </a:r>
            <a:endParaRPr b="1" i="0" sz="2200" u="none" cap="none" strike="noStrike">
              <a:solidFill>
                <a:srgbClr val="00FF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20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Analyse budgets, looking at income and expenses </a:t>
            </a:r>
            <a:endParaRPr b="1" i="0" sz="2200" u="none" cap="none" strike="noStrike">
              <a:solidFill>
                <a:srgbClr val="00FF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Set budgeting goals and ways to plan for the future</a:t>
            </a:r>
            <a:endParaRPr b="0" i="0" sz="22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20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5" name="Google Shape;75;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132c63cc0bd_0_20"/>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2:</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1"/>
                  </a:ext>
                </a:extLst>
              </a:rPr>
              <a:t>Budgeting</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21"/>
          <p:cNvSpPr txBox="1"/>
          <p:nvPr/>
        </p:nvSpPr>
        <p:spPr>
          <a:xfrm>
            <a:off x="379375" y="25375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Planning your future</a:t>
            </a:r>
            <a:endParaRPr b="1" i="0" sz="2900" u="none" cap="none" strike="noStrike">
              <a:solidFill>
                <a:srgbClr val="000000"/>
              </a:solidFill>
              <a:latin typeface="Lato"/>
              <a:ea typeface="Lato"/>
              <a:cs typeface="Lato"/>
              <a:sym typeface="Lato"/>
            </a:endParaRPr>
          </a:p>
        </p:txBody>
      </p:sp>
      <p:pic>
        <p:nvPicPr>
          <p:cNvPr id="425" name="Google Shape;425;p21"/>
          <p:cNvPicPr preferRelativeResize="0"/>
          <p:nvPr/>
        </p:nvPicPr>
        <p:blipFill rotWithShape="1">
          <a:blip r:embed="rId3">
            <a:alphaModFix/>
          </a:blip>
          <a:srcRect b="0" l="0" r="0" t="0"/>
          <a:stretch/>
        </p:blipFill>
        <p:spPr>
          <a:xfrm>
            <a:off x="872050" y="1664100"/>
            <a:ext cx="1607148" cy="1607148"/>
          </a:xfrm>
          <a:prstGeom prst="rect">
            <a:avLst/>
          </a:prstGeom>
          <a:noFill/>
          <a:ln>
            <a:noFill/>
          </a:ln>
        </p:spPr>
      </p:pic>
      <p:pic>
        <p:nvPicPr>
          <p:cNvPr id="426" name="Google Shape;426;p21"/>
          <p:cNvPicPr preferRelativeResize="0"/>
          <p:nvPr/>
        </p:nvPicPr>
        <p:blipFill rotWithShape="1">
          <a:blip r:embed="rId4">
            <a:alphaModFix/>
          </a:blip>
          <a:srcRect b="0" l="0" r="0" t="0"/>
          <a:stretch/>
        </p:blipFill>
        <p:spPr>
          <a:xfrm>
            <a:off x="3593312" y="1664100"/>
            <a:ext cx="1607148" cy="1607148"/>
          </a:xfrm>
          <a:prstGeom prst="rect">
            <a:avLst/>
          </a:prstGeom>
          <a:noFill/>
          <a:ln>
            <a:noFill/>
          </a:ln>
        </p:spPr>
      </p:pic>
      <p:pic>
        <p:nvPicPr>
          <p:cNvPr id="427" name="Google Shape;427;p21"/>
          <p:cNvPicPr preferRelativeResize="0"/>
          <p:nvPr/>
        </p:nvPicPr>
        <p:blipFill rotWithShape="1">
          <a:blip r:embed="rId5">
            <a:alphaModFix/>
          </a:blip>
          <a:srcRect b="0" l="0" r="0" t="0"/>
          <a:stretch/>
        </p:blipFill>
        <p:spPr>
          <a:xfrm>
            <a:off x="6489825" y="1830850"/>
            <a:ext cx="1234825" cy="1234825"/>
          </a:xfrm>
          <a:prstGeom prst="rect">
            <a:avLst/>
          </a:prstGeom>
          <a:noFill/>
          <a:ln>
            <a:noFill/>
          </a:ln>
        </p:spPr>
      </p:pic>
      <p:sp>
        <p:nvSpPr>
          <p:cNvPr id="428" name="Google Shape;428;p21"/>
          <p:cNvSpPr/>
          <p:nvPr/>
        </p:nvSpPr>
        <p:spPr>
          <a:xfrm>
            <a:off x="6419638" y="1748125"/>
            <a:ext cx="1357200" cy="14391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1"/>
          <p:cNvSpPr txBox="1"/>
          <p:nvPr/>
        </p:nvSpPr>
        <p:spPr>
          <a:xfrm>
            <a:off x="449425" y="1073650"/>
            <a:ext cx="8227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Lato"/>
                <a:ea typeface="Lato"/>
                <a:cs typeface="Lato"/>
                <a:sym typeface="Lato"/>
              </a:rPr>
              <a:t>How can a person use their savings to plan for the future?</a:t>
            </a:r>
            <a:endParaRPr b="1" i="0" sz="2200" u="none" cap="none" strike="noStrike">
              <a:solidFill>
                <a:srgbClr val="000000"/>
              </a:solidFill>
              <a:latin typeface="Lato"/>
              <a:ea typeface="Lato"/>
              <a:cs typeface="Lato"/>
              <a:sym typeface="Lato"/>
            </a:endParaRPr>
          </a:p>
        </p:txBody>
      </p:sp>
      <p:sp>
        <p:nvSpPr>
          <p:cNvPr id="430" name="Google Shape;430;p21"/>
          <p:cNvSpPr txBox="1"/>
          <p:nvPr/>
        </p:nvSpPr>
        <p:spPr>
          <a:xfrm>
            <a:off x="449425" y="3847800"/>
            <a:ext cx="5836200" cy="800100"/>
          </a:xfrm>
          <a:prstGeom prst="rect">
            <a:avLst/>
          </a:prstGeom>
          <a:noFill/>
          <a:ln cap="flat" cmpd="sng" w="19050">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Discuss: What do these make you think about? 2 minutes. </a:t>
            </a:r>
            <a:endParaRPr b="1" i="0" sz="29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14bd10484b6_0_188"/>
          <p:cNvSpPr txBox="1"/>
          <p:nvPr/>
        </p:nvSpPr>
        <p:spPr>
          <a:xfrm>
            <a:off x="627475" y="3337450"/>
            <a:ext cx="2072700" cy="831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1600" u="none" cap="none" strike="noStrike">
                <a:solidFill>
                  <a:schemeClr val="accent1"/>
                </a:solidFill>
                <a:latin typeface="Lato Black"/>
                <a:ea typeface="Lato Black"/>
                <a:cs typeface="Lato Black"/>
                <a:sym typeface="Lato Black"/>
              </a:rPr>
              <a:t>Savings</a:t>
            </a:r>
            <a:r>
              <a:rPr b="0" i="0" lang="en-GB" sz="1600" u="none" cap="none" strike="noStrike">
                <a:solidFill>
                  <a:schemeClr val="accent1"/>
                </a:solidFill>
                <a:latin typeface="Lato"/>
                <a:ea typeface="Lato"/>
                <a:cs typeface="Lato"/>
                <a:sym typeface="Lato"/>
              </a:rPr>
              <a:t> can be kept in a bank to earn interest*</a:t>
            </a:r>
            <a:endParaRPr b="0" i="0" sz="1600" u="none" cap="none" strike="noStrike">
              <a:solidFill>
                <a:schemeClr val="accent1"/>
              </a:solidFill>
              <a:latin typeface="Lato"/>
              <a:ea typeface="Lato"/>
              <a:cs typeface="Lato"/>
              <a:sym typeface="Lato"/>
            </a:endParaRPr>
          </a:p>
        </p:txBody>
      </p:sp>
      <p:sp>
        <p:nvSpPr>
          <p:cNvPr id="436" name="Google Shape;436;g14bd10484b6_0_188"/>
          <p:cNvSpPr txBox="1"/>
          <p:nvPr/>
        </p:nvSpPr>
        <p:spPr>
          <a:xfrm>
            <a:off x="379375" y="25375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Planning your future</a:t>
            </a:r>
            <a:endParaRPr b="1" i="0" sz="2900" u="none" cap="none" strike="noStrike">
              <a:solidFill>
                <a:srgbClr val="000000"/>
              </a:solidFill>
              <a:latin typeface="Lato"/>
              <a:ea typeface="Lato"/>
              <a:cs typeface="Lato"/>
              <a:sym typeface="Lato"/>
            </a:endParaRPr>
          </a:p>
        </p:txBody>
      </p:sp>
      <p:sp>
        <p:nvSpPr>
          <p:cNvPr id="437" name="Google Shape;437;g14bd10484b6_0_188"/>
          <p:cNvSpPr txBox="1"/>
          <p:nvPr/>
        </p:nvSpPr>
        <p:spPr>
          <a:xfrm>
            <a:off x="3297490" y="3337458"/>
            <a:ext cx="2198700" cy="1077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1600" u="none" cap="none" strike="noStrike">
                <a:solidFill>
                  <a:schemeClr val="accent1"/>
                </a:solidFill>
                <a:latin typeface="Lato"/>
                <a:ea typeface="Lato"/>
                <a:cs typeface="Lato"/>
                <a:sym typeface="Lato"/>
              </a:rPr>
              <a:t>Money can be </a:t>
            </a:r>
            <a:r>
              <a:rPr b="0" i="0" lang="en-GB" sz="1600" u="none" cap="none" strike="noStrike">
                <a:solidFill>
                  <a:schemeClr val="accent1"/>
                </a:solidFill>
                <a:latin typeface="Lato Black"/>
                <a:ea typeface="Lato Black"/>
                <a:cs typeface="Lato Black"/>
                <a:sym typeface="Lato Black"/>
              </a:rPr>
              <a:t>invested</a:t>
            </a:r>
            <a:r>
              <a:rPr b="0" i="0" lang="en-GB" sz="1600" u="none" cap="none" strike="noStrike">
                <a:solidFill>
                  <a:schemeClr val="accent1"/>
                </a:solidFill>
                <a:latin typeface="Lato"/>
                <a:ea typeface="Lato"/>
                <a:cs typeface="Lato"/>
                <a:sym typeface="Lato"/>
              </a:rPr>
              <a:t> in the hope that it will grow in the future</a:t>
            </a:r>
            <a:endParaRPr b="0" i="0" sz="1600" u="none" cap="none" strike="noStrike">
              <a:solidFill>
                <a:schemeClr val="accent1"/>
              </a:solidFill>
              <a:latin typeface="Lato"/>
              <a:ea typeface="Lato"/>
              <a:cs typeface="Lato"/>
              <a:sym typeface="Lato"/>
            </a:endParaRPr>
          </a:p>
        </p:txBody>
      </p:sp>
      <p:sp>
        <p:nvSpPr>
          <p:cNvPr id="438" name="Google Shape;438;g14bd10484b6_0_188"/>
          <p:cNvSpPr txBox="1"/>
          <p:nvPr/>
        </p:nvSpPr>
        <p:spPr>
          <a:xfrm>
            <a:off x="6018730" y="3337458"/>
            <a:ext cx="21987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1600" u="none" cap="none" strike="noStrike">
                <a:solidFill>
                  <a:schemeClr val="accent1"/>
                </a:solidFill>
                <a:latin typeface="Lato"/>
                <a:ea typeface="Lato"/>
                <a:cs typeface="Lato"/>
                <a:sym typeface="Lato"/>
              </a:rPr>
              <a:t>Extra money may need to be spent on </a:t>
            </a:r>
            <a:r>
              <a:rPr b="0" i="0" lang="en-GB" sz="1600" u="none" cap="none" strike="noStrike">
                <a:solidFill>
                  <a:schemeClr val="accent1"/>
                </a:solidFill>
                <a:latin typeface="Lato Black"/>
                <a:ea typeface="Lato Black"/>
                <a:cs typeface="Lato Black"/>
                <a:sym typeface="Lato Black"/>
              </a:rPr>
              <a:t>unplanned for events. </a:t>
            </a:r>
            <a:r>
              <a:rPr b="0" i="0" lang="en-GB" sz="1600" u="none" cap="none" strike="noStrike">
                <a:solidFill>
                  <a:schemeClr val="accent1"/>
                </a:solidFill>
                <a:latin typeface="Lato"/>
                <a:ea typeface="Lato"/>
                <a:cs typeface="Lato"/>
                <a:sym typeface="Lato"/>
              </a:rPr>
              <a:t>This is known as an</a:t>
            </a:r>
            <a:r>
              <a:rPr b="0" i="0" lang="en-GB" sz="1600" u="none" cap="none" strike="noStrike">
                <a:solidFill>
                  <a:schemeClr val="accent1"/>
                </a:solidFill>
                <a:latin typeface="Lato Black"/>
                <a:ea typeface="Lato Black"/>
                <a:cs typeface="Lato Black"/>
                <a:sym typeface="Lato Black"/>
              </a:rPr>
              <a:t> emergency fund.</a:t>
            </a:r>
            <a:endParaRPr b="0" i="0" sz="1600" u="none" cap="none" strike="noStrike">
              <a:solidFill>
                <a:schemeClr val="accent1"/>
              </a:solidFill>
              <a:latin typeface="Lato"/>
              <a:ea typeface="Lato"/>
              <a:cs typeface="Lato"/>
              <a:sym typeface="Lato"/>
            </a:endParaRPr>
          </a:p>
        </p:txBody>
      </p:sp>
      <p:pic>
        <p:nvPicPr>
          <p:cNvPr id="439" name="Google Shape;439;g14bd10484b6_0_188"/>
          <p:cNvPicPr preferRelativeResize="0"/>
          <p:nvPr/>
        </p:nvPicPr>
        <p:blipFill rotWithShape="1">
          <a:blip r:embed="rId3">
            <a:alphaModFix/>
          </a:blip>
          <a:srcRect b="0" l="0" r="0" t="0"/>
          <a:stretch/>
        </p:blipFill>
        <p:spPr>
          <a:xfrm>
            <a:off x="872050" y="1664100"/>
            <a:ext cx="1607148" cy="1607148"/>
          </a:xfrm>
          <a:prstGeom prst="rect">
            <a:avLst/>
          </a:prstGeom>
          <a:noFill/>
          <a:ln>
            <a:noFill/>
          </a:ln>
        </p:spPr>
      </p:pic>
      <p:pic>
        <p:nvPicPr>
          <p:cNvPr id="440" name="Google Shape;440;g14bd10484b6_0_188"/>
          <p:cNvPicPr preferRelativeResize="0"/>
          <p:nvPr/>
        </p:nvPicPr>
        <p:blipFill rotWithShape="1">
          <a:blip r:embed="rId4">
            <a:alphaModFix/>
          </a:blip>
          <a:srcRect b="0" l="0" r="0" t="0"/>
          <a:stretch/>
        </p:blipFill>
        <p:spPr>
          <a:xfrm>
            <a:off x="3593312" y="1664100"/>
            <a:ext cx="1607148" cy="1607148"/>
          </a:xfrm>
          <a:prstGeom prst="rect">
            <a:avLst/>
          </a:prstGeom>
          <a:noFill/>
          <a:ln>
            <a:noFill/>
          </a:ln>
        </p:spPr>
      </p:pic>
      <p:pic>
        <p:nvPicPr>
          <p:cNvPr id="441" name="Google Shape;441;g14bd10484b6_0_188"/>
          <p:cNvPicPr preferRelativeResize="0"/>
          <p:nvPr/>
        </p:nvPicPr>
        <p:blipFill rotWithShape="1">
          <a:blip r:embed="rId5">
            <a:alphaModFix/>
          </a:blip>
          <a:srcRect b="0" l="0" r="0" t="0"/>
          <a:stretch/>
        </p:blipFill>
        <p:spPr>
          <a:xfrm>
            <a:off x="6489825" y="1830850"/>
            <a:ext cx="1234825" cy="1234825"/>
          </a:xfrm>
          <a:prstGeom prst="rect">
            <a:avLst/>
          </a:prstGeom>
          <a:noFill/>
          <a:ln>
            <a:noFill/>
          </a:ln>
        </p:spPr>
      </p:pic>
      <p:sp>
        <p:nvSpPr>
          <p:cNvPr id="442" name="Google Shape;442;g14bd10484b6_0_188"/>
          <p:cNvSpPr/>
          <p:nvPr/>
        </p:nvSpPr>
        <p:spPr>
          <a:xfrm>
            <a:off x="6419638" y="1748125"/>
            <a:ext cx="1357200" cy="14391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g14bd10484b6_0_188"/>
          <p:cNvSpPr txBox="1"/>
          <p:nvPr/>
        </p:nvSpPr>
        <p:spPr>
          <a:xfrm>
            <a:off x="449425" y="1073650"/>
            <a:ext cx="8227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Lato"/>
                <a:ea typeface="Lato"/>
                <a:cs typeface="Lato"/>
                <a:sym typeface="Lato"/>
              </a:rPr>
              <a:t>How can a person use their savings to plan for the future?</a:t>
            </a:r>
            <a:endParaRPr b="1" i="0" sz="2200" u="none" cap="none" strike="noStrike">
              <a:solidFill>
                <a:srgbClr val="000000"/>
              </a:solidFill>
              <a:latin typeface="Lato"/>
              <a:ea typeface="Lato"/>
              <a:cs typeface="Lato"/>
              <a:sym typeface="Lato"/>
            </a:endParaRPr>
          </a:p>
        </p:txBody>
      </p:sp>
      <p:sp>
        <p:nvSpPr>
          <p:cNvPr id="444" name="Google Shape;444;g14bd10484b6_0_188"/>
          <p:cNvSpPr txBox="1"/>
          <p:nvPr/>
        </p:nvSpPr>
        <p:spPr>
          <a:xfrm>
            <a:off x="194775" y="4795575"/>
            <a:ext cx="70596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*Interest is the cost of borrowing or reward for saving. It is the amount of money that is regularly added to a person’s savings account.</a:t>
            </a:r>
            <a:endParaRPr b="0" i="0" sz="9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par>
                                <p:cTn fill="hold" nodeType="with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g138dbd52ed1_0_338"/>
          <p:cNvSpPr txBox="1"/>
          <p:nvPr/>
        </p:nvSpPr>
        <p:spPr>
          <a:xfrm>
            <a:off x="379375" y="253750"/>
            <a:ext cx="5894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Planning your future</a:t>
            </a:r>
            <a:r>
              <a:rPr b="1" i="0" lang="en-GB" sz="2600" u="none" cap="none" strike="noStrike">
                <a:solidFill>
                  <a:srgbClr val="FF8022"/>
                </a:solidFill>
                <a:latin typeface="Lato Black"/>
                <a:ea typeface="Lato Black"/>
                <a:cs typeface="Lato Black"/>
                <a:sym typeface="Lato Black"/>
              </a:rPr>
              <a:t> </a:t>
            </a:r>
            <a:endParaRPr b="0" i="0" sz="1400" u="none" cap="none" strike="noStrike">
              <a:solidFill>
                <a:srgbClr val="000000"/>
              </a:solidFill>
              <a:latin typeface="Arial"/>
              <a:ea typeface="Arial"/>
              <a:cs typeface="Arial"/>
              <a:sym typeface="Arial"/>
            </a:endParaRPr>
          </a:p>
        </p:txBody>
      </p:sp>
      <p:sp>
        <p:nvSpPr>
          <p:cNvPr id="450" name="Google Shape;450;g138dbd52ed1_0_338"/>
          <p:cNvSpPr txBox="1"/>
          <p:nvPr/>
        </p:nvSpPr>
        <p:spPr>
          <a:xfrm>
            <a:off x="447900" y="1000500"/>
            <a:ext cx="7932300" cy="1708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dk1"/>
                </a:solidFill>
                <a:latin typeface="Lato"/>
                <a:ea typeface="Lato"/>
                <a:cs typeface="Lato"/>
                <a:sym typeface="Lato"/>
              </a:rPr>
              <a:t>Think carefully about a personal goal you have e.g. going to university, supporting a family member, owning a car one day or starting your own business.</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Write your personal goal </a:t>
            </a:r>
            <a:endParaRPr b="0" i="0" sz="1700" u="none" cap="none" strike="noStrike">
              <a:solidFill>
                <a:schemeClr val="dk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Stretch - below your goal, write down the main steps you’ll need to take to reach it</a:t>
            </a:r>
            <a:endParaRPr b="0" i="0" sz="1700" u="none" cap="none" strike="noStrike">
              <a:solidFill>
                <a:schemeClr val="dk1"/>
              </a:solidFill>
              <a:latin typeface="Lato"/>
              <a:ea typeface="Lato"/>
              <a:cs typeface="Lato"/>
              <a:sym typeface="Lato"/>
            </a:endParaRPr>
          </a:p>
        </p:txBody>
      </p:sp>
      <p:grpSp>
        <p:nvGrpSpPr>
          <p:cNvPr id="451" name="Google Shape;451;g138dbd52ed1_0_338"/>
          <p:cNvGrpSpPr/>
          <p:nvPr/>
        </p:nvGrpSpPr>
        <p:grpSpPr>
          <a:xfrm>
            <a:off x="2203550" y="2806227"/>
            <a:ext cx="4069800" cy="1708500"/>
            <a:chOff x="2203550" y="2806227"/>
            <a:chExt cx="4069800" cy="1708500"/>
          </a:xfrm>
        </p:grpSpPr>
        <p:sp>
          <p:nvSpPr>
            <p:cNvPr id="452" name="Google Shape;452;g138dbd52ed1_0_338"/>
            <p:cNvSpPr txBox="1"/>
            <p:nvPr/>
          </p:nvSpPr>
          <p:spPr>
            <a:xfrm>
              <a:off x="2203550" y="2806227"/>
              <a:ext cx="4069800" cy="17085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latin typeface="Lato"/>
                  <a:ea typeface="Lato"/>
                  <a:cs typeface="Lato"/>
                  <a:sym typeface="Lato"/>
                </a:rPr>
                <a:t>I am going to…</a:t>
              </a:r>
              <a:endParaRPr b="1" sz="2100">
                <a:latin typeface="Lato"/>
                <a:ea typeface="Lato"/>
                <a:cs typeface="Lato"/>
                <a:sym typeface="Lato"/>
              </a:endParaRPr>
            </a:p>
            <a:p>
              <a:pPr indent="0" lvl="0" marL="0" rtl="0" algn="l">
                <a:spcBef>
                  <a:spcPts val="0"/>
                </a:spcBef>
                <a:spcAft>
                  <a:spcPts val="0"/>
                </a:spcAft>
                <a:buNone/>
              </a:pPr>
              <a:r>
                <a:t/>
              </a:r>
              <a:endParaRPr b="1" sz="2100">
                <a:latin typeface="Lato"/>
                <a:ea typeface="Lato"/>
                <a:cs typeface="Lato"/>
                <a:sym typeface="Lato"/>
              </a:endParaRPr>
            </a:p>
            <a:p>
              <a:pPr indent="0" lvl="0" marL="0" rtl="0" algn="l">
                <a:spcBef>
                  <a:spcPts val="0"/>
                </a:spcBef>
                <a:spcAft>
                  <a:spcPts val="0"/>
                </a:spcAft>
                <a:buNone/>
              </a:pPr>
              <a:r>
                <a:t/>
              </a:r>
              <a:endParaRPr b="1" sz="2100">
                <a:latin typeface="Lato"/>
                <a:ea typeface="Lato"/>
                <a:cs typeface="Lato"/>
                <a:sym typeface="Lato"/>
              </a:endParaRPr>
            </a:p>
          </p:txBody>
        </p:sp>
        <p:pic>
          <p:nvPicPr>
            <p:cNvPr id="453" name="Google Shape;453;g138dbd52ed1_0_338"/>
            <p:cNvPicPr preferRelativeResize="0"/>
            <p:nvPr/>
          </p:nvPicPr>
          <p:blipFill>
            <a:blip r:embed="rId3">
              <a:alphaModFix/>
            </a:blip>
            <a:stretch>
              <a:fillRect/>
            </a:stretch>
          </p:blipFill>
          <p:spPr>
            <a:xfrm>
              <a:off x="5320475" y="3779524"/>
              <a:ext cx="851725" cy="657350"/>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grpSp>
        <p:nvGrpSpPr>
          <p:cNvPr id="458" name="Google Shape;458;g138dbd52ed1_0_344"/>
          <p:cNvGrpSpPr/>
          <p:nvPr/>
        </p:nvGrpSpPr>
        <p:grpSpPr>
          <a:xfrm>
            <a:off x="1204225" y="1199475"/>
            <a:ext cx="6476199" cy="3523550"/>
            <a:chOff x="545840" y="930633"/>
            <a:chExt cx="8034987" cy="4103354"/>
          </a:xfrm>
        </p:grpSpPr>
        <p:pic>
          <p:nvPicPr>
            <p:cNvPr id="459" name="Google Shape;459;g138dbd52ed1_0_344"/>
            <p:cNvPicPr preferRelativeResize="0"/>
            <p:nvPr/>
          </p:nvPicPr>
          <p:blipFill rotWithShape="1">
            <a:blip r:embed="rId3">
              <a:alphaModFix/>
            </a:blip>
            <a:srcRect b="0" l="0" r="0" t="0"/>
            <a:stretch/>
          </p:blipFill>
          <p:spPr>
            <a:xfrm>
              <a:off x="545840" y="2802096"/>
              <a:ext cx="3861847" cy="2231891"/>
            </a:xfrm>
            <a:prstGeom prst="rect">
              <a:avLst/>
            </a:prstGeom>
            <a:noFill/>
            <a:ln cap="flat" cmpd="sng" w="28575">
              <a:solidFill>
                <a:srgbClr val="FF8022"/>
              </a:solidFill>
              <a:prstDash val="solid"/>
              <a:round/>
              <a:headEnd len="sm" w="sm" type="none"/>
              <a:tailEnd len="sm" w="sm" type="none"/>
            </a:ln>
          </p:spPr>
        </p:pic>
        <p:pic>
          <p:nvPicPr>
            <p:cNvPr id="460" name="Google Shape;460;g138dbd52ed1_0_344"/>
            <p:cNvPicPr preferRelativeResize="0"/>
            <p:nvPr/>
          </p:nvPicPr>
          <p:blipFill rotWithShape="1">
            <a:blip r:embed="rId4">
              <a:alphaModFix/>
            </a:blip>
            <a:srcRect b="0" l="0" r="0" t="0"/>
            <a:stretch/>
          </p:blipFill>
          <p:spPr>
            <a:xfrm>
              <a:off x="4461193" y="930633"/>
              <a:ext cx="4119634" cy="2370473"/>
            </a:xfrm>
            <a:prstGeom prst="rect">
              <a:avLst/>
            </a:prstGeom>
            <a:noFill/>
            <a:ln cap="flat" cmpd="sng" w="28575">
              <a:solidFill>
                <a:srgbClr val="FF8022"/>
              </a:solidFill>
              <a:prstDash val="solid"/>
              <a:round/>
              <a:headEnd len="sm" w="sm" type="none"/>
              <a:tailEnd len="sm" w="sm" type="none"/>
            </a:ln>
          </p:spPr>
        </p:pic>
        <p:pic>
          <p:nvPicPr>
            <p:cNvPr id="461" name="Google Shape;461;g138dbd52ed1_0_344"/>
            <p:cNvPicPr preferRelativeResize="0"/>
            <p:nvPr/>
          </p:nvPicPr>
          <p:blipFill rotWithShape="1">
            <a:blip r:embed="rId5">
              <a:alphaModFix/>
            </a:blip>
            <a:srcRect b="0" l="0" r="0" t="0"/>
            <a:stretch/>
          </p:blipFill>
          <p:spPr>
            <a:xfrm>
              <a:off x="545850" y="930635"/>
              <a:ext cx="3915351" cy="2202365"/>
            </a:xfrm>
            <a:prstGeom prst="rect">
              <a:avLst/>
            </a:prstGeom>
            <a:noFill/>
            <a:ln cap="flat" cmpd="sng" w="28575">
              <a:solidFill>
                <a:srgbClr val="FF8022"/>
              </a:solidFill>
              <a:prstDash val="solid"/>
              <a:round/>
              <a:headEnd len="sm" w="sm" type="none"/>
              <a:tailEnd len="sm" w="sm" type="none"/>
            </a:ln>
          </p:spPr>
        </p:pic>
        <p:pic>
          <p:nvPicPr>
            <p:cNvPr id="462" name="Google Shape;462;g138dbd52ed1_0_344"/>
            <p:cNvPicPr preferRelativeResize="0"/>
            <p:nvPr/>
          </p:nvPicPr>
          <p:blipFill rotWithShape="1">
            <a:blip r:embed="rId6">
              <a:alphaModFix/>
            </a:blip>
            <a:srcRect b="0" l="0" r="0" t="0"/>
            <a:stretch/>
          </p:blipFill>
          <p:spPr>
            <a:xfrm>
              <a:off x="4461193" y="2663514"/>
              <a:ext cx="4119634" cy="2370473"/>
            </a:xfrm>
            <a:prstGeom prst="rect">
              <a:avLst/>
            </a:prstGeom>
            <a:noFill/>
            <a:ln cap="flat" cmpd="sng" w="28575">
              <a:solidFill>
                <a:srgbClr val="FF8022"/>
              </a:solidFill>
              <a:prstDash val="solid"/>
              <a:round/>
              <a:headEnd len="sm" w="sm" type="none"/>
              <a:tailEnd len="sm" w="sm" type="none"/>
            </a:ln>
          </p:spPr>
        </p:pic>
      </p:grpSp>
      <p:sp>
        <p:nvSpPr>
          <p:cNvPr id="463" name="Google Shape;463;g138dbd52ed1_0_344"/>
          <p:cNvSpPr txBox="1"/>
          <p:nvPr/>
        </p:nvSpPr>
        <p:spPr>
          <a:xfrm>
            <a:off x="379375" y="253750"/>
            <a:ext cx="5894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Planning your future </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67" name="Shape 467"/>
        <p:cNvGrpSpPr/>
        <p:nvPr/>
      </p:nvGrpSpPr>
      <p:grpSpPr>
        <a:xfrm>
          <a:off x="0" y="0"/>
          <a:ext cx="0" cy="0"/>
          <a:chOff x="0" y="0"/>
          <a:chExt cx="0" cy="0"/>
        </a:xfrm>
      </p:grpSpPr>
      <p:sp>
        <p:nvSpPr>
          <p:cNvPr id="468" name="Google Shape;468;g18e987b3026_0_2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18e987b3026_0_24"/>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70" name="Google Shape;470;g18e987b3026_0_24"/>
          <p:cNvSpPr/>
          <p:nvPr/>
        </p:nvSpPr>
        <p:spPr>
          <a:xfrm>
            <a:off x="3356888" y="159205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Lato Black"/>
                <a:ea typeface="Lato Black"/>
                <a:cs typeface="Lato Black"/>
                <a:sym typeface="Lato Black"/>
              </a:rPr>
              <a:t>2.What might be included in a person’s budget?</a:t>
            </a:r>
            <a:endParaRPr b="0" i="0" sz="2400" u="none" cap="none" strike="noStrike">
              <a:solidFill>
                <a:srgbClr val="000000"/>
              </a:solidFill>
              <a:latin typeface="Lato Black"/>
              <a:ea typeface="Lato Black"/>
              <a:cs typeface="Lato Black"/>
              <a:sym typeface="Lato Black"/>
            </a:endParaRPr>
          </a:p>
        </p:txBody>
      </p:sp>
      <p:sp>
        <p:nvSpPr>
          <p:cNvPr id="471" name="Google Shape;471;g18e987b3026_0_24"/>
          <p:cNvSpPr/>
          <p:nvPr/>
        </p:nvSpPr>
        <p:spPr>
          <a:xfrm>
            <a:off x="856575" y="1592050"/>
            <a:ext cx="2163600" cy="1745100"/>
          </a:xfrm>
          <a:prstGeom prst="rect">
            <a:avLst/>
          </a:prstGeom>
          <a:solidFill>
            <a:schemeClr val="accent2"/>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Lato Black"/>
                <a:ea typeface="Lato Black"/>
                <a:cs typeface="Lato Black"/>
                <a:sym typeface="Lato Black"/>
              </a:rPr>
              <a:t>1. What is meant by the term ‘budget’?</a:t>
            </a:r>
            <a:endParaRPr b="0" i="0" sz="2400" u="none" cap="none" strike="noStrike">
              <a:solidFill>
                <a:srgbClr val="000000"/>
              </a:solidFill>
              <a:latin typeface="Lato Black"/>
              <a:ea typeface="Lato Black"/>
              <a:cs typeface="Lato Black"/>
              <a:sym typeface="Lato Black"/>
            </a:endParaRPr>
          </a:p>
        </p:txBody>
      </p:sp>
      <p:sp>
        <p:nvSpPr>
          <p:cNvPr id="472" name="Google Shape;472;g18e987b3026_0_24"/>
          <p:cNvSpPr/>
          <p:nvPr/>
        </p:nvSpPr>
        <p:spPr>
          <a:xfrm>
            <a:off x="5857200" y="1592050"/>
            <a:ext cx="2163600" cy="1745100"/>
          </a:xfrm>
          <a:prstGeom prst="rect">
            <a:avLst/>
          </a:prstGeom>
          <a:solidFill>
            <a:srgbClr val="FF00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Lato Black"/>
                <a:ea typeface="Lato Black"/>
                <a:cs typeface="Lato Black"/>
                <a:sym typeface="Lato Black"/>
              </a:rPr>
              <a:t>3. What are some top tips to budget well?</a:t>
            </a:r>
            <a:endParaRPr b="0" i="0" sz="2400" u="none" cap="none" strike="noStrike">
              <a:solidFill>
                <a:srgbClr val="000000"/>
              </a:solidFill>
              <a:latin typeface="Lato Black"/>
              <a:ea typeface="Lato Black"/>
              <a:cs typeface="Lato Black"/>
              <a:sym typeface="Lato Black"/>
            </a:endParaRPr>
          </a:p>
        </p:txBody>
      </p:sp>
      <p:sp>
        <p:nvSpPr>
          <p:cNvPr id="473" name="Google Shape;473;g18e987b3026_0_24"/>
          <p:cNvSpPr txBox="1"/>
          <p:nvPr/>
        </p:nvSpPr>
        <p:spPr>
          <a:xfrm>
            <a:off x="439450" y="40310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rgbClr val="FF8022"/>
                </a:solidFill>
                <a:latin typeface="Lato"/>
                <a:ea typeface="Lato"/>
                <a:cs typeface="Lato"/>
                <a:sym typeface="Lato"/>
              </a:rPr>
              <a:t>Learning Review </a:t>
            </a:r>
            <a:endParaRPr b="1" i="0" sz="2900" u="none" cap="none" strike="noStrike">
              <a:solidFill>
                <a:srgbClr val="000000"/>
              </a:solidFill>
              <a:latin typeface="Lato"/>
              <a:ea typeface="Lato"/>
              <a:cs typeface="Lato"/>
              <a:sym typeface="Lato"/>
            </a:endParaRPr>
          </a:p>
        </p:txBody>
      </p:sp>
      <p:sp>
        <p:nvSpPr>
          <p:cNvPr id="474" name="Google Shape;474;g18e987b3026_0_24"/>
          <p:cNvSpPr txBox="1"/>
          <p:nvPr/>
        </p:nvSpPr>
        <p:spPr>
          <a:xfrm>
            <a:off x="811750" y="3707388"/>
            <a:ext cx="7202400" cy="5232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accent1"/>
                </a:solidFill>
                <a:latin typeface="Lato"/>
                <a:ea typeface="Lato"/>
                <a:cs typeface="Lato"/>
                <a:sym typeface="Lato"/>
              </a:rPr>
              <a:t>How will you use what you have learnt in your daily life?</a:t>
            </a:r>
            <a:endParaRPr b="1" i="0" sz="2200" u="none" cap="none" strike="noStrike">
              <a:solidFill>
                <a:schemeClr val="accent1"/>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g1646f31eaf0_0_42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1646f31eaf0_0_42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81" name="Google Shape;481;g1646f31eaf0_0_425"/>
          <p:cNvSpPr txBox="1"/>
          <p:nvPr/>
        </p:nvSpPr>
        <p:spPr>
          <a:xfrm>
            <a:off x="488167" y="1274087"/>
            <a:ext cx="6625500" cy="3375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budget is and why a budget is important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9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Analyse budgets, looking at income and expenses and the 50:30:20 rule of budgeting</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9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Set budgeting goals and plan for the future</a:t>
            </a:r>
            <a:r>
              <a:rPr b="0" i="0" lang="en-GB" sz="2200" u="none" cap="none" strike="noStrike">
                <a:solidFill>
                  <a:srgbClr val="00FF00"/>
                </a:solidFill>
                <a:latin typeface="Lato Light"/>
                <a:ea typeface="Lato Light"/>
                <a:cs typeface="Lato Light"/>
                <a:sym typeface="Lato Light"/>
              </a:rPr>
              <a:t> </a:t>
            </a:r>
            <a:endParaRPr b="0" i="0" sz="2200" u="none" cap="none" strike="noStrike">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900"/>
              <a:buFont typeface="Arial"/>
              <a:buNone/>
            </a:pPr>
            <a:r>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900"/>
              <a:buFont typeface="Arial"/>
              <a:buNone/>
            </a:pPr>
            <a:r>
              <a:t/>
            </a:r>
            <a:endParaRPr b="0" i="0" sz="19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g138dbd52ed1_0_33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87" name="Google Shape;487;g138dbd52ed1_0_33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25fc1d34dd2_0_10"/>
          <p:cNvSpPr/>
          <p:nvPr/>
        </p:nvSpPr>
        <p:spPr>
          <a:xfrm>
            <a:off x="6177819" y="1184061"/>
            <a:ext cx="2846400" cy="19956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g25fc1d34dd2_0_1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rgbClr val="FFFFFF"/>
                </a:solidFill>
                <a:latin typeface="Lato"/>
                <a:ea typeface="Lato"/>
                <a:cs typeface="Lato"/>
                <a:sym typeface="Lato"/>
                <a:extLst>
                  <a:ext uri="http://customooxmlschemas.google.com/">
                    <go:slidesCustomData xmlns:go="http://customooxmlschemas.google.com/" textRoundtripDataId="16"/>
                  </a:ext>
                </a:extLst>
              </a:rPr>
              <a:t>Services available for people who have concerns about their personal </a:t>
            </a:r>
            <a:r>
              <a:rPr b="1" i="0" lang="en-GB" sz="1800" u="none" cap="none" strike="noStrike">
                <a:solidFill>
                  <a:srgbClr val="FFFFFF"/>
                </a:solidFill>
                <a:latin typeface="Lato"/>
                <a:ea typeface="Lato"/>
                <a:cs typeface="Lato"/>
                <a:sym typeface="Lato"/>
                <a:extLst>
                  <a:ext uri="http://customooxmlschemas.google.com/">
                    <go:slidesCustomData xmlns:go="http://customooxmlschemas.google.com/" textRoundtripDataId="17"/>
                  </a:ext>
                </a:extLst>
              </a:rPr>
              <a:t>finances</a:t>
            </a:r>
            <a:endParaRPr b="0" i="0" sz="1400" u="none" cap="none" strike="noStrike">
              <a:solidFill>
                <a:srgbClr val="FFFFFF"/>
              </a:solidFill>
              <a:latin typeface="Arial"/>
              <a:ea typeface="Arial"/>
              <a:cs typeface="Arial"/>
              <a:sym typeface="Arial"/>
            </a:endParaRPr>
          </a:p>
        </p:txBody>
      </p:sp>
      <p:grpSp>
        <p:nvGrpSpPr>
          <p:cNvPr id="494" name="Google Shape;494;g25fc1d34dd2_0_10"/>
          <p:cNvGrpSpPr/>
          <p:nvPr/>
        </p:nvGrpSpPr>
        <p:grpSpPr>
          <a:xfrm>
            <a:off x="151999" y="1183981"/>
            <a:ext cx="2846301" cy="2013582"/>
            <a:chOff x="463400" y="1321175"/>
            <a:chExt cx="2914500" cy="2113109"/>
          </a:xfrm>
        </p:grpSpPr>
        <p:sp>
          <p:nvSpPr>
            <p:cNvPr id="495" name="Google Shape;495;g25fc1d34dd2_0_10"/>
            <p:cNvSpPr/>
            <p:nvPr/>
          </p:nvSpPr>
          <p:spPr>
            <a:xfrm>
              <a:off x="463400" y="1321175"/>
              <a:ext cx="2914500" cy="20943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25fc1d34dd2_0_1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rgbClr val="FFFFFF"/>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rgbClr val="FFFFFF"/>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97" name="Google Shape;497;g25fc1d34dd2_0_1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98" name="Google Shape;498;g25fc1d34dd2_0_10"/>
          <p:cNvSpPr txBox="1"/>
          <p:nvPr/>
        </p:nvSpPr>
        <p:spPr>
          <a:xfrm>
            <a:off x="198525" y="3312950"/>
            <a:ext cx="8778900" cy="738900"/>
          </a:xfrm>
          <a:prstGeom prst="rect">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8022"/>
                </a:solidFill>
                <a:latin typeface="Lato"/>
                <a:ea typeface="Lato"/>
                <a:cs typeface="Lato"/>
                <a:sym typeface="Lato"/>
              </a:rPr>
              <a:t>At school, you can speak with an adult you trust. </a:t>
            </a:r>
            <a:endParaRPr b="1" i="0" sz="1800" u="none" cap="none" strike="noStrike">
              <a:solidFill>
                <a:srgbClr val="FF802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8022"/>
                </a:solidFill>
                <a:latin typeface="Lato"/>
                <a:ea typeface="Lato"/>
                <a:cs typeface="Lato"/>
                <a:sym typeface="Lato"/>
              </a:rPr>
              <a:t>This could be your form tutor, head of year or the school’s safeguarding officer.</a:t>
            </a:r>
            <a:endParaRPr b="1" i="0" sz="1800" u="none" cap="none" strike="noStrike">
              <a:solidFill>
                <a:srgbClr val="FF8022"/>
              </a:solidFill>
              <a:latin typeface="Lato"/>
              <a:ea typeface="Lato"/>
              <a:cs typeface="Lato"/>
              <a:sym typeface="Lato"/>
            </a:endParaRPr>
          </a:p>
        </p:txBody>
      </p:sp>
      <p:sp>
        <p:nvSpPr>
          <p:cNvPr id="499" name="Google Shape;499;g25fc1d34dd2_0_1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0" name="Google Shape;500;g25fc1d34dd2_0_10"/>
          <p:cNvGrpSpPr/>
          <p:nvPr/>
        </p:nvGrpSpPr>
        <p:grpSpPr>
          <a:xfrm>
            <a:off x="3164819" y="1184021"/>
            <a:ext cx="2846301" cy="1995658"/>
            <a:chOff x="3237025" y="1184050"/>
            <a:chExt cx="2914500" cy="2094300"/>
          </a:xfrm>
        </p:grpSpPr>
        <p:sp>
          <p:nvSpPr>
            <p:cNvPr id="501" name="Google Shape;501;g25fc1d34dd2_0_10"/>
            <p:cNvSpPr/>
            <p:nvPr/>
          </p:nvSpPr>
          <p:spPr>
            <a:xfrm>
              <a:off x="3237025" y="1184050"/>
              <a:ext cx="2914500" cy="20943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2" name="Google Shape;502;g25fc1d34dd2_0_10"/>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503" name="Google Shape;503;g25fc1d34dd2_0_1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rgbClr val="FFFFFF"/>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rgbClr val="FFFFFF"/>
                  </a:solidFill>
                  <a:latin typeface="Lato"/>
                  <a:ea typeface="Lato"/>
                  <a:cs typeface="Lato"/>
                  <a:sym typeface="Lato"/>
                </a:rPr>
                <a:t> – a debt advice charity run by the </a:t>
              </a:r>
              <a:r>
                <a:rPr b="0" i="0" lang="en-GB" sz="1300" u="sng" cap="none" strike="noStrike">
                  <a:solidFill>
                    <a:srgbClr val="FFFFFF"/>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rgbClr val="FFFFFF"/>
                  </a:solidFill>
                  <a:latin typeface="Lato"/>
                  <a:ea typeface="Lato"/>
                  <a:cs typeface="Lato"/>
                  <a:sym typeface="Lato"/>
                </a:rPr>
                <a:t>, offering a  free and confidential debt advice service.</a:t>
              </a:r>
              <a:endParaRPr b="0" i="0" sz="1300" u="none" cap="none" strike="noStrike">
                <a:solidFill>
                  <a:srgbClr val="FFFFFF"/>
                </a:solidFill>
                <a:latin typeface="Lato"/>
                <a:ea typeface="Lato"/>
                <a:cs typeface="Lato"/>
                <a:sym typeface="Lato"/>
              </a:endParaRPr>
            </a:p>
          </p:txBody>
        </p:sp>
      </p:grpSp>
      <p:pic>
        <p:nvPicPr>
          <p:cNvPr id="504" name="Google Shape;504;g25fc1d34dd2_0_10"/>
          <p:cNvPicPr preferRelativeResize="0"/>
          <p:nvPr/>
        </p:nvPicPr>
        <p:blipFill rotWithShape="1">
          <a:blip r:embed="rId8">
            <a:alphaModFix/>
          </a:blip>
          <a:srcRect b="0" l="0" r="0" t="0"/>
          <a:stretch/>
        </p:blipFill>
        <p:spPr>
          <a:xfrm>
            <a:off x="6282823" y="1436300"/>
            <a:ext cx="876125" cy="490636"/>
          </a:xfrm>
          <a:prstGeom prst="rect">
            <a:avLst/>
          </a:prstGeom>
          <a:noFill/>
          <a:ln>
            <a:noFill/>
          </a:ln>
        </p:spPr>
      </p:pic>
      <p:sp>
        <p:nvSpPr>
          <p:cNvPr id="505" name="Google Shape;505;g25fc1d34dd2_0_10"/>
          <p:cNvSpPr txBox="1"/>
          <p:nvPr/>
        </p:nvSpPr>
        <p:spPr>
          <a:xfrm>
            <a:off x="7217328" y="1360088"/>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rgbClr val="FFFFFF"/>
                </a:solidFill>
                <a:latin typeface="Lato"/>
                <a:ea typeface="Lato"/>
                <a:cs typeface="Lato"/>
                <a:sym typeface="Lato"/>
              </a:rPr>
              <a:t>Childline </a:t>
            </a:r>
            <a:r>
              <a:rPr b="1"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8"/>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9"/>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9"/>
                  </a:ext>
                </a:extLst>
              </a:rPr>
              <a:t>080</a:t>
            </a:r>
            <a:r>
              <a:rPr b="0" i="0" lang="en-GB" sz="1300" u="none" cap="none" strike="noStrike">
                <a:solidFill>
                  <a:srgbClr val="FFFFFF"/>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09" name="Shape 509"/>
        <p:cNvGrpSpPr/>
        <p:nvPr/>
      </p:nvGrpSpPr>
      <p:grpSpPr>
        <a:xfrm>
          <a:off x="0" y="0"/>
          <a:ext cx="0" cy="0"/>
          <a:chOff x="0" y="0"/>
          <a:chExt cx="0" cy="0"/>
        </a:xfrm>
      </p:grpSpPr>
      <p:sp>
        <p:nvSpPr>
          <p:cNvPr id="510" name="Google Shape;510;g157707a00a2_0_57"/>
          <p:cNvSpPr txBox="1"/>
          <p:nvPr/>
        </p:nvSpPr>
        <p:spPr>
          <a:xfrm>
            <a:off x="462425" y="1142575"/>
            <a:ext cx="7875600" cy="3191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20"/>
                  </a:ext>
                </a:extLst>
              </a:rPr>
              <a:t>Articles </a:t>
            </a:r>
            <a:r>
              <a:rPr b="1" i="0" lang="en-GB" sz="1800" u="none" cap="none" strike="noStrike">
                <a:solidFill>
                  <a:schemeClr val="lt1"/>
                </a:solidFill>
                <a:latin typeface="Lato Black"/>
                <a:ea typeface="Lato Black"/>
                <a:cs typeface="Lato Black"/>
                <a:sym typeface="Lato Black"/>
              </a:rPr>
              <a:t>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FLIC </a:t>
            </a:r>
            <a:r>
              <a:rPr lang="en-GB" u="sng">
                <a:solidFill>
                  <a:schemeClr val="lt1"/>
                </a:solidFill>
                <a:latin typeface="Lato"/>
                <a:ea typeface="Lato"/>
                <a:cs typeface="Lato"/>
                <a:sym typeface="Lato"/>
                <a:hlinkClick r:id="rId4">
                  <a:extLst>
                    <a:ext uri="{A12FA001-AC4F-418D-AE19-62706E023703}">
                      <ahyp:hlinkClr val="tx"/>
                    </a:ext>
                  </a:extLst>
                </a:hlinkClick>
              </a:rPr>
              <a:t>Learning Hub</a:t>
            </a:r>
            <a:r>
              <a:rPr lang="en-GB">
                <a:solidFill>
                  <a:schemeClr val="lt1"/>
                </a:solidFill>
                <a:latin typeface="Lato"/>
                <a:ea typeface="Lato"/>
                <a:cs typeface="Lato"/>
                <a:sym typeface="Lato"/>
              </a:rPr>
              <a:t> </a:t>
            </a:r>
            <a:r>
              <a:rPr b="0" i="0" lang="en-GB" sz="1400" u="none" cap="none" strike="noStrike">
                <a:solidFill>
                  <a:schemeClr val="lt1"/>
                </a:solidFill>
                <a:latin typeface="Lato"/>
                <a:ea typeface="Lato"/>
                <a:cs typeface="Lato"/>
                <a:sym typeface="Lato"/>
              </a:rPr>
              <a:t>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The budget game</a:t>
            </a:r>
            <a:r>
              <a:rPr b="0" i="0" lang="en-GB" sz="1400" u="none" cap="none" strike="noStrike">
                <a:solidFill>
                  <a:schemeClr val="lt1"/>
                </a:solidFill>
                <a:latin typeface="Lato"/>
                <a:ea typeface="Lato"/>
                <a:cs typeface="Lato"/>
                <a:sym typeface="Lato"/>
              </a:rPr>
              <a:t> (NatWest)</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Budgeting </a:t>
            </a:r>
            <a:r>
              <a:rPr b="0" i="0" lang="en-GB" sz="1400" u="none" cap="none" strike="noStrike">
                <a:solidFill>
                  <a:schemeClr val="lt1"/>
                </a:solidFill>
                <a:latin typeface="Lato"/>
                <a:ea typeface="Lato"/>
                <a:cs typeface="Lato"/>
                <a:sym typeface="Lato"/>
              </a:rPr>
              <a:t>(BBC Bitesize)</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Cost of living; how children’s lives are being affected</a:t>
            </a:r>
            <a:r>
              <a:rPr b="0" i="0" lang="en-GB" sz="1400" u="none" cap="none" strike="noStrike">
                <a:solidFill>
                  <a:schemeClr val="lt1"/>
                </a:solidFill>
                <a:latin typeface="Lato"/>
                <a:ea typeface="Lato"/>
                <a:cs typeface="Lato"/>
                <a:sym typeface="Lato"/>
              </a:rPr>
              <a:t> (Newsround)</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8">
                  <a:extLst>
                    <a:ext uri="{A12FA001-AC4F-418D-AE19-62706E023703}">
                      <ahyp:hlinkClr val="tx"/>
                    </a:ext>
                  </a:extLst>
                </a:hlinkClick>
              </a:rPr>
              <a:t>Newsround speaks to children during winter and a cost of living crisis</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511" name="Google Shape;511;g157707a00a2_0_57"/>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157707a00a2_0_2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157707a00a2_0_2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3" name="Google Shape;83;g157707a00a2_0_29"/>
          <p:cNvSpPr txBox="1"/>
          <p:nvPr/>
        </p:nvSpPr>
        <p:spPr>
          <a:xfrm>
            <a:off x="488176" y="1293475"/>
            <a:ext cx="72174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what a budget is and why it is important </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budgets, looking at income and expenses </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Set budgeting goals and ways to plan for the future</a:t>
            </a:r>
            <a:endParaRPr b="0" i="0" sz="22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20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57707a00a2_0_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Starter | Needs vs Wants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89" name="Google Shape;89;g157707a00a2_0_0"/>
          <p:cNvSpPr txBox="1"/>
          <p:nvPr/>
        </p:nvSpPr>
        <p:spPr>
          <a:xfrm>
            <a:off x="499555" y="1304231"/>
            <a:ext cx="5289665" cy="633319"/>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90" name="Google Shape;90;g157707a00a2_0_0"/>
          <p:cNvSpPr/>
          <p:nvPr/>
        </p:nvSpPr>
        <p:spPr>
          <a:xfrm>
            <a:off x="4880123" y="2665214"/>
            <a:ext cx="2105400" cy="212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157707a00a2_0_0"/>
          <p:cNvSpPr/>
          <p:nvPr/>
        </p:nvSpPr>
        <p:spPr>
          <a:xfrm>
            <a:off x="3300055" y="2665214"/>
            <a:ext cx="2105400" cy="212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157707a00a2_0_0"/>
          <p:cNvSpPr/>
          <p:nvPr/>
        </p:nvSpPr>
        <p:spPr>
          <a:xfrm>
            <a:off x="3803957" y="2128091"/>
            <a:ext cx="987900" cy="327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Needs</a:t>
            </a:r>
            <a:endParaRPr b="1" i="0" sz="1600" u="none" cap="none" strike="noStrike">
              <a:solidFill>
                <a:schemeClr val="lt1"/>
              </a:solidFill>
              <a:latin typeface="Lato"/>
              <a:ea typeface="Lato"/>
              <a:cs typeface="Lato"/>
              <a:sym typeface="Lato"/>
            </a:endParaRPr>
          </a:p>
        </p:txBody>
      </p:sp>
      <p:sp>
        <p:nvSpPr>
          <p:cNvPr id="93" name="Google Shape;93;g157707a00a2_0_0"/>
          <p:cNvSpPr/>
          <p:nvPr/>
        </p:nvSpPr>
        <p:spPr>
          <a:xfrm>
            <a:off x="5474881" y="2124800"/>
            <a:ext cx="987900" cy="327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Wants</a:t>
            </a:r>
            <a:endParaRPr b="1" i="0" sz="1600" u="none" cap="none" strike="noStrike">
              <a:solidFill>
                <a:schemeClr val="lt1"/>
              </a:solidFill>
              <a:latin typeface="Lato"/>
              <a:ea typeface="Lato"/>
              <a:cs typeface="Lato"/>
              <a:sym typeface="Lato"/>
            </a:endParaRPr>
          </a:p>
        </p:txBody>
      </p:sp>
      <p:sp>
        <p:nvSpPr>
          <p:cNvPr id="94" name="Google Shape;94;g157707a00a2_0_0"/>
          <p:cNvSpPr txBox="1"/>
          <p:nvPr/>
        </p:nvSpPr>
        <p:spPr>
          <a:xfrm>
            <a:off x="499550" y="1175550"/>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en-GB" sz="2200" u="none" cap="none" strike="noStrike">
                <a:solidFill>
                  <a:schemeClr val="dk1"/>
                </a:solidFill>
                <a:latin typeface="Lato"/>
                <a:ea typeface="Lato"/>
                <a:cs typeface="Lato"/>
                <a:sym typeface="Lato"/>
              </a:rPr>
              <a:t>Recap. Draw a V</a:t>
            </a:r>
            <a:r>
              <a:rPr b="1" i="0" lang="en-GB" sz="2200" u="none" cap="none" strike="noStrike">
                <a:solidFill>
                  <a:schemeClr val="dk1"/>
                </a:solidFill>
                <a:latin typeface="Lato"/>
                <a:ea typeface="Lato"/>
                <a:cs typeface="Lato"/>
                <a:sym typeface="Lato"/>
                <a:extLst>
                  <a:ext uri="http://customooxmlschemas.google.com/">
                    <go:slidesCustomData xmlns:go="http://customooxmlschemas.google.com/" textRoundtripDataId="2"/>
                  </a:ext>
                </a:extLst>
              </a:rPr>
              <a:t>enn </a:t>
            </a:r>
            <a:r>
              <a:rPr b="1" i="0" lang="en-GB" sz="2200" u="none" cap="none" strike="noStrike">
                <a:solidFill>
                  <a:schemeClr val="dk1"/>
                </a:solidFill>
                <a:latin typeface="Lato"/>
                <a:ea typeface="Lato"/>
                <a:cs typeface="Lato"/>
                <a:sym typeface="Lato"/>
                <a:extLst>
                  <a:ext uri="http://customooxmlschemas.google.com/">
                    <go:slidesCustomData xmlns:go="http://customooxmlschemas.google.com/" textRoundtripDataId="3"/>
                  </a:ext>
                </a:extLst>
              </a:rPr>
              <a:t>diagram</a:t>
            </a:r>
            <a:r>
              <a:rPr b="1" i="0" lang="en-GB" sz="2200" u="none" cap="none" strike="noStrike">
                <a:solidFill>
                  <a:schemeClr val="dk1"/>
                </a:solidFill>
                <a:latin typeface="Lato"/>
                <a:ea typeface="Lato"/>
                <a:cs typeface="Lato"/>
                <a:sym typeface="Lato"/>
                <a:extLst>
                  <a:ext uri="http://customooxmlschemas.google.com/">
                    <go:slidesCustomData xmlns:go="http://customooxmlschemas.google.com/" textRoundtripDataId="4"/>
                  </a:ext>
                </a:extLst>
              </a:rPr>
              <a:t> </a:t>
            </a:r>
            <a:r>
              <a:rPr b="1" i="0" lang="en-GB" sz="2200" u="none" cap="none" strike="noStrike">
                <a:solidFill>
                  <a:schemeClr val="dk1"/>
                </a:solidFill>
                <a:latin typeface="Lato"/>
                <a:ea typeface="Lato"/>
                <a:cs typeface="Lato"/>
                <a:sym typeface="Lato"/>
              </a:rPr>
              <a:t>and put the items below into the different categories. Which overlap?</a:t>
            </a:r>
            <a:endParaRPr b="1" i="0" sz="2200" u="none" cap="none" strike="noStrike">
              <a:solidFill>
                <a:schemeClr val="dk1"/>
              </a:solidFill>
              <a:latin typeface="Lato"/>
              <a:ea typeface="Lato"/>
              <a:cs typeface="Lato"/>
              <a:sym typeface="Lato"/>
            </a:endParaRPr>
          </a:p>
        </p:txBody>
      </p:sp>
      <p:sp>
        <p:nvSpPr>
          <p:cNvPr id="95" name="Google Shape;95;g157707a00a2_0_0"/>
          <p:cNvSpPr/>
          <p:nvPr/>
        </p:nvSpPr>
        <p:spPr>
          <a:xfrm>
            <a:off x="520225" y="2088025"/>
            <a:ext cx="2524500" cy="27039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Smart phone</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Paying housing rent</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Home heating</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New pair of trainers</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Stationary (pens, ruler, pencils)</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Laptop</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Holiday abroad</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Cracked screen repair</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Electricity bills </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Netflix subscription</a:t>
            </a:r>
            <a:endParaRPr b="0" i="0" sz="1400" u="none" cap="none" strike="noStrike">
              <a:solidFill>
                <a:srgbClr val="000000"/>
              </a:solidFill>
              <a:latin typeface="Arial"/>
              <a:ea typeface="Arial"/>
              <a:cs typeface="Arial"/>
              <a:sym typeface="Arial"/>
            </a:endParaRPr>
          </a:p>
        </p:txBody>
      </p:sp>
      <p:sp>
        <p:nvSpPr>
          <p:cNvPr id="96" name="Google Shape;96;g157707a00a2_0_0"/>
          <p:cNvSpPr txBox="1"/>
          <p:nvPr/>
        </p:nvSpPr>
        <p:spPr>
          <a:xfrm>
            <a:off x="3601175" y="2934025"/>
            <a:ext cx="1327200" cy="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Lato"/>
                <a:ea typeface="Lato"/>
                <a:cs typeface="Lato"/>
                <a:sym typeface="Lato"/>
              </a:rPr>
              <a:t>Home heating</a:t>
            </a:r>
            <a:endParaRPr>
              <a:solidFill>
                <a:schemeClr val="accent1"/>
              </a:solidFill>
              <a:latin typeface="Lato"/>
              <a:ea typeface="Lato"/>
              <a:cs typeface="Lato"/>
              <a:sym typeface="Lato"/>
            </a:endParaRPr>
          </a:p>
        </p:txBody>
      </p:sp>
      <p:sp>
        <p:nvSpPr>
          <p:cNvPr id="97" name="Google Shape;97;g157707a00a2_0_0"/>
          <p:cNvSpPr txBox="1"/>
          <p:nvPr/>
        </p:nvSpPr>
        <p:spPr>
          <a:xfrm>
            <a:off x="5538075" y="3142075"/>
            <a:ext cx="1327200" cy="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Lato"/>
                <a:ea typeface="Lato"/>
                <a:cs typeface="Lato"/>
                <a:sym typeface="Lato"/>
              </a:rPr>
              <a:t>Holiday abroad</a:t>
            </a:r>
            <a:endParaRPr>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646f31eaf0_0_33"/>
          <p:cNvSpPr txBox="1"/>
          <p:nvPr/>
        </p:nvSpPr>
        <p:spPr>
          <a:xfrm>
            <a:off x="4414600" y="1714825"/>
            <a:ext cx="4667700" cy="19656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15000"/>
              </a:lnSpc>
              <a:spcBef>
                <a:spcPts val="1200"/>
              </a:spcBef>
              <a:spcAft>
                <a:spcPts val="0"/>
              </a:spcAft>
              <a:buClr>
                <a:schemeClr val="lt1"/>
              </a:buClr>
              <a:buSzPts val="2300"/>
              <a:buFont typeface="Lato"/>
              <a:buAutoNum type="arabicPeriod"/>
            </a:pPr>
            <a:r>
              <a:rPr b="0" i="0" lang="en-GB" sz="2600" u="none" cap="none" strike="noStrike">
                <a:solidFill>
                  <a:schemeClr val="lt1"/>
                </a:solidFill>
                <a:latin typeface="Lato"/>
                <a:ea typeface="Lato"/>
                <a:cs typeface="Lato"/>
                <a:sym typeface="Lato"/>
              </a:rPr>
              <a:t>What is a budget?</a:t>
            </a:r>
            <a:endParaRPr b="0" i="0" sz="2600" u="none" cap="none" strike="noStrike">
              <a:solidFill>
                <a:schemeClr val="lt1"/>
              </a:solidFill>
              <a:latin typeface="Lato"/>
              <a:ea typeface="Lato"/>
              <a:cs typeface="Lato"/>
              <a:sym typeface="Lato"/>
            </a:endParaRPr>
          </a:p>
          <a:p>
            <a:pPr indent="-374650" lvl="0" marL="457200" marR="0" rtl="0" algn="l">
              <a:lnSpc>
                <a:spcPct val="115000"/>
              </a:lnSpc>
              <a:spcBef>
                <a:spcPts val="0"/>
              </a:spcBef>
              <a:spcAft>
                <a:spcPts val="0"/>
              </a:spcAft>
              <a:buClr>
                <a:schemeClr val="lt1"/>
              </a:buClr>
              <a:buSzPts val="2300"/>
              <a:buFont typeface="Lato"/>
              <a:buAutoNum type="arabicPeriod"/>
            </a:pPr>
            <a:r>
              <a:rPr b="0" i="0" lang="en-GB" sz="2600" u="none" cap="none" strike="noStrike">
                <a:solidFill>
                  <a:schemeClr val="lt1"/>
                </a:solidFill>
                <a:latin typeface="Lato"/>
                <a:ea typeface="Lato"/>
                <a:cs typeface="Lato"/>
                <a:sym typeface="Lato"/>
              </a:rPr>
              <a:t>Why would Charlie budget?</a:t>
            </a:r>
            <a:endParaRPr b="0" i="0" sz="2600" u="none" cap="none" strike="noStrike">
              <a:solidFill>
                <a:schemeClr val="lt1"/>
              </a:solidFill>
              <a:latin typeface="Lato"/>
              <a:ea typeface="Lato"/>
              <a:cs typeface="Lato"/>
              <a:sym typeface="Lato"/>
            </a:endParaRPr>
          </a:p>
          <a:p>
            <a:pPr indent="-374650" lvl="0" marL="457200" marR="0" rtl="0" algn="l">
              <a:lnSpc>
                <a:spcPct val="115000"/>
              </a:lnSpc>
              <a:spcBef>
                <a:spcPts val="0"/>
              </a:spcBef>
              <a:spcAft>
                <a:spcPts val="0"/>
              </a:spcAft>
              <a:buClr>
                <a:schemeClr val="lt1"/>
              </a:buClr>
              <a:buSzPts val="2300"/>
              <a:buFont typeface="Lato"/>
              <a:buAutoNum type="arabicPeriod"/>
            </a:pPr>
            <a:r>
              <a:rPr b="0" i="0" lang="en-GB" sz="2600" u="none" cap="none" strike="noStrike">
                <a:solidFill>
                  <a:schemeClr val="lt1"/>
                </a:solidFill>
                <a:latin typeface="Lato"/>
                <a:ea typeface="Lato"/>
                <a:cs typeface="Lato"/>
                <a:sym typeface="Lato"/>
              </a:rPr>
              <a:t>How do people budget?</a:t>
            </a:r>
            <a:endParaRPr b="0" i="0" sz="2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600" u="none" cap="none" strike="noStrike">
              <a:solidFill>
                <a:schemeClr val="lt1"/>
              </a:solidFill>
              <a:latin typeface="Lato"/>
              <a:ea typeface="Lato"/>
              <a:cs typeface="Lato"/>
              <a:sym typeface="Lato"/>
            </a:endParaRPr>
          </a:p>
        </p:txBody>
      </p:sp>
      <p:sp>
        <p:nvSpPr>
          <p:cNvPr id="103" name="Google Shape;103;g1646f31eaf0_0_33"/>
          <p:cNvSpPr txBox="1"/>
          <p:nvPr/>
        </p:nvSpPr>
        <p:spPr>
          <a:xfrm>
            <a:off x="420678" y="403088"/>
            <a:ext cx="6071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Budgeting</a:t>
            </a:r>
            <a:endParaRPr b="1" i="0" sz="2900" u="none" cap="none" strike="noStrike">
              <a:solidFill>
                <a:srgbClr val="FF802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0" i="0" lang="en-GB" sz="2700" u="none" cap="none" strike="noStrike">
                <a:solidFill>
                  <a:srgbClr val="FF8022"/>
                </a:solidFill>
                <a:latin typeface="Lato"/>
                <a:ea typeface="Lato"/>
                <a:cs typeface="Lato"/>
                <a:sym typeface="Lato"/>
                <a:extLst>
                  <a:ext uri="http://customooxmlschemas.google.com/">
                    <go:slidesCustomData xmlns:go="http://customooxmlschemas.google.com/" textRoundtripDataId="5"/>
                  </a:ext>
                </a:extLst>
              </a:rPr>
              <a:t>Think - Pair - Share</a:t>
            </a:r>
            <a:endParaRPr b="0" i="0" sz="2700" u="none" cap="none" strike="noStrike">
              <a:solidFill>
                <a:srgbClr val="FF8022"/>
              </a:solidFill>
              <a:latin typeface="Lato"/>
              <a:ea typeface="Lato"/>
              <a:cs typeface="Lato"/>
              <a:sym typeface="Lato"/>
            </a:endParaRPr>
          </a:p>
        </p:txBody>
      </p:sp>
      <p:sp>
        <p:nvSpPr>
          <p:cNvPr id="104" name="Google Shape;104;g1646f31eaf0_0_33"/>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 name="Google Shape;105;g1646f31eaf0_0_33"/>
          <p:cNvPicPr preferRelativeResize="0"/>
          <p:nvPr/>
        </p:nvPicPr>
        <p:blipFill rotWithShape="1">
          <a:blip r:embed="rId3">
            <a:alphaModFix/>
          </a:blip>
          <a:srcRect b="0" l="0" r="0" t="0"/>
          <a:stretch/>
        </p:blipFill>
        <p:spPr>
          <a:xfrm>
            <a:off x="530500" y="3218100"/>
            <a:ext cx="2241750" cy="1579225"/>
          </a:xfrm>
          <a:prstGeom prst="rect">
            <a:avLst/>
          </a:prstGeom>
          <a:noFill/>
          <a:ln>
            <a:noFill/>
          </a:ln>
        </p:spPr>
      </p:pic>
      <p:sp>
        <p:nvSpPr>
          <p:cNvPr id="106" name="Google Shape;106;g1646f31eaf0_0_33"/>
          <p:cNvSpPr/>
          <p:nvPr/>
        </p:nvSpPr>
        <p:spPr>
          <a:xfrm>
            <a:off x="420675" y="1714825"/>
            <a:ext cx="3708000" cy="1352700"/>
          </a:xfrm>
          <a:prstGeom prst="wedgeRoundRectCallout">
            <a:avLst>
              <a:gd fmla="val 1791" name="adj1"/>
              <a:gd fmla="val 73880" name="adj2"/>
              <a:gd fmla="val 0" name="adj3"/>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I would love to go to the cinema with my sister. However, I’ve now factored in the bus price and the fact that I need to buy my best friend a birthday present, and I don’t have enough money in my budget.</a:t>
            </a:r>
            <a:endParaRPr b="1" i="0" sz="1400" u="none" cap="none" strike="noStrike">
              <a:solidFill>
                <a:schemeClr val="dk1"/>
              </a:solidFill>
              <a:latin typeface="Lato"/>
              <a:ea typeface="Lato"/>
              <a:cs typeface="Lato"/>
              <a:sym typeface="Lato"/>
            </a:endParaRPr>
          </a:p>
        </p:txBody>
      </p:sp>
      <p:sp>
        <p:nvSpPr>
          <p:cNvPr id="107" name="Google Shape;107;g1646f31eaf0_0_33"/>
          <p:cNvSpPr txBox="1"/>
          <p:nvPr/>
        </p:nvSpPr>
        <p:spPr>
          <a:xfrm>
            <a:off x="1112275" y="4743300"/>
            <a:ext cx="107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chemeClr val="lt1"/>
                </a:solidFill>
                <a:latin typeface="Lato"/>
                <a:ea typeface="Lato"/>
                <a:cs typeface="Lato"/>
                <a:sym typeface="Lato"/>
              </a:rPr>
              <a:t>Charlie</a:t>
            </a:r>
            <a:endParaRPr i="0" sz="1400" u="none" cap="none" strike="noStrike">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646f31eaf0_0_161"/>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sp>
        <p:nvSpPr>
          <p:cNvPr id="113" name="Google Shape;113;g1646f31eaf0_0_161"/>
          <p:cNvSpPr txBox="1"/>
          <p:nvPr/>
        </p:nvSpPr>
        <p:spPr>
          <a:xfrm>
            <a:off x="360375" y="1199175"/>
            <a:ext cx="81594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chemeClr val="lt1"/>
                </a:solidFill>
                <a:latin typeface="Lato"/>
                <a:ea typeface="Lato"/>
                <a:cs typeface="Lato"/>
                <a:sym typeface="Lato"/>
              </a:rPr>
              <a:t>What is a budget?</a:t>
            </a:r>
            <a:endParaRPr b="1" i="0" sz="2400" u="none" cap="none" strike="noStrike">
              <a:solidFill>
                <a:schemeClr val="lt1"/>
              </a:solidFill>
              <a:latin typeface="Lato"/>
              <a:ea typeface="Lato"/>
              <a:cs typeface="Lato"/>
              <a:sym typeface="Lato"/>
            </a:endParaRPr>
          </a:p>
        </p:txBody>
      </p:sp>
      <p:sp>
        <p:nvSpPr>
          <p:cNvPr id="114" name="Google Shape;114;g1646f31eaf0_0_161"/>
          <p:cNvSpPr txBox="1"/>
          <p:nvPr/>
        </p:nvSpPr>
        <p:spPr>
          <a:xfrm>
            <a:off x="481125" y="162200"/>
            <a:ext cx="76221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Budgeting     </a:t>
            </a:r>
            <a:r>
              <a:rPr b="1" i="0" lang="en-GB" sz="3200" u="none" cap="none" strike="noStrike">
                <a:solidFill>
                  <a:schemeClr val="accent2"/>
                </a:solidFill>
                <a:latin typeface="Lato"/>
                <a:ea typeface="Lato"/>
                <a:cs typeface="Lato"/>
                <a:sym typeface="Lato"/>
              </a:rPr>
              <a:t>                                                                                </a:t>
            </a:r>
            <a:endParaRPr b="1" i="0" sz="3200" u="none" cap="none" strike="noStrike">
              <a:solidFill>
                <a:schemeClr val="accent2"/>
              </a:solidFill>
              <a:latin typeface="Lato"/>
              <a:ea typeface="Lato"/>
              <a:cs typeface="Lato"/>
              <a:sym typeface="Lato"/>
            </a:endParaRPr>
          </a:p>
        </p:txBody>
      </p:sp>
      <p:sp>
        <p:nvSpPr>
          <p:cNvPr id="115" name="Google Shape;115;g1646f31eaf0_0_161"/>
          <p:cNvSpPr txBox="1"/>
          <p:nvPr/>
        </p:nvSpPr>
        <p:spPr>
          <a:xfrm>
            <a:off x="360325" y="3075475"/>
            <a:ext cx="8159400" cy="17361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000000"/>
              </a:buClr>
              <a:buSzPts val="1800"/>
              <a:buFont typeface="Lato"/>
              <a:buChar char="●"/>
            </a:pPr>
            <a:r>
              <a:rPr b="1" i="0" lang="en-GB" sz="1800" u="none" cap="none" strike="noStrike">
                <a:solidFill>
                  <a:srgbClr val="1C1C1C"/>
                </a:solidFill>
                <a:latin typeface="Lato"/>
                <a:ea typeface="Lato"/>
                <a:cs typeface="Lato"/>
                <a:sym typeface="Lato"/>
              </a:rPr>
              <a:t>A person can feel more in control over their money</a:t>
            </a:r>
            <a:endParaRPr b="1" i="0" sz="1800" u="none" cap="none" strike="noStrike">
              <a:solidFill>
                <a:srgbClr val="1C1C1C"/>
              </a:solidFill>
              <a:latin typeface="Lato"/>
              <a:ea typeface="Lato"/>
              <a:cs typeface="Lato"/>
              <a:sym typeface="Lato"/>
            </a:endParaRPr>
          </a:p>
          <a:p>
            <a:pPr indent="-342900" lvl="0" marL="457200" marR="0" rtl="0" algn="l">
              <a:lnSpc>
                <a:spcPct val="115000"/>
              </a:lnSpc>
              <a:spcBef>
                <a:spcPts val="0"/>
              </a:spcBef>
              <a:spcAft>
                <a:spcPts val="0"/>
              </a:spcAft>
              <a:buClr>
                <a:srgbClr val="000000"/>
              </a:buClr>
              <a:buSzPts val="1800"/>
              <a:buFont typeface="Lato"/>
              <a:buChar char="●"/>
            </a:pPr>
            <a:r>
              <a:rPr b="1" i="0" lang="en-GB" sz="1800" u="none" cap="none" strike="noStrike">
                <a:solidFill>
                  <a:srgbClr val="1C1C1C"/>
                </a:solidFill>
                <a:latin typeface="Lato"/>
                <a:ea typeface="Lato"/>
                <a:cs typeface="Lato"/>
                <a:sym typeface="Lato"/>
              </a:rPr>
              <a:t>Understand spending better and where to </a:t>
            </a:r>
            <a:r>
              <a:rPr b="1" i="0" lang="en-GB" sz="1800" u="none" cap="none" strike="noStrike">
                <a:solidFill>
                  <a:srgbClr val="1C1C1C"/>
                </a:solidFill>
                <a:latin typeface="Lato"/>
                <a:ea typeface="Lato"/>
                <a:cs typeface="Lato"/>
                <a:sym typeface="Lato"/>
                <a:extLst>
                  <a:ext uri="http://customooxmlschemas.google.com/">
                    <go:slidesCustomData xmlns:go="http://customooxmlschemas.google.com/" textRoundtripDataId="6"/>
                  </a:ext>
                </a:extLst>
              </a:rPr>
              <a:t>cutback </a:t>
            </a:r>
            <a:r>
              <a:rPr b="1" i="0" lang="en-GB" sz="1800" u="none" cap="none" strike="noStrike">
                <a:solidFill>
                  <a:srgbClr val="1C1C1C"/>
                </a:solidFill>
                <a:latin typeface="Lato"/>
                <a:ea typeface="Lato"/>
                <a:cs typeface="Lato"/>
                <a:sym typeface="Lato"/>
              </a:rPr>
              <a:t>if needed</a:t>
            </a:r>
            <a:endParaRPr b="1" i="0" sz="1800" u="none" cap="none" strike="noStrike">
              <a:solidFill>
                <a:srgbClr val="1C1C1C"/>
              </a:solidFill>
              <a:latin typeface="Lato"/>
              <a:ea typeface="Lato"/>
              <a:cs typeface="Lato"/>
              <a:sym typeface="Lato"/>
            </a:endParaRPr>
          </a:p>
          <a:p>
            <a:pPr indent="-342900" lvl="0" marL="457200" marR="0" rtl="0" algn="l">
              <a:lnSpc>
                <a:spcPct val="115000"/>
              </a:lnSpc>
              <a:spcBef>
                <a:spcPts val="0"/>
              </a:spcBef>
              <a:spcAft>
                <a:spcPts val="0"/>
              </a:spcAft>
              <a:buClr>
                <a:srgbClr val="000000"/>
              </a:buClr>
              <a:buSzPts val="1800"/>
              <a:buFont typeface="Lato"/>
              <a:buChar char="●"/>
            </a:pPr>
            <a:r>
              <a:rPr b="1" i="0" lang="en-GB" sz="1800" u="none" cap="none" strike="noStrike">
                <a:solidFill>
                  <a:srgbClr val="1C1C1C"/>
                </a:solidFill>
                <a:latin typeface="Lato"/>
                <a:ea typeface="Lato"/>
                <a:cs typeface="Lato"/>
                <a:sym typeface="Lato"/>
              </a:rPr>
              <a:t>Allows us to save for the future</a:t>
            </a:r>
            <a:endParaRPr b="1" i="0" sz="1800" u="none" cap="none" strike="noStrike">
              <a:solidFill>
                <a:srgbClr val="1C1C1C"/>
              </a:solidFill>
              <a:latin typeface="Lato"/>
              <a:ea typeface="Lato"/>
              <a:cs typeface="Lato"/>
              <a:sym typeface="Lato"/>
            </a:endParaRPr>
          </a:p>
          <a:p>
            <a:pPr indent="-342900" lvl="0" marL="457200" marR="0" rtl="0" algn="l">
              <a:lnSpc>
                <a:spcPct val="115000"/>
              </a:lnSpc>
              <a:spcBef>
                <a:spcPts val="0"/>
              </a:spcBef>
              <a:spcAft>
                <a:spcPts val="0"/>
              </a:spcAft>
              <a:buClr>
                <a:srgbClr val="000000"/>
              </a:buClr>
              <a:buSzPts val="1800"/>
              <a:buFont typeface="Lato"/>
              <a:buChar char="●"/>
            </a:pPr>
            <a:r>
              <a:rPr b="1" i="0" lang="en-GB" sz="1800" u="none" cap="none" strike="noStrike">
                <a:solidFill>
                  <a:srgbClr val="1C1C1C"/>
                </a:solidFill>
                <a:latin typeface="Lato"/>
                <a:ea typeface="Lato"/>
                <a:cs typeface="Lato"/>
                <a:sym typeface="Lato"/>
              </a:rPr>
              <a:t>Provides financial security and safety</a:t>
            </a:r>
            <a:endParaRPr b="1" i="0" sz="1800" u="none" cap="none" strike="noStrike">
              <a:solidFill>
                <a:srgbClr val="1C1C1C"/>
              </a:solidFill>
              <a:latin typeface="Lato"/>
              <a:ea typeface="Lato"/>
              <a:cs typeface="Lato"/>
              <a:sym typeface="Lato"/>
            </a:endParaRPr>
          </a:p>
          <a:p>
            <a:pPr indent="-342900" lvl="0" marL="457200" marR="0" rtl="0" algn="l">
              <a:lnSpc>
                <a:spcPct val="100000"/>
              </a:lnSpc>
              <a:spcBef>
                <a:spcPts val="0"/>
              </a:spcBef>
              <a:spcAft>
                <a:spcPts val="0"/>
              </a:spcAft>
              <a:buClr>
                <a:srgbClr val="1C1C1C"/>
              </a:buClr>
              <a:buSzPts val="1800"/>
              <a:buFont typeface="Lato"/>
              <a:buChar char="●"/>
            </a:pPr>
            <a:r>
              <a:rPr b="1" i="0" lang="en-GB" sz="1800" u="none" cap="none" strike="noStrike">
                <a:solidFill>
                  <a:srgbClr val="1C1C1C"/>
                </a:solidFill>
                <a:latin typeface="Lato"/>
                <a:ea typeface="Lato"/>
                <a:cs typeface="Lato"/>
                <a:sym typeface="Lato"/>
              </a:rPr>
              <a:t>Can increase confidence and improve wellbeing</a:t>
            </a:r>
            <a:endParaRPr b="1" i="0" sz="1800" u="none" cap="none" strike="noStrike">
              <a:solidFill>
                <a:srgbClr val="1C1C1C"/>
              </a:solidFill>
              <a:latin typeface="Lato"/>
              <a:ea typeface="Lato"/>
              <a:cs typeface="Lato"/>
              <a:sym typeface="Lato"/>
            </a:endParaRPr>
          </a:p>
        </p:txBody>
      </p:sp>
      <p:sp>
        <p:nvSpPr>
          <p:cNvPr id="116" name="Google Shape;116;g1646f31eaf0_0_161"/>
          <p:cNvSpPr txBox="1"/>
          <p:nvPr/>
        </p:nvSpPr>
        <p:spPr>
          <a:xfrm>
            <a:off x="360375" y="1660875"/>
            <a:ext cx="8159400" cy="4617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rgbClr val="1C1C1C"/>
                </a:solidFill>
                <a:latin typeface="Lato"/>
                <a:ea typeface="Lato"/>
                <a:cs typeface="Lato"/>
                <a:sym typeface="Lato"/>
                <a:extLst>
                  <a:ext uri="http://customooxmlschemas.google.com/">
                    <go:slidesCustomData xmlns:go="http://customooxmlschemas.google.com/" textRoundtripDataId="7"/>
                  </a:ext>
                </a:extLst>
              </a:rPr>
              <a:t>A way of planning finances, taking into account income and expenses.</a:t>
            </a:r>
            <a:endParaRPr b="1" i="0" sz="2400" u="none" cap="none" strike="noStrike">
              <a:solidFill>
                <a:schemeClr val="dk1"/>
              </a:solidFill>
              <a:latin typeface="Lato"/>
              <a:ea typeface="Lato"/>
              <a:cs typeface="Lato"/>
              <a:sym typeface="Lato"/>
            </a:endParaRPr>
          </a:p>
        </p:txBody>
      </p:sp>
      <p:sp>
        <p:nvSpPr>
          <p:cNvPr id="117" name="Google Shape;117;g1646f31eaf0_0_161"/>
          <p:cNvSpPr txBox="1"/>
          <p:nvPr/>
        </p:nvSpPr>
        <p:spPr>
          <a:xfrm>
            <a:off x="360375" y="2571750"/>
            <a:ext cx="81594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chemeClr val="lt1"/>
                </a:solidFill>
                <a:latin typeface="Lato"/>
                <a:ea typeface="Lato"/>
                <a:cs typeface="Lato"/>
                <a:sym typeface="Lato"/>
              </a:rPr>
              <a:t>Why budget?</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646f31eaf0_0_215"/>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sp>
        <p:nvSpPr>
          <p:cNvPr id="123" name="Google Shape;123;g1646f31eaf0_0_215"/>
          <p:cNvSpPr txBox="1"/>
          <p:nvPr/>
        </p:nvSpPr>
        <p:spPr>
          <a:xfrm>
            <a:off x="113375" y="1182625"/>
            <a:ext cx="6701100" cy="172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124" name="Google Shape;124;g1646f31eaf0_0_215"/>
          <p:cNvSpPr txBox="1"/>
          <p:nvPr/>
        </p:nvSpPr>
        <p:spPr>
          <a:xfrm>
            <a:off x="262025" y="185150"/>
            <a:ext cx="7832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accent2"/>
                </a:solidFill>
                <a:latin typeface="Lato"/>
                <a:ea typeface="Lato"/>
                <a:cs typeface="Lato"/>
                <a:sym typeface="Lato"/>
              </a:rPr>
              <a:t>How do people budget?</a:t>
            </a:r>
            <a:endParaRPr b="1" i="0" sz="2900" u="none" cap="none" strike="noStrike">
              <a:solidFill>
                <a:schemeClr val="accent2"/>
              </a:solidFill>
              <a:latin typeface="Lato"/>
              <a:ea typeface="Lato"/>
              <a:cs typeface="Lato"/>
              <a:sym typeface="Lato"/>
            </a:endParaRPr>
          </a:p>
        </p:txBody>
      </p:sp>
      <p:sp>
        <p:nvSpPr>
          <p:cNvPr id="125" name="Google Shape;125;g1646f31eaf0_0_215"/>
          <p:cNvSpPr txBox="1"/>
          <p:nvPr/>
        </p:nvSpPr>
        <p:spPr>
          <a:xfrm>
            <a:off x="360175" y="1215400"/>
            <a:ext cx="69858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i="0" lang="en-GB" sz="1800" u="none" cap="none" strike="noStrike">
                <a:solidFill>
                  <a:srgbClr val="000000"/>
                </a:solidFill>
                <a:latin typeface="Lato"/>
                <a:ea typeface="Lato"/>
                <a:cs typeface="Lato"/>
                <a:sym typeface="Lato"/>
              </a:rPr>
              <a:t>There are 2 main things to consider when it comes to budgeting:</a:t>
            </a:r>
            <a:endParaRPr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AutoNum type="arabicPeriod"/>
            </a:pPr>
            <a:r>
              <a:rPr b="1" i="0" lang="en-GB" sz="1800" u="none" cap="none" strike="noStrike">
                <a:solidFill>
                  <a:schemeClr val="accent1"/>
                </a:solidFill>
                <a:latin typeface="Lato"/>
                <a:ea typeface="Lato"/>
                <a:cs typeface="Lato"/>
                <a:sym typeface="Lato"/>
              </a:rPr>
              <a:t>Income</a:t>
            </a:r>
            <a:r>
              <a:rPr b="1" i="0" lang="en-GB" sz="1800" u="none" cap="none" strike="noStrike">
                <a:solidFill>
                  <a:srgbClr val="000000"/>
                </a:solidFill>
                <a:latin typeface="Lato"/>
                <a:ea typeface="Lato"/>
                <a:cs typeface="Lato"/>
                <a:sym typeface="Lato"/>
              </a:rPr>
              <a:t> </a:t>
            </a:r>
            <a:r>
              <a:rPr i="0" lang="en-GB" sz="1800" u="none" cap="none" strike="noStrike">
                <a:solidFill>
                  <a:srgbClr val="000000"/>
                </a:solidFill>
                <a:latin typeface="Lato"/>
                <a:ea typeface="Lato"/>
                <a:cs typeface="Lato"/>
                <a:sym typeface="Lato"/>
              </a:rPr>
              <a:t>- how much money is available every month</a:t>
            </a:r>
            <a:endParaRPr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AutoNum type="arabicPeriod"/>
            </a:pPr>
            <a:r>
              <a:rPr b="1" i="0" lang="en-GB" sz="1800" u="none" cap="none" strike="noStrike">
                <a:solidFill>
                  <a:schemeClr val="accent1"/>
                </a:solidFill>
                <a:latin typeface="Lato"/>
                <a:ea typeface="Lato"/>
                <a:cs typeface="Lato"/>
                <a:sym typeface="Lato"/>
              </a:rPr>
              <a:t>Expenditures</a:t>
            </a:r>
            <a:r>
              <a:rPr b="1" i="0" lang="en-GB" sz="1800" u="none" cap="none" strike="noStrike">
                <a:solidFill>
                  <a:srgbClr val="000000"/>
                </a:solidFill>
                <a:latin typeface="Lato"/>
                <a:ea typeface="Lato"/>
                <a:cs typeface="Lato"/>
                <a:sym typeface="Lato"/>
              </a:rPr>
              <a:t> </a:t>
            </a:r>
            <a:r>
              <a:rPr i="0" lang="en-GB" sz="1800" u="none" cap="none" strike="noStrike">
                <a:solidFill>
                  <a:srgbClr val="000000"/>
                </a:solidFill>
                <a:latin typeface="Lato"/>
                <a:ea typeface="Lato"/>
                <a:cs typeface="Lato"/>
                <a:sym typeface="Lato"/>
              </a:rPr>
              <a:t>- payments that need to be made throughout the month. Some of these may be regular, others will vary</a:t>
            </a:r>
            <a:endParaRPr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i="0" lang="en-GB" sz="1800" u="none" cap="none" strike="noStrike">
                <a:solidFill>
                  <a:srgbClr val="000000"/>
                </a:solidFill>
                <a:latin typeface="Lato"/>
                <a:ea typeface="Lato"/>
                <a:cs typeface="Lato"/>
                <a:sym typeface="Lato"/>
              </a:rPr>
              <a:t>Then people can see how much left there is to spend on other </a:t>
            </a:r>
            <a:r>
              <a:rPr b="1" i="0" lang="en-GB" sz="1800" u="none" cap="none" strike="noStrike">
                <a:solidFill>
                  <a:srgbClr val="FF8022"/>
                </a:solidFill>
                <a:latin typeface="Lato"/>
                <a:ea typeface="Lato"/>
                <a:cs typeface="Lato"/>
                <a:sym typeface="Lato"/>
              </a:rPr>
              <a:t>needs</a:t>
            </a:r>
            <a:r>
              <a:rPr i="0" lang="en-GB" sz="1800" u="none" cap="none" strike="noStrike">
                <a:solidFill>
                  <a:srgbClr val="000000"/>
                </a:solidFill>
                <a:latin typeface="Lato"/>
                <a:ea typeface="Lato"/>
                <a:cs typeface="Lato"/>
                <a:sym typeface="Lato"/>
              </a:rPr>
              <a:t> and additional </a:t>
            </a:r>
            <a:r>
              <a:rPr b="1" i="0" lang="en-GB" sz="1800" u="none" cap="none" strike="noStrike">
                <a:solidFill>
                  <a:schemeClr val="accent2"/>
                </a:solidFill>
                <a:latin typeface="Lato"/>
                <a:ea typeface="Lato"/>
                <a:cs typeface="Lato"/>
                <a:sym typeface="Lato"/>
              </a:rPr>
              <a:t>wants</a:t>
            </a:r>
            <a:r>
              <a:rPr b="1" i="0" lang="en-GB" sz="1800" u="none" cap="none" strike="noStrike">
                <a:solidFill>
                  <a:srgbClr val="000000"/>
                </a:solidFill>
                <a:latin typeface="Lato"/>
                <a:ea typeface="Lato"/>
                <a:cs typeface="Lato"/>
                <a:sym typeface="Lato"/>
              </a:rPr>
              <a:t>,</a:t>
            </a:r>
            <a:r>
              <a:rPr i="0" lang="en-GB" sz="1800" u="none" cap="none" strike="noStrike">
                <a:solidFill>
                  <a:srgbClr val="000000"/>
                </a:solidFill>
                <a:latin typeface="Lato"/>
                <a:ea typeface="Lato"/>
                <a:cs typeface="Lato"/>
                <a:sym typeface="Lato"/>
              </a:rPr>
              <a:t> taking into account money they will want to </a:t>
            </a:r>
            <a:r>
              <a:rPr b="1" i="0" lang="en-GB" sz="1800" u="none" cap="none" strike="noStrike">
                <a:solidFill>
                  <a:schemeClr val="accent2"/>
                </a:solidFill>
                <a:latin typeface="Lato"/>
                <a:ea typeface="Lato"/>
                <a:cs typeface="Lato"/>
                <a:sym typeface="Lato"/>
              </a:rPr>
              <a:t>save for the future.</a:t>
            </a:r>
            <a:endParaRPr b="1" i="0" sz="1800" u="none" cap="none" strike="noStrike">
              <a:solidFill>
                <a:schemeClr val="accent2"/>
              </a:solidFill>
              <a:latin typeface="Lato"/>
              <a:ea typeface="Lato"/>
              <a:cs typeface="Lato"/>
              <a:sym typeface="Lato"/>
            </a:endParaRPr>
          </a:p>
        </p:txBody>
      </p:sp>
      <p:pic>
        <p:nvPicPr>
          <p:cNvPr id="126" name="Google Shape;126;g1646f31eaf0_0_215"/>
          <p:cNvPicPr preferRelativeResize="0"/>
          <p:nvPr/>
        </p:nvPicPr>
        <p:blipFill rotWithShape="1">
          <a:blip r:embed="rId3">
            <a:alphaModFix/>
          </a:blip>
          <a:srcRect b="0" l="0" r="0" t="0"/>
          <a:stretch/>
        </p:blipFill>
        <p:spPr>
          <a:xfrm rot="456549">
            <a:off x="7644100" y="2279448"/>
            <a:ext cx="1250225" cy="2722551"/>
          </a:xfrm>
          <a:prstGeom prst="rect">
            <a:avLst/>
          </a:prstGeom>
          <a:noFill/>
          <a:ln>
            <a:noFill/>
          </a:ln>
          <a:effectLst>
            <a:outerShdw blurRad="57150" rotWithShape="0" algn="bl" dir="5400000" dist="19050">
              <a:srgbClr val="000000">
                <a:alpha val="49411"/>
              </a:srgbClr>
            </a:outerShdw>
          </a:effectLst>
        </p:spPr>
      </p:pic>
      <p:sp>
        <p:nvSpPr>
          <p:cNvPr id="127" name="Google Shape;127;g1646f31eaf0_0_215"/>
          <p:cNvSpPr/>
          <p:nvPr/>
        </p:nvSpPr>
        <p:spPr>
          <a:xfrm>
            <a:off x="4919875" y="4235425"/>
            <a:ext cx="2426100" cy="7794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Receipts can a be useful way of tracking spending</a:t>
            </a:r>
            <a:endParaRPr b="0" i="0" sz="13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